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1"/>
    <p:sldMasterId id="2147483826" r:id="rId2"/>
    <p:sldMasterId id="2147483844" r:id="rId3"/>
    <p:sldMasterId id="2147483880" r:id="rId4"/>
    <p:sldMasterId id="2147483893" r:id="rId5"/>
  </p:sldMasterIdLst>
  <p:notesMasterIdLst>
    <p:notesMasterId r:id="rId43"/>
  </p:notesMasterIdLst>
  <p:handoutMasterIdLst>
    <p:handoutMasterId r:id="rId44"/>
  </p:handoutMasterIdLst>
  <p:sldIdLst>
    <p:sldId id="440" r:id="rId6"/>
    <p:sldId id="974" r:id="rId7"/>
    <p:sldId id="509" r:id="rId8"/>
    <p:sldId id="2145706794" r:id="rId9"/>
    <p:sldId id="455" r:id="rId10"/>
    <p:sldId id="512" r:id="rId11"/>
    <p:sldId id="502" r:id="rId12"/>
    <p:sldId id="2145706798" r:id="rId13"/>
    <p:sldId id="2145706793" r:id="rId14"/>
    <p:sldId id="462" r:id="rId15"/>
    <p:sldId id="470" r:id="rId16"/>
    <p:sldId id="498" r:id="rId17"/>
    <p:sldId id="473" r:id="rId18"/>
    <p:sldId id="499" r:id="rId19"/>
    <p:sldId id="500" r:id="rId20"/>
    <p:sldId id="501" r:id="rId21"/>
    <p:sldId id="2145706797" r:id="rId22"/>
    <p:sldId id="2145706796" r:id="rId23"/>
    <p:sldId id="464" r:id="rId24"/>
    <p:sldId id="477" r:id="rId25"/>
    <p:sldId id="467" r:id="rId26"/>
    <p:sldId id="468" r:id="rId27"/>
    <p:sldId id="754" r:id="rId28"/>
    <p:sldId id="478" r:id="rId29"/>
    <p:sldId id="480" r:id="rId30"/>
    <p:sldId id="481" r:id="rId31"/>
    <p:sldId id="482" r:id="rId32"/>
    <p:sldId id="2145706800" r:id="rId33"/>
    <p:sldId id="497" r:id="rId34"/>
    <p:sldId id="6001" r:id="rId35"/>
    <p:sldId id="2145706795" r:id="rId36"/>
    <p:sldId id="2145706799" r:id="rId37"/>
    <p:sldId id="511" r:id="rId38"/>
    <p:sldId id="491" r:id="rId39"/>
    <p:sldId id="2145706748" r:id="rId40"/>
    <p:sldId id="2145706749" r:id="rId41"/>
    <p:sldId id="494" r:id="rId4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14F"/>
    <a:srgbClr val="10232A"/>
    <a:srgbClr val="FFFFFF"/>
    <a:srgbClr val="00CC00"/>
    <a:srgbClr val="008080"/>
    <a:srgbClr val="214A5B"/>
    <a:srgbClr val="2D657B"/>
    <a:srgbClr val="009999"/>
    <a:srgbClr val="E8E8E8"/>
    <a:srgbClr val="1B3C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01" autoAdjust="0"/>
    <p:restoredTop sz="78324" autoAdjust="0"/>
  </p:normalViewPr>
  <p:slideViewPr>
    <p:cSldViewPr snapToGrid="0">
      <p:cViewPr varScale="1">
        <p:scale>
          <a:sx n="72" d="100"/>
          <a:sy n="72" d="100"/>
        </p:scale>
        <p:origin x="125" y="62"/>
      </p:cViewPr>
      <p:guideLst>
        <p:guide orient="horz" pos="2160"/>
        <p:guide pos="3840"/>
      </p:guideLst>
    </p:cSldViewPr>
  </p:slideViewPr>
  <p:notesTextViewPr>
    <p:cViewPr>
      <p:scale>
        <a:sx n="1" d="1"/>
        <a:sy n="1" d="1"/>
      </p:scale>
      <p:origin x="0" y="0"/>
    </p:cViewPr>
  </p:notesTextViewPr>
  <p:sorterViewPr>
    <p:cViewPr varScale="1">
      <p:scale>
        <a:sx n="1" d="1"/>
        <a:sy n="1" d="1"/>
      </p:scale>
      <p:origin x="0" y="-1048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11"/>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6.3492063492063489E-2"/>
          <c:y val="5.637982195845697E-2"/>
          <c:w val="0.60770975056689347"/>
          <c:h val="0.81305637982195844"/>
        </c:manualLayout>
      </c:layout>
      <c:bar3DChart>
        <c:barDir val="col"/>
        <c:grouping val="clustered"/>
        <c:varyColors val="0"/>
        <c:ser>
          <c:idx val="0"/>
          <c:order val="0"/>
          <c:tx>
            <c:strRef>
              <c:f>Sheet1!$A$2</c:f>
              <c:strCache>
                <c:ptCount val="1"/>
                <c:pt idx="0">
                  <c:v>Symptom Severity</c:v>
                </c:pt>
              </c:strCache>
            </c:strRef>
          </c:tx>
          <c:spPr>
            <a:solidFill>
              <a:schemeClr val="accent1"/>
            </a:solidFill>
            <a:ln w="15353">
              <a:solidFill>
                <a:schemeClr val="tx1"/>
              </a:solidFill>
              <a:prstDash val="solid"/>
            </a:ln>
          </c:spPr>
          <c:invertIfNegative val="0"/>
          <c:cat>
            <c:strRef>
              <c:f>Sheet1!$B$1:$F$1</c:f>
              <c:strCache>
                <c:ptCount val="5"/>
                <c:pt idx="0">
                  <c:v>Pre</c:v>
                </c:pt>
                <c:pt idx="1">
                  <c:v>During</c:v>
                </c:pt>
                <c:pt idx="2">
                  <c:v>During</c:v>
                </c:pt>
                <c:pt idx="3">
                  <c:v>During</c:v>
                </c:pt>
                <c:pt idx="4">
                  <c:v>Post</c:v>
                </c:pt>
              </c:strCache>
            </c:strRef>
          </c:cat>
          <c:val>
            <c:numRef>
              <c:f>Sheet1!$B$2:$F$2</c:f>
              <c:numCache>
                <c:formatCode>General</c:formatCode>
                <c:ptCount val="5"/>
                <c:pt idx="0">
                  <c:v>8</c:v>
                </c:pt>
                <c:pt idx="1">
                  <c:v>2</c:v>
                </c:pt>
                <c:pt idx="2">
                  <c:v>2</c:v>
                </c:pt>
                <c:pt idx="3">
                  <c:v>2</c:v>
                </c:pt>
                <c:pt idx="4">
                  <c:v>6</c:v>
                </c:pt>
              </c:numCache>
            </c:numRef>
          </c:val>
          <c:extLst>
            <c:ext xmlns:c16="http://schemas.microsoft.com/office/drawing/2014/chart" uri="{C3380CC4-5D6E-409C-BE32-E72D297353CC}">
              <c16:uniqueId val="{00000000-66B9-4794-BB3A-BE714A10844A}"/>
            </c:ext>
          </c:extLst>
        </c:ser>
        <c:dLbls>
          <c:showLegendKey val="0"/>
          <c:showVal val="0"/>
          <c:showCatName val="0"/>
          <c:showSerName val="0"/>
          <c:showPercent val="0"/>
          <c:showBubbleSize val="0"/>
        </c:dLbls>
        <c:gapWidth val="150"/>
        <c:gapDepth val="0"/>
        <c:shape val="box"/>
        <c:axId val="152356352"/>
        <c:axId val="152357888"/>
        <c:axId val="0"/>
      </c:bar3DChart>
      <c:catAx>
        <c:axId val="152356352"/>
        <c:scaling>
          <c:orientation val="minMax"/>
        </c:scaling>
        <c:delete val="0"/>
        <c:axPos val="b"/>
        <c:numFmt formatCode="General" sourceLinked="1"/>
        <c:majorTickMark val="out"/>
        <c:minorTickMark val="none"/>
        <c:tickLblPos val="low"/>
        <c:spPr>
          <a:ln w="3838">
            <a:solidFill>
              <a:schemeClr val="tx1"/>
            </a:solidFill>
            <a:prstDash val="solid"/>
          </a:ln>
        </c:spPr>
        <c:txPr>
          <a:bodyPr rot="0" vert="horz"/>
          <a:lstStyle/>
          <a:p>
            <a:pPr>
              <a:defRPr sz="1662" b="1" i="0" u="none" strike="noStrike" baseline="0">
                <a:solidFill>
                  <a:schemeClr val="tx1"/>
                </a:solidFill>
                <a:latin typeface="Arial"/>
                <a:ea typeface="Arial"/>
                <a:cs typeface="Arial"/>
              </a:defRPr>
            </a:pPr>
            <a:endParaRPr lang="en-US"/>
          </a:p>
        </c:txPr>
        <c:crossAx val="152357888"/>
        <c:crosses val="autoZero"/>
        <c:auto val="1"/>
        <c:lblAlgn val="ctr"/>
        <c:lblOffset val="100"/>
        <c:tickLblSkip val="2"/>
        <c:tickMarkSkip val="1"/>
        <c:noMultiLvlLbl val="0"/>
      </c:catAx>
      <c:valAx>
        <c:axId val="152357888"/>
        <c:scaling>
          <c:orientation val="minMax"/>
        </c:scaling>
        <c:delete val="0"/>
        <c:axPos val="l"/>
        <c:majorGridlines>
          <c:spPr>
            <a:ln w="3838">
              <a:solidFill>
                <a:schemeClr val="tx1"/>
              </a:solidFill>
              <a:prstDash val="solid"/>
            </a:ln>
          </c:spPr>
        </c:majorGridlines>
        <c:numFmt formatCode="General" sourceLinked="1"/>
        <c:majorTickMark val="out"/>
        <c:minorTickMark val="none"/>
        <c:tickLblPos val="nextTo"/>
        <c:spPr>
          <a:ln w="3838">
            <a:solidFill>
              <a:schemeClr val="tx1"/>
            </a:solidFill>
            <a:prstDash val="solid"/>
          </a:ln>
        </c:spPr>
        <c:txPr>
          <a:bodyPr rot="0" vert="horz"/>
          <a:lstStyle/>
          <a:p>
            <a:pPr>
              <a:defRPr sz="1662" b="1" i="0" u="none" strike="noStrike" baseline="0">
                <a:solidFill>
                  <a:schemeClr val="tx1"/>
                </a:solidFill>
                <a:latin typeface="Arial"/>
                <a:ea typeface="Arial"/>
                <a:cs typeface="Arial"/>
              </a:defRPr>
            </a:pPr>
            <a:endParaRPr lang="en-US"/>
          </a:p>
        </c:txPr>
        <c:crossAx val="152356352"/>
        <c:crosses val="autoZero"/>
        <c:crossBetween val="between"/>
      </c:valAx>
      <c:spPr>
        <a:noFill/>
        <a:ln w="30705">
          <a:noFill/>
        </a:ln>
      </c:spPr>
    </c:plotArea>
    <c:plotVisOnly val="1"/>
    <c:dispBlanksAs val="gap"/>
    <c:showDLblsOverMax val="0"/>
  </c:chart>
  <c:spPr>
    <a:noFill/>
    <a:ln>
      <a:noFill/>
    </a:ln>
  </c:spPr>
  <c:txPr>
    <a:bodyPr/>
    <a:lstStyle/>
    <a:p>
      <a:pPr>
        <a:defRPr sz="1662"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11"/>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4.227689007732828E-2"/>
          <c:y val="2.5399865958957744E-2"/>
          <c:w val="0.6439777428194785"/>
          <c:h val="0.86288161328464807"/>
        </c:manualLayout>
      </c:layout>
      <c:bar3DChart>
        <c:barDir val="col"/>
        <c:grouping val="clustered"/>
        <c:varyColors val="0"/>
        <c:ser>
          <c:idx val="0"/>
          <c:order val="0"/>
          <c:tx>
            <c:strRef>
              <c:f>Sheet1!$A$2</c:f>
              <c:strCache>
                <c:ptCount val="1"/>
                <c:pt idx="0">
                  <c:v>Symptom Severity</c:v>
                </c:pt>
              </c:strCache>
            </c:strRef>
          </c:tx>
          <c:spPr>
            <a:solidFill>
              <a:schemeClr val="accent1"/>
            </a:solidFill>
            <a:ln w="15237">
              <a:solidFill>
                <a:schemeClr val="tx1"/>
              </a:solidFill>
              <a:prstDash val="solid"/>
            </a:ln>
          </c:spPr>
          <c:invertIfNegative val="0"/>
          <c:cat>
            <c:strRef>
              <c:f>Sheet1!$B$1:$F$1</c:f>
              <c:strCache>
                <c:ptCount val="5"/>
                <c:pt idx="0">
                  <c:v>Pre</c:v>
                </c:pt>
                <c:pt idx="1">
                  <c:v>During</c:v>
                </c:pt>
                <c:pt idx="2">
                  <c:v>During</c:v>
                </c:pt>
                <c:pt idx="3">
                  <c:v>During</c:v>
                </c:pt>
                <c:pt idx="4">
                  <c:v>Post</c:v>
                </c:pt>
              </c:strCache>
            </c:strRef>
          </c:cat>
          <c:val>
            <c:numRef>
              <c:f>Sheet1!$B$2:$F$2</c:f>
              <c:numCache>
                <c:formatCode>General</c:formatCode>
                <c:ptCount val="5"/>
                <c:pt idx="0">
                  <c:v>8</c:v>
                </c:pt>
                <c:pt idx="1">
                  <c:v>2</c:v>
                </c:pt>
                <c:pt idx="2">
                  <c:v>2</c:v>
                </c:pt>
                <c:pt idx="3">
                  <c:v>2</c:v>
                </c:pt>
                <c:pt idx="4">
                  <c:v>6</c:v>
                </c:pt>
              </c:numCache>
            </c:numRef>
          </c:val>
          <c:extLst>
            <c:ext xmlns:c16="http://schemas.microsoft.com/office/drawing/2014/chart" uri="{C3380CC4-5D6E-409C-BE32-E72D297353CC}">
              <c16:uniqueId val="{00000000-7704-4258-9254-3B342A88B168}"/>
            </c:ext>
          </c:extLst>
        </c:ser>
        <c:dLbls>
          <c:showLegendKey val="0"/>
          <c:showVal val="0"/>
          <c:showCatName val="0"/>
          <c:showSerName val="0"/>
          <c:showPercent val="0"/>
          <c:showBubbleSize val="0"/>
        </c:dLbls>
        <c:gapWidth val="150"/>
        <c:gapDepth val="0"/>
        <c:shape val="box"/>
        <c:axId val="153336448"/>
        <c:axId val="153338240"/>
        <c:axId val="0"/>
      </c:bar3DChart>
      <c:catAx>
        <c:axId val="153336448"/>
        <c:scaling>
          <c:orientation val="minMax"/>
        </c:scaling>
        <c:delete val="0"/>
        <c:axPos val="b"/>
        <c:numFmt formatCode="General" sourceLinked="1"/>
        <c:majorTickMark val="out"/>
        <c:minorTickMark val="none"/>
        <c:tickLblPos val="low"/>
        <c:spPr>
          <a:ln w="3809">
            <a:solidFill>
              <a:schemeClr val="tx1"/>
            </a:solidFill>
            <a:prstDash val="solid"/>
          </a:ln>
        </c:spPr>
        <c:txPr>
          <a:bodyPr rot="0" vert="horz"/>
          <a:lstStyle/>
          <a:p>
            <a:pPr>
              <a:defRPr sz="1650" b="1" i="0" u="none" strike="noStrike" baseline="0">
                <a:solidFill>
                  <a:schemeClr val="tx1"/>
                </a:solidFill>
                <a:latin typeface="Arial"/>
                <a:ea typeface="Arial"/>
                <a:cs typeface="Arial"/>
              </a:defRPr>
            </a:pPr>
            <a:endParaRPr lang="en-US"/>
          </a:p>
        </c:txPr>
        <c:crossAx val="153338240"/>
        <c:crosses val="autoZero"/>
        <c:auto val="1"/>
        <c:lblAlgn val="ctr"/>
        <c:lblOffset val="100"/>
        <c:tickLblSkip val="2"/>
        <c:tickMarkSkip val="1"/>
        <c:noMultiLvlLbl val="0"/>
      </c:catAx>
      <c:valAx>
        <c:axId val="153338240"/>
        <c:scaling>
          <c:orientation val="minMax"/>
        </c:scaling>
        <c:delete val="0"/>
        <c:axPos val="l"/>
        <c:majorGridlines>
          <c:spPr>
            <a:ln w="3809">
              <a:solidFill>
                <a:schemeClr val="tx1"/>
              </a:solidFill>
              <a:prstDash val="solid"/>
            </a:ln>
          </c:spPr>
        </c:majorGridlines>
        <c:numFmt formatCode="General" sourceLinked="1"/>
        <c:majorTickMark val="out"/>
        <c:minorTickMark val="none"/>
        <c:tickLblPos val="nextTo"/>
        <c:spPr>
          <a:ln w="3809">
            <a:solidFill>
              <a:schemeClr val="tx1"/>
            </a:solidFill>
            <a:prstDash val="solid"/>
          </a:ln>
        </c:spPr>
        <c:txPr>
          <a:bodyPr rot="0" vert="horz"/>
          <a:lstStyle/>
          <a:p>
            <a:pPr>
              <a:defRPr sz="1650" b="1" i="0" u="none" strike="noStrike" baseline="0">
                <a:solidFill>
                  <a:schemeClr val="tx1"/>
                </a:solidFill>
                <a:latin typeface="Arial"/>
                <a:ea typeface="Arial"/>
                <a:cs typeface="Arial"/>
              </a:defRPr>
            </a:pPr>
            <a:endParaRPr lang="en-US"/>
          </a:p>
        </c:txPr>
        <c:crossAx val="153336448"/>
        <c:crosses val="autoZero"/>
        <c:crossBetween val="between"/>
      </c:valAx>
      <c:spPr>
        <a:noFill/>
        <a:ln w="30474">
          <a:noFill/>
        </a:ln>
      </c:spPr>
    </c:plotArea>
    <c:plotVisOnly val="1"/>
    <c:dispBlanksAs val="gap"/>
    <c:showDLblsOverMax val="0"/>
  </c:chart>
  <c:spPr>
    <a:noFill/>
    <a:ln>
      <a:noFill/>
    </a:ln>
  </c:spPr>
  <c:txPr>
    <a:bodyPr/>
    <a:lstStyle/>
    <a:p>
      <a:pPr>
        <a:defRPr sz="1650"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6" tIns="47114" rIns="94226" bIns="47114" rtlCol="0"/>
          <a:lstStyle>
            <a:lvl1pPr algn="l">
              <a:defRPr sz="1200"/>
            </a:lvl1pPr>
          </a:lstStyle>
          <a:p>
            <a:endParaRPr lang="en-US"/>
          </a:p>
        </p:txBody>
      </p:sp>
      <p:sp>
        <p:nvSpPr>
          <p:cNvPr id="3" name="Date Placeholder 2"/>
          <p:cNvSpPr>
            <a:spLocks noGrp="1"/>
          </p:cNvSpPr>
          <p:nvPr>
            <p:ph type="dt" sz="quarter" idx="1"/>
          </p:nvPr>
        </p:nvSpPr>
        <p:spPr>
          <a:xfrm>
            <a:off x="4023093" y="0"/>
            <a:ext cx="3077739" cy="469424"/>
          </a:xfrm>
          <a:prstGeom prst="rect">
            <a:avLst/>
          </a:prstGeom>
        </p:spPr>
        <p:txBody>
          <a:bodyPr vert="horz" lIns="94226" tIns="47114" rIns="94226" bIns="47114" rtlCol="0"/>
          <a:lstStyle>
            <a:lvl1pPr algn="r">
              <a:defRPr sz="1200"/>
            </a:lvl1pPr>
          </a:lstStyle>
          <a:p>
            <a:fld id="{2142E956-1CB9-4B22-B916-3B84FED6D7AE}" type="datetimeFigureOut">
              <a:rPr lang="en-US" smtClean="0"/>
              <a:t>4/28/2025</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6" tIns="47114" rIns="94226"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2"/>
            <a:ext cx="3077739" cy="469424"/>
          </a:xfrm>
          <a:prstGeom prst="rect">
            <a:avLst/>
          </a:prstGeom>
        </p:spPr>
        <p:txBody>
          <a:bodyPr vert="horz" lIns="94226" tIns="47114" rIns="94226" bIns="47114" rtlCol="0" anchor="b"/>
          <a:lstStyle>
            <a:lvl1pPr algn="r">
              <a:defRPr sz="1200"/>
            </a:lvl1pPr>
          </a:lstStyle>
          <a:p>
            <a:fld id="{3CBBC48B-A272-4167-B48D-C3E1461F8BE7}" type="slidenum">
              <a:rPr lang="en-US" smtClean="0"/>
              <a:t>‹#›</a:t>
            </a:fld>
            <a:endParaRPr lang="en-US"/>
          </a:p>
        </p:txBody>
      </p:sp>
    </p:spTree>
    <p:extLst>
      <p:ext uri="{BB962C8B-B14F-4D97-AF65-F5344CB8AC3E}">
        <p14:creationId xmlns:p14="http://schemas.microsoft.com/office/powerpoint/2010/main" val="3945894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4226" tIns="47114" rIns="94226" bIns="47114" rtlCol="0"/>
          <a:lstStyle>
            <a:lvl1pPr algn="l">
              <a:defRPr sz="1200"/>
            </a:lvl1pPr>
          </a:lstStyle>
          <a:p>
            <a:endParaRPr lang="en-US"/>
          </a:p>
        </p:txBody>
      </p:sp>
      <p:sp>
        <p:nvSpPr>
          <p:cNvPr id="3" name="Date Placeholder 2"/>
          <p:cNvSpPr>
            <a:spLocks noGrp="1"/>
          </p:cNvSpPr>
          <p:nvPr>
            <p:ph type="dt" idx="1"/>
          </p:nvPr>
        </p:nvSpPr>
        <p:spPr>
          <a:xfrm>
            <a:off x="4023093" y="0"/>
            <a:ext cx="3077739" cy="471055"/>
          </a:xfrm>
          <a:prstGeom prst="rect">
            <a:avLst/>
          </a:prstGeom>
        </p:spPr>
        <p:txBody>
          <a:bodyPr vert="horz" lIns="94226" tIns="47114" rIns="94226" bIns="47114" rtlCol="0"/>
          <a:lstStyle>
            <a:lvl1pPr algn="r">
              <a:defRPr sz="1200"/>
            </a:lvl1pPr>
          </a:lstStyle>
          <a:p>
            <a:fld id="{882783F7-F770-4A33-AFE8-F5A993615EA1}" type="datetimeFigureOut">
              <a:rPr lang="en-US" smtClean="0"/>
              <a:t>4/28/2025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6" tIns="47114" rIns="94226" bIns="47114" rtlCol="0" anchor="ctr"/>
          <a:lstStyle/>
          <a:p>
            <a:endParaRPr lang="en-US"/>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4226" tIns="47114" rIns="94226"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4"/>
          </a:xfrm>
          <a:prstGeom prst="rect">
            <a:avLst/>
          </a:prstGeom>
        </p:spPr>
        <p:txBody>
          <a:bodyPr vert="horz" lIns="94226" tIns="47114" rIns="94226"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4"/>
          </a:xfrm>
          <a:prstGeom prst="rect">
            <a:avLst/>
          </a:prstGeom>
        </p:spPr>
        <p:txBody>
          <a:bodyPr vert="horz" lIns="94226" tIns="47114" rIns="94226" bIns="47114" rtlCol="0" anchor="b"/>
          <a:lstStyle>
            <a:lvl1pPr algn="r">
              <a:defRPr sz="1200"/>
            </a:lvl1pPr>
          </a:lstStyle>
          <a:p>
            <a:fld id="{5C2D947C-4DFC-4513-82FE-0310479CB859}" type="slidenum">
              <a:rPr lang="en-US" smtClean="0"/>
              <a:t>‹#›</a:t>
            </a:fld>
            <a:endParaRPr lang="en-US"/>
          </a:p>
        </p:txBody>
      </p:sp>
    </p:spTree>
    <p:extLst>
      <p:ext uri="{BB962C8B-B14F-4D97-AF65-F5344CB8AC3E}">
        <p14:creationId xmlns:p14="http://schemas.microsoft.com/office/powerpoint/2010/main" val="343561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1</a:t>
            </a:fld>
            <a:endParaRPr lang="en-US"/>
          </a:p>
        </p:txBody>
      </p:sp>
    </p:spTree>
    <p:extLst>
      <p:ext uri="{BB962C8B-B14F-4D97-AF65-F5344CB8AC3E}">
        <p14:creationId xmlns:p14="http://schemas.microsoft.com/office/powerpoint/2010/main" val="3961168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xfrm>
            <a:off x="344488" y="704850"/>
            <a:ext cx="6259512" cy="3521075"/>
          </a:xfrm>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Calibri" pitchFamily="34" charset="0"/>
              </a:rPr>
              <a:t> </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175">
              <a:defRPr sz="2500">
                <a:solidFill>
                  <a:schemeClr val="tx1"/>
                </a:solidFill>
                <a:latin typeface="Calibri" pitchFamily="34" charset="0"/>
                <a:ea typeface="MS PGothic" pitchFamily="34" charset="-128"/>
              </a:defRPr>
            </a:lvl1pPr>
            <a:lvl2pPr marL="765591" indent="-294458" defTabSz="947175">
              <a:defRPr sz="2500">
                <a:solidFill>
                  <a:schemeClr val="tx1"/>
                </a:solidFill>
                <a:latin typeface="Calibri" pitchFamily="34" charset="0"/>
                <a:ea typeface="MS PGothic" pitchFamily="34" charset="-128"/>
              </a:defRPr>
            </a:lvl2pPr>
            <a:lvl3pPr marL="1177834" indent="-235567" defTabSz="947175">
              <a:defRPr sz="2500">
                <a:solidFill>
                  <a:schemeClr val="tx1"/>
                </a:solidFill>
                <a:latin typeface="Calibri" pitchFamily="34" charset="0"/>
                <a:ea typeface="MS PGothic" pitchFamily="34" charset="-128"/>
              </a:defRPr>
            </a:lvl3pPr>
            <a:lvl4pPr marL="1648967" indent="-235567" defTabSz="947175">
              <a:defRPr sz="2500">
                <a:solidFill>
                  <a:schemeClr val="tx1"/>
                </a:solidFill>
                <a:latin typeface="Calibri" pitchFamily="34" charset="0"/>
                <a:ea typeface="MS PGothic" pitchFamily="34" charset="-128"/>
              </a:defRPr>
            </a:lvl4pPr>
            <a:lvl5pPr marL="2120101" indent="-235567" defTabSz="947175">
              <a:defRPr sz="2500">
                <a:solidFill>
                  <a:schemeClr val="tx1"/>
                </a:solidFill>
                <a:latin typeface="Calibri" pitchFamily="34" charset="0"/>
                <a:ea typeface="MS PGothic" pitchFamily="34" charset="-128"/>
              </a:defRPr>
            </a:lvl5pPr>
            <a:lvl6pPr marL="2591234" indent="-235567" defTabSz="947175"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47175"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47175"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47175"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98E7B83B-F354-4680-B1CB-763C5048D7A7}" type="slidenum">
              <a:rPr lang="en-US" altLang="en-US" sz="1300">
                <a:solidFill>
                  <a:srgbClr val="000000"/>
                </a:solidFill>
              </a:rPr>
              <a:pPr/>
              <a:t>10</a:t>
            </a:fld>
            <a:endParaRPr lang="en-US" altLang="en-US" sz="13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087">
              <a:defRPr sz="2500">
                <a:solidFill>
                  <a:schemeClr val="tx1"/>
                </a:solidFill>
                <a:latin typeface="Calibri" pitchFamily="34" charset="0"/>
                <a:ea typeface="MS PGothic" pitchFamily="34" charset="-128"/>
              </a:defRPr>
            </a:lvl1pPr>
            <a:lvl2pPr marL="765591" indent="-294458" defTabSz="934087">
              <a:defRPr sz="2500">
                <a:solidFill>
                  <a:schemeClr val="tx1"/>
                </a:solidFill>
                <a:latin typeface="Calibri" pitchFamily="34" charset="0"/>
                <a:ea typeface="MS PGothic" pitchFamily="34" charset="-128"/>
              </a:defRPr>
            </a:lvl2pPr>
            <a:lvl3pPr marL="1177834" indent="-235567" defTabSz="934087">
              <a:defRPr sz="2500">
                <a:solidFill>
                  <a:schemeClr val="tx1"/>
                </a:solidFill>
                <a:latin typeface="Calibri" pitchFamily="34" charset="0"/>
                <a:ea typeface="MS PGothic" pitchFamily="34" charset="-128"/>
              </a:defRPr>
            </a:lvl3pPr>
            <a:lvl4pPr marL="1648967" indent="-235567" defTabSz="934087">
              <a:defRPr sz="2500">
                <a:solidFill>
                  <a:schemeClr val="tx1"/>
                </a:solidFill>
                <a:latin typeface="Calibri" pitchFamily="34" charset="0"/>
                <a:ea typeface="MS PGothic" pitchFamily="34" charset="-128"/>
              </a:defRPr>
            </a:lvl4pPr>
            <a:lvl5pPr marL="2120101" indent="-235567" defTabSz="934087">
              <a:defRPr sz="2500">
                <a:solidFill>
                  <a:schemeClr val="tx1"/>
                </a:solidFill>
                <a:latin typeface="Calibri" pitchFamily="34" charset="0"/>
                <a:ea typeface="MS PGothic" pitchFamily="34" charset="-128"/>
              </a:defRPr>
            </a:lvl5pPr>
            <a:lvl6pPr marL="25912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3101146B-94A3-4817-A2A2-27F3F7D31F75}" type="slidenum">
              <a:rPr lang="en-US" altLang="en-US" sz="1100">
                <a:solidFill>
                  <a:srgbClr val="000000"/>
                </a:solidFill>
              </a:rPr>
              <a:pPr/>
              <a:t>11</a:t>
            </a:fld>
            <a:endParaRPr lang="en-US" altLang="en-US" sz="1100">
              <a:solidFill>
                <a:srgbClr val="000000"/>
              </a:solidFill>
            </a:endParaRPr>
          </a:p>
        </p:txBody>
      </p:sp>
      <p:sp>
        <p:nvSpPr>
          <p:cNvPr id="143363" name="Rectangle 1026"/>
          <p:cNvSpPr>
            <a:spLocks noGrp="1" noRot="1" noChangeAspect="1" noChangeArrowheads="1" noTextEdit="1"/>
          </p:cNvSpPr>
          <p:nvPr>
            <p:ph type="sldImg"/>
          </p:nvPr>
        </p:nvSpPr>
        <p:spPr>
          <a:xfrm>
            <a:off x="344488" y="704850"/>
            <a:ext cx="6259512" cy="3521075"/>
          </a:xfrm>
          <a:ln/>
        </p:spPr>
      </p:sp>
      <p:sp>
        <p:nvSpPr>
          <p:cNvPr id="261124" name="Rectangle 1027"/>
          <p:cNvSpPr>
            <a:spLocks noGrp="1" noChangeArrowheads="1"/>
          </p:cNvSpPr>
          <p:nvPr>
            <p:ph type="body" idx="1"/>
          </p:nvPr>
        </p:nvSpPr>
        <p:spPr>
          <a:ln/>
        </p:spPr>
        <p:txBody>
          <a:bodyPr/>
          <a:lstStyle/>
          <a:p>
            <a:pPr eaLnBrk="1" hangingPunct="1">
              <a:defRPr/>
            </a:pPr>
            <a:r>
              <a:rPr lang="en-US" dirty="0">
                <a:latin typeface="Calibri" panose="020F0502020204030204" pitchFamily="34" charset="0"/>
                <a:ea typeface="+mn-ea"/>
              </a:rPr>
              <a:t>FC – prefrontal </a:t>
            </a:r>
            <a:r>
              <a:rPr lang="en-US" dirty="0" err="1">
                <a:latin typeface="Calibri" panose="020F0502020204030204" pitchFamily="34" charset="0"/>
                <a:ea typeface="+mn-ea"/>
              </a:rPr>
              <a:t>cortex; ACG</a:t>
            </a:r>
            <a:r>
              <a:rPr lang="en-US" dirty="0">
                <a:latin typeface="Calibri" panose="020F0502020204030204" pitchFamily="34" charset="0"/>
                <a:ea typeface="+mn-ea"/>
              </a:rPr>
              <a:t> – anterior </a:t>
            </a:r>
            <a:r>
              <a:rPr lang="en-US" dirty="0" err="1">
                <a:latin typeface="Calibri" panose="020F0502020204030204" pitchFamily="34" charset="0"/>
                <a:ea typeface="+mn-ea"/>
              </a:rPr>
              <a:t>cingulate</a:t>
            </a:r>
            <a:r>
              <a:rPr lang="en-US" dirty="0">
                <a:latin typeface="Calibri" panose="020F0502020204030204" pitchFamily="34" charset="0"/>
                <a:ea typeface="+mn-ea"/>
              </a:rPr>
              <a:t> </a:t>
            </a:r>
            <a:r>
              <a:rPr lang="en-US" dirty="0" err="1">
                <a:latin typeface="Calibri" panose="020F0502020204030204" pitchFamily="34" charset="0"/>
                <a:ea typeface="+mn-ea"/>
              </a:rPr>
              <a:t>gyrus; OFC</a:t>
            </a:r>
            <a:r>
              <a:rPr lang="en-US" dirty="0">
                <a:latin typeface="Calibri" panose="020F0502020204030204" pitchFamily="34" charset="0"/>
                <a:ea typeface="+mn-ea"/>
              </a:rPr>
              <a:t> – </a:t>
            </a:r>
            <a:r>
              <a:rPr lang="en-US" dirty="0" err="1">
                <a:latin typeface="Calibri" panose="020F0502020204030204" pitchFamily="34" charset="0"/>
                <a:ea typeface="+mn-ea"/>
              </a:rPr>
              <a:t>orbitofrontal</a:t>
            </a:r>
            <a:r>
              <a:rPr lang="en-US" dirty="0">
                <a:latin typeface="Calibri" panose="020F0502020204030204" pitchFamily="34" charset="0"/>
                <a:ea typeface="+mn-ea"/>
              </a:rPr>
              <a:t> </a:t>
            </a:r>
            <a:r>
              <a:rPr lang="en-US" dirty="0" err="1">
                <a:latin typeface="Calibri" panose="020F0502020204030204" pitchFamily="34" charset="0"/>
                <a:ea typeface="+mn-ea"/>
              </a:rPr>
              <a:t>cortex; SCC</a:t>
            </a:r>
            <a:r>
              <a:rPr lang="en-US" dirty="0">
                <a:latin typeface="Calibri" panose="020F0502020204030204" pitchFamily="34" charset="0"/>
                <a:ea typeface="+mn-ea"/>
              </a:rPr>
              <a:t> – </a:t>
            </a:r>
            <a:r>
              <a:rPr lang="en-US" dirty="0" err="1">
                <a:latin typeface="Calibri" panose="020F0502020204030204" pitchFamily="34" charset="0"/>
                <a:ea typeface="+mn-ea"/>
              </a:rPr>
              <a:t>subcallosal</a:t>
            </a:r>
            <a:r>
              <a:rPr lang="en-US" dirty="0">
                <a:latin typeface="Calibri" panose="020F0502020204030204" pitchFamily="34" charset="0"/>
                <a:ea typeface="+mn-ea"/>
              </a:rPr>
              <a:t> </a:t>
            </a:r>
            <a:r>
              <a:rPr lang="en-US" dirty="0" err="1">
                <a:latin typeface="Calibri" panose="020F0502020204030204" pitchFamily="34" charset="0"/>
                <a:ea typeface="+mn-ea"/>
              </a:rPr>
              <a:t>cortex; NAc</a:t>
            </a:r>
            <a:r>
              <a:rPr lang="en-US" dirty="0">
                <a:latin typeface="Calibri" panose="020F0502020204030204" pitchFamily="34" charset="0"/>
                <a:ea typeface="+mn-ea"/>
              </a:rPr>
              <a:t> – nucleus </a:t>
            </a:r>
            <a:r>
              <a:rPr lang="en-US" dirty="0" err="1">
                <a:latin typeface="Calibri" panose="020F0502020204030204" pitchFamily="34" charset="0"/>
                <a:ea typeface="+mn-ea"/>
              </a:rPr>
              <a:t>accumbens; VP</a:t>
            </a:r>
            <a:r>
              <a:rPr lang="en-US" dirty="0">
                <a:latin typeface="Calibri" panose="020F0502020204030204" pitchFamily="34" charset="0"/>
                <a:ea typeface="+mn-ea"/>
              </a:rPr>
              <a:t> – ventral </a:t>
            </a:r>
            <a:r>
              <a:rPr lang="en-US" dirty="0" err="1">
                <a:latin typeface="Calibri" panose="020F0502020204030204" pitchFamily="34" charset="0"/>
                <a:ea typeface="+mn-ea"/>
              </a:rPr>
              <a:t>pallidum; Hipp</a:t>
            </a:r>
            <a:r>
              <a:rPr lang="en-US" dirty="0">
                <a:latin typeface="Calibri" panose="020F0502020204030204" pitchFamily="34" charset="0"/>
                <a:ea typeface="+mn-ea"/>
              </a:rPr>
              <a:t> – </a:t>
            </a:r>
            <a:r>
              <a:rPr lang="en-US" dirty="0" err="1">
                <a:latin typeface="Calibri" panose="020F0502020204030204" pitchFamily="34" charset="0"/>
                <a:ea typeface="+mn-ea"/>
              </a:rPr>
              <a:t>hippocampus; Amyg</a:t>
            </a:r>
            <a:r>
              <a:rPr lang="en-US" dirty="0">
                <a:latin typeface="Calibri" panose="020F0502020204030204" pitchFamily="34" charset="0"/>
                <a:ea typeface="+mn-ea"/>
              </a:rPr>
              <a:t> – </a:t>
            </a:r>
            <a:r>
              <a:rPr lang="en-US" dirty="0" err="1">
                <a:latin typeface="Calibri" panose="020F0502020204030204" pitchFamily="34" charset="0"/>
                <a:ea typeface="+mn-ea"/>
              </a:rPr>
              <a:t>amygdala</a:t>
            </a:r>
            <a:r>
              <a:rPr lang="en-US" dirty="0">
                <a:latin typeface="Calibri" panose="020F0502020204030204" pitchFamily="34" charset="0"/>
                <a:ea typeface="+mn-ea"/>
              </a:rPr>
              <a:t>.</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12</a:t>
            </a:fld>
            <a:endParaRPr lang="en-US"/>
          </a:p>
        </p:txBody>
      </p:sp>
    </p:spTree>
    <p:extLst>
      <p:ext uri="{BB962C8B-B14F-4D97-AF65-F5344CB8AC3E}">
        <p14:creationId xmlns:p14="http://schemas.microsoft.com/office/powerpoint/2010/main" val="1656901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13</a:t>
            </a:fld>
            <a:endParaRPr lang="en-US"/>
          </a:p>
        </p:txBody>
      </p:sp>
    </p:spTree>
    <p:extLst>
      <p:ext uri="{BB962C8B-B14F-4D97-AF65-F5344CB8AC3E}">
        <p14:creationId xmlns:p14="http://schemas.microsoft.com/office/powerpoint/2010/main" val="1761544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937600" y="8918732"/>
            <a:ext cx="3010331" cy="46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2" tIns="47531" rIns="95062" bIns="47531" anchor="b"/>
          <a:lstStyle>
            <a:lvl1pPr defTabSz="922338">
              <a:defRPr sz="2400">
                <a:solidFill>
                  <a:schemeClr val="tx1"/>
                </a:solidFill>
                <a:latin typeface="Calibri" pitchFamily="34" charset="0"/>
                <a:ea typeface="MS PGothic" pitchFamily="34" charset="-128"/>
              </a:defRPr>
            </a:lvl1pPr>
            <a:lvl2pPr marL="742950" indent="-285750" defTabSz="922338">
              <a:defRPr sz="2400">
                <a:solidFill>
                  <a:schemeClr val="tx1"/>
                </a:solidFill>
                <a:latin typeface="Calibri" pitchFamily="34" charset="0"/>
                <a:ea typeface="MS PGothic" pitchFamily="34" charset="-128"/>
              </a:defRPr>
            </a:lvl2pPr>
            <a:lvl3pPr marL="1143000" indent="-228600" defTabSz="922338">
              <a:defRPr sz="2400">
                <a:solidFill>
                  <a:schemeClr val="tx1"/>
                </a:solidFill>
                <a:latin typeface="Calibri" pitchFamily="34" charset="0"/>
                <a:ea typeface="MS PGothic" pitchFamily="34" charset="-128"/>
              </a:defRPr>
            </a:lvl3pPr>
            <a:lvl4pPr marL="1600200" indent="-228600" defTabSz="922338">
              <a:defRPr sz="2400">
                <a:solidFill>
                  <a:schemeClr val="tx1"/>
                </a:solidFill>
                <a:latin typeface="Calibri" pitchFamily="34" charset="0"/>
                <a:ea typeface="MS PGothic" pitchFamily="34" charset="-128"/>
              </a:defRPr>
            </a:lvl4pPr>
            <a:lvl5pPr marL="2057400" indent="-228600" defTabSz="922338">
              <a:defRPr sz="2400">
                <a:solidFill>
                  <a:schemeClr val="tx1"/>
                </a:solidFill>
                <a:latin typeface="Calibri" pitchFamily="34" charset="0"/>
                <a:ea typeface="MS PGothic" pitchFamily="34" charset="-128"/>
              </a:defRPr>
            </a:lvl5pPr>
            <a:lvl6pPr marL="25146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0" fontAlgn="base" hangingPunct="0">
              <a:spcBef>
                <a:spcPct val="0"/>
              </a:spcBef>
              <a:spcAft>
                <a:spcPct val="0"/>
              </a:spcAft>
            </a:pPr>
            <a:fld id="{42E6D581-ED7E-441D-AE2B-12EEBF8582A7}" type="slidenum">
              <a:rPr lang="en-US" altLang="en-US" sz="1200">
                <a:solidFill>
                  <a:srgbClr val="EEECE1"/>
                </a:solidFill>
              </a:rPr>
              <a:pPr algn="r" eaLnBrk="0" fontAlgn="base" hangingPunct="0">
                <a:spcBef>
                  <a:spcPct val="0"/>
                </a:spcBef>
                <a:spcAft>
                  <a:spcPct val="0"/>
                </a:spcAft>
              </a:pPr>
              <a:t>14</a:t>
            </a:fld>
            <a:endParaRPr lang="en-US" altLang="en-US" sz="1200">
              <a:solidFill>
                <a:srgbClr val="EEECE1"/>
              </a:solidFill>
            </a:endParaRPr>
          </a:p>
        </p:txBody>
      </p:sp>
      <p:sp>
        <p:nvSpPr>
          <p:cNvPr id="145411" name="Rectangle 2"/>
          <p:cNvSpPr>
            <a:spLocks noGrp="1" noRot="1" noChangeAspect="1" noChangeArrowheads="1" noTextEdit="1"/>
          </p:cNvSpPr>
          <p:nvPr>
            <p:ph type="sldImg"/>
          </p:nvPr>
        </p:nvSpPr>
        <p:spPr>
          <a:xfrm>
            <a:off x="344488" y="704850"/>
            <a:ext cx="6259512" cy="3521075"/>
          </a:xfrm>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7" tIns="46785" rIns="93567" bIns="46785"/>
          <a:lstStyle/>
          <a:p>
            <a:pPr eaLnBrk="1" hangingPunct="1">
              <a:spcBef>
                <a:spcPct val="0"/>
              </a:spcBef>
            </a:pPr>
            <a:r>
              <a:rPr lang="en-US" altLang="en-US" b="1">
                <a:latin typeface="Calibri" pitchFamily="34" charset="0"/>
              </a:rPr>
              <a:t>Natural rewards stimulate dopamine neurotransmission.  </a:t>
            </a:r>
            <a:r>
              <a:rPr lang="en-US" altLang="en-US">
                <a:latin typeface="Calibri" pitchFamily="34" charset="0"/>
              </a:rPr>
              <a:t>Eating something that you enjoy or being stimulated sexually can cause dopamine levels to increase. In these graphs, dopamine is being measured inside the brains of animals.  Its increase is shown in response to food or sex cues. This basic mechanism of controlled dopamine release and reuptake has been carefully shaped and calibrated by evolution to reward normal activities critical for our survival.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15</a:t>
            </a:fld>
            <a:endParaRPr lang="en-US"/>
          </a:p>
        </p:txBody>
      </p:sp>
    </p:spTree>
    <p:extLst>
      <p:ext uri="{BB962C8B-B14F-4D97-AF65-F5344CB8AC3E}">
        <p14:creationId xmlns:p14="http://schemas.microsoft.com/office/powerpoint/2010/main" val="2157210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 studies measuring DA D2 receptors have consistently shown long-lasting decreases in DA D2 receptors in drug abusers when compared with controls (reviewed </a:t>
            </a:r>
            <a:r>
              <a:rPr lang="en-US" dirty="0" err="1"/>
              <a:t>Volkow</a:t>
            </a:r>
            <a:r>
              <a:rPr lang="en-US" dirty="0"/>
              <a:t> &amp; Fowler, 2000) (Table 1) (Fig. 2). We have postulated that the decreases in DA D2 receptors coupled with the decreases in DA brain function in the drug abusers would result in a decreased sensitivity of reward circuits to stimulation by natural </a:t>
            </a:r>
            <a:r>
              <a:rPr lang="en-US" dirty="0" err="1"/>
              <a:t>reinforcers</a:t>
            </a:r>
            <a:endParaRPr lang="en-US" dirty="0"/>
          </a:p>
        </p:txBody>
      </p:sp>
      <p:sp>
        <p:nvSpPr>
          <p:cNvPr id="4" name="Slide Number Placeholder 3"/>
          <p:cNvSpPr>
            <a:spLocks noGrp="1"/>
          </p:cNvSpPr>
          <p:nvPr>
            <p:ph type="sldNum" sz="quarter" idx="10"/>
          </p:nvPr>
        </p:nvSpPr>
        <p:spPr/>
        <p:txBody>
          <a:bodyPr/>
          <a:lstStyle/>
          <a:p>
            <a:fld id="{5C2D947C-4DFC-4513-82FE-0310479CB85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995811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17</a:t>
            </a:fld>
            <a:endParaRPr lang="en-US"/>
          </a:p>
        </p:txBody>
      </p:sp>
    </p:spTree>
    <p:extLst>
      <p:ext uri="{BB962C8B-B14F-4D97-AF65-F5344CB8AC3E}">
        <p14:creationId xmlns:p14="http://schemas.microsoft.com/office/powerpoint/2010/main" val="2723364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18</a:t>
            </a:fld>
            <a:endParaRPr lang="en-US"/>
          </a:p>
        </p:txBody>
      </p:sp>
    </p:spTree>
    <p:extLst>
      <p:ext uri="{BB962C8B-B14F-4D97-AF65-F5344CB8AC3E}">
        <p14:creationId xmlns:p14="http://schemas.microsoft.com/office/powerpoint/2010/main" val="4071347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A5360B2B-5C8D-4E4F-BEBB-D6D991B353B8}" type="slidenum">
              <a:rPr lang="en-US" altLang="en-US" sz="1300">
                <a:solidFill>
                  <a:prstClr val="black"/>
                </a:solidFill>
                <a:ea typeface="Osaka"/>
                <a:cs typeface="Osaka"/>
              </a:rPr>
              <a:pPr/>
              <a:t>19</a:t>
            </a:fld>
            <a:endParaRPr lang="en-US" altLang="en-US" sz="1300">
              <a:solidFill>
                <a:prstClr val="black"/>
              </a:solidFill>
              <a:ea typeface="Osaka"/>
              <a:cs typeface="Osaka"/>
            </a:endParaRPr>
          </a:p>
        </p:txBody>
      </p:sp>
      <p:sp>
        <p:nvSpPr>
          <p:cNvPr id="138243" name="Rectangle 2"/>
          <p:cNvSpPr>
            <a:spLocks noGrp="1" noRot="1" noChangeAspect="1" noChangeArrowheads="1" noTextEdit="1"/>
          </p:cNvSpPr>
          <p:nvPr>
            <p:ph type="sldImg"/>
          </p:nvPr>
        </p:nvSpPr>
        <p:spPr>
          <a:xfrm>
            <a:off x="433388" y="706438"/>
            <a:ext cx="6256337" cy="3519487"/>
          </a:xfrm>
          <a:ln/>
        </p:spPr>
      </p:sp>
      <p:sp>
        <p:nvSpPr>
          <p:cNvPr id="138244" name="Rectangle 3"/>
          <p:cNvSpPr>
            <a:spLocks noGrp="1" noChangeArrowheads="1"/>
          </p:cNvSpPr>
          <p:nvPr>
            <p:ph type="body" idx="1"/>
          </p:nvPr>
        </p:nvSpPr>
        <p:spPr>
          <a:xfrm>
            <a:off x="946997" y="4461772"/>
            <a:ext cx="5208482" cy="42212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0" tIns="47529" rIns="95050" bIns="47529"/>
          <a:lstStyle/>
          <a:p>
            <a:r>
              <a:rPr lang="en-US" dirty="0"/>
              <a:t>We had shown that striatal DA D2 receptors levels predicted the reinforcing responses to the psychostimulant drug methylphenidate in nondrug‐abusing subjects. Here, we assessed the replicability of this finding. We measured D2 receptors with PET and [</a:t>
            </a:r>
            <a:r>
              <a:rPr lang="en-US" baseline="30000" dirty="0"/>
              <a:t>11</a:t>
            </a:r>
            <a:r>
              <a:rPr lang="en-US" dirty="0"/>
              <a:t>C]</a:t>
            </a:r>
            <a:r>
              <a:rPr lang="en-US" dirty="0" err="1"/>
              <a:t>raclopride</a:t>
            </a:r>
            <a:r>
              <a:rPr lang="en-US" dirty="0"/>
              <a:t> (twice to determine stability) in seven nondrug‐abusing subjects to assess if they predicted the self‐reports of “drug‐liking” to intravenous methylphenidate (0.5 mg/kg). DA D2 measures were significantly correlated with “drug‐liking” in both evaluations (</a:t>
            </a:r>
            <a:r>
              <a:rPr lang="en-US" i="1" dirty="0"/>
              <a:t>r</a:t>
            </a:r>
            <a:r>
              <a:rPr lang="en-US" dirty="0"/>
              <a:t> = 0.82 and </a:t>
            </a:r>
            <a:r>
              <a:rPr lang="en-US" i="1" dirty="0"/>
              <a:t>r</a:t>
            </a:r>
            <a:r>
              <a:rPr lang="en-US" dirty="0"/>
              <a:t> = 0.78); subjects with the lowest levels reported the higher ratings of “drug‐liking” and vice versa. These results replicate our previous findings and provide further evidence that striatal DA D2 receptors modulate reinforcing responses to stimulants in humans and may underlie predisposition for drug self‐administration.</a:t>
            </a:r>
            <a:endParaRPr lang="en-US" altLang="en-US" dirty="0">
              <a:latin typeface="Calibri" pitchFamily="34" charset="0"/>
              <a:ea typeface="Osaka"/>
              <a:cs typeface="Osak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45752107-344C-40E3-7DC1-3470743DD8C1}"/>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EF422824-5D1B-F254-E310-FF77B971C5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a:latin typeface="Calibri" panose="020F0502020204030204" pitchFamily="34" charset="0"/>
              </a:rPr>
              <a:t>Graph Title:  Impact of Behavioral Health Comorbidities on Per Capita Costs among Medicaid-Only Beneficiaries with Disability.</a:t>
            </a:r>
          </a:p>
          <a:p>
            <a:r>
              <a:rPr lang="en-US" altLang="en-US" sz="1200" dirty="0">
                <a:latin typeface="Calibri" panose="020F0502020204030204" pitchFamily="34" charset="0"/>
              </a:rPr>
              <a:t>Brief description:</a:t>
            </a:r>
          </a:p>
          <a:p>
            <a:r>
              <a:rPr lang="en-US" altLang="en-US" sz="1200" b="1" dirty="0">
                <a:latin typeface="Calibri" panose="020F0502020204030204" pitchFamily="34" charset="0"/>
              </a:rPr>
              <a:t>Health care spending is substantially higher for beneficiaries with chronic physical conditions who</a:t>
            </a:r>
          </a:p>
          <a:p>
            <a:r>
              <a:rPr lang="en-US" altLang="en-US" sz="1200" b="1" dirty="0">
                <a:latin typeface="Calibri" panose="020F0502020204030204" pitchFamily="34" charset="0"/>
              </a:rPr>
              <a:t>also have a mental illness and/or drug and alcohol disorder.</a:t>
            </a:r>
          </a:p>
          <a:p>
            <a:r>
              <a:rPr lang="en-US" altLang="en-US" sz="1200" dirty="0">
                <a:latin typeface="Calibri" panose="020F0502020204030204" pitchFamily="34" charset="0"/>
              </a:rPr>
              <a:t>The addition of mental illness for those with common chronic physical conditions is associated with health care</a:t>
            </a:r>
          </a:p>
          <a:p>
            <a:r>
              <a:rPr lang="en-US" altLang="en-US" sz="1200" dirty="0">
                <a:latin typeface="Calibri" panose="020F0502020204030204" pitchFamily="34" charset="0"/>
              </a:rPr>
              <a:t>costs that are 60 to 75 percent higher than those without a mental illness. The addition of co-occurring</a:t>
            </a:r>
          </a:p>
          <a:p>
            <a:r>
              <a:rPr lang="en-US" altLang="en-US" sz="1200" dirty="0">
                <a:latin typeface="Calibri" panose="020F0502020204030204" pitchFamily="34" charset="0"/>
              </a:rPr>
              <a:t>mental illness and a drug and alcohol disorder for beneficiaries with common chronic physical conditions</a:t>
            </a:r>
          </a:p>
          <a:p>
            <a:r>
              <a:rPr lang="en-US" altLang="en-US" sz="1200" dirty="0">
                <a:latin typeface="Calibri" panose="020F0502020204030204" pitchFamily="34" charset="0"/>
              </a:rPr>
              <a:t>results in two- to three-fold higher health care costs. For example, spending for beneficiaries with diabetes and no</a:t>
            </a:r>
          </a:p>
          <a:p>
            <a:r>
              <a:rPr lang="en-US" altLang="en-US" sz="1200" dirty="0">
                <a:latin typeface="Calibri" panose="020F0502020204030204" pitchFamily="34" charset="0"/>
              </a:rPr>
              <a:t>mental illness and drug and alcohol disorder average just under $10,000 per year, whereas spending for beneficiaries</a:t>
            </a:r>
          </a:p>
          <a:p>
            <a:r>
              <a:rPr lang="en-US" altLang="en-US" sz="1200" dirty="0">
                <a:latin typeface="Calibri" panose="020F0502020204030204" pitchFamily="34" charset="0"/>
              </a:rPr>
              <a:t>with diabetes and a mental illness and drug and alcohol disorder tops $35,000 annually.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C7347D9E-CC95-4B30-BD60-5E9869105CF6}" type="slidenum">
              <a:rPr lang="en-US" altLang="en-US" sz="1300">
                <a:solidFill>
                  <a:srgbClr val="000000"/>
                </a:solidFill>
              </a:rPr>
              <a:pPr/>
              <a:t>20</a:t>
            </a:fld>
            <a:endParaRPr lang="en-US" altLang="en-US" sz="1300">
              <a:solidFill>
                <a:srgbClr val="000000"/>
              </a:solidFill>
            </a:endParaRPr>
          </a:p>
        </p:txBody>
      </p:sp>
      <p:sp>
        <p:nvSpPr>
          <p:cNvPr id="146435" name="Rectangle 2"/>
          <p:cNvSpPr>
            <a:spLocks noGrp="1" noRot="1" noChangeAspect="1" noChangeArrowheads="1" noTextEdit="1"/>
          </p:cNvSpPr>
          <p:nvPr>
            <p:ph type="sldImg"/>
          </p:nvPr>
        </p:nvSpPr>
        <p:spPr>
          <a:xfrm>
            <a:off x="344488" y="704850"/>
            <a:ext cx="6259512" cy="3521075"/>
          </a:xfrm>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58" tIns="46930" rIns="93858" bIns="46930"/>
          <a:lstStyle/>
          <a:p>
            <a:r>
              <a:rPr lang="en-US" altLang="en-US" dirty="0">
                <a:latin typeface="Calibri" pitchFamily="34" charset="0"/>
              </a:rPr>
              <a:t>The mechanism(s) underlying predisposition to alcohol abuse are poorly understood but may involve brain dopamine system(s). Here we used an adenoviral vector to deliver the dopamine D2 receptor (DRD2) gene into the nucleus </a:t>
            </a:r>
            <a:r>
              <a:rPr lang="en-US" altLang="en-US" dirty="0" err="1">
                <a:latin typeface="Calibri" pitchFamily="34" charset="0"/>
              </a:rPr>
              <a:t>accumbens</a:t>
            </a:r>
            <a:r>
              <a:rPr lang="en-US" altLang="en-US" dirty="0">
                <a:latin typeface="Calibri" pitchFamily="34" charset="0"/>
              </a:rPr>
              <a:t> of rats, previously trained to self-administer alcohol, and to assess if DRD2 levels regulated alcohol preference and intake. We show that increases in DRD2 (52%) were associated with marked reductions in alcohol preference (43%), and alcohol intake (64%) of ethanol</a:t>
            </a:r>
          </a:p>
          <a:p>
            <a:r>
              <a:rPr lang="en-US" altLang="en-US" dirty="0">
                <a:latin typeface="Calibri" pitchFamily="34" charset="0"/>
              </a:rPr>
              <a:t>preferring rats, which recovered as the DRD2, returned to baseline levels. In addition, this DRD2 overexpression similarly produced </a:t>
            </a:r>
            <a:r>
              <a:rPr lang="en-US" altLang="en-US" dirty="0" err="1">
                <a:latin typeface="Calibri" pitchFamily="34" charset="0"/>
              </a:rPr>
              <a:t>signi®cant</a:t>
            </a:r>
            <a:r>
              <a:rPr lang="en-US" altLang="en-US" dirty="0">
                <a:latin typeface="Calibri" pitchFamily="34" charset="0"/>
              </a:rPr>
              <a:t> reductions in ethanol </a:t>
            </a:r>
            <a:r>
              <a:rPr lang="en-US" altLang="en-US" dirty="0" err="1">
                <a:latin typeface="Calibri" pitchFamily="34" charset="0"/>
              </a:rPr>
              <a:t>nonpreferring</a:t>
            </a:r>
            <a:r>
              <a:rPr lang="en-US" altLang="en-US" dirty="0">
                <a:latin typeface="Calibri" pitchFamily="34" charset="0"/>
              </a:rPr>
              <a:t> rats, in both alcohol preference (16%) and alcohol intake (75%). This is the ®</a:t>
            </a:r>
            <a:r>
              <a:rPr lang="en-US" altLang="en-US" dirty="0" err="1">
                <a:latin typeface="Calibri" pitchFamily="34" charset="0"/>
              </a:rPr>
              <a:t>rst</a:t>
            </a:r>
            <a:r>
              <a:rPr lang="en-US" altLang="en-US" dirty="0">
                <a:latin typeface="Calibri" pitchFamily="34" charset="0"/>
              </a:rPr>
              <a:t> evidence that overexpression of DRD2 reduces alcohol intake and suggests that high levels of DRD2 may be protective against alcohol abuse.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430">
              <a:defRPr sz="2500">
                <a:solidFill>
                  <a:schemeClr val="tx1"/>
                </a:solidFill>
                <a:latin typeface="Calibri" pitchFamily="34" charset="0"/>
                <a:ea typeface="MS PGothic" pitchFamily="34" charset="-128"/>
              </a:defRPr>
            </a:lvl1pPr>
            <a:lvl2pPr marL="801581" indent="-307545" defTabSz="1004430">
              <a:defRPr sz="2500">
                <a:solidFill>
                  <a:schemeClr val="tx1"/>
                </a:solidFill>
                <a:latin typeface="Calibri" pitchFamily="34" charset="0"/>
                <a:ea typeface="MS PGothic" pitchFamily="34" charset="-128"/>
              </a:defRPr>
            </a:lvl2pPr>
            <a:lvl3pPr marL="1231818" indent="-245382" defTabSz="1004430">
              <a:defRPr sz="2500">
                <a:solidFill>
                  <a:schemeClr val="tx1"/>
                </a:solidFill>
                <a:latin typeface="Calibri" pitchFamily="34" charset="0"/>
                <a:ea typeface="MS PGothic" pitchFamily="34" charset="-128"/>
              </a:defRPr>
            </a:lvl3pPr>
            <a:lvl4pPr marL="1725853" indent="-245382" defTabSz="1004430">
              <a:defRPr sz="2500">
                <a:solidFill>
                  <a:schemeClr val="tx1"/>
                </a:solidFill>
                <a:latin typeface="Calibri" pitchFamily="34" charset="0"/>
                <a:ea typeface="MS PGothic" pitchFamily="34" charset="-128"/>
              </a:defRPr>
            </a:lvl4pPr>
            <a:lvl5pPr marL="2219889" indent="-245382" defTabSz="1004430">
              <a:defRPr sz="2500">
                <a:solidFill>
                  <a:schemeClr val="tx1"/>
                </a:solidFill>
                <a:latin typeface="Calibri" pitchFamily="34" charset="0"/>
                <a:ea typeface="MS PGothic" pitchFamily="34" charset="-128"/>
              </a:defRPr>
            </a:lvl5pPr>
            <a:lvl6pPr marL="2691023" indent="-245382" defTabSz="1004430" eaLnBrk="0" fontAlgn="base" hangingPunct="0">
              <a:spcBef>
                <a:spcPct val="0"/>
              </a:spcBef>
              <a:spcAft>
                <a:spcPct val="0"/>
              </a:spcAft>
              <a:defRPr sz="2500">
                <a:solidFill>
                  <a:schemeClr val="tx1"/>
                </a:solidFill>
                <a:latin typeface="Calibri" pitchFamily="34" charset="0"/>
                <a:ea typeface="MS PGothic" pitchFamily="34" charset="-128"/>
              </a:defRPr>
            </a:lvl6pPr>
            <a:lvl7pPr marL="3162156" indent="-245382" defTabSz="1004430" eaLnBrk="0" fontAlgn="base" hangingPunct="0">
              <a:spcBef>
                <a:spcPct val="0"/>
              </a:spcBef>
              <a:spcAft>
                <a:spcPct val="0"/>
              </a:spcAft>
              <a:defRPr sz="2500">
                <a:solidFill>
                  <a:schemeClr val="tx1"/>
                </a:solidFill>
                <a:latin typeface="Calibri" pitchFamily="34" charset="0"/>
                <a:ea typeface="MS PGothic" pitchFamily="34" charset="-128"/>
              </a:defRPr>
            </a:lvl7pPr>
            <a:lvl8pPr marL="3633289" indent="-245382" defTabSz="1004430" eaLnBrk="0" fontAlgn="base" hangingPunct="0">
              <a:spcBef>
                <a:spcPct val="0"/>
              </a:spcBef>
              <a:spcAft>
                <a:spcPct val="0"/>
              </a:spcAft>
              <a:defRPr sz="2500">
                <a:solidFill>
                  <a:schemeClr val="tx1"/>
                </a:solidFill>
                <a:latin typeface="Calibri" pitchFamily="34" charset="0"/>
                <a:ea typeface="MS PGothic" pitchFamily="34" charset="-128"/>
              </a:defRPr>
            </a:lvl8pPr>
            <a:lvl9pPr marL="4104423" indent="-245382" defTabSz="1004430"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B218A3E1-02F4-43BA-B069-FB3AB26334E9}" type="slidenum">
              <a:rPr lang="en-US" altLang="en-US" sz="1400">
                <a:solidFill>
                  <a:srgbClr val="EEECE1"/>
                </a:solidFill>
              </a:rPr>
              <a:pPr/>
              <a:t>21</a:t>
            </a:fld>
            <a:endParaRPr lang="en-US" altLang="en-US" sz="1400">
              <a:solidFill>
                <a:srgbClr val="EEECE1"/>
              </a:solidFill>
            </a:endParaRPr>
          </a:p>
        </p:txBody>
      </p:sp>
      <p:sp>
        <p:nvSpPr>
          <p:cNvPr id="140291" name="Rectangle 2"/>
          <p:cNvSpPr>
            <a:spLocks noGrp="1" noRot="1" noChangeAspect="1" noChangeArrowheads="1" noTextEdit="1"/>
          </p:cNvSpPr>
          <p:nvPr>
            <p:ph type="sldImg"/>
          </p:nvPr>
        </p:nvSpPr>
        <p:spPr>
          <a:xfrm>
            <a:off x="419100" y="738188"/>
            <a:ext cx="6572250" cy="3697287"/>
          </a:xfrm>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Calibri" pitchFamily="34" charset="0"/>
              </a:rPr>
              <a:t>Many environmental factors also contribute to a person’s propensity to take drugs of abuse.  </a:t>
            </a:r>
            <a:r>
              <a:rPr lang="en-US" altLang="en-US">
                <a:latin typeface="Calibri" pitchFamily="34" charset="0"/>
              </a:rPr>
              <a:t>These include having a history of physical or sexual abuse, witnessing violence, or experiencing other kinds of stressors.  Drug availability is, of course, a primary environmental factor in contributing to drug abuse and addiction. </a:t>
            </a:r>
            <a:endParaRPr lang="en-US" altLang="en-US" b="1">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C42A7C02-6CDF-441E-89A9-C7F99A5B01B8}" type="slidenum">
              <a:rPr lang="en-US" altLang="en-US" sz="1300">
                <a:solidFill>
                  <a:srgbClr val="000000"/>
                </a:solidFill>
              </a:rPr>
              <a:pPr/>
              <a:t>22</a:t>
            </a:fld>
            <a:endParaRPr lang="en-US" altLang="en-US" sz="1300">
              <a:solidFill>
                <a:srgbClr val="000000"/>
              </a:solidFill>
            </a:endParaRPr>
          </a:p>
        </p:txBody>
      </p:sp>
      <p:sp>
        <p:nvSpPr>
          <p:cNvPr id="141315" name="Rectangle 2"/>
          <p:cNvSpPr>
            <a:spLocks noGrp="1" noRot="1" noChangeAspect="1" noChangeArrowheads="1" noTextEdit="1"/>
          </p:cNvSpPr>
          <p:nvPr>
            <p:ph type="sldImg"/>
          </p:nvPr>
        </p:nvSpPr>
        <p:spPr>
          <a:xfrm>
            <a:off x="344488" y="703263"/>
            <a:ext cx="6259512" cy="3522662"/>
          </a:xfrm>
          <a:ln/>
        </p:spPr>
      </p:sp>
      <p:sp>
        <p:nvSpPr>
          <p:cNvPr id="141316" name="Rectangle 3"/>
          <p:cNvSpPr>
            <a:spLocks noGrp="1" noChangeArrowheads="1"/>
          </p:cNvSpPr>
          <p:nvPr>
            <p:ph type="body" idx="1"/>
          </p:nvPr>
        </p:nvSpPr>
        <p:spPr>
          <a:xfrm>
            <a:off x="925625" y="4460168"/>
            <a:ext cx="5096683" cy="42260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Here we used positron emission tomography (PET) imaging to study brain dopaminergic function in individually housed and in socially housed </a:t>
            </a:r>
            <a:r>
              <a:rPr lang="en-US" dirty="0" err="1"/>
              <a:t>cynomolgus</a:t>
            </a:r>
            <a:r>
              <a:rPr lang="en-US" dirty="0"/>
              <a:t> macaques (</a:t>
            </a:r>
            <a:r>
              <a:rPr lang="en-US" i="1" dirty="0"/>
              <a:t>n</a:t>
            </a:r>
            <a:r>
              <a:rPr lang="en-US" dirty="0"/>
              <a:t> = 20). Whereas the monkeys did not differ during individual housing, social housing increased the amount or availability of dopamine D</a:t>
            </a:r>
            <a:r>
              <a:rPr lang="en-US" baseline="-25000" dirty="0"/>
              <a:t>2</a:t>
            </a:r>
            <a:r>
              <a:rPr lang="en-US" dirty="0"/>
              <a:t> receptors in dominant monkeys and produced no change in subordinate monkeys. These neurobiological changes had an important behavioral influence as demonstrated by the finding that cocaine functioned as a </a:t>
            </a:r>
            <a:r>
              <a:rPr lang="en-US" dirty="0" err="1"/>
              <a:t>reinforcer</a:t>
            </a:r>
            <a:r>
              <a:rPr lang="en-US" dirty="0"/>
              <a:t> in subordinate but not dominant monkeys. These data demonstrate that alterations in an organism's environment can produce profound biological changes that have important behavioral associations, including vulnerability to cocaine addiction.</a:t>
            </a:r>
            <a:endParaRPr lang="en-US" altLang="en-US" dirty="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53790DF1-D0A8-0238-AA62-BE2E17AA7F28}"/>
              </a:ext>
            </a:extLst>
          </p:cNvPr>
          <p:cNvSpPr>
            <a:spLocks noGrp="1" noRot="1" noChangeAspect="1" noTextEdit="1"/>
          </p:cNvSpPr>
          <p:nvPr>
            <p:ph type="sldImg"/>
          </p:nvPr>
        </p:nvSpPr>
        <p:spPr>
          <a:xfrm>
            <a:off x="255588" y="696913"/>
            <a:ext cx="6197600" cy="3486150"/>
          </a:xfrm>
          <a:ln/>
        </p:spPr>
      </p:sp>
      <p:sp>
        <p:nvSpPr>
          <p:cNvPr id="147459" name="Notes Placeholder 2">
            <a:extLst>
              <a:ext uri="{FF2B5EF4-FFF2-40B4-BE49-F238E27FC236}">
                <a16:creationId xmlns:a16="http://schemas.microsoft.com/office/drawing/2014/main" id="{F78FA35B-6E32-2DF1-ED4A-2F6192AAC3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r>
              <a:rPr lang="en-US" altLang="en-US" dirty="0">
                <a:latin typeface="Calibri" panose="020F0502020204030204" pitchFamily="34" charset="0"/>
              </a:rPr>
              <a:t>Abuse and neglect, parental loss, physically/sexually abuse</a:t>
            </a:r>
          </a:p>
        </p:txBody>
      </p:sp>
      <p:sp>
        <p:nvSpPr>
          <p:cNvPr id="147460" name="Slide Number Placeholder 3">
            <a:extLst>
              <a:ext uri="{FF2B5EF4-FFF2-40B4-BE49-F238E27FC236}">
                <a16:creationId xmlns:a16="http://schemas.microsoft.com/office/drawing/2014/main" id="{E9A2AAB8-068B-0A0E-FDAE-39A32230BF43}"/>
              </a:ext>
            </a:extLst>
          </p:cNvPr>
          <p:cNvSpPr txBox="1">
            <a:spLocks noGrp="1"/>
          </p:cNvSpPr>
          <p:nvPr/>
        </p:nvSpPr>
        <p:spPr bwMode="auto">
          <a:xfrm>
            <a:off x="3802063" y="8831263"/>
            <a:ext cx="2906712"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sz="2400">
                <a:solidFill>
                  <a:schemeClr val="tx1"/>
                </a:solidFill>
                <a:latin typeface="Calibri" panose="020F0502020204030204" pitchFamily="34" charset="0"/>
                <a:ea typeface="MS PGothic" panose="020B0600070205080204" pitchFamily="34" charset="-128"/>
              </a:defRPr>
            </a:lvl1pPr>
            <a:lvl2pPr marL="742950" indent="-285750" defTabSz="931863">
              <a:defRPr sz="2400">
                <a:solidFill>
                  <a:schemeClr val="tx1"/>
                </a:solidFill>
                <a:latin typeface="Calibri" panose="020F0502020204030204" pitchFamily="34" charset="0"/>
                <a:ea typeface="MS PGothic" panose="020B0600070205080204" pitchFamily="34" charset="-128"/>
              </a:defRPr>
            </a:lvl2pPr>
            <a:lvl3pPr marL="1143000" indent="-228600" defTabSz="931863">
              <a:defRPr sz="2400">
                <a:solidFill>
                  <a:schemeClr val="tx1"/>
                </a:solidFill>
                <a:latin typeface="Calibri" panose="020F0502020204030204" pitchFamily="34" charset="0"/>
                <a:ea typeface="MS PGothic" panose="020B0600070205080204" pitchFamily="34" charset="-128"/>
              </a:defRPr>
            </a:lvl3pPr>
            <a:lvl4pPr marL="1600200" indent="-228600" defTabSz="931863">
              <a:defRPr sz="2400">
                <a:solidFill>
                  <a:schemeClr val="tx1"/>
                </a:solidFill>
                <a:latin typeface="Calibri" panose="020F0502020204030204" pitchFamily="34" charset="0"/>
                <a:ea typeface="MS PGothic" panose="020B0600070205080204" pitchFamily="34" charset="-128"/>
              </a:defRPr>
            </a:lvl4pPr>
            <a:lvl5pPr marL="2057400" indent="-228600" defTabSz="931863">
              <a:defRPr sz="2400">
                <a:solidFill>
                  <a:schemeClr val="tx1"/>
                </a:solidFill>
                <a:latin typeface="Calibri" panose="020F050202020403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a:fld id="{677A70BD-F7BF-4636-84FB-09822F05CBA3}" type="slidenum">
              <a:rPr lang="en-US" altLang="en-US" sz="1200" i="1">
                <a:solidFill>
                  <a:srgbClr val="FFFF00"/>
                </a:solidFill>
                <a:ea typeface="Osaka"/>
                <a:cs typeface="Arial" panose="020B0604020202020204" pitchFamily="34" charset="0"/>
              </a:rPr>
              <a:pPr algn="r"/>
              <a:t>23</a:t>
            </a:fld>
            <a:endParaRPr lang="en-US" altLang="en-US" sz="1200" i="1">
              <a:solidFill>
                <a:srgbClr val="FFFF00"/>
              </a:solidFill>
              <a:ea typeface="Osaka"/>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087">
              <a:defRPr sz="2500">
                <a:solidFill>
                  <a:schemeClr val="tx1"/>
                </a:solidFill>
                <a:latin typeface="Calibri" pitchFamily="34" charset="0"/>
                <a:ea typeface="MS PGothic" pitchFamily="34" charset="-128"/>
              </a:defRPr>
            </a:lvl1pPr>
            <a:lvl2pPr marL="765591" indent="-294458" defTabSz="934087">
              <a:defRPr sz="2500">
                <a:solidFill>
                  <a:schemeClr val="tx1"/>
                </a:solidFill>
                <a:latin typeface="Calibri" pitchFamily="34" charset="0"/>
                <a:ea typeface="MS PGothic" pitchFamily="34" charset="-128"/>
              </a:defRPr>
            </a:lvl2pPr>
            <a:lvl3pPr marL="1177834" indent="-235567" defTabSz="934087">
              <a:defRPr sz="2500">
                <a:solidFill>
                  <a:schemeClr val="tx1"/>
                </a:solidFill>
                <a:latin typeface="Calibri" pitchFamily="34" charset="0"/>
                <a:ea typeface="MS PGothic" pitchFamily="34" charset="-128"/>
              </a:defRPr>
            </a:lvl3pPr>
            <a:lvl4pPr marL="1648967" indent="-235567" defTabSz="934087">
              <a:defRPr sz="2500">
                <a:solidFill>
                  <a:schemeClr val="tx1"/>
                </a:solidFill>
                <a:latin typeface="Calibri" pitchFamily="34" charset="0"/>
                <a:ea typeface="MS PGothic" pitchFamily="34" charset="-128"/>
              </a:defRPr>
            </a:lvl4pPr>
            <a:lvl5pPr marL="2120101" indent="-235567" defTabSz="934087">
              <a:defRPr sz="2500">
                <a:solidFill>
                  <a:schemeClr val="tx1"/>
                </a:solidFill>
                <a:latin typeface="Calibri" pitchFamily="34" charset="0"/>
                <a:ea typeface="MS PGothic" pitchFamily="34" charset="-128"/>
              </a:defRPr>
            </a:lvl5pPr>
            <a:lvl6pPr marL="25912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C44CDF7F-7406-450B-8451-2498B136C354}" type="slidenum">
              <a:rPr lang="en-US" altLang="en-US" sz="1100">
                <a:solidFill>
                  <a:srgbClr val="000000"/>
                </a:solidFill>
              </a:rPr>
              <a:pPr/>
              <a:t>24</a:t>
            </a:fld>
            <a:endParaRPr lang="en-US" altLang="en-US" sz="1100">
              <a:solidFill>
                <a:srgbClr val="000000"/>
              </a:solidFill>
            </a:endParaRPr>
          </a:p>
        </p:txBody>
      </p:sp>
      <p:sp>
        <p:nvSpPr>
          <p:cNvPr id="147459" name="Rectangle 2"/>
          <p:cNvSpPr>
            <a:spLocks noGrp="1" noRot="1" noChangeAspect="1" noChangeArrowheads="1" noTextEdit="1"/>
          </p:cNvSpPr>
          <p:nvPr>
            <p:ph type="sldImg"/>
          </p:nvPr>
        </p:nvSpPr>
        <p:spPr>
          <a:xfrm>
            <a:off x="344488" y="704850"/>
            <a:ext cx="6259512" cy="3521075"/>
          </a:xfrm>
          <a:ln/>
        </p:spPr>
      </p:sp>
      <p:sp>
        <p:nvSpPr>
          <p:cNvPr id="147460" name="Rectangle 3"/>
          <p:cNvSpPr>
            <a:spLocks noGrp="1" noChangeArrowheads="1"/>
          </p:cNvSpPr>
          <p:nvPr>
            <p:ph type="body" idx="1"/>
          </p:nvPr>
        </p:nvSpPr>
        <p:spPr>
          <a:xfrm>
            <a:off x="925626" y="4460168"/>
            <a:ext cx="2513815" cy="11655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22" tIns="47211" rIns="94422" bIns="47211"/>
          <a:lstStyle/>
          <a:p>
            <a:pPr eaLnBrk="1" hangingPunct="1"/>
            <a:endParaRPr lang="en-US" altLang="en-US">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087">
              <a:defRPr sz="2500">
                <a:solidFill>
                  <a:schemeClr val="tx1"/>
                </a:solidFill>
                <a:latin typeface="Calibri" pitchFamily="34" charset="0"/>
                <a:ea typeface="MS PGothic" pitchFamily="34" charset="-128"/>
              </a:defRPr>
            </a:lvl1pPr>
            <a:lvl2pPr marL="765591" indent="-294458" defTabSz="934087">
              <a:defRPr sz="2500">
                <a:solidFill>
                  <a:schemeClr val="tx1"/>
                </a:solidFill>
                <a:latin typeface="Calibri" pitchFamily="34" charset="0"/>
                <a:ea typeface="MS PGothic" pitchFamily="34" charset="-128"/>
              </a:defRPr>
            </a:lvl2pPr>
            <a:lvl3pPr marL="1177834" indent="-235567" defTabSz="934087">
              <a:defRPr sz="2500">
                <a:solidFill>
                  <a:schemeClr val="tx1"/>
                </a:solidFill>
                <a:latin typeface="Calibri" pitchFamily="34" charset="0"/>
                <a:ea typeface="MS PGothic" pitchFamily="34" charset="-128"/>
              </a:defRPr>
            </a:lvl3pPr>
            <a:lvl4pPr marL="1648967" indent="-235567" defTabSz="934087">
              <a:defRPr sz="2500">
                <a:solidFill>
                  <a:schemeClr val="tx1"/>
                </a:solidFill>
                <a:latin typeface="Calibri" pitchFamily="34" charset="0"/>
                <a:ea typeface="MS PGothic" pitchFamily="34" charset="-128"/>
              </a:defRPr>
            </a:lvl4pPr>
            <a:lvl5pPr marL="2120101" indent="-235567" defTabSz="934087">
              <a:defRPr sz="2500">
                <a:solidFill>
                  <a:schemeClr val="tx1"/>
                </a:solidFill>
                <a:latin typeface="Calibri" pitchFamily="34" charset="0"/>
                <a:ea typeface="MS PGothic" pitchFamily="34" charset="-128"/>
              </a:defRPr>
            </a:lvl5pPr>
            <a:lvl6pPr marL="25912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D2046B0A-18A2-4730-8CC8-C9131A66C6BC}" type="slidenum">
              <a:rPr lang="en-US" altLang="en-US" sz="1100">
                <a:solidFill>
                  <a:srgbClr val="000000"/>
                </a:solidFill>
              </a:rPr>
              <a:pPr/>
              <a:t>25</a:t>
            </a:fld>
            <a:endParaRPr lang="en-US" altLang="en-US" sz="1100">
              <a:solidFill>
                <a:srgbClr val="000000"/>
              </a:solidFill>
            </a:endParaRPr>
          </a:p>
        </p:txBody>
      </p:sp>
      <p:sp>
        <p:nvSpPr>
          <p:cNvPr id="149507" name="Rectangle 1026"/>
          <p:cNvSpPr>
            <a:spLocks noGrp="1" noRot="1" noChangeAspect="1" noChangeArrowheads="1" noTextEdit="1"/>
          </p:cNvSpPr>
          <p:nvPr>
            <p:ph type="sldImg"/>
          </p:nvPr>
        </p:nvSpPr>
        <p:spPr>
          <a:xfrm>
            <a:off x="344488" y="704850"/>
            <a:ext cx="6259512" cy="3521075"/>
          </a:xfrm>
          <a:ln/>
        </p:spPr>
      </p:sp>
      <p:sp>
        <p:nvSpPr>
          <p:cNvPr id="1495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087">
              <a:defRPr sz="2500">
                <a:solidFill>
                  <a:schemeClr val="tx1"/>
                </a:solidFill>
                <a:latin typeface="Calibri" pitchFamily="34" charset="0"/>
                <a:ea typeface="MS PGothic" pitchFamily="34" charset="-128"/>
              </a:defRPr>
            </a:lvl1pPr>
            <a:lvl2pPr marL="765591" indent="-294458" defTabSz="934087">
              <a:defRPr sz="2500">
                <a:solidFill>
                  <a:schemeClr val="tx1"/>
                </a:solidFill>
                <a:latin typeface="Calibri" pitchFamily="34" charset="0"/>
                <a:ea typeface="MS PGothic" pitchFamily="34" charset="-128"/>
              </a:defRPr>
            </a:lvl2pPr>
            <a:lvl3pPr marL="1177834" indent="-235567" defTabSz="934087">
              <a:defRPr sz="2500">
                <a:solidFill>
                  <a:schemeClr val="tx1"/>
                </a:solidFill>
                <a:latin typeface="Calibri" pitchFamily="34" charset="0"/>
                <a:ea typeface="MS PGothic" pitchFamily="34" charset="-128"/>
              </a:defRPr>
            </a:lvl3pPr>
            <a:lvl4pPr marL="1648967" indent="-235567" defTabSz="934087">
              <a:defRPr sz="2500">
                <a:solidFill>
                  <a:schemeClr val="tx1"/>
                </a:solidFill>
                <a:latin typeface="Calibri" pitchFamily="34" charset="0"/>
                <a:ea typeface="MS PGothic" pitchFamily="34" charset="-128"/>
              </a:defRPr>
            </a:lvl4pPr>
            <a:lvl5pPr marL="2120101" indent="-235567" defTabSz="934087">
              <a:defRPr sz="2500">
                <a:solidFill>
                  <a:schemeClr val="tx1"/>
                </a:solidFill>
                <a:latin typeface="Calibri" pitchFamily="34" charset="0"/>
                <a:ea typeface="MS PGothic" pitchFamily="34" charset="-128"/>
              </a:defRPr>
            </a:lvl5pPr>
            <a:lvl6pPr marL="25912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A91082D0-8977-4DD4-8D24-F1883C9CCCDA}" type="slidenum">
              <a:rPr lang="en-US" altLang="en-US" sz="1100">
                <a:solidFill>
                  <a:srgbClr val="000000"/>
                </a:solidFill>
              </a:rPr>
              <a:pPr/>
              <a:t>26</a:t>
            </a:fld>
            <a:endParaRPr lang="en-US" altLang="en-US" sz="1100">
              <a:solidFill>
                <a:srgbClr val="000000"/>
              </a:solidFill>
            </a:endParaRPr>
          </a:p>
        </p:txBody>
      </p:sp>
      <p:sp>
        <p:nvSpPr>
          <p:cNvPr id="150531" name="Rectangle 2"/>
          <p:cNvSpPr>
            <a:spLocks noGrp="1" noRot="1" noChangeAspect="1" noChangeArrowheads="1" noTextEdit="1"/>
          </p:cNvSpPr>
          <p:nvPr>
            <p:ph type="sldImg"/>
          </p:nvPr>
        </p:nvSpPr>
        <p:spPr>
          <a:xfrm>
            <a:off x="344488" y="704850"/>
            <a:ext cx="6259512" cy="3521075"/>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631">
              <a:spcBef>
                <a:spcPct val="30000"/>
              </a:spcBef>
              <a:defRPr sz="1200">
                <a:solidFill>
                  <a:schemeClr val="tx1"/>
                </a:solidFill>
                <a:latin typeface="Calibri" pitchFamily="34" charset="0"/>
                <a:ea typeface="MS PGothic" pitchFamily="34" charset="-128"/>
              </a:defRPr>
            </a:lvl1pPr>
            <a:lvl2pPr marL="765591" indent="-294458" defTabSz="940631">
              <a:spcBef>
                <a:spcPct val="30000"/>
              </a:spcBef>
              <a:defRPr sz="1200">
                <a:solidFill>
                  <a:schemeClr val="tx1"/>
                </a:solidFill>
                <a:latin typeface="Calibri" pitchFamily="34" charset="0"/>
                <a:ea typeface="MS PGothic" pitchFamily="34" charset="-128"/>
              </a:defRPr>
            </a:lvl2pPr>
            <a:lvl3pPr marL="1177834" indent="-235567" defTabSz="940631">
              <a:spcBef>
                <a:spcPct val="30000"/>
              </a:spcBef>
              <a:defRPr sz="1200">
                <a:solidFill>
                  <a:schemeClr val="tx1"/>
                </a:solidFill>
                <a:latin typeface="Calibri" pitchFamily="34" charset="0"/>
                <a:ea typeface="MS PGothic" pitchFamily="34" charset="-128"/>
              </a:defRPr>
            </a:lvl3pPr>
            <a:lvl4pPr marL="1648967" indent="-235567" defTabSz="940631">
              <a:spcBef>
                <a:spcPct val="30000"/>
              </a:spcBef>
              <a:defRPr sz="1200">
                <a:solidFill>
                  <a:schemeClr val="tx1"/>
                </a:solidFill>
                <a:latin typeface="Calibri" pitchFamily="34" charset="0"/>
                <a:ea typeface="MS PGothic" pitchFamily="34" charset="-128"/>
              </a:defRPr>
            </a:lvl4pPr>
            <a:lvl5pPr marL="2120101" indent="-235567" defTabSz="940631">
              <a:spcBef>
                <a:spcPct val="30000"/>
              </a:spcBef>
              <a:defRPr sz="1200">
                <a:solidFill>
                  <a:schemeClr val="tx1"/>
                </a:solidFill>
                <a:latin typeface="Calibri" pitchFamily="34" charset="0"/>
                <a:ea typeface="MS PGothic" pitchFamily="34" charset="-128"/>
              </a:defRPr>
            </a:lvl5pPr>
            <a:lvl6pPr marL="2591234" indent="-235567" defTabSz="940631"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62368" indent="-235567" defTabSz="940631" eaLnBrk="0" fontAlgn="base" hangingPunct="0">
              <a:spcBef>
                <a:spcPct val="30000"/>
              </a:spcBef>
              <a:spcAft>
                <a:spcPct val="0"/>
              </a:spcAft>
              <a:defRPr sz="1200">
                <a:solidFill>
                  <a:schemeClr val="tx1"/>
                </a:solidFill>
                <a:latin typeface="Calibri" pitchFamily="34" charset="0"/>
                <a:ea typeface="MS PGothic" pitchFamily="34" charset="-128"/>
              </a:defRPr>
            </a:lvl7pPr>
            <a:lvl8pPr marL="3533501" indent="-235567" defTabSz="940631" eaLnBrk="0" fontAlgn="base" hangingPunct="0">
              <a:spcBef>
                <a:spcPct val="30000"/>
              </a:spcBef>
              <a:spcAft>
                <a:spcPct val="0"/>
              </a:spcAft>
              <a:defRPr sz="1200">
                <a:solidFill>
                  <a:schemeClr val="tx1"/>
                </a:solidFill>
                <a:latin typeface="Calibri" pitchFamily="34" charset="0"/>
                <a:ea typeface="MS PGothic" pitchFamily="34" charset="-128"/>
              </a:defRPr>
            </a:lvl8pPr>
            <a:lvl9pPr marL="4004634" indent="-235567" defTabSz="940631"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A0E5172-8D3C-4974-91E0-C6A20F069BFB}" type="slidenum">
              <a:rPr lang="en-US" altLang="en-US" sz="1100">
                <a:solidFill>
                  <a:srgbClr val="000000"/>
                </a:solidFill>
              </a:rPr>
              <a:pPr eaLnBrk="1" hangingPunct="1">
                <a:spcBef>
                  <a:spcPct val="0"/>
                </a:spcBef>
              </a:pPr>
              <a:t>27</a:t>
            </a:fld>
            <a:endParaRPr lang="en-US" altLang="en-US" sz="1100">
              <a:solidFill>
                <a:srgbClr val="000000"/>
              </a:solidFill>
            </a:endParaRPr>
          </a:p>
        </p:txBody>
      </p:sp>
      <p:sp>
        <p:nvSpPr>
          <p:cNvPr id="151555" name="Rectangle 2"/>
          <p:cNvSpPr>
            <a:spLocks noGrp="1" noRot="1" noChangeAspect="1" noChangeArrowheads="1" noTextEdit="1"/>
          </p:cNvSpPr>
          <p:nvPr>
            <p:ph type="sldImg"/>
          </p:nvPr>
        </p:nvSpPr>
        <p:spPr>
          <a:xfrm>
            <a:off x="344488" y="704850"/>
            <a:ext cx="6259512" cy="3521075"/>
          </a:xfrm>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29</a:t>
            </a:fld>
            <a:endParaRPr lang="en-US"/>
          </a:p>
        </p:txBody>
      </p:sp>
    </p:spTree>
    <p:extLst>
      <p:ext uri="{BB962C8B-B14F-4D97-AF65-F5344CB8AC3E}">
        <p14:creationId xmlns:p14="http://schemas.microsoft.com/office/powerpoint/2010/main" val="886186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30</a:t>
            </a:fld>
            <a:endParaRPr lang="en-US"/>
          </a:p>
        </p:txBody>
      </p:sp>
    </p:spTree>
    <p:extLst>
      <p:ext uri="{BB962C8B-B14F-4D97-AF65-F5344CB8AC3E}">
        <p14:creationId xmlns:p14="http://schemas.microsoft.com/office/powerpoint/2010/main" val="1083811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3</a:t>
            </a:fld>
            <a:endParaRPr lang="en-US"/>
          </a:p>
        </p:txBody>
      </p:sp>
    </p:spTree>
    <p:extLst>
      <p:ext uri="{BB962C8B-B14F-4D97-AF65-F5344CB8AC3E}">
        <p14:creationId xmlns:p14="http://schemas.microsoft.com/office/powerpoint/2010/main" val="1895831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evaluated cerebral phosphorus metabolites in opiate-dependent polydrug abusers in methadone maintenance therapy MMT and determined whether metabolite profiles differed based on treatment duration. Phosphorus magnetic resonance spectroscopy P-MRS data were acquired Study subjects included 15 MMT subjects, seven having undergone treatment for an average of 39"23 weeks mean . "S.D. and eight having undergone treatment for 137"53 weeks, as well as an age matched comparison group. The methadone dose</a:t>
            </a:r>
          </a:p>
          <a:p>
            <a:r>
              <a:rPr lang="en-US" dirty="0"/>
              <a:t>administered on the study day averaged 70.5"17.1 mg and was statistically equivalent in short- and long-term subgroups. MMT subjects. ns15 differed from control subjects in percent phosphocreatine %</a:t>
            </a:r>
            <a:r>
              <a:rPr lang="en-US" dirty="0" err="1"/>
              <a:t>PCr</a:t>
            </a:r>
            <a:r>
              <a:rPr lang="en-US" dirty="0"/>
              <a:t> levels y13% , and in both phosphomonoester %PME, 13% and phosphodiester %PDE, q10% levels, which likely reflect abnormalities in energy and phospholipid metabolism, respectively. In short-term MMT treatment subjects, abnormal %</a:t>
            </a:r>
            <a:r>
              <a:rPr lang="en-US" dirty="0" err="1"/>
              <a:t>PCr</a:t>
            </a:r>
            <a:r>
              <a:rPr lang="en-US" dirty="0"/>
              <a:t> Ž . y18% , %PME20% and %PDE q17% levels were found compared with control subjects. The only metabolite abnormality detected in long-term MMT subjects was decreased %</a:t>
            </a:r>
            <a:r>
              <a:rPr lang="en-US" dirty="0" err="1"/>
              <a:t>PCr</a:t>
            </a:r>
            <a:r>
              <a:rPr lang="en-US" dirty="0"/>
              <a:t> Ž . y9% , in spite of continued illicit drug abuse. From these data, we conclude that polydrug abusers in MMT have 31P-MRS results consistent with abnormal brain metabolism and phospholipid balance. The nearly normal metabolite profile in long-term MMT subjects suggests</a:t>
            </a:r>
          </a:p>
          <a:p>
            <a:r>
              <a:rPr lang="en-US" dirty="0"/>
              <a:t>that prolonged MMT may be associated with improved neurochemistry</a:t>
            </a:r>
          </a:p>
        </p:txBody>
      </p:sp>
      <p:sp>
        <p:nvSpPr>
          <p:cNvPr id="4" name="Slide Number Placeholder 3"/>
          <p:cNvSpPr>
            <a:spLocks noGrp="1"/>
          </p:cNvSpPr>
          <p:nvPr>
            <p:ph type="sldNum" sz="quarter" idx="5"/>
          </p:nvPr>
        </p:nvSpPr>
        <p:spPr/>
        <p:txBody>
          <a:bodyPr/>
          <a:lstStyle/>
          <a:p>
            <a:fld id="{5C2D947C-4DFC-4513-82FE-0310479CB859}" type="slidenum">
              <a:rPr lang="en-US" smtClean="0"/>
              <a:t>31</a:t>
            </a:fld>
            <a:endParaRPr lang="en-US"/>
          </a:p>
        </p:txBody>
      </p:sp>
    </p:spTree>
    <p:extLst>
      <p:ext uri="{BB962C8B-B14F-4D97-AF65-F5344CB8AC3E}">
        <p14:creationId xmlns:p14="http://schemas.microsoft.com/office/powerpoint/2010/main" val="2629258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D947C-4DFC-4513-82FE-0310479CB859}" type="slidenum">
              <a:rPr lang="en-US" smtClean="0"/>
              <a:t>33</a:t>
            </a:fld>
            <a:endParaRPr lang="en-US"/>
          </a:p>
        </p:txBody>
      </p:sp>
    </p:spTree>
    <p:extLst>
      <p:ext uri="{BB962C8B-B14F-4D97-AF65-F5344CB8AC3E}">
        <p14:creationId xmlns:p14="http://schemas.microsoft.com/office/powerpoint/2010/main" val="2154979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02B5185C-D13F-4297-A59D-7322F11E221A}" type="slidenum">
              <a:rPr lang="en-US" altLang="en-US" sz="1300">
                <a:solidFill>
                  <a:srgbClr val="000000"/>
                </a:solidFill>
              </a:rPr>
              <a:pPr/>
              <a:t>34</a:t>
            </a:fld>
            <a:endParaRPr lang="en-US" altLang="en-US" sz="1300">
              <a:solidFill>
                <a:srgbClr val="000000"/>
              </a:solidFill>
            </a:endParaRPr>
          </a:p>
        </p:txBody>
      </p:sp>
      <p:sp>
        <p:nvSpPr>
          <p:cNvPr id="155651" name="Rectangle 2"/>
          <p:cNvSpPr>
            <a:spLocks noGrp="1" noRot="1" noChangeAspect="1" noChangeArrowheads="1" noTextEdit="1"/>
          </p:cNvSpPr>
          <p:nvPr>
            <p:ph type="sldImg"/>
          </p:nvPr>
        </p:nvSpPr>
        <p:spPr>
          <a:xfrm>
            <a:off x="423863" y="706438"/>
            <a:ext cx="6257925" cy="3521075"/>
          </a:xfrm>
          <a:ln/>
        </p:spPr>
      </p:sp>
      <p:sp>
        <p:nvSpPr>
          <p:cNvPr id="155652" name="Rectangle 3"/>
          <p:cNvSpPr>
            <a:spLocks noGrp="1" noChangeArrowheads="1"/>
          </p:cNvSpPr>
          <p:nvPr>
            <p:ph type="body" idx="1"/>
          </p:nvPr>
        </p:nvSpPr>
        <p:spPr>
          <a:xfrm>
            <a:off x="236750" y="4460168"/>
            <a:ext cx="6311668" cy="47743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itchFamily="34" charset="0"/>
              </a:rPr>
              <a:t>examines how the duration of abstinence at a given point is related to the odds of sustaining abstinence in the subsequent year. </a:t>
            </a:r>
            <a:r>
              <a:rPr lang="en-US" altLang="en-US" dirty="0">
                <a:latin typeface="Calibri" pitchFamily="34" charset="0"/>
                <a:ea typeface="Osaka"/>
                <a:cs typeface="Osaka"/>
              </a:rPr>
              <a:t>  </a:t>
            </a:r>
          </a:p>
          <a:p>
            <a:r>
              <a:rPr lang="en-US" altLang="en-US" dirty="0">
                <a:latin typeface="Calibri" pitchFamily="34" charset="0"/>
                <a:ea typeface="Osaka"/>
                <a:cs typeface="Osaka"/>
              </a:rPr>
              <a:t>This figure shows the odds of sustaining recovery to year 8 based on the duration of abstinence as of year 7. </a:t>
            </a:r>
          </a:p>
          <a:p>
            <a:r>
              <a:rPr lang="en-US" altLang="en-US" dirty="0">
                <a:latin typeface="Calibri" pitchFamily="34" charset="0"/>
                <a:ea typeface="Osaka"/>
                <a:cs typeface="Osaka"/>
              </a:rPr>
              <a:t>Data are from the Pathways to Recovery sample of 1326 patients</a:t>
            </a:r>
          </a:p>
          <a:p>
            <a:pPr>
              <a:lnSpc>
                <a:spcPct val="80000"/>
              </a:lnSpc>
            </a:pPr>
            <a:r>
              <a:rPr lang="en-US" altLang="en-US" dirty="0">
                <a:latin typeface="Calibri" pitchFamily="34" charset="0"/>
                <a:ea typeface="Osaka"/>
                <a:cs typeface="Osaka"/>
              </a:rPr>
              <a:t>Results show that extended abstinence is predictive of sustained recovery.   </a:t>
            </a:r>
          </a:p>
          <a:p>
            <a:pPr marL="353350" lvl="1" indent="-176675">
              <a:lnSpc>
                <a:spcPct val="80000"/>
              </a:lnSpc>
              <a:buFontTx/>
              <a:buChar char="•"/>
            </a:pPr>
            <a:r>
              <a:rPr lang="en-US" altLang="en-US" dirty="0">
                <a:latin typeface="Calibri" pitchFamily="34" charset="0"/>
                <a:ea typeface="Osaka"/>
                <a:cs typeface="Osaka"/>
              </a:rPr>
              <a:t>If abstinent for a year or less, only 36% were likely to still be abstinent the following year.</a:t>
            </a:r>
            <a:endParaRPr lang="en-US" altLang="en-US" sz="500" dirty="0">
              <a:latin typeface="Calibri" pitchFamily="34" charset="0"/>
              <a:ea typeface="Osaka"/>
              <a:cs typeface="Osaka"/>
            </a:endParaRPr>
          </a:p>
          <a:p>
            <a:pPr marL="353350" lvl="1" indent="-176675">
              <a:lnSpc>
                <a:spcPct val="80000"/>
              </a:lnSpc>
              <a:buFontTx/>
              <a:buChar char="•"/>
            </a:pPr>
            <a:r>
              <a:rPr lang="en-US" altLang="en-US" dirty="0">
                <a:latin typeface="Calibri" pitchFamily="34" charset="0"/>
                <a:ea typeface="Osaka"/>
                <a:cs typeface="Osaka"/>
              </a:rPr>
              <a:t>The odds of remaining abstinent rise above chance if patients had been abstinent 1 to 3 years.   66% percent were still abstinent the following year. </a:t>
            </a:r>
            <a:endParaRPr lang="en-US" altLang="en-US" sz="400" dirty="0">
              <a:latin typeface="Calibri" pitchFamily="34" charset="0"/>
              <a:ea typeface="Osaka"/>
              <a:cs typeface="Osaka"/>
            </a:endParaRPr>
          </a:p>
          <a:p>
            <a:pPr marL="353350" lvl="1" indent="-176675">
              <a:lnSpc>
                <a:spcPct val="80000"/>
              </a:lnSpc>
              <a:buFontTx/>
              <a:buChar char="•"/>
            </a:pPr>
            <a:r>
              <a:rPr lang="en-US" altLang="en-US" dirty="0">
                <a:latin typeface="Calibri" pitchFamily="34" charset="0"/>
                <a:ea typeface="Osaka"/>
                <a:cs typeface="Osaka"/>
              </a:rPr>
              <a:t>The most telling result is that beyond 3 years of abstinence recovery odds remain high and stable, as indicated by the results for both the 3-5 year group and the greater than 5-year group. </a:t>
            </a:r>
            <a:endParaRPr lang="en-US" altLang="en-US" b="1" dirty="0">
              <a:latin typeface="Calibri" pitchFamily="34" charset="0"/>
              <a:ea typeface="Osaka"/>
              <a:cs typeface="Osaka"/>
            </a:endParaRPr>
          </a:p>
          <a:p>
            <a:pPr marL="353350" lvl="1" indent="-176675">
              <a:lnSpc>
                <a:spcPct val="80000"/>
              </a:lnSpc>
              <a:buFontTx/>
              <a:buChar char="•"/>
            </a:pPr>
            <a:r>
              <a:rPr lang="en-US" altLang="en-US" b="1" dirty="0">
                <a:latin typeface="Calibri" pitchFamily="34" charset="0"/>
                <a:ea typeface="Osaka"/>
                <a:cs typeface="Osaka"/>
              </a:rPr>
              <a:t>After 5 years of sobriety, their a appears to be a plateau of sustained recovery.</a:t>
            </a:r>
            <a:endParaRPr lang="en-US" altLang="en-US" dirty="0">
              <a:latin typeface="Calibri" pitchFamily="34" charset="0"/>
              <a:ea typeface="Osaka"/>
              <a:cs typeface="Osaka"/>
            </a:endParaRPr>
          </a:p>
          <a:p>
            <a:endParaRPr lang="en-US" altLang="en-US" dirty="0">
              <a:latin typeface="Calibri" pitchFamily="34" charset="0"/>
              <a:ea typeface="Osaka"/>
              <a:cs typeface="Osaka"/>
            </a:endParaRPr>
          </a:p>
        </p:txBody>
      </p:sp>
      <p:sp>
        <p:nvSpPr>
          <p:cNvPr id="155653" name="Line 4"/>
          <p:cNvSpPr>
            <a:spLocks noChangeShapeType="1"/>
          </p:cNvSpPr>
          <p:nvPr/>
        </p:nvSpPr>
        <p:spPr bwMode="auto">
          <a:xfrm flipV="1">
            <a:off x="2604242" y="3155144"/>
            <a:ext cx="315665" cy="3770781"/>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94226" tIns="47114" rIns="94226" bIns="47114" anchor="ctr"/>
          <a:lstStyle/>
          <a:p>
            <a:pPr eaLnBrk="0" fontAlgn="base" hangingPunct="0">
              <a:spcBef>
                <a:spcPct val="0"/>
              </a:spcBef>
              <a:spcAft>
                <a:spcPct val="0"/>
              </a:spcAft>
            </a:pPr>
            <a:endParaRPr lang="en-US" sz="2500">
              <a:solidFill>
                <a:prstClr val="black"/>
              </a:solidFill>
              <a:ea typeface="MS PGothic" pitchFamily="34" charset="-128"/>
            </a:endParaRPr>
          </a:p>
        </p:txBody>
      </p:sp>
      <p:sp>
        <p:nvSpPr>
          <p:cNvPr id="155654" name="Line 5"/>
          <p:cNvSpPr>
            <a:spLocks noChangeShapeType="1"/>
          </p:cNvSpPr>
          <p:nvPr/>
        </p:nvSpPr>
        <p:spPr bwMode="auto">
          <a:xfrm flipV="1">
            <a:off x="1183746" y="2924280"/>
            <a:ext cx="2525325" cy="4540327"/>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94226" tIns="47114" rIns="94226" bIns="47114" anchor="ctr"/>
          <a:lstStyle/>
          <a:p>
            <a:pPr eaLnBrk="0" fontAlgn="base" hangingPunct="0">
              <a:spcBef>
                <a:spcPct val="0"/>
              </a:spcBef>
              <a:spcAft>
                <a:spcPct val="0"/>
              </a:spcAft>
            </a:pPr>
            <a:endParaRPr lang="en-US" sz="2500">
              <a:solidFill>
                <a:prstClr val="black"/>
              </a:solidFill>
              <a:ea typeface="MS PGothic" pitchFamily="34" charset="-128"/>
            </a:endParaRPr>
          </a:p>
        </p:txBody>
      </p:sp>
      <p:pic>
        <p:nvPicPr>
          <p:cNvPr id="155655" name="Picture 6" descr="MCj043387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703" y="7461400"/>
            <a:ext cx="289360" cy="28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6" name="Picture 7" descr="MCj043387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1902" y="8057800"/>
            <a:ext cx="289360" cy="28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35</a:t>
            </a:fld>
            <a:endParaRPr lang="en-US"/>
          </a:p>
        </p:txBody>
      </p:sp>
    </p:spTree>
    <p:extLst>
      <p:ext uri="{BB962C8B-B14F-4D97-AF65-F5344CB8AC3E}">
        <p14:creationId xmlns:p14="http://schemas.microsoft.com/office/powerpoint/2010/main" val="1083008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36</a:t>
            </a:fld>
            <a:endParaRPr lang="en-US"/>
          </a:p>
        </p:txBody>
      </p:sp>
    </p:spTree>
    <p:extLst>
      <p:ext uri="{BB962C8B-B14F-4D97-AF65-F5344CB8AC3E}">
        <p14:creationId xmlns:p14="http://schemas.microsoft.com/office/powerpoint/2010/main" val="2397710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37</a:t>
            </a:fld>
            <a:endParaRPr lang="en-US"/>
          </a:p>
        </p:txBody>
      </p:sp>
    </p:spTree>
    <p:extLst>
      <p:ext uri="{BB962C8B-B14F-4D97-AF65-F5344CB8AC3E}">
        <p14:creationId xmlns:p14="http://schemas.microsoft.com/office/powerpoint/2010/main" val="2682950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D947C-4DFC-4513-82FE-0310479CB859}" type="slidenum">
              <a:rPr lang="en-US" smtClean="0"/>
              <a:t>4</a:t>
            </a:fld>
            <a:endParaRPr lang="en-US"/>
          </a:p>
        </p:txBody>
      </p:sp>
    </p:spTree>
    <p:extLst>
      <p:ext uri="{BB962C8B-B14F-4D97-AF65-F5344CB8AC3E}">
        <p14:creationId xmlns:p14="http://schemas.microsoft.com/office/powerpoint/2010/main" val="1795436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ED59776E-E038-4C07-AC94-9817A88F2CD4}" type="slidenum">
              <a:rPr lang="en-US" altLang="en-US" sz="1300">
                <a:solidFill>
                  <a:prstClr val="black"/>
                </a:solidFill>
              </a:rPr>
              <a:pPr/>
              <a:t>5</a:t>
            </a:fld>
            <a:endParaRPr lang="en-US" altLang="en-US" sz="1300">
              <a:solidFill>
                <a:prstClr val="black"/>
              </a:solidFill>
            </a:endParaRPr>
          </a:p>
        </p:txBody>
      </p:sp>
      <p:sp>
        <p:nvSpPr>
          <p:cNvPr id="133123" name="Rectangle 2"/>
          <p:cNvSpPr>
            <a:spLocks noGrp="1" noRot="1" noChangeAspect="1" noChangeArrowheads="1" noTextEdit="1"/>
          </p:cNvSpPr>
          <p:nvPr>
            <p:ph type="sldImg"/>
          </p:nvPr>
        </p:nvSpPr>
        <p:spPr>
          <a:xfrm>
            <a:off x="423863" y="704850"/>
            <a:ext cx="6257925" cy="3521075"/>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76" tIns="47088" rIns="94176" bIns="47088"/>
          <a:lstStyle/>
          <a:p>
            <a:r>
              <a:rPr lang="en-US" dirty="0"/>
              <a:t>designed to assess the prevalence of alcohol use disorders (AUD) and their associated disabilities in the general population. The survey is the largest ever comorbidity study of multiple mental health disorders among U.S. adults, including alcohol and other substance use disorders, personality disorders, and anxiety and mood disorders. NESARC is designed to be a longitudinal survey with the first wave fielded in 2001–2002. The second wave of interviews was completed in 2004–2005 and used the same sample of respondents.</a:t>
            </a:r>
          </a:p>
          <a:p>
            <a:r>
              <a:rPr lang="en-US" dirty="0"/>
              <a:t>NESARC is a nationwide household survey with a probability sample representative of US adults. The final sample for Wave 1 was 43,093 respondents; Wave 2 was 34,653 of the Wave 1 respondents.</a:t>
            </a:r>
          </a:p>
          <a:p>
            <a:endParaRPr lang="en-US" dirty="0"/>
          </a:p>
          <a:p>
            <a:r>
              <a:rPr lang="en-US" dirty="0"/>
              <a:t>16% of alcoholics began drinking prior to turning 12 years old, while only 9% first touched alcohol between 15 and 17. This percentage is even lower, at 2.6%, for those who first started the habit after they were 21. These statistics clearly show that introducing a person to alcohol at a very young age can put them at severe risk of dependence or abuse later on in life. Like with alcohol, the earlier someone starts to use drugs, the higher the chance that they will grow to abuse or become dependent on them later on in life. </a:t>
            </a:r>
          </a:p>
          <a:p>
            <a:endParaRPr lang="en-US" dirty="0"/>
          </a:p>
          <a:p>
            <a:r>
              <a:rPr lang="en-US" altLang="en-US" dirty="0">
                <a:latin typeface="Calibri" pitchFamily="34" charset="0"/>
              </a:rPr>
              <a:t>Most new cases of drug use disorders develop during adolescence.  Perhaps there is something special (“sensitive”) about adolescence for developing addiction.</a:t>
            </a:r>
          </a:p>
          <a:p>
            <a:r>
              <a:rPr lang="en-US" altLang="en-US" dirty="0">
                <a:latin typeface="Calibri" pitchFamily="34" charset="0"/>
              </a:rPr>
              <a:t>Addiction is also characterized as a developmental disorder characterized by increased risk for substance use disorder  for tobacco MJ and alcohol </a:t>
            </a:r>
          </a:p>
          <a:p>
            <a:endParaRPr lang="en-US" altLang="en-US" dirty="0">
              <a:latin typeface="Calibri" pitchFamily="34" charset="0"/>
            </a:endParaRPr>
          </a:p>
          <a:p>
            <a:r>
              <a:rPr lang="en-US" altLang="en-US" dirty="0">
                <a:latin typeface="Calibri" pitchFamily="34" charset="0"/>
              </a:rPr>
              <a:t>There are many factor that contribute to the increase in incidence including</a:t>
            </a:r>
          </a:p>
          <a:p>
            <a:r>
              <a:rPr lang="en-US" altLang="en-US" dirty="0">
                <a:latin typeface="Calibri" pitchFamily="34" charset="0"/>
              </a:rPr>
              <a:t>-Social/ environmental  factors</a:t>
            </a:r>
          </a:p>
          <a:p>
            <a:r>
              <a:rPr lang="en-US" altLang="en-US" dirty="0">
                <a:latin typeface="Calibri" pitchFamily="34" charset="0"/>
              </a:rPr>
              <a:t>- Genetic and </a:t>
            </a:r>
          </a:p>
          <a:p>
            <a:pPr>
              <a:buFontTx/>
              <a:buChar char="-"/>
            </a:pPr>
            <a:r>
              <a:rPr lang="en-US" altLang="en-US" dirty="0">
                <a:latin typeface="Calibri" pitchFamily="34" charset="0"/>
              </a:rPr>
              <a:t>Neurobiological  factors (Sowell brain volume subtraction method between  normal 12-16 year old adolescents and  23-30 year old young adults revealed parietal, temporal and occipital lobes showed little maturational change but, importantly, dorsal, medial and lateral regions of the frontal lobes (purple) those regions involved in executive function and inhibitory control were less developed.</a:t>
            </a:r>
          </a:p>
          <a:p>
            <a:pPr>
              <a:buFontTx/>
              <a:buChar char="-"/>
            </a:pPr>
            <a:endParaRPr lang="en-US" altLang="en-US" dirty="0">
              <a:latin typeface="Calibri" pitchFamily="34" charset="0"/>
            </a:endParaRPr>
          </a:p>
          <a:p>
            <a:pPr>
              <a:buFontTx/>
              <a:buChar char="-"/>
            </a:pPr>
            <a:r>
              <a:rPr lang="en-US" altLang="en-US" dirty="0">
                <a:latin typeface="Calibri" pitchFamily="34" charset="0"/>
              </a:rPr>
              <a:t>Adolescents with risk haplotype on Chromosome 15 that start smoking before age 15 go on to become more dependent to tobacco as adults than those with other haplotypes</a:t>
            </a:r>
          </a:p>
          <a:p>
            <a:pPr>
              <a:buFontTx/>
              <a:buChar char="-"/>
            </a:pPr>
            <a:endParaRPr lang="en-US" altLang="en-US" dirty="0">
              <a:latin typeface="Calibri" pitchFamily="34" charset="0"/>
            </a:endParaRPr>
          </a:p>
          <a:p>
            <a:pPr>
              <a:buFontTx/>
              <a:buChar char="-"/>
            </a:pPr>
            <a:r>
              <a:rPr lang="en-US" altLang="en-US" dirty="0">
                <a:latin typeface="Calibri" pitchFamily="34" charset="0"/>
              </a:rPr>
              <a:t>Universal Prevention intervention research is aimed at developing and testing programs that can reduce drug initiation and use during this vulnerable developmental period.</a:t>
            </a:r>
          </a:p>
          <a:p>
            <a:endParaRPr lang="en-US" altLang="en-US" dirty="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6</a:t>
            </a:fld>
            <a:endParaRPr lang="en-US"/>
          </a:p>
        </p:txBody>
      </p:sp>
    </p:spTree>
    <p:extLst>
      <p:ext uri="{BB962C8B-B14F-4D97-AF65-F5344CB8AC3E}">
        <p14:creationId xmlns:p14="http://schemas.microsoft.com/office/powerpoint/2010/main" val="1648713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7</a:t>
            </a:fld>
            <a:endParaRPr lang="en-US"/>
          </a:p>
        </p:txBody>
      </p:sp>
    </p:spTree>
    <p:extLst>
      <p:ext uri="{BB962C8B-B14F-4D97-AF65-F5344CB8AC3E}">
        <p14:creationId xmlns:p14="http://schemas.microsoft.com/office/powerpoint/2010/main" val="1636956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D947C-4DFC-4513-82FE-0310479CB859}" type="slidenum">
              <a:rPr lang="en-US" smtClean="0"/>
              <a:t>8</a:t>
            </a:fld>
            <a:endParaRPr lang="en-US"/>
          </a:p>
        </p:txBody>
      </p:sp>
    </p:spTree>
    <p:extLst>
      <p:ext uri="{BB962C8B-B14F-4D97-AF65-F5344CB8AC3E}">
        <p14:creationId xmlns:p14="http://schemas.microsoft.com/office/powerpoint/2010/main" val="360337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D947C-4DFC-4513-82FE-0310479CB859}" type="slidenum">
              <a:rPr lang="en-US" smtClean="0"/>
              <a:t>9</a:t>
            </a:fld>
            <a:endParaRPr lang="en-US"/>
          </a:p>
        </p:txBody>
      </p:sp>
    </p:spTree>
    <p:extLst>
      <p:ext uri="{BB962C8B-B14F-4D97-AF65-F5344CB8AC3E}">
        <p14:creationId xmlns:p14="http://schemas.microsoft.com/office/powerpoint/2010/main" val="2577082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4.xml"/><Relationship Id="rId1" Type="http://schemas.openxmlformats.org/officeDocument/2006/relationships/tags" Target="../tags/tag2.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4.xml"/><Relationship Id="rId1" Type="http://schemas.openxmlformats.org/officeDocument/2006/relationships/tags" Target="../tags/tag3.xml"/><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4.xml"/><Relationship Id="rId1" Type="http://schemas.openxmlformats.org/officeDocument/2006/relationships/tags" Target="../tags/tag4.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4.xml"/><Relationship Id="rId1" Type="http://schemas.openxmlformats.org/officeDocument/2006/relationships/tags" Target="../tags/tag5.xml"/><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4.xml"/><Relationship Id="rId1" Type="http://schemas.openxmlformats.org/officeDocument/2006/relationships/tags" Target="../tags/tag6.xml"/><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4.xml"/><Relationship Id="rId1" Type="http://schemas.openxmlformats.org/officeDocument/2006/relationships/tags" Target="../tags/tag7.xml"/><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4.xml"/><Relationship Id="rId1" Type="http://schemas.openxmlformats.org/officeDocument/2006/relationships/tags" Target="../tags/tag8.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4.xml"/><Relationship Id="rId1" Type="http://schemas.openxmlformats.org/officeDocument/2006/relationships/tags" Target="../tags/tag9.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4.xml"/><Relationship Id="rId1" Type="http://schemas.openxmlformats.org/officeDocument/2006/relationships/tags" Target="../tags/tag10.xml"/><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4.xml"/><Relationship Id="rId1" Type="http://schemas.openxmlformats.org/officeDocument/2006/relationships/tags" Target="../tags/tag11.xml"/><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4.xml"/><Relationship Id="rId1" Type="http://schemas.openxmlformats.org/officeDocument/2006/relationships/tags" Target="../tags/tag12.xml"/><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pPr>
              <a:defRPr/>
            </a:pPr>
            <a:fld id="{F57F91C0-8B2D-401B-839D-9338727644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431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9FC5E3-04ED-4FEC-8CAB-3A7AF816368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940677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0" tIns="0" rIns="612000" anchor="ctr"/>
          <a:lstStyle>
            <a:lvl1pPr marL="0" indent="0" algn="r">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hasCustomPrompt="1"/>
          </p:nvPr>
        </p:nvSpPr>
        <p:spPr>
          <a:xfrm>
            <a:off x="0" y="1"/>
            <a:ext cx="9672000" cy="6857999"/>
          </a:xfrm>
          <a:solidFill>
            <a:schemeClr val="tx2">
              <a:alpha val="70000"/>
            </a:schemeClr>
          </a:solidFill>
        </p:spPr>
        <p:txBody>
          <a:bodyPr lIns="1116000" rIns="180000" bIns="756000" anchor="ctr"/>
          <a:lstStyle>
            <a:lvl1pPr algn="l">
              <a:lnSpc>
                <a:spcPct val="65000"/>
              </a:lnSpc>
              <a:defRPr sz="8800" cap="all" baseline="0">
                <a:solidFill>
                  <a:schemeClr val="bg1"/>
                </a:solidFill>
              </a:defRPr>
            </a:lvl1pPr>
          </a:lstStyle>
          <a:p>
            <a:r>
              <a:rPr lang="en-US" dirty="0"/>
              <a:t>Thank </a:t>
            </a:r>
            <a:br>
              <a:rPr lang="en-US" dirty="0"/>
            </a:br>
            <a:r>
              <a:rPr lang="en-US" dirty="0"/>
              <a:t>you</a:t>
            </a:r>
          </a:p>
        </p:txBody>
      </p:sp>
      <p:sp>
        <p:nvSpPr>
          <p:cNvPr id="6" name="Text Placeholder 5">
            <a:extLst>
              <a:ext uri="{FF2B5EF4-FFF2-40B4-BE49-F238E27FC236}">
                <a16:creationId xmlns:a16="http://schemas.microsoft.com/office/drawing/2014/main" id="{D49FD1A9-E34B-4888-90DE-493861AD75C6}"/>
              </a:ext>
            </a:extLst>
          </p:cNvPr>
          <p:cNvSpPr>
            <a:spLocks noGrp="1"/>
          </p:cNvSpPr>
          <p:nvPr>
            <p:ph type="body" sz="quarter" idx="13" hasCustomPrompt="1"/>
          </p:nvPr>
        </p:nvSpPr>
        <p:spPr>
          <a:xfrm>
            <a:off x="1917700" y="4508500"/>
            <a:ext cx="3314700" cy="330200"/>
          </a:xfrm>
        </p:spPr>
        <p:txBody>
          <a:bodyPr anchor="t"/>
          <a:lstStyle>
            <a:lvl1pPr marL="0" indent="0">
              <a:buNone/>
              <a:defRPr sz="2000">
                <a:solidFill>
                  <a:schemeClr val="accent1"/>
                </a:solidFill>
                <a:latin typeface="+mj-lt"/>
              </a:defRPr>
            </a:lvl1pPr>
            <a:lvl2pPr marL="266713" indent="0">
              <a:buNone/>
              <a:defRPr>
                <a:solidFill>
                  <a:schemeClr val="accent1"/>
                </a:solidFill>
              </a:defRPr>
            </a:lvl2pPr>
            <a:lvl3pPr marL="447698" indent="0">
              <a:buNone/>
              <a:defRPr>
                <a:solidFill>
                  <a:schemeClr val="accent1"/>
                </a:solidFill>
              </a:defRPr>
            </a:lvl3pPr>
            <a:lvl4pPr marL="628681" indent="0">
              <a:buNone/>
              <a:defRPr>
                <a:solidFill>
                  <a:schemeClr val="accent1"/>
                </a:solidFill>
              </a:defRPr>
            </a:lvl4pPr>
            <a:lvl5pPr marL="809666" indent="0">
              <a:buNone/>
              <a:defRPr>
                <a:solidFill>
                  <a:schemeClr val="accent1"/>
                </a:solidFill>
              </a:defRPr>
            </a:lvl5pPr>
          </a:lstStyle>
          <a:p>
            <a:pPr lvl="0"/>
            <a:r>
              <a:rPr lang="en-US" dirty="0"/>
              <a:t>Full Name</a:t>
            </a:r>
          </a:p>
        </p:txBody>
      </p:sp>
      <p:sp>
        <p:nvSpPr>
          <p:cNvPr id="9" name="Text Placeholder 5">
            <a:extLst>
              <a:ext uri="{FF2B5EF4-FFF2-40B4-BE49-F238E27FC236}">
                <a16:creationId xmlns:a16="http://schemas.microsoft.com/office/drawing/2014/main" id="{3452AC72-D893-4C1A-83BD-9930164D8935}"/>
              </a:ext>
            </a:extLst>
          </p:cNvPr>
          <p:cNvSpPr>
            <a:spLocks noGrp="1"/>
          </p:cNvSpPr>
          <p:nvPr>
            <p:ph type="body" sz="quarter" idx="14" hasCustomPrompt="1"/>
          </p:nvPr>
        </p:nvSpPr>
        <p:spPr>
          <a:xfrm>
            <a:off x="1917700" y="5180024"/>
            <a:ext cx="3314700" cy="205029"/>
          </a:xfrm>
          <a:ln>
            <a:noFill/>
          </a:ln>
        </p:spPr>
        <p:txBody>
          <a:bodyPr anchor="t"/>
          <a:lstStyle>
            <a:lvl1pPr marL="0" indent="0">
              <a:buNone/>
              <a:defRPr sz="1600">
                <a:solidFill>
                  <a:schemeClr val="bg1"/>
                </a:solidFill>
              </a:defRPr>
            </a:lvl1pPr>
            <a:lvl2pPr marL="266713" indent="0">
              <a:buNone/>
              <a:defRPr>
                <a:solidFill>
                  <a:schemeClr val="accent1"/>
                </a:solidFill>
              </a:defRPr>
            </a:lvl2pPr>
            <a:lvl3pPr marL="447698" indent="0">
              <a:buNone/>
              <a:defRPr>
                <a:solidFill>
                  <a:schemeClr val="accent1"/>
                </a:solidFill>
              </a:defRPr>
            </a:lvl3pPr>
            <a:lvl4pPr marL="628681" indent="0">
              <a:buNone/>
              <a:defRPr>
                <a:solidFill>
                  <a:schemeClr val="accent1"/>
                </a:solidFill>
              </a:defRPr>
            </a:lvl4pPr>
            <a:lvl5pPr marL="809666" indent="0">
              <a:buNone/>
              <a:defRPr>
                <a:solidFill>
                  <a:schemeClr val="accent1"/>
                </a:solidFill>
              </a:defRPr>
            </a:lvl5pPr>
          </a:lstStyle>
          <a:p>
            <a:pPr lvl="0"/>
            <a:r>
              <a:rPr lang="en-US" dirty="0"/>
              <a:t>Email</a:t>
            </a:r>
          </a:p>
        </p:txBody>
      </p:sp>
      <p:sp>
        <p:nvSpPr>
          <p:cNvPr id="10" name="Text Placeholder 5">
            <a:extLst>
              <a:ext uri="{FF2B5EF4-FFF2-40B4-BE49-F238E27FC236}">
                <a16:creationId xmlns:a16="http://schemas.microsoft.com/office/drawing/2014/main" id="{D2EEC149-F1BE-4C36-A789-5BF73B40A212}"/>
              </a:ext>
            </a:extLst>
          </p:cNvPr>
          <p:cNvSpPr>
            <a:spLocks noGrp="1"/>
          </p:cNvSpPr>
          <p:nvPr>
            <p:ph type="body" sz="quarter" idx="15" hasCustomPrompt="1"/>
          </p:nvPr>
        </p:nvSpPr>
        <p:spPr>
          <a:xfrm>
            <a:off x="1917700" y="5683562"/>
            <a:ext cx="3314700" cy="205029"/>
          </a:xfrm>
          <a:ln>
            <a:noFill/>
          </a:ln>
        </p:spPr>
        <p:txBody>
          <a:bodyPr anchor="t"/>
          <a:lstStyle>
            <a:lvl1pPr marL="0" indent="0">
              <a:buNone/>
              <a:defRPr sz="1600">
                <a:solidFill>
                  <a:schemeClr val="bg1"/>
                </a:solidFill>
              </a:defRPr>
            </a:lvl1pPr>
            <a:lvl2pPr marL="266713" indent="0">
              <a:buNone/>
              <a:defRPr>
                <a:solidFill>
                  <a:schemeClr val="accent1"/>
                </a:solidFill>
              </a:defRPr>
            </a:lvl2pPr>
            <a:lvl3pPr marL="447698" indent="0">
              <a:buNone/>
              <a:defRPr>
                <a:solidFill>
                  <a:schemeClr val="accent1"/>
                </a:solidFill>
              </a:defRPr>
            </a:lvl3pPr>
            <a:lvl4pPr marL="628681" indent="0">
              <a:buNone/>
              <a:defRPr>
                <a:solidFill>
                  <a:schemeClr val="accent1"/>
                </a:solidFill>
              </a:defRPr>
            </a:lvl4pPr>
            <a:lvl5pPr marL="809666" indent="0">
              <a:buNone/>
              <a:defRPr>
                <a:solidFill>
                  <a:schemeClr val="accent1"/>
                </a:solidFill>
              </a:defRPr>
            </a:lvl5pPr>
          </a:lstStyle>
          <a:p>
            <a:pPr lvl="0"/>
            <a:r>
              <a:rPr lang="en-US" dirty="0"/>
              <a:t>Phone</a:t>
            </a:r>
          </a:p>
        </p:txBody>
      </p:sp>
      <p:sp>
        <p:nvSpPr>
          <p:cNvPr id="11" name="Text Placeholder 5">
            <a:extLst>
              <a:ext uri="{FF2B5EF4-FFF2-40B4-BE49-F238E27FC236}">
                <a16:creationId xmlns:a16="http://schemas.microsoft.com/office/drawing/2014/main" id="{ECC256E6-6AE8-4950-838C-BE638FB47968}"/>
              </a:ext>
            </a:extLst>
          </p:cNvPr>
          <p:cNvSpPr>
            <a:spLocks noGrp="1"/>
          </p:cNvSpPr>
          <p:nvPr>
            <p:ph type="body" sz="quarter" idx="16" hasCustomPrompt="1"/>
          </p:nvPr>
        </p:nvSpPr>
        <p:spPr>
          <a:xfrm>
            <a:off x="1917700" y="4821911"/>
            <a:ext cx="3314700" cy="205029"/>
          </a:xfrm>
        </p:spPr>
        <p:txBody>
          <a:bodyPr anchor="t"/>
          <a:lstStyle>
            <a:lvl1pPr marL="0" indent="0">
              <a:buNone/>
              <a:defRPr sz="1000" i="0">
                <a:solidFill>
                  <a:schemeClr val="bg1"/>
                </a:solidFill>
              </a:defRPr>
            </a:lvl1pPr>
            <a:lvl2pPr marL="266713" indent="0">
              <a:buNone/>
              <a:defRPr>
                <a:solidFill>
                  <a:schemeClr val="accent1"/>
                </a:solidFill>
              </a:defRPr>
            </a:lvl2pPr>
            <a:lvl3pPr marL="447698" indent="0">
              <a:buNone/>
              <a:defRPr>
                <a:solidFill>
                  <a:schemeClr val="accent1"/>
                </a:solidFill>
              </a:defRPr>
            </a:lvl3pPr>
            <a:lvl4pPr marL="628681" indent="0">
              <a:buNone/>
              <a:defRPr>
                <a:solidFill>
                  <a:schemeClr val="accent1"/>
                </a:solidFill>
              </a:defRPr>
            </a:lvl4pPr>
            <a:lvl5pPr marL="809666" indent="0">
              <a:buNone/>
              <a:defRPr>
                <a:solidFill>
                  <a:schemeClr val="accent1"/>
                </a:solidFill>
              </a:defRPr>
            </a:lvl5pPr>
          </a:lstStyle>
          <a:p>
            <a:pPr lvl="0"/>
            <a:r>
              <a:rPr lang="en-US" dirty="0"/>
              <a:t>POSITION</a:t>
            </a:r>
          </a:p>
        </p:txBody>
      </p:sp>
    </p:spTree>
    <p:extLst>
      <p:ext uri="{BB962C8B-B14F-4D97-AF65-F5344CB8AC3E}">
        <p14:creationId xmlns:p14="http://schemas.microsoft.com/office/powerpoint/2010/main" val="5948038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_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5" y="2854485"/>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latin typeface="Calibri" panose="020F0502020204030204" pitchFamily="34" charset="0"/>
            </a:endParaRPr>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2451405"/>
          </a:xfrm>
          <a:prstGeom prst="rect">
            <a:avLst/>
          </a:prstGeom>
          <a:solidFill>
            <a:schemeClr val="tx1"/>
          </a:soli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latin typeface="Calibri" panose="020F0502020204030204" pitchFamily="34" charset="0"/>
            </a:endParaRP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Tree>
    <p:extLst>
      <p:ext uri="{BB962C8B-B14F-4D97-AF65-F5344CB8AC3E}">
        <p14:creationId xmlns:p14="http://schemas.microsoft.com/office/powerpoint/2010/main" val="3613613993"/>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F128EC-2309-C84B-98BB-4C07F5BF1B9C}"/>
              </a:ext>
            </a:extLst>
          </p:cNvPr>
          <p:cNvSpPr>
            <a:spLocks noGrp="1"/>
          </p:cNvSpPr>
          <p:nvPr>
            <p:ph type="body" idx="1"/>
          </p:nvPr>
        </p:nvSpPr>
        <p:spPr>
          <a:xfrm>
            <a:off x="362710" y="1065820"/>
            <a:ext cx="5634865" cy="4020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E510B2-74E2-6042-BE4E-25C1E1AE5B5B}"/>
              </a:ext>
            </a:extLst>
          </p:cNvPr>
          <p:cNvSpPr>
            <a:spLocks noGrp="1"/>
          </p:cNvSpPr>
          <p:nvPr>
            <p:ph sz="half" idx="2"/>
          </p:nvPr>
        </p:nvSpPr>
        <p:spPr>
          <a:xfrm>
            <a:off x="362710" y="1590261"/>
            <a:ext cx="5634865" cy="4599402"/>
          </a:xfrm>
        </p:spPr>
        <p:txBody>
          <a:bodyPr/>
          <a:lstStyle>
            <a:lvl3pPr marL="1143000" indent="-228600">
              <a:defRPr lang="en-US" sz="2000" kern="1200" dirty="0">
                <a:solidFill>
                  <a:schemeClr val="tx1"/>
                </a:solidFill>
                <a:latin typeface="Calibri  "/>
                <a:ea typeface="+mn-ea"/>
                <a:cs typeface="Open Sans" panose="020B0606030504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40FB53B-EE9C-A945-A585-CFD19998EC28}"/>
              </a:ext>
            </a:extLst>
          </p:cNvPr>
          <p:cNvSpPr>
            <a:spLocks noGrp="1"/>
          </p:cNvSpPr>
          <p:nvPr>
            <p:ph type="body" sz="quarter" idx="3"/>
          </p:nvPr>
        </p:nvSpPr>
        <p:spPr>
          <a:xfrm>
            <a:off x="6194427" y="1065820"/>
            <a:ext cx="5662616" cy="4020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D8F00-1C36-DD40-8073-C8AA9679F9B0}"/>
              </a:ext>
            </a:extLst>
          </p:cNvPr>
          <p:cNvSpPr>
            <a:spLocks noGrp="1"/>
          </p:cNvSpPr>
          <p:nvPr>
            <p:ph sz="quarter" idx="4"/>
          </p:nvPr>
        </p:nvSpPr>
        <p:spPr>
          <a:xfrm>
            <a:off x="6194427" y="1590261"/>
            <a:ext cx="5662616" cy="4599402"/>
          </a:xfrm>
        </p:spPr>
        <p:txBody>
          <a:bodyPr/>
          <a:lstStyle>
            <a:lvl3pPr marL="1143000" indent="-228600">
              <a:defRPr lang="en-US" sz="2000" kern="1200" dirty="0">
                <a:solidFill>
                  <a:schemeClr val="tx1"/>
                </a:solidFill>
                <a:latin typeface="Calibri  "/>
                <a:ea typeface="+mn-ea"/>
                <a:cs typeface="Open Sans" panose="020B0606030504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0" name="Title 1">
            <a:extLst>
              <a:ext uri="{FF2B5EF4-FFF2-40B4-BE49-F238E27FC236}">
                <a16:creationId xmlns:a16="http://schemas.microsoft.com/office/drawing/2014/main" id="{32075C18-E3AB-A948-AFB4-F476D27D1B11}"/>
              </a:ext>
            </a:extLst>
          </p:cNvPr>
          <p:cNvSpPr>
            <a:spLocks noGrp="1"/>
          </p:cNvSpPr>
          <p:nvPr>
            <p:ph type="title"/>
          </p:nvPr>
        </p:nvSpPr>
        <p:spPr>
          <a:xfrm>
            <a:off x="374073" y="365126"/>
            <a:ext cx="11430000" cy="530352"/>
          </a:xfrm>
        </p:spPr>
        <p:txBody>
          <a:bodyPr/>
          <a:lstStyle/>
          <a:p>
            <a:r>
              <a:rPr lang="en-US"/>
              <a:t>Click to edit Master title style</a:t>
            </a:r>
            <a:endParaRPr lang="en-US" dirty="0"/>
          </a:p>
        </p:txBody>
      </p:sp>
    </p:spTree>
    <p:extLst>
      <p:ext uri="{BB962C8B-B14F-4D97-AF65-F5344CB8AC3E}">
        <p14:creationId xmlns:p14="http://schemas.microsoft.com/office/powerpoint/2010/main" val="25133888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A2CB-C3D1-6448-80A4-ED5CC04F58BB}"/>
              </a:ext>
            </a:extLst>
          </p:cNvPr>
          <p:cNvSpPr>
            <a:spLocks noGrp="1"/>
          </p:cNvSpPr>
          <p:nvPr>
            <p:ph type="title"/>
          </p:nvPr>
        </p:nvSpPr>
        <p:spPr/>
        <p:txBody>
          <a:bodyPr/>
          <a:lstStyle/>
          <a:p>
            <a:r>
              <a:rPr lang="en-US"/>
              <a:t>Click to edit Master title style</a:t>
            </a:r>
          </a:p>
        </p:txBody>
      </p:sp>
      <p:sp>
        <p:nvSpPr>
          <p:cNvPr id="4" name="Chart Placeholder 3">
            <a:extLst>
              <a:ext uri="{FF2B5EF4-FFF2-40B4-BE49-F238E27FC236}">
                <a16:creationId xmlns:a16="http://schemas.microsoft.com/office/drawing/2014/main" id="{5BC35A97-2324-9940-807D-87B8EF6FBAB3}"/>
              </a:ext>
            </a:extLst>
          </p:cNvPr>
          <p:cNvSpPr>
            <a:spLocks noGrp="1"/>
          </p:cNvSpPr>
          <p:nvPr>
            <p:ph type="chart" sz="quarter" idx="10"/>
          </p:nvPr>
        </p:nvSpPr>
        <p:spPr>
          <a:xfrm>
            <a:off x="374650" y="1260475"/>
            <a:ext cx="11385550" cy="4884738"/>
          </a:xfrm>
        </p:spPr>
        <p:txBody>
          <a:bodyPr/>
          <a:lstStyle>
            <a:lvl1pPr>
              <a:defRPr baseline="0">
                <a:latin typeface="Calibri" panose="020F0502020204030204" pitchFamily="34" charset="0"/>
              </a:defRPr>
            </a:lvl1pPr>
          </a:lstStyle>
          <a:p>
            <a:r>
              <a:rPr lang="en-US" dirty="0"/>
              <a:t>Click icon to add chart</a:t>
            </a:r>
          </a:p>
        </p:txBody>
      </p:sp>
    </p:spTree>
    <p:extLst>
      <p:ext uri="{BB962C8B-B14F-4D97-AF65-F5344CB8AC3E}">
        <p14:creationId xmlns:p14="http://schemas.microsoft.com/office/powerpoint/2010/main" val="33269391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9DABD6C-025A-DF43-B613-01A666818B69}"/>
              </a:ext>
            </a:extLst>
          </p:cNvPr>
          <p:cNvSpPr>
            <a:spLocks noGrp="1"/>
          </p:cNvSpPr>
          <p:nvPr>
            <p:ph type="pic" idx="1"/>
          </p:nvPr>
        </p:nvSpPr>
        <p:spPr>
          <a:xfrm>
            <a:off x="1"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Title 1">
            <a:extLst>
              <a:ext uri="{FF2B5EF4-FFF2-40B4-BE49-F238E27FC236}">
                <a16:creationId xmlns:a16="http://schemas.microsoft.com/office/drawing/2014/main" id="{CF47C5A8-3CC8-FD45-A69F-099D2EF7F3E1}"/>
              </a:ext>
            </a:extLst>
          </p:cNvPr>
          <p:cNvSpPr>
            <a:spLocks noGrp="1"/>
          </p:cNvSpPr>
          <p:nvPr>
            <p:ph type="title"/>
          </p:nvPr>
        </p:nvSpPr>
        <p:spPr>
          <a:xfrm>
            <a:off x="568960" y="680086"/>
            <a:ext cx="11054080" cy="486930"/>
          </a:xfrm>
        </p:spPr>
        <p:txBody>
          <a:bodyPr>
            <a:noAutofit/>
          </a:bodyPr>
          <a:lstStyle>
            <a:lvl1pPr>
              <a:defRPr sz="44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63FB89F-D40F-9F49-9C11-4A507808DA59}"/>
              </a:ext>
            </a:extLst>
          </p:cNvPr>
          <p:cNvSpPr>
            <a:spLocks noGrp="1"/>
          </p:cNvSpPr>
          <p:nvPr>
            <p:ph type="body" sz="half" idx="2"/>
          </p:nvPr>
        </p:nvSpPr>
        <p:spPr>
          <a:xfrm>
            <a:off x="568960" y="5811520"/>
            <a:ext cx="11318240" cy="681354"/>
          </a:xfrm>
        </p:spPr>
        <p:txBody>
          <a:bodyPr>
            <a:norm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389873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338BB47-A3DE-A045-8730-2C470100A734}"/>
              </a:ext>
            </a:extLst>
          </p:cNvPr>
          <p:cNvSpPr>
            <a:spLocks noGrp="1"/>
          </p:cNvSpPr>
          <p:nvPr>
            <p:ph type="pic" idx="1"/>
          </p:nvPr>
        </p:nvSpPr>
        <p:spPr>
          <a:xfrm>
            <a:off x="6096000" y="0"/>
            <a:ext cx="610028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562EF651-F22C-0249-AB9E-1FBE091E48FA}"/>
              </a:ext>
            </a:extLst>
          </p:cNvPr>
          <p:cNvSpPr>
            <a:spLocks noGrp="1"/>
          </p:cNvSpPr>
          <p:nvPr>
            <p:ph type="title"/>
          </p:nvPr>
        </p:nvSpPr>
        <p:spPr>
          <a:xfrm>
            <a:off x="324196" y="332511"/>
            <a:ext cx="4621877" cy="1403032"/>
          </a:xfrm>
        </p:spPr>
        <p:txBody>
          <a:bodyPr anchor="b">
            <a:noAutofit/>
          </a:bodyPr>
          <a:lstStyle>
            <a:lvl1pPr>
              <a:defRPr sz="3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D2F9CAE-0E39-BC48-AF71-736F22253A36}"/>
              </a:ext>
            </a:extLst>
          </p:cNvPr>
          <p:cNvSpPr>
            <a:spLocks noGrp="1"/>
          </p:cNvSpPr>
          <p:nvPr>
            <p:ph type="body" sz="half" idx="2"/>
          </p:nvPr>
        </p:nvSpPr>
        <p:spPr>
          <a:xfrm>
            <a:off x="324196" y="1933996"/>
            <a:ext cx="4621877" cy="459149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F56D66E9-9D2A-4F42-BCBE-76D71A48DDDD}"/>
              </a:ext>
            </a:extLst>
          </p:cNvPr>
          <p:cNvSpPr>
            <a:spLocks noGrp="1"/>
          </p:cNvSpPr>
          <p:nvPr>
            <p:ph type="body" sz="half" idx="10"/>
          </p:nvPr>
        </p:nvSpPr>
        <p:spPr>
          <a:xfrm>
            <a:off x="6451600" y="6382932"/>
            <a:ext cx="5567680" cy="285114"/>
          </a:xfrm>
        </p:spPr>
        <p:txBody>
          <a:bodyPr>
            <a:normAutofit/>
          </a:bodyPr>
          <a:lstStyle>
            <a:lvl1pPr marL="0" indent="0" algn="r">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50787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2B4384-9027-4EFF-ABC4-E883BEC8B6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736989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35C2-4039-AB42-AD89-F7823F368433}"/>
              </a:ext>
            </a:extLst>
          </p:cNvPr>
          <p:cNvSpPr>
            <a:spLocks noGrp="1"/>
          </p:cNvSpPr>
          <p:nvPr>
            <p:ph type="title"/>
          </p:nvPr>
        </p:nvSpPr>
        <p:spPr>
          <a:xfrm>
            <a:off x="381663" y="365126"/>
            <a:ext cx="11505537" cy="486930"/>
          </a:xfrm>
        </p:spPr>
        <p:txBody>
          <a:bodyPr>
            <a:noAutofit/>
          </a:bodyPr>
          <a:lstStyle>
            <a:lvl1pPr>
              <a:defRPr sz="4400"/>
            </a:lvl1pPr>
          </a:lstStyle>
          <a:p>
            <a:r>
              <a:rPr lang="en-US" dirty="0"/>
              <a:t>Click to edit Master title style</a:t>
            </a:r>
          </a:p>
        </p:txBody>
      </p:sp>
      <p:sp>
        <p:nvSpPr>
          <p:cNvPr id="3" name="Text Placeholder 3">
            <a:extLst>
              <a:ext uri="{FF2B5EF4-FFF2-40B4-BE49-F238E27FC236}">
                <a16:creationId xmlns:a16="http://schemas.microsoft.com/office/drawing/2014/main" id="{4702C1D6-6DB6-3942-8BDF-C56C4741D7AA}"/>
              </a:ext>
            </a:extLst>
          </p:cNvPr>
          <p:cNvSpPr>
            <a:spLocks noGrp="1"/>
          </p:cNvSpPr>
          <p:nvPr>
            <p:ph type="body" sz="half" idx="2"/>
          </p:nvPr>
        </p:nvSpPr>
        <p:spPr>
          <a:xfrm>
            <a:off x="381663" y="1036163"/>
            <a:ext cx="11505537" cy="5091921"/>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9283282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C3CF4AC-D56C-4D1D-91A5-4367159B7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05646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494"/>
            <a:ext cx="10972364" cy="1144800"/>
          </a:xfrm>
          <a:prstGeom prst="rect">
            <a:avLst/>
          </a:prstGeom>
        </p:spPr>
        <p:txBody>
          <a:bodyPr lIns="0" tIns="0" rIns="0" bIns="0" anchor="ctr"/>
          <a:lstStyle>
            <a:lvl1pPr>
              <a:defRPr>
                <a:latin typeface="Calibri" panose="020F0502020204030204" pitchFamily="34" charset="0"/>
              </a:defRPr>
            </a:lvl1pPr>
          </a:lstStyle>
          <a:p>
            <a:pPr algn="ctr"/>
            <a:endParaRPr lang="en-US" sz="3883" b="0" strike="noStrike" spc="-1" dirty="0">
              <a:latin typeface="Arial"/>
            </a:endParaRPr>
          </a:p>
        </p:txBody>
      </p:sp>
      <p:sp>
        <p:nvSpPr>
          <p:cNvPr id="3" name="PlaceHolder 2"/>
          <p:cNvSpPr>
            <a:spLocks noGrp="1"/>
          </p:cNvSpPr>
          <p:nvPr>
            <p:ph type="subTitle"/>
          </p:nvPr>
        </p:nvSpPr>
        <p:spPr>
          <a:xfrm>
            <a:off x="609600" y="1604753"/>
            <a:ext cx="10972364" cy="3977259"/>
          </a:xfrm>
          <a:prstGeom prst="rect">
            <a:avLst/>
          </a:prstGeom>
        </p:spPr>
        <p:txBody>
          <a:bodyPr lIns="0" tIns="0" rIns="0" bIns="0" anchor="ctr"/>
          <a:lstStyle>
            <a:lvl1pPr>
              <a:defRPr>
                <a:latin typeface="Calibri" panose="020F0502020204030204" pitchFamily="34" charset="0"/>
              </a:defRPr>
            </a:lvl1pPr>
          </a:lstStyle>
          <a:p>
            <a:pPr algn="ctr"/>
            <a:endParaRPr lang="en-US" sz="2824" b="0" strike="noStrike" spc="-1" dirty="0">
              <a:latin typeface="Arial"/>
            </a:endParaRPr>
          </a:p>
        </p:txBody>
      </p:sp>
    </p:spTree>
    <p:extLst>
      <p:ext uri="{BB962C8B-B14F-4D97-AF65-F5344CB8AC3E}">
        <p14:creationId xmlns:p14="http://schemas.microsoft.com/office/powerpoint/2010/main" val="1783500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13A202-AFB2-4013-BB4A-0F3A2D56044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85037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241F60-F466-48F1-B1EC-A98ECB8A293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4331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819CDA-AD3C-4B02-A979-F23EC5AFAC1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63835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22688" y="609600"/>
            <a:ext cx="9546637" cy="1462088"/>
          </a:xfrm>
        </p:spPr>
        <p:txBody>
          <a:bodyPr/>
          <a:lstStyle/>
          <a:p>
            <a:r>
              <a:rPr lang="en-US"/>
              <a:t>Click to edit Master title style</a:t>
            </a:r>
          </a:p>
        </p:txBody>
      </p:sp>
      <p:sp>
        <p:nvSpPr>
          <p:cNvPr id="3" name="Chart Placeholder 2"/>
          <p:cNvSpPr>
            <a:spLocks noGrp="1"/>
          </p:cNvSpPr>
          <p:nvPr>
            <p:ph type="chart" idx="1"/>
          </p:nvPr>
        </p:nvSpPr>
        <p:spPr>
          <a:xfrm>
            <a:off x="1322688" y="2298700"/>
            <a:ext cx="9546637" cy="3798888"/>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3BCA33CE-D7E5-4627-B2F9-9EF16509884B}" type="slidenum">
              <a:rPr lang="en-US" altLang="en-US"/>
              <a:pPr>
                <a:defRPr/>
              </a:pPr>
              <a:t>‹#›</a:t>
            </a:fld>
            <a:endParaRPr lang="en-US" altLang="en-US"/>
          </a:p>
        </p:txBody>
      </p:sp>
    </p:spTree>
    <p:extLst>
      <p:ext uri="{BB962C8B-B14F-4D97-AF65-F5344CB8AC3E}">
        <p14:creationId xmlns:p14="http://schemas.microsoft.com/office/powerpoint/2010/main" val="688661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lstStyle>
            <a:lvl1pPr>
              <a:lnSpc>
                <a:spcPts val="3000"/>
              </a:lnSpc>
              <a:defRPr sz="2800" b="1" baseline="0">
                <a:solidFill>
                  <a:schemeClr val="bg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609600" y="5791200"/>
            <a:ext cx="109728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48028074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riteria&amp;Software">
    <p:spTree>
      <p:nvGrpSpPr>
        <p:cNvPr id="1" name=""/>
        <p:cNvGrpSpPr/>
        <p:nvPr/>
      </p:nvGrpSpPr>
      <p:grpSpPr>
        <a:xfrm>
          <a:off x="0" y="0"/>
          <a:ext cx="0" cy="0"/>
          <a:chOff x="0" y="0"/>
          <a:chExt cx="0" cy="0"/>
        </a:xfrm>
      </p:grpSpPr>
      <p:sp>
        <p:nvSpPr>
          <p:cNvPr id="2" name="Rectangle 1"/>
          <p:cNvSpPr/>
          <p:nvPr userDrawn="1"/>
        </p:nvSpPr>
        <p:spPr>
          <a:xfrm>
            <a:off x="0" y="6273800"/>
            <a:ext cx="12192000" cy="59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endParaRPr>
          </a:p>
        </p:txBody>
      </p:sp>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69310" y="6316678"/>
            <a:ext cx="2774951"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84728" y="6269038"/>
            <a:ext cx="31030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679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sz="half" idx="1"/>
          </p:nvPr>
        </p:nvSpPr>
        <p:spPr>
          <a:xfrm>
            <a:off x="609600" y="1600201"/>
            <a:ext cx="5384800" cy="4525963"/>
          </a:xfrm>
        </p:spPr>
        <p:txBody>
          <a:bodyPr/>
          <a:lstStyle/>
          <a:p>
            <a:endParaRPr lang="en-US"/>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atin typeface="Calibri" panose="020F0502020204030204" pitchFamily="34" charset="0"/>
              </a:defRPr>
            </a:lvl1pPr>
          </a:lstStyle>
          <a:p>
            <a:fld id="{C46A227E-BA35-4B12-9537-C5EEA784B814}"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55868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0F88A8C5-4DAD-48EC-9843-2B3BE31D330E}" type="slidenum">
              <a:rPr lang="en-US" altLang="en-US" smtClean="0"/>
              <a:pPr>
                <a:defRPr/>
              </a:pPr>
              <a:t>‹#›</a:t>
            </a:fld>
            <a:endParaRPr lang="en-US" altLang="en-US" dirty="0"/>
          </a:p>
        </p:txBody>
      </p:sp>
    </p:spTree>
    <p:extLst>
      <p:ext uri="{BB962C8B-B14F-4D97-AF65-F5344CB8AC3E}">
        <p14:creationId xmlns:p14="http://schemas.microsoft.com/office/powerpoint/2010/main" val="361771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804A8199-B5A6-44DE-92D0-E10E3192B08D}" type="slidenum">
              <a:rPr lang="en-US" altLang="en-US" smtClean="0"/>
              <a:pPr>
                <a:defRPr/>
              </a:pPr>
              <a:t>‹#›</a:t>
            </a:fld>
            <a:endParaRPr lang="en-US" altLang="en-US" dirty="0"/>
          </a:p>
        </p:txBody>
      </p:sp>
    </p:spTree>
    <p:extLst>
      <p:ext uri="{BB962C8B-B14F-4D97-AF65-F5344CB8AC3E}">
        <p14:creationId xmlns:p14="http://schemas.microsoft.com/office/powerpoint/2010/main" val="400719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6AA70-8502-4719-828B-FB712A84C1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899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41E94A1B-35A2-441B-85D4-9E3F5540CC70}" type="slidenum">
              <a:rPr lang="en-US" altLang="en-US" smtClean="0"/>
              <a:pPr>
                <a:defRPr/>
              </a:pPr>
              <a:t>‹#›</a:t>
            </a:fld>
            <a:endParaRPr lang="en-US" altLang="en-US" dirty="0"/>
          </a:p>
        </p:txBody>
      </p:sp>
    </p:spTree>
    <p:extLst>
      <p:ext uri="{BB962C8B-B14F-4D97-AF65-F5344CB8AC3E}">
        <p14:creationId xmlns:p14="http://schemas.microsoft.com/office/powerpoint/2010/main" val="595847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644557FF-BFD9-4C6C-AFFD-02FCF1E7F4A4}" type="slidenum">
              <a:rPr lang="en-US" altLang="en-US" smtClean="0"/>
              <a:pPr>
                <a:defRPr/>
              </a:pPr>
              <a:t>‹#›</a:t>
            </a:fld>
            <a:endParaRPr lang="en-US" altLang="en-US" dirty="0"/>
          </a:p>
        </p:txBody>
      </p:sp>
    </p:spTree>
    <p:extLst>
      <p:ext uri="{BB962C8B-B14F-4D97-AF65-F5344CB8AC3E}">
        <p14:creationId xmlns:p14="http://schemas.microsoft.com/office/powerpoint/2010/main" val="500780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9E5A258D-04E7-4BE1-9993-CB051CFE6E10}" type="slidenum">
              <a:rPr lang="en-US" altLang="en-US" smtClean="0"/>
              <a:pPr>
                <a:defRPr/>
              </a:pPr>
              <a:t>‹#›</a:t>
            </a:fld>
            <a:endParaRPr lang="en-US" altLang="en-US" dirty="0"/>
          </a:p>
        </p:txBody>
      </p:sp>
    </p:spTree>
    <p:extLst>
      <p:ext uri="{BB962C8B-B14F-4D97-AF65-F5344CB8AC3E}">
        <p14:creationId xmlns:p14="http://schemas.microsoft.com/office/powerpoint/2010/main" val="3048944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4C11AA91-B489-403D-A5B1-1D7999B67FAA}" type="slidenum">
              <a:rPr lang="en-US" altLang="en-US" smtClean="0"/>
              <a:pPr>
                <a:defRPr/>
              </a:pPr>
              <a:t>‹#›</a:t>
            </a:fld>
            <a:endParaRPr lang="en-US" altLang="en-US" dirty="0"/>
          </a:p>
        </p:txBody>
      </p:sp>
    </p:spTree>
    <p:extLst>
      <p:ext uri="{BB962C8B-B14F-4D97-AF65-F5344CB8AC3E}">
        <p14:creationId xmlns:p14="http://schemas.microsoft.com/office/powerpoint/2010/main" val="3154116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540C0435-9EA7-4891-A34B-FDD59F6FB5D9}" type="slidenum">
              <a:rPr lang="en-US" altLang="en-US" smtClean="0"/>
              <a:pPr>
                <a:defRPr/>
              </a:pPr>
              <a:t>‹#›</a:t>
            </a:fld>
            <a:endParaRPr lang="en-US" altLang="en-US" dirty="0"/>
          </a:p>
        </p:txBody>
      </p:sp>
    </p:spTree>
    <p:extLst>
      <p:ext uri="{BB962C8B-B14F-4D97-AF65-F5344CB8AC3E}">
        <p14:creationId xmlns:p14="http://schemas.microsoft.com/office/powerpoint/2010/main" val="2661608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DDAB3EAA-2713-416D-88CB-CD271DC521DD}" type="slidenum">
              <a:rPr lang="en-US" altLang="en-US" smtClean="0"/>
              <a:pPr>
                <a:defRPr/>
              </a:pPr>
              <a:t>‹#›</a:t>
            </a:fld>
            <a:endParaRPr lang="en-US" altLang="en-US" dirty="0"/>
          </a:p>
        </p:txBody>
      </p:sp>
    </p:spTree>
    <p:extLst>
      <p:ext uri="{BB962C8B-B14F-4D97-AF65-F5344CB8AC3E}">
        <p14:creationId xmlns:p14="http://schemas.microsoft.com/office/powerpoint/2010/main" val="737773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CCFE7E2A-27BB-496F-91C1-14AA52B28AD0}" type="slidenum">
              <a:rPr lang="en-US" altLang="en-US" smtClean="0"/>
              <a:pPr>
                <a:defRPr/>
              </a:pPr>
              <a:t>‹#›</a:t>
            </a:fld>
            <a:endParaRPr lang="en-US" altLang="en-US" dirty="0"/>
          </a:p>
        </p:txBody>
      </p:sp>
    </p:spTree>
    <p:extLst>
      <p:ext uri="{BB962C8B-B14F-4D97-AF65-F5344CB8AC3E}">
        <p14:creationId xmlns:p14="http://schemas.microsoft.com/office/powerpoint/2010/main" val="1345441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6C5B7B31-07BF-4C5B-BDD8-FC6BFA0D36F0}" type="slidenum">
              <a:rPr lang="en-US" altLang="en-US" smtClean="0"/>
              <a:pPr>
                <a:defRPr/>
              </a:pPr>
              <a:t>‹#›</a:t>
            </a:fld>
            <a:endParaRPr lang="en-US" altLang="en-US" dirty="0"/>
          </a:p>
        </p:txBody>
      </p:sp>
    </p:spTree>
    <p:extLst>
      <p:ext uri="{BB962C8B-B14F-4D97-AF65-F5344CB8AC3E}">
        <p14:creationId xmlns:p14="http://schemas.microsoft.com/office/powerpoint/2010/main" val="1744660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8A6002E4-0926-4169-B4DC-6C9248EDB60A}" type="slidenum">
              <a:rPr lang="en-US" altLang="en-US" smtClean="0"/>
              <a:pPr>
                <a:defRPr/>
              </a:pPr>
              <a:t>‹#›</a:t>
            </a:fld>
            <a:endParaRPr lang="en-US" altLang="en-US" dirty="0"/>
          </a:p>
        </p:txBody>
      </p:sp>
    </p:spTree>
    <p:extLst>
      <p:ext uri="{BB962C8B-B14F-4D97-AF65-F5344CB8AC3E}">
        <p14:creationId xmlns:p14="http://schemas.microsoft.com/office/powerpoint/2010/main" val="2584504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F1B70A3A-8C02-48A1-9783-AB397473B58F}" type="slidenum">
              <a:rPr lang="en-US" altLang="en-US" smtClean="0"/>
              <a:pPr>
                <a:defRPr/>
              </a:pPr>
              <a:t>‹#›</a:t>
            </a:fld>
            <a:endParaRPr lang="en-US" altLang="en-US" dirty="0"/>
          </a:p>
        </p:txBody>
      </p:sp>
    </p:spTree>
    <p:extLst>
      <p:ext uri="{BB962C8B-B14F-4D97-AF65-F5344CB8AC3E}">
        <p14:creationId xmlns:p14="http://schemas.microsoft.com/office/powerpoint/2010/main" val="3145183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23046D-15C6-4A80-B6B1-793F8533B00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64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AAFC3864-B0EB-48DF-9F99-73F1F0CA620A}" type="slidenum">
              <a:rPr lang="en-US" altLang="en-US" smtClean="0"/>
              <a:pPr>
                <a:defRPr/>
              </a:pPr>
              <a:t>‹#›</a:t>
            </a:fld>
            <a:endParaRPr lang="en-US" altLang="en-US" dirty="0"/>
          </a:p>
        </p:txBody>
      </p:sp>
    </p:spTree>
    <p:extLst>
      <p:ext uri="{BB962C8B-B14F-4D97-AF65-F5344CB8AC3E}">
        <p14:creationId xmlns:p14="http://schemas.microsoft.com/office/powerpoint/2010/main" val="257220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0470BB4A-653A-40D1-9677-DB1ABE1D6C2B}" type="slidenum">
              <a:rPr lang="en-US" altLang="en-US" smtClean="0"/>
              <a:pPr>
                <a:defRPr/>
              </a:pPr>
              <a:t>‹#›</a:t>
            </a:fld>
            <a:endParaRPr lang="en-US" altLang="en-US" dirty="0"/>
          </a:p>
        </p:txBody>
      </p:sp>
    </p:spTree>
    <p:extLst>
      <p:ext uri="{BB962C8B-B14F-4D97-AF65-F5344CB8AC3E}">
        <p14:creationId xmlns:p14="http://schemas.microsoft.com/office/powerpoint/2010/main" val="1890845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460CD4AE-98B8-40FE-871D-216240E94F42}" type="slidenum">
              <a:rPr lang="en-US" altLang="en-US" smtClean="0"/>
              <a:pPr>
                <a:defRPr/>
              </a:pPr>
              <a:t>‹#›</a:t>
            </a:fld>
            <a:endParaRPr lang="en-US" altLang="en-US" dirty="0"/>
          </a:p>
        </p:txBody>
      </p:sp>
    </p:spTree>
    <p:extLst>
      <p:ext uri="{BB962C8B-B14F-4D97-AF65-F5344CB8AC3E}">
        <p14:creationId xmlns:p14="http://schemas.microsoft.com/office/powerpoint/2010/main" val="2711458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B2FC9E9C-C8EA-472D-9C18-01E5AE80964A}" type="slidenum">
              <a:rPr lang="en-US" altLang="en-US" smtClean="0"/>
              <a:pPr>
                <a:defRPr/>
              </a:pPr>
              <a:t>‹#›</a:t>
            </a:fld>
            <a:endParaRPr lang="en-US" altLang="en-US" dirty="0"/>
          </a:p>
        </p:txBody>
      </p:sp>
    </p:spTree>
    <p:extLst>
      <p:ext uri="{BB962C8B-B14F-4D97-AF65-F5344CB8AC3E}">
        <p14:creationId xmlns:p14="http://schemas.microsoft.com/office/powerpoint/2010/main" val="1360703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71B235C-CBE3-41D6-B15D-B3498133B86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567397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79BED015-3ABD-4DAC-92CA-93031857BB56}"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467729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3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355EEA01-CA4E-4B03-B4BF-2361A8CDDB43}"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579605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0CB1342D-C276-4EB6-9F09-1775E96E916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285251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5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EDFBBAB-4568-42C1-A5BD-7D0E1F60011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68676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618D15F-8534-4EA4-BB08-8595CDE3D808}"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2247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99ACC9-B5F4-41D6-A1D0-3808C6E7CD7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978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568E7947-FEF9-42C4-96AF-C1FBB4068CBE}"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861891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AD250D7E-1B66-4F0B-9314-57A0F7B74B1A}"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1944308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DA40986B-984B-4FD5-B66F-B4BBDFF5F42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617076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CA3AAFA2-579A-47C5-85ED-4CE14EDE721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8023685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BFD5823D-77FB-498D-9CF6-3D854A66B4E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72988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0DB0916D-BBE2-4966-87C8-3BB6A3C82D17}"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915678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59409243-1517-4573-A47E-020958D75C09}"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61981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96F8B3A-36C5-4921-B6C9-873FD4C0E6C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316934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DE6ED61E-89B2-4D87-9018-D63C6FB0B454}"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34681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4"/>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CF6E1CA5-EBAD-4D24-AC75-EA95683B33B4}"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630374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BAC14F-DD31-4903-B098-12308D41FD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44461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E2D72215-D2ED-4C53-81F2-D2E1F83A8EF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462201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943" y="1666541"/>
            <a:ext cx="10466655" cy="4779084"/>
          </a:xfrm>
        </p:spPr>
        <p:txBody>
          <a:bodyPr anchor="t">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p:cNvSpPr>
            <a:spLocks noGrp="1"/>
          </p:cNvSpPr>
          <p:nvPr>
            <p:ph type="sldNum" sz="quarter" idx="12"/>
          </p:nvPr>
        </p:nvSpPr>
        <p:spPr/>
        <p:txBody>
          <a:bodyPr/>
          <a:lstStyle>
            <a:lvl1pPr>
              <a:defRPr>
                <a:latin typeface="Calibri" panose="020F0502020204030204" pitchFamily="34" charset="0"/>
              </a:defRPr>
            </a:lvl1pPr>
          </a:lstStyle>
          <a:p>
            <a:fld id="{50E180D6-9CD6-4DBD-ADC9-ABFFF04C9C38}" type="slidenum">
              <a:rPr lang="en-US" smtClean="0">
                <a:solidFill>
                  <a:prstClr val="black">
                    <a:tint val="75000"/>
                  </a:prstClr>
                </a:solidFill>
              </a:rPr>
              <a:pPr/>
              <a:t>‹#›</a:t>
            </a:fld>
            <a:endParaRPr lang="en-US" dirty="0">
              <a:solidFill>
                <a:prstClr val="black">
                  <a:tint val="75000"/>
                </a:prstClr>
              </a:solidFill>
            </a:endParaRPr>
          </a:p>
        </p:txBody>
      </p:sp>
      <p:sp>
        <p:nvSpPr>
          <p:cNvPr id="11" name="Title 1">
            <a:extLst>
              <a:ext uri="{FF2B5EF4-FFF2-40B4-BE49-F238E27FC236}">
                <a16:creationId xmlns:a16="http://schemas.microsoft.com/office/drawing/2014/main" id="{D0148D01-422D-41AE-AE68-ED63FF183031}"/>
              </a:ext>
            </a:extLst>
          </p:cNvPr>
          <p:cNvSpPr>
            <a:spLocks noGrp="1"/>
          </p:cNvSpPr>
          <p:nvPr>
            <p:ph type="title"/>
          </p:nvPr>
        </p:nvSpPr>
        <p:spPr>
          <a:xfrm>
            <a:off x="932943" y="313585"/>
            <a:ext cx="10652125" cy="932688"/>
          </a:xfrm>
        </p:spPr>
        <p:txBody>
          <a:bodyPr>
            <a:noAutofit/>
          </a:bodyP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40181321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70560" y="2775745"/>
            <a:ext cx="10972800" cy="2167128"/>
          </a:xfrm>
          <a:effectLst/>
        </p:spPr>
        <p:txBody>
          <a:bodyPr tIns="0" bIns="0" anchor="t"/>
          <a:lstStyle>
            <a:lvl1pPr>
              <a:defRPr sz="5000" cap="all" baseline="0">
                <a:effectLst/>
              </a:defRPr>
            </a:lvl1pPr>
          </a:lstStyle>
          <a:p>
            <a:r>
              <a:rPr lang="en-US"/>
              <a:t>Click to edit Master title style</a:t>
            </a:r>
            <a:endParaRPr lang="en-US" dirty="0"/>
          </a:p>
        </p:txBody>
      </p:sp>
      <p:sp>
        <p:nvSpPr>
          <p:cNvPr id="17" name="Subtitle 16"/>
          <p:cNvSpPr>
            <a:spLocks noGrp="1"/>
          </p:cNvSpPr>
          <p:nvPr>
            <p:ph type="subTitle" idx="1"/>
          </p:nvPr>
        </p:nvSpPr>
        <p:spPr>
          <a:xfrm>
            <a:off x="666752" y="1559720"/>
            <a:ext cx="6807200" cy="1219200"/>
          </a:xfrm>
        </p:spPr>
        <p:txBody>
          <a:bodyPr lIns="0" tIns="0" rIns="0" bIns="0" anchor="b"/>
          <a:lstStyle>
            <a:lvl1pPr marL="0" indent="0" algn="l">
              <a:buNone/>
              <a:defRPr sz="1900">
                <a:solidFill>
                  <a:schemeClr val="tx1"/>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355D344B-0A8D-4529-A3C1-9CD277C08023}"/>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5" name="Picture 4">
            <a:extLst>
              <a:ext uri="{FF2B5EF4-FFF2-40B4-BE49-F238E27FC236}">
                <a16:creationId xmlns:a16="http://schemas.microsoft.com/office/drawing/2014/main" id="{F2258B7B-0C61-4AB3-8D5A-80BAC8B83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6" name="Picture 5">
            <a:extLst>
              <a:ext uri="{FF2B5EF4-FFF2-40B4-BE49-F238E27FC236}">
                <a16:creationId xmlns:a16="http://schemas.microsoft.com/office/drawing/2014/main" id="{50B60214-0B7B-4969-8383-2887E279BEA3}"/>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7" name="Rectangle 6">
            <a:extLst>
              <a:ext uri="{FF2B5EF4-FFF2-40B4-BE49-F238E27FC236}">
                <a16:creationId xmlns:a16="http://schemas.microsoft.com/office/drawing/2014/main" id="{F687C17E-A53E-4E85-A623-F54AE0FF0800}"/>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8" name="Picture 7">
            <a:extLst>
              <a:ext uri="{FF2B5EF4-FFF2-40B4-BE49-F238E27FC236}">
                <a16:creationId xmlns:a16="http://schemas.microsoft.com/office/drawing/2014/main" id="{ECE4CAC2-02B3-4C63-887D-E9D41B109E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id="{0F7B829A-A4EA-41B1-85C0-928ADC5328C1}"/>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40681287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752603"/>
            <a:ext cx="10972800" cy="441959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BAFA44A-96B8-4E5B-B7FE-94F67487EE54}"/>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id="{DC4F12BE-3786-42C3-BC43-509712CF2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id="{8BA51D4F-671D-450E-A723-886152EF94E2}"/>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8" name="Rectangle 7">
            <a:extLst>
              <a:ext uri="{FF2B5EF4-FFF2-40B4-BE49-F238E27FC236}">
                <a16:creationId xmlns:a16="http://schemas.microsoft.com/office/drawing/2014/main" id="{DAE3E897-0BDD-497E-BB59-721F73279CAF}"/>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1" name="Picture 10">
            <a:extLst>
              <a:ext uri="{FF2B5EF4-FFF2-40B4-BE49-F238E27FC236}">
                <a16:creationId xmlns:a16="http://schemas.microsoft.com/office/drawing/2014/main" id="{2320A3A2-3060-4900-8348-7604E9C162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2" name="Picture 11">
            <a:extLst>
              <a:ext uri="{FF2B5EF4-FFF2-40B4-BE49-F238E27FC236}">
                <a16:creationId xmlns:a16="http://schemas.microsoft.com/office/drawing/2014/main" id="{44D10EC9-E852-49AE-AF05-8FABB05F9701}"/>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2692861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76400"/>
            <a:ext cx="109728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Edit Master text styles</a:t>
            </a:r>
          </a:p>
        </p:txBody>
      </p:sp>
      <p:sp>
        <p:nvSpPr>
          <p:cNvPr id="10"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E26B4B0A-AFBA-4439-B7B3-10B5D3A4D5D4}"/>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id="{1FF823B2-0ED2-4D39-A06D-6B9D6317C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1" name="Picture 10">
            <a:extLst>
              <a:ext uri="{FF2B5EF4-FFF2-40B4-BE49-F238E27FC236}">
                <a16:creationId xmlns:a16="http://schemas.microsoft.com/office/drawing/2014/main" id="{43119122-FF6A-44BF-8556-CE92E8C5578B}"/>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8" name="Rectangle 7">
            <a:extLst>
              <a:ext uri="{FF2B5EF4-FFF2-40B4-BE49-F238E27FC236}">
                <a16:creationId xmlns:a16="http://schemas.microsoft.com/office/drawing/2014/main" id="{57E9AE67-EF86-402A-914E-0FFC2DB6A9A5}"/>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2" name="Picture 11">
            <a:extLst>
              <a:ext uri="{FF2B5EF4-FFF2-40B4-BE49-F238E27FC236}">
                <a16:creationId xmlns:a16="http://schemas.microsoft.com/office/drawing/2014/main" id="{5105B999-9CB5-4BAA-B63F-6F996088DF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3" name="Picture 12">
            <a:extLst>
              <a:ext uri="{FF2B5EF4-FFF2-40B4-BE49-F238E27FC236}">
                <a16:creationId xmlns:a16="http://schemas.microsoft.com/office/drawing/2014/main" id="{24D40E2B-28E6-439D-883C-BC9AC0E7CD24}"/>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35127741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740278"/>
          </a:xfrm>
        </p:spPr>
        <p:txBody>
          <a:bodyPr/>
          <a:lstStyle>
            <a:lvl1pPr>
              <a:defRPr sz="2800"/>
            </a:lvl1pPr>
            <a:lvl2pPr>
              <a:defRPr sz="2400"/>
            </a:lvl2pPr>
            <a:lvl3pPr>
              <a:defRPr sz="2200"/>
            </a:lvl3pPr>
            <a:lvl4pPr>
              <a:defRPr sz="21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hasCustomPrompt="1"/>
          </p:nvPr>
        </p:nvSpPr>
        <p:spPr>
          <a:xfrm>
            <a:off x="6197600" y="1371600"/>
            <a:ext cx="5384800" cy="4740278"/>
          </a:xfrm>
        </p:spPr>
        <p:txBody>
          <a:bodyPr/>
          <a:lstStyle>
            <a:lvl1pPr>
              <a:defRPr sz="2800"/>
            </a:lvl1pPr>
            <a:lvl2pPr>
              <a:defRPr sz="2400"/>
            </a:lvl2pPr>
            <a:lvl3pPr>
              <a:defRPr sz="2200"/>
            </a:lvl3pPr>
            <a:lvl4pPr>
              <a:defRPr sz="21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356353"/>
            <a:ext cx="2641600" cy="365125"/>
          </a:xfrm>
          <a:prstGeom prst="rect">
            <a:avLst/>
          </a:prstGeom>
        </p:spPr>
        <p:txBody>
          <a:bodyPr/>
          <a:lstStyle/>
          <a:p>
            <a:fld id="{EF448DAE-BFBB-462F-BB72-B5CE1AF4AF28}" type="datetimeFigureOut">
              <a:rPr lang="en-US" smtClean="0">
                <a:solidFill>
                  <a:prstClr val="white"/>
                </a:solidFill>
              </a:rPr>
              <a:pPr/>
              <a:t>4/28/2025</a:t>
            </a:fld>
            <a:endParaRPr lang="en-US">
              <a:solidFill>
                <a:prstClr val="white"/>
              </a:solidFill>
            </a:endParaRPr>
          </a:p>
        </p:txBody>
      </p:sp>
      <p:sp>
        <p:nvSpPr>
          <p:cNvPr id="6" name="Footer Placeholder 5"/>
          <p:cNvSpPr>
            <a:spLocks noGrp="1"/>
          </p:cNvSpPr>
          <p:nvPr>
            <p:ph type="ftr" sz="quarter" idx="11"/>
          </p:nvPr>
        </p:nvSpPr>
        <p:spPr>
          <a:xfrm>
            <a:off x="3251200" y="6356353"/>
            <a:ext cx="3860800" cy="365125"/>
          </a:xfrm>
          <a:prstGeom prst="rect">
            <a:avLst/>
          </a:prstGeo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10871200" y="6356353"/>
            <a:ext cx="711200" cy="365125"/>
          </a:xfrm>
          <a:prstGeom prst="rect">
            <a:avLst/>
          </a:prstGeom>
        </p:spPr>
        <p:txBody>
          <a:bodyPr/>
          <a:lstStyle/>
          <a:p>
            <a:fld id="{A85CB6F5-83BF-4EE6-A8A0-7837C78D3C29}" type="slidenum">
              <a:rPr lang="en-US" smtClean="0">
                <a:solidFill>
                  <a:prstClr val="white"/>
                </a:solidFill>
              </a:rPr>
              <a:pPr/>
              <a:t>‹#›</a:t>
            </a:fld>
            <a:endParaRPr lang="en-US">
              <a:solidFill>
                <a:prstClr val="white"/>
              </a:solidFill>
            </a:endParaRPr>
          </a:p>
        </p:txBody>
      </p:sp>
      <p:sp>
        <p:nvSpPr>
          <p:cNvPr id="10"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3242E0D1-7F41-4A24-AF85-CBB76E3701BE}"/>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id="{6848AEC9-A4E0-4F20-838B-0AAAEB47B4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id="{CA28C716-A091-44BD-962E-0D3ECBFF56EE}"/>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12" name="Rectangle 11">
            <a:extLst>
              <a:ext uri="{FF2B5EF4-FFF2-40B4-BE49-F238E27FC236}">
                <a16:creationId xmlns:a16="http://schemas.microsoft.com/office/drawing/2014/main" id="{4E9E6628-5ED0-4C2F-8CC3-25818AB4A388}"/>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5" name="Picture 14">
            <a:extLst>
              <a:ext uri="{FF2B5EF4-FFF2-40B4-BE49-F238E27FC236}">
                <a16:creationId xmlns:a16="http://schemas.microsoft.com/office/drawing/2014/main" id="{F974801D-CC26-4C86-B1B9-5C9F0D78E3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6" name="Picture 15">
            <a:extLst>
              <a:ext uri="{FF2B5EF4-FFF2-40B4-BE49-F238E27FC236}">
                <a16:creationId xmlns:a16="http://schemas.microsoft.com/office/drawing/2014/main" id="{6C7BC7FE-BC44-4BA8-A7DA-6EC7AE9B2CA9}"/>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4053934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19200"/>
            <a:ext cx="5386917" cy="502920"/>
          </a:xfrm>
        </p:spPr>
        <p:txBody>
          <a:bodyPr anchor="b">
            <a:noAutofit/>
          </a:bodyPr>
          <a:lstStyle>
            <a:lvl1pPr>
              <a:buNone/>
              <a:defRPr sz="28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Edit Master text styles</a:t>
            </a:r>
          </a:p>
        </p:txBody>
      </p:sp>
      <p:sp>
        <p:nvSpPr>
          <p:cNvPr id="4" name="Text Placeholder 3"/>
          <p:cNvSpPr>
            <a:spLocks noGrp="1"/>
          </p:cNvSpPr>
          <p:nvPr>
            <p:ph type="body" sz="half" idx="3"/>
          </p:nvPr>
        </p:nvSpPr>
        <p:spPr>
          <a:xfrm>
            <a:off x="6193369" y="1219200"/>
            <a:ext cx="5389033" cy="502920"/>
          </a:xfrm>
        </p:spPr>
        <p:txBody>
          <a:bodyPr anchor="b">
            <a:noAutofit/>
          </a:bodyPr>
          <a:lstStyle>
            <a:lvl1pPr>
              <a:buNone/>
              <a:defRPr sz="28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Edit Master text styles</a:t>
            </a:r>
          </a:p>
        </p:txBody>
      </p:sp>
      <p:sp>
        <p:nvSpPr>
          <p:cNvPr id="5" name="Content Placeholder 4"/>
          <p:cNvSpPr>
            <a:spLocks noGrp="1"/>
          </p:cNvSpPr>
          <p:nvPr>
            <p:ph sz="quarter" idx="2" hasCustomPrompt="1"/>
          </p:nvPr>
        </p:nvSpPr>
        <p:spPr>
          <a:xfrm>
            <a:off x="609600" y="1789850"/>
            <a:ext cx="5386917" cy="4306150"/>
          </a:xfrm>
        </p:spPr>
        <p:txBody>
          <a:bodyPr/>
          <a:lstStyle>
            <a:lvl1pPr marL="320032" marR="0" indent="-320032" algn="l" defTabSz="914400" rtl="0" eaLnBrk="1" fontAlgn="auto" latinLnBrk="0" hangingPunct="1">
              <a:lnSpc>
                <a:spcPct val="100000"/>
              </a:lnSpc>
              <a:spcBef>
                <a:spcPct val="20000"/>
              </a:spcBef>
              <a:spcAft>
                <a:spcPts val="0"/>
              </a:spcAft>
              <a:buClr>
                <a:srgbClr val="F6DE55"/>
              </a:buClr>
              <a:buSzPct val="80000"/>
              <a:buFont typeface="Wingdings 2" panose="05020102010507070707" pitchFamily="18" charset="2"/>
              <a:buChar char="¿"/>
              <a:tabLst/>
              <a:defRPr sz="2200"/>
            </a:lvl1pPr>
            <a:lvl2pPr marL="870957" marR="0" indent="-514350" algn="l" defTabSz="914400" rtl="0" eaLnBrk="1" fontAlgn="auto" latinLnBrk="0" hangingPunct="1">
              <a:lnSpc>
                <a:spcPct val="100000"/>
              </a:lnSpc>
              <a:spcBef>
                <a:spcPct val="20000"/>
              </a:spcBef>
              <a:spcAft>
                <a:spcPts val="0"/>
              </a:spcAft>
              <a:buClr>
                <a:srgbClr val="F6DE55"/>
              </a:buClr>
              <a:buSzPct val="70000"/>
              <a:buFont typeface="Wingdings 2" panose="05020102010507070707" pitchFamily="18" charset="2"/>
              <a:buChar char="¿"/>
              <a:tabLst/>
              <a:defRPr sz="2000"/>
            </a:lvl2pPr>
            <a:lvl3pPr marL="1106408" marR="0" indent="-457200" algn="l" defTabSz="914400" rtl="0" eaLnBrk="1" fontAlgn="auto" latinLnBrk="0" hangingPunct="1">
              <a:lnSpc>
                <a:spcPct val="100000"/>
              </a:lnSpc>
              <a:spcBef>
                <a:spcPct val="20000"/>
              </a:spcBef>
              <a:spcAft>
                <a:spcPts val="0"/>
              </a:spcAft>
              <a:buClr>
                <a:srgbClr val="F6DE55"/>
              </a:buClr>
              <a:buSzPct val="60000"/>
              <a:buFont typeface="Wingdings 2" panose="05020102010507070707" pitchFamily="18" charset="2"/>
              <a:buChar char="¿"/>
              <a:tabLst/>
              <a:defRPr sz="1800"/>
            </a:lvl3pPr>
            <a:lvl4pPr marL="1188690" marR="0"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sz="1600"/>
            </a:lvl4pPr>
            <a:lvl5pPr marL="1426428" marR="0"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sz="1600"/>
            </a:lvl5pPr>
          </a:lstStyle>
          <a:p>
            <a:pPr marL="320032" marR="0" lvl="0" indent="-320032" algn="l" defTabSz="914400" rtl="0" eaLnBrk="1" fontAlgn="auto" latinLnBrk="0" hangingPunct="1">
              <a:lnSpc>
                <a:spcPct val="100000"/>
              </a:lnSpc>
              <a:spcBef>
                <a:spcPct val="20000"/>
              </a:spcBef>
              <a:spcAft>
                <a:spcPts val="0"/>
              </a:spcAft>
              <a:buClr>
                <a:srgbClr val="F6DE55"/>
              </a:buClr>
              <a:buSzPct val="80000"/>
              <a:buFont typeface="Wingdings 2" panose="05020102010507070707" pitchFamily="18" charset="2"/>
              <a:buChar char="¿"/>
              <a:tabLst/>
              <a:defRPr/>
            </a:pPr>
            <a:r>
              <a:rPr kumimoji="0" lang="en-US" sz="3000" b="0" i="0" u="none" strike="noStrike" kern="1200" cap="none" spc="0" normalizeH="0" baseline="0" noProof="0" dirty="0">
                <a:ln>
                  <a:noFill/>
                </a:ln>
                <a:solidFill>
                  <a:prstClr val="white"/>
                </a:solidFill>
                <a:effectLst/>
                <a:uLnTx/>
                <a:uFillTx/>
                <a:latin typeface="+mn-lt"/>
                <a:ea typeface="+mn-ea"/>
                <a:cs typeface="+mn-cs"/>
              </a:rPr>
              <a:t>Click to edit Master text styles</a:t>
            </a:r>
          </a:p>
          <a:p>
            <a:pPr marL="870957" marR="0" lvl="1" indent="-514350" algn="l" defTabSz="914400" rtl="0" eaLnBrk="1" fontAlgn="auto" latinLnBrk="0" hangingPunct="1">
              <a:lnSpc>
                <a:spcPct val="100000"/>
              </a:lnSpc>
              <a:spcBef>
                <a:spcPct val="20000"/>
              </a:spcBef>
              <a:spcAft>
                <a:spcPts val="0"/>
              </a:spcAft>
              <a:buClr>
                <a:srgbClr val="F6DE55"/>
              </a:buClr>
              <a:buSzPct val="70000"/>
              <a:buFont typeface="Wingdings 2" panose="05020102010507070707" pitchFamily="18" charset="2"/>
              <a:buChar char="¿"/>
              <a:tabLst/>
              <a:defRPr/>
            </a:pPr>
            <a:r>
              <a:rPr kumimoji="0" lang="en-US" sz="2600" b="0" i="0" u="none" strike="noStrike" kern="1200" cap="none" spc="0" normalizeH="0" baseline="0" noProof="0" dirty="0">
                <a:ln>
                  <a:noFill/>
                </a:ln>
                <a:solidFill>
                  <a:prstClr val="white"/>
                </a:solidFill>
                <a:effectLst/>
                <a:uLnTx/>
                <a:uFillTx/>
                <a:latin typeface="+mn-lt"/>
                <a:ea typeface="+mn-ea"/>
                <a:cs typeface="+mn-cs"/>
              </a:rPr>
              <a:t>Second level</a:t>
            </a:r>
          </a:p>
          <a:p>
            <a:pPr marL="1106408" marR="0" lvl="2" indent="-457200" algn="l" defTabSz="914400" rtl="0" eaLnBrk="1" fontAlgn="auto" latinLnBrk="0" hangingPunct="1">
              <a:lnSpc>
                <a:spcPct val="100000"/>
              </a:lnSpc>
              <a:spcBef>
                <a:spcPct val="20000"/>
              </a:spcBef>
              <a:spcAft>
                <a:spcPts val="0"/>
              </a:spcAft>
              <a:buClr>
                <a:srgbClr val="F6DE55"/>
              </a:buClr>
              <a:buSzPct val="60000"/>
              <a:buFont typeface="Wingdings 2" panose="05020102010507070707" pitchFamily="18" charset="2"/>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Third level</a:t>
            </a:r>
          </a:p>
          <a:p>
            <a:pPr marL="1188690" marR="0" lvl="3"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mn-lt"/>
                <a:ea typeface="+mn-ea"/>
                <a:cs typeface="+mn-cs"/>
              </a:rPr>
              <a:t>Fourth level</a:t>
            </a:r>
          </a:p>
          <a:p>
            <a:pPr marL="1426428" marR="0" lvl="4"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Fifth level</a:t>
            </a:r>
          </a:p>
        </p:txBody>
      </p:sp>
      <p:sp>
        <p:nvSpPr>
          <p:cNvPr id="6" name="Content Placeholder 5"/>
          <p:cNvSpPr>
            <a:spLocks noGrp="1"/>
          </p:cNvSpPr>
          <p:nvPr>
            <p:ph sz="quarter" idx="4" hasCustomPrompt="1"/>
          </p:nvPr>
        </p:nvSpPr>
        <p:spPr>
          <a:xfrm>
            <a:off x="6193369" y="1789850"/>
            <a:ext cx="5389033" cy="4306150"/>
          </a:xfrm>
        </p:spPr>
        <p:txBody>
          <a:bodyPr/>
          <a:lstStyle>
            <a:lvl1pPr marL="320032" marR="0" indent="-320032" algn="l" defTabSz="914400" rtl="0" eaLnBrk="1" fontAlgn="auto" latinLnBrk="0" hangingPunct="1">
              <a:lnSpc>
                <a:spcPct val="100000"/>
              </a:lnSpc>
              <a:spcBef>
                <a:spcPct val="20000"/>
              </a:spcBef>
              <a:spcAft>
                <a:spcPts val="0"/>
              </a:spcAft>
              <a:buClr>
                <a:srgbClr val="F6DE55"/>
              </a:buClr>
              <a:buSzPct val="80000"/>
              <a:buFont typeface="Wingdings 2" panose="05020102010507070707" pitchFamily="18" charset="2"/>
              <a:buChar char="¿"/>
              <a:tabLst/>
              <a:defRPr sz="2200"/>
            </a:lvl1pPr>
            <a:lvl2pPr marL="870957" marR="0" indent="-514350" algn="l" defTabSz="914400" rtl="0" eaLnBrk="1" fontAlgn="auto" latinLnBrk="0" hangingPunct="1">
              <a:lnSpc>
                <a:spcPct val="100000"/>
              </a:lnSpc>
              <a:spcBef>
                <a:spcPct val="20000"/>
              </a:spcBef>
              <a:spcAft>
                <a:spcPts val="0"/>
              </a:spcAft>
              <a:buClr>
                <a:srgbClr val="F6DE55"/>
              </a:buClr>
              <a:buSzPct val="70000"/>
              <a:buFont typeface="Wingdings 2" panose="05020102010507070707" pitchFamily="18" charset="2"/>
              <a:buChar char="¿"/>
              <a:tabLst/>
              <a:defRPr sz="2000"/>
            </a:lvl2pPr>
            <a:lvl3pPr marL="1106408" marR="0" indent="-457200" algn="l" defTabSz="914400" rtl="0" eaLnBrk="1" fontAlgn="auto" latinLnBrk="0" hangingPunct="1">
              <a:lnSpc>
                <a:spcPct val="100000"/>
              </a:lnSpc>
              <a:spcBef>
                <a:spcPct val="20000"/>
              </a:spcBef>
              <a:spcAft>
                <a:spcPts val="0"/>
              </a:spcAft>
              <a:buClr>
                <a:srgbClr val="F6DE55"/>
              </a:buClr>
              <a:buSzPct val="60000"/>
              <a:buFont typeface="Wingdings 2" panose="05020102010507070707" pitchFamily="18" charset="2"/>
              <a:buChar char="¿"/>
              <a:tabLst/>
              <a:defRPr sz="1800"/>
            </a:lvl3pPr>
            <a:lvl4pPr marL="1188690" marR="0"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sz="1600"/>
            </a:lvl4pPr>
            <a:lvl5pPr marL="1426428" marR="0"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sz="1600"/>
            </a:lvl5pPr>
          </a:lstStyle>
          <a:p>
            <a:pPr marL="320032" marR="0" lvl="0" indent="-320032" algn="l" defTabSz="914400" rtl="0" eaLnBrk="1" fontAlgn="auto" latinLnBrk="0" hangingPunct="1">
              <a:lnSpc>
                <a:spcPct val="100000"/>
              </a:lnSpc>
              <a:spcBef>
                <a:spcPct val="20000"/>
              </a:spcBef>
              <a:spcAft>
                <a:spcPts val="0"/>
              </a:spcAft>
              <a:buClr>
                <a:srgbClr val="F6DE55"/>
              </a:buClr>
              <a:buSzPct val="80000"/>
              <a:buFont typeface="Wingdings 2" panose="05020102010507070707" pitchFamily="18" charset="2"/>
              <a:buChar char="¿"/>
              <a:tabLst/>
              <a:defRPr/>
            </a:pPr>
            <a:r>
              <a:rPr kumimoji="0" lang="en-US" sz="3000" b="0" i="0" u="none" strike="noStrike" kern="1200" cap="none" spc="0" normalizeH="0" baseline="0" noProof="0" dirty="0">
                <a:ln>
                  <a:noFill/>
                </a:ln>
                <a:solidFill>
                  <a:prstClr val="white"/>
                </a:solidFill>
                <a:effectLst/>
                <a:uLnTx/>
                <a:uFillTx/>
                <a:latin typeface="+mn-lt"/>
                <a:ea typeface="+mn-ea"/>
                <a:cs typeface="+mn-cs"/>
              </a:rPr>
              <a:t>Click to edit Master text styles</a:t>
            </a:r>
          </a:p>
          <a:p>
            <a:pPr marL="870957" marR="0" lvl="1" indent="-514350" algn="l" defTabSz="914400" rtl="0" eaLnBrk="1" fontAlgn="auto" latinLnBrk="0" hangingPunct="1">
              <a:lnSpc>
                <a:spcPct val="100000"/>
              </a:lnSpc>
              <a:spcBef>
                <a:spcPct val="20000"/>
              </a:spcBef>
              <a:spcAft>
                <a:spcPts val="0"/>
              </a:spcAft>
              <a:buClr>
                <a:srgbClr val="F6DE55"/>
              </a:buClr>
              <a:buSzPct val="70000"/>
              <a:buFont typeface="Wingdings 2" panose="05020102010507070707" pitchFamily="18" charset="2"/>
              <a:buChar char="¿"/>
              <a:tabLst/>
              <a:defRPr/>
            </a:pPr>
            <a:r>
              <a:rPr kumimoji="0" lang="en-US" sz="2600" b="0" i="0" u="none" strike="noStrike" kern="1200" cap="none" spc="0" normalizeH="0" baseline="0" noProof="0" dirty="0">
                <a:ln>
                  <a:noFill/>
                </a:ln>
                <a:solidFill>
                  <a:prstClr val="white"/>
                </a:solidFill>
                <a:effectLst/>
                <a:uLnTx/>
                <a:uFillTx/>
                <a:latin typeface="+mn-lt"/>
                <a:ea typeface="+mn-ea"/>
                <a:cs typeface="+mn-cs"/>
              </a:rPr>
              <a:t>Second level</a:t>
            </a:r>
          </a:p>
          <a:p>
            <a:pPr marL="1106408" marR="0" lvl="2" indent="-457200" algn="l" defTabSz="914400" rtl="0" eaLnBrk="1" fontAlgn="auto" latinLnBrk="0" hangingPunct="1">
              <a:lnSpc>
                <a:spcPct val="100000"/>
              </a:lnSpc>
              <a:spcBef>
                <a:spcPct val="20000"/>
              </a:spcBef>
              <a:spcAft>
                <a:spcPts val="0"/>
              </a:spcAft>
              <a:buClr>
                <a:srgbClr val="F6DE55"/>
              </a:buClr>
              <a:buSzPct val="60000"/>
              <a:buFont typeface="Wingdings 2" panose="05020102010507070707" pitchFamily="18" charset="2"/>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Third level</a:t>
            </a:r>
          </a:p>
          <a:p>
            <a:pPr marL="1188690" marR="0" lvl="3"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mn-lt"/>
                <a:ea typeface="+mn-ea"/>
                <a:cs typeface="+mn-cs"/>
              </a:rPr>
              <a:t>Fourth level</a:t>
            </a:r>
          </a:p>
          <a:p>
            <a:pPr marL="1426428" marR="0" lvl="4"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Fifth level</a:t>
            </a:r>
          </a:p>
        </p:txBody>
      </p:sp>
      <p:sp>
        <p:nvSpPr>
          <p:cNvPr id="12"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FA8835BD-ADD0-4BD4-BE84-16604317BDD6}"/>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id="{412218E2-3A67-4A24-A155-201AF155B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id="{8456A229-45DE-4D53-BEF9-C1D134E11D92}"/>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10" name="Rectangle 9">
            <a:extLst>
              <a:ext uri="{FF2B5EF4-FFF2-40B4-BE49-F238E27FC236}">
                <a16:creationId xmlns:a16="http://schemas.microsoft.com/office/drawing/2014/main" id="{DFDAE88D-E570-476A-B4DE-A18331824B6F}"/>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5" name="Picture 14">
            <a:extLst>
              <a:ext uri="{FF2B5EF4-FFF2-40B4-BE49-F238E27FC236}">
                <a16:creationId xmlns:a16="http://schemas.microsoft.com/office/drawing/2014/main" id="{5568AE49-68AD-4062-A7C0-F86C902868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6" name="Picture 15">
            <a:extLst>
              <a:ext uri="{FF2B5EF4-FFF2-40B4-BE49-F238E27FC236}">
                <a16:creationId xmlns:a16="http://schemas.microsoft.com/office/drawing/2014/main" id="{04C68F48-60A9-4CDF-A2DF-D437FDF2FCC4}"/>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3841456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5E8582EE-C72F-4D5C-9807-499A21F0B04C}"/>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id="{874BC3E6-32B0-4DAD-AAA7-788710E08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id="{436F2589-9696-48D3-9B19-5F4F897FD7F5}"/>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6" name="Rectangle 5">
            <a:extLst>
              <a:ext uri="{FF2B5EF4-FFF2-40B4-BE49-F238E27FC236}">
                <a16:creationId xmlns:a16="http://schemas.microsoft.com/office/drawing/2014/main" id="{BB87AC8C-7B78-4515-9C57-7AD58BFC5D60}"/>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1" name="Picture 10">
            <a:extLst>
              <a:ext uri="{FF2B5EF4-FFF2-40B4-BE49-F238E27FC236}">
                <a16:creationId xmlns:a16="http://schemas.microsoft.com/office/drawing/2014/main" id="{66352A15-948F-4944-86F2-0D7CDD099F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2" name="Picture 11">
            <a:extLst>
              <a:ext uri="{FF2B5EF4-FFF2-40B4-BE49-F238E27FC236}">
                <a16:creationId xmlns:a16="http://schemas.microsoft.com/office/drawing/2014/main" id="{44FAD875-CB18-481F-BD88-A4F9F0ECFB66}"/>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3968038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345E8-C940-4FA5-A0C0-4ECC284ECD0B}"/>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7" name="Picture 6">
            <a:extLst>
              <a:ext uri="{FF2B5EF4-FFF2-40B4-BE49-F238E27FC236}">
                <a16:creationId xmlns:a16="http://schemas.microsoft.com/office/drawing/2014/main" id="{2F6909D7-8C3E-4A82-A1F3-4DD9DAA116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8" name="Picture 7">
            <a:extLst>
              <a:ext uri="{FF2B5EF4-FFF2-40B4-BE49-F238E27FC236}">
                <a16:creationId xmlns:a16="http://schemas.microsoft.com/office/drawing/2014/main" id="{6B0833E2-86A0-4B19-92A8-B8151574C051}"/>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5" name="Rectangle 4">
            <a:extLst>
              <a:ext uri="{FF2B5EF4-FFF2-40B4-BE49-F238E27FC236}">
                <a16:creationId xmlns:a16="http://schemas.microsoft.com/office/drawing/2014/main" id="{E69026FE-92C8-4090-A895-8C7959412FD9}"/>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id="{9FDDBE6A-78C5-4182-BB04-DE53FD7DF1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id="{2B30AB73-B2A3-4B48-92EA-DF8096BF5520}"/>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17206461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653" y="1981200"/>
            <a:ext cx="4572000" cy="522288"/>
          </a:xfrm>
        </p:spPr>
        <p:txBody>
          <a:bodyPr tIns="0" bIns="0" anchor="b"/>
          <a:lstStyle>
            <a:lvl1pPr algn="r">
              <a:buNone/>
              <a:defRPr sz="2000" b="1"/>
            </a:lvl1pPr>
          </a:lstStyle>
          <a:p>
            <a:r>
              <a:rPr lang="en-US"/>
              <a:t>Click to edit Master title style</a:t>
            </a:r>
            <a:endParaRPr lang="en-US" dirty="0"/>
          </a:p>
        </p:txBody>
      </p:sp>
      <p:sp>
        <p:nvSpPr>
          <p:cNvPr id="3" name="Picture Placeholder 2"/>
          <p:cNvSpPr>
            <a:spLocks noGrp="1"/>
          </p:cNvSpPr>
          <p:nvPr>
            <p:ph type="pic" idx="1"/>
          </p:nvPr>
        </p:nvSpPr>
        <p:spPr>
          <a:xfrm>
            <a:off x="5457824" y="1066800"/>
            <a:ext cx="6096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a:t>Click icon to add picture</a:t>
            </a:r>
            <a:endParaRPr lang="en-US" dirty="0"/>
          </a:p>
        </p:txBody>
      </p:sp>
      <p:sp>
        <p:nvSpPr>
          <p:cNvPr id="4" name="Text Placeholder 3"/>
          <p:cNvSpPr>
            <a:spLocks noGrp="1"/>
          </p:cNvSpPr>
          <p:nvPr>
            <p:ph type="body" sz="half" idx="2"/>
          </p:nvPr>
        </p:nvSpPr>
        <p:spPr>
          <a:xfrm>
            <a:off x="501653" y="2543176"/>
            <a:ext cx="4572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a:t>Edit Master text styles</a:t>
            </a:r>
          </a:p>
        </p:txBody>
      </p:sp>
      <p:sp>
        <p:nvSpPr>
          <p:cNvPr id="9" name="Rectangle 8">
            <a:extLst>
              <a:ext uri="{FF2B5EF4-FFF2-40B4-BE49-F238E27FC236}">
                <a16:creationId xmlns:a16="http://schemas.microsoft.com/office/drawing/2014/main" id="{CA925132-5935-47F5-A6EC-2CAF87E3BBF1}"/>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0" name="Picture 9">
            <a:extLst>
              <a:ext uri="{FF2B5EF4-FFF2-40B4-BE49-F238E27FC236}">
                <a16:creationId xmlns:a16="http://schemas.microsoft.com/office/drawing/2014/main" id="{6422F485-7C44-451B-AD8D-B9F44CEFE6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1" name="Picture 10">
            <a:extLst>
              <a:ext uri="{FF2B5EF4-FFF2-40B4-BE49-F238E27FC236}">
                <a16:creationId xmlns:a16="http://schemas.microsoft.com/office/drawing/2014/main" id="{274BA127-8D54-40F4-9C1E-4E3D3748281A}"/>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8" name="Rectangle 7">
            <a:extLst>
              <a:ext uri="{FF2B5EF4-FFF2-40B4-BE49-F238E27FC236}">
                <a16:creationId xmlns:a16="http://schemas.microsoft.com/office/drawing/2014/main" id="{D52D9FF4-DB5A-4E6A-A4CC-7E0E8CEF8891}"/>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2" name="Picture 11">
            <a:extLst>
              <a:ext uri="{FF2B5EF4-FFF2-40B4-BE49-F238E27FC236}">
                <a16:creationId xmlns:a16="http://schemas.microsoft.com/office/drawing/2014/main" id="{80B9A8C2-7BDA-4E9E-8BFA-35663DCA09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3" name="Picture 12">
            <a:extLst>
              <a:ext uri="{FF2B5EF4-FFF2-40B4-BE49-F238E27FC236}">
                <a16:creationId xmlns:a16="http://schemas.microsoft.com/office/drawing/2014/main" id="{5899DC65-0089-4C0F-B12A-8B482E315773}"/>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481547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C3CF4AC-D56C-4D1D-91A5-4367159B7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413926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2179638"/>
            <a:ext cx="10972800" cy="39302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641600" cy="365125"/>
          </a:xfrm>
          <a:prstGeom prst="rect">
            <a:avLst/>
          </a:prstGeom>
        </p:spPr>
        <p:txBody>
          <a:bodyPr/>
          <a:lstStyle/>
          <a:p>
            <a:fld id="{EF448DAE-BFBB-462F-BB72-B5CE1AF4AF28}" type="datetimeFigureOut">
              <a:rPr lang="en-US" smtClean="0">
                <a:solidFill>
                  <a:prstClr val="white"/>
                </a:solidFill>
              </a:rPr>
              <a:pPr/>
              <a:t>4/28/2025</a:t>
            </a:fld>
            <a:endParaRPr lang="en-US">
              <a:solidFill>
                <a:prstClr val="white"/>
              </a:solidFill>
            </a:endParaRPr>
          </a:p>
        </p:txBody>
      </p:sp>
      <p:sp>
        <p:nvSpPr>
          <p:cNvPr id="5" name="Footer Placeholder 4"/>
          <p:cNvSpPr>
            <a:spLocks noGrp="1"/>
          </p:cNvSpPr>
          <p:nvPr>
            <p:ph type="ftr" sz="quarter" idx="11"/>
          </p:nvPr>
        </p:nvSpPr>
        <p:spPr>
          <a:xfrm>
            <a:off x="3251200" y="6356353"/>
            <a:ext cx="3860800" cy="36512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10871200" y="6356353"/>
            <a:ext cx="711200" cy="365125"/>
          </a:xfrm>
          <a:prstGeom prst="rect">
            <a:avLst/>
          </a:prstGeom>
        </p:spPr>
        <p:txBody>
          <a:bodyPr/>
          <a:lstStyle/>
          <a:p>
            <a:fld id="{A85CB6F5-83BF-4EE6-A8A0-7837C78D3C29}" type="slidenum">
              <a:rPr lang="en-US" smtClean="0">
                <a:solidFill>
                  <a:prstClr val="white"/>
                </a:solidFill>
              </a:rPr>
              <a:pPr/>
              <a:t>‹#›</a:t>
            </a:fld>
            <a:endParaRPr lang="en-US">
              <a:solidFill>
                <a:prstClr val="white"/>
              </a:solidFill>
            </a:endParaRPr>
          </a:p>
        </p:txBody>
      </p:sp>
      <p:sp>
        <p:nvSpPr>
          <p:cNvPr id="7"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37238054-B3D1-4266-8D27-CEF60E3EFDAE}"/>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1" name="Picture 10">
            <a:extLst>
              <a:ext uri="{FF2B5EF4-FFF2-40B4-BE49-F238E27FC236}">
                <a16:creationId xmlns:a16="http://schemas.microsoft.com/office/drawing/2014/main" id="{EB785E3C-AEA6-4BFA-80B1-E50E78428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2" name="Picture 11">
            <a:extLst>
              <a:ext uri="{FF2B5EF4-FFF2-40B4-BE49-F238E27FC236}">
                <a16:creationId xmlns:a16="http://schemas.microsoft.com/office/drawing/2014/main" id="{6935F58F-ADFE-46AA-BB19-AA3CD4E231F3}"/>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10" name="Rectangle 9">
            <a:extLst>
              <a:ext uri="{FF2B5EF4-FFF2-40B4-BE49-F238E27FC236}">
                <a16:creationId xmlns:a16="http://schemas.microsoft.com/office/drawing/2014/main" id="{5EF79553-007A-4F9A-AA42-BB1E36604832}"/>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id="{52F011BE-0501-464E-A1B6-F2BA56B10C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id="{036C4C19-0FEE-4A79-88AC-4884B802D5EE}"/>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11167277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641600" cy="365125"/>
          </a:xfrm>
          <a:prstGeom prst="rect">
            <a:avLst/>
          </a:prstGeom>
        </p:spPr>
        <p:txBody>
          <a:bodyPr/>
          <a:lstStyle/>
          <a:p>
            <a:fld id="{EF448DAE-BFBB-462F-BB72-B5CE1AF4AF28}" type="datetimeFigureOut">
              <a:rPr lang="en-US" smtClean="0">
                <a:solidFill>
                  <a:prstClr val="white"/>
                </a:solidFill>
              </a:rPr>
              <a:pPr/>
              <a:t>4/28/2025</a:t>
            </a:fld>
            <a:endParaRPr lang="en-US">
              <a:solidFill>
                <a:prstClr val="white"/>
              </a:solidFill>
            </a:endParaRPr>
          </a:p>
        </p:txBody>
      </p:sp>
      <p:sp>
        <p:nvSpPr>
          <p:cNvPr id="5" name="Footer Placeholder 4"/>
          <p:cNvSpPr>
            <a:spLocks noGrp="1"/>
          </p:cNvSpPr>
          <p:nvPr>
            <p:ph type="ftr" sz="quarter" idx="11"/>
          </p:nvPr>
        </p:nvSpPr>
        <p:spPr>
          <a:xfrm>
            <a:off x="3251200" y="6356353"/>
            <a:ext cx="3860800" cy="36512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10871200" y="6356353"/>
            <a:ext cx="711200" cy="365125"/>
          </a:xfrm>
          <a:prstGeom prst="rect">
            <a:avLst/>
          </a:prstGeom>
        </p:spPr>
        <p:txBody>
          <a:bodyPr/>
          <a:lstStyle/>
          <a:p>
            <a:fld id="{A85CB6F5-83BF-4EE6-A8A0-7837C78D3C29}" type="slidenum">
              <a:rPr lang="en-US" smtClean="0">
                <a:solidFill>
                  <a:prstClr val="white"/>
                </a:solidFill>
              </a:rPr>
              <a:pPr/>
              <a:t>‹#›</a:t>
            </a:fld>
            <a:endParaRPr lang="en-US">
              <a:solidFill>
                <a:prstClr val="white"/>
              </a:solidFill>
            </a:endParaRPr>
          </a:p>
        </p:txBody>
      </p:sp>
      <p:sp>
        <p:nvSpPr>
          <p:cNvPr id="9" name="Rectangle 8">
            <a:extLst>
              <a:ext uri="{FF2B5EF4-FFF2-40B4-BE49-F238E27FC236}">
                <a16:creationId xmlns:a16="http://schemas.microsoft.com/office/drawing/2014/main" id="{86034163-E987-48CD-B92F-DFA8CC48F2FF}"/>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1" name="Picture 10">
            <a:extLst>
              <a:ext uri="{FF2B5EF4-FFF2-40B4-BE49-F238E27FC236}">
                <a16:creationId xmlns:a16="http://schemas.microsoft.com/office/drawing/2014/main" id="{D87BCEEF-3809-40A2-99EF-055E95C7C2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2" name="Picture 11">
            <a:extLst>
              <a:ext uri="{FF2B5EF4-FFF2-40B4-BE49-F238E27FC236}">
                <a16:creationId xmlns:a16="http://schemas.microsoft.com/office/drawing/2014/main" id="{5E21772E-7AAB-4F87-9EB2-3C25C1C79291}"/>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10" name="Rectangle 9">
            <a:extLst>
              <a:ext uri="{FF2B5EF4-FFF2-40B4-BE49-F238E27FC236}">
                <a16:creationId xmlns:a16="http://schemas.microsoft.com/office/drawing/2014/main" id="{C6D5A722-A3BB-43C7-BCB1-0823FC356872}"/>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id="{18266207-8035-4117-BBC5-BDB5579854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id="{8CABD394-4788-4A59-9E00-49474A07D5F9}"/>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9277356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Fundamentals Layout">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609600" y="6356353"/>
            <a:ext cx="2641600" cy="365125"/>
          </a:xfrm>
          <a:prstGeom prst="rect">
            <a:avLst/>
          </a:prstGeom>
        </p:spPr>
        <p:txBody>
          <a:bodyPr/>
          <a:lstStyle/>
          <a:p>
            <a:fld id="{EF448DAE-BFBB-462F-BB72-B5CE1AF4AF28}" type="datetimeFigureOut">
              <a:rPr lang="en-US" smtClean="0">
                <a:solidFill>
                  <a:prstClr val="white"/>
                </a:solidFill>
              </a:rPr>
              <a:pPr/>
              <a:t>4/28/2025</a:t>
            </a:fld>
            <a:endParaRPr lang="en-US">
              <a:solidFill>
                <a:prstClr val="white"/>
              </a:solidFill>
            </a:endParaRPr>
          </a:p>
        </p:txBody>
      </p:sp>
      <p:sp>
        <p:nvSpPr>
          <p:cNvPr id="7" name="Footer Placeholder 6"/>
          <p:cNvSpPr>
            <a:spLocks noGrp="1"/>
          </p:cNvSpPr>
          <p:nvPr>
            <p:ph type="ftr" sz="quarter" idx="11"/>
          </p:nvPr>
        </p:nvSpPr>
        <p:spPr>
          <a:xfrm>
            <a:off x="3251200" y="6356353"/>
            <a:ext cx="3860800" cy="365125"/>
          </a:xfrm>
          <a:prstGeom prst="rect">
            <a:avLst/>
          </a:prstGeom>
        </p:spPr>
        <p:txBody>
          <a:bodyPr/>
          <a:lstStyle/>
          <a:p>
            <a:endParaRPr lang="en-US">
              <a:solidFill>
                <a:prstClr val="white"/>
              </a:solidFill>
            </a:endParaRPr>
          </a:p>
        </p:txBody>
      </p:sp>
      <p:sp>
        <p:nvSpPr>
          <p:cNvPr id="12"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7A4FA087-CB53-43F1-872B-97978F40D238}"/>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id="{2F175A0F-57F3-4B79-9AEA-EAA01D236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id="{29B7304A-E05F-437F-9B45-C166B8451B42}"/>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8" name="Rectangle 7">
            <a:extLst>
              <a:ext uri="{FF2B5EF4-FFF2-40B4-BE49-F238E27FC236}">
                <a16:creationId xmlns:a16="http://schemas.microsoft.com/office/drawing/2014/main" id="{E85B7961-160B-4FF6-8A33-DA101C9B4126}"/>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id="{28141C72-238A-4ADB-BF71-A71ED37D7B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id="{01D8BC72-923B-412A-A669-36B04D81DDA5}"/>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958231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5EE5-B679-4ACD-B401-D7FF4EEC467F}"/>
              </a:ext>
            </a:extLst>
          </p:cNvPr>
          <p:cNvSpPr>
            <a:spLocks noGrp="1"/>
          </p:cNvSpPr>
          <p:nvPr>
            <p:ph type="title"/>
          </p:nvPr>
        </p:nvSpPr>
        <p:spPr/>
        <p:txBody>
          <a:bodyPr/>
          <a:lstStyle>
            <a:lvl1pPr>
              <a:defRPr kumimoji="0" lang="en-US" sz="4200" b="1" i="0" u="none" strike="noStrike" kern="1200" cap="none" spc="0" normalizeH="0" baseline="0" noProof="0" dirty="0" smtClean="0">
                <a:ln w="500">
                  <a:solidFill>
                    <a:srgbClr val="5493B2">
                      <a:shade val="20000"/>
                      <a:satMod val="350000"/>
                    </a:srgbClr>
                  </a:solidFill>
                </a:ln>
                <a:solidFill>
                  <a:srgbClr val="5493B2">
                    <a:tint val="100000"/>
                    <a:satMod val="250000"/>
                  </a:srgbClr>
                </a:solidFill>
                <a:effectLst>
                  <a:outerShdw blurRad="30000" dist="30000" dir="2700000" algn="tl" rotWithShape="0">
                    <a:srgbClr val="06204C">
                      <a:shade val="45000"/>
                      <a:satMod val="150000"/>
                      <a:alpha val="90000"/>
                    </a:srgbClr>
                  </a:outerShdw>
                </a:effectLst>
                <a:uLnTx/>
                <a:uFillTx/>
                <a:latin typeface="Corbel"/>
                <a:ea typeface="+mj-ea"/>
                <a:cs typeface="+mj-cs"/>
              </a:defRPr>
            </a:lvl1pPr>
          </a:lstStyle>
          <a:p>
            <a:r>
              <a:rPr kumimoji="0" lang="en-US" sz="4800" b="1" i="0" u="none" strike="noStrike" kern="1200" cap="none" spc="0" normalizeH="0" baseline="0" noProof="0">
                <a:ln w="500">
                  <a:solidFill>
                    <a:srgbClr val="5493B2">
                      <a:shade val="20000"/>
                      <a:satMod val="350000"/>
                    </a:srgbClr>
                  </a:solidFill>
                </a:ln>
                <a:solidFill>
                  <a:srgbClr val="5493B2">
                    <a:tint val="100000"/>
                    <a:satMod val="250000"/>
                  </a:srgbClr>
                </a:solidFill>
                <a:effectLst>
                  <a:outerShdw blurRad="30000" dist="30000" dir="2700000" algn="tl" rotWithShape="0">
                    <a:srgbClr val="06204C">
                      <a:shade val="45000"/>
                      <a:satMod val="150000"/>
                      <a:alpha val="90000"/>
                    </a:srgbClr>
                  </a:outerShdw>
                </a:effectLst>
                <a:uLnTx/>
                <a:uFillTx/>
                <a:latin typeface="Corbel"/>
                <a:ea typeface="+mj-ea"/>
                <a:cs typeface="+mj-cs"/>
              </a:rPr>
              <a:t>Click to edit Master title style</a:t>
            </a:r>
            <a:endParaRPr lang="en-US" dirty="0"/>
          </a:p>
        </p:txBody>
      </p:sp>
      <p:sp>
        <p:nvSpPr>
          <p:cNvPr id="8" name="Content Placeholder 7">
            <a:extLst>
              <a:ext uri="{FF2B5EF4-FFF2-40B4-BE49-F238E27FC236}">
                <a16:creationId xmlns:a16="http://schemas.microsoft.com/office/drawing/2014/main" id="{2C017537-9B49-400C-B1F8-781F4F3050DC}"/>
              </a:ext>
            </a:extLst>
          </p:cNvPr>
          <p:cNvSpPr>
            <a:spLocks noGrp="1"/>
          </p:cNvSpPr>
          <p:nvPr>
            <p:ph sz="quarter" idx="10"/>
          </p:nvPr>
        </p:nvSpPr>
        <p:spPr>
          <a:xfrm>
            <a:off x="838200" y="2133600"/>
            <a:ext cx="10515600" cy="4038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8915200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612000" tIns="0" anchor="ctr"/>
          <a:lstStyle>
            <a:lvl1pPr marL="0" indent="0" algn="l">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p:nvPr>
        </p:nvSpPr>
        <p:spPr>
          <a:xfrm>
            <a:off x="2520000" y="0"/>
            <a:ext cx="9672000" cy="6857999"/>
          </a:xfrm>
          <a:solidFill>
            <a:schemeClr val="tx2">
              <a:alpha val="70000"/>
            </a:schemeClr>
          </a:solidFill>
        </p:spPr>
        <p:txBody>
          <a:bodyPr lIns="1116000" rIns="180000" anchor="ctr"/>
          <a:lstStyle>
            <a:lvl1pPr algn="l">
              <a:defRPr sz="5000" cap="all" baseline="0">
                <a:solidFill>
                  <a:schemeClr val="bg1"/>
                </a:solidFill>
              </a:defRPr>
            </a:lvl1pPr>
          </a:lstStyle>
          <a:p>
            <a:r>
              <a:rPr lang="en-US" dirty="0"/>
              <a:t>Click to edit Master title style</a:t>
            </a:r>
          </a:p>
        </p:txBody>
      </p:sp>
      <p:sp>
        <p:nvSpPr>
          <p:cNvPr id="7" name="Footer Placeholder 6">
            <a:extLst>
              <a:ext uri="{FF2B5EF4-FFF2-40B4-BE49-F238E27FC236}">
                <a16:creationId xmlns:a16="http://schemas.microsoft.com/office/drawing/2014/main" id="{E31775C8-C7F0-4EC5-A9C0-53AE3A0C5F7B}"/>
              </a:ext>
            </a:extLst>
          </p:cNvPr>
          <p:cNvSpPr>
            <a:spLocks noGrp="1"/>
          </p:cNvSpPr>
          <p:nvPr>
            <p:ph type="ftr" sz="quarter" idx="10"/>
          </p:nvPr>
        </p:nvSpPr>
        <p:spPr>
          <a:xfrm>
            <a:off x="3600000" y="6262080"/>
            <a:ext cx="7560000" cy="360000"/>
          </a:xfrm>
        </p:spPr>
        <p:txBody>
          <a:bodyPr/>
          <a:lstStyle/>
          <a:p>
            <a:endParaRPr lang="en-US" dirty="0"/>
          </a:p>
        </p:txBody>
      </p:sp>
      <p:sp>
        <p:nvSpPr>
          <p:cNvPr id="8" name="Slide Number Placeholder 7">
            <a:extLst>
              <a:ext uri="{FF2B5EF4-FFF2-40B4-BE49-F238E27FC236}">
                <a16:creationId xmlns:a16="http://schemas.microsoft.com/office/drawing/2014/main" id="{9E8B0AE2-DA19-49E2-AC81-5272385D304C}"/>
              </a:ext>
            </a:extLst>
          </p:cNvPr>
          <p:cNvSpPr>
            <a:spLocks noGrp="1"/>
          </p:cNvSpPr>
          <p:nvPr>
            <p:ph type="sldNum" sz="quarter" idx="11"/>
          </p:nvPr>
        </p:nvSpPr>
        <p:spPr/>
        <p:txBody>
          <a:bodyPr/>
          <a:lstStyle/>
          <a:p>
            <a:fld id="{EECC7194-A4D0-457B-9D3E-53681723AFF7}" type="slidenum">
              <a:rPr lang="en-US" smtClean="0"/>
              <a:pPr/>
              <a:t>‹#›</a:t>
            </a:fld>
            <a:endParaRPr lang="en-US" dirty="0"/>
          </a:p>
        </p:txBody>
      </p:sp>
    </p:spTree>
    <p:extLst>
      <p:ext uri="{BB962C8B-B14F-4D97-AF65-F5344CB8AC3E}">
        <p14:creationId xmlns:p14="http://schemas.microsoft.com/office/powerpoint/2010/main" val="22677682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5689F-8B6B-4484-8064-90B4D8FB7C72}"/>
              </a:ext>
            </a:extLst>
          </p:cNvPr>
          <p:cNvSpPr>
            <a:spLocks noGrp="1"/>
          </p:cNvSpPr>
          <p:nvPr>
            <p:ph type="body" sz="quarter" idx="13" hasCustomPrompt="1"/>
          </p:nvPr>
        </p:nvSpPr>
        <p:spPr>
          <a:xfrm>
            <a:off x="1147343" y="2731933"/>
            <a:ext cx="6903253" cy="3350673"/>
          </a:xfrm>
          <a:gradFill>
            <a:gsLst>
              <a:gs pos="0">
                <a:schemeClr val="tx2"/>
              </a:gs>
              <a:gs pos="100000">
                <a:schemeClr val="accent2"/>
              </a:gs>
            </a:gsLst>
            <a:lin ang="14400000" scaled="0"/>
          </a:gradFill>
        </p:spPr>
        <p:txBody>
          <a:bodyPr lIns="576000" tIns="1872000" rIns="576000"/>
          <a:lstStyle>
            <a:lvl1pPr marL="0" indent="0">
              <a:lnSpc>
                <a:spcPts val="2000"/>
              </a:lnSpc>
              <a:buNone/>
              <a:defRPr>
                <a:solidFill>
                  <a:schemeClr val="bg1"/>
                </a:solidFill>
              </a:defRPr>
            </a:lvl1pPr>
          </a:lstStyle>
          <a:p>
            <a:pPr lvl="0"/>
            <a:r>
              <a:rPr lang="en-US" dirty="0"/>
              <a:t>Describe Your Big Idea</a:t>
            </a:r>
          </a:p>
        </p:txBody>
      </p:sp>
      <p:sp>
        <p:nvSpPr>
          <p:cNvPr id="21" name="Picture Placeholder 20">
            <a:extLst>
              <a:ext uri="{FF2B5EF4-FFF2-40B4-BE49-F238E27FC236}">
                <a16:creationId xmlns:a16="http://schemas.microsoft.com/office/drawing/2014/main" id="{C57B9832-0120-4094-8C27-082E3533C5DC}"/>
              </a:ext>
            </a:extLst>
          </p:cNvPr>
          <p:cNvSpPr>
            <a:spLocks noGrp="1"/>
          </p:cNvSpPr>
          <p:nvPr>
            <p:ph type="pic" sz="quarter" idx="12" hasCustomPrompt="1"/>
          </p:nvPr>
        </p:nvSpPr>
        <p:spPr>
          <a:xfrm>
            <a:off x="0" y="0"/>
            <a:ext cx="12012000" cy="6858000"/>
          </a:xfrm>
          <a:custGeom>
            <a:avLst/>
            <a:gdLst>
              <a:gd name="connsiteX0" fmla="*/ 0 w 12012000"/>
              <a:gd name="connsiteY0" fmla="*/ 0 h 6858000"/>
              <a:gd name="connsiteX1" fmla="*/ 8592000 w 12012000"/>
              <a:gd name="connsiteY1" fmla="*/ 0 h 6858000"/>
              <a:gd name="connsiteX2" fmla="*/ 8592000 w 12012000"/>
              <a:gd name="connsiteY2" fmla="*/ 180000 h 6858000"/>
              <a:gd name="connsiteX3" fmla="*/ 12012000 w 12012000"/>
              <a:gd name="connsiteY3" fmla="*/ 180000 h 6858000"/>
              <a:gd name="connsiteX4" fmla="*/ 12012000 w 12012000"/>
              <a:gd name="connsiteY4" fmla="*/ 6678000 h 6858000"/>
              <a:gd name="connsiteX5" fmla="*/ 8592000 w 12012000"/>
              <a:gd name="connsiteY5" fmla="*/ 6678000 h 6858000"/>
              <a:gd name="connsiteX6" fmla="*/ 8592000 w 12012000"/>
              <a:gd name="connsiteY6" fmla="*/ 6858000 h 6858000"/>
              <a:gd name="connsiteX7" fmla="*/ 0 w 1201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000" h="6858000">
                <a:moveTo>
                  <a:pt x="0" y="0"/>
                </a:moveTo>
                <a:lnTo>
                  <a:pt x="8592000" y="0"/>
                </a:lnTo>
                <a:lnTo>
                  <a:pt x="8592000" y="180000"/>
                </a:lnTo>
                <a:lnTo>
                  <a:pt x="12012000" y="180000"/>
                </a:lnTo>
                <a:lnTo>
                  <a:pt x="12012000" y="6678000"/>
                </a:lnTo>
                <a:lnTo>
                  <a:pt x="8592000" y="6678000"/>
                </a:lnTo>
                <a:lnTo>
                  <a:pt x="8592000" y="6858000"/>
                </a:lnTo>
                <a:lnTo>
                  <a:pt x="0" y="6858000"/>
                </a:lnTo>
                <a:close/>
              </a:path>
            </a:pathLst>
          </a:custGeom>
          <a:noFill/>
        </p:spPr>
        <p:txBody>
          <a:bodyPr wrap="square" lIns="0" tIns="0" rIns="612000" anchor="ctr">
            <a:noAutofit/>
          </a:bodyPr>
          <a:lstStyle>
            <a:lvl1pPr marL="0" indent="0" algn="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a:xfrm>
            <a:off x="683999" y="6262080"/>
            <a:ext cx="6190934" cy="360000"/>
          </a:xfrm>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a:solidFill>
            <a:schemeClr val="tx2"/>
          </a:solidFill>
        </p:spPr>
        <p:txBody>
          <a:bodyPr/>
          <a:lstStyle>
            <a:lvl1pPr>
              <a:defRPr>
                <a:solidFill>
                  <a:schemeClr val="bg1"/>
                </a:solidFill>
              </a:defRPr>
            </a:lvl1pPr>
          </a:lstStyle>
          <a:p>
            <a:fld id="{EECC7194-A4D0-457B-9D3E-53681723AFF7}" type="slidenum">
              <a:rPr lang="en-US" smtClean="0"/>
              <a:pPr/>
              <a:t>‹#›</a:t>
            </a:fld>
            <a:endParaRPr lang="en-US" dirty="0"/>
          </a:p>
        </p:txBody>
      </p:sp>
      <p:sp>
        <p:nvSpPr>
          <p:cNvPr id="12" name="Title 11">
            <a:extLst>
              <a:ext uri="{FF2B5EF4-FFF2-40B4-BE49-F238E27FC236}">
                <a16:creationId xmlns:a16="http://schemas.microsoft.com/office/drawing/2014/main" id="{EAF90A48-1BFB-4A19-9A1C-2851879F9E8F}"/>
              </a:ext>
            </a:extLst>
          </p:cNvPr>
          <p:cNvSpPr>
            <a:spLocks noGrp="1"/>
          </p:cNvSpPr>
          <p:nvPr>
            <p:ph type="title"/>
          </p:nvPr>
        </p:nvSpPr>
        <p:spPr>
          <a:xfrm>
            <a:off x="1749778" y="3096087"/>
            <a:ext cx="5455750" cy="1008000"/>
          </a:xfrm>
        </p:spPr>
        <p:txBody>
          <a:bodyPr/>
          <a:lstStyle>
            <a:lvl1pPr>
              <a:defRPr sz="4000" cap="all" baseline="0">
                <a:solidFill>
                  <a:schemeClr val="bg1"/>
                </a:solidFill>
              </a:defRPr>
            </a:lvl1pPr>
          </a:lstStyle>
          <a:p>
            <a:r>
              <a:rPr lang="en-US"/>
              <a:t>Click to edit Master title style</a:t>
            </a:r>
            <a:endParaRPr lang="en-US" dirty="0"/>
          </a:p>
        </p:txBody>
      </p:sp>
      <p:sp>
        <p:nvSpPr>
          <p:cNvPr id="19" name="Freeform: Shape 18">
            <a:extLst>
              <a:ext uri="{FF2B5EF4-FFF2-40B4-BE49-F238E27FC236}">
                <a16:creationId xmlns:a16="http://schemas.microsoft.com/office/drawing/2014/main" id="{C9E79024-4B2E-43B0-8607-196181AB731F}"/>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8971488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 X Number &amp; Icon">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0" y="0"/>
            <a:ext cx="12192000" cy="6858000"/>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5" name="Text Placeholder 4">
            <a:extLst>
              <a:ext uri="{FF2B5EF4-FFF2-40B4-BE49-F238E27FC236}">
                <a16:creationId xmlns:a16="http://schemas.microsoft.com/office/drawing/2014/main" id="{49F266E5-40A6-4643-B9AC-B38F27256371}"/>
              </a:ext>
            </a:extLst>
          </p:cNvPr>
          <p:cNvSpPr>
            <a:spLocks noGrp="1"/>
          </p:cNvSpPr>
          <p:nvPr>
            <p:ph type="body" sz="quarter" idx="13" hasCustomPrompt="1"/>
          </p:nvPr>
        </p:nvSpPr>
        <p:spPr>
          <a:xfrm>
            <a:off x="6842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1" name="Text Placeholder 10">
            <a:extLst>
              <a:ext uri="{FF2B5EF4-FFF2-40B4-BE49-F238E27FC236}">
                <a16:creationId xmlns:a16="http://schemas.microsoft.com/office/drawing/2014/main" id="{1CB790CB-E4F5-4B61-A03E-1CA0C32E3F17}"/>
              </a:ext>
            </a:extLst>
          </p:cNvPr>
          <p:cNvSpPr>
            <a:spLocks noGrp="1"/>
          </p:cNvSpPr>
          <p:nvPr>
            <p:ph type="body" sz="quarter" idx="14" hasCustomPrompt="1"/>
          </p:nvPr>
        </p:nvSpPr>
        <p:spPr>
          <a:xfrm>
            <a:off x="5104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2" name="Text Placeholder 4">
            <a:extLst>
              <a:ext uri="{FF2B5EF4-FFF2-40B4-BE49-F238E27FC236}">
                <a16:creationId xmlns:a16="http://schemas.microsoft.com/office/drawing/2014/main" id="{B570684C-B743-402E-8778-A65199577106}"/>
              </a:ext>
            </a:extLst>
          </p:cNvPr>
          <p:cNvSpPr>
            <a:spLocks noGrp="1"/>
          </p:cNvSpPr>
          <p:nvPr>
            <p:ph type="body" sz="quarter" idx="15" hasCustomPrompt="1"/>
          </p:nvPr>
        </p:nvSpPr>
        <p:spPr>
          <a:xfrm>
            <a:off x="29710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3" name="Text Placeholder 10">
            <a:extLst>
              <a:ext uri="{FF2B5EF4-FFF2-40B4-BE49-F238E27FC236}">
                <a16:creationId xmlns:a16="http://schemas.microsoft.com/office/drawing/2014/main" id="{FCEC7149-9A00-4CA4-B800-1BFD6EBEB88D}"/>
              </a:ext>
            </a:extLst>
          </p:cNvPr>
          <p:cNvSpPr>
            <a:spLocks noGrp="1"/>
          </p:cNvSpPr>
          <p:nvPr>
            <p:ph type="body" sz="quarter" idx="16" hasCustomPrompt="1"/>
          </p:nvPr>
        </p:nvSpPr>
        <p:spPr>
          <a:xfrm>
            <a:off x="27972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4" name="Text Placeholder 4">
            <a:extLst>
              <a:ext uri="{FF2B5EF4-FFF2-40B4-BE49-F238E27FC236}">
                <a16:creationId xmlns:a16="http://schemas.microsoft.com/office/drawing/2014/main" id="{0374F0E2-36BA-43B5-8799-77AA3367DF47}"/>
              </a:ext>
            </a:extLst>
          </p:cNvPr>
          <p:cNvSpPr>
            <a:spLocks noGrp="1"/>
          </p:cNvSpPr>
          <p:nvPr>
            <p:ph type="body" sz="quarter" idx="17" hasCustomPrompt="1"/>
          </p:nvPr>
        </p:nvSpPr>
        <p:spPr>
          <a:xfrm>
            <a:off x="5269707"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5" name="Text Placeholder 10">
            <a:extLst>
              <a:ext uri="{FF2B5EF4-FFF2-40B4-BE49-F238E27FC236}">
                <a16:creationId xmlns:a16="http://schemas.microsoft.com/office/drawing/2014/main" id="{1BA12174-6A24-4E61-8D58-B3B42C31BE1A}"/>
              </a:ext>
            </a:extLst>
          </p:cNvPr>
          <p:cNvSpPr>
            <a:spLocks noGrp="1"/>
          </p:cNvSpPr>
          <p:nvPr>
            <p:ph type="body" sz="quarter" idx="18" hasCustomPrompt="1"/>
          </p:nvPr>
        </p:nvSpPr>
        <p:spPr>
          <a:xfrm>
            <a:off x="5096056"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4">
            <a:extLst>
              <a:ext uri="{FF2B5EF4-FFF2-40B4-BE49-F238E27FC236}">
                <a16:creationId xmlns:a16="http://schemas.microsoft.com/office/drawing/2014/main" id="{D3A67B21-0E8B-4922-94F9-20492309C4DA}"/>
              </a:ext>
            </a:extLst>
          </p:cNvPr>
          <p:cNvSpPr>
            <a:spLocks noGrp="1"/>
          </p:cNvSpPr>
          <p:nvPr>
            <p:ph type="body" sz="quarter" idx="19" hasCustomPrompt="1"/>
          </p:nvPr>
        </p:nvSpPr>
        <p:spPr>
          <a:xfrm>
            <a:off x="75446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7" name="Text Placeholder 10">
            <a:extLst>
              <a:ext uri="{FF2B5EF4-FFF2-40B4-BE49-F238E27FC236}">
                <a16:creationId xmlns:a16="http://schemas.microsoft.com/office/drawing/2014/main" id="{D801C20C-82D2-465E-8D45-DF1A57E04525}"/>
              </a:ext>
            </a:extLst>
          </p:cNvPr>
          <p:cNvSpPr>
            <a:spLocks noGrp="1"/>
          </p:cNvSpPr>
          <p:nvPr>
            <p:ph type="body" sz="quarter" idx="20" hasCustomPrompt="1"/>
          </p:nvPr>
        </p:nvSpPr>
        <p:spPr>
          <a:xfrm>
            <a:off x="7370855"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4">
            <a:extLst>
              <a:ext uri="{FF2B5EF4-FFF2-40B4-BE49-F238E27FC236}">
                <a16:creationId xmlns:a16="http://schemas.microsoft.com/office/drawing/2014/main" id="{62BAD45E-2039-4F8D-9CFC-42BFA3756AD1}"/>
              </a:ext>
            </a:extLst>
          </p:cNvPr>
          <p:cNvSpPr>
            <a:spLocks noGrp="1"/>
          </p:cNvSpPr>
          <p:nvPr>
            <p:ph type="body" sz="quarter" idx="21" hasCustomPrompt="1"/>
          </p:nvPr>
        </p:nvSpPr>
        <p:spPr>
          <a:xfrm>
            <a:off x="9831412"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#NUMBER</a:t>
            </a:r>
          </a:p>
        </p:txBody>
      </p:sp>
      <p:sp>
        <p:nvSpPr>
          <p:cNvPr id="19" name="Text Placeholder 10">
            <a:extLst>
              <a:ext uri="{FF2B5EF4-FFF2-40B4-BE49-F238E27FC236}">
                <a16:creationId xmlns:a16="http://schemas.microsoft.com/office/drawing/2014/main" id="{64A78879-6338-4F3B-864E-8FF4E08C0066}"/>
              </a:ext>
            </a:extLst>
          </p:cNvPr>
          <p:cNvSpPr>
            <a:spLocks noGrp="1"/>
          </p:cNvSpPr>
          <p:nvPr>
            <p:ph type="body" sz="quarter" idx="22" hasCustomPrompt="1"/>
          </p:nvPr>
        </p:nvSpPr>
        <p:spPr>
          <a:xfrm>
            <a:off x="9657654" y="3799847"/>
            <a:ext cx="1999889" cy="846137"/>
          </a:xfrm>
        </p:spPr>
        <p:txBody>
          <a:bodyPr/>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Subtitle 2">
            <a:extLst>
              <a:ext uri="{FF2B5EF4-FFF2-40B4-BE49-F238E27FC236}">
                <a16:creationId xmlns:a16="http://schemas.microsoft.com/office/drawing/2014/main" id="{80118439-B306-4F20-9200-1C429EADC7EE}"/>
              </a:ext>
            </a:extLst>
          </p:cNvPr>
          <p:cNvSpPr>
            <a:spLocks noGrp="1"/>
          </p:cNvSpPr>
          <p:nvPr>
            <p:ph type="subTitle" idx="1" hasCustomPrompt="1"/>
          </p:nvPr>
        </p:nvSpPr>
        <p:spPr>
          <a:xfrm>
            <a:off x="5101000" y="5271502"/>
            <a:ext cx="1990001" cy="620016"/>
          </a:xfrm>
          <a:gradFill>
            <a:gsLst>
              <a:gs pos="0">
                <a:schemeClr val="tx2"/>
              </a:gs>
              <a:gs pos="100000">
                <a:schemeClr val="accent2"/>
              </a:gs>
            </a:gsLst>
            <a:lin ang="14400000" scaled="0"/>
          </a:gradFill>
        </p:spPr>
        <p:txBody>
          <a:bodyPr lIns="0" anchor="ctr"/>
          <a:lstStyle>
            <a:lvl1pPr marL="0" indent="0" algn="ctr">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Outcome</a:t>
            </a:r>
          </a:p>
        </p:txBody>
      </p:sp>
      <p:sp>
        <p:nvSpPr>
          <p:cNvPr id="26" name="Picture Placeholder 25">
            <a:extLst>
              <a:ext uri="{FF2B5EF4-FFF2-40B4-BE49-F238E27FC236}">
                <a16:creationId xmlns:a16="http://schemas.microsoft.com/office/drawing/2014/main" id="{99B7E7F2-DF6B-4441-B0B1-7E87E29BA3A7}"/>
              </a:ext>
            </a:extLst>
          </p:cNvPr>
          <p:cNvSpPr>
            <a:spLocks noGrp="1"/>
          </p:cNvSpPr>
          <p:nvPr>
            <p:ph type="pic" sz="quarter" idx="23" hasCustomPrompt="1"/>
          </p:nvPr>
        </p:nvSpPr>
        <p:spPr>
          <a:xfrm>
            <a:off x="10985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7" name="Picture Placeholder 25">
            <a:extLst>
              <a:ext uri="{FF2B5EF4-FFF2-40B4-BE49-F238E27FC236}">
                <a16:creationId xmlns:a16="http://schemas.microsoft.com/office/drawing/2014/main" id="{ED41522A-FBAF-4E5D-B592-F13855964E8B}"/>
              </a:ext>
            </a:extLst>
          </p:cNvPr>
          <p:cNvSpPr>
            <a:spLocks noGrp="1"/>
          </p:cNvSpPr>
          <p:nvPr>
            <p:ph type="pic" sz="quarter" idx="24" hasCustomPrompt="1"/>
          </p:nvPr>
        </p:nvSpPr>
        <p:spPr>
          <a:xfrm>
            <a:off x="33853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8" name="Picture Placeholder 25">
            <a:extLst>
              <a:ext uri="{FF2B5EF4-FFF2-40B4-BE49-F238E27FC236}">
                <a16:creationId xmlns:a16="http://schemas.microsoft.com/office/drawing/2014/main" id="{AA51069C-E1DC-44A0-A6A0-2A4AB0DD4D70}"/>
              </a:ext>
            </a:extLst>
          </p:cNvPr>
          <p:cNvSpPr>
            <a:spLocks noGrp="1"/>
          </p:cNvSpPr>
          <p:nvPr>
            <p:ph type="pic" sz="quarter" idx="25" hasCustomPrompt="1"/>
          </p:nvPr>
        </p:nvSpPr>
        <p:spPr>
          <a:xfrm>
            <a:off x="5684044"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29" name="Picture Placeholder 25">
            <a:extLst>
              <a:ext uri="{FF2B5EF4-FFF2-40B4-BE49-F238E27FC236}">
                <a16:creationId xmlns:a16="http://schemas.microsoft.com/office/drawing/2014/main" id="{42F6437E-5478-451F-9BE3-E8160EA43516}"/>
              </a:ext>
            </a:extLst>
          </p:cNvPr>
          <p:cNvSpPr>
            <a:spLocks noGrp="1"/>
          </p:cNvSpPr>
          <p:nvPr>
            <p:ph type="pic" sz="quarter" idx="26" hasCustomPrompt="1"/>
          </p:nvPr>
        </p:nvSpPr>
        <p:spPr>
          <a:xfrm>
            <a:off x="7958950" y="2217585"/>
            <a:ext cx="823913" cy="823913"/>
          </a:xfrm>
        </p:spPr>
        <p:txBody>
          <a:bodyPr anchor="ctr"/>
          <a:lstStyle>
            <a:lvl1pPr marL="0" indent="0" algn="ctr">
              <a:buNone/>
              <a:defRPr sz="1050" i="1">
                <a:solidFill>
                  <a:schemeClr val="bg1"/>
                </a:solidFill>
              </a:defRPr>
            </a:lvl1pPr>
          </a:lstStyle>
          <a:p>
            <a:r>
              <a:rPr lang="en-US" dirty="0"/>
              <a:t>Icon</a:t>
            </a:r>
          </a:p>
        </p:txBody>
      </p:sp>
      <p:sp>
        <p:nvSpPr>
          <p:cNvPr id="30" name="Picture Placeholder 25">
            <a:extLst>
              <a:ext uri="{FF2B5EF4-FFF2-40B4-BE49-F238E27FC236}">
                <a16:creationId xmlns:a16="http://schemas.microsoft.com/office/drawing/2014/main" id="{25127DFD-53A7-41A8-B591-AEEC12038026}"/>
              </a:ext>
            </a:extLst>
          </p:cNvPr>
          <p:cNvSpPr>
            <a:spLocks noGrp="1"/>
          </p:cNvSpPr>
          <p:nvPr>
            <p:ph type="pic" sz="quarter" idx="27" hasCustomPrompt="1"/>
          </p:nvPr>
        </p:nvSpPr>
        <p:spPr>
          <a:xfrm>
            <a:off x="10245749" y="2217585"/>
            <a:ext cx="823913" cy="823913"/>
          </a:xfrm>
        </p:spPr>
        <p:txBody>
          <a:bodyPr anchor="ctr"/>
          <a:lstStyle>
            <a:lvl1pPr marL="0" indent="0" algn="ctr">
              <a:buNone/>
              <a:defRPr sz="1050" i="1">
                <a:solidFill>
                  <a:schemeClr val="bg1"/>
                </a:solidFill>
              </a:defRPr>
            </a:lvl1pPr>
          </a:lstStyle>
          <a:p>
            <a:r>
              <a:rPr lang="en-US" dirty="0"/>
              <a:t>Icon</a:t>
            </a:r>
          </a:p>
        </p:txBody>
      </p:sp>
    </p:spTree>
    <p:extLst>
      <p:ext uri="{BB962C8B-B14F-4D97-AF65-F5344CB8AC3E}">
        <p14:creationId xmlns:p14="http://schemas.microsoft.com/office/powerpoint/2010/main" val="38677682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0 40 Vertical Spli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76D43D-0DDD-4BAD-8213-BDBF75C30A0C}"/>
              </a:ext>
              <a:ext uri="{C183D7F6-B498-43B3-948B-1728B52AA6E4}">
                <adec:decorative xmlns:adec="http://schemas.microsoft.com/office/drawing/2017/decorative" val="1"/>
              </a:ext>
            </a:extLst>
          </p:cNvPr>
          <p:cNvSpPr/>
          <p:nvPr userDrawn="1"/>
        </p:nvSpPr>
        <p:spPr>
          <a:xfrm>
            <a:off x="676118" y="4338116"/>
            <a:ext cx="10839764"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Calibri" panose="020F0502020204030204" pitchFamily="34" charset="0"/>
            </a:endParaRPr>
          </a:p>
        </p:txBody>
      </p:sp>
      <p:sp>
        <p:nvSpPr>
          <p:cNvPr id="8" name="Text Placeholder 3">
            <a:extLst>
              <a:ext uri="{FF2B5EF4-FFF2-40B4-BE49-F238E27FC236}">
                <a16:creationId xmlns:a16="http://schemas.microsoft.com/office/drawing/2014/main" id="{A6D3ACF3-E1F5-4332-9836-C8E6C46591BB}"/>
              </a:ext>
            </a:extLst>
          </p:cNvPr>
          <p:cNvSpPr txBox="1">
            <a:spLocks/>
          </p:cNvSpPr>
          <p:nvPr userDrawn="1"/>
        </p:nvSpPr>
        <p:spPr>
          <a:xfrm>
            <a:off x="0" y="-436"/>
            <a:ext cx="12192000" cy="43438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latin typeface="Calibri" panose="020F0502020204030204" pitchFamily="34" charset="0"/>
            </a:endParaRPr>
          </a:p>
        </p:txBody>
      </p:sp>
      <p:sp>
        <p:nvSpPr>
          <p:cNvPr id="2" name="Title 1">
            <a:extLst>
              <a:ext uri="{FF2B5EF4-FFF2-40B4-BE49-F238E27FC236}">
                <a16:creationId xmlns:a16="http://schemas.microsoft.com/office/drawing/2014/main" id="{0BDF8FE7-66F4-4586-B49B-61E115ED291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AEB5B890-F885-418C-9812-59970CAC6BCD}"/>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50521507-88DE-417D-8076-D9152E1E1409}"/>
              </a:ext>
            </a:extLst>
          </p:cNvPr>
          <p:cNvSpPr>
            <a:spLocks noGrp="1"/>
          </p:cNvSpPr>
          <p:nvPr>
            <p:ph type="sldNum" sz="quarter" idx="11"/>
          </p:nvPr>
        </p:nvSpPr>
        <p:spPr/>
        <p:txBody>
          <a:bodyPr/>
          <a:lstStyle/>
          <a:p>
            <a:fld id="{EECC7194-A4D0-457B-9D3E-53681723AFF7}" type="slidenum">
              <a:rPr lang="en-US" noProof="0" smtClean="0"/>
              <a:pPr/>
              <a:t>‹#›</a:t>
            </a:fld>
            <a:endParaRPr lang="en-US" noProof="0" dirty="0"/>
          </a:p>
        </p:txBody>
      </p:sp>
      <p:sp>
        <p:nvSpPr>
          <p:cNvPr id="4" name="Text Placeholder 3">
            <a:extLst>
              <a:ext uri="{FF2B5EF4-FFF2-40B4-BE49-F238E27FC236}">
                <a16:creationId xmlns:a16="http://schemas.microsoft.com/office/drawing/2014/main" id="{1DFC7DDD-6F93-45F8-AFD6-95AA051FE809}"/>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1" name="Freeform: Shape 20">
            <a:extLst>
              <a:ext uri="{FF2B5EF4-FFF2-40B4-BE49-F238E27FC236}">
                <a16:creationId xmlns:a16="http://schemas.microsoft.com/office/drawing/2014/main" id="{D1CD6042-5DF4-4624-BC32-25F68745304A}"/>
              </a:ext>
            </a:extLst>
          </p:cNvPr>
          <p:cNvSpPr/>
          <p:nvPr userDrawn="1"/>
        </p:nvSpPr>
        <p:spPr>
          <a:xfrm rot="5400000">
            <a:off x="8220300" y="371700"/>
            <a:ext cx="4343400" cy="3600000"/>
          </a:xfrm>
          <a:custGeom>
            <a:avLst/>
            <a:gdLst>
              <a:gd name="connsiteX0" fmla="*/ 0 w 4343400"/>
              <a:gd name="connsiteY0" fmla="*/ 3600000 h 3600000"/>
              <a:gd name="connsiteX1" fmla="*/ 0 w 4343400"/>
              <a:gd name="connsiteY1" fmla="*/ 0 h 3600000"/>
              <a:gd name="connsiteX2" fmla="*/ 180000 w 4343400"/>
              <a:gd name="connsiteY2" fmla="*/ 0 h 3600000"/>
              <a:gd name="connsiteX3" fmla="*/ 4343400 w 4343400"/>
              <a:gd name="connsiteY3" fmla="*/ 0 h 3600000"/>
              <a:gd name="connsiteX4" fmla="*/ 4343400 w 4343400"/>
              <a:gd name="connsiteY4" fmla="*/ 180000 h 3600000"/>
              <a:gd name="connsiteX5" fmla="*/ 180000 w 4343400"/>
              <a:gd name="connsiteY5" fmla="*/ 180000 h 3600000"/>
              <a:gd name="connsiteX6" fmla="*/ 180000 w 43434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0" h="3600000">
                <a:moveTo>
                  <a:pt x="0" y="3600000"/>
                </a:moveTo>
                <a:lnTo>
                  <a:pt x="0" y="0"/>
                </a:lnTo>
                <a:lnTo>
                  <a:pt x="180000" y="0"/>
                </a:lnTo>
                <a:lnTo>
                  <a:pt x="4343400" y="0"/>
                </a:lnTo>
                <a:lnTo>
                  <a:pt x="43434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latin typeface="Calibri" panose="020F0502020204030204" pitchFamily="34" charset="0"/>
            </a:endParaRPr>
          </a:p>
        </p:txBody>
      </p:sp>
      <p:sp>
        <p:nvSpPr>
          <p:cNvPr id="19" name="Freeform: Shape 18">
            <a:extLst>
              <a:ext uri="{FF2B5EF4-FFF2-40B4-BE49-F238E27FC236}">
                <a16:creationId xmlns:a16="http://schemas.microsoft.com/office/drawing/2014/main" id="{6294759C-286C-4281-B194-581C766EEF28}"/>
              </a:ext>
            </a:extLst>
          </p:cNvPr>
          <p:cNvSpPr/>
          <p:nvPr userDrawn="1"/>
        </p:nvSpPr>
        <p:spPr>
          <a:xfrm rot="5400000">
            <a:off x="9134700" y="3800700"/>
            <a:ext cx="2514600" cy="3600000"/>
          </a:xfrm>
          <a:custGeom>
            <a:avLst/>
            <a:gdLst>
              <a:gd name="connsiteX0" fmla="*/ 0 w 2514600"/>
              <a:gd name="connsiteY0" fmla="*/ 180000 h 3600000"/>
              <a:gd name="connsiteX1" fmla="*/ 0 w 2514600"/>
              <a:gd name="connsiteY1" fmla="*/ 0 h 3600000"/>
              <a:gd name="connsiteX2" fmla="*/ 2334600 w 2514600"/>
              <a:gd name="connsiteY2" fmla="*/ 0 h 3600000"/>
              <a:gd name="connsiteX3" fmla="*/ 2514600 w 2514600"/>
              <a:gd name="connsiteY3" fmla="*/ 0 h 3600000"/>
              <a:gd name="connsiteX4" fmla="*/ 2514600 w 2514600"/>
              <a:gd name="connsiteY4" fmla="*/ 180000 h 3600000"/>
              <a:gd name="connsiteX5" fmla="*/ 2514600 w 2514600"/>
              <a:gd name="connsiteY5" fmla="*/ 3600000 h 3600000"/>
              <a:gd name="connsiteX6" fmla="*/ 2334600 w 2514600"/>
              <a:gd name="connsiteY6" fmla="*/ 3600000 h 3600000"/>
              <a:gd name="connsiteX7" fmla="*/ 2334600 w 25146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3600000">
                <a:moveTo>
                  <a:pt x="0" y="180000"/>
                </a:moveTo>
                <a:lnTo>
                  <a:pt x="0" y="0"/>
                </a:lnTo>
                <a:lnTo>
                  <a:pt x="2334600" y="0"/>
                </a:lnTo>
                <a:lnTo>
                  <a:pt x="2514600" y="0"/>
                </a:lnTo>
                <a:lnTo>
                  <a:pt x="2514600" y="180000"/>
                </a:lnTo>
                <a:lnTo>
                  <a:pt x="2514600" y="3600000"/>
                </a:lnTo>
                <a:lnTo>
                  <a:pt x="2334600" y="3600000"/>
                </a:lnTo>
                <a:lnTo>
                  <a:pt x="23346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latin typeface="Calibri" panose="020F0502020204030204" pitchFamily="34" charset="0"/>
            </a:endParaRPr>
          </a:p>
        </p:txBody>
      </p:sp>
    </p:spTree>
    <p:extLst>
      <p:ext uri="{BB962C8B-B14F-4D97-AF65-F5344CB8AC3E}">
        <p14:creationId xmlns:p14="http://schemas.microsoft.com/office/powerpoint/2010/main" val="37440901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 x Content Block with Icon">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E6622698-E93D-4214-8C21-38DBE58C2E3F}"/>
              </a:ext>
            </a:extLst>
          </p:cNvPr>
          <p:cNvSpPr>
            <a:spLocks noGrp="1"/>
          </p:cNvSpPr>
          <p:nvPr>
            <p:ph type="pic" sz="quarter" idx="12" hasCustomPrompt="1"/>
          </p:nvPr>
        </p:nvSpPr>
        <p:spPr>
          <a:xfrm>
            <a:off x="0" y="0"/>
            <a:ext cx="12192000" cy="6858000"/>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22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47058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47058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31291"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31291"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592000" y="2186444"/>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592000" y="1775806"/>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19" name="Text Placeholder 4">
            <a:extLst>
              <a:ext uri="{FF2B5EF4-FFF2-40B4-BE49-F238E27FC236}">
                <a16:creationId xmlns:a16="http://schemas.microsoft.com/office/drawing/2014/main" id="{3E6D854C-C76F-49BA-9E74-F438CA8EA9E2}"/>
              </a:ext>
            </a:extLst>
          </p:cNvPr>
          <p:cNvSpPr>
            <a:spLocks noGrp="1"/>
          </p:cNvSpPr>
          <p:nvPr>
            <p:ph type="body" sz="quarter" idx="19" hasCustomPrompt="1"/>
          </p:nvPr>
        </p:nvSpPr>
        <p:spPr>
          <a:xfrm>
            <a:off x="147058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0" name="Text Placeholder 12">
            <a:extLst>
              <a:ext uri="{FF2B5EF4-FFF2-40B4-BE49-F238E27FC236}">
                <a16:creationId xmlns:a16="http://schemas.microsoft.com/office/drawing/2014/main" id="{AD447D7D-C1F4-4AD4-AE22-EB8E7F1C419E}"/>
              </a:ext>
            </a:extLst>
          </p:cNvPr>
          <p:cNvSpPr>
            <a:spLocks noGrp="1"/>
          </p:cNvSpPr>
          <p:nvPr>
            <p:ph type="body" sz="quarter" idx="20" hasCustomPrompt="1"/>
          </p:nvPr>
        </p:nvSpPr>
        <p:spPr>
          <a:xfrm>
            <a:off x="147058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1" name="Text Placeholder 4">
            <a:extLst>
              <a:ext uri="{FF2B5EF4-FFF2-40B4-BE49-F238E27FC236}">
                <a16:creationId xmlns:a16="http://schemas.microsoft.com/office/drawing/2014/main" id="{849DF703-38D0-4214-9432-83570E10EFED}"/>
              </a:ext>
            </a:extLst>
          </p:cNvPr>
          <p:cNvSpPr>
            <a:spLocks noGrp="1"/>
          </p:cNvSpPr>
          <p:nvPr>
            <p:ph type="body" sz="quarter" idx="21" hasCustomPrompt="1"/>
          </p:nvPr>
        </p:nvSpPr>
        <p:spPr>
          <a:xfrm>
            <a:off x="5031291"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2" name="Text Placeholder 12">
            <a:extLst>
              <a:ext uri="{FF2B5EF4-FFF2-40B4-BE49-F238E27FC236}">
                <a16:creationId xmlns:a16="http://schemas.microsoft.com/office/drawing/2014/main" id="{F9EB6572-1A9F-4672-8E42-A4E15451CA20}"/>
              </a:ext>
            </a:extLst>
          </p:cNvPr>
          <p:cNvSpPr>
            <a:spLocks noGrp="1"/>
          </p:cNvSpPr>
          <p:nvPr>
            <p:ph type="body" sz="quarter" idx="22" hasCustomPrompt="1"/>
          </p:nvPr>
        </p:nvSpPr>
        <p:spPr>
          <a:xfrm>
            <a:off x="5031291"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
        <p:nvSpPr>
          <p:cNvPr id="23" name="Text Placeholder 4">
            <a:extLst>
              <a:ext uri="{FF2B5EF4-FFF2-40B4-BE49-F238E27FC236}">
                <a16:creationId xmlns:a16="http://schemas.microsoft.com/office/drawing/2014/main" id="{0740EB70-455C-47FF-9A9A-0D78D202ED03}"/>
              </a:ext>
            </a:extLst>
          </p:cNvPr>
          <p:cNvSpPr>
            <a:spLocks noGrp="1"/>
          </p:cNvSpPr>
          <p:nvPr>
            <p:ph type="body" sz="quarter" idx="23" hasCustomPrompt="1"/>
          </p:nvPr>
        </p:nvSpPr>
        <p:spPr>
          <a:xfrm>
            <a:off x="8592000" y="4335857"/>
            <a:ext cx="2812282" cy="1242556"/>
          </a:xfrm>
        </p:spPr>
        <p:txBody>
          <a:bodyPr/>
          <a:lstStyle>
            <a:lvl1pPr marL="0" inden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Description</a:t>
            </a:r>
          </a:p>
        </p:txBody>
      </p:sp>
      <p:sp>
        <p:nvSpPr>
          <p:cNvPr id="24" name="Text Placeholder 12">
            <a:extLst>
              <a:ext uri="{FF2B5EF4-FFF2-40B4-BE49-F238E27FC236}">
                <a16:creationId xmlns:a16="http://schemas.microsoft.com/office/drawing/2014/main" id="{CD9A5773-4F50-4631-9B7A-0A2D83E5DC28}"/>
              </a:ext>
            </a:extLst>
          </p:cNvPr>
          <p:cNvSpPr>
            <a:spLocks noGrp="1"/>
          </p:cNvSpPr>
          <p:nvPr>
            <p:ph type="body" sz="quarter" idx="24" hasCustomPrompt="1"/>
          </p:nvPr>
        </p:nvSpPr>
        <p:spPr>
          <a:xfrm>
            <a:off x="8592000" y="3925219"/>
            <a:ext cx="2812282" cy="297888"/>
          </a:xfrm>
        </p:spPr>
        <p:txBody>
          <a:bodyP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dirty="0"/>
              <a:t>Header</a:t>
            </a:r>
          </a:p>
        </p:txBody>
      </p:sp>
    </p:spTree>
    <p:extLst>
      <p:ext uri="{BB962C8B-B14F-4D97-AF65-F5344CB8AC3E}">
        <p14:creationId xmlns:p14="http://schemas.microsoft.com/office/powerpoint/2010/main" val="2942552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6 x Content Block with Ic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5350A6A-6F84-47F4-AE00-8295D96D08C8}"/>
              </a:ext>
            </a:extLst>
          </p:cNvPr>
          <p:cNvSpPr/>
          <p:nvPr userDrawn="1"/>
        </p:nvSpPr>
        <p:spPr>
          <a:xfrm rot="5400000">
            <a:off x="8677500" y="3343500"/>
            <a:ext cx="3429000" cy="3600000"/>
          </a:xfrm>
          <a:custGeom>
            <a:avLst/>
            <a:gdLst>
              <a:gd name="connsiteX0" fmla="*/ 0 w 3429000"/>
              <a:gd name="connsiteY0" fmla="*/ 180000 h 3600000"/>
              <a:gd name="connsiteX1" fmla="*/ 0 w 3429000"/>
              <a:gd name="connsiteY1" fmla="*/ 0 h 3600000"/>
              <a:gd name="connsiteX2" fmla="*/ 3249000 w 3429000"/>
              <a:gd name="connsiteY2" fmla="*/ 0 h 3600000"/>
              <a:gd name="connsiteX3" fmla="*/ 3429000 w 3429000"/>
              <a:gd name="connsiteY3" fmla="*/ 0 h 3600000"/>
              <a:gd name="connsiteX4" fmla="*/ 3429000 w 3429000"/>
              <a:gd name="connsiteY4" fmla="*/ 180000 h 3600000"/>
              <a:gd name="connsiteX5" fmla="*/ 3429000 w 3429000"/>
              <a:gd name="connsiteY5" fmla="*/ 3600000 h 3600000"/>
              <a:gd name="connsiteX6" fmla="*/ 3249000 w 3429000"/>
              <a:gd name="connsiteY6" fmla="*/ 3600000 h 3600000"/>
              <a:gd name="connsiteX7" fmla="*/ 3249000 w 34290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0" h="3600000">
                <a:moveTo>
                  <a:pt x="0" y="180000"/>
                </a:moveTo>
                <a:lnTo>
                  <a:pt x="0" y="0"/>
                </a:lnTo>
                <a:lnTo>
                  <a:pt x="3249000" y="0"/>
                </a:lnTo>
                <a:lnTo>
                  <a:pt x="3429000" y="0"/>
                </a:lnTo>
                <a:lnTo>
                  <a:pt x="3429000" y="180000"/>
                </a:lnTo>
                <a:lnTo>
                  <a:pt x="3429000" y="3600000"/>
                </a:lnTo>
                <a:lnTo>
                  <a:pt x="3249000" y="3600000"/>
                </a:lnTo>
                <a:lnTo>
                  <a:pt x="32490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latin typeface="Calibri" panose="020F0502020204030204" pitchFamily="34" charset="0"/>
            </a:endParaRPr>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3429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latin typeface="Calibri" panose="020F0502020204030204" pitchFamily="34" charset="0"/>
            </a:endParaRP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682863"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682863"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4445432"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4445432"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208000" y="3668499"/>
            <a:ext cx="3276000" cy="2238815"/>
          </a:xfrm>
        </p:spPr>
        <p:txBody>
          <a:bodyPr lIns="108000"/>
          <a:lstStyle>
            <a:lvl1pPr marL="171450" indent="-171450">
              <a:buClr>
                <a:schemeClr val="accent2"/>
              </a:buClr>
              <a:buFont typeface="Arial" panose="020B0604020202020204" pitchFamily="34" charset="0"/>
              <a:buChar char="•"/>
              <a:defRPr sz="1200">
                <a:solidFill>
                  <a:schemeClr val="tx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208000" y="3068555"/>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Header</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908907"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71476"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434044" y="2005142"/>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6" name="Freeform: Shape 25">
            <a:extLst>
              <a:ext uri="{FF2B5EF4-FFF2-40B4-BE49-F238E27FC236}">
                <a16:creationId xmlns:a16="http://schemas.microsoft.com/office/drawing/2014/main" id="{AEA98CFA-B2A7-4BCC-B1DC-01CFAD2DD65E}"/>
              </a:ext>
            </a:extLst>
          </p:cNvPr>
          <p:cNvSpPr/>
          <p:nvPr userDrawn="1"/>
        </p:nvSpPr>
        <p:spPr>
          <a:xfrm rot="5400000">
            <a:off x="8677500" y="-85500"/>
            <a:ext cx="3429000" cy="3600000"/>
          </a:xfrm>
          <a:custGeom>
            <a:avLst/>
            <a:gdLst>
              <a:gd name="connsiteX0" fmla="*/ 0 w 3429000"/>
              <a:gd name="connsiteY0" fmla="*/ 3600000 h 3600000"/>
              <a:gd name="connsiteX1" fmla="*/ 0 w 3429000"/>
              <a:gd name="connsiteY1" fmla="*/ 0 h 3600000"/>
              <a:gd name="connsiteX2" fmla="*/ 180000 w 3429000"/>
              <a:gd name="connsiteY2" fmla="*/ 0 h 3600000"/>
              <a:gd name="connsiteX3" fmla="*/ 3429000 w 3429000"/>
              <a:gd name="connsiteY3" fmla="*/ 0 h 3600000"/>
              <a:gd name="connsiteX4" fmla="*/ 3429000 w 3429000"/>
              <a:gd name="connsiteY4" fmla="*/ 180000 h 3600000"/>
              <a:gd name="connsiteX5" fmla="*/ 180000 w 3429000"/>
              <a:gd name="connsiteY5" fmla="*/ 180000 h 3600000"/>
              <a:gd name="connsiteX6" fmla="*/ 180000 w 34290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600000">
                <a:moveTo>
                  <a:pt x="0" y="3600000"/>
                </a:moveTo>
                <a:lnTo>
                  <a:pt x="0" y="0"/>
                </a:lnTo>
                <a:lnTo>
                  <a:pt x="180000" y="0"/>
                </a:lnTo>
                <a:lnTo>
                  <a:pt x="3429000" y="0"/>
                </a:lnTo>
                <a:lnTo>
                  <a:pt x="34290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latin typeface="Calibri" panose="020F0502020204030204" pitchFamily="34" charset="0"/>
            </a:endParaRPr>
          </a:p>
        </p:txBody>
      </p:sp>
    </p:spTree>
    <p:extLst>
      <p:ext uri="{BB962C8B-B14F-4D97-AF65-F5344CB8AC3E}">
        <p14:creationId xmlns:p14="http://schemas.microsoft.com/office/powerpoint/2010/main" val="439550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0CFD01-1DFD-4FE7-86E6-A720E21D68B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3951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5" y="2854485"/>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latin typeface="Calibri" panose="020F0502020204030204" pitchFamily="34" charset="0"/>
            </a:endParaRPr>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2451405"/>
          </a:xfrm>
          <a:prstGeom prst="rect">
            <a:avLst/>
          </a:prstGeom>
          <a:solidFill>
            <a:schemeClr val="tx1">
              <a:lumMod val="65000"/>
              <a:lumOff val="35000"/>
            </a:schemeClr>
          </a:soli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latin typeface="Calibri" panose="020F0502020204030204" pitchFamily="34" charset="0"/>
            </a:endParaRP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Tree>
    <p:extLst>
      <p:ext uri="{BB962C8B-B14F-4D97-AF65-F5344CB8AC3E}">
        <p14:creationId xmlns:p14="http://schemas.microsoft.com/office/powerpoint/2010/main" val="42634802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Subtitle Only - Full Photo">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0" y="0"/>
            <a:ext cx="12192000" cy="6978316"/>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23" name="Text Placeholder 3">
            <a:extLst>
              <a:ext uri="{FF2B5EF4-FFF2-40B4-BE49-F238E27FC236}">
                <a16:creationId xmlns:a16="http://schemas.microsoft.com/office/drawing/2014/main" id="{0A18EF7D-14D0-4362-B8BD-722D3D54D429}"/>
              </a:ext>
            </a:extLst>
          </p:cNvPr>
          <p:cNvSpPr>
            <a:spLocks noGrp="1"/>
          </p:cNvSpPr>
          <p:nvPr>
            <p:ph type="body" sz="quarter" idx="13" hasCustomPrompt="1"/>
          </p:nvPr>
        </p:nvSpPr>
        <p:spPr>
          <a:xfrm>
            <a:off x="684213" y="1405643"/>
            <a:ext cx="7559675" cy="360000"/>
          </a:xfrm>
        </p:spPr>
        <p:txBody>
          <a:bodyPr/>
          <a:lstStyle>
            <a:lvl1pPr marL="0" indent="0">
              <a:buNone/>
              <a:defRPr sz="2200">
                <a:solidFill>
                  <a:schemeClr val="bg1"/>
                </a:solidFill>
                <a:latin typeface="+mj-lt"/>
              </a:defRPr>
            </a:lvl1pPr>
          </a:lstStyle>
          <a:p>
            <a:pPr lvl="0"/>
            <a:r>
              <a:rPr lang="en-US" dirty="0"/>
              <a:t>SUBTITLE</a:t>
            </a:r>
          </a:p>
        </p:txBody>
      </p:sp>
    </p:spTree>
    <p:extLst>
      <p:ext uri="{BB962C8B-B14F-4D97-AF65-F5344CB8AC3E}">
        <p14:creationId xmlns:p14="http://schemas.microsoft.com/office/powerpoint/2010/main" val="4040920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Subtitle Only -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7FF01B-795B-4F5D-87AF-6CAA8DD5D48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3" name="Title 2">
            <a:extLst>
              <a:ext uri="{FF2B5EF4-FFF2-40B4-BE49-F238E27FC236}">
                <a16:creationId xmlns:a16="http://schemas.microsoft.com/office/drawing/2014/main" id="{72F32FC1-1FF6-4874-9835-EB1A90F7E9F5}"/>
              </a:ext>
            </a:extLst>
          </p:cNvPr>
          <p:cNvSpPr>
            <a:spLocks noGrp="1"/>
          </p:cNvSpPr>
          <p:nvPr>
            <p:ph type="title"/>
          </p:nvPr>
        </p:nvSpPr>
        <p:spPr/>
        <p:txBody>
          <a:bodyPr/>
          <a:lstStyle/>
          <a:p>
            <a:r>
              <a:rPr lang="en-US"/>
              <a:t>Click to edit Master title style</a:t>
            </a:r>
          </a:p>
        </p:txBody>
      </p:sp>
      <p:sp>
        <p:nvSpPr>
          <p:cNvPr id="10" name="Freeform: Shape 9">
            <a:extLst>
              <a:ext uri="{FF2B5EF4-FFF2-40B4-BE49-F238E27FC236}">
                <a16:creationId xmlns:a16="http://schemas.microsoft.com/office/drawing/2014/main" id="{83039E70-36A3-46C1-B30E-CA4CC0B36C5D}"/>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8572018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6858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latin typeface="Calibri" panose="020F0502020204030204" pitchFamily="34" charset="0"/>
            </a:endParaRPr>
          </a:p>
        </p:txBody>
      </p:sp>
      <p:sp>
        <p:nvSpPr>
          <p:cNvPr id="19" name="Freeform: Shape 18">
            <a:extLst>
              <a:ext uri="{FF2B5EF4-FFF2-40B4-BE49-F238E27FC236}">
                <a16:creationId xmlns:a16="http://schemas.microsoft.com/office/drawing/2014/main" id="{78907576-77BD-4FD0-A9FE-48D249CB435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Calibri" panose="020F0502020204030204" pitchFamily="34" charset="0"/>
            </a:endParaRP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303794"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303794"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66363"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66363"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828931" y="3407563"/>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828931" y="3005055"/>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867711"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30280"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392848" y="1648853"/>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22" name="Text Placeholder 4">
            <a:extLst>
              <a:ext uri="{FF2B5EF4-FFF2-40B4-BE49-F238E27FC236}">
                <a16:creationId xmlns:a16="http://schemas.microsoft.com/office/drawing/2014/main" id="{FE407FE5-15DF-40F7-B14C-0A04CC30CD66}"/>
              </a:ext>
            </a:extLst>
          </p:cNvPr>
          <p:cNvSpPr>
            <a:spLocks noGrp="1"/>
          </p:cNvSpPr>
          <p:nvPr>
            <p:ph type="body" sz="quarter" idx="26" hasCustomPrompt="1"/>
          </p:nvPr>
        </p:nvSpPr>
        <p:spPr>
          <a:xfrm>
            <a:off x="1303794"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3" name="Text Placeholder 12">
            <a:extLst>
              <a:ext uri="{FF2B5EF4-FFF2-40B4-BE49-F238E27FC236}">
                <a16:creationId xmlns:a16="http://schemas.microsoft.com/office/drawing/2014/main" id="{7DD73F77-2E6A-450D-B4AF-8643D8AE1ECE}"/>
              </a:ext>
            </a:extLst>
          </p:cNvPr>
          <p:cNvSpPr>
            <a:spLocks noGrp="1"/>
          </p:cNvSpPr>
          <p:nvPr>
            <p:ph type="body" sz="quarter" idx="27" hasCustomPrompt="1"/>
          </p:nvPr>
        </p:nvSpPr>
        <p:spPr>
          <a:xfrm>
            <a:off x="1303794"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4" name="Text Placeholder 4">
            <a:extLst>
              <a:ext uri="{FF2B5EF4-FFF2-40B4-BE49-F238E27FC236}">
                <a16:creationId xmlns:a16="http://schemas.microsoft.com/office/drawing/2014/main" id="{7F1CAED2-2A78-4780-A303-060C24C56526}"/>
              </a:ext>
            </a:extLst>
          </p:cNvPr>
          <p:cNvSpPr>
            <a:spLocks noGrp="1"/>
          </p:cNvSpPr>
          <p:nvPr>
            <p:ph type="body" sz="quarter" idx="28" hasCustomPrompt="1"/>
          </p:nvPr>
        </p:nvSpPr>
        <p:spPr>
          <a:xfrm>
            <a:off x="5066363"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27" name="Text Placeholder 12">
            <a:extLst>
              <a:ext uri="{FF2B5EF4-FFF2-40B4-BE49-F238E27FC236}">
                <a16:creationId xmlns:a16="http://schemas.microsoft.com/office/drawing/2014/main" id="{4E77CA0B-49F8-4EE9-84A7-AB28FD1CC1ED}"/>
              </a:ext>
            </a:extLst>
          </p:cNvPr>
          <p:cNvSpPr>
            <a:spLocks noGrp="1"/>
          </p:cNvSpPr>
          <p:nvPr>
            <p:ph type="body" sz="quarter" idx="29" hasCustomPrompt="1"/>
          </p:nvPr>
        </p:nvSpPr>
        <p:spPr>
          <a:xfrm>
            <a:off x="5066363"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28" name="Text Placeholder 4">
            <a:extLst>
              <a:ext uri="{FF2B5EF4-FFF2-40B4-BE49-F238E27FC236}">
                <a16:creationId xmlns:a16="http://schemas.microsoft.com/office/drawing/2014/main" id="{5D4F2294-CE3A-4705-BCB3-C5DAFA373C25}"/>
              </a:ext>
            </a:extLst>
          </p:cNvPr>
          <p:cNvSpPr>
            <a:spLocks noGrp="1"/>
          </p:cNvSpPr>
          <p:nvPr>
            <p:ph type="body" sz="quarter" idx="30" hasCustomPrompt="1"/>
          </p:nvPr>
        </p:nvSpPr>
        <p:spPr>
          <a:xfrm>
            <a:off x="8828931" y="5736658"/>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Role</a:t>
            </a:r>
          </a:p>
        </p:txBody>
      </p:sp>
      <p:sp>
        <p:nvSpPr>
          <p:cNvPr id="32" name="Text Placeholder 12">
            <a:extLst>
              <a:ext uri="{FF2B5EF4-FFF2-40B4-BE49-F238E27FC236}">
                <a16:creationId xmlns:a16="http://schemas.microsoft.com/office/drawing/2014/main" id="{7B49F9AF-7698-444D-8D12-FA0B6A713E03}"/>
              </a:ext>
            </a:extLst>
          </p:cNvPr>
          <p:cNvSpPr>
            <a:spLocks noGrp="1"/>
          </p:cNvSpPr>
          <p:nvPr>
            <p:ph type="body" sz="quarter" idx="31" hasCustomPrompt="1"/>
          </p:nvPr>
        </p:nvSpPr>
        <p:spPr>
          <a:xfrm>
            <a:off x="8828931" y="5334150"/>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en-US" noProof="0"/>
              <a:t>Full Name</a:t>
            </a:r>
          </a:p>
        </p:txBody>
      </p:sp>
      <p:sp>
        <p:nvSpPr>
          <p:cNvPr id="33" name="Picture Placeholder 25">
            <a:extLst>
              <a:ext uri="{FF2B5EF4-FFF2-40B4-BE49-F238E27FC236}">
                <a16:creationId xmlns:a16="http://schemas.microsoft.com/office/drawing/2014/main" id="{6057C2E9-1501-4819-B77D-23A0268DB0F1}"/>
              </a:ext>
            </a:extLst>
          </p:cNvPr>
          <p:cNvSpPr>
            <a:spLocks noGrp="1"/>
          </p:cNvSpPr>
          <p:nvPr>
            <p:ph type="pic" sz="quarter" idx="32" hasCustomPrompt="1"/>
          </p:nvPr>
        </p:nvSpPr>
        <p:spPr>
          <a:xfrm>
            <a:off x="1867711"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4" name="Picture Placeholder 25">
            <a:extLst>
              <a:ext uri="{FF2B5EF4-FFF2-40B4-BE49-F238E27FC236}">
                <a16:creationId xmlns:a16="http://schemas.microsoft.com/office/drawing/2014/main" id="{C77B8544-1CEE-4ED4-89E8-ED042673804D}"/>
              </a:ext>
            </a:extLst>
          </p:cNvPr>
          <p:cNvSpPr>
            <a:spLocks noGrp="1"/>
          </p:cNvSpPr>
          <p:nvPr>
            <p:ph type="pic" sz="quarter" idx="33" hasCustomPrompt="1"/>
          </p:nvPr>
        </p:nvSpPr>
        <p:spPr>
          <a:xfrm>
            <a:off x="5630280"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5" name="Picture Placeholder 25">
            <a:extLst>
              <a:ext uri="{FF2B5EF4-FFF2-40B4-BE49-F238E27FC236}">
                <a16:creationId xmlns:a16="http://schemas.microsoft.com/office/drawing/2014/main" id="{E1131D92-0382-469E-A358-A2EC5FDCCF32}"/>
              </a:ext>
            </a:extLst>
          </p:cNvPr>
          <p:cNvSpPr>
            <a:spLocks noGrp="1"/>
          </p:cNvSpPr>
          <p:nvPr>
            <p:ph type="pic" sz="quarter" idx="34" hasCustomPrompt="1"/>
          </p:nvPr>
        </p:nvSpPr>
        <p:spPr>
          <a:xfrm>
            <a:off x="9392848"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 name="Title 2">
            <a:extLst>
              <a:ext uri="{FF2B5EF4-FFF2-40B4-BE49-F238E27FC236}">
                <a16:creationId xmlns:a16="http://schemas.microsoft.com/office/drawing/2014/main" id="{7C0EBF36-B9CA-4962-B198-27B56B54E58C}"/>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8882738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isted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hasCustomPrompt="1"/>
          </p:nvPr>
        </p:nvSpPr>
        <p:spPr>
          <a:xfrm>
            <a:off x="2095500" y="1992933"/>
            <a:ext cx="9388499" cy="1095375"/>
          </a:xfrm>
        </p:spPr>
        <p:txBody>
          <a:bodyPr/>
          <a:lstStyle>
            <a:lvl1pPr marL="0" indent="0">
              <a:buNone/>
              <a:defRPr/>
            </a:lvl1pPr>
          </a:lstStyle>
          <a:p>
            <a:pPr lvl="0"/>
            <a:r>
              <a:rPr lang="en-US" dirty="0"/>
              <a:t>Description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11" name="Picture Placeholder 10">
            <a:extLst>
              <a:ext uri="{FF2B5EF4-FFF2-40B4-BE49-F238E27FC236}">
                <a16:creationId xmlns:a16="http://schemas.microsoft.com/office/drawing/2014/main" id="{A98EA298-DD21-4B69-8125-094245EDF713}"/>
              </a:ext>
            </a:extLst>
          </p:cNvPr>
          <p:cNvSpPr>
            <a:spLocks noGrp="1"/>
          </p:cNvSpPr>
          <p:nvPr>
            <p:ph type="pic" sz="quarter" idx="13" hasCustomPrompt="1"/>
          </p:nvPr>
        </p:nvSpPr>
        <p:spPr>
          <a:xfrm>
            <a:off x="684213" y="19929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2" name="Picture Placeholder 10">
            <a:extLst>
              <a:ext uri="{FF2B5EF4-FFF2-40B4-BE49-F238E27FC236}">
                <a16:creationId xmlns:a16="http://schemas.microsoft.com/office/drawing/2014/main" id="{4C93EFCC-1E62-4200-9E96-2476EE2581BF}"/>
              </a:ext>
            </a:extLst>
          </p:cNvPr>
          <p:cNvSpPr>
            <a:spLocks noGrp="1"/>
          </p:cNvSpPr>
          <p:nvPr>
            <p:ph type="pic" sz="quarter" idx="14" hasCustomPrompt="1"/>
          </p:nvPr>
        </p:nvSpPr>
        <p:spPr>
          <a:xfrm>
            <a:off x="684213" y="34311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3" name="Picture Placeholder 10">
            <a:extLst>
              <a:ext uri="{FF2B5EF4-FFF2-40B4-BE49-F238E27FC236}">
                <a16:creationId xmlns:a16="http://schemas.microsoft.com/office/drawing/2014/main" id="{8741D874-BD81-4469-AA1C-32517FD7C37B}"/>
              </a:ext>
            </a:extLst>
          </p:cNvPr>
          <p:cNvSpPr>
            <a:spLocks noGrp="1"/>
          </p:cNvSpPr>
          <p:nvPr>
            <p:ph type="pic" sz="quarter" idx="15" hasCustomPrompt="1"/>
          </p:nvPr>
        </p:nvSpPr>
        <p:spPr>
          <a:xfrm>
            <a:off x="684213" y="48693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4" name="Content Placeholder 2">
            <a:extLst>
              <a:ext uri="{FF2B5EF4-FFF2-40B4-BE49-F238E27FC236}">
                <a16:creationId xmlns:a16="http://schemas.microsoft.com/office/drawing/2014/main" id="{CFB0B599-DDEF-43E9-A07F-FC328C595BCE}"/>
              </a:ext>
            </a:extLst>
          </p:cNvPr>
          <p:cNvSpPr>
            <a:spLocks noGrp="1"/>
          </p:cNvSpPr>
          <p:nvPr>
            <p:ph idx="16" hasCustomPrompt="1"/>
          </p:nvPr>
        </p:nvSpPr>
        <p:spPr>
          <a:xfrm>
            <a:off x="2095500" y="3422739"/>
            <a:ext cx="9388499" cy="1095375"/>
          </a:xfrm>
        </p:spPr>
        <p:txBody>
          <a:bodyPr/>
          <a:lstStyle>
            <a:lvl1pPr marL="0" indent="0">
              <a:buNone/>
              <a:defRPr/>
            </a:lvl1pPr>
          </a:lstStyle>
          <a:p>
            <a:pPr lvl="0"/>
            <a:r>
              <a:rPr lang="en-US" dirty="0"/>
              <a:t>Description Here</a:t>
            </a:r>
          </a:p>
        </p:txBody>
      </p:sp>
      <p:sp>
        <p:nvSpPr>
          <p:cNvPr id="15" name="Content Placeholder 2">
            <a:extLst>
              <a:ext uri="{FF2B5EF4-FFF2-40B4-BE49-F238E27FC236}">
                <a16:creationId xmlns:a16="http://schemas.microsoft.com/office/drawing/2014/main" id="{63FF0857-6431-48DC-BE82-9A93C55CEFB4}"/>
              </a:ext>
            </a:extLst>
          </p:cNvPr>
          <p:cNvSpPr>
            <a:spLocks noGrp="1"/>
          </p:cNvSpPr>
          <p:nvPr>
            <p:ph idx="17" hasCustomPrompt="1"/>
          </p:nvPr>
        </p:nvSpPr>
        <p:spPr>
          <a:xfrm>
            <a:off x="2095500" y="4867850"/>
            <a:ext cx="9388499" cy="1095375"/>
          </a:xfrm>
        </p:spPr>
        <p:txBody>
          <a:bodyPr/>
          <a:lstStyle>
            <a:lvl1pPr marL="0" indent="0">
              <a:buNone/>
              <a:defRPr/>
            </a:lvl1pPr>
          </a:lstStyle>
          <a:p>
            <a:pPr lvl="0"/>
            <a:r>
              <a:rPr lang="en-US" dirty="0"/>
              <a:t>Description Here</a:t>
            </a:r>
          </a:p>
        </p:txBody>
      </p:sp>
    </p:spTree>
    <p:extLst>
      <p:ext uri="{BB962C8B-B14F-4D97-AF65-F5344CB8AC3E}">
        <p14:creationId xmlns:p14="http://schemas.microsoft.com/office/powerpoint/2010/main" val="11826686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394919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0" tIns="0" rIns="612000" anchor="ctr"/>
          <a:lstStyle>
            <a:lvl1pPr marL="0" indent="0" algn="r">
              <a:lnSpc>
                <a:spcPct val="100000"/>
              </a:lnSpc>
              <a:buNone/>
              <a:defRPr sz="1200" i="1">
                <a:solidFill>
                  <a:schemeClr val="bg1">
                    <a:lumMod val="75000"/>
                  </a:schemeClr>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hasCustomPrompt="1"/>
          </p:nvPr>
        </p:nvSpPr>
        <p:spPr>
          <a:xfrm>
            <a:off x="0" y="0"/>
            <a:ext cx="9672000" cy="6857999"/>
          </a:xfrm>
          <a:solidFill>
            <a:schemeClr val="tx2">
              <a:alpha val="70000"/>
            </a:schemeClr>
          </a:solidFill>
        </p:spPr>
        <p:txBody>
          <a:bodyPr lIns="1116000" rIns="180000" bIns="756000" anchor="ctr"/>
          <a:lstStyle>
            <a:lvl1pPr algn="l">
              <a:lnSpc>
                <a:spcPct val="65000"/>
              </a:lnSpc>
              <a:defRPr sz="8800" cap="all" baseline="0">
                <a:solidFill>
                  <a:schemeClr val="bg1"/>
                </a:solidFill>
              </a:defRPr>
            </a:lvl1pPr>
          </a:lstStyle>
          <a:p>
            <a:r>
              <a:rPr lang="en-US" dirty="0"/>
              <a:t>Thank </a:t>
            </a:r>
            <a:br>
              <a:rPr lang="en-US" dirty="0"/>
            </a:br>
            <a:r>
              <a:rPr lang="en-US" dirty="0"/>
              <a:t>you</a:t>
            </a:r>
          </a:p>
        </p:txBody>
      </p:sp>
      <p:sp>
        <p:nvSpPr>
          <p:cNvPr id="6" name="Text Placeholder 5">
            <a:extLst>
              <a:ext uri="{FF2B5EF4-FFF2-40B4-BE49-F238E27FC236}">
                <a16:creationId xmlns:a16="http://schemas.microsoft.com/office/drawing/2014/main" id="{D49FD1A9-E34B-4888-90DE-493861AD75C6}"/>
              </a:ext>
            </a:extLst>
          </p:cNvPr>
          <p:cNvSpPr>
            <a:spLocks noGrp="1"/>
          </p:cNvSpPr>
          <p:nvPr>
            <p:ph type="body" sz="quarter" idx="13" hasCustomPrompt="1"/>
          </p:nvPr>
        </p:nvSpPr>
        <p:spPr>
          <a:xfrm>
            <a:off x="1917700" y="4508500"/>
            <a:ext cx="3314700" cy="330200"/>
          </a:xfrm>
        </p:spPr>
        <p:txBody>
          <a:bodyPr anchor="t"/>
          <a:lstStyle>
            <a:lvl1pPr marL="0" indent="0">
              <a:buNone/>
              <a:defRPr sz="2000">
                <a:solidFill>
                  <a:schemeClr val="accent1"/>
                </a:solidFill>
                <a:latin typeface="+mj-lt"/>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Full Name</a:t>
            </a:r>
          </a:p>
        </p:txBody>
      </p:sp>
      <p:sp>
        <p:nvSpPr>
          <p:cNvPr id="9" name="Text Placeholder 5">
            <a:extLst>
              <a:ext uri="{FF2B5EF4-FFF2-40B4-BE49-F238E27FC236}">
                <a16:creationId xmlns:a16="http://schemas.microsoft.com/office/drawing/2014/main" id="{3452AC72-D893-4C1A-83BD-9930164D8935}"/>
              </a:ext>
            </a:extLst>
          </p:cNvPr>
          <p:cNvSpPr>
            <a:spLocks noGrp="1"/>
          </p:cNvSpPr>
          <p:nvPr>
            <p:ph type="body" sz="quarter" idx="14" hasCustomPrompt="1"/>
          </p:nvPr>
        </p:nvSpPr>
        <p:spPr>
          <a:xfrm>
            <a:off x="1917700" y="5180023"/>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Email</a:t>
            </a:r>
          </a:p>
        </p:txBody>
      </p:sp>
      <p:sp>
        <p:nvSpPr>
          <p:cNvPr id="10" name="Text Placeholder 5">
            <a:extLst>
              <a:ext uri="{FF2B5EF4-FFF2-40B4-BE49-F238E27FC236}">
                <a16:creationId xmlns:a16="http://schemas.microsoft.com/office/drawing/2014/main" id="{D2EEC149-F1BE-4C36-A789-5BF73B40A212}"/>
              </a:ext>
            </a:extLst>
          </p:cNvPr>
          <p:cNvSpPr>
            <a:spLocks noGrp="1"/>
          </p:cNvSpPr>
          <p:nvPr>
            <p:ph type="body" sz="quarter" idx="15" hasCustomPrompt="1"/>
          </p:nvPr>
        </p:nvSpPr>
        <p:spPr>
          <a:xfrm>
            <a:off x="1917700" y="5683561"/>
            <a:ext cx="3314700" cy="205029"/>
          </a:xfrm>
          <a:ln>
            <a:noFill/>
          </a:ln>
        </p:spPr>
        <p:txBody>
          <a:bodyPr anchor="t"/>
          <a:lstStyle>
            <a:lvl1pPr marL="0" indent="0">
              <a:buNone/>
              <a:defRPr sz="160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Phone</a:t>
            </a:r>
          </a:p>
        </p:txBody>
      </p:sp>
      <p:sp>
        <p:nvSpPr>
          <p:cNvPr id="11" name="Text Placeholder 5">
            <a:extLst>
              <a:ext uri="{FF2B5EF4-FFF2-40B4-BE49-F238E27FC236}">
                <a16:creationId xmlns:a16="http://schemas.microsoft.com/office/drawing/2014/main" id="{ECC256E6-6AE8-4950-838C-BE638FB47968}"/>
              </a:ext>
            </a:extLst>
          </p:cNvPr>
          <p:cNvSpPr>
            <a:spLocks noGrp="1"/>
          </p:cNvSpPr>
          <p:nvPr>
            <p:ph type="body" sz="quarter" idx="16" hasCustomPrompt="1"/>
          </p:nvPr>
        </p:nvSpPr>
        <p:spPr>
          <a:xfrm>
            <a:off x="1917700" y="4821910"/>
            <a:ext cx="3314700" cy="205029"/>
          </a:xfrm>
        </p:spPr>
        <p:txBody>
          <a:bodyPr anchor="t"/>
          <a:lstStyle>
            <a:lvl1pPr marL="0" indent="0">
              <a:buNone/>
              <a:defRPr sz="1000" i="0">
                <a:solidFill>
                  <a:schemeClr val="bg1"/>
                </a:solidFill>
              </a:defRPr>
            </a:lvl1pPr>
            <a:lvl2pPr marL="266700" indent="0">
              <a:buNone/>
              <a:defRPr>
                <a:solidFill>
                  <a:schemeClr val="accent1"/>
                </a:solidFill>
              </a:defRPr>
            </a:lvl2pPr>
            <a:lvl3pPr marL="447675" indent="0">
              <a:buNone/>
              <a:defRPr>
                <a:solidFill>
                  <a:schemeClr val="accent1"/>
                </a:solidFill>
              </a:defRPr>
            </a:lvl3pPr>
            <a:lvl4pPr marL="628650" indent="0">
              <a:buNone/>
              <a:defRPr>
                <a:solidFill>
                  <a:schemeClr val="accent1"/>
                </a:solidFill>
              </a:defRPr>
            </a:lvl4pPr>
            <a:lvl5pPr marL="809625" indent="0">
              <a:buNone/>
              <a:defRPr>
                <a:solidFill>
                  <a:schemeClr val="accent1"/>
                </a:solidFill>
              </a:defRPr>
            </a:lvl5pPr>
          </a:lstStyle>
          <a:p>
            <a:pPr lvl="0"/>
            <a:r>
              <a:rPr lang="en-US" dirty="0"/>
              <a:t>POSITION</a:t>
            </a:r>
          </a:p>
        </p:txBody>
      </p:sp>
    </p:spTree>
    <p:extLst>
      <p:ext uri="{BB962C8B-B14F-4D97-AF65-F5344CB8AC3E}">
        <p14:creationId xmlns:p14="http://schemas.microsoft.com/office/powerpoint/2010/main" val="13043927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8595360" y="6356366"/>
            <a:ext cx="2910840" cy="365125"/>
          </a:xfrm>
          <a:prstGeom prst="rect">
            <a:avLst/>
          </a:prstGeom>
        </p:spPr>
        <p:txBody>
          <a:bodyPr/>
          <a:lstStyle>
            <a:lvl1pPr>
              <a:defRPr>
                <a:latin typeface="Calibri" panose="020F0502020204030204" pitchFamily="34" charset="0"/>
              </a:defRPr>
            </a:lvl1pPr>
          </a:lstStyle>
          <a:p>
            <a:pPr>
              <a:defRPr/>
            </a:pPr>
            <a:fld id="{EE87EFC7-7433-4BFC-BC2F-4734B5947390}" type="datetimeFigureOut">
              <a:rPr lang="en-US" smtClean="0">
                <a:solidFill>
                  <a:prstClr val="white">
                    <a:tint val="95000"/>
                  </a:prstClr>
                </a:solidFill>
              </a:rPr>
              <a:pPr>
                <a:defRPr/>
              </a:pPr>
              <a:t>4/28/2025</a:t>
            </a:fld>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9593C3-EF5C-4D69-BD7A-02A6B9E82037}" type="slidenum">
              <a:rPr lang="en-US">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12616938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8595360" y="6356366"/>
            <a:ext cx="2910840" cy="365125"/>
          </a:xfrm>
          <a:prstGeom prst="rect">
            <a:avLst/>
          </a:prstGeom>
        </p:spPr>
        <p:txBody>
          <a:bodyPr/>
          <a:lstStyle>
            <a:lvl1pPr>
              <a:defRPr>
                <a:latin typeface="Calibri" panose="020F0502020204030204" pitchFamily="34" charset="0"/>
              </a:defRPr>
            </a:lvl1pPr>
          </a:lstStyle>
          <a:p>
            <a:pPr>
              <a:defRPr/>
            </a:pPr>
            <a:fld id="{6F18B549-E22D-4457-A1BA-961CEAB41181}" type="datetimeFigureOut">
              <a:rPr lang="en-US" smtClean="0">
                <a:solidFill>
                  <a:prstClr val="white">
                    <a:tint val="95000"/>
                  </a:prstClr>
                </a:solidFill>
              </a:rPr>
              <a:pPr>
                <a:defRPr/>
              </a:pPr>
              <a:t>4/28/2025</a:t>
            </a:fld>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lvl1pPr>
              <a:defRPr dirty="0"/>
            </a:lvl1pPr>
          </a:lstStyle>
          <a:p>
            <a:pPr>
              <a:defRPr/>
            </a:pPr>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EE7528-571D-4C84-A857-69FACC717482}"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8208632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D13B-4273-2A46-833B-FDFD41DE3411}"/>
              </a:ext>
            </a:extLst>
          </p:cNvPr>
          <p:cNvSpPr>
            <a:spLocks noGrp="1"/>
          </p:cNvSpPr>
          <p:nvPr>
            <p:ph type="title"/>
          </p:nvPr>
        </p:nvSpPr>
        <p:spPr>
          <a:xfrm>
            <a:off x="374073" y="365125"/>
            <a:ext cx="11430000" cy="962230"/>
          </a:xfrm>
        </p:spPr>
        <p:txBody>
          <a:bodyPr>
            <a:noAutofit/>
          </a:bodyPr>
          <a:lstStyle>
            <a:lvl1pPr>
              <a:lnSpc>
                <a:spcPct val="100000"/>
              </a:lnSpc>
              <a:defRPr sz="3400">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3E7969C-D9C6-C44C-9495-E9B49C3FA0A6}"/>
              </a:ext>
            </a:extLst>
          </p:cNvPr>
          <p:cNvSpPr>
            <a:spLocks noGrp="1"/>
          </p:cNvSpPr>
          <p:nvPr>
            <p:ph idx="1"/>
          </p:nvPr>
        </p:nvSpPr>
        <p:spPr>
          <a:xfrm>
            <a:off x="374073" y="1592825"/>
            <a:ext cx="11430000" cy="4663595"/>
          </a:xfrm>
        </p:spPr>
        <p:txBody>
          <a:bodyPr/>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buClr>
                <a:srgbClr val="2869AB"/>
              </a:buClr>
              <a:buSzPct val="75000"/>
              <a:defRPr/>
            </a:lvl3pPr>
            <a:lvl4pPr>
              <a:lnSpc>
                <a:spcPct val="100000"/>
              </a:lnSpc>
              <a:spcBef>
                <a:spcPts val="0"/>
              </a:spcBef>
              <a:spcAft>
                <a:spcPts val="12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2449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85CF9C-0A1D-455D-AB05-60023DE324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11006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7E3CD504-455D-4D4A-8027-09EB490D5D22}" type="datetimeFigureOut">
              <a:rPr lang="en-US" smtClean="0"/>
              <a:pPr/>
              <a:t>4/28/2025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FF911D-DD42-46F8-A2E3-6C61C5D8BBC6}" type="slidenum">
              <a:rPr lang="en-US" smtClean="0"/>
              <a:t>‹#›</a:t>
            </a:fld>
            <a:endParaRPr lang="en-US"/>
          </a:p>
        </p:txBody>
      </p:sp>
    </p:spTree>
    <p:extLst>
      <p:ext uri="{BB962C8B-B14F-4D97-AF65-F5344CB8AC3E}">
        <p14:creationId xmlns:p14="http://schemas.microsoft.com/office/powerpoint/2010/main" val="17726416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12" name="Straight Connector 11"/>
          <p:cNvCxnSpPr/>
          <p:nvPr/>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Calibri" panose="020F0502020204030204" pitchFamily="34" charset="0"/>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dirty="0">
              <a:solidFill>
                <a:srgbClr val="888888"/>
              </a:solidFill>
              <a:ea typeface="Calibri"/>
              <a:cs typeface="Calibri"/>
              <a:sym typeface="Calibri"/>
            </a:endParaRPr>
          </a:p>
        </p:txBody>
      </p:sp>
      <p:sp>
        <p:nvSpPr>
          <p:cNvPr id="3" name="Title 2"/>
          <p:cNvSpPr>
            <a:spLocks noGrp="1"/>
          </p:cNvSpPr>
          <p:nvPr>
            <p:ph type="title"/>
          </p:nvPr>
        </p:nvSpPr>
        <p:spPr/>
        <p:txBody>
          <a:bodyPr/>
          <a:lstStyle/>
          <a:p>
            <a:r>
              <a:rPr lang="en-US"/>
              <a:t>Click to edit Master title style</a:t>
            </a:r>
          </a:p>
        </p:txBody>
      </p:sp>
      <p:sp>
        <p:nvSpPr>
          <p:cNvPr id="6"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4974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BE711-70BE-45B2-AEEC-A889A90B04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94F6B6-7E74-431F-85C4-3A5D5571E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C41AA8-43A8-4AA1-A4B2-EAD6BEF328AB}"/>
              </a:ext>
            </a:extLst>
          </p:cNvPr>
          <p:cNvSpPr>
            <a:spLocks noGrp="1"/>
          </p:cNvSpPr>
          <p:nvPr>
            <p:ph type="dt" sz="half" idx="10"/>
          </p:nvPr>
        </p:nvSpPr>
        <p:spPr/>
        <p:txBody>
          <a:bodyPr/>
          <a:lstStyle>
            <a:lvl1pPr>
              <a:defRPr>
                <a:latin typeface="Calibri" panose="020F0502020204030204" pitchFamily="34" charset="0"/>
              </a:defRPr>
            </a:lvl1pPr>
          </a:lstStyle>
          <a:p>
            <a:fld id="{4461DA84-3B1A-4DB2-8AC1-D916B144C1BD}" type="datetimeFigureOut">
              <a:rPr lang="en-US" smtClean="0"/>
              <a:pPr/>
              <a:t>4/28/2025</a:t>
            </a:fld>
            <a:endParaRPr lang="en-US"/>
          </a:p>
        </p:txBody>
      </p:sp>
      <p:sp>
        <p:nvSpPr>
          <p:cNvPr id="5" name="Footer Placeholder 4">
            <a:extLst>
              <a:ext uri="{FF2B5EF4-FFF2-40B4-BE49-F238E27FC236}">
                <a16:creationId xmlns:a16="http://schemas.microsoft.com/office/drawing/2014/main" id="{6C937CA9-25F3-42B2-9566-122C86422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711B4-6D24-4277-A784-A0CD0666C237}"/>
              </a:ext>
            </a:extLst>
          </p:cNvPr>
          <p:cNvSpPr>
            <a:spLocks noGrp="1"/>
          </p:cNvSpPr>
          <p:nvPr>
            <p:ph type="sldNum" sz="quarter" idx="12"/>
          </p:nvPr>
        </p:nvSpPr>
        <p:spPr/>
        <p:txBody>
          <a:bodyPr/>
          <a:lstStyle/>
          <a:p>
            <a:fld id="{DE6A1AA3-A7D3-411D-AB55-EEFCF7DF7A82}" type="slidenum">
              <a:rPr lang="en-US" smtClean="0"/>
              <a:t>‹#›</a:t>
            </a:fld>
            <a:endParaRPr lang="en-US"/>
          </a:p>
        </p:txBody>
      </p:sp>
    </p:spTree>
    <p:extLst>
      <p:ext uri="{BB962C8B-B14F-4D97-AF65-F5344CB8AC3E}">
        <p14:creationId xmlns:p14="http://schemas.microsoft.com/office/powerpoint/2010/main" val="32264505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alf Column Bullets">
    <p:spTree>
      <p:nvGrpSpPr>
        <p:cNvPr id="1" name=""/>
        <p:cNvGrpSpPr/>
        <p:nvPr/>
      </p:nvGrpSpPr>
      <p:grpSpPr>
        <a:xfrm>
          <a:off x="0" y="0"/>
          <a:ext cx="0" cy="0"/>
          <a:chOff x="0" y="0"/>
          <a:chExt cx="0" cy="0"/>
        </a:xfrm>
      </p:grpSpPr>
      <p:cxnSp>
        <p:nvCxnSpPr>
          <p:cNvPr id="15" name="Straight Connector 14"/>
          <p:cNvCxnSpPr/>
          <p:nvPr/>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Calibri" panose="020F0502020204030204" pitchFamily="34" charset="0"/>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dirty="0">
              <a:solidFill>
                <a:srgbClr val="888888"/>
              </a:solidFill>
              <a:ea typeface="Calibri"/>
              <a:cs typeface="Calibri"/>
              <a:sym typeface="Calibri"/>
            </a:endParaRPr>
          </a:p>
        </p:txBody>
      </p:sp>
      <p:sp>
        <p:nvSpPr>
          <p:cNvPr id="4" name="Text Placeholder 3"/>
          <p:cNvSpPr>
            <a:spLocks noGrp="1"/>
          </p:cNvSpPr>
          <p:nvPr>
            <p:ph type="body" sz="quarter" idx="11"/>
          </p:nvPr>
        </p:nvSpPr>
        <p:spPr>
          <a:xfrm>
            <a:off x="478149" y="1220087"/>
            <a:ext cx="5457534" cy="46417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99999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ull Column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3173" y="992981"/>
            <a:ext cx="11280362" cy="4861719"/>
          </a:xfrm>
        </p:spPr>
        <p:txBody>
          <a:bodyPr numCol="1">
            <a:noAutofit/>
          </a:bodyPr>
          <a:lstStyle>
            <a:lvl1pPr marL="457109" indent="-457109">
              <a:lnSpc>
                <a:spcPct val="114000"/>
              </a:lnSpc>
              <a:spcBef>
                <a:spcPts val="0"/>
              </a:spcBef>
              <a:buFont typeface="AppleSymbols" charset="0"/>
              <a:buChar char="⦿"/>
              <a:defRPr sz="2200"/>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hoc in </a:t>
            </a:r>
            <a:r>
              <a:rPr lang="en-US" dirty="0" err="1"/>
              <a:t>eo</a:t>
            </a:r>
            <a:r>
              <a:rPr lang="en-US" dirty="0"/>
              <a:t> M. </a:t>
            </a:r>
            <a:r>
              <a:rPr lang="en-US" dirty="0" err="1"/>
              <a:t>Ut</a:t>
            </a:r>
            <a:r>
              <a:rPr lang="en-US" dirty="0"/>
              <a:t> </a:t>
            </a:r>
            <a:r>
              <a:rPr lang="en-US" dirty="0" err="1"/>
              <a:t>pulsi</a:t>
            </a:r>
            <a:r>
              <a:rPr lang="en-US" dirty="0"/>
              <a:t> </a:t>
            </a:r>
            <a:r>
              <a:rPr lang="en-US" dirty="0" err="1"/>
              <a:t>recurrant</a:t>
            </a:r>
            <a:r>
              <a:rPr lang="en-US" dirty="0"/>
              <a:t>? </a:t>
            </a:r>
            <a:r>
              <a:rPr lang="en-US" dirty="0" err="1"/>
              <a:t>Istam</a:t>
            </a:r>
            <a:r>
              <a:rPr lang="en-US" dirty="0"/>
              <a:t> </a:t>
            </a:r>
            <a:r>
              <a:rPr lang="en-US" dirty="0" err="1"/>
              <a:t>voluptatem</a:t>
            </a:r>
            <a:r>
              <a:rPr lang="en-US" dirty="0"/>
              <a:t>, </a:t>
            </a:r>
            <a:r>
              <a:rPr lang="en-US" dirty="0" err="1"/>
              <a:t>inquit</a:t>
            </a:r>
            <a:r>
              <a:rPr lang="en-US" dirty="0"/>
              <a:t>, Epicurus </a:t>
            </a:r>
            <a:r>
              <a:rPr lang="en-US" dirty="0" err="1"/>
              <a:t>ignorat</a:t>
            </a:r>
            <a:r>
              <a:rPr lang="en-US" dirty="0"/>
              <a:t>? An </a:t>
            </a:r>
            <a:r>
              <a:rPr lang="en-US" dirty="0" err="1"/>
              <a:t>eiusdem</a:t>
            </a:r>
            <a:r>
              <a:rPr lang="en-US" dirty="0"/>
              <a:t> </a:t>
            </a:r>
            <a:r>
              <a:rPr lang="en-US" dirty="0" err="1"/>
              <a:t>modi</a:t>
            </a:r>
            <a:r>
              <a:rPr lang="en-US" dirty="0"/>
              <a:t>?</a:t>
            </a:r>
          </a:p>
          <a:p>
            <a:r>
              <a:rPr lang="en-US" dirty="0"/>
              <a:t>Nos </a:t>
            </a:r>
            <a:r>
              <a:rPr lang="en-US" dirty="0" err="1"/>
              <a:t>commodius</a:t>
            </a:r>
            <a:r>
              <a:rPr lang="en-US" dirty="0"/>
              <a:t> </a:t>
            </a:r>
            <a:r>
              <a:rPr lang="en-US" dirty="0" err="1"/>
              <a:t>agimus</a:t>
            </a:r>
            <a:r>
              <a:rPr lang="en-US" dirty="0"/>
              <a:t>. </a:t>
            </a:r>
            <a:r>
              <a:rPr lang="en-US" dirty="0" err="1"/>
              <a:t>Eaedem</a:t>
            </a:r>
            <a:r>
              <a:rPr lang="en-US" dirty="0"/>
              <a:t> res </a:t>
            </a:r>
            <a:r>
              <a:rPr lang="en-US" dirty="0" err="1"/>
              <a:t>maneant</a:t>
            </a:r>
            <a:r>
              <a:rPr lang="en-US" dirty="0"/>
              <a:t> </a:t>
            </a:r>
            <a:r>
              <a:rPr lang="en-US" dirty="0" err="1"/>
              <a:t>alio</a:t>
            </a:r>
            <a:r>
              <a:rPr lang="en-US" dirty="0"/>
              <a:t> </a:t>
            </a:r>
            <a:r>
              <a:rPr lang="en-US" dirty="0" err="1"/>
              <a:t>modo</a:t>
            </a:r>
            <a:r>
              <a:rPr lang="en-US" dirty="0"/>
              <a:t>. </a:t>
            </a:r>
            <a:r>
              <a:rPr lang="en-US" dirty="0" err="1"/>
              <a:t>Avaritiamne</a:t>
            </a:r>
            <a:r>
              <a:rPr lang="en-US" dirty="0"/>
              <a:t> </a:t>
            </a:r>
            <a:r>
              <a:rPr lang="en-US" dirty="0" err="1"/>
              <a:t>minuis</a:t>
            </a:r>
            <a:r>
              <a:rPr lang="en-US" dirty="0"/>
              <a:t>? </a:t>
            </a:r>
            <a:r>
              <a:rPr lang="en-US" dirty="0" err="1"/>
              <a:t>Sed</a:t>
            </a:r>
            <a:r>
              <a:rPr lang="en-US" dirty="0"/>
              <a:t> </a:t>
            </a:r>
            <a:r>
              <a:rPr lang="en-US" dirty="0" err="1"/>
              <a:t>haec</a:t>
            </a:r>
            <a:r>
              <a:rPr lang="en-US" dirty="0"/>
              <a:t> in </a:t>
            </a:r>
            <a:r>
              <a:rPr lang="en-US" dirty="0" err="1"/>
              <a:t>pueris</a:t>
            </a:r>
            <a:r>
              <a:rPr lang="en-US" dirty="0"/>
              <a:t>; </a:t>
            </a:r>
          </a:p>
          <a:p>
            <a:r>
              <a:rPr lang="en-US" dirty="0" err="1"/>
              <a:t>Immo</a:t>
            </a:r>
            <a:r>
              <a:rPr lang="en-US" dirty="0"/>
              <a:t> </a:t>
            </a:r>
            <a:r>
              <a:rPr lang="en-US" dirty="0" err="1"/>
              <a:t>videri</a:t>
            </a:r>
            <a:r>
              <a:rPr lang="en-US" dirty="0"/>
              <a:t> </a:t>
            </a:r>
            <a:r>
              <a:rPr lang="en-US" dirty="0" err="1"/>
              <a:t>fortasse</a:t>
            </a:r>
            <a:r>
              <a:rPr lang="en-US" dirty="0"/>
              <a:t>.</a:t>
            </a:r>
          </a:p>
          <a:p>
            <a:r>
              <a:rPr lang="en-US" dirty="0"/>
              <a:t>Qui </a:t>
            </a:r>
            <a:r>
              <a:rPr lang="en-US" dirty="0" err="1"/>
              <a:t>autem</a:t>
            </a:r>
            <a:r>
              <a:rPr lang="en-US" dirty="0"/>
              <a:t> de </a:t>
            </a:r>
            <a:r>
              <a:rPr lang="en-US" dirty="0" err="1"/>
              <a:t>summo</a:t>
            </a:r>
            <a:r>
              <a:rPr lang="en-US" dirty="0"/>
              <a:t> bono </a:t>
            </a:r>
            <a:r>
              <a:rPr lang="en-US" dirty="0" err="1"/>
              <a:t>dissentit</a:t>
            </a:r>
            <a:r>
              <a:rPr lang="en-US" dirty="0"/>
              <a:t> de </a:t>
            </a:r>
            <a:r>
              <a:rPr lang="en-US" dirty="0" err="1"/>
              <a:t>tota</a:t>
            </a:r>
            <a:r>
              <a:rPr lang="en-US" dirty="0"/>
              <a:t> </a:t>
            </a:r>
            <a:r>
              <a:rPr lang="en-US" dirty="0" err="1"/>
              <a:t>philosophiae</a:t>
            </a:r>
            <a:r>
              <a:rPr lang="en-US" dirty="0"/>
              <a:t> </a:t>
            </a:r>
            <a:r>
              <a:rPr lang="en-US" dirty="0" err="1"/>
              <a:t>ratione</a:t>
            </a:r>
            <a:r>
              <a:rPr lang="en-US" dirty="0"/>
              <a:t> </a:t>
            </a:r>
            <a:r>
              <a:rPr lang="en-US" dirty="0" err="1"/>
              <a:t>dissentit</a:t>
            </a:r>
            <a:r>
              <a:rPr lang="en-US" dirty="0"/>
              <a:t>.</a:t>
            </a:r>
          </a:p>
          <a:p>
            <a:r>
              <a:rPr lang="en-US" dirty="0"/>
              <a:t>An </a:t>
            </a:r>
            <a:r>
              <a:rPr lang="en-US" dirty="0" err="1"/>
              <a:t>est</a:t>
            </a:r>
            <a:r>
              <a:rPr lang="en-US" dirty="0"/>
              <a:t> </a:t>
            </a:r>
            <a:r>
              <a:rPr lang="en-US" dirty="0" err="1"/>
              <a:t>aliquid</a:t>
            </a:r>
            <a:r>
              <a:rPr lang="en-US" dirty="0"/>
              <a:t> per se ipsum </a:t>
            </a:r>
            <a:r>
              <a:rPr lang="en-US" dirty="0" err="1"/>
              <a:t>flagitiosum</a:t>
            </a:r>
            <a:r>
              <a:rPr lang="en-US" dirty="0"/>
              <a:t>, </a:t>
            </a:r>
            <a:r>
              <a:rPr lang="en-US" dirty="0" err="1"/>
              <a:t>etiamsi</a:t>
            </a:r>
            <a:r>
              <a:rPr lang="en-US" dirty="0"/>
              <a:t> </a:t>
            </a:r>
            <a:r>
              <a:rPr lang="en-US" dirty="0" err="1"/>
              <a:t>nulla</a:t>
            </a:r>
            <a:r>
              <a:rPr lang="en-US" dirty="0"/>
              <a:t> </a:t>
            </a:r>
            <a:r>
              <a:rPr lang="en-US" dirty="0" err="1"/>
              <a:t>comitetur</a:t>
            </a:r>
            <a:r>
              <a:rPr lang="en-US" dirty="0"/>
              <a:t> </a:t>
            </a:r>
            <a:r>
              <a:rPr lang="en-US" dirty="0" err="1"/>
              <a:t>infamia</a:t>
            </a:r>
            <a:r>
              <a:rPr lang="en-US" dirty="0"/>
              <a:t>?</a:t>
            </a:r>
          </a:p>
          <a:p>
            <a:r>
              <a:rPr lang="en-US" dirty="0"/>
              <a:t>Cur </a:t>
            </a:r>
            <a:r>
              <a:rPr lang="en-US" dirty="0" err="1"/>
              <a:t>deinde</a:t>
            </a:r>
            <a:r>
              <a:rPr lang="en-US" dirty="0"/>
              <a:t> </a:t>
            </a:r>
            <a:r>
              <a:rPr lang="en-US" dirty="0" err="1"/>
              <a:t>Metrodori</a:t>
            </a:r>
            <a:r>
              <a:rPr lang="en-US" dirty="0"/>
              <a:t> </a:t>
            </a:r>
            <a:r>
              <a:rPr lang="en-US" dirty="0" err="1"/>
              <a:t>liberos</a:t>
            </a:r>
            <a:r>
              <a:rPr lang="en-US" dirty="0"/>
              <a:t> </a:t>
            </a:r>
            <a:r>
              <a:rPr lang="en-US" dirty="0" err="1"/>
              <a:t>commendas</a:t>
            </a:r>
            <a:r>
              <a:rPr lang="en-US" dirty="0"/>
              <a:t>?</a:t>
            </a:r>
          </a:p>
          <a:p>
            <a:r>
              <a:rPr lang="en-US" dirty="0"/>
              <a:t>Quid ergo?</a:t>
            </a:r>
          </a:p>
          <a:p>
            <a:r>
              <a:rPr lang="en-US" dirty="0" err="1"/>
              <a:t>Sed</a:t>
            </a:r>
            <a:r>
              <a:rPr lang="en-US" dirty="0"/>
              <a:t> </a:t>
            </a:r>
            <a:r>
              <a:rPr lang="en-US" dirty="0" err="1"/>
              <a:t>fortuna</a:t>
            </a:r>
            <a:r>
              <a:rPr lang="en-US" dirty="0"/>
              <a:t> </a:t>
            </a:r>
            <a:r>
              <a:rPr lang="en-US" dirty="0" err="1"/>
              <a:t>fortis</a:t>
            </a:r>
            <a:r>
              <a:rPr lang="en-US" dirty="0"/>
              <a:t>; Quid, quod res alia </a:t>
            </a:r>
            <a:r>
              <a:rPr lang="en-US" dirty="0" err="1"/>
              <a:t>tota</a:t>
            </a:r>
            <a:r>
              <a:rPr lang="en-US" dirty="0"/>
              <a:t> </a:t>
            </a:r>
            <a:r>
              <a:rPr lang="en-US" dirty="0" err="1"/>
              <a:t>est</a:t>
            </a:r>
            <a:r>
              <a:rPr lang="en-US" dirty="0"/>
              <a:t>? </a:t>
            </a:r>
            <a:r>
              <a:rPr lang="en-US" dirty="0" err="1"/>
              <a:t>Respondeat</a:t>
            </a:r>
            <a:r>
              <a:rPr lang="en-US" dirty="0"/>
              <a:t> </a:t>
            </a:r>
            <a:r>
              <a:rPr lang="en-US" dirty="0" err="1"/>
              <a:t>totidem</a:t>
            </a:r>
            <a:r>
              <a:rPr lang="en-US" dirty="0"/>
              <a:t> </a:t>
            </a:r>
            <a:r>
              <a:rPr lang="en-US" dirty="0" err="1"/>
              <a:t>verbis</a:t>
            </a:r>
            <a:r>
              <a:rPr lang="en-US" dirty="0"/>
              <a:t>. </a:t>
            </a:r>
            <a:r>
              <a:rPr lang="en-US" dirty="0" err="1"/>
              <a:t>Sed</a:t>
            </a:r>
            <a:r>
              <a:rPr lang="en-US" dirty="0"/>
              <a:t> </a:t>
            </a:r>
            <a:r>
              <a:rPr lang="en-US" dirty="0" err="1"/>
              <a:t>haec</a:t>
            </a:r>
            <a:r>
              <a:rPr lang="en-US" dirty="0"/>
              <a:t> </a:t>
            </a:r>
            <a:r>
              <a:rPr lang="en-US" dirty="0" err="1"/>
              <a:t>omittamus</a:t>
            </a:r>
            <a:r>
              <a:rPr lang="en-US" dirty="0"/>
              <a:t>; Ratio </a:t>
            </a:r>
            <a:r>
              <a:rPr lang="en-US" dirty="0" err="1"/>
              <a:t>quidem</a:t>
            </a:r>
            <a:r>
              <a:rPr lang="en-US" dirty="0"/>
              <a:t> </a:t>
            </a:r>
            <a:r>
              <a:rPr lang="en-US" dirty="0" err="1"/>
              <a:t>vestra</a:t>
            </a:r>
            <a:r>
              <a:rPr lang="en-US" dirty="0"/>
              <a:t> sic </a:t>
            </a:r>
            <a:r>
              <a:rPr lang="en-US" dirty="0" err="1"/>
              <a:t>cogit</a:t>
            </a:r>
            <a:r>
              <a:rPr lang="en-US" dirty="0"/>
              <a:t>. </a:t>
            </a:r>
            <a:r>
              <a:rPr lang="en-US" dirty="0" err="1"/>
              <a:t>Ita</a:t>
            </a:r>
            <a:r>
              <a:rPr lang="en-US" dirty="0"/>
              <a:t> fit cum </a:t>
            </a:r>
            <a:r>
              <a:rPr lang="en-US" dirty="0" err="1"/>
              <a:t>gravior</a:t>
            </a:r>
            <a:r>
              <a:rPr lang="en-US" dirty="0"/>
              <a:t>, tum </a:t>
            </a:r>
            <a:r>
              <a:rPr lang="en-US" dirty="0" err="1"/>
              <a:t>etiam</a:t>
            </a:r>
            <a:r>
              <a:rPr lang="en-US" dirty="0"/>
              <a:t> </a:t>
            </a:r>
            <a:r>
              <a:rPr lang="en-US" dirty="0" err="1"/>
              <a:t>splendidior</a:t>
            </a:r>
            <a:r>
              <a:rPr lang="en-US" dirty="0"/>
              <a:t>.</a:t>
            </a:r>
          </a:p>
        </p:txBody>
      </p:sp>
      <p:cxnSp>
        <p:nvCxnSpPr>
          <p:cNvPr id="16" name="Straight Connector 15"/>
          <p:cNvCxnSpPr/>
          <p:nvPr/>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Calibri" panose="020F0502020204030204" pitchFamily="34" charset="0"/>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dirty="0">
              <a:solidFill>
                <a:srgbClr val="888888"/>
              </a:solidFill>
              <a:ea typeface="Calibri"/>
              <a:cs typeface="Calibri"/>
              <a:sym typeface="Calibri"/>
            </a:endParaRPr>
          </a:p>
        </p:txBody>
      </p:sp>
      <p:sp>
        <p:nvSpPr>
          <p:cNvPr id="4" name="Title 3"/>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5059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ull Column Numb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a:solidFill>
                <a:srgbClr val="888888"/>
              </a:solidFill>
              <a:ea typeface="Calibri"/>
              <a:cs typeface="Calibri"/>
              <a:sym typeface="Calibri"/>
            </a:endParaRPr>
          </a:p>
        </p:txBody>
      </p:sp>
      <p:sp>
        <p:nvSpPr>
          <p:cNvPr id="4" name="Text Placeholder 3"/>
          <p:cNvSpPr>
            <a:spLocks noGrp="1"/>
          </p:cNvSpPr>
          <p:nvPr>
            <p:ph type="body" sz="quarter" idx="11"/>
          </p:nvPr>
        </p:nvSpPr>
        <p:spPr>
          <a:xfrm>
            <a:off x="478149" y="1220087"/>
            <a:ext cx="11250361" cy="4798125"/>
          </a:xfrm>
        </p:spPr>
        <p:txBody>
          <a:bodyPr/>
          <a:lstStyle>
            <a:lvl1pPr marL="457109" indent="-457109">
              <a:buSzPct val="100000"/>
              <a:buFont typeface="+mj-lt"/>
              <a:buAutoNum type="arabicPeriod"/>
              <a:defRPr/>
            </a:lvl1pPr>
            <a:lvl2pPr marL="914217" indent="-457109">
              <a:buSzPct val="100000"/>
              <a:buFont typeface="+mj-lt"/>
              <a:buAutoNum type="alphaUcPeriod"/>
              <a:defRPr/>
            </a:lvl2pPr>
            <a:lvl3pPr marL="1371326" indent="-457109">
              <a:buFont typeface="+mj-lt"/>
              <a:buAutoNum type="romanLcPeriod"/>
              <a:defRPr/>
            </a:lvl3pPr>
            <a:lvl4pPr marL="1828434" indent="-457109">
              <a:buSzPct val="100000"/>
              <a:buFont typeface="+mj-lt"/>
              <a:buAutoNum type="arabicPeriod"/>
              <a:defRPr/>
            </a:lvl4pPr>
            <a:lvl5pPr marL="2285543" indent="-457109">
              <a:buSzPct val="100000"/>
              <a:buFont typeface="+mj-lt"/>
              <a:buAutoNum type="alphaL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cxnSp>
        <p:nvCxnSpPr>
          <p:cNvPr id="6" name="Straight Connector 5"/>
          <p:cNvCxnSpPr/>
          <p:nvPr userDrawn="1"/>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4286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Separate Box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6184" y="985648"/>
            <a:ext cx="5459500" cy="4721225"/>
          </a:xfrm>
        </p:spPr>
        <p:txBody>
          <a:bodyPr numCol="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7111" y="985648"/>
            <a:ext cx="5471400" cy="4721225"/>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p:cNvCxnSpPr/>
          <p:nvPr/>
        </p:nvCxnSpPr>
        <p:spPr>
          <a:xfrm>
            <a:off x="453172"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lvl1pPr>
              <a:defRPr>
                <a:latin typeface="Calibri" panose="020F0502020204030204" pitchFamily="34" charset="0"/>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dirty="0">
              <a:solidFill>
                <a:srgbClr val="888888"/>
              </a:solidFill>
              <a:ea typeface="Calibri"/>
              <a:cs typeface="Calibri"/>
              <a:sym typeface="Calibri"/>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50552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Calibri" panose="020F0502020204030204" pitchFamily="34" charset="0"/>
              </a:defRPr>
            </a:lvl1pPr>
          </a:lstStyle>
          <a:p>
            <a:pPr>
              <a:buSzPct val="25000"/>
            </a:pPr>
            <a:fld id="{00000000-1234-1234-1234-123412341234}" type="slidenum">
              <a:rPr lang="en-US" sz="1200" smtClean="0">
                <a:solidFill>
                  <a:srgbClr val="888888"/>
                </a:solidFill>
                <a:ea typeface="Calibri"/>
                <a:cs typeface="Calibri"/>
                <a:sym typeface="Calibri"/>
              </a:rPr>
              <a:pPr>
                <a:buSzPct val="25000"/>
              </a:pPr>
              <a:t>‹#›</a:t>
            </a:fld>
            <a:endParaRPr lang="en-US" sz="1200" dirty="0">
              <a:solidFill>
                <a:srgbClr val="888888"/>
              </a:solidFill>
              <a:ea typeface="Calibri"/>
              <a:cs typeface="Calibri"/>
              <a:sym typeface="Calibri"/>
            </a:endParaRPr>
          </a:p>
        </p:txBody>
      </p:sp>
      <p:sp>
        <p:nvSpPr>
          <p:cNvPr id="3" name="Text Placeholder 6"/>
          <p:cNvSpPr>
            <a:spLocks noGrp="1"/>
          </p:cNvSpPr>
          <p:nvPr>
            <p:ph type="body" sz="quarter" idx="12"/>
          </p:nvPr>
        </p:nvSpPr>
        <p:spPr>
          <a:xfrm>
            <a:off x="0" y="5618879"/>
            <a:ext cx="12192000" cy="1239122"/>
          </a:xfrm>
          <a:solidFill>
            <a:schemeClr val="tx1"/>
          </a:solidFill>
        </p:spPr>
        <p:txBody>
          <a:bodyPr lIns="914400" tIns="457200" rIns="914400" bIns="457200" anchor="b" anchorCtr="0">
            <a:spAutoFit/>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50894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alibri" panose="020F0502020204030204" pitchFamily="34" charset="0"/>
              </a:defRPr>
            </a:lvl1pPr>
          </a:lstStyle>
          <a:p>
            <a:pPr>
              <a:defRPr/>
            </a:pPr>
            <a:fld id="{6F18B549-E22D-4457-A1BA-961CEAB41181}" type="datetimeFigureOut">
              <a:rPr lang="en-US" smtClean="0">
                <a:solidFill>
                  <a:prstClr val="white">
                    <a:tint val="95000"/>
                  </a:prstClr>
                </a:solidFill>
              </a:rPr>
              <a:pPr>
                <a:defRPr/>
              </a:pPr>
              <a:t>4/28/2025</a:t>
            </a:fld>
            <a:endParaRPr lang="en-US" dirty="0">
              <a:solidFill>
                <a:prstClr val="white">
                  <a:tint val="95000"/>
                </a:prstClr>
              </a:solidFill>
            </a:endParaRPr>
          </a:p>
        </p:txBody>
      </p:sp>
      <p:sp>
        <p:nvSpPr>
          <p:cNvPr id="5" name="Footer Placeholder 4"/>
          <p:cNvSpPr>
            <a:spLocks noGrp="1"/>
          </p:cNvSpPr>
          <p:nvPr>
            <p:ph type="ftr" sz="quarter" idx="11"/>
          </p:nvPr>
        </p:nvSpPr>
        <p:spPr/>
        <p:txBody>
          <a:bodyPr/>
          <a:lstStyle>
            <a:lvl1pPr>
              <a:defRPr dirty="0"/>
            </a:lvl1pPr>
          </a:lstStyle>
          <a:p>
            <a:pPr>
              <a:defRPr/>
            </a:pPr>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EE7528-571D-4C84-A857-69FACC717482}"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11814231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urquoise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4"/>
            <a:ext cx="10972800" cy="1143000"/>
          </a:xfrm>
        </p:spPr>
        <p:txBody>
          <a:bodyPr>
            <a:normAutofit/>
          </a:bodyPr>
          <a:lstStyle>
            <a:lvl1pPr algn="l">
              <a:defRPr kumimoji="0" lang="en-GB" sz="3200" b="1" i="0" u="none" strike="noStrike" kern="1200" cap="none" spc="0" normalizeH="0" baseline="0" noProof="0" dirty="0" smtClean="0">
                <a:ln>
                  <a:noFill/>
                </a:ln>
                <a:solidFill>
                  <a:schemeClr val="bg1">
                    <a:lumMod val="95000"/>
                  </a:schemeClr>
                </a:solidFill>
                <a:effectLst>
                  <a:outerShdw blurRad="50800" dist="38100" dir="2700000" algn="tl" rotWithShape="0">
                    <a:prstClr val="black">
                      <a:alpha val="40000"/>
                    </a:prstClr>
                  </a:outerShdw>
                </a:effectLst>
                <a:uLnTx/>
                <a:uFillTx/>
                <a:latin typeface="Calibri" panose="020F0502020204030204" pitchFamily="34" charset="0"/>
                <a:ea typeface="+mj-ea"/>
                <a:cs typeface="Calibri" panose="020F0502020204030204" pitchFamily="34" charset="0"/>
              </a:defRPr>
            </a:lvl1pPr>
          </a:lstStyle>
          <a:p>
            <a:r>
              <a:rPr lang="en-US" dirty="0"/>
              <a:t>Click to edit Master title style</a:t>
            </a:r>
            <a:endParaRPr lang="en-GB" dirty="0"/>
          </a:p>
        </p:txBody>
      </p:sp>
      <p:sp>
        <p:nvSpPr>
          <p:cNvPr id="7" name="Content Placeholder 2"/>
          <p:cNvSpPr>
            <a:spLocks noGrp="1"/>
          </p:cNvSpPr>
          <p:nvPr>
            <p:ph idx="13"/>
          </p:nvPr>
        </p:nvSpPr>
        <p:spPr>
          <a:xfrm>
            <a:off x="609600" y="1196752"/>
            <a:ext cx="10972800" cy="5112568"/>
          </a:xfrm>
          <a:prstGeom prst="rect">
            <a:avLst/>
          </a:prstGeom>
        </p:spPr>
        <p:txBody>
          <a:bodyPr/>
          <a:lstStyle>
            <a:lvl1pPr algn="l" defTabSz="914400" rtl="0" eaLnBrk="1" latinLnBrk="0" hangingPunct="1">
              <a:spcBef>
                <a:spcPct val="20000"/>
              </a:spcBef>
              <a:buSzPct val="120000"/>
              <a:buFont typeface="Arial" pitchFamily="34" charset="0"/>
              <a:buChar char="•"/>
              <a:defRPr kumimoji="0" lang="en-US" sz="2200" b="0" i="0" u="none" strike="noStrike" kern="0" cap="none" spc="0" normalizeH="0" baseline="0" noProof="0" dirty="0" smtClean="0">
                <a:ln>
                  <a:noFill/>
                </a:ln>
                <a:solidFill>
                  <a:schemeClr val="tx2">
                    <a:lumMod val="75000"/>
                  </a:schemeClr>
                </a:solidFill>
                <a:effectLst/>
                <a:uLnTx/>
                <a:uFillTx/>
                <a:latin typeface="Calibri" panose="020F0502020204030204" pitchFamily="34" charset="0"/>
                <a:ea typeface="+mn-ea"/>
                <a:cs typeface="+mn-cs"/>
              </a:defRPr>
            </a:lvl1pPr>
            <a:lvl2pPr algn="l" defTabSz="914400" rtl="0" eaLnBrk="1" latinLnBrk="0" hangingPunct="1">
              <a:spcBef>
                <a:spcPct val="20000"/>
              </a:spcBef>
              <a:buSzPct val="75000"/>
              <a:buFontTx/>
              <a:buBlip>
                <a:blip r:embed="rId2"/>
              </a:buBlip>
              <a:defRPr kumimoji="0" lang="en-US" sz="1800" b="0" i="0" u="none" strike="noStrike" kern="0" cap="none" spc="0" normalizeH="0" baseline="0" noProof="0" dirty="0" smtClean="0">
                <a:ln>
                  <a:noFill/>
                </a:ln>
                <a:solidFill>
                  <a:schemeClr val="accent5">
                    <a:lumMod val="75000"/>
                  </a:schemeClr>
                </a:solidFill>
                <a:effectLst/>
                <a:uLnTx/>
                <a:uFillTx/>
                <a:latin typeface="Calibri" panose="020F0502020204030204" pitchFamily="34" charset="0"/>
                <a:ea typeface="+mn-ea"/>
                <a:cs typeface="+mn-cs"/>
              </a:defRPr>
            </a:lvl2pPr>
            <a:lvl3pPr algn="l" defTabSz="914400" rtl="0" eaLnBrk="1" latinLnBrk="0" hangingPunct="1">
              <a:spcBef>
                <a:spcPct val="20000"/>
              </a:spcBef>
              <a:buSzPct val="75000"/>
              <a:buFontTx/>
              <a:buBlip>
                <a:blip r:embed="rId3"/>
              </a:buBlip>
              <a:defRPr kumimoji="0" lang="en-US" sz="1600" b="0" i="0" u="none" strike="noStrike" kern="0" cap="none" spc="0" normalizeH="0" baseline="0" noProof="0" dirty="0" smtClean="0">
                <a:ln>
                  <a:noFill/>
                </a:ln>
                <a:solidFill>
                  <a:schemeClr val="bg1">
                    <a:lumMod val="65000"/>
                  </a:schemeClr>
                </a:solidFill>
                <a:effectLst/>
                <a:uLnTx/>
                <a:uFillTx/>
                <a:latin typeface="Calibri" panose="020F0502020204030204" pitchFamily="34" charset="0"/>
                <a:ea typeface="+mn-ea"/>
                <a:cs typeface="+mn-cs"/>
              </a:defRPr>
            </a:lvl3pPr>
            <a:lvl4pPr algn="l" defTabSz="914400" rtl="0" eaLnBrk="1" latinLnBrk="0" hangingPunct="1">
              <a:spcBef>
                <a:spcPct val="20000"/>
              </a:spcBef>
              <a:defRPr kumimoji="0" lang="en-US" sz="1400" b="0" i="0" u="none" strike="noStrike" kern="0" cap="none" spc="0" normalizeH="0" baseline="0" noProof="0" dirty="0" smtClean="0">
                <a:ln>
                  <a:noFill/>
                </a:ln>
                <a:solidFill>
                  <a:schemeClr val="bg1">
                    <a:lumMod val="65000"/>
                  </a:schemeClr>
                </a:solidFill>
                <a:effectLst/>
                <a:uLnTx/>
                <a:uFillTx/>
                <a:latin typeface="Calibri" panose="020F0502020204030204" pitchFamily="34" charset="0"/>
                <a:ea typeface="+mn-ea"/>
                <a:cs typeface="+mn-cs"/>
              </a:defRPr>
            </a:lvl4pPr>
            <a:lvl5pPr algn="l" defTabSz="914400" rtl="0" eaLnBrk="1" latinLnBrk="0" hangingPunct="1">
              <a:spcBef>
                <a:spcPct val="20000"/>
              </a:spcBef>
              <a:defRPr kumimoji="0" lang="en-GB" sz="1400" b="0" i="0" u="none" strike="noStrike" kern="0" cap="none" spc="0" normalizeH="0" baseline="0" noProof="0" dirty="0" smtClean="0">
                <a:ln>
                  <a:noFill/>
                </a:ln>
                <a:solidFill>
                  <a:schemeClr val="bg1">
                    <a:lumMod val="65000"/>
                  </a:schemeClr>
                </a:solidFill>
                <a:effectLst/>
                <a:uLnTx/>
                <a:uFillTx/>
                <a:latin typeface="Calibri" panose="020F050202020403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4"/>
          </p:nvPr>
        </p:nvSpPr>
        <p:spPr>
          <a:xfrm>
            <a:off x="838200" y="6356352"/>
            <a:ext cx="2743200" cy="365125"/>
          </a:xfrm>
          <a:prstGeom prst="rect">
            <a:avLst/>
          </a:prstGeom>
        </p:spPr>
        <p:txBody>
          <a:bodyPr/>
          <a:lstStyle>
            <a:lvl1pPr>
              <a:defRPr>
                <a:latin typeface="Calibri" panose="020F0502020204030204" pitchFamily="34" charset="0"/>
              </a:defRPr>
            </a:lvl1pPr>
          </a:lstStyle>
          <a:p>
            <a:pPr>
              <a:defRPr/>
            </a:pPr>
            <a:fld id="{1D6BB525-68C0-458B-B99A-E707C16688AB}" type="datetime3">
              <a:rPr lang="en-US" smtClean="0">
                <a:solidFill>
                  <a:prstClr val="black">
                    <a:tint val="75000"/>
                  </a:prstClr>
                </a:solidFill>
              </a:rPr>
              <a:pPr>
                <a:defRPr/>
              </a:pPr>
              <a:t>28 April 2025</a:t>
            </a:fld>
            <a:endParaRPr lang="en-GB" dirty="0">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DDDF433D-1FAE-45FE-892C-1669EFD6120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99729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EAAA5F-6296-4BA6-8D69-9344AFEC9B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63453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5689F-8B6B-4484-8064-90B4D8FB7C72}"/>
              </a:ext>
            </a:extLst>
          </p:cNvPr>
          <p:cNvSpPr>
            <a:spLocks noGrp="1"/>
          </p:cNvSpPr>
          <p:nvPr>
            <p:ph type="body" sz="quarter" idx="13" hasCustomPrompt="1"/>
          </p:nvPr>
        </p:nvSpPr>
        <p:spPr>
          <a:xfrm>
            <a:off x="1147344" y="2731934"/>
            <a:ext cx="6903253" cy="3350673"/>
          </a:xfrm>
          <a:gradFill>
            <a:gsLst>
              <a:gs pos="0">
                <a:schemeClr val="tx2"/>
              </a:gs>
              <a:gs pos="100000">
                <a:schemeClr val="accent2"/>
              </a:gs>
            </a:gsLst>
            <a:lin ang="14400000" scaled="0"/>
          </a:gradFill>
        </p:spPr>
        <p:txBody>
          <a:bodyPr lIns="576000" tIns="1872000" rIns="576000"/>
          <a:lstStyle>
            <a:lvl1pPr marL="0" indent="0">
              <a:lnSpc>
                <a:spcPts val="2000"/>
              </a:lnSpc>
              <a:buNone/>
              <a:defRPr>
                <a:solidFill>
                  <a:schemeClr val="bg1"/>
                </a:solidFill>
              </a:defRPr>
            </a:lvl1pPr>
          </a:lstStyle>
          <a:p>
            <a:pPr lvl="0"/>
            <a:r>
              <a:rPr lang="en-US" dirty="0"/>
              <a:t>Describe Your Big Idea</a:t>
            </a:r>
          </a:p>
        </p:txBody>
      </p:sp>
      <p:sp>
        <p:nvSpPr>
          <p:cNvPr id="21" name="Picture Placeholder 20">
            <a:extLst>
              <a:ext uri="{FF2B5EF4-FFF2-40B4-BE49-F238E27FC236}">
                <a16:creationId xmlns:a16="http://schemas.microsoft.com/office/drawing/2014/main" id="{C57B9832-0120-4094-8C27-082E3533C5DC}"/>
              </a:ext>
            </a:extLst>
          </p:cNvPr>
          <p:cNvSpPr>
            <a:spLocks noGrp="1"/>
          </p:cNvSpPr>
          <p:nvPr>
            <p:ph type="pic" sz="quarter" idx="12" hasCustomPrompt="1"/>
          </p:nvPr>
        </p:nvSpPr>
        <p:spPr>
          <a:xfrm>
            <a:off x="0" y="0"/>
            <a:ext cx="12012000" cy="6858000"/>
          </a:xfrm>
          <a:custGeom>
            <a:avLst/>
            <a:gdLst>
              <a:gd name="connsiteX0" fmla="*/ 0 w 12012000"/>
              <a:gd name="connsiteY0" fmla="*/ 0 h 6858000"/>
              <a:gd name="connsiteX1" fmla="*/ 8592000 w 12012000"/>
              <a:gd name="connsiteY1" fmla="*/ 0 h 6858000"/>
              <a:gd name="connsiteX2" fmla="*/ 8592000 w 12012000"/>
              <a:gd name="connsiteY2" fmla="*/ 180000 h 6858000"/>
              <a:gd name="connsiteX3" fmla="*/ 12012000 w 12012000"/>
              <a:gd name="connsiteY3" fmla="*/ 180000 h 6858000"/>
              <a:gd name="connsiteX4" fmla="*/ 12012000 w 12012000"/>
              <a:gd name="connsiteY4" fmla="*/ 6678000 h 6858000"/>
              <a:gd name="connsiteX5" fmla="*/ 8592000 w 12012000"/>
              <a:gd name="connsiteY5" fmla="*/ 6678000 h 6858000"/>
              <a:gd name="connsiteX6" fmla="*/ 8592000 w 12012000"/>
              <a:gd name="connsiteY6" fmla="*/ 6858000 h 6858000"/>
              <a:gd name="connsiteX7" fmla="*/ 0 w 1201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000" h="6858000">
                <a:moveTo>
                  <a:pt x="0" y="0"/>
                </a:moveTo>
                <a:lnTo>
                  <a:pt x="8592000" y="0"/>
                </a:lnTo>
                <a:lnTo>
                  <a:pt x="8592000" y="180000"/>
                </a:lnTo>
                <a:lnTo>
                  <a:pt x="12012000" y="180000"/>
                </a:lnTo>
                <a:lnTo>
                  <a:pt x="12012000" y="6678000"/>
                </a:lnTo>
                <a:lnTo>
                  <a:pt x="8592000" y="6678000"/>
                </a:lnTo>
                <a:lnTo>
                  <a:pt x="8592000" y="6858000"/>
                </a:lnTo>
                <a:lnTo>
                  <a:pt x="0" y="6858000"/>
                </a:lnTo>
                <a:close/>
              </a:path>
            </a:pathLst>
          </a:custGeom>
          <a:noFill/>
        </p:spPr>
        <p:txBody>
          <a:bodyPr wrap="square" lIns="0" tIns="0" rIns="612000" anchor="ctr">
            <a:noAutofit/>
          </a:bodyPr>
          <a:lstStyle>
            <a:lvl1pPr marL="0" indent="0" algn="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a:xfrm>
            <a:off x="684000" y="6262080"/>
            <a:ext cx="6190934" cy="360000"/>
          </a:xfrm>
        </p:spPr>
        <p:txBody>
          <a:bodyPr/>
          <a:lstStyle/>
          <a:p>
            <a:endParaRPr lang="en-US" dirty="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a:solidFill>
            <a:schemeClr val="tx2"/>
          </a:solidFill>
        </p:spPr>
        <p:txBody>
          <a:bodyPr/>
          <a:lstStyle>
            <a:lvl1pPr>
              <a:defRPr>
                <a:solidFill>
                  <a:schemeClr val="bg1"/>
                </a:solidFill>
              </a:defRPr>
            </a:lvl1pPr>
          </a:lstStyle>
          <a:p>
            <a:fld id="{EECC7194-A4D0-457B-9D3E-53681723AFF7}" type="slidenum">
              <a:rPr lang="en-US" smtClean="0"/>
              <a:pPr/>
              <a:t>‹#›</a:t>
            </a:fld>
            <a:endParaRPr lang="en-US" dirty="0"/>
          </a:p>
        </p:txBody>
      </p:sp>
      <p:sp>
        <p:nvSpPr>
          <p:cNvPr id="12" name="Title 11">
            <a:extLst>
              <a:ext uri="{FF2B5EF4-FFF2-40B4-BE49-F238E27FC236}">
                <a16:creationId xmlns:a16="http://schemas.microsoft.com/office/drawing/2014/main" id="{EAF90A48-1BFB-4A19-9A1C-2851879F9E8F}"/>
              </a:ext>
            </a:extLst>
          </p:cNvPr>
          <p:cNvSpPr>
            <a:spLocks noGrp="1"/>
          </p:cNvSpPr>
          <p:nvPr>
            <p:ph type="title"/>
          </p:nvPr>
        </p:nvSpPr>
        <p:spPr>
          <a:xfrm>
            <a:off x="1749778" y="3096087"/>
            <a:ext cx="5455750" cy="1008000"/>
          </a:xfrm>
        </p:spPr>
        <p:txBody>
          <a:bodyPr/>
          <a:lstStyle>
            <a:lvl1pPr>
              <a:defRPr sz="4000" cap="all" baseline="0">
                <a:solidFill>
                  <a:schemeClr val="bg1"/>
                </a:solidFill>
              </a:defRPr>
            </a:lvl1pPr>
          </a:lstStyle>
          <a:p>
            <a:r>
              <a:rPr lang="en-US"/>
              <a:t>Click to edit Master title style</a:t>
            </a:r>
            <a:endParaRPr lang="en-US" dirty="0"/>
          </a:p>
        </p:txBody>
      </p:sp>
      <p:sp>
        <p:nvSpPr>
          <p:cNvPr id="19" name="Freeform: Shape 18">
            <a:extLst>
              <a:ext uri="{FF2B5EF4-FFF2-40B4-BE49-F238E27FC236}">
                <a16:creationId xmlns:a16="http://schemas.microsoft.com/office/drawing/2014/main" id="{C9E79024-4B2E-43B0-8607-196181AB731F}"/>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Tree>
    <p:extLst>
      <p:ext uri="{BB962C8B-B14F-4D97-AF65-F5344CB8AC3E}">
        <p14:creationId xmlns:p14="http://schemas.microsoft.com/office/powerpoint/2010/main" val="24793850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5 X Number &amp; Icon">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0" y="0"/>
            <a:ext cx="12192000" cy="6858000"/>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5"/>
            <a:ext cx="7560000" cy="360000"/>
          </a:xfrm>
        </p:spPr>
        <p:txBody>
          <a:bodyPr/>
          <a:lstStyle>
            <a:lvl1pPr>
              <a:defRPr cap="all" baseline="0">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dirty="0"/>
          </a:p>
        </p:txBody>
      </p:sp>
      <p:sp>
        <p:nvSpPr>
          <p:cNvPr id="5" name="Text Placeholder 4">
            <a:extLst>
              <a:ext uri="{FF2B5EF4-FFF2-40B4-BE49-F238E27FC236}">
                <a16:creationId xmlns:a16="http://schemas.microsoft.com/office/drawing/2014/main" id="{49F266E5-40A6-4643-B9AC-B38F27256371}"/>
              </a:ext>
            </a:extLst>
          </p:cNvPr>
          <p:cNvSpPr>
            <a:spLocks noGrp="1"/>
          </p:cNvSpPr>
          <p:nvPr>
            <p:ph type="body" sz="quarter" idx="13" hasCustomPrompt="1"/>
          </p:nvPr>
        </p:nvSpPr>
        <p:spPr>
          <a:xfrm>
            <a:off x="684214"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1" name="Text Placeholder 10">
            <a:extLst>
              <a:ext uri="{FF2B5EF4-FFF2-40B4-BE49-F238E27FC236}">
                <a16:creationId xmlns:a16="http://schemas.microsoft.com/office/drawing/2014/main" id="{1CB790CB-E4F5-4B61-A03E-1CA0C32E3F17}"/>
              </a:ext>
            </a:extLst>
          </p:cNvPr>
          <p:cNvSpPr>
            <a:spLocks noGrp="1"/>
          </p:cNvSpPr>
          <p:nvPr>
            <p:ph type="body" sz="quarter" idx="14" hasCustomPrompt="1"/>
          </p:nvPr>
        </p:nvSpPr>
        <p:spPr>
          <a:xfrm>
            <a:off x="510456"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2" name="Text Placeholder 4">
            <a:extLst>
              <a:ext uri="{FF2B5EF4-FFF2-40B4-BE49-F238E27FC236}">
                <a16:creationId xmlns:a16="http://schemas.microsoft.com/office/drawing/2014/main" id="{B570684C-B743-402E-8778-A65199577106}"/>
              </a:ext>
            </a:extLst>
          </p:cNvPr>
          <p:cNvSpPr>
            <a:spLocks noGrp="1"/>
          </p:cNvSpPr>
          <p:nvPr>
            <p:ph type="body" sz="quarter" idx="15" hasCustomPrompt="1"/>
          </p:nvPr>
        </p:nvSpPr>
        <p:spPr>
          <a:xfrm>
            <a:off x="2971014"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3" name="Text Placeholder 10">
            <a:extLst>
              <a:ext uri="{FF2B5EF4-FFF2-40B4-BE49-F238E27FC236}">
                <a16:creationId xmlns:a16="http://schemas.microsoft.com/office/drawing/2014/main" id="{FCEC7149-9A00-4CA4-B800-1BFD6EBEB88D}"/>
              </a:ext>
            </a:extLst>
          </p:cNvPr>
          <p:cNvSpPr>
            <a:spLocks noGrp="1"/>
          </p:cNvSpPr>
          <p:nvPr>
            <p:ph type="body" sz="quarter" idx="16" hasCustomPrompt="1"/>
          </p:nvPr>
        </p:nvSpPr>
        <p:spPr>
          <a:xfrm>
            <a:off x="2797255"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4" name="Text Placeholder 4">
            <a:extLst>
              <a:ext uri="{FF2B5EF4-FFF2-40B4-BE49-F238E27FC236}">
                <a16:creationId xmlns:a16="http://schemas.microsoft.com/office/drawing/2014/main" id="{0374F0E2-36BA-43B5-8799-77AA3367DF47}"/>
              </a:ext>
            </a:extLst>
          </p:cNvPr>
          <p:cNvSpPr>
            <a:spLocks noGrp="1"/>
          </p:cNvSpPr>
          <p:nvPr>
            <p:ph type="body" sz="quarter" idx="17" hasCustomPrompt="1"/>
          </p:nvPr>
        </p:nvSpPr>
        <p:spPr>
          <a:xfrm>
            <a:off x="5269708"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5" name="Text Placeholder 10">
            <a:extLst>
              <a:ext uri="{FF2B5EF4-FFF2-40B4-BE49-F238E27FC236}">
                <a16:creationId xmlns:a16="http://schemas.microsoft.com/office/drawing/2014/main" id="{1BA12174-6A24-4E61-8D58-B3B42C31BE1A}"/>
              </a:ext>
            </a:extLst>
          </p:cNvPr>
          <p:cNvSpPr>
            <a:spLocks noGrp="1"/>
          </p:cNvSpPr>
          <p:nvPr>
            <p:ph type="body" sz="quarter" idx="18" hasCustomPrompt="1"/>
          </p:nvPr>
        </p:nvSpPr>
        <p:spPr>
          <a:xfrm>
            <a:off x="5096057"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6" name="Text Placeholder 4">
            <a:extLst>
              <a:ext uri="{FF2B5EF4-FFF2-40B4-BE49-F238E27FC236}">
                <a16:creationId xmlns:a16="http://schemas.microsoft.com/office/drawing/2014/main" id="{D3A67B21-0E8B-4922-94F9-20492309C4DA}"/>
              </a:ext>
            </a:extLst>
          </p:cNvPr>
          <p:cNvSpPr>
            <a:spLocks noGrp="1"/>
          </p:cNvSpPr>
          <p:nvPr>
            <p:ph type="body" sz="quarter" idx="19" hasCustomPrompt="1"/>
          </p:nvPr>
        </p:nvSpPr>
        <p:spPr>
          <a:xfrm>
            <a:off x="7544614"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7" name="Text Placeholder 10">
            <a:extLst>
              <a:ext uri="{FF2B5EF4-FFF2-40B4-BE49-F238E27FC236}">
                <a16:creationId xmlns:a16="http://schemas.microsoft.com/office/drawing/2014/main" id="{D801C20C-82D2-465E-8D45-DF1A57E04525}"/>
              </a:ext>
            </a:extLst>
          </p:cNvPr>
          <p:cNvSpPr>
            <a:spLocks noGrp="1"/>
          </p:cNvSpPr>
          <p:nvPr>
            <p:ph type="body" sz="quarter" idx="20" hasCustomPrompt="1"/>
          </p:nvPr>
        </p:nvSpPr>
        <p:spPr>
          <a:xfrm>
            <a:off x="7370856"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8" name="Text Placeholder 4">
            <a:extLst>
              <a:ext uri="{FF2B5EF4-FFF2-40B4-BE49-F238E27FC236}">
                <a16:creationId xmlns:a16="http://schemas.microsoft.com/office/drawing/2014/main" id="{62BAD45E-2039-4F8D-9CFC-42BFA3756AD1}"/>
              </a:ext>
            </a:extLst>
          </p:cNvPr>
          <p:cNvSpPr>
            <a:spLocks noGrp="1"/>
          </p:cNvSpPr>
          <p:nvPr>
            <p:ph type="body" sz="quarter" idx="21" hasCustomPrompt="1"/>
          </p:nvPr>
        </p:nvSpPr>
        <p:spPr>
          <a:xfrm>
            <a:off x="9831413" y="3079573"/>
            <a:ext cx="1652587" cy="435600"/>
          </a:xfrm>
          <a:solidFill>
            <a:schemeClr val="tx2">
              <a:alpha val="70000"/>
            </a:schemeClr>
          </a:solidFill>
        </p:spPr>
        <p:txBody>
          <a:bodyPr anchor="ctr"/>
          <a:lstStyle>
            <a:lvl1pPr marL="0" indent="0" algn="ctr">
              <a:buNone/>
              <a:defRPr sz="2400" b="1" cap="all"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#NUMBER</a:t>
            </a:r>
          </a:p>
        </p:txBody>
      </p:sp>
      <p:sp>
        <p:nvSpPr>
          <p:cNvPr id="19" name="Text Placeholder 10">
            <a:extLst>
              <a:ext uri="{FF2B5EF4-FFF2-40B4-BE49-F238E27FC236}">
                <a16:creationId xmlns:a16="http://schemas.microsoft.com/office/drawing/2014/main" id="{64A78879-6338-4F3B-864E-8FF4E08C0066}"/>
              </a:ext>
            </a:extLst>
          </p:cNvPr>
          <p:cNvSpPr>
            <a:spLocks noGrp="1"/>
          </p:cNvSpPr>
          <p:nvPr>
            <p:ph type="body" sz="quarter" idx="22" hasCustomPrompt="1"/>
          </p:nvPr>
        </p:nvSpPr>
        <p:spPr>
          <a:xfrm>
            <a:off x="9657655" y="3799848"/>
            <a:ext cx="1999889" cy="846137"/>
          </a:xfrm>
        </p:spPr>
        <p:txBody>
          <a:bodyPr/>
          <a:lstStyle>
            <a:lvl1pPr marL="0" indent="0" algn="ctr">
              <a:buNone/>
              <a:defRPr>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22" name="Subtitle 2">
            <a:extLst>
              <a:ext uri="{FF2B5EF4-FFF2-40B4-BE49-F238E27FC236}">
                <a16:creationId xmlns:a16="http://schemas.microsoft.com/office/drawing/2014/main" id="{80118439-B306-4F20-9200-1C429EADC7EE}"/>
              </a:ext>
            </a:extLst>
          </p:cNvPr>
          <p:cNvSpPr>
            <a:spLocks noGrp="1"/>
          </p:cNvSpPr>
          <p:nvPr>
            <p:ph type="subTitle" idx="1" hasCustomPrompt="1"/>
          </p:nvPr>
        </p:nvSpPr>
        <p:spPr>
          <a:xfrm>
            <a:off x="5101001" y="5271502"/>
            <a:ext cx="1990001" cy="620016"/>
          </a:xfrm>
          <a:gradFill>
            <a:gsLst>
              <a:gs pos="0">
                <a:schemeClr val="tx2"/>
              </a:gs>
              <a:gs pos="100000">
                <a:schemeClr val="accent2"/>
              </a:gs>
            </a:gsLst>
            <a:lin ang="14400000" scaled="0"/>
          </a:gradFill>
        </p:spPr>
        <p:txBody>
          <a:bodyPr lIns="0" anchor="ctr"/>
          <a:lstStyle>
            <a:lvl1pPr marL="0" indent="0" algn="ctr">
              <a:buNone/>
              <a:defRPr sz="2400" b="1" i="1">
                <a:solidFill>
                  <a:schemeClr val="accent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a:t>Outcome</a:t>
            </a:r>
          </a:p>
        </p:txBody>
      </p:sp>
      <p:sp>
        <p:nvSpPr>
          <p:cNvPr id="26" name="Picture Placeholder 25">
            <a:extLst>
              <a:ext uri="{FF2B5EF4-FFF2-40B4-BE49-F238E27FC236}">
                <a16:creationId xmlns:a16="http://schemas.microsoft.com/office/drawing/2014/main" id="{99B7E7F2-DF6B-4441-B0B1-7E87E29BA3A7}"/>
              </a:ext>
            </a:extLst>
          </p:cNvPr>
          <p:cNvSpPr>
            <a:spLocks noGrp="1"/>
          </p:cNvSpPr>
          <p:nvPr>
            <p:ph type="pic" sz="quarter" idx="23" hasCustomPrompt="1"/>
          </p:nvPr>
        </p:nvSpPr>
        <p:spPr>
          <a:xfrm>
            <a:off x="1098551" y="2217586"/>
            <a:ext cx="823913" cy="823913"/>
          </a:xfrm>
        </p:spPr>
        <p:txBody>
          <a:bodyPr anchor="ctr"/>
          <a:lstStyle>
            <a:lvl1pPr marL="0" indent="0" algn="ctr">
              <a:buNone/>
              <a:defRPr sz="1050" i="1">
                <a:solidFill>
                  <a:schemeClr val="bg1"/>
                </a:solidFill>
              </a:defRPr>
            </a:lvl1pPr>
          </a:lstStyle>
          <a:p>
            <a:r>
              <a:rPr lang="en-US" dirty="0"/>
              <a:t>Icon</a:t>
            </a:r>
          </a:p>
        </p:txBody>
      </p:sp>
      <p:sp>
        <p:nvSpPr>
          <p:cNvPr id="27" name="Picture Placeholder 25">
            <a:extLst>
              <a:ext uri="{FF2B5EF4-FFF2-40B4-BE49-F238E27FC236}">
                <a16:creationId xmlns:a16="http://schemas.microsoft.com/office/drawing/2014/main" id="{ED41522A-FBAF-4E5D-B592-F13855964E8B}"/>
              </a:ext>
            </a:extLst>
          </p:cNvPr>
          <p:cNvSpPr>
            <a:spLocks noGrp="1"/>
          </p:cNvSpPr>
          <p:nvPr>
            <p:ph type="pic" sz="quarter" idx="24" hasCustomPrompt="1"/>
          </p:nvPr>
        </p:nvSpPr>
        <p:spPr>
          <a:xfrm>
            <a:off x="3385351" y="2217586"/>
            <a:ext cx="823913" cy="823913"/>
          </a:xfrm>
        </p:spPr>
        <p:txBody>
          <a:bodyPr anchor="ctr"/>
          <a:lstStyle>
            <a:lvl1pPr marL="0" indent="0" algn="ctr">
              <a:buNone/>
              <a:defRPr sz="1050" i="1">
                <a:solidFill>
                  <a:schemeClr val="bg1"/>
                </a:solidFill>
              </a:defRPr>
            </a:lvl1pPr>
          </a:lstStyle>
          <a:p>
            <a:r>
              <a:rPr lang="en-US" dirty="0"/>
              <a:t>Icon</a:t>
            </a:r>
          </a:p>
        </p:txBody>
      </p:sp>
      <p:sp>
        <p:nvSpPr>
          <p:cNvPr id="28" name="Picture Placeholder 25">
            <a:extLst>
              <a:ext uri="{FF2B5EF4-FFF2-40B4-BE49-F238E27FC236}">
                <a16:creationId xmlns:a16="http://schemas.microsoft.com/office/drawing/2014/main" id="{AA51069C-E1DC-44A0-A6A0-2A4AB0DD4D70}"/>
              </a:ext>
            </a:extLst>
          </p:cNvPr>
          <p:cNvSpPr>
            <a:spLocks noGrp="1"/>
          </p:cNvSpPr>
          <p:nvPr>
            <p:ph type="pic" sz="quarter" idx="25" hasCustomPrompt="1"/>
          </p:nvPr>
        </p:nvSpPr>
        <p:spPr>
          <a:xfrm>
            <a:off x="5684045" y="2217586"/>
            <a:ext cx="823913" cy="823913"/>
          </a:xfrm>
        </p:spPr>
        <p:txBody>
          <a:bodyPr anchor="ctr"/>
          <a:lstStyle>
            <a:lvl1pPr marL="0" indent="0" algn="ctr">
              <a:buNone/>
              <a:defRPr sz="1050" i="1">
                <a:solidFill>
                  <a:schemeClr val="bg1"/>
                </a:solidFill>
              </a:defRPr>
            </a:lvl1pPr>
          </a:lstStyle>
          <a:p>
            <a:r>
              <a:rPr lang="en-US" dirty="0"/>
              <a:t>Icon</a:t>
            </a:r>
          </a:p>
        </p:txBody>
      </p:sp>
      <p:sp>
        <p:nvSpPr>
          <p:cNvPr id="29" name="Picture Placeholder 25">
            <a:extLst>
              <a:ext uri="{FF2B5EF4-FFF2-40B4-BE49-F238E27FC236}">
                <a16:creationId xmlns:a16="http://schemas.microsoft.com/office/drawing/2014/main" id="{42F6437E-5478-451F-9BE3-E8160EA43516}"/>
              </a:ext>
            </a:extLst>
          </p:cNvPr>
          <p:cNvSpPr>
            <a:spLocks noGrp="1"/>
          </p:cNvSpPr>
          <p:nvPr>
            <p:ph type="pic" sz="quarter" idx="26" hasCustomPrompt="1"/>
          </p:nvPr>
        </p:nvSpPr>
        <p:spPr>
          <a:xfrm>
            <a:off x="7958951" y="2217586"/>
            <a:ext cx="823913" cy="823913"/>
          </a:xfrm>
        </p:spPr>
        <p:txBody>
          <a:bodyPr anchor="ctr"/>
          <a:lstStyle>
            <a:lvl1pPr marL="0" indent="0" algn="ctr">
              <a:buNone/>
              <a:defRPr sz="1050" i="1">
                <a:solidFill>
                  <a:schemeClr val="bg1"/>
                </a:solidFill>
              </a:defRPr>
            </a:lvl1pPr>
          </a:lstStyle>
          <a:p>
            <a:r>
              <a:rPr lang="en-US" dirty="0"/>
              <a:t>Icon</a:t>
            </a:r>
          </a:p>
        </p:txBody>
      </p:sp>
      <p:sp>
        <p:nvSpPr>
          <p:cNvPr id="30" name="Picture Placeholder 25">
            <a:extLst>
              <a:ext uri="{FF2B5EF4-FFF2-40B4-BE49-F238E27FC236}">
                <a16:creationId xmlns:a16="http://schemas.microsoft.com/office/drawing/2014/main" id="{25127DFD-53A7-41A8-B591-AEEC12038026}"/>
              </a:ext>
            </a:extLst>
          </p:cNvPr>
          <p:cNvSpPr>
            <a:spLocks noGrp="1"/>
          </p:cNvSpPr>
          <p:nvPr>
            <p:ph type="pic" sz="quarter" idx="27" hasCustomPrompt="1"/>
          </p:nvPr>
        </p:nvSpPr>
        <p:spPr>
          <a:xfrm>
            <a:off x="10245750" y="2217586"/>
            <a:ext cx="823913" cy="823913"/>
          </a:xfrm>
        </p:spPr>
        <p:txBody>
          <a:bodyPr anchor="ctr"/>
          <a:lstStyle>
            <a:lvl1pPr marL="0" indent="0" algn="ctr">
              <a:buNone/>
              <a:defRPr sz="1050" i="1">
                <a:solidFill>
                  <a:schemeClr val="bg1"/>
                </a:solidFill>
              </a:defRPr>
            </a:lvl1pPr>
          </a:lstStyle>
          <a:p>
            <a:r>
              <a:rPr lang="en-US" dirty="0"/>
              <a:t>Icon</a:t>
            </a:r>
          </a:p>
        </p:txBody>
      </p:sp>
    </p:spTree>
    <p:extLst>
      <p:ext uri="{BB962C8B-B14F-4D97-AF65-F5344CB8AC3E}">
        <p14:creationId xmlns:p14="http://schemas.microsoft.com/office/powerpoint/2010/main" val="16077342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60 40 Vertical Spli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76D43D-0DDD-4BAD-8213-BDBF75C30A0C}"/>
              </a:ext>
              <a:ext uri="{C183D7F6-B498-43B3-948B-1728B52AA6E4}">
                <adec:decorative xmlns:adec="http://schemas.microsoft.com/office/drawing/2017/decorative" val="1"/>
              </a:ext>
            </a:extLst>
          </p:cNvPr>
          <p:cNvSpPr/>
          <p:nvPr userDrawn="1"/>
        </p:nvSpPr>
        <p:spPr>
          <a:xfrm>
            <a:off x="676118" y="4338117"/>
            <a:ext cx="10839764"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latin typeface="Calibri" panose="020F0502020204030204" pitchFamily="34" charset="0"/>
            </a:endParaRPr>
          </a:p>
        </p:txBody>
      </p:sp>
      <p:sp>
        <p:nvSpPr>
          <p:cNvPr id="8" name="Text Placeholder 3">
            <a:extLst>
              <a:ext uri="{FF2B5EF4-FFF2-40B4-BE49-F238E27FC236}">
                <a16:creationId xmlns:a16="http://schemas.microsoft.com/office/drawing/2014/main" id="{A6D3ACF3-E1F5-4332-9836-C8E6C46591BB}"/>
              </a:ext>
            </a:extLst>
          </p:cNvPr>
          <p:cNvSpPr txBox="1">
            <a:spLocks/>
          </p:cNvSpPr>
          <p:nvPr userDrawn="1"/>
        </p:nvSpPr>
        <p:spPr>
          <a:xfrm>
            <a:off x="0" y="-436"/>
            <a:ext cx="12192000" cy="43438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noProof="0" dirty="0">
              <a:latin typeface="Calibri" panose="020F0502020204030204" pitchFamily="34" charset="0"/>
            </a:endParaRPr>
          </a:p>
        </p:txBody>
      </p:sp>
      <p:sp>
        <p:nvSpPr>
          <p:cNvPr id="2" name="Title 1">
            <a:extLst>
              <a:ext uri="{FF2B5EF4-FFF2-40B4-BE49-F238E27FC236}">
                <a16:creationId xmlns:a16="http://schemas.microsoft.com/office/drawing/2014/main" id="{0BDF8FE7-66F4-4586-B49B-61E115ED291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AEB5B890-F885-418C-9812-59970CAC6BCD}"/>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50521507-88DE-417D-8076-D9152E1E1409}"/>
              </a:ext>
            </a:extLst>
          </p:cNvPr>
          <p:cNvSpPr>
            <a:spLocks noGrp="1"/>
          </p:cNvSpPr>
          <p:nvPr>
            <p:ph type="sldNum" sz="quarter" idx="11"/>
          </p:nvPr>
        </p:nvSpPr>
        <p:spPr/>
        <p:txBody>
          <a:bodyPr/>
          <a:lstStyle/>
          <a:p>
            <a:fld id="{EECC7194-A4D0-457B-9D3E-53681723AFF7}" type="slidenum">
              <a:rPr lang="en-US" noProof="0" smtClean="0"/>
              <a:pPr/>
              <a:t>‹#›</a:t>
            </a:fld>
            <a:endParaRPr lang="en-US" noProof="0" dirty="0"/>
          </a:p>
        </p:txBody>
      </p:sp>
      <p:sp>
        <p:nvSpPr>
          <p:cNvPr id="4" name="Text Placeholder 3">
            <a:extLst>
              <a:ext uri="{FF2B5EF4-FFF2-40B4-BE49-F238E27FC236}">
                <a16:creationId xmlns:a16="http://schemas.microsoft.com/office/drawing/2014/main" id="{1DFC7DDD-6F93-45F8-AFD6-95AA051FE809}"/>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1" name="Freeform: Shape 20">
            <a:extLst>
              <a:ext uri="{FF2B5EF4-FFF2-40B4-BE49-F238E27FC236}">
                <a16:creationId xmlns:a16="http://schemas.microsoft.com/office/drawing/2014/main" id="{D1CD6042-5DF4-4624-BC32-25F68745304A}"/>
              </a:ext>
            </a:extLst>
          </p:cNvPr>
          <p:cNvSpPr/>
          <p:nvPr userDrawn="1"/>
        </p:nvSpPr>
        <p:spPr>
          <a:xfrm rot="5400000">
            <a:off x="8220300" y="371700"/>
            <a:ext cx="4343400" cy="3600000"/>
          </a:xfrm>
          <a:custGeom>
            <a:avLst/>
            <a:gdLst>
              <a:gd name="connsiteX0" fmla="*/ 0 w 4343400"/>
              <a:gd name="connsiteY0" fmla="*/ 3600000 h 3600000"/>
              <a:gd name="connsiteX1" fmla="*/ 0 w 4343400"/>
              <a:gd name="connsiteY1" fmla="*/ 0 h 3600000"/>
              <a:gd name="connsiteX2" fmla="*/ 180000 w 4343400"/>
              <a:gd name="connsiteY2" fmla="*/ 0 h 3600000"/>
              <a:gd name="connsiteX3" fmla="*/ 4343400 w 4343400"/>
              <a:gd name="connsiteY3" fmla="*/ 0 h 3600000"/>
              <a:gd name="connsiteX4" fmla="*/ 4343400 w 4343400"/>
              <a:gd name="connsiteY4" fmla="*/ 180000 h 3600000"/>
              <a:gd name="connsiteX5" fmla="*/ 180000 w 4343400"/>
              <a:gd name="connsiteY5" fmla="*/ 180000 h 3600000"/>
              <a:gd name="connsiteX6" fmla="*/ 180000 w 43434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0" h="3600000">
                <a:moveTo>
                  <a:pt x="0" y="3600000"/>
                </a:moveTo>
                <a:lnTo>
                  <a:pt x="0" y="0"/>
                </a:lnTo>
                <a:lnTo>
                  <a:pt x="180000" y="0"/>
                </a:lnTo>
                <a:lnTo>
                  <a:pt x="4343400" y="0"/>
                </a:lnTo>
                <a:lnTo>
                  <a:pt x="43434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latin typeface="Calibri" panose="020F0502020204030204" pitchFamily="34" charset="0"/>
            </a:endParaRPr>
          </a:p>
        </p:txBody>
      </p:sp>
      <p:sp>
        <p:nvSpPr>
          <p:cNvPr id="19" name="Freeform: Shape 18">
            <a:extLst>
              <a:ext uri="{FF2B5EF4-FFF2-40B4-BE49-F238E27FC236}">
                <a16:creationId xmlns:a16="http://schemas.microsoft.com/office/drawing/2014/main" id="{6294759C-286C-4281-B194-581C766EEF28}"/>
              </a:ext>
            </a:extLst>
          </p:cNvPr>
          <p:cNvSpPr/>
          <p:nvPr userDrawn="1"/>
        </p:nvSpPr>
        <p:spPr>
          <a:xfrm rot="5400000">
            <a:off x="9134700" y="3800700"/>
            <a:ext cx="2514600" cy="3600000"/>
          </a:xfrm>
          <a:custGeom>
            <a:avLst/>
            <a:gdLst>
              <a:gd name="connsiteX0" fmla="*/ 0 w 2514600"/>
              <a:gd name="connsiteY0" fmla="*/ 180000 h 3600000"/>
              <a:gd name="connsiteX1" fmla="*/ 0 w 2514600"/>
              <a:gd name="connsiteY1" fmla="*/ 0 h 3600000"/>
              <a:gd name="connsiteX2" fmla="*/ 2334600 w 2514600"/>
              <a:gd name="connsiteY2" fmla="*/ 0 h 3600000"/>
              <a:gd name="connsiteX3" fmla="*/ 2514600 w 2514600"/>
              <a:gd name="connsiteY3" fmla="*/ 0 h 3600000"/>
              <a:gd name="connsiteX4" fmla="*/ 2514600 w 2514600"/>
              <a:gd name="connsiteY4" fmla="*/ 180000 h 3600000"/>
              <a:gd name="connsiteX5" fmla="*/ 2514600 w 2514600"/>
              <a:gd name="connsiteY5" fmla="*/ 3600000 h 3600000"/>
              <a:gd name="connsiteX6" fmla="*/ 2334600 w 2514600"/>
              <a:gd name="connsiteY6" fmla="*/ 3600000 h 3600000"/>
              <a:gd name="connsiteX7" fmla="*/ 2334600 w 25146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3600000">
                <a:moveTo>
                  <a:pt x="0" y="180000"/>
                </a:moveTo>
                <a:lnTo>
                  <a:pt x="0" y="0"/>
                </a:lnTo>
                <a:lnTo>
                  <a:pt x="2334600" y="0"/>
                </a:lnTo>
                <a:lnTo>
                  <a:pt x="2514600" y="0"/>
                </a:lnTo>
                <a:lnTo>
                  <a:pt x="2514600" y="180000"/>
                </a:lnTo>
                <a:lnTo>
                  <a:pt x="2514600" y="3600000"/>
                </a:lnTo>
                <a:lnTo>
                  <a:pt x="2334600" y="3600000"/>
                </a:lnTo>
                <a:lnTo>
                  <a:pt x="23346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latin typeface="Calibri" panose="020F0502020204030204" pitchFamily="34" charset="0"/>
            </a:endParaRPr>
          </a:p>
        </p:txBody>
      </p:sp>
    </p:spTree>
    <p:extLst>
      <p:ext uri="{BB962C8B-B14F-4D97-AF65-F5344CB8AC3E}">
        <p14:creationId xmlns:p14="http://schemas.microsoft.com/office/powerpoint/2010/main" val="14635201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6 x Content Block with Icon">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E6622698-E93D-4214-8C21-38DBE58C2E3F}"/>
              </a:ext>
            </a:extLst>
          </p:cNvPr>
          <p:cNvSpPr>
            <a:spLocks noGrp="1"/>
          </p:cNvSpPr>
          <p:nvPr>
            <p:ph type="pic" sz="quarter" idx="12" hasCustomPrompt="1"/>
          </p:nvPr>
        </p:nvSpPr>
        <p:spPr>
          <a:xfrm>
            <a:off x="0" y="0"/>
            <a:ext cx="12192000" cy="6858000"/>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224000" rIns="0" anchor="t">
            <a:noAutofit/>
          </a:bodyPr>
          <a:lstStyle>
            <a:lvl1pPr marL="0" indent="0" algn="ctr">
              <a:lnSpc>
                <a:spcPct val="100000"/>
              </a:lnSpc>
              <a:buNone/>
              <a:defRPr sz="1200" i="1">
                <a:solidFill>
                  <a:schemeClr val="bg1"/>
                </a:solidFill>
              </a:defRPr>
            </a:lvl1pPr>
          </a:lstStyle>
          <a:p>
            <a:r>
              <a:rPr lang="en-US" dirty="0"/>
              <a:t>Drag &amp; Drop Your </a:t>
            </a:r>
            <a:br>
              <a:rPr lang="en-US" dirty="0"/>
            </a:br>
            <a:r>
              <a:rPr lang="en-US" dirty="0"/>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470582" y="2186444"/>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470582" y="1775806"/>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31292" y="2186444"/>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31292" y="1775806"/>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592000" y="2186444"/>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592000" y="1775806"/>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19" name="Text Placeholder 4">
            <a:extLst>
              <a:ext uri="{FF2B5EF4-FFF2-40B4-BE49-F238E27FC236}">
                <a16:creationId xmlns:a16="http://schemas.microsoft.com/office/drawing/2014/main" id="{3E6D854C-C76F-49BA-9E74-F438CA8EA9E2}"/>
              </a:ext>
            </a:extLst>
          </p:cNvPr>
          <p:cNvSpPr>
            <a:spLocks noGrp="1"/>
          </p:cNvSpPr>
          <p:nvPr>
            <p:ph type="body" sz="quarter" idx="19" hasCustomPrompt="1"/>
          </p:nvPr>
        </p:nvSpPr>
        <p:spPr>
          <a:xfrm>
            <a:off x="1470582" y="4335857"/>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20" name="Text Placeholder 12">
            <a:extLst>
              <a:ext uri="{FF2B5EF4-FFF2-40B4-BE49-F238E27FC236}">
                <a16:creationId xmlns:a16="http://schemas.microsoft.com/office/drawing/2014/main" id="{AD447D7D-C1F4-4AD4-AE22-EB8E7F1C419E}"/>
              </a:ext>
            </a:extLst>
          </p:cNvPr>
          <p:cNvSpPr>
            <a:spLocks noGrp="1"/>
          </p:cNvSpPr>
          <p:nvPr>
            <p:ph type="body" sz="quarter" idx="20" hasCustomPrompt="1"/>
          </p:nvPr>
        </p:nvSpPr>
        <p:spPr>
          <a:xfrm>
            <a:off x="1470582" y="3925219"/>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21" name="Text Placeholder 4">
            <a:extLst>
              <a:ext uri="{FF2B5EF4-FFF2-40B4-BE49-F238E27FC236}">
                <a16:creationId xmlns:a16="http://schemas.microsoft.com/office/drawing/2014/main" id="{849DF703-38D0-4214-9432-83570E10EFED}"/>
              </a:ext>
            </a:extLst>
          </p:cNvPr>
          <p:cNvSpPr>
            <a:spLocks noGrp="1"/>
          </p:cNvSpPr>
          <p:nvPr>
            <p:ph type="body" sz="quarter" idx="21" hasCustomPrompt="1"/>
          </p:nvPr>
        </p:nvSpPr>
        <p:spPr>
          <a:xfrm>
            <a:off x="5031292" y="4335857"/>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22" name="Text Placeholder 12">
            <a:extLst>
              <a:ext uri="{FF2B5EF4-FFF2-40B4-BE49-F238E27FC236}">
                <a16:creationId xmlns:a16="http://schemas.microsoft.com/office/drawing/2014/main" id="{F9EB6572-1A9F-4672-8E42-A4E15451CA20}"/>
              </a:ext>
            </a:extLst>
          </p:cNvPr>
          <p:cNvSpPr>
            <a:spLocks noGrp="1"/>
          </p:cNvSpPr>
          <p:nvPr>
            <p:ph type="body" sz="quarter" idx="22" hasCustomPrompt="1"/>
          </p:nvPr>
        </p:nvSpPr>
        <p:spPr>
          <a:xfrm>
            <a:off x="5031292" y="3925219"/>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
        <p:nvSpPr>
          <p:cNvPr id="23" name="Text Placeholder 4">
            <a:extLst>
              <a:ext uri="{FF2B5EF4-FFF2-40B4-BE49-F238E27FC236}">
                <a16:creationId xmlns:a16="http://schemas.microsoft.com/office/drawing/2014/main" id="{0740EB70-455C-47FF-9A9A-0D78D202ED03}"/>
              </a:ext>
            </a:extLst>
          </p:cNvPr>
          <p:cNvSpPr>
            <a:spLocks noGrp="1"/>
          </p:cNvSpPr>
          <p:nvPr>
            <p:ph type="body" sz="quarter" idx="23" hasCustomPrompt="1"/>
          </p:nvPr>
        </p:nvSpPr>
        <p:spPr>
          <a:xfrm>
            <a:off x="8592000" y="4335857"/>
            <a:ext cx="2812282" cy="1242556"/>
          </a:xfrm>
        </p:spPr>
        <p:txBody>
          <a:bodyPr/>
          <a:lstStyle>
            <a:lvl1pPr marL="0" inden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Description</a:t>
            </a:r>
          </a:p>
        </p:txBody>
      </p:sp>
      <p:sp>
        <p:nvSpPr>
          <p:cNvPr id="24" name="Text Placeholder 12">
            <a:extLst>
              <a:ext uri="{FF2B5EF4-FFF2-40B4-BE49-F238E27FC236}">
                <a16:creationId xmlns:a16="http://schemas.microsoft.com/office/drawing/2014/main" id="{CD9A5773-4F50-4631-9B7A-0A2D83E5DC28}"/>
              </a:ext>
            </a:extLst>
          </p:cNvPr>
          <p:cNvSpPr>
            <a:spLocks noGrp="1"/>
          </p:cNvSpPr>
          <p:nvPr>
            <p:ph type="body" sz="quarter" idx="24" hasCustomPrompt="1"/>
          </p:nvPr>
        </p:nvSpPr>
        <p:spPr>
          <a:xfrm>
            <a:off x="8592000" y="3925219"/>
            <a:ext cx="2812282" cy="297888"/>
          </a:xfrm>
        </p:spPr>
        <p:txBody>
          <a:bodyP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dirty="0"/>
              <a:t>Header</a:t>
            </a:r>
          </a:p>
        </p:txBody>
      </p:sp>
    </p:spTree>
    <p:extLst>
      <p:ext uri="{BB962C8B-B14F-4D97-AF65-F5344CB8AC3E}">
        <p14:creationId xmlns:p14="http://schemas.microsoft.com/office/powerpoint/2010/main" val="31557550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6 x Content Block with Ic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5350A6A-6F84-47F4-AE00-8295D96D08C8}"/>
              </a:ext>
            </a:extLst>
          </p:cNvPr>
          <p:cNvSpPr/>
          <p:nvPr userDrawn="1"/>
        </p:nvSpPr>
        <p:spPr>
          <a:xfrm rot="5400000">
            <a:off x="8677500" y="3343500"/>
            <a:ext cx="3429000" cy="3600000"/>
          </a:xfrm>
          <a:custGeom>
            <a:avLst/>
            <a:gdLst>
              <a:gd name="connsiteX0" fmla="*/ 0 w 3429000"/>
              <a:gd name="connsiteY0" fmla="*/ 180000 h 3600000"/>
              <a:gd name="connsiteX1" fmla="*/ 0 w 3429000"/>
              <a:gd name="connsiteY1" fmla="*/ 0 h 3600000"/>
              <a:gd name="connsiteX2" fmla="*/ 3249000 w 3429000"/>
              <a:gd name="connsiteY2" fmla="*/ 0 h 3600000"/>
              <a:gd name="connsiteX3" fmla="*/ 3429000 w 3429000"/>
              <a:gd name="connsiteY3" fmla="*/ 0 h 3600000"/>
              <a:gd name="connsiteX4" fmla="*/ 3429000 w 3429000"/>
              <a:gd name="connsiteY4" fmla="*/ 180000 h 3600000"/>
              <a:gd name="connsiteX5" fmla="*/ 3429000 w 3429000"/>
              <a:gd name="connsiteY5" fmla="*/ 3600000 h 3600000"/>
              <a:gd name="connsiteX6" fmla="*/ 3249000 w 3429000"/>
              <a:gd name="connsiteY6" fmla="*/ 3600000 h 3600000"/>
              <a:gd name="connsiteX7" fmla="*/ 3249000 w 34290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0" h="3600000">
                <a:moveTo>
                  <a:pt x="0" y="180000"/>
                </a:moveTo>
                <a:lnTo>
                  <a:pt x="0" y="0"/>
                </a:lnTo>
                <a:lnTo>
                  <a:pt x="3249000" y="0"/>
                </a:lnTo>
                <a:lnTo>
                  <a:pt x="3429000" y="0"/>
                </a:lnTo>
                <a:lnTo>
                  <a:pt x="3429000" y="180000"/>
                </a:lnTo>
                <a:lnTo>
                  <a:pt x="3429000" y="3600000"/>
                </a:lnTo>
                <a:lnTo>
                  <a:pt x="3249000" y="3600000"/>
                </a:lnTo>
                <a:lnTo>
                  <a:pt x="32490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latin typeface="Calibri" panose="020F0502020204030204" pitchFamily="34" charset="0"/>
            </a:endParaRPr>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3429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noProof="0" dirty="0">
              <a:latin typeface="Calibri" panose="020F0502020204030204" pitchFamily="34" charset="0"/>
            </a:endParaRP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682863" y="3668500"/>
            <a:ext cx="3276000" cy="2238815"/>
          </a:xfrm>
        </p:spPr>
        <p:txBody>
          <a:bodyPr lIns="108000"/>
          <a:lstStyle>
            <a:lvl1pPr marL="171459" indent="-171459">
              <a:buClr>
                <a:schemeClr val="accent2"/>
              </a:buClr>
              <a:buFont typeface="Arial" panose="020B0604020202020204" pitchFamily="34" charset="0"/>
              <a:buChar char="•"/>
              <a:defRPr sz="1200">
                <a:solidFill>
                  <a:schemeClr val="tx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682863" y="3068556"/>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4445432" y="3668500"/>
            <a:ext cx="3276000" cy="2238815"/>
          </a:xfrm>
        </p:spPr>
        <p:txBody>
          <a:bodyPr lIns="108000"/>
          <a:lstStyle>
            <a:lvl1pPr marL="171459" indent="-171459">
              <a:buClr>
                <a:schemeClr val="accent2"/>
              </a:buClr>
              <a:buFont typeface="Arial" panose="020B0604020202020204" pitchFamily="34" charset="0"/>
              <a:buChar char="•"/>
              <a:defRPr sz="1200">
                <a:solidFill>
                  <a:schemeClr val="tx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4445432" y="3068556"/>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208000" y="3668500"/>
            <a:ext cx="3276000" cy="2238815"/>
          </a:xfrm>
        </p:spPr>
        <p:txBody>
          <a:bodyPr lIns="108000"/>
          <a:lstStyle>
            <a:lvl1pPr marL="171459" indent="-171459">
              <a:buClr>
                <a:schemeClr val="accent2"/>
              </a:buClr>
              <a:buFont typeface="Arial" panose="020B0604020202020204" pitchFamily="34" charset="0"/>
              <a:buChar char="•"/>
              <a:defRPr sz="1200">
                <a:solidFill>
                  <a:schemeClr val="tx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208000" y="3068556"/>
            <a:ext cx="3276000" cy="360445"/>
          </a:xfrm>
          <a:solidFill>
            <a:schemeClr val="tx2"/>
          </a:solidFill>
        </p:spPr>
        <p:txBody>
          <a:bodyPr lIns="108000" anchor="ctr"/>
          <a:lstStyle>
            <a:lvl1pPr marL="0" indent="0">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Header</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908908" y="2005143"/>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71477" y="2005143"/>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434045" y="2005143"/>
            <a:ext cx="823913" cy="823913"/>
          </a:xfrm>
        </p:spPr>
        <p:txBody>
          <a:bodyPr anchor="ctr"/>
          <a:lstStyle>
            <a:lvl1pPr marL="0" indent="0" algn="ctr">
              <a:buNone/>
              <a:defRPr sz="1050" i="1">
                <a:solidFill>
                  <a:schemeClr val="bg1"/>
                </a:solidFill>
              </a:defRPr>
            </a:lvl1pPr>
          </a:lstStyle>
          <a:p>
            <a:r>
              <a:rPr lang="en-US" noProof="0" dirty="0"/>
              <a:t>Icon</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26" name="Freeform: Shape 25">
            <a:extLst>
              <a:ext uri="{FF2B5EF4-FFF2-40B4-BE49-F238E27FC236}">
                <a16:creationId xmlns:a16="http://schemas.microsoft.com/office/drawing/2014/main" id="{AEA98CFA-B2A7-4BCC-B1DC-01CFAD2DD65E}"/>
              </a:ext>
            </a:extLst>
          </p:cNvPr>
          <p:cNvSpPr/>
          <p:nvPr userDrawn="1"/>
        </p:nvSpPr>
        <p:spPr>
          <a:xfrm rot="5400000">
            <a:off x="8677500" y="-85500"/>
            <a:ext cx="3429000" cy="3600000"/>
          </a:xfrm>
          <a:custGeom>
            <a:avLst/>
            <a:gdLst>
              <a:gd name="connsiteX0" fmla="*/ 0 w 3429000"/>
              <a:gd name="connsiteY0" fmla="*/ 3600000 h 3600000"/>
              <a:gd name="connsiteX1" fmla="*/ 0 w 3429000"/>
              <a:gd name="connsiteY1" fmla="*/ 0 h 3600000"/>
              <a:gd name="connsiteX2" fmla="*/ 180000 w 3429000"/>
              <a:gd name="connsiteY2" fmla="*/ 0 h 3600000"/>
              <a:gd name="connsiteX3" fmla="*/ 3429000 w 3429000"/>
              <a:gd name="connsiteY3" fmla="*/ 0 h 3600000"/>
              <a:gd name="connsiteX4" fmla="*/ 3429000 w 3429000"/>
              <a:gd name="connsiteY4" fmla="*/ 180000 h 3600000"/>
              <a:gd name="connsiteX5" fmla="*/ 180000 w 3429000"/>
              <a:gd name="connsiteY5" fmla="*/ 180000 h 3600000"/>
              <a:gd name="connsiteX6" fmla="*/ 180000 w 34290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600000">
                <a:moveTo>
                  <a:pt x="0" y="3600000"/>
                </a:moveTo>
                <a:lnTo>
                  <a:pt x="0" y="0"/>
                </a:lnTo>
                <a:lnTo>
                  <a:pt x="180000" y="0"/>
                </a:lnTo>
                <a:lnTo>
                  <a:pt x="3429000" y="0"/>
                </a:lnTo>
                <a:lnTo>
                  <a:pt x="34290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latin typeface="Calibri" panose="020F0502020204030204" pitchFamily="34" charset="0"/>
            </a:endParaRPr>
          </a:p>
        </p:txBody>
      </p:sp>
    </p:spTree>
    <p:extLst>
      <p:ext uri="{BB962C8B-B14F-4D97-AF65-F5344CB8AC3E}">
        <p14:creationId xmlns:p14="http://schemas.microsoft.com/office/powerpoint/2010/main" val="18129851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6" y="2854485"/>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latin typeface="Calibri" panose="020F0502020204030204" pitchFamily="34" charset="0"/>
            </a:endParaRPr>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2451405"/>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noProof="0" dirty="0">
              <a:latin typeface="Calibri" panose="020F0502020204030204" pitchFamily="34" charset="0"/>
            </a:endParaRP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26" name="Freeform: Shape 25">
            <a:extLst>
              <a:ext uri="{FF2B5EF4-FFF2-40B4-BE49-F238E27FC236}">
                <a16:creationId xmlns:a16="http://schemas.microsoft.com/office/drawing/2014/main" id="{89445125-53D2-43B3-8ABC-C88E463BE7DD}"/>
              </a:ext>
            </a:extLst>
          </p:cNvPr>
          <p:cNvSpPr/>
          <p:nvPr userDrawn="1"/>
        </p:nvSpPr>
        <p:spPr>
          <a:xfrm rot="5400000">
            <a:off x="9166517" y="-574515"/>
            <a:ext cx="2450969" cy="3600000"/>
          </a:xfrm>
          <a:custGeom>
            <a:avLst/>
            <a:gdLst>
              <a:gd name="connsiteX0" fmla="*/ 0 w 2450969"/>
              <a:gd name="connsiteY0" fmla="*/ 3600000 h 3600000"/>
              <a:gd name="connsiteX1" fmla="*/ 0 w 2450969"/>
              <a:gd name="connsiteY1" fmla="*/ 0 h 3600000"/>
              <a:gd name="connsiteX2" fmla="*/ 180000 w 2450969"/>
              <a:gd name="connsiteY2" fmla="*/ 0 h 3600000"/>
              <a:gd name="connsiteX3" fmla="*/ 2450969 w 2450969"/>
              <a:gd name="connsiteY3" fmla="*/ 0 h 3600000"/>
              <a:gd name="connsiteX4" fmla="*/ 2450969 w 2450969"/>
              <a:gd name="connsiteY4" fmla="*/ 180000 h 3600000"/>
              <a:gd name="connsiteX5" fmla="*/ 180000 w 2450969"/>
              <a:gd name="connsiteY5" fmla="*/ 180000 h 3600000"/>
              <a:gd name="connsiteX6" fmla="*/ 180000 w 2450969"/>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69" h="3600000">
                <a:moveTo>
                  <a:pt x="0" y="3600000"/>
                </a:moveTo>
                <a:lnTo>
                  <a:pt x="0" y="0"/>
                </a:lnTo>
                <a:lnTo>
                  <a:pt x="180000" y="0"/>
                </a:lnTo>
                <a:lnTo>
                  <a:pt x="2450969" y="0"/>
                </a:lnTo>
                <a:lnTo>
                  <a:pt x="2450969"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noProof="0" dirty="0">
              <a:latin typeface="Calibri" panose="020F0502020204030204" pitchFamily="34" charset="0"/>
            </a:endParaRPr>
          </a:p>
        </p:txBody>
      </p:sp>
    </p:spTree>
    <p:extLst>
      <p:ext uri="{BB962C8B-B14F-4D97-AF65-F5344CB8AC3E}">
        <p14:creationId xmlns:p14="http://schemas.microsoft.com/office/powerpoint/2010/main" val="29681672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Title and Subtitle Only -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7FF01B-795B-4F5D-87AF-6CAA8DD5D48A}"/>
              </a:ext>
            </a:extLst>
          </p:cNvPr>
          <p:cNvSpPr/>
          <p:nvPr userDrawn="1"/>
        </p:nvSpPr>
        <p:spPr>
          <a:xfrm>
            <a:off x="180000" y="179110"/>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3" name="Title 2">
            <a:extLst>
              <a:ext uri="{FF2B5EF4-FFF2-40B4-BE49-F238E27FC236}">
                <a16:creationId xmlns:a16="http://schemas.microsoft.com/office/drawing/2014/main" id="{72F32FC1-1FF6-4874-9835-EB1A90F7E9F5}"/>
              </a:ext>
            </a:extLst>
          </p:cNvPr>
          <p:cNvSpPr>
            <a:spLocks noGrp="1"/>
          </p:cNvSpPr>
          <p:nvPr>
            <p:ph type="title"/>
          </p:nvPr>
        </p:nvSpPr>
        <p:spPr/>
        <p:txBody>
          <a:bodyPr/>
          <a:lstStyle/>
          <a:p>
            <a:r>
              <a:rPr lang="en-US"/>
              <a:t>Click to edit Master title style</a:t>
            </a:r>
          </a:p>
        </p:txBody>
      </p:sp>
      <p:sp>
        <p:nvSpPr>
          <p:cNvPr id="10" name="Freeform: Shape 9">
            <a:extLst>
              <a:ext uri="{FF2B5EF4-FFF2-40B4-BE49-F238E27FC236}">
                <a16:creationId xmlns:a16="http://schemas.microsoft.com/office/drawing/2014/main" id="{83039E70-36A3-46C1-B30E-CA4CC0B36C5D}"/>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Tree>
    <p:extLst>
      <p:ext uri="{BB962C8B-B14F-4D97-AF65-F5344CB8AC3E}">
        <p14:creationId xmlns:p14="http://schemas.microsoft.com/office/powerpoint/2010/main" val="15028757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eam">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6"/>
            <a:ext cx="12192000" cy="6858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noProof="0" dirty="0">
              <a:latin typeface="Calibri" panose="020F0502020204030204" pitchFamily="34" charset="0"/>
            </a:endParaRPr>
          </a:p>
        </p:txBody>
      </p:sp>
      <p:sp>
        <p:nvSpPr>
          <p:cNvPr id="19" name="Freeform: Shape 18">
            <a:extLst>
              <a:ext uri="{FF2B5EF4-FFF2-40B4-BE49-F238E27FC236}">
                <a16:creationId xmlns:a16="http://schemas.microsoft.com/office/drawing/2014/main" id="{78907576-77BD-4FD0-A9FE-48D249CB435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latin typeface="Calibri" panose="020F0502020204030204" pitchFamily="34" charset="0"/>
            </a:endParaRP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dirty="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303794" y="3407564"/>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303794" y="3005056"/>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66364" y="3407564"/>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66364" y="3005056"/>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828932" y="3407564"/>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828932" y="3005056"/>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867711" y="1648854"/>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30280" y="1648854"/>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392848" y="1648854"/>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22" name="Text Placeholder 4">
            <a:extLst>
              <a:ext uri="{FF2B5EF4-FFF2-40B4-BE49-F238E27FC236}">
                <a16:creationId xmlns:a16="http://schemas.microsoft.com/office/drawing/2014/main" id="{FE407FE5-15DF-40F7-B14C-0A04CC30CD66}"/>
              </a:ext>
            </a:extLst>
          </p:cNvPr>
          <p:cNvSpPr>
            <a:spLocks noGrp="1"/>
          </p:cNvSpPr>
          <p:nvPr>
            <p:ph type="body" sz="quarter" idx="26" hasCustomPrompt="1"/>
          </p:nvPr>
        </p:nvSpPr>
        <p:spPr>
          <a:xfrm>
            <a:off x="1303794" y="5736659"/>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23" name="Text Placeholder 12">
            <a:extLst>
              <a:ext uri="{FF2B5EF4-FFF2-40B4-BE49-F238E27FC236}">
                <a16:creationId xmlns:a16="http://schemas.microsoft.com/office/drawing/2014/main" id="{7DD73F77-2E6A-450D-B4AF-8643D8AE1ECE}"/>
              </a:ext>
            </a:extLst>
          </p:cNvPr>
          <p:cNvSpPr>
            <a:spLocks noGrp="1"/>
          </p:cNvSpPr>
          <p:nvPr>
            <p:ph type="body" sz="quarter" idx="27" hasCustomPrompt="1"/>
          </p:nvPr>
        </p:nvSpPr>
        <p:spPr>
          <a:xfrm>
            <a:off x="1303794" y="5334151"/>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24" name="Text Placeholder 4">
            <a:extLst>
              <a:ext uri="{FF2B5EF4-FFF2-40B4-BE49-F238E27FC236}">
                <a16:creationId xmlns:a16="http://schemas.microsoft.com/office/drawing/2014/main" id="{7F1CAED2-2A78-4780-A303-060C24C56526}"/>
              </a:ext>
            </a:extLst>
          </p:cNvPr>
          <p:cNvSpPr>
            <a:spLocks noGrp="1"/>
          </p:cNvSpPr>
          <p:nvPr>
            <p:ph type="body" sz="quarter" idx="28" hasCustomPrompt="1"/>
          </p:nvPr>
        </p:nvSpPr>
        <p:spPr>
          <a:xfrm>
            <a:off x="5066364" y="5736659"/>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27" name="Text Placeholder 12">
            <a:extLst>
              <a:ext uri="{FF2B5EF4-FFF2-40B4-BE49-F238E27FC236}">
                <a16:creationId xmlns:a16="http://schemas.microsoft.com/office/drawing/2014/main" id="{4E77CA0B-49F8-4EE9-84A7-AB28FD1CC1ED}"/>
              </a:ext>
            </a:extLst>
          </p:cNvPr>
          <p:cNvSpPr>
            <a:spLocks noGrp="1"/>
          </p:cNvSpPr>
          <p:nvPr>
            <p:ph type="body" sz="quarter" idx="29" hasCustomPrompt="1"/>
          </p:nvPr>
        </p:nvSpPr>
        <p:spPr>
          <a:xfrm>
            <a:off x="5066364" y="5334151"/>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28" name="Text Placeholder 4">
            <a:extLst>
              <a:ext uri="{FF2B5EF4-FFF2-40B4-BE49-F238E27FC236}">
                <a16:creationId xmlns:a16="http://schemas.microsoft.com/office/drawing/2014/main" id="{5D4F2294-CE3A-4705-BCB3-C5DAFA373C25}"/>
              </a:ext>
            </a:extLst>
          </p:cNvPr>
          <p:cNvSpPr>
            <a:spLocks noGrp="1"/>
          </p:cNvSpPr>
          <p:nvPr>
            <p:ph type="body" sz="quarter" idx="30" hasCustomPrompt="1"/>
          </p:nvPr>
        </p:nvSpPr>
        <p:spPr>
          <a:xfrm>
            <a:off x="8828932" y="5736659"/>
            <a:ext cx="2034138"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Role</a:t>
            </a:r>
          </a:p>
        </p:txBody>
      </p:sp>
      <p:sp>
        <p:nvSpPr>
          <p:cNvPr id="32" name="Text Placeholder 12">
            <a:extLst>
              <a:ext uri="{FF2B5EF4-FFF2-40B4-BE49-F238E27FC236}">
                <a16:creationId xmlns:a16="http://schemas.microsoft.com/office/drawing/2014/main" id="{7B49F9AF-7698-444D-8D12-FA0B6A713E03}"/>
              </a:ext>
            </a:extLst>
          </p:cNvPr>
          <p:cNvSpPr>
            <a:spLocks noGrp="1"/>
          </p:cNvSpPr>
          <p:nvPr>
            <p:ph type="body" sz="quarter" idx="31" hasCustomPrompt="1"/>
          </p:nvPr>
        </p:nvSpPr>
        <p:spPr>
          <a:xfrm>
            <a:off x="8828932" y="5334151"/>
            <a:ext cx="2034138" cy="360445"/>
          </a:xfrm>
          <a:solidFill>
            <a:schemeClr val="tx2"/>
          </a:solidFill>
        </p:spPr>
        <p:txBody>
          <a:bodyPr lIns="0" anchor="ctr"/>
          <a:lstStyle>
            <a:lvl1pPr marL="0" indent="0" algn="ctr">
              <a:buNone/>
              <a:defRPr sz="1800" b="0" cap="none" baseline="0">
                <a:solidFill>
                  <a:schemeClr val="accent1"/>
                </a:solidFill>
                <a:latin typeface="+mj-lt"/>
              </a:defRPr>
            </a:lvl1pPr>
            <a:lvl2pPr marL="266713" indent="0">
              <a:buNone/>
              <a:defRPr>
                <a:solidFill>
                  <a:schemeClr val="bg1"/>
                </a:solidFill>
              </a:defRPr>
            </a:lvl2pPr>
            <a:lvl3pPr marL="447698" indent="0">
              <a:buNone/>
              <a:defRPr>
                <a:solidFill>
                  <a:schemeClr val="bg1"/>
                </a:solidFill>
              </a:defRPr>
            </a:lvl3pPr>
            <a:lvl4pPr marL="628681" indent="0">
              <a:buNone/>
              <a:defRPr>
                <a:solidFill>
                  <a:schemeClr val="bg1"/>
                </a:solidFill>
              </a:defRPr>
            </a:lvl4pPr>
            <a:lvl5pPr marL="809666" indent="0">
              <a:buNone/>
              <a:defRPr>
                <a:solidFill>
                  <a:schemeClr val="bg1"/>
                </a:solidFill>
              </a:defRPr>
            </a:lvl5pPr>
          </a:lstStyle>
          <a:p>
            <a:pPr lvl="0"/>
            <a:r>
              <a:rPr lang="en-US" noProof="0"/>
              <a:t>Full Name</a:t>
            </a:r>
          </a:p>
        </p:txBody>
      </p:sp>
      <p:sp>
        <p:nvSpPr>
          <p:cNvPr id="33" name="Picture Placeholder 25">
            <a:extLst>
              <a:ext uri="{FF2B5EF4-FFF2-40B4-BE49-F238E27FC236}">
                <a16:creationId xmlns:a16="http://schemas.microsoft.com/office/drawing/2014/main" id="{6057C2E9-1501-4819-B77D-23A0268DB0F1}"/>
              </a:ext>
            </a:extLst>
          </p:cNvPr>
          <p:cNvSpPr>
            <a:spLocks noGrp="1"/>
          </p:cNvSpPr>
          <p:nvPr>
            <p:ph type="pic" sz="quarter" idx="32" hasCustomPrompt="1"/>
          </p:nvPr>
        </p:nvSpPr>
        <p:spPr>
          <a:xfrm>
            <a:off x="1867711"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4" name="Picture Placeholder 25">
            <a:extLst>
              <a:ext uri="{FF2B5EF4-FFF2-40B4-BE49-F238E27FC236}">
                <a16:creationId xmlns:a16="http://schemas.microsoft.com/office/drawing/2014/main" id="{C77B8544-1CEE-4ED4-89E8-ED042673804D}"/>
              </a:ext>
            </a:extLst>
          </p:cNvPr>
          <p:cNvSpPr>
            <a:spLocks noGrp="1"/>
          </p:cNvSpPr>
          <p:nvPr>
            <p:ph type="pic" sz="quarter" idx="33" hasCustomPrompt="1"/>
          </p:nvPr>
        </p:nvSpPr>
        <p:spPr>
          <a:xfrm>
            <a:off x="5630280"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5" name="Picture Placeholder 25">
            <a:extLst>
              <a:ext uri="{FF2B5EF4-FFF2-40B4-BE49-F238E27FC236}">
                <a16:creationId xmlns:a16="http://schemas.microsoft.com/office/drawing/2014/main" id="{E1131D92-0382-469E-A358-A2EC5FDCCF32}"/>
              </a:ext>
            </a:extLst>
          </p:cNvPr>
          <p:cNvSpPr>
            <a:spLocks noGrp="1"/>
          </p:cNvSpPr>
          <p:nvPr>
            <p:ph type="pic" sz="quarter" idx="34" hasCustomPrompt="1"/>
          </p:nvPr>
        </p:nvSpPr>
        <p:spPr>
          <a:xfrm>
            <a:off x="9392848" y="3977948"/>
            <a:ext cx="906304" cy="1206290"/>
          </a:xfrm>
        </p:spPr>
        <p:txBody>
          <a:bodyPr anchor="ctr"/>
          <a:lstStyle>
            <a:lvl1pPr marL="0" indent="0" algn="ctr">
              <a:buNone/>
              <a:defRPr sz="1050" i="1">
                <a:solidFill>
                  <a:schemeClr val="bg1"/>
                </a:solidFill>
              </a:defRPr>
            </a:lvl1pPr>
          </a:lstStyle>
          <a:p>
            <a:r>
              <a:rPr lang="en-US" noProof="0" dirty="0"/>
              <a:t>Icon</a:t>
            </a:r>
          </a:p>
        </p:txBody>
      </p:sp>
      <p:sp>
        <p:nvSpPr>
          <p:cNvPr id="3" name="Title 2">
            <a:extLst>
              <a:ext uri="{FF2B5EF4-FFF2-40B4-BE49-F238E27FC236}">
                <a16:creationId xmlns:a16="http://schemas.microsoft.com/office/drawing/2014/main" id="{7C0EBF36-B9CA-4962-B198-27B56B54E58C}"/>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298138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Listed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10"/>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hasCustomPrompt="1"/>
          </p:nvPr>
        </p:nvSpPr>
        <p:spPr>
          <a:xfrm>
            <a:off x="2095501" y="1992934"/>
            <a:ext cx="9388499" cy="1095375"/>
          </a:xfrm>
        </p:spPr>
        <p:txBody>
          <a:bodyPr/>
          <a:lstStyle>
            <a:lvl1pPr marL="0" indent="0">
              <a:buNone/>
              <a:defRPr/>
            </a:lvl1pPr>
          </a:lstStyle>
          <a:p>
            <a:pPr lvl="0"/>
            <a:r>
              <a:rPr lang="en-US" dirty="0"/>
              <a:t>Description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
        <p:nvSpPr>
          <p:cNvPr id="11" name="Picture Placeholder 10">
            <a:extLst>
              <a:ext uri="{FF2B5EF4-FFF2-40B4-BE49-F238E27FC236}">
                <a16:creationId xmlns:a16="http://schemas.microsoft.com/office/drawing/2014/main" id="{A98EA298-DD21-4B69-8125-094245EDF713}"/>
              </a:ext>
            </a:extLst>
          </p:cNvPr>
          <p:cNvSpPr>
            <a:spLocks noGrp="1"/>
          </p:cNvSpPr>
          <p:nvPr>
            <p:ph type="pic" sz="quarter" idx="13" hasCustomPrompt="1"/>
          </p:nvPr>
        </p:nvSpPr>
        <p:spPr>
          <a:xfrm>
            <a:off x="684214" y="1992935"/>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2" name="Picture Placeholder 10">
            <a:extLst>
              <a:ext uri="{FF2B5EF4-FFF2-40B4-BE49-F238E27FC236}">
                <a16:creationId xmlns:a16="http://schemas.microsoft.com/office/drawing/2014/main" id="{4C93EFCC-1E62-4200-9E96-2476EE2581BF}"/>
              </a:ext>
            </a:extLst>
          </p:cNvPr>
          <p:cNvSpPr>
            <a:spLocks noGrp="1"/>
          </p:cNvSpPr>
          <p:nvPr>
            <p:ph type="pic" sz="quarter" idx="14" hasCustomPrompt="1"/>
          </p:nvPr>
        </p:nvSpPr>
        <p:spPr>
          <a:xfrm>
            <a:off x="684214" y="3431134"/>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3" name="Picture Placeholder 10">
            <a:extLst>
              <a:ext uri="{FF2B5EF4-FFF2-40B4-BE49-F238E27FC236}">
                <a16:creationId xmlns:a16="http://schemas.microsoft.com/office/drawing/2014/main" id="{8741D874-BD81-4469-AA1C-32517FD7C37B}"/>
              </a:ext>
            </a:extLst>
          </p:cNvPr>
          <p:cNvSpPr>
            <a:spLocks noGrp="1"/>
          </p:cNvSpPr>
          <p:nvPr>
            <p:ph type="pic" sz="quarter" idx="15" hasCustomPrompt="1"/>
          </p:nvPr>
        </p:nvSpPr>
        <p:spPr>
          <a:xfrm>
            <a:off x="684214" y="4869335"/>
            <a:ext cx="1095375" cy="1095375"/>
          </a:xfrm>
        </p:spPr>
        <p:txBody>
          <a:bodyPr anchor="ctr"/>
          <a:lstStyle>
            <a:lvl1pPr marL="0" indent="0" algn="ctr">
              <a:buNone/>
              <a:defRPr sz="1050" i="1"/>
            </a:lvl1pPr>
          </a:lstStyle>
          <a:p>
            <a:r>
              <a:rPr lang="en-US" dirty="0"/>
              <a:t>Place</a:t>
            </a:r>
            <a:br>
              <a:rPr lang="en-US" dirty="0"/>
            </a:br>
            <a:r>
              <a:rPr lang="en-US" dirty="0"/>
              <a:t>Your Image / Logo Here</a:t>
            </a:r>
          </a:p>
        </p:txBody>
      </p:sp>
      <p:sp>
        <p:nvSpPr>
          <p:cNvPr id="14" name="Content Placeholder 2">
            <a:extLst>
              <a:ext uri="{FF2B5EF4-FFF2-40B4-BE49-F238E27FC236}">
                <a16:creationId xmlns:a16="http://schemas.microsoft.com/office/drawing/2014/main" id="{CFB0B599-DDEF-43E9-A07F-FC328C595BCE}"/>
              </a:ext>
            </a:extLst>
          </p:cNvPr>
          <p:cNvSpPr>
            <a:spLocks noGrp="1"/>
          </p:cNvSpPr>
          <p:nvPr>
            <p:ph idx="16" hasCustomPrompt="1"/>
          </p:nvPr>
        </p:nvSpPr>
        <p:spPr>
          <a:xfrm>
            <a:off x="2095501" y="3422740"/>
            <a:ext cx="9388499" cy="1095375"/>
          </a:xfrm>
        </p:spPr>
        <p:txBody>
          <a:bodyPr/>
          <a:lstStyle>
            <a:lvl1pPr marL="0" indent="0">
              <a:buNone/>
              <a:defRPr/>
            </a:lvl1pPr>
          </a:lstStyle>
          <a:p>
            <a:pPr lvl="0"/>
            <a:r>
              <a:rPr lang="en-US" dirty="0"/>
              <a:t>Description Here</a:t>
            </a:r>
          </a:p>
        </p:txBody>
      </p:sp>
      <p:sp>
        <p:nvSpPr>
          <p:cNvPr id="15" name="Content Placeholder 2">
            <a:extLst>
              <a:ext uri="{FF2B5EF4-FFF2-40B4-BE49-F238E27FC236}">
                <a16:creationId xmlns:a16="http://schemas.microsoft.com/office/drawing/2014/main" id="{63FF0857-6431-48DC-BE82-9A93C55CEFB4}"/>
              </a:ext>
            </a:extLst>
          </p:cNvPr>
          <p:cNvSpPr>
            <a:spLocks noGrp="1"/>
          </p:cNvSpPr>
          <p:nvPr>
            <p:ph idx="17" hasCustomPrompt="1"/>
          </p:nvPr>
        </p:nvSpPr>
        <p:spPr>
          <a:xfrm>
            <a:off x="2095501" y="4867851"/>
            <a:ext cx="9388499" cy="1095375"/>
          </a:xfrm>
        </p:spPr>
        <p:txBody>
          <a:bodyPr/>
          <a:lstStyle>
            <a:lvl1pPr marL="0" indent="0">
              <a:buNone/>
              <a:defRPr/>
            </a:lvl1pPr>
          </a:lstStyle>
          <a:p>
            <a:pPr lvl="0"/>
            <a:r>
              <a:rPr lang="en-US" dirty="0"/>
              <a:t>Description Here</a:t>
            </a:r>
          </a:p>
        </p:txBody>
      </p:sp>
    </p:spTree>
    <p:extLst>
      <p:ext uri="{BB962C8B-B14F-4D97-AF65-F5344CB8AC3E}">
        <p14:creationId xmlns:p14="http://schemas.microsoft.com/office/powerpoint/2010/main" val="878679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10"/>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4" y="1405643"/>
            <a:ext cx="7559675" cy="360000"/>
          </a:xfrm>
        </p:spPr>
        <p:txBody>
          <a:bodyPr/>
          <a:lstStyle>
            <a:lvl1pPr marL="0" indent="0">
              <a:buNone/>
              <a:defRPr sz="2200">
                <a:solidFill>
                  <a:schemeClr val="tx1"/>
                </a:solidFill>
                <a:latin typeface="+mj-lt"/>
              </a:defRPr>
            </a:lvl1pPr>
          </a:lstStyle>
          <a:p>
            <a:pPr lvl="0"/>
            <a:r>
              <a:rPr lang="en-US" dirty="0"/>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478469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1.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3.tiff"/><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ags" Target="../tags/tag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slideLayout" Target="../slideLayouts/slideLayout102.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47" Type="http://schemas.openxmlformats.org/officeDocument/2006/relationships/theme" Target="../theme/theme5.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8" Type="http://schemas.openxmlformats.org/officeDocument/2006/relationships/slideLayout" Target="../slideLayouts/slideLayout71.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20" Type="http://schemas.openxmlformats.org/officeDocument/2006/relationships/slideLayout" Target="../slideLayouts/slideLayout83.xml"/><Relationship Id="rId41"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786BACA2-8304-4DC5-B3B5-11F59C482B33}" type="slidenum">
              <a:rPr lang="en-US" altLang="en-US">
                <a:solidFill>
                  <a:srgbClr val="000000"/>
                </a:solidFill>
                <a:ea typeface="MS PGothic" pitchFamily="34" charset="-128"/>
              </a:rPr>
              <a:pPr eaLnBrk="0" fontAlgn="base" hangingPunct="0">
                <a:spcBef>
                  <a:spcPct val="0"/>
                </a:spcBef>
                <a:spcAft>
                  <a:spcPct val="0"/>
                </a:spcAft>
                <a:defRPr/>
              </a:pPr>
              <a:t>‹#›</a:t>
            </a:fld>
            <a:endParaRPr lang="en-US" altLang="en-US">
              <a:solidFill>
                <a:srgbClr val="000000"/>
              </a:solidFill>
              <a:ea typeface="MS PGothic" pitchFamily="34" charset="-128"/>
            </a:endParaRPr>
          </a:p>
        </p:txBody>
      </p:sp>
    </p:spTree>
    <p:extLst>
      <p:ext uri="{BB962C8B-B14F-4D97-AF65-F5344CB8AC3E}">
        <p14:creationId xmlns:p14="http://schemas.microsoft.com/office/powerpoint/2010/main" val="382978491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43" r:id="rId17"/>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Calibri" charset="0"/>
        </a:defRPr>
      </a:lvl6pPr>
      <a:lvl7pPr marL="914400" algn="ctr" rtl="0" eaLnBrk="0" fontAlgn="base" hangingPunct="0">
        <a:spcBef>
          <a:spcPct val="0"/>
        </a:spcBef>
        <a:spcAft>
          <a:spcPct val="0"/>
        </a:spcAft>
        <a:defRPr sz="4400">
          <a:solidFill>
            <a:schemeClr val="tx2"/>
          </a:solidFill>
          <a:latin typeface="Calibri" charset="0"/>
        </a:defRPr>
      </a:lvl7pPr>
      <a:lvl8pPr marL="1371600" algn="ctr" rtl="0" eaLnBrk="0" fontAlgn="base" hangingPunct="0">
        <a:spcBef>
          <a:spcPct val="0"/>
        </a:spcBef>
        <a:spcAft>
          <a:spcPct val="0"/>
        </a:spcAft>
        <a:defRPr sz="4400">
          <a:solidFill>
            <a:schemeClr val="tx2"/>
          </a:solidFill>
          <a:latin typeface="Calibri" charset="0"/>
        </a:defRPr>
      </a:lvl8pPr>
      <a:lvl9pPr marL="1828800" algn="ctr" rtl="0" eaLnBrk="0" fontAlgn="base" hangingPunct="0">
        <a:spcBef>
          <a:spcPct val="0"/>
        </a:spcBef>
        <a:spcAft>
          <a:spcPct val="0"/>
        </a:spcAft>
        <a:defRPr sz="4400">
          <a:solidFill>
            <a:schemeClr val="tx2"/>
          </a:solidFill>
          <a:latin typeface="Calibri"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4"/>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Aft>
                <a:spcPct val="0"/>
              </a:spcAft>
              <a:defRPr sz="1400" b="0">
                <a:solidFill>
                  <a:srgbClr val="000000"/>
                </a:solidFill>
                <a:latin typeface="Calibri" panose="020F0502020204030204" pitchFamily="34" charset="0"/>
                <a:ea typeface="+mn-ea"/>
              </a:defRPr>
            </a:lvl1pPr>
          </a:lstStyle>
          <a:p>
            <a:pPr fontAlgn="base">
              <a:spcBef>
                <a:spcPct val="0"/>
              </a:spcBef>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Aft>
                <a:spcPct val="0"/>
              </a:spcAft>
              <a:defRPr sz="1400" b="0">
                <a:solidFill>
                  <a:srgbClr val="000000"/>
                </a:solidFill>
                <a:latin typeface="Calibri" panose="020F0502020204030204" pitchFamily="34" charset="0"/>
                <a:ea typeface="+mn-ea"/>
              </a:defRPr>
            </a:lvl1pPr>
          </a:lstStyle>
          <a:p>
            <a:pPr fontAlgn="base">
              <a:spcBef>
                <a:spcPct val="0"/>
              </a:spcBef>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A3D212E3-29B9-4EB8-B592-EA16354A0E83}" type="slidenum">
              <a:rPr lang="en-US" altLang="en-US">
                <a:latin typeface="Calibri" pitchFamily="34" charset="0"/>
                <a:ea typeface="MS PGothic" pitchFamily="34" charset="-128"/>
              </a:rPr>
              <a:pPr fontAlgn="base">
                <a:spcBef>
                  <a:spcPct val="0"/>
                </a:spcBef>
                <a:spcAft>
                  <a:spcPct val="0"/>
                </a:spcAft>
                <a:defRPr/>
              </a:pPr>
              <a:t>‹#›</a:t>
            </a:fld>
            <a:endParaRPr lang="en-US" altLang="en-US">
              <a:latin typeface="Calibri" pitchFamily="34" charset="0"/>
              <a:ea typeface="MS PGothic" pitchFamily="34" charset="-128"/>
            </a:endParaRPr>
          </a:p>
        </p:txBody>
      </p:sp>
    </p:spTree>
    <p:extLst>
      <p:ext uri="{BB962C8B-B14F-4D97-AF65-F5344CB8AC3E}">
        <p14:creationId xmlns:p14="http://schemas.microsoft.com/office/powerpoint/2010/main" val="91051047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4"/>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latin typeface="Calibri" panose="020F0502020204030204" pitchFamily="34"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latin typeface="Calibri" panose="020F0502020204030204" pitchFamily="34"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51AD2052-7A1F-43E4-B8F6-6DDC08BFE1AA}" type="slidenum">
              <a:rPr lang="en-US" altLang="en-US">
                <a:solidFill>
                  <a:srgbClr val="000000"/>
                </a:solidFill>
                <a:latin typeface="Calibri" panose="020F0502020204030204" pitchFamily="34" charset="0"/>
              </a:rPr>
              <a:pPr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17381808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Lst>
  <p:txStyles>
    <p:title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3992563"/>
          </a:xfrm>
          <a:prstGeom prst="rect">
            <a:avLst/>
          </a:prstGeom>
        </p:spPr>
        <p:txBody>
          <a:bodyPr vert="horz" lIns="9144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C0E05F34-82E6-48F2-B963-C54DDC95DAAA}"/>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7" name="Picture 6">
            <a:extLst>
              <a:ext uri="{FF2B5EF4-FFF2-40B4-BE49-F238E27FC236}">
                <a16:creationId xmlns:a16="http://schemas.microsoft.com/office/drawing/2014/main" id="{D0D27EC5-18B8-499D-8657-F1EF17912C5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8" name="Picture 7">
            <a:extLst>
              <a:ext uri="{FF2B5EF4-FFF2-40B4-BE49-F238E27FC236}">
                <a16:creationId xmlns:a16="http://schemas.microsoft.com/office/drawing/2014/main" id="{177B5A55-0740-4793-821B-99C6E510378D}"/>
              </a:ext>
            </a:extLst>
          </p:cNvPr>
          <p:cNvPicPr>
            <a:picLocks noChangeAspect="1"/>
          </p:cNvPicPr>
          <p:nvPr/>
        </p:nvPicPr>
        <p:blipFill>
          <a:blip r:embed="rId16"/>
          <a:stretch>
            <a:fillRect/>
          </a:stretch>
        </p:blipFill>
        <p:spPr>
          <a:xfrm>
            <a:off x="9601200" y="6376818"/>
            <a:ext cx="1861457" cy="457200"/>
          </a:xfrm>
          <a:prstGeom prst="rect">
            <a:avLst/>
          </a:prstGeom>
        </p:spPr>
      </p:pic>
    </p:spTree>
    <p:custDataLst>
      <p:tags r:id="rId14"/>
    </p:custDataLst>
    <p:extLst>
      <p:ext uri="{BB962C8B-B14F-4D97-AF65-F5344CB8AC3E}">
        <p14:creationId xmlns:p14="http://schemas.microsoft.com/office/powerpoint/2010/main" val="2877094145"/>
      </p:ext>
    </p:extLst>
  </p:cSld>
  <p:clrMap bg1="dk1" tx1="lt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32" indent="-320032" algn="l" rtl="0" eaLnBrk="1" latinLnBrk="0" hangingPunct="1">
        <a:spcBef>
          <a:spcPct val="20000"/>
        </a:spcBef>
        <a:buClr>
          <a:schemeClr val="accent1"/>
        </a:buClr>
        <a:buSzPct val="80000"/>
        <a:buFont typeface="Wingdings 2" panose="05020102010507070707" pitchFamily="18" charset="2"/>
        <a:buChar char="¿"/>
        <a:defRPr lang="en-US" sz="3000" kern="1200" dirty="0">
          <a:solidFill>
            <a:schemeClr val="tx1"/>
          </a:solidFill>
          <a:latin typeface="+mn-lt"/>
          <a:ea typeface="+mn-ea"/>
          <a:cs typeface="+mn-cs"/>
        </a:defRPr>
      </a:lvl1pPr>
      <a:lvl2pPr marL="870957" indent="-514350" algn="l" rtl="0" eaLnBrk="1" latinLnBrk="0" hangingPunct="1">
        <a:spcBef>
          <a:spcPct val="20000"/>
        </a:spcBef>
        <a:buClr>
          <a:schemeClr val="accent2"/>
        </a:buClr>
        <a:buSzPct val="70000"/>
        <a:buFont typeface="Wingdings 2" panose="05020102010507070707" pitchFamily="18" charset="2"/>
        <a:buChar char="¿"/>
        <a:defRPr sz="2600" kern="1200">
          <a:solidFill>
            <a:schemeClr val="tx1"/>
          </a:solidFill>
          <a:latin typeface="+mn-lt"/>
          <a:ea typeface="+mn-ea"/>
          <a:cs typeface="+mn-cs"/>
        </a:defRPr>
      </a:lvl2pPr>
      <a:lvl3pPr marL="1106408" indent="-457200" algn="l" rtl="0" eaLnBrk="1" latinLnBrk="0" hangingPunct="1">
        <a:spcBef>
          <a:spcPct val="20000"/>
        </a:spcBef>
        <a:buClr>
          <a:schemeClr val="accent3"/>
        </a:buClr>
        <a:buSzPct val="60000"/>
        <a:buFont typeface="Wingdings 2" panose="05020102010507070707" pitchFamily="18" charset="2"/>
        <a:buChar char="¿"/>
        <a:defRPr sz="2400" kern="1200">
          <a:solidFill>
            <a:schemeClr val="tx1"/>
          </a:solidFill>
          <a:latin typeface="+mn-lt"/>
          <a:ea typeface="+mn-ea"/>
          <a:cs typeface="+mn-cs"/>
        </a:defRPr>
      </a:lvl3pPr>
      <a:lvl4pPr marL="1188690" indent="-228594" algn="l" rtl="0" eaLnBrk="1" latinLnBrk="0" hangingPunct="1">
        <a:spcBef>
          <a:spcPct val="20000"/>
        </a:spcBef>
        <a:buClr>
          <a:schemeClr val="accent4"/>
        </a:buClr>
        <a:buSzPct val="50000"/>
        <a:buFont typeface="Wingdings 2" panose="05020102010507070707" pitchFamily="18" charset="2"/>
        <a:buChar char="¿"/>
        <a:defRPr sz="2200" kern="1200">
          <a:solidFill>
            <a:schemeClr val="tx1"/>
          </a:solidFill>
          <a:latin typeface="+mn-lt"/>
          <a:ea typeface="+mn-ea"/>
          <a:cs typeface="+mn-cs"/>
        </a:defRPr>
      </a:lvl4pPr>
      <a:lvl5pPr marL="1426428" indent="-228594" algn="l" rtl="0" eaLnBrk="1" latinLnBrk="0" hangingPunct="1">
        <a:spcBef>
          <a:spcPct val="20000"/>
        </a:spcBef>
        <a:buClr>
          <a:schemeClr val="accent5"/>
        </a:buClr>
        <a:buSzPct val="50000"/>
        <a:buFont typeface="Wingdings 2" panose="05020102010507070707" pitchFamily="18" charset="2"/>
        <a:buChar char="¿"/>
        <a:defRPr sz="2000" kern="1200">
          <a:solidFill>
            <a:schemeClr val="tx1"/>
          </a:solidFill>
          <a:latin typeface="+mn-lt"/>
          <a:ea typeface="+mn-ea"/>
          <a:cs typeface="+mn-cs"/>
        </a:defRPr>
      </a:lvl5pPr>
      <a:lvl6pPr marL="1673310" indent="-228594"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48" indent="-228594"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355" indent="-182875"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18" indent="-182875"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189" algn="l" rtl="0" eaLnBrk="1" hangingPunct="1">
        <a:defRPr kern="1200">
          <a:solidFill>
            <a:schemeClr val="tx1"/>
          </a:solidFill>
          <a:latin typeface="+mn-lt"/>
          <a:ea typeface="+mn-ea"/>
          <a:cs typeface="+mn-cs"/>
        </a:defRPr>
      </a:lvl2pPr>
      <a:lvl3pPr marL="914377" algn="l" rtl="0" eaLnBrk="1" hangingPunct="1">
        <a:defRPr kern="1200">
          <a:solidFill>
            <a:schemeClr val="tx1"/>
          </a:solidFill>
          <a:latin typeface="+mn-lt"/>
          <a:ea typeface="+mn-ea"/>
          <a:cs typeface="+mn-cs"/>
        </a:defRPr>
      </a:lvl3pPr>
      <a:lvl4pPr marL="1371566" algn="l" rtl="0" eaLnBrk="1" hangingPunct="1">
        <a:defRPr kern="1200">
          <a:solidFill>
            <a:schemeClr val="tx1"/>
          </a:solidFill>
          <a:latin typeface="+mn-lt"/>
          <a:ea typeface="+mn-ea"/>
          <a:cs typeface="+mn-cs"/>
        </a:defRPr>
      </a:lvl4pPr>
      <a:lvl5pPr marL="1828754" algn="l" rtl="0" eaLnBrk="1" hangingPunct="1">
        <a:defRPr kern="1200">
          <a:solidFill>
            <a:schemeClr val="tx1"/>
          </a:solidFill>
          <a:latin typeface="+mn-lt"/>
          <a:ea typeface="+mn-ea"/>
          <a:cs typeface="+mn-cs"/>
        </a:defRPr>
      </a:lvl5pPr>
      <a:lvl6pPr marL="2285943" algn="l" rtl="0" eaLnBrk="1" hangingPunct="1">
        <a:defRPr kern="1200">
          <a:solidFill>
            <a:schemeClr val="tx1"/>
          </a:solidFill>
          <a:latin typeface="+mn-lt"/>
          <a:ea typeface="+mn-ea"/>
          <a:cs typeface="+mn-cs"/>
        </a:defRPr>
      </a:lvl6pPr>
      <a:lvl7pPr marL="2743131" algn="l" rtl="0" eaLnBrk="1" hangingPunct="1">
        <a:defRPr kern="1200">
          <a:solidFill>
            <a:schemeClr val="tx1"/>
          </a:solidFill>
          <a:latin typeface="+mn-lt"/>
          <a:ea typeface="+mn-ea"/>
          <a:cs typeface="+mn-cs"/>
        </a:defRPr>
      </a:lvl7pPr>
      <a:lvl8pPr marL="3200320" algn="l" rtl="0" eaLnBrk="1" hangingPunct="1">
        <a:defRPr kern="1200">
          <a:solidFill>
            <a:schemeClr val="tx1"/>
          </a:solidFill>
          <a:latin typeface="+mn-lt"/>
          <a:ea typeface="+mn-ea"/>
          <a:cs typeface="+mn-cs"/>
        </a:defRPr>
      </a:lvl8pPr>
      <a:lvl9pPr marL="3657509" algn="l" rtl="0" eaLnBrk="1" hangingPunct="1">
        <a:defRPr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2697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A5246D-ECE9-473C-953D-D56C3F7B32F8}"/>
              </a:ext>
            </a:extLst>
          </p:cNvPr>
          <p:cNvSpPr>
            <a:spLocks noGrp="1"/>
          </p:cNvSpPr>
          <p:nvPr>
            <p:ph type="title"/>
          </p:nvPr>
        </p:nvSpPr>
        <p:spPr>
          <a:xfrm>
            <a:off x="684000" y="808186"/>
            <a:ext cx="7560000" cy="370166"/>
          </a:xfrm>
          <a:prstGeom prst="rect">
            <a:avLst/>
          </a:prstGeom>
        </p:spPr>
        <p:txBody>
          <a:bodyPr vert="horz" lIns="0" tIns="0" rIns="0" bIns="0" rtlCol="0" anchor="t">
            <a:no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65D946F0-677D-45B4-83B9-FD3BD3FFCA3C}"/>
              </a:ext>
            </a:extLst>
          </p:cNvPr>
          <p:cNvSpPr>
            <a:spLocks noGrp="1"/>
          </p:cNvSpPr>
          <p:nvPr>
            <p:ph type="body" idx="1"/>
          </p:nvPr>
        </p:nvSpPr>
        <p:spPr>
          <a:xfrm>
            <a:off x="684000" y="1825625"/>
            <a:ext cx="10800000" cy="4320000"/>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a:extLst>
              <a:ext uri="{FF2B5EF4-FFF2-40B4-BE49-F238E27FC236}">
                <a16:creationId xmlns:a16="http://schemas.microsoft.com/office/drawing/2014/main" id="{1445BE21-FA72-48F5-9A53-134902BF63DC}"/>
              </a:ext>
            </a:extLst>
          </p:cNvPr>
          <p:cNvSpPr>
            <a:spLocks noGrp="1"/>
          </p:cNvSpPr>
          <p:nvPr>
            <p:ph type="ftr" sz="quarter" idx="3"/>
          </p:nvPr>
        </p:nvSpPr>
        <p:spPr>
          <a:xfrm>
            <a:off x="288000" y="6192000"/>
            <a:ext cx="7560000" cy="360000"/>
          </a:xfrm>
          <a:prstGeom prst="rect">
            <a:avLst/>
          </a:prstGeom>
        </p:spPr>
        <p:txBody>
          <a:bodyPr vert="horz" lIns="0" tIns="0" rIns="0" bIns="0" rtlCol="0" anchor="b"/>
          <a:lstStyle>
            <a:lvl1pPr algn="l">
              <a:defRPr sz="800">
                <a:solidFill>
                  <a:schemeClr val="tx1">
                    <a:tint val="75000"/>
                  </a:schemeClr>
                </a:solidFill>
                <a:latin typeface="Calibri" panose="020F0502020204030204" pitchFamily="34" charset="0"/>
              </a:defRPr>
            </a:lvl1pPr>
          </a:lstStyle>
          <a:p>
            <a:endParaRPr lang="en-US" dirty="0"/>
          </a:p>
        </p:txBody>
      </p:sp>
      <p:sp>
        <p:nvSpPr>
          <p:cNvPr id="6" name="Slide Number Placeholder 5">
            <a:extLst>
              <a:ext uri="{FF2B5EF4-FFF2-40B4-BE49-F238E27FC236}">
                <a16:creationId xmlns:a16="http://schemas.microsoft.com/office/drawing/2014/main" id="{70F79B29-5421-49A7-A511-D916B66A8890}"/>
              </a:ext>
            </a:extLst>
          </p:cNvPr>
          <p:cNvSpPr>
            <a:spLocks noGrp="1"/>
          </p:cNvSpPr>
          <p:nvPr>
            <p:ph type="sldNum" sz="quarter" idx="4"/>
          </p:nvPr>
        </p:nvSpPr>
        <p:spPr>
          <a:xfrm>
            <a:off x="11575764" y="6241764"/>
            <a:ext cx="270474" cy="270474"/>
          </a:xfrm>
          <a:prstGeom prst="ellipse">
            <a:avLst/>
          </a:prstGeom>
          <a:solidFill>
            <a:schemeClr val="accent1"/>
          </a:solidFill>
        </p:spPr>
        <p:txBody>
          <a:bodyPr vert="horz" lIns="0" tIns="0" rIns="0" bIns="0" rtlCol="0" anchor="ctr"/>
          <a:lstStyle>
            <a:lvl1pPr algn="ctr">
              <a:defRPr sz="1000">
                <a:solidFill>
                  <a:schemeClr val="tx2"/>
                </a:solidFill>
                <a:latin typeface="Calibri" panose="020F0502020204030204" pitchFamily="34" charset="0"/>
              </a:defRPr>
            </a:lvl1pPr>
          </a:lstStyle>
          <a:p>
            <a:fld id="{EECC7194-A4D0-457B-9D3E-53681723AFF7}" type="slidenum">
              <a:rPr lang="en-US" smtClean="0"/>
              <a:pPr/>
              <a:t>‹#›</a:t>
            </a:fld>
            <a:endParaRPr lang="en-US" dirty="0"/>
          </a:p>
        </p:txBody>
      </p:sp>
    </p:spTree>
    <p:extLst>
      <p:ext uri="{BB962C8B-B14F-4D97-AF65-F5344CB8AC3E}">
        <p14:creationId xmlns:p14="http://schemas.microsoft.com/office/powerpoint/2010/main" val="2892192350"/>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 id="2147483929" r:id="rId36"/>
    <p:sldLayoutId id="2147483930" r:id="rId37"/>
    <p:sldLayoutId id="2147483931" r:id="rId38"/>
    <p:sldLayoutId id="2147483932" r:id="rId39"/>
    <p:sldLayoutId id="2147483933" r:id="rId40"/>
    <p:sldLayoutId id="2147483934" r:id="rId41"/>
    <p:sldLayoutId id="2147483935" r:id="rId42"/>
    <p:sldLayoutId id="2147483936" r:id="rId43"/>
    <p:sldLayoutId id="2147483938" r:id="rId44"/>
    <p:sldLayoutId id="2147483939" r:id="rId45"/>
    <p:sldLayoutId id="2147483940" r:id="rId46"/>
  </p:sldLayoutIdLst>
  <p:hf hdr="0" ftr="0" dt="0"/>
  <p:txStyles>
    <p:titleStyle>
      <a:lvl1pPr algn="l" defTabSz="914400" rtl="0" eaLnBrk="1" latinLnBrk="0" hangingPunct="1">
        <a:lnSpc>
          <a:spcPct val="90000"/>
        </a:lnSpc>
        <a:spcBef>
          <a:spcPct val="0"/>
        </a:spcBef>
        <a:buNone/>
        <a:defRPr sz="4000" b="0" kern="1200" cap="all" spc="-150" baseline="0">
          <a:solidFill>
            <a:schemeClr val="bg1"/>
          </a:solidFill>
          <a:latin typeface="Calibri" panose="020F0502020204030204" pitchFamily="34" charset="0"/>
          <a:ea typeface="+mj-ea"/>
          <a:cs typeface="Calibri" panose="020F0502020204030204" pitchFamily="34" charset="0"/>
        </a:defRPr>
      </a:lvl1pPr>
    </p:titleStyle>
    <p:bodyStyle>
      <a:lvl1pPr marL="266700" indent="-266700"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600" kern="1200">
          <a:solidFill>
            <a:schemeClr val="bg1"/>
          </a:solidFill>
          <a:latin typeface="Calibri  "/>
          <a:ea typeface="+mn-ea"/>
          <a:cs typeface="+mn-cs"/>
        </a:defRPr>
      </a:lvl1pPr>
      <a:lvl2pPr marL="447675"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400" kern="1200">
          <a:solidFill>
            <a:schemeClr val="bg1"/>
          </a:solidFill>
          <a:latin typeface="Calibri  "/>
          <a:ea typeface="+mn-ea"/>
          <a:cs typeface="+mn-cs"/>
        </a:defRPr>
      </a:lvl2pPr>
      <a:lvl3pPr marL="628650"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200" kern="1200">
          <a:solidFill>
            <a:schemeClr val="bg1"/>
          </a:solidFill>
          <a:latin typeface="Calibri  "/>
          <a:ea typeface="+mn-ea"/>
          <a:cs typeface="+mn-cs"/>
        </a:defRPr>
      </a:lvl3pPr>
      <a:lvl4pPr marL="809625" indent="-180975" algn="l" defTabSz="914400" rtl="0" eaLnBrk="1" latinLnBrk="0" hangingPunct="1">
        <a:lnSpc>
          <a:spcPct val="100000"/>
        </a:lnSpc>
        <a:spcBef>
          <a:spcPts val="0"/>
        </a:spcBef>
        <a:spcAft>
          <a:spcPts val="1000"/>
        </a:spcAft>
        <a:buClr>
          <a:schemeClr val="bg1"/>
        </a:buClr>
        <a:buSzPct val="80000"/>
        <a:buFont typeface="Arial" panose="020B0604020202020204" pitchFamily="34" charset="0"/>
        <a:buChar char="•"/>
        <a:defRPr sz="1000" kern="1200">
          <a:solidFill>
            <a:schemeClr val="bg1"/>
          </a:solidFill>
          <a:latin typeface="Calibri  "/>
          <a:ea typeface="+mn-ea"/>
          <a:cs typeface="+mn-cs"/>
        </a:defRPr>
      </a:lvl4pPr>
      <a:lvl5pPr marL="990600" indent="-180975" algn="l" defTabSz="914400" rtl="0" eaLnBrk="1" latinLnBrk="0" hangingPunct="1">
        <a:lnSpc>
          <a:spcPct val="100000"/>
        </a:lnSpc>
        <a:spcBef>
          <a:spcPts val="0"/>
        </a:spcBef>
        <a:spcAft>
          <a:spcPts val="1000"/>
        </a:spcAft>
        <a:buClr>
          <a:schemeClr val="bg1"/>
        </a:buClr>
        <a:buFont typeface="Arial" panose="020B0604020202020204" pitchFamily="34" charset="0"/>
        <a:buChar char="•"/>
        <a:defRPr sz="1000" kern="1200">
          <a:solidFill>
            <a:schemeClr val="bg1"/>
          </a:solidFill>
          <a:latin typeface="Calibri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30.wmf"/><Relationship Id="rId11" Type="http://schemas.openxmlformats.org/officeDocument/2006/relationships/image" Target="../media/image35.png"/><Relationship Id="rId5" Type="http://schemas.openxmlformats.org/officeDocument/2006/relationships/image" Target="../media/image29.wmf"/><Relationship Id="rId10" Type="http://schemas.openxmlformats.org/officeDocument/2006/relationships/image" Target="../media/image34.wmf"/><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oleObject" Target="../embeddings/oleObject4.bin"/><Relationship Id="rId5" Type="http://schemas.openxmlformats.org/officeDocument/2006/relationships/image" Target="../media/image50.png"/><Relationship Id="rId10" Type="http://schemas.openxmlformats.org/officeDocument/2006/relationships/image" Target="../media/image49.png"/><Relationship Id="rId4" Type="http://schemas.openxmlformats.org/officeDocument/2006/relationships/oleObject" Target="../embeddings/oleObject3.bin"/><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wmf"/><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oleObject" Target="../embeddings/oleObject2.bin"/><Relationship Id="rId5" Type="http://schemas.openxmlformats.org/officeDocument/2006/relationships/image" Target="../media/image19.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8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4" name="Rectangle 3"/>
          <p:cNvSpPr/>
          <p:nvPr/>
        </p:nvSpPr>
        <p:spPr bwMode="auto">
          <a:xfrm>
            <a:off x="0" y="5873705"/>
            <a:ext cx="12192000" cy="11875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77826" name="Rectangle 2"/>
          <p:cNvSpPr>
            <a:spLocks noGrp="1" noChangeArrowheads="1"/>
          </p:cNvSpPr>
          <p:nvPr>
            <p:ph type="ctrTitle"/>
          </p:nvPr>
        </p:nvSpPr>
        <p:spPr>
          <a:xfrm>
            <a:off x="0" y="0"/>
            <a:ext cx="12192000" cy="1981200"/>
          </a:xfrm>
          <a:solidFill>
            <a:srgbClr val="214A5B"/>
          </a:solidFill>
        </p:spPr>
        <p:txBody>
          <a:bodyPr/>
          <a:lstStyle/>
          <a:p>
            <a:pPr>
              <a:defRPr/>
            </a:pPr>
            <a:r>
              <a:rPr lang="en-US" altLang="en-US" sz="1050" b="1" dirty="0">
                <a:solidFill>
                  <a:schemeClr val="bg1"/>
                </a:solidFill>
              </a:rPr>
              <a:t> </a:t>
            </a:r>
            <a:br>
              <a:rPr lang="en-US" altLang="en-US" sz="6000" b="1" dirty="0">
                <a:solidFill>
                  <a:schemeClr val="bg1"/>
                </a:solidFill>
              </a:rPr>
            </a:br>
            <a:r>
              <a:rPr lang="en-US" altLang="en-US" sz="6600" b="1" dirty="0">
                <a:solidFill>
                  <a:schemeClr val="bg1"/>
                </a:solidFill>
                <a:effectLst>
                  <a:outerShdw blurRad="38100" dist="38100" dir="2700000" algn="tl">
                    <a:srgbClr val="000000">
                      <a:alpha val="43137"/>
                    </a:srgbClr>
                  </a:outerShdw>
                </a:effectLst>
              </a:rPr>
              <a:t>The Science of Addiction</a:t>
            </a:r>
            <a:endParaRPr lang="en-US" altLang="en-US" b="1" dirty="0">
              <a:solidFill>
                <a:schemeClr val="bg1"/>
              </a:solidFill>
              <a:effectLst>
                <a:outerShdw blurRad="38100" dist="38100" dir="2700000" algn="tl">
                  <a:srgbClr val="000000">
                    <a:alpha val="43137"/>
                  </a:srgbClr>
                </a:outerShdw>
              </a:effectLst>
            </a:endParaRPr>
          </a:p>
        </p:txBody>
      </p:sp>
      <p:sp>
        <p:nvSpPr>
          <p:cNvPr id="75779" name="Rectangle 3"/>
          <p:cNvSpPr>
            <a:spLocks noGrp="1" noChangeArrowheads="1"/>
          </p:cNvSpPr>
          <p:nvPr>
            <p:ph type="subTitle" idx="1"/>
          </p:nvPr>
        </p:nvSpPr>
        <p:spPr>
          <a:xfrm>
            <a:off x="203200" y="2133600"/>
            <a:ext cx="11785600" cy="3581400"/>
          </a:xfrm>
        </p:spPr>
        <p:txBody>
          <a:bodyPr/>
          <a:lstStyle/>
          <a:p>
            <a:pPr>
              <a:lnSpc>
                <a:spcPct val="80000"/>
              </a:lnSpc>
            </a:pPr>
            <a:endParaRPr lang="en-US" altLang="en-US" sz="2000" dirty="0"/>
          </a:p>
          <a:p>
            <a:pPr>
              <a:lnSpc>
                <a:spcPct val="80000"/>
              </a:lnSpc>
            </a:pPr>
            <a:r>
              <a:rPr lang="en-US" altLang="en-US" dirty="0">
                <a:solidFill>
                  <a:srgbClr val="000000"/>
                </a:solidFill>
              </a:rPr>
              <a:t>Immersion Training in Addiction Medicine Program 2025</a:t>
            </a:r>
          </a:p>
          <a:p>
            <a:pPr>
              <a:lnSpc>
                <a:spcPct val="80000"/>
              </a:lnSpc>
            </a:pPr>
            <a:endParaRPr lang="en-US" altLang="en-US" sz="2800" dirty="0"/>
          </a:p>
          <a:p>
            <a:pPr>
              <a:lnSpc>
                <a:spcPct val="80000"/>
              </a:lnSpc>
            </a:pPr>
            <a:r>
              <a:rPr lang="en-US" altLang="en-US" b="1" dirty="0"/>
              <a:t>April 2025</a:t>
            </a:r>
          </a:p>
          <a:p>
            <a:pPr>
              <a:lnSpc>
                <a:spcPct val="80000"/>
              </a:lnSpc>
            </a:pPr>
            <a:endParaRPr lang="en-US" altLang="en-US" sz="1600" dirty="0"/>
          </a:p>
          <a:p>
            <a:pPr>
              <a:lnSpc>
                <a:spcPct val="80000"/>
              </a:lnSpc>
            </a:pPr>
            <a:r>
              <a:rPr lang="en-US" altLang="en-US" sz="2800" dirty="0"/>
              <a:t>Daniel P. Alford, MD, MPH</a:t>
            </a:r>
          </a:p>
          <a:p>
            <a:pPr>
              <a:lnSpc>
                <a:spcPct val="80000"/>
              </a:lnSpc>
            </a:pPr>
            <a:r>
              <a:rPr lang="en-US" altLang="en-US" sz="2400" dirty="0"/>
              <a:t>Professor of Medicine</a:t>
            </a:r>
          </a:p>
          <a:p>
            <a:pPr>
              <a:lnSpc>
                <a:spcPct val="80000"/>
              </a:lnSpc>
            </a:pPr>
            <a:r>
              <a:rPr lang="en-US" altLang="en-US" sz="2400" dirty="0"/>
              <a:t>Associate Dean, Center for Continuing Education</a:t>
            </a:r>
          </a:p>
        </p:txBody>
      </p:sp>
      <p:grpSp>
        <p:nvGrpSpPr>
          <p:cNvPr id="75780" name="Group 6"/>
          <p:cNvGrpSpPr>
            <a:grpSpLocks/>
          </p:cNvGrpSpPr>
          <p:nvPr/>
        </p:nvGrpSpPr>
        <p:grpSpPr bwMode="auto">
          <a:xfrm>
            <a:off x="4885441" y="5946991"/>
            <a:ext cx="4434728" cy="840822"/>
            <a:chOff x="3530377" y="5943599"/>
            <a:chExt cx="4089623" cy="840824"/>
          </a:xfrm>
        </p:grpSpPr>
        <p:pic>
          <p:nvPicPr>
            <p:cNvPr id="75781" name="Picture 4956" descr="CARE_logo_t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377" y="6071541"/>
              <a:ext cx="702215" cy="70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2" name="Group 9"/>
            <p:cNvGrpSpPr>
              <a:grpSpLocks/>
            </p:cNvGrpSpPr>
            <p:nvPr/>
          </p:nvGrpSpPr>
          <p:grpSpPr bwMode="auto">
            <a:xfrm>
              <a:off x="4468557" y="5943599"/>
              <a:ext cx="3151443" cy="840824"/>
              <a:chOff x="2212423" y="0"/>
              <a:chExt cx="4227811" cy="1044417"/>
            </a:xfrm>
          </p:grpSpPr>
          <p:pic>
            <p:nvPicPr>
              <p:cNvPr id="7578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4704" y="0"/>
                <a:ext cx="2335530" cy="104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11" descr="BMC-BUMS LOGOS 120dpi"/>
              <p:cNvPicPr>
                <a:picLocks noChangeAspect="1" noChangeArrowheads="1"/>
              </p:cNvPicPr>
              <p:nvPr/>
            </p:nvPicPr>
            <p:blipFill>
              <a:blip r:embed="rId5">
                <a:extLst>
                  <a:ext uri="{28A0092B-C50C-407E-A947-70E740481C1C}">
                    <a14:useLocalDpi xmlns:a14="http://schemas.microsoft.com/office/drawing/2010/main" val="0"/>
                  </a:ext>
                </a:extLst>
              </a:blip>
              <a:srcRect r="51843"/>
              <a:stretch>
                <a:fillRect/>
              </a:stretch>
            </p:blipFill>
            <p:spPr bwMode="auto">
              <a:xfrm>
                <a:off x="2212423" y="49529"/>
                <a:ext cx="1934192" cy="95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cxnSp>
        <p:nvCxnSpPr>
          <p:cNvPr id="3" name="Straight Connector 2"/>
          <p:cNvCxnSpPr/>
          <p:nvPr/>
        </p:nvCxnSpPr>
        <p:spPr bwMode="auto">
          <a:xfrm>
            <a:off x="0" y="5854535"/>
            <a:ext cx="12192000" cy="19170"/>
          </a:xfrm>
          <a:prstGeom prst="line">
            <a:avLst/>
          </a:prstGeom>
          <a:solidFill>
            <a:schemeClr val="accent1"/>
          </a:solidFill>
          <a:ln w="28575" cap="flat" cmpd="sng" algn="ctr">
            <a:solidFill>
              <a:srgbClr val="1B3C49"/>
            </a:solidFill>
            <a:prstDash val="solid"/>
            <a:round/>
            <a:headEnd type="none" w="med" len="med"/>
            <a:tailEnd type="none" w="med" len="med"/>
          </a:ln>
          <a:effectLst/>
        </p:spPr>
      </p:cxnSp>
      <p:pic>
        <p:nvPicPr>
          <p:cNvPr id="2" name="Picture 1">
            <a:extLst>
              <a:ext uri="{FF2B5EF4-FFF2-40B4-BE49-F238E27FC236}">
                <a16:creationId xmlns:a16="http://schemas.microsoft.com/office/drawing/2014/main" id="{202A8F00-494C-AEBD-A28A-DB36F60D4938}"/>
              </a:ext>
            </a:extLst>
          </p:cNvPr>
          <p:cNvPicPr>
            <a:picLocks noChangeAspect="1"/>
          </p:cNvPicPr>
          <p:nvPr/>
        </p:nvPicPr>
        <p:blipFill>
          <a:blip r:embed="rId6"/>
          <a:stretch>
            <a:fillRect/>
          </a:stretch>
        </p:blipFill>
        <p:spPr>
          <a:xfrm>
            <a:off x="2122713" y="6175362"/>
            <a:ext cx="2322777" cy="384081"/>
          </a:xfrm>
          <a:prstGeom prst="rect">
            <a:avLst/>
          </a:prstGeom>
        </p:spPr>
      </p:pic>
    </p:spTree>
    <p:extLst>
      <p:ext uri="{BB962C8B-B14F-4D97-AF65-F5344CB8AC3E}">
        <p14:creationId xmlns:p14="http://schemas.microsoft.com/office/powerpoint/2010/main" val="394437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0" y="0"/>
            <a:ext cx="12192000" cy="707886"/>
          </a:xfrm>
          <a:prstGeom prst="rect">
            <a:avLst/>
          </a:prstGeom>
          <a:solidFill>
            <a:srgbClr val="214A5B"/>
          </a:solidFill>
          <a:ln>
            <a:noFill/>
          </a:ln>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4000" b="1" dirty="0">
                <a:solidFill>
                  <a:srgbClr val="FFFFFF"/>
                </a:solidFill>
                <a:effectLst>
                  <a:outerShdw blurRad="38100" dist="38100" dir="2700000" algn="tl">
                    <a:srgbClr val="000000">
                      <a:alpha val="43137"/>
                    </a:srgbClr>
                  </a:outerShdw>
                </a:effectLst>
              </a:rPr>
              <a:t>Development of SUD Involves Multiple Factors</a:t>
            </a:r>
          </a:p>
        </p:txBody>
      </p:sp>
      <p:sp>
        <p:nvSpPr>
          <p:cNvPr id="98307" name="Rectangle 4"/>
          <p:cNvSpPr>
            <a:spLocks noChangeArrowheads="1"/>
          </p:cNvSpPr>
          <p:nvPr/>
        </p:nvSpPr>
        <p:spPr bwMode="auto">
          <a:xfrm>
            <a:off x="2641600" y="5638817"/>
            <a:ext cx="7224184" cy="981075"/>
          </a:xfrm>
          <a:prstGeom prst="rect">
            <a:avLst/>
          </a:prstGeom>
          <a:solidFill>
            <a:srgbClr val="800000"/>
          </a:solidFill>
          <a:ln w="9525">
            <a:miter lim="800000"/>
            <a:headEnd/>
            <a:tailEnd/>
          </a:ln>
          <a:scene3d>
            <a:camera prst="legacyPerspectiveTop"/>
            <a:lightRig rig="legacyFlat3" dir="b"/>
          </a:scene3d>
          <a:sp3d extrusionH="887400" prstMaterial="legacyMatte">
            <a:bevelT w="13500" h="13500" prst="angle"/>
            <a:bevelB w="13500" h="13500" prst="angle"/>
            <a:extrusionClr>
              <a:srgbClr val="FF0000"/>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dirty="0">
              <a:solidFill>
                <a:srgbClr val="000000"/>
              </a:solidFill>
            </a:endParaRPr>
          </a:p>
        </p:txBody>
      </p:sp>
      <p:sp>
        <p:nvSpPr>
          <p:cNvPr id="98308" name="Rectangle 5"/>
          <p:cNvSpPr>
            <a:spLocks noChangeArrowheads="1"/>
          </p:cNvSpPr>
          <p:nvPr/>
        </p:nvSpPr>
        <p:spPr bwMode="auto">
          <a:xfrm>
            <a:off x="2935817" y="5799155"/>
            <a:ext cx="6231467" cy="554037"/>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600" b="1">
                <a:solidFill>
                  <a:srgbClr val="FFFFFF"/>
                </a:solidFill>
                <a:ea typeface="Osaka"/>
                <a:cs typeface="Osaka"/>
              </a:rPr>
              <a:t>Substance Use Disorder</a:t>
            </a:r>
            <a:endParaRPr lang="en-US" altLang="en-US" sz="3600">
              <a:solidFill>
                <a:srgbClr val="FFFFFF"/>
              </a:solidFill>
              <a:ea typeface="Osaka"/>
              <a:cs typeface="Osaka"/>
            </a:endParaRPr>
          </a:p>
        </p:txBody>
      </p:sp>
      <p:grpSp>
        <p:nvGrpSpPr>
          <p:cNvPr id="3" name="Group 6"/>
          <p:cNvGrpSpPr>
            <a:grpSpLocks/>
          </p:cNvGrpSpPr>
          <p:nvPr/>
        </p:nvGrpSpPr>
        <p:grpSpPr bwMode="auto">
          <a:xfrm flipH="1">
            <a:off x="6276628" y="2210106"/>
            <a:ext cx="2628429" cy="3660775"/>
            <a:chOff x="1782" y="1400"/>
            <a:chExt cx="1397" cy="2306"/>
          </a:xfrm>
          <a:solidFill>
            <a:schemeClr val="bg2">
              <a:lumMod val="50000"/>
            </a:schemeClr>
          </a:solidFill>
        </p:grpSpPr>
        <p:sp>
          <p:nvSpPr>
            <p:cNvPr id="137237" name="AutoShape 7"/>
            <p:cNvSpPr>
              <a:spLocks noChangeArrowheads="1"/>
            </p:cNvSpPr>
            <p:nvPr/>
          </p:nvSpPr>
          <p:spPr bwMode="auto">
            <a:xfrm rot="2704998" flipV="1">
              <a:off x="1838" y="1344"/>
              <a:ext cx="760" cy="8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8" name="AutoShape 8"/>
            <p:cNvSpPr>
              <a:spLocks noChangeArrowheads="1"/>
            </p:cNvSpPr>
            <p:nvPr/>
          </p:nvSpPr>
          <p:spPr bwMode="auto">
            <a:xfrm rot="2704998" flipH="1">
              <a:off x="2242" y="1749"/>
              <a:ext cx="761" cy="8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9" name="AutoShape 9"/>
            <p:cNvSpPr>
              <a:spLocks noChangeArrowheads="1"/>
            </p:cNvSpPr>
            <p:nvPr/>
          </p:nvSpPr>
          <p:spPr bwMode="auto">
            <a:xfrm>
              <a:off x="2743" y="2135"/>
              <a:ext cx="436" cy="1571"/>
            </a:xfrm>
            <a:prstGeom prst="downArrow">
              <a:avLst>
                <a:gd name="adj1" fmla="val 50000"/>
                <a:gd name="adj2" fmla="val 90080"/>
              </a:avLst>
            </a:pr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grpSp>
      <p:sp>
        <p:nvSpPr>
          <p:cNvPr id="98310" name="AutoShape 10"/>
          <p:cNvSpPr>
            <a:spLocks noChangeArrowheads="1"/>
          </p:cNvSpPr>
          <p:nvPr/>
        </p:nvSpPr>
        <p:spPr bwMode="auto">
          <a:xfrm>
            <a:off x="5657852" y="4149726"/>
            <a:ext cx="920749" cy="1793875"/>
          </a:xfrm>
          <a:prstGeom prst="downArrow">
            <a:avLst>
              <a:gd name="adj1" fmla="val 50000"/>
              <a:gd name="adj2" fmla="val 57727"/>
            </a:avLst>
          </a:prstGeom>
          <a:solidFill>
            <a:srgbClr val="000000">
              <a:alpha val="121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grpSp>
        <p:nvGrpSpPr>
          <p:cNvPr id="4" name="Group 11"/>
          <p:cNvGrpSpPr>
            <a:grpSpLocks/>
          </p:cNvGrpSpPr>
          <p:nvPr/>
        </p:nvGrpSpPr>
        <p:grpSpPr bwMode="auto">
          <a:xfrm>
            <a:off x="3352812" y="2222809"/>
            <a:ext cx="2628429" cy="3660775"/>
            <a:chOff x="1782" y="1400"/>
            <a:chExt cx="1397" cy="2306"/>
          </a:xfrm>
          <a:solidFill>
            <a:schemeClr val="bg2">
              <a:lumMod val="50000"/>
            </a:schemeClr>
          </a:solidFill>
        </p:grpSpPr>
        <p:sp>
          <p:nvSpPr>
            <p:cNvPr id="137234" name="AutoShape 12"/>
            <p:cNvSpPr>
              <a:spLocks noChangeArrowheads="1"/>
            </p:cNvSpPr>
            <p:nvPr/>
          </p:nvSpPr>
          <p:spPr bwMode="auto">
            <a:xfrm rot="2704998" flipV="1">
              <a:off x="1838" y="1344"/>
              <a:ext cx="760" cy="8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5" name="AutoShape 13"/>
            <p:cNvSpPr>
              <a:spLocks noChangeArrowheads="1"/>
            </p:cNvSpPr>
            <p:nvPr/>
          </p:nvSpPr>
          <p:spPr bwMode="auto">
            <a:xfrm rot="2704998" flipH="1">
              <a:off x="2242" y="1749"/>
              <a:ext cx="761" cy="8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6" name="AutoShape 14"/>
            <p:cNvSpPr>
              <a:spLocks noChangeArrowheads="1"/>
            </p:cNvSpPr>
            <p:nvPr/>
          </p:nvSpPr>
          <p:spPr bwMode="auto">
            <a:xfrm>
              <a:off x="2743" y="2135"/>
              <a:ext cx="436" cy="1571"/>
            </a:xfrm>
            <a:prstGeom prst="downArrow">
              <a:avLst>
                <a:gd name="adj1" fmla="val 50000"/>
                <a:gd name="adj2" fmla="val 90080"/>
              </a:avLst>
            </a:pr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grpSp>
      <p:sp>
        <p:nvSpPr>
          <p:cNvPr id="98312" name="Rectangle 15"/>
          <p:cNvSpPr>
            <a:spLocks noChangeArrowheads="1"/>
          </p:cNvSpPr>
          <p:nvPr/>
        </p:nvSpPr>
        <p:spPr bwMode="auto">
          <a:xfrm>
            <a:off x="3454400" y="3276608"/>
            <a:ext cx="5283200" cy="784225"/>
          </a:xfrm>
          <a:prstGeom prst="rect">
            <a:avLst/>
          </a:prstGeom>
          <a:solidFill>
            <a:srgbClr val="0066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66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dirty="0">
              <a:solidFill>
                <a:srgbClr val="000000"/>
              </a:solidFill>
            </a:endParaRPr>
          </a:p>
        </p:txBody>
      </p:sp>
      <p:sp>
        <p:nvSpPr>
          <p:cNvPr id="98313" name="Rectangle 16"/>
          <p:cNvSpPr>
            <a:spLocks noChangeArrowheads="1"/>
          </p:cNvSpPr>
          <p:nvPr/>
        </p:nvSpPr>
        <p:spPr bwMode="auto">
          <a:xfrm>
            <a:off x="4478558" y="3376919"/>
            <a:ext cx="3550267" cy="492443"/>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dirty="0">
                <a:solidFill>
                  <a:schemeClr val="bg1"/>
                </a:solidFill>
                <a:ea typeface="Osaka"/>
                <a:cs typeface="Osaka"/>
              </a:rPr>
              <a:t>DRUG/ALCOHOL USE</a:t>
            </a:r>
          </a:p>
        </p:txBody>
      </p:sp>
      <p:sp>
        <p:nvSpPr>
          <p:cNvPr id="98314" name="Rectangle 17"/>
          <p:cNvSpPr>
            <a:spLocks noChangeArrowheads="1"/>
          </p:cNvSpPr>
          <p:nvPr/>
        </p:nvSpPr>
        <p:spPr bwMode="auto">
          <a:xfrm>
            <a:off x="3149600" y="4419600"/>
            <a:ext cx="6117167" cy="723900"/>
          </a:xfrm>
          <a:prstGeom prst="rect">
            <a:avLst/>
          </a:prstGeom>
          <a:solidFill>
            <a:srgbClr val="006C00"/>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FF00"/>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4800" b="1" dirty="0">
              <a:solidFill>
                <a:srgbClr val="FFFFFF"/>
              </a:solidFill>
              <a:ea typeface="Osaka"/>
              <a:cs typeface="Osaka"/>
            </a:endParaRPr>
          </a:p>
        </p:txBody>
      </p:sp>
      <p:sp>
        <p:nvSpPr>
          <p:cNvPr id="98315" name="Text Box 18"/>
          <p:cNvSpPr txBox="1">
            <a:spLocks noChangeArrowheads="1"/>
          </p:cNvSpPr>
          <p:nvPr/>
        </p:nvSpPr>
        <p:spPr bwMode="auto">
          <a:xfrm>
            <a:off x="4720933" y="4419616"/>
            <a:ext cx="3307892" cy="584775"/>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b="1" dirty="0">
                <a:solidFill>
                  <a:srgbClr val="FFFFFF"/>
                </a:solidFill>
                <a:cs typeface="Times New Roman" pitchFamily="18" charset="0"/>
              </a:rPr>
              <a:t>Brain Mechanisms</a:t>
            </a:r>
          </a:p>
        </p:txBody>
      </p:sp>
      <p:sp>
        <p:nvSpPr>
          <p:cNvPr id="98316" name="Rectangle 22"/>
          <p:cNvSpPr>
            <a:spLocks noChangeArrowheads="1"/>
          </p:cNvSpPr>
          <p:nvPr/>
        </p:nvSpPr>
        <p:spPr bwMode="auto">
          <a:xfrm>
            <a:off x="406403" y="1752600"/>
            <a:ext cx="4790017" cy="1085850"/>
          </a:xfrm>
          <a:prstGeom prst="rect">
            <a:avLst/>
          </a:prstGeom>
          <a:solidFill>
            <a:srgbClr val="009592"/>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FF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dirty="0">
              <a:solidFill>
                <a:srgbClr val="000000"/>
              </a:solidFill>
            </a:endParaRPr>
          </a:p>
        </p:txBody>
      </p:sp>
      <p:sp>
        <p:nvSpPr>
          <p:cNvPr id="98317" name="Text Box 23"/>
          <p:cNvSpPr txBox="1">
            <a:spLocks noChangeArrowheads="1"/>
          </p:cNvSpPr>
          <p:nvPr/>
        </p:nvSpPr>
        <p:spPr bwMode="auto">
          <a:xfrm>
            <a:off x="533403" y="1787525"/>
            <a:ext cx="4536017" cy="1016000"/>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dirty="0">
                <a:solidFill>
                  <a:srgbClr val="FFFFFF"/>
                </a:solidFill>
                <a:ea typeface="Osaka"/>
                <a:cs typeface="Osaka"/>
              </a:rPr>
              <a:t>Biology</a:t>
            </a:r>
          </a:p>
          <a:p>
            <a:pPr algn="ctr" eaLnBrk="0" fontAlgn="base" hangingPunct="0">
              <a:spcBef>
                <a:spcPct val="0"/>
              </a:spcBef>
              <a:spcAft>
                <a:spcPct val="0"/>
              </a:spcAft>
              <a:buFontTx/>
              <a:buNone/>
            </a:pPr>
            <a:r>
              <a:rPr lang="en-US" altLang="en-US" sz="2800" dirty="0">
                <a:solidFill>
                  <a:srgbClr val="FFFFFF"/>
                </a:solidFill>
                <a:ea typeface="Osaka"/>
                <a:cs typeface="Osaka"/>
              </a:rPr>
              <a:t>Genes/Development</a:t>
            </a:r>
          </a:p>
        </p:txBody>
      </p:sp>
      <p:sp>
        <p:nvSpPr>
          <p:cNvPr id="98318" name="Rectangle 220"/>
          <p:cNvSpPr>
            <a:spLocks noChangeArrowheads="1"/>
          </p:cNvSpPr>
          <p:nvPr/>
        </p:nvSpPr>
        <p:spPr bwMode="auto">
          <a:xfrm>
            <a:off x="7258052" y="1689100"/>
            <a:ext cx="4527549" cy="1085850"/>
          </a:xfrm>
          <a:prstGeom prst="rect">
            <a:avLst/>
          </a:prstGeom>
          <a:solidFill>
            <a:srgbClr val="9966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9966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dirty="0">
              <a:solidFill>
                <a:srgbClr val="000000"/>
              </a:solidFill>
            </a:endParaRPr>
          </a:p>
        </p:txBody>
      </p:sp>
      <p:sp>
        <p:nvSpPr>
          <p:cNvPr id="98319" name="Text Box 221"/>
          <p:cNvSpPr txBox="1">
            <a:spLocks noChangeArrowheads="1"/>
          </p:cNvSpPr>
          <p:nvPr/>
        </p:nvSpPr>
        <p:spPr bwMode="auto">
          <a:xfrm>
            <a:off x="7812619" y="1905003"/>
            <a:ext cx="2374176" cy="584775"/>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a:solidFill>
                  <a:srgbClr val="FFFFFF"/>
                </a:solidFill>
                <a:ea typeface="Osaka"/>
                <a:cs typeface="Osaka"/>
              </a:rPr>
              <a:t>Environment</a:t>
            </a:r>
          </a:p>
        </p:txBody>
      </p:sp>
      <p:sp>
        <p:nvSpPr>
          <p:cNvPr id="98320" name="AutoShape 225"/>
          <p:cNvSpPr>
            <a:spLocks noChangeArrowheads="1"/>
          </p:cNvSpPr>
          <p:nvPr/>
        </p:nvSpPr>
        <p:spPr bwMode="auto">
          <a:xfrm>
            <a:off x="4891617" y="1960563"/>
            <a:ext cx="2590800" cy="482600"/>
          </a:xfrm>
          <a:prstGeom prst="leftRightArrow">
            <a:avLst>
              <a:gd name="adj1" fmla="val 50000"/>
              <a:gd name="adj2" fmla="val 90592"/>
            </a:avLst>
          </a:prstGeom>
          <a:gradFill rotWithShape="0">
            <a:gsLst>
              <a:gs pos="0">
                <a:srgbClr val="FFF200"/>
              </a:gs>
              <a:gs pos="45000">
                <a:srgbClr val="FF7A00"/>
              </a:gs>
              <a:gs pos="70000">
                <a:srgbClr val="FF0300"/>
              </a:gs>
              <a:gs pos="100000">
                <a:srgbClr val="4D0808"/>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Tree>
    <p:extLst>
      <p:ext uri="{BB962C8B-B14F-4D97-AF65-F5344CB8AC3E}">
        <p14:creationId xmlns:p14="http://schemas.microsoft.com/office/powerpoint/2010/main" val="96510921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746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pic>
        <p:nvPicPr>
          <p:cNvPr id="106499" name="Picture 4" descr="rewardpath"/>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2360087" y="914400"/>
            <a:ext cx="8536516"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Rectangle 6"/>
          <p:cNvSpPr>
            <a:spLocks noChangeArrowheads="1"/>
          </p:cNvSpPr>
          <p:nvPr/>
        </p:nvSpPr>
        <p:spPr bwMode="auto">
          <a:xfrm>
            <a:off x="2719920" y="1373188"/>
            <a:ext cx="1885949" cy="47625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01" name="Rectangle 7"/>
          <p:cNvSpPr>
            <a:spLocks noChangeArrowheads="1"/>
          </p:cNvSpPr>
          <p:nvPr/>
        </p:nvSpPr>
        <p:spPr bwMode="auto">
          <a:xfrm>
            <a:off x="2093396" y="1733550"/>
            <a:ext cx="1883833" cy="47625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02" name="Freeform 12" descr="70%"/>
          <p:cNvSpPr>
            <a:spLocks/>
          </p:cNvSpPr>
          <p:nvPr/>
        </p:nvSpPr>
        <p:spPr bwMode="auto">
          <a:xfrm>
            <a:off x="4129620" y="2078041"/>
            <a:ext cx="931333" cy="496887"/>
          </a:xfrm>
          <a:custGeom>
            <a:avLst/>
            <a:gdLst>
              <a:gd name="T0" fmla="*/ 2147483647 w 517"/>
              <a:gd name="T1" fmla="*/ 2147483647 h 317"/>
              <a:gd name="T2" fmla="*/ 2147483647 w 517"/>
              <a:gd name="T3" fmla="*/ 2147483647 h 317"/>
              <a:gd name="T4" fmla="*/ 2147483647 w 517"/>
              <a:gd name="T5" fmla="*/ 2147483647 h 317"/>
              <a:gd name="T6" fmla="*/ 2147483647 w 517"/>
              <a:gd name="T7" fmla="*/ 2147483647 h 317"/>
              <a:gd name="T8" fmla="*/ 2147483647 w 517"/>
              <a:gd name="T9" fmla="*/ 2147483647 h 317"/>
              <a:gd name="T10" fmla="*/ 2147483647 w 517"/>
              <a:gd name="T11" fmla="*/ 2147483647 h 317"/>
              <a:gd name="T12" fmla="*/ 0 w 517"/>
              <a:gd name="T13" fmla="*/ 2147483647 h 317"/>
              <a:gd name="T14" fmla="*/ 2147483647 w 517"/>
              <a:gd name="T15" fmla="*/ 2147483647 h 317"/>
              <a:gd name="T16" fmla="*/ 2147483647 w 517"/>
              <a:gd name="T17" fmla="*/ 2147483647 h 317"/>
              <a:gd name="T18" fmla="*/ 2147483647 w 517"/>
              <a:gd name="T19" fmla="*/ 2147483647 h 317"/>
              <a:gd name="T20" fmla="*/ 2147483647 w 517"/>
              <a:gd name="T21" fmla="*/ 2147483647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6503" name="Freeform 13"/>
          <p:cNvSpPr>
            <a:spLocks/>
          </p:cNvSpPr>
          <p:nvPr/>
        </p:nvSpPr>
        <p:spPr bwMode="auto">
          <a:xfrm rot="-143902">
            <a:off x="3767669" y="2016129"/>
            <a:ext cx="400051" cy="358775"/>
          </a:xfrm>
          <a:custGeom>
            <a:avLst/>
            <a:gdLst>
              <a:gd name="T0" fmla="*/ 2147483647 w 214"/>
              <a:gd name="T1" fmla="*/ 2147483647 h 217"/>
              <a:gd name="T2" fmla="*/ 2147483647 w 214"/>
              <a:gd name="T3" fmla="*/ 2147483647 h 217"/>
              <a:gd name="T4" fmla="*/ 2147483647 w 214"/>
              <a:gd name="T5" fmla="*/ 2147483647 h 217"/>
              <a:gd name="T6" fmla="*/ 2147483647 w 214"/>
              <a:gd name="T7" fmla="*/ 2147483647 h 217"/>
              <a:gd name="T8" fmla="*/ 2147483647 w 214"/>
              <a:gd name="T9" fmla="*/ 0 h 217"/>
              <a:gd name="T10" fmla="*/ 2147483647 w 214"/>
              <a:gd name="T11" fmla="*/ 2147483647 h 217"/>
              <a:gd name="T12" fmla="*/ 2147483647 w 214"/>
              <a:gd name="T13" fmla="*/ 2147483647 h 217"/>
              <a:gd name="T14" fmla="*/ 2147483647 w 214"/>
              <a:gd name="T15" fmla="*/ 2147483647 h 217"/>
              <a:gd name="T16" fmla="*/ 2147483647 w 214"/>
              <a:gd name="T17" fmla="*/ 2147483647 h 217"/>
              <a:gd name="T18" fmla="*/ 2147483647 w 214"/>
              <a:gd name="T19" fmla="*/ 2147483647 h 217"/>
              <a:gd name="T20" fmla="*/ 2147483647 w 214"/>
              <a:gd name="T21" fmla="*/ 2147483647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4"/>
              <a:gd name="T34" fmla="*/ 0 h 217"/>
              <a:gd name="T35" fmla="*/ 214 w 21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4" h="217">
                <a:moveTo>
                  <a:pt x="15" y="168"/>
                </a:moveTo>
                <a:cubicBezTo>
                  <a:pt x="25" y="138"/>
                  <a:pt x="51" y="124"/>
                  <a:pt x="71" y="98"/>
                </a:cubicBezTo>
                <a:cubicBezTo>
                  <a:pt x="80" y="71"/>
                  <a:pt x="100" y="60"/>
                  <a:pt x="113" y="35"/>
                </a:cubicBezTo>
                <a:cubicBezTo>
                  <a:pt x="116" y="28"/>
                  <a:pt x="114" y="18"/>
                  <a:pt x="120" y="14"/>
                </a:cubicBezTo>
                <a:cubicBezTo>
                  <a:pt x="132" y="5"/>
                  <a:pt x="162" y="0"/>
                  <a:pt x="162" y="0"/>
                </a:cubicBezTo>
                <a:cubicBezTo>
                  <a:pt x="166" y="1"/>
                  <a:pt x="210" y="3"/>
                  <a:pt x="212" y="21"/>
                </a:cubicBezTo>
                <a:cubicBezTo>
                  <a:pt x="214" y="37"/>
                  <a:pt x="214" y="57"/>
                  <a:pt x="204" y="70"/>
                </a:cubicBezTo>
                <a:cubicBezTo>
                  <a:pt x="195" y="82"/>
                  <a:pt x="162" y="84"/>
                  <a:pt x="162" y="84"/>
                </a:cubicBezTo>
                <a:cubicBezTo>
                  <a:pt x="125" y="140"/>
                  <a:pt x="174" y="72"/>
                  <a:pt x="127" y="119"/>
                </a:cubicBezTo>
                <a:cubicBezTo>
                  <a:pt x="94" y="152"/>
                  <a:pt x="69" y="191"/>
                  <a:pt x="29" y="217"/>
                </a:cubicBezTo>
                <a:cubicBezTo>
                  <a:pt x="20" y="203"/>
                  <a:pt x="0" y="183"/>
                  <a:pt x="15" y="168"/>
                </a:cubicBezTo>
                <a:close/>
              </a:path>
            </a:pathLst>
          </a:custGeom>
          <a:solidFill>
            <a:schemeClr val="tx1"/>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6504" name="Freeform 16" descr="70%"/>
          <p:cNvSpPr>
            <a:spLocks/>
          </p:cNvSpPr>
          <p:nvPr/>
        </p:nvSpPr>
        <p:spPr bwMode="auto">
          <a:xfrm>
            <a:off x="5331888" y="3611563"/>
            <a:ext cx="1646767" cy="781050"/>
          </a:xfrm>
          <a:custGeom>
            <a:avLst/>
            <a:gdLst>
              <a:gd name="T0" fmla="*/ 2147483647 w 914"/>
              <a:gd name="T1" fmla="*/ 2147483647 h 498"/>
              <a:gd name="T2" fmla="*/ 2147483647 w 914"/>
              <a:gd name="T3" fmla="*/ 2147483647 h 498"/>
              <a:gd name="T4" fmla="*/ 2147483647 w 914"/>
              <a:gd name="T5" fmla="*/ 2147483647 h 498"/>
              <a:gd name="T6" fmla="*/ 2147483647 w 914"/>
              <a:gd name="T7" fmla="*/ 2147483647 h 498"/>
              <a:gd name="T8" fmla="*/ 2147483647 w 914"/>
              <a:gd name="T9" fmla="*/ 2147483647 h 498"/>
              <a:gd name="T10" fmla="*/ 2147483647 w 914"/>
              <a:gd name="T11" fmla="*/ 2147483647 h 498"/>
              <a:gd name="T12" fmla="*/ 2147483647 w 914"/>
              <a:gd name="T13" fmla="*/ 2147483647 h 498"/>
              <a:gd name="T14" fmla="*/ 2147483647 w 914"/>
              <a:gd name="T15" fmla="*/ 2147483647 h 498"/>
              <a:gd name="T16" fmla="*/ 2147483647 w 914"/>
              <a:gd name="T17" fmla="*/ 2147483647 h 498"/>
              <a:gd name="T18" fmla="*/ 2147483647 w 914"/>
              <a:gd name="T19" fmla="*/ 2147483647 h 498"/>
              <a:gd name="T20" fmla="*/ 2147483647 w 914"/>
              <a:gd name="T21" fmla="*/ 2147483647 h 498"/>
              <a:gd name="T22" fmla="*/ 2147483647 w 914"/>
              <a:gd name="T23" fmla="*/ 2147483647 h 498"/>
              <a:gd name="T24" fmla="*/ 2147483647 w 914"/>
              <a:gd name="T25" fmla="*/ 2147483647 h 498"/>
              <a:gd name="T26" fmla="*/ 2147483647 w 914"/>
              <a:gd name="T27" fmla="*/ 2147483647 h 498"/>
              <a:gd name="T28" fmla="*/ 2147483647 w 914"/>
              <a:gd name="T29" fmla="*/ 2147483647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6505" name="Freeform 17" descr="70%"/>
          <p:cNvSpPr>
            <a:spLocks/>
          </p:cNvSpPr>
          <p:nvPr/>
        </p:nvSpPr>
        <p:spPr bwMode="auto">
          <a:xfrm>
            <a:off x="4734984" y="2471738"/>
            <a:ext cx="776816" cy="1746250"/>
          </a:xfrm>
          <a:custGeom>
            <a:avLst/>
            <a:gdLst>
              <a:gd name="T0" fmla="*/ 2147483647 w 430"/>
              <a:gd name="T1" fmla="*/ 2147483647 h 1114"/>
              <a:gd name="T2" fmla="*/ 2147483647 w 430"/>
              <a:gd name="T3" fmla="*/ 2147483647 h 1114"/>
              <a:gd name="T4" fmla="*/ 2147483647 w 430"/>
              <a:gd name="T5" fmla="*/ 2147483647 h 1114"/>
              <a:gd name="T6" fmla="*/ 2147483647 w 430"/>
              <a:gd name="T7" fmla="*/ 2147483647 h 1114"/>
              <a:gd name="T8" fmla="*/ 2147483647 w 430"/>
              <a:gd name="T9" fmla="*/ 2147483647 h 1114"/>
              <a:gd name="T10" fmla="*/ 2147483647 w 430"/>
              <a:gd name="T11" fmla="*/ 2147483647 h 1114"/>
              <a:gd name="T12" fmla="*/ 2147483647 w 430"/>
              <a:gd name="T13" fmla="*/ 2147483647 h 1114"/>
              <a:gd name="T14" fmla="*/ 2147483647 w 430"/>
              <a:gd name="T15" fmla="*/ 2147483647 h 1114"/>
              <a:gd name="T16" fmla="*/ 2147483647 w 430"/>
              <a:gd name="T17" fmla="*/ 2147483647 h 1114"/>
              <a:gd name="T18" fmla="*/ 2147483647 w 430"/>
              <a:gd name="T19" fmla="*/ 2147483647 h 1114"/>
              <a:gd name="T20" fmla="*/ 2147483647 w 430"/>
              <a:gd name="T21" fmla="*/ 2147483647 h 1114"/>
              <a:gd name="T22" fmla="*/ 2147483647 w 430"/>
              <a:gd name="T23" fmla="*/ 2147483647 h 1114"/>
              <a:gd name="T24" fmla="*/ 2147483647 w 430"/>
              <a:gd name="T25" fmla="*/ 2147483647 h 1114"/>
              <a:gd name="T26" fmla="*/ 2147483647 w 430"/>
              <a:gd name="T27" fmla="*/ 2147483647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nvGrpSpPr>
          <p:cNvPr id="2" name="Group 18"/>
          <p:cNvGrpSpPr>
            <a:grpSpLocks/>
          </p:cNvGrpSpPr>
          <p:nvPr/>
        </p:nvGrpSpPr>
        <p:grpSpPr bwMode="auto">
          <a:xfrm>
            <a:off x="2330024" y="2889250"/>
            <a:ext cx="3133095" cy="1689100"/>
            <a:chOff x="1239" y="1820"/>
            <a:chExt cx="1665" cy="1064"/>
          </a:xfrm>
        </p:grpSpPr>
        <p:grpSp>
          <p:nvGrpSpPr>
            <p:cNvPr id="106535" name="Group 19"/>
            <p:cNvGrpSpPr>
              <a:grpSpLocks/>
            </p:cNvGrpSpPr>
            <p:nvPr/>
          </p:nvGrpSpPr>
          <p:grpSpPr bwMode="auto">
            <a:xfrm>
              <a:off x="2153" y="1878"/>
              <a:ext cx="629" cy="474"/>
              <a:chOff x="2153" y="1856"/>
              <a:chExt cx="629" cy="474"/>
            </a:xfrm>
          </p:grpSpPr>
          <p:sp>
            <p:nvSpPr>
              <p:cNvPr id="106541" name="Oval 20"/>
              <p:cNvSpPr>
                <a:spLocks noChangeArrowheads="1"/>
              </p:cNvSpPr>
              <p:nvPr/>
            </p:nvSpPr>
            <p:spPr bwMode="auto">
              <a:xfrm>
                <a:off x="2153" y="1856"/>
                <a:ext cx="334" cy="350"/>
              </a:xfrm>
              <a:prstGeom prst="ellipse">
                <a:avLst/>
              </a:prstGeom>
              <a:gradFill rotWithShape="0">
                <a:gsLst>
                  <a:gs pos="0">
                    <a:srgbClr val="66FF99"/>
                  </a:gs>
                  <a:gs pos="100000">
                    <a:srgbClr val="00CC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42" name="Oval 21"/>
              <p:cNvSpPr>
                <a:spLocks noChangeArrowheads="1"/>
              </p:cNvSpPr>
              <p:nvPr/>
            </p:nvSpPr>
            <p:spPr bwMode="auto">
              <a:xfrm>
                <a:off x="2448" y="1979"/>
                <a:ext cx="334" cy="351"/>
              </a:xfrm>
              <a:prstGeom prst="ellipse">
                <a:avLst/>
              </a:prstGeom>
              <a:gradFill rotWithShape="0">
                <a:gsLst>
                  <a:gs pos="0">
                    <a:srgbClr val="66FF99"/>
                  </a:gs>
                  <a:gs pos="100000">
                    <a:srgbClr val="00CC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grpSp>
        <p:grpSp>
          <p:nvGrpSpPr>
            <p:cNvPr id="106536" name="Group 22"/>
            <p:cNvGrpSpPr>
              <a:grpSpLocks/>
            </p:cNvGrpSpPr>
            <p:nvPr/>
          </p:nvGrpSpPr>
          <p:grpSpPr bwMode="auto">
            <a:xfrm>
              <a:off x="1239" y="1820"/>
              <a:ext cx="1665" cy="1064"/>
              <a:chOff x="1239" y="1808"/>
              <a:chExt cx="1665" cy="1064"/>
            </a:xfrm>
          </p:grpSpPr>
          <p:sp>
            <p:nvSpPr>
              <p:cNvPr id="106537" name="Oval 23"/>
              <p:cNvSpPr>
                <a:spLocks noChangeArrowheads="1"/>
              </p:cNvSpPr>
              <p:nvPr/>
            </p:nvSpPr>
            <p:spPr bwMode="auto">
              <a:xfrm>
                <a:off x="2031" y="1808"/>
                <a:ext cx="873" cy="616"/>
              </a:xfrm>
              <a:prstGeom prst="ellipse">
                <a:avLst/>
              </a:prstGeom>
              <a:solidFill>
                <a:srgbClr val="00FF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38" name="Text Box 24"/>
              <p:cNvSpPr txBox="1">
                <a:spLocks noChangeArrowheads="1"/>
              </p:cNvSpPr>
              <p:nvPr/>
            </p:nvSpPr>
            <p:spPr bwMode="auto">
              <a:xfrm>
                <a:off x="2188" y="1945"/>
                <a:ext cx="254"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a:solidFill>
                      <a:srgbClr val="FFFFFF"/>
                    </a:solidFill>
                    <a:ea typeface="Osaka"/>
                    <a:cs typeface="Osaka"/>
                  </a:rPr>
                  <a:t>OFC</a:t>
                </a:r>
              </a:p>
            </p:txBody>
          </p:sp>
          <p:sp>
            <p:nvSpPr>
              <p:cNvPr id="106539" name="Text Box 25"/>
              <p:cNvSpPr txBox="1">
                <a:spLocks noChangeArrowheads="1"/>
              </p:cNvSpPr>
              <p:nvPr/>
            </p:nvSpPr>
            <p:spPr bwMode="auto">
              <a:xfrm>
                <a:off x="2490" y="2069"/>
                <a:ext cx="241"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a:solidFill>
                      <a:srgbClr val="FFFFFF"/>
                    </a:solidFill>
                    <a:ea typeface="Osaka"/>
                    <a:cs typeface="Osaka"/>
                  </a:rPr>
                  <a:t>SCC</a:t>
                </a:r>
              </a:p>
            </p:txBody>
          </p:sp>
          <p:sp>
            <p:nvSpPr>
              <p:cNvPr id="106540" name="Text Box 26"/>
              <p:cNvSpPr txBox="1">
                <a:spLocks noChangeArrowheads="1"/>
              </p:cNvSpPr>
              <p:nvPr/>
            </p:nvSpPr>
            <p:spPr bwMode="auto">
              <a:xfrm>
                <a:off x="1239" y="2352"/>
                <a:ext cx="983" cy="52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a:solidFill>
                      <a:srgbClr val="00FFCC"/>
                    </a:solidFill>
                    <a:ea typeface="Osaka"/>
                    <a:cs typeface="Osaka"/>
                  </a:rPr>
                  <a:t>Motivation</a:t>
                </a:r>
              </a:p>
              <a:p>
                <a:pPr algn="ctr" eaLnBrk="0" fontAlgn="base" hangingPunct="0">
                  <a:lnSpc>
                    <a:spcPct val="85000"/>
                  </a:lnSpc>
                  <a:spcBef>
                    <a:spcPct val="0"/>
                  </a:spcBef>
                  <a:spcAft>
                    <a:spcPct val="0"/>
                  </a:spcAft>
                  <a:buFontTx/>
                  <a:buNone/>
                </a:pPr>
                <a:r>
                  <a:rPr lang="en-US" altLang="en-US" sz="2800" b="1" i="1">
                    <a:solidFill>
                      <a:srgbClr val="00FFCC"/>
                    </a:solidFill>
                    <a:ea typeface="Osaka"/>
                    <a:cs typeface="Osaka"/>
                  </a:rPr>
                  <a:t>Drive</a:t>
                </a:r>
              </a:p>
            </p:txBody>
          </p:sp>
        </p:grpSp>
      </p:grpSp>
      <p:grpSp>
        <p:nvGrpSpPr>
          <p:cNvPr id="5" name="Group 27"/>
          <p:cNvGrpSpPr>
            <a:grpSpLocks/>
          </p:cNvGrpSpPr>
          <p:nvPr/>
        </p:nvGrpSpPr>
        <p:grpSpPr bwMode="auto">
          <a:xfrm>
            <a:off x="4838703" y="3021021"/>
            <a:ext cx="3383412" cy="2147887"/>
            <a:chOff x="2572" y="1903"/>
            <a:chExt cx="1797" cy="1353"/>
          </a:xfrm>
        </p:grpSpPr>
        <p:sp>
          <p:nvSpPr>
            <p:cNvPr id="106527" name="Oval 28"/>
            <p:cNvSpPr>
              <a:spLocks noChangeArrowheads="1"/>
            </p:cNvSpPr>
            <p:nvPr/>
          </p:nvSpPr>
          <p:spPr bwMode="auto">
            <a:xfrm rot="2783186">
              <a:off x="3001" y="1668"/>
              <a:ext cx="624" cy="1481"/>
            </a:xfrm>
            <a:prstGeom prst="ellipse">
              <a:avLst/>
            </a:prstGeom>
            <a:solidFill>
              <a:srgbClr val="9900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grpSp>
          <p:nvGrpSpPr>
            <p:cNvPr id="106528" name="Group 29"/>
            <p:cNvGrpSpPr>
              <a:grpSpLocks/>
            </p:cNvGrpSpPr>
            <p:nvPr/>
          </p:nvGrpSpPr>
          <p:grpSpPr bwMode="auto">
            <a:xfrm>
              <a:off x="3550" y="1903"/>
              <a:ext cx="312" cy="300"/>
              <a:chOff x="3289" y="1728"/>
              <a:chExt cx="325" cy="304"/>
            </a:xfrm>
          </p:grpSpPr>
          <p:sp>
            <p:nvSpPr>
              <p:cNvPr id="106533" name="Oval 30"/>
              <p:cNvSpPr>
                <a:spLocks noChangeArrowheads="1"/>
              </p:cNvSpPr>
              <p:nvPr/>
            </p:nvSpPr>
            <p:spPr bwMode="auto">
              <a:xfrm>
                <a:off x="3289" y="1728"/>
                <a:ext cx="311" cy="304"/>
              </a:xfrm>
              <a:prstGeom prst="ellipse">
                <a:avLst/>
              </a:prstGeom>
              <a:gradFill rotWithShape="0">
                <a:gsLst>
                  <a:gs pos="0">
                    <a:srgbClr val="CC66FF"/>
                  </a:gs>
                  <a:gs pos="100000">
                    <a:srgbClr val="9900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34" name="Text Box 31"/>
              <p:cNvSpPr txBox="1">
                <a:spLocks noChangeArrowheads="1"/>
              </p:cNvSpPr>
              <p:nvPr/>
            </p:nvSpPr>
            <p:spPr bwMode="auto">
              <a:xfrm>
                <a:off x="3319" y="1776"/>
                <a:ext cx="295" cy="1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a:solidFill>
                      <a:srgbClr val="FFFFFF"/>
                    </a:solidFill>
                    <a:ea typeface="Osaka"/>
                    <a:cs typeface="Osaka"/>
                  </a:rPr>
                  <a:t>Hipp</a:t>
                </a:r>
              </a:p>
            </p:txBody>
          </p:sp>
        </p:grpSp>
        <p:grpSp>
          <p:nvGrpSpPr>
            <p:cNvPr id="106529" name="Group 32"/>
            <p:cNvGrpSpPr>
              <a:grpSpLocks/>
            </p:cNvGrpSpPr>
            <p:nvPr/>
          </p:nvGrpSpPr>
          <p:grpSpPr bwMode="auto">
            <a:xfrm>
              <a:off x="2650" y="2653"/>
              <a:ext cx="522" cy="327"/>
              <a:chOff x="2699" y="3728"/>
              <a:chExt cx="545" cy="331"/>
            </a:xfrm>
          </p:grpSpPr>
          <p:sp>
            <p:nvSpPr>
              <p:cNvPr id="106531" name="Oval 33"/>
              <p:cNvSpPr>
                <a:spLocks noChangeArrowheads="1"/>
              </p:cNvSpPr>
              <p:nvPr/>
            </p:nvSpPr>
            <p:spPr bwMode="auto">
              <a:xfrm>
                <a:off x="2832" y="3728"/>
                <a:ext cx="330" cy="304"/>
              </a:xfrm>
              <a:prstGeom prst="ellipse">
                <a:avLst/>
              </a:prstGeom>
              <a:gradFill rotWithShape="0">
                <a:gsLst>
                  <a:gs pos="0">
                    <a:srgbClr val="CC66FF"/>
                  </a:gs>
                  <a:gs pos="100000">
                    <a:srgbClr val="9900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32" name="Text Box 34"/>
              <p:cNvSpPr txBox="1">
                <a:spLocks noChangeArrowheads="1"/>
              </p:cNvSpPr>
              <p:nvPr/>
            </p:nvSpPr>
            <p:spPr bwMode="auto">
              <a:xfrm>
                <a:off x="2699" y="3781"/>
                <a:ext cx="545" cy="27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a:solidFill>
                      <a:srgbClr val="FFFFFF"/>
                    </a:solidFill>
                    <a:ea typeface="Osaka"/>
                    <a:cs typeface="Osaka"/>
                  </a:rPr>
                  <a:t>Amyg</a:t>
                </a:r>
              </a:p>
              <a:p>
                <a:pPr algn="ctr" eaLnBrk="0" fontAlgn="base" hangingPunct="0">
                  <a:lnSpc>
                    <a:spcPct val="80000"/>
                  </a:lnSpc>
                  <a:spcBef>
                    <a:spcPct val="0"/>
                  </a:spcBef>
                  <a:spcAft>
                    <a:spcPct val="0"/>
                  </a:spcAft>
                  <a:buFontTx/>
                  <a:buNone/>
                </a:pPr>
                <a:endParaRPr lang="en-US" altLang="en-US" sz="1400" b="1" i="1">
                  <a:solidFill>
                    <a:srgbClr val="FFFFFF"/>
                  </a:solidFill>
                  <a:ea typeface="Osaka"/>
                  <a:cs typeface="Osaka"/>
                </a:endParaRPr>
              </a:p>
            </p:txBody>
          </p:sp>
        </p:grpSp>
        <p:sp>
          <p:nvSpPr>
            <p:cNvPr id="106530" name="Text Box 35"/>
            <p:cNvSpPr txBox="1">
              <a:spLocks noChangeArrowheads="1"/>
            </p:cNvSpPr>
            <p:nvPr/>
          </p:nvSpPr>
          <p:spPr bwMode="auto">
            <a:xfrm>
              <a:off x="3580" y="2736"/>
              <a:ext cx="789" cy="52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a:solidFill>
                    <a:srgbClr val="9933FF"/>
                  </a:solidFill>
                  <a:ea typeface="Osaka"/>
                  <a:cs typeface="Osaka"/>
                </a:rPr>
                <a:t>Memory</a:t>
              </a:r>
            </a:p>
            <a:p>
              <a:pPr algn="ctr" eaLnBrk="0" fontAlgn="base" hangingPunct="0">
                <a:lnSpc>
                  <a:spcPct val="85000"/>
                </a:lnSpc>
                <a:spcBef>
                  <a:spcPct val="0"/>
                </a:spcBef>
                <a:spcAft>
                  <a:spcPct val="0"/>
                </a:spcAft>
                <a:buFontTx/>
                <a:buNone/>
              </a:pPr>
              <a:r>
                <a:rPr lang="en-US" altLang="en-US" sz="2800" b="1" i="1">
                  <a:solidFill>
                    <a:srgbClr val="9933FF"/>
                  </a:solidFill>
                  <a:ea typeface="Osaka"/>
                  <a:cs typeface="Osaka"/>
                </a:rPr>
                <a:t>Learning</a:t>
              </a:r>
            </a:p>
          </p:txBody>
        </p:sp>
      </p:grpSp>
      <p:sp>
        <p:nvSpPr>
          <p:cNvPr id="106508" name="Line 36"/>
          <p:cNvSpPr>
            <a:spLocks noChangeShapeType="1"/>
          </p:cNvSpPr>
          <p:nvPr/>
        </p:nvSpPr>
        <p:spPr bwMode="auto">
          <a:xfrm>
            <a:off x="4339168" y="4449763"/>
            <a:ext cx="778933"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6509" name="Text Box 37"/>
          <p:cNvSpPr txBox="1">
            <a:spLocks noChangeArrowheads="1"/>
          </p:cNvSpPr>
          <p:nvPr/>
        </p:nvSpPr>
        <p:spPr bwMode="auto">
          <a:xfrm>
            <a:off x="0" y="36848"/>
            <a:ext cx="12192000" cy="1143390"/>
          </a:xfrm>
          <a:prstGeom prst="rect">
            <a:avLst/>
          </a:prstGeom>
          <a:solidFill>
            <a:srgbClr val="214A5B"/>
          </a:solidFill>
          <a:ln>
            <a:noFill/>
          </a:ln>
          <a:effectLst>
            <a:outerShdw dist="35921" dir="2700000" algn="ctr" rotWithShape="0">
              <a:schemeClr val="tx2"/>
            </a:outerShdw>
          </a:effec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4000" b="1" dirty="0">
                <a:solidFill>
                  <a:srgbClr val="FFFFFF"/>
                </a:solidFill>
                <a:ea typeface="Osaka"/>
                <a:cs typeface="Osaka"/>
              </a:rPr>
              <a:t>Neuronal Circuits Involved In Substance Use and Addiction</a:t>
            </a:r>
          </a:p>
        </p:txBody>
      </p:sp>
      <p:grpSp>
        <p:nvGrpSpPr>
          <p:cNvPr id="8" name="Group 39"/>
          <p:cNvGrpSpPr>
            <a:grpSpLocks/>
          </p:cNvGrpSpPr>
          <p:nvPr/>
        </p:nvGrpSpPr>
        <p:grpSpPr bwMode="auto">
          <a:xfrm>
            <a:off x="5050379" y="3430588"/>
            <a:ext cx="4013422" cy="869950"/>
            <a:chOff x="2684" y="2161"/>
            <a:chExt cx="2133" cy="548"/>
          </a:xfrm>
        </p:grpSpPr>
        <p:sp>
          <p:nvSpPr>
            <p:cNvPr id="106519" name="Oval 40"/>
            <p:cNvSpPr>
              <a:spLocks noChangeArrowheads="1"/>
            </p:cNvSpPr>
            <p:nvPr/>
          </p:nvSpPr>
          <p:spPr bwMode="auto">
            <a:xfrm rot="-4883559">
              <a:off x="3063" y="1849"/>
              <a:ext cx="481" cy="1240"/>
            </a:xfrm>
            <a:prstGeom prst="ellipse">
              <a:avLst/>
            </a:prstGeom>
            <a:solidFill>
              <a:srgbClr val="FF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grpSp>
          <p:nvGrpSpPr>
            <p:cNvPr id="106520" name="Group 41"/>
            <p:cNvGrpSpPr>
              <a:grpSpLocks/>
            </p:cNvGrpSpPr>
            <p:nvPr/>
          </p:nvGrpSpPr>
          <p:grpSpPr bwMode="auto">
            <a:xfrm>
              <a:off x="2766" y="2252"/>
              <a:ext cx="423" cy="323"/>
              <a:chOff x="2592" y="2112"/>
              <a:chExt cx="442" cy="328"/>
            </a:xfrm>
          </p:grpSpPr>
          <p:sp>
            <p:nvSpPr>
              <p:cNvPr id="106525" name="Oval 42"/>
              <p:cNvSpPr>
                <a:spLocks noChangeArrowheads="1"/>
              </p:cNvSpPr>
              <p:nvPr/>
            </p:nvSpPr>
            <p:spPr bwMode="auto">
              <a:xfrm>
                <a:off x="2640" y="2112"/>
                <a:ext cx="330" cy="304"/>
              </a:xfrm>
              <a:prstGeom prst="ellipse">
                <a:avLst/>
              </a:prstGeom>
              <a:gradFill rotWithShape="0">
                <a:gsLst>
                  <a:gs pos="0">
                    <a:srgbClr val="FF5050"/>
                  </a:gs>
                  <a:gs pos="100000">
                    <a:srgbClr val="CC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26" name="Text Box 43"/>
              <p:cNvSpPr txBox="1">
                <a:spLocks noChangeArrowheads="1"/>
              </p:cNvSpPr>
              <p:nvPr/>
            </p:nvSpPr>
            <p:spPr bwMode="auto">
              <a:xfrm>
                <a:off x="2592" y="2160"/>
                <a:ext cx="442" cy="28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a:solidFill>
                      <a:srgbClr val="FFFFFF"/>
                    </a:solidFill>
                    <a:ea typeface="Osaka"/>
                    <a:cs typeface="Osaka"/>
                  </a:rPr>
                  <a:t>NAcc</a:t>
                </a:r>
              </a:p>
              <a:p>
                <a:pPr algn="ctr" eaLnBrk="0" fontAlgn="base" hangingPunct="0">
                  <a:lnSpc>
                    <a:spcPct val="80000"/>
                  </a:lnSpc>
                  <a:spcBef>
                    <a:spcPct val="0"/>
                  </a:spcBef>
                  <a:spcAft>
                    <a:spcPct val="0"/>
                  </a:spcAft>
                  <a:buFontTx/>
                  <a:buNone/>
                </a:pPr>
                <a:endParaRPr lang="en-US" altLang="en-US" sz="1400" b="1" i="1">
                  <a:solidFill>
                    <a:srgbClr val="FFFFFF"/>
                  </a:solidFill>
                  <a:ea typeface="Osaka"/>
                  <a:cs typeface="Osaka"/>
                </a:endParaRPr>
              </a:p>
            </p:txBody>
          </p:sp>
        </p:grpSp>
        <p:grpSp>
          <p:nvGrpSpPr>
            <p:cNvPr id="106521" name="Group 44"/>
            <p:cNvGrpSpPr>
              <a:grpSpLocks/>
            </p:cNvGrpSpPr>
            <p:nvPr/>
          </p:nvGrpSpPr>
          <p:grpSpPr bwMode="auto">
            <a:xfrm>
              <a:off x="3479" y="2377"/>
              <a:ext cx="298" cy="300"/>
              <a:chOff x="3508" y="2504"/>
              <a:chExt cx="311" cy="304"/>
            </a:xfrm>
          </p:grpSpPr>
          <p:sp>
            <p:nvSpPr>
              <p:cNvPr id="106523" name="Oval 45"/>
              <p:cNvSpPr>
                <a:spLocks noChangeArrowheads="1"/>
              </p:cNvSpPr>
              <p:nvPr/>
            </p:nvSpPr>
            <p:spPr bwMode="auto">
              <a:xfrm>
                <a:off x="3508" y="2504"/>
                <a:ext cx="311" cy="304"/>
              </a:xfrm>
              <a:prstGeom prst="ellipse">
                <a:avLst/>
              </a:prstGeom>
              <a:gradFill rotWithShape="0">
                <a:gsLst>
                  <a:gs pos="0">
                    <a:srgbClr val="FF5050"/>
                  </a:gs>
                  <a:gs pos="100000">
                    <a:srgbClr val="CC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24" name="Text Box 46"/>
              <p:cNvSpPr txBox="1">
                <a:spLocks noChangeArrowheads="1"/>
              </p:cNvSpPr>
              <p:nvPr/>
            </p:nvSpPr>
            <p:spPr bwMode="auto">
              <a:xfrm>
                <a:off x="3570" y="2571"/>
                <a:ext cx="214" cy="1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a:solidFill>
                      <a:srgbClr val="FFFFFF"/>
                    </a:solidFill>
                    <a:ea typeface="Osaka"/>
                    <a:cs typeface="Osaka"/>
                  </a:rPr>
                  <a:t>VP</a:t>
                </a:r>
              </a:p>
            </p:txBody>
          </p:sp>
        </p:grpSp>
        <p:sp>
          <p:nvSpPr>
            <p:cNvPr id="106522" name="Text Box 47"/>
            <p:cNvSpPr txBox="1">
              <a:spLocks noChangeArrowheads="1"/>
            </p:cNvSpPr>
            <p:nvPr/>
          </p:nvSpPr>
          <p:spPr bwMode="auto">
            <a:xfrm>
              <a:off x="4111" y="2161"/>
              <a:ext cx="706" cy="289"/>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a:solidFill>
                    <a:srgbClr val="FF0000"/>
                  </a:solidFill>
                  <a:ea typeface="Osaka"/>
                  <a:cs typeface="Osaka"/>
                </a:rPr>
                <a:t>Reward</a:t>
              </a:r>
            </a:p>
          </p:txBody>
        </p:sp>
      </p:grpSp>
      <p:grpSp>
        <p:nvGrpSpPr>
          <p:cNvPr id="11" name="Group 48"/>
          <p:cNvGrpSpPr>
            <a:grpSpLocks/>
          </p:cNvGrpSpPr>
          <p:nvPr/>
        </p:nvGrpSpPr>
        <p:grpSpPr bwMode="auto">
          <a:xfrm>
            <a:off x="1404424" y="1817694"/>
            <a:ext cx="4403710" cy="1354137"/>
            <a:chOff x="747" y="1145"/>
            <a:chExt cx="2340" cy="853"/>
          </a:xfrm>
        </p:grpSpPr>
        <p:sp>
          <p:nvSpPr>
            <p:cNvPr id="106512" name="Oval 49"/>
            <p:cNvSpPr>
              <a:spLocks noChangeArrowheads="1"/>
            </p:cNvSpPr>
            <p:nvPr/>
          </p:nvSpPr>
          <p:spPr bwMode="auto">
            <a:xfrm>
              <a:off x="2536" y="1256"/>
              <a:ext cx="334" cy="351"/>
            </a:xfrm>
            <a:prstGeom prst="ellipse">
              <a:avLst/>
            </a:prstGeom>
            <a:gradFill rotWithShape="0">
              <a:gsLst>
                <a:gs pos="0">
                  <a:srgbClr val="66CCFF"/>
                </a:gs>
                <a:gs pos="100000">
                  <a:srgbClr val="00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13" name="Oval 50"/>
            <p:cNvSpPr>
              <a:spLocks noChangeArrowheads="1"/>
            </p:cNvSpPr>
            <p:nvPr/>
          </p:nvSpPr>
          <p:spPr bwMode="auto">
            <a:xfrm>
              <a:off x="2662" y="1569"/>
              <a:ext cx="334" cy="351"/>
            </a:xfrm>
            <a:prstGeom prst="ellipse">
              <a:avLst/>
            </a:prstGeom>
            <a:gradFill rotWithShape="0">
              <a:gsLst>
                <a:gs pos="0">
                  <a:srgbClr val="66CCFF"/>
                </a:gs>
                <a:gs pos="100000">
                  <a:srgbClr val="00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grpSp>
          <p:nvGrpSpPr>
            <p:cNvPr id="106514" name="Group 51"/>
            <p:cNvGrpSpPr>
              <a:grpSpLocks/>
            </p:cNvGrpSpPr>
            <p:nvPr/>
          </p:nvGrpSpPr>
          <p:grpSpPr bwMode="auto">
            <a:xfrm>
              <a:off x="747" y="1145"/>
              <a:ext cx="2340" cy="853"/>
              <a:chOff x="747" y="1145"/>
              <a:chExt cx="2340" cy="853"/>
            </a:xfrm>
          </p:grpSpPr>
          <p:sp>
            <p:nvSpPr>
              <p:cNvPr id="106515" name="Oval 52"/>
              <p:cNvSpPr>
                <a:spLocks noChangeArrowheads="1"/>
              </p:cNvSpPr>
              <p:nvPr/>
            </p:nvSpPr>
            <p:spPr bwMode="auto">
              <a:xfrm rot="10031379">
                <a:off x="2444" y="1145"/>
                <a:ext cx="643" cy="853"/>
              </a:xfrm>
              <a:prstGeom prst="ellipse">
                <a:avLst/>
              </a:prstGeom>
              <a:solidFill>
                <a:srgbClr val="33CC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516" name="Text Box 53"/>
              <p:cNvSpPr txBox="1">
                <a:spLocks noChangeArrowheads="1"/>
              </p:cNvSpPr>
              <p:nvPr/>
            </p:nvSpPr>
            <p:spPr bwMode="auto">
              <a:xfrm>
                <a:off x="2584" y="1334"/>
                <a:ext cx="241"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a:solidFill>
                      <a:srgbClr val="FFFFFF"/>
                    </a:solidFill>
                    <a:ea typeface="Osaka"/>
                    <a:cs typeface="Osaka"/>
                  </a:rPr>
                  <a:t>PFC</a:t>
                </a:r>
              </a:p>
            </p:txBody>
          </p:sp>
          <p:sp>
            <p:nvSpPr>
              <p:cNvPr id="106517" name="Text Box 54"/>
              <p:cNvSpPr txBox="1">
                <a:spLocks noChangeArrowheads="1"/>
              </p:cNvSpPr>
              <p:nvPr/>
            </p:nvSpPr>
            <p:spPr bwMode="auto">
              <a:xfrm>
                <a:off x="2623" y="1647"/>
                <a:ext cx="263"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a:solidFill>
                      <a:srgbClr val="FFFFFF"/>
                    </a:solidFill>
                    <a:ea typeface="Osaka"/>
                    <a:cs typeface="Osaka"/>
                  </a:rPr>
                  <a:t>ACG</a:t>
                </a:r>
              </a:p>
            </p:txBody>
          </p:sp>
          <p:sp>
            <p:nvSpPr>
              <p:cNvPr id="106518" name="Text Box 55"/>
              <p:cNvSpPr txBox="1">
                <a:spLocks noChangeArrowheads="1"/>
              </p:cNvSpPr>
              <p:nvPr/>
            </p:nvSpPr>
            <p:spPr bwMode="auto">
              <a:xfrm>
                <a:off x="747" y="1156"/>
                <a:ext cx="1567" cy="52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a:solidFill>
                      <a:srgbClr val="33CCFF"/>
                    </a:solidFill>
                    <a:ea typeface="Osaka"/>
                    <a:cs typeface="Osaka"/>
                  </a:rPr>
                  <a:t>Executive Function</a:t>
                </a:r>
              </a:p>
              <a:p>
                <a:pPr algn="ctr" eaLnBrk="0" fontAlgn="base" hangingPunct="0">
                  <a:lnSpc>
                    <a:spcPct val="85000"/>
                  </a:lnSpc>
                  <a:spcBef>
                    <a:spcPct val="0"/>
                  </a:spcBef>
                  <a:spcAft>
                    <a:spcPct val="0"/>
                  </a:spcAft>
                  <a:buFontTx/>
                  <a:buNone/>
                </a:pPr>
                <a:r>
                  <a:rPr lang="en-US" altLang="en-US" sz="2800" b="1" i="1">
                    <a:solidFill>
                      <a:srgbClr val="33CCFF"/>
                    </a:solidFill>
                    <a:ea typeface="Osaka"/>
                    <a:cs typeface="Osaka"/>
                  </a:rPr>
                  <a:t>Inhibitory Control</a:t>
                </a:r>
              </a:p>
            </p:txBody>
          </p:sp>
        </p:grpSp>
      </p:grpSp>
    </p:spTree>
    <p:extLst>
      <p:ext uri="{BB962C8B-B14F-4D97-AF65-F5344CB8AC3E}">
        <p14:creationId xmlns:p14="http://schemas.microsoft.com/office/powerpoint/2010/main" val="25292826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pic>
        <p:nvPicPr>
          <p:cNvPr id="108546" name="Picture 2" descr="auto0"/>
          <p:cNvPicPr>
            <a:picLocks noChangeAspect="1" noChangeArrowheads="1"/>
          </p:cNvPicPr>
          <p:nvPr/>
        </p:nvPicPr>
        <p:blipFill>
          <a:blip r:embed="rId3">
            <a:extLst>
              <a:ext uri="{28A0092B-C50C-407E-A947-70E740481C1C}">
                <a14:useLocalDpi xmlns:a14="http://schemas.microsoft.com/office/drawing/2010/main" val="0"/>
              </a:ext>
            </a:extLst>
          </a:blip>
          <a:srcRect l="981" t="8220" r="10400" b="3256"/>
          <a:stretch>
            <a:fillRect/>
          </a:stretch>
        </p:blipFill>
        <p:spPr bwMode="auto">
          <a:xfrm>
            <a:off x="59174" y="1023937"/>
            <a:ext cx="7208525" cy="5509268"/>
          </a:xfrm>
          <a:prstGeom prst="rect">
            <a:avLst/>
          </a:prstGeom>
          <a:noFill/>
          <a:ln w="38100">
            <a:solidFill>
              <a:schemeClr val="tx1"/>
            </a:solidFill>
            <a:miter lim="800000"/>
            <a:headEnd/>
            <a:tailEnd/>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Lst>
        </p:spPr>
      </p:pic>
      <p:sp>
        <p:nvSpPr>
          <p:cNvPr id="108547" name="Text Box 3"/>
          <p:cNvSpPr txBox="1">
            <a:spLocks noChangeArrowheads="1"/>
          </p:cNvSpPr>
          <p:nvPr/>
        </p:nvSpPr>
        <p:spPr bwMode="auto">
          <a:xfrm>
            <a:off x="0" y="-5534"/>
            <a:ext cx="12192000" cy="769441"/>
          </a:xfrm>
          <a:prstGeom prst="rect">
            <a:avLst/>
          </a:prstGeom>
          <a:solidFill>
            <a:srgbClr val="214A5B"/>
          </a:solidFill>
          <a:ln>
            <a:noFill/>
          </a:ln>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fontAlgn="base">
              <a:spcBef>
                <a:spcPct val="0"/>
              </a:spcBef>
              <a:spcAft>
                <a:spcPct val="0"/>
              </a:spcAft>
              <a:buFontTx/>
              <a:buNone/>
            </a:pPr>
            <a:r>
              <a:rPr lang="en-US" altLang="en-US" sz="4400" b="1" dirty="0">
                <a:solidFill>
                  <a:srgbClr val="FFFFFF"/>
                </a:solidFill>
                <a:effectLst>
                  <a:outerShdw blurRad="38100" dist="38100" dir="2700000" algn="tl">
                    <a:srgbClr val="000000">
                      <a:alpha val="43137"/>
                    </a:srgbClr>
                  </a:outerShdw>
                </a:effectLst>
              </a:rPr>
              <a:t>The Reward Pathway</a:t>
            </a:r>
          </a:p>
        </p:txBody>
      </p:sp>
      <p:sp>
        <p:nvSpPr>
          <p:cNvPr id="108548" name="TextBox 3"/>
          <p:cNvSpPr txBox="1">
            <a:spLocks noChangeArrowheads="1"/>
          </p:cNvSpPr>
          <p:nvPr/>
        </p:nvSpPr>
        <p:spPr bwMode="auto">
          <a:xfrm>
            <a:off x="8265225" y="6348261"/>
            <a:ext cx="371697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eaLnBrk="0" fontAlgn="base" hangingPunct="0">
              <a:spcBef>
                <a:spcPct val="0"/>
              </a:spcBef>
              <a:spcAft>
                <a:spcPct val="0"/>
              </a:spcAft>
              <a:buFontTx/>
              <a:buNone/>
            </a:pPr>
            <a:r>
              <a:rPr lang="en-US" altLang="en-US" sz="1800" dirty="0" err="1">
                <a:solidFill>
                  <a:srgbClr val="000000"/>
                </a:solidFill>
              </a:rPr>
              <a:t>Leshner</a:t>
            </a:r>
            <a:r>
              <a:rPr lang="en-US" altLang="en-US" sz="1800" dirty="0">
                <a:solidFill>
                  <a:srgbClr val="000000"/>
                </a:solidFill>
              </a:rPr>
              <a:t> A. </a:t>
            </a:r>
            <a:r>
              <a:rPr lang="en-US" altLang="en-US" sz="1800" i="1" dirty="0">
                <a:solidFill>
                  <a:srgbClr val="000000"/>
                </a:solidFill>
              </a:rPr>
              <a:t>Hospital Practice. </a:t>
            </a:r>
            <a:r>
              <a:rPr lang="en-US" altLang="en-US" sz="1800" dirty="0">
                <a:solidFill>
                  <a:srgbClr val="000000"/>
                </a:solidFill>
              </a:rPr>
              <a:t>1996 </a:t>
            </a:r>
          </a:p>
        </p:txBody>
      </p:sp>
      <p:sp>
        <p:nvSpPr>
          <p:cNvPr id="5" name="Content Placeholder 2"/>
          <p:cNvSpPr txBox="1">
            <a:spLocks/>
          </p:cNvSpPr>
          <p:nvPr/>
        </p:nvSpPr>
        <p:spPr>
          <a:xfrm>
            <a:off x="7410203" y="1023938"/>
            <a:ext cx="4572000" cy="4876800"/>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a:lstStyle>
          <a:p>
            <a:pPr marL="0" indent="0">
              <a:spcBef>
                <a:spcPts val="1800"/>
              </a:spcBef>
              <a:buFontTx/>
              <a:buNone/>
              <a:defRPr/>
            </a:pPr>
            <a:r>
              <a:rPr lang="en-US" altLang="en-US" sz="2600" kern="0" dirty="0">
                <a:solidFill>
                  <a:srgbClr val="000000"/>
                </a:solidFill>
                <a:latin typeface="Calibri" panose="020F0502020204030204" pitchFamily="34" charset="0"/>
                <a:cs typeface="Calibri" panose="020F0502020204030204" pitchFamily="34" charset="0"/>
              </a:rPr>
              <a:t>Reward and reinforcement is in part controlled by </a:t>
            </a:r>
            <a:r>
              <a:rPr lang="en-US" altLang="en-US" sz="2600" b="1" kern="0" dirty="0">
                <a:solidFill>
                  <a:srgbClr val="000000"/>
                </a:solidFill>
                <a:latin typeface="Calibri" panose="020F0502020204030204" pitchFamily="34" charset="0"/>
                <a:cs typeface="Calibri" panose="020F0502020204030204" pitchFamily="34" charset="0"/>
              </a:rPr>
              <a:t>mu-opioid receptors </a:t>
            </a:r>
            <a:r>
              <a:rPr lang="en-US" altLang="en-US" sz="2600" kern="0" dirty="0">
                <a:solidFill>
                  <a:srgbClr val="000000"/>
                </a:solidFill>
                <a:latin typeface="Calibri" panose="020F0502020204030204" pitchFamily="34" charset="0"/>
                <a:cs typeface="Calibri" panose="020F0502020204030204" pitchFamily="34" charset="0"/>
              </a:rPr>
              <a:t>in the </a:t>
            </a:r>
            <a:r>
              <a:rPr lang="en-US" altLang="en-US" sz="2600" b="1" u="sng" kern="0" dirty="0">
                <a:solidFill>
                  <a:srgbClr val="000000"/>
                </a:solidFill>
                <a:latin typeface="Calibri" panose="020F0502020204030204" pitchFamily="34" charset="0"/>
                <a:cs typeface="Calibri" panose="020F0502020204030204" pitchFamily="34" charset="0"/>
              </a:rPr>
              <a:t>Reward Pathway</a:t>
            </a:r>
            <a:r>
              <a:rPr lang="en-US" altLang="en-US" sz="2600" b="1" kern="0" dirty="0">
                <a:solidFill>
                  <a:srgbClr val="000000"/>
                </a:solidFill>
                <a:latin typeface="Calibri" panose="020F0502020204030204" pitchFamily="34" charset="0"/>
                <a:cs typeface="Calibri" panose="020F0502020204030204" pitchFamily="34" charset="0"/>
              </a:rPr>
              <a:t>:</a:t>
            </a:r>
          </a:p>
          <a:p>
            <a:pPr eaLnBrk="1" hangingPunct="1">
              <a:spcBef>
                <a:spcPts val="1800"/>
              </a:spcBef>
              <a:defRPr/>
            </a:pPr>
            <a:r>
              <a:rPr lang="en-US" altLang="en-US" sz="2400" b="1" kern="0" dirty="0">
                <a:solidFill>
                  <a:srgbClr val="000000"/>
                </a:solidFill>
                <a:latin typeface="Calibri" panose="020F0502020204030204" pitchFamily="34" charset="0"/>
                <a:cs typeface="Calibri" panose="020F0502020204030204" pitchFamily="34" charset="0"/>
              </a:rPr>
              <a:t>Dopaminergic system</a:t>
            </a:r>
          </a:p>
          <a:p>
            <a:pPr eaLnBrk="1" hangingPunct="1">
              <a:spcBef>
                <a:spcPts val="1800"/>
              </a:spcBef>
              <a:defRPr/>
            </a:pPr>
            <a:r>
              <a:rPr lang="en-US" altLang="en-US" sz="2400" b="1" kern="0" dirty="0">
                <a:solidFill>
                  <a:srgbClr val="000000"/>
                </a:solidFill>
                <a:latin typeface="Calibri" panose="020F0502020204030204" pitchFamily="34" charset="0"/>
                <a:cs typeface="Calibri" panose="020F0502020204030204" pitchFamily="34" charset="0"/>
              </a:rPr>
              <a:t>Ventral Tegmental Area </a:t>
            </a:r>
            <a:r>
              <a:rPr lang="en-US" altLang="en-US" sz="2400" kern="0" dirty="0">
                <a:solidFill>
                  <a:srgbClr val="000000"/>
                </a:solidFill>
                <a:latin typeface="Calibri" panose="020F0502020204030204" pitchFamily="34" charset="0"/>
                <a:cs typeface="Calibri" panose="020F0502020204030204" pitchFamily="34" charset="0"/>
              </a:rPr>
              <a:t>(VTA) </a:t>
            </a:r>
          </a:p>
          <a:p>
            <a:pPr eaLnBrk="1" hangingPunct="1">
              <a:spcBef>
                <a:spcPts val="1800"/>
              </a:spcBef>
              <a:defRPr/>
            </a:pPr>
            <a:r>
              <a:rPr lang="en-US" altLang="en-US" sz="2400" b="1" kern="0" dirty="0">
                <a:solidFill>
                  <a:srgbClr val="000000"/>
                </a:solidFill>
                <a:latin typeface="Calibri" panose="020F0502020204030204" pitchFamily="34" charset="0"/>
                <a:cs typeface="Calibri" panose="020F0502020204030204" pitchFamily="34" charset="0"/>
              </a:rPr>
              <a:t>Nucleus </a:t>
            </a:r>
            <a:r>
              <a:rPr lang="en-US" altLang="en-US" sz="2400" b="1" kern="0" dirty="0" err="1">
                <a:solidFill>
                  <a:srgbClr val="000000"/>
                </a:solidFill>
                <a:latin typeface="Calibri" panose="020F0502020204030204" pitchFamily="34" charset="0"/>
                <a:cs typeface="Calibri" panose="020F0502020204030204" pitchFamily="34" charset="0"/>
              </a:rPr>
              <a:t>Accumbens</a:t>
            </a:r>
            <a:r>
              <a:rPr lang="en-US" altLang="en-US" sz="2400" b="1" kern="0" dirty="0">
                <a:solidFill>
                  <a:srgbClr val="000000"/>
                </a:solidFill>
                <a:latin typeface="Calibri" panose="020F0502020204030204" pitchFamily="34" charset="0"/>
                <a:cs typeface="Calibri" panose="020F0502020204030204" pitchFamily="34" charset="0"/>
              </a:rPr>
              <a:t> </a:t>
            </a:r>
            <a:r>
              <a:rPr lang="en-US" altLang="en-US" sz="2400" kern="0" dirty="0">
                <a:solidFill>
                  <a:srgbClr val="000000"/>
                </a:solidFill>
                <a:latin typeface="Calibri" panose="020F0502020204030204" pitchFamily="34" charset="0"/>
                <a:cs typeface="Calibri" panose="020F0502020204030204" pitchFamily="34" charset="0"/>
              </a:rPr>
              <a:t>with projections to </a:t>
            </a:r>
            <a:r>
              <a:rPr lang="en-US" altLang="en-US" sz="2400" b="1" kern="0" dirty="0">
                <a:solidFill>
                  <a:srgbClr val="000000"/>
                </a:solidFill>
                <a:latin typeface="Calibri" panose="020F0502020204030204" pitchFamily="34" charset="0"/>
                <a:cs typeface="Calibri" panose="020F0502020204030204" pitchFamily="34" charset="0"/>
              </a:rPr>
              <a:t>Prefrontal Cortex</a:t>
            </a:r>
          </a:p>
        </p:txBody>
      </p:sp>
      <p:sp>
        <p:nvSpPr>
          <p:cNvPr id="2" name="Isosceles Triangle 1"/>
          <p:cNvSpPr/>
          <p:nvPr/>
        </p:nvSpPr>
        <p:spPr>
          <a:xfrm rot="2665331">
            <a:off x="482204" y="2825465"/>
            <a:ext cx="833668" cy="1663870"/>
          </a:xfrm>
          <a:prstGeom prst="triangle">
            <a:avLst/>
          </a:prstGeom>
          <a:solidFill>
            <a:srgbClr val="FFFF00">
              <a:alpha val="1803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 name="Isosceles Triangle 6"/>
          <p:cNvSpPr/>
          <p:nvPr/>
        </p:nvSpPr>
        <p:spPr>
          <a:xfrm>
            <a:off x="1779046" y="3178447"/>
            <a:ext cx="1059157" cy="1291412"/>
          </a:xfrm>
          <a:prstGeom prst="triangle">
            <a:avLst/>
          </a:prstGeom>
          <a:solidFill>
            <a:srgbClr val="FFFF00">
              <a:alpha val="1803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Isosceles Triangle 7"/>
          <p:cNvSpPr/>
          <p:nvPr/>
        </p:nvSpPr>
        <p:spPr>
          <a:xfrm rot="15979717">
            <a:off x="5396922" y="1592550"/>
            <a:ext cx="689955" cy="3048705"/>
          </a:xfrm>
          <a:prstGeom prst="triangle">
            <a:avLst/>
          </a:prstGeom>
          <a:solidFill>
            <a:srgbClr val="FFFF00">
              <a:alpha val="1803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35198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pic>
        <p:nvPicPr>
          <p:cNvPr id="109570" name="Picture 2" descr="auto0"/>
          <p:cNvPicPr>
            <a:picLocks noChangeAspect="1" noChangeArrowheads="1"/>
          </p:cNvPicPr>
          <p:nvPr/>
        </p:nvPicPr>
        <p:blipFill>
          <a:blip r:embed="rId3">
            <a:extLst>
              <a:ext uri="{28A0092B-C50C-407E-A947-70E740481C1C}">
                <a14:useLocalDpi xmlns:a14="http://schemas.microsoft.com/office/drawing/2010/main" val="0"/>
              </a:ext>
            </a:extLst>
          </a:blip>
          <a:srcRect l="1347" t="1619" r="1073" b="1694"/>
          <a:stretch>
            <a:fillRect/>
          </a:stretch>
        </p:blipFill>
        <p:spPr bwMode="auto">
          <a:xfrm>
            <a:off x="1702789" y="952746"/>
            <a:ext cx="8786421" cy="537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1" name="Text Box 3"/>
          <p:cNvSpPr txBox="1">
            <a:spLocks noChangeArrowheads="1"/>
          </p:cNvSpPr>
          <p:nvPr/>
        </p:nvSpPr>
        <p:spPr bwMode="auto">
          <a:xfrm>
            <a:off x="0" y="-15875"/>
            <a:ext cx="12192000" cy="831850"/>
          </a:xfrm>
          <a:prstGeom prst="rect">
            <a:avLst/>
          </a:prstGeom>
          <a:solidFill>
            <a:srgbClr val="214A5B"/>
          </a:solidFill>
          <a:ln>
            <a:noFill/>
          </a:ln>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fontAlgn="base">
              <a:spcBef>
                <a:spcPct val="0"/>
              </a:spcBef>
              <a:spcAft>
                <a:spcPct val="0"/>
              </a:spcAft>
              <a:buFontTx/>
              <a:buNone/>
            </a:pPr>
            <a:r>
              <a:rPr lang="en-US" altLang="en-US" sz="4800" b="1" dirty="0">
                <a:solidFill>
                  <a:schemeClr val="bg1"/>
                </a:solidFill>
                <a:effectLst>
                  <a:outerShdw blurRad="38100" dist="38100" dir="2700000" algn="tl">
                    <a:srgbClr val="000000">
                      <a:alpha val="43137"/>
                    </a:srgbClr>
                  </a:outerShdw>
                </a:effectLst>
              </a:rPr>
              <a:t>The Reward Pathway</a:t>
            </a:r>
          </a:p>
        </p:txBody>
      </p:sp>
      <p:sp>
        <p:nvSpPr>
          <p:cNvPr id="109572" name="TextBox 3"/>
          <p:cNvSpPr txBox="1">
            <a:spLocks noChangeArrowheads="1"/>
          </p:cNvSpPr>
          <p:nvPr/>
        </p:nvSpPr>
        <p:spPr bwMode="auto">
          <a:xfrm>
            <a:off x="139703" y="6324600"/>
            <a:ext cx="595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dirty="0" err="1"/>
              <a:t>Leshner</a:t>
            </a:r>
            <a:r>
              <a:rPr lang="en-US" altLang="en-US" sz="1800" dirty="0"/>
              <a:t> A. </a:t>
            </a:r>
            <a:r>
              <a:rPr lang="en-US" altLang="en-US" sz="1800" i="1" dirty="0"/>
              <a:t>Hospital Practice. </a:t>
            </a:r>
            <a:r>
              <a:rPr lang="en-US" altLang="en-US" sz="1800" dirty="0"/>
              <a:t>1996 </a:t>
            </a:r>
          </a:p>
        </p:txBody>
      </p:sp>
    </p:spTree>
    <p:extLst>
      <p:ext uri="{BB962C8B-B14F-4D97-AF65-F5344CB8AC3E}">
        <p14:creationId xmlns:p14="http://schemas.microsoft.com/office/powerpoint/2010/main" val="16775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0" y="771897"/>
            <a:ext cx="12293600" cy="6086103"/>
          </a:xfrm>
          <a:prstGeom prst="rect">
            <a:avLst/>
          </a:prstGeom>
          <a:solidFill>
            <a:srgbClr val="132B35"/>
          </a:solidFill>
          <a:ln w="9525" algn="ctr">
            <a:no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dirty="0">
              <a:solidFill>
                <a:srgbClr val="000000"/>
              </a:solidFill>
            </a:endParaRPr>
          </a:p>
        </p:txBody>
      </p:sp>
      <p:sp>
        <p:nvSpPr>
          <p:cNvPr id="110595" name="Rectangle 97"/>
          <p:cNvSpPr>
            <a:spLocks noChangeArrowheads="1"/>
          </p:cNvSpPr>
          <p:nvPr/>
        </p:nvSpPr>
        <p:spPr bwMode="auto">
          <a:xfrm>
            <a:off x="203200" y="6096000"/>
            <a:ext cx="690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a:solidFill>
                  <a:srgbClr val="FFFFFF"/>
                </a:solidFill>
              </a:rPr>
              <a:t>Di Chiara et al., </a:t>
            </a:r>
            <a:r>
              <a:rPr lang="en-US" altLang="en-US" sz="1600" i="1" dirty="0">
                <a:solidFill>
                  <a:srgbClr val="FFFFFF"/>
                </a:solidFill>
              </a:rPr>
              <a:t>Neuroscience</a:t>
            </a:r>
            <a:r>
              <a:rPr lang="en-US" altLang="en-US" sz="1600" dirty="0">
                <a:solidFill>
                  <a:srgbClr val="FFFFFF"/>
                </a:solidFill>
              </a:rPr>
              <a:t>, 1999</a:t>
            </a:r>
          </a:p>
          <a:p>
            <a:pPr eaLnBrk="0" fontAlgn="base" hangingPunct="0">
              <a:spcBef>
                <a:spcPct val="0"/>
              </a:spcBef>
              <a:spcAft>
                <a:spcPct val="0"/>
              </a:spcAft>
              <a:buFontTx/>
              <a:buNone/>
            </a:pPr>
            <a:r>
              <a:rPr lang="en-US" altLang="en-US" sz="1600" dirty="0" err="1">
                <a:solidFill>
                  <a:srgbClr val="FFFFFF"/>
                </a:solidFill>
                <a:cs typeface="Calibri" panose="020F0502020204030204" pitchFamily="34" charset="0"/>
              </a:rPr>
              <a:t>Fiorino</a:t>
            </a:r>
            <a:r>
              <a:rPr lang="en-US" altLang="en-US" sz="1600" dirty="0">
                <a:solidFill>
                  <a:srgbClr val="FFFFFF"/>
                </a:solidFill>
                <a:cs typeface="Calibri" panose="020F0502020204030204" pitchFamily="34" charset="0"/>
              </a:rPr>
              <a:t> and Phillips, </a:t>
            </a:r>
            <a:r>
              <a:rPr lang="en-US" altLang="en-US" sz="1600" i="1" dirty="0">
                <a:solidFill>
                  <a:srgbClr val="FFFFFF"/>
                </a:solidFill>
                <a:cs typeface="Calibri" panose="020F0502020204030204" pitchFamily="34" charset="0"/>
              </a:rPr>
              <a:t>J. Neuroscience</a:t>
            </a:r>
            <a:r>
              <a:rPr lang="en-US" altLang="en-US" sz="1600" dirty="0">
                <a:solidFill>
                  <a:srgbClr val="FFFFFF"/>
                </a:solidFill>
                <a:cs typeface="Calibri" panose="020F0502020204030204" pitchFamily="34" charset="0"/>
              </a:rPr>
              <a:t>, 1997</a:t>
            </a:r>
          </a:p>
        </p:txBody>
      </p:sp>
      <p:sp>
        <p:nvSpPr>
          <p:cNvPr id="110596" name="Rectangle 98"/>
          <p:cNvSpPr>
            <a:spLocks noChangeArrowheads="1"/>
          </p:cNvSpPr>
          <p:nvPr/>
        </p:nvSpPr>
        <p:spPr bwMode="auto">
          <a:xfrm>
            <a:off x="0" y="1"/>
            <a:ext cx="12192000" cy="771896"/>
          </a:xfrm>
          <a:prstGeom prst="rect">
            <a:avLst/>
          </a:prstGeom>
          <a:solidFill>
            <a:srgbClr val="214A5B"/>
          </a:solidFill>
          <a:ln>
            <a:noFill/>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kumimoji="1" lang="en-US" altLang="en-US" sz="3800" b="1" dirty="0">
                <a:solidFill>
                  <a:srgbClr val="FFFFFF"/>
                </a:solidFill>
                <a:effectLst>
                  <a:outerShdw blurRad="38100" dist="38100" dir="2700000" algn="tl">
                    <a:srgbClr val="000000">
                      <a:alpha val="43137"/>
                    </a:srgbClr>
                  </a:outerShdw>
                </a:effectLst>
              </a:rPr>
              <a:t>Natural Rewards Elevate Dopamine Levels</a:t>
            </a:r>
          </a:p>
        </p:txBody>
      </p:sp>
      <p:sp>
        <p:nvSpPr>
          <p:cNvPr id="110597" name="Line 3"/>
          <p:cNvSpPr>
            <a:spLocks noChangeShapeType="1"/>
          </p:cNvSpPr>
          <p:nvPr/>
        </p:nvSpPr>
        <p:spPr bwMode="auto">
          <a:xfrm>
            <a:off x="1354668" y="2193930"/>
            <a:ext cx="2117" cy="2798763"/>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598" name="Line 4"/>
          <p:cNvSpPr>
            <a:spLocks noChangeShapeType="1"/>
          </p:cNvSpPr>
          <p:nvPr/>
        </p:nvSpPr>
        <p:spPr bwMode="auto">
          <a:xfrm>
            <a:off x="1295401" y="4992705"/>
            <a:ext cx="59267"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599" name="Line 5"/>
          <p:cNvSpPr>
            <a:spLocks noChangeShapeType="1"/>
          </p:cNvSpPr>
          <p:nvPr/>
        </p:nvSpPr>
        <p:spPr bwMode="auto">
          <a:xfrm>
            <a:off x="1295401" y="4295775"/>
            <a:ext cx="59267"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0" name="Line 6"/>
          <p:cNvSpPr>
            <a:spLocks noChangeShapeType="1"/>
          </p:cNvSpPr>
          <p:nvPr/>
        </p:nvSpPr>
        <p:spPr bwMode="auto">
          <a:xfrm>
            <a:off x="1295401" y="3597275"/>
            <a:ext cx="59267"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1" name="Line 7"/>
          <p:cNvSpPr>
            <a:spLocks noChangeShapeType="1"/>
          </p:cNvSpPr>
          <p:nvPr/>
        </p:nvSpPr>
        <p:spPr bwMode="auto">
          <a:xfrm>
            <a:off x="1295401" y="2892425"/>
            <a:ext cx="59267"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2" name="Line 8"/>
          <p:cNvSpPr>
            <a:spLocks noChangeShapeType="1"/>
          </p:cNvSpPr>
          <p:nvPr/>
        </p:nvSpPr>
        <p:spPr bwMode="auto">
          <a:xfrm>
            <a:off x="1295401" y="2193925"/>
            <a:ext cx="59267"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3" name="Line 9"/>
          <p:cNvSpPr>
            <a:spLocks noChangeShapeType="1"/>
          </p:cNvSpPr>
          <p:nvPr/>
        </p:nvSpPr>
        <p:spPr bwMode="auto">
          <a:xfrm>
            <a:off x="1354667" y="4992705"/>
            <a:ext cx="3604684"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4" name="Line 10"/>
          <p:cNvSpPr>
            <a:spLocks noChangeShapeType="1"/>
          </p:cNvSpPr>
          <p:nvPr/>
        </p:nvSpPr>
        <p:spPr bwMode="auto">
          <a:xfrm flipV="1">
            <a:off x="1354668"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5" name="Line 11"/>
          <p:cNvSpPr>
            <a:spLocks noChangeShapeType="1"/>
          </p:cNvSpPr>
          <p:nvPr/>
        </p:nvSpPr>
        <p:spPr bwMode="auto">
          <a:xfrm flipV="1">
            <a:off x="1547284"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6" name="Line 12"/>
          <p:cNvSpPr>
            <a:spLocks noChangeShapeType="1"/>
          </p:cNvSpPr>
          <p:nvPr/>
        </p:nvSpPr>
        <p:spPr bwMode="auto">
          <a:xfrm flipV="1">
            <a:off x="1729319"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7" name="Line 13"/>
          <p:cNvSpPr>
            <a:spLocks noChangeShapeType="1"/>
          </p:cNvSpPr>
          <p:nvPr/>
        </p:nvSpPr>
        <p:spPr bwMode="auto">
          <a:xfrm flipV="1">
            <a:off x="19219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8" name="Line 14"/>
          <p:cNvSpPr>
            <a:spLocks noChangeShapeType="1"/>
          </p:cNvSpPr>
          <p:nvPr/>
        </p:nvSpPr>
        <p:spPr bwMode="auto">
          <a:xfrm flipV="1">
            <a:off x="2116667"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09" name="Line 15"/>
          <p:cNvSpPr>
            <a:spLocks noChangeShapeType="1"/>
          </p:cNvSpPr>
          <p:nvPr/>
        </p:nvSpPr>
        <p:spPr bwMode="auto">
          <a:xfrm flipV="1">
            <a:off x="2298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0" name="Line 16"/>
          <p:cNvSpPr>
            <a:spLocks noChangeShapeType="1"/>
          </p:cNvSpPr>
          <p:nvPr/>
        </p:nvSpPr>
        <p:spPr bwMode="auto">
          <a:xfrm flipV="1">
            <a:off x="2491319"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1" name="Line 17"/>
          <p:cNvSpPr>
            <a:spLocks noChangeShapeType="1"/>
          </p:cNvSpPr>
          <p:nvPr/>
        </p:nvSpPr>
        <p:spPr bwMode="auto">
          <a:xfrm flipV="1">
            <a:off x="26839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2" name="Line 18"/>
          <p:cNvSpPr>
            <a:spLocks noChangeShapeType="1"/>
          </p:cNvSpPr>
          <p:nvPr/>
        </p:nvSpPr>
        <p:spPr bwMode="auto">
          <a:xfrm flipV="1">
            <a:off x="2868087"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3" name="Line 19"/>
          <p:cNvSpPr>
            <a:spLocks noChangeShapeType="1"/>
          </p:cNvSpPr>
          <p:nvPr/>
        </p:nvSpPr>
        <p:spPr bwMode="auto">
          <a:xfrm flipV="1">
            <a:off x="3060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4" name="Line 20"/>
          <p:cNvSpPr>
            <a:spLocks noChangeShapeType="1"/>
          </p:cNvSpPr>
          <p:nvPr/>
        </p:nvSpPr>
        <p:spPr bwMode="auto">
          <a:xfrm flipV="1">
            <a:off x="3253319"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5" name="Line 21"/>
          <p:cNvSpPr>
            <a:spLocks noChangeShapeType="1"/>
          </p:cNvSpPr>
          <p:nvPr/>
        </p:nvSpPr>
        <p:spPr bwMode="auto">
          <a:xfrm flipV="1">
            <a:off x="34459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6" name="Line 22"/>
          <p:cNvSpPr>
            <a:spLocks noChangeShapeType="1"/>
          </p:cNvSpPr>
          <p:nvPr/>
        </p:nvSpPr>
        <p:spPr bwMode="auto">
          <a:xfrm flipV="1">
            <a:off x="3630084"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7" name="Line 23"/>
          <p:cNvSpPr>
            <a:spLocks noChangeShapeType="1"/>
          </p:cNvSpPr>
          <p:nvPr/>
        </p:nvSpPr>
        <p:spPr bwMode="auto">
          <a:xfrm flipV="1">
            <a:off x="3822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8" name="Line 24"/>
          <p:cNvSpPr>
            <a:spLocks noChangeShapeType="1"/>
          </p:cNvSpPr>
          <p:nvPr/>
        </p:nvSpPr>
        <p:spPr bwMode="auto">
          <a:xfrm flipV="1">
            <a:off x="4015317"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19" name="Line 25"/>
          <p:cNvSpPr>
            <a:spLocks noChangeShapeType="1"/>
          </p:cNvSpPr>
          <p:nvPr/>
        </p:nvSpPr>
        <p:spPr bwMode="auto">
          <a:xfrm flipV="1">
            <a:off x="4199467"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0" name="Line 26"/>
          <p:cNvSpPr>
            <a:spLocks noChangeShapeType="1"/>
          </p:cNvSpPr>
          <p:nvPr/>
        </p:nvSpPr>
        <p:spPr bwMode="auto">
          <a:xfrm flipV="1">
            <a:off x="4392084"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1" name="Line 27"/>
          <p:cNvSpPr>
            <a:spLocks noChangeShapeType="1"/>
          </p:cNvSpPr>
          <p:nvPr/>
        </p:nvSpPr>
        <p:spPr bwMode="auto">
          <a:xfrm flipV="1">
            <a:off x="4584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2" name="Line 28"/>
          <p:cNvSpPr>
            <a:spLocks noChangeShapeType="1"/>
          </p:cNvSpPr>
          <p:nvPr/>
        </p:nvSpPr>
        <p:spPr bwMode="auto">
          <a:xfrm flipV="1">
            <a:off x="47667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3" name="Line 29"/>
          <p:cNvSpPr>
            <a:spLocks noChangeShapeType="1"/>
          </p:cNvSpPr>
          <p:nvPr/>
        </p:nvSpPr>
        <p:spPr bwMode="auto">
          <a:xfrm flipV="1">
            <a:off x="4959351"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4" name="Line 30"/>
          <p:cNvSpPr>
            <a:spLocks noChangeShapeType="1"/>
          </p:cNvSpPr>
          <p:nvPr/>
        </p:nvSpPr>
        <p:spPr bwMode="auto">
          <a:xfrm>
            <a:off x="1449917" y="3597275"/>
            <a:ext cx="194733" cy="666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5" name="Line 31"/>
          <p:cNvSpPr>
            <a:spLocks noChangeShapeType="1"/>
          </p:cNvSpPr>
          <p:nvPr/>
        </p:nvSpPr>
        <p:spPr bwMode="auto">
          <a:xfrm flipV="1">
            <a:off x="1644662" y="3524250"/>
            <a:ext cx="182033" cy="13970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6" name="Line 32"/>
          <p:cNvSpPr>
            <a:spLocks noChangeShapeType="1"/>
          </p:cNvSpPr>
          <p:nvPr/>
        </p:nvSpPr>
        <p:spPr bwMode="auto">
          <a:xfrm>
            <a:off x="1826684" y="3524250"/>
            <a:ext cx="192616" cy="58738"/>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7" name="Line 33"/>
          <p:cNvSpPr>
            <a:spLocks noChangeShapeType="1"/>
          </p:cNvSpPr>
          <p:nvPr/>
        </p:nvSpPr>
        <p:spPr bwMode="auto">
          <a:xfrm>
            <a:off x="2019312" y="3582990"/>
            <a:ext cx="192617" cy="1539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8" name="Line 34"/>
          <p:cNvSpPr>
            <a:spLocks noChangeShapeType="1"/>
          </p:cNvSpPr>
          <p:nvPr/>
        </p:nvSpPr>
        <p:spPr bwMode="auto">
          <a:xfrm flipV="1">
            <a:off x="2211920" y="2892425"/>
            <a:ext cx="184149" cy="8445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29" name="Line 35"/>
          <p:cNvSpPr>
            <a:spLocks noChangeShapeType="1"/>
          </p:cNvSpPr>
          <p:nvPr/>
        </p:nvSpPr>
        <p:spPr bwMode="auto">
          <a:xfrm>
            <a:off x="2396078" y="2892442"/>
            <a:ext cx="192617" cy="13811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0" name="Line 36"/>
          <p:cNvSpPr>
            <a:spLocks noChangeShapeType="1"/>
          </p:cNvSpPr>
          <p:nvPr/>
        </p:nvSpPr>
        <p:spPr bwMode="auto">
          <a:xfrm>
            <a:off x="2588684" y="3030538"/>
            <a:ext cx="192616" cy="214312"/>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1" name="Line 37"/>
          <p:cNvSpPr>
            <a:spLocks noChangeShapeType="1"/>
          </p:cNvSpPr>
          <p:nvPr/>
        </p:nvSpPr>
        <p:spPr bwMode="auto">
          <a:xfrm>
            <a:off x="2781312" y="3244850"/>
            <a:ext cx="182033" cy="13970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2" name="Line 38"/>
          <p:cNvSpPr>
            <a:spLocks noChangeShapeType="1"/>
          </p:cNvSpPr>
          <p:nvPr/>
        </p:nvSpPr>
        <p:spPr bwMode="auto">
          <a:xfrm>
            <a:off x="2963345" y="3384567"/>
            <a:ext cx="192617" cy="4286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3" name="Line 39"/>
          <p:cNvSpPr>
            <a:spLocks noChangeShapeType="1"/>
          </p:cNvSpPr>
          <p:nvPr/>
        </p:nvSpPr>
        <p:spPr bwMode="auto">
          <a:xfrm>
            <a:off x="3155952" y="3427413"/>
            <a:ext cx="194733" cy="158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4" name="Line 40"/>
          <p:cNvSpPr>
            <a:spLocks noChangeShapeType="1"/>
          </p:cNvSpPr>
          <p:nvPr/>
        </p:nvSpPr>
        <p:spPr bwMode="auto">
          <a:xfrm>
            <a:off x="3350695" y="3443296"/>
            <a:ext cx="182033" cy="2222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5" name="Line 41"/>
          <p:cNvSpPr>
            <a:spLocks noChangeShapeType="1"/>
          </p:cNvSpPr>
          <p:nvPr/>
        </p:nvSpPr>
        <p:spPr bwMode="auto">
          <a:xfrm>
            <a:off x="3532717" y="3465517"/>
            <a:ext cx="192616"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6" name="Line 42"/>
          <p:cNvSpPr>
            <a:spLocks noChangeShapeType="1"/>
          </p:cNvSpPr>
          <p:nvPr/>
        </p:nvSpPr>
        <p:spPr bwMode="auto">
          <a:xfrm>
            <a:off x="3725345" y="3479800"/>
            <a:ext cx="192617" cy="444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7" name="Line 43"/>
          <p:cNvSpPr>
            <a:spLocks noChangeShapeType="1"/>
          </p:cNvSpPr>
          <p:nvPr/>
        </p:nvSpPr>
        <p:spPr bwMode="auto">
          <a:xfrm>
            <a:off x="3917952" y="3524258"/>
            <a:ext cx="184149" cy="285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8" name="Line 44"/>
          <p:cNvSpPr>
            <a:spLocks noChangeShapeType="1"/>
          </p:cNvSpPr>
          <p:nvPr/>
        </p:nvSpPr>
        <p:spPr bwMode="auto">
          <a:xfrm>
            <a:off x="4102111" y="3552825"/>
            <a:ext cx="192617" cy="3016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39" name="Line 45"/>
          <p:cNvSpPr>
            <a:spLocks noChangeShapeType="1"/>
          </p:cNvSpPr>
          <p:nvPr/>
        </p:nvSpPr>
        <p:spPr bwMode="auto">
          <a:xfrm>
            <a:off x="4294717" y="3582990"/>
            <a:ext cx="192616"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40" name="Line 46"/>
          <p:cNvSpPr>
            <a:spLocks noChangeShapeType="1"/>
          </p:cNvSpPr>
          <p:nvPr/>
        </p:nvSpPr>
        <p:spPr bwMode="auto">
          <a:xfrm flipV="1">
            <a:off x="4487345" y="3582990"/>
            <a:ext cx="184151"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41" name="Line 47"/>
          <p:cNvSpPr>
            <a:spLocks noChangeShapeType="1"/>
          </p:cNvSpPr>
          <p:nvPr/>
        </p:nvSpPr>
        <p:spPr bwMode="auto">
          <a:xfrm>
            <a:off x="4671484" y="3582990"/>
            <a:ext cx="192616"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42" name="Rectangle 48"/>
          <p:cNvSpPr>
            <a:spLocks noChangeArrowheads="1"/>
          </p:cNvSpPr>
          <p:nvPr/>
        </p:nvSpPr>
        <p:spPr bwMode="auto">
          <a:xfrm>
            <a:off x="1382184" y="3544893"/>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43" name="Rectangle 49"/>
          <p:cNvSpPr>
            <a:spLocks noChangeArrowheads="1"/>
          </p:cNvSpPr>
          <p:nvPr/>
        </p:nvSpPr>
        <p:spPr bwMode="auto">
          <a:xfrm>
            <a:off x="1576917" y="3611563"/>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44" name="Rectangle 50"/>
          <p:cNvSpPr>
            <a:spLocks noChangeArrowheads="1"/>
          </p:cNvSpPr>
          <p:nvPr/>
        </p:nvSpPr>
        <p:spPr bwMode="auto">
          <a:xfrm>
            <a:off x="1758953" y="3471863"/>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45" name="Rectangle 51"/>
          <p:cNvSpPr>
            <a:spLocks noChangeArrowheads="1"/>
          </p:cNvSpPr>
          <p:nvPr/>
        </p:nvSpPr>
        <p:spPr bwMode="auto">
          <a:xfrm>
            <a:off x="1951567" y="3530600"/>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46" name="Rectangle 52"/>
          <p:cNvSpPr>
            <a:spLocks noChangeArrowheads="1"/>
          </p:cNvSpPr>
          <p:nvPr/>
        </p:nvSpPr>
        <p:spPr bwMode="auto">
          <a:xfrm>
            <a:off x="2144184" y="3684593"/>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47" name="Rectangle 53"/>
          <p:cNvSpPr>
            <a:spLocks noChangeArrowheads="1"/>
          </p:cNvSpPr>
          <p:nvPr/>
        </p:nvSpPr>
        <p:spPr bwMode="auto">
          <a:xfrm>
            <a:off x="2328335" y="2840038"/>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48" name="Rectangle 54"/>
          <p:cNvSpPr>
            <a:spLocks noChangeArrowheads="1"/>
          </p:cNvSpPr>
          <p:nvPr/>
        </p:nvSpPr>
        <p:spPr bwMode="auto">
          <a:xfrm>
            <a:off x="2520953" y="2979738"/>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49" name="Rectangle 55"/>
          <p:cNvSpPr>
            <a:spLocks noChangeArrowheads="1"/>
          </p:cNvSpPr>
          <p:nvPr/>
        </p:nvSpPr>
        <p:spPr bwMode="auto">
          <a:xfrm>
            <a:off x="2713567" y="3192463"/>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0" name="Rectangle 56"/>
          <p:cNvSpPr>
            <a:spLocks noChangeArrowheads="1"/>
          </p:cNvSpPr>
          <p:nvPr/>
        </p:nvSpPr>
        <p:spPr bwMode="auto">
          <a:xfrm>
            <a:off x="2897717" y="3332163"/>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1" name="Rectangle 57"/>
          <p:cNvSpPr>
            <a:spLocks noChangeArrowheads="1"/>
          </p:cNvSpPr>
          <p:nvPr/>
        </p:nvSpPr>
        <p:spPr bwMode="auto">
          <a:xfrm>
            <a:off x="3090335" y="3376613"/>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2" name="Rectangle 58"/>
          <p:cNvSpPr>
            <a:spLocks noChangeArrowheads="1"/>
          </p:cNvSpPr>
          <p:nvPr/>
        </p:nvSpPr>
        <p:spPr bwMode="auto">
          <a:xfrm>
            <a:off x="3282953" y="3390900"/>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3" name="Rectangle 59"/>
          <p:cNvSpPr>
            <a:spLocks noChangeArrowheads="1"/>
          </p:cNvSpPr>
          <p:nvPr/>
        </p:nvSpPr>
        <p:spPr bwMode="auto">
          <a:xfrm>
            <a:off x="3464985" y="3413125"/>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4" name="Rectangle 60"/>
          <p:cNvSpPr>
            <a:spLocks noChangeArrowheads="1"/>
          </p:cNvSpPr>
          <p:nvPr/>
        </p:nvSpPr>
        <p:spPr bwMode="auto">
          <a:xfrm>
            <a:off x="3657600" y="3427420"/>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5" name="Rectangle 61"/>
          <p:cNvSpPr>
            <a:spLocks noChangeArrowheads="1"/>
          </p:cNvSpPr>
          <p:nvPr/>
        </p:nvSpPr>
        <p:spPr bwMode="auto">
          <a:xfrm>
            <a:off x="3850217" y="3471863"/>
            <a:ext cx="127000"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6" name="Rectangle 62"/>
          <p:cNvSpPr>
            <a:spLocks noChangeArrowheads="1"/>
          </p:cNvSpPr>
          <p:nvPr/>
        </p:nvSpPr>
        <p:spPr bwMode="auto">
          <a:xfrm>
            <a:off x="4034367" y="3502025"/>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7" name="Rectangle 63"/>
          <p:cNvSpPr>
            <a:spLocks noChangeArrowheads="1"/>
          </p:cNvSpPr>
          <p:nvPr/>
        </p:nvSpPr>
        <p:spPr bwMode="auto">
          <a:xfrm>
            <a:off x="4226985" y="3530600"/>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8" name="Rectangle 64"/>
          <p:cNvSpPr>
            <a:spLocks noChangeArrowheads="1"/>
          </p:cNvSpPr>
          <p:nvPr/>
        </p:nvSpPr>
        <p:spPr bwMode="auto">
          <a:xfrm>
            <a:off x="4419600" y="3544893"/>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59" name="Rectangle 65"/>
          <p:cNvSpPr>
            <a:spLocks noChangeArrowheads="1"/>
          </p:cNvSpPr>
          <p:nvPr/>
        </p:nvSpPr>
        <p:spPr bwMode="auto">
          <a:xfrm>
            <a:off x="4603753" y="3530600"/>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60" name="Rectangle 66"/>
          <p:cNvSpPr>
            <a:spLocks noChangeArrowheads="1"/>
          </p:cNvSpPr>
          <p:nvPr/>
        </p:nvSpPr>
        <p:spPr bwMode="auto">
          <a:xfrm>
            <a:off x="4796367" y="3544893"/>
            <a:ext cx="124884"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61" name="Rectangle 67"/>
          <p:cNvSpPr>
            <a:spLocks noChangeArrowheads="1"/>
          </p:cNvSpPr>
          <p:nvPr/>
        </p:nvSpPr>
        <p:spPr bwMode="auto">
          <a:xfrm>
            <a:off x="1111251" y="4911725"/>
            <a:ext cx="155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0</a:t>
            </a:r>
          </a:p>
        </p:txBody>
      </p:sp>
      <p:sp>
        <p:nvSpPr>
          <p:cNvPr id="110662" name="Rectangle 68"/>
          <p:cNvSpPr>
            <a:spLocks noChangeArrowheads="1"/>
          </p:cNvSpPr>
          <p:nvPr/>
        </p:nvSpPr>
        <p:spPr bwMode="auto">
          <a:xfrm>
            <a:off x="827627" y="4221164"/>
            <a:ext cx="310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50</a:t>
            </a:r>
          </a:p>
        </p:txBody>
      </p:sp>
      <p:sp>
        <p:nvSpPr>
          <p:cNvPr id="110663" name="Rectangle 69"/>
          <p:cNvSpPr>
            <a:spLocks noChangeArrowheads="1"/>
          </p:cNvSpPr>
          <p:nvPr/>
        </p:nvSpPr>
        <p:spPr bwMode="auto">
          <a:xfrm>
            <a:off x="726018" y="3549650"/>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100</a:t>
            </a:r>
          </a:p>
        </p:txBody>
      </p:sp>
      <p:sp>
        <p:nvSpPr>
          <p:cNvPr id="110664" name="Rectangle 70"/>
          <p:cNvSpPr>
            <a:spLocks noChangeArrowheads="1"/>
          </p:cNvSpPr>
          <p:nvPr/>
        </p:nvSpPr>
        <p:spPr bwMode="auto">
          <a:xfrm>
            <a:off x="740834" y="282257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150</a:t>
            </a:r>
          </a:p>
        </p:txBody>
      </p:sp>
      <p:sp>
        <p:nvSpPr>
          <p:cNvPr id="110665" name="Rectangle 71"/>
          <p:cNvSpPr>
            <a:spLocks noChangeArrowheads="1"/>
          </p:cNvSpPr>
          <p:nvPr/>
        </p:nvSpPr>
        <p:spPr bwMode="auto">
          <a:xfrm>
            <a:off x="599016" y="2114550"/>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200</a:t>
            </a:r>
          </a:p>
        </p:txBody>
      </p:sp>
      <p:sp>
        <p:nvSpPr>
          <p:cNvPr id="110666" name="Rectangle 72"/>
          <p:cNvSpPr>
            <a:spLocks noChangeArrowheads="1"/>
          </p:cNvSpPr>
          <p:nvPr/>
        </p:nvSpPr>
        <p:spPr bwMode="auto">
          <a:xfrm>
            <a:off x="1407584" y="5114925"/>
            <a:ext cx="155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0</a:t>
            </a:r>
          </a:p>
        </p:txBody>
      </p:sp>
      <p:sp>
        <p:nvSpPr>
          <p:cNvPr id="110667" name="Rectangle 73"/>
          <p:cNvSpPr>
            <a:spLocks noChangeArrowheads="1"/>
          </p:cNvSpPr>
          <p:nvPr/>
        </p:nvSpPr>
        <p:spPr bwMode="auto">
          <a:xfrm>
            <a:off x="2495562" y="5114925"/>
            <a:ext cx="310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60</a:t>
            </a:r>
          </a:p>
        </p:txBody>
      </p:sp>
      <p:sp>
        <p:nvSpPr>
          <p:cNvPr id="110668" name="Rectangle 74"/>
          <p:cNvSpPr>
            <a:spLocks noChangeArrowheads="1"/>
          </p:cNvSpPr>
          <p:nvPr/>
        </p:nvSpPr>
        <p:spPr bwMode="auto">
          <a:xfrm>
            <a:off x="3589867" y="511492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120</a:t>
            </a:r>
          </a:p>
        </p:txBody>
      </p:sp>
      <p:sp>
        <p:nvSpPr>
          <p:cNvPr id="110669" name="Rectangle 75"/>
          <p:cNvSpPr>
            <a:spLocks noChangeArrowheads="1"/>
          </p:cNvSpPr>
          <p:nvPr/>
        </p:nvSpPr>
        <p:spPr bwMode="auto">
          <a:xfrm>
            <a:off x="4728634" y="511492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180</a:t>
            </a:r>
          </a:p>
        </p:txBody>
      </p:sp>
      <p:sp>
        <p:nvSpPr>
          <p:cNvPr id="110670" name="Rectangle 76"/>
          <p:cNvSpPr>
            <a:spLocks noChangeArrowheads="1"/>
          </p:cNvSpPr>
          <p:nvPr/>
        </p:nvSpPr>
        <p:spPr bwMode="auto">
          <a:xfrm>
            <a:off x="2370667" y="5402279"/>
            <a:ext cx="9008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a:solidFill>
                  <a:srgbClr val="FFFFFF"/>
                </a:solidFill>
                <a:cs typeface="Calibri" panose="020F0502020204030204" pitchFamily="34" charset="0"/>
              </a:rPr>
              <a:t>Time (min)</a:t>
            </a:r>
            <a:endParaRPr lang="en-US" altLang="en-US" sz="2400" dirty="0">
              <a:solidFill>
                <a:srgbClr val="FFFFFF"/>
              </a:solidFill>
              <a:cs typeface="Calibri" panose="020F0502020204030204" pitchFamily="34" charset="0"/>
            </a:endParaRPr>
          </a:p>
        </p:txBody>
      </p:sp>
      <p:sp>
        <p:nvSpPr>
          <p:cNvPr id="110671" name="Rectangle 77"/>
          <p:cNvSpPr>
            <a:spLocks noChangeArrowheads="1"/>
          </p:cNvSpPr>
          <p:nvPr/>
        </p:nvSpPr>
        <p:spPr bwMode="auto">
          <a:xfrm rot="-5400000">
            <a:off x="-520662" y="3376548"/>
            <a:ext cx="17779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a:solidFill>
                  <a:srgbClr val="FFFFFF"/>
                </a:solidFill>
                <a:cs typeface="Calibri" panose="020F0502020204030204" pitchFamily="34" charset="0"/>
              </a:rPr>
              <a:t>% of Basal DA Output</a:t>
            </a:r>
          </a:p>
        </p:txBody>
      </p:sp>
      <p:sp>
        <p:nvSpPr>
          <p:cNvPr id="110672" name="Rectangle 78"/>
          <p:cNvSpPr>
            <a:spLocks noChangeArrowheads="1"/>
          </p:cNvSpPr>
          <p:nvPr/>
        </p:nvSpPr>
        <p:spPr bwMode="auto">
          <a:xfrm>
            <a:off x="3770233" y="2355867"/>
            <a:ext cx="7679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eaLnBrk="0" fontAlgn="base" hangingPunct="0">
              <a:spcBef>
                <a:spcPct val="0"/>
              </a:spcBef>
              <a:spcAft>
                <a:spcPct val="0"/>
              </a:spcAft>
              <a:buFontTx/>
              <a:buNone/>
            </a:pPr>
            <a:r>
              <a:rPr lang="en-US" altLang="en-US" sz="1600" dirty="0" err="1">
                <a:solidFill>
                  <a:srgbClr val="FFFFFF"/>
                </a:solidFill>
                <a:cs typeface="Calibri" panose="020F0502020204030204" pitchFamily="34" charset="0"/>
              </a:rPr>
              <a:t>NAc</a:t>
            </a:r>
            <a:r>
              <a:rPr lang="en-US" altLang="en-US" sz="1600" dirty="0">
                <a:solidFill>
                  <a:srgbClr val="FFFFFF"/>
                </a:solidFill>
                <a:cs typeface="Calibri" panose="020F0502020204030204" pitchFamily="34" charset="0"/>
              </a:rPr>
              <a:t> shell</a:t>
            </a:r>
            <a:br>
              <a:rPr lang="en-US" altLang="en-US" sz="1600" dirty="0">
                <a:solidFill>
                  <a:srgbClr val="FFFFFF"/>
                </a:solidFill>
                <a:cs typeface="Calibri" panose="020F0502020204030204" pitchFamily="34" charset="0"/>
              </a:rPr>
            </a:br>
            <a:endParaRPr lang="en-US" altLang="en-US" sz="1600" dirty="0">
              <a:solidFill>
                <a:srgbClr val="FFFFFF"/>
              </a:solidFill>
              <a:cs typeface="Calibri" panose="020F0502020204030204" pitchFamily="34" charset="0"/>
            </a:endParaRPr>
          </a:p>
        </p:txBody>
      </p:sp>
      <p:sp>
        <p:nvSpPr>
          <p:cNvPr id="110673" name="Line 79"/>
          <p:cNvSpPr>
            <a:spLocks noChangeShapeType="1"/>
          </p:cNvSpPr>
          <p:nvPr/>
        </p:nvSpPr>
        <p:spPr bwMode="auto">
          <a:xfrm>
            <a:off x="1458387" y="4291013"/>
            <a:ext cx="1602316"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74" name="Line 80"/>
          <p:cNvSpPr>
            <a:spLocks noChangeShapeType="1"/>
          </p:cNvSpPr>
          <p:nvPr/>
        </p:nvSpPr>
        <p:spPr bwMode="auto">
          <a:xfrm>
            <a:off x="1458384"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75" name="Line 81"/>
          <p:cNvSpPr>
            <a:spLocks noChangeShapeType="1"/>
          </p:cNvSpPr>
          <p:nvPr/>
        </p:nvSpPr>
        <p:spPr bwMode="auto">
          <a:xfrm>
            <a:off x="3060700"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76" name="Line 82"/>
          <p:cNvSpPr>
            <a:spLocks noChangeShapeType="1"/>
          </p:cNvSpPr>
          <p:nvPr/>
        </p:nvSpPr>
        <p:spPr bwMode="auto">
          <a:xfrm>
            <a:off x="2207684"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77" name="Rectangle 83"/>
          <p:cNvSpPr>
            <a:spLocks noChangeArrowheads="1"/>
          </p:cNvSpPr>
          <p:nvPr/>
        </p:nvSpPr>
        <p:spPr bwMode="auto">
          <a:xfrm>
            <a:off x="1524010" y="4327542"/>
            <a:ext cx="598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dirty="0">
                <a:solidFill>
                  <a:srgbClr val="FFFFFF"/>
                </a:solidFill>
                <a:cs typeface="Calibri" panose="020F0502020204030204" pitchFamily="34" charset="0"/>
              </a:rPr>
              <a:t>Empty</a:t>
            </a:r>
          </a:p>
        </p:txBody>
      </p:sp>
      <p:sp>
        <p:nvSpPr>
          <p:cNvPr id="110678" name="Text Box 87"/>
          <p:cNvSpPr txBox="1">
            <a:spLocks noChangeArrowheads="1"/>
          </p:cNvSpPr>
          <p:nvPr/>
        </p:nvSpPr>
        <p:spPr bwMode="auto">
          <a:xfrm>
            <a:off x="2194994" y="1655763"/>
            <a:ext cx="9123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0"/>
              </a:spcBef>
              <a:spcAft>
                <a:spcPct val="0"/>
              </a:spcAft>
              <a:buFontTx/>
              <a:buNone/>
            </a:pPr>
            <a:r>
              <a:rPr lang="en-US" altLang="en-US" sz="2800" dirty="0">
                <a:solidFill>
                  <a:srgbClr val="FFFFFF"/>
                </a:solidFill>
                <a:cs typeface="Calibri" panose="020F0502020204030204" pitchFamily="34" charset="0"/>
              </a:rPr>
              <a:t>Food</a:t>
            </a:r>
          </a:p>
        </p:txBody>
      </p:sp>
      <p:sp>
        <p:nvSpPr>
          <p:cNvPr id="110679" name="Text Box 178"/>
          <p:cNvSpPr txBox="1">
            <a:spLocks noChangeArrowheads="1"/>
          </p:cNvSpPr>
          <p:nvPr/>
        </p:nvSpPr>
        <p:spPr bwMode="auto">
          <a:xfrm>
            <a:off x="8784168" y="1636714"/>
            <a:ext cx="677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0"/>
              </a:spcBef>
              <a:spcAft>
                <a:spcPct val="0"/>
              </a:spcAft>
              <a:buFontTx/>
              <a:buNone/>
            </a:pPr>
            <a:r>
              <a:rPr lang="en-US" altLang="en-US" sz="2800" dirty="0">
                <a:solidFill>
                  <a:srgbClr val="FFFFFF"/>
                </a:solidFill>
                <a:cs typeface="Calibri" panose="020F0502020204030204" pitchFamily="34" charset="0"/>
              </a:rPr>
              <a:t>Sex</a:t>
            </a:r>
          </a:p>
        </p:txBody>
      </p:sp>
      <p:sp>
        <p:nvSpPr>
          <p:cNvPr id="110680" name="Text Box 184"/>
          <p:cNvSpPr txBox="1">
            <a:spLocks noChangeArrowheads="1"/>
          </p:cNvSpPr>
          <p:nvPr/>
        </p:nvSpPr>
        <p:spPr bwMode="auto">
          <a:xfrm>
            <a:off x="1416051" y="4495800"/>
            <a:ext cx="254634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a:solidFill>
                  <a:srgbClr val="FFFFFF"/>
                </a:solidFill>
              </a:rPr>
              <a:t>Box   Feeding</a:t>
            </a:r>
          </a:p>
        </p:txBody>
      </p:sp>
      <p:sp>
        <p:nvSpPr>
          <p:cNvPr id="110681" name="Line 235"/>
          <p:cNvSpPr>
            <a:spLocks noChangeShapeType="1"/>
          </p:cNvSpPr>
          <p:nvPr/>
        </p:nvSpPr>
        <p:spPr bwMode="auto">
          <a:xfrm>
            <a:off x="7194551" y="2205055"/>
            <a:ext cx="0" cy="14112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82" name="Line 236"/>
          <p:cNvSpPr>
            <a:spLocks noChangeShapeType="1"/>
          </p:cNvSpPr>
          <p:nvPr/>
        </p:nvSpPr>
        <p:spPr bwMode="auto">
          <a:xfrm>
            <a:off x="7145867" y="2911475"/>
            <a:ext cx="48684"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83" name="Line 237"/>
          <p:cNvSpPr>
            <a:spLocks noChangeShapeType="1"/>
          </p:cNvSpPr>
          <p:nvPr/>
        </p:nvSpPr>
        <p:spPr bwMode="auto">
          <a:xfrm>
            <a:off x="7145867" y="2205055"/>
            <a:ext cx="48684"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84" name="Rectangle 238"/>
          <p:cNvSpPr>
            <a:spLocks noChangeArrowheads="1"/>
          </p:cNvSpPr>
          <p:nvPr/>
        </p:nvSpPr>
        <p:spPr bwMode="auto">
          <a:xfrm>
            <a:off x="6616702" y="3530600"/>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100</a:t>
            </a:r>
          </a:p>
        </p:txBody>
      </p:sp>
      <p:sp>
        <p:nvSpPr>
          <p:cNvPr id="110685" name="Rectangle 239"/>
          <p:cNvSpPr>
            <a:spLocks noChangeArrowheads="1"/>
          </p:cNvSpPr>
          <p:nvPr/>
        </p:nvSpPr>
        <p:spPr bwMode="auto">
          <a:xfrm>
            <a:off x="6616702" y="2808289"/>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150</a:t>
            </a:r>
          </a:p>
        </p:txBody>
      </p:sp>
      <p:sp>
        <p:nvSpPr>
          <p:cNvPr id="110686" name="Rectangle 240"/>
          <p:cNvSpPr>
            <a:spLocks noChangeArrowheads="1"/>
          </p:cNvSpPr>
          <p:nvPr/>
        </p:nvSpPr>
        <p:spPr bwMode="auto">
          <a:xfrm>
            <a:off x="6510868" y="216852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200</a:t>
            </a:r>
          </a:p>
        </p:txBody>
      </p:sp>
      <p:sp>
        <p:nvSpPr>
          <p:cNvPr id="110687" name="Rectangle 241"/>
          <p:cNvSpPr>
            <a:spLocks noChangeArrowheads="1"/>
          </p:cNvSpPr>
          <p:nvPr/>
        </p:nvSpPr>
        <p:spPr bwMode="auto">
          <a:xfrm rot="-5400000">
            <a:off x="4993862" y="3299556"/>
            <a:ext cx="25344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a:solidFill>
                  <a:srgbClr val="FFFFFF"/>
                </a:solidFill>
                <a:cs typeface="Calibri" panose="020F0502020204030204" pitchFamily="34" charset="0"/>
              </a:rPr>
              <a:t>DA Concentration (% Baseline)</a:t>
            </a:r>
          </a:p>
        </p:txBody>
      </p:sp>
      <p:sp>
        <p:nvSpPr>
          <p:cNvPr id="110688" name="Line 242"/>
          <p:cNvSpPr>
            <a:spLocks noChangeShapeType="1"/>
          </p:cNvSpPr>
          <p:nvPr/>
        </p:nvSpPr>
        <p:spPr bwMode="auto">
          <a:xfrm>
            <a:off x="7200900" y="5003800"/>
            <a:ext cx="3166533"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89" name="Line 243"/>
          <p:cNvSpPr>
            <a:spLocks noChangeShapeType="1"/>
          </p:cNvSpPr>
          <p:nvPr/>
        </p:nvSpPr>
        <p:spPr bwMode="auto">
          <a:xfrm flipV="1">
            <a:off x="7363886" y="2911475"/>
            <a:ext cx="408516" cy="6286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90" name="Line 244"/>
          <p:cNvSpPr>
            <a:spLocks noChangeShapeType="1"/>
          </p:cNvSpPr>
          <p:nvPr/>
        </p:nvSpPr>
        <p:spPr bwMode="auto">
          <a:xfrm flipV="1">
            <a:off x="7772412" y="2205055"/>
            <a:ext cx="421217" cy="70643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91" name="Line 245"/>
          <p:cNvSpPr>
            <a:spLocks noChangeShapeType="1"/>
          </p:cNvSpPr>
          <p:nvPr/>
        </p:nvSpPr>
        <p:spPr bwMode="auto">
          <a:xfrm>
            <a:off x="8193617" y="2205055"/>
            <a:ext cx="406400" cy="2825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92" name="Line 246"/>
          <p:cNvSpPr>
            <a:spLocks noChangeShapeType="1"/>
          </p:cNvSpPr>
          <p:nvPr/>
        </p:nvSpPr>
        <p:spPr bwMode="auto">
          <a:xfrm>
            <a:off x="8600019" y="2487630"/>
            <a:ext cx="408516" cy="1666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93" name="Line 247"/>
          <p:cNvSpPr>
            <a:spLocks noChangeShapeType="1"/>
          </p:cNvSpPr>
          <p:nvPr/>
        </p:nvSpPr>
        <p:spPr bwMode="auto">
          <a:xfrm flipV="1">
            <a:off x="9008545" y="2582880"/>
            <a:ext cx="421217" cy="7143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94" name="Line 248"/>
          <p:cNvSpPr>
            <a:spLocks noChangeShapeType="1"/>
          </p:cNvSpPr>
          <p:nvPr/>
        </p:nvSpPr>
        <p:spPr bwMode="auto">
          <a:xfrm>
            <a:off x="9429751" y="2582880"/>
            <a:ext cx="408516" cy="18732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95" name="Line 249"/>
          <p:cNvSpPr>
            <a:spLocks noChangeShapeType="1"/>
          </p:cNvSpPr>
          <p:nvPr/>
        </p:nvSpPr>
        <p:spPr bwMode="auto">
          <a:xfrm flipV="1">
            <a:off x="9838278" y="2751138"/>
            <a:ext cx="421217" cy="190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696" name="Rectangle 250"/>
          <p:cNvSpPr>
            <a:spLocks noChangeArrowheads="1"/>
          </p:cNvSpPr>
          <p:nvPr/>
        </p:nvSpPr>
        <p:spPr bwMode="auto">
          <a:xfrm>
            <a:off x="7685617" y="2865455"/>
            <a:ext cx="160867" cy="841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97" name="Rectangle 251"/>
          <p:cNvSpPr>
            <a:spLocks noChangeArrowheads="1"/>
          </p:cNvSpPr>
          <p:nvPr/>
        </p:nvSpPr>
        <p:spPr bwMode="auto">
          <a:xfrm>
            <a:off x="8104729" y="2160588"/>
            <a:ext cx="162983" cy="825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98" name="Rectangle 252"/>
          <p:cNvSpPr>
            <a:spLocks noChangeArrowheads="1"/>
          </p:cNvSpPr>
          <p:nvPr/>
        </p:nvSpPr>
        <p:spPr bwMode="auto">
          <a:xfrm>
            <a:off x="8513233" y="2441575"/>
            <a:ext cx="160867" cy="84138"/>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699" name="Rectangle 253"/>
          <p:cNvSpPr>
            <a:spLocks noChangeArrowheads="1"/>
          </p:cNvSpPr>
          <p:nvPr/>
        </p:nvSpPr>
        <p:spPr bwMode="auto">
          <a:xfrm>
            <a:off x="8923878" y="2609850"/>
            <a:ext cx="158751" cy="825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700" name="Rectangle 254"/>
          <p:cNvSpPr>
            <a:spLocks noChangeArrowheads="1"/>
          </p:cNvSpPr>
          <p:nvPr/>
        </p:nvSpPr>
        <p:spPr bwMode="auto">
          <a:xfrm>
            <a:off x="9342969" y="2538430"/>
            <a:ext cx="160867" cy="841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701" name="Rectangle 255"/>
          <p:cNvSpPr>
            <a:spLocks noChangeArrowheads="1"/>
          </p:cNvSpPr>
          <p:nvPr/>
        </p:nvSpPr>
        <p:spPr bwMode="auto">
          <a:xfrm>
            <a:off x="9751485" y="2724150"/>
            <a:ext cx="160867" cy="84138"/>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702" name="Rectangle 256"/>
          <p:cNvSpPr>
            <a:spLocks noChangeArrowheads="1"/>
          </p:cNvSpPr>
          <p:nvPr/>
        </p:nvSpPr>
        <p:spPr bwMode="auto">
          <a:xfrm>
            <a:off x="10172701" y="2705100"/>
            <a:ext cx="160867" cy="84138"/>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FFFFFF"/>
              </a:solidFill>
            </a:endParaRPr>
          </a:p>
        </p:txBody>
      </p:sp>
      <p:sp>
        <p:nvSpPr>
          <p:cNvPr id="110703" name="Rectangle 257"/>
          <p:cNvSpPr>
            <a:spLocks noChangeArrowheads="1"/>
          </p:cNvSpPr>
          <p:nvPr/>
        </p:nvSpPr>
        <p:spPr bwMode="auto">
          <a:xfrm>
            <a:off x="6273810" y="5091130"/>
            <a:ext cx="68608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a:solidFill>
                  <a:srgbClr val="FFFFFF"/>
                </a:solidFill>
                <a:cs typeface="Calibri" panose="020F0502020204030204" pitchFamily="34" charset="0"/>
              </a:rPr>
              <a:t>Sample</a:t>
            </a:r>
          </a:p>
          <a:p>
            <a:pPr eaLnBrk="0" fontAlgn="base" hangingPunct="0">
              <a:spcBef>
                <a:spcPct val="0"/>
              </a:spcBef>
              <a:spcAft>
                <a:spcPct val="0"/>
              </a:spcAft>
              <a:buFontTx/>
              <a:buNone/>
            </a:pPr>
            <a:r>
              <a:rPr lang="en-US" altLang="en-US" sz="1600" dirty="0">
                <a:solidFill>
                  <a:srgbClr val="FFFFFF"/>
                </a:solidFill>
                <a:cs typeface="Calibri" panose="020F0502020204030204" pitchFamily="34" charset="0"/>
              </a:rPr>
              <a:t>Number</a:t>
            </a:r>
          </a:p>
        </p:txBody>
      </p:sp>
      <p:grpSp>
        <p:nvGrpSpPr>
          <p:cNvPr id="110704" name="Group 258"/>
          <p:cNvGrpSpPr>
            <a:grpSpLocks/>
          </p:cNvGrpSpPr>
          <p:nvPr/>
        </p:nvGrpSpPr>
        <p:grpSpPr bwMode="auto">
          <a:xfrm>
            <a:off x="7289784" y="5002230"/>
            <a:ext cx="154516" cy="458787"/>
            <a:chOff x="2956" y="3143"/>
            <a:chExt cx="73" cy="289"/>
          </a:xfrm>
        </p:grpSpPr>
        <p:sp>
          <p:nvSpPr>
            <p:cNvPr id="110732" name="Line 259"/>
            <p:cNvSpPr>
              <a:spLocks noChangeShapeType="1"/>
            </p:cNvSpPr>
            <p:nvPr/>
          </p:nvSpPr>
          <p:spPr bwMode="auto">
            <a:xfrm flipV="1">
              <a:off x="2983"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33" name="Rectangle 260"/>
            <p:cNvSpPr>
              <a:spLocks noChangeArrowheads="1"/>
            </p:cNvSpPr>
            <p:nvPr/>
          </p:nvSpPr>
          <p:spPr bwMode="auto">
            <a:xfrm>
              <a:off x="2956"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1</a:t>
              </a:r>
            </a:p>
          </p:txBody>
        </p:sp>
      </p:grpSp>
      <p:grpSp>
        <p:nvGrpSpPr>
          <p:cNvPr id="110705" name="Group 261"/>
          <p:cNvGrpSpPr>
            <a:grpSpLocks/>
          </p:cNvGrpSpPr>
          <p:nvPr/>
        </p:nvGrpSpPr>
        <p:grpSpPr bwMode="auto">
          <a:xfrm>
            <a:off x="7679381" y="5002230"/>
            <a:ext cx="154519" cy="458787"/>
            <a:chOff x="3089" y="3143"/>
            <a:chExt cx="73" cy="289"/>
          </a:xfrm>
        </p:grpSpPr>
        <p:sp>
          <p:nvSpPr>
            <p:cNvPr id="110730" name="Line 262"/>
            <p:cNvSpPr>
              <a:spLocks noChangeShapeType="1"/>
            </p:cNvSpPr>
            <p:nvPr/>
          </p:nvSpPr>
          <p:spPr bwMode="auto">
            <a:xfrm flipV="1">
              <a:off x="3114"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31" name="Rectangle 263"/>
            <p:cNvSpPr>
              <a:spLocks noChangeArrowheads="1"/>
            </p:cNvSpPr>
            <p:nvPr/>
          </p:nvSpPr>
          <p:spPr bwMode="auto">
            <a:xfrm>
              <a:off x="3089"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2</a:t>
              </a:r>
            </a:p>
          </p:txBody>
        </p:sp>
      </p:grpSp>
      <p:grpSp>
        <p:nvGrpSpPr>
          <p:cNvPr id="110706" name="Group 264"/>
          <p:cNvGrpSpPr>
            <a:grpSpLocks/>
          </p:cNvGrpSpPr>
          <p:nvPr/>
        </p:nvGrpSpPr>
        <p:grpSpPr bwMode="auto">
          <a:xfrm>
            <a:off x="8119514" y="5002230"/>
            <a:ext cx="154516" cy="458787"/>
            <a:chOff x="3219" y="3143"/>
            <a:chExt cx="73" cy="289"/>
          </a:xfrm>
        </p:grpSpPr>
        <p:sp>
          <p:nvSpPr>
            <p:cNvPr id="110728" name="Line 265"/>
            <p:cNvSpPr>
              <a:spLocks noChangeShapeType="1"/>
            </p:cNvSpPr>
            <p:nvPr/>
          </p:nvSpPr>
          <p:spPr bwMode="auto">
            <a:xfrm flipV="1">
              <a:off x="3240"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29" name="Rectangle 266"/>
            <p:cNvSpPr>
              <a:spLocks noChangeArrowheads="1"/>
            </p:cNvSpPr>
            <p:nvPr/>
          </p:nvSpPr>
          <p:spPr bwMode="auto">
            <a:xfrm>
              <a:off x="3219"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3</a:t>
              </a:r>
            </a:p>
          </p:txBody>
        </p:sp>
      </p:grpSp>
      <p:grpSp>
        <p:nvGrpSpPr>
          <p:cNvPr id="110707" name="Group 267"/>
          <p:cNvGrpSpPr>
            <a:grpSpLocks/>
          </p:cNvGrpSpPr>
          <p:nvPr/>
        </p:nvGrpSpPr>
        <p:grpSpPr bwMode="auto">
          <a:xfrm>
            <a:off x="8564177" y="5002230"/>
            <a:ext cx="154519" cy="458787"/>
            <a:chOff x="3345" y="3143"/>
            <a:chExt cx="73" cy="289"/>
          </a:xfrm>
        </p:grpSpPr>
        <p:sp>
          <p:nvSpPr>
            <p:cNvPr id="110726" name="Line 268"/>
            <p:cNvSpPr>
              <a:spLocks noChangeShapeType="1"/>
            </p:cNvSpPr>
            <p:nvPr/>
          </p:nvSpPr>
          <p:spPr bwMode="auto">
            <a:xfrm flipV="1">
              <a:off x="3371"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27" name="Rectangle 269"/>
            <p:cNvSpPr>
              <a:spLocks noChangeArrowheads="1"/>
            </p:cNvSpPr>
            <p:nvPr/>
          </p:nvSpPr>
          <p:spPr bwMode="auto">
            <a:xfrm>
              <a:off x="3345"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4</a:t>
              </a:r>
            </a:p>
          </p:txBody>
        </p:sp>
      </p:grpSp>
      <p:grpSp>
        <p:nvGrpSpPr>
          <p:cNvPr id="110708" name="Group 270"/>
          <p:cNvGrpSpPr>
            <a:grpSpLocks/>
          </p:cNvGrpSpPr>
          <p:nvPr/>
        </p:nvGrpSpPr>
        <p:grpSpPr bwMode="auto">
          <a:xfrm>
            <a:off x="8993699" y="5002230"/>
            <a:ext cx="154516" cy="458787"/>
            <a:chOff x="3473" y="3143"/>
            <a:chExt cx="73" cy="289"/>
          </a:xfrm>
        </p:grpSpPr>
        <p:sp>
          <p:nvSpPr>
            <p:cNvPr id="110724" name="Line 271"/>
            <p:cNvSpPr>
              <a:spLocks noChangeShapeType="1"/>
            </p:cNvSpPr>
            <p:nvPr/>
          </p:nvSpPr>
          <p:spPr bwMode="auto">
            <a:xfrm flipV="1">
              <a:off x="3498"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25" name="Rectangle 272"/>
            <p:cNvSpPr>
              <a:spLocks noChangeArrowheads="1"/>
            </p:cNvSpPr>
            <p:nvPr/>
          </p:nvSpPr>
          <p:spPr bwMode="auto">
            <a:xfrm>
              <a:off x="3473"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5</a:t>
              </a:r>
            </a:p>
          </p:txBody>
        </p:sp>
      </p:grpSp>
      <p:grpSp>
        <p:nvGrpSpPr>
          <p:cNvPr id="110709" name="Group 273"/>
          <p:cNvGrpSpPr>
            <a:grpSpLocks/>
          </p:cNvGrpSpPr>
          <p:nvPr/>
        </p:nvGrpSpPr>
        <p:grpSpPr bwMode="auto">
          <a:xfrm>
            <a:off x="9381047" y="5006975"/>
            <a:ext cx="154516" cy="458788"/>
            <a:chOff x="3608" y="3143"/>
            <a:chExt cx="73" cy="289"/>
          </a:xfrm>
        </p:grpSpPr>
        <p:sp>
          <p:nvSpPr>
            <p:cNvPr id="110722" name="Line 274"/>
            <p:cNvSpPr>
              <a:spLocks noChangeShapeType="1"/>
            </p:cNvSpPr>
            <p:nvPr/>
          </p:nvSpPr>
          <p:spPr bwMode="auto">
            <a:xfrm flipV="1">
              <a:off x="3628"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23" name="Rectangle 275"/>
            <p:cNvSpPr>
              <a:spLocks noChangeArrowheads="1"/>
            </p:cNvSpPr>
            <p:nvPr/>
          </p:nvSpPr>
          <p:spPr bwMode="auto">
            <a:xfrm>
              <a:off x="3608"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6</a:t>
              </a:r>
            </a:p>
          </p:txBody>
        </p:sp>
      </p:grpSp>
      <p:grpSp>
        <p:nvGrpSpPr>
          <p:cNvPr id="110710" name="Group 276"/>
          <p:cNvGrpSpPr>
            <a:grpSpLocks/>
          </p:cNvGrpSpPr>
          <p:nvPr/>
        </p:nvGrpSpPr>
        <p:grpSpPr bwMode="auto">
          <a:xfrm>
            <a:off x="9783213" y="5002230"/>
            <a:ext cx="154516" cy="458787"/>
            <a:chOff x="3732" y="3143"/>
            <a:chExt cx="73" cy="289"/>
          </a:xfrm>
        </p:grpSpPr>
        <p:sp>
          <p:nvSpPr>
            <p:cNvPr id="110720" name="Line 277"/>
            <p:cNvSpPr>
              <a:spLocks noChangeShapeType="1"/>
            </p:cNvSpPr>
            <p:nvPr/>
          </p:nvSpPr>
          <p:spPr bwMode="auto">
            <a:xfrm flipV="1">
              <a:off x="3755"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21" name="Rectangle 278"/>
            <p:cNvSpPr>
              <a:spLocks noChangeArrowheads="1"/>
            </p:cNvSpPr>
            <p:nvPr/>
          </p:nvSpPr>
          <p:spPr bwMode="auto">
            <a:xfrm>
              <a:off x="3732"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7</a:t>
              </a:r>
            </a:p>
          </p:txBody>
        </p:sp>
      </p:grpSp>
      <p:grpSp>
        <p:nvGrpSpPr>
          <p:cNvPr id="110711" name="Group 279"/>
          <p:cNvGrpSpPr>
            <a:grpSpLocks/>
          </p:cNvGrpSpPr>
          <p:nvPr/>
        </p:nvGrpSpPr>
        <p:grpSpPr bwMode="auto">
          <a:xfrm>
            <a:off x="10183437" y="5011755"/>
            <a:ext cx="154519" cy="458787"/>
            <a:chOff x="3858" y="3143"/>
            <a:chExt cx="73" cy="289"/>
          </a:xfrm>
        </p:grpSpPr>
        <p:sp>
          <p:nvSpPr>
            <p:cNvPr id="110718" name="Line 280"/>
            <p:cNvSpPr>
              <a:spLocks noChangeShapeType="1"/>
            </p:cNvSpPr>
            <p:nvPr/>
          </p:nvSpPr>
          <p:spPr bwMode="auto">
            <a:xfrm flipV="1">
              <a:off x="3883"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19" name="Rectangle 281"/>
            <p:cNvSpPr>
              <a:spLocks noChangeArrowheads="1"/>
            </p:cNvSpPr>
            <p:nvPr/>
          </p:nvSpPr>
          <p:spPr bwMode="auto">
            <a:xfrm>
              <a:off x="3858"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FFFFFF"/>
                  </a:solidFill>
                  <a:cs typeface="Calibri" panose="020F0502020204030204" pitchFamily="34" charset="0"/>
                </a:rPr>
                <a:t>8</a:t>
              </a:r>
            </a:p>
          </p:txBody>
        </p:sp>
      </p:grpSp>
      <p:sp>
        <p:nvSpPr>
          <p:cNvPr id="110712" name="Rectangle 283"/>
          <p:cNvSpPr>
            <a:spLocks noChangeArrowheads="1"/>
          </p:cNvSpPr>
          <p:nvPr/>
        </p:nvSpPr>
        <p:spPr bwMode="auto">
          <a:xfrm>
            <a:off x="8026400" y="4648217"/>
            <a:ext cx="16703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dirty="0">
                <a:solidFill>
                  <a:srgbClr val="FFFFFF"/>
                </a:solidFill>
                <a:cs typeface="Calibri" panose="020F0502020204030204" pitchFamily="34" charset="0"/>
              </a:rPr>
              <a:t>Female  Present</a:t>
            </a:r>
          </a:p>
        </p:txBody>
      </p:sp>
      <p:sp>
        <p:nvSpPr>
          <p:cNvPr id="110713" name="Line 284"/>
          <p:cNvSpPr>
            <a:spLocks noChangeShapeType="1"/>
          </p:cNvSpPr>
          <p:nvPr/>
        </p:nvSpPr>
        <p:spPr bwMode="auto">
          <a:xfrm>
            <a:off x="7757584" y="4603767"/>
            <a:ext cx="0" cy="1047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14" name="Line 285"/>
          <p:cNvSpPr>
            <a:spLocks noChangeShapeType="1"/>
          </p:cNvSpPr>
          <p:nvPr/>
        </p:nvSpPr>
        <p:spPr bwMode="auto">
          <a:xfrm>
            <a:off x="10284884" y="4603767"/>
            <a:ext cx="0" cy="1047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0715" name="Line 286"/>
          <p:cNvSpPr>
            <a:spLocks noChangeShapeType="1"/>
          </p:cNvSpPr>
          <p:nvPr/>
        </p:nvSpPr>
        <p:spPr bwMode="auto">
          <a:xfrm>
            <a:off x="7757584" y="4699000"/>
            <a:ext cx="25400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2" name="Rectangle 1"/>
          <p:cNvSpPr>
            <a:spLocks noChangeArrowheads="1"/>
          </p:cNvSpPr>
          <p:nvPr/>
        </p:nvSpPr>
        <p:spPr bwMode="auto">
          <a:xfrm>
            <a:off x="5336117" y="1371600"/>
            <a:ext cx="6246283" cy="5016500"/>
          </a:xfrm>
          <a:prstGeom prst="rect">
            <a:avLst/>
          </a:prstGeom>
          <a:solidFill>
            <a:srgbClr val="132B35"/>
          </a:solidFill>
          <a:ln w="9525" algn="ctr">
            <a:no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0717" name="TextBox 2"/>
          <p:cNvSpPr txBox="1">
            <a:spLocks noChangeArrowheads="1"/>
          </p:cNvSpPr>
          <p:nvPr/>
        </p:nvSpPr>
        <p:spPr bwMode="auto">
          <a:xfrm>
            <a:off x="6377529" y="5926147"/>
            <a:ext cx="479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0" fontAlgn="base" hangingPunct="0">
              <a:spcBef>
                <a:spcPct val="0"/>
              </a:spcBef>
              <a:spcAft>
                <a:spcPct val="0"/>
              </a:spcAft>
            </a:pPr>
            <a:r>
              <a:rPr lang="en-US" altLang="en-US" sz="1800">
                <a:solidFill>
                  <a:srgbClr val="FFFFFF"/>
                </a:solidFill>
              </a:rPr>
              <a:t>Rat brain dialysis measuring extracellular synaptic dopamine concentration</a:t>
            </a:r>
          </a:p>
        </p:txBody>
      </p:sp>
    </p:spTree>
    <p:extLst>
      <p:ext uri="{BB962C8B-B14F-4D97-AF65-F5344CB8AC3E}">
        <p14:creationId xmlns:p14="http://schemas.microsoft.com/office/powerpoint/2010/main" val="2597806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50797" y="649804"/>
            <a:ext cx="12293600" cy="6172200"/>
          </a:xfrm>
          <a:prstGeom prst="rect">
            <a:avLst/>
          </a:prstGeom>
          <a:solidFill>
            <a:srgbClr val="132B35"/>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20" name="Line 5"/>
          <p:cNvSpPr>
            <a:spLocks noChangeShapeType="1"/>
          </p:cNvSpPr>
          <p:nvPr/>
        </p:nvSpPr>
        <p:spPr bwMode="auto">
          <a:xfrm>
            <a:off x="1676400" y="1139829"/>
            <a:ext cx="2117" cy="20923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1" name="Line 6"/>
          <p:cNvSpPr>
            <a:spLocks noChangeShapeType="1"/>
          </p:cNvSpPr>
          <p:nvPr/>
        </p:nvSpPr>
        <p:spPr bwMode="auto">
          <a:xfrm>
            <a:off x="1606551" y="3041650"/>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2" name="Line 7"/>
          <p:cNvSpPr>
            <a:spLocks noChangeShapeType="1"/>
          </p:cNvSpPr>
          <p:nvPr/>
        </p:nvSpPr>
        <p:spPr bwMode="auto">
          <a:xfrm>
            <a:off x="1606551" y="2851150"/>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3" name="Line 8"/>
          <p:cNvSpPr>
            <a:spLocks noChangeShapeType="1"/>
          </p:cNvSpPr>
          <p:nvPr/>
        </p:nvSpPr>
        <p:spPr bwMode="auto">
          <a:xfrm>
            <a:off x="1606551" y="2659080"/>
            <a:ext cx="69849"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4" name="Line 9"/>
          <p:cNvSpPr>
            <a:spLocks noChangeShapeType="1"/>
          </p:cNvSpPr>
          <p:nvPr/>
        </p:nvSpPr>
        <p:spPr bwMode="auto">
          <a:xfrm>
            <a:off x="1606551" y="2470150"/>
            <a:ext cx="698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5" name="Line 10"/>
          <p:cNvSpPr>
            <a:spLocks noChangeShapeType="1"/>
          </p:cNvSpPr>
          <p:nvPr/>
        </p:nvSpPr>
        <p:spPr bwMode="auto">
          <a:xfrm>
            <a:off x="1606551" y="2279650"/>
            <a:ext cx="698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6" name="Line 11"/>
          <p:cNvSpPr>
            <a:spLocks noChangeShapeType="1"/>
          </p:cNvSpPr>
          <p:nvPr/>
        </p:nvSpPr>
        <p:spPr bwMode="auto">
          <a:xfrm>
            <a:off x="1606551" y="2093913"/>
            <a:ext cx="69849"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7" name="Line 12"/>
          <p:cNvSpPr>
            <a:spLocks noChangeShapeType="1"/>
          </p:cNvSpPr>
          <p:nvPr/>
        </p:nvSpPr>
        <p:spPr bwMode="auto">
          <a:xfrm>
            <a:off x="1606551" y="19018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8" name="Line 13"/>
          <p:cNvSpPr>
            <a:spLocks noChangeShapeType="1"/>
          </p:cNvSpPr>
          <p:nvPr/>
        </p:nvSpPr>
        <p:spPr bwMode="auto">
          <a:xfrm>
            <a:off x="1606551" y="17113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29" name="Line 14"/>
          <p:cNvSpPr>
            <a:spLocks noChangeShapeType="1"/>
          </p:cNvSpPr>
          <p:nvPr/>
        </p:nvSpPr>
        <p:spPr bwMode="auto">
          <a:xfrm>
            <a:off x="1606551" y="15208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30" name="Line 15"/>
          <p:cNvSpPr>
            <a:spLocks noChangeShapeType="1"/>
          </p:cNvSpPr>
          <p:nvPr/>
        </p:nvSpPr>
        <p:spPr bwMode="auto">
          <a:xfrm>
            <a:off x="1606551" y="13303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31" name="Line 16"/>
          <p:cNvSpPr>
            <a:spLocks noChangeShapeType="1"/>
          </p:cNvSpPr>
          <p:nvPr/>
        </p:nvSpPr>
        <p:spPr bwMode="auto">
          <a:xfrm>
            <a:off x="1606551" y="11398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32" name="Rectangle 17"/>
          <p:cNvSpPr>
            <a:spLocks noChangeArrowheads="1"/>
          </p:cNvSpPr>
          <p:nvPr/>
        </p:nvSpPr>
        <p:spPr bwMode="auto">
          <a:xfrm>
            <a:off x="1373719" y="3170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633" name="Rectangle 18"/>
          <p:cNvSpPr>
            <a:spLocks noChangeArrowheads="1"/>
          </p:cNvSpPr>
          <p:nvPr/>
        </p:nvSpPr>
        <p:spPr bwMode="auto">
          <a:xfrm>
            <a:off x="1126067" y="29797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100</a:t>
            </a:r>
            <a:endParaRPr lang="en-US" altLang="en-US" sz="1200">
              <a:solidFill>
                <a:srgbClr val="000000"/>
              </a:solidFill>
            </a:endParaRPr>
          </a:p>
        </p:txBody>
      </p:sp>
      <p:sp>
        <p:nvSpPr>
          <p:cNvPr id="111634" name="Rectangle 19"/>
          <p:cNvSpPr>
            <a:spLocks noChangeArrowheads="1"/>
          </p:cNvSpPr>
          <p:nvPr/>
        </p:nvSpPr>
        <p:spPr bwMode="auto">
          <a:xfrm>
            <a:off x="1126067" y="27892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200</a:t>
            </a:r>
            <a:endParaRPr lang="en-US" altLang="en-US" sz="1200">
              <a:solidFill>
                <a:srgbClr val="000000"/>
              </a:solidFill>
            </a:endParaRPr>
          </a:p>
        </p:txBody>
      </p:sp>
      <p:sp>
        <p:nvSpPr>
          <p:cNvPr id="111635" name="Rectangle 20"/>
          <p:cNvSpPr>
            <a:spLocks noChangeArrowheads="1"/>
          </p:cNvSpPr>
          <p:nvPr/>
        </p:nvSpPr>
        <p:spPr bwMode="auto">
          <a:xfrm>
            <a:off x="1126067" y="25987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300</a:t>
            </a:r>
            <a:endParaRPr lang="en-US" altLang="en-US" sz="1200">
              <a:solidFill>
                <a:srgbClr val="000000"/>
              </a:solidFill>
            </a:endParaRPr>
          </a:p>
        </p:txBody>
      </p:sp>
      <p:sp>
        <p:nvSpPr>
          <p:cNvPr id="111636" name="Rectangle 21"/>
          <p:cNvSpPr>
            <a:spLocks noChangeArrowheads="1"/>
          </p:cNvSpPr>
          <p:nvPr/>
        </p:nvSpPr>
        <p:spPr bwMode="auto">
          <a:xfrm>
            <a:off x="1126067" y="24082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400</a:t>
            </a:r>
            <a:endParaRPr lang="en-US" altLang="en-US" sz="1200">
              <a:solidFill>
                <a:srgbClr val="000000"/>
              </a:solidFill>
            </a:endParaRPr>
          </a:p>
        </p:txBody>
      </p:sp>
      <p:sp>
        <p:nvSpPr>
          <p:cNvPr id="111637" name="Rectangle 22"/>
          <p:cNvSpPr>
            <a:spLocks noChangeArrowheads="1"/>
          </p:cNvSpPr>
          <p:nvPr/>
        </p:nvSpPr>
        <p:spPr bwMode="auto">
          <a:xfrm>
            <a:off x="1126067" y="22177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500</a:t>
            </a:r>
            <a:endParaRPr lang="en-US" altLang="en-US" sz="1200">
              <a:solidFill>
                <a:srgbClr val="000000"/>
              </a:solidFill>
            </a:endParaRPr>
          </a:p>
        </p:txBody>
      </p:sp>
      <p:sp>
        <p:nvSpPr>
          <p:cNvPr id="111638" name="Rectangle 23"/>
          <p:cNvSpPr>
            <a:spLocks noChangeArrowheads="1"/>
          </p:cNvSpPr>
          <p:nvPr/>
        </p:nvSpPr>
        <p:spPr bwMode="auto">
          <a:xfrm>
            <a:off x="1126067" y="20304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600</a:t>
            </a:r>
            <a:endParaRPr lang="en-US" altLang="en-US" sz="1200">
              <a:solidFill>
                <a:srgbClr val="000000"/>
              </a:solidFill>
            </a:endParaRPr>
          </a:p>
        </p:txBody>
      </p:sp>
      <p:sp>
        <p:nvSpPr>
          <p:cNvPr id="111639" name="Rectangle 24"/>
          <p:cNvSpPr>
            <a:spLocks noChangeArrowheads="1"/>
          </p:cNvSpPr>
          <p:nvPr/>
        </p:nvSpPr>
        <p:spPr bwMode="auto">
          <a:xfrm>
            <a:off x="1126067" y="18399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700</a:t>
            </a:r>
            <a:endParaRPr lang="en-US" altLang="en-US" sz="1200">
              <a:solidFill>
                <a:srgbClr val="000000"/>
              </a:solidFill>
            </a:endParaRPr>
          </a:p>
        </p:txBody>
      </p:sp>
      <p:sp>
        <p:nvSpPr>
          <p:cNvPr id="111640" name="Rectangle 25"/>
          <p:cNvSpPr>
            <a:spLocks noChangeArrowheads="1"/>
          </p:cNvSpPr>
          <p:nvPr/>
        </p:nvSpPr>
        <p:spPr bwMode="auto">
          <a:xfrm>
            <a:off x="1126067" y="16494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800</a:t>
            </a:r>
            <a:endParaRPr lang="en-US" altLang="en-US" sz="1200">
              <a:solidFill>
                <a:srgbClr val="000000"/>
              </a:solidFill>
            </a:endParaRPr>
          </a:p>
        </p:txBody>
      </p:sp>
      <p:sp>
        <p:nvSpPr>
          <p:cNvPr id="111641" name="Rectangle 26"/>
          <p:cNvSpPr>
            <a:spLocks noChangeArrowheads="1"/>
          </p:cNvSpPr>
          <p:nvPr/>
        </p:nvSpPr>
        <p:spPr bwMode="auto">
          <a:xfrm>
            <a:off x="1126067" y="14589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900</a:t>
            </a:r>
            <a:endParaRPr lang="en-US" altLang="en-US" sz="1200">
              <a:solidFill>
                <a:srgbClr val="000000"/>
              </a:solidFill>
            </a:endParaRPr>
          </a:p>
        </p:txBody>
      </p:sp>
      <p:sp>
        <p:nvSpPr>
          <p:cNvPr id="111642" name="Rectangle 27"/>
          <p:cNvSpPr>
            <a:spLocks noChangeArrowheads="1"/>
          </p:cNvSpPr>
          <p:nvPr/>
        </p:nvSpPr>
        <p:spPr bwMode="auto">
          <a:xfrm>
            <a:off x="994836" y="1268413"/>
            <a:ext cx="314189"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1000</a:t>
            </a:r>
            <a:endParaRPr lang="en-US" altLang="en-US" sz="1200">
              <a:solidFill>
                <a:srgbClr val="000000"/>
              </a:solidFill>
            </a:endParaRPr>
          </a:p>
        </p:txBody>
      </p:sp>
      <p:sp>
        <p:nvSpPr>
          <p:cNvPr id="111643" name="Rectangle 28"/>
          <p:cNvSpPr>
            <a:spLocks noChangeArrowheads="1"/>
          </p:cNvSpPr>
          <p:nvPr/>
        </p:nvSpPr>
        <p:spPr bwMode="auto">
          <a:xfrm>
            <a:off x="994836" y="1077913"/>
            <a:ext cx="314189"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dirty="0">
                <a:solidFill>
                  <a:srgbClr val="FFFFFF"/>
                </a:solidFill>
              </a:rPr>
              <a:t>1100</a:t>
            </a:r>
            <a:endParaRPr lang="en-US" altLang="en-US" sz="1200" dirty="0">
              <a:solidFill>
                <a:srgbClr val="000000"/>
              </a:solidFill>
            </a:endParaRPr>
          </a:p>
        </p:txBody>
      </p:sp>
      <p:sp>
        <p:nvSpPr>
          <p:cNvPr id="111644" name="Line 29"/>
          <p:cNvSpPr>
            <a:spLocks noChangeShapeType="1"/>
          </p:cNvSpPr>
          <p:nvPr/>
        </p:nvSpPr>
        <p:spPr bwMode="auto">
          <a:xfrm>
            <a:off x="1606551" y="3232150"/>
            <a:ext cx="698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45" name="Line 31"/>
          <p:cNvSpPr>
            <a:spLocks noChangeShapeType="1"/>
          </p:cNvSpPr>
          <p:nvPr/>
        </p:nvSpPr>
        <p:spPr bwMode="auto">
          <a:xfrm>
            <a:off x="1976971" y="3232150"/>
            <a:ext cx="362161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46" name="Line 32"/>
          <p:cNvSpPr>
            <a:spLocks noChangeShapeType="1"/>
          </p:cNvSpPr>
          <p:nvPr/>
        </p:nvSpPr>
        <p:spPr bwMode="auto">
          <a:xfrm flipV="1">
            <a:off x="19769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47" name="Line 33"/>
          <p:cNvSpPr>
            <a:spLocks noChangeShapeType="1"/>
          </p:cNvSpPr>
          <p:nvPr/>
        </p:nvSpPr>
        <p:spPr bwMode="auto">
          <a:xfrm flipV="1">
            <a:off x="22182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48" name="Line 34"/>
          <p:cNvSpPr>
            <a:spLocks noChangeShapeType="1"/>
          </p:cNvSpPr>
          <p:nvPr/>
        </p:nvSpPr>
        <p:spPr bwMode="auto">
          <a:xfrm flipV="1">
            <a:off x="24595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49" name="Line 35"/>
          <p:cNvSpPr>
            <a:spLocks noChangeShapeType="1"/>
          </p:cNvSpPr>
          <p:nvPr/>
        </p:nvSpPr>
        <p:spPr bwMode="auto">
          <a:xfrm flipV="1">
            <a:off x="2700867" y="3232150"/>
            <a:ext cx="0"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0" name="Line 36"/>
          <p:cNvSpPr>
            <a:spLocks noChangeShapeType="1"/>
          </p:cNvSpPr>
          <p:nvPr/>
        </p:nvSpPr>
        <p:spPr bwMode="auto">
          <a:xfrm flipV="1">
            <a:off x="29421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1" name="Line 37"/>
          <p:cNvSpPr>
            <a:spLocks noChangeShapeType="1"/>
          </p:cNvSpPr>
          <p:nvPr/>
        </p:nvSpPr>
        <p:spPr bwMode="auto">
          <a:xfrm flipV="1">
            <a:off x="31834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2" name="Line 38"/>
          <p:cNvSpPr>
            <a:spLocks noChangeShapeType="1"/>
          </p:cNvSpPr>
          <p:nvPr/>
        </p:nvSpPr>
        <p:spPr bwMode="auto">
          <a:xfrm flipV="1">
            <a:off x="34268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3" name="Line 39"/>
          <p:cNvSpPr>
            <a:spLocks noChangeShapeType="1"/>
          </p:cNvSpPr>
          <p:nvPr/>
        </p:nvSpPr>
        <p:spPr bwMode="auto">
          <a:xfrm flipV="1">
            <a:off x="3666067" y="3232150"/>
            <a:ext cx="0"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4" name="Line 40"/>
          <p:cNvSpPr>
            <a:spLocks noChangeShapeType="1"/>
          </p:cNvSpPr>
          <p:nvPr/>
        </p:nvSpPr>
        <p:spPr bwMode="auto">
          <a:xfrm flipV="1">
            <a:off x="39073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5" name="Line 41"/>
          <p:cNvSpPr>
            <a:spLocks noChangeShapeType="1"/>
          </p:cNvSpPr>
          <p:nvPr/>
        </p:nvSpPr>
        <p:spPr bwMode="auto">
          <a:xfrm flipV="1">
            <a:off x="41486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6" name="Line 42"/>
          <p:cNvSpPr>
            <a:spLocks noChangeShapeType="1"/>
          </p:cNvSpPr>
          <p:nvPr/>
        </p:nvSpPr>
        <p:spPr bwMode="auto">
          <a:xfrm flipV="1">
            <a:off x="43920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7" name="Line 43"/>
          <p:cNvSpPr>
            <a:spLocks noChangeShapeType="1"/>
          </p:cNvSpPr>
          <p:nvPr/>
        </p:nvSpPr>
        <p:spPr bwMode="auto">
          <a:xfrm flipV="1">
            <a:off x="46312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8" name="Line 44"/>
          <p:cNvSpPr>
            <a:spLocks noChangeShapeType="1"/>
          </p:cNvSpPr>
          <p:nvPr/>
        </p:nvSpPr>
        <p:spPr bwMode="auto">
          <a:xfrm flipV="1">
            <a:off x="48725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59" name="Line 45"/>
          <p:cNvSpPr>
            <a:spLocks noChangeShapeType="1"/>
          </p:cNvSpPr>
          <p:nvPr/>
        </p:nvSpPr>
        <p:spPr bwMode="auto">
          <a:xfrm flipV="1">
            <a:off x="51159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60" name="Line 46"/>
          <p:cNvSpPr>
            <a:spLocks noChangeShapeType="1"/>
          </p:cNvSpPr>
          <p:nvPr/>
        </p:nvSpPr>
        <p:spPr bwMode="auto">
          <a:xfrm flipV="1">
            <a:off x="53572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61" name="Line 47"/>
          <p:cNvSpPr>
            <a:spLocks noChangeShapeType="1"/>
          </p:cNvSpPr>
          <p:nvPr/>
        </p:nvSpPr>
        <p:spPr bwMode="auto">
          <a:xfrm flipV="1">
            <a:off x="55985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62" name="Rectangle 49"/>
          <p:cNvSpPr>
            <a:spLocks noChangeArrowheads="1"/>
          </p:cNvSpPr>
          <p:nvPr/>
        </p:nvSpPr>
        <p:spPr bwMode="auto">
          <a:xfrm>
            <a:off x="1919819"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663" name="Rectangle 50"/>
          <p:cNvSpPr>
            <a:spLocks noChangeArrowheads="1"/>
          </p:cNvSpPr>
          <p:nvPr/>
        </p:nvSpPr>
        <p:spPr bwMode="auto">
          <a:xfrm>
            <a:off x="2650067"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a:t>
            </a:r>
            <a:endParaRPr lang="en-US" altLang="en-US" sz="1200">
              <a:solidFill>
                <a:srgbClr val="000000"/>
              </a:solidFill>
            </a:endParaRPr>
          </a:p>
        </p:txBody>
      </p:sp>
      <p:sp>
        <p:nvSpPr>
          <p:cNvPr id="111664" name="Rectangle 51"/>
          <p:cNvSpPr>
            <a:spLocks noChangeArrowheads="1"/>
          </p:cNvSpPr>
          <p:nvPr/>
        </p:nvSpPr>
        <p:spPr bwMode="auto">
          <a:xfrm>
            <a:off x="3365500"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a:t>
            </a:r>
            <a:endParaRPr lang="en-US" altLang="en-US" sz="1200">
              <a:solidFill>
                <a:srgbClr val="000000"/>
              </a:solidFill>
            </a:endParaRPr>
          </a:p>
        </p:txBody>
      </p:sp>
      <p:sp>
        <p:nvSpPr>
          <p:cNvPr id="111665" name="Rectangle 52"/>
          <p:cNvSpPr>
            <a:spLocks noChangeArrowheads="1"/>
          </p:cNvSpPr>
          <p:nvPr/>
        </p:nvSpPr>
        <p:spPr bwMode="auto">
          <a:xfrm>
            <a:off x="4089400"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3</a:t>
            </a:r>
            <a:endParaRPr lang="en-US" altLang="en-US" sz="1200">
              <a:solidFill>
                <a:srgbClr val="000000"/>
              </a:solidFill>
            </a:endParaRPr>
          </a:p>
        </p:txBody>
      </p:sp>
      <p:sp>
        <p:nvSpPr>
          <p:cNvPr id="111666" name="Rectangle 53"/>
          <p:cNvSpPr>
            <a:spLocks noChangeArrowheads="1"/>
          </p:cNvSpPr>
          <p:nvPr/>
        </p:nvSpPr>
        <p:spPr bwMode="auto">
          <a:xfrm>
            <a:off x="4817535"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4</a:t>
            </a:r>
            <a:endParaRPr lang="en-US" altLang="en-US" sz="1200">
              <a:solidFill>
                <a:srgbClr val="000000"/>
              </a:solidFill>
            </a:endParaRPr>
          </a:p>
        </p:txBody>
      </p:sp>
      <p:sp>
        <p:nvSpPr>
          <p:cNvPr id="111667" name="Rectangle 54"/>
          <p:cNvSpPr>
            <a:spLocks noChangeArrowheads="1"/>
          </p:cNvSpPr>
          <p:nvPr/>
        </p:nvSpPr>
        <p:spPr bwMode="auto">
          <a:xfrm>
            <a:off x="5391151"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5</a:t>
            </a:r>
            <a:endParaRPr lang="en-US" altLang="en-US" sz="1200">
              <a:solidFill>
                <a:srgbClr val="000000"/>
              </a:solidFill>
            </a:endParaRPr>
          </a:p>
        </p:txBody>
      </p:sp>
      <p:sp>
        <p:nvSpPr>
          <p:cNvPr id="111668" name="Rectangle 55"/>
          <p:cNvSpPr>
            <a:spLocks noChangeArrowheads="1"/>
          </p:cNvSpPr>
          <p:nvPr/>
        </p:nvSpPr>
        <p:spPr bwMode="auto">
          <a:xfrm>
            <a:off x="2696635" y="3551238"/>
            <a:ext cx="152221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Hrs. after amphetamine</a:t>
            </a:r>
            <a:endParaRPr lang="en-US" altLang="en-US" sz="1200">
              <a:solidFill>
                <a:srgbClr val="000000"/>
              </a:solidFill>
            </a:endParaRPr>
          </a:p>
        </p:txBody>
      </p:sp>
      <p:sp>
        <p:nvSpPr>
          <p:cNvPr id="111669" name="Rectangle 56"/>
          <p:cNvSpPr>
            <a:spLocks noChangeArrowheads="1"/>
          </p:cNvSpPr>
          <p:nvPr/>
        </p:nvSpPr>
        <p:spPr bwMode="auto">
          <a:xfrm rot="-5400000">
            <a:off x="107354" y="1916649"/>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 of Basal Release</a:t>
            </a:r>
            <a:endParaRPr lang="en-US" altLang="en-US" sz="1200">
              <a:solidFill>
                <a:srgbClr val="000000"/>
              </a:solidFill>
            </a:endParaRPr>
          </a:p>
        </p:txBody>
      </p:sp>
      <p:sp>
        <p:nvSpPr>
          <p:cNvPr id="111670" name="Line 57"/>
          <p:cNvSpPr>
            <a:spLocks noChangeShapeType="1"/>
          </p:cNvSpPr>
          <p:nvPr/>
        </p:nvSpPr>
        <p:spPr bwMode="auto">
          <a:xfrm flipV="1">
            <a:off x="1976967" y="2246330"/>
            <a:ext cx="241300" cy="7953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1" name="Oval 60"/>
          <p:cNvSpPr>
            <a:spLocks noChangeArrowheads="1"/>
          </p:cNvSpPr>
          <p:nvPr/>
        </p:nvSpPr>
        <p:spPr bwMode="auto">
          <a:xfrm>
            <a:off x="1911353" y="3001980"/>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72" name="Line 63"/>
          <p:cNvSpPr>
            <a:spLocks noChangeShapeType="1"/>
          </p:cNvSpPr>
          <p:nvPr/>
        </p:nvSpPr>
        <p:spPr bwMode="auto">
          <a:xfrm flipV="1">
            <a:off x="2218267" y="1330325"/>
            <a:ext cx="241300" cy="9159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3" name="Line 64"/>
          <p:cNvSpPr>
            <a:spLocks noChangeShapeType="1"/>
          </p:cNvSpPr>
          <p:nvPr/>
        </p:nvSpPr>
        <p:spPr bwMode="auto">
          <a:xfrm>
            <a:off x="2459567" y="1330342"/>
            <a:ext cx="241300" cy="6445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4" name="Line 65"/>
          <p:cNvSpPr>
            <a:spLocks noChangeShapeType="1"/>
          </p:cNvSpPr>
          <p:nvPr/>
        </p:nvSpPr>
        <p:spPr bwMode="auto">
          <a:xfrm>
            <a:off x="2700867" y="1974850"/>
            <a:ext cx="241300" cy="4000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5" name="Line 66"/>
          <p:cNvSpPr>
            <a:spLocks noChangeShapeType="1"/>
          </p:cNvSpPr>
          <p:nvPr/>
        </p:nvSpPr>
        <p:spPr bwMode="auto">
          <a:xfrm>
            <a:off x="2942178" y="2374900"/>
            <a:ext cx="243417" cy="952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6" name="Line 67"/>
          <p:cNvSpPr>
            <a:spLocks noChangeShapeType="1"/>
          </p:cNvSpPr>
          <p:nvPr/>
        </p:nvSpPr>
        <p:spPr bwMode="auto">
          <a:xfrm>
            <a:off x="3185587" y="2470167"/>
            <a:ext cx="241300" cy="603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7" name="Line 68"/>
          <p:cNvSpPr>
            <a:spLocks noChangeShapeType="1"/>
          </p:cNvSpPr>
          <p:nvPr/>
        </p:nvSpPr>
        <p:spPr bwMode="auto">
          <a:xfrm>
            <a:off x="3426895" y="2530492"/>
            <a:ext cx="239183" cy="555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8" name="Line 69"/>
          <p:cNvSpPr>
            <a:spLocks noChangeShapeType="1"/>
          </p:cNvSpPr>
          <p:nvPr/>
        </p:nvSpPr>
        <p:spPr bwMode="auto">
          <a:xfrm>
            <a:off x="3666067" y="2586038"/>
            <a:ext cx="241300" cy="571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79" name="Line 70"/>
          <p:cNvSpPr>
            <a:spLocks noChangeShapeType="1"/>
          </p:cNvSpPr>
          <p:nvPr/>
        </p:nvSpPr>
        <p:spPr bwMode="auto">
          <a:xfrm>
            <a:off x="3907378" y="2643188"/>
            <a:ext cx="243417" cy="555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80" name="Line 71"/>
          <p:cNvSpPr>
            <a:spLocks noChangeShapeType="1"/>
          </p:cNvSpPr>
          <p:nvPr/>
        </p:nvSpPr>
        <p:spPr bwMode="auto">
          <a:xfrm>
            <a:off x="4150787" y="2698767"/>
            <a:ext cx="241300" cy="857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81" name="Line 72"/>
          <p:cNvSpPr>
            <a:spLocks noChangeShapeType="1"/>
          </p:cNvSpPr>
          <p:nvPr/>
        </p:nvSpPr>
        <p:spPr bwMode="auto">
          <a:xfrm>
            <a:off x="4392095" y="2784475"/>
            <a:ext cx="239183" cy="269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82" name="Line 73"/>
          <p:cNvSpPr>
            <a:spLocks noChangeShapeType="1"/>
          </p:cNvSpPr>
          <p:nvPr/>
        </p:nvSpPr>
        <p:spPr bwMode="auto">
          <a:xfrm>
            <a:off x="4631267" y="2811480"/>
            <a:ext cx="241300" cy="222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83" name="Line 74"/>
          <p:cNvSpPr>
            <a:spLocks noChangeShapeType="1"/>
          </p:cNvSpPr>
          <p:nvPr/>
        </p:nvSpPr>
        <p:spPr bwMode="auto">
          <a:xfrm>
            <a:off x="4872578" y="2833705"/>
            <a:ext cx="243417" cy="396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84" name="Line 75"/>
          <p:cNvSpPr>
            <a:spLocks noChangeShapeType="1"/>
          </p:cNvSpPr>
          <p:nvPr/>
        </p:nvSpPr>
        <p:spPr bwMode="auto">
          <a:xfrm>
            <a:off x="5115987" y="2873392"/>
            <a:ext cx="241300" cy="285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85" name="Line 76"/>
          <p:cNvSpPr>
            <a:spLocks noChangeShapeType="1"/>
          </p:cNvSpPr>
          <p:nvPr/>
        </p:nvSpPr>
        <p:spPr bwMode="auto">
          <a:xfrm>
            <a:off x="5357284" y="2901950"/>
            <a:ext cx="243416" cy="444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686" name="Oval 104"/>
          <p:cNvSpPr>
            <a:spLocks noChangeArrowheads="1"/>
          </p:cNvSpPr>
          <p:nvPr/>
        </p:nvSpPr>
        <p:spPr bwMode="auto">
          <a:xfrm>
            <a:off x="2137845" y="2206642"/>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87" name="Oval 105"/>
          <p:cNvSpPr>
            <a:spLocks noChangeArrowheads="1"/>
          </p:cNvSpPr>
          <p:nvPr/>
        </p:nvSpPr>
        <p:spPr bwMode="auto">
          <a:xfrm>
            <a:off x="2379145" y="1290655"/>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88" name="Oval 106"/>
          <p:cNvSpPr>
            <a:spLocks noChangeArrowheads="1"/>
          </p:cNvSpPr>
          <p:nvPr/>
        </p:nvSpPr>
        <p:spPr bwMode="auto">
          <a:xfrm>
            <a:off x="2620435" y="1935167"/>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89" name="Oval 107"/>
          <p:cNvSpPr>
            <a:spLocks noChangeArrowheads="1"/>
          </p:cNvSpPr>
          <p:nvPr/>
        </p:nvSpPr>
        <p:spPr bwMode="auto">
          <a:xfrm>
            <a:off x="2861735" y="2335230"/>
            <a:ext cx="150284"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0" name="Oval 108"/>
          <p:cNvSpPr>
            <a:spLocks noChangeArrowheads="1"/>
          </p:cNvSpPr>
          <p:nvPr/>
        </p:nvSpPr>
        <p:spPr bwMode="auto">
          <a:xfrm>
            <a:off x="3105152" y="2430480"/>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1" name="Oval 109"/>
          <p:cNvSpPr>
            <a:spLocks noChangeArrowheads="1"/>
          </p:cNvSpPr>
          <p:nvPr/>
        </p:nvSpPr>
        <p:spPr bwMode="auto">
          <a:xfrm>
            <a:off x="3344335" y="2490805"/>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2" name="Oval 110"/>
          <p:cNvSpPr>
            <a:spLocks noChangeArrowheads="1"/>
          </p:cNvSpPr>
          <p:nvPr/>
        </p:nvSpPr>
        <p:spPr bwMode="auto">
          <a:xfrm>
            <a:off x="3585635" y="2547955"/>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3" name="Oval 111"/>
          <p:cNvSpPr>
            <a:spLocks noChangeArrowheads="1"/>
          </p:cNvSpPr>
          <p:nvPr/>
        </p:nvSpPr>
        <p:spPr bwMode="auto">
          <a:xfrm>
            <a:off x="3826935" y="2603517"/>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4" name="Oval 112"/>
          <p:cNvSpPr>
            <a:spLocks noChangeArrowheads="1"/>
          </p:cNvSpPr>
          <p:nvPr/>
        </p:nvSpPr>
        <p:spPr bwMode="auto">
          <a:xfrm>
            <a:off x="4070353" y="2659080"/>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5" name="Oval 113"/>
          <p:cNvSpPr>
            <a:spLocks noChangeArrowheads="1"/>
          </p:cNvSpPr>
          <p:nvPr/>
        </p:nvSpPr>
        <p:spPr bwMode="auto">
          <a:xfrm>
            <a:off x="4309533" y="2744805"/>
            <a:ext cx="152400"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6" name="Oval 114"/>
          <p:cNvSpPr>
            <a:spLocks noChangeArrowheads="1"/>
          </p:cNvSpPr>
          <p:nvPr/>
        </p:nvSpPr>
        <p:spPr bwMode="auto">
          <a:xfrm>
            <a:off x="4552962" y="2771792"/>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7" name="Oval 115"/>
          <p:cNvSpPr>
            <a:spLocks noChangeArrowheads="1"/>
          </p:cNvSpPr>
          <p:nvPr/>
        </p:nvSpPr>
        <p:spPr bwMode="auto">
          <a:xfrm>
            <a:off x="4794262" y="2795605"/>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8" name="Oval 116"/>
          <p:cNvSpPr>
            <a:spLocks noChangeArrowheads="1"/>
          </p:cNvSpPr>
          <p:nvPr/>
        </p:nvSpPr>
        <p:spPr bwMode="auto">
          <a:xfrm>
            <a:off x="5035553" y="2833705"/>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699" name="Oval 117"/>
          <p:cNvSpPr>
            <a:spLocks noChangeArrowheads="1"/>
          </p:cNvSpPr>
          <p:nvPr/>
        </p:nvSpPr>
        <p:spPr bwMode="auto">
          <a:xfrm>
            <a:off x="5278978" y="2862280"/>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00" name="Oval 118"/>
          <p:cNvSpPr>
            <a:spLocks noChangeArrowheads="1"/>
          </p:cNvSpPr>
          <p:nvPr/>
        </p:nvSpPr>
        <p:spPr bwMode="auto">
          <a:xfrm>
            <a:off x="5520278" y="2906730"/>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5331103" name="Text Box 159"/>
          <p:cNvSpPr txBox="1">
            <a:spLocks noChangeArrowheads="1"/>
          </p:cNvSpPr>
          <p:nvPr/>
        </p:nvSpPr>
        <p:spPr bwMode="auto">
          <a:xfrm>
            <a:off x="3244862" y="1203325"/>
            <a:ext cx="2006960" cy="46166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400" b="1" dirty="0">
                <a:solidFill>
                  <a:srgbClr val="FFFFFF"/>
                </a:solidFill>
                <a:latin typeface="Calibri" panose="020F0502020204030204" pitchFamily="34" charset="0"/>
                <a:ea typeface="MS PGothic" pitchFamily="34" charset="-128"/>
                <a:cs typeface="Calibri" panose="020F0502020204030204" pitchFamily="34" charset="0"/>
              </a:rPr>
              <a:t>Amphetamine</a:t>
            </a:r>
          </a:p>
        </p:txBody>
      </p:sp>
      <p:sp>
        <p:nvSpPr>
          <p:cNvPr id="111703" name="Line 307"/>
          <p:cNvSpPr>
            <a:spLocks noChangeShapeType="1"/>
          </p:cNvSpPr>
          <p:nvPr/>
        </p:nvSpPr>
        <p:spPr bwMode="auto">
          <a:xfrm>
            <a:off x="7050619" y="4181475"/>
            <a:ext cx="2116" cy="14541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04" name="Line 308"/>
          <p:cNvSpPr>
            <a:spLocks noChangeShapeType="1"/>
          </p:cNvSpPr>
          <p:nvPr/>
        </p:nvSpPr>
        <p:spPr bwMode="auto">
          <a:xfrm>
            <a:off x="7006169" y="6035675"/>
            <a:ext cx="444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05" name="Line 309"/>
          <p:cNvSpPr>
            <a:spLocks noChangeShapeType="1"/>
          </p:cNvSpPr>
          <p:nvPr/>
        </p:nvSpPr>
        <p:spPr bwMode="auto">
          <a:xfrm rot="-2677329" flipH="1" flipV="1">
            <a:off x="6953251" y="5648342"/>
            <a:ext cx="154516" cy="317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06" name="Line 310"/>
          <p:cNvSpPr>
            <a:spLocks noChangeShapeType="1"/>
          </p:cNvSpPr>
          <p:nvPr/>
        </p:nvSpPr>
        <p:spPr bwMode="auto">
          <a:xfrm>
            <a:off x="7006169" y="5380055"/>
            <a:ext cx="44451"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07" name="Line 311"/>
          <p:cNvSpPr>
            <a:spLocks noChangeShapeType="1"/>
          </p:cNvSpPr>
          <p:nvPr/>
        </p:nvSpPr>
        <p:spPr bwMode="auto">
          <a:xfrm>
            <a:off x="7006169" y="4980005"/>
            <a:ext cx="44451"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08" name="Line 312"/>
          <p:cNvSpPr>
            <a:spLocks noChangeShapeType="1"/>
          </p:cNvSpPr>
          <p:nvPr/>
        </p:nvSpPr>
        <p:spPr bwMode="auto">
          <a:xfrm>
            <a:off x="7006169" y="4581525"/>
            <a:ext cx="4445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09" name="Line 313"/>
          <p:cNvSpPr>
            <a:spLocks noChangeShapeType="1"/>
          </p:cNvSpPr>
          <p:nvPr/>
        </p:nvSpPr>
        <p:spPr bwMode="auto">
          <a:xfrm>
            <a:off x="7006169" y="4181475"/>
            <a:ext cx="444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10" name="Rectangle 314"/>
          <p:cNvSpPr>
            <a:spLocks noChangeArrowheads="1"/>
          </p:cNvSpPr>
          <p:nvPr/>
        </p:nvSpPr>
        <p:spPr bwMode="auto">
          <a:xfrm>
            <a:off x="6864351" y="5978525"/>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711" name="Rectangle 315"/>
          <p:cNvSpPr>
            <a:spLocks noChangeArrowheads="1"/>
          </p:cNvSpPr>
          <p:nvPr/>
        </p:nvSpPr>
        <p:spPr bwMode="auto">
          <a:xfrm>
            <a:off x="6703484" y="53213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100</a:t>
            </a:r>
            <a:endParaRPr lang="en-US" altLang="en-US" sz="1200">
              <a:solidFill>
                <a:srgbClr val="000000"/>
              </a:solidFill>
            </a:endParaRPr>
          </a:p>
        </p:txBody>
      </p:sp>
      <p:sp>
        <p:nvSpPr>
          <p:cNvPr id="111712" name="Rectangle 316"/>
          <p:cNvSpPr>
            <a:spLocks noChangeArrowheads="1"/>
          </p:cNvSpPr>
          <p:nvPr/>
        </p:nvSpPr>
        <p:spPr bwMode="auto">
          <a:xfrm>
            <a:off x="6703484" y="491966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150</a:t>
            </a:r>
            <a:endParaRPr lang="en-US" altLang="en-US" sz="1200">
              <a:solidFill>
                <a:srgbClr val="000000"/>
              </a:solidFill>
            </a:endParaRPr>
          </a:p>
        </p:txBody>
      </p:sp>
      <p:sp>
        <p:nvSpPr>
          <p:cNvPr id="111713" name="Rectangle 317"/>
          <p:cNvSpPr>
            <a:spLocks noChangeArrowheads="1"/>
          </p:cNvSpPr>
          <p:nvPr/>
        </p:nvSpPr>
        <p:spPr bwMode="auto">
          <a:xfrm>
            <a:off x="6703484" y="4524375"/>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200</a:t>
            </a:r>
            <a:endParaRPr lang="en-US" altLang="en-US" sz="1200">
              <a:solidFill>
                <a:srgbClr val="000000"/>
              </a:solidFill>
            </a:endParaRPr>
          </a:p>
        </p:txBody>
      </p:sp>
      <p:sp>
        <p:nvSpPr>
          <p:cNvPr id="111714" name="Rectangle 318"/>
          <p:cNvSpPr>
            <a:spLocks noChangeArrowheads="1"/>
          </p:cNvSpPr>
          <p:nvPr/>
        </p:nvSpPr>
        <p:spPr bwMode="auto">
          <a:xfrm>
            <a:off x="6703484" y="41275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250</a:t>
            </a:r>
            <a:endParaRPr lang="en-US" altLang="en-US" sz="1200">
              <a:solidFill>
                <a:srgbClr val="000000"/>
              </a:solidFill>
            </a:endParaRPr>
          </a:p>
        </p:txBody>
      </p:sp>
      <p:sp>
        <p:nvSpPr>
          <p:cNvPr id="111715" name="Line 319"/>
          <p:cNvSpPr>
            <a:spLocks noChangeShapeType="1"/>
          </p:cNvSpPr>
          <p:nvPr/>
        </p:nvSpPr>
        <p:spPr bwMode="auto">
          <a:xfrm>
            <a:off x="7239001" y="6000750"/>
            <a:ext cx="37782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16" name="Line 320"/>
          <p:cNvSpPr>
            <a:spLocks noChangeShapeType="1"/>
          </p:cNvSpPr>
          <p:nvPr/>
        </p:nvSpPr>
        <p:spPr bwMode="auto">
          <a:xfrm flipV="1">
            <a:off x="7239000"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17" name="Line 321"/>
          <p:cNvSpPr>
            <a:spLocks noChangeShapeType="1"/>
          </p:cNvSpPr>
          <p:nvPr/>
        </p:nvSpPr>
        <p:spPr bwMode="auto">
          <a:xfrm flipV="1">
            <a:off x="7490884"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18" name="Line 322"/>
          <p:cNvSpPr>
            <a:spLocks noChangeShapeType="1"/>
          </p:cNvSpPr>
          <p:nvPr/>
        </p:nvSpPr>
        <p:spPr bwMode="auto">
          <a:xfrm flipV="1">
            <a:off x="7742768"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19" name="Line 323"/>
          <p:cNvSpPr>
            <a:spLocks noChangeShapeType="1"/>
          </p:cNvSpPr>
          <p:nvPr/>
        </p:nvSpPr>
        <p:spPr bwMode="auto">
          <a:xfrm flipV="1">
            <a:off x="7994651"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0" name="Line 324"/>
          <p:cNvSpPr>
            <a:spLocks noChangeShapeType="1"/>
          </p:cNvSpPr>
          <p:nvPr/>
        </p:nvSpPr>
        <p:spPr bwMode="auto">
          <a:xfrm flipV="1">
            <a:off x="8246536"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1" name="Line 325"/>
          <p:cNvSpPr>
            <a:spLocks noChangeShapeType="1"/>
          </p:cNvSpPr>
          <p:nvPr/>
        </p:nvSpPr>
        <p:spPr bwMode="auto">
          <a:xfrm flipV="1">
            <a:off x="8498419"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2" name="Line 326"/>
          <p:cNvSpPr>
            <a:spLocks noChangeShapeType="1"/>
          </p:cNvSpPr>
          <p:nvPr/>
        </p:nvSpPr>
        <p:spPr bwMode="auto">
          <a:xfrm flipV="1">
            <a:off x="8752417"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3" name="Line 327"/>
          <p:cNvSpPr>
            <a:spLocks noChangeShapeType="1"/>
          </p:cNvSpPr>
          <p:nvPr/>
        </p:nvSpPr>
        <p:spPr bwMode="auto">
          <a:xfrm flipV="1">
            <a:off x="9004300"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4" name="Line 328"/>
          <p:cNvSpPr>
            <a:spLocks noChangeShapeType="1"/>
          </p:cNvSpPr>
          <p:nvPr/>
        </p:nvSpPr>
        <p:spPr bwMode="auto">
          <a:xfrm flipV="1">
            <a:off x="9251951"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5" name="Line 329"/>
          <p:cNvSpPr>
            <a:spLocks noChangeShapeType="1"/>
          </p:cNvSpPr>
          <p:nvPr/>
        </p:nvSpPr>
        <p:spPr bwMode="auto">
          <a:xfrm flipV="1">
            <a:off x="9503833"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6" name="Line 330"/>
          <p:cNvSpPr>
            <a:spLocks noChangeShapeType="1"/>
          </p:cNvSpPr>
          <p:nvPr/>
        </p:nvSpPr>
        <p:spPr bwMode="auto">
          <a:xfrm flipV="1">
            <a:off x="9755719"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7" name="Line 331"/>
          <p:cNvSpPr>
            <a:spLocks noChangeShapeType="1"/>
          </p:cNvSpPr>
          <p:nvPr/>
        </p:nvSpPr>
        <p:spPr bwMode="auto">
          <a:xfrm flipV="1">
            <a:off x="10007600"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8" name="Line 332"/>
          <p:cNvSpPr>
            <a:spLocks noChangeShapeType="1"/>
          </p:cNvSpPr>
          <p:nvPr/>
        </p:nvSpPr>
        <p:spPr bwMode="auto">
          <a:xfrm flipV="1">
            <a:off x="10259487"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29" name="Line 333"/>
          <p:cNvSpPr>
            <a:spLocks noChangeShapeType="1"/>
          </p:cNvSpPr>
          <p:nvPr/>
        </p:nvSpPr>
        <p:spPr bwMode="auto">
          <a:xfrm flipV="1">
            <a:off x="10511368"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30" name="Line 334"/>
          <p:cNvSpPr>
            <a:spLocks noChangeShapeType="1"/>
          </p:cNvSpPr>
          <p:nvPr/>
        </p:nvSpPr>
        <p:spPr bwMode="auto">
          <a:xfrm flipV="1">
            <a:off x="10765367"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31" name="Line 335"/>
          <p:cNvSpPr>
            <a:spLocks noChangeShapeType="1"/>
          </p:cNvSpPr>
          <p:nvPr/>
        </p:nvSpPr>
        <p:spPr bwMode="auto">
          <a:xfrm flipV="1">
            <a:off x="11017251"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32" name="Rectangle 336"/>
          <p:cNvSpPr>
            <a:spLocks noChangeArrowheads="1"/>
          </p:cNvSpPr>
          <p:nvPr/>
        </p:nvSpPr>
        <p:spPr bwMode="auto">
          <a:xfrm>
            <a:off x="7203019"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733" name="Rectangle 337"/>
          <p:cNvSpPr>
            <a:spLocks noChangeArrowheads="1"/>
          </p:cNvSpPr>
          <p:nvPr/>
        </p:nvSpPr>
        <p:spPr bwMode="auto">
          <a:xfrm>
            <a:off x="7956551"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a:t>
            </a:r>
            <a:endParaRPr lang="en-US" altLang="en-US" sz="1200">
              <a:solidFill>
                <a:srgbClr val="000000"/>
              </a:solidFill>
            </a:endParaRPr>
          </a:p>
        </p:txBody>
      </p:sp>
      <p:sp>
        <p:nvSpPr>
          <p:cNvPr id="111734" name="Rectangle 338"/>
          <p:cNvSpPr>
            <a:spLocks noChangeArrowheads="1"/>
          </p:cNvSpPr>
          <p:nvPr/>
        </p:nvSpPr>
        <p:spPr bwMode="auto">
          <a:xfrm>
            <a:off x="8716435"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a:t>
            </a:r>
            <a:endParaRPr lang="en-US" altLang="en-US" sz="1200">
              <a:solidFill>
                <a:srgbClr val="000000"/>
              </a:solidFill>
            </a:endParaRPr>
          </a:p>
        </p:txBody>
      </p:sp>
      <p:sp>
        <p:nvSpPr>
          <p:cNvPr id="111735" name="Rectangle 339"/>
          <p:cNvSpPr>
            <a:spLocks noChangeArrowheads="1"/>
          </p:cNvSpPr>
          <p:nvPr/>
        </p:nvSpPr>
        <p:spPr bwMode="auto">
          <a:xfrm>
            <a:off x="9463619"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3</a:t>
            </a:r>
            <a:endParaRPr lang="en-US" altLang="en-US" sz="1200">
              <a:solidFill>
                <a:srgbClr val="000000"/>
              </a:solidFill>
            </a:endParaRPr>
          </a:p>
        </p:txBody>
      </p:sp>
      <p:sp>
        <p:nvSpPr>
          <p:cNvPr id="111736" name="Rectangle 340"/>
          <p:cNvSpPr>
            <a:spLocks noChangeArrowheads="1"/>
          </p:cNvSpPr>
          <p:nvPr/>
        </p:nvSpPr>
        <p:spPr bwMode="auto">
          <a:xfrm>
            <a:off x="10225619"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4</a:t>
            </a:r>
            <a:endParaRPr lang="en-US" altLang="en-US" sz="1200">
              <a:solidFill>
                <a:srgbClr val="000000"/>
              </a:solidFill>
            </a:endParaRPr>
          </a:p>
        </p:txBody>
      </p:sp>
      <p:sp>
        <p:nvSpPr>
          <p:cNvPr id="111737" name="Rectangle 341"/>
          <p:cNvSpPr>
            <a:spLocks noChangeArrowheads="1"/>
          </p:cNvSpPr>
          <p:nvPr/>
        </p:nvSpPr>
        <p:spPr bwMode="auto">
          <a:xfrm>
            <a:off x="10909300"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5</a:t>
            </a:r>
            <a:endParaRPr lang="en-US" altLang="en-US" sz="1200">
              <a:solidFill>
                <a:srgbClr val="000000"/>
              </a:solidFill>
            </a:endParaRPr>
          </a:p>
        </p:txBody>
      </p:sp>
      <p:sp>
        <p:nvSpPr>
          <p:cNvPr id="111738" name="Rectangle 342"/>
          <p:cNvSpPr>
            <a:spLocks noChangeArrowheads="1"/>
          </p:cNvSpPr>
          <p:nvPr/>
        </p:nvSpPr>
        <p:spPr bwMode="auto">
          <a:xfrm>
            <a:off x="8413762" y="6229350"/>
            <a:ext cx="1257011"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Hrs. after morphine</a:t>
            </a:r>
            <a:endParaRPr lang="en-US" altLang="en-US" sz="1200">
              <a:solidFill>
                <a:srgbClr val="000000"/>
              </a:solidFill>
            </a:endParaRPr>
          </a:p>
        </p:txBody>
      </p:sp>
      <p:sp>
        <p:nvSpPr>
          <p:cNvPr id="111739" name="Rectangle 343"/>
          <p:cNvSpPr>
            <a:spLocks noChangeArrowheads="1"/>
          </p:cNvSpPr>
          <p:nvPr/>
        </p:nvSpPr>
        <p:spPr bwMode="auto">
          <a:xfrm rot="-5400000">
            <a:off x="5969461" y="4880511"/>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 of Basal Release</a:t>
            </a:r>
            <a:endParaRPr lang="en-US" altLang="en-US" sz="1200">
              <a:solidFill>
                <a:srgbClr val="000000"/>
              </a:solidFill>
            </a:endParaRPr>
          </a:p>
        </p:txBody>
      </p:sp>
      <p:sp>
        <p:nvSpPr>
          <p:cNvPr id="111740" name="Line 344"/>
          <p:cNvSpPr>
            <a:spLocks noChangeShapeType="1"/>
          </p:cNvSpPr>
          <p:nvPr/>
        </p:nvSpPr>
        <p:spPr bwMode="auto">
          <a:xfrm rot="-2677329" flipH="1" flipV="1">
            <a:off x="6978651" y="5703905"/>
            <a:ext cx="152400" cy="317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1" name="Line 345"/>
          <p:cNvSpPr>
            <a:spLocks noChangeShapeType="1"/>
          </p:cNvSpPr>
          <p:nvPr/>
        </p:nvSpPr>
        <p:spPr bwMode="auto">
          <a:xfrm flipV="1">
            <a:off x="7048500" y="5718175"/>
            <a:ext cx="0" cy="31750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2" name="Line 347"/>
          <p:cNvSpPr>
            <a:spLocks noChangeShapeType="1"/>
          </p:cNvSpPr>
          <p:nvPr/>
        </p:nvSpPr>
        <p:spPr bwMode="auto">
          <a:xfrm flipV="1">
            <a:off x="7270752" y="5100638"/>
            <a:ext cx="220133" cy="3095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3" name="Oval 350"/>
          <p:cNvSpPr>
            <a:spLocks noChangeArrowheads="1"/>
          </p:cNvSpPr>
          <p:nvPr/>
        </p:nvSpPr>
        <p:spPr bwMode="auto">
          <a:xfrm>
            <a:off x="7213600" y="5343542"/>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44" name="Line 362"/>
          <p:cNvSpPr>
            <a:spLocks noChangeShapeType="1"/>
          </p:cNvSpPr>
          <p:nvPr/>
        </p:nvSpPr>
        <p:spPr bwMode="auto">
          <a:xfrm flipV="1">
            <a:off x="7490885" y="4932380"/>
            <a:ext cx="251883" cy="1682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5" name="Line 374"/>
          <p:cNvSpPr>
            <a:spLocks noChangeShapeType="1"/>
          </p:cNvSpPr>
          <p:nvPr/>
        </p:nvSpPr>
        <p:spPr bwMode="auto">
          <a:xfrm flipV="1">
            <a:off x="7742767" y="4789505"/>
            <a:ext cx="251884" cy="1476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6" name="Line 389"/>
          <p:cNvSpPr>
            <a:spLocks noChangeShapeType="1"/>
          </p:cNvSpPr>
          <p:nvPr/>
        </p:nvSpPr>
        <p:spPr bwMode="auto">
          <a:xfrm flipV="1">
            <a:off x="7992533" y="4654550"/>
            <a:ext cx="254000" cy="1460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7" name="Line 390"/>
          <p:cNvSpPr>
            <a:spLocks noChangeShapeType="1"/>
          </p:cNvSpPr>
          <p:nvPr/>
        </p:nvSpPr>
        <p:spPr bwMode="auto">
          <a:xfrm flipV="1">
            <a:off x="8246535" y="4622800"/>
            <a:ext cx="251884" cy="317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8" name="Line 391"/>
          <p:cNvSpPr>
            <a:spLocks noChangeShapeType="1"/>
          </p:cNvSpPr>
          <p:nvPr/>
        </p:nvSpPr>
        <p:spPr bwMode="auto">
          <a:xfrm>
            <a:off x="8498417" y="4622817"/>
            <a:ext cx="254000" cy="158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49" name="Line 392"/>
          <p:cNvSpPr>
            <a:spLocks noChangeShapeType="1"/>
          </p:cNvSpPr>
          <p:nvPr/>
        </p:nvSpPr>
        <p:spPr bwMode="auto">
          <a:xfrm>
            <a:off x="8752417" y="4638692"/>
            <a:ext cx="251883" cy="47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50" name="Line 393"/>
          <p:cNvSpPr>
            <a:spLocks noChangeShapeType="1"/>
          </p:cNvSpPr>
          <p:nvPr/>
        </p:nvSpPr>
        <p:spPr bwMode="auto">
          <a:xfrm>
            <a:off x="9004301" y="4643438"/>
            <a:ext cx="247651" cy="1111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51" name="Line 394"/>
          <p:cNvSpPr>
            <a:spLocks noChangeShapeType="1"/>
          </p:cNvSpPr>
          <p:nvPr/>
        </p:nvSpPr>
        <p:spPr bwMode="auto">
          <a:xfrm>
            <a:off x="9251952" y="4654550"/>
            <a:ext cx="251883" cy="635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52" name="Line 395"/>
          <p:cNvSpPr>
            <a:spLocks noChangeShapeType="1"/>
          </p:cNvSpPr>
          <p:nvPr/>
        </p:nvSpPr>
        <p:spPr bwMode="auto">
          <a:xfrm>
            <a:off x="9503835" y="4718067"/>
            <a:ext cx="251884" cy="1047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ln>
                <a:solidFill>
                  <a:srgbClr val="FFC000"/>
                </a:solidFill>
              </a:ln>
              <a:solidFill>
                <a:srgbClr val="000000"/>
              </a:solidFill>
              <a:latin typeface="Calibri" panose="020F0502020204030204" pitchFamily="34" charset="0"/>
              <a:ea typeface="MS PGothic" pitchFamily="34" charset="-128"/>
            </a:endParaRPr>
          </a:p>
        </p:txBody>
      </p:sp>
      <p:sp>
        <p:nvSpPr>
          <p:cNvPr id="111753" name="Line 396"/>
          <p:cNvSpPr>
            <a:spLocks noChangeShapeType="1"/>
          </p:cNvSpPr>
          <p:nvPr/>
        </p:nvSpPr>
        <p:spPr bwMode="auto">
          <a:xfrm>
            <a:off x="9755717" y="4822825"/>
            <a:ext cx="251883" cy="1158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54" name="Line 397"/>
          <p:cNvSpPr>
            <a:spLocks noChangeShapeType="1"/>
          </p:cNvSpPr>
          <p:nvPr/>
        </p:nvSpPr>
        <p:spPr bwMode="auto">
          <a:xfrm>
            <a:off x="10007603" y="4938713"/>
            <a:ext cx="251884" cy="1841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55" name="Line 398"/>
          <p:cNvSpPr>
            <a:spLocks noChangeShapeType="1"/>
          </p:cNvSpPr>
          <p:nvPr/>
        </p:nvSpPr>
        <p:spPr bwMode="auto">
          <a:xfrm>
            <a:off x="10259485" y="5122880"/>
            <a:ext cx="251883" cy="841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ln>
                <a:solidFill>
                  <a:srgbClr val="FFC000"/>
                </a:solidFill>
              </a:ln>
              <a:solidFill>
                <a:srgbClr val="000000"/>
              </a:solidFill>
              <a:latin typeface="Calibri" panose="020F0502020204030204" pitchFamily="34" charset="0"/>
              <a:ea typeface="MS PGothic" pitchFamily="34" charset="-128"/>
            </a:endParaRPr>
          </a:p>
        </p:txBody>
      </p:sp>
      <p:sp>
        <p:nvSpPr>
          <p:cNvPr id="111756" name="Line 399"/>
          <p:cNvSpPr>
            <a:spLocks noChangeShapeType="1"/>
          </p:cNvSpPr>
          <p:nvPr/>
        </p:nvSpPr>
        <p:spPr bwMode="auto">
          <a:xfrm>
            <a:off x="10511367" y="5218130"/>
            <a:ext cx="254000" cy="142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57" name="Line 400"/>
          <p:cNvSpPr>
            <a:spLocks noChangeShapeType="1"/>
          </p:cNvSpPr>
          <p:nvPr/>
        </p:nvSpPr>
        <p:spPr bwMode="auto">
          <a:xfrm>
            <a:off x="10765367" y="5221305"/>
            <a:ext cx="251884" cy="793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5331410" name="Text Box 466"/>
          <p:cNvSpPr txBox="1">
            <a:spLocks noChangeArrowheads="1"/>
          </p:cNvSpPr>
          <p:nvPr/>
        </p:nvSpPr>
        <p:spPr bwMode="auto">
          <a:xfrm>
            <a:off x="9338733" y="4175125"/>
            <a:ext cx="1454244" cy="46166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400" b="1" dirty="0">
                <a:solidFill>
                  <a:srgbClr val="FFFFFF"/>
                </a:solidFill>
                <a:latin typeface="Calibri" panose="020F0502020204030204" pitchFamily="34" charset="0"/>
                <a:ea typeface="MS PGothic" pitchFamily="34" charset="-128"/>
                <a:cs typeface="Calibri" panose="020F0502020204030204" pitchFamily="34" charset="0"/>
              </a:rPr>
              <a:t>Morphine</a:t>
            </a:r>
          </a:p>
        </p:txBody>
      </p:sp>
      <p:sp>
        <p:nvSpPr>
          <p:cNvPr id="111760" name="Line 469"/>
          <p:cNvSpPr>
            <a:spLocks noChangeShapeType="1"/>
          </p:cNvSpPr>
          <p:nvPr/>
        </p:nvSpPr>
        <p:spPr bwMode="auto">
          <a:xfrm>
            <a:off x="1559987" y="4059243"/>
            <a:ext cx="2116" cy="15192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61" name="Line 470"/>
          <p:cNvSpPr>
            <a:spLocks noChangeShapeType="1"/>
          </p:cNvSpPr>
          <p:nvPr/>
        </p:nvSpPr>
        <p:spPr bwMode="auto">
          <a:xfrm>
            <a:off x="1515533" y="4873625"/>
            <a:ext cx="444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62" name="Line 471"/>
          <p:cNvSpPr>
            <a:spLocks noChangeShapeType="1"/>
          </p:cNvSpPr>
          <p:nvPr/>
        </p:nvSpPr>
        <p:spPr bwMode="auto">
          <a:xfrm>
            <a:off x="1515533" y="4468830"/>
            <a:ext cx="44451"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63" name="Rectangle 472"/>
          <p:cNvSpPr>
            <a:spLocks noChangeArrowheads="1"/>
          </p:cNvSpPr>
          <p:nvPr/>
        </p:nvSpPr>
        <p:spPr bwMode="auto">
          <a:xfrm>
            <a:off x="1365251" y="5872163"/>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764" name="Rectangle 473"/>
          <p:cNvSpPr>
            <a:spLocks noChangeArrowheads="1"/>
          </p:cNvSpPr>
          <p:nvPr/>
        </p:nvSpPr>
        <p:spPr bwMode="auto">
          <a:xfrm>
            <a:off x="1202267" y="522446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100</a:t>
            </a:r>
            <a:endParaRPr lang="en-US" altLang="en-US" sz="1200">
              <a:solidFill>
                <a:srgbClr val="000000"/>
              </a:solidFill>
            </a:endParaRPr>
          </a:p>
        </p:txBody>
      </p:sp>
      <p:sp>
        <p:nvSpPr>
          <p:cNvPr id="111765" name="Rectangle 474"/>
          <p:cNvSpPr>
            <a:spLocks noChangeArrowheads="1"/>
          </p:cNvSpPr>
          <p:nvPr/>
        </p:nvSpPr>
        <p:spPr bwMode="auto">
          <a:xfrm>
            <a:off x="1202267" y="48133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150</a:t>
            </a:r>
            <a:endParaRPr lang="en-US" altLang="en-US" sz="1200">
              <a:solidFill>
                <a:srgbClr val="000000"/>
              </a:solidFill>
            </a:endParaRPr>
          </a:p>
        </p:txBody>
      </p:sp>
      <p:sp>
        <p:nvSpPr>
          <p:cNvPr id="111766" name="Rectangle 475"/>
          <p:cNvSpPr>
            <a:spLocks noChangeArrowheads="1"/>
          </p:cNvSpPr>
          <p:nvPr/>
        </p:nvSpPr>
        <p:spPr bwMode="auto">
          <a:xfrm>
            <a:off x="1202267" y="440848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200</a:t>
            </a:r>
            <a:endParaRPr lang="en-US" altLang="en-US" sz="1200">
              <a:solidFill>
                <a:srgbClr val="000000"/>
              </a:solidFill>
            </a:endParaRPr>
          </a:p>
        </p:txBody>
      </p:sp>
      <p:sp>
        <p:nvSpPr>
          <p:cNvPr id="111767" name="Rectangle 476"/>
          <p:cNvSpPr>
            <a:spLocks noChangeArrowheads="1"/>
          </p:cNvSpPr>
          <p:nvPr/>
        </p:nvSpPr>
        <p:spPr bwMode="auto">
          <a:xfrm>
            <a:off x="1202267" y="39989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250</a:t>
            </a:r>
            <a:endParaRPr lang="en-US" altLang="en-US" sz="1200">
              <a:solidFill>
                <a:srgbClr val="000000"/>
              </a:solidFill>
            </a:endParaRPr>
          </a:p>
        </p:txBody>
      </p:sp>
      <p:sp>
        <p:nvSpPr>
          <p:cNvPr id="111768" name="Line 477"/>
          <p:cNvSpPr>
            <a:spLocks noChangeShapeType="1"/>
          </p:cNvSpPr>
          <p:nvPr/>
        </p:nvSpPr>
        <p:spPr bwMode="auto">
          <a:xfrm>
            <a:off x="1524000" y="5934075"/>
            <a:ext cx="4445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grpSp>
        <p:nvGrpSpPr>
          <p:cNvPr id="111769" name="Group 478"/>
          <p:cNvGrpSpPr>
            <a:grpSpLocks/>
          </p:cNvGrpSpPr>
          <p:nvPr/>
        </p:nvGrpSpPr>
        <p:grpSpPr bwMode="auto">
          <a:xfrm>
            <a:off x="1718745" y="5934092"/>
            <a:ext cx="2444751" cy="277813"/>
            <a:chOff x="2062" y="3229"/>
            <a:chExt cx="1980" cy="306"/>
          </a:xfrm>
        </p:grpSpPr>
        <p:sp>
          <p:nvSpPr>
            <p:cNvPr id="111885" name="Line 479"/>
            <p:cNvSpPr>
              <a:spLocks noChangeShapeType="1"/>
            </p:cNvSpPr>
            <p:nvPr/>
          </p:nvSpPr>
          <p:spPr bwMode="auto">
            <a:xfrm>
              <a:off x="2089" y="3229"/>
              <a:ext cx="1951"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86" name="Line 480"/>
            <p:cNvSpPr>
              <a:spLocks noChangeShapeType="1"/>
            </p:cNvSpPr>
            <p:nvPr/>
          </p:nvSpPr>
          <p:spPr bwMode="auto">
            <a:xfrm flipV="1">
              <a:off x="2089"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87" name="Line 481"/>
            <p:cNvSpPr>
              <a:spLocks noChangeShapeType="1"/>
            </p:cNvSpPr>
            <p:nvPr/>
          </p:nvSpPr>
          <p:spPr bwMode="auto">
            <a:xfrm flipV="1">
              <a:off x="2306"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88" name="Line 482"/>
            <p:cNvSpPr>
              <a:spLocks noChangeShapeType="1"/>
            </p:cNvSpPr>
            <p:nvPr/>
          </p:nvSpPr>
          <p:spPr bwMode="auto">
            <a:xfrm flipV="1">
              <a:off x="2520"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89" name="Line 483"/>
            <p:cNvSpPr>
              <a:spLocks noChangeShapeType="1"/>
            </p:cNvSpPr>
            <p:nvPr/>
          </p:nvSpPr>
          <p:spPr bwMode="auto">
            <a:xfrm flipV="1">
              <a:off x="2738"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90" name="Line 484"/>
            <p:cNvSpPr>
              <a:spLocks noChangeShapeType="1"/>
            </p:cNvSpPr>
            <p:nvPr/>
          </p:nvSpPr>
          <p:spPr bwMode="auto">
            <a:xfrm flipV="1">
              <a:off x="2955"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91" name="Line 485"/>
            <p:cNvSpPr>
              <a:spLocks noChangeShapeType="1"/>
            </p:cNvSpPr>
            <p:nvPr/>
          </p:nvSpPr>
          <p:spPr bwMode="auto">
            <a:xfrm flipV="1">
              <a:off x="3175"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92" name="Line 486"/>
            <p:cNvSpPr>
              <a:spLocks noChangeShapeType="1"/>
            </p:cNvSpPr>
            <p:nvPr/>
          </p:nvSpPr>
          <p:spPr bwMode="auto">
            <a:xfrm flipV="1">
              <a:off x="3392"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93" name="Line 487"/>
            <p:cNvSpPr>
              <a:spLocks noChangeShapeType="1"/>
            </p:cNvSpPr>
            <p:nvPr/>
          </p:nvSpPr>
          <p:spPr bwMode="auto">
            <a:xfrm flipV="1">
              <a:off x="3609"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94" name="Line 488"/>
            <p:cNvSpPr>
              <a:spLocks noChangeShapeType="1"/>
            </p:cNvSpPr>
            <p:nvPr/>
          </p:nvSpPr>
          <p:spPr bwMode="auto">
            <a:xfrm flipV="1">
              <a:off x="3826"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95" name="Line 489"/>
            <p:cNvSpPr>
              <a:spLocks noChangeShapeType="1"/>
            </p:cNvSpPr>
            <p:nvPr/>
          </p:nvSpPr>
          <p:spPr bwMode="auto">
            <a:xfrm flipV="1">
              <a:off x="4040"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96" name="Rectangle 490"/>
            <p:cNvSpPr>
              <a:spLocks noChangeArrowheads="1"/>
            </p:cNvSpPr>
            <p:nvPr/>
          </p:nvSpPr>
          <p:spPr bwMode="auto">
            <a:xfrm>
              <a:off x="2062"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897" name="Rectangle 491"/>
            <p:cNvSpPr>
              <a:spLocks noChangeArrowheads="1"/>
            </p:cNvSpPr>
            <p:nvPr/>
          </p:nvSpPr>
          <p:spPr bwMode="auto">
            <a:xfrm>
              <a:off x="2706"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a:t>
              </a:r>
              <a:endParaRPr lang="en-US" altLang="en-US" sz="1200">
                <a:solidFill>
                  <a:srgbClr val="000000"/>
                </a:solidFill>
              </a:endParaRPr>
            </a:p>
          </p:txBody>
        </p:sp>
        <p:sp>
          <p:nvSpPr>
            <p:cNvPr id="111898" name="Rectangle 492"/>
            <p:cNvSpPr>
              <a:spLocks noChangeArrowheads="1"/>
            </p:cNvSpPr>
            <p:nvPr/>
          </p:nvSpPr>
          <p:spPr bwMode="auto">
            <a:xfrm>
              <a:off x="3363"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a:t>
              </a:r>
              <a:endParaRPr lang="en-US" altLang="en-US" sz="1200">
                <a:solidFill>
                  <a:srgbClr val="000000"/>
                </a:solidFill>
              </a:endParaRPr>
            </a:p>
          </p:txBody>
        </p:sp>
        <p:sp>
          <p:nvSpPr>
            <p:cNvPr id="111899" name="Rectangle 493"/>
            <p:cNvSpPr>
              <a:spLocks noChangeArrowheads="1"/>
            </p:cNvSpPr>
            <p:nvPr/>
          </p:nvSpPr>
          <p:spPr bwMode="auto">
            <a:xfrm>
              <a:off x="3932"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3</a:t>
              </a:r>
              <a:endParaRPr lang="en-US" altLang="en-US" sz="1200">
                <a:solidFill>
                  <a:srgbClr val="000000"/>
                </a:solidFill>
              </a:endParaRPr>
            </a:p>
          </p:txBody>
        </p:sp>
      </p:grpSp>
      <p:sp>
        <p:nvSpPr>
          <p:cNvPr id="111770" name="Rectangle 494"/>
          <p:cNvSpPr>
            <a:spLocks noChangeArrowheads="1"/>
          </p:cNvSpPr>
          <p:nvPr/>
        </p:nvSpPr>
        <p:spPr bwMode="auto">
          <a:xfrm>
            <a:off x="2275427" y="6218238"/>
            <a:ext cx="1148841"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Hrs. after nicotine</a:t>
            </a:r>
            <a:endParaRPr lang="en-US" altLang="en-US" sz="1200">
              <a:solidFill>
                <a:srgbClr val="000000"/>
              </a:solidFill>
            </a:endParaRPr>
          </a:p>
        </p:txBody>
      </p:sp>
      <p:sp>
        <p:nvSpPr>
          <p:cNvPr id="111771" name="Rectangle 495"/>
          <p:cNvSpPr>
            <a:spLocks noChangeArrowheads="1"/>
          </p:cNvSpPr>
          <p:nvPr/>
        </p:nvSpPr>
        <p:spPr bwMode="auto">
          <a:xfrm rot="-5400000">
            <a:off x="460837" y="4797961"/>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 of Basal Release</a:t>
            </a:r>
            <a:endParaRPr lang="en-US" altLang="en-US" sz="1200">
              <a:solidFill>
                <a:srgbClr val="000000"/>
              </a:solidFill>
            </a:endParaRPr>
          </a:p>
        </p:txBody>
      </p:sp>
      <p:sp>
        <p:nvSpPr>
          <p:cNvPr id="111772" name="Line 496"/>
          <p:cNvSpPr>
            <a:spLocks noChangeShapeType="1"/>
          </p:cNvSpPr>
          <p:nvPr/>
        </p:nvSpPr>
        <p:spPr bwMode="auto">
          <a:xfrm>
            <a:off x="1706045" y="5284788"/>
            <a:ext cx="4656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73" name="Line 497"/>
          <p:cNvSpPr>
            <a:spLocks noChangeShapeType="1"/>
          </p:cNvSpPr>
          <p:nvPr/>
        </p:nvSpPr>
        <p:spPr bwMode="auto">
          <a:xfrm flipV="1">
            <a:off x="1752603" y="4305300"/>
            <a:ext cx="266700" cy="9794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74" name="Oval 499"/>
          <p:cNvSpPr>
            <a:spLocks noChangeArrowheads="1"/>
          </p:cNvSpPr>
          <p:nvPr/>
        </p:nvSpPr>
        <p:spPr bwMode="auto">
          <a:xfrm>
            <a:off x="1701801" y="5246688"/>
            <a:ext cx="95251"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75" name="Line 501"/>
          <p:cNvSpPr>
            <a:spLocks noChangeShapeType="1"/>
          </p:cNvSpPr>
          <p:nvPr/>
        </p:nvSpPr>
        <p:spPr bwMode="auto">
          <a:xfrm>
            <a:off x="2019300" y="4305317"/>
            <a:ext cx="264584" cy="3667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76" name="Line 502"/>
          <p:cNvSpPr>
            <a:spLocks noChangeShapeType="1"/>
          </p:cNvSpPr>
          <p:nvPr/>
        </p:nvSpPr>
        <p:spPr bwMode="auto">
          <a:xfrm>
            <a:off x="2283884" y="4672013"/>
            <a:ext cx="268816" cy="1206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77" name="Line 503"/>
          <p:cNvSpPr>
            <a:spLocks noChangeShapeType="1"/>
          </p:cNvSpPr>
          <p:nvPr/>
        </p:nvSpPr>
        <p:spPr bwMode="auto">
          <a:xfrm>
            <a:off x="2552703" y="4792663"/>
            <a:ext cx="266700" cy="428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78" name="Line 504"/>
          <p:cNvSpPr>
            <a:spLocks noChangeShapeType="1"/>
          </p:cNvSpPr>
          <p:nvPr/>
        </p:nvSpPr>
        <p:spPr bwMode="auto">
          <a:xfrm>
            <a:off x="2819401" y="4835525"/>
            <a:ext cx="273051" cy="3333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79" name="Line 505"/>
          <p:cNvSpPr>
            <a:spLocks noChangeShapeType="1"/>
          </p:cNvSpPr>
          <p:nvPr/>
        </p:nvSpPr>
        <p:spPr bwMode="auto">
          <a:xfrm>
            <a:off x="3092451" y="4868880"/>
            <a:ext cx="268816" cy="714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80" name="Line 506"/>
          <p:cNvSpPr>
            <a:spLocks noChangeShapeType="1"/>
          </p:cNvSpPr>
          <p:nvPr/>
        </p:nvSpPr>
        <p:spPr bwMode="auto">
          <a:xfrm>
            <a:off x="3361267" y="4940317"/>
            <a:ext cx="268817" cy="158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81" name="Line 507"/>
          <p:cNvSpPr>
            <a:spLocks noChangeShapeType="1"/>
          </p:cNvSpPr>
          <p:nvPr/>
        </p:nvSpPr>
        <p:spPr bwMode="auto">
          <a:xfrm>
            <a:off x="3630095" y="4956192"/>
            <a:ext cx="264583" cy="111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82" name="Line 508"/>
          <p:cNvSpPr>
            <a:spLocks noChangeShapeType="1"/>
          </p:cNvSpPr>
          <p:nvPr/>
        </p:nvSpPr>
        <p:spPr bwMode="auto">
          <a:xfrm>
            <a:off x="3894667" y="4967288"/>
            <a:ext cx="266700" cy="47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83" name="Oval 517"/>
          <p:cNvSpPr>
            <a:spLocks noChangeArrowheads="1"/>
          </p:cNvSpPr>
          <p:nvPr/>
        </p:nvSpPr>
        <p:spPr bwMode="auto">
          <a:xfrm>
            <a:off x="1966396" y="4267200"/>
            <a:ext cx="95249"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84" name="Oval 518"/>
          <p:cNvSpPr>
            <a:spLocks noChangeArrowheads="1"/>
          </p:cNvSpPr>
          <p:nvPr/>
        </p:nvSpPr>
        <p:spPr bwMode="auto">
          <a:xfrm>
            <a:off x="2233096" y="4633913"/>
            <a:ext cx="95249"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85" name="Oval 519"/>
          <p:cNvSpPr>
            <a:spLocks noChangeArrowheads="1"/>
          </p:cNvSpPr>
          <p:nvPr/>
        </p:nvSpPr>
        <p:spPr bwMode="auto">
          <a:xfrm>
            <a:off x="2501911" y="4754563"/>
            <a:ext cx="97367"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86" name="Oval 520"/>
          <p:cNvSpPr>
            <a:spLocks noChangeArrowheads="1"/>
          </p:cNvSpPr>
          <p:nvPr/>
        </p:nvSpPr>
        <p:spPr bwMode="auto">
          <a:xfrm>
            <a:off x="2768601" y="4797425"/>
            <a:ext cx="95251"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87" name="Oval 521"/>
          <p:cNvSpPr>
            <a:spLocks noChangeArrowheads="1"/>
          </p:cNvSpPr>
          <p:nvPr/>
        </p:nvSpPr>
        <p:spPr bwMode="auto">
          <a:xfrm>
            <a:off x="3041662" y="4830780"/>
            <a:ext cx="97367"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88" name="Oval 522"/>
          <p:cNvSpPr>
            <a:spLocks noChangeArrowheads="1"/>
          </p:cNvSpPr>
          <p:nvPr/>
        </p:nvSpPr>
        <p:spPr bwMode="auto">
          <a:xfrm>
            <a:off x="3310469" y="4902200"/>
            <a:ext cx="95251"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89" name="Oval 523"/>
          <p:cNvSpPr>
            <a:spLocks noChangeArrowheads="1"/>
          </p:cNvSpPr>
          <p:nvPr/>
        </p:nvSpPr>
        <p:spPr bwMode="auto">
          <a:xfrm>
            <a:off x="3577169" y="4918075"/>
            <a:ext cx="95251"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90" name="Oval 524"/>
          <p:cNvSpPr>
            <a:spLocks noChangeArrowheads="1"/>
          </p:cNvSpPr>
          <p:nvPr/>
        </p:nvSpPr>
        <p:spPr bwMode="auto">
          <a:xfrm>
            <a:off x="3843866" y="4929205"/>
            <a:ext cx="95251"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91" name="Oval 525"/>
          <p:cNvSpPr>
            <a:spLocks noChangeArrowheads="1"/>
          </p:cNvSpPr>
          <p:nvPr/>
        </p:nvSpPr>
        <p:spPr bwMode="auto">
          <a:xfrm>
            <a:off x="4110578" y="4933950"/>
            <a:ext cx="97367"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792" name="Line 541"/>
          <p:cNvSpPr>
            <a:spLocks noChangeShapeType="1"/>
          </p:cNvSpPr>
          <p:nvPr/>
        </p:nvSpPr>
        <p:spPr bwMode="auto">
          <a:xfrm>
            <a:off x="1519776" y="5270500"/>
            <a:ext cx="4656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93" name="Line 542"/>
          <p:cNvSpPr>
            <a:spLocks noChangeShapeType="1"/>
          </p:cNvSpPr>
          <p:nvPr/>
        </p:nvSpPr>
        <p:spPr bwMode="auto">
          <a:xfrm>
            <a:off x="1562100" y="5634055"/>
            <a:ext cx="0" cy="3016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94" name="Line 543"/>
          <p:cNvSpPr>
            <a:spLocks noChangeShapeType="1"/>
          </p:cNvSpPr>
          <p:nvPr/>
        </p:nvSpPr>
        <p:spPr bwMode="auto">
          <a:xfrm flipV="1">
            <a:off x="1500720" y="5607050"/>
            <a:ext cx="133349" cy="460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795" name="Line 544"/>
          <p:cNvSpPr>
            <a:spLocks noChangeShapeType="1"/>
          </p:cNvSpPr>
          <p:nvPr/>
        </p:nvSpPr>
        <p:spPr bwMode="auto">
          <a:xfrm flipV="1">
            <a:off x="1498608" y="5561030"/>
            <a:ext cx="133351" cy="460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5331489" name="Text Box 545"/>
          <p:cNvSpPr txBox="1">
            <a:spLocks noChangeArrowheads="1"/>
          </p:cNvSpPr>
          <p:nvPr/>
        </p:nvSpPr>
        <p:spPr bwMode="auto">
          <a:xfrm>
            <a:off x="3617384" y="4175125"/>
            <a:ext cx="1257204" cy="46166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400" b="1" dirty="0">
                <a:solidFill>
                  <a:srgbClr val="FFFFFF"/>
                </a:solidFill>
                <a:latin typeface="Calibri" panose="020F0502020204030204" pitchFamily="34" charset="0"/>
                <a:ea typeface="MS PGothic" pitchFamily="34" charset="-128"/>
                <a:cs typeface="Calibri" panose="020F0502020204030204" pitchFamily="34" charset="0"/>
              </a:rPr>
              <a:t>Nicotine</a:t>
            </a:r>
          </a:p>
        </p:txBody>
      </p:sp>
      <p:sp>
        <p:nvSpPr>
          <p:cNvPr id="111797" name="Rectangle 547"/>
          <p:cNvSpPr>
            <a:spLocks noChangeArrowheads="1"/>
          </p:cNvSpPr>
          <p:nvPr/>
        </p:nvSpPr>
        <p:spPr bwMode="auto">
          <a:xfrm>
            <a:off x="69860" y="6492892"/>
            <a:ext cx="5583767" cy="3397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a:solidFill>
                  <a:srgbClr val="FFFFFF"/>
                </a:solidFill>
              </a:rPr>
              <a:t>Di Chiara G, Imperato A. </a:t>
            </a:r>
            <a:r>
              <a:rPr lang="en-US" altLang="en-US" sz="1600" i="1">
                <a:solidFill>
                  <a:srgbClr val="FFFFFF"/>
                </a:solidFill>
              </a:rPr>
              <a:t>Proc Natl Sci</a:t>
            </a:r>
            <a:r>
              <a:rPr lang="en-US" altLang="en-US" sz="1600">
                <a:solidFill>
                  <a:srgbClr val="FFFFFF"/>
                </a:solidFill>
              </a:rPr>
              <a:t>. 1988</a:t>
            </a:r>
          </a:p>
        </p:txBody>
      </p:sp>
      <p:sp>
        <p:nvSpPr>
          <p:cNvPr id="111799" name="Line 163"/>
          <p:cNvSpPr>
            <a:spLocks noChangeShapeType="1"/>
          </p:cNvSpPr>
          <p:nvPr/>
        </p:nvSpPr>
        <p:spPr bwMode="auto">
          <a:xfrm>
            <a:off x="7029451" y="1282700"/>
            <a:ext cx="2116" cy="2066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00" name="Line 164"/>
          <p:cNvSpPr>
            <a:spLocks noChangeShapeType="1"/>
          </p:cNvSpPr>
          <p:nvPr/>
        </p:nvSpPr>
        <p:spPr bwMode="auto">
          <a:xfrm>
            <a:off x="6978651" y="2316180"/>
            <a:ext cx="50800"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01" name="Line 165"/>
          <p:cNvSpPr>
            <a:spLocks noChangeShapeType="1"/>
          </p:cNvSpPr>
          <p:nvPr/>
        </p:nvSpPr>
        <p:spPr bwMode="auto">
          <a:xfrm>
            <a:off x="6978651" y="1801813"/>
            <a:ext cx="5080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02" name="Line 166"/>
          <p:cNvSpPr>
            <a:spLocks noChangeShapeType="1"/>
          </p:cNvSpPr>
          <p:nvPr/>
        </p:nvSpPr>
        <p:spPr bwMode="auto">
          <a:xfrm>
            <a:off x="6978651" y="1282700"/>
            <a:ext cx="50800"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03" name="Rectangle 167"/>
          <p:cNvSpPr>
            <a:spLocks noChangeArrowheads="1"/>
          </p:cNvSpPr>
          <p:nvPr/>
        </p:nvSpPr>
        <p:spPr bwMode="auto">
          <a:xfrm>
            <a:off x="6811435" y="3286125"/>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804" name="Rectangle 168"/>
          <p:cNvSpPr>
            <a:spLocks noChangeArrowheads="1"/>
          </p:cNvSpPr>
          <p:nvPr/>
        </p:nvSpPr>
        <p:spPr bwMode="auto">
          <a:xfrm>
            <a:off x="6625167" y="277336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100</a:t>
            </a:r>
            <a:endParaRPr lang="en-US" altLang="en-US" sz="1200">
              <a:solidFill>
                <a:srgbClr val="000000"/>
              </a:solidFill>
            </a:endParaRPr>
          </a:p>
        </p:txBody>
      </p:sp>
      <p:sp>
        <p:nvSpPr>
          <p:cNvPr id="111805" name="Rectangle 169"/>
          <p:cNvSpPr>
            <a:spLocks noChangeArrowheads="1"/>
          </p:cNvSpPr>
          <p:nvPr/>
        </p:nvSpPr>
        <p:spPr bwMode="auto">
          <a:xfrm>
            <a:off x="6625167" y="225425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200</a:t>
            </a:r>
            <a:endParaRPr lang="en-US" altLang="en-US" sz="1200">
              <a:solidFill>
                <a:srgbClr val="000000"/>
              </a:solidFill>
            </a:endParaRPr>
          </a:p>
        </p:txBody>
      </p:sp>
      <p:sp>
        <p:nvSpPr>
          <p:cNvPr id="111806" name="Rectangle 170"/>
          <p:cNvSpPr>
            <a:spLocks noChangeArrowheads="1"/>
          </p:cNvSpPr>
          <p:nvPr/>
        </p:nvSpPr>
        <p:spPr bwMode="auto">
          <a:xfrm>
            <a:off x="6625167" y="17399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300</a:t>
            </a:r>
            <a:endParaRPr lang="en-US" altLang="en-US" sz="1200">
              <a:solidFill>
                <a:srgbClr val="000000"/>
              </a:solidFill>
            </a:endParaRPr>
          </a:p>
        </p:txBody>
      </p:sp>
      <p:sp>
        <p:nvSpPr>
          <p:cNvPr id="111807" name="Rectangle 171"/>
          <p:cNvSpPr>
            <a:spLocks noChangeArrowheads="1"/>
          </p:cNvSpPr>
          <p:nvPr/>
        </p:nvSpPr>
        <p:spPr bwMode="auto">
          <a:xfrm>
            <a:off x="6699251" y="1190625"/>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400</a:t>
            </a:r>
            <a:endParaRPr lang="en-US" altLang="en-US" sz="1200">
              <a:solidFill>
                <a:srgbClr val="000000"/>
              </a:solidFill>
            </a:endParaRPr>
          </a:p>
        </p:txBody>
      </p:sp>
      <p:sp>
        <p:nvSpPr>
          <p:cNvPr id="111808" name="Line 172"/>
          <p:cNvSpPr>
            <a:spLocks noChangeShapeType="1"/>
          </p:cNvSpPr>
          <p:nvPr/>
        </p:nvSpPr>
        <p:spPr bwMode="auto">
          <a:xfrm>
            <a:off x="6989233" y="3349625"/>
            <a:ext cx="52917"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09" name="Line 173"/>
          <p:cNvSpPr>
            <a:spLocks noChangeShapeType="1"/>
          </p:cNvSpPr>
          <p:nvPr/>
        </p:nvSpPr>
        <p:spPr bwMode="auto">
          <a:xfrm>
            <a:off x="7249595" y="3349625"/>
            <a:ext cx="3627967"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0" name="Line 174"/>
          <p:cNvSpPr>
            <a:spLocks noChangeShapeType="1"/>
          </p:cNvSpPr>
          <p:nvPr/>
        </p:nvSpPr>
        <p:spPr bwMode="auto">
          <a:xfrm flipV="1">
            <a:off x="7249584"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1" name="Line 175"/>
          <p:cNvSpPr>
            <a:spLocks noChangeShapeType="1"/>
          </p:cNvSpPr>
          <p:nvPr/>
        </p:nvSpPr>
        <p:spPr bwMode="auto">
          <a:xfrm flipV="1">
            <a:off x="7493000"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2" name="Line 176"/>
          <p:cNvSpPr>
            <a:spLocks noChangeShapeType="1"/>
          </p:cNvSpPr>
          <p:nvPr/>
        </p:nvSpPr>
        <p:spPr bwMode="auto">
          <a:xfrm flipV="1">
            <a:off x="7730067"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3" name="Line 177"/>
          <p:cNvSpPr>
            <a:spLocks noChangeShapeType="1"/>
          </p:cNvSpPr>
          <p:nvPr/>
        </p:nvSpPr>
        <p:spPr bwMode="auto">
          <a:xfrm flipV="1">
            <a:off x="7973487" y="3349642"/>
            <a:ext cx="2116"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4" name="Line 178"/>
          <p:cNvSpPr>
            <a:spLocks noChangeShapeType="1"/>
          </p:cNvSpPr>
          <p:nvPr/>
        </p:nvSpPr>
        <p:spPr bwMode="auto">
          <a:xfrm flipV="1">
            <a:off x="8219019" y="3349642"/>
            <a:ext cx="2116"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5" name="Line 179"/>
          <p:cNvSpPr>
            <a:spLocks noChangeShapeType="1"/>
          </p:cNvSpPr>
          <p:nvPr/>
        </p:nvSpPr>
        <p:spPr bwMode="auto">
          <a:xfrm flipV="1">
            <a:off x="8453967"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6" name="Line 180"/>
          <p:cNvSpPr>
            <a:spLocks noChangeShapeType="1"/>
          </p:cNvSpPr>
          <p:nvPr/>
        </p:nvSpPr>
        <p:spPr bwMode="auto">
          <a:xfrm flipV="1">
            <a:off x="8699500"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7" name="Line 181"/>
          <p:cNvSpPr>
            <a:spLocks noChangeShapeType="1"/>
          </p:cNvSpPr>
          <p:nvPr/>
        </p:nvSpPr>
        <p:spPr bwMode="auto">
          <a:xfrm flipV="1">
            <a:off x="8945036"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8" name="Line 182"/>
          <p:cNvSpPr>
            <a:spLocks noChangeShapeType="1"/>
          </p:cNvSpPr>
          <p:nvPr/>
        </p:nvSpPr>
        <p:spPr bwMode="auto">
          <a:xfrm flipV="1">
            <a:off x="9179984"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19" name="Line 183"/>
          <p:cNvSpPr>
            <a:spLocks noChangeShapeType="1"/>
          </p:cNvSpPr>
          <p:nvPr/>
        </p:nvSpPr>
        <p:spPr bwMode="auto">
          <a:xfrm flipV="1">
            <a:off x="9423400"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20" name="Line 184"/>
          <p:cNvSpPr>
            <a:spLocks noChangeShapeType="1"/>
          </p:cNvSpPr>
          <p:nvPr/>
        </p:nvSpPr>
        <p:spPr bwMode="auto">
          <a:xfrm flipV="1">
            <a:off x="9668936"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21" name="Line 185"/>
          <p:cNvSpPr>
            <a:spLocks noChangeShapeType="1"/>
          </p:cNvSpPr>
          <p:nvPr/>
        </p:nvSpPr>
        <p:spPr bwMode="auto">
          <a:xfrm flipV="1">
            <a:off x="9906000"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22" name="Line 186"/>
          <p:cNvSpPr>
            <a:spLocks noChangeShapeType="1"/>
          </p:cNvSpPr>
          <p:nvPr/>
        </p:nvSpPr>
        <p:spPr bwMode="auto">
          <a:xfrm flipV="1">
            <a:off x="10151533"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23" name="Line 187"/>
          <p:cNvSpPr>
            <a:spLocks noChangeShapeType="1"/>
          </p:cNvSpPr>
          <p:nvPr/>
        </p:nvSpPr>
        <p:spPr bwMode="auto">
          <a:xfrm flipV="1">
            <a:off x="10394951" y="3349642"/>
            <a:ext cx="2116"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24" name="Line 188"/>
          <p:cNvSpPr>
            <a:spLocks noChangeShapeType="1"/>
          </p:cNvSpPr>
          <p:nvPr/>
        </p:nvSpPr>
        <p:spPr bwMode="auto">
          <a:xfrm flipV="1">
            <a:off x="10629900"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25" name="Line 189"/>
          <p:cNvSpPr>
            <a:spLocks noChangeShapeType="1"/>
          </p:cNvSpPr>
          <p:nvPr/>
        </p:nvSpPr>
        <p:spPr bwMode="auto">
          <a:xfrm flipV="1">
            <a:off x="10877551"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26" name="Rectangle 190"/>
          <p:cNvSpPr>
            <a:spLocks noChangeArrowheads="1"/>
          </p:cNvSpPr>
          <p:nvPr/>
        </p:nvSpPr>
        <p:spPr bwMode="auto">
          <a:xfrm>
            <a:off x="7207251"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0</a:t>
            </a:r>
            <a:endParaRPr lang="en-US" altLang="en-US" sz="1200">
              <a:solidFill>
                <a:srgbClr val="000000"/>
              </a:solidFill>
            </a:endParaRPr>
          </a:p>
        </p:txBody>
      </p:sp>
      <p:sp>
        <p:nvSpPr>
          <p:cNvPr id="111827" name="Rectangle 191"/>
          <p:cNvSpPr>
            <a:spLocks noChangeArrowheads="1"/>
          </p:cNvSpPr>
          <p:nvPr/>
        </p:nvSpPr>
        <p:spPr bwMode="auto">
          <a:xfrm>
            <a:off x="7929035"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1</a:t>
            </a:r>
            <a:endParaRPr lang="en-US" altLang="en-US" sz="1200">
              <a:solidFill>
                <a:srgbClr val="000000"/>
              </a:solidFill>
            </a:endParaRPr>
          </a:p>
        </p:txBody>
      </p:sp>
      <p:sp>
        <p:nvSpPr>
          <p:cNvPr id="111828" name="Rectangle 192"/>
          <p:cNvSpPr>
            <a:spLocks noChangeArrowheads="1"/>
          </p:cNvSpPr>
          <p:nvPr/>
        </p:nvSpPr>
        <p:spPr bwMode="auto">
          <a:xfrm>
            <a:off x="8659285"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2</a:t>
            </a:r>
            <a:endParaRPr lang="en-US" altLang="en-US" sz="1200">
              <a:solidFill>
                <a:srgbClr val="000000"/>
              </a:solidFill>
            </a:endParaRPr>
          </a:p>
        </p:txBody>
      </p:sp>
      <p:sp>
        <p:nvSpPr>
          <p:cNvPr id="111829" name="Rectangle 193"/>
          <p:cNvSpPr>
            <a:spLocks noChangeArrowheads="1"/>
          </p:cNvSpPr>
          <p:nvPr/>
        </p:nvSpPr>
        <p:spPr bwMode="auto">
          <a:xfrm>
            <a:off x="9383185"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3</a:t>
            </a:r>
            <a:endParaRPr lang="en-US" altLang="en-US" sz="1200">
              <a:solidFill>
                <a:srgbClr val="000000"/>
              </a:solidFill>
            </a:endParaRPr>
          </a:p>
        </p:txBody>
      </p:sp>
      <p:sp>
        <p:nvSpPr>
          <p:cNvPr id="111830" name="Rectangle 194"/>
          <p:cNvSpPr>
            <a:spLocks noChangeArrowheads="1"/>
          </p:cNvSpPr>
          <p:nvPr/>
        </p:nvSpPr>
        <p:spPr bwMode="auto">
          <a:xfrm>
            <a:off x="10109201"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4</a:t>
            </a:r>
            <a:endParaRPr lang="en-US" altLang="en-US" sz="1200">
              <a:solidFill>
                <a:srgbClr val="000000"/>
              </a:solidFill>
            </a:endParaRPr>
          </a:p>
        </p:txBody>
      </p:sp>
      <p:sp>
        <p:nvSpPr>
          <p:cNvPr id="111831" name="Rectangle 195"/>
          <p:cNvSpPr>
            <a:spLocks noChangeArrowheads="1"/>
          </p:cNvSpPr>
          <p:nvPr/>
        </p:nvSpPr>
        <p:spPr bwMode="auto">
          <a:xfrm>
            <a:off x="10725151"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5</a:t>
            </a:r>
            <a:endParaRPr lang="en-US" altLang="en-US" sz="1200">
              <a:solidFill>
                <a:srgbClr val="000000"/>
              </a:solidFill>
            </a:endParaRPr>
          </a:p>
        </p:txBody>
      </p:sp>
      <p:sp>
        <p:nvSpPr>
          <p:cNvPr id="111832" name="Rectangle 196"/>
          <p:cNvSpPr>
            <a:spLocks noChangeArrowheads="1"/>
          </p:cNvSpPr>
          <p:nvPr/>
        </p:nvSpPr>
        <p:spPr bwMode="auto">
          <a:xfrm>
            <a:off x="8335444" y="3573463"/>
            <a:ext cx="1112677"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Hrs. after cocaine</a:t>
            </a:r>
            <a:endParaRPr lang="en-US" altLang="en-US" sz="1200">
              <a:solidFill>
                <a:srgbClr val="000000"/>
              </a:solidFill>
            </a:endParaRPr>
          </a:p>
        </p:txBody>
      </p:sp>
      <p:sp>
        <p:nvSpPr>
          <p:cNvPr id="111833" name="Rectangle 197"/>
          <p:cNvSpPr>
            <a:spLocks noChangeArrowheads="1"/>
          </p:cNvSpPr>
          <p:nvPr/>
        </p:nvSpPr>
        <p:spPr bwMode="auto">
          <a:xfrm rot="-5400000">
            <a:off x="5840345" y="2054761"/>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FFFF"/>
                </a:solidFill>
              </a:rPr>
              <a:t>% of Basal Release</a:t>
            </a:r>
            <a:endParaRPr lang="en-US" altLang="en-US" sz="1200">
              <a:solidFill>
                <a:srgbClr val="000000"/>
              </a:solidFill>
            </a:endParaRPr>
          </a:p>
        </p:txBody>
      </p:sp>
      <p:sp>
        <p:nvSpPr>
          <p:cNvPr id="111834" name="Line 198"/>
          <p:cNvSpPr>
            <a:spLocks noChangeShapeType="1"/>
          </p:cNvSpPr>
          <p:nvPr/>
        </p:nvSpPr>
        <p:spPr bwMode="auto">
          <a:xfrm>
            <a:off x="7196667" y="2833705"/>
            <a:ext cx="50800"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35" name="Line 199"/>
          <p:cNvSpPr>
            <a:spLocks noChangeShapeType="1"/>
          </p:cNvSpPr>
          <p:nvPr/>
        </p:nvSpPr>
        <p:spPr bwMode="auto">
          <a:xfrm flipV="1">
            <a:off x="7247468" y="2225692"/>
            <a:ext cx="245533" cy="6080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36" name="Oval 202"/>
          <p:cNvSpPr>
            <a:spLocks noChangeArrowheads="1"/>
          </p:cNvSpPr>
          <p:nvPr/>
        </p:nvSpPr>
        <p:spPr bwMode="auto">
          <a:xfrm>
            <a:off x="7245352" y="2746392"/>
            <a:ext cx="107949"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37" name="Line 205"/>
          <p:cNvSpPr>
            <a:spLocks noChangeShapeType="1"/>
          </p:cNvSpPr>
          <p:nvPr/>
        </p:nvSpPr>
        <p:spPr bwMode="auto">
          <a:xfrm flipV="1">
            <a:off x="7493008" y="2035175"/>
            <a:ext cx="234951" cy="1905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38" name="Line 206"/>
          <p:cNvSpPr>
            <a:spLocks noChangeShapeType="1"/>
          </p:cNvSpPr>
          <p:nvPr/>
        </p:nvSpPr>
        <p:spPr bwMode="auto">
          <a:xfrm flipV="1">
            <a:off x="7727952" y="1879600"/>
            <a:ext cx="245533" cy="1555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39" name="Line 207"/>
          <p:cNvSpPr>
            <a:spLocks noChangeShapeType="1"/>
          </p:cNvSpPr>
          <p:nvPr/>
        </p:nvSpPr>
        <p:spPr bwMode="auto">
          <a:xfrm flipV="1">
            <a:off x="7973484" y="1646238"/>
            <a:ext cx="245533" cy="2333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0" name="Line 208"/>
          <p:cNvSpPr>
            <a:spLocks noChangeShapeType="1"/>
          </p:cNvSpPr>
          <p:nvPr/>
        </p:nvSpPr>
        <p:spPr bwMode="auto">
          <a:xfrm>
            <a:off x="8219020" y="1646238"/>
            <a:ext cx="234949" cy="508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1" name="Line 209"/>
          <p:cNvSpPr>
            <a:spLocks noChangeShapeType="1"/>
          </p:cNvSpPr>
          <p:nvPr/>
        </p:nvSpPr>
        <p:spPr bwMode="auto">
          <a:xfrm>
            <a:off x="8453978" y="1697038"/>
            <a:ext cx="243417" cy="809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2" name="Line 210"/>
          <p:cNvSpPr>
            <a:spLocks noChangeShapeType="1"/>
          </p:cNvSpPr>
          <p:nvPr/>
        </p:nvSpPr>
        <p:spPr bwMode="auto">
          <a:xfrm>
            <a:off x="8697384" y="1778000"/>
            <a:ext cx="245533" cy="1254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3" name="Line 211"/>
          <p:cNvSpPr>
            <a:spLocks noChangeShapeType="1"/>
          </p:cNvSpPr>
          <p:nvPr/>
        </p:nvSpPr>
        <p:spPr bwMode="auto">
          <a:xfrm>
            <a:off x="8942920" y="1903413"/>
            <a:ext cx="234949" cy="1031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4" name="Line 212"/>
          <p:cNvSpPr>
            <a:spLocks noChangeShapeType="1"/>
          </p:cNvSpPr>
          <p:nvPr/>
        </p:nvSpPr>
        <p:spPr bwMode="auto">
          <a:xfrm>
            <a:off x="9177868" y="2006600"/>
            <a:ext cx="245533" cy="3905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5" name="Line 213"/>
          <p:cNvSpPr>
            <a:spLocks noChangeShapeType="1"/>
          </p:cNvSpPr>
          <p:nvPr/>
        </p:nvSpPr>
        <p:spPr bwMode="auto">
          <a:xfrm>
            <a:off x="9423400" y="2397142"/>
            <a:ext cx="245533" cy="349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6" name="Line 214"/>
          <p:cNvSpPr>
            <a:spLocks noChangeShapeType="1"/>
          </p:cNvSpPr>
          <p:nvPr/>
        </p:nvSpPr>
        <p:spPr bwMode="auto">
          <a:xfrm>
            <a:off x="9668945" y="2432067"/>
            <a:ext cx="234951" cy="682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7" name="Line 215"/>
          <p:cNvSpPr>
            <a:spLocks noChangeShapeType="1"/>
          </p:cNvSpPr>
          <p:nvPr/>
        </p:nvSpPr>
        <p:spPr bwMode="auto">
          <a:xfrm>
            <a:off x="9903884" y="2500330"/>
            <a:ext cx="245533" cy="523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8" name="Line 216"/>
          <p:cNvSpPr>
            <a:spLocks noChangeShapeType="1"/>
          </p:cNvSpPr>
          <p:nvPr/>
        </p:nvSpPr>
        <p:spPr bwMode="auto">
          <a:xfrm>
            <a:off x="10149417" y="2552717"/>
            <a:ext cx="243416" cy="746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49" name="Line 217"/>
          <p:cNvSpPr>
            <a:spLocks noChangeShapeType="1"/>
          </p:cNvSpPr>
          <p:nvPr/>
        </p:nvSpPr>
        <p:spPr bwMode="auto">
          <a:xfrm>
            <a:off x="10392833" y="2627313"/>
            <a:ext cx="237067" cy="508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50" name="Line 218"/>
          <p:cNvSpPr>
            <a:spLocks noChangeShapeType="1"/>
          </p:cNvSpPr>
          <p:nvPr/>
        </p:nvSpPr>
        <p:spPr bwMode="auto">
          <a:xfrm>
            <a:off x="10629900" y="2678113"/>
            <a:ext cx="245533" cy="127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111851" name="Oval 247"/>
          <p:cNvSpPr>
            <a:spLocks noChangeArrowheads="1"/>
          </p:cNvSpPr>
          <p:nvPr/>
        </p:nvSpPr>
        <p:spPr bwMode="auto">
          <a:xfrm>
            <a:off x="7431629" y="2184417"/>
            <a:ext cx="112183"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2" name="Oval 248"/>
          <p:cNvSpPr>
            <a:spLocks noChangeArrowheads="1"/>
          </p:cNvSpPr>
          <p:nvPr/>
        </p:nvSpPr>
        <p:spPr bwMode="auto">
          <a:xfrm>
            <a:off x="7668685" y="1995488"/>
            <a:ext cx="110067"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3" name="Oval 249"/>
          <p:cNvSpPr>
            <a:spLocks noChangeArrowheads="1"/>
          </p:cNvSpPr>
          <p:nvPr/>
        </p:nvSpPr>
        <p:spPr bwMode="auto">
          <a:xfrm>
            <a:off x="7914217" y="1839913"/>
            <a:ext cx="107949"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4" name="Oval 250"/>
          <p:cNvSpPr>
            <a:spLocks noChangeArrowheads="1"/>
          </p:cNvSpPr>
          <p:nvPr/>
        </p:nvSpPr>
        <p:spPr bwMode="auto">
          <a:xfrm>
            <a:off x="8157633" y="1604963"/>
            <a:ext cx="112184"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5" name="Oval 251"/>
          <p:cNvSpPr>
            <a:spLocks noChangeArrowheads="1"/>
          </p:cNvSpPr>
          <p:nvPr/>
        </p:nvSpPr>
        <p:spPr bwMode="auto">
          <a:xfrm>
            <a:off x="8394700" y="1657367"/>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6" name="Oval 252"/>
          <p:cNvSpPr>
            <a:spLocks noChangeArrowheads="1"/>
          </p:cNvSpPr>
          <p:nvPr/>
        </p:nvSpPr>
        <p:spPr bwMode="auto">
          <a:xfrm>
            <a:off x="8640245" y="1738313"/>
            <a:ext cx="107951"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7" name="Oval 253"/>
          <p:cNvSpPr>
            <a:spLocks noChangeArrowheads="1"/>
          </p:cNvSpPr>
          <p:nvPr/>
        </p:nvSpPr>
        <p:spPr bwMode="auto">
          <a:xfrm>
            <a:off x="8883653" y="1863726"/>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8" name="Oval 254"/>
          <p:cNvSpPr>
            <a:spLocks noChangeArrowheads="1"/>
          </p:cNvSpPr>
          <p:nvPr/>
        </p:nvSpPr>
        <p:spPr bwMode="auto">
          <a:xfrm>
            <a:off x="9118601" y="1966913"/>
            <a:ext cx="110067"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59" name="Oval 255"/>
          <p:cNvSpPr>
            <a:spLocks noChangeArrowheads="1"/>
          </p:cNvSpPr>
          <p:nvPr/>
        </p:nvSpPr>
        <p:spPr bwMode="auto">
          <a:xfrm>
            <a:off x="9364133" y="2357438"/>
            <a:ext cx="110067"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60" name="Oval 256"/>
          <p:cNvSpPr>
            <a:spLocks noChangeArrowheads="1"/>
          </p:cNvSpPr>
          <p:nvPr/>
        </p:nvSpPr>
        <p:spPr bwMode="auto">
          <a:xfrm>
            <a:off x="9609669" y="2390792"/>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61" name="Oval 257"/>
          <p:cNvSpPr>
            <a:spLocks noChangeArrowheads="1"/>
          </p:cNvSpPr>
          <p:nvPr/>
        </p:nvSpPr>
        <p:spPr bwMode="auto">
          <a:xfrm>
            <a:off x="9846745" y="2460642"/>
            <a:ext cx="107951"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62" name="Oval 258"/>
          <p:cNvSpPr>
            <a:spLocks noChangeArrowheads="1"/>
          </p:cNvSpPr>
          <p:nvPr/>
        </p:nvSpPr>
        <p:spPr bwMode="auto">
          <a:xfrm>
            <a:off x="10090153" y="2511442"/>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63" name="Oval 259"/>
          <p:cNvSpPr>
            <a:spLocks noChangeArrowheads="1"/>
          </p:cNvSpPr>
          <p:nvPr/>
        </p:nvSpPr>
        <p:spPr bwMode="auto">
          <a:xfrm>
            <a:off x="10335684" y="2586038"/>
            <a:ext cx="107949" cy="7620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64" name="Oval 260"/>
          <p:cNvSpPr>
            <a:spLocks noChangeArrowheads="1"/>
          </p:cNvSpPr>
          <p:nvPr/>
        </p:nvSpPr>
        <p:spPr bwMode="auto">
          <a:xfrm>
            <a:off x="10572752" y="2638442"/>
            <a:ext cx="107949"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65" name="Oval 261"/>
          <p:cNvSpPr>
            <a:spLocks noChangeArrowheads="1"/>
          </p:cNvSpPr>
          <p:nvPr/>
        </p:nvSpPr>
        <p:spPr bwMode="auto">
          <a:xfrm>
            <a:off x="10816178" y="2649538"/>
            <a:ext cx="107951"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66" name="Line 302"/>
          <p:cNvSpPr>
            <a:spLocks noChangeShapeType="1"/>
          </p:cNvSpPr>
          <p:nvPr/>
        </p:nvSpPr>
        <p:spPr bwMode="auto">
          <a:xfrm>
            <a:off x="6968067" y="2820988"/>
            <a:ext cx="5080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5724267" name="Text Box 2155"/>
          <p:cNvSpPr txBox="1">
            <a:spLocks noChangeArrowheads="1"/>
          </p:cNvSpPr>
          <p:nvPr/>
        </p:nvSpPr>
        <p:spPr bwMode="auto">
          <a:xfrm>
            <a:off x="9340868" y="1143000"/>
            <a:ext cx="1187954" cy="46166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400" b="1" dirty="0">
                <a:solidFill>
                  <a:srgbClr val="FFFFFF"/>
                </a:solidFill>
                <a:latin typeface="Calibri" panose="020F0502020204030204" pitchFamily="34" charset="0"/>
                <a:ea typeface="MS PGothic" pitchFamily="34" charset="-128"/>
                <a:cs typeface="Calibri" panose="020F0502020204030204" pitchFamily="34" charset="0"/>
              </a:rPr>
              <a:t>Cocaine</a:t>
            </a:r>
          </a:p>
        </p:txBody>
      </p:sp>
      <p:sp>
        <p:nvSpPr>
          <p:cNvPr id="111869" name="Oval 2159"/>
          <p:cNvSpPr>
            <a:spLocks noChangeArrowheads="1"/>
          </p:cNvSpPr>
          <p:nvPr/>
        </p:nvSpPr>
        <p:spPr bwMode="auto">
          <a:xfrm>
            <a:off x="7476068" y="50292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0" name="Oval 2162"/>
          <p:cNvSpPr>
            <a:spLocks noChangeArrowheads="1"/>
          </p:cNvSpPr>
          <p:nvPr/>
        </p:nvSpPr>
        <p:spPr bwMode="auto">
          <a:xfrm>
            <a:off x="7721600" y="48768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1" name="Oval 2163"/>
          <p:cNvSpPr>
            <a:spLocks noChangeArrowheads="1"/>
          </p:cNvSpPr>
          <p:nvPr/>
        </p:nvSpPr>
        <p:spPr bwMode="auto">
          <a:xfrm>
            <a:off x="7973491" y="4743467"/>
            <a:ext cx="95249"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2" name="Oval 2164"/>
          <p:cNvSpPr>
            <a:spLocks noChangeArrowheads="1"/>
          </p:cNvSpPr>
          <p:nvPr/>
        </p:nvSpPr>
        <p:spPr bwMode="auto">
          <a:xfrm>
            <a:off x="8242301" y="4614863"/>
            <a:ext cx="95251" cy="682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3" name="Oval 2165"/>
          <p:cNvSpPr>
            <a:spLocks noChangeArrowheads="1"/>
          </p:cNvSpPr>
          <p:nvPr/>
        </p:nvSpPr>
        <p:spPr bwMode="auto">
          <a:xfrm>
            <a:off x="8470900" y="45720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4" name="Oval 2166"/>
          <p:cNvSpPr>
            <a:spLocks noChangeArrowheads="1"/>
          </p:cNvSpPr>
          <p:nvPr/>
        </p:nvSpPr>
        <p:spPr bwMode="auto">
          <a:xfrm>
            <a:off x="8714329" y="4597417"/>
            <a:ext cx="95249"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5" name="Oval 2167"/>
          <p:cNvSpPr>
            <a:spLocks noChangeArrowheads="1"/>
          </p:cNvSpPr>
          <p:nvPr/>
        </p:nvSpPr>
        <p:spPr bwMode="auto">
          <a:xfrm>
            <a:off x="8985262" y="4614863"/>
            <a:ext cx="95249" cy="682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6" name="Oval 2168"/>
          <p:cNvSpPr>
            <a:spLocks noChangeArrowheads="1"/>
          </p:cNvSpPr>
          <p:nvPr/>
        </p:nvSpPr>
        <p:spPr bwMode="auto">
          <a:xfrm>
            <a:off x="9228668" y="46482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7" name="Oval 2169"/>
          <p:cNvSpPr>
            <a:spLocks noChangeArrowheads="1"/>
          </p:cNvSpPr>
          <p:nvPr/>
        </p:nvSpPr>
        <p:spPr bwMode="auto">
          <a:xfrm>
            <a:off x="9491136" y="4687888"/>
            <a:ext cx="93133" cy="682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8" name="Oval 2170"/>
          <p:cNvSpPr>
            <a:spLocks noChangeArrowheads="1"/>
          </p:cNvSpPr>
          <p:nvPr/>
        </p:nvSpPr>
        <p:spPr bwMode="auto">
          <a:xfrm>
            <a:off x="9709152" y="48006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79" name="Oval 2171"/>
          <p:cNvSpPr>
            <a:spLocks noChangeArrowheads="1"/>
          </p:cNvSpPr>
          <p:nvPr/>
        </p:nvSpPr>
        <p:spPr bwMode="auto">
          <a:xfrm>
            <a:off x="9980084" y="4899042"/>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80" name="Oval 2172"/>
          <p:cNvSpPr>
            <a:spLocks noChangeArrowheads="1"/>
          </p:cNvSpPr>
          <p:nvPr/>
        </p:nvSpPr>
        <p:spPr bwMode="auto">
          <a:xfrm>
            <a:off x="10183284" y="5091113"/>
            <a:ext cx="93133" cy="682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81" name="Oval 2173"/>
          <p:cNvSpPr>
            <a:spLocks noChangeArrowheads="1"/>
          </p:cNvSpPr>
          <p:nvPr/>
        </p:nvSpPr>
        <p:spPr bwMode="auto">
          <a:xfrm>
            <a:off x="10454219" y="51816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82" name="Oval 2174"/>
          <p:cNvSpPr>
            <a:spLocks noChangeArrowheads="1"/>
          </p:cNvSpPr>
          <p:nvPr/>
        </p:nvSpPr>
        <p:spPr bwMode="auto">
          <a:xfrm>
            <a:off x="10712462" y="5200667"/>
            <a:ext cx="95249"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83" name="Oval 2175"/>
          <p:cNvSpPr>
            <a:spLocks noChangeArrowheads="1"/>
          </p:cNvSpPr>
          <p:nvPr/>
        </p:nvSpPr>
        <p:spPr bwMode="auto">
          <a:xfrm>
            <a:off x="10972800" y="52578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111884" name="Title 1"/>
          <p:cNvSpPr>
            <a:spLocks noGrp="1"/>
          </p:cNvSpPr>
          <p:nvPr>
            <p:ph type="title"/>
          </p:nvPr>
        </p:nvSpPr>
        <p:spPr>
          <a:xfrm>
            <a:off x="0" y="0"/>
            <a:ext cx="12192000" cy="685800"/>
          </a:xfrm>
          <a:solidFill>
            <a:srgbClr val="214A5B"/>
          </a:solidFill>
        </p:spPr>
        <p:txBody>
          <a:bodyPr/>
          <a:lstStyle/>
          <a:p>
            <a:r>
              <a:rPr lang="en-US" altLang="en-US" sz="3600" b="1" dirty="0">
                <a:solidFill>
                  <a:schemeClr val="bg1"/>
                </a:solidFill>
                <a:effectLst>
                  <a:outerShdw blurRad="38100" dist="38100" dir="2700000" algn="tl">
                    <a:srgbClr val="000000">
                      <a:alpha val="43137"/>
                    </a:srgbClr>
                  </a:outerShdw>
                </a:effectLst>
              </a:rPr>
              <a:t>Drugs Elevate Dopamine More/Longer</a:t>
            </a:r>
          </a:p>
        </p:txBody>
      </p:sp>
    </p:spTree>
    <p:extLst>
      <p:ext uri="{BB962C8B-B14F-4D97-AF65-F5344CB8AC3E}">
        <p14:creationId xmlns:p14="http://schemas.microsoft.com/office/powerpoint/2010/main" val="551769078"/>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6347" y="838200"/>
            <a:ext cx="12293600" cy="6146800"/>
          </a:xfrm>
          <a:prstGeom prst="rect">
            <a:avLst/>
          </a:prstGeom>
          <a:solidFill>
            <a:srgbClr val="132B35"/>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a:solidFill>
                  <a:srgbClr val="FFFFFF"/>
                </a:solidFill>
                <a:ea typeface="Osaka"/>
                <a:cs typeface="Osaka"/>
              </a:rPr>
              <a:t>Volkow et al., </a:t>
            </a:r>
            <a:r>
              <a:rPr lang="en-US" altLang="en-US" sz="1600" i="1" dirty="0">
                <a:solidFill>
                  <a:srgbClr val="FFFFFF"/>
                </a:solidFill>
                <a:ea typeface="Osaka"/>
                <a:cs typeface="Osaka"/>
              </a:rPr>
              <a:t>Neuro Learn Mem </a:t>
            </a:r>
            <a:r>
              <a:rPr lang="en-US" altLang="en-US" sz="1600" dirty="0">
                <a:solidFill>
                  <a:srgbClr val="FFFFFF"/>
                </a:solidFill>
                <a:ea typeface="Osaka"/>
                <a:cs typeface="Osaka"/>
              </a:rPr>
              <a:t>2002</a:t>
            </a:r>
            <a:endParaRPr lang="en-US" altLang="en-US" sz="1600" dirty="0">
              <a:solidFill>
                <a:srgbClr val="FFFFFF"/>
              </a:solidFill>
            </a:endParaRPr>
          </a:p>
        </p:txBody>
      </p:sp>
      <p:sp>
        <p:nvSpPr>
          <p:cNvPr id="112643" name="Text Box 2"/>
          <p:cNvSpPr txBox="1">
            <a:spLocks noChangeArrowheads="1"/>
          </p:cNvSpPr>
          <p:nvPr/>
        </p:nvSpPr>
        <p:spPr bwMode="auto">
          <a:xfrm>
            <a:off x="-6347" y="-109538"/>
            <a:ext cx="12293600" cy="969496"/>
          </a:xfrm>
          <a:prstGeom prst="rect">
            <a:avLst/>
          </a:prstGeom>
          <a:solidFill>
            <a:srgbClr val="214A5B"/>
          </a:solidFill>
          <a:ln>
            <a:noFill/>
          </a:ln>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300" b="1" u="sng" dirty="0">
                <a:solidFill>
                  <a:srgbClr val="FFFFFF"/>
                </a:solidFill>
                <a:effectLst>
                  <a:outerShdw blurRad="38100" dist="38100" dir="2700000" algn="tl">
                    <a:srgbClr val="000000">
                      <a:alpha val="43137"/>
                    </a:srgbClr>
                  </a:outerShdw>
                </a:effectLst>
                <a:ea typeface="Osaka"/>
                <a:cs typeface="Osaka"/>
              </a:rPr>
              <a:t>Dopamine Receptors &amp; Function Lower</a:t>
            </a:r>
            <a:r>
              <a:rPr lang="en-US" altLang="en-US" sz="3300" b="1" dirty="0">
                <a:solidFill>
                  <a:srgbClr val="FFFFFF"/>
                </a:solidFill>
                <a:effectLst>
                  <a:outerShdw blurRad="38100" dist="38100" dir="2700000" algn="tl">
                    <a:srgbClr val="000000">
                      <a:alpha val="43137"/>
                    </a:srgbClr>
                  </a:outerShdw>
                </a:effectLst>
                <a:ea typeface="Osaka"/>
                <a:cs typeface="Osaka"/>
              </a:rPr>
              <a:t> in Individuals with Addiction</a:t>
            </a:r>
          </a:p>
          <a:p>
            <a:pPr algn="ctr" eaLnBrk="0" fontAlgn="base" hangingPunct="0">
              <a:spcBef>
                <a:spcPct val="0"/>
              </a:spcBef>
              <a:spcAft>
                <a:spcPct val="0"/>
              </a:spcAft>
              <a:buFontTx/>
              <a:buNone/>
            </a:pPr>
            <a:r>
              <a:rPr lang="en-US" altLang="en-US" sz="2400" dirty="0">
                <a:solidFill>
                  <a:srgbClr val="FFFFFF"/>
                </a:solidFill>
                <a:ea typeface="Osaka"/>
                <a:cs typeface="Osaka"/>
              </a:rPr>
              <a:t>“hypo-dopaminergic state”</a:t>
            </a:r>
          </a:p>
        </p:txBody>
      </p:sp>
      <p:pic>
        <p:nvPicPr>
          <p:cNvPr id="112644" name="Picture 4"/>
          <p:cNvPicPr>
            <a:picLocks noChangeAspect="1" noChangeArrowheads="1"/>
          </p:cNvPicPr>
          <p:nvPr/>
        </p:nvPicPr>
        <p:blipFill>
          <a:blip r:embed="rId3">
            <a:extLst>
              <a:ext uri="{28A0092B-C50C-407E-A947-70E740481C1C}">
                <a14:useLocalDpi xmlns:a14="http://schemas.microsoft.com/office/drawing/2010/main" val="0"/>
              </a:ext>
            </a:extLst>
          </a:blip>
          <a:srcRect l="39537"/>
          <a:stretch>
            <a:fillRect/>
          </a:stretch>
        </p:blipFill>
        <p:spPr bwMode="auto">
          <a:xfrm>
            <a:off x="6334129" y="1238130"/>
            <a:ext cx="77681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12645" name="Text Box 5"/>
          <p:cNvSpPr txBox="1">
            <a:spLocks noChangeArrowheads="1"/>
          </p:cNvSpPr>
          <p:nvPr/>
        </p:nvSpPr>
        <p:spPr bwMode="auto">
          <a:xfrm rot="-5410123">
            <a:off x="5205840" y="4038974"/>
            <a:ext cx="33972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dirty="0">
                <a:solidFill>
                  <a:srgbClr val="FFFFFF"/>
                </a:solidFill>
                <a:ea typeface="Osaka"/>
                <a:cs typeface="Osaka"/>
              </a:rPr>
              <a:t>DA D2 Receptor Availability</a:t>
            </a:r>
          </a:p>
        </p:txBody>
      </p:sp>
      <p:pic>
        <p:nvPicPr>
          <p:cNvPr id="112646" name="Picture 6"/>
          <p:cNvPicPr>
            <a:picLocks noChangeAspect="1" noChangeArrowheads="1"/>
          </p:cNvPicPr>
          <p:nvPr/>
        </p:nvPicPr>
        <p:blipFill>
          <a:blip r:embed="rId4">
            <a:extLst>
              <a:ext uri="{28A0092B-C50C-407E-A947-70E740481C1C}">
                <a14:useLocalDpi xmlns:a14="http://schemas.microsoft.com/office/drawing/2010/main" val="0"/>
              </a:ext>
            </a:extLst>
          </a:blip>
          <a:srcRect l="30832" r="47499" b="58324"/>
          <a:stretch>
            <a:fillRect/>
          </a:stretch>
        </p:blipFill>
        <p:spPr bwMode="auto">
          <a:xfrm>
            <a:off x="4572721" y="2879271"/>
            <a:ext cx="160865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7"/>
          <p:cNvPicPr>
            <a:picLocks noChangeAspect="1" noChangeArrowheads="1"/>
          </p:cNvPicPr>
          <p:nvPr/>
        </p:nvPicPr>
        <p:blipFill>
          <a:blip r:embed="rId4">
            <a:extLst>
              <a:ext uri="{28A0092B-C50C-407E-A947-70E740481C1C}">
                <a14:useLocalDpi xmlns:a14="http://schemas.microsoft.com/office/drawing/2010/main" val="0"/>
              </a:ext>
            </a:extLst>
          </a:blip>
          <a:srcRect l="2499" r="75833" b="58324"/>
          <a:stretch>
            <a:fillRect/>
          </a:stretch>
        </p:blipFill>
        <p:spPr bwMode="auto">
          <a:xfrm>
            <a:off x="2823623" y="2879271"/>
            <a:ext cx="16301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4841" y="1238130"/>
            <a:ext cx="1625612" cy="158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0073" y="1219200"/>
            <a:ext cx="1663700" cy="1600200"/>
          </a:xfrm>
          <a:prstGeom prst="rect">
            <a:avLst/>
          </a:prstGeom>
          <a:solidFill>
            <a:srgbClr val="1C3E4C"/>
          </a:solidFill>
          <a:ln>
            <a:noFill/>
          </a:ln>
        </p:spPr>
      </p:pic>
      <p:sp>
        <p:nvSpPr>
          <p:cNvPr id="112650" name="Text Box 10"/>
          <p:cNvSpPr txBox="1">
            <a:spLocks noChangeArrowheads="1"/>
          </p:cNvSpPr>
          <p:nvPr/>
        </p:nvSpPr>
        <p:spPr bwMode="auto">
          <a:xfrm>
            <a:off x="3012348" y="6347270"/>
            <a:ext cx="1286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b="1" dirty="0">
                <a:solidFill>
                  <a:srgbClr val="FFFFFF"/>
                </a:solidFill>
                <a:ea typeface="Osaka"/>
                <a:cs typeface="Osaka"/>
              </a:rPr>
              <a:t>Control</a:t>
            </a:r>
          </a:p>
        </p:txBody>
      </p:sp>
      <p:sp>
        <p:nvSpPr>
          <p:cNvPr id="112651" name="Text Box 11"/>
          <p:cNvSpPr txBox="1">
            <a:spLocks noChangeArrowheads="1"/>
          </p:cNvSpPr>
          <p:nvPr/>
        </p:nvSpPr>
        <p:spPr bwMode="auto">
          <a:xfrm>
            <a:off x="4731959" y="6347270"/>
            <a:ext cx="1602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b="1" dirty="0">
                <a:solidFill>
                  <a:srgbClr val="FFFFFF"/>
                </a:solidFill>
                <a:ea typeface="Osaka"/>
                <a:cs typeface="Osaka"/>
              </a:rPr>
              <a:t>Addicted </a:t>
            </a:r>
          </a:p>
        </p:txBody>
      </p:sp>
      <p:sp>
        <p:nvSpPr>
          <p:cNvPr id="112652" name="Line 12"/>
          <p:cNvSpPr>
            <a:spLocks noChangeShapeType="1"/>
          </p:cNvSpPr>
          <p:nvPr/>
        </p:nvSpPr>
        <p:spPr bwMode="auto">
          <a:xfrm flipH="1" flipV="1">
            <a:off x="6905179" y="1892870"/>
            <a:ext cx="0" cy="1058291"/>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pic>
        <p:nvPicPr>
          <p:cNvPr id="11265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5411" y="4734580"/>
            <a:ext cx="159596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12654"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3623" y="4734580"/>
            <a:ext cx="166370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12655"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104" y="1244085"/>
            <a:ext cx="2336800" cy="126047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12656" name="Text Box 17"/>
          <p:cNvSpPr txBox="1">
            <a:spLocks noChangeArrowheads="1"/>
          </p:cNvSpPr>
          <p:nvPr/>
        </p:nvSpPr>
        <p:spPr bwMode="auto">
          <a:xfrm>
            <a:off x="257104" y="2421861"/>
            <a:ext cx="15223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dirty="0">
                <a:solidFill>
                  <a:srgbClr val="FFFFFF"/>
                </a:solidFill>
                <a:ea typeface="Osaka"/>
                <a:cs typeface="Osaka"/>
              </a:rPr>
              <a:t>Cocaine</a:t>
            </a:r>
          </a:p>
        </p:txBody>
      </p:sp>
      <p:sp>
        <p:nvSpPr>
          <p:cNvPr id="112657" name="Text Box 18"/>
          <p:cNvSpPr txBox="1">
            <a:spLocks noChangeArrowheads="1"/>
          </p:cNvSpPr>
          <p:nvPr/>
        </p:nvSpPr>
        <p:spPr bwMode="auto">
          <a:xfrm>
            <a:off x="226658" y="6248400"/>
            <a:ext cx="13338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dirty="0">
                <a:solidFill>
                  <a:srgbClr val="FFFFFF"/>
                </a:solidFill>
                <a:ea typeface="Osaka"/>
                <a:cs typeface="Osaka"/>
              </a:rPr>
              <a:t>Heroin</a:t>
            </a:r>
          </a:p>
        </p:txBody>
      </p:sp>
      <p:pic>
        <p:nvPicPr>
          <p:cNvPr id="112658"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t="30627" b="7433"/>
          <a:stretch>
            <a:fillRect/>
          </a:stretch>
        </p:blipFill>
        <p:spPr bwMode="auto">
          <a:xfrm>
            <a:off x="257104" y="2951162"/>
            <a:ext cx="2336800" cy="133667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12659" name="Text Box 20"/>
          <p:cNvSpPr txBox="1">
            <a:spLocks noChangeArrowheads="1"/>
          </p:cNvSpPr>
          <p:nvPr/>
        </p:nvSpPr>
        <p:spPr bwMode="auto">
          <a:xfrm>
            <a:off x="284932" y="4223237"/>
            <a:ext cx="14666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dirty="0">
                <a:solidFill>
                  <a:srgbClr val="FFFFFF"/>
                </a:solidFill>
                <a:ea typeface="Osaka"/>
                <a:cs typeface="Osaka"/>
              </a:rPr>
              <a:t>Alcohol</a:t>
            </a:r>
          </a:p>
        </p:txBody>
      </p:sp>
      <p:pic>
        <p:nvPicPr>
          <p:cNvPr id="112660"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658" y="4859338"/>
            <a:ext cx="2336800" cy="138906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12661" name="Line 22"/>
          <p:cNvSpPr>
            <a:spLocks noChangeShapeType="1"/>
          </p:cNvSpPr>
          <p:nvPr/>
        </p:nvSpPr>
        <p:spPr bwMode="auto">
          <a:xfrm>
            <a:off x="10839451" y="3587750"/>
            <a:ext cx="2116"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000000"/>
              </a:solidFill>
              <a:latin typeface="Calibri" panose="020F0502020204030204" pitchFamily="34" charset="0"/>
              <a:ea typeface="MS PGothic" pitchFamily="34" charset="-128"/>
            </a:endParaRPr>
          </a:p>
        </p:txBody>
      </p:sp>
      <p:sp>
        <p:nvSpPr>
          <p:cNvPr id="22" name="Rectangle 3"/>
          <p:cNvSpPr txBox="1">
            <a:spLocks noChangeArrowheads="1"/>
          </p:cNvSpPr>
          <p:nvPr/>
        </p:nvSpPr>
        <p:spPr>
          <a:xfrm>
            <a:off x="7391401" y="1091110"/>
            <a:ext cx="4691742" cy="5589090"/>
          </a:xfrm>
          <a:prstGeom prst="rect">
            <a:avLst/>
          </a:prstGeo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1200"/>
              </a:spcBef>
              <a:buClr>
                <a:srgbClr val="FFFFFF"/>
              </a:buClr>
              <a:buSzPct val="120000"/>
              <a:buFontTx/>
              <a:buNone/>
            </a:pPr>
            <a:r>
              <a:rPr lang="en-US" altLang="en-US" b="1" kern="0" dirty="0">
                <a:solidFill>
                  <a:srgbClr val="FFFFFF"/>
                </a:solidFill>
              </a:rPr>
              <a:t>Clinical Presentation</a:t>
            </a:r>
          </a:p>
          <a:p>
            <a:pPr marL="0" indent="0" algn="ctr">
              <a:spcBef>
                <a:spcPts val="1200"/>
              </a:spcBef>
              <a:buClr>
                <a:srgbClr val="FFFFFF"/>
              </a:buClr>
              <a:buSzPct val="90000"/>
              <a:buFontTx/>
              <a:buNone/>
            </a:pPr>
            <a:r>
              <a:rPr lang="en-US" altLang="en-US" sz="2600" kern="0" dirty="0">
                <a:solidFill>
                  <a:srgbClr val="FFFFFF"/>
                </a:solidFill>
              </a:rPr>
              <a:t>Protracted abstinence syndrome</a:t>
            </a:r>
          </a:p>
          <a:p>
            <a:pPr marL="0" indent="0" algn="ctr">
              <a:spcBef>
                <a:spcPts val="1200"/>
              </a:spcBef>
              <a:buClr>
                <a:srgbClr val="FFFFFF"/>
              </a:buClr>
              <a:buSzPct val="90000"/>
              <a:buFontTx/>
              <a:buNone/>
            </a:pPr>
            <a:endParaRPr lang="en-US" altLang="en-US" sz="900" kern="0" dirty="0">
              <a:solidFill>
                <a:srgbClr val="FFFFFF"/>
              </a:solidFill>
            </a:endParaRPr>
          </a:p>
          <a:p>
            <a:pPr marL="458788" lvl="1">
              <a:spcBef>
                <a:spcPts val="1200"/>
              </a:spcBef>
              <a:buClr>
                <a:srgbClr val="FFFFFF"/>
              </a:buClr>
              <a:buSzPct val="90000"/>
              <a:buFont typeface="Arial" charset="0"/>
              <a:buChar char="•"/>
            </a:pPr>
            <a:r>
              <a:rPr lang="en-US" altLang="en-US" sz="2400" kern="0" dirty="0">
                <a:solidFill>
                  <a:srgbClr val="FFFFFF"/>
                </a:solidFill>
              </a:rPr>
              <a:t>Derangement of endogenous opioid receptor system</a:t>
            </a:r>
          </a:p>
          <a:p>
            <a:pPr marL="458788" lvl="1">
              <a:spcBef>
                <a:spcPts val="1200"/>
              </a:spcBef>
              <a:buClr>
                <a:srgbClr val="FFFFFF"/>
              </a:buClr>
              <a:buSzPct val="90000"/>
              <a:buFont typeface="Arial" charset="0"/>
              <a:buChar char="•"/>
            </a:pPr>
            <a:r>
              <a:rPr lang="en-US" altLang="en-US" sz="2400" kern="0" dirty="0">
                <a:solidFill>
                  <a:srgbClr val="FFFFFF"/>
                </a:solidFill>
              </a:rPr>
              <a:t>Symptoms</a:t>
            </a:r>
          </a:p>
          <a:p>
            <a:pPr marL="742950" lvl="2">
              <a:spcBef>
                <a:spcPts val="1200"/>
              </a:spcBef>
              <a:buClr>
                <a:srgbClr val="FFFFFF"/>
              </a:buClr>
              <a:buSzPct val="90000"/>
            </a:pPr>
            <a:r>
              <a:rPr lang="en-US" altLang="en-US" sz="2000" kern="0" dirty="0">
                <a:solidFill>
                  <a:srgbClr val="FFFFFF"/>
                </a:solidFill>
              </a:rPr>
              <a:t>Malaise, fatigue, insomnia</a:t>
            </a:r>
          </a:p>
          <a:p>
            <a:pPr marL="742950" lvl="2">
              <a:spcBef>
                <a:spcPts val="1200"/>
              </a:spcBef>
              <a:buClr>
                <a:srgbClr val="FFFFFF"/>
              </a:buClr>
              <a:buSzPct val="90000"/>
            </a:pPr>
            <a:r>
              <a:rPr lang="en-US" altLang="en-US" sz="2000" kern="0" dirty="0">
                <a:solidFill>
                  <a:srgbClr val="FFFFFF"/>
                </a:solidFill>
              </a:rPr>
              <a:t>Poor tolerance to stress and pain</a:t>
            </a:r>
          </a:p>
          <a:p>
            <a:pPr marL="742950" lvl="2">
              <a:spcBef>
                <a:spcPts val="1200"/>
              </a:spcBef>
              <a:buClr>
                <a:srgbClr val="FFFFFF"/>
              </a:buClr>
              <a:buSzPct val="90000"/>
            </a:pPr>
            <a:r>
              <a:rPr lang="en-US" altLang="en-US" sz="2000" kern="0" dirty="0">
                <a:solidFill>
                  <a:srgbClr val="FFFFFF"/>
                </a:solidFill>
              </a:rPr>
              <a:t>Opioid craving</a:t>
            </a:r>
          </a:p>
          <a:p>
            <a:pPr>
              <a:spcBef>
                <a:spcPts val="1200"/>
              </a:spcBef>
              <a:buClr>
                <a:srgbClr val="FFFFFF"/>
              </a:buClr>
              <a:buSzPct val="90000"/>
            </a:pPr>
            <a:r>
              <a:rPr lang="en-US" altLang="en-US" sz="2600" kern="0" dirty="0">
                <a:solidFill>
                  <a:srgbClr val="FFFFFF"/>
                </a:solidFill>
              </a:rPr>
              <a:t>Conditioned cues (triggers)</a:t>
            </a:r>
          </a:p>
          <a:p>
            <a:pPr>
              <a:spcBef>
                <a:spcPts val="1200"/>
              </a:spcBef>
              <a:buClr>
                <a:srgbClr val="FFFFFF"/>
              </a:buClr>
              <a:buSzPct val="90000"/>
            </a:pPr>
            <a:r>
              <a:rPr lang="en-US" altLang="en-US" sz="2600" kern="0" dirty="0">
                <a:solidFill>
                  <a:srgbClr val="FFFFFF"/>
                </a:solidFill>
              </a:rPr>
              <a:t>Priming w/ small dose of drug</a:t>
            </a:r>
          </a:p>
        </p:txBody>
      </p:sp>
    </p:spTree>
    <p:extLst>
      <p:ext uri="{BB962C8B-B14F-4D97-AF65-F5344CB8AC3E}">
        <p14:creationId xmlns:p14="http://schemas.microsoft.com/office/powerpoint/2010/main" val="16961856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fade">
                                      <p:cBhvr>
                                        <p:cTn id="10" dur="500"/>
                                        <p:tgtEl>
                                          <p:spTgt spid="2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fade">
                                      <p:cBhvr>
                                        <p:cTn id="15" dur="500"/>
                                        <p:tgtEl>
                                          <p:spTgt spid="2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xEl>
                                              <p:pRg st="4" end="4"/>
                                            </p:txEl>
                                          </p:spTgt>
                                        </p:tgtEl>
                                        <p:attrNameLst>
                                          <p:attrName>style.visibility</p:attrName>
                                        </p:attrNameLst>
                                      </p:cBhvr>
                                      <p:to>
                                        <p:strVal val="visible"/>
                                      </p:to>
                                    </p:set>
                                    <p:animEffect transition="in" filter="fade">
                                      <p:cBhvr>
                                        <p:cTn id="18" dur="500"/>
                                        <p:tgtEl>
                                          <p:spTgt spid="2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xEl>
                                              <p:pRg st="5" end="5"/>
                                            </p:txEl>
                                          </p:spTgt>
                                        </p:tgtEl>
                                        <p:attrNameLst>
                                          <p:attrName>style.visibility</p:attrName>
                                        </p:attrNameLst>
                                      </p:cBhvr>
                                      <p:to>
                                        <p:strVal val="visible"/>
                                      </p:to>
                                    </p:set>
                                    <p:animEffect transition="in" filter="fade">
                                      <p:cBhvr>
                                        <p:cTn id="21" dur="500"/>
                                        <p:tgtEl>
                                          <p:spTgt spid="2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xEl>
                                              <p:pRg st="6" end="6"/>
                                            </p:txEl>
                                          </p:spTgt>
                                        </p:tgtEl>
                                        <p:attrNameLst>
                                          <p:attrName>style.visibility</p:attrName>
                                        </p:attrNameLst>
                                      </p:cBhvr>
                                      <p:to>
                                        <p:strVal val="visible"/>
                                      </p:to>
                                    </p:set>
                                    <p:animEffect transition="in" filter="fade">
                                      <p:cBhvr>
                                        <p:cTn id="24" dur="500"/>
                                        <p:tgtEl>
                                          <p:spTgt spid="2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xEl>
                                              <p:pRg st="7" end="7"/>
                                            </p:txEl>
                                          </p:spTgt>
                                        </p:tgtEl>
                                        <p:attrNameLst>
                                          <p:attrName>style.visibility</p:attrName>
                                        </p:attrNameLst>
                                      </p:cBhvr>
                                      <p:to>
                                        <p:strVal val="visible"/>
                                      </p:to>
                                    </p:set>
                                    <p:animEffect transition="in" filter="fade">
                                      <p:cBhvr>
                                        <p:cTn id="27" dur="500"/>
                                        <p:tgtEl>
                                          <p:spTgt spid="2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8" end="8"/>
                                            </p:txEl>
                                          </p:spTgt>
                                        </p:tgtEl>
                                        <p:attrNameLst>
                                          <p:attrName>style.visibility</p:attrName>
                                        </p:attrNameLst>
                                      </p:cBhvr>
                                      <p:to>
                                        <p:strVal val="visible"/>
                                      </p:to>
                                    </p:set>
                                    <p:animEffect transition="in" filter="fade">
                                      <p:cBhvr>
                                        <p:cTn id="32" dur="500"/>
                                        <p:tgtEl>
                                          <p:spTgt spid="22">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xEl>
                                              <p:pRg st="9" end="9"/>
                                            </p:txEl>
                                          </p:spTgt>
                                        </p:tgtEl>
                                        <p:attrNameLst>
                                          <p:attrName>style.visibility</p:attrName>
                                        </p:attrNameLst>
                                      </p:cBhvr>
                                      <p:to>
                                        <p:strVal val="visible"/>
                                      </p:to>
                                    </p:set>
                                    <p:animEffect transition="in" filter="fade">
                                      <p:cBhvr>
                                        <p:cTn id="35"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071623-1FC5-D28C-CCAA-27DC2F1A5105}"/>
              </a:ext>
            </a:extLst>
          </p:cNvPr>
          <p:cNvSpPr/>
          <p:nvPr/>
        </p:nvSpPr>
        <p:spPr bwMode="auto">
          <a:xfrm>
            <a:off x="161926" y="171448"/>
            <a:ext cx="5543549" cy="3514727"/>
          </a:xfrm>
          <a:prstGeom prst="roundRect">
            <a:avLst/>
          </a:prstGeom>
          <a:solidFill>
            <a:srgbClr val="214A5B"/>
          </a:solidFill>
          <a:ln w="2857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5400" b="1" i="0" u="none" strike="noStrike" cap="none" normalizeH="0" baseline="0" dirty="0">
                <a:ln>
                  <a:noFill/>
                </a:ln>
                <a:solidFill>
                  <a:schemeClr val="bg1"/>
                </a:solidFill>
                <a:effectLst>
                  <a:outerShdw blurRad="38100" dist="38100" dir="2700000" algn="tl">
                    <a:srgbClr val="000000">
                      <a:alpha val="43137"/>
                    </a:srgbClr>
                  </a:outerShdw>
                </a:effectLst>
                <a:latin typeface="Calibri" charset="0"/>
              </a:rPr>
              <a:t>Genetics</a:t>
            </a:r>
          </a:p>
        </p:txBody>
      </p:sp>
      <p:sp>
        <p:nvSpPr>
          <p:cNvPr id="5" name="Rectangle: Rounded Corners 4">
            <a:extLst>
              <a:ext uri="{FF2B5EF4-FFF2-40B4-BE49-F238E27FC236}">
                <a16:creationId xmlns:a16="http://schemas.microsoft.com/office/drawing/2014/main" id="{37A2C7DF-4CD2-56B4-07B4-3773331BA36B}"/>
              </a:ext>
            </a:extLst>
          </p:cNvPr>
          <p:cNvSpPr/>
          <p:nvPr/>
        </p:nvSpPr>
        <p:spPr bwMode="auto">
          <a:xfrm>
            <a:off x="6486526" y="3105147"/>
            <a:ext cx="5543549" cy="3514727"/>
          </a:xfrm>
          <a:prstGeom prst="roundRect">
            <a:avLst/>
          </a:prstGeom>
          <a:solidFill>
            <a:srgbClr val="214A5B"/>
          </a:solidFill>
          <a:ln w="2857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400" b="1" i="0" u="none" strike="noStrike" cap="none" normalizeH="0" baseline="0" dirty="0">
              <a:ln>
                <a:noFill/>
              </a:ln>
              <a:solidFill>
                <a:schemeClr val="tx1"/>
              </a:solidFill>
              <a:effectLst/>
              <a:latin typeface="Calibri"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400" b="1" i="0" u="none" strike="noStrike" cap="none" normalizeH="0" baseline="0" dirty="0">
              <a:ln>
                <a:noFill/>
              </a:ln>
              <a:solidFill>
                <a:schemeClr val="bg1"/>
              </a:solidFill>
              <a:effectLst/>
              <a:latin typeface="Calibri"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5400" b="1" i="0" u="none" strike="noStrike" cap="none" normalizeH="0" baseline="0" dirty="0">
                <a:ln>
                  <a:noFill/>
                </a:ln>
                <a:solidFill>
                  <a:schemeClr val="bg1"/>
                </a:solidFill>
                <a:effectLst>
                  <a:outerShdw blurRad="38100" dist="38100" dir="2700000" algn="tl">
                    <a:srgbClr val="000000">
                      <a:alpha val="43137"/>
                    </a:srgbClr>
                  </a:outerShdw>
                </a:effectLst>
                <a:latin typeface="Calibri" charset="0"/>
              </a:rPr>
              <a:t>Environment</a:t>
            </a:r>
          </a:p>
        </p:txBody>
      </p:sp>
      <p:sp>
        <p:nvSpPr>
          <p:cNvPr id="6" name="Rectangle: Rounded Corners 5">
            <a:extLst>
              <a:ext uri="{FF2B5EF4-FFF2-40B4-BE49-F238E27FC236}">
                <a16:creationId xmlns:a16="http://schemas.microsoft.com/office/drawing/2014/main" id="{BFD30718-8214-9585-58EF-E4EEEA01968A}"/>
              </a:ext>
            </a:extLst>
          </p:cNvPr>
          <p:cNvSpPr/>
          <p:nvPr/>
        </p:nvSpPr>
        <p:spPr bwMode="auto">
          <a:xfrm>
            <a:off x="3500437" y="1700209"/>
            <a:ext cx="5191125" cy="3319460"/>
          </a:xfrm>
          <a:prstGeom prst="roundRect">
            <a:avLst/>
          </a:prstGeom>
          <a:solidFill>
            <a:srgbClr val="10232A"/>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5400" b="1" i="0" u="none" strike="noStrike" cap="none" normalizeH="0" baseline="0" dirty="0">
                <a:ln>
                  <a:noFill/>
                </a:ln>
                <a:solidFill>
                  <a:schemeClr val="bg1"/>
                </a:solidFill>
                <a:effectLst>
                  <a:outerShdw blurRad="38100" dist="38100" dir="2700000" algn="tl">
                    <a:srgbClr val="000000">
                      <a:alpha val="43137"/>
                    </a:srgbClr>
                  </a:outerShdw>
                </a:effectLst>
                <a:latin typeface="Calibri" charset="0"/>
              </a:rPr>
              <a:t>Gene Environment  Interaction</a:t>
            </a:r>
          </a:p>
        </p:txBody>
      </p:sp>
      <p:sp>
        <p:nvSpPr>
          <p:cNvPr id="7" name="Arrow: Curved Left 6">
            <a:extLst>
              <a:ext uri="{FF2B5EF4-FFF2-40B4-BE49-F238E27FC236}">
                <a16:creationId xmlns:a16="http://schemas.microsoft.com/office/drawing/2014/main" id="{152FA056-2520-252E-68F3-3869E0F70A18}"/>
              </a:ext>
            </a:extLst>
          </p:cNvPr>
          <p:cNvSpPr/>
          <p:nvPr/>
        </p:nvSpPr>
        <p:spPr bwMode="auto">
          <a:xfrm rot="19018141">
            <a:off x="5860246" y="-243646"/>
            <a:ext cx="1499029" cy="2435399"/>
          </a:xfrm>
          <a:prstGeom prst="curvedLeftArrow">
            <a:avLst/>
          </a:prstGeom>
          <a:solidFill>
            <a:srgbClr val="2D657B"/>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chemeClr val="bg2"/>
                </a:solidFill>
              </a:ln>
              <a:solidFill>
                <a:schemeClr val="tx1"/>
              </a:solidFill>
              <a:effectLst/>
              <a:latin typeface="Calibri" charset="0"/>
            </a:endParaRPr>
          </a:p>
        </p:txBody>
      </p:sp>
      <p:sp>
        <p:nvSpPr>
          <p:cNvPr id="8" name="Arrow: Curved Left 7">
            <a:extLst>
              <a:ext uri="{FF2B5EF4-FFF2-40B4-BE49-F238E27FC236}">
                <a16:creationId xmlns:a16="http://schemas.microsoft.com/office/drawing/2014/main" id="{DF53C2A3-D418-2B47-0586-965750D2488D}"/>
              </a:ext>
            </a:extLst>
          </p:cNvPr>
          <p:cNvSpPr/>
          <p:nvPr/>
        </p:nvSpPr>
        <p:spPr bwMode="auto">
          <a:xfrm rot="7754255">
            <a:off x="5058715" y="4126538"/>
            <a:ext cx="1590331" cy="2701043"/>
          </a:xfrm>
          <a:prstGeom prst="curvedLeftArrow">
            <a:avLst/>
          </a:prstGeom>
          <a:solidFill>
            <a:srgbClr val="2D657B"/>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chemeClr val="bg2"/>
                </a:solidFill>
              </a:ln>
              <a:solidFill>
                <a:schemeClr val="tx1"/>
              </a:solidFill>
              <a:effectLst/>
              <a:latin typeface="Calibri" charset="0"/>
            </a:endParaRPr>
          </a:p>
        </p:txBody>
      </p:sp>
      <p:sp>
        <p:nvSpPr>
          <p:cNvPr id="9" name="Arrow: Curved Left 8">
            <a:extLst>
              <a:ext uri="{FF2B5EF4-FFF2-40B4-BE49-F238E27FC236}">
                <a16:creationId xmlns:a16="http://schemas.microsoft.com/office/drawing/2014/main" id="{70236595-46CB-2620-CA7C-7402DA900AB5}"/>
              </a:ext>
            </a:extLst>
          </p:cNvPr>
          <p:cNvSpPr/>
          <p:nvPr/>
        </p:nvSpPr>
        <p:spPr bwMode="auto">
          <a:xfrm rot="18792012" flipH="1">
            <a:off x="1778307" y="2986763"/>
            <a:ext cx="1872833" cy="2668252"/>
          </a:xfrm>
          <a:prstGeom prst="curvedLeftArrow">
            <a:avLst/>
          </a:prstGeom>
          <a:solidFill>
            <a:srgbClr val="2D657B"/>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chemeClr val="bg2"/>
                </a:solidFill>
              </a:ln>
              <a:solidFill>
                <a:schemeClr val="tx1"/>
              </a:solidFill>
              <a:effectLst/>
              <a:latin typeface="Calibri" charset="0"/>
            </a:endParaRPr>
          </a:p>
        </p:txBody>
      </p:sp>
      <p:sp>
        <p:nvSpPr>
          <p:cNvPr id="10" name="Arrow: Curved Left 9">
            <a:extLst>
              <a:ext uri="{FF2B5EF4-FFF2-40B4-BE49-F238E27FC236}">
                <a16:creationId xmlns:a16="http://schemas.microsoft.com/office/drawing/2014/main" id="{0A5885C4-3001-ADFC-80E4-D33D5509B4B4}"/>
              </a:ext>
            </a:extLst>
          </p:cNvPr>
          <p:cNvSpPr/>
          <p:nvPr/>
        </p:nvSpPr>
        <p:spPr bwMode="auto">
          <a:xfrm rot="8752445" flipH="1">
            <a:off x="9067586" y="1067190"/>
            <a:ext cx="1841430" cy="3304612"/>
          </a:xfrm>
          <a:prstGeom prst="curvedLeftArrow">
            <a:avLst/>
          </a:prstGeom>
          <a:solidFill>
            <a:srgbClr val="2D657B"/>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chemeClr val="bg2"/>
                </a:solidFill>
              </a:ln>
              <a:solidFill>
                <a:schemeClr val="tx1"/>
              </a:solidFill>
              <a:effectLst/>
              <a:latin typeface="Calibri" charset="0"/>
            </a:endParaRPr>
          </a:p>
        </p:txBody>
      </p:sp>
    </p:spTree>
    <p:extLst>
      <p:ext uri="{BB962C8B-B14F-4D97-AF65-F5344CB8AC3E}">
        <p14:creationId xmlns:p14="http://schemas.microsoft.com/office/powerpoint/2010/main" val="3477056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0155-5758-07FB-7775-C4F77DFD9E36}"/>
              </a:ext>
            </a:extLst>
          </p:cNvPr>
          <p:cNvSpPr>
            <a:spLocks noGrp="1"/>
          </p:cNvSpPr>
          <p:nvPr>
            <p:ph type="title"/>
          </p:nvPr>
        </p:nvSpPr>
        <p:spPr>
          <a:xfrm>
            <a:off x="0" y="0"/>
            <a:ext cx="12192000" cy="962025"/>
          </a:xfrm>
          <a:solidFill>
            <a:srgbClr val="214A5B"/>
          </a:solidFill>
        </p:spPr>
        <p:txBody>
          <a:bodyPr/>
          <a:lstStyle/>
          <a:p>
            <a:r>
              <a:rPr lang="en-US" b="1" dirty="0">
                <a:solidFill>
                  <a:schemeClr val="bg1"/>
                </a:solidFill>
                <a:effectLst>
                  <a:outerShdw blurRad="38100" dist="38100" dir="2700000" algn="tl">
                    <a:srgbClr val="000000">
                      <a:alpha val="43137"/>
                    </a:srgbClr>
                  </a:outerShdw>
                </a:effectLst>
              </a:rPr>
              <a:t>Genetics of SUD</a:t>
            </a:r>
          </a:p>
        </p:txBody>
      </p:sp>
      <p:sp>
        <p:nvSpPr>
          <p:cNvPr id="3" name="Content Placeholder 2">
            <a:extLst>
              <a:ext uri="{FF2B5EF4-FFF2-40B4-BE49-F238E27FC236}">
                <a16:creationId xmlns:a16="http://schemas.microsoft.com/office/drawing/2014/main" id="{EABC2383-2BDD-AA73-AAE7-4B2C569C921C}"/>
              </a:ext>
            </a:extLst>
          </p:cNvPr>
          <p:cNvSpPr>
            <a:spLocks noGrp="1"/>
          </p:cNvSpPr>
          <p:nvPr>
            <p:ph idx="1"/>
          </p:nvPr>
        </p:nvSpPr>
        <p:spPr>
          <a:xfrm>
            <a:off x="472279" y="1337044"/>
            <a:ext cx="11159740" cy="4829175"/>
          </a:xfrm>
        </p:spPr>
        <p:txBody>
          <a:bodyPr/>
          <a:lstStyle/>
          <a:p>
            <a:pPr>
              <a:spcBef>
                <a:spcPts val="1800"/>
              </a:spcBef>
            </a:pPr>
            <a:r>
              <a:rPr lang="en-US" sz="2600" dirty="0"/>
              <a:t>Substance use disorders (SUD) are heritable psychiatric disorders</a:t>
            </a:r>
          </a:p>
          <a:p>
            <a:pPr lvl="1">
              <a:spcBef>
                <a:spcPts val="1800"/>
              </a:spcBef>
              <a:buFont typeface="Arial" panose="020B0604020202020204" pitchFamily="34" charset="0"/>
              <a:buChar char="•"/>
            </a:pPr>
            <a:r>
              <a:rPr lang="en-US" sz="2400" dirty="0"/>
              <a:t>Twin and family studies have demonstrated strong familial inheritance pattern</a:t>
            </a:r>
          </a:p>
          <a:p>
            <a:pPr lvl="1">
              <a:spcBef>
                <a:spcPts val="1800"/>
              </a:spcBef>
              <a:buFont typeface="Arial" panose="020B0604020202020204" pitchFamily="34" charset="0"/>
              <a:buChar char="•"/>
            </a:pPr>
            <a:r>
              <a:rPr lang="en-US" sz="2400" dirty="0"/>
              <a:t>Genetic influences account for approximately </a:t>
            </a:r>
            <a:r>
              <a:rPr lang="en-US" sz="2400" b="1" dirty="0"/>
              <a:t>50% of the SUD risk</a:t>
            </a:r>
          </a:p>
          <a:p>
            <a:pPr lvl="1">
              <a:spcBef>
                <a:spcPts val="1800"/>
              </a:spcBef>
              <a:buFont typeface="Arial" panose="020B0604020202020204" pitchFamily="34" charset="0"/>
              <a:buChar char="•"/>
            </a:pPr>
            <a:r>
              <a:rPr lang="en-US" sz="2400" dirty="0"/>
              <a:t>SUDs are highly polygenic with many variants across the genome conferring risk</a:t>
            </a:r>
          </a:p>
          <a:p>
            <a:pPr>
              <a:spcBef>
                <a:spcPts val="1800"/>
              </a:spcBef>
            </a:pPr>
            <a:r>
              <a:rPr lang="en-US" sz="2600" dirty="0"/>
              <a:t>In addition to substance-specific influences, there are genetic factors that contribute to SUD more broadly</a:t>
            </a:r>
          </a:p>
          <a:p>
            <a:pPr>
              <a:spcBef>
                <a:spcPts val="1800"/>
              </a:spcBef>
            </a:pPr>
            <a:r>
              <a:rPr lang="en-US" sz="2600" dirty="0"/>
              <a:t>1</a:t>
            </a:r>
            <a:r>
              <a:rPr lang="en-US" sz="2600" baseline="30000" dirty="0"/>
              <a:t>st</a:t>
            </a:r>
            <a:r>
              <a:rPr lang="en-US" sz="2600" dirty="0"/>
              <a:t> generation SUD genome-wide association studies suggest non-uniform genetic influences across substance use (e.g., consumption) and problematic use (e.g., SUD)</a:t>
            </a:r>
          </a:p>
        </p:txBody>
      </p:sp>
      <p:sp>
        <p:nvSpPr>
          <p:cNvPr id="4" name="TextBox 3">
            <a:extLst>
              <a:ext uri="{FF2B5EF4-FFF2-40B4-BE49-F238E27FC236}">
                <a16:creationId xmlns:a16="http://schemas.microsoft.com/office/drawing/2014/main" id="{CD10E996-AEA9-B8F7-1375-F5BCEE0274B4}"/>
              </a:ext>
            </a:extLst>
          </p:cNvPr>
          <p:cNvSpPr txBox="1"/>
          <p:nvPr/>
        </p:nvSpPr>
        <p:spPr>
          <a:xfrm>
            <a:off x="666750" y="6315075"/>
            <a:ext cx="4946482" cy="369332"/>
          </a:xfrm>
          <a:prstGeom prst="rect">
            <a:avLst/>
          </a:prstGeom>
          <a:noFill/>
        </p:spPr>
        <p:txBody>
          <a:bodyPr wrap="none" rtlCol="0">
            <a:spAutoFit/>
          </a:bodyPr>
          <a:lstStyle/>
          <a:p>
            <a:r>
              <a:rPr lang="en-US" dirty="0" err="1"/>
              <a:t>Deak</a:t>
            </a:r>
            <a:r>
              <a:rPr lang="en-US" dirty="0"/>
              <a:t> JD, Johnson EC. </a:t>
            </a:r>
            <a:r>
              <a:rPr lang="en-US" i="1" dirty="0"/>
              <a:t>Psychological Medicine</a:t>
            </a:r>
            <a:r>
              <a:rPr lang="en-US" dirty="0"/>
              <a:t>. 2021</a:t>
            </a:r>
          </a:p>
        </p:txBody>
      </p:sp>
      <p:pic>
        <p:nvPicPr>
          <p:cNvPr id="1026" name="Picture 2" descr="Reevaluating the APOE4 Gene: Is It a New Genetic Form of Alzheimer's D –  NeuroReserve Inc.">
            <a:extLst>
              <a:ext uri="{FF2B5EF4-FFF2-40B4-BE49-F238E27FC236}">
                <a16:creationId xmlns:a16="http://schemas.microsoft.com/office/drawing/2014/main" id="{20D3A64B-08A2-057F-22F5-62B217A079A9}"/>
              </a:ext>
            </a:extLst>
          </p:cNvPr>
          <p:cNvPicPr>
            <a:picLocks noChangeAspect="1" noChangeArrowheads="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6885" t="5094" r="9912" b="5850"/>
          <a:stretch/>
        </p:blipFill>
        <p:spPr bwMode="auto">
          <a:xfrm>
            <a:off x="10191248" y="78416"/>
            <a:ext cx="1942494" cy="1743074"/>
          </a:xfrm>
          <a:prstGeom prst="rect">
            <a:avLst/>
          </a:prstGeom>
          <a:noFill/>
          <a:ln w="57150">
            <a:solidFill>
              <a:srgbClr val="C00000"/>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3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2" name="Group 1"/>
          <p:cNvGrpSpPr/>
          <p:nvPr/>
        </p:nvGrpSpPr>
        <p:grpSpPr>
          <a:xfrm>
            <a:off x="7148945" y="727477"/>
            <a:ext cx="4859433" cy="5149731"/>
            <a:chOff x="2919025" y="762000"/>
            <a:chExt cx="4167575" cy="5664200"/>
          </a:xfrm>
          <a:solidFill>
            <a:schemeClr val="tx1">
              <a:lumMod val="75000"/>
              <a:lumOff val="25000"/>
            </a:schemeClr>
          </a:solidFill>
        </p:grpSpPr>
        <p:sp>
          <p:nvSpPr>
            <p:cNvPr id="669697" name="Rectangle 2"/>
            <p:cNvSpPr>
              <a:spLocks noChangeArrowheads="1"/>
            </p:cNvSpPr>
            <p:nvPr/>
          </p:nvSpPr>
          <p:spPr bwMode="auto">
            <a:xfrm>
              <a:off x="2919025" y="762000"/>
              <a:ext cx="4167575" cy="5664200"/>
            </a:xfrm>
            <a:prstGeom prst="rect">
              <a:avLst/>
            </a:prstGeom>
            <a:grpFill/>
            <a:ln w="9525">
              <a:noFill/>
              <a:miter lim="800000"/>
              <a:headEnd/>
              <a:tailEnd/>
            </a:ln>
          </p:spPr>
          <p:txBody>
            <a:bodyPr wrap="none" anchor="ctr"/>
            <a:lstStyle/>
            <a:p>
              <a:pPr algn="ctr" eaLnBrk="0" fontAlgn="base" hangingPunct="0">
                <a:lnSpc>
                  <a:spcPct val="85000"/>
                </a:lnSpc>
                <a:spcBef>
                  <a:spcPct val="0"/>
                </a:spcBef>
                <a:spcAft>
                  <a:spcPct val="0"/>
                </a:spcAft>
                <a:defRPr/>
              </a:pPr>
              <a:endParaRPr lang="en-US" sz="2800" b="1" dirty="0">
                <a:solidFill>
                  <a:srgbClr val="FFFFFF"/>
                </a:solidFill>
                <a:ea typeface="MS PGothic" pitchFamily="34" charset="-128"/>
              </a:endParaRPr>
            </a:p>
          </p:txBody>
        </p:sp>
        <p:pic>
          <p:nvPicPr>
            <p:cNvPr id="669698" name="Picture 3"/>
            <p:cNvPicPr>
              <a:picLocks noChangeAspect="1" noChangeArrowheads="1"/>
            </p:cNvPicPr>
            <p:nvPr/>
          </p:nvPicPr>
          <p:blipFill>
            <a:blip r:embed="rId3" cstate="print"/>
            <a:srcRect/>
            <a:stretch>
              <a:fillRect/>
            </a:stretch>
          </p:blipFill>
          <p:spPr bwMode="auto">
            <a:xfrm>
              <a:off x="3521739" y="3543630"/>
              <a:ext cx="2057400" cy="2336800"/>
            </a:xfrm>
            <a:prstGeom prst="rect">
              <a:avLst/>
            </a:prstGeom>
            <a:grpFill/>
            <a:ln w="12700">
              <a:noFill/>
              <a:miter lim="800000"/>
              <a:headEnd/>
              <a:tailEnd/>
            </a:ln>
          </p:spPr>
        </p:pic>
        <p:pic>
          <p:nvPicPr>
            <p:cNvPr id="669699" name="Picture 4"/>
            <p:cNvPicPr>
              <a:picLocks noChangeAspect="1" noChangeArrowheads="1"/>
            </p:cNvPicPr>
            <p:nvPr/>
          </p:nvPicPr>
          <p:blipFill>
            <a:blip r:embed="rId4" cstate="print"/>
            <a:srcRect/>
            <a:stretch>
              <a:fillRect/>
            </a:stretch>
          </p:blipFill>
          <p:spPr bwMode="auto">
            <a:xfrm>
              <a:off x="3581400" y="838200"/>
              <a:ext cx="1905000" cy="2257425"/>
            </a:xfrm>
            <a:prstGeom prst="rect">
              <a:avLst/>
            </a:prstGeom>
            <a:grpFill/>
            <a:ln w="12700">
              <a:noFill/>
              <a:miter lim="800000"/>
              <a:headEnd/>
              <a:tailEnd/>
            </a:ln>
          </p:spPr>
        </p:pic>
        <p:pic>
          <p:nvPicPr>
            <p:cNvPr id="669700" name="Picture 5"/>
            <p:cNvPicPr>
              <a:picLocks noChangeAspect="1" noChangeArrowheads="1"/>
            </p:cNvPicPr>
            <p:nvPr/>
          </p:nvPicPr>
          <p:blipFill>
            <a:blip r:embed="rId5" cstate="print"/>
            <a:srcRect/>
            <a:stretch>
              <a:fillRect/>
            </a:stretch>
          </p:blipFill>
          <p:spPr bwMode="auto">
            <a:xfrm>
              <a:off x="6502400" y="2844801"/>
              <a:ext cx="227189" cy="1719263"/>
            </a:xfrm>
            <a:prstGeom prst="rect">
              <a:avLst/>
            </a:prstGeom>
            <a:grpFill/>
            <a:ln w="12700">
              <a:noFill/>
              <a:miter lim="800000"/>
              <a:headEnd/>
              <a:tailEnd/>
            </a:ln>
          </p:spPr>
        </p:pic>
        <p:sp>
          <p:nvSpPr>
            <p:cNvPr id="669701" name="Text Box 6"/>
            <p:cNvSpPr txBox="1">
              <a:spLocks noChangeArrowheads="1"/>
            </p:cNvSpPr>
            <p:nvPr/>
          </p:nvSpPr>
          <p:spPr bwMode="auto">
            <a:xfrm>
              <a:off x="6434667" y="2540001"/>
              <a:ext cx="453794"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2.5</a:t>
              </a:r>
            </a:p>
          </p:txBody>
        </p:sp>
        <p:sp>
          <p:nvSpPr>
            <p:cNvPr id="669702" name="Text Box 7"/>
            <p:cNvSpPr txBox="1">
              <a:spLocks noChangeArrowheads="1"/>
            </p:cNvSpPr>
            <p:nvPr/>
          </p:nvSpPr>
          <p:spPr bwMode="auto">
            <a:xfrm>
              <a:off x="6502400" y="4368801"/>
              <a:ext cx="267339"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0</a:t>
              </a:r>
            </a:p>
          </p:txBody>
        </p:sp>
        <p:sp>
          <p:nvSpPr>
            <p:cNvPr id="669703" name="Text Box 8"/>
            <p:cNvSpPr txBox="1">
              <a:spLocks noChangeArrowheads="1"/>
            </p:cNvSpPr>
            <p:nvPr/>
          </p:nvSpPr>
          <p:spPr bwMode="auto">
            <a:xfrm>
              <a:off x="3386667" y="2997201"/>
              <a:ext cx="2228958"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unpleasant response</a:t>
              </a:r>
              <a:endParaRPr lang="en-US" altLang="en-US" sz="2800" b="1" dirty="0">
                <a:solidFill>
                  <a:srgbClr val="FFFFFF"/>
                </a:solidFill>
                <a:ea typeface="MS PGothic" pitchFamily="34" charset="-128"/>
              </a:endParaRPr>
            </a:p>
          </p:txBody>
        </p:sp>
        <p:sp>
          <p:nvSpPr>
            <p:cNvPr id="669704" name="Text Box 9"/>
            <p:cNvSpPr txBox="1">
              <a:spLocks noChangeArrowheads="1"/>
            </p:cNvSpPr>
            <p:nvPr/>
          </p:nvSpPr>
          <p:spPr bwMode="auto">
            <a:xfrm>
              <a:off x="3458634" y="5817828"/>
              <a:ext cx="1969432"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pleasant response</a:t>
              </a:r>
              <a:endParaRPr lang="en-US" altLang="en-US" sz="2800" b="1" dirty="0">
                <a:solidFill>
                  <a:srgbClr val="FFFFFF"/>
                </a:solidFill>
                <a:ea typeface="MS PGothic" pitchFamily="34" charset="-128"/>
              </a:endParaRPr>
            </a:p>
          </p:txBody>
        </p:sp>
      </p:grpSp>
      <p:sp>
        <p:nvSpPr>
          <p:cNvPr id="99331" name="Text Box 10"/>
          <p:cNvSpPr txBox="1">
            <a:spLocks noChangeArrowheads="1"/>
          </p:cNvSpPr>
          <p:nvPr/>
        </p:nvSpPr>
        <p:spPr bwMode="auto">
          <a:xfrm>
            <a:off x="0" y="1"/>
            <a:ext cx="12192000" cy="707886"/>
          </a:xfrm>
          <a:prstGeom prst="rect">
            <a:avLst/>
          </a:prstGeom>
          <a:solidFill>
            <a:srgbClr val="214A5B"/>
          </a:solidFill>
          <a:ln>
            <a:noFill/>
          </a:ln>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defRPr/>
            </a:pPr>
            <a:r>
              <a:rPr lang="en-US" altLang="en-US" sz="4000" b="1" dirty="0">
                <a:solidFill>
                  <a:srgbClr val="FFFFFF"/>
                </a:solidFill>
                <a:effectLst>
                  <a:outerShdw blurRad="38100" dist="38100" dir="2700000" algn="tl">
                    <a:srgbClr val="000000">
                      <a:alpha val="43137"/>
                    </a:srgbClr>
                  </a:outerShdw>
                </a:effectLst>
              </a:rPr>
              <a:t>DA Receptor Levels and Predisposition for Drug Use </a:t>
            </a:r>
          </a:p>
        </p:txBody>
      </p:sp>
      <p:sp>
        <p:nvSpPr>
          <p:cNvPr id="100356" name="Text Box 11"/>
          <p:cNvSpPr txBox="1">
            <a:spLocks noChangeArrowheads="1"/>
          </p:cNvSpPr>
          <p:nvPr/>
        </p:nvSpPr>
        <p:spPr bwMode="auto">
          <a:xfrm>
            <a:off x="188384" y="963968"/>
            <a:ext cx="6853684"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6688" indent="-166688">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ts val="1800"/>
              </a:spcBef>
              <a:spcAft>
                <a:spcPct val="0"/>
              </a:spcAft>
            </a:pPr>
            <a:r>
              <a:rPr lang="en-US" altLang="en-US" sz="2400" dirty="0">
                <a:solidFill>
                  <a:srgbClr val="000000"/>
                </a:solidFill>
              </a:rPr>
              <a:t>Striatal </a:t>
            </a:r>
            <a:r>
              <a:rPr lang="en-US" altLang="en-US" sz="2400" b="1" dirty="0">
                <a:solidFill>
                  <a:srgbClr val="000000"/>
                </a:solidFill>
              </a:rPr>
              <a:t>Dopamine D2 receptors (D2R) </a:t>
            </a:r>
            <a:r>
              <a:rPr lang="en-US" altLang="en-US" sz="2400" dirty="0">
                <a:solidFill>
                  <a:srgbClr val="000000"/>
                </a:solidFill>
              </a:rPr>
              <a:t>levels and reinforcing responses to the psychostimulant methylphenidate (MP) in </a:t>
            </a:r>
            <a:r>
              <a:rPr lang="en-US" altLang="en-US" sz="2400" b="1" dirty="0">
                <a:solidFill>
                  <a:srgbClr val="000000"/>
                </a:solidFill>
              </a:rPr>
              <a:t>nondrug-using subjects </a:t>
            </a:r>
            <a:r>
              <a:rPr lang="en-US" altLang="en-US" sz="2400" dirty="0">
                <a:solidFill>
                  <a:srgbClr val="000000"/>
                </a:solidFill>
              </a:rPr>
              <a:t>(n=7)</a:t>
            </a:r>
          </a:p>
          <a:p>
            <a:pPr eaLnBrk="0" fontAlgn="base" hangingPunct="0">
              <a:spcBef>
                <a:spcPts val="1800"/>
              </a:spcBef>
              <a:spcAft>
                <a:spcPct val="0"/>
              </a:spcAft>
            </a:pPr>
            <a:r>
              <a:rPr lang="en-US" altLang="en-US" sz="2400" dirty="0">
                <a:solidFill>
                  <a:srgbClr val="000000"/>
                </a:solidFill>
              </a:rPr>
              <a:t>Subjects with </a:t>
            </a:r>
            <a:r>
              <a:rPr lang="en-US" altLang="en-US" sz="2400" b="1" dirty="0">
                <a:solidFill>
                  <a:srgbClr val="000000"/>
                </a:solidFill>
              </a:rPr>
              <a:t>low D2R </a:t>
            </a:r>
            <a:r>
              <a:rPr lang="en-US" altLang="en-US" sz="2400" dirty="0">
                <a:solidFill>
                  <a:srgbClr val="000000"/>
                </a:solidFill>
              </a:rPr>
              <a:t>levels in the striatum found </a:t>
            </a:r>
            <a:r>
              <a:rPr lang="en-US" altLang="en-US" sz="2400" b="1" dirty="0">
                <a:solidFill>
                  <a:srgbClr val="000000"/>
                </a:solidFill>
              </a:rPr>
              <a:t>MP pleasant </a:t>
            </a:r>
            <a:r>
              <a:rPr lang="en-US" altLang="en-US" sz="2400" dirty="0">
                <a:solidFill>
                  <a:srgbClr val="000000"/>
                </a:solidFill>
              </a:rPr>
              <a:t>while those with </a:t>
            </a:r>
            <a:r>
              <a:rPr lang="en-US" altLang="en-US" sz="2400" b="1" dirty="0">
                <a:solidFill>
                  <a:srgbClr val="000000"/>
                </a:solidFill>
              </a:rPr>
              <a:t>high D2R</a:t>
            </a:r>
            <a:r>
              <a:rPr lang="en-US" altLang="en-US" sz="2400" dirty="0">
                <a:solidFill>
                  <a:srgbClr val="000000"/>
                </a:solidFill>
              </a:rPr>
              <a:t> found </a:t>
            </a:r>
            <a:r>
              <a:rPr lang="en-US" altLang="en-US" sz="2400" b="1" dirty="0">
                <a:solidFill>
                  <a:srgbClr val="000000"/>
                </a:solidFill>
              </a:rPr>
              <a:t>MP unpleasant</a:t>
            </a:r>
          </a:p>
          <a:p>
            <a:pPr eaLnBrk="0" fontAlgn="base" hangingPunct="0">
              <a:spcBef>
                <a:spcPts val="1800"/>
              </a:spcBef>
              <a:spcAft>
                <a:spcPct val="0"/>
              </a:spcAft>
            </a:pPr>
            <a:r>
              <a:rPr lang="en-US" altLang="en-US" sz="2400" dirty="0">
                <a:solidFill>
                  <a:srgbClr val="000000"/>
                </a:solidFill>
              </a:rPr>
              <a:t>Low D2R = </a:t>
            </a:r>
            <a:r>
              <a:rPr lang="en-US" altLang="en-US" sz="2400" b="1" dirty="0">
                <a:solidFill>
                  <a:srgbClr val="000000"/>
                </a:solidFill>
              </a:rPr>
              <a:t>“reward deficiency syndrome”</a:t>
            </a:r>
          </a:p>
        </p:txBody>
      </p:sp>
      <p:sp>
        <p:nvSpPr>
          <p:cNvPr id="100357" name="TextBox 2"/>
          <p:cNvSpPr txBox="1">
            <a:spLocks noChangeArrowheads="1"/>
          </p:cNvSpPr>
          <p:nvPr/>
        </p:nvSpPr>
        <p:spPr bwMode="auto">
          <a:xfrm>
            <a:off x="406400" y="6323014"/>
            <a:ext cx="3117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a:solidFill>
                  <a:srgbClr val="000000"/>
                </a:solidFill>
              </a:rPr>
              <a:t>Volkow ND et al. </a:t>
            </a:r>
            <a:r>
              <a:rPr lang="en-US" altLang="en-US" sz="1800" i="1">
                <a:solidFill>
                  <a:srgbClr val="000000"/>
                </a:solidFill>
              </a:rPr>
              <a:t>Synapse</a:t>
            </a:r>
            <a:r>
              <a:rPr lang="en-US" altLang="en-US" sz="1800">
                <a:solidFill>
                  <a:srgbClr val="000000"/>
                </a:solidFill>
              </a:rPr>
              <a:t>. 2002</a:t>
            </a:r>
          </a:p>
        </p:txBody>
      </p:sp>
      <p:sp>
        <p:nvSpPr>
          <p:cNvPr id="3" name="TextBox 2"/>
          <p:cNvSpPr txBox="1"/>
          <p:nvPr/>
        </p:nvSpPr>
        <p:spPr>
          <a:xfrm>
            <a:off x="7148945" y="5951538"/>
            <a:ext cx="4858907" cy="368300"/>
          </a:xfrm>
          <a:prstGeom prst="rect">
            <a:avLst/>
          </a:prstGeom>
          <a:solidFill>
            <a:schemeClr val="tx1">
              <a:lumMod val="75000"/>
              <a:lumOff val="25000"/>
            </a:schemeClr>
          </a:solidFill>
        </p:spPr>
        <p:txBody>
          <a:bodyPr wrap="square">
            <a:spAutoFit/>
          </a:bodyPr>
          <a:lstStyle/>
          <a:p>
            <a:pPr algn="ctr" eaLnBrk="0" fontAlgn="base" hangingPunct="0">
              <a:spcBef>
                <a:spcPct val="0"/>
              </a:spcBef>
              <a:spcAft>
                <a:spcPct val="0"/>
              </a:spcAft>
              <a:defRPr/>
            </a:pPr>
            <a:r>
              <a:rPr lang="en-US" b="1" dirty="0">
                <a:solidFill>
                  <a:srgbClr val="FFFFFF"/>
                </a:solidFill>
                <a:ea typeface="MS PGothic" pitchFamily="34" charset="-128"/>
              </a:rPr>
              <a:t>D2R </a:t>
            </a:r>
            <a:r>
              <a:rPr lang="en-US" b="1" dirty="0" err="1">
                <a:solidFill>
                  <a:srgbClr val="FFFFFF"/>
                </a:solidFill>
                <a:ea typeface="MS PGothic" pitchFamily="34" charset="-128"/>
              </a:rPr>
              <a:t>radioligand</a:t>
            </a:r>
            <a:r>
              <a:rPr lang="en-US" b="1" dirty="0">
                <a:solidFill>
                  <a:srgbClr val="FFFFFF"/>
                </a:solidFill>
                <a:ea typeface="MS PGothic" pitchFamily="34" charset="-128"/>
              </a:rPr>
              <a:t> and PET imaging</a:t>
            </a:r>
          </a:p>
        </p:txBody>
      </p:sp>
      <p:sp>
        <p:nvSpPr>
          <p:cNvPr id="4" name="TextBox 3"/>
          <p:cNvSpPr txBox="1">
            <a:spLocks noChangeArrowheads="1"/>
          </p:cNvSpPr>
          <p:nvPr/>
        </p:nvSpPr>
        <p:spPr bwMode="auto">
          <a:xfrm>
            <a:off x="188384" y="4688512"/>
            <a:ext cx="6212416" cy="1384995"/>
          </a:xfrm>
          <a:prstGeom prst="rect">
            <a:avLst/>
          </a:prstGeom>
          <a:solidFill>
            <a:srgbClr val="1B3C49"/>
          </a:solidFill>
          <a:ln w="9525">
            <a:solidFill>
              <a:schemeClr val="tx1"/>
            </a:solidFill>
            <a:miter lim="800000"/>
            <a:headEnd/>
            <a:tailEnd/>
          </a:ln>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0" fontAlgn="base" hangingPunct="0">
              <a:spcBef>
                <a:spcPts val="1200"/>
              </a:spcBef>
              <a:spcAft>
                <a:spcPct val="0"/>
              </a:spcAft>
            </a:pPr>
            <a:r>
              <a:rPr lang="en-US" altLang="en-US" sz="2800" dirty="0">
                <a:solidFill>
                  <a:srgbClr val="FFFFFF"/>
                </a:solidFill>
              </a:rPr>
              <a:t>Striatal D2R modulate reinforcing responses to stimulants and may underlie predisposition for drug use</a:t>
            </a:r>
          </a:p>
        </p:txBody>
      </p:sp>
    </p:spTree>
    <p:extLst>
      <p:ext uri="{BB962C8B-B14F-4D97-AF65-F5344CB8AC3E}">
        <p14:creationId xmlns:p14="http://schemas.microsoft.com/office/powerpoint/2010/main" val="252130674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0356">
                                            <p:txEl>
                                              <p:pRg st="1" end="1"/>
                                            </p:txEl>
                                          </p:spTgt>
                                        </p:tgtEl>
                                        <p:attrNameLst>
                                          <p:attrName>style.visibility</p:attrName>
                                        </p:attrNameLst>
                                      </p:cBhvr>
                                      <p:to>
                                        <p:strVal val="visible"/>
                                      </p:to>
                                    </p:set>
                                    <p:animEffect transition="in" filter="fade">
                                      <p:cBhvr>
                                        <p:cTn id="7" dur="500"/>
                                        <p:tgtEl>
                                          <p:spTgt spid="10035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00356">
                                            <p:txEl>
                                              <p:pRg st="2" end="2"/>
                                            </p:txEl>
                                          </p:spTgt>
                                        </p:tgtEl>
                                        <p:attrNameLst>
                                          <p:attrName>style.visibility</p:attrName>
                                        </p:attrNameLst>
                                      </p:cBhvr>
                                      <p:to>
                                        <p:strVal val="visible"/>
                                      </p:to>
                                    </p:set>
                                    <p:animEffect transition="in" filter="fade">
                                      <p:cBhvr>
                                        <p:cTn id="18" dur="500"/>
                                        <p:tgtEl>
                                          <p:spTgt spid="100356">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35170" name="Picture 7">
            <a:extLst>
              <a:ext uri="{FF2B5EF4-FFF2-40B4-BE49-F238E27FC236}">
                <a16:creationId xmlns:a16="http://schemas.microsoft.com/office/drawing/2014/main" id="{BA336057-57F5-4AD1-C2D1-B6A0DE753581}"/>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15741" t="31258" r="12962" b="15819"/>
          <a:stretch>
            <a:fillRect/>
          </a:stretch>
        </p:blipFill>
        <p:spPr>
          <a:xfrm>
            <a:off x="1600200" y="1308061"/>
            <a:ext cx="8801100" cy="4921289"/>
          </a:xfrm>
          <a:solidFill>
            <a:schemeClr val="tx1"/>
          </a:solidFill>
          <a:effectLst>
            <a:outerShdw blurRad="50800" dist="38100" dir="8100000" algn="tr" rotWithShape="0">
              <a:prstClr val="black">
                <a:alpha val="40000"/>
              </a:prstClr>
            </a:outerShdw>
          </a:effectLst>
        </p:spPr>
      </p:pic>
      <p:sp>
        <p:nvSpPr>
          <p:cNvPr id="135171" name="Rectangle 2">
            <a:extLst>
              <a:ext uri="{FF2B5EF4-FFF2-40B4-BE49-F238E27FC236}">
                <a16:creationId xmlns:a16="http://schemas.microsoft.com/office/drawing/2014/main" id="{7BA45F01-2750-1ED8-7280-5A060DAB33FC}"/>
              </a:ext>
            </a:extLst>
          </p:cNvPr>
          <p:cNvSpPr>
            <a:spLocks noGrp="1" noChangeArrowheads="1"/>
          </p:cNvSpPr>
          <p:nvPr>
            <p:ph type="title"/>
          </p:nvPr>
        </p:nvSpPr>
        <p:spPr>
          <a:xfrm>
            <a:off x="0" y="-30162"/>
            <a:ext cx="12192000" cy="873128"/>
          </a:xfrm>
          <a:solidFill>
            <a:srgbClr val="214A5B"/>
          </a:solidFill>
        </p:spPr>
        <p:txBody>
          <a:bodyPr/>
          <a:lstStyle/>
          <a:p>
            <a:r>
              <a:rPr lang="en-US" altLang="en-US" sz="4000" b="1" dirty="0">
                <a:solidFill>
                  <a:schemeClr val="bg1"/>
                </a:solidFill>
                <a:effectLst>
                  <a:outerShdw blurRad="38100" dist="38100" dir="2700000" algn="tl">
                    <a:srgbClr val="000000">
                      <a:alpha val="43137"/>
                    </a:srgbClr>
                  </a:outerShdw>
                </a:effectLst>
              </a:rPr>
              <a:t>Substance Use Complicates other Chronic Diseases</a:t>
            </a:r>
          </a:p>
        </p:txBody>
      </p:sp>
      <p:sp>
        <p:nvSpPr>
          <p:cNvPr id="24580" name="Text Box 5">
            <a:extLst>
              <a:ext uri="{FF2B5EF4-FFF2-40B4-BE49-F238E27FC236}">
                <a16:creationId xmlns:a16="http://schemas.microsoft.com/office/drawing/2014/main" id="{1B605554-D769-5D99-0810-92BBAB499A07}"/>
              </a:ext>
            </a:extLst>
          </p:cNvPr>
          <p:cNvSpPr txBox="1">
            <a:spLocks noChangeArrowheads="1"/>
          </p:cNvSpPr>
          <p:nvPr/>
        </p:nvSpPr>
        <p:spPr bwMode="auto">
          <a:xfrm>
            <a:off x="0" y="6558668"/>
            <a:ext cx="868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0"/>
              </a:spcBef>
              <a:buFontTx/>
              <a:buNone/>
              <a:defRPr/>
            </a:pPr>
            <a:r>
              <a:rPr lang="en-US" altLang="en-US" sz="1600" dirty="0">
                <a:solidFill>
                  <a:srgbClr val="000000"/>
                </a:solidFill>
              </a:rPr>
              <a:t>C. Boyd, et al, </a:t>
            </a:r>
            <a:r>
              <a:rPr lang="en-US" altLang="en-US" sz="1600" i="1" dirty="0">
                <a:solidFill>
                  <a:srgbClr val="000000"/>
                </a:solidFill>
              </a:rPr>
              <a:t>Center for Health Care Strategies, Inc. </a:t>
            </a:r>
            <a:r>
              <a:rPr lang="en-US" altLang="en-US" sz="1600" dirty="0">
                <a:solidFill>
                  <a:srgbClr val="000000"/>
                </a:solidFill>
              </a:rPr>
              <a:t>2010 </a:t>
            </a:r>
          </a:p>
        </p:txBody>
      </p:sp>
      <p:sp>
        <p:nvSpPr>
          <p:cNvPr id="2" name="Rectangle 1">
            <a:extLst>
              <a:ext uri="{FF2B5EF4-FFF2-40B4-BE49-F238E27FC236}">
                <a16:creationId xmlns:a16="http://schemas.microsoft.com/office/drawing/2014/main" id="{5DA952E8-EE98-126F-E5EB-947354000F63}"/>
              </a:ext>
            </a:extLst>
          </p:cNvPr>
          <p:cNvSpPr/>
          <p:nvPr/>
        </p:nvSpPr>
        <p:spPr bwMode="auto">
          <a:xfrm>
            <a:off x="2695574" y="1308061"/>
            <a:ext cx="7705725" cy="39973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96E2EA-4F10-4052-B807-F12D6A1409CE}"/>
              </a:ext>
            </a:extLst>
          </p:cNvPr>
          <p:cNvSpPr/>
          <p:nvPr/>
        </p:nvSpPr>
        <p:spPr bwMode="auto">
          <a:xfrm>
            <a:off x="-44451" y="-19948"/>
            <a:ext cx="12236451" cy="777894"/>
          </a:xfrm>
          <a:prstGeom prst="rect">
            <a:avLst/>
          </a:prstGeom>
          <a:solidFill>
            <a:srgbClr val="214A5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113666" name="TextBox 3"/>
          <p:cNvSpPr txBox="1">
            <a:spLocks noChangeArrowheads="1"/>
          </p:cNvSpPr>
          <p:nvPr/>
        </p:nvSpPr>
        <p:spPr bwMode="auto">
          <a:xfrm>
            <a:off x="431800" y="2139966"/>
            <a:ext cx="33189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0" fontAlgn="base" hangingPunct="0">
              <a:spcBef>
                <a:spcPct val="0"/>
              </a:spcBef>
              <a:spcAft>
                <a:spcPct val="0"/>
              </a:spcAft>
            </a:pPr>
            <a:r>
              <a:rPr lang="en-US" altLang="en-US">
                <a:solidFill>
                  <a:srgbClr val="000000"/>
                </a:solidFill>
              </a:rPr>
              <a:t>Rats trained to self-administer alcohol</a:t>
            </a:r>
          </a:p>
        </p:txBody>
      </p:sp>
      <p:pic>
        <p:nvPicPr>
          <p:cNvPr id="113667" name="Picture 3"/>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4514862" y="1255713"/>
            <a:ext cx="99483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rot="-5400000">
            <a:off x="10230752" y="1757771"/>
            <a:ext cx="11771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FF0066"/>
                </a:solidFill>
              </a:rPr>
              <a:t>2nd D2R Vector</a:t>
            </a:r>
          </a:p>
        </p:txBody>
      </p:sp>
      <p:sp>
        <p:nvSpPr>
          <p:cNvPr id="113669" name="Text Box 5"/>
          <p:cNvSpPr txBox="1">
            <a:spLocks noChangeArrowheads="1"/>
          </p:cNvSpPr>
          <p:nvPr/>
        </p:nvSpPr>
        <p:spPr bwMode="auto">
          <a:xfrm>
            <a:off x="-44451" y="73345"/>
            <a:ext cx="12236451" cy="563231"/>
          </a:xfrm>
          <a:prstGeom prst="rect">
            <a:avLst/>
          </a:prstGeom>
          <a:solidFill>
            <a:srgbClr val="1B3C49"/>
          </a:solidFill>
          <a:ln>
            <a:noFill/>
          </a:ln>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3600" b="1" dirty="0">
                <a:solidFill>
                  <a:srgbClr val="FFFFFF"/>
                </a:solidFill>
                <a:effectLst>
                  <a:outerShdw blurRad="38100" dist="38100" dir="2700000" algn="tl">
                    <a:srgbClr val="000000">
                      <a:alpha val="43137"/>
                    </a:srgbClr>
                  </a:outerShdw>
                </a:effectLst>
              </a:rPr>
              <a:t>Effects of an Adenovirus Vector Carrying a D2R Gene into </a:t>
            </a:r>
            <a:r>
              <a:rPr lang="en-US" altLang="en-US" sz="3600" b="1" dirty="0" err="1">
                <a:solidFill>
                  <a:srgbClr val="FFFFFF"/>
                </a:solidFill>
                <a:effectLst>
                  <a:outerShdw blurRad="38100" dist="38100" dir="2700000" algn="tl">
                    <a:srgbClr val="000000">
                      <a:alpha val="43137"/>
                    </a:srgbClr>
                  </a:outerShdw>
                </a:effectLst>
              </a:rPr>
              <a:t>NAc</a:t>
            </a:r>
            <a:endParaRPr lang="en-US" altLang="en-US" sz="3600" b="1" dirty="0">
              <a:solidFill>
                <a:srgbClr val="FFFFFF"/>
              </a:solidFill>
              <a:effectLst>
                <a:outerShdw blurRad="38100" dist="38100" dir="2700000" algn="tl">
                  <a:srgbClr val="000000">
                    <a:alpha val="43137"/>
                  </a:srgbClr>
                </a:outerShdw>
              </a:effectLst>
            </a:endParaRPr>
          </a:p>
        </p:txBody>
      </p:sp>
      <p:grpSp>
        <p:nvGrpSpPr>
          <p:cNvPr id="113670" name="Group 6"/>
          <p:cNvGrpSpPr>
            <a:grpSpLocks/>
          </p:cNvGrpSpPr>
          <p:nvPr/>
        </p:nvGrpSpPr>
        <p:grpSpPr bwMode="auto">
          <a:xfrm>
            <a:off x="6343651" y="3624270"/>
            <a:ext cx="230716" cy="1587"/>
            <a:chOff x="1232" y="3104"/>
            <a:chExt cx="168" cy="1"/>
          </a:xfrm>
        </p:grpSpPr>
        <p:sp>
          <p:nvSpPr>
            <p:cNvPr id="113846" name="Rectangle 7"/>
            <p:cNvSpPr>
              <a:spLocks noChangeArrowheads="1"/>
            </p:cNvSpPr>
            <p:nvPr/>
          </p:nvSpPr>
          <p:spPr bwMode="auto">
            <a:xfrm>
              <a:off x="1232" y="3104"/>
              <a:ext cx="168" cy="1"/>
            </a:xfrm>
            <a:prstGeom prst="rect">
              <a:avLst/>
            </a:prstGeom>
            <a:solidFill>
              <a:srgbClr val="0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47" name="Rectangle 8"/>
            <p:cNvSpPr>
              <a:spLocks noChangeArrowheads="1"/>
            </p:cNvSpPr>
            <p:nvPr/>
          </p:nvSpPr>
          <p:spPr bwMode="auto">
            <a:xfrm>
              <a:off x="1232" y="3104"/>
              <a:ext cx="168" cy="0"/>
            </a:xfrm>
            <a:prstGeom prst="rect">
              <a:avLst/>
            </a:prstGeom>
            <a:noFill/>
            <a:ln w="12700">
              <a:solidFill>
                <a:srgbClr val="000000"/>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grpSp>
      <p:grpSp>
        <p:nvGrpSpPr>
          <p:cNvPr id="113671" name="Group 9"/>
          <p:cNvGrpSpPr>
            <a:grpSpLocks/>
          </p:cNvGrpSpPr>
          <p:nvPr/>
        </p:nvGrpSpPr>
        <p:grpSpPr bwMode="auto">
          <a:xfrm>
            <a:off x="7522645" y="2027239"/>
            <a:ext cx="224367" cy="1597025"/>
            <a:chOff x="2096" y="1672"/>
            <a:chExt cx="168" cy="1432"/>
          </a:xfrm>
        </p:grpSpPr>
        <p:sp>
          <p:nvSpPr>
            <p:cNvPr id="113844" name="Rectangle 10"/>
            <p:cNvSpPr>
              <a:spLocks noChangeArrowheads="1"/>
            </p:cNvSpPr>
            <p:nvPr/>
          </p:nvSpPr>
          <p:spPr bwMode="auto">
            <a:xfrm>
              <a:off x="2096" y="1672"/>
              <a:ext cx="168" cy="1432"/>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45" name="Rectangle 11"/>
            <p:cNvSpPr>
              <a:spLocks noChangeArrowheads="1"/>
            </p:cNvSpPr>
            <p:nvPr/>
          </p:nvSpPr>
          <p:spPr bwMode="auto">
            <a:xfrm>
              <a:off x="2096" y="1672"/>
              <a:ext cx="168" cy="1424"/>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grpSp>
      <p:grpSp>
        <p:nvGrpSpPr>
          <p:cNvPr id="113672" name="Group 12"/>
          <p:cNvGrpSpPr>
            <a:grpSpLocks/>
          </p:cNvGrpSpPr>
          <p:nvPr/>
        </p:nvGrpSpPr>
        <p:grpSpPr bwMode="auto">
          <a:xfrm>
            <a:off x="8104719" y="2347913"/>
            <a:ext cx="230716" cy="1276350"/>
            <a:chOff x="2528" y="1960"/>
            <a:chExt cx="168" cy="1144"/>
          </a:xfrm>
        </p:grpSpPr>
        <p:sp>
          <p:nvSpPr>
            <p:cNvPr id="113842" name="Rectangle 13"/>
            <p:cNvSpPr>
              <a:spLocks noChangeArrowheads="1"/>
            </p:cNvSpPr>
            <p:nvPr/>
          </p:nvSpPr>
          <p:spPr bwMode="auto">
            <a:xfrm>
              <a:off x="2528" y="1960"/>
              <a:ext cx="168" cy="1144"/>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43" name="Rectangle 14"/>
            <p:cNvSpPr>
              <a:spLocks noChangeArrowheads="1"/>
            </p:cNvSpPr>
            <p:nvPr/>
          </p:nvSpPr>
          <p:spPr bwMode="auto">
            <a:xfrm>
              <a:off x="2528" y="1960"/>
              <a:ext cx="168" cy="1136"/>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grpSp>
      <p:grpSp>
        <p:nvGrpSpPr>
          <p:cNvPr id="113673" name="Group 15"/>
          <p:cNvGrpSpPr>
            <a:grpSpLocks/>
          </p:cNvGrpSpPr>
          <p:nvPr/>
        </p:nvGrpSpPr>
        <p:grpSpPr bwMode="auto">
          <a:xfrm>
            <a:off x="8693152" y="2670175"/>
            <a:ext cx="226483" cy="954088"/>
            <a:chOff x="2960" y="2248"/>
            <a:chExt cx="168" cy="856"/>
          </a:xfrm>
        </p:grpSpPr>
        <p:sp>
          <p:nvSpPr>
            <p:cNvPr id="113840" name="Rectangle 16"/>
            <p:cNvSpPr>
              <a:spLocks noChangeArrowheads="1"/>
            </p:cNvSpPr>
            <p:nvPr/>
          </p:nvSpPr>
          <p:spPr bwMode="auto">
            <a:xfrm>
              <a:off x="2960" y="2248"/>
              <a:ext cx="168" cy="856"/>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41" name="Rectangle 17"/>
            <p:cNvSpPr>
              <a:spLocks noChangeArrowheads="1"/>
            </p:cNvSpPr>
            <p:nvPr/>
          </p:nvSpPr>
          <p:spPr bwMode="auto">
            <a:xfrm>
              <a:off x="2960" y="2248"/>
              <a:ext cx="168" cy="848"/>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grpSp>
      <p:grpSp>
        <p:nvGrpSpPr>
          <p:cNvPr id="113674" name="Group 18"/>
          <p:cNvGrpSpPr>
            <a:grpSpLocks/>
          </p:cNvGrpSpPr>
          <p:nvPr/>
        </p:nvGrpSpPr>
        <p:grpSpPr bwMode="auto">
          <a:xfrm>
            <a:off x="9277351" y="3303595"/>
            <a:ext cx="230716" cy="320675"/>
            <a:chOff x="3392" y="2816"/>
            <a:chExt cx="168" cy="288"/>
          </a:xfrm>
        </p:grpSpPr>
        <p:sp>
          <p:nvSpPr>
            <p:cNvPr id="113838" name="Rectangle 19"/>
            <p:cNvSpPr>
              <a:spLocks noChangeArrowheads="1"/>
            </p:cNvSpPr>
            <p:nvPr/>
          </p:nvSpPr>
          <p:spPr bwMode="auto">
            <a:xfrm>
              <a:off x="3392" y="2816"/>
              <a:ext cx="168" cy="288"/>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39" name="Rectangle 20"/>
            <p:cNvSpPr>
              <a:spLocks noChangeArrowheads="1"/>
            </p:cNvSpPr>
            <p:nvPr/>
          </p:nvSpPr>
          <p:spPr bwMode="auto">
            <a:xfrm>
              <a:off x="3392" y="2816"/>
              <a:ext cx="168" cy="280"/>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grpSp>
      <p:grpSp>
        <p:nvGrpSpPr>
          <p:cNvPr id="113675" name="Group 21"/>
          <p:cNvGrpSpPr>
            <a:grpSpLocks/>
          </p:cNvGrpSpPr>
          <p:nvPr/>
        </p:nvGrpSpPr>
        <p:grpSpPr bwMode="auto">
          <a:xfrm>
            <a:off x="10744212" y="2670175"/>
            <a:ext cx="232833" cy="954088"/>
            <a:chOff x="4472" y="2248"/>
            <a:chExt cx="168" cy="856"/>
          </a:xfrm>
        </p:grpSpPr>
        <p:sp>
          <p:nvSpPr>
            <p:cNvPr id="113836" name="Rectangle 22"/>
            <p:cNvSpPr>
              <a:spLocks noChangeArrowheads="1"/>
            </p:cNvSpPr>
            <p:nvPr/>
          </p:nvSpPr>
          <p:spPr bwMode="auto">
            <a:xfrm>
              <a:off x="4472" y="2248"/>
              <a:ext cx="168" cy="856"/>
            </a:xfrm>
            <a:prstGeom prst="rect">
              <a:avLst/>
            </a:prstGeom>
            <a:solidFill>
              <a:srgbClr val="FF7C80"/>
            </a:solidFill>
            <a:ln w="9525">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37" name="Rectangle 23"/>
            <p:cNvSpPr>
              <a:spLocks noChangeArrowheads="1"/>
            </p:cNvSpPr>
            <p:nvPr/>
          </p:nvSpPr>
          <p:spPr bwMode="auto">
            <a:xfrm>
              <a:off x="4472" y="2248"/>
              <a:ext cx="168" cy="848"/>
            </a:xfrm>
            <a:prstGeom prst="rect">
              <a:avLst/>
            </a:prstGeom>
            <a:solidFill>
              <a:srgbClr val="FF7C80"/>
            </a:solidFill>
            <a:ln w="12700">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grpSp>
      <p:grpSp>
        <p:nvGrpSpPr>
          <p:cNvPr id="113676" name="Group 24"/>
          <p:cNvGrpSpPr>
            <a:grpSpLocks/>
          </p:cNvGrpSpPr>
          <p:nvPr/>
        </p:nvGrpSpPr>
        <p:grpSpPr bwMode="auto">
          <a:xfrm>
            <a:off x="6335184" y="1697042"/>
            <a:ext cx="31749" cy="1919287"/>
            <a:chOff x="1208" y="1384"/>
            <a:chExt cx="24" cy="1721"/>
          </a:xfrm>
        </p:grpSpPr>
        <p:sp>
          <p:nvSpPr>
            <p:cNvPr id="113805" name="Line 25"/>
            <p:cNvSpPr>
              <a:spLocks noChangeShapeType="1"/>
            </p:cNvSpPr>
            <p:nvPr/>
          </p:nvSpPr>
          <p:spPr bwMode="auto">
            <a:xfrm>
              <a:off x="1208" y="310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06" name="Line 26"/>
            <p:cNvSpPr>
              <a:spLocks noChangeShapeType="1"/>
            </p:cNvSpPr>
            <p:nvPr/>
          </p:nvSpPr>
          <p:spPr bwMode="auto">
            <a:xfrm>
              <a:off x="1208" y="2816"/>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07" name="Line 27"/>
            <p:cNvSpPr>
              <a:spLocks noChangeShapeType="1"/>
            </p:cNvSpPr>
            <p:nvPr/>
          </p:nvSpPr>
          <p:spPr bwMode="auto">
            <a:xfrm>
              <a:off x="1208" y="2528"/>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08" name="Line 28"/>
            <p:cNvSpPr>
              <a:spLocks noChangeShapeType="1"/>
            </p:cNvSpPr>
            <p:nvPr/>
          </p:nvSpPr>
          <p:spPr bwMode="auto">
            <a:xfrm>
              <a:off x="1208" y="2248"/>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09" name="Line 29"/>
            <p:cNvSpPr>
              <a:spLocks noChangeShapeType="1"/>
            </p:cNvSpPr>
            <p:nvPr/>
          </p:nvSpPr>
          <p:spPr bwMode="auto">
            <a:xfrm>
              <a:off x="1208" y="1960"/>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0" name="Line 30"/>
            <p:cNvSpPr>
              <a:spLocks noChangeShapeType="1"/>
            </p:cNvSpPr>
            <p:nvPr/>
          </p:nvSpPr>
          <p:spPr bwMode="auto">
            <a:xfrm>
              <a:off x="1208" y="1672"/>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1" name="Line 31"/>
            <p:cNvSpPr>
              <a:spLocks noChangeShapeType="1"/>
            </p:cNvSpPr>
            <p:nvPr/>
          </p:nvSpPr>
          <p:spPr bwMode="auto">
            <a:xfrm>
              <a:off x="1208" y="138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2" name="Line 32"/>
            <p:cNvSpPr>
              <a:spLocks noChangeShapeType="1"/>
            </p:cNvSpPr>
            <p:nvPr/>
          </p:nvSpPr>
          <p:spPr bwMode="auto">
            <a:xfrm>
              <a:off x="1208" y="304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3" name="Line 33"/>
            <p:cNvSpPr>
              <a:spLocks noChangeShapeType="1"/>
            </p:cNvSpPr>
            <p:nvPr/>
          </p:nvSpPr>
          <p:spPr bwMode="auto">
            <a:xfrm>
              <a:off x="1208" y="299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4" name="Line 34"/>
            <p:cNvSpPr>
              <a:spLocks noChangeShapeType="1"/>
            </p:cNvSpPr>
            <p:nvPr/>
          </p:nvSpPr>
          <p:spPr bwMode="auto">
            <a:xfrm>
              <a:off x="1208" y="293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5" name="Line 35"/>
            <p:cNvSpPr>
              <a:spLocks noChangeShapeType="1"/>
            </p:cNvSpPr>
            <p:nvPr/>
          </p:nvSpPr>
          <p:spPr bwMode="auto">
            <a:xfrm>
              <a:off x="1208" y="287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6" name="Line 36"/>
            <p:cNvSpPr>
              <a:spLocks noChangeShapeType="1"/>
            </p:cNvSpPr>
            <p:nvPr/>
          </p:nvSpPr>
          <p:spPr bwMode="auto">
            <a:xfrm>
              <a:off x="1208" y="276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7" name="Line 37"/>
            <p:cNvSpPr>
              <a:spLocks noChangeShapeType="1"/>
            </p:cNvSpPr>
            <p:nvPr/>
          </p:nvSpPr>
          <p:spPr bwMode="auto">
            <a:xfrm>
              <a:off x="1208" y="27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8" name="Line 38"/>
            <p:cNvSpPr>
              <a:spLocks noChangeShapeType="1"/>
            </p:cNvSpPr>
            <p:nvPr/>
          </p:nvSpPr>
          <p:spPr bwMode="auto">
            <a:xfrm>
              <a:off x="1208" y="264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19" name="Line 39"/>
            <p:cNvSpPr>
              <a:spLocks noChangeShapeType="1"/>
            </p:cNvSpPr>
            <p:nvPr/>
          </p:nvSpPr>
          <p:spPr bwMode="auto">
            <a:xfrm>
              <a:off x="1208" y="259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0" name="Line 40"/>
            <p:cNvSpPr>
              <a:spLocks noChangeShapeType="1"/>
            </p:cNvSpPr>
            <p:nvPr/>
          </p:nvSpPr>
          <p:spPr bwMode="auto">
            <a:xfrm>
              <a:off x="1208" y="247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1" name="Line 41"/>
            <p:cNvSpPr>
              <a:spLocks noChangeShapeType="1"/>
            </p:cNvSpPr>
            <p:nvPr/>
          </p:nvSpPr>
          <p:spPr bwMode="auto">
            <a:xfrm>
              <a:off x="1208" y="241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2" name="Line 42"/>
            <p:cNvSpPr>
              <a:spLocks noChangeShapeType="1"/>
            </p:cNvSpPr>
            <p:nvPr/>
          </p:nvSpPr>
          <p:spPr bwMode="auto">
            <a:xfrm>
              <a:off x="1208" y="236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3" name="Line 43"/>
            <p:cNvSpPr>
              <a:spLocks noChangeShapeType="1"/>
            </p:cNvSpPr>
            <p:nvPr/>
          </p:nvSpPr>
          <p:spPr bwMode="auto">
            <a:xfrm>
              <a:off x="1208" y="23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4" name="Line 44"/>
            <p:cNvSpPr>
              <a:spLocks noChangeShapeType="1"/>
            </p:cNvSpPr>
            <p:nvPr/>
          </p:nvSpPr>
          <p:spPr bwMode="auto">
            <a:xfrm>
              <a:off x="1208" y="218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5" name="Line 45"/>
            <p:cNvSpPr>
              <a:spLocks noChangeShapeType="1"/>
            </p:cNvSpPr>
            <p:nvPr/>
          </p:nvSpPr>
          <p:spPr bwMode="auto">
            <a:xfrm>
              <a:off x="1208" y="212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6" name="Line 46"/>
            <p:cNvSpPr>
              <a:spLocks noChangeShapeType="1"/>
            </p:cNvSpPr>
            <p:nvPr/>
          </p:nvSpPr>
          <p:spPr bwMode="auto">
            <a:xfrm>
              <a:off x="1208" y="207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7" name="Line 47"/>
            <p:cNvSpPr>
              <a:spLocks noChangeShapeType="1"/>
            </p:cNvSpPr>
            <p:nvPr/>
          </p:nvSpPr>
          <p:spPr bwMode="auto">
            <a:xfrm>
              <a:off x="1208" y="201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8" name="Line 48"/>
            <p:cNvSpPr>
              <a:spLocks noChangeShapeType="1"/>
            </p:cNvSpPr>
            <p:nvPr/>
          </p:nvSpPr>
          <p:spPr bwMode="auto">
            <a:xfrm>
              <a:off x="1208" y="19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29" name="Line 49"/>
            <p:cNvSpPr>
              <a:spLocks noChangeShapeType="1"/>
            </p:cNvSpPr>
            <p:nvPr/>
          </p:nvSpPr>
          <p:spPr bwMode="auto">
            <a:xfrm>
              <a:off x="1208" y="184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30" name="Line 50"/>
            <p:cNvSpPr>
              <a:spLocks noChangeShapeType="1"/>
            </p:cNvSpPr>
            <p:nvPr/>
          </p:nvSpPr>
          <p:spPr bwMode="auto">
            <a:xfrm>
              <a:off x="1208" y="178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31" name="Line 51"/>
            <p:cNvSpPr>
              <a:spLocks noChangeShapeType="1"/>
            </p:cNvSpPr>
            <p:nvPr/>
          </p:nvSpPr>
          <p:spPr bwMode="auto">
            <a:xfrm>
              <a:off x="1208" y="172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32" name="Line 52"/>
            <p:cNvSpPr>
              <a:spLocks noChangeShapeType="1"/>
            </p:cNvSpPr>
            <p:nvPr/>
          </p:nvSpPr>
          <p:spPr bwMode="auto">
            <a:xfrm>
              <a:off x="1208" y="161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33" name="Line 53"/>
            <p:cNvSpPr>
              <a:spLocks noChangeShapeType="1"/>
            </p:cNvSpPr>
            <p:nvPr/>
          </p:nvSpPr>
          <p:spPr bwMode="auto">
            <a:xfrm>
              <a:off x="1208" y="156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34" name="Line 54"/>
            <p:cNvSpPr>
              <a:spLocks noChangeShapeType="1"/>
            </p:cNvSpPr>
            <p:nvPr/>
          </p:nvSpPr>
          <p:spPr bwMode="auto">
            <a:xfrm>
              <a:off x="1208" y="149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35" name="Line 55"/>
            <p:cNvSpPr>
              <a:spLocks noChangeShapeType="1"/>
            </p:cNvSpPr>
            <p:nvPr/>
          </p:nvSpPr>
          <p:spPr bwMode="auto">
            <a:xfrm>
              <a:off x="1208" y="144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sp>
        <p:nvSpPr>
          <p:cNvPr id="113677" name="Line 56"/>
          <p:cNvSpPr>
            <a:spLocks noChangeShapeType="1"/>
          </p:cNvSpPr>
          <p:nvPr/>
        </p:nvSpPr>
        <p:spPr bwMode="auto">
          <a:xfrm flipV="1">
            <a:off x="6320368" y="1706563"/>
            <a:ext cx="2117" cy="191770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678" name="Line 57"/>
          <p:cNvSpPr>
            <a:spLocks noChangeShapeType="1"/>
          </p:cNvSpPr>
          <p:nvPr/>
        </p:nvSpPr>
        <p:spPr bwMode="auto">
          <a:xfrm>
            <a:off x="6311900" y="3624270"/>
            <a:ext cx="4699000" cy="1587"/>
          </a:xfrm>
          <a:prstGeom prst="line">
            <a:avLst/>
          </a:prstGeom>
          <a:noFill/>
          <a:ln w="127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679" name="Rectangle 58"/>
          <p:cNvSpPr>
            <a:spLocks noChangeArrowheads="1"/>
          </p:cNvSpPr>
          <p:nvPr/>
        </p:nvSpPr>
        <p:spPr bwMode="auto">
          <a:xfrm>
            <a:off x="6087535" y="353218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0</a:t>
            </a:r>
            <a:endParaRPr lang="en-US" altLang="en-US" sz="1600">
              <a:solidFill>
                <a:srgbClr val="000000"/>
              </a:solidFill>
            </a:endParaRPr>
          </a:p>
        </p:txBody>
      </p:sp>
      <p:sp>
        <p:nvSpPr>
          <p:cNvPr id="113680" name="Rectangle 59"/>
          <p:cNvSpPr>
            <a:spLocks noChangeArrowheads="1"/>
          </p:cNvSpPr>
          <p:nvPr/>
        </p:nvSpPr>
        <p:spPr bwMode="auto">
          <a:xfrm>
            <a:off x="5969002" y="3209942"/>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10</a:t>
            </a:r>
            <a:endParaRPr lang="en-US" altLang="en-US" sz="1600">
              <a:solidFill>
                <a:srgbClr val="000000"/>
              </a:solidFill>
            </a:endParaRPr>
          </a:p>
        </p:txBody>
      </p:sp>
      <p:sp>
        <p:nvSpPr>
          <p:cNvPr id="113681" name="Rectangle 60"/>
          <p:cNvSpPr>
            <a:spLocks noChangeArrowheads="1"/>
          </p:cNvSpPr>
          <p:nvPr/>
        </p:nvSpPr>
        <p:spPr bwMode="auto">
          <a:xfrm>
            <a:off x="5969002" y="2889267"/>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20</a:t>
            </a:r>
            <a:endParaRPr lang="en-US" altLang="en-US" sz="1600">
              <a:solidFill>
                <a:srgbClr val="000000"/>
              </a:solidFill>
            </a:endParaRPr>
          </a:p>
        </p:txBody>
      </p:sp>
      <p:sp>
        <p:nvSpPr>
          <p:cNvPr id="113682" name="Rectangle 61"/>
          <p:cNvSpPr>
            <a:spLocks noChangeArrowheads="1"/>
          </p:cNvSpPr>
          <p:nvPr/>
        </p:nvSpPr>
        <p:spPr bwMode="auto">
          <a:xfrm>
            <a:off x="5969002" y="257652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30</a:t>
            </a:r>
            <a:endParaRPr lang="en-US" altLang="en-US" sz="1600">
              <a:solidFill>
                <a:srgbClr val="000000"/>
              </a:solidFill>
            </a:endParaRPr>
          </a:p>
        </p:txBody>
      </p:sp>
      <p:sp>
        <p:nvSpPr>
          <p:cNvPr id="113683" name="Rectangle 62"/>
          <p:cNvSpPr>
            <a:spLocks noChangeArrowheads="1"/>
          </p:cNvSpPr>
          <p:nvPr/>
        </p:nvSpPr>
        <p:spPr bwMode="auto">
          <a:xfrm>
            <a:off x="5969002" y="2257442"/>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40</a:t>
            </a:r>
            <a:endParaRPr lang="en-US" altLang="en-US" sz="1600">
              <a:solidFill>
                <a:srgbClr val="000000"/>
              </a:solidFill>
            </a:endParaRPr>
          </a:p>
        </p:txBody>
      </p:sp>
      <p:sp>
        <p:nvSpPr>
          <p:cNvPr id="113684" name="Rectangle 63"/>
          <p:cNvSpPr>
            <a:spLocks noChangeArrowheads="1"/>
          </p:cNvSpPr>
          <p:nvPr/>
        </p:nvSpPr>
        <p:spPr bwMode="auto">
          <a:xfrm>
            <a:off x="5969002" y="1935166"/>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50</a:t>
            </a:r>
            <a:endParaRPr lang="en-US" altLang="en-US" sz="1600">
              <a:solidFill>
                <a:srgbClr val="000000"/>
              </a:solidFill>
            </a:endParaRPr>
          </a:p>
        </p:txBody>
      </p:sp>
      <p:sp>
        <p:nvSpPr>
          <p:cNvPr id="113685" name="Rectangle 64"/>
          <p:cNvSpPr>
            <a:spLocks noChangeArrowheads="1"/>
          </p:cNvSpPr>
          <p:nvPr/>
        </p:nvSpPr>
        <p:spPr bwMode="auto">
          <a:xfrm>
            <a:off x="5969002" y="161448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60</a:t>
            </a:r>
            <a:endParaRPr lang="en-US" altLang="en-US" sz="1600">
              <a:solidFill>
                <a:srgbClr val="000000"/>
              </a:solidFill>
            </a:endParaRPr>
          </a:p>
        </p:txBody>
      </p:sp>
      <p:sp>
        <p:nvSpPr>
          <p:cNvPr id="113686" name="Rectangle 65"/>
          <p:cNvSpPr>
            <a:spLocks noChangeArrowheads="1"/>
          </p:cNvSpPr>
          <p:nvPr/>
        </p:nvSpPr>
        <p:spPr bwMode="auto">
          <a:xfrm rot="-5400000">
            <a:off x="4903581" y="2583893"/>
            <a:ext cx="16821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Percent Change in D2R</a:t>
            </a:r>
            <a:endParaRPr lang="en-US" altLang="en-US" sz="1400">
              <a:solidFill>
                <a:srgbClr val="000000"/>
              </a:solidFill>
            </a:endParaRPr>
          </a:p>
        </p:txBody>
      </p:sp>
      <p:sp>
        <p:nvSpPr>
          <p:cNvPr id="113687" name="Rectangle 66"/>
          <p:cNvSpPr>
            <a:spLocks noChangeArrowheads="1"/>
          </p:cNvSpPr>
          <p:nvPr/>
        </p:nvSpPr>
        <p:spPr bwMode="auto">
          <a:xfrm>
            <a:off x="7567085" y="3638554"/>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4</a:t>
            </a:r>
          </a:p>
        </p:txBody>
      </p:sp>
      <p:sp>
        <p:nvSpPr>
          <p:cNvPr id="113688" name="Rectangle 67"/>
          <p:cNvSpPr>
            <a:spLocks noChangeArrowheads="1"/>
          </p:cNvSpPr>
          <p:nvPr/>
        </p:nvSpPr>
        <p:spPr bwMode="auto">
          <a:xfrm>
            <a:off x="8153401" y="362902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6</a:t>
            </a:r>
          </a:p>
        </p:txBody>
      </p:sp>
      <p:sp>
        <p:nvSpPr>
          <p:cNvPr id="113689" name="Rectangle 68"/>
          <p:cNvSpPr>
            <a:spLocks noChangeArrowheads="1"/>
          </p:cNvSpPr>
          <p:nvPr/>
        </p:nvSpPr>
        <p:spPr bwMode="auto">
          <a:xfrm>
            <a:off x="8750301" y="3638554"/>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8</a:t>
            </a:r>
          </a:p>
        </p:txBody>
      </p:sp>
      <p:sp>
        <p:nvSpPr>
          <p:cNvPr id="113690" name="Rectangle 69"/>
          <p:cNvSpPr>
            <a:spLocks noChangeArrowheads="1"/>
          </p:cNvSpPr>
          <p:nvPr/>
        </p:nvSpPr>
        <p:spPr bwMode="auto">
          <a:xfrm>
            <a:off x="9294286" y="362902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10</a:t>
            </a:r>
          </a:p>
        </p:txBody>
      </p:sp>
      <p:sp>
        <p:nvSpPr>
          <p:cNvPr id="113691" name="Rectangle 70"/>
          <p:cNvSpPr>
            <a:spLocks noChangeArrowheads="1"/>
          </p:cNvSpPr>
          <p:nvPr/>
        </p:nvSpPr>
        <p:spPr bwMode="auto">
          <a:xfrm>
            <a:off x="10761134" y="3638554"/>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24</a:t>
            </a:r>
          </a:p>
        </p:txBody>
      </p:sp>
      <p:sp>
        <p:nvSpPr>
          <p:cNvPr id="113692" name="Rectangle 71"/>
          <p:cNvSpPr>
            <a:spLocks noChangeArrowheads="1"/>
          </p:cNvSpPr>
          <p:nvPr/>
        </p:nvSpPr>
        <p:spPr bwMode="auto">
          <a:xfrm>
            <a:off x="7306743" y="1763713"/>
            <a:ext cx="7710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0.0005</a:t>
            </a:r>
            <a:endParaRPr lang="en-US" altLang="en-US" sz="2400">
              <a:solidFill>
                <a:srgbClr val="000000"/>
              </a:solidFill>
            </a:endParaRPr>
          </a:p>
        </p:txBody>
      </p:sp>
      <p:sp>
        <p:nvSpPr>
          <p:cNvPr id="113693" name="Rectangle 72"/>
          <p:cNvSpPr>
            <a:spLocks noChangeArrowheads="1"/>
          </p:cNvSpPr>
          <p:nvPr/>
        </p:nvSpPr>
        <p:spPr bwMode="auto">
          <a:xfrm>
            <a:off x="7937510" y="2112963"/>
            <a:ext cx="7710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0.0005</a:t>
            </a:r>
            <a:endParaRPr lang="en-US" altLang="en-US" sz="2400">
              <a:solidFill>
                <a:srgbClr val="000000"/>
              </a:solidFill>
            </a:endParaRPr>
          </a:p>
        </p:txBody>
      </p:sp>
      <p:sp>
        <p:nvSpPr>
          <p:cNvPr id="113694" name="Rectangle 73"/>
          <p:cNvSpPr>
            <a:spLocks noChangeArrowheads="1"/>
          </p:cNvSpPr>
          <p:nvPr/>
        </p:nvSpPr>
        <p:spPr bwMode="auto">
          <a:xfrm>
            <a:off x="8525939" y="2433638"/>
            <a:ext cx="6796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0.005</a:t>
            </a:r>
            <a:endParaRPr lang="en-US" altLang="en-US" sz="2400">
              <a:solidFill>
                <a:srgbClr val="000000"/>
              </a:solidFill>
            </a:endParaRPr>
          </a:p>
        </p:txBody>
      </p:sp>
      <p:sp>
        <p:nvSpPr>
          <p:cNvPr id="113695" name="Rectangle 74"/>
          <p:cNvSpPr>
            <a:spLocks noChangeArrowheads="1"/>
          </p:cNvSpPr>
          <p:nvPr/>
        </p:nvSpPr>
        <p:spPr bwMode="auto">
          <a:xfrm>
            <a:off x="9050878" y="3030538"/>
            <a:ext cx="5883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dirty="0"/>
              <a:t>p &lt; 0.10</a:t>
            </a:r>
            <a:endParaRPr lang="en-US" altLang="en-US" sz="2400" dirty="0"/>
          </a:p>
        </p:txBody>
      </p:sp>
      <p:sp>
        <p:nvSpPr>
          <p:cNvPr id="113696" name="Rectangle 75"/>
          <p:cNvSpPr>
            <a:spLocks noChangeArrowheads="1"/>
          </p:cNvSpPr>
          <p:nvPr/>
        </p:nvSpPr>
        <p:spPr bwMode="auto">
          <a:xfrm>
            <a:off x="10473278" y="2462213"/>
            <a:ext cx="6796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0.005</a:t>
            </a:r>
            <a:endParaRPr lang="en-US" altLang="en-US" sz="2400">
              <a:solidFill>
                <a:srgbClr val="000000"/>
              </a:solidFill>
            </a:endParaRPr>
          </a:p>
        </p:txBody>
      </p:sp>
      <p:sp>
        <p:nvSpPr>
          <p:cNvPr id="113697" name="Text Box 76"/>
          <p:cNvSpPr txBox="1">
            <a:spLocks noChangeArrowheads="1"/>
          </p:cNvSpPr>
          <p:nvPr/>
        </p:nvSpPr>
        <p:spPr bwMode="auto">
          <a:xfrm rot="-5400000">
            <a:off x="6109411" y="1730786"/>
            <a:ext cx="11225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a:solidFill>
                  <a:srgbClr val="000000"/>
                </a:solidFill>
              </a:rPr>
              <a:t>1st D2R Vector</a:t>
            </a:r>
          </a:p>
        </p:txBody>
      </p:sp>
      <p:sp>
        <p:nvSpPr>
          <p:cNvPr id="113698" name="Rectangle 77"/>
          <p:cNvSpPr>
            <a:spLocks noChangeArrowheads="1"/>
          </p:cNvSpPr>
          <p:nvPr/>
        </p:nvSpPr>
        <p:spPr bwMode="auto">
          <a:xfrm>
            <a:off x="6413501" y="3641732"/>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0</a:t>
            </a:r>
          </a:p>
        </p:txBody>
      </p:sp>
      <p:sp>
        <p:nvSpPr>
          <p:cNvPr id="113699" name="Line 78"/>
          <p:cNvSpPr>
            <a:spLocks noChangeShapeType="1"/>
          </p:cNvSpPr>
          <p:nvPr/>
        </p:nvSpPr>
        <p:spPr bwMode="auto">
          <a:xfrm flipH="1">
            <a:off x="9965267" y="3487738"/>
            <a:ext cx="1016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00" name="Line 79"/>
          <p:cNvSpPr>
            <a:spLocks noChangeShapeType="1"/>
          </p:cNvSpPr>
          <p:nvPr/>
        </p:nvSpPr>
        <p:spPr bwMode="auto">
          <a:xfrm flipH="1">
            <a:off x="10066867" y="3487738"/>
            <a:ext cx="1016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pic>
        <p:nvPicPr>
          <p:cNvPr id="113701" name="Picture 80"/>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4423845" y="2020888"/>
            <a:ext cx="117475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02" name="Picture 81" descr="adeno_dr2"/>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3390911" y="1362092"/>
            <a:ext cx="630767" cy="468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3703" name="Text Box 83"/>
          <p:cNvSpPr txBox="1">
            <a:spLocks noChangeArrowheads="1"/>
          </p:cNvSpPr>
          <p:nvPr/>
        </p:nvSpPr>
        <p:spPr bwMode="auto">
          <a:xfrm>
            <a:off x="5583778" y="3509963"/>
            <a:ext cx="1847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a:p>
            <a:pPr eaLnBrk="0" fontAlgn="base" hangingPunct="0">
              <a:spcBef>
                <a:spcPct val="0"/>
              </a:spcBef>
              <a:spcAft>
                <a:spcPct val="0"/>
              </a:spcAft>
              <a:buFontTx/>
              <a:buNone/>
            </a:pPr>
            <a:endParaRPr lang="en-US" altLang="en-US" sz="2400">
              <a:solidFill>
                <a:srgbClr val="000000"/>
              </a:solidFill>
            </a:endParaRPr>
          </a:p>
        </p:txBody>
      </p:sp>
      <p:sp>
        <p:nvSpPr>
          <p:cNvPr id="113704" name="Text Box 84"/>
          <p:cNvSpPr txBox="1">
            <a:spLocks noChangeArrowheads="1"/>
          </p:cNvSpPr>
          <p:nvPr/>
        </p:nvSpPr>
        <p:spPr bwMode="auto">
          <a:xfrm rot="-5400000">
            <a:off x="10809060" y="3542441"/>
            <a:ext cx="7825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000" b="1" dirty="0">
                <a:solidFill>
                  <a:schemeClr val="accent1">
                    <a:lumMod val="50000"/>
                  </a:schemeClr>
                </a:solidFill>
              </a:rPr>
              <a:t>Null Vector</a:t>
            </a:r>
          </a:p>
        </p:txBody>
      </p:sp>
      <p:sp>
        <p:nvSpPr>
          <p:cNvPr id="113705" name="Line 85"/>
          <p:cNvSpPr>
            <a:spLocks noChangeShapeType="1"/>
          </p:cNvSpPr>
          <p:nvPr/>
        </p:nvSpPr>
        <p:spPr bwMode="auto">
          <a:xfrm>
            <a:off x="6326720" y="4040192"/>
            <a:ext cx="5594349"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nvGrpSpPr>
          <p:cNvPr id="113706" name="Group 86"/>
          <p:cNvGrpSpPr>
            <a:grpSpLocks/>
          </p:cNvGrpSpPr>
          <p:nvPr/>
        </p:nvGrpSpPr>
        <p:grpSpPr bwMode="auto">
          <a:xfrm>
            <a:off x="7541685" y="4059246"/>
            <a:ext cx="201083" cy="1781175"/>
            <a:chOff x="1960" y="1944"/>
            <a:chExt cx="96" cy="1417"/>
          </a:xfrm>
        </p:grpSpPr>
        <p:sp>
          <p:nvSpPr>
            <p:cNvPr id="113799" name="Rectangle 87"/>
            <p:cNvSpPr>
              <a:spLocks noChangeArrowheads="1"/>
            </p:cNvSpPr>
            <p:nvPr/>
          </p:nvSpPr>
          <p:spPr bwMode="auto">
            <a:xfrm>
              <a:off x="1960" y="1944"/>
              <a:ext cx="96" cy="1184"/>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00" name="Rectangle 88"/>
            <p:cNvSpPr>
              <a:spLocks noChangeArrowheads="1"/>
            </p:cNvSpPr>
            <p:nvPr/>
          </p:nvSpPr>
          <p:spPr bwMode="auto">
            <a:xfrm>
              <a:off x="1960" y="1944"/>
              <a:ext cx="96" cy="1184"/>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801" name="Line 89"/>
            <p:cNvSpPr>
              <a:spLocks noChangeShapeType="1"/>
            </p:cNvSpPr>
            <p:nvPr/>
          </p:nvSpPr>
          <p:spPr bwMode="auto">
            <a:xfrm>
              <a:off x="2008" y="3128"/>
              <a:ext cx="1"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02" name="Line 90"/>
            <p:cNvSpPr>
              <a:spLocks noChangeShapeType="1"/>
            </p:cNvSpPr>
            <p:nvPr/>
          </p:nvSpPr>
          <p:spPr bwMode="auto">
            <a:xfrm>
              <a:off x="1992" y="3360"/>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03" name="Line 91"/>
            <p:cNvSpPr>
              <a:spLocks noChangeShapeType="1"/>
            </p:cNvSpPr>
            <p:nvPr/>
          </p:nvSpPr>
          <p:spPr bwMode="auto">
            <a:xfrm flipV="1">
              <a:off x="2008" y="2888"/>
              <a:ext cx="1" cy="2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804" name="Line 92"/>
            <p:cNvSpPr>
              <a:spLocks noChangeShapeType="1"/>
            </p:cNvSpPr>
            <p:nvPr/>
          </p:nvSpPr>
          <p:spPr bwMode="auto">
            <a:xfrm>
              <a:off x="1992" y="2888"/>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grpSp>
        <p:nvGrpSpPr>
          <p:cNvPr id="113707" name="Group 93"/>
          <p:cNvGrpSpPr>
            <a:grpSpLocks/>
          </p:cNvGrpSpPr>
          <p:nvPr/>
        </p:nvGrpSpPr>
        <p:grpSpPr bwMode="auto">
          <a:xfrm>
            <a:off x="8172453" y="4059238"/>
            <a:ext cx="201083" cy="1358900"/>
            <a:chOff x="2216" y="1944"/>
            <a:chExt cx="96" cy="1081"/>
          </a:xfrm>
        </p:grpSpPr>
        <p:sp>
          <p:nvSpPr>
            <p:cNvPr id="113793" name="Rectangle 94"/>
            <p:cNvSpPr>
              <a:spLocks noChangeArrowheads="1"/>
            </p:cNvSpPr>
            <p:nvPr/>
          </p:nvSpPr>
          <p:spPr bwMode="auto">
            <a:xfrm>
              <a:off x="2216" y="1944"/>
              <a:ext cx="96" cy="960"/>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94" name="Rectangle 95"/>
            <p:cNvSpPr>
              <a:spLocks noChangeArrowheads="1"/>
            </p:cNvSpPr>
            <p:nvPr/>
          </p:nvSpPr>
          <p:spPr bwMode="auto">
            <a:xfrm>
              <a:off x="2216" y="1944"/>
              <a:ext cx="96" cy="960"/>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95" name="Line 96"/>
            <p:cNvSpPr>
              <a:spLocks noChangeShapeType="1"/>
            </p:cNvSpPr>
            <p:nvPr/>
          </p:nvSpPr>
          <p:spPr bwMode="auto">
            <a:xfrm>
              <a:off x="2264" y="2904"/>
              <a:ext cx="1" cy="1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96" name="Line 97"/>
            <p:cNvSpPr>
              <a:spLocks noChangeShapeType="1"/>
            </p:cNvSpPr>
            <p:nvPr/>
          </p:nvSpPr>
          <p:spPr bwMode="auto">
            <a:xfrm>
              <a:off x="2248" y="3024"/>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97" name="Line 98"/>
            <p:cNvSpPr>
              <a:spLocks noChangeShapeType="1"/>
            </p:cNvSpPr>
            <p:nvPr/>
          </p:nvSpPr>
          <p:spPr bwMode="auto">
            <a:xfrm flipV="1">
              <a:off x="2264" y="2792"/>
              <a:ext cx="1"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98" name="Line 99"/>
            <p:cNvSpPr>
              <a:spLocks noChangeShapeType="1"/>
            </p:cNvSpPr>
            <p:nvPr/>
          </p:nvSpPr>
          <p:spPr bwMode="auto">
            <a:xfrm>
              <a:off x="2248" y="2792"/>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grpSp>
        <p:nvGrpSpPr>
          <p:cNvPr id="113708" name="Group 100"/>
          <p:cNvGrpSpPr>
            <a:grpSpLocks/>
          </p:cNvGrpSpPr>
          <p:nvPr/>
        </p:nvGrpSpPr>
        <p:grpSpPr bwMode="auto">
          <a:xfrm>
            <a:off x="8805333" y="4059238"/>
            <a:ext cx="203200" cy="825500"/>
            <a:chOff x="2472" y="1944"/>
            <a:chExt cx="96" cy="657"/>
          </a:xfrm>
        </p:grpSpPr>
        <p:sp>
          <p:nvSpPr>
            <p:cNvPr id="113787" name="Rectangle 101"/>
            <p:cNvSpPr>
              <a:spLocks noChangeArrowheads="1"/>
            </p:cNvSpPr>
            <p:nvPr/>
          </p:nvSpPr>
          <p:spPr bwMode="auto">
            <a:xfrm>
              <a:off x="2472" y="1944"/>
              <a:ext cx="96" cy="592"/>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88" name="Rectangle 102"/>
            <p:cNvSpPr>
              <a:spLocks noChangeArrowheads="1"/>
            </p:cNvSpPr>
            <p:nvPr/>
          </p:nvSpPr>
          <p:spPr bwMode="auto">
            <a:xfrm>
              <a:off x="2472" y="1944"/>
              <a:ext cx="96" cy="592"/>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89" name="Line 103"/>
            <p:cNvSpPr>
              <a:spLocks noChangeShapeType="1"/>
            </p:cNvSpPr>
            <p:nvPr/>
          </p:nvSpPr>
          <p:spPr bwMode="auto">
            <a:xfrm>
              <a:off x="2520" y="2536"/>
              <a:ext cx="1"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90" name="Line 104"/>
            <p:cNvSpPr>
              <a:spLocks noChangeShapeType="1"/>
            </p:cNvSpPr>
            <p:nvPr/>
          </p:nvSpPr>
          <p:spPr bwMode="auto">
            <a:xfrm>
              <a:off x="2504" y="2600"/>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91" name="Line 105"/>
            <p:cNvSpPr>
              <a:spLocks noChangeShapeType="1"/>
            </p:cNvSpPr>
            <p:nvPr/>
          </p:nvSpPr>
          <p:spPr bwMode="auto">
            <a:xfrm flipV="1">
              <a:off x="2520" y="2472"/>
              <a:ext cx="1"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92" name="Line 106"/>
            <p:cNvSpPr>
              <a:spLocks noChangeShapeType="1"/>
            </p:cNvSpPr>
            <p:nvPr/>
          </p:nvSpPr>
          <p:spPr bwMode="auto">
            <a:xfrm>
              <a:off x="2504" y="2472"/>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grpSp>
        <p:nvGrpSpPr>
          <p:cNvPr id="113709" name="Group 107"/>
          <p:cNvGrpSpPr>
            <a:grpSpLocks/>
          </p:cNvGrpSpPr>
          <p:nvPr/>
        </p:nvGrpSpPr>
        <p:grpSpPr bwMode="auto">
          <a:xfrm>
            <a:off x="9347212" y="4059244"/>
            <a:ext cx="207433" cy="725487"/>
            <a:chOff x="2728" y="1944"/>
            <a:chExt cx="96" cy="577"/>
          </a:xfrm>
        </p:grpSpPr>
        <p:sp>
          <p:nvSpPr>
            <p:cNvPr id="113781" name="Rectangle 108"/>
            <p:cNvSpPr>
              <a:spLocks noChangeArrowheads="1"/>
            </p:cNvSpPr>
            <p:nvPr/>
          </p:nvSpPr>
          <p:spPr bwMode="auto">
            <a:xfrm>
              <a:off x="2728" y="1944"/>
              <a:ext cx="96" cy="488"/>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82" name="Rectangle 109"/>
            <p:cNvSpPr>
              <a:spLocks noChangeArrowheads="1"/>
            </p:cNvSpPr>
            <p:nvPr/>
          </p:nvSpPr>
          <p:spPr bwMode="auto">
            <a:xfrm>
              <a:off x="2728" y="1944"/>
              <a:ext cx="96" cy="488"/>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83" name="Line 110"/>
            <p:cNvSpPr>
              <a:spLocks noChangeShapeType="1"/>
            </p:cNvSpPr>
            <p:nvPr/>
          </p:nvSpPr>
          <p:spPr bwMode="auto">
            <a:xfrm>
              <a:off x="2776" y="2432"/>
              <a:ext cx="1" cy="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84" name="Line 111"/>
            <p:cNvSpPr>
              <a:spLocks noChangeShapeType="1"/>
            </p:cNvSpPr>
            <p:nvPr/>
          </p:nvSpPr>
          <p:spPr bwMode="auto">
            <a:xfrm>
              <a:off x="2760" y="2520"/>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85" name="Line 112"/>
            <p:cNvSpPr>
              <a:spLocks noChangeShapeType="1"/>
            </p:cNvSpPr>
            <p:nvPr/>
          </p:nvSpPr>
          <p:spPr bwMode="auto">
            <a:xfrm flipV="1">
              <a:off x="2776" y="2352"/>
              <a:ext cx="1" cy="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86" name="Line 113"/>
            <p:cNvSpPr>
              <a:spLocks noChangeShapeType="1"/>
            </p:cNvSpPr>
            <p:nvPr/>
          </p:nvSpPr>
          <p:spPr bwMode="auto">
            <a:xfrm>
              <a:off x="2760" y="2352"/>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grpSp>
        <p:nvGrpSpPr>
          <p:cNvPr id="113710" name="Group 114"/>
          <p:cNvGrpSpPr>
            <a:grpSpLocks/>
          </p:cNvGrpSpPr>
          <p:nvPr/>
        </p:nvGrpSpPr>
        <p:grpSpPr bwMode="auto">
          <a:xfrm>
            <a:off x="10801352" y="4059238"/>
            <a:ext cx="209549" cy="1681162"/>
            <a:chOff x="4520" y="1944"/>
            <a:chExt cx="96" cy="1337"/>
          </a:xfrm>
        </p:grpSpPr>
        <p:sp>
          <p:nvSpPr>
            <p:cNvPr id="113775" name="Rectangle 115"/>
            <p:cNvSpPr>
              <a:spLocks noChangeArrowheads="1"/>
            </p:cNvSpPr>
            <p:nvPr/>
          </p:nvSpPr>
          <p:spPr bwMode="auto">
            <a:xfrm>
              <a:off x="4520" y="1944"/>
              <a:ext cx="96" cy="1112"/>
            </a:xfrm>
            <a:prstGeom prst="rect">
              <a:avLst/>
            </a:prstGeom>
            <a:solidFill>
              <a:srgbClr val="FF7C80"/>
            </a:solidFill>
            <a:ln w="9525">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76" name="Rectangle 116"/>
            <p:cNvSpPr>
              <a:spLocks noChangeArrowheads="1"/>
            </p:cNvSpPr>
            <p:nvPr/>
          </p:nvSpPr>
          <p:spPr bwMode="auto">
            <a:xfrm>
              <a:off x="4520" y="1944"/>
              <a:ext cx="96" cy="1112"/>
            </a:xfrm>
            <a:prstGeom prst="rect">
              <a:avLst/>
            </a:prstGeom>
            <a:solidFill>
              <a:srgbClr val="FF7C80"/>
            </a:solidFill>
            <a:ln w="12700">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77" name="Line 117"/>
            <p:cNvSpPr>
              <a:spLocks noChangeShapeType="1"/>
            </p:cNvSpPr>
            <p:nvPr/>
          </p:nvSpPr>
          <p:spPr bwMode="auto">
            <a:xfrm>
              <a:off x="4568" y="3056"/>
              <a:ext cx="1" cy="224"/>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78" name="Line 118"/>
            <p:cNvSpPr>
              <a:spLocks noChangeShapeType="1"/>
            </p:cNvSpPr>
            <p:nvPr/>
          </p:nvSpPr>
          <p:spPr bwMode="auto">
            <a:xfrm>
              <a:off x="4552" y="3280"/>
              <a:ext cx="32" cy="1"/>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79" name="Line 119"/>
            <p:cNvSpPr>
              <a:spLocks noChangeShapeType="1"/>
            </p:cNvSpPr>
            <p:nvPr/>
          </p:nvSpPr>
          <p:spPr bwMode="auto">
            <a:xfrm flipV="1">
              <a:off x="4568" y="2840"/>
              <a:ext cx="1" cy="216"/>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80" name="Line 120"/>
            <p:cNvSpPr>
              <a:spLocks noChangeShapeType="1"/>
            </p:cNvSpPr>
            <p:nvPr/>
          </p:nvSpPr>
          <p:spPr bwMode="auto">
            <a:xfrm>
              <a:off x="4552" y="2840"/>
              <a:ext cx="32" cy="1"/>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grpSp>
        <p:nvGrpSpPr>
          <p:cNvPr id="113711" name="Group 121"/>
          <p:cNvGrpSpPr>
            <a:grpSpLocks/>
          </p:cNvGrpSpPr>
          <p:nvPr/>
        </p:nvGrpSpPr>
        <p:grpSpPr bwMode="auto">
          <a:xfrm>
            <a:off x="11118851" y="4059243"/>
            <a:ext cx="203200" cy="363537"/>
            <a:chOff x="4648" y="1944"/>
            <a:chExt cx="96" cy="289"/>
          </a:xfrm>
          <a:solidFill>
            <a:schemeClr val="accent1">
              <a:lumMod val="75000"/>
            </a:schemeClr>
          </a:solidFill>
        </p:grpSpPr>
        <p:sp>
          <p:nvSpPr>
            <p:cNvPr id="113769" name="Rectangle 122"/>
            <p:cNvSpPr>
              <a:spLocks noChangeArrowheads="1"/>
            </p:cNvSpPr>
            <p:nvPr/>
          </p:nvSpPr>
          <p:spPr bwMode="auto">
            <a:xfrm>
              <a:off x="4648" y="1944"/>
              <a:ext cx="96" cy="256"/>
            </a:xfrm>
            <a:prstGeom prst="rect">
              <a:avLst/>
            </a:prstGeom>
            <a:grpFill/>
            <a:ln w="9525">
              <a:solidFill>
                <a:srgbClr val="006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70" name="Rectangle 123"/>
            <p:cNvSpPr>
              <a:spLocks noChangeArrowheads="1"/>
            </p:cNvSpPr>
            <p:nvPr/>
          </p:nvSpPr>
          <p:spPr bwMode="auto">
            <a:xfrm>
              <a:off x="4648" y="1944"/>
              <a:ext cx="96" cy="256"/>
            </a:xfrm>
            <a:prstGeom prst="rect">
              <a:avLst/>
            </a:prstGeom>
            <a:grpFill/>
            <a:ln w="12700">
              <a:solidFill>
                <a:srgbClr val="006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71" name="Line 124"/>
            <p:cNvSpPr>
              <a:spLocks noChangeShapeType="1"/>
            </p:cNvSpPr>
            <p:nvPr/>
          </p:nvSpPr>
          <p:spPr bwMode="auto">
            <a:xfrm>
              <a:off x="4696" y="2200"/>
              <a:ext cx="1" cy="32"/>
            </a:xfrm>
            <a:prstGeom prst="line">
              <a:avLst/>
            </a:prstGeom>
            <a:grpFill/>
            <a:ln w="12700">
              <a:solidFill>
                <a:srgbClr val="006C00"/>
              </a:solidFill>
              <a:round/>
              <a:headEnd/>
              <a:tailEnd/>
            </a:ln>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72" name="Line 125"/>
            <p:cNvSpPr>
              <a:spLocks noChangeShapeType="1"/>
            </p:cNvSpPr>
            <p:nvPr/>
          </p:nvSpPr>
          <p:spPr bwMode="auto">
            <a:xfrm>
              <a:off x="4680" y="2232"/>
              <a:ext cx="32" cy="1"/>
            </a:xfrm>
            <a:prstGeom prst="line">
              <a:avLst/>
            </a:prstGeom>
            <a:grpFill/>
            <a:ln w="12700">
              <a:solidFill>
                <a:srgbClr val="006C00"/>
              </a:solidFill>
              <a:round/>
              <a:headEnd/>
              <a:tailEnd/>
            </a:ln>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73" name="Line 126"/>
            <p:cNvSpPr>
              <a:spLocks noChangeShapeType="1"/>
            </p:cNvSpPr>
            <p:nvPr/>
          </p:nvSpPr>
          <p:spPr bwMode="auto">
            <a:xfrm flipV="1">
              <a:off x="4696" y="2168"/>
              <a:ext cx="1" cy="32"/>
            </a:xfrm>
            <a:prstGeom prst="line">
              <a:avLst/>
            </a:prstGeom>
            <a:grpFill/>
            <a:ln w="12700">
              <a:solidFill>
                <a:srgbClr val="006C00"/>
              </a:solidFill>
              <a:round/>
              <a:headEnd/>
              <a:tailEnd/>
            </a:ln>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74" name="Line 127"/>
            <p:cNvSpPr>
              <a:spLocks noChangeShapeType="1"/>
            </p:cNvSpPr>
            <p:nvPr/>
          </p:nvSpPr>
          <p:spPr bwMode="auto">
            <a:xfrm>
              <a:off x="4680" y="2168"/>
              <a:ext cx="32" cy="1"/>
            </a:xfrm>
            <a:prstGeom prst="line">
              <a:avLst/>
            </a:prstGeom>
            <a:grpFill/>
            <a:ln w="12700">
              <a:solidFill>
                <a:srgbClr val="006C00"/>
              </a:solidFill>
              <a:round/>
              <a:headEnd/>
              <a:tailEnd/>
            </a:ln>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grpSp>
      <p:sp>
        <p:nvSpPr>
          <p:cNvPr id="113712" name="Line 128"/>
          <p:cNvSpPr>
            <a:spLocks noChangeShapeType="1"/>
          </p:cNvSpPr>
          <p:nvPr/>
        </p:nvSpPr>
        <p:spPr bwMode="auto">
          <a:xfrm flipV="1">
            <a:off x="6337300" y="4027488"/>
            <a:ext cx="0" cy="2163762"/>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13" name="Line 129"/>
          <p:cNvSpPr>
            <a:spLocks noChangeShapeType="1"/>
          </p:cNvSpPr>
          <p:nvPr/>
        </p:nvSpPr>
        <p:spPr bwMode="auto">
          <a:xfrm>
            <a:off x="6326720" y="6181725"/>
            <a:ext cx="5467349"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14" name="Rectangle 130"/>
          <p:cNvSpPr>
            <a:spLocks noChangeArrowheads="1"/>
          </p:cNvSpPr>
          <p:nvPr/>
        </p:nvSpPr>
        <p:spPr bwMode="auto">
          <a:xfrm>
            <a:off x="5869519" y="6048375"/>
            <a:ext cx="328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-100</a:t>
            </a:r>
            <a:endParaRPr lang="en-US" altLang="en-US" sz="1400">
              <a:solidFill>
                <a:srgbClr val="000000"/>
              </a:solidFill>
            </a:endParaRPr>
          </a:p>
        </p:txBody>
      </p:sp>
      <p:sp>
        <p:nvSpPr>
          <p:cNvPr id="113715" name="Rectangle 131"/>
          <p:cNvSpPr>
            <a:spLocks noChangeArrowheads="1"/>
          </p:cNvSpPr>
          <p:nvPr/>
        </p:nvSpPr>
        <p:spPr bwMode="auto">
          <a:xfrm>
            <a:off x="6015567" y="5618163"/>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-80</a:t>
            </a:r>
            <a:endParaRPr lang="en-US" altLang="en-US" sz="1400">
              <a:solidFill>
                <a:srgbClr val="000000"/>
              </a:solidFill>
            </a:endParaRPr>
          </a:p>
        </p:txBody>
      </p:sp>
      <p:sp>
        <p:nvSpPr>
          <p:cNvPr id="113716" name="Rectangle 132"/>
          <p:cNvSpPr>
            <a:spLocks noChangeArrowheads="1"/>
          </p:cNvSpPr>
          <p:nvPr/>
        </p:nvSpPr>
        <p:spPr bwMode="auto">
          <a:xfrm>
            <a:off x="6015567" y="5187950"/>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-60</a:t>
            </a:r>
            <a:endParaRPr lang="en-US" altLang="en-US" sz="1400">
              <a:solidFill>
                <a:srgbClr val="000000"/>
              </a:solidFill>
            </a:endParaRPr>
          </a:p>
        </p:txBody>
      </p:sp>
      <p:sp>
        <p:nvSpPr>
          <p:cNvPr id="113717" name="Rectangle 133"/>
          <p:cNvSpPr>
            <a:spLocks noChangeArrowheads="1"/>
          </p:cNvSpPr>
          <p:nvPr/>
        </p:nvSpPr>
        <p:spPr bwMode="auto">
          <a:xfrm>
            <a:off x="6015567" y="4757738"/>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-40</a:t>
            </a:r>
            <a:endParaRPr lang="en-US" altLang="en-US" sz="1400">
              <a:solidFill>
                <a:srgbClr val="000000"/>
              </a:solidFill>
            </a:endParaRPr>
          </a:p>
        </p:txBody>
      </p:sp>
      <p:sp>
        <p:nvSpPr>
          <p:cNvPr id="113718" name="Rectangle 134"/>
          <p:cNvSpPr>
            <a:spLocks noChangeArrowheads="1"/>
          </p:cNvSpPr>
          <p:nvPr/>
        </p:nvSpPr>
        <p:spPr bwMode="auto">
          <a:xfrm>
            <a:off x="6015567" y="4316413"/>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-20</a:t>
            </a:r>
            <a:endParaRPr lang="en-US" altLang="en-US" sz="1400">
              <a:solidFill>
                <a:srgbClr val="000000"/>
              </a:solidFill>
            </a:endParaRPr>
          </a:p>
        </p:txBody>
      </p:sp>
      <p:sp>
        <p:nvSpPr>
          <p:cNvPr id="113719" name="Rectangle 135"/>
          <p:cNvSpPr>
            <a:spLocks noChangeArrowheads="1"/>
          </p:cNvSpPr>
          <p:nvPr/>
        </p:nvSpPr>
        <p:spPr bwMode="auto">
          <a:xfrm>
            <a:off x="6140451" y="3886200"/>
            <a:ext cx="1314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 0</a:t>
            </a:r>
            <a:endParaRPr lang="en-US" altLang="en-US" sz="1400">
              <a:solidFill>
                <a:srgbClr val="000000"/>
              </a:solidFill>
            </a:endParaRPr>
          </a:p>
        </p:txBody>
      </p:sp>
      <p:sp>
        <p:nvSpPr>
          <p:cNvPr id="113720" name="Rectangle 136"/>
          <p:cNvSpPr>
            <a:spLocks noChangeArrowheads="1"/>
          </p:cNvSpPr>
          <p:nvPr/>
        </p:nvSpPr>
        <p:spPr bwMode="auto">
          <a:xfrm>
            <a:off x="8557685" y="6461142"/>
            <a:ext cx="9808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Time (days)</a:t>
            </a:r>
            <a:endParaRPr lang="en-US" altLang="en-US" sz="1600">
              <a:solidFill>
                <a:srgbClr val="000000"/>
              </a:solidFill>
            </a:endParaRPr>
          </a:p>
        </p:txBody>
      </p:sp>
      <p:sp>
        <p:nvSpPr>
          <p:cNvPr id="113721" name="Rectangle 137"/>
          <p:cNvSpPr>
            <a:spLocks noChangeArrowheads="1"/>
          </p:cNvSpPr>
          <p:nvPr/>
        </p:nvSpPr>
        <p:spPr bwMode="auto">
          <a:xfrm>
            <a:off x="7586135" y="621507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4</a:t>
            </a:r>
            <a:endParaRPr lang="en-US" altLang="en-US" sz="1600">
              <a:solidFill>
                <a:srgbClr val="000000"/>
              </a:solidFill>
            </a:endParaRPr>
          </a:p>
        </p:txBody>
      </p:sp>
      <p:sp>
        <p:nvSpPr>
          <p:cNvPr id="113722" name="Rectangle 138"/>
          <p:cNvSpPr>
            <a:spLocks noChangeArrowheads="1"/>
          </p:cNvSpPr>
          <p:nvPr/>
        </p:nvSpPr>
        <p:spPr bwMode="auto">
          <a:xfrm>
            <a:off x="8259235" y="621507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6</a:t>
            </a:r>
            <a:endParaRPr lang="en-US" altLang="en-US" sz="1600">
              <a:solidFill>
                <a:srgbClr val="000000"/>
              </a:solidFill>
            </a:endParaRPr>
          </a:p>
        </p:txBody>
      </p:sp>
      <p:sp>
        <p:nvSpPr>
          <p:cNvPr id="113723" name="Rectangle 139"/>
          <p:cNvSpPr>
            <a:spLocks noChangeArrowheads="1"/>
          </p:cNvSpPr>
          <p:nvPr/>
        </p:nvSpPr>
        <p:spPr bwMode="auto">
          <a:xfrm>
            <a:off x="8830735" y="621507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8</a:t>
            </a:r>
            <a:endParaRPr lang="en-US" altLang="en-US" sz="1600">
              <a:solidFill>
                <a:srgbClr val="000000"/>
              </a:solidFill>
            </a:endParaRPr>
          </a:p>
        </p:txBody>
      </p:sp>
      <p:sp>
        <p:nvSpPr>
          <p:cNvPr id="113724" name="Rectangle 140"/>
          <p:cNvSpPr>
            <a:spLocks noChangeArrowheads="1"/>
          </p:cNvSpPr>
          <p:nvPr/>
        </p:nvSpPr>
        <p:spPr bwMode="auto">
          <a:xfrm>
            <a:off x="9215967" y="621507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10</a:t>
            </a:r>
            <a:endParaRPr lang="en-US" altLang="en-US" sz="1600">
              <a:solidFill>
                <a:srgbClr val="000000"/>
              </a:solidFill>
            </a:endParaRPr>
          </a:p>
        </p:txBody>
      </p:sp>
      <p:sp>
        <p:nvSpPr>
          <p:cNvPr id="113725" name="Rectangle 141"/>
          <p:cNvSpPr>
            <a:spLocks noChangeArrowheads="1"/>
          </p:cNvSpPr>
          <p:nvPr/>
        </p:nvSpPr>
        <p:spPr bwMode="auto">
          <a:xfrm>
            <a:off x="10814051" y="621507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24</a:t>
            </a:r>
            <a:endParaRPr lang="en-US" altLang="en-US" sz="1600">
              <a:solidFill>
                <a:srgbClr val="000000"/>
              </a:solidFill>
            </a:endParaRPr>
          </a:p>
        </p:txBody>
      </p:sp>
      <p:sp>
        <p:nvSpPr>
          <p:cNvPr id="113726" name="Text Box 142"/>
          <p:cNvSpPr txBox="1">
            <a:spLocks noChangeArrowheads="1"/>
          </p:cNvSpPr>
          <p:nvPr/>
        </p:nvSpPr>
        <p:spPr bwMode="auto">
          <a:xfrm>
            <a:off x="7294045" y="5859480"/>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0.001</a:t>
            </a:r>
          </a:p>
        </p:txBody>
      </p:sp>
      <p:sp>
        <p:nvSpPr>
          <p:cNvPr id="113727" name="Text Box 143"/>
          <p:cNvSpPr txBox="1">
            <a:spLocks noChangeArrowheads="1"/>
          </p:cNvSpPr>
          <p:nvPr/>
        </p:nvSpPr>
        <p:spPr bwMode="auto">
          <a:xfrm rot="-5378772">
            <a:off x="4594569" y="4785635"/>
            <a:ext cx="2190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 Change in Alcohol Intake</a:t>
            </a:r>
          </a:p>
        </p:txBody>
      </p:sp>
      <p:sp>
        <p:nvSpPr>
          <p:cNvPr id="113728" name="Text Box 144"/>
          <p:cNvSpPr txBox="1">
            <a:spLocks noChangeArrowheads="1"/>
          </p:cNvSpPr>
          <p:nvPr/>
        </p:nvSpPr>
        <p:spPr bwMode="auto">
          <a:xfrm>
            <a:off x="7878245" y="5445142"/>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0.001</a:t>
            </a:r>
          </a:p>
        </p:txBody>
      </p:sp>
      <p:sp>
        <p:nvSpPr>
          <p:cNvPr id="113729" name="Text Box 145"/>
          <p:cNvSpPr txBox="1">
            <a:spLocks noChangeArrowheads="1"/>
          </p:cNvSpPr>
          <p:nvPr/>
        </p:nvSpPr>
        <p:spPr bwMode="auto">
          <a:xfrm>
            <a:off x="10428829" y="5807092"/>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0.001</a:t>
            </a:r>
          </a:p>
        </p:txBody>
      </p:sp>
      <p:sp>
        <p:nvSpPr>
          <p:cNvPr id="113730" name="Text Box 146"/>
          <p:cNvSpPr txBox="1">
            <a:spLocks noChangeArrowheads="1"/>
          </p:cNvSpPr>
          <p:nvPr/>
        </p:nvSpPr>
        <p:spPr bwMode="auto">
          <a:xfrm>
            <a:off x="8447628" y="4926030"/>
            <a:ext cx="7729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0.01</a:t>
            </a:r>
          </a:p>
        </p:txBody>
      </p:sp>
      <p:sp>
        <p:nvSpPr>
          <p:cNvPr id="113731" name="Text Box 147"/>
          <p:cNvSpPr txBox="1">
            <a:spLocks noChangeArrowheads="1"/>
          </p:cNvSpPr>
          <p:nvPr/>
        </p:nvSpPr>
        <p:spPr bwMode="auto">
          <a:xfrm>
            <a:off x="8930228" y="4770455"/>
            <a:ext cx="7729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000000"/>
                </a:solidFill>
              </a:rPr>
              <a:t>p &lt; 0.01</a:t>
            </a:r>
          </a:p>
        </p:txBody>
      </p:sp>
      <p:sp>
        <p:nvSpPr>
          <p:cNvPr id="113732" name="Text Box 148"/>
          <p:cNvSpPr txBox="1">
            <a:spLocks noChangeArrowheads="1"/>
          </p:cNvSpPr>
          <p:nvPr/>
        </p:nvSpPr>
        <p:spPr bwMode="auto">
          <a:xfrm>
            <a:off x="6256867" y="6135689"/>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000000"/>
                </a:solidFill>
              </a:rPr>
              <a:t>0</a:t>
            </a:r>
          </a:p>
        </p:txBody>
      </p:sp>
      <p:sp>
        <p:nvSpPr>
          <p:cNvPr id="113733" name="Line 149"/>
          <p:cNvSpPr>
            <a:spLocks noChangeShapeType="1"/>
          </p:cNvSpPr>
          <p:nvPr/>
        </p:nvSpPr>
        <p:spPr bwMode="auto">
          <a:xfrm flipH="1">
            <a:off x="9863667" y="6096000"/>
            <a:ext cx="99484" cy="2667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34" name="Line 150"/>
          <p:cNvSpPr>
            <a:spLocks noChangeShapeType="1"/>
          </p:cNvSpPr>
          <p:nvPr/>
        </p:nvSpPr>
        <p:spPr bwMode="auto">
          <a:xfrm flipH="1">
            <a:off x="9977967" y="6057900"/>
            <a:ext cx="1143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35" name="Oval 151"/>
          <p:cNvSpPr>
            <a:spLocks noChangeArrowheads="1"/>
          </p:cNvSpPr>
          <p:nvPr/>
        </p:nvSpPr>
        <p:spPr bwMode="auto">
          <a:xfrm>
            <a:off x="4775200" y="2259013"/>
            <a:ext cx="177800" cy="7461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cxnSp>
        <p:nvCxnSpPr>
          <p:cNvPr id="113736" name="AutoShape 152"/>
          <p:cNvCxnSpPr>
            <a:cxnSpLocks noChangeShapeType="1"/>
          </p:cNvCxnSpPr>
          <p:nvPr/>
        </p:nvCxnSpPr>
        <p:spPr bwMode="auto">
          <a:xfrm>
            <a:off x="4030145" y="1831975"/>
            <a:ext cx="895351" cy="490538"/>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13737" name="Text Box 154"/>
          <p:cNvSpPr txBox="1">
            <a:spLocks noChangeArrowheads="1"/>
          </p:cNvSpPr>
          <p:nvPr/>
        </p:nvSpPr>
        <p:spPr bwMode="auto">
          <a:xfrm>
            <a:off x="232835" y="6415089"/>
            <a:ext cx="32950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err="1">
                <a:solidFill>
                  <a:srgbClr val="000000"/>
                </a:solidFill>
              </a:rPr>
              <a:t>Thanos</a:t>
            </a:r>
            <a:r>
              <a:rPr lang="en-US" altLang="en-US" sz="1600" dirty="0">
                <a:solidFill>
                  <a:srgbClr val="000000"/>
                </a:solidFill>
              </a:rPr>
              <a:t>, PK et al., </a:t>
            </a:r>
            <a:r>
              <a:rPr lang="en-US" altLang="en-US" sz="1600" i="1" dirty="0">
                <a:solidFill>
                  <a:srgbClr val="000000"/>
                </a:solidFill>
              </a:rPr>
              <a:t>J </a:t>
            </a:r>
            <a:r>
              <a:rPr lang="en-US" altLang="en-US" sz="1600" i="1" dirty="0" err="1">
                <a:solidFill>
                  <a:srgbClr val="000000"/>
                </a:solidFill>
              </a:rPr>
              <a:t>Neurochem</a:t>
            </a:r>
            <a:r>
              <a:rPr lang="en-US" altLang="en-US" sz="1600" dirty="0">
                <a:solidFill>
                  <a:srgbClr val="000000"/>
                </a:solidFill>
              </a:rPr>
              <a:t>, 2001.</a:t>
            </a:r>
          </a:p>
        </p:txBody>
      </p:sp>
      <p:sp>
        <p:nvSpPr>
          <p:cNvPr id="113738" name="Rectangle 155"/>
          <p:cNvSpPr>
            <a:spLocks noChangeArrowheads="1"/>
          </p:cNvSpPr>
          <p:nvPr/>
        </p:nvSpPr>
        <p:spPr bwMode="auto">
          <a:xfrm>
            <a:off x="342900" y="4179888"/>
            <a:ext cx="4876800" cy="1752600"/>
          </a:xfrm>
          <a:prstGeom prst="rect">
            <a:avLst/>
          </a:prstGeom>
          <a:solidFill>
            <a:schemeClr val="tx1"/>
          </a:solidFill>
          <a:ln w="38100">
            <a:solidFill>
              <a:schemeClr val="bg1"/>
            </a:solidFill>
            <a:miter lim="800000"/>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000">
              <a:solidFill>
                <a:srgbClr val="000000"/>
              </a:solidFill>
            </a:endParaRPr>
          </a:p>
        </p:txBody>
      </p:sp>
      <p:sp>
        <p:nvSpPr>
          <p:cNvPr id="113739" name="Freeform 156"/>
          <p:cNvSpPr>
            <a:spLocks/>
          </p:cNvSpPr>
          <p:nvPr/>
        </p:nvSpPr>
        <p:spPr bwMode="auto">
          <a:xfrm rot="-5373830">
            <a:off x="1407066" y="4912801"/>
            <a:ext cx="307975" cy="1534583"/>
          </a:xfrm>
          <a:custGeom>
            <a:avLst/>
            <a:gdLst>
              <a:gd name="T0" fmla="*/ 2147483647 w 326"/>
              <a:gd name="T1" fmla="*/ 0 h 1040"/>
              <a:gd name="T2" fmla="*/ 2147483647 w 326"/>
              <a:gd name="T3" fmla="*/ 2147483647 h 1040"/>
              <a:gd name="T4" fmla="*/ 2147483647 w 326"/>
              <a:gd name="T5" fmla="*/ 2147483647 h 1040"/>
              <a:gd name="T6" fmla="*/ 2147483647 w 326"/>
              <a:gd name="T7" fmla="*/ 2147483647 h 1040"/>
              <a:gd name="T8" fmla="*/ 2147483647 w 326"/>
              <a:gd name="T9" fmla="*/ 2147483647 h 1040"/>
              <a:gd name="T10" fmla="*/ 0 60000 65536"/>
              <a:gd name="T11" fmla="*/ 0 60000 65536"/>
              <a:gd name="T12" fmla="*/ 0 60000 65536"/>
              <a:gd name="T13" fmla="*/ 0 60000 65536"/>
              <a:gd name="T14" fmla="*/ 0 60000 65536"/>
              <a:gd name="T15" fmla="*/ 0 w 326"/>
              <a:gd name="T16" fmla="*/ 0 h 1040"/>
              <a:gd name="T17" fmla="*/ 326 w 326"/>
              <a:gd name="T18" fmla="*/ 1040 h 1040"/>
            </a:gdLst>
            <a:ahLst/>
            <a:cxnLst>
              <a:cxn ang="T10">
                <a:pos x="T0" y="T1"/>
              </a:cxn>
              <a:cxn ang="T11">
                <a:pos x="T2" y="T3"/>
              </a:cxn>
              <a:cxn ang="T12">
                <a:pos x="T4" y="T5"/>
              </a:cxn>
              <a:cxn ang="T13">
                <a:pos x="T6" y="T7"/>
              </a:cxn>
              <a:cxn ang="T14">
                <a:pos x="T8" y="T9"/>
              </a:cxn>
            </a:cxnLst>
            <a:rect l="T15" t="T16" r="T17" b="T18"/>
            <a:pathLst>
              <a:path w="326" h="1040">
                <a:moveTo>
                  <a:pt x="326" y="0"/>
                </a:moveTo>
                <a:cubicBezTo>
                  <a:pt x="324" y="163"/>
                  <a:pt x="310" y="203"/>
                  <a:pt x="271" y="307"/>
                </a:cubicBezTo>
                <a:cubicBezTo>
                  <a:pt x="221" y="401"/>
                  <a:pt x="59" y="461"/>
                  <a:pt x="30" y="570"/>
                </a:cubicBezTo>
                <a:cubicBezTo>
                  <a:pt x="0" y="678"/>
                  <a:pt x="42" y="879"/>
                  <a:pt x="91" y="957"/>
                </a:cubicBezTo>
                <a:cubicBezTo>
                  <a:pt x="139" y="1034"/>
                  <a:pt x="218" y="1040"/>
                  <a:pt x="322" y="1035"/>
                </a:cubicBezTo>
              </a:path>
            </a:pathLst>
          </a:custGeom>
          <a:noFill/>
          <a:ln w="6350"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0" name="Freeform 157"/>
          <p:cNvSpPr>
            <a:spLocks/>
          </p:cNvSpPr>
          <p:nvPr/>
        </p:nvSpPr>
        <p:spPr bwMode="auto">
          <a:xfrm rot="-5373830">
            <a:off x="1457590" y="3915571"/>
            <a:ext cx="331788" cy="1511300"/>
          </a:xfrm>
          <a:custGeom>
            <a:avLst/>
            <a:gdLst>
              <a:gd name="T0" fmla="*/ 2147483647 w 352"/>
              <a:gd name="T1" fmla="*/ 0 h 1024"/>
              <a:gd name="T2" fmla="*/ 2147483647 w 352"/>
              <a:gd name="T3" fmla="*/ 2147483647 h 1024"/>
              <a:gd name="T4" fmla="*/ 2147483647 w 352"/>
              <a:gd name="T5" fmla="*/ 2147483647 h 1024"/>
              <a:gd name="T6" fmla="*/ 2147483647 w 352"/>
              <a:gd name="T7" fmla="*/ 2147483647 h 1024"/>
              <a:gd name="T8" fmla="*/ 0 w 352"/>
              <a:gd name="T9" fmla="*/ 2147483647 h 1024"/>
              <a:gd name="T10" fmla="*/ 0 60000 65536"/>
              <a:gd name="T11" fmla="*/ 0 60000 65536"/>
              <a:gd name="T12" fmla="*/ 0 60000 65536"/>
              <a:gd name="T13" fmla="*/ 0 60000 65536"/>
              <a:gd name="T14" fmla="*/ 0 60000 65536"/>
              <a:gd name="T15" fmla="*/ 0 w 352"/>
              <a:gd name="T16" fmla="*/ 0 h 1024"/>
              <a:gd name="T17" fmla="*/ 352 w 352"/>
              <a:gd name="T18" fmla="*/ 1024 h 1024"/>
            </a:gdLst>
            <a:ahLst/>
            <a:cxnLst>
              <a:cxn ang="T10">
                <a:pos x="T0" y="T1"/>
              </a:cxn>
              <a:cxn ang="T11">
                <a:pos x="T2" y="T3"/>
              </a:cxn>
              <a:cxn ang="T12">
                <a:pos x="T4" y="T5"/>
              </a:cxn>
              <a:cxn ang="T13">
                <a:pos x="T6" y="T7"/>
              </a:cxn>
              <a:cxn ang="T14">
                <a:pos x="T8" y="T9"/>
              </a:cxn>
            </a:cxnLst>
            <a:rect l="T15" t="T16" r="T17" b="T18"/>
            <a:pathLst>
              <a:path w="352" h="1024">
                <a:moveTo>
                  <a:pt x="5" y="0"/>
                </a:moveTo>
                <a:cubicBezTo>
                  <a:pt x="7" y="163"/>
                  <a:pt x="8" y="199"/>
                  <a:pt x="60" y="296"/>
                </a:cubicBezTo>
                <a:cubicBezTo>
                  <a:pt x="111" y="392"/>
                  <a:pt x="271" y="471"/>
                  <a:pt x="312" y="581"/>
                </a:cubicBezTo>
                <a:cubicBezTo>
                  <a:pt x="352" y="690"/>
                  <a:pt x="352" y="881"/>
                  <a:pt x="301" y="953"/>
                </a:cubicBezTo>
                <a:cubicBezTo>
                  <a:pt x="249" y="1024"/>
                  <a:pt x="62" y="999"/>
                  <a:pt x="0" y="1011"/>
                </a:cubicBezTo>
              </a:path>
            </a:pathLst>
          </a:custGeom>
          <a:noFill/>
          <a:ln w="3175"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1" name="Freeform 158"/>
          <p:cNvSpPr>
            <a:spLocks/>
          </p:cNvSpPr>
          <p:nvPr/>
        </p:nvSpPr>
        <p:spPr bwMode="auto">
          <a:xfrm rot="-5373830">
            <a:off x="4023520" y="5527427"/>
            <a:ext cx="119062" cy="427567"/>
          </a:xfrm>
          <a:custGeom>
            <a:avLst/>
            <a:gdLst>
              <a:gd name="T0" fmla="*/ 2147483647 w 144"/>
              <a:gd name="T1" fmla="*/ 2147483647 h 336"/>
              <a:gd name="T2" fmla="*/ 0 w 144"/>
              <a:gd name="T3" fmla="*/ 2147483647 h 336"/>
              <a:gd name="T4" fmla="*/ 2147483647 w 144"/>
              <a:gd name="T5" fmla="*/ 0 h 336"/>
              <a:gd name="T6" fmla="*/ 0 60000 65536"/>
              <a:gd name="T7" fmla="*/ 0 60000 65536"/>
              <a:gd name="T8" fmla="*/ 0 60000 65536"/>
              <a:gd name="T9" fmla="*/ 0 w 144"/>
              <a:gd name="T10" fmla="*/ 0 h 336"/>
              <a:gd name="T11" fmla="*/ 144 w 144"/>
              <a:gd name="T12" fmla="*/ 336 h 336"/>
            </a:gdLst>
            <a:ahLst/>
            <a:cxnLst>
              <a:cxn ang="T6">
                <a:pos x="T0" y="T1"/>
              </a:cxn>
              <a:cxn ang="T7">
                <a:pos x="T2" y="T3"/>
              </a:cxn>
              <a:cxn ang="T8">
                <a:pos x="T4" y="T5"/>
              </a:cxn>
            </a:cxnLst>
            <a:rect l="T9" t="T10" r="T11" b="T12"/>
            <a:pathLst>
              <a:path w="144" h="336">
                <a:moveTo>
                  <a:pt x="144" y="336"/>
                </a:moveTo>
                <a:cubicBezTo>
                  <a:pt x="72" y="244"/>
                  <a:pt x="0" y="152"/>
                  <a:pt x="0" y="96"/>
                </a:cubicBezTo>
                <a:cubicBezTo>
                  <a:pt x="0" y="40"/>
                  <a:pt x="120" y="16"/>
                  <a:pt x="144" y="0"/>
                </a:cubicBezTo>
              </a:path>
            </a:pathLst>
          </a:custGeom>
          <a:noFill/>
          <a:ln w="57150"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2" name="Freeform 159"/>
          <p:cNvSpPr>
            <a:spLocks/>
          </p:cNvSpPr>
          <p:nvPr/>
        </p:nvSpPr>
        <p:spPr bwMode="auto">
          <a:xfrm rot="16226170" flipH="1">
            <a:off x="4035171" y="4461149"/>
            <a:ext cx="119063" cy="429683"/>
          </a:xfrm>
          <a:custGeom>
            <a:avLst/>
            <a:gdLst>
              <a:gd name="T0" fmla="*/ 2147483647 w 144"/>
              <a:gd name="T1" fmla="*/ 2147483647 h 336"/>
              <a:gd name="T2" fmla="*/ 0 w 144"/>
              <a:gd name="T3" fmla="*/ 2147483647 h 336"/>
              <a:gd name="T4" fmla="*/ 2147483647 w 144"/>
              <a:gd name="T5" fmla="*/ 0 h 336"/>
              <a:gd name="T6" fmla="*/ 0 60000 65536"/>
              <a:gd name="T7" fmla="*/ 0 60000 65536"/>
              <a:gd name="T8" fmla="*/ 0 60000 65536"/>
              <a:gd name="T9" fmla="*/ 0 w 144"/>
              <a:gd name="T10" fmla="*/ 0 h 336"/>
              <a:gd name="T11" fmla="*/ 144 w 144"/>
              <a:gd name="T12" fmla="*/ 336 h 336"/>
            </a:gdLst>
            <a:ahLst/>
            <a:cxnLst>
              <a:cxn ang="T6">
                <a:pos x="T0" y="T1"/>
              </a:cxn>
              <a:cxn ang="T7">
                <a:pos x="T2" y="T3"/>
              </a:cxn>
              <a:cxn ang="T8">
                <a:pos x="T4" y="T5"/>
              </a:cxn>
            </a:cxnLst>
            <a:rect l="T9" t="T10" r="T11" b="T12"/>
            <a:pathLst>
              <a:path w="144" h="336">
                <a:moveTo>
                  <a:pt x="144" y="336"/>
                </a:moveTo>
                <a:cubicBezTo>
                  <a:pt x="72" y="244"/>
                  <a:pt x="0" y="152"/>
                  <a:pt x="0" y="96"/>
                </a:cubicBezTo>
                <a:cubicBezTo>
                  <a:pt x="0" y="40"/>
                  <a:pt x="120" y="16"/>
                  <a:pt x="144" y="0"/>
                </a:cubicBezTo>
              </a:path>
            </a:pathLst>
          </a:custGeom>
          <a:noFill/>
          <a:ln w="57150"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3" name="Line 160"/>
          <p:cNvSpPr>
            <a:spLocks noChangeShapeType="1"/>
          </p:cNvSpPr>
          <p:nvPr/>
        </p:nvSpPr>
        <p:spPr bwMode="auto">
          <a:xfrm rot="-5373830">
            <a:off x="3752597" y="5384007"/>
            <a:ext cx="119063" cy="0"/>
          </a:xfrm>
          <a:prstGeom prst="line">
            <a:avLst/>
          </a:prstGeom>
          <a:noFill/>
          <a:ln w="57150">
            <a:solidFill>
              <a:schemeClr val="bg1"/>
            </a:solidFill>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4" name="Line 161"/>
          <p:cNvSpPr>
            <a:spLocks noChangeShapeType="1"/>
          </p:cNvSpPr>
          <p:nvPr/>
        </p:nvSpPr>
        <p:spPr bwMode="auto">
          <a:xfrm rot="-5373830">
            <a:off x="3756289" y="5026819"/>
            <a:ext cx="115888" cy="0"/>
          </a:xfrm>
          <a:prstGeom prst="line">
            <a:avLst/>
          </a:prstGeom>
          <a:noFill/>
          <a:ln w="57150">
            <a:solidFill>
              <a:schemeClr val="bg1"/>
            </a:solidFill>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5" name="Freeform 162"/>
          <p:cNvSpPr>
            <a:spLocks noChangeAspect="1"/>
          </p:cNvSpPr>
          <p:nvPr/>
        </p:nvSpPr>
        <p:spPr bwMode="auto">
          <a:xfrm rot="-5373830">
            <a:off x="3669783" y="5430326"/>
            <a:ext cx="263525" cy="232833"/>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6" name="Freeform 163"/>
          <p:cNvSpPr>
            <a:spLocks noChangeAspect="1"/>
          </p:cNvSpPr>
          <p:nvPr/>
        </p:nvSpPr>
        <p:spPr bwMode="auto">
          <a:xfrm rot="-5373830">
            <a:off x="3663697" y="5182932"/>
            <a:ext cx="265113" cy="230716"/>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7" name="Freeform 164"/>
          <p:cNvSpPr>
            <a:spLocks noChangeAspect="1"/>
          </p:cNvSpPr>
          <p:nvPr/>
        </p:nvSpPr>
        <p:spPr bwMode="auto">
          <a:xfrm rot="-5373830">
            <a:off x="3677985" y="4718332"/>
            <a:ext cx="268287" cy="232833"/>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48" name="Oval 165"/>
          <p:cNvSpPr>
            <a:spLocks noChangeArrowheads="1"/>
          </p:cNvSpPr>
          <p:nvPr/>
        </p:nvSpPr>
        <p:spPr bwMode="auto">
          <a:xfrm rot="-5373830">
            <a:off x="1287738" y="4793562"/>
            <a:ext cx="392113" cy="476071"/>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a:solidFill>
                <a:srgbClr val="000000"/>
              </a:solidFill>
            </a:endParaRPr>
          </a:p>
        </p:txBody>
      </p:sp>
      <p:sp>
        <p:nvSpPr>
          <p:cNvPr id="113749" name="Text Box 166"/>
          <p:cNvSpPr txBox="1">
            <a:spLocks noChangeArrowheads="1"/>
          </p:cNvSpPr>
          <p:nvPr/>
        </p:nvSpPr>
        <p:spPr bwMode="auto">
          <a:xfrm rot="-160052">
            <a:off x="1147245" y="4895850"/>
            <a:ext cx="69215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FFFF00"/>
                </a:solidFill>
              </a:rPr>
              <a:t>DA</a:t>
            </a:r>
          </a:p>
        </p:txBody>
      </p:sp>
      <p:sp>
        <p:nvSpPr>
          <p:cNvPr id="113750" name="Text Box 167"/>
          <p:cNvSpPr txBox="1">
            <a:spLocks noChangeArrowheads="1"/>
          </p:cNvSpPr>
          <p:nvPr/>
        </p:nvSpPr>
        <p:spPr bwMode="auto">
          <a:xfrm rot="123798">
            <a:off x="2705750" y="5012324"/>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a:solidFill>
                  <a:srgbClr val="FFFF00"/>
                </a:solidFill>
              </a:rPr>
              <a:t>DA</a:t>
            </a:r>
          </a:p>
        </p:txBody>
      </p:sp>
      <p:sp>
        <p:nvSpPr>
          <p:cNvPr id="113751" name="Text Box 168"/>
          <p:cNvSpPr txBox="1">
            <a:spLocks noChangeArrowheads="1"/>
          </p:cNvSpPr>
          <p:nvPr/>
        </p:nvSpPr>
        <p:spPr bwMode="auto">
          <a:xfrm rot="26170">
            <a:off x="3056983" y="4826116"/>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FFFF00"/>
                </a:solidFill>
              </a:rPr>
              <a:t>DA</a:t>
            </a:r>
          </a:p>
        </p:txBody>
      </p:sp>
      <p:sp>
        <p:nvSpPr>
          <p:cNvPr id="113752" name="Text Box 169"/>
          <p:cNvSpPr txBox="1">
            <a:spLocks noChangeArrowheads="1"/>
          </p:cNvSpPr>
          <p:nvPr/>
        </p:nvSpPr>
        <p:spPr bwMode="auto">
          <a:xfrm rot="26170">
            <a:off x="2570151" y="5637329"/>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FFFF00"/>
                </a:solidFill>
              </a:rPr>
              <a:t>DA</a:t>
            </a:r>
          </a:p>
        </p:txBody>
      </p:sp>
      <p:sp>
        <p:nvSpPr>
          <p:cNvPr id="113753" name="Text Box 170"/>
          <p:cNvSpPr txBox="1">
            <a:spLocks noChangeArrowheads="1"/>
          </p:cNvSpPr>
          <p:nvPr/>
        </p:nvSpPr>
        <p:spPr bwMode="auto">
          <a:xfrm rot="26170">
            <a:off x="3031583" y="5554779"/>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FFFF00"/>
                </a:solidFill>
              </a:rPr>
              <a:t>DA</a:t>
            </a:r>
          </a:p>
        </p:txBody>
      </p:sp>
      <p:sp>
        <p:nvSpPr>
          <p:cNvPr id="113754" name="Line 171"/>
          <p:cNvSpPr>
            <a:spLocks noChangeShapeType="1"/>
          </p:cNvSpPr>
          <p:nvPr/>
        </p:nvSpPr>
        <p:spPr bwMode="auto">
          <a:xfrm rot="-5373830">
            <a:off x="2199217" y="5202238"/>
            <a:ext cx="190500" cy="0"/>
          </a:xfrm>
          <a:prstGeom prst="line">
            <a:avLst/>
          </a:prstGeom>
          <a:noFill/>
          <a:ln w="76200">
            <a:solidFill>
              <a:schemeClr val="bg1"/>
            </a:solidFill>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55" name="Freeform 172"/>
          <p:cNvSpPr>
            <a:spLocks/>
          </p:cNvSpPr>
          <p:nvPr/>
        </p:nvSpPr>
        <p:spPr bwMode="auto">
          <a:xfrm rot="-5373830">
            <a:off x="2110581" y="4846911"/>
            <a:ext cx="242888" cy="277283"/>
          </a:xfrm>
          <a:custGeom>
            <a:avLst/>
            <a:gdLst>
              <a:gd name="T0" fmla="*/ 0 w 2124"/>
              <a:gd name="T1" fmla="*/ 2147483647 h 1308"/>
              <a:gd name="T2" fmla="*/ 2147483647 w 2124"/>
              <a:gd name="T3" fmla="*/ 0 h 1308"/>
              <a:gd name="T4" fmla="*/ 2147483647 w 2124"/>
              <a:gd name="T5" fmla="*/ 2147483647 h 1308"/>
              <a:gd name="T6" fmla="*/ 0 60000 65536"/>
              <a:gd name="T7" fmla="*/ 0 60000 65536"/>
              <a:gd name="T8" fmla="*/ 0 60000 65536"/>
              <a:gd name="T9" fmla="*/ 0 w 2124"/>
              <a:gd name="T10" fmla="*/ 0 h 1308"/>
              <a:gd name="T11" fmla="*/ 2124 w 2124"/>
              <a:gd name="T12" fmla="*/ 1308 h 1308"/>
            </a:gdLst>
            <a:ahLst/>
            <a:cxnLst>
              <a:cxn ang="T6">
                <a:pos x="T0" y="T1"/>
              </a:cxn>
              <a:cxn ang="T7">
                <a:pos x="T2" y="T3"/>
              </a:cxn>
              <a:cxn ang="T8">
                <a:pos x="T4" y="T5"/>
              </a:cxn>
            </a:cxnLst>
            <a:rect l="T9" t="T10" r="T11" b="T12"/>
            <a:pathLst>
              <a:path w="2124" h="1308">
                <a:moveTo>
                  <a:pt x="0" y="1308"/>
                </a:moveTo>
                <a:cubicBezTo>
                  <a:pt x="0" y="456"/>
                  <a:pt x="456" y="0"/>
                  <a:pt x="1056" y="0"/>
                </a:cubicBezTo>
                <a:cubicBezTo>
                  <a:pt x="1656" y="0"/>
                  <a:pt x="2124" y="444"/>
                  <a:pt x="2112" y="1308"/>
                </a:cubicBezTo>
              </a:path>
            </a:pathLst>
          </a:custGeom>
          <a:noFill/>
          <a:ln w="76200" cap="flat" cmpd="sng">
            <a:solidFill>
              <a:srgbClr val="FF0000"/>
            </a:solidFill>
            <a:prstDash val="solid"/>
            <a:round/>
            <a:headEnd type="none" w="med" len="med"/>
            <a:tailEnd type="none" w="med" len="med"/>
          </a:ln>
          <a:scene3d>
            <a:camera prst="legacyObliqueTopRight"/>
            <a:lightRig rig="legacyFlat3" dir="b"/>
          </a:scene3d>
          <a:sp3d extrusionH="227000" prstMaterial="legacyMatte">
            <a:bevelT w="13500" h="13500" prst="angle"/>
            <a:bevelB w="13500" h="13500" prst="angle"/>
            <a:extrusionClr>
              <a:srgbClr val="FF0000"/>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56" name="Freeform 173"/>
          <p:cNvSpPr>
            <a:spLocks/>
          </p:cNvSpPr>
          <p:nvPr/>
        </p:nvSpPr>
        <p:spPr bwMode="auto">
          <a:xfrm rot="-5373830">
            <a:off x="2067720" y="5276602"/>
            <a:ext cx="246062" cy="275167"/>
          </a:xfrm>
          <a:custGeom>
            <a:avLst/>
            <a:gdLst>
              <a:gd name="T0" fmla="*/ 0 w 2124"/>
              <a:gd name="T1" fmla="*/ 2147483647 h 1308"/>
              <a:gd name="T2" fmla="*/ 2147483647 w 2124"/>
              <a:gd name="T3" fmla="*/ 0 h 1308"/>
              <a:gd name="T4" fmla="*/ 2147483647 w 2124"/>
              <a:gd name="T5" fmla="*/ 2147483647 h 1308"/>
              <a:gd name="T6" fmla="*/ 0 60000 65536"/>
              <a:gd name="T7" fmla="*/ 0 60000 65536"/>
              <a:gd name="T8" fmla="*/ 0 60000 65536"/>
              <a:gd name="T9" fmla="*/ 0 w 2124"/>
              <a:gd name="T10" fmla="*/ 0 h 1308"/>
              <a:gd name="T11" fmla="*/ 2124 w 2124"/>
              <a:gd name="T12" fmla="*/ 1308 h 1308"/>
            </a:gdLst>
            <a:ahLst/>
            <a:cxnLst>
              <a:cxn ang="T6">
                <a:pos x="T0" y="T1"/>
              </a:cxn>
              <a:cxn ang="T7">
                <a:pos x="T2" y="T3"/>
              </a:cxn>
              <a:cxn ang="T8">
                <a:pos x="T4" y="T5"/>
              </a:cxn>
            </a:cxnLst>
            <a:rect l="T9" t="T10" r="T11" b="T12"/>
            <a:pathLst>
              <a:path w="2124" h="1308">
                <a:moveTo>
                  <a:pt x="0" y="1308"/>
                </a:moveTo>
                <a:cubicBezTo>
                  <a:pt x="0" y="456"/>
                  <a:pt x="456" y="0"/>
                  <a:pt x="1056" y="0"/>
                </a:cubicBezTo>
                <a:cubicBezTo>
                  <a:pt x="1656" y="0"/>
                  <a:pt x="2124" y="444"/>
                  <a:pt x="2112" y="1308"/>
                </a:cubicBezTo>
              </a:path>
            </a:pathLst>
          </a:custGeom>
          <a:noFill/>
          <a:ln w="76200" cap="flat" cmpd="sng">
            <a:solidFill>
              <a:srgbClr val="FF0000"/>
            </a:solidFill>
            <a:prstDash val="solid"/>
            <a:round/>
            <a:headEnd type="none" w="med" len="med"/>
            <a:tailEnd type="none" w="med" len="med"/>
          </a:ln>
          <a:scene3d>
            <a:camera prst="legacyObliqueTopRight"/>
            <a:lightRig rig="legacyFlat3" dir="b"/>
          </a:scene3d>
          <a:sp3d extrusionH="227000" prstMaterial="legacyMatte">
            <a:bevelT w="13500" h="13500" prst="angle"/>
            <a:bevelB w="13500" h="13500" prst="angle"/>
            <a:extrusionClr>
              <a:srgbClr val="FF0000"/>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57" name="Text Box 174"/>
          <p:cNvSpPr txBox="1">
            <a:spLocks noChangeArrowheads="1"/>
          </p:cNvSpPr>
          <p:nvPr/>
        </p:nvSpPr>
        <p:spPr bwMode="auto">
          <a:xfrm rot="26170">
            <a:off x="2642187" y="4694354"/>
            <a:ext cx="4433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FFFF00"/>
                </a:solidFill>
              </a:rPr>
              <a:t>DA </a:t>
            </a:r>
          </a:p>
        </p:txBody>
      </p:sp>
      <p:sp>
        <p:nvSpPr>
          <p:cNvPr id="113758" name="Text Box 175"/>
          <p:cNvSpPr txBox="1">
            <a:spLocks noChangeArrowheads="1"/>
          </p:cNvSpPr>
          <p:nvPr/>
        </p:nvSpPr>
        <p:spPr bwMode="auto">
          <a:xfrm rot="26170">
            <a:off x="2798751" y="5254741"/>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FFFF00"/>
                </a:solidFill>
              </a:rPr>
              <a:t>DA</a:t>
            </a:r>
          </a:p>
        </p:txBody>
      </p:sp>
      <p:sp>
        <p:nvSpPr>
          <p:cNvPr id="113759" name="Text Box 176"/>
          <p:cNvSpPr txBox="1">
            <a:spLocks noChangeArrowheads="1"/>
          </p:cNvSpPr>
          <p:nvPr/>
        </p:nvSpPr>
        <p:spPr bwMode="auto">
          <a:xfrm rot="26170">
            <a:off x="2906699" y="4507029"/>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a:solidFill>
                  <a:srgbClr val="FFFF00"/>
                </a:solidFill>
              </a:rPr>
              <a:t>DA</a:t>
            </a:r>
          </a:p>
        </p:txBody>
      </p:sp>
      <p:sp>
        <p:nvSpPr>
          <p:cNvPr id="113760" name="Freeform 177"/>
          <p:cNvSpPr>
            <a:spLocks noChangeAspect="1"/>
          </p:cNvSpPr>
          <p:nvPr/>
        </p:nvSpPr>
        <p:spPr bwMode="auto">
          <a:xfrm rot="-1685913">
            <a:off x="3786719" y="4518025"/>
            <a:ext cx="306916" cy="203200"/>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61" name="Freeform 178"/>
          <p:cNvSpPr>
            <a:spLocks noChangeAspect="1"/>
          </p:cNvSpPr>
          <p:nvPr/>
        </p:nvSpPr>
        <p:spPr bwMode="auto">
          <a:xfrm rot="-5304650">
            <a:off x="3648340" y="4951694"/>
            <a:ext cx="268288" cy="232833"/>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62" name="Freeform 179"/>
          <p:cNvSpPr>
            <a:spLocks noChangeAspect="1"/>
          </p:cNvSpPr>
          <p:nvPr/>
        </p:nvSpPr>
        <p:spPr bwMode="auto">
          <a:xfrm rot="-8926421">
            <a:off x="3767667" y="5640388"/>
            <a:ext cx="304800" cy="203200"/>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63" name="Line 180"/>
          <p:cNvSpPr>
            <a:spLocks noChangeShapeType="1"/>
          </p:cNvSpPr>
          <p:nvPr/>
        </p:nvSpPr>
        <p:spPr bwMode="auto">
          <a:xfrm flipH="1">
            <a:off x="3793069" y="2605088"/>
            <a:ext cx="541867" cy="1905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64" name="Line 181"/>
          <p:cNvSpPr>
            <a:spLocks noChangeShapeType="1"/>
          </p:cNvSpPr>
          <p:nvPr/>
        </p:nvSpPr>
        <p:spPr bwMode="auto">
          <a:xfrm flipH="1">
            <a:off x="3884096" y="2514600"/>
            <a:ext cx="450849" cy="2438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3765" name="Line 182"/>
          <p:cNvSpPr>
            <a:spLocks noChangeShapeType="1"/>
          </p:cNvSpPr>
          <p:nvPr/>
        </p:nvSpPr>
        <p:spPr bwMode="auto">
          <a:xfrm flipH="1">
            <a:off x="4064000" y="2514600"/>
            <a:ext cx="270933" cy="3048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2" name="Rectangle 1"/>
          <p:cNvSpPr>
            <a:spLocks noChangeArrowheads="1"/>
          </p:cNvSpPr>
          <p:nvPr/>
        </p:nvSpPr>
        <p:spPr bwMode="auto">
          <a:xfrm>
            <a:off x="5633787" y="837212"/>
            <a:ext cx="6515857" cy="5870151"/>
          </a:xfrm>
          <a:prstGeom prst="rect">
            <a:avLst/>
          </a:prstGeom>
          <a:solidFill>
            <a:srgbClr val="E8E8E8"/>
          </a:solidFill>
          <a:ln>
            <a:noFill/>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sp>
        <p:nvSpPr>
          <p:cNvPr id="3" name="Rectangle 2"/>
          <p:cNvSpPr>
            <a:spLocks noChangeArrowheads="1"/>
          </p:cNvSpPr>
          <p:nvPr/>
        </p:nvSpPr>
        <p:spPr bwMode="auto">
          <a:xfrm>
            <a:off x="133627" y="819668"/>
            <a:ext cx="5475819" cy="5533698"/>
          </a:xfrm>
          <a:prstGeom prst="rect">
            <a:avLst/>
          </a:prstGeom>
          <a:solidFill>
            <a:srgbClr val="E8E8E8"/>
          </a:solidFill>
          <a:ln w="9525" algn="ctr">
            <a:noFill/>
            <a:round/>
            <a:headEnd/>
            <a:tailEnd/>
          </a:ln>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4" name="Text Box 153"/>
          <p:cNvSpPr txBox="1">
            <a:spLocks noChangeArrowheads="1"/>
          </p:cNvSpPr>
          <p:nvPr/>
        </p:nvSpPr>
        <p:spPr bwMode="auto">
          <a:xfrm>
            <a:off x="364069" y="1315244"/>
            <a:ext cx="4749800" cy="1570038"/>
          </a:xfrm>
          <a:prstGeom prst="rect">
            <a:avLst/>
          </a:prstGeom>
          <a:solidFill>
            <a:srgbClr val="1B3C49"/>
          </a:solidFill>
          <a:ln>
            <a:noFill/>
          </a:ln>
          <a:effectLst>
            <a:outerShdw dist="35921" dir="2700000" algn="ctr" rotWithShape="0">
              <a:schemeClr val="tx1"/>
            </a:outerShdw>
          </a:effec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a:solidFill>
                  <a:srgbClr val="FFFFFF"/>
                </a:solidFill>
              </a:rPr>
              <a:t>Overexpression of D2R reduces alcohol self-administration</a:t>
            </a:r>
          </a:p>
        </p:txBody>
      </p:sp>
      <p:sp>
        <p:nvSpPr>
          <p:cNvPr id="5" name="Rectangle 4"/>
          <p:cNvSpPr/>
          <p:nvPr/>
        </p:nvSpPr>
        <p:spPr bwMode="auto">
          <a:xfrm>
            <a:off x="9863667" y="1089028"/>
            <a:ext cx="2154162" cy="5495338"/>
          </a:xfrm>
          <a:prstGeom prst="rect">
            <a:avLst/>
          </a:prstGeom>
          <a:solidFill>
            <a:srgbClr val="E8E8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9" name="Rectangle 8">
            <a:extLst>
              <a:ext uri="{FF2B5EF4-FFF2-40B4-BE49-F238E27FC236}">
                <a16:creationId xmlns:a16="http://schemas.microsoft.com/office/drawing/2014/main" id="{31151336-8E27-41F6-8DB3-BDFE23E38859}"/>
              </a:ext>
            </a:extLst>
          </p:cNvPr>
          <p:cNvSpPr/>
          <p:nvPr/>
        </p:nvSpPr>
        <p:spPr bwMode="auto">
          <a:xfrm>
            <a:off x="7890935" y="2139966"/>
            <a:ext cx="2072216" cy="3586473"/>
          </a:xfrm>
          <a:prstGeom prst="rect">
            <a:avLst/>
          </a:prstGeom>
          <a:solidFill>
            <a:srgbClr val="E8E8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7" name="Text Box 153">
            <a:extLst>
              <a:ext uri="{FF2B5EF4-FFF2-40B4-BE49-F238E27FC236}">
                <a16:creationId xmlns:a16="http://schemas.microsoft.com/office/drawing/2014/main" id="{47349F1E-CBC7-5F47-D49D-1025CBBFC6E5}"/>
              </a:ext>
            </a:extLst>
          </p:cNvPr>
          <p:cNvSpPr txBox="1">
            <a:spLocks noChangeArrowheads="1"/>
          </p:cNvSpPr>
          <p:nvPr/>
        </p:nvSpPr>
        <p:spPr bwMode="auto">
          <a:xfrm>
            <a:off x="353961" y="3286315"/>
            <a:ext cx="5198471" cy="1569660"/>
          </a:xfrm>
          <a:prstGeom prst="rect">
            <a:avLst/>
          </a:prstGeom>
          <a:solidFill>
            <a:srgbClr val="1B3C49"/>
          </a:solidFill>
          <a:ln>
            <a:noFill/>
          </a:ln>
          <a:effectLst>
            <a:outerShdw dist="35921" dir="2700000" algn="ctr" rotWithShape="0">
              <a:schemeClr val="tx1"/>
            </a:outerShdw>
          </a:effec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dirty="0">
                <a:solidFill>
                  <a:srgbClr val="FFFFFF"/>
                </a:solidFill>
              </a:rPr>
              <a:t>High levels of D2R may be protective against excessive (risky) alcohol use</a:t>
            </a:r>
          </a:p>
        </p:txBody>
      </p:sp>
    </p:spTree>
    <p:extLst>
      <p:ext uri="{BB962C8B-B14F-4D97-AF65-F5344CB8AC3E}">
        <p14:creationId xmlns:p14="http://schemas.microsoft.com/office/powerpoint/2010/main" val="2615923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9"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0" y="0"/>
            <a:ext cx="12192000" cy="1066800"/>
          </a:xfrm>
          <a:solidFill>
            <a:srgbClr val="214A5B"/>
          </a:solidFill>
        </p:spPr>
        <p:txBody>
          <a:bodyPr/>
          <a:lstStyle/>
          <a:p>
            <a:pPr eaLnBrk="1" hangingPunct="1"/>
            <a:r>
              <a:rPr lang="en-US" altLang="en-US" sz="4000" b="1" dirty="0">
                <a:solidFill>
                  <a:schemeClr val="bg1"/>
                </a:solidFill>
                <a:effectLst>
                  <a:outerShdw blurRad="38100" dist="38100" dir="2700000" algn="tl">
                    <a:srgbClr val="000000">
                      <a:alpha val="43137"/>
                    </a:srgbClr>
                  </a:outerShdw>
                </a:effectLst>
              </a:rPr>
              <a:t>Environmental Factors and SUD</a:t>
            </a:r>
            <a:endParaRPr lang="en-US" altLang="en-US" sz="2800" b="1" dirty="0">
              <a:solidFill>
                <a:schemeClr val="bg1"/>
              </a:solidFill>
              <a:effectLst>
                <a:outerShdw blurRad="38100" dist="38100" dir="2700000" algn="tl">
                  <a:srgbClr val="000000">
                    <a:alpha val="43137"/>
                  </a:srgbClr>
                </a:outerShdw>
              </a:effectLst>
            </a:endParaRPr>
          </a:p>
        </p:txBody>
      </p:sp>
      <p:sp>
        <p:nvSpPr>
          <p:cNvPr id="103427" name="Rectangle 4"/>
          <p:cNvSpPr>
            <a:spLocks noGrp="1" noChangeArrowheads="1"/>
          </p:cNvSpPr>
          <p:nvPr>
            <p:ph type="subTitle" idx="1"/>
          </p:nvPr>
        </p:nvSpPr>
        <p:spPr>
          <a:xfrm>
            <a:off x="1320800" y="1425039"/>
            <a:ext cx="9144000" cy="4429496"/>
          </a:xfrm>
        </p:spPr>
        <p:txBody>
          <a:bodyPr/>
          <a:lstStyle/>
          <a:p>
            <a:pPr marL="571500" indent="-571500" algn="l">
              <a:spcBef>
                <a:spcPts val="1800"/>
              </a:spcBef>
              <a:buFontTx/>
              <a:buChar char="•"/>
            </a:pPr>
            <a:r>
              <a:rPr lang="en-US" altLang="en-US" sz="4000" dirty="0"/>
              <a:t>Drug availability</a:t>
            </a:r>
          </a:p>
          <a:p>
            <a:pPr marL="571500" indent="-571500" algn="l">
              <a:spcBef>
                <a:spcPts val="1800"/>
              </a:spcBef>
              <a:buFontTx/>
              <a:buChar char="•"/>
            </a:pPr>
            <a:r>
              <a:rPr lang="en-US" altLang="en-US" sz="4000" dirty="0"/>
              <a:t>Peers who use drugs</a:t>
            </a:r>
          </a:p>
          <a:p>
            <a:pPr marL="571500" indent="-571500" algn="l">
              <a:spcBef>
                <a:spcPts val="1800"/>
              </a:spcBef>
              <a:buFontTx/>
              <a:buChar char="•"/>
            </a:pPr>
            <a:r>
              <a:rPr lang="en-US" altLang="en-US" sz="4000" dirty="0"/>
              <a:t>Family problems</a:t>
            </a:r>
          </a:p>
          <a:p>
            <a:pPr marL="571500" indent="-571500" algn="l">
              <a:spcBef>
                <a:spcPts val="1800"/>
              </a:spcBef>
              <a:buFontTx/>
              <a:buChar char="•"/>
            </a:pPr>
            <a:r>
              <a:rPr lang="en-US" altLang="en-US" sz="4000" dirty="0"/>
              <a:t>Early physical or sexual trauma</a:t>
            </a:r>
          </a:p>
          <a:p>
            <a:pPr marL="571500" indent="-571500" algn="l">
              <a:spcBef>
                <a:spcPts val="1800"/>
              </a:spcBef>
              <a:buFontTx/>
              <a:buChar char="•"/>
            </a:pPr>
            <a:r>
              <a:rPr lang="en-US" altLang="en-US" sz="4000" dirty="0"/>
              <a:t>Stress</a:t>
            </a:r>
          </a:p>
        </p:txBody>
      </p:sp>
    </p:spTree>
    <p:extLst>
      <p:ext uri="{BB962C8B-B14F-4D97-AF65-F5344CB8AC3E}">
        <p14:creationId xmlns:p14="http://schemas.microsoft.com/office/powerpoint/2010/main" val="3106497454"/>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ChangeArrowheads="1"/>
          </p:cNvSpPr>
          <p:nvPr/>
        </p:nvSpPr>
        <p:spPr bwMode="auto">
          <a:xfrm>
            <a:off x="0" y="1179513"/>
            <a:ext cx="12285133" cy="567848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N</a:t>
            </a:r>
          </a:p>
        </p:txBody>
      </p:sp>
      <p:pic>
        <p:nvPicPr>
          <p:cNvPr id="104451" name="Picture 3"/>
          <p:cNvPicPr>
            <a:picLocks noChangeArrowheads="1"/>
          </p:cNvPicPr>
          <p:nvPr/>
        </p:nvPicPr>
        <p:blipFill>
          <a:blip r:embed="rId3">
            <a:lum contrast="30000"/>
            <a:extLst>
              <a:ext uri="{28A0092B-C50C-407E-A947-70E740481C1C}">
                <a14:useLocalDpi xmlns:a14="http://schemas.microsoft.com/office/drawing/2010/main" val="0"/>
              </a:ext>
            </a:extLst>
          </a:blip>
          <a:srcRect l="22151" t="10455" r="26778" b="16685"/>
          <a:stretch>
            <a:fillRect/>
          </a:stretch>
        </p:blipFill>
        <p:spPr bwMode="auto">
          <a:xfrm>
            <a:off x="410636" y="4524392"/>
            <a:ext cx="192616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5"/>
          <p:cNvPicPr>
            <a:picLocks noChangeArrowheads="1"/>
          </p:cNvPicPr>
          <p:nvPr/>
        </p:nvPicPr>
        <p:blipFill>
          <a:blip r:embed="rId4">
            <a:extLst>
              <a:ext uri="{28A0092B-C50C-407E-A947-70E740481C1C}">
                <a14:useLocalDpi xmlns:a14="http://schemas.microsoft.com/office/drawing/2010/main" val="0"/>
              </a:ext>
            </a:extLst>
          </a:blip>
          <a:srcRect l="18059" t="12921" r="23782" b="9439"/>
          <a:stretch>
            <a:fillRect/>
          </a:stretch>
        </p:blipFill>
        <p:spPr bwMode="auto">
          <a:xfrm>
            <a:off x="410636" y="1778002"/>
            <a:ext cx="202776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53" name="Rectangle 6"/>
          <p:cNvSpPr>
            <a:spLocks noChangeArrowheads="1"/>
          </p:cNvSpPr>
          <p:nvPr/>
        </p:nvSpPr>
        <p:spPr bwMode="auto">
          <a:xfrm>
            <a:off x="748767" y="1295417"/>
            <a:ext cx="1423466"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75000"/>
              </a:lnSpc>
              <a:spcBef>
                <a:spcPct val="0"/>
              </a:spcBef>
              <a:spcAft>
                <a:spcPct val="0"/>
              </a:spcAft>
              <a:buFontTx/>
              <a:buNone/>
            </a:pPr>
            <a:r>
              <a:rPr lang="en-US" altLang="en-US" sz="2000" b="1">
                <a:solidFill>
                  <a:srgbClr val="FFFFFF"/>
                </a:solidFill>
              </a:rPr>
              <a:t>Individually</a:t>
            </a:r>
          </a:p>
          <a:p>
            <a:pPr algn="ctr" eaLnBrk="0" fontAlgn="base" hangingPunct="0">
              <a:lnSpc>
                <a:spcPct val="75000"/>
              </a:lnSpc>
              <a:spcBef>
                <a:spcPct val="0"/>
              </a:spcBef>
              <a:spcAft>
                <a:spcPct val="0"/>
              </a:spcAft>
              <a:buFontTx/>
              <a:buNone/>
            </a:pPr>
            <a:r>
              <a:rPr lang="en-US" altLang="en-US" sz="2000" b="1">
                <a:solidFill>
                  <a:srgbClr val="FFFFFF"/>
                </a:solidFill>
              </a:rPr>
              <a:t>Housed</a:t>
            </a:r>
          </a:p>
        </p:txBody>
      </p:sp>
      <p:sp>
        <p:nvSpPr>
          <p:cNvPr id="104454" name="Text Box 8"/>
          <p:cNvSpPr txBox="1">
            <a:spLocks noChangeArrowheads="1"/>
          </p:cNvSpPr>
          <p:nvPr/>
        </p:nvSpPr>
        <p:spPr bwMode="auto">
          <a:xfrm>
            <a:off x="6896101" y="6394467"/>
            <a:ext cx="5073651"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dirty="0">
                <a:solidFill>
                  <a:srgbClr val="FFFF00"/>
                </a:solidFill>
              </a:rPr>
              <a:t>Morgan, D. et al. </a:t>
            </a:r>
            <a:r>
              <a:rPr lang="en-US" altLang="en-US" sz="1400" b="1" i="1" dirty="0">
                <a:solidFill>
                  <a:srgbClr val="FFFF00"/>
                </a:solidFill>
              </a:rPr>
              <a:t>Nature Neuroscience</a:t>
            </a:r>
            <a:r>
              <a:rPr lang="en-US" altLang="en-US" sz="1400" b="1" dirty="0">
                <a:solidFill>
                  <a:srgbClr val="FFFF00"/>
                </a:solidFill>
              </a:rPr>
              <a:t>, 2002</a:t>
            </a:r>
          </a:p>
        </p:txBody>
      </p:sp>
      <p:grpSp>
        <p:nvGrpSpPr>
          <p:cNvPr id="2" name="Group 10"/>
          <p:cNvGrpSpPr>
            <a:grpSpLocks/>
          </p:cNvGrpSpPr>
          <p:nvPr/>
        </p:nvGrpSpPr>
        <p:grpSpPr bwMode="auto">
          <a:xfrm>
            <a:off x="8121717" y="1179515"/>
            <a:ext cx="3747938" cy="4446587"/>
            <a:chOff x="4316" y="743"/>
            <a:chExt cx="1990" cy="3337"/>
          </a:xfrm>
        </p:grpSpPr>
        <p:sp>
          <p:nvSpPr>
            <p:cNvPr id="104468" name="Line 11"/>
            <p:cNvSpPr>
              <a:spLocks noChangeShapeType="1"/>
            </p:cNvSpPr>
            <p:nvPr/>
          </p:nvSpPr>
          <p:spPr bwMode="auto">
            <a:xfrm>
              <a:off x="4862" y="3509"/>
              <a:ext cx="150"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69" name="Rectangle 12"/>
            <p:cNvSpPr>
              <a:spLocks noChangeArrowheads="1"/>
            </p:cNvSpPr>
            <p:nvPr/>
          </p:nvSpPr>
          <p:spPr bwMode="auto">
            <a:xfrm>
              <a:off x="5814" y="2203"/>
              <a:ext cx="122"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3600" b="1">
                  <a:solidFill>
                    <a:srgbClr val="FFFFFF"/>
                  </a:solidFill>
                </a:rPr>
                <a:t>*</a:t>
              </a:r>
            </a:p>
          </p:txBody>
        </p:sp>
        <p:sp>
          <p:nvSpPr>
            <p:cNvPr id="104470" name="Rectangle 13"/>
            <p:cNvSpPr>
              <a:spLocks noChangeArrowheads="1"/>
            </p:cNvSpPr>
            <p:nvPr/>
          </p:nvSpPr>
          <p:spPr bwMode="auto">
            <a:xfrm>
              <a:off x="5482" y="2082"/>
              <a:ext cx="122"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3600" b="1">
                  <a:solidFill>
                    <a:srgbClr val="FFFFFF"/>
                  </a:solidFill>
                </a:rPr>
                <a:t>*</a:t>
              </a:r>
            </a:p>
          </p:txBody>
        </p:sp>
        <p:sp>
          <p:nvSpPr>
            <p:cNvPr id="104471" name="Line 14"/>
            <p:cNvSpPr>
              <a:spLocks noChangeShapeType="1"/>
            </p:cNvSpPr>
            <p:nvPr/>
          </p:nvSpPr>
          <p:spPr bwMode="auto">
            <a:xfrm>
              <a:off x="4945"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72" name="Rectangle 15"/>
            <p:cNvSpPr>
              <a:spLocks noChangeArrowheads="1"/>
            </p:cNvSpPr>
            <p:nvPr/>
          </p:nvSpPr>
          <p:spPr bwMode="auto">
            <a:xfrm>
              <a:off x="4913" y="3630"/>
              <a:ext cx="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S</a:t>
              </a:r>
              <a:endParaRPr lang="en-US" altLang="en-US" b="1">
                <a:solidFill>
                  <a:srgbClr val="FFFFFF"/>
                </a:solidFill>
              </a:endParaRPr>
            </a:p>
          </p:txBody>
        </p:sp>
        <p:sp>
          <p:nvSpPr>
            <p:cNvPr id="104473" name="Line 16"/>
            <p:cNvSpPr>
              <a:spLocks noChangeShapeType="1"/>
            </p:cNvSpPr>
            <p:nvPr/>
          </p:nvSpPr>
          <p:spPr bwMode="auto">
            <a:xfrm>
              <a:off x="5108"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74" name="Line 17"/>
            <p:cNvSpPr>
              <a:spLocks noChangeShapeType="1"/>
            </p:cNvSpPr>
            <p:nvPr/>
          </p:nvSpPr>
          <p:spPr bwMode="auto">
            <a:xfrm>
              <a:off x="5502"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75" name="Line 18"/>
            <p:cNvSpPr>
              <a:spLocks noChangeShapeType="1"/>
            </p:cNvSpPr>
            <p:nvPr/>
          </p:nvSpPr>
          <p:spPr bwMode="auto">
            <a:xfrm>
              <a:off x="5859" y="3515"/>
              <a:ext cx="2"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76" name="Line 19"/>
            <p:cNvSpPr>
              <a:spLocks noChangeShapeType="1"/>
            </p:cNvSpPr>
            <p:nvPr/>
          </p:nvSpPr>
          <p:spPr bwMode="auto">
            <a:xfrm>
              <a:off x="6252"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77" name="Rectangle 20"/>
            <p:cNvSpPr>
              <a:spLocks noChangeArrowheads="1"/>
            </p:cNvSpPr>
            <p:nvPr/>
          </p:nvSpPr>
          <p:spPr bwMode="auto">
            <a:xfrm>
              <a:off x="5002" y="3630"/>
              <a:ext cx="24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.003</a:t>
              </a:r>
              <a:endParaRPr lang="en-US" altLang="en-US" b="1">
                <a:solidFill>
                  <a:srgbClr val="FFFFFF"/>
                </a:solidFill>
              </a:endParaRPr>
            </a:p>
          </p:txBody>
        </p:sp>
        <p:sp>
          <p:nvSpPr>
            <p:cNvPr id="104478" name="Rectangle 21"/>
            <p:cNvSpPr>
              <a:spLocks noChangeArrowheads="1"/>
            </p:cNvSpPr>
            <p:nvPr/>
          </p:nvSpPr>
          <p:spPr bwMode="auto">
            <a:xfrm>
              <a:off x="5416" y="3630"/>
              <a:ext cx="17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.01</a:t>
              </a:r>
              <a:endParaRPr lang="en-US" altLang="en-US" b="1">
                <a:solidFill>
                  <a:srgbClr val="FFFFFF"/>
                </a:solidFill>
              </a:endParaRPr>
            </a:p>
          </p:txBody>
        </p:sp>
        <p:sp>
          <p:nvSpPr>
            <p:cNvPr id="104479" name="Rectangle 22"/>
            <p:cNvSpPr>
              <a:spLocks noChangeArrowheads="1"/>
            </p:cNvSpPr>
            <p:nvPr/>
          </p:nvSpPr>
          <p:spPr bwMode="auto">
            <a:xfrm>
              <a:off x="5773" y="3630"/>
              <a:ext cx="17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.03</a:t>
              </a:r>
              <a:endParaRPr lang="en-US" altLang="en-US" b="1">
                <a:solidFill>
                  <a:srgbClr val="FFFFFF"/>
                </a:solidFill>
              </a:endParaRPr>
            </a:p>
          </p:txBody>
        </p:sp>
        <p:sp>
          <p:nvSpPr>
            <p:cNvPr id="104480" name="Rectangle 23"/>
            <p:cNvSpPr>
              <a:spLocks noChangeArrowheads="1"/>
            </p:cNvSpPr>
            <p:nvPr/>
          </p:nvSpPr>
          <p:spPr bwMode="auto">
            <a:xfrm>
              <a:off x="6200" y="3630"/>
              <a:ext cx="10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.1</a:t>
              </a:r>
              <a:endParaRPr lang="en-US" altLang="en-US" b="1">
                <a:solidFill>
                  <a:srgbClr val="FFFFFF"/>
                </a:solidFill>
              </a:endParaRPr>
            </a:p>
          </p:txBody>
        </p:sp>
        <p:sp>
          <p:nvSpPr>
            <p:cNvPr id="104481" name="Line 24"/>
            <p:cNvSpPr>
              <a:spLocks noChangeShapeType="1"/>
            </p:cNvSpPr>
            <p:nvPr/>
          </p:nvSpPr>
          <p:spPr bwMode="auto">
            <a:xfrm flipV="1">
              <a:off x="4791" y="1247"/>
              <a:ext cx="0" cy="215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82" name="Line 25"/>
            <p:cNvSpPr>
              <a:spLocks noChangeShapeType="1"/>
            </p:cNvSpPr>
            <p:nvPr/>
          </p:nvSpPr>
          <p:spPr bwMode="auto">
            <a:xfrm flipH="1">
              <a:off x="4745" y="3402"/>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83" name="Line 26"/>
            <p:cNvSpPr>
              <a:spLocks noChangeShapeType="1"/>
            </p:cNvSpPr>
            <p:nvPr/>
          </p:nvSpPr>
          <p:spPr bwMode="auto">
            <a:xfrm flipH="1">
              <a:off x="4745" y="2970"/>
              <a:ext cx="46" cy="3"/>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84" name="Line 27"/>
            <p:cNvSpPr>
              <a:spLocks noChangeShapeType="1"/>
            </p:cNvSpPr>
            <p:nvPr/>
          </p:nvSpPr>
          <p:spPr bwMode="auto">
            <a:xfrm flipH="1">
              <a:off x="4745" y="2541"/>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85" name="Line 28"/>
            <p:cNvSpPr>
              <a:spLocks noChangeShapeType="1"/>
            </p:cNvSpPr>
            <p:nvPr/>
          </p:nvSpPr>
          <p:spPr bwMode="auto">
            <a:xfrm flipH="1">
              <a:off x="4745" y="2108"/>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86" name="Line 29"/>
            <p:cNvSpPr>
              <a:spLocks noChangeShapeType="1"/>
            </p:cNvSpPr>
            <p:nvPr/>
          </p:nvSpPr>
          <p:spPr bwMode="auto">
            <a:xfrm flipH="1">
              <a:off x="4745" y="1676"/>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87" name="Line 30"/>
            <p:cNvSpPr>
              <a:spLocks noChangeShapeType="1"/>
            </p:cNvSpPr>
            <p:nvPr/>
          </p:nvSpPr>
          <p:spPr bwMode="auto">
            <a:xfrm flipH="1">
              <a:off x="4745" y="1247"/>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88" name="Rectangle 31"/>
            <p:cNvSpPr>
              <a:spLocks noChangeArrowheads="1"/>
            </p:cNvSpPr>
            <p:nvPr/>
          </p:nvSpPr>
          <p:spPr bwMode="auto">
            <a:xfrm>
              <a:off x="4626" y="3345"/>
              <a:ext cx="6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0</a:t>
              </a:r>
              <a:endParaRPr lang="en-US" altLang="en-US" b="1">
                <a:solidFill>
                  <a:srgbClr val="FFFFFF"/>
                </a:solidFill>
              </a:endParaRPr>
            </a:p>
          </p:txBody>
        </p:sp>
        <p:sp>
          <p:nvSpPr>
            <p:cNvPr id="104489" name="Rectangle 32"/>
            <p:cNvSpPr>
              <a:spLocks noChangeArrowheads="1"/>
            </p:cNvSpPr>
            <p:nvPr/>
          </p:nvSpPr>
          <p:spPr bwMode="auto">
            <a:xfrm>
              <a:off x="4557" y="2907"/>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10</a:t>
              </a:r>
              <a:endParaRPr lang="en-US" altLang="en-US" b="1">
                <a:solidFill>
                  <a:srgbClr val="FFFFFF"/>
                </a:solidFill>
              </a:endParaRPr>
            </a:p>
          </p:txBody>
        </p:sp>
        <p:sp>
          <p:nvSpPr>
            <p:cNvPr id="104490" name="Rectangle 33"/>
            <p:cNvSpPr>
              <a:spLocks noChangeArrowheads="1"/>
            </p:cNvSpPr>
            <p:nvPr/>
          </p:nvSpPr>
          <p:spPr bwMode="auto">
            <a:xfrm>
              <a:off x="4557" y="2480"/>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20</a:t>
              </a:r>
              <a:endParaRPr lang="en-US" altLang="en-US" b="1">
                <a:solidFill>
                  <a:srgbClr val="FFFFFF"/>
                </a:solidFill>
              </a:endParaRPr>
            </a:p>
          </p:txBody>
        </p:sp>
        <p:sp>
          <p:nvSpPr>
            <p:cNvPr id="104491" name="Rectangle 34"/>
            <p:cNvSpPr>
              <a:spLocks noChangeArrowheads="1"/>
            </p:cNvSpPr>
            <p:nvPr/>
          </p:nvSpPr>
          <p:spPr bwMode="auto">
            <a:xfrm>
              <a:off x="4557" y="2048"/>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30</a:t>
              </a:r>
              <a:endParaRPr lang="en-US" altLang="en-US" b="1">
                <a:solidFill>
                  <a:srgbClr val="FFFFFF"/>
                </a:solidFill>
              </a:endParaRPr>
            </a:p>
          </p:txBody>
        </p:sp>
        <p:sp>
          <p:nvSpPr>
            <p:cNvPr id="104492" name="Rectangle 35"/>
            <p:cNvSpPr>
              <a:spLocks noChangeArrowheads="1"/>
            </p:cNvSpPr>
            <p:nvPr/>
          </p:nvSpPr>
          <p:spPr bwMode="auto">
            <a:xfrm>
              <a:off x="4557" y="1618"/>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40</a:t>
              </a:r>
              <a:endParaRPr lang="en-US" altLang="en-US" b="1">
                <a:solidFill>
                  <a:srgbClr val="FFFFFF"/>
                </a:solidFill>
              </a:endParaRPr>
            </a:p>
          </p:txBody>
        </p:sp>
        <p:sp>
          <p:nvSpPr>
            <p:cNvPr id="104493" name="Rectangle 36"/>
            <p:cNvSpPr>
              <a:spLocks noChangeArrowheads="1"/>
            </p:cNvSpPr>
            <p:nvPr/>
          </p:nvSpPr>
          <p:spPr bwMode="auto">
            <a:xfrm>
              <a:off x="4557" y="1192"/>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50</a:t>
              </a:r>
              <a:endParaRPr lang="en-US" altLang="en-US" b="1">
                <a:solidFill>
                  <a:srgbClr val="FFFFFF"/>
                </a:solidFill>
              </a:endParaRPr>
            </a:p>
          </p:txBody>
        </p:sp>
        <p:sp>
          <p:nvSpPr>
            <p:cNvPr id="104494" name="Oval 37"/>
            <p:cNvSpPr>
              <a:spLocks noChangeArrowheads="1"/>
            </p:cNvSpPr>
            <p:nvPr/>
          </p:nvSpPr>
          <p:spPr bwMode="auto">
            <a:xfrm>
              <a:off x="5061" y="2420"/>
              <a:ext cx="92" cy="95"/>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495" name="Line 38"/>
            <p:cNvSpPr>
              <a:spLocks noChangeShapeType="1"/>
            </p:cNvSpPr>
            <p:nvPr/>
          </p:nvSpPr>
          <p:spPr bwMode="auto">
            <a:xfrm>
              <a:off x="5108" y="2515"/>
              <a:ext cx="0" cy="30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96" name="Line 39"/>
            <p:cNvSpPr>
              <a:spLocks noChangeShapeType="1"/>
            </p:cNvSpPr>
            <p:nvPr/>
          </p:nvSpPr>
          <p:spPr bwMode="auto">
            <a:xfrm flipH="1">
              <a:off x="5091" y="2820"/>
              <a:ext cx="41"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97" name="Line 40"/>
            <p:cNvSpPr>
              <a:spLocks noChangeShapeType="1"/>
            </p:cNvSpPr>
            <p:nvPr/>
          </p:nvSpPr>
          <p:spPr bwMode="auto">
            <a:xfrm>
              <a:off x="5108" y="2469"/>
              <a:ext cx="394" cy="207"/>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498" name="Oval 41"/>
            <p:cNvSpPr>
              <a:spLocks noChangeArrowheads="1"/>
            </p:cNvSpPr>
            <p:nvPr/>
          </p:nvSpPr>
          <p:spPr bwMode="auto">
            <a:xfrm>
              <a:off x="5456" y="2627"/>
              <a:ext cx="93" cy="98"/>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499" name="Line 42"/>
            <p:cNvSpPr>
              <a:spLocks noChangeShapeType="1"/>
            </p:cNvSpPr>
            <p:nvPr/>
          </p:nvSpPr>
          <p:spPr bwMode="auto">
            <a:xfrm>
              <a:off x="5502" y="2725"/>
              <a:ext cx="0" cy="37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0" name="Line 43"/>
            <p:cNvSpPr>
              <a:spLocks noChangeShapeType="1"/>
            </p:cNvSpPr>
            <p:nvPr/>
          </p:nvSpPr>
          <p:spPr bwMode="auto">
            <a:xfrm flipH="1">
              <a:off x="5481" y="3100"/>
              <a:ext cx="44"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1" name="Line 44"/>
            <p:cNvSpPr>
              <a:spLocks noChangeShapeType="1"/>
            </p:cNvSpPr>
            <p:nvPr/>
          </p:nvSpPr>
          <p:spPr bwMode="auto">
            <a:xfrm>
              <a:off x="5502" y="2676"/>
              <a:ext cx="357" cy="49"/>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2" name="Oval 45"/>
            <p:cNvSpPr>
              <a:spLocks noChangeArrowheads="1"/>
            </p:cNvSpPr>
            <p:nvPr/>
          </p:nvSpPr>
          <p:spPr bwMode="auto">
            <a:xfrm>
              <a:off x="5811" y="2676"/>
              <a:ext cx="94" cy="95"/>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03" name="Line 46"/>
            <p:cNvSpPr>
              <a:spLocks noChangeShapeType="1"/>
            </p:cNvSpPr>
            <p:nvPr/>
          </p:nvSpPr>
          <p:spPr bwMode="auto">
            <a:xfrm>
              <a:off x="5859" y="2771"/>
              <a:ext cx="2" cy="9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4" name="Line 47"/>
            <p:cNvSpPr>
              <a:spLocks noChangeShapeType="1"/>
            </p:cNvSpPr>
            <p:nvPr/>
          </p:nvSpPr>
          <p:spPr bwMode="auto">
            <a:xfrm flipH="1">
              <a:off x="5836" y="2866"/>
              <a:ext cx="44" cy="3"/>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5" name="Line 48"/>
            <p:cNvSpPr>
              <a:spLocks noChangeShapeType="1"/>
            </p:cNvSpPr>
            <p:nvPr/>
          </p:nvSpPr>
          <p:spPr bwMode="auto">
            <a:xfrm>
              <a:off x="5859" y="2725"/>
              <a:ext cx="393" cy="24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6" name="Oval 49"/>
            <p:cNvSpPr>
              <a:spLocks noChangeArrowheads="1"/>
            </p:cNvSpPr>
            <p:nvPr/>
          </p:nvSpPr>
          <p:spPr bwMode="auto">
            <a:xfrm>
              <a:off x="6208" y="2921"/>
              <a:ext cx="91" cy="98"/>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07" name="Line 50"/>
            <p:cNvSpPr>
              <a:spLocks noChangeShapeType="1"/>
            </p:cNvSpPr>
            <p:nvPr/>
          </p:nvSpPr>
          <p:spPr bwMode="auto">
            <a:xfrm>
              <a:off x="6252" y="3010"/>
              <a:ext cx="0" cy="72"/>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8" name="Line 51"/>
            <p:cNvSpPr>
              <a:spLocks noChangeShapeType="1"/>
            </p:cNvSpPr>
            <p:nvPr/>
          </p:nvSpPr>
          <p:spPr bwMode="auto">
            <a:xfrm flipH="1">
              <a:off x="6231" y="3082"/>
              <a:ext cx="43" cy="3"/>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09" name="Oval 52"/>
            <p:cNvSpPr>
              <a:spLocks noChangeArrowheads="1"/>
            </p:cNvSpPr>
            <p:nvPr/>
          </p:nvSpPr>
          <p:spPr bwMode="auto">
            <a:xfrm>
              <a:off x="5061" y="2293"/>
              <a:ext cx="92" cy="95"/>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b="1">
                <a:solidFill>
                  <a:srgbClr val="FF0000"/>
                </a:solidFill>
              </a:endParaRPr>
            </a:p>
          </p:txBody>
        </p:sp>
        <p:sp>
          <p:nvSpPr>
            <p:cNvPr id="104510" name="Line 53"/>
            <p:cNvSpPr>
              <a:spLocks noChangeShapeType="1"/>
            </p:cNvSpPr>
            <p:nvPr/>
          </p:nvSpPr>
          <p:spPr bwMode="auto">
            <a:xfrm flipV="1">
              <a:off x="5108" y="2140"/>
              <a:ext cx="0" cy="15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11" name="Line 54"/>
            <p:cNvSpPr>
              <a:spLocks noChangeShapeType="1"/>
            </p:cNvSpPr>
            <p:nvPr/>
          </p:nvSpPr>
          <p:spPr bwMode="auto">
            <a:xfrm flipH="1">
              <a:off x="5091" y="2140"/>
              <a:ext cx="41" cy="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12" name="Line 55"/>
            <p:cNvSpPr>
              <a:spLocks noChangeShapeType="1"/>
            </p:cNvSpPr>
            <p:nvPr/>
          </p:nvSpPr>
          <p:spPr bwMode="auto">
            <a:xfrm flipV="1">
              <a:off x="5122" y="1933"/>
              <a:ext cx="380" cy="3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13" name="Oval 56"/>
            <p:cNvSpPr>
              <a:spLocks noChangeArrowheads="1"/>
            </p:cNvSpPr>
            <p:nvPr/>
          </p:nvSpPr>
          <p:spPr bwMode="auto">
            <a:xfrm>
              <a:off x="5456" y="1886"/>
              <a:ext cx="93" cy="96"/>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14" name="Line 57"/>
            <p:cNvSpPr>
              <a:spLocks noChangeShapeType="1"/>
            </p:cNvSpPr>
            <p:nvPr/>
          </p:nvSpPr>
          <p:spPr bwMode="auto">
            <a:xfrm flipV="1">
              <a:off x="5502" y="1572"/>
              <a:ext cx="0" cy="32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15" name="Line 58"/>
            <p:cNvSpPr>
              <a:spLocks noChangeShapeType="1"/>
            </p:cNvSpPr>
            <p:nvPr/>
          </p:nvSpPr>
          <p:spPr bwMode="auto">
            <a:xfrm flipH="1">
              <a:off x="5481" y="1572"/>
              <a:ext cx="4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16" name="Line 59"/>
            <p:cNvSpPr>
              <a:spLocks noChangeShapeType="1"/>
            </p:cNvSpPr>
            <p:nvPr/>
          </p:nvSpPr>
          <p:spPr bwMode="auto">
            <a:xfrm>
              <a:off x="5502" y="1933"/>
              <a:ext cx="357"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17" name="Oval 60"/>
            <p:cNvSpPr>
              <a:spLocks noChangeArrowheads="1"/>
            </p:cNvSpPr>
            <p:nvPr/>
          </p:nvSpPr>
          <p:spPr bwMode="auto">
            <a:xfrm>
              <a:off x="5811" y="2028"/>
              <a:ext cx="94" cy="98"/>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18" name="Line 61"/>
            <p:cNvSpPr>
              <a:spLocks noChangeShapeType="1"/>
            </p:cNvSpPr>
            <p:nvPr/>
          </p:nvSpPr>
          <p:spPr bwMode="auto">
            <a:xfrm flipV="1">
              <a:off x="5859" y="1699"/>
              <a:ext cx="2" cy="32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19" name="Line 62"/>
            <p:cNvSpPr>
              <a:spLocks noChangeShapeType="1"/>
            </p:cNvSpPr>
            <p:nvPr/>
          </p:nvSpPr>
          <p:spPr bwMode="auto">
            <a:xfrm flipH="1">
              <a:off x="5836" y="1699"/>
              <a:ext cx="44" cy="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20" name="Line 63"/>
            <p:cNvSpPr>
              <a:spLocks noChangeShapeType="1"/>
            </p:cNvSpPr>
            <p:nvPr/>
          </p:nvSpPr>
          <p:spPr bwMode="auto">
            <a:xfrm>
              <a:off x="5859" y="2077"/>
              <a:ext cx="393" cy="6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21" name="Oval 64"/>
            <p:cNvSpPr>
              <a:spLocks noChangeArrowheads="1"/>
            </p:cNvSpPr>
            <p:nvPr/>
          </p:nvSpPr>
          <p:spPr bwMode="auto">
            <a:xfrm>
              <a:off x="6208" y="2676"/>
              <a:ext cx="91" cy="95"/>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22" name="Line 65"/>
            <p:cNvSpPr>
              <a:spLocks noChangeShapeType="1"/>
            </p:cNvSpPr>
            <p:nvPr/>
          </p:nvSpPr>
          <p:spPr bwMode="auto">
            <a:xfrm flipV="1">
              <a:off x="6252" y="2659"/>
              <a:ext cx="0" cy="17"/>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23" name="Line 66"/>
            <p:cNvSpPr>
              <a:spLocks noChangeShapeType="1"/>
            </p:cNvSpPr>
            <p:nvPr/>
          </p:nvSpPr>
          <p:spPr bwMode="auto">
            <a:xfrm flipH="1">
              <a:off x="6231" y="2659"/>
              <a:ext cx="43"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24" name="Oval 67"/>
            <p:cNvSpPr>
              <a:spLocks noChangeArrowheads="1"/>
            </p:cNvSpPr>
            <p:nvPr/>
          </p:nvSpPr>
          <p:spPr bwMode="auto">
            <a:xfrm>
              <a:off x="4900" y="2858"/>
              <a:ext cx="93" cy="98"/>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25" name="Line 68"/>
            <p:cNvSpPr>
              <a:spLocks noChangeShapeType="1"/>
            </p:cNvSpPr>
            <p:nvPr/>
          </p:nvSpPr>
          <p:spPr bwMode="auto">
            <a:xfrm>
              <a:off x="4945" y="2956"/>
              <a:ext cx="0" cy="48"/>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26" name="Line 69"/>
            <p:cNvSpPr>
              <a:spLocks noChangeShapeType="1"/>
            </p:cNvSpPr>
            <p:nvPr/>
          </p:nvSpPr>
          <p:spPr bwMode="auto">
            <a:xfrm flipH="1">
              <a:off x="4923" y="3004"/>
              <a:ext cx="39"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27" name="Oval 70"/>
            <p:cNvSpPr>
              <a:spLocks noChangeArrowheads="1"/>
            </p:cNvSpPr>
            <p:nvPr/>
          </p:nvSpPr>
          <p:spPr bwMode="auto">
            <a:xfrm>
              <a:off x="4900" y="2699"/>
              <a:ext cx="93" cy="95"/>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28" name="Line 71"/>
            <p:cNvSpPr>
              <a:spLocks noChangeShapeType="1"/>
            </p:cNvSpPr>
            <p:nvPr/>
          </p:nvSpPr>
          <p:spPr bwMode="auto">
            <a:xfrm flipH="1" flipV="1">
              <a:off x="4935" y="2595"/>
              <a:ext cx="10" cy="10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29" name="Line 72"/>
            <p:cNvSpPr>
              <a:spLocks noChangeShapeType="1"/>
            </p:cNvSpPr>
            <p:nvPr/>
          </p:nvSpPr>
          <p:spPr bwMode="auto">
            <a:xfrm flipH="1">
              <a:off x="4923" y="2564"/>
              <a:ext cx="39"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04530" name="Text Box 73"/>
            <p:cNvSpPr txBox="1">
              <a:spLocks noChangeArrowheads="1"/>
            </p:cNvSpPr>
            <p:nvPr/>
          </p:nvSpPr>
          <p:spPr bwMode="auto">
            <a:xfrm rot="16182208">
              <a:off x="3041" y="2252"/>
              <a:ext cx="2766" cy="216"/>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400" b="1">
                  <a:solidFill>
                    <a:srgbClr val="FFFF00"/>
                  </a:solidFill>
                </a:rPr>
                <a:t> </a:t>
              </a:r>
              <a:r>
                <a:rPr lang="en-US" altLang="en-US" sz="2000" b="1">
                  <a:solidFill>
                    <a:srgbClr val="FFFFFF"/>
                  </a:solidFill>
                </a:rPr>
                <a:t>Reinforcers (per session)</a:t>
              </a:r>
            </a:p>
          </p:txBody>
        </p:sp>
        <p:sp>
          <p:nvSpPr>
            <p:cNvPr id="104531" name="Text Box 74"/>
            <p:cNvSpPr txBox="1">
              <a:spLocks noChangeArrowheads="1"/>
            </p:cNvSpPr>
            <p:nvPr/>
          </p:nvSpPr>
          <p:spPr bwMode="auto">
            <a:xfrm>
              <a:off x="4373" y="3780"/>
              <a:ext cx="1583"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a:solidFill>
                    <a:srgbClr val="FFFFFF"/>
                  </a:solidFill>
                </a:rPr>
                <a:t>Cocaine (mg/kg/injection)</a:t>
              </a:r>
            </a:p>
          </p:txBody>
        </p:sp>
        <p:sp>
          <p:nvSpPr>
            <p:cNvPr id="104532" name="Oval 75"/>
            <p:cNvSpPr>
              <a:spLocks noChangeArrowheads="1"/>
            </p:cNvSpPr>
            <p:nvPr/>
          </p:nvSpPr>
          <p:spPr bwMode="auto">
            <a:xfrm>
              <a:off x="5465" y="918"/>
              <a:ext cx="96" cy="123"/>
            </a:xfrm>
            <a:prstGeom prst="ellipse">
              <a:avLst/>
            </a:prstGeom>
            <a:solidFill>
              <a:srgbClr val="03FB1B"/>
            </a:solidFill>
            <a:ln>
              <a:noFill/>
            </a:ln>
            <a:extLst>
              <a:ext uri="{91240B29-F687-4F45-9708-019B960494DF}">
                <a14:hiddenLine xmlns:a14="http://schemas.microsoft.com/office/drawing/2010/main" w="12700">
                  <a:solidFill>
                    <a:srgbClr val="000000"/>
                  </a:solidFill>
                  <a:round/>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33" name="Rectangle 76"/>
            <p:cNvSpPr>
              <a:spLocks noChangeArrowheads="1"/>
            </p:cNvSpPr>
            <p:nvPr/>
          </p:nvSpPr>
          <p:spPr bwMode="auto">
            <a:xfrm>
              <a:off x="5607" y="915"/>
              <a:ext cx="50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b="1">
                  <a:solidFill>
                    <a:srgbClr val="03FB1B"/>
                  </a:solidFill>
                </a:rPr>
                <a:t>Dominant</a:t>
              </a:r>
            </a:p>
          </p:txBody>
        </p:sp>
        <p:sp>
          <p:nvSpPr>
            <p:cNvPr id="104534" name="Oval 77"/>
            <p:cNvSpPr>
              <a:spLocks noChangeArrowheads="1"/>
            </p:cNvSpPr>
            <p:nvPr/>
          </p:nvSpPr>
          <p:spPr bwMode="auto">
            <a:xfrm>
              <a:off x="5465" y="1164"/>
              <a:ext cx="96" cy="123"/>
            </a:xfrm>
            <a:prstGeom prst="ellipse">
              <a:avLst/>
            </a:prstGeom>
            <a:solidFill>
              <a:srgbClr val="FF0000"/>
            </a:solidFill>
            <a:ln w="1270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35" name="Rectangle 78"/>
            <p:cNvSpPr>
              <a:spLocks noChangeArrowheads="1"/>
            </p:cNvSpPr>
            <p:nvPr/>
          </p:nvSpPr>
          <p:spPr bwMode="auto">
            <a:xfrm>
              <a:off x="5607" y="1155"/>
              <a:ext cx="61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b="1">
                  <a:solidFill>
                    <a:srgbClr val="FF0000"/>
                  </a:solidFill>
                </a:rPr>
                <a:t>Subordinate</a:t>
              </a:r>
              <a:endParaRPr lang="en-US" altLang="en-US" sz="2400" b="1">
                <a:solidFill>
                  <a:srgbClr val="FFFF00"/>
                </a:solidFill>
              </a:endParaRPr>
            </a:p>
          </p:txBody>
        </p:sp>
        <p:sp>
          <p:nvSpPr>
            <p:cNvPr id="104536" name="Rectangle 79"/>
            <p:cNvSpPr>
              <a:spLocks noChangeArrowheads="1"/>
            </p:cNvSpPr>
            <p:nvPr/>
          </p:nvSpPr>
          <p:spPr bwMode="auto">
            <a:xfrm>
              <a:off x="5178" y="743"/>
              <a:ext cx="1113"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537" name="Line 80"/>
            <p:cNvSpPr>
              <a:spLocks noChangeShapeType="1"/>
            </p:cNvSpPr>
            <p:nvPr/>
          </p:nvSpPr>
          <p:spPr bwMode="auto">
            <a:xfrm>
              <a:off x="5108" y="3509"/>
              <a:ext cx="1147"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grpSp>
      <p:grpSp>
        <p:nvGrpSpPr>
          <p:cNvPr id="3" name="Group 81"/>
          <p:cNvGrpSpPr>
            <a:grpSpLocks/>
          </p:cNvGrpSpPr>
          <p:nvPr/>
        </p:nvGrpSpPr>
        <p:grpSpPr bwMode="auto">
          <a:xfrm>
            <a:off x="2336800" y="1295400"/>
            <a:ext cx="4471353" cy="5029200"/>
            <a:chOff x="1198" y="816"/>
            <a:chExt cx="2916" cy="3168"/>
          </a:xfrm>
        </p:grpSpPr>
        <p:pic>
          <p:nvPicPr>
            <p:cNvPr id="104461" name="Picture 82"/>
            <p:cNvPicPr>
              <a:picLocks noChangeArrowheads="1"/>
            </p:cNvPicPr>
            <p:nvPr/>
          </p:nvPicPr>
          <p:blipFill>
            <a:blip r:embed="rId5">
              <a:lum contrast="30000"/>
              <a:extLst>
                <a:ext uri="{28A0092B-C50C-407E-A947-70E740481C1C}">
                  <a14:useLocalDpi xmlns:a14="http://schemas.microsoft.com/office/drawing/2010/main" val="0"/>
                </a:ext>
              </a:extLst>
            </a:blip>
            <a:srcRect l="23331" t="15344" r="10284" b="9070"/>
            <a:stretch>
              <a:fillRect/>
            </a:stretch>
          </p:blipFill>
          <p:spPr bwMode="auto">
            <a:xfrm>
              <a:off x="2865" y="2773"/>
              <a:ext cx="1249" cy="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62" name="Rectangle 83"/>
            <p:cNvSpPr>
              <a:spLocks noChangeArrowheads="1"/>
            </p:cNvSpPr>
            <p:nvPr/>
          </p:nvSpPr>
          <p:spPr bwMode="auto">
            <a:xfrm>
              <a:off x="1198" y="3090"/>
              <a:ext cx="1316"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i="1">
                  <a:solidFill>
                    <a:srgbClr val="EFFF0A"/>
                  </a:solidFill>
                </a:rPr>
                <a:t>Becomes Subordinate</a:t>
              </a:r>
            </a:p>
            <a:p>
              <a:pPr eaLnBrk="0" fontAlgn="base" hangingPunct="0">
                <a:spcBef>
                  <a:spcPct val="0"/>
                </a:spcBef>
                <a:spcAft>
                  <a:spcPct val="0"/>
                </a:spcAft>
                <a:buFontTx/>
                <a:buNone/>
              </a:pPr>
              <a:r>
                <a:rPr lang="en-US" altLang="en-US" sz="2000" b="1" i="1">
                  <a:solidFill>
                    <a:srgbClr val="EFFF0A"/>
                  </a:solidFill>
                </a:rPr>
                <a:t>Stress remains</a:t>
              </a:r>
              <a:endParaRPr lang="en-US" altLang="en-US" sz="2400" b="1" i="1">
                <a:solidFill>
                  <a:srgbClr val="EFFF0A"/>
                </a:solidFill>
              </a:endParaRPr>
            </a:p>
          </p:txBody>
        </p:sp>
        <p:pic>
          <p:nvPicPr>
            <p:cNvPr id="104463" name="Picture 84"/>
            <p:cNvPicPr>
              <a:picLocks noChangeArrowheads="1"/>
            </p:cNvPicPr>
            <p:nvPr/>
          </p:nvPicPr>
          <p:blipFill>
            <a:blip r:embed="rId6">
              <a:lum contrast="30000"/>
              <a:extLst>
                <a:ext uri="{28A0092B-C50C-407E-A947-70E740481C1C}">
                  <a14:useLocalDpi xmlns:a14="http://schemas.microsoft.com/office/drawing/2010/main" val="0"/>
                </a:ext>
              </a:extLst>
            </a:blip>
            <a:srcRect l="16473" t="17574" r="22025" b="12012"/>
            <a:stretch>
              <a:fillRect/>
            </a:stretch>
          </p:blipFill>
          <p:spPr bwMode="auto">
            <a:xfrm>
              <a:off x="2865" y="1166"/>
              <a:ext cx="1141"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64" name="Rectangle 85"/>
            <p:cNvSpPr>
              <a:spLocks noChangeArrowheads="1"/>
            </p:cNvSpPr>
            <p:nvPr/>
          </p:nvSpPr>
          <p:spPr bwMode="auto">
            <a:xfrm>
              <a:off x="3134" y="816"/>
              <a:ext cx="527"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75000"/>
                </a:lnSpc>
                <a:spcBef>
                  <a:spcPct val="0"/>
                </a:spcBef>
                <a:spcAft>
                  <a:spcPct val="0"/>
                </a:spcAft>
                <a:buFontTx/>
                <a:buNone/>
              </a:pPr>
              <a:r>
                <a:rPr lang="en-US" altLang="en-US" sz="2000" b="1">
                  <a:solidFill>
                    <a:srgbClr val="FFFFFF"/>
                  </a:solidFill>
                </a:rPr>
                <a:t>Group</a:t>
              </a:r>
            </a:p>
            <a:p>
              <a:pPr algn="ctr" eaLnBrk="0" fontAlgn="base" hangingPunct="0">
                <a:lnSpc>
                  <a:spcPct val="75000"/>
                </a:lnSpc>
                <a:spcBef>
                  <a:spcPct val="0"/>
                </a:spcBef>
                <a:spcAft>
                  <a:spcPct val="0"/>
                </a:spcAft>
                <a:buFontTx/>
                <a:buNone/>
              </a:pPr>
              <a:r>
                <a:rPr lang="en-US" altLang="en-US" sz="2000" b="1">
                  <a:solidFill>
                    <a:srgbClr val="FFFFFF"/>
                  </a:solidFill>
                </a:rPr>
                <a:t>Housed</a:t>
              </a:r>
            </a:p>
          </p:txBody>
        </p:sp>
        <p:sp>
          <p:nvSpPr>
            <p:cNvPr id="104465" name="AutoShape 87"/>
            <p:cNvSpPr>
              <a:spLocks noChangeArrowheads="1"/>
            </p:cNvSpPr>
            <p:nvPr/>
          </p:nvSpPr>
          <p:spPr bwMode="auto">
            <a:xfrm>
              <a:off x="1536" y="1902"/>
              <a:ext cx="858" cy="240"/>
            </a:xfrm>
            <a:prstGeom prst="rightArrow">
              <a:avLst>
                <a:gd name="adj1" fmla="val 50000"/>
                <a:gd name="adj2" fmla="val 89375"/>
              </a:avLst>
            </a:prstGeom>
            <a:gradFill rotWithShape="0">
              <a:gsLst>
                <a:gs pos="0">
                  <a:srgbClr val="FF230E"/>
                </a:gs>
                <a:gs pos="100000">
                  <a:srgbClr val="2DFF1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466" name="AutoShape 88"/>
            <p:cNvSpPr>
              <a:spLocks noChangeArrowheads="1"/>
            </p:cNvSpPr>
            <p:nvPr/>
          </p:nvSpPr>
          <p:spPr bwMode="auto">
            <a:xfrm>
              <a:off x="1584" y="3570"/>
              <a:ext cx="864" cy="240"/>
            </a:xfrm>
            <a:prstGeom prst="rightArrow">
              <a:avLst>
                <a:gd name="adj1" fmla="val 50000"/>
                <a:gd name="adj2" fmla="val 9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a:solidFill>
                  <a:srgbClr val="FFFFFF"/>
                </a:solidFill>
              </a:endParaRPr>
            </a:p>
          </p:txBody>
        </p:sp>
        <p:sp>
          <p:nvSpPr>
            <p:cNvPr id="104467" name="Rectangle 89"/>
            <p:cNvSpPr>
              <a:spLocks noChangeArrowheads="1"/>
            </p:cNvSpPr>
            <p:nvPr/>
          </p:nvSpPr>
          <p:spPr bwMode="auto">
            <a:xfrm>
              <a:off x="1252" y="1392"/>
              <a:ext cx="119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i="1">
                  <a:solidFill>
                    <a:srgbClr val="FFFE06"/>
                  </a:solidFill>
                </a:rPr>
                <a:t>Becomes Dominant</a:t>
              </a:r>
            </a:p>
            <a:p>
              <a:pPr eaLnBrk="0" fontAlgn="base" hangingPunct="0">
                <a:spcBef>
                  <a:spcPct val="0"/>
                </a:spcBef>
                <a:spcAft>
                  <a:spcPct val="0"/>
                </a:spcAft>
                <a:buFontTx/>
                <a:buNone/>
              </a:pPr>
              <a:r>
                <a:rPr lang="en-US" altLang="en-US" sz="2000" b="1" i="1">
                  <a:solidFill>
                    <a:srgbClr val="FFFE06"/>
                  </a:solidFill>
                </a:rPr>
                <a:t>No longer stressed</a:t>
              </a:r>
              <a:endParaRPr lang="en-US" altLang="en-US" sz="2000" b="1">
                <a:solidFill>
                  <a:srgbClr val="FFFE06"/>
                </a:solidFill>
              </a:endParaRPr>
            </a:p>
          </p:txBody>
        </p:sp>
      </p:grpSp>
      <p:sp>
        <p:nvSpPr>
          <p:cNvPr id="104457" name="Text Box 93"/>
          <p:cNvSpPr txBox="1">
            <a:spLocks noChangeArrowheads="1"/>
          </p:cNvSpPr>
          <p:nvPr/>
        </p:nvSpPr>
        <p:spPr bwMode="auto">
          <a:xfrm>
            <a:off x="52918" y="152400"/>
            <a:ext cx="12179300" cy="939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3400" b="1" dirty="0">
                <a:solidFill>
                  <a:srgbClr val="000000"/>
                </a:solidFill>
              </a:rPr>
              <a:t>Social Stressors Change D2R Amount &amp; Availability                            &amp; Propensity to Administer Cocaine</a:t>
            </a:r>
          </a:p>
        </p:txBody>
      </p:sp>
      <p:sp>
        <p:nvSpPr>
          <p:cNvPr id="104458" name="Rectangle 89"/>
          <p:cNvSpPr>
            <a:spLocks noChangeArrowheads="1"/>
          </p:cNvSpPr>
          <p:nvPr/>
        </p:nvSpPr>
        <p:spPr bwMode="auto">
          <a:xfrm>
            <a:off x="410640" y="3943350"/>
            <a:ext cx="6485461"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400" b="1" i="1" dirty="0">
                <a:solidFill>
                  <a:srgbClr val="FFFFFF"/>
                </a:solidFill>
              </a:rPr>
              <a:t>Social Setting Can Change Neurobiology</a:t>
            </a:r>
            <a:endParaRPr lang="en-US" altLang="en-US" sz="2400" b="1" dirty="0">
              <a:solidFill>
                <a:srgbClr val="FFFFFF"/>
              </a:solidFill>
            </a:endParaRPr>
          </a:p>
        </p:txBody>
      </p:sp>
      <p:sp>
        <p:nvSpPr>
          <p:cNvPr id="104459" name="TextBox 3"/>
          <p:cNvSpPr txBox="1">
            <a:spLocks noChangeArrowheads="1"/>
          </p:cNvSpPr>
          <p:nvPr/>
        </p:nvSpPr>
        <p:spPr bwMode="auto">
          <a:xfrm>
            <a:off x="0" y="6492875"/>
            <a:ext cx="14139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a:solidFill>
                  <a:srgbClr val="FFFFFF"/>
                </a:solidFill>
              </a:rPr>
              <a:t>N=20 monkeys</a:t>
            </a:r>
          </a:p>
        </p:txBody>
      </p:sp>
      <p:sp>
        <p:nvSpPr>
          <p:cNvPr id="4" name="TextBox 3"/>
          <p:cNvSpPr txBox="1">
            <a:spLocks noChangeArrowheads="1"/>
          </p:cNvSpPr>
          <p:nvPr/>
        </p:nvSpPr>
        <p:spPr bwMode="auto">
          <a:xfrm>
            <a:off x="5082842" y="3011018"/>
            <a:ext cx="12532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0" fontAlgn="base" hangingPunct="0">
              <a:spcBef>
                <a:spcPct val="0"/>
              </a:spcBef>
              <a:spcAft>
                <a:spcPct val="0"/>
              </a:spcAft>
            </a:pPr>
            <a:r>
              <a:rPr lang="en-US" altLang="en-US" sz="1800" dirty="0">
                <a:solidFill>
                  <a:srgbClr val="FFFFFF"/>
                </a:solidFill>
              </a:rPr>
              <a:t>&gt;20% higher D2R</a:t>
            </a:r>
          </a:p>
        </p:txBody>
      </p:sp>
      <p:pic>
        <p:nvPicPr>
          <p:cNvPr id="921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3097" t="44874" r="37644" b="21741"/>
          <a:stretch/>
        </p:blipFill>
        <p:spPr bwMode="auto">
          <a:xfrm>
            <a:off x="6363464" y="2636025"/>
            <a:ext cx="1294742" cy="2626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3645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05475" name="Group 118">
            <a:extLst>
              <a:ext uri="{FF2B5EF4-FFF2-40B4-BE49-F238E27FC236}">
                <a16:creationId xmlns:a16="http://schemas.microsoft.com/office/drawing/2014/main" id="{ABA6248C-02EF-BB2A-0E92-F7D65FFFD986}"/>
              </a:ext>
            </a:extLst>
          </p:cNvPr>
          <p:cNvGrpSpPr>
            <a:grpSpLocks/>
          </p:cNvGrpSpPr>
          <p:nvPr/>
        </p:nvGrpSpPr>
        <p:grpSpPr bwMode="auto">
          <a:xfrm>
            <a:off x="347688" y="1435668"/>
            <a:ext cx="7091301" cy="4169336"/>
            <a:chOff x="3301" y="1670"/>
            <a:chExt cx="2020" cy="2252"/>
          </a:xfrm>
          <a:solidFill>
            <a:schemeClr val="bg1"/>
          </a:solidFill>
        </p:grpSpPr>
        <p:sp>
          <p:nvSpPr>
            <p:cNvPr id="105480" name="Rectangle 64">
              <a:extLst>
                <a:ext uri="{FF2B5EF4-FFF2-40B4-BE49-F238E27FC236}">
                  <a16:creationId xmlns:a16="http://schemas.microsoft.com/office/drawing/2014/main" id="{CD15D561-C5A1-BF46-0CF9-79593EF1EDFE}"/>
                </a:ext>
              </a:extLst>
            </p:cNvPr>
            <p:cNvSpPr>
              <a:spLocks noChangeArrowheads="1"/>
            </p:cNvSpPr>
            <p:nvPr/>
          </p:nvSpPr>
          <p:spPr bwMode="auto">
            <a:xfrm>
              <a:off x="3624" y="3314"/>
              <a:ext cx="224" cy="19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lnSpc>
                  <a:spcPct val="85000"/>
                </a:lnSpc>
                <a:spcBef>
                  <a:spcPct val="0"/>
                </a:spcBef>
                <a:buFontTx/>
                <a:buNone/>
              </a:pPr>
              <a:endParaRPr lang="en-US" altLang="en-US" sz="3600" b="1"/>
            </a:p>
          </p:txBody>
        </p:sp>
        <p:grpSp>
          <p:nvGrpSpPr>
            <p:cNvPr id="105481" name="Group 69">
              <a:extLst>
                <a:ext uri="{FF2B5EF4-FFF2-40B4-BE49-F238E27FC236}">
                  <a16:creationId xmlns:a16="http://schemas.microsoft.com/office/drawing/2014/main" id="{DF610F46-EC0B-6156-D25D-F3AF3CD4AA2F}"/>
                </a:ext>
              </a:extLst>
            </p:cNvPr>
            <p:cNvGrpSpPr>
              <a:grpSpLocks/>
            </p:cNvGrpSpPr>
            <p:nvPr/>
          </p:nvGrpSpPr>
          <p:grpSpPr bwMode="auto">
            <a:xfrm>
              <a:off x="3912" y="3104"/>
              <a:ext cx="224" cy="400"/>
              <a:chOff x="3912" y="3104"/>
              <a:chExt cx="224" cy="400"/>
            </a:xfrm>
            <a:grpFill/>
          </p:grpSpPr>
          <p:sp>
            <p:nvSpPr>
              <p:cNvPr id="105527" name="Rectangle 67">
                <a:extLst>
                  <a:ext uri="{FF2B5EF4-FFF2-40B4-BE49-F238E27FC236}">
                    <a16:creationId xmlns:a16="http://schemas.microsoft.com/office/drawing/2014/main" id="{5485A5FD-5EF0-115C-B550-84A4BADE8D6B}"/>
                  </a:ext>
                </a:extLst>
              </p:cNvPr>
              <p:cNvSpPr>
                <a:spLocks noChangeArrowheads="1"/>
              </p:cNvSpPr>
              <p:nvPr/>
            </p:nvSpPr>
            <p:spPr bwMode="auto">
              <a:xfrm>
                <a:off x="3912" y="3104"/>
                <a:ext cx="224" cy="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lnSpc>
                    <a:spcPct val="85000"/>
                  </a:lnSpc>
                  <a:spcBef>
                    <a:spcPct val="0"/>
                  </a:spcBef>
                  <a:buFontTx/>
                  <a:buNone/>
                </a:pPr>
                <a:endParaRPr lang="en-US" altLang="en-US" sz="3600" b="1"/>
              </a:p>
            </p:txBody>
          </p:sp>
          <p:sp>
            <p:nvSpPr>
              <p:cNvPr id="105528" name="Rectangle 68">
                <a:extLst>
                  <a:ext uri="{FF2B5EF4-FFF2-40B4-BE49-F238E27FC236}">
                    <a16:creationId xmlns:a16="http://schemas.microsoft.com/office/drawing/2014/main" id="{446AA9A2-E01D-8C71-DB81-537A77DF4E37}"/>
                  </a:ext>
                </a:extLst>
              </p:cNvPr>
              <p:cNvSpPr>
                <a:spLocks noChangeArrowheads="1"/>
              </p:cNvSpPr>
              <p:nvPr/>
            </p:nvSpPr>
            <p:spPr bwMode="auto">
              <a:xfrm>
                <a:off x="3912" y="3104"/>
                <a:ext cx="224" cy="400"/>
              </a:xfrm>
              <a:prstGeom prst="rect">
                <a:avLst/>
              </a:prstGeom>
              <a:solidFill>
                <a:srgbClr val="009999"/>
              </a:solidFill>
              <a:ln w="12700">
                <a:solidFill>
                  <a:srgbClr val="000000"/>
                </a:solidFill>
                <a:miter lim="800000"/>
                <a:headEnd/>
                <a:tailEnd/>
              </a:ln>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lnSpc>
                    <a:spcPct val="85000"/>
                  </a:lnSpc>
                  <a:spcBef>
                    <a:spcPct val="0"/>
                  </a:spcBef>
                  <a:buFontTx/>
                  <a:buNone/>
                </a:pPr>
                <a:endParaRPr lang="en-US" altLang="en-US" sz="3600" b="1"/>
              </a:p>
            </p:txBody>
          </p:sp>
        </p:grpSp>
        <p:grpSp>
          <p:nvGrpSpPr>
            <p:cNvPr id="105482" name="Group 72">
              <a:extLst>
                <a:ext uri="{FF2B5EF4-FFF2-40B4-BE49-F238E27FC236}">
                  <a16:creationId xmlns:a16="http://schemas.microsoft.com/office/drawing/2014/main" id="{07AC1368-E961-3056-73D2-A10A0C9804C8}"/>
                </a:ext>
              </a:extLst>
            </p:cNvPr>
            <p:cNvGrpSpPr>
              <a:grpSpLocks/>
            </p:cNvGrpSpPr>
            <p:nvPr/>
          </p:nvGrpSpPr>
          <p:grpSpPr bwMode="auto">
            <a:xfrm>
              <a:off x="4200" y="2968"/>
              <a:ext cx="224" cy="536"/>
              <a:chOff x="4200" y="2968"/>
              <a:chExt cx="224" cy="536"/>
            </a:xfrm>
            <a:grpFill/>
          </p:grpSpPr>
          <p:sp>
            <p:nvSpPr>
              <p:cNvPr id="105525" name="Rectangle 70">
                <a:extLst>
                  <a:ext uri="{FF2B5EF4-FFF2-40B4-BE49-F238E27FC236}">
                    <a16:creationId xmlns:a16="http://schemas.microsoft.com/office/drawing/2014/main" id="{E23AC061-5D59-67B7-7ABE-8613ACFB77D2}"/>
                  </a:ext>
                </a:extLst>
              </p:cNvPr>
              <p:cNvSpPr>
                <a:spLocks noChangeArrowheads="1"/>
              </p:cNvSpPr>
              <p:nvPr/>
            </p:nvSpPr>
            <p:spPr bwMode="auto">
              <a:xfrm>
                <a:off x="4200" y="2968"/>
                <a:ext cx="224" cy="5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lnSpc>
                    <a:spcPct val="85000"/>
                  </a:lnSpc>
                  <a:spcBef>
                    <a:spcPct val="0"/>
                  </a:spcBef>
                  <a:buFontTx/>
                  <a:buNone/>
                </a:pPr>
                <a:endParaRPr lang="en-US" altLang="en-US" sz="3600" b="1"/>
              </a:p>
            </p:txBody>
          </p:sp>
          <p:sp>
            <p:nvSpPr>
              <p:cNvPr id="105526" name="Rectangle 71">
                <a:extLst>
                  <a:ext uri="{FF2B5EF4-FFF2-40B4-BE49-F238E27FC236}">
                    <a16:creationId xmlns:a16="http://schemas.microsoft.com/office/drawing/2014/main" id="{58EFD561-09B1-1BBF-E917-6E10B6E0DB56}"/>
                  </a:ext>
                </a:extLst>
              </p:cNvPr>
              <p:cNvSpPr>
                <a:spLocks noChangeArrowheads="1"/>
              </p:cNvSpPr>
              <p:nvPr/>
            </p:nvSpPr>
            <p:spPr bwMode="auto">
              <a:xfrm>
                <a:off x="4200" y="2968"/>
                <a:ext cx="224" cy="536"/>
              </a:xfrm>
              <a:prstGeom prst="rect">
                <a:avLst/>
              </a:prstGeom>
              <a:solidFill>
                <a:srgbClr val="009999"/>
              </a:solidFill>
              <a:ln w="12700">
                <a:solidFill>
                  <a:srgbClr val="000000"/>
                </a:solidFill>
                <a:miter lim="800000"/>
                <a:headEnd/>
                <a:tailEnd/>
              </a:ln>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lnSpc>
                    <a:spcPct val="85000"/>
                  </a:lnSpc>
                  <a:spcBef>
                    <a:spcPct val="0"/>
                  </a:spcBef>
                  <a:buFontTx/>
                  <a:buNone/>
                </a:pPr>
                <a:endParaRPr lang="en-US" altLang="en-US" sz="3600" b="1"/>
              </a:p>
            </p:txBody>
          </p:sp>
        </p:grpSp>
        <p:grpSp>
          <p:nvGrpSpPr>
            <p:cNvPr id="105483" name="Group 75">
              <a:extLst>
                <a:ext uri="{FF2B5EF4-FFF2-40B4-BE49-F238E27FC236}">
                  <a16:creationId xmlns:a16="http://schemas.microsoft.com/office/drawing/2014/main" id="{F0BE89E0-B4BF-CA49-B8EF-F1FCF435BD11}"/>
                </a:ext>
              </a:extLst>
            </p:cNvPr>
            <p:cNvGrpSpPr>
              <a:grpSpLocks/>
            </p:cNvGrpSpPr>
            <p:nvPr/>
          </p:nvGrpSpPr>
          <p:grpSpPr bwMode="auto">
            <a:xfrm>
              <a:off x="4488" y="2792"/>
              <a:ext cx="224" cy="712"/>
              <a:chOff x="4488" y="2792"/>
              <a:chExt cx="224" cy="712"/>
            </a:xfrm>
            <a:grpFill/>
          </p:grpSpPr>
          <p:sp>
            <p:nvSpPr>
              <p:cNvPr id="105523" name="Rectangle 73">
                <a:extLst>
                  <a:ext uri="{FF2B5EF4-FFF2-40B4-BE49-F238E27FC236}">
                    <a16:creationId xmlns:a16="http://schemas.microsoft.com/office/drawing/2014/main" id="{390513F7-B1BD-F892-53B7-C07E2B953DD4}"/>
                  </a:ext>
                </a:extLst>
              </p:cNvPr>
              <p:cNvSpPr>
                <a:spLocks noChangeArrowheads="1"/>
              </p:cNvSpPr>
              <p:nvPr/>
            </p:nvSpPr>
            <p:spPr bwMode="auto">
              <a:xfrm>
                <a:off x="4488" y="2792"/>
                <a:ext cx="224" cy="7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lnSpc>
                    <a:spcPct val="85000"/>
                  </a:lnSpc>
                  <a:spcBef>
                    <a:spcPct val="0"/>
                  </a:spcBef>
                  <a:buFontTx/>
                  <a:buNone/>
                </a:pPr>
                <a:endParaRPr lang="en-US" altLang="en-US" sz="3600" b="1"/>
              </a:p>
            </p:txBody>
          </p:sp>
          <p:sp>
            <p:nvSpPr>
              <p:cNvPr id="105524" name="Rectangle 74">
                <a:extLst>
                  <a:ext uri="{FF2B5EF4-FFF2-40B4-BE49-F238E27FC236}">
                    <a16:creationId xmlns:a16="http://schemas.microsoft.com/office/drawing/2014/main" id="{51C05B12-10F9-C0FB-9D62-AFEB5A444A4A}"/>
                  </a:ext>
                </a:extLst>
              </p:cNvPr>
              <p:cNvSpPr>
                <a:spLocks noChangeArrowheads="1"/>
              </p:cNvSpPr>
              <p:nvPr/>
            </p:nvSpPr>
            <p:spPr bwMode="auto">
              <a:xfrm>
                <a:off x="4488" y="2792"/>
                <a:ext cx="224" cy="712"/>
              </a:xfrm>
              <a:prstGeom prst="rect">
                <a:avLst/>
              </a:prstGeom>
              <a:solidFill>
                <a:srgbClr val="009999"/>
              </a:solidFill>
              <a:ln w="12700">
                <a:solidFill>
                  <a:srgbClr val="000000"/>
                </a:solidFill>
                <a:miter lim="800000"/>
                <a:headEnd/>
                <a:tailEnd/>
              </a:ln>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lnSpc>
                    <a:spcPct val="85000"/>
                  </a:lnSpc>
                  <a:spcBef>
                    <a:spcPct val="0"/>
                  </a:spcBef>
                  <a:buFontTx/>
                  <a:buNone/>
                </a:pPr>
                <a:endParaRPr lang="en-US" altLang="en-US" sz="3600" b="1"/>
              </a:p>
            </p:txBody>
          </p:sp>
        </p:grpSp>
        <p:grpSp>
          <p:nvGrpSpPr>
            <p:cNvPr id="105484" name="Group 78">
              <a:extLst>
                <a:ext uri="{FF2B5EF4-FFF2-40B4-BE49-F238E27FC236}">
                  <a16:creationId xmlns:a16="http://schemas.microsoft.com/office/drawing/2014/main" id="{1B9518C6-4865-2BF1-6BDD-97E1E241317F}"/>
                </a:ext>
              </a:extLst>
            </p:cNvPr>
            <p:cNvGrpSpPr>
              <a:grpSpLocks/>
            </p:cNvGrpSpPr>
            <p:nvPr/>
          </p:nvGrpSpPr>
          <p:grpSpPr bwMode="auto">
            <a:xfrm>
              <a:off x="4776" y="2832"/>
              <a:ext cx="224" cy="672"/>
              <a:chOff x="4776" y="2832"/>
              <a:chExt cx="224" cy="672"/>
            </a:xfrm>
            <a:grpFill/>
          </p:grpSpPr>
          <p:sp>
            <p:nvSpPr>
              <p:cNvPr id="105521" name="Rectangle 76">
                <a:extLst>
                  <a:ext uri="{FF2B5EF4-FFF2-40B4-BE49-F238E27FC236}">
                    <a16:creationId xmlns:a16="http://schemas.microsoft.com/office/drawing/2014/main" id="{85BED2C2-2567-B743-DE55-FB334AD60091}"/>
                  </a:ext>
                </a:extLst>
              </p:cNvPr>
              <p:cNvSpPr>
                <a:spLocks noChangeArrowheads="1"/>
              </p:cNvSpPr>
              <p:nvPr/>
            </p:nvSpPr>
            <p:spPr bwMode="auto">
              <a:xfrm>
                <a:off x="4776" y="2832"/>
                <a:ext cx="224" cy="6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lnSpc>
                    <a:spcPct val="85000"/>
                  </a:lnSpc>
                  <a:spcBef>
                    <a:spcPct val="0"/>
                  </a:spcBef>
                  <a:buFontTx/>
                  <a:buNone/>
                </a:pPr>
                <a:endParaRPr lang="en-US" altLang="en-US" sz="3600" b="1"/>
              </a:p>
            </p:txBody>
          </p:sp>
          <p:sp>
            <p:nvSpPr>
              <p:cNvPr id="105522" name="Rectangle 77">
                <a:extLst>
                  <a:ext uri="{FF2B5EF4-FFF2-40B4-BE49-F238E27FC236}">
                    <a16:creationId xmlns:a16="http://schemas.microsoft.com/office/drawing/2014/main" id="{C43B799C-0A87-A61A-C397-D9104EBDE44F}"/>
                  </a:ext>
                </a:extLst>
              </p:cNvPr>
              <p:cNvSpPr>
                <a:spLocks noChangeArrowheads="1"/>
              </p:cNvSpPr>
              <p:nvPr/>
            </p:nvSpPr>
            <p:spPr bwMode="auto">
              <a:xfrm>
                <a:off x="4776" y="2832"/>
                <a:ext cx="224" cy="672"/>
              </a:xfrm>
              <a:prstGeom prst="rect">
                <a:avLst/>
              </a:prstGeom>
              <a:solidFill>
                <a:srgbClr val="009999"/>
              </a:solidFill>
              <a:ln w="12700">
                <a:solidFill>
                  <a:srgbClr val="000000"/>
                </a:solidFill>
                <a:miter lim="800000"/>
                <a:headEnd/>
                <a:tailEnd/>
              </a:ln>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lnSpc>
                    <a:spcPct val="85000"/>
                  </a:lnSpc>
                  <a:spcBef>
                    <a:spcPct val="0"/>
                  </a:spcBef>
                  <a:buFontTx/>
                  <a:buNone/>
                </a:pPr>
                <a:endParaRPr lang="en-US" altLang="en-US" sz="3600" b="1"/>
              </a:p>
            </p:txBody>
          </p:sp>
        </p:grpSp>
        <p:grpSp>
          <p:nvGrpSpPr>
            <p:cNvPr id="105485" name="Group 81">
              <a:extLst>
                <a:ext uri="{FF2B5EF4-FFF2-40B4-BE49-F238E27FC236}">
                  <a16:creationId xmlns:a16="http://schemas.microsoft.com/office/drawing/2014/main" id="{606D164F-3773-1F12-3277-4B7152A1B37D}"/>
                </a:ext>
              </a:extLst>
            </p:cNvPr>
            <p:cNvGrpSpPr>
              <a:grpSpLocks/>
            </p:cNvGrpSpPr>
            <p:nvPr/>
          </p:nvGrpSpPr>
          <p:grpSpPr bwMode="auto">
            <a:xfrm>
              <a:off x="5064" y="1912"/>
              <a:ext cx="224" cy="1592"/>
              <a:chOff x="5064" y="1912"/>
              <a:chExt cx="224" cy="1592"/>
            </a:xfrm>
            <a:grpFill/>
          </p:grpSpPr>
          <p:sp>
            <p:nvSpPr>
              <p:cNvPr id="105519" name="Rectangle 79">
                <a:extLst>
                  <a:ext uri="{FF2B5EF4-FFF2-40B4-BE49-F238E27FC236}">
                    <a16:creationId xmlns:a16="http://schemas.microsoft.com/office/drawing/2014/main" id="{C8868C45-AFCC-8674-3F4C-6D36E30F85DA}"/>
                  </a:ext>
                </a:extLst>
              </p:cNvPr>
              <p:cNvSpPr>
                <a:spLocks noChangeArrowheads="1"/>
              </p:cNvSpPr>
              <p:nvPr/>
            </p:nvSpPr>
            <p:spPr bwMode="auto">
              <a:xfrm>
                <a:off x="5064" y="1912"/>
                <a:ext cx="224" cy="15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lnSpc>
                    <a:spcPct val="85000"/>
                  </a:lnSpc>
                  <a:spcBef>
                    <a:spcPct val="0"/>
                  </a:spcBef>
                  <a:buFontTx/>
                  <a:buNone/>
                </a:pPr>
                <a:endParaRPr lang="en-US" altLang="en-US" sz="3600" b="1"/>
              </a:p>
            </p:txBody>
          </p:sp>
          <p:sp>
            <p:nvSpPr>
              <p:cNvPr id="105520" name="Rectangle 80">
                <a:extLst>
                  <a:ext uri="{FF2B5EF4-FFF2-40B4-BE49-F238E27FC236}">
                    <a16:creationId xmlns:a16="http://schemas.microsoft.com/office/drawing/2014/main" id="{FD79425F-AB87-2BF7-6A47-6ED9C1E74DB3}"/>
                  </a:ext>
                </a:extLst>
              </p:cNvPr>
              <p:cNvSpPr>
                <a:spLocks noChangeArrowheads="1"/>
              </p:cNvSpPr>
              <p:nvPr/>
            </p:nvSpPr>
            <p:spPr bwMode="auto">
              <a:xfrm>
                <a:off x="5064" y="1912"/>
                <a:ext cx="224" cy="1592"/>
              </a:xfrm>
              <a:prstGeom prst="rect">
                <a:avLst/>
              </a:prstGeom>
              <a:solidFill>
                <a:srgbClr val="2D657B"/>
              </a:solidFill>
              <a:ln w="12700">
                <a:solidFill>
                  <a:srgbClr val="000000"/>
                </a:solidFill>
                <a:miter lim="800000"/>
                <a:headEnd/>
                <a:tailEnd/>
              </a:ln>
            </p:spPr>
            <p:txBody>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lnSpc>
                    <a:spcPct val="85000"/>
                  </a:lnSpc>
                  <a:spcBef>
                    <a:spcPct val="0"/>
                  </a:spcBef>
                  <a:buFontTx/>
                  <a:buNone/>
                </a:pPr>
                <a:endParaRPr lang="en-US" altLang="en-US" sz="3600" b="1"/>
              </a:p>
            </p:txBody>
          </p:sp>
        </p:grpSp>
        <p:grpSp>
          <p:nvGrpSpPr>
            <p:cNvPr id="105486" name="Group 88">
              <a:extLst>
                <a:ext uri="{FF2B5EF4-FFF2-40B4-BE49-F238E27FC236}">
                  <a16:creationId xmlns:a16="http://schemas.microsoft.com/office/drawing/2014/main" id="{0E849FB5-E20F-042C-7B8B-3183B0E987AE}"/>
                </a:ext>
              </a:extLst>
            </p:cNvPr>
            <p:cNvGrpSpPr>
              <a:grpSpLocks/>
            </p:cNvGrpSpPr>
            <p:nvPr/>
          </p:nvGrpSpPr>
          <p:grpSpPr bwMode="auto">
            <a:xfrm>
              <a:off x="3592" y="1776"/>
              <a:ext cx="48" cy="1729"/>
              <a:chOff x="3592" y="1776"/>
              <a:chExt cx="48" cy="1729"/>
            </a:xfrm>
            <a:grpFill/>
          </p:grpSpPr>
          <p:sp>
            <p:nvSpPr>
              <p:cNvPr id="105513" name="Line 82">
                <a:extLst>
                  <a:ext uri="{FF2B5EF4-FFF2-40B4-BE49-F238E27FC236}">
                    <a16:creationId xmlns:a16="http://schemas.microsoft.com/office/drawing/2014/main" id="{AD7C039B-E8DE-6FF2-25FD-40F39E58F657}"/>
                  </a:ext>
                </a:extLst>
              </p:cNvPr>
              <p:cNvSpPr>
                <a:spLocks noChangeShapeType="1"/>
              </p:cNvSpPr>
              <p:nvPr/>
            </p:nvSpPr>
            <p:spPr bwMode="auto">
              <a:xfrm>
                <a:off x="3592" y="3504"/>
                <a:ext cx="48" cy="1"/>
              </a:xfrm>
              <a:prstGeom prst="line">
                <a:avLst/>
              </a:prstGeom>
              <a:grpFill/>
              <a:ln w="12700">
                <a:solidFill>
                  <a:srgbClr val="000000"/>
                </a:solidFill>
                <a:round/>
                <a:headEnd/>
                <a:tailEnd/>
              </a:ln>
            </p:spPr>
            <p:txBody>
              <a:bodyPr/>
              <a:lstStyle/>
              <a:p>
                <a:endParaRPr lang="en-US"/>
              </a:p>
            </p:txBody>
          </p:sp>
          <p:sp>
            <p:nvSpPr>
              <p:cNvPr id="105514" name="Line 83">
                <a:extLst>
                  <a:ext uri="{FF2B5EF4-FFF2-40B4-BE49-F238E27FC236}">
                    <a16:creationId xmlns:a16="http://schemas.microsoft.com/office/drawing/2014/main" id="{1A9739B1-E2EA-2EB9-9B40-229B19436403}"/>
                  </a:ext>
                </a:extLst>
              </p:cNvPr>
              <p:cNvSpPr>
                <a:spLocks noChangeShapeType="1"/>
              </p:cNvSpPr>
              <p:nvPr/>
            </p:nvSpPr>
            <p:spPr bwMode="auto">
              <a:xfrm>
                <a:off x="3592" y="3160"/>
                <a:ext cx="48" cy="1"/>
              </a:xfrm>
              <a:prstGeom prst="line">
                <a:avLst/>
              </a:prstGeom>
              <a:grpFill/>
              <a:ln w="12700">
                <a:solidFill>
                  <a:schemeClr val="tx1"/>
                </a:solidFill>
                <a:round/>
                <a:headEnd/>
                <a:tailEnd/>
              </a:ln>
            </p:spPr>
            <p:txBody>
              <a:bodyPr/>
              <a:lstStyle/>
              <a:p>
                <a:endParaRPr lang="en-US"/>
              </a:p>
            </p:txBody>
          </p:sp>
          <p:sp>
            <p:nvSpPr>
              <p:cNvPr id="105515" name="Line 84">
                <a:extLst>
                  <a:ext uri="{FF2B5EF4-FFF2-40B4-BE49-F238E27FC236}">
                    <a16:creationId xmlns:a16="http://schemas.microsoft.com/office/drawing/2014/main" id="{E81EFD00-8494-7A15-5418-6CE21E6BAAF7}"/>
                  </a:ext>
                </a:extLst>
              </p:cNvPr>
              <p:cNvSpPr>
                <a:spLocks noChangeShapeType="1"/>
              </p:cNvSpPr>
              <p:nvPr/>
            </p:nvSpPr>
            <p:spPr bwMode="auto">
              <a:xfrm>
                <a:off x="3592" y="2816"/>
                <a:ext cx="48" cy="1"/>
              </a:xfrm>
              <a:prstGeom prst="line">
                <a:avLst/>
              </a:prstGeom>
              <a:grpFill/>
              <a:ln w="12700">
                <a:solidFill>
                  <a:schemeClr val="tx1"/>
                </a:solidFill>
                <a:round/>
                <a:headEnd/>
                <a:tailEnd/>
              </a:ln>
            </p:spPr>
            <p:txBody>
              <a:bodyPr/>
              <a:lstStyle/>
              <a:p>
                <a:endParaRPr lang="en-US"/>
              </a:p>
            </p:txBody>
          </p:sp>
          <p:sp>
            <p:nvSpPr>
              <p:cNvPr id="105516" name="Line 85">
                <a:extLst>
                  <a:ext uri="{FF2B5EF4-FFF2-40B4-BE49-F238E27FC236}">
                    <a16:creationId xmlns:a16="http://schemas.microsoft.com/office/drawing/2014/main" id="{95538A12-AC6D-E28A-A66D-B4E3B3A96A4C}"/>
                  </a:ext>
                </a:extLst>
              </p:cNvPr>
              <p:cNvSpPr>
                <a:spLocks noChangeShapeType="1"/>
              </p:cNvSpPr>
              <p:nvPr/>
            </p:nvSpPr>
            <p:spPr bwMode="auto">
              <a:xfrm>
                <a:off x="3592" y="2464"/>
                <a:ext cx="48" cy="1"/>
              </a:xfrm>
              <a:prstGeom prst="line">
                <a:avLst/>
              </a:prstGeom>
              <a:grpFill/>
              <a:ln w="12700">
                <a:solidFill>
                  <a:schemeClr val="tx1"/>
                </a:solidFill>
                <a:round/>
                <a:headEnd/>
                <a:tailEnd/>
              </a:ln>
            </p:spPr>
            <p:txBody>
              <a:bodyPr/>
              <a:lstStyle/>
              <a:p>
                <a:endParaRPr lang="en-US"/>
              </a:p>
            </p:txBody>
          </p:sp>
          <p:sp>
            <p:nvSpPr>
              <p:cNvPr id="105517" name="Line 86">
                <a:extLst>
                  <a:ext uri="{FF2B5EF4-FFF2-40B4-BE49-F238E27FC236}">
                    <a16:creationId xmlns:a16="http://schemas.microsoft.com/office/drawing/2014/main" id="{FEFF6DBC-85CE-D15A-5AD4-76CC74B33AF1}"/>
                  </a:ext>
                </a:extLst>
              </p:cNvPr>
              <p:cNvSpPr>
                <a:spLocks noChangeShapeType="1"/>
              </p:cNvSpPr>
              <p:nvPr/>
            </p:nvSpPr>
            <p:spPr bwMode="auto">
              <a:xfrm>
                <a:off x="3592" y="2120"/>
                <a:ext cx="48" cy="1"/>
              </a:xfrm>
              <a:prstGeom prst="line">
                <a:avLst/>
              </a:prstGeom>
              <a:grpFill/>
              <a:ln w="12700">
                <a:solidFill>
                  <a:schemeClr val="tx1"/>
                </a:solidFill>
                <a:round/>
                <a:headEnd/>
                <a:tailEnd/>
              </a:ln>
            </p:spPr>
            <p:txBody>
              <a:bodyPr/>
              <a:lstStyle/>
              <a:p>
                <a:endParaRPr lang="en-US"/>
              </a:p>
            </p:txBody>
          </p:sp>
          <p:sp>
            <p:nvSpPr>
              <p:cNvPr id="105518" name="Line 87">
                <a:extLst>
                  <a:ext uri="{FF2B5EF4-FFF2-40B4-BE49-F238E27FC236}">
                    <a16:creationId xmlns:a16="http://schemas.microsoft.com/office/drawing/2014/main" id="{1F557216-A914-7411-D111-2736EE578D1B}"/>
                  </a:ext>
                </a:extLst>
              </p:cNvPr>
              <p:cNvSpPr>
                <a:spLocks noChangeShapeType="1"/>
              </p:cNvSpPr>
              <p:nvPr/>
            </p:nvSpPr>
            <p:spPr bwMode="auto">
              <a:xfrm>
                <a:off x="3592" y="1776"/>
                <a:ext cx="48" cy="1"/>
              </a:xfrm>
              <a:prstGeom prst="line">
                <a:avLst/>
              </a:prstGeom>
              <a:grpFill/>
              <a:ln w="12700">
                <a:solidFill>
                  <a:schemeClr val="tx1"/>
                </a:solidFill>
                <a:round/>
                <a:headEnd/>
                <a:tailEnd/>
              </a:ln>
            </p:spPr>
            <p:txBody>
              <a:bodyPr/>
              <a:lstStyle/>
              <a:p>
                <a:endParaRPr lang="en-US"/>
              </a:p>
            </p:txBody>
          </p:sp>
        </p:grpSp>
        <p:grpSp>
          <p:nvGrpSpPr>
            <p:cNvPr id="105487" name="Group 96">
              <a:extLst>
                <a:ext uri="{FF2B5EF4-FFF2-40B4-BE49-F238E27FC236}">
                  <a16:creationId xmlns:a16="http://schemas.microsoft.com/office/drawing/2014/main" id="{5E99BA5B-1CF6-7868-14C8-D5D01AB445AE}"/>
                </a:ext>
              </a:extLst>
            </p:cNvPr>
            <p:cNvGrpSpPr>
              <a:grpSpLocks/>
            </p:cNvGrpSpPr>
            <p:nvPr/>
          </p:nvGrpSpPr>
          <p:grpSpPr bwMode="auto">
            <a:xfrm>
              <a:off x="3592" y="3456"/>
              <a:ext cx="1729" cy="48"/>
              <a:chOff x="3592" y="3456"/>
              <a:chExt cx="1729" cy="48"/>
            </a:xfrm>
            <a:grpFill/>
          </p:grpSpPr>
          <p:sp>
            <p:nvSpPr>
              <p:cNvPr id="105506" name="Line 89">
                <a:extLst>
                  <a:ext uri="{FF2B5EF4-FFF2-40B4-BE49-F238E27FC236}">
                    <a16:creationId xmlns:a16="http://schemas.microsoft.com/office/drawing/2014/main" id="{6CADC807-47EA-7B66-0D04-9AD3712137FA}"/>
                  </a:ext>
                </a:extLst>
              </p:cNvPr>
              <p:cNvSpPr>
                <a:spLocks noChangeShapeType="1"/>
              </p:cNvSpPr>
              <p:nvPr/>
            </p:nvSpPr>
            <p:spPr bwMode="auto">
              <a:xfrm flipV="1">
                <a:off x="3592" y="3456"/>
                <a:ext cx="1" cy="48"/>
              </a:xfrm>
              <a:prstGeom prst="line">
                <a:avLst/>
              </a:prstGeom>
              <a:grpFill/>
              <a:ln w="12700">
                <a:solidFill>
                  <a:srgbClr val="000000"/>
                </a:solidFill>
                <a:round/>
                <a:headEnd/>
                <a:tailEnd/>
              </a:ln>
            </p:spPr>
            <p:txBody>
              <a:bodyPr/>
              <a:lstStyle/>
              <a:p>
                <a:endParaRPr lang="en-US"/>
              </a:p>
            </p:txBody>
          </p:sp>
          <p:sp>
            <p:nvSpPr>
              <p:cNvPr id="105507" name="Line 90">
                <a:extLst>
                  <a:ext uri="{FF2B5EF4-FFF2-40B4-BE49-F238E27FC236}">
                    <a16:creationId xmlns:a16="http://schemas.microsoft.com/office/drawing/2014/main" id="{536AF2E2-4647-A398-8432-F9C123451D90}"/>
                  </a:ext>
                </a:extLst>
              </p:cNvPr>
              <p:cNvSpPr>
                <a:spLocks noChangeShapeType="1"/>
              </p:cNvSpPr>
              <p:nvPr/>
            </p:nvSpPr>
            <p:spPr bwMode="auto">
              <a:xfrm flipV="1">
                <a:off x="3880" y="3456"/>
                <a:ext cx="1" cy="48"/>
              </a:xfrm>
              <a:prstGeom prst="line">
                <a:avLst/>
              </a:prstGeom>
              <a:grpFill/>
              <a:ln w="12700">
                <a:solidFill>
                  <a:schemeClr val="tx1"/>
                </a:solidFill>
                <a:round/>
                <a:headEnd/>
                <a:tailEnd/>
              </a:ln>
            </p:spPr>
            <p:txBody>
              <a:bodyPr/>
              <a:lstStyle/>
              <a:p>
                <a:endParaRPr lang="en-US"/>
              </a:p>
            </p:txBody>
          </p:sp>
          <p:sp>
            <p:nvSpPr>
              <p:cNvPr id="105508" name="Line 91">
                <a:extLst>
                  <a:ext uri="{FF2B5EF4-FFF2-40B4-BE49-F238E27FC236}">
                    <a16:creationId xmlns:a16="http://schemas.microsoft.com/office/drawing/2014/main" id="{8ED2EE03-966E-E359-5AE9-C72EDE3A5555}"/>
                  </a:ext>
                </a:extLst>
              </p:cNvPr>
              <p:cNvSpPr>
                <a:spLocks noChangeShapeType="1"/>
              </p:cNvSpPr>
              <p:nvPr/>
            </p:nvSpPr>
            <p:spPr bwMode="auto">
              <a:xfrm flipV="1">
                <a:off x="4168" y="3456"/>
                <a:ext cx="1" cy="48"/>
              </a:xfrm>
              <a:prstGeom prst="line">
                <a:avLst/>
              </a:prstGeom>
              <a:grpFill/>
              <a:ln w="12700">
                <a:solidFill>
                  <a:schemeClr val="tx1"/>
                </a:solidFill>
                <a:round/>
                <a:headEnd/>
                <a:tailEnd/>
              </a:ln>
            </p:spPr>
            <p:txBody>
              <a:bodyPr/>
              <a:lstStyle/>
              <a:p>
                <a:endParaRPr lang="en-US"/>
              </a:p>
            </p:txBody>
          </p:sp>
          <p:sp>
            <p:nvSpPr>
              <p:cNvPr id="105509" name="Line 92">
                <a:extLst>
                  <a:ext uri="{FF2B5EF4-FFF2-40B4-BE49-F238E27FC236}">
                    <a16:creationId xmlns:a16="http://schemas.microsoft.com/office/drawing/2014/main" id="{F885E700-6B14-4657-03AC-7B4676458086}"/>
                  </a:ext>
                </a:extLst>
              </p:cNvPr>
              <p:cNvSpPr>
                <a:spLocks noChangeShapeType="1"/>
              </p:cNvSpPr>
              <p:nvPr/>
            </p:nvSpPr>
            <p:spPr bwMode="auto">
              <a:xfrm flipV="1">
                <a:off x="4456" y="3456"/>
                <a:ext cx="1" cy="48"/>
              </a:xfrm>
              <a:prstGeom prst="line">
                <a:avLst/>
              </a:prstGeom>
              <a:grpFill/>
              <a:ln w="12700">
                <a:solidFill>
                  <a:schemeClr val="tx1"/>
                </a:solidFill>
                <a:round/>
                <a:headEnd/>
                <a:tailEnd/>
              </a:ln>
            </p:spPr>
            <p:txBody>
              <a:bodyPr/>
              <a:lstStyle/>
              <a:p>
                <a:endParaRPr lang="en-US"/>
              </a:p>
            </p:txBody>
          </p:sp>
          <p:sp>
            <p:nvSpPr>
              <p:cNvPr id="105510" name="Line 93">
                <a:extLst>
                  <a:ext uri="{FF2B5EF4-FFF2-40B4-BE49-F238E27FC236}">
                    <a16:creationId xmlns:a16="http://schemas.microsoft.com/office/drawing/2014/main" id="{89DA026C-DEA8-4A3C-CED3-B83E77CE0583}"/>
                  </a:ext>
                </a:extLst>
              </p:cNvPr>
              <p:cNvSpPr>
                <a:spLocks noChangeShapeType="1"/>
              </p:cNvSpPr>
              <p:nvPr/>
            </p:nvSpPr>
            <p:spPr bwMode="auto">
              <a:xfrm flipV="1">
                <a:off x="4744" y="3456"/>
                <a:ext cx="1" cy="48"/>
              </a:xfrm>
              <a:prstGeom prst="line">
                <a:avLst/>
              </a:prstGeom>
              <a:grpFill/>
              <a:ln w="12700">
                <a:solidFill>
                  <a:schemeClr val="tx1"/>
                </a:solidFill>
                <a:round/>
                <a:headEnd/>
                <a:tailEnd/>
              </a:ln>
            </p:spPr>
            <p:txBody>
              <a:bodyPr/>
              <a:lstStyle/>
              <a:p>
                <a:endParaRPr lang="en-US"/>
              </a:p>
            </p:txBody>
          </p:sp>
          <p:sp>
            <p:nvSpPr>
              <p:cNvPr id="105511" name="Line 94">
                <a:extLst>
                  <a:ext uri="{FF2B5EF4-FFF2-40B4-BE49-F238E27FC236}">
                    <a16:creationId xmlns:a16="http://schemas.microsoft.com/office/drawing/2014/main" id="{171B03E7-7160-8DE5-CE74-5F8B8BF1F9DE}"/>
                  </a:ext>
                </a:extLst>
              </p:cNvPr>
              <p:cNvSpPr>
                <a:spLocks noChangeShapeType="1"/>
              </p:cNvSpPr>
              <p:nvPr/>
            </p:nvSpPr>
            <p:spPr bwMode="auto">
              <a:xfrm flipV="1">
                <a:off x="5032" y="3456"/>
                <a:ext cx="1" cy="48"/>
              </a:xfrm>
              <a:prstGeom prst="line">
                <a:avLst/>
              </a:prstGeom>
              <a:grpFill/>
              <a:ln w="12700">
                <a:solidFill>
                  <a:schemeClr val="tx1"/>
                </a:solidFill>
                <a:round/>
                <a:headEnd/>
                <a:tailEnd/>
              </a:ln>
            </p:spPr>
            <p:txBody>
              <a:bodyPr/>
              <a:lstStyle/>
              <a:p>
                <a:endParaRPr lang="en-US"/>
              </a:p>
            </p:txBody>
          </p:sp>
          <p:sp>
            <p:nvSpPr>
              <p:cNvPr id="105512" name="Line 95">
                <a:extLst>
                  <a:ext uri="{FF2B5EF4-FFF2-40B4-BE49-F238E27FC236}">
                    <a16:creationId xmlns:a16="http://schemas.microsoft.com/office/drawing/2014/main" id="{AA7E12B3-8981-5E90-7318-C1CB07078A53}"/>
                  </a:ext>
                </a:extLst>
              </p:cNvPr>
              <p:cNvSpPr>
                <a:spLocks noChangeShapeType="1"/>
              </p:cNvSpPr>
              <p:nvPr/>
            </p:nvSpPr>
            <p:spPr bwMode="auto">
              <a:xfrm flipV="1">
                <a:off x="5320" y="3456"/>
                <a:ext cx="1" cy="48"/>
              </a:xfrm>
              <a:prstGeom prst="line">
                <a:avLst/>
              </a:prstGeom>
              <a:grpFill/>
              <a:ln w="12700">
                <a:solidFill>
                  <a:schemeClr val="tx1"/>
                </a:solidFill>
                <a:round/>
                <a:headEnd/>
                <a:tailEnd/>
              </a:ln>
            </p:spPr>
            <p:txBody>
              <a:bodyPr/>
              <a:lstStyle/>
              <a:p>
                <a:endParaRPr lang="en-US"/>
              </a:p>
            </p:txBody>
          </p:sp>
        </p:grpSp>
        <p:sp>
          <p:nvSpPr>
            <p:cNvPr id="105488" name="Line 97">
              <a:extLst>
                <a:ext uri="{FF2B5EF4-FFF2-40B4-BE49-F238E27FC236}">
                  <a16:creationId xmlns:a16="http://schemas.microsoft.com/office/drawing/2014/main" id="{5B671175-3D7B-2F9D-50F4-227E4F19F47B}"/>
                </a:ext>
              </a:extLst>
            </p:cNvPr>
            <p:cNvSpPr>
              <a:spLocks noChangeShapeType="1"/>
            </p:cNvSpPr>
            <p:nvPr/>
          </p:nvSpPr>
          <p:spPr bwMode="auto">
            <a:xfrm flipV="1">
              <a:off x="3582" y="1770"/>
              <a:ext cx="1" cy="1728"/>
            </a:xfrm>
            <a:prstGeom prst="line">
              <a:avLst/>
            </a:prstGeom>
            <a:grpFill/>
            <a:ln w="12700">
              <a:solidFill>
                <a:schemeClr val="tx1"/>
              </a:solidFill>
              <a:round/>
              <a:headEnd/>
              <a:tailEnd/>
            </a:ln>
          </p:spPr>
          <p:txBody>
            <a:bodyPr/>
            <a:lstStyle/>
            <a:p>
              <a:endParaRPr lang="en-US"/>
            </a:p>
          </p:txBody>
        </p:sp>
        <p:sp>
          <p:nvSpPr>
            <p:cNvPr id="105489" name="Line 98">
              <a:extLst>
                <a:ext uri="{FF2B5EF4-FFF2-40B4-BE49-F238E27FC236}">
                  <a16:creationId xmlns:a16="http://schemas.microsoft.com/office/drawing/2014/main" id="{962F57C5-609E-8C5B-D1E6-29F8E31B68FA}"/>
                </a:ext>
              </a:extLst>
            </p:cNvPr>
            <p:cNvSpPr>
              <a:spLocks noChangeShapeType="1"/>
            </p:cNvSpPr>
            <p:nvPr/>
          </p:nvSpPr>
          <p:spPr bwMode="auto">
            <a:xfrm>
              <a:off x="3592" y="3504"/>
              <a:ext cx="1728" cy="1"/>
            </a:xfrm>
            <a:prstGeom prst="line">
              <a:avLst/>
            </a:prstGeom>
            <a:grpFill/>
            <a:ln w="12700">
              <a:solidFill>
                <a:schemeClr val="tx1"/>
              </a:solidFill>
              <a:round/>
              <a:headEnd/>
              <a:tailEnd/>
            </a:ln>
          </p:spPr>
          <p:txBody>
            <a:bodyPr/>
            <a:lstStyle/>
            <a:p>
              <a:endParaRPr lang="en-US"/>
            </a:p>
          </p:txBody>
        </p:sp>
        <p:grpSp>
          <p:nvGrpSpPr>
            <p:cNvPr id="105490" name="Group 105">
              <a:extLst>
                <a:ext uri="{FF2B5EF4-FFF2-40B4-BE49-F238E27FC236}">
                  <a16:creationId xmlns:a16="http://schemas.microsoft.com/office/drawing/2014/main" id="{08C6E25B-0D4A-D4FC-7537-E46E520FAC44}"/>
                </a:ext>
              </a:extLst>
            </p:cNvPr>
            <p:cNvGrpSpPr>
              <a:grpSpLocks/>
            </p:cNvGrpSpPr>
            <p:nvPr/>
          </p:nvGrpSpPr>
          <p:grpSpPr bwMode="auto">
            <a:xfrm>
              <a:off x="3386" y="1670"/>
              <a:ext cx="175" cy="1914"/>
              <a:chOff x="3386" y="1670"/>
              <a:chExt cx="175" cy="1914"/>
            </a:xfrm>
            <a:grpFill/>
          </p:grpSpPr>
          <p:sp>
            <p:nvSpPr>
              <p:cNvPr id="105500" name="Rectangle 99">
                <a:extLst>
                  <a:ext uri="{FF2B5EF4-FFF2-40B4-BE49-F238E27FC236}">
                    <a16:creationId xmlns:a16="http://schemas.microsoft.com/office/drawing/2014/main" id="{C6823303-D071-4B61-D2F2-41008653A30A}"/>
                  </a:ext>
                </a:extLst>
              </p:cNvPr>
              <p:cNvSpPr>
                <a:spLocks noChangeArrowheads="1"/>
              </p:cNvSpPr>
              <p:nvPr/>
            </p:nvSpPr>
            <p:spPr bwMode="auto">
              <a:xfrm flipH="1" flipV="1">
                <a:off x="3386" y="3385"/>
                <a:ext cx="175" cy="19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t>0</a:t>
                </a:r>
                <a:endParaRPr lang="en-US" altLang="en-US" sz="4400" dirty="0"/>
              </a:p>
            </p:txBody>
          </p:sp>
          <p:sp>
            <p:nvSpPr>
              <p:cNvPr id="105501" name="Rectangle 100">
                <a:extLst>
                  <a:ext uri="{FF2B5EF4-FFF2-40B4-BE49-F238E27FC236}">
                    <a16:creationId xmlns:a16="http://schemas.microsoft.com/office/drawing/2014/main" id="{80BC9DB0-61ED-720B-79DB-3A295E256CCE}"/>
                  </a:ext>
                </a:extLst>
              </p:cNvPr>
              <p:cNvSpPr>
                <a:spLocks noChangeArrowheads="1"/>
              </p:cNvSpPr>
              <p:nvPr/>
            </p:nvSpPr>
            <p:spPr bwMode="auto">
              <a:xfrm>
                <a:off x="3447" y="3052"/>
                <a:ext cx="44" cy="19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t>2</a:t>
                </a:r>
                <a:endParaRPr lang="en-US" altLang="en-US" sz="4400" dirty="0"/>
              </a:p>
            </p:txBody>
          </p:sp>
          <p:sp>
            <p:nvSpPr>
              <p:cNvPr id="105502" name="Rectangle 101">
                <a:extLst>
                  <a:ext uri="{FF2B5EF4-FFF2-40B4-BE49-F238E27FC236}">
                    <a16:creationId xmlns:a16="http://schemas.microsoft.com/office/drawing/2014/main" id="{7F8BFF38-6DDE-1223-BF95-951111A74F0C}"/>
                  </a:ext>
                </a:extLst>
              </p:cNvPr>
              <p:cNvSpPr>
                <a:spLocks noChangeArrowheads="1"/>
              </p:cNvSpPr>
              <p:nvPr/>
            </p:nvSpPr>
            <p:spPr bwMode="auto">
              <a:xfrm>
                <a:off x="3453" y="2708"/>
                <a:ext cx="44" cy="19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t>4</a:t>
                </a:r>
                <a:endParaRPr lang="en-US" altLang="en-US" sz="4400" dirty="0"/>
              </a:p>
            </p:txBody>
          </p:sp>
          <p:sp>
            <p:nvSpPr>
              <p:cNvPr id="105503" name="Rectangle 102">
                <a:extLst>
                  <a:ext uri="{FF2B5EF4-FFF2-40B4-BE49-F238E27FC236}">
                    <a16:creationId xmlns:a16="http://schemas.microsoft.com/office/drawing/2014/main" id="{D0DCF674-1520-07A5-579C-A06199571AB4}"/>
                  </a:ext>
                </a:extLst>
              </p:cNvPr>
              <p:cNvSpPr>
                <a:spLocks noChangeArrowheads="1"/>
              </p:cNvSpPr>
              <p:nvPr/>
            </p:nvSpPr>
            <p:spPr bwMode="auto">
              <a:xfrm>
                <a:off x="3449" y="2364"/>
                <a:ext cx="44" cy="19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t>6</a:t>
                </a:r>
                <a:endParaRPr lang="en-US" altLang="en-US" sz="4400" dirty="0"/>
              </a:p>
            </p:txBody>
          </p:sp>
          <p:sp>
            <p:nvSpPr>
              <p:cNvPr id="105504" name="Rectangle 103">
                <a:extLst>
                  <a:ext uri="{FF2B5EF4-FFF2-40B4-BE49-F238E27FC236}">
                    <a16:creationId xmlns:a16="http://schemas.microsoft.com/office/drawing/2014/main" id="{9F5BEC8C-4B50-A6FA-BBBA-4C6D1C70BD98}"/>
                  </a:ext>
                </a:extLst>
              </p:cNvPr>
              <p:cNvSpPr>
                <a:spLocks noChangeArrowheads="1"/>
              </p:cNvSpPr>
              <p:nvPr/>
            </p:nvSpPr>
            <p:spPr bwMode="auto">
              <a:xfrm>
                <a:off x="3448" y="2020"/>
                <a:ext cx="44" cy="19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t>8</a:t>
                </a:r>
                <a:endParaRPr lang="en-US" altLang="en-US" sz="4400" dirty="0"/>
              </a:p>
            </p:txBody>
          </p:sp>
          <p:sp>
            <p:nvSpPr>
              <p:cNvPr id="105505" name="Rectangle 104">
                <a:extLst>
                  <a:ext uri="{FF2B5EF4-FFF2-40B4-BE49-F238E27FC236}">
                    <a16:creationId xmlns:a16="http://schemas.microsoft.com/office/drawing/2014/main" id="{900C76EF-40A6-0D65-7B83-08B87B9712C4}"/>
                  </a:ext>
                </a:extLst>
              </p:cNvPr>
              <p:cNvSpPr>
                <a:spLocks noChangeArrowheads="1"/>
              </p:cNvSpPr>
              <p:nvPr/>
            </p:nvSpPr>
            <p:spPr bwMode="auto">
              <a:xfrm>
                <a:off x="3416" y="1670"/>
                <a:ext cx="105" cy="19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t>10</a:t>
                </a:r>
                <a:endParaRPr lang="en-US" altLang="en-US" sz="4400" dirty="0"/>
              </a:p>
            </p:txBody>
          </p:sp>
        </p:grpSp>
        <p:grpSp>
          <p:nvGrpSpPr>
            <p:cNvPr id="105491" name="Group 112">
              <a:extLst>
                <a:ext uri="{FF2B5EF4-FFF2-40B4-BE49-F238E27FC236}">
                  <a16:creationId xmlns:a16="http://schemas.microsoft.com/office/drawing/2014/main" id="{E3A95869-76CC-6E7D-390A-DE62C237AE75}"/>
                </a:ext>
              </a:extLst>
            </p:cNvPr>
            <p:cNvGrpSpPr>
              <a:grpSpLocks/>
            </p:cNvGrpSpPr>
            <p:nvPr/>
          </p:nvGrpSpPr>
          <p:grpSpPr bwMode="auto">
            <a:xfrm>
              <a:off x="3688" y="3516"/>
              <a:ext cx="1542" cy="203"/>
              <a:chOff x="3688" y="3516"/>
              <a:chExt cx="1542" cy="203"/>
            </a:xfrm>
            <a:grpFill/>
          </p:grpSpPr>
          <p:sp>
            <p:nvSpPr>
              <p:cNvPr id="105494" name="Rectangle 106">
                <a:extLst>
                  <a:ext uri="{FF2B5EF4-FFF2-40B4-BE49-F238E27FC236}">
                    <a16:creationId xmlns:a16="http://schemas.microsoft.com/office/drawing/2014/main" id="{74E571E7-C455-A789-25E8-7F4D094C3A33}"/>
                  </a:ext>
                </a:extLst>
              </p:cNvPr>
              <p:cNvSpPr>
                <a:spLocks noChangeArrowheads="1"/>
              </p:cNvSpPr>
              <p:nvPr/>
            </p:nvSpPr>
            <p:spPr bwMode="auto">
              <a:xfrm>
                <a:off x="3688" y="3516"/>
                <a:ext cx="44" cy="19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t>0</a:t>
                </a:r>
                <a:endParaRPr lang="en-US" altLang="en-US" sz="4400" dirty="0"/>
              </a:p>
            </p:txBody>
          </p:sp>
          <p:sp>
            <p:nvSpPr>
              <p:cNvPr id="105495" name="Rectangle 107">
                <a:extLst>
                  <a:ext uri="{FF2B5EF4-FFF2-40B4-BE49-F238E27FC236}">
                    <a16:creationId xmlns:a16="http://schemas.microsoft.com/office/drawing/2014/main" id="{242E2E99-51D2-549E-6FE9-9D296FF7AE5D}"/>
                  </a:ext>
                </a:extLst>
              </p:cNvPr>
              <p:cNvSpPr>
                <a:spLocks noChangeArrowheads="1"/>
              </p:cNvSpPr>
              <p:nvPr/>
            </p:nvSpPr>
            <p:spPr bwMode="auto">
              <a:xfrm>
                <a:off x="4024" y="3516"/>
                <a:ext cx="44" cy="19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t>1</a:t>
                </a:r>
                <a:endParaRPr lang="en-US" altLang="en-US" sz="4400" dirty="0"/>
              </a:p>
            </p:txBody>
          </p:sp>
          <p:sp>
            <p:nvSpPr>
              <p:cNvPr id="105496" name="Rectangle 108">
                <a:extLst>
                  <a:ext uri="{FF2B5EF4-FFF2-40B4-BE49-F238E27FC236}">
                    <a16:creationId xmlns:a16="http://schemas.microsoft.com/office/drawing/2014/main" id="{DD69EEDA-4B0C-0C14-A43B-3D76ECD877D5}"/>
                  </a:ext>
                </a:extLst>
              </p:cNvPr>
              <p:cNvSpPr>
                <a:spLocks noChangeArrowheads="1"/>
              </p:cNvSpPr>
              <p:nvPr/>
            </p:nvSpPr>
            <p:spPr bwMode="auto">
              <a:xfrm>
                <a:off x="4291" y="3516"/>
                <a:ext cx="44" cy="19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t>2</a:t>
                </a:r>
                <a:endParaRPr lang="en-US" altLang="en-US" sz="4400" dirty="0"/>
              </a:p>
            </p:txBody>
          </p:sp>
          <p:sp>
            <p:nvSpPr>
              <p:cNvPr id="105497" name="Rectangle 109">
                <a:extLst>
                  <a:ext uri="{FF2B5EF4-FFF2-40B4-BE49-F238E27FC236}">
                    <a16:creationId xmlns:a16="http://schemas.microsoft.com/office/drawing/2014/main" id="{55D3E29C-C74A-E7CC-39B7-AA9716F4CC91}"/>
                  </a:ext>
                </a:extLst>
              </p:cNvPr>
              <p:cNvSpPr>
                <a:spLocks noChangeArrowheads="1"/>
              </p:cNvSpPr>
              <p:nvPr/>
            </p:nvSpPr>
            <p:spPr bwMode="auto">
              <a:xfrm>
                <a:off x="4598" y="3516"/>
                <a:ext cx="44" cy="19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t>3</a:t>
                </a:r>
                <a:endParaRPr lang="en-US" altLang="en-US" sz="4400" dirty="0"/>
              </a:p>
            </p:txBody>
          </p:sp>
          <p:sp>
            <p:nvSpPr>
              <p:cNvPr id="105498" name="Rectangle 110">
                <a:extLst>
                  <a:ext uri="{FF2B5EF4-FFF2-40B4-BE49-F238E27FC236}">
                    <a16:creationId xmlns:a16="http://schemas.microsoft.com/office/drawing/2014/main" id="{2EBF751E-167F-9DAF-FDC3-F60B45E11C34}"/>
                  </a:ext>
                </a:extLst>
              </p:cNvPr>
              <p:cNvSpPr>
                <a:spLocks noChangeArrowheads="1"/>
              </p:cNvSpPr>
              <p:nvPr/>
            </p:nvSpPr>
            <p:spPr bwMode="auto">
              <a:xfrm>
                <a:off x="4878" y="3520"/>
                <a:ext cx="44" cy="19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t>4</a:t>
                </a:r>
                <a:endParaRPr lang="en-US" altLang="en-US" sz="4400" dirty="0"/>
              </a:p>
            </p:txBody>
          </p:sp>
          <p:sp>
            <p:nvSpPr>
              <p:cNvPr id="105499" name="Rectangle 111">
                <a:extLst>
                  <a:ext uri="{FF2B5EF4-FFF2-40B4-BE49-F238E27FC236}">
                    <a16:creationId xmlns:a16="http://schemas.microsoft.com/office/drawing/2014/main" id="{C21ECC5A-B38E-96F4-7456-EE46231EBEF4}"/>
                  </a:ext>
                </a:extLst>
              </p:cNvPr>
              <p:cNvSpPr>
                <a:spLocks noChangeArrowheads="1"/>
              </p:cNvSpPr>
              <p:nvPr/>
            </p:nvSpPr>
            <p:spPr bwMode="auto">
              <a:xfrm>
                <a:off x="5186" y="3516"/>
                <a:ext cx="44" cy="19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t>5</a:t>
                </a:r>
                <a:endParaRPr lang="en-US" altLang="en-US" sz="4400" dirty="0"/>
              </a:p>
            </p:txBody>
          </p:sp>
        </p:grpSp>
        <p:sp>
          <p:nvSpPr>
            <p:cNvPr id="105492" name="Rectangle 114">
              <a:extLst>
                <a:ext uri="{FF2B5EF4-FFF2-40B4-BE49-F238E27FC236}">
                  <a16:creationId xmlns:a16="http://schemas.microsoft.com/office/drawing/2014/main" id="{A5E81E2F-4DFB-1205-A876-D8606B81B577}"/>
                </a:ext>
              </a:extLst>
            </p:cNvPr>
            <p:cNvSpPr>
              <a:spLocks noChangeArrowheads="1"/>
            </p:cNvSpPr>
            <p:nvPr/>
          </p:nvSpPr>
          <p:spPr bwMode="auto">
            <a:xfrm rot="16200000">
              <a:off x="2674" y="2664"/>
              <a:ext cx="1359" cy="105"/>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b="1" dirty="0"/>
                <a:t>SUD  Odds ratio</a:t>
              </a:r>
              <a:endParaRPr lang="en-US" altLang="en-US" sz="4400" b="1" dirty="0"/>
            </a:p>
          </p:txBody>
        </p:sp>
        <p:sp>
          <p:nvSpPr>
            <p:cNvPr id="105493" name="Rectangle 115">
              <a:extLst>
                <a:ext uri="{FF2B5EF4-FFF2-40B4-BE49-F238E27FC236}">
                  <a16:creationId xmlns:a16="http://schemas.microsoft.com/office/drawing/2014/main" id="{CDE70E2B-CE92-316B-A246-3AE30B71FFE5}"/>
                </a:ext>
              </a:extLst>
            </p:cNvPr>
            <p:cNvSpPr>
              <a:spLocks noChangeArrowheads="1"/>
            </p:cNvSpPr>
            <p:nvPr/>
          </p:nvSpPr>
          <p:spPr bwMode="auto">
            <a:xfrm>
              <a:off x="4220" y="3723"/>
              <a:ext cx="356" cy="19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400" dirty="0"/>
                <a:t>ACE Score</a:t>
              </a:r>
              <a:endParaRPr lang="en-US" altLang="en-US" sz="4400" dirty="0"/>
            </a:p>
          </p:txBody>
        </p:sp>
      </p:grpSp>
      <p:sp>
        <p:nvSpPr>
          <p:cNvPr id="105476" name="Text Box 116">
            <a:extLst>
              <a:ext uri="{FF2B5EF4-FFF2-40B4-BE49-F238E27FC236}">
                <a16:creationId xmlns:a16="http://schemas.microsoft.com/office/drawing/2014/main" id="{F3AE988E-8B4F-EB41-6F6B-C00A4D9DD13D}"/>
              </a:ext>
            </a:extLst>
          </p:cNvPr>
          <p:cNvSpPr>
            <a:spLocks noGrp="1" noChangeArrowheads="1"/>
          </p:cNvSpPr>
          <p:nvPr>
            <p:ph type="title"/>
          </p:nvPr>
        </p:nvSpPr>
        <p:spPr>
          <a:xfrm>
            <a:off x="0" y="-19760"/>
            <a:ext cx="12192000" cy="988877"/>
          </a:xfrm>
          <a:solidFill>
            <a:srgbClr val="214A5B"/>
          </a:solidFill>
        </p:spPr>
        <p:txBody>
          <a:bodyPr/>
          <a:lstStyle/>
          <a:p>
            <a:pPr>
              <a:lnSpc>
                <a:spcPct val="80000"/>
              </a:lnSpc>
            </a:pPr>
            <a:r>
              <a:rPr lang="en-US" altLang="en-US" sz="4000" b="1" dirty="0">
                <a:solidFill>
                  <a:schemeClr val="bg1"/>
                </a:solidFill>
                <a:effectLst>
                  <a:outerShdw blurRad="38100" dist="38100" dir="2700000" algn="tl">
                    <a:srgbClr val="000000">
                      <a:alpha val="43137"/>
                    </a:srgbClr>
                  </a:outerShdw>
                </a:effectLst>
              </a:rPr>
              <a:t>Adverse Childhood Experiences</a:t>
            </a:r>
            <a:r>
              <a:rPr lang="en-US" altLang="en-US" sz="4000" b="1" i="1" dirty="0">
                <a:solidFill>
                  <a:schemeClr val="bg1"/>
                </a:solidFill>
                <a:effectLst>
                  <a:outerShdw blurRad="38100" dist="38100" dir="2700000" algn="tl">
                    <a:srgbClr val="000000">
                      <a:alpha val="43137"/>
                    </a:srgbClr>
                  </a:outerShdw>
                </a:effectLst>
              </a:rPr>
              <a:t> </a:t>
            </a:r>
            <a:r>
              <a:rPr lang="en-US" altLang="en-US" sz="4000" b="1" dirty="0">
                <a:solidFill>
                  <a:schemeClr val="bg1"/>
                </a:solidFill>
                <a:effectLst>
                  <a:outerShdw blurRad="38100" dist="38100" dir="2700000" algn="tl">
                    <a:srgbClr val="000000">
                      <a:alpha val="43137"/>
                    </a:srgbClr>
                  </a:outerShdw>
                </a:effectLst>
              </a:rPr>
              <a:t>(ACE) and SUD</a:t>
            </a:r>
          </a:p>
        </p:txBody>
      </p:sp>
      <p:sp>
        <p:nvSpPr>
          <p:cNvPr id="3" name="Content Placeholder 2">
            <a:extLst>
              <a:ext uri="{FF2B5EF4-FFF2-40B4-BE49-F238E27FC236}">
                <a16:creationId xmlns:a16="http://schemas.microsoft.com/office/drawing/2014/main" id="{5E6BDDC6-A23A-0EDD-DEB4-BC2D11E310DA}"/>
              </a:ext>
            </a:extLst>
          </p:cNvPr>
          <p:cNvSpPr>
            <a:spLocks noGrp="1"/>
          </p:cNvSpPr>
          <p:nvPr>
            <p:ph idx="1"/>
          </p:nvPr>
        </p:nvSpPr>
        <p:spPr>
          <a:xfrm>
            <a:off x="7800575" y="1364159"/>
            <a:ext cx="4104664" cy="4678663"/>
          </a:xfrm>
          <a:solidFill>
            <a:schemeClr val="bg1"/>
          </a:solidFill>
          <a:ln w="28575">
            <a:solidFill>
              <a:srgbClr val="214A5B"/>
            </a:solidFill>
          </a:ln>
          <a:effectLst>
            <a:outerShdw blurRad="50800" dist="38100" dir="8100000" algn="tr" rotWithShape="0">
              <a:prstClr val="black">
                <a:alpha val="40000"/>
              </a:prstClr>
            </a:outerShdw>
          </a:effectLst>
        </p:spPr>
        <p:txBody>
          <a:bodyPr/>
          <a:lstStyle/>
          <a:p>
            <a:pPr>
              <a:spcBef>
                <a:spcPts val="1200"/>
              </a:spcBef>
            </a:pPr>
            <a:r>
              <a:rPr lang="en-US" sz="2600" dirty="0"/>
              <a:t>Higher prevalence of ACEs in populations with SUD versus general population</a:t>
            </a:r>
          </a:p>
          <a:p>
            <a:pPr marL="0" indent="0">
              <a:spcBef>
                <a:spcPts val="1200"/>
              </a:spcBef>
              <a:buNone/>
            </a:pPr>
            <a:endParaRPr lang="en-US" sz="1800" dirty="0"/>
          </a:p>
          <a:p>
            <a:pPr>
              <a:spcBef>
                <a:spcPts val="1200"/>
              </a:spcBef>
            </a:pPr>
            <a:r>
              <a:rPr lang="en-US" sz="2600" dirty="0"/>
              <a:t>Positive association between ACEs and the development and severity of SUD in adolescence and adulthood</a:t>
            </a:r>
          </a:p>
        </p:txBody>
      </p:sp>
      <p:sp>
        <p:nvSpPr>
          <p:cNvPr id="105478" name="Text Box 119">
            <a:extLst>
              <a:ext uri="{FF2B5EF4-FFF2-40B4-BE49-F238E27FC236}">
                <a16:creationId xmlns:a16="http://schemas.microsoft.com/office/drawing/2014/main" id="{1AC2C984-A040-D1DD-A45D-DCEE5AD455B9}"/>
              </a:ext>
            </a:extLst>
          </p:cNvPr>
          <p:cNvSpPr txBox="1">
            <a:spLocks noChangeArrowheads="1"/>
          </p:cNvSpPr>
          <p:nvPr/>
        </p:nvSpPr>
        <p:spPr bwMode="auto">
          <a:xfrm>
            <a:off x="207588" y="5665267"/>
            <a:ext cx="2997361" cy="29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nSpc>
                <a:spcPct val="80000"/>
              </a:lnSpc>
              <a:spcBef>
                <a:spcPct val="0"/>
              </a:spcBef>
              <a:buFontTx/>
              <a:buNone/>
            </a:pPr>
            <a:r>
              <a:rPr lang="en-US" altLang="en-US" sz="1600" dirty="0"/>
              <a:t>Dube SR et al. Pediatrics  2003</a:t>
            </a:r>
          </a:p>
        </p:txBody>
      </p:sp>
      <p:sp>
        <p:nvSpPr>
          <p:cNvPr id="105479" name="TextBox 57">
            <a:extLst>
              <a:ext uri="{FF2B5EF4-FFF2-40B4-BE49-F238E27FC236}">
                <a16:creationId xmlns:a16="http://schemas.microsoft.com/office/drawing/2014/main" id="{CF33EBA8-6C56-1F39-4B72-42439C67DFC2}"/>
              </a:ext>
            </a:extLst>
          </p:cNvPr>
          <p:cNvSpPr txBox="1">
            <a:spLocks noChangeArrowheads="1"/>
          </p:cNvSpPr>
          <p:nvPr/>
        </p:nvSpPr>
        <p:spPr bwMode="auto">
          <a:xfrm>
            <a:off x="1886262" y="1818870"/>
            <a:ext cx="2436127" cy="708025"/>
          </a:xfrm>
          <a:prstGeom prst="rect">
            <a:avLst/>
          </a:prstGeom>
          <a:solidFill>
            <a:schemeClr val="bg1">
              <a:lumMod val="95000"/>
            </a:schemeClr>
          </a:solidFill>
          <a:ln>
            <a:noFill/>
          </a:ln>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t>Retrospective cohort</a:t>
            </a:r>
          </a:p>
          <a:p>
            <a:pPr>
              <a:spcBef>
                <a:spcPct val="0"/>
              </a:spcBef>
              <a:buFontTx/>
              <a:buNone/>
            </a:pPr>
            <a:r>
              <a:rPr lang="en-US" altLang="en-US" sz="2000" dirty="0"/>
              <a:t>(n = 8603</a:t>
            </a:r>
          </a:p>
        </p:txBody>
      </p:sp>
      <p:sp>
        <p:nvSpPr>
          <p:cNvPr id="2" name="Text Box 119">
            <a:extLst>
              <a:ext uri="{FF2B5EF4-FFF2-40B4-BE49-F238E27FC236}">
                <a16:creationId xmlns:a16="http://schemas.microsoft.com/office/drawing/2014/main" id="{D31C8A7C-15A5-DA5A-FEFB-FBA18374B0D4}"/>
              </a:ext>
            </a:extLst>
          </p:cNvPr>
          <p:cNvSpPr txBox="1">
            <a:spLocks noChangeArrowheads="1"/>
          </p:cNvSpPr>
          <p:nvPr/>
        </p:nvSpPr>
        <p:spPr bwMode="auto">
          <a:xfrm>
            <a:off x="8254623" y="5748639"/>
            <a:ext cx="3650616" cy="29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defRPr>
            </a:lvl9pPr>
          </a:lstStyle>
          <a:p>
            <a:pPr>
              <a:lnSpc>
                <a:spcPct val="80000"/>
              </a:lnSpc>
              <a:spcBef>
                <a:spcPct val="0"/>
              </a:spcBef>
              <a:buFontTx/>
              <a:buNone/>
            </a:pPr>
            <a:r>
              <a:rPr lang="en-US" altLang="en-US" sz="1600" dirty="0"/>
              <a:t>Leza L, et al. </a:t>
            </a:r>
            <a:r>
              <a:rPr lang="en-US" altLang="en-US" sz="1600" i="1" dirty="0"/>
              <a:t>Drug </a:t>
            </a:r>
            <a:r>
              <a:rPr lang="en-US" altLang="en-US" sz="1600" i="1" dirty="0" err="1"/>
              <a:t>Alc</a:t>
            </a:r>
            <a:r>
              <a:rPr lang="en-US" altLang="en-US" sz="1600" i="1" dirty="0"/>
              <a:t> Depend</a:t>
            </a:r>
            <a:r>
              <a:rPr lang="en-US" altLang="en-US" sz="1600" dirty="0"/>
              <a:t>. 2021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475"/>
                                        </p:tgtEl>
                                        <p:attrNameLst>
                                          <p:attrName>style.visibility</p:attrName>
                                        </p:attrNameLst>
                                      </p:cBhvr>
                                      <p:to>
                                        <p:strVal val="visible"/>
                                      </p:to>
                                    </p:set>
                                    <p:animEffect transition="in" filter="fade">
                                      <p:cBhvr>
                                        <p:cTn id="7" dur="500"/>
                                        <p:tgtEl>
                                          <p:spTgt spid="1054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5478"/>
                                        </p:tgtEl>
                                        <p:attrNameLst>
                                          <p:attrName>style.visibility</p:attrName>
                                        </p:attrNameLst>
                                      </p:cBhvr>
                                      <p:to>
                                        <p:strVal val="visible"/>
                                      </p:to>
                                    </p:set>
                                    <p:animEffect transition="in" filter="fade">
                                      <p:cBhvr>
                                        <p:cTn id="10" dur="500"/>
                                        <p:tgtEl>
                                          <p:spTgt spid="1054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5479"/>
                                        </p:tgtEl>
                                        <p:attrNameLst>
                                          <p:attrName>style.visibility</p:attrName>
                                        </p:attrNameLst>
                                      </p:cBhvr>
                                      <p:to>
                                        <p:strVal val="visible"/>
                                      </p:to>
                                    </p:set>
                                    <p:animEffect transition="in" filter="fade">
                                      <p:cBhvr>
                                        <p:cTn id="13" dur="500"/>
                                        <p:tgtEl>
                                          <p:spTgt spid="10547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fade">
                                      <p:cBhvr>
                                        <p:cTn id="18" dur="500"/>
                                        <p:tgtEl>
                                          <p:spTgt spid="3">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05478" grpId="0"/>
      <p:bldP spid="105479"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114690" name="Group 1027"/>
          <p:cNvGrpSpPr>
            <a:grpSpLocks/>
          </p:cNvGrpSpPr>
          <p:nvPr/>
        </p:nvGrpSpPr>
        <p:grpSpPr bwMode="auto">
          <a:xfrm>
            <a:off x="6242823" y="95003"/>
            <a:ext cx="5722703" cy="4218376"/>
            <a:chOff x="3144" y="1056"/>
            <a:chExt cx="2448" cy="1968"/>
          </a:xfrm>
          <a:effectLst>
            <a:outerShdw blurRad="50800" dist="38100" dir="8100000" algn="tr" rotWithShape="0">
              <a:prstClr val="black">
                <a:alpha val="40000"/>
              </a:prstClr>
            </a:outerShdw>
          </a:effectLst>
        </p:grpSpPr>
        <p:pic>
          <p:nvPicPr>
            <p:cNvPr id="114693" name="Picture 1028" descr="rewardpath"/>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l="11314" t="6334" r="8818" b="6566"/>
            <a:stretch>
              <a:fillRect/>
            </a:stretch>
          </p:blipFill>
          <p:spPr bwMode="auto">
            <a:xfrm>
              <a:off x="3144" y="1056"/>
              <a:ext cx="2448"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Rectangle 1029"/>
            <p:cNvSpPr>
              <a:spLocks noChangeArrowheads="1"/>
            </p:cNvSpPr>
            <p:nvPr/>
          </p:nvSpPr>
          <p:spPr bwMode="auto">
            <a:xfrm>
              <a:off x="3144" y="1087"/>
              <a:ext cx="460" cy="1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endParaRPr lang="en-US" altLang="en-US" sz="4400" b="1" i="1">
                <a:solidFill>
                  <a:srgbClr val="808080"/>
                </a:solidFill>
              </a:endParaRPr>
            </a:p>
          </p:txBody>
        </p:sp>
        <p:sp>
          <p:nvSpPr>
            <p:cNvPr id="114695" name="Rectangle 1030"/>
            <p:cNvSpPr>
              <a:spLocks noChangeArrowheads="1"/>
            </p:cNvSpPr>
            <p:nvPr/>
          </p:nvSpPr>
          <p:spPr bwMode="auto">
            <a:xfrm>
              <a:off x="3155" y="1254"/>
              <a:ext cx="235" cy="1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4696" name="Rectangle 1031"/>
            <p:cNvSpPr>
              <a:spLocks noChangeArrowheads="1"/>
            </p:cNvSpPr>
            <p:nvPr/>
          </p:nvSpPr>
          <p:spPr bwMode="auto">
            <a:xfrm>
              <a:off x="3144" y="2265"/>
              <a:ext cx="492" cy="45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4697" name="Freeform 1032" descr="70%"/>
            <p:cNvSpPr>
              <a:spLocks/>
            </p:cNvSpPr>
            <p:nvPr/>
          </p:nvSpPr>
          <p:spPr bwMode="auto">
            <a:xfrm>
              <a:off x="4211" y="2112"/>
              <a:ext cx="176" cy="370"/>
            </a:xfrm>
            <a:custGeom>
              <a:avLst/>
              <a:gdLst>
                <a:gd name="T0" fmla="*/ 1 w 261"/>
                <a:gd name="T1" fmla="*/ 1 h 588"/>
                <a:gd name="T2" fmla="*/ 1 w 261"/>
                <a:gd name="T3" fmla="*/ 1 h 588"/>
                <a:gd name="T4" fmla="*/ 1 w 261"/>
                <a:gd name="T5" fmla="*/ 1 h 588"/>
                <a:gd name="T6" fmla="*/ 1 w 261"/>
                <a:gd name="T7" fmla="*/ 1 h 588"/>
                <a:gd name="T8" fmla="*/ 1 w 261"/>
                <a:gd name="T9" fmla="*/ 1 h 588"/>
                <a:gd name="T10" fmla="*/ 1 w 261"/>
                <a:gd name="T11" fmla="*/ 1 h 588"/>
                <a:gd name="T12" fmla="*/ 1 w 261"/>
                <a:gd name="T13" fmla="*/ 1 h 588"/>
                <a:gd name="T14" fmla="*/ 1 w 261"/>
                <a:gd name="T15" fmla="*/ 1 h 588"/>
                <a:gd name="T16" fmla="*/ 1 w 261"/>
                <a:gd name="T17" fmla="*/ 1 h 588"/>
                <a:gd name="T18" fmla="*/ 1 w 261"/>
                <a:gd name="T19" fmla="*/ 1 h 588"/>
                <a:gd name="T20" fmla="*/ 1 w 261"/>
                <a:gd name="T21" fmla="*/ 1 h 588"/>
                <a:gd name="T22" fmla="*/ 1 w 261"/>
                <a:gd name="T23" fmla="*/ 1 h 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588"/>
                <a:gd name="T38" fmla="*/ 261 w 261"/>
                <a:gd name="T39" fmla="*/ 588 h 5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588">
                  <a:moveTo>
                    <a:pt x="164" y="136"/>
                  </a:moveTo>
                  <a:cubicBezTo>
                    <a:pt x="168" y="124"/>
                    <a:pt x="135" y="84"/>
                    <a:pt x="148" y="68"/>
                  </a:cubicBezTo>
                  <a:cubicBezTo>
                    <a:pt x="161" y="52"/>
                    <a:pt x="247" y="0"/>
                    <a:pt x="244" y="37"/>
                  </a:cubicBezTo>
                  <a:cubicBezTo>
                    <a:pt x="261" y="127"/>
                    <a:pt x="154" y="215"/>
                    <a:pt x="127" y="290"/>
                  </a:cubicBezTo>
                  <a:cubicBezTo>
                    <a:pt x="114" y="357"/>
                    <a:pt x="104" y="406"/>
                    <a:pt x="76" y="456"/>
                  </a:cubicBezTo>
                  <a:cubicBezTo>
                    <a:pt x="70" y="483"/>
                    <a:pt x="70" y="513"/>
                    <a:pt x="59" y="533"/>
                  </a:cubicBezTo>
                  <a:cubicBezTo>
                    <a:pt x="51" y="548"/>
                    <a:pt x="4" y="588"/>
                    <a:pt x="4" y="588"/>
                  </a:cubicBezTo>
                  <a:cubicBezTo>
                    <a:pt x="0" y="523"/>
                    <a:pt x="59" y="340"/>
                    <a:pt x="88" y="285"/>
                  </a:cubicBezTo>
                  <a:cubicBezTo>
                    <a:pt x="81" y="240"/>
                    <a:pt x="98" y="269"/>
                    <a:pt x="132" y="256"/>
                  </a:cubicBezTo>
                  <a:cubicBezTo>
                    <a:pt x="139" y="238"/>
                    <a:pt x="156" y="225"/>
                    <a:pt x="160" y="204"/>
                  </a:cubicBezTo>
                  <a:cubicBezTo>
                    <a:pt x="164" y="183"/>
                    <a:pt x="157" y="141"/>
                    <a:pt x="158" y="130"/>
                  </a:cubicBezTo>
                  <a:cubicBezTo>
                    <a:pt x="160" y="128"/>
                    <a:pt x="172" y="159"/>
                    <a:pt x="164" y="13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4698" name="Freeform 1033" descr="70%"/>
            <p:cNvSpPr>
              <a:spLocks/>
            </p:cNvSpPr>
            <p:nvPr/>
          </p:nvSpPr>
          <p:spPr bwMode="auto">
            <a:xfrm>
              <a:off x="3648" y="2174"/>
              <a:ext cx="343" cy="195"/>
            </a:xfrm>
            <a:custGeom>
              <a:avLst/>
              <a:gdLst>
                <a:gd name="T0" fmla="*/ 1 w 474"/>
                <a:gd name="T1" fmla="*/ 1 h 299"/>
                <a:gd name="T2" fmla="*/ 1 w 474"/>
                <a:gd name="T3" fmla="*/ 1 h 299"/>
                <a:gd name="T4" fmla="*/ 1 w 474"/>
                <a:gd name="T5" fmla="*/ 1 h 299"/>
                <a:gd name="T6" fmla="*/ 1 w 474"/>
                <a:gd name="T7" fmla="*/ 1 h 299"/>
                <a:gd name="T8" fmla="*/ 1 w 474"/>
                <a:gd name="T9" fmla="*/ 1 h 299"/>
                <a:gd name="T10" fmla="*/ 1 w 474"/>
                <a:gd name="T11" fmla="*/ 1 h 299"/>
                <a:gd name="T12" fmla="*/ 1 w 474"/>
                <a:gd name="T13" fmla="*/ 1 h 299"/>
                <a:gd name="T14" fmla="*/ 1 w 474"/>
                <a:gd name="T15" fmla="*/ 1 h 299"/>
                <a:gd name="T16" fmla="*/ 1 w 474"/>
                <a:gd name="T17" fmla="*/ 1 h 299"/>
                <a:gd name="T18" fmla="*/ 1 w 474"/>
                <a:gd name="T19" fmla="*/ 1 h 299"/>
                <a:gd name="T20" fmla="*/ 1 w 474"/>
                <a:gd name="T21" fmla="*/ 1 h 299"/>
                <a:gd name="T22" fmla="*/ 1 w 474"/>
                <a:gd name="T23" fmla="*/ 1 h 2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4"/>
                <a:gd name="T37" fmla="*/ 0 h 299"/>
                <a:gd name="T38" fmla="*/ 474 w 474"/>
                <a:gd name="T39" fmla="*/ 299 h 2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4" h="299">
                  <a:moveTo>
                    <a:pt x="119" y="253"/>
                  </a:moveTo>
                  <a:cubicBezTo>
                    <a:pt x="103" y="253"/>
                    <a:pt x="73" y="299"/>
                    <a:pt x="62" y="290"/>
                  </a:cubicBezTo>
                  <a:cubicBezTo>
                    <a:pt x="47" y="279"/>
                    <a:pt x="0" y="214"/>
                    <a:pt x="30" y="186"/>
                  </a:cubicBezTo>
                  <a:cubicBezTo>
                    <a:pt x="21" y="120"/>
                    <a:pt x="184" y="147"/>
                    <a:pt x="242" y="123"/>
                  </a:cubicBezTo>
                  <a:cubicBezTo>
                    <a:pt x="283" y="104"/>
                    <a:pt x="262" y="88"/>
                    <a:pt x="278" y="75"/>
                  </a:cubicBezTo>
                  <a:cubicBezTo>
                    <a:pt x="294" y="61"/>
                    <a:pt x="324" y="53"/>
                    <a:pt x="339" y="45"/>
                  </a:cubicBezTo>
                  <a:cubicBezTo>
                    <a:pt x="353" y="35"/>
                    <a:pt x="342" y="0"/>
                    <a:pt x="370" y="26"/>
                  </a:cubicBezTo>
                  <a:cubicBezTo>
                    <a:pt x="388" y="24"/>
                    <a:pt x="474" y="93"/>
                    <a:pt x="454" y="74"/>
                  </a:cubicBezTo>
                  <a:cubicBezTo>
                    <a:pt x="474" y="148"/>
                    <a:pt x="348" y="117"/>
                    <a:pt x="286" y="126"/>
                  </a:cubicBezTo>
                  <a:cubicBezTo>
                    <a:pt x="290" y="158"/>
                    <a:pt x="281" y="175"/>
                    <a:pt x="242" y="186"/>
                  </a:cubicBezTo>
                  <a:cubicBezTo>
                    <a:pt x="218" y="195"/>
                    <a:pt x="205" y="194"/>
                    <a:pt x="174" y="194"/>
                  </a:cubicBezTo>
                  <a:cubicBezTo>
                    <a:pt x="170" y="193"/>
                    <a:pt x="118" y="254"/>
                    <a:pt x="119" y="25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4699" name="Freeform 1034" descr="70%"/>
            <p:cNvSpPr>
              <a:spLocks/>
            </p:cNvSpPr>
            <p:nvPr/>
          </p:nvSpPr>
          <p:spPr bwMode="auto">
            <a:xfrm>
              <a:off x="3433" y="1354"/>
              <a:ext cx="334" cy="190"/>
            </a:xfrm>
            <a:custGeom>
              <a:avLst/>
              <a:gdLst>
                <a:gd name="T0" fmla="*/ 1 w 517"/>
                <a:gd name="T1" fmla="*/ 1 h 317"/>
                <a:gd name="T2" fmla="*/ 1 w 517"/>
                <a:gd name="T3" fmla="*/ 1 h 317"/>
                <a:gd name="T4" fmla="*/ 1 w 517"/>
                <a:gd name="T5" fmla="*/ 1 h 317"/>
                <a:gd name="T6" fmla="*/ 1 w 517"/>
                <a:gd name="T7" fmla="*/ 1 h 317"/>
                <a:gd name="T8" fmla="*/ 1 w 517"/>
                <a:gd name="T9" fmla="*/ 1 h 317"/>
                <a:gd name="T10" fmla="*/ 1 w 517"/>
                <a:gd name="T11" fmla="*/ 1 h 317"/>
                <a:gd name="T12" fmla="*/ 0 w 517"/>
                <a:gd name="T13" fmla="*/ 1 h 317"/>
                <a:gd name="T14" fmla="*/ 1 w 517"/>
                <a:gd name="T15" fmla="*/ 1 h 317"/>
                <a:gd name="T16" fmla="*/ 1 w 517"/>
                <a:gd name="T17" fmla="*/ 1 h 317"/>
                <a:gd name="T18" fmla="*/ 1 w 517"/>
                <a:gd name="T19" fmla="*/ 1 h 317"/>
                <a:gd name="T20" fmla="*/ 1 w 517"/>
                <a:gd name="T21" fmla="*/ 1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4700" name="Freeform 1035" descr="70%"/>
            <p:cNvSpPr>
              <a:spLocks/>
            </p:cNvSpPr>
            <p:nvPr/>
          </p:nvSpPr>
          <p:spPr bwMode="auto">
            <a:xfrm>
              <a:off x="3864" y="1937"/>
              <a:ext cx="592" cy="298"/>
            </a:xfrm>
            <a:custGeom>
              <a:avLst/>
              <a:gdLst>
                <a:gd name="T0" fmla="*/ 1 w 914"/>
                <a:gd name="T1" fmla="*/ 1 h 498"/>
                <a:gd name="T2" fmla="*/ 1 w 914"/>
                <a:gd name="T3" fmla="*/ 1 h 498"/>
                <a:gd name="T4" fmla="*/ 1 w 914"/>
                <a:gd name="T5" fmla="*/ 1 h 498"/>
                <a:gd name="T6" fmla="*/ 1 w 914"/>
                <a:gd name="T7" fmla="*/ 1 h 498"/>
                <a:gd name="T8" fmla="*/ 1 w 914"/>
                <a:gd name="T9" fmla="*/ 1 h 498"/>
                <a:gd name="T10" fmla="*/ 1 w 914"/>
                <a:gd name="T11" fmla="*/ 1 h 498"/>
                <a:gd name="T12" fmla="*/ 1 w 914"/>
                <a:gd name="T13" fmla="*/ 1 h 498"/>
                <a:gd name="T14" fmla="*/ 1 w 914"/>
                <a:gd name="T15" fmla="*/ 1 h 498"/>
                <a:gd name="T16" fmla="*/ 1 w 914"/>
                <a:gd name="T17" fmla="*/ 1 h 498"/>
                <a:gd name="T18" fmla="*/ 1 w 914"/>
                <a:gd name="T19" fmla="*/ 1 h 498"/>
                <a:gd name="T20" fmla="*/ 1 w 914"/>
                <a:gd name="T21" fmla="*/ 1 h 498"/>
                <a:gd name="T22" fmla="*/ 1 w 914"/>
                <a:gd name="T23" fmla="*/ 1 h 498"/>
                <a:gd name="T24" fmla="*/ 1 w 914"/>
                <a:gd name="T25" fmla="*/ 1 h 498"/>
                <a:gd name="T26" fmla="*/ 1 w 914"/>
                <a:gd name="T27" fmla="*/ 1 h 498"/>
                <a:gd name="T28" fmla="*/ 1 w 914"/>
                <a:gd name="T29" fmla="*/ 1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4701" name="Freeform 1036" descr="70%"/>
            <p:cNvSpPr>
              <a:spLocks/>
            </p:cNvSpPr>
            <p:nvPr/>
          </p:nvSpPr>
          <p:spPr bwMode="auto">
            <a:xfrm>
              <a:off x="3651" y="1504"/>
              <a:ext cx="278" cy="664"/>
            </a:xfrm>
            <a:custGeom>
              <a:avLst/>
              <a:gdLst>
                <a:gd name="T0" fmla="*/ 1 w 430"/>
                <a:gd name="T1" fmla="*/ 1 h 1114"/>
                <a:gd name="T2" fmla="*/ 1 w 430"/>
                <a:gd name="T3" fmla="*/ 1 h 1114"/>
                <a:gd name="T4" fmla="*/ 1 w 430"/>
                <a:gd name="T5" fmla="*/ 1 h 1114"/>
                <a:gd name="T6" fmla="*/ 1 w 430"/>
                <a:gd name="T7" fmla="*/ 1 h 1114"/>
                <a:gd name="T8" fmla="*/ 1 w 430"/>
                <a:gd name="T9" fmla="*/ 1 h 1114"/>
                <a:gd name="T10" fmla="*/ 1 w 430"/>
                <a:gd name="T11" fmla="*/ 1 h 1114"/>
                <a:gd name="T12" fmla="*/ 1 w 430"/>
                <a:gd name="T13" fmla="*/ 1 h 1114"/>
                <a:gd name="T14" fmla="*/ 1 w 430"/>
                <a:gd name="T15" fmla="*/ 1 h 1114"/>
                <a:gd name="T16" fmla="*/ 1 w 430"/>
                <a:gd name="T17" fmla="*/ 1 h 1114"/>
                <a:gd name="T18" fmla="*/ 1 w 430"/>
                <a:gd name="T19" fmla="*/ 1 h 1114"/>
                <a:gd name="T20" fmla="*/ 1 w 430"/>
                <a:gd name="T21" fmla="*/ 1 h 1114"/>
                <a:gd name="T22" fmla="*/ 1 w 430"/>
                <a:gd name="T23" fmla="*/ 1 h 1114"/>
                <a:gd name="T24" fmla="*/ 1 w 430"/>
                <a:gd name="T25" fmla="*/ 1 h 1114"/>
                <a:gd name="T26" fmla="*/ 1 w 430"/>
                <a:gd name="T27" fmla="*/ 1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4702" name="Oval 1037"/>
            <p:cNvSpPr>
              <a:spLocks noChangeArrowheads="1"/>
            </p:cNvSpPr>
            <p:nvPr/>
          </p:nvSpPr>
          <p:spPr bwMode="auto">
            <a:xfrm rot="2783186">
              <a:off x="4047" y="1566"/>
              <a:ext cx="378" cy="1000"/>
            </a:xfrm>
            <a:prstGeom prst="ellipse">
              <a:avLst/>
            </a:prstGeom>
            <a:solidFill>
              <a:srgbClr val="9900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grpSp>
          <p:nvGrpSpPr>
            <p:cNvPr id="114703" name="Group 1038"/>
            <p:cNvGrpSpPr>
              <a:grpSpLocks/>
            </p:cNvGrpSpPr>
            <p:nvPr/>
          </p:nvGrpSpPr>
          <p:grpSpPr bwMode="auto">
            <a:xfrm>
              <a:off x="4331" y="1738"/>
              <a:ext cx="283" cy="195"/>
              <a:chOff x="3206" y="1728"/>
              <a:chExt cx="436" cy="327"/>
            </a:xfrm>
          </p:grpSpPr>
          <p:sp>
            <p:nvSpPr>
              <p:cNvPr id="114712" name="Oval 1039"/>
              <p:cNvSpPr>
                <a:spLocks noChangeArrowheads="1"/>
              </p:cNvSpPr>
              <p:nvPr/>
            </p:nvSpPr>
            <p:spPr bwMode="auto">
              <a:xfrm>
                <a:off x="3289" y="1728"/>
                <a:ext cx="311" cy="304"/>
              </a:xfrm>
              <a:prstGeom prst="ellipse">
                <a:avLst/>
              </a:prstGeom>
              <a:gradFill rotWithShape="0">
                <a:gsLst>
                  <a:gs pos="0">
                    <a:srgbClr val="CC66FF"/>
                  </a:gs>
                  <a:gs pos="100000">
                    <a:srgbClr val="9900CC"/>
                  </a:gs>
                </a:gsLst>
                <a:path path="shape">
                  <a:fillToRect l="50000" t="50000" r="50000" b="50000"/>
                </a:path>
              </a:gradFill>
              <a:ln>
                <a:noFill/>
              </a:ln>
              <a:effectLst>
                <a:outerShdw dist="35921" dir="2700000" algn="ctr" rotWithShape="0">
                  <a:srgbClr val="000066"/>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4713" name="Text Box 1040"/>
              <p:cNvSpPr txBox="1">
                <a:spLocks noChangeArrowheads="1"/>
              </p:cNvSpPr>
              <p:nvPr/>
            </p:nvSpPr>
            <p:spPr bwMode="auto">
              <a:xfrm>
                <a:off x="3206" y="1775"/>
                <a:ext cx="436" cy="280"/>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a:solidFill>
                      <a:srgbClr val="FFFFFF"/>
                    </a:solidFill>
                  </a:rPr>
                  <a:t>Hipp</a:t>
                </a:r>
              </a:p>
            </p:txBody>
          </p:sp>
        </p:grpSp>
        <p:grpSp>
          <p:nvGrpSpPr>
            <p:cNvPr id="114704" name="Group 1041"/>
            <p:cNvGrpSpPr>
              <a:grpSpLocks/>
            </p:cNvGrpSpPr>
            <p:nvPr/>
          </p:nvGrpSpPr>
          <p:grpSpPr bwMode="auto">
            <a:xfrm>
              <a:off x="3768" y="2211"/>
              <a:ext cx="492" cy="308"/>
              <a:chOff x="2776" y="3728"/>
              <a:chExt cx="440" cy="517"/>
            </a:xfrm>
          </p:grpSpPr>
          <p:sp>
            <p:nvSpPr>
              <p:cNvPr id="114710" name="Oval 1042"/>
              <p:cNvSpPr>
                <a:spLocks noChangeArrowheads="1"/>
              </p:cNvSpPr>
              <p:nvPr/>
            </p:nvSpPr>
            <p:spPr bwMode="auto">
              <a:xfrm>
                <a:off x="2838" y="3728"/>
                <a:ext cx="324" cy="304"/>
              </a:xfrm>
              <a:prstGeom prst="ellipse">
                <a:avLst/>
              </a:prstGeom>
              <a:gradFill rotWithShape="0">
                <a:gsLst>
                  <a:gs pos="0">
                    <a:srgbClr val="CC66FF"/>
                  </a:gs>
                  <a:gs pos="100000">
                    <a:srgbClr val="9900CC"/>
                  </a:gs>
                </a:gsLst>
                <a:path path="shape">
                  <a:fillToRect l="50000" t="50000" r="50000" b="50000"/>
                </a:path>
              </a:gradFill>
              <a:ln>
                <a:noFill/>
              </a:ln>
              <a:effectLst>
                <a:outerShdw dist="35921" dir="2700000" algn="ctr" rotWithShape="0">
                  <a:srgbClr val="000066"/>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4711" name="Text Box 1043"/>
              <p:cNvSpPr txBox="1">
                <a:spLocks noChangeArrowheads="1"/>
              </p:cNvSpPr>
              <p:nvPr/>
            </p:nvSpPr>
            <p:spPr bwMode="auto">
              <a:xfrm>
                <a:off x="2776" y="3782"/>
                <a:ext cx="440" cy="463"/>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a:solidFill>
                      <a:srgbClr val="FFFFFF"/>
                    </a:solidFill>
                  </a:rPr>
                  <a:t>Amyg</a:t>
                </a:r>
              </a:p>
              <a:p>
                <a:pPr algn="ctr" eaLnBrk="0" fontAlgn="base" hangingPunct="0">
                  <a:lnSpc>
                    <a:spcPct val="80000"/>
                  </a:lnSpc>
                  <a:spcBef>
                    <a:spcPct val="0"/>
                  </a:spcBef>
                  <a:spcAft>
                    <a:spcPct val="0"/>
                  </a:spcAft>
                  <a:buFontTx/>
                  <a:buNone/>
                </a:pPr>
                <a:endParaRPr lang="en-US" altLang="en-US" sz="1400" b="1" i="1">
                  <a:solidFill>
                    <a:srgbClr val="FFFFFF"/>
                  </a:solidFill>
                </a:endParaRPr>
              </a:p>
            </p:txBody>
          </p:sp>
        </p:grpSp>
        <p:sp>
          <p:nvSpPr>
            <p:cNvPr id="114705" name="Rectangle 1044"/>
            <p:cNvSpPr>
              <a:spLocks noChangeArrowheads="1"/>
            </p:cNvSpPr>
            <p:nvPr/>
          </p:nvSpPr>
          <p:spPr bwMode="auto">
            <a:xfrm>
              <a:off x="3509" y="2428"/>
              <a:ext cx="257" cy="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4706" name="Rectangle 1045"/>
            <p:cNvSpPr>
              <a:spLocks noChangeArrowheads="1"/>
            </p:cNvSpPr>
            <p:nvPr/>
          </p:nvSpPr>
          <p:spPr bwMode="auto">
            <a:xfrm>
              <a:off x="3788" y="2525"/>
              <a:ext cx="441" cy="3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4707" name="Rectangle 1046"/>
            <p:cNvSpPr>
              <a:spLocks noChangeArrowheads="1"/>
            </p:cNvSpPr>
            <p:nvPr/>
          </p:nvSpPr>
          <p:spPr bwMode="auto">
            <a:xfrm>
              <a:off x="3414" y="2337"/>
              <a:ext cx="258" cy="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4708" name="Rectangle 1047"/>
            <p:cNvSpPr>
              <a:spLocks noChangeArrowheads="1"/>
            </p:cNvSpPr>
            <p:nvPr/>
          </p:nvSpPr>
          <p:spPr bwMode="auto">
            <a:xfrm rot="-1210239">
              <a:off x="3998" y="2513"/>
              <a:ext cx="258" cy="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0640408" name="Text Box 1048"/>
            <p:cNvSpPr txBox="1">
              <a:spLocks noChangeArrowheads="1"/>
            </p:cNvSpPr>
            <p:nvPr/>
          </p:nvSpPr>
          <p:spPr bwMode="auto">
            <a:xfrm>
              <a:off x="4251" y="2238"/>
              <a:ext cx="835" cy="454"/>
            </a:xfrm>
            <a:prstGeom prst="rect">
              <a:avLst/>
            </a:prstGeom>
            <a:noFill/>
            <a:ln w="9525">
              <a:noFill/>
              <a:miter lim="800000"/>
              <a:headEnd/>
              <a:tailEnd/>
            </a:ln>
            <a:effectLst/>
          </p:spPr>
          <p:txBody>
            <a:bodyPr wrap="none">
              <a:spAutoFit/>
            </a:bodyPr>
            <a:lstStyle/>
            <a:p>
              <a:pPr algn="ctr" eaLnBrk="0" fontAlgn="base" hangingPunct="0">
                <a:lnSpc>
                  <a:spcPct val="85000"/>
                </a:lnSpc>
                <a:spcBef>
                  <a:spcPct val="0"/>
                </a:spcBef>
                <a:spcAft>
                  <a:spcPct val="0"/>
                </a:spcAft>
                <a:defRPr/>
              </a:pPr>
              <a:r>
                <a:rPr lang="en-US" sz="2400" b="1" i="1" dirty="0">
                  <a:solidFill>
                    <a:srgbClr val="9933FF"/>
                  </a:solidFill>
                  <a:effectLst>
                    <a:outerShdw blurRad="38100" dist="38100" dir="2700000" algn="tl">
                      <a:srgbClr val="000000"/>
                    </a:outerShdw>
                  </a:effectLst>
                  <a:ea typeface="MS PGothic" pitchFamily="34" charset="-128"/>
                </a:rPr>
                <a:t>MEMORY/</a:t>
              </a:r>
            </a:p>
            <a:p>
              <a:pPr algn="ctr" eaLnBrk="0" fontAlgn="base" hangingPunct="0">
                <a:lnSpc>
                  <a:spcPct val="85000"/>
                </a:lnSpc>
                <a:spcBef>
                  <a:spcPct val="0"/>
                </a:spcBef>
                <a:spcAft>
                  <a:spcPct val="0"/>
                </a:spcAft>
                <a:defRPr/>
              </a:pPr>
              <a:r>
                <a:rPr lang="en-US" sz="2400" b="1" i="1" dirty="0">
                  <a:solidFill>
                    <a:srgbClr val="9933FF"/>
                  </a:solidFill>
                  <a:effectLst>
                    <a:outerShdw blurRad="38100" dist="38100" dir="2700000" algn="tl">
                      <a:srgbClr val="000000"/>
                    </a:outerShdw>
                  </a:effectLst>
                  <a:ea typeface="MS PGothic" pitchFamily="34" charset="-128"/>
                </a:rPr>
                <a:t>LEARNING </a:t>
              </a:r>
            </a:p>
          </p:txBody>
        </p:sp>
      </p:grpSp>
      <p:sp>
        <p:nvSpPr>
          <p:cNvPr id="114691" name="Text Box 1052"/>
          <p:cNvSpPr txBox="1">
            <a:spLocks noChangeArrowheads="1"/>
          </p:cNvSpPr>
          <p:nvPr/>
        </p:nvSpPr>
        <p:spPr bwMode="auto">
          <a:xfrm>
            <a:off x="197489" y="229880"/>
            <a:ext cx="6241143" cy="79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lnSpc>
                <a:spcPct val="85000"/>
              </a:lnSpc>
              <a:spcBef>
                <a:spcPct val="0"/>
              </a:spcBef>
              <a:spcAft>
                <a:spcPct val="0"/>
              </a:spcAft>
              <a:buClr>
                <a:srgbClr val="FF0000"/>
              </a:buClr>
              <a:buSzPct val="150000"/>
              <a:buFontTx/>
              <a:buNone/>
            </a:pPr>
            <a:r>
              <a:rPr lang="en-US" altLang="en-US" sz="4400" b="1" i="1" dirty="0">
                <a:solidFill>
                  <a:srgbClr val="FFFFFF"/>
                </a:solidFill>
              </a:rPr>
              <a:t> </a:t>
            </a:r>
            <a:r>
              <a:rPr lang="en-US" altLang="en-US" sz="6000" b="1" dirty="0">
                <a:solidFill>
                  <a:srgbClr val="000000"/>
                </a:solidFill>
              </a:rPr>
              <a:t>Memory Circuit </a:t>
            </a:r>
          </a:p>
        </p:txBody>
      </p:sp>
      <p:sp>
        <p:nvSpPr>
          <p:cNvPr id="10640425" name="Text Box 1065"/>
          <p:cNvSpPr txBox="1">
            <a:spLocks noChangeArrowheads="1"/>
          </p:cNvSpPr>
          <p:nvPr/>
        </p:nvSpPr>
        <p:spPr bwMode="auto">
          <a:xfrm>
            <a:off x="201739" y="4101265"/>
            <a:ext cx="9584413" cy="1015663"/>
          </a:xfrm>
          <a:prstGeom prst="rect">
            <a:avLst/>
          </a:prstGeom>
          <a:solidFill>
            <a:schemeClr val="bg1">
              <a:lumMod val="85000"/>
            </a:schemeClr>
          </a:solidFill>
          <a:ln>
            <a:solidFill>
              <a:srgbClr val="1B3C49"/>
            </a:solidFill>
          </a:ln>
          <a:effectLst>
            <a:outerShdw blurRad="50800" dist="38100" dir="8100000" algn="tr" rotWithShape="0">
              <a:prstClr val="black">
                <a:alpha val="40000"/>
              </a:prstClr>
            </a:outerShdw>
          </a:effec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50000"/>
              </a:spcBef>
              <a:spcAft>
                <a:spcPct val="0"/>
              </a:spcAft>
              <a:buFontTx/>
              <a:buNone/>
            </a:pPr>
            <a:r>
              <a:rPr lang="en-US" altLang="en-US" sz="6000" b="1" i="1" dirty="0">
                <a:solidFill>
                  <a:srgbClr val="1B3C49"/>
                </a:solidFill>
              </a:rPr>
              <a:t>“People, places and things…”</a:t>
            </a:r>
          </a:p>
        </p:txBody>
      </p:sp>
    </p:spTree>
    <p:extLst>
      <p:ext uri="{BB962C8B-B14F-4D97-AF65-F5344CB8AC3E}">
        <p14:creationId xmlns:p14="http://schemas.microsoft.com/office/powerpoint/2010/main" val="4198997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640425"/>
                                        </p:tgtEl>
                                        <p:attrNameLst>
                                          <p:attrName>style.visibility</p:attrName>
                                        </p:attrNameLst>
                                      </p:cBhvr>
                                      <p:to>
                                        <p:strVal val="visible"/>
                                      </p:to>
                                    </p:set>
                                    <p:animEffect transition="in" filter="dissolve">
                                      <p:cBhvr>
                                        <p:cTn id="7" dur="500"/>
                                        <p:tgtEl>
                                          <p:spTgt spid="10640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04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ChangeArrowheads="1"/>
          </p:cNvSpPr>
          <p:nvPr/>
        </p:nvSpPr>
        <p:spPr bwMode="auto">
          <a:xfrm>
            <a:off x="0" y="1087438"/>
            <a:ext cx="12192000" cy="5684837"/>
          </a:xfrm>
          <a:prstGeom prst="rect">
            <a:avLst/>
          </a:prstGeom>
          <a:solidFill>
            <a:srgbClr val="10232A"/>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dirty="0">
              <a:solidFill>
                <a:srgbClr val="000000"/>
              </a:solidFill>
            </a:endParaRPr>
          </a:p>
        </p:txBody>
      </p:sp>
      <p:pic>
        <p:nvPicPr>
          <p:cNvPr id="116739" name="Picture 1026" descr="subXfilm-transparent"/>
          <p:cNvPicPr>
            <a:picLocks noChangeAspect="1" noChangeArrowheads="1"/>
          </p:cNvPicPr>
          <p:nvPr/>
        </p:nvPicPr>
        <p:blipFill>
          <a:blip r:embed="rId3">
            <a:extLst>
              <a:ext uri="{28A0092B-C50C-407E-A947-70E740481C1C}">
                <a14:useLocalDpi xmlns:a14="http://schemas.microsoft.com/office/drawing/2010/main" val="0"/>
              </a:ext>
            </a:extLst>
          </a:blip>
          <a:srcRect l="5315" t="13043" r="7730" b="10146"/>
          <a:stretch>
            <a:fillRect/>
          </a:stretch>
        </p:blipFill>
        <p:spPr bwMode="auto">
          <a:xfrm>
            <a:off x="5181600" y="1143000"/>
            <a:ext cx="5867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Line 1027"/>
          <p:cNvSpPr>
            <a:spLocks noChangeShapeType="1"/>
          </p:cNvSpPr>
          <p:nvPr/>
        </p:nvSpPr>
        <p:spPr bwMode="auto">
          <a:xfrm>
            <a:off x="751419" y="1689100"/>
            <a:ext cx="2846916"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41" name="Line 1028"/>
          <p:cNvSpPr>
            <a:spLocks noChangeShapeType="1"/>
          </p:cNvSpPr>
          <p:nvPr/>
        </p:nvSpPr>
        <p:spPr bwMode="auto">
          <a:xfrm>
            <a:off x="3598336" y="1689100"/>
            <a:ext cx="2117"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42" name="Line 1029"/>
          <p:cNvSpPr>
            <a:spLocks noChangeShapeType="1"/>
          </p:cNvSpPr>
          <p:nvPr/>
        </p:nvSpPr>
        <p:spPr bwMode="auto">
          <a:xfrm flipH="1">
            <a:off x="751419" y="3028950"/>
            <a:ext cx="2846916"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43" name="Line 1030"/>
          <p:cNvSpPr>
            <a:spLocks noChangeShapeType="1"/>
          </p:cNvSpPr>
          <p:nvPr/>
        </p:nvSpPr>
        <p:spPr bwMode="auto">
          <a:xfrm flipV="1">
            <a:off x="751419" y="1689100"/>
            <a:ext cx="2116"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44" name="Rectangle 1031"/>
          <p:cNvSpPr>
            <a:spLocks noChangeArrowheads="1"/>
          </p:cNvSpPr>
          <p:nvPr/>
        </p:nvSpPr>
        <p:spPr bwMode="auto">
          <a:xfrm>
            <a:off x="1054100" y="2760680"/>
            <a:ext cx="408517" cy="84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45" name="Rectangle 1032"/>
          <p:cNvSpPr>
            <a:spLocks noChangeArrowheads="1"/>
          </p:cNvSpPr>
          <p:nvPr/>
        </p:nvSpPr>
        <p:spPr bwMode="auto">
          <a:xfrm>
            <a:off x="1060451" y="2765442"/>
            <a:ext cx="393700" cy="7461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46" name="Rectangle 1033"/>
          <p:cNvSpPr>
            <a:spLocks noChangeArrowheads="1"/>
          </p:cNvSpPr>
          <p:nvPr/>
        </p:nvSpPr>
        <p:spPr bwMode="auto">
          <a:xfrm>
            <a:off x="2480733" y="1851025"/>
            <a:ext cx="406400" cy="909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47" name="Rectangle 1034"/>
          <p:cNvSpPr>
            <a:spLocks noChangeArrowheads="1"/>
          </p:cNvSpPr>
          <p:nvPr/>
        </p:nvSpPr>
        <p:spPr bwMode="auto">
          <a:xfrm>
            <a:off x="2484968" y="1855788"/>
            <a:ext cx="397933" cy="90011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48" name="Line 1035"/>
          <p:cNvSpPr>
            <a:spLocks noChangeShapeType="1"/>
          </p:cNvSpPr>
          <p:nvPr/>
        </p:nvSpPr>
        <p:spPr bwMode="auto">
          <a:xfrm>
            <a:off x="751419" y="1689100"/>
            <a:ext cx="2116"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49" name="Line 1036"/>
          <p:cNvSpPr>
            <a:spLocks noChangeShapeType="1"/>
          </p:cNvSpPr>
          <p:nvPr/>
        </p:nvSpPr>
        <p:spPr bwMode="auto">
          <a:xfrm>
            <a:off x="751419" y="2760680"/>
            <a:ext cx="2846916"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50" name="Line 1037"/>
          <p:cNvSpPr>
            <a:spLocks noChangeShapeType="1"/>
          </p:cNvSpPr>
          <p:nvPr/>
        </p:nvSpPr>
        <p:spPr bwMode="auto">
          <a:xfrm>
            <a:off x="762000" y="3276600"/>
            <a:ext cx="2846917"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51" name="Line 1038"/>
          <p:cNvSpPr>
            <a:spLocks noChangeShapeType="1"/>
          </p:cNvSpPr>
          <p:nvPr/>
        </p:nvSpPr>
        <p:spPr bwMode="auto">
          <a:xfrm>
            <a:off x="3608919" y="3276600"/>
            <a:ext cx="2116"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52" name="Line 1039"/>
          <p:cNvSpPr>
            <a:spLocks noChangeShapeType="1"/>
          </p:cNvSpPr>
          <p:nvPr/>
        </p:nvSpPr>
        <p:spPr bwMode="auto">
          <a:xfrm flipH="1">
            <a:off x="762000" y="4618055"/>
            <a:ext cx="2846917"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53" name="Line 1040"/>
          <p:cNvSpPr>
            <a:spLocks noChangeShapeType="1"/>
          </p:cNvSpPr>
          <p:nvPr/>
        </p:nvSpPr>
        <p:spPr bwMode="auto">
          <a:xfrm flipV="1">
            <a:off x="762000" y="3276600"/>
            <a:ext cx="2117"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54" name="Rectangle 1041"/>
          <p:cNvSpPr>
            <a:spLocks noChangeArrowheads="1"/>
          </p:cNvSpPr>
          <p:nvPr/>
        </p:nvSpPr>
        <p:spPr bwMode="auto">
          <a:xfrm>
            <a:off x="1064687" y="4283092"/>
            <a:ext cx="408516" cy="104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55" name="Rectangle 1042"/>
          <p:cNvSpPr>
            <a:spLocks noChangeArrowheads="1"/>
          </p:cNvSpPr>
          <p:nvPr/>
        </p:nvSpPr>
        <p:spPr bwMode="auto">
          <a:xfrm>
            <a:off x="1071045" y="4287838"/>
            <a:ext cx="395817" cy="952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56" name="Rectangle 1043"/>
          <p:cNvSpPr>
            <a:spLocks noChangeArrowheads="1"/>
          </p:cNvSpPr>
          <p:nvPr/>
        </p:nvSpPr>
        <p:spPr bwMode="auto">
          <a:xfrm>
            <a:off x="2487096" y="3546475"/>
            <a:ext cx="410633" cy="736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57" name="Rectangle 1044"/>
          <p:cNvSpPr>
            <a:spLocks noChangeArrowheads="1"/>
          </p:cNvSpPr>
          <p:nvPr/>
        </p:nvSpPr>
        <p:spPr bwMode="auto">
          <a:xfrm>
            <a:off x="2493436" y="3551238"/>
            <a:ext cx="397933" cy="7270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58" name="Line 1045"/>
          <p:cNvSpPr>
            <a:spLocks noChangeShapeType="1"/>
          </p:cNvSpPr>
          <p:nvPr/>
        </p:nvSpPr>
        <p:spPr bwMode="auto">
          <a:xfrm>
            <a:off x="762000" y="3276600"/>
            <a:ext cx="2117"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59" name="Line 1046"/>
          <p:cNvSpPr>
            <a:spLocks noChangeShapeType="1"/>
          </p:cNvSpPr>
          <p:nvPr/>
        </p:nvSpPr>
        <p:spPr bwMode="auto">
          <a:xfrm>
            <a:off x="762000" y="4283075"/>
            <a:ext cx="2846917"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60" name="Line 1047"/>
          <p:cNvSpPr>
            <a:spLocks noChangeShapeType="1"/>
          </p:cNvSpPr>
          <p:nvPr/>
        </p:nvSpPr>
        <p:spPr bwMode="auto">
          <a:xfrm>
            <a:off x="770467" y="4876800"/>
            <a:ext cx="2794000" cy="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61" name="Line 1048"/>
          <p:cNvSpPr>
            <a:spLocks noChangeShapeType="1"/>
          </p:cNvSpPr>
          <p:nvPr/>
        </p:nvSpPr>
        <p:spPr bwMode="auto">
          <a:xfrm flipH="1">
            <a:off x="770467" y="6205555"/>
            <a:ext cx="2794000"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62" name="Line 1049"/>
          <p:cNvSpPr>
            <a:spLocks noChangeShapeType="1"/>
          </p:cNvSpPr>
          <p:nvPr/>
        </p:nvSpPr>
        <p:spPr bwMode="auto">
          <a:xfrm flipV="1">
            <a:off x="770468" y="4876800"/>
            <a:ext cx="2117" cy="13287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63" name="Rectangle 1050"/>
          <p:cNvSpPr>
            <a:spLocks noChangeArrowheads="1"/>
          </p:cNvSpPr>
          <p:nvPr/>
        </p:nvSpPr>
        <p:spPr bwMode="auto">
          <a:xfrm>
            <a:off x="1066801" y="6115050"/>
            <a:ext cx="400051" cy="904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64" name="Rectangle 1051"/>
          <p:cNvSpPr>
            <a:spLocks noChangeArrowheads="1"/>
          </p:cNvSpPr>
          <p:nvPr/>
        </p:nvSpPr>
        <p:spPr bwMode="auto">
          <a:xfrm>
            <a:off x="1073152" y="6119813"/>
            <a:ext cx="387349" cy="8096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65" name="Rectangle 1052"/>
          <p:cNvSpPr>
            <a:spLocks noChangeArrowheads="1"/>
          </p:cNvSpPr>
          <p:nvPr/>
        </p:nvSpPr>
        <p:spPr bwMode="auto">
          <a:xfrm>
            <a:off x="2468036" y="5732480"/>
            <a:ext cx="397933" cy="473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66" name="Rectangle 1053"/>
          <p:cNvSpPr>
            <a:spLocks noChangeArrowheads="1"/>
          </p:cNvSpPr>
          <p:nvPr/>
        </p:nvSpPr>
        <p:spPr bwMode="auto">
          <a:xfrm>
            <a:off x="2474396" y="5737225"/>
            <a:ext cx="385233" cy="4635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67" name="Line 1055"/>
          <p:cNvSpPr>
            <a:spLocks noChangeShapeType="1"/>
          </p:cNvSpPr>
          <p:nvPr/>
        </p:nvSpPr>
        <p:spPr bwMode="auto">
          <a:xfrm>
            <a:off x="770468" y="4876800"/>
            <a:ext cx="2117" cy="1328738"/>
          </a:xfrm>
          <a:prstGeom prst="line">
            <a:avLst/>
          </a:prstGeom>
          <a:noFill/>
          <a:ln w="317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68" name="Line 1056"/>
          <p:cNvSpPr>
            <a:spLocks noChangeShapeType="1"/>
          </p:cNvSpPr>
          <p:nvPr/>
        </p:nvSpPr>
        <p:spPr bwMode="auto">
          <a:xfrm>
            <a:off x="770467" y="6205555"/>
            <a:ext cx="2794000"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69" name="Rectangle 1058"/>
          <p:cNvSpPr>
            <a:spLocks noChangeArrowheads="1"/>
          </p:cNvSpPr>
          <p:nvPr/>
        </p:nvSpPr>
        <p:spPr bwMode="auto">
          <a:xfrm>
            <a:off x="752477" y="1354323"/>
            <a:ext cx="63500" cy="125412"/>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116770" name="Rectangle 1059"/>
          <p:cNvSpPr>
            <a:spLocks noChangeArrowheads="1"/>
          </p:cNvSpPr>
          <p:nvPr/>
        </p:nvSpPr>
        <p:spPr bwMode="auto">
          <a:xfrm>
            <a:off x="2239443" y="4945064"/>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i="1">
              <a:solidFill>
                <a:srgbClr val="000000"/>
              </a:solidFill>
            </a:endParaRPr>
          </a:p>
        </p:txBody>
      </p:sp>
      <p:sp>
        <p:nvSpPr>
          <p:cNvPr id="116771" name="Rectangle 1060"/>
          <p:cNvSpPr>
            <a:spLocks noChangeArrowheads="1"/>
          </p:cNvSpPr>
          <p:nvPr/>
        </p:nvSpPr>
        <p:spPr bwMode="auto">
          <a:xfrm>
            <a:off x="919693" y="1324160"/>
            <a:ext cx="8082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i="1" dirty="0">
                <a:solidFill>
                  <a:srgbClr val="FFFFFF"/>
                </a:solidFill>
              </a:rPr>
              <a:t>Cocaine Film</a:t>
            </a:r>
          </a:p>
        </p:txBody>
      </p:sp>
      <p:sp>
        <p:nvSpPr>
          <p:cNvPr id="116772" name="Line 1061"/>
          <p:cNvSpPr>
            <a:spLocks noChangeShapeType="1"/>
          </p:cNvSpPr>
          <p:nvPr/>
        </p:nvSpPr>
        <p:spPr bwMode="auto">
          <a:xfrm flipV="1">
            <a:off x="3725333" y="4800600"/>
            <a:ext cx="2438400" cy="304800"/>
          </a:xfrm>
          <a:prstGeom prst="line">
            <a:avLst/>
          </a:prstGeom>
          <a:noFill/>
          <a:ln w="50800">
            <a:solidFill>
              <a:srgbClr val="FFC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73" name="Line 1062"/>
          <p:cNvSpPr>
            <a:spLocks noChangeShapeType="1"/>
          </p:cNvSpPr>
          <p:nvPr/>
        </p:nvSpPr>
        <p:spPr bwMode="auto">
          <a:xfrm flipV="1">
            <a:off x="3759200" y="3048000"/>
            <a:ext cx="2641600" cy="304800"/>
          </a:xfrm>
          <a:prstGeom prst="line">
            <a:avLst/>
          </a:prstGeom>
          <a:noFill/>
          <a:ln w="50800">
            <a:solidFill>
              <a:srgbClr val="FFC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74" name="Line 1063"/>
          <p:cNvSpPr>
            <a:spLocks noChangeShapeType="1"/>
          </p:cNvSpPr>
          <p:nvPr/>
        </p:nvSpPr>
        <p:spPr bwMode="auto">
          <a:xfrm flipH="1" flipV="1">
            <a:off x="3708400" y="2184400"/>
            <a:ext cx="3759200" cy="0"/>
          </a:xfrm>
          <a:prstGeom prst="line">
            <a:avLst/>
          </a:prstGeom>
          <a:noFill/>
          <a:ln w="50800">
            <a:solidFill>
              <a:srgbClr val="FFC000"/>
            </a:solidFill>
            <a:round/>
            <a:headEnd type="stealth"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75" name="Text Box 1064"/>
          <p:cNvSpPr txBox="1">
            <a:spLocks noChangeArrowheads="1"/>
          </p:cNvSpPr>
          <p:nvPr/>
        </p:nvSpPr>
        <p:spPr bwMode="auto">
          <a:xfrm>
            <a:off x="2865713" y="157166"/>
            <a:ext cx="69516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600" b="1" dirty="0">
                <a:solidFill>
                  <a:srgbClr val="000000"/>
                </a:solidFill>
              </a:rPr>
              <a:t>Cocaine Craving</a:t>
            </a:r>
          </a:p>
          <a:p>
            <a:pPr algn="ctr" eaLnBrk="0" fontAlgn="base" hangingPunct="0">
              <a:spcBef>
                <a:spcPct val="0"/>
              </a:spcBef>
              <a:spcAft>
                <a:spcPct val="0"/>
              </a:spcAft>
              <a:buFontTx/>
              <a:buNone/>
            </a:pPr>
            <a:r>
              <a:rPr lang="en-US" altLang="en-US" sz="2400" b="1" dirty="0">
                <a:solidFill>
                  <a:srgbClr val="000000"/>
                </a:solidFill>
              </a:rPr>
              <a:t>Population (Cocaine Users, Controls) x Film (cocaine )</a:t>
            </a:r>
          </a:p>
        </p:txBody>
      </p:sp>
      <p:sp>
        <p:nvSpPr>
          <p:cNvPr id="116776" name="Text Box 1065"/>
          <p:cNvSpPr txBox="1">
            <a:spLocks noChangeArrowheads="1"/>
          </p:cNvSpPr>
          <p:nvPr/>
        </p:nvSpPr>
        <p:spPr bwMode="auto">
          <a:xfrm>
            <a:off x="5791214" y="6371015"/>
            <a:ext cx="33790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err="1">
                <a:solidFill>
                  <a:srgbClr val="FFFF1E"/>
                </a:solidFill>
              </a:rPr>
              <a:t>Garavan</a:t>
            </a:r>
            <a:r>
              <a:rPr lang="en-US" altLang="en-US" sz="1600" dirty="0">
                <a:solidFill>
                  <a:srgbClr val="FFFF1E"/>
                </a:solidFill>
              </a:rPr>
              <a:t> H et al. </a:t>
            </a:r>
            <a:r>
              <a:rPr lang="en-US" altLang="en-US" sz="1600" i="1" dirty="0">
                <a:solidFill>
                  <a:srgbClr val="FFFF1E"/>
                </a:solidFill>
              </a:rPr>
              <a:t>Am J  Psychiatry. </a:t>
            </a:r>
            <a:r>
              <a:rPr lang="en-US" altLang="en-US" sz="1600" dirty="0">
                <a:solidFill>
                  <a:srgbClr val="FFFF1E"/>
                </a:solidFill>
              </a:rPr>
              <a:t>2000</a:t>
            </a:r>
          </a:p>
        </p:txBody>
      </p:sp>
      <p:sp>
        <p:nvSpPr>
          <p:cNvPr id="116777" name="Text Box 1067"/>
          <p:cNvSpPr txBox="1">
            <a:spLocks noChangeArrowheads="1"/>
          </p:cNvSpPr>
          <p:nvPr/>
        </p:nvSpPr>
        <p:spPr bwMode="auto">
          <a:xfrm>
            <a:off x="3534845" y="5146692"/>
            <a:ext cx="15729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dirty="0" err="1">
                <a:solidFill>
                  <a:srgbClr val="FFFFFF"/>
                </a:solidFill>
              </a:rPr>
              <a:t>Inf</a:t>
            </a:r>
            <a:r>
              <a:rPr lang="en-US" altLang="en-US" sz="2400" b="1" i="1" dirty="0">
                <a:solidFill>
                  <a:srgbClr val="FFFFFF"/>
                </a:solidFill>
              </a:rPr>
              <a:t> Frontal </a:t>
            </a:r>
          </a:p>
          <a:p>
            <a:pPr eaLnBrk="0" fontAlgn="base" hangingPunct="0">
              <a:spcBef>
                <a:spcPct val="0"/>
              </a:spcBef>
              <a:spcAft>
                <a:spcPct val="0"/>
              </a:spcAft>
              <a:buFontTx/>
              <a:buNone/>
            </a:pPr>
            <a:r>
              <a:rPr lang="en-US" altLang="en-US" sz="2400" b="1" i="1" dirty="0">
                <a:solidFill>
                  <a:srgbClr val="FFFFFF"/>
                </a:solidFill>
              </a:rPr>
              <a:t>Gyrus</a:t>
            </a:r>
          </a:p>
        </p:txBody>
      </p:sp>
      <p:sp>
        <p:nvSpPr>
          <p:cNvPr id="116778" name="Text Box 1068"/>
          <p:cNvSpPr txBox="1">
            <a:spLocks noChangeArrowheads="1"/>
          </p:cNvSpPr>
          <p:nvPr/>
        </p:nvSpPr>
        <p:spPr bwMode="auto">
          <a:xfrm>
            <a:off x="3657611" y="3430588"/>
            <a:ext cx="126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a:solidFill>
                  <a:srgbClr val="FFFFFF"/>
                </a:solidFill>
              </a:rPr>
              <a:t>Ant Cing</a:t>
            </a:r>
          </a:p>
        </p:txBody>
      </p:sp>
      <p:sp>
        <p:nvSpPr>
          <p:cNvPr id="116779" name="Text Box 1069"/>
          <p:cNvSpPr txBox="1">
            <a:spLocks noChangeArrowheads="1"/>
          </p:cNvSpPr>
          <p:nvPr/>
        </p:nvSpPr>
        <p:spPr bwMode="auto">
          <a:xfrm>
            <a:off x="3572940" y="2211404"/>
            <a:ext cx="1398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a:solidFill>
                  <a:srgbClr val="FFFFFF"/>
                </a:solidFill>
              </a:rPr>
              <a:t>Cingulate</a:t>
            </a:r>
          </a:p>
        </p:txBody>
      </p:sp>
      <p:sp>
        <p:nvSpPr>
          <p:cNvPr id="116780" name="Text Box 1070"/>
          <p:cNvSpPr txBox="1">
            <a:spLocks noChangeArrowheads="1"/>
          </p:cNvSpPr>
          <p:nvPr/>
        </p:nvSpPr>
        <p:spPr bwMode="auto">
          <a:xfrm rot="-5400000">
            <a:off x="-536351" y="3806617"/>
            <a:ext cx="19193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i="1">
                <a:solidFill>
                  <a:srgbClr val="FFFFFF"/>
                </a:solidFill>
              </a:rPr>
              <a:t>Signal Intensity (AU)</a:t>
            </a:r>
            <a:endParaRPr lang="en-US" altLang="en-US" sz="2400" b="1" i="1">
              <a:solidFill>
                <a:srgbClr val="FFFFFF"/>
              </a:solidFill>
            </a:endParaRPr>
          </a:p>
        </p:txBody>
      </p:sp>
      <p:sp>
        <p:nvSpPr>
          <p:cNvPr id="116781" name="Line 1072"/>
          <p:cNvSpPr>
            <a:spLocks noChangeShapeType="1"/>
          </p:cNvSpPr>
          <p:nvPr/>
        </p:nvSpPr>
        <p:spPr bwMode="auto">
          <a:xfrm flipV="1">
            <a:off x="1267884" y="4205305"/>
            <a:ext cx="0" cy="142875"/>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pic>
        <p:nvPicPr>
          <p:cNvPr id="116782" name="Picture 1073" descr="mcw_log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8421" y="5895975"/>
            <a:ext cx="12451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83" name="Line 1074"/>
          <p:cNvSpPr>
            <a:spLocks noChangeShapeType="1"/>
          </p:cNvSpPr>
          <p:nvPr/>
        </p:nvSpPr>
        <p:spPr bwMode="auto">
          <a:xfrm flipH="1">
            <a:off x="3562351" y="4881580"/>
            <a:ext cx="0" cy="132873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6784" name="Rectangle 16"/>
          <p:cNvSpPr>
            <a:spLocks noChangeArrowheads="1"/>
          </p:cNvSpPr>
          <p:nvPr/>
        </p:nvSpPr>
        <p:spPr bwMode="auto">
          <a:xfrm>
            <a:off x="658284" y="6189663"/>
            <a:ext cx="34184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a:solidFill>
                  <a:srgbClr val="FFFFFF"/>
                </a:solidFill>
              </a:rPr>
              <a:t>Controls (14)      Cocaine Users (17)</a:t>
            </a:r>
          </a:p>
        </p:txBody>
      </p:sp>
      <p:sp>
        <p:nvSpPr>
          <p:cNvPr id="2" name="TextBox 1"/>
          <p:cNvSpPr txBox="1"/>
          <p:nvPr/>
        </p:nvSpPr>
        <p:spPr>
          <a:xfrm>
            <a:off x="11428461" y="1324160"/>
            <a:ext cx="635110" cy="369332"/>
          </a:xfrm>
          <a:prstGeom prst="rect">
            <a:avLst/>
          </a:prstGeom>
          <a:noFill/>
        </p:spPr>
        <p:txBody>
          <a:bodyPr wrap="none" rtlCol="0">
            <a:spAutoFit/>
          </a:bodyPr>
          <a:lstStyle/>
          <a:p>
            <a:r>
              <a:rPr lang="en-US" dirty="0">
                <a:solidFill>
                  <a:schemeClr val="bg1"/>
                </a:solidFill>
              </a:rPr>
              <a:t>fMRI</a:t>
            </a:r>
          </a:p>
        </p:txBody>
      </p:sp>
    </p:spTree>
    <p:extLst>
      <p:ext uri="{BB962C8B-B14F-4D97-AF65-F5344CB8AC3E}">
        <p14:creationId xmlns:p14="http://schemas.microsoft.com/office/powerpoint/2010/main" val="2554270526"/>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8"/>
          <p:cNvSpPr>
            <a:spLocks noChangeArrowheads="1"/>
          </p:cNvSpPr>
          <p:nvPr/>
        </p:nvSpPr>
        <p:spPr bwMode="auto">
          <a:xfrm>
            <a:off x="67733" y="1143000"/>
            <a:ext cx="12192000" cy="5684837"/>
          </a:xfrm>
          <a:prstGeom prst="rect">
            <a:avLst/>
          </a:prstGeom>
          <a:solidFill>
            <a:srgbClr val="10232A"/>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a:solidFill>
                <a:srgbClr val="000000"/>
              </a:solidFill>
            </a:endParaRPr>
          </a:p>
        </p:txBody>
      </p:sp>
      <p:pic>
        <p:nvPicPr>
          <p:cNvPr id="117763" name="Picture 2" descr="subXfilm-transparent"/>
          <p:cNvPicPr>
            <a:picLocks noChangeAspect="1" noChangeArrowheads="1"/>
          </p:cNvPicPr>
          <p:nvPr/>
        </p:nvPicPr>
        <p:blipFill>
          <a:blip r:embed="rId3">
            <a:extLst>
              <a:ext uri="{28A0092B-C50C-407E-A947-70E740481C1C}">
                <a14:useLocalDpi xmlns:a14="http://schemas.microsoft.com/office/drawing/2010/main" val="0"/>
              </a:ext>
            </a:extLst>
          </a:blip>
          <a:srcRect l="5315" t="13043" r="7730" b="10146"/>
          <a:stretch>
            <a:fillRect/>
          </a:stretch>
        </p:blipFill>
        <p:spPr bwMode="auto">
          <a:xfrm>
            <a:off x="5181600" y="1143000"/>
            <a:ext cx="5867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7764" name="Object 3"/>
          <p:cNvGraphicFramePr>
            <a:graphicFrameLocks/>
          </p:cNvGraphicFramePr>
          <p:nvPr/>
        </p:nvGraphicFramePr>
        <p:xfrm>
          <a:off x="508011" y="1624013"/>
          <a:ext cx="3145367" cy="1435100"/>
        </p:xfrm>
        <a:graphic>
          <a:graphicData uri="http://schemas.openxmlformats.org/presentationml/2006/ole">
            <mc:AlternateContent xmlns:mc="http://schemas.openxmlformats.org/markup-compatibility/2006">
              <mc:Choice xmlns:v="urn:schemas-microsoft-com:vml" Requires="v">
                <p:oleObj name="Chart" r:id="rId4" imgW="2365453" imgH="1438781" progId="Excel.Chart.8">
                  <p:embed/>
                </p:oleObj>
              </mc:Choice>
              <mc:Fallback>
                <p:oleObj name="Chart" r:id="rId4" imgW="2365453" imgH="1438781"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11" y="1624013"/>
                        <a:ext cx="314536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7765" name="Object 4"/>
          <p:cNvGraphicFramePr>
            <a:graphicFrameLocks noChangeAspect="1"/>
          </p:cNvGraphicFramePr>
          <p:nvPr/>
        </p:nvGraphicFramePr>
        <p:xfrm>
          <a:off x="508000" y="3221040"/>
          <a:ext cx="3149600" cy="1436687"/>
        </p:xfrm>
        <a:graphic>
          <a:graphicData uri="http://schemas.openxmlformats.org/presentationml/2006/ole">
            <mc:AlternateContent xmlns:mc="http://schemas.openxmlformats.org/markup-compatibility/2006">
              <mc:Choice xmlns:v="urn:schemas-microsoft-com:vml" Requires="v">
                <p:oleObj name="Chart" r:id="rId6" imgW="2365453" imgH="1444877" progId="Excel.Chart.8">
                  <p:embed/>
                </p:oleObj>
              </mc:Choice>
              <mc:Fallback>
                <p:oleObj name="Chart" r:id="rId6" imgW="2365453" imgH="1444877"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0" y="3221040"/>
                        <a:ext cx="31496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7766" name="Object 5"/>
          <p:cNvGraphicFramePr>
            <a:graphicFrameLocks/>
          </p:cNvGraphicFramePr>
          <p:nvPr/>
        </p:nvGraphicFramePr>
        <p:xfrm>
          <a:off x="630776" y="4805363"/>
          <a:ext cx="3145367" cy="1435100"/>
        </p:xfrm>
        <a:graphic>
          <a:graphicData uri="http://schemas.openxmlformats.org/presentationml/2006/ole">
            <mc:AlternateContent xmlns:mc="http://schemas.openxmlformats.org/markup-compatibility/2006">
              <mc:Choice xmlns:v="urn:schemas-microsoft-com:vml" Requires="v">
                <p:oleObj name="Chart" r:id="rId8" imgW="2365453" imgH="1438781" progId="Excel.Chart.8">
                  <p:embed/>
                </p:oleObj>
              </mc:Choice>
              <mc:Fallback>
                <p:oleObj name="Chart" r:id="rId8" imgW="2365453" imgH="1438781" progId="Excel.Char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776" y="4805363"/>
                        <a:ext cx="314536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7767" name="Line 6"/>
          <p:cNvSpPr>
            <a:spLocks noChangeShapeType="1"/>
          </p:cNvSpPr>
          <p:nvPr/>
        </p:nvSpPr>
        <p:spPr bwMode="auto">
          <a:xfrm flipV="1">
            <a:off x="3725333" y="4800600"/>
            <a:ext cx="2438400" cy="304800"/>
          </a:xfrm>
          <a:prstGeom prst="line">
            <a:avLst/>
          </a:prstGeom>
          <a:noFill/>
          <a:ln w="50800">
            <a:solidFill>
              <a:srgbClr val="FFC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7768" name="Line 7"/>
          <p:cNvSpPr>
            <a:spLocks noChangeShapeType="1"/>
          </p:cNvSpPr>
          <p:nvPr/>
        </p:nvSpPr>
        <p:spPr bwMode="auto">
          <a:xfrm flipV="1">
            <a:off x="3759200" y="3048000"/>
            <a:ext cx="2641600" cy="304800"/>
          </a:xfrm>
          <a:prstGeom prst="line">
            <a:avLst/>
          </a:prstGeom>
          <a:noFill/>
          <a:ln w="50800">
            <a:solidFill>
              <a:srgbClr val="FFC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7769" name="Line 8"/>
          <p:cNvSpPr>
            <a:spLocks noChangeShapeType="1"/>
          </p:cNvSpPr>
          <p:nvPr/>
        </p:nvSpPr>
        <p:spPr bwMode="auto">
          <a:xfrm flipH="1" flipV="1">
            <a:off x="3708400" y="2184400"/>
            <a:ext cx="3759200" cy="0"/>
          </a:xfrm>
          <a:prstGeom prst="line">
            <a:avLst/>
          </a:prstGeom>
          <a:noFill/>
          <a:ln w="50800">
            <a:solidFill>
              <a:srgbClr val="FFC000"/>
            </a:solidFill>
            <a:round/>
            <a:headEnd type="stealth"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117770" name="Text Box 9"/>
          <p:cNvSpPr txBox="1">
            <a:spLocks noChangeArrowheads="1"/>
          </p:cNvSpPr>
          <p:nvPr/>
        </p:nvSpPr>
        <p:spPr bwMode="auto">
          <a:xfrm>
            <a:off x="2544016" y="157166"/>
            <a:ext cx="77686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600" b="1" dirty="0">
                <a:solidFill>
                  <a:srgbClr val="000000"/>
                </a:solidFill>
              </a:rPr>
              <a:t>Cocaine Craving</a:t>
            </a:r>
          </a:p>
          <a:p>
            <a:pPr algn="ctr" eaLnBrk="0" fontAlgn="base" hangingPunct="0">
              <a:spcBef>
                <a:spcPct val="0"/>
              </a:spcBef>
              <a:spcAft>
                <a:spcPct val="0"/>
              </a:spcAft>
              <a:buFontTx/>
              <a:buNone/>
            </a:pPr>
            <a:r>
              <a:rPr lang="en-US" altLang="en-US" sz="2400" b="1" dirty="0">
                <a:solidFill>
                  <a:srgbClr val="000000"/>
                </a:solidFill>
              </a:rPr>
              <a:t>Population (Cocaine Users, Controls) x Film (cocaine, erotic)</a:t>
            </a:r>
          </a:p>
        </p:txBody>
      </p:sp>
      <p:sp>
        <p:nvSpPr>
          <p:cNvPr id="117773" name="Text Box 13"/>
          <p:cNvSpPr txBox="1">
            <a:spLocks noChangeArrowheads="1"/>
          </p:cNvSpPr>
          <p:nvPr/>
        </p:nvSpPr>
        <p:spPr bwMode="auto">
          <a:xfrm>
            <a:off x="3657611" y="3430588"/>
            <a:ext cx="126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a:solidFill>
                  <a:srgbClr val="FFFFFF"/>
                </a:solidFill>
              </a:rPr>
              <a:t>Ant Cing</a:t>
            </a:r>
          </a:p>
        </p:txBody>
      </p:sp>
      <p:sp>
        <p:nvSpPr>
          <p:cNvPr id="117774" name="Text Box 14"/>
          <p:cNvSpPr txBox="1">
            <a:spLocks noChangeArrowheads="1"/>
          </p:cNvSpPr>
          <p:nvPr/>
        </p:nvSpPr>
        <p:spPr bwMode="auto">
          <a:xfrm>
            <a:off x="3572940" y="2211404"/>
            <a:ext cx="1398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a:solidFill>
                  <a:srgbClr val="FFFFFF"/>
                </a:solidFill>
              </a:rPr>
              <a:t>Cingulate</a:t>
            </a:r>
          </a:p>
        </p:txBody>
      </p:sp>
      <p:sp>
        <p:nvSpPr>
          <p:cNvPr id="117775" name="Text Box 15"/>
          <p:cNvSpPr txBox="1">
            <a:spLocks noChangeArrowheads="1"/>
          </p:cNvSpPr>
          <p:nvPr/>
        </p:nvSpPr>
        <p:spPr bwMode="auto">
          <a:xfrm rot="-5400000">
            <a:off x="-536351" y="3806617"/>
            <a:ext cx="19193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i="1">
                <a:solidFill>
                  <a:srgbClr val="FFFFFF"/>
                </a:solidFill>
              </a:rPr>
              <a:t>Signal Intensity (AU)</a:t>
            </a:r>
            <a:endParaRPr lang="en-US" altLang="en-US" sz="2400" b="1" i="1">
              <a:solidFill>
                <a:srgbClr val="FFFFFF"/>
              </a:solidFill>
            </a:endParaRPr>
          </a:p>
        </p:txBody>
      </p:sp>
      <p:sp>
        <p:nvSpPr>
          <p:cNvPr id="117776" name="Rectangle 16"/>
          <p:cNvSpPr>
            <a:spLocks noChangeArrowheads="1"/>
          </p:cNvSpPr>
          <p:nvPr/>
        </p:nvSpPr>
        <p:spPr bwMode="auto">
          <a:xfrm>
            <a:off x="658284" y="6189663"/>
            <a:ext cx="34184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a:solidFill>
                  <a:srgbClr val="FFFFFF"/>
                </a:solidFill>
              </a:rPr>
              <a:t>Controls (14)      Cocaine Users (17)</a:t>
            </a:r>
          </a:p>
        </p:txBody>
      </p:sp>
      <p:sp>
        <p:nvSpPr>
          <p:cNvPr id="117777" name="Line 17"/>
          <p:cNvSpPr>
            <a:spLocks noChangeShapeType="1"/>
          </p:cNvSpPr>
          <p:nvPr/>
        </p:nvSpPr>
        <p:spPr bwMode="auto">
          <a:xfrm flipV="1">
            <a:off x="1267884" y="4205305"/>
            <a:ext cx="0" cy="142875"/>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pic>
        <p:nvPicPr>
          <p:cNvPr id="19" name="Picture 1073" descr="mcw_logo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18421" y="5895975"/>
            <a:ext cx="12451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1428461" y="1324160"/>
            <a:ext cx="635110" cy="369332"/>
          </a:xfrm>
          <a:prstGeom prst="rect">
            <a:avLst/>
          </a:prstGeom>
          <a:noFill/>
        </p:spPr>
        <p:txBody>
          <a:bodyPr wrap="none" rtlCol="0">
            <a:spAutoFit/>
          </a:bodyPr>
          <a:lstStyle/>
          <a:p>
            <a:r>
              <a:rPr lang="en-US" dirty="0">
                <a:solidFill>
                  <a:schemeClr val="bg1"/>
                </a:solidFill>
              </a:rPr>
              <a:t>fMRI</a:t>
            </a:r>
          </a:p>
        </p:txBody>
      </p:sp>
      <p:sp>
        <p:nvSpPr>
          <p:cNvPr id="21" name="Text Box 1065"/>
          <p:cNvSpPr txBox="1">
            <a:spLocks noChangeArrowheads="1"/>
          </p:cNvSpPr>
          <p:nvPr/>
        </p:nvSpPr>
        <p:spPr bwMode="auto">
          <a:xfrm>
            <a:off x="5791214" y="6371015"/>
            <a:ext cx="33790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err="1">
                <a:solidFill>
                  <a:srgbClr val="FFFF1E"/>
                </a:solidFill>
              </a:rPr>
              <a:t>Garavan</a:t>
            </a:r>
            <a:r>
              <a:rPr lang="en-US" altLang="en-US" sz="1600" dirty="0">
                <a:solidFill>
                  <a:srgbClr val="FFFF1E"/>
                </a:solidFill>
              </a:rPr>
              <a:t> H et al. </a:t>
            </a:r>
            <a:r>
              <a:rPr lang="en-US" altLang="en-US" sz="1600" i="1" dirty="0">
                <a:solidFill>
                  <a:srgbClr val="FFFF1E"/>
                </a:solidFill>
              </a:rPr>
              <a:t>Am J  Psychiatry. </a:t>
            </a:r>
            <a:r>
              <a:rPr lang="en-US" altLang="en-US" sz="1600" dirty="0">
                <a:solidFill>
                  <a:srgbClr val="FFFF1E"/>
                </a:solidFill>
              </a:rPr>
              <a:t>2000</a:t>
            </a:r>
          </a:p>
        </p:txBody>
      </p:sp>
      <p:sp>
        <p:nvSpPr>
          <p:cNvPr id="22" name="Rectangle 1058"/>
          <p:cNvSpPr>
            <a:spLocks noChangeArrowheads="1"/>
          </p:cNvSpPr>
          <p:nvPr/>
        </p:nvSpPr>
        <p:spPr bwMode="auto">
          <a:xfrm>
            <a:off x="752477" y="1354323"/>
            <a:ext cx="63500" cy="125412"/>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000000"/>
              </a:solidFill>
            </a:endParaRPr>
          </a:p>
        </p:txBody>
      </p:sp>
      <p:sp>
        <p:nvSpPr>
          <p:cNvPr id="23" name="Rectangle 1060"/>
          <p:cNvSpPr>
            <a:spLocks noChangeArrowheads="1"/>
          </p:cNvSpPr>
          <p:nvPr/>
        </p:nvSpPr>
        <p:spPr bwMode="auto">
          <a:xfrm>
            <a:off x="919693" y="1324160"/>
            <a:ext cx="8082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i="1" dirty="0">
                <a:solidFill>
                  <a:srgbClr val="FFFFFF"/>
                </a:solidFill>
              </a:rPr>
              <a:t>Cocaine Film</a:t>
            </a:r>
          </a:p>
        </p:txBody>
      </p:sp>
      <p:sp>
        <p:nvSpPr>
          <p:cNvPr id="24" name="Rectangle 1058"/>
          <p:cNvSpPr>
            <a:spLocks noChangeArrowheads="1"/>
          </p:cNvSpPr>
          <p:nvPr/>
        </p:nvSpPr>
        <p:spPr bwMode="auto">
          <a:xfrm>
            <a:off x="2200276" y="1384486"/>
            <a:ext cx="63500" cy="125412"/>
          </a:xfrm>
          <a:prstGeom prst="rect">
            <a:avLst/>
          </a:prstGeom>
          <a:solidFill>
            <a:srgbClr val="FFFF00"/>
          </a:solidFill>
          <a:ln w="9525">
            <a:solidFill>
              <a:srgbClr val="FFFFFF"/>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a:solidFill>
                <a:srgbClr val="FFFF00"/>
              </a:solidFill>
            </a:endParaRPr>
          </a:p>
        </p:txBody>
      </p:sp>
      <p:sp>
        <p:nvSpPr>
          <p:cNvPr id="25" name="Rectangle 1060"/>
          <p:cNvSpPr>
            <a:spLocks noChangeArrowheads="1"/>
          </p:cNvSpPr>
          <p:nvPr/>
        </p:nvSpPr>
        <p:spPr bwMode="auto">
          <a:xfrm>
            <a:off x="2367492" y="1354323"/>
            <a:ext cx="672492" cy="184666"/>
          </a:xfrm>
          <a:prstGeom prst="rect">
            <a:avLst/>
          </a:prstGeom>
          <a:noFill/>
          <a:ln>
            <a:noFill/>
          </a:ln>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i="1" dirty="0">
                <a:solidFill>
                  <a:srgbClr val="FFFF00"/>
                </a:solidFill>
              </a:rPr>
              <a:t>Erotic Film</a:t>
            </a:r>
          </a:p>
        </p:txBody>
      </p:sp>
      <p:sp>
        <p:nvSpPr>
          <p:cNvPr id="26" name="Text Box 1067"/>
          <p:cNvSpPr txBox="1">
            <a:spLocks noChangeArrowheads="1"/>
          </p:cNvSpPr>
          <p:nvPr/>
        </p:nvSpPr>
        <p:spPr bwMode="auto">
          <a:xfrm>
            <a:off x="3534845" y="5146692"/>
            <a:ext cx="15729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dirty="0" err="1">
                <a:solidFill>
                  <a:srgbClr val="FFFFFF"/>
                </a:solidFill>
              </a:rPr>
              <a:t>Inf</a:t>
            </a:r>
            <a:r>
              <a:rPr lang="en-US" altLang="en-US" sz="2400" b="1" i="1" dirty="0">
                <a:solidFill>
                  <a:srgbClr val="FFFFFF"/>
                </a:solidFill>
              </a:rPr>
              <a:t> Frontal </a:t>
            </a:r>
          </a:p>
          <a:p>
            <a:pPr eaLnBrk="0" fontAlgn="base" hangingPunct="0">
              <a:spcBef>
                <a:spcPct val="0"/>
              </a:spcBef>
              <a:spcAft>
                <a:spcPct val="0"/>
              </a:spcAft>
              <a:buFontTx/>
              <a:buNone/>
            </a:pPr>
            <a:r>
              <a:rPr lang="en-US" altLang="en-US" sz="2400" b="1" i="1" dirty="0">
                <a:solidFill>
                  <a:srgbClr val="FFFFFF"/>
                </a:solidFill>
              </a:rPr>
              <a:t>Gyrus</a:t>
            </a:r>
          </a:p>
        </p:txBody>
      </p:sp>
    </p:spTree>
    <p:extLst>
      <p:ext uri="{BB962C8B-B14F-4D97-AF65-F5344CB8AC3E}">
        <p14:creationId xmlns:p14="http://schemas.microsoft.com/office/powerpoint/2010/main" val="373581167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pic>
        <p:nvPicPr>
          <p:cNvPr id="10643462" name="Picture 2054" descr="jour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2000250"/>
            <a:ext cx="7596717"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2055"/>
          <p:cNvSpPr txBox="1">
            <a:spLocks noChangeArrowheads="1"/>
          </p:cNvSpPr>
          <p:nvPr/>
        </p:nvSpPr>
        <p:spPr bwMode="auto">
          <a:xfrm>
            <a:off x="0" y="0"/>
            <a:ext cx="12192000" cy="707886"/>
          </a:xfrm>
          <a:prstGeom prst="rect">
            <a:avLst/>
          </a:prstGeom>
          <a:solidFill>
            <a:srgbClr val="214A5B"/>
          </a:solidFill>
          <a:ln>
            <a:noFill/>
          </a:ln>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fontAlgn="base">
              <a:spcBef>
                <a:spcPct val="50000"/>
              </a:spcBef>
              <a:spcAft>
                <a:spcPct val="0"/>
              </a:spcAft>
              <a:buFontTx/>
              <a:buNone/>
            </a:pPr>
            <a:r>
              <a:rPr lang="en-US" altLang="en-US" sz="4000" b="1" dirty="0">
                <a:solidFill>
                  <a:srgbClr val="FFFFFF"/>
                </a:solidFill>
                <a:effectLst>
                  <a:outerShdw blurRad="38100" dist="38100" dir="2700000" algn="tl">
                    <a:srgbClr val="000000">
                      <a:alpha val="43137"/>
                    </a:srgbClr>
                  </a:outerShdw>
                </a:effectLst>
                <a:ea typeface="Osaka"/>
                <a:cs typeface="Osaka"/>
              </a:rPr>
              <a:t>Even Unconscious Cues Can Elicit Brain Responses</a:t>
            </a:r>
          </a:p>
        </p:txBody>
      </p:sp>
      <p:sp>
        <p:nvSpPr>
          <p:cNvPr id="10643464" name="Text Box 2056"/>
          <p:cNvSpPr txBox="1">
            <a:spLocks noChangeArrowheads="1"/>
          </p:cNvSpPr>
          <p:nvPr/>
        </p:nvSpPr>
        <p:spPr bwMode="auto">
          <a:xfrm>
            <a:off x="8288867" y="2773366"/>
            <a:ext cx="36957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50000"/>
              </a:spcBef>
              <a:spcAft>
                <a:spcPct val="0"/>
              </a:spcAft>
              <a:buFontTx/>
              <a:buNone/>
            </a:pPr>
            <a:r>
              <a:rPr lang="en-US" altLang="en-US" sz="3000" b="1">
                <a:solidFill>
                  <a:srgbClr val="000000"/>
                </a:solidFill>
                <a:ea typeface="Osaka"/>
                <a:cs typeface="Osaka"/>
              </a:rPr>
              <a:t>Brain Regions Activated by 33 millisecond Cocaine Cues</a:t>
            </a:r>
            <a:r>
              <a:rPr lang="en-US" altLang="en-US" sz="3000" b="1" i="1">
                <a:solidFill>
                  <a:srgbClr val="000000"/>
                </a:solidFill>
                <a:ea typeface="Osaka"/>
                <a:cs typeface="Osaka"/>
              </a:rPr>
              <a:t> (too fast for conscious recognition)</a:t>
            </a:r>
          </a:p>
        </p:txBody>
      </p:sp>
      <p:sp>
        <p:nvSpPr>
          <p:cNvPr id="10643465" name="Text Box 2057"/>
          <p:cNvSpPr txBox="1">
            <a:spLocks noChangeArrowheads="1"/>
          </p:cNvSpPr>
          <p:nvPr/>
        </p:nvSpPr>
        <p:spPr bwMode="auto">
          <a:xfrm>
            <a:off x="8022169" y="6421455"/>
            <a:ext cx="4108451"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fontAlgn="base">
              <a:spcBef>
                <a:spcPct val="50000"/>
              </a:spcBef>
              <a:spcAft>
                <a:spcPct val="0"/>
              </a:spcAft>
              <a:buFontTx/>
              <a:buNone/>
            </a:pPr>
            <a:r>
              <a:rPr lang="en-US" altLang="en-US" sz="1600" b="1">
                <a:solidFill>
                  <a:srgbClr val="000000"/>
                </a:solidFill>
                <a:ea typeface="Osaka"/>
                <a:cs typeface="Osaka"/>
              </a:rPr>
              <a:t>Childress, et al., PLoS ONE 2008</a:t>
            </a:r>
          </a:p>
        </p:txBody>
      </p:sp>
      <p:pic>
        <p:nvPicPr>
          <p:cNvPr id="7" name="Picture 2054" descr="jour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67" y="1847850"/>
            <a:ext cx="7878233"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0014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30"/>
                                        <p:tgtEl>
                                          <p:spTgt spid="7"/>
                                        </p:tgtEl>
                                      </p:cBhvr>
                                    </p:animEffect>
                                  </p:childTnLst>
                                  <p:subTnLst>
                                    <p:set>
                                      <p:cBhvr override="childStyle">
                                        <p:cTn dur="1" fill="hold" display="0" masterRel="sameClick" afterEffect="1">
                                          <p:stCondLst>
                                            <p:cond evt="end" delay="0">
                                              <p:tn val="5"/>
                                            </p:cond>
                                          </p:stCondLst>
                                        </p:cTn>
                                        <p:tgtEl>
                                          <p:spTgt spid="7"/>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643462"/>
                                        </p:tgtEl>
                                        <p:attrNameLst>
                                          <p:attrName>style.visibility</p:attrName>
                                        </p:attrNameLst>
                                      </p:cBhvr>
                                      <p:to>
                                        <p:strVal val="visible"/>
                                      </p:to>
                                    </p:set>
                                    <p:animEffect transition="in" filter="dissolve">
                                      <p:cBhvr>
                                        <p:cTn id="12" dur="500"/>
                                        <p:tgtEl>
                                          <p:spTgt spid="1064346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643465"/>
                                        </p:tgtEl>
                                        <p:attrNameLst>
                                          <p:attrName>style.visibility</p:attrName>
                                        </p:attrNameLst>
                                      </p:cBhvr>
                                      <p:to>
                                        <p:strVal val="visible"/>
                                      </p:to>
                                    </p:set>
                                    <p:animEffect transition="in" filter="dissolve">
                                      <p:cBhvr>
                                        <p:cTn id="15" dur="500"/>
                                        <p:tgtEl>
                                          <p:spTgt spid="1064346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643464"/>
                                        </p:tgtEl>
                                        <p:attrNameLst>
                                          <p:attrName>style.visibility</p:attrName>
                                        </p:attrNameLst>
                                      </p:cBhvr>
                                      <p:to>
                                        <p:strVal val="visible"/>
                                      </p:to>
                                    </p:set>
                                    <p:animEffect transition="in" filter="dissolve">
                                      <p:cBhvr>
                                        <p:cTn id="18" dur="500"/>
                                        <p:tgtEl>
                                          <p:spTgt spid="10643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3464" grpId="0"/>
      <p:bldP spid="1064346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D414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AB3285-3184-39EF-ED6F-DB761F2D5BD9}"/>
              </a:ext>
            </a:extLst>
          </p:cNvPr>
          <p:cNvSpPr>
            <a:spLocks noGrp="1"/>
          </p:cNvSpPr>
          <p:nvPr>
            <p:ph type="ctrTitle"/>
          </p:nvPr>
        </p:nvSpPr>
        <p:spPr/>
        <p:txBody>
          <a:bodyPr/>
          <a:lstStyle/>
          <a:p>
            <a:r>
              <a:rPr lang="en-US" sz="13800" b="1" dirty="0">
                <a:solidFill>
                  <a:schemeClr val="bg1"/>
                </a:solidFill>
              </a:rPr>
              <a:t>Treatment</a:t>
            </a:r>
          </a:p>
        </p:txBody>
      </p:sp>
    </p:spTree>
    <p:extLst>
      <p:ext uri="{BB962C8B-B14F-4D97-AF65-F5344CB8AC3E}">
        <p14:creationId xmlns:p14="http://schemas.microsoft.com/office/powerpoint/2010/main" val="1245096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rgbClr val="E8E8E8"/>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35625"/>
            <a:ext cx="12192000" cy="926274"/>
          </a:xfrm>
          <a:solidFill>
            <a:srgbClr val="214A5B"/>
          </a:solidFill>
        </p:spPr>
        <p:txBody>
          <a:bodyPr>
            <a:normAutofit/>
          </a:bodyPr>
          <a:lstStyle/>
          <a:p>
            <a:r>
              <a:rPr lang="en-US" altLang="en-US" b="1" dirty="0">
                <a:solidFill>
                  <a:schemeClr val="bg1"/>
                </a:solidFill>
                <a:effectLst>
                  <a:outerShdw blurRad="38100" dist="38100" dir="2700000" algn="tl">
                    <a:srgbClr val="000000">
                      <a:alpha val="43137"/>
                    </a:srgbClr>
                  </a:outerShdw>
                </a:effectLst>
              </a:rPr>
              <a:t>Assessing Treatment Effectiveness</a:t>
            </a:r>
          </a:p>
        </p:txBody>
      </p:sp>
      <p:graphicFrame>
        <p:nvGraphicFramePr>
          <p:cNvPr id="3" name="Object 3"/>
          <p:cNvGraphicFramePr>
            <a:graphicFrameLocks noGrp="1" noChangeAspect="1"/>
          </p:cNvGraphicFramePr>
          <p:nvPr>
            <p:ph type="chart" sz="half" idx="1"/>
            <p:extLst>
              <p:ext uri="{D42A27DB-BD31-4B8C-83A1-F6EECF244321}">
                <p14:modId xmlns:p14="http://schemas.microsoft.com/office/powerpoint/2010/main" val="3805875447"/>
              </p:ext>
            </p:extLst>
          </p:nvPr>
        </p:nvGraphicFramePr>
        <p:xfrm>
          <a:off x="-106879" y="1337402"/>
          <a:ext cx="7588334" cy="49934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Object 4"/>
          <p:cNvGraphicFramePr>
            <a:graphicFrameLocks noGrp="1" noChangeAspect="1"/>
          </p:cNvGraphicFramePr>
          <p:nvPr>
            <p:ph type="body" sz="half" idx="2"/>
            <p:extLst>
              <p:ext uri="{D42A27DB-BD31-4B8C-83A1-F6EECF244321}">
                <p14:modId xmlns:p14="http://schemas.microsoft.com/office/powerpoint/2010/main" val="3409524881"/>
              </p:ext>
            </p:extLst>
          </p:nvPr>
        </p:nvGraphicFramePr>
        <p:xfrm>
          <a:off x="6224120" y="1537506"/>
          <a:ext cx="7605645" cy="4690904"/>
        </p:xfrm>
        <a:graphic>
          <a:graphicData uri="http://schemas.openxmlformats.org/drawingml/2006/chart">
            <c:chart xmlns:c="http://schemas.openxmlformats.org/drawingml/2006/chart" xmlns:r="http://schemas.openxmlformats.org/officeDocument/2006/relationships" r:id="rId4"/>
          </a:graphicData>
        </a:graphic>
      </p:graphicFrame>
      <p:sp>
        <p:nvSpPr>
          <p:cNvPr id="96261" name="Text Box 5"/>
          <p:cNvSpPr txBox="1">
            <a:spLocks noChangeArrowheads="1"/>
          </p:cNvSpPr>
          <p:nvPr/>
        </p:nvSpPr>
        <p:spPr bwMode="auto">
          <a:xfrm>
            <a:off x="950594" y="1056671"/>
            <a:ext cx="33057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dirty="0">
                <a:solidFill>
                  <a:srgbClr val="000000"/>
                </a:solidFill>
                <a:latin typeface="Calibri" panose="020F0502020204030204" pitchFamily="34" charset="0"/>
                <a:cs typeface="Calibri" panose="020F0502020204030204" pitchFamily="34" charset="0"/>
              </a:rPr>
              <a:t>Hypertension Treatment</a:t>
            </a:r>
          </a:p>
        </p:txBody>
      </p:sp>
      <p:sp>
        <p:nvSpPr>
          <p:cNvPr id="96262" name="Text Box 6"/>
          <p:cNvSpPr txBox="1">
            <a:spLocks noChangeArrowheads="1"/>
          </p:cNvSpPr>
          <p:nvPr/>
        </p:nvSpPr>
        <p:spPr bwMode="auto">
          <a:xfrm>
            <a:off x="7743581" y="1075841"/>
            <a:ext cx="28158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dirty="0">
                <a:solidFill>
                  <a:srgbClr val="000000"/>
                </a:solidFill>
                <a:latin typeface="Calibri" panose="020F0502020204030204" pitchFamily="34" charset="0"/>
                <a:cs typeface="Calibri" panose="020F0502020204030204" pitchFamily="34" charset="0"/>
              </a:rPr>
              <a:t>Addiction Treatment</a:t>
            </a:r>
          </a:p>
        </p:txBody>
      </p:sp>
      <p:sp>
        <p:nvSpPr>
          <p:cNvPr id="96263" name="Text Box 7"/>
          <p:cNvSpPr txBox="1">
            <a:spLocks noChangeArrowheads="1"/>
          </p:cNvSpPr>
          <p:nvPr/>
        </p:nvSpPr>
        <p:spPr bwMode="auto">
          <a:xfrm>
            <a:off x="1428571" y="6023758"/>
            <a:ext cx="25587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dirty="0">
                <a:solidFill>
                  <a:srgbClr val="000000"/>
                </a:solidFill>
                <a:latin typeface="Calibri" panose="020F0502020204030204" pitchFamily="34" charset="0"/>
                <a:cs typeface="Calibri" panose="020F0502020204030204" pitchFamily="34" charset="0"/>
              </a:rPr>
              <a:t>Stage of Treatment</a:t>
            </a:r>
          </a:p>
        </p:txBody>
      </p:sp>
      <p:sp>
        <p:nvSpPr>
          <p:cNvPr id="96264" name="Text Box 8"/>
          <p:cNvSpPr txBox="1">
            <a:spLocks noChangeArrowheads="1"/>
          </p:cNvSpPr>
          <p:nvPr/>
        </p:nvSpPr>
        <p:spPr bwMode="auto">
          <a:xfrm>
            <a:off x="7838928" y="6058394"/>
            <a:ext cx="25587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dirty="0">
                <a:solidFill>
                  <a:srgbClr val="000000"/>
                </a:solidFill>
                <a:latin typeface="Calibri" panose="020F0502020204030204" pitchFamily="34" charset="0"/>
                <a:cs typeface="Calibri" panose="020F0502020204030204" pitchFamily="34" charset="0"/>
              </a:rPr>
              <a:t>Stage of Treatment</a:t>
            </a:r>
          </a:p>
        </p:txBody>
      </p:sp>
      <p:sp>
        <p:nvSpPr>
          <p:cNvPr id="96265" name="Text Box 9"/>
          <p:cNvSpPr txBox="1">
            <a:spLocks noChangeArrowheads="1"/>
          </p:cNvSpPr>
          <p:nvPr/>
        </p:nvSpPr>
        <p:spPr bwMode="auto">
          <a:xfrm rot="20318588">
            <a:off x="1469175" y="2769278"/>
            <a:ext cx="2245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1C3E4C"/>
                </a:solidFill>
                <a:latin typeface="Calibri" panose="020F0502020204030204" pitchFamily="34" charset="0"/>
                <a:cs typeface="Calibri" panose="020F0502020204030204" pitchFamily="34" charset="0"/>
              </a:rPr>
              <a:t>IT WORKS!</a:t>
            </a:r>
          </a:p>
        </p:txBody>
      </p:sp>
      <p:sp>
        <p:nvSpPr>
          <p:cNvPr id="96266" name="Text Box 10"/>
          <p:cNvSpPr txBox="1">
            <a:spLocks noChangeArrowheads="1"/>
          </p:cNvSpPr>
          <p:nvPr/>
        </p:nvSpPr>
        <p:spPr bwMode="auto">
          <a:xfrm rot="-1418355">
            <a:off x="8171036" y="2769277"/>
            <a:ext cx="18944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C00000"/>
                </a:solidFill>
                <a:latin typeface="Calibri" panose="020F0502020204030204" pitchFamily="34" charset="0"/>
                <a:cs typeface="Calibri" panose="020F0502020204030204" pitchFamily="34" charset="0"/>
              </a:rPr>
              <a:t>FAILURE!</a:t>
            </a:r>
          </a:p>
        </p:txBody>
      </p:sp>
      <p:sp>
        <p:nvSpPr>
          <p:cNvPr id="13" name="Rectangle 3"/>
          <p:cNvSpPr>
            <a:spLocks noChangeArrowheads="1"/>
          </p:cNvSpPr>
          <p:nvPr/>
        </p:nvSpPr>
        <p:spPr bwMode="auto">
          <a:xfrm>
            <a:off x="3953243" y="6477000"/>
            <a:ext cx="38856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defRPr/>
            </a:pPr>
            <a:r>
              <a:rPr lang="en-US" altLang="en-US" sz="1800" dirty="0">
                <a:solidFill>
                  <a:srgbClr val="000000"/>
                </a:solidFill>
                <a:ea typeface="MS PGothic" pitchFamily="34" charset="-128"/>
              </a:rPr>
              <a:t>McLellan AT et al. </a:t>
            </a:r>
            <a:r>
              <a:rPr lang="en-US" altLang="en-US" sz="1800" i="1" dirty="0">
                <a:solidFill>
                  <a:srgbClr val="000000"/>
                </a:solidFill>
                <a:ea typeface="MS PGothic" pitchFamily="34" charset="-128"/>
              </a:rPr>
              <a:t>JAMA</a:t>
            </a:r>
            <a:r>
              <a:rPr lang="en-US" altLang="en-US" sz="1800" dirty="0">
                <a:solidFill>
                  <a:srgbClr val="000000"/>
                </a:solidFill>
                <a:ea typeface="MS PGothic" pitchFamily="34" charset="-128"/>
              </a:rPr>
              <a:t> 2000 </a:t>
            </a:r>
          </a:p>
        </p:txBody>
      </p:sp>
    </p:spTree>
    <p:extLst>
      <p:ext uri="{BB962C8B-B14F-4D97-AF65-F5344CB8AC3E}">
        <p14:creationId xmlns:p14="http://schemas.microsoft.com/office/powerpoint/2010/main" val="52022501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6261"/>
                                        </p:tgtEl>
                                        <p:attrNameLst>
                                          <p:attrName>style.visibility</p:attrName>
                                        </p:attrNameLst>
                                      </p:cBhvr>
                                      <p:to>
                                        <p:strVal val="visible"/>
                                      </p:to>
                                    </p:set>
                                    <p:animEffect transition="in" filter="fade">
                                      <p:cBhvr>
                                        <p:cTn id="10" dur="500"/>
                                        <p:tgtEl>
                                          <p:spTgt spid="962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6263"/>
                                        </p:tgtEl>
                                        <p:attrNameLst>
                                          <p:attrName>style.visibility</p:attrName>
                                        </p:attrNameLst>
                                      </p:cBhvr>
                                      <p:to>
                                        <p:strVal val="visible"/>
                                      </p:to>
                                    </p:set>
                                    <p:animEffect transition="in" filter="fade">
                                      <p:cBhvr>
                                        <p:cTn id="13" dur="500"/>
                                        <p:tgtEl>
                                          <p:spTgt spid="9626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6265"/>
                                        </p:tgtEl>
                                        <p:attrNameLst>
                                          <p:attrName>style.visibility</p:attrName>
                                        </p:attrNameLst>
                                      </p:cBhvr>
                                      <p:to>
                                        <p:strVal val="visible"/>
                                      </p:to>
                                    </p:set>
                                    <p:animEffect transition="in" filter="fade">
                                      <p:cBhvr>
                                        <p:cTn id="18" dur="500"/>
                                        <p:tgtEl>
                                          <p:spTgt spid="9626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6264"/>
                                        </p:tgtEl>
                                        <p:attrNameLst>
                                          <p:attrName>style.visibility</p:attrName>
                                        </p:attrNameLst>
                                      </p:cBhvr>
                                      <p:to>
                                        <p:strVal val="visible"/>
                                      </p:to>
                                    </p:set>
                                    <p:animEffect transition="in" filter="fade">
                                      <p:cBhvr>
                                        <p:cTn id="26" dur="500"/>
                                        <p:tgtEl>
                                          <p:spTgt spid="962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6262"/>
                                        </p:tgtEl>
                                        <p:attrNameLst>
                                          <p:attrName>style.visibility</p:attrName>
                                        </p:attrNameLst>
                                      </p:cBhvr>
                                      <p:to>
                                        <p:strVal val="visible"/>
                                      </p:to>
                                    </p:set>
                                    <p:animEffect transition="in" filter="fade">
                                      <p:cBhvr>
                                        <p:cTn id="29" dur="500"/>
                                        <p:tgtEl>
                                          <p:spTgt spid="9626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6266"/>
                                        </p:tgtEl>
                                        <p:attrNameLst>
                                          <p:attrName>style.visibility</p:attrName>
                                        </p:attrNameLst>
                                      </p:cBhvr>
                                      <p:to>
                                        <p:strVal val="visible"/>
                                      </p:to>
                                    </p:set>
                                    <p:animEffect transition="in" filter="fade">
                                      <p:cBhvr>
                                        <p:cTn id="34" dur="500"/>
                                        <p:tgtEl>
                                          <p:spTgt spid="96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2" grpId="0">
        <p:bldAsOne/>
      </p:bldGraphic>
      <p:bldP spid="96261" grpId="0" autoUpdateAnimBg="0"/>
      <p:bldP spid="96262" grpId="0" autoUpdateAnimBg="0"/>
      <p:bldP spid="96263" grpId="0" autoUpdateAnimBg="0"/>
      <p:bldP spid="96264" grpId="0" autoUpdateAnimBg="0"/>
      <p:bldP spid="96265" grpId="0" autoUpdateAnimBg="0"/>
      <p:bldP spid="9626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Title 1"/>
          <p:cNvSpPr>
            <a:spLocks noGrp="1"/>
          </p:cNvSpPr>
          <p:nvPr>
            <p:ph type="title"/>
          </p:nvPr>
        </p:nvSpPr>
        <p:spPr>
          <a:xfrm>
            <a:off x="-6348" y="0"/>
            <a:ext cx="12299951" cy="866899"/>
          </a:xfrm>
          <a:solidFill>
            <a:srgbClr val="214A5B"/>
          </a:solidFill>
        </p:spPr>
        <p:txBody>
          <a:bodyPr/>
          <a:lstStyle/>
          <a:p>
            <a:r>
              <a:rPr lang="en-US" altLang="en-US" b="1" u="sng" dirty="0">
                <a:solidFill>
                  <a:schemeClr val="bg1"/>
                </a:solidFill>
                <a:effectLst>
                  <a:outerShdw blurRad="38100" dist="38100" dir="2700000" algn="tl">
                    <a:srgbClr val="000000">
                      <a:alpha val="43137"/>
                    </a:srgbClr>
                  </a:outerShdw>
                </a:effectLst>
              </a:rPr>
              <a:t>Past Year</a:t>
            </a:r>
            <a:r>
              <a:rPr lang="en-US" altLang="en-US" b="1" dirty="0">
                <a:solidFill>
                  <a:schemeClr val="bg1"/>
                </a:solidFill>
                <a:effectLst>
                  <a:outerShdw blurRad="38100" dist="38100" dir="2700000" algn="tl">
                    <a:srgbClr val="000000">
                      <a:alpha val="43137"/>
                    </a:srgbClr>
                  </a:outerShdw>
                </a:effectLst>
              </a:rPr>
              <a:t> Substance Use Disorder</a:t>
            </a:r>
          </a:p>
        </p:txBody>
      </p:sp>
      <p:sp>
        <p:nvSpPr>
          <p:cNvPr id="82948" name="TextBox 5"/>
          <p:cNvSpPr txBox="1">
            <a:spLocks noChangeArrowheads="1"/>
          </p:cNvSpPr>
          <p:nvPr/>
        </p:nvSpPr>
        <p:spPr bwMode="auto">
          <a:xfrm>
            <a:off x="186265" y="6248400"/>
            <a:ext cx="6068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SAMHSA. (2024). 2023 National Survey on Drug Use and Health</a:t>
            </a:r>
          </a:p>
        </p:txBody>
      </p:sp>
      <p:pic>
        <p:nvPicPr>
          <p:cNvPr id="14" name="Picture 13">
            <a:extLst>
              <a:ext uri="{FF2B5EF4-FFF2-40B4-BE49-F238E27FC236}">
                <a16:creationId xmlns:a16="http://schemas.microsoft.com/office/drawing/2014/main" id="{E86F1AFE-C2CC-0C0E-07A0-CACAE254A488}"/>
              </a:ext>
            </a:extLst>
          </p:cNvPr>
          <p:cNvPicPr>
            <a:picLocks noChangeAspect="1"/>
          </p:cNvPicPr>
          <p:nvPr/>
        </p:nvPicPr>
        <p:blipFill>
          <a:blip r:embed="rId3"/>
          <a:srcRect l="19295" t="41223" r="15889" b="26888"/>
          <a:stretch/>
        </p:blipFill>
        <p:spPr>
          <a:xfrm>
            <a:off x="616190" y="1419044"/>
            <a:ext cx="11054873" cy="3333931"/>
          </a:xfrm>
          <a:prstGeom prst="rect">
            <a:avLst/>
          </a:prstGeom>
          <a:solidFill>
            <a:srgbClr val="E8E8E8"/>
          </a:solidFill>
        </p:spPr>
      </p:pic>
      <p:grpSp>
        <p:nvGrpSpPr>
          <p:cNvPr id="10" name="Group 9">
            <a:extLst>
              <a:ext uri="{FF2B5EF4-FFF2-40B4-BE49-F238E27FC236}">
                <a16:creationId xmlns:a16="http://schemas.microsoft.com/office/drawing/2014/main" id="{80156CF6-315D-494A-80F6-64D0E94938C5}"/>
              </a:ext>
            </a:extLst>
          </p:cNvPr>
          <p:cNvGrpSpPr/>
          <p:nvPr/>
        </p:nvGrpSpPr>
        <p:grpSpPr>
          <a:xfrm>
            <a:off x="3682026" y="1300005"/>
            <a:ext cx="8229428" cy="3610287"/>
            <a:chOff x="3401363" y="1538180"/>
            <a:chExt cx="8702101" cy="3340993"/>
          </a:xfrm>
        </p:grpSpPr>
        <p:sp>
          <p:nvSpPr>
            <p:cNvPr id="7" name="Rectangle 6">
              <a:extLst>
                <a:ext uri="{FF2B5EF4-FFF2-40B4-BE49-F238E27FC236}">
                  <a16:creationId xmlns:a16="http://schemas.microsoft.com/office/drawing/2014/main" id="{8508E597-FD35-48E1-B218-B64AEB022B3B}"/>
                </a:ext>
              </a:extLst>
            </p:cNvPr>
            <p:cNvSpPr/>
            <p:nvPr/>
          </p:nvSpPr>
          <p:spPr bwMode="auto">
            <a:xfrm>
              <a:off x="5314278" y="1538180"/>
              <a:ext cx="6789186" cy="33409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9" name="Rectangle 8">
              <a:extLst>
                <a:ext uri="{FF2B5EF4-FFF2-40B4-BE49-F238E27FC236}">
                  <a16:creationId xmlns:a16="http://schemas.microsoft.com/office/drawing/2014/main" id="{456F7A84-5761-47F6-B6F0-2A93912BD943}"/>
                </a:ext>
              </a:extLst>
            </p:cNvPr>
            <p:cNvSpPr/>
            <p:nvPr/>
          </p:nvSpPr>
          <p:spPr bwMode="auto">
            <a:xfrm rot="20144247">
              <a:off x="3401363" y="1914360"/>
              <a:ext cx="2013558" cy="3465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13" name="Rectangle 12">
              <a:extLst>
                <a:ext uri="{FF2B5EF4-FFF2-40B4-BE49-F238E27FC236}">
                  <a16:creationId xmlns:a16="http://schemas.microsoft.com/office/drawing/2014/main" id="{7B16A290-8BE4-4001-81A1-88C2F3524951}"/>
                </a:ext>
              </a:extLst>
            </p:cNvPr>
            <p:cNvSpPr/>
            <p:nvPr/>
          </p:nvSpPr>
          <p:spPr bwMode="auto">
            <a:xfrm rot="1435294">
              <a:off x="3440100" y="4063241"/>
              <a:ext cx="2095206" cy="3465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grpSp>
      <p:grpSp>
        <p:nvGrpSpPr>
          <p:cNvPr id="5" name="Group 4">
            <a:extLst>
              <a:ext uri="{FF2B5EF4-FFF2-40B4-BE49-F238E27FC236}">
                <a16:creationId xmlns:a16="http://schemas.microsoft.com/office/drawing/2014/main" id="{625E0EFF-7936-B3F9-947C-8C067DEDC69C}"/>
              </a:ext>
            </a:extLst>
          </p:cNvPr>
          <p:cNvGrpSpPr/>
          <p:nvPr/>
        </p:nvGrpSpPr>
        <p:grpSpPr>
          <a:xfrm>
            <a:off x="5791200" y="2181225"/>
            <a:ext cx="4869227" cy="1857375"/>
            <a:chOff x="5791200" y="2181225"/>
            <a:chExt cx="4869227" cy="1857375"/>
          </a:xfrm>
        </p:grpSpPr>
        <p:sp>
          <p:nvSpPr>
            <p:cNvPr id="3" name="Rectangle 2">
              <a:extLst>
                <a:ext uri="{FF2B5EF4-FFF2-40B4-BE49-F238E27FC236}">
                  <a16:creationId xmlns:a16="http://schemas.microsoft.com/office/drawing/2014/main" id="{6585DE17-7F73-BC13-E4D1-852C38279B10}"/>
                </a:ext>
              </a:extLst>
            </p:cNvPr>
            <p:cNvSpPr/>
            <p:nvPr/>
          </p:nvSpPr>
          <p:spPr bwMode="auto">
            <a:xfrm>
              <a:off x="5791200" y="2276475"/>
              <a:ext cx="2133600" cy="17621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4" name="Rectangle 3">
              <a:extLst>
                <a:ext uri="{FF2B5EF4-FFF2-40B4-BE49-F238E27FC236}">
                  <a16:creationId xmlns:a16="http://schemas.microsoft.com/office/drawing/2014/main" id="{7B206D74-747B-4C32-9883-2CDE88042E9C}"/>
                </a:ext>
              </a:extLst>
            </p:cNvPr>
            <p:cNvSpPr/>
            <p:nvPr/>
          </p:nvSpPr>
          <p:spPr bwMode="auto">
            <a:xfrm>
              <a:off x="7972424" y="2181225"/>
              <a:ext cx="2688003" cy="184784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grpSp>
    </p:spTree>
    <p:extLst>
      <p:ext uri="{BB962C8B-B14F-4D97-AF65-F5344CB8AC3E}">
        <p14:creationId xmlns:p14="http://schemas.microsoft.com/office/powerpoint/2010/main" val="310110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5A1DC1-0BAE-47BE-9CB4-20C2FC50B6D4}"/>
              </a:ext>
            </a:extLst>
          </p:cNvPr>
          <p:cNvSpPr>
            <a:spLocks noGrp="1"/>
          </p:cNvSpPr>
          <p:nvPr>
            <p:ph type="title"/>
          </p:nvPr>
        </p:nvSpPr>
        <p:spPr>
          <a:xfrm>
            <a:off x="0" y="-52517"/>
            <a:ext cx="12192000" cy="1001810"/>
          </a:xfrm>
          <a:solidFill>
            <a:srgbClr val="214A5B"/>
          </a:solidFill>
        </p:spPr>
        <p:txBody>
          <a:bodyPr/>
          <a:lstStyle/>
          <a:p>
            <a:pPr>
              <a:lnSpc>
                <a:spcPct val="90000"/>
              </a:lnSpc>
              <a:spcAft>
                <a:spcPts val="3600"/>
              </a:spcAft>
            </a:pPr>
            <a:r>
              <a:rPr lang="en-US" sz="4000" b="1" cap="none" dirty="0">
                <a:solidFill>
                  <a:schemeClr val="bg1"/>
                </a:solidFill>
                <a:effectLst>
                  <a:outerShdw blurRad="38100" dist="38100" dir="2700000" algn="tl">
                    <a:srgbClr val="000000">
                      <a:alpha val="43137"/>
                    </a:srgbClr>
                  </a:outerShdw>
                </a:effectLst>
                <a:latin typeface="Calibri "/>
              </a:rPr>
              <a:t>Long Term Recovery Reverses Brain Dopamine Effects</a:t>
            </a:r>
            <a:endParaRPr lang="en-US" sz="3200" i="1"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9BEDA4A7-7AFE-F721-5289-EA9DE545BA31}"/>
              </a:ext>
            </a:extLst>
          </p:cNvPr>
          <p:cNvSpPr>
            <a:spLocks noGrp="1"/>
          </p:cNvSpPr>
          <p:nvPr>
            <p:ph idx="1"/>
          </p:nvPr>
        </p:nvSpPr>
        <p:spPr>
          <a:xfrm>
            <a:off x="419100" y="1131866"/>
            <a:ext cx="10620375" cy="1143001"/>
          </a:xfrm>
        </p:spPr>
        <p:txBody>
          <a:bodyPr/>
          <a:lstStyle/>
          <a:p>
            <a:pPr marL="0" indent="0">
              <a:buNone/>
            </a:pPr>
            <a:r>
              <a:rPr lang="en-US" dirty="0">
                <a:latin typeface="Calibri" panose="020F0502020204030204" pitchFamily="34" charset="0"/>
                <a:cs typeface="Calibri" panose="020F0502020204030204" pitchFamily="34" charset="0"/>
              </a:rPr>
              <a:t>Improvement in brain metabolism with prolonged abstinence from methamphetamine use</a:t>
            </a:r>
          </a:p>
          <a:p>
            <a:endParaRPr lang="en-US" dirty="0"/>
          </a:p>
        </p:txBody>
      </p:sp>
      <p:grpSp>
        <p:nvGrpSpPr>
          <p:cNvPr id="8" name="Group 7">
            <a:extLst>
              <a:ext uri="{FF2B5EF4-FFF2-40B4-BE49-F238E27FC236}">
                <a16:creationId xmlns:a16="http://schemas.microsoft.com/office/drawing/2014/main" id="{FE55B964-63F0-41AF-94C3-2EB169F92839}"/>
              </a:ext>
            </a:extLst>
          </p:cNvPr>
          <p:cNvGrpSpPr/>
          <p:nvPr/>
        </p:nvGrpSpPr>
        <p:grpSpPr>
          <a:xfrm>
            <a:off x="-3537721" y="2457440"/>
            <a:ext cx="14329546" cy="8657282"/>
            <a:chOff x="-2134882" y="-2205814"/>
            <a:chExt cx="11850510" cy="6608488"/>
          </a:xfrm>
        </p:grpSpPr>
        <p:sp>
          <p:nvSpPr>
            <p:cNvPr id="26" name="Text Box 6">
              <a:extLst>
                <a:ext uri="{FF2B5EF4-FFF2-40B4-BE49-F238E27FC236}">
                  <a16:creationId xmlns:a16="http://schemas.microsoft.com/office/drawing/2014/main" id="{B85E55DB-0877-4BCE-A7E1-6072DB571553}"/>
                </a:ext>
              </a:extLst>
            </p:cNvPr>
            <p:cNvSpPr txBox="1">
              <a:spLocks noChangeArrowheads="1"/>
            </p:cNvSpPr>
            <p:nvPr/>
          </p:nvSpPr>
          <p:spPr bwMode="auto">
            <a:xfrm>
              <a:off x="2985277" y="253832"/>
              <a:ext cx="1789208" cy="33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2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Normal Control</a:t>
              </a:r>
            </a:p>
          </p:txBody>
        </p:sp>
        <p:sp>
          <p:nvSpPr>
            <p:cNvPr id="27" name="Text Box 7">
              <a:extLst>
                <a:ext uri="{FF2B5EF4-FFF2-40B4-BE49-F238E27FC236}">
                  <a16:creationId xmlns:a16="http://schemas.microsoft.com/office/drawing/2014/main" id="{22A1E5E7-AFA6-4F8A-8AB4-2E029C39956B}"/>
                </a:ext>
              </a:extLst>
            </p:cNvPr>
            <p:cNvSpPr txBox="1">
              <a:spLocks noChangeArrowheads="1"/>
            </p:cNvSpPr>
            <p:nvPr/>
          </p:nvSpPr>
          <p:spPr bwMode="auto">
            <a:xfrm>
              <a:off x="5250902" y="253832"/>
              <a:ext cx="1356461" cy="56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2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METH User</a:t>
              </a:r>
            </a:p>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2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(1 month)</a:t>
              </a:r>
            </a:p>
          </p:txBody>
        </p:sp>
        <p:sp>
          <p:nvSpPr>
            <p:cNvPr id="28" name="Text Box 8">
              <a:extLst>
                <a:ext uri="{FF2B5EF4-FFF2-40B4-BE49-F238E27FC236}">
                  <a16:creationId xmlns:a16="http://schemas.microsoft.com/office/drawing/2014/main" id="{0465D6C5-F56E-4F65-9445-ABCEA365897F}"/>
                </a:ext>
              </a:extLst>
            </p:cNvPr>
            <p:cNvSpPr txBox="1">
              <a:spLocks noChangeArrowheads="1"/>
            </p:cNvSpPr>
            <p:nvPr/>
          </p:nvSpPr>
          <p:spPr bwMode="auto">
            <a:xfrm>
              <a:off x="7289718" y="253832"/>
              <a:ext cx="1459887" cy="5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2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METH User</a:t>
              </a:r>
            </a:p>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2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(14 months)</a:t>
              </a:r>
            </a:p>
          </p:txBody>
        </p:sp>
        <p:grpSp>
          <p:nvGrpSpPr>
            <p:cNvPr id="6" name="Group 5">
              <a:extLst>
                <a:ext uri="{FF2B5EF4-FFF2-40B4-BE49-F238E27FC236}">
                  <a16:creationId xmlns:a16="http://schemas.microsoft.com/office/drawing/2014/main" id="{1023E938-5DCF-4A00-92DF-56897413BA38}"/>
                </a:ext>
              </a:extLst>
            </p:cNvPr>
            <p:cNvGrpSpPr/>
            <p:nvPr/>
          </p:nvGrpSpPr>
          <p:grpSpPr>
            <a:xfrm>
              <a:off x="3014686" y="-2205814"/>
              <a:ext cx="6700942" cy="2770660"/>
              <a:chOff x="5511007" y="-2405338"/>
              <a:chExt cx="6700942" cy="2770660"/>
            </a:xfrm>
          </p:grpSpPr>
          <p:grpSp>
            <p:nvGrpSpPr>
              <p:cNvPr id="5" name="Group 4">
                <a:extLst>
                  <a:ext uri="{FF2B5EF4-FFF2-40B4-BE49-F238E27FC236}">
                    <a16:creationId xmlns:a16="http://schemas.microsoft.com/office/drawing/2014/main" id="{BDCCFD7E-81AB-4AF5-9A05-6F3E0D2D6472}"/>
                  </a:ext>
                </a:extLst>
              </p:cNvPr>
              <p:cNvGrpSpPr/>
              <p:nvPr/>
            </p:nvGrpSpPr>
            <p:grpSpPr>
              <a:xfrm>
                <a:off x="5511007" y="-2368673"/>
                <a:ext cx="5888730" cy="2389130"/>
                <a:chOff x="1310783" y="1903302"/>
                <a:chExt cx="5888730" cy="2389130"/>
              </a:xfrm>
            </p:grpSpPr>
            <p:pic>
              <p:nvPicPr>
                <p:cNvPr id="22" name="Picture 2">
                  <a:extLst>
                    <a:ext uri="{FF2B5EF4-FFF2-40B4-BE49-F238E27FC236}">
                      <a16:creationId xmlns:a16="http://schemas.microsoft.com/office/drawing/2014/main" id="{C67B1328-9BF9-42E2-9AC2-92FCA48CE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66" t="4445" r="57225" b="71111"/>
                <a:stretch>
                  <a:fillRect/>
                </a:stretch>
              </p:blipFill>
              <p:spPr bwMode="auto">
                <a:xfrm>
                  <a:off x="1310783" y="1903304"/>
                  <a:ext cx="2111861" cy="238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a:extLst>
                    <a:ext uri="{FF2B5EF4-FFF2-40B4-BE49-F238E27FC236}">
                      <a16:creationId xmlns:a16="http://schemas.microsoft.com/office/drawing/2014/main" id="{85DF9206-B489-4C18-805C-FA5C2DA90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39" t="32222" r="54169" b="41112"/>
                <a:stretch>
                  <a:fillRect/>
                </a:stretch>
              </p:blipFill>
              <p:spPr bwMode="auto">
                <a:xfrm>
                  <a:off x="3189283" y="1903302"/>
                  <a:ext cx="2199856" cy="238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a:extLst>
                    <a:ext uri="{FF2B5EF4-FFF2-40B4-BE49-F238E27FC236}">
                      <a16:creationId xmlns:a16="http://schemas.microsoft.com/office/drawing/2014/main" id="{D63F3E4A-4A86-4140-80AD-528C8D9E9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66" t="65556" r="54169" b="7777"/>
                <a:stretch>
                  <a:fillRect/>
                </a:stretch>
              </p:blipFill>
              <p:spPr bwMode="auto">
                <a:xfrm>
                  <a:off x="5087653" y="1903304"/>
                  <a:ext cx="2111860" cy="238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9">
                <a:extLst>
                  <a:ext uri="{FF2B5EF4-FFF2-40B4-BE49-F238E27FC236}">
                    <a16:creationId xmlns:a16="http://schemas.microsoft.com/office/drawing/2014/main" id="{0F24AAEF-0E18-433B-922F-7A4CEE177A65}"/>
                  </a:ext>
                </a:extLst>
              </p:cNvPr>
              <p:cNvGrpSpPr>
                <a:grpSpLocks/>
              </p:cNvGrpSpPr>
              <p:nvPr/>
            </p:nvGrpSpPr>
            <p:grpSpPr bwMode="auto">
              <a:xfrm>
                <a:off x="11350512" y="-2405338"/>
                <a:ext cx="861437" cy="2770660"/>
                <a:chOff x="5882" y="1710"/>
                <a:chExt cx="385" cy="1222"/>
              </a:xfrm>
            </p:grpSpPr>
            <p:pic>
              <p:nvPicPr>
                <p:cNvPr id="30" name="Picture 10">
                  <a:extLst>
                    <a:ext uri="{FF2B5EF4-FFF2-40B4-BE49-F238E27FC236}">
                      <a16:creationId xmlns:a16="http://schemas.microsoft.com/office/drawing/2014/main" id="{38F7B413-B55F-48DC-8C99-F15711AEA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4787" t="38889" r="10439" b="36667"/>
                <a:stretch>
                  <a:fillRect/>
                </a:stretch>
              </p:blipFill>
              <p:spPr bwMode="auto">
                <a:xfrm>
                  <a:off x="5904" y="1728"/>
                  <a:ext cx="150"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1">
                  <a:extLst>
                    <a:ext uri="{FF2B5EF4-FFF2-40B4-BE49-F238E27FC236}">
                      <a16:creationId xmlns:a16="http://schemas.microsoft.com/office/drawing/2014/main" id="{0AC439B9-E25F-40EF-8119-FE108DAFD8AB}"/>
                    </a:ext>
                  </a:extLst>
                </p:cNvPr>
                <p:cNvSpPr txBox="1">
                  <a:spLocks noChangeArrowheads="1"/>
                </p:cNvSpPr>
                <p:nvPr/>
              </p:nvSpPr>
              <p:spPr bwMode="auto">
                <a:xfrm>
                  <a:off x="6140" y="2625"/>
                  <a:ext cx="123"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1400" b="0" i="0" u="none" strike="noStrike" kern="1200" cap="none" spc="0" normalizeH="0" baseline="0" noProof="0" dirty="0">
                      <a:ln>
                        <a:noFill/>
                      </a:ln>
                      <a:effectLst/>
                      <a:uLnTx/>
                      <a:uFillTx/>
                      <a:ea typeface="+mn-ea"/>
                      <a:cs typeface="+mn-cs"/>
                    </a:rPr>
                    <a:t>0</a:t>
                  </a:r>
                </a:p>
              </p:txBody>
            </p:sp>
            <p:sp>
              <p:nvSpPr>
                <p:cNvPr id="32" name="Text Box 12">
                  <a:extLst>
                    <a:ext uri="{FF2B5EF4-FFF2-40B4-BE49-F238E27FC236}">
                      <a16:creationId xmlns:a16="http://schemas.microsoft.com/office/drawing/2014/main" id="{6716E91C-47DA-4E72-87D1-14B6FBF6368B}"/>
                    </a:ext>
                  </a:extLst>
                </p:cNvPr>
                <p:cNvSpPr txBox="1">
                  <a:spLocks noChangeArrowheads="1"/>
                </p:cNvSpPr>
                <p:nvPr/>
              </p:nvSpPr>
              <p:spPr bwMode="auto">
                <a:xfrm>
                  <a:off x="6144" y="1710"/>
                  <a:ext cx="123"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1400" b="0" i="0" u="none" strike="noStrike" kern="1200" cap="none" spc="0" normalizeH="0" baseline="0" noProof="0" dirty="0">
                      <a:ln>
                        <a:noFill/>
                      </a:ln>
                      <a:effectLst/>
                      <a:uLnTx/>
                      <a:uFillTx/>
                      <a:ea typeface="+mn-ea"/>
                      <a:cs typeface="+mn-cs"/>
                    </a:rPr>
                    <a:t>3</a:t>
                  </a:r>
                </a:p>
              </p:txBody>
            </p:sp>
            <p:sp>
              <p:nvSpPr>
                <p:cNvPr id="33" name="Line 13">
                  <a:extLst>
                    <a:ext uri="{FF2B5EF4-FFF2-40B4-BE49-F238E27FC236}">
                      <a16:creationId xmlns:a16="http://schemas.microsoft.com/office/drawing/2014/main" id="{C6BA8632-5BAA-41B4-AE9F-3D8D4E794BC5}"/>
                    </a:ext>
                  </a:extLst>
                </p:cNvPr>
                <p:cNvSpPr>
                  <a:spLocks noChangeShapeType="1"/>
                </p:cNvSpPr>
                <p:nvPr/>
              </p:nvSpPr>
              <p:spPr bwMode="auto">
                <a:xfrm>
                  <a:off x="6000" y="2688"/>
                  <a:ext cx="14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Line 14">
                  <a:extLst>
                    <a:ext uri="{FF2B5EF4-FFF2-40B4-BE49-F238E27FC236}">
                      <a16:creationId xmlns:a16="http://schemas.microsoft.com/office/drawing/2014/main" id="{A1873C1B-0C43-4F29-8AAD-C1C2CEDB0982}"/>
                    </a:ext>
                  </a:extLst>
                </p:cNvPr>
                <p:cNvSpPr>
                  <a:spLocks noChangeShapeType="1"/>
                </p:cNvSpPr>
                <p:nvPr/>
              </p:nvSpPr>
              <p:spPr bwMode="auto">
                <a:xfrm>
                  <a:off x="6000" y="1768"/>
                  <a:ext cx="14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 Box 15">
                  <a:extLst>
                    <a:ext uri="{FF2B5EF4-FFF2-40B4-BE49-F238E27FC236}">
                      <a16:creationId xmlns:a16="http://schemas.microsoft.com/office/drawing/2014/main" id="{3396C023-C6F4-4A0F-8EBE-8A6E199A29F1}"/>
                    </a:ext>
                  </a:extLst>
                </p:cNvPr>
                <p:cNvSpPr txBox="1">
                  <a:spLocks noChangeArrowheads="1"/>
                </p:cNvSpPr>
                <p:nvPr/>
              </p:nvSpPr>
              <p:spPr bwMode="auto">
                <a:xfrm>
                  <a:off x="5882" y="2817"/>
                  <a:ext cx="29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1400" b="0" i="0" u="none" strike="noStrike" kern="1200" cap="none" spc="0" normalizeH="0" baseline="0" noProof="0" dirty="0">
                      <a:ln>
                        <a:noFill/>
                      </a:ln>
                      <a:effectLst/>
                      <a:uLnTx/>
                      <a:uFillTx/>
                      <a:ea typeface="+mn-ea"/>
                      <a:cs typeface="+mn-cs"/>
                    </a:rPr>
                    <a:t>ml/gm</a:t>
                  </a:r>
                </a:p>
              </p:txBody>
            </p:sp>
          </p:grpSp>
        </p:grpSp>
        <p:sp>
          <p:nvSpPr>
            <p:cNvPr id="36" name="Text Box 16">
              <a:extLst>
                <a:ext uri="{FF2B5EF4-FFF2-40B4-BE49-F238E27FC236}">
                  <a16:creationId xmlns:a16="http://schemas.microsoft.com/office/drawing/2014/main" id="{88314352-9175-4C8F-9812-8F885EDA6600}"/>
                </a:ext>
              </a:extLst>
            </p:cNvPr>
            <p:cNvSpPr txBox="1">
              <a:spLocks noChangeArrowheads="1"/>
            </p:cNvSpPr>
            <p:nvPr/>
          </p:nvSpPr>
          <p:spPr bwMode="auto">
            <a:xfrm>
              <a:off x="-2134882" y="4143179"/>
              <a:ext cx="3701847" cy="25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Volkow, ND et al., </a:t>
              </a:r>
              <a:r>
                <a:rPr kumimoji="0" lang="en-US" alt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Journal of Neuroscience </a:t>
              </a:r>
              <a:r>
                <a:rPr kumimoji="0" lang="en-US" alt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2001</a:t>
              </a:r>
            </a:p>
          </p:txBody>
        </p:sp>
      </p:grpSp>
      <p:sp>
        <p:nvSpPr>
          <p:cNvPr id="10" name="TextBox 9">
            <a:extLst>
              <a:ext uri="{FF2B5EF4-FFF2-40B4-BE49-F238E27FC236}">
                <a16:creationId xmlns:a16="http://schemas.microsoft.com/office/drawing/2014/main" id="{CE67D42A-A73E-E2E6-2BD2-490B4DB59809}"/>
              </a:ext>
            </a:extLst>
          </p:cNvPr>
          <p:cNvSpPr txBox="1"/>
          <p:nvPr/>
        </p:nvSpPr>
        <p:spPr>
          <a:xfrm>
            <a:off x="302722" y="6286500"/>
            <a:ext cx="4407169" cy="369332"/>
          </a:xfrm>
          <a:prstGeom prst="rect">
            <a:avLst/>
          </a:prstGeom>
          <a:noFill/>
        </p:spPr>
        <p:txBody>
          <a:bodyPr wrap="none" rtlCol="0">
            <a:spAutoFit/>
          </a:bodyPr>
          <a:lstStyle/>
          <a:p>
            <a:r>
              <a:rPr lang="en-US" dirty="0"/>
              <a:t>Volkow, ND et al., </a:t>
            </a:r>
            <a:r>
              <a:rPr lang="en-US" i="1" dirty="0"/>
              <a:t>Journal Neuroscience </a:t>
            </a:r>
            <a:r>
              <a:rPr lang="en-US" dirty="0"/>
              <a:t>2001</a:t>
            </a:r>
          </a:p>
        </p:txBody>
      </p:sp>
    </p:spTree>
    <p:extLst>
      <p:ext uri="{BB962C8B-B14F-4D97-AF65-F5344CB8AC3E}">
        <p14:creationId xmlns:p14="http://schemas.microsoft.com/office/powerpoint/2010/main" val="1707268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D713DC-17D7-4445-B861-B986EB4D02FA}"/>
              </a:ext>
            </a:extLst>
          </p:cNvPr>
          <p:cNvSpPr>
            <a:spLocks noGrp="1"/>
          </p:cNvSpPr>
          <p:nvPr>
            <p:ph type="title"/>
          </p:nvPr>
        </p:nvSpPr>
        <p:spPr>
          <a:xfrm>
            <a:off x="0" y="0"/>
            <a:ext cx="12192000" cy="1057275"/>
          </a:xfrm>
          <a:solidFill>
            <a:srgbClr val="214A5B"/>
          </a:solidFill>
        </p:spPr>
        <p:txBody>
          <a:bodyPr/>
          <a:lstStyle/>
          <a:p>
            <a:r>
              <a:rPr lang="en-US" sz="4000" b="1" dirty="0">
                <a:solidFill>
                  <a:schemeClr val="bg1"/>
                </a:solidFill>
                <a:effectLst>
                  <a:outerShdw blurRad="38100" dist="38100" dir="2700000" algn="tl">
                    <a:srgbClr val="000000">
                      <a:alpha val="43137"/>
                    </a:srgbClr>
                  </a:outerShdw>
                </a:effectLst>
              </a:rPr>
              <a:t>Cerebral Neurochemical Changes on MOUD</a:t>
            </a:r>
          </a:p>
        </p:txBody>
      </p:sp>
      <p:sp>
        <p:nvSpPr>
          <p:cNvPr id="5" name="Content Placeholder 4">
            <a:extLst>
              <a:ext uri="{FF2B5EF4-FFF2-40B4-BE49-F238E27FC236}">
                <a16:creationId xmlns:a16="http://schemas.microsoft.com/office/drawing/2014/main" id="{30B19857-F5C0-1CD7-5E6B-8CD5F5447E73}"/>
              </a:ext>
            </a:extLst>
          </p:cNvPr>
          <p:cNvSpPr>
            <a:spLocks noGrp="1"/>
          </p:cNvSpPr>
          <p:nvPr>
            <p:ph idx="1"/>
          </p:nvPr>
        </p:nvSpPr>
        <p:spPr>
          <a:xfrm>
            <a:off x="196148" y="5152394"/>
            <a:ext cx="11787017" cy="877449"/>
          </a:xfrm>
        </p:spPr>
        <p:txBody>
          <a:bodyPr/>
          <a:lstStyle/>
          <a:p>
            <a:r>
              <a:rPr lang="en-US" sz="2400" dirty="0"/>
              <a:t>The nearly normal metabolite profile in subjects on long-term methadone suggests that prolonged treatment may be associated with improved neurochemistry</a:t>
            </a:r>
          </a:p>
        </p:txBody>
      </p:sp>
      <p:grpSp>
        <p:nvGrpSpPr>
          <p:cNvPr id="14" name="Group 13">
            <a:extLst>
              <a:ext uri="{FF2B5EF4-FFF2-40B4-BE49-F238E27FC236}">
                <a16:creationId xmlns:a16="http://schemas.microsoft.com/office/drawing/2014/main" id="{BB34E73B-1941-408C-9645-CD2B29797FF9}"/>
              </a:ext>
            </a:extLst>
          </p:cNvPr>
          <p:cNvGrpSpPr/>
          <p:nvPr/>
        </p:nvGrpSpPr>
        <p:grpSpPr>
          <a:xfrm>
            <a:off x="496184" y="2266711"/>
            <a:ext cx="11139487" cy="2854764"/>
            <a:chOff x="0" y="1035698"/>
            <a:chExt cx="12192000" cy="2855167"/>
          </a:xfrm>
          <a:solidFill>
            <a:schemeClr val="tx1">
              <a:lumMod val="65000"/>
              <a:lumOff val="35000"/>
            </a:schemeClr>
          </a:solidFill>
        </p:grpSpPr>
        <p:sp>
          <p:nvSpPr>
            <p:cNvPr id="13" name="Rectangle 12">
              <a:extLst>
                <a:ext uri="{FF2B5EF4-FFF2-40B4-BE49-F238E27FC236}">
                  <a16:creationId xmlns:a16="http://schemas.microsoft.com/office/drawing/2014/main" id="{07A6594A-FCB8-50B9-EFAE-2ED9F68409DD}"/>
                </a:ext>
              </a:extLst>
            </p:cNvPr>
            <p:cNvSpPr/>
            <p:nvPr/>
          </p:nvSpPr>
          <p:spPr bwMode="auto">
            <a:xfrm>
              <a:off x="0" y="1035698"/>
              <a:ext cx="12192000" cy="2855167"/>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grpSp>
          <p:nvGrpSpPr>
            <p:cNvPr id="12" name="Group 11">
              <a:extLst>
                <a:ext uri="{FF2B5EF4-FFF2-40B4-BE49-F238E27FC236}">
                  <a16:creationId xmlns:a16="http://schemas.microsoft.com/office/drawing/2014/main" id="{E86AC587-3371-753A-2E1D-C12A5FDC33CE}"/>
                </a:ext>
              </a:extLst>
            </p:cNvPr>
            <p:cNvGrpSpPr/>
            <p:nvPr/>
          </p:nvGrpSpPr>
          <p:grpSpPr>
            <a:xfrm>
              <a:off x="98074" y="1248355"/>
              <a:ext cx="11958527" cy="2445934"/>
              <a:chOff x="253363" y="1275945"/>
              <a:chExt cx="11958527" cy="2445934"/>
            </a:xfrm>
            <a:grpFill/>
          </p:grpSpPr>
          <p:pic>
            <p:nvPicPr>
              <p:cNvPr id="7" name="Picture 6">
                <a:extLst>
                  <a:ext uri="{FF2B5EF4-FFF2-40B4-BE49-F238E27FC236}">
                    <a16:creationId xmlns:a16="http://schemas.microsoft.com/office/drawing/2014/main" id="{2C8AEB1D-397B-7032-1AC8-261FA8825F13}"/>
                  </a:ext>
                </a:extLst>
              </p:cNvPr>
              <p:cNvPicPr>
                <a:picLocks noChangeAspect="1"/>
              </p:cNvPicPr>
              <p:nvPr/>
            </p:nvPicPr>
            <p:blipFill>
              <a:blip r:embed="rId3"/>
              <a:srcRect l="24704" t="39058" r="72850" b="35290"/>
              <a:stretch/>
            </p:blipFill>
            <p:spPr>
              <a:xfrm>
                <a:off x="253363" y="1290976"/>
                <a:ext cx="370786" cy="2430714"/>
              </a:xfrm>
              <a:prstGeom prst="rect">
                <a:avLst/>
              </a:prstGeom>
              <a:grpFill/>
              <a:ln w="28575">
                <a:solidFill>
                  <a:schemeClr val="tx1"/>
                </a:solidFill>
              </a:ln>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04B44E40-AC71-86E3-507D-A2089309B2DB}"/>
                  </a:ext>
                </a:extLst>
              </p:cNvPr>
              <p:cNvPicPr>
                <a:picLocks noChangeAspect="1"/>
              </p:cNvPicPr>
              <p:nvPr/>
            </p:nvPicPr>
            <p:blipFill>
              <a:blip r:embed="rId3"/>
              <a:srcRect l="28881" t="18840" r="50664" b="59938"/>
              <a:stretch/>
            </p:blipFill>
            <p:spPr>
              <a:xfrm>
                <a:off x="634102" y="1280611"/>
                <a:ext cx="3764621" cy="2441079"/>
              </a:xfrm>
              <a:prstGeom prst="rect">
                <a:avLst/>
              </a:prstGeom>
              <a:grpFill/>
              <a:ln w="28575">
                <a:solidFill>
                  <a:schemeClr val="tx1"/>
                </a:solidFill>
              </a:ln>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8BE71348-C15C-F89E-C4F8-3EAE8E24C82B}"/>
                  </a:ext>
                </a:extLst>
              </p:cNvPr>
              <p:cNvPicPr>
                <a:picLocks noChangeAspect="1"/>
              </p:cNvPicPr>
              <p:nvPr/>
            </p:nvPicPr>
            <p:blipFill>
              <a:blip r:embed="rId3"/>
              <a:srcRect l="28881" t="41492" r="50664" b="37814"/>
              <a:stretch/>
            </p:blipFill>
            <p:spPr>
              <a:xfrm>
                <a:off x="4398723" y="1275945"/>
                <a:ext cx="3860696" cy="2441079"/>
              </a:xfrm>
              <a:prstGeom prst="rect">
                <a:avLst/>
              </a:prstGeom>
              <a:grpFill/>
              <a:ln w="28575">
                <a:solidFill>
                  <a:schemeClr val="tx1"/>
                </a:solidFill>
              </a:ln>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6AE5634A-FED2-8B64-D937-EA5CAC5DEE70}"/>
                  </a:ext>
                </a:extLst>
              </p:cNvPr>
              <p:cNvPicPr>
                <a:picLocks noChangeAspect="1"/>
              </p:cNvPicPr>
              <p:nvPr/>
            </p:nvPicPr>
            <p:blipFill>
              <a:blip r:embed="rId3"/>
              <a:srcRect l="28700" t="64337" r="50664" b="15217"/>
              <a:stretch/>
            </p:blipFill>
            <p:spPr>
              <a:xfrm>
                <a:off x="8269372" y="1280610"/>
                <a:ext cx="3942518" cy="2441269"/>
              </a:xfrm>
              <a:prstGeom prst="rect">
                <a:avLst/>
              </a:prstGeom>
              <a:grpFill/>
              <a:ln w="28575">
                <a:solidFill>
                  <a:schemeClr val="tx1"/>
                </a:solidFill>
              </a:ln>
              <a:effectLst>
                <a:outerShdw blurRad="50800" dist="38100" dir="8100000" algn="tr" rotWithShape="0">
                  <a:prstClr val="black">
                    <a:alpha val="40000"/>
                  </a:prstClr>
                </a:outerShdw>
              </a:effectLst>
            </p:spPr>
          </p:pic>
        </p:grpSp>
      </p:grpSp>
      <p:sp>
        <p:nvSpPr>
          <p:cNvPr id="11" name="TextBox 10">
            <a:extLst>
              <a:ext uri="{FF2B5EF4-FFF2-40B4-BE49-F238E27FC236}">
                <a16:creationId xmlns:a16="http://schemas.microsoft.com/office/drawing/2014/main" id="{224B5F31-8A24-5773-E1A2-BAEF76D82FFA}"/>
              </a:ext>
            </a:extLst>
          </p:cNvPr>
          <p:cNvSpPr txBox="1"/>
          <p:nvPr/>
        </p:nvSpPr>
        <p:spPr>
          <a:xfrm>
            <a:off x="269584" y="6345305"/>
            <a:ext cx="5265609" cy="338554"/>
          </a:xfrm>
          <a:prstGeom prst="rect">
            <a:avLst/>
          </a:prstGeom>
          <a:noFill/>
        </p:spPr>
        <p:txBody>
          <a:bodyPr wrap="none" rtlCol="0">
            <a:spAutoFit/>
          </a:bodyPr>
          <a:lstStyle/>
          <a:p>
            <a:r>
              <a:rPr lang="en-US" sz="1600" dirty="0"/>
              <a:t>Kaufman MJ, et al. </a:t>
            </a:r>
            <a:r>
              <a:rPr lang="en-US" sz="1600" i="1" dirty="0"/>
              <a:t>Psychiatry Research: Neuroimaging</a:t>
            </a:r>
            <a:r>
              <a:rPr lang="en-US" sz="1600" dirty="0"/>
              <a:t>. 1999 </a:t>
            </a:r>
          </a:p>
        </p:txBody>
      </p:sp>
      <p:sp>
        <p:nvSpPr>
          <p:cNvPr id="2" name="Content Placeholder 4">
            <a:extLst>
              <a:ext uri="{FF2B5EF4-FFF2-40B4-BE49-F238E27FC236}">
                <a16:creationId xmlns:a16="http://schemas.microsoft.com/office/drawing/2014/main" id="{7F8E7B85-C639-C995-962F-BF3AA5A7BE63}"/>
              </a:ext>
            </a:extLst>
          </p:cNvPr>
          <p:cNvSpPr txBox="1">
            <a:spLocks/>
          </p:cNvSpPr>
          <p:nvPr/>
        </p:nvSpPr>
        <p:spPr bwMode="auto">
          <a:xfrm>
            <a:off x="196148" y="1275395"/>
            <a:ext cx="11538653" cy="77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a:lstStyle>
          <a:p>
            <a:r>
              <a:rPr lang="en-US" sz="2400" kern="0" dirty="0"/>
              <a:t>Measured cerebral phosphorus metabolites in subjects with OUD on methadone therapy to determined whether metabolite profiles differed based on treatment duration</a:t>
            </a:r>
          </a:p>
        </p:txBody>
      </p:sp>
    </p:spTree>
    <p:extLst>
      <p:ext uri="{BB962C8B-B14F-4D97-AF65-F5344CB8AC3E}">
        <p14:creationId xmlns:p14="http://schemas.microsoft.com/office/powerpoint/2010/main" val="341740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07BBA-5130-0148-386D-739DB6C75C37}"/>
              </a:ext>
            </a:extLst>
          </p:cNvPr>
          <p:cNvSpPr>
            <a:spLocks noGrp="1"/>
          </p:cNvSpPr>
          <p:nvPr>
            <p:ph type="title"/>
          </p:nvPr>
        </p:nvSpPr>
        <p:spPr>
          <a:xfrm>
            <a:off x="0" y="0"/>
            <a:ext cx="12192000" cy="1076326"/>
          </a:xfrm>
          <a:solidFill>
            <a:srgbClr val="214A5B"/>
          </a:solidFill>
        </p:spPr>
        <p:txBody>
          <a:bodyPr/>
          <a:lstStyle/>
          <a:p>
            <a:pPr marL="285750" algn="l"/>
            <a:r>
              <a:rPr lang="en-US" sz="4000" b="1" dirty="0">
                <a:solidFill>
                  <a:schemeClr val="bg1"/>
                </a:solidFill>
                <a:effectLst>
                  <a:outerShdw blurRad="38100" dist="38100" dir="2700000" algn="tl">
                    <a:srgbClr val="000000">
                      <a:alpha val="43137"/>
                    </a:srgbClr>
                  </a:outerShdw>
                </a:effectLst>
              </a:rPr>
              <a:t>Does the Brain Recovery During Abstinence?</a:t>
            </a:r>
          </a:p>
        </p:txBody>
      </p:sp>
      <p:sp>
        <p:nvSpPr>
          <p:cNvPr id="3" name="Content Placeholder 2">
            <a:extLst>
              <a:ext uri="{FF2B5EF4-FFF2-40B4-BE49-F238E27FC236}">
                <a16:creationId xmlns:a16="http://schemas.microsoft.com/office/drawing/2014/main" id="{2AE825A7-F4E2-5433-40C9-C946E2582319}"/>
              </a:ext>
            </a:extLst>
          </p:cNvPr>
          <p:cNvSpPr>
            <a:spLocks noGrp="1"/>
          </p:cNvSpPr>
          <p:nvPr>
            <p:ph idx="1"/>
          </p:nvPr>
        </p:nvSpPr>
        <p:spPr>
          <a:xfrm>
            <a:off x="317004" y="1309687"/>
            <a:ext cx="10963275" cy="4238625"/>
          </a:xfrm>
        </p:spPr>
        <p:txBody>
          <a:bodyPr/>
          <a:lstStyle/>
          <a:p>
            <a:r>
              <a:rPr lang="en-US" sz="2800" dirty="0"/>
              <a:t>45 studies with neuroimaging to assess neurobiological recovery </a:t>
            </a:r>
          </a:p>
          <a:p>
            <a:pPr lvl="1">
              <a:buFont typeface="Arial" panose="020B0604020202020204" pitchFamily="34" charset="0"/>
              <a:buChar char="•"/>
            </a:pPr>
            <a:r>
              <a:rPr lang="en-US" sz="2400" dirty="0"/>
              <a:t>Majority demonstrated at least partial neurobiological recovery with    abstinence </a:t>
            </a:r>
          </a:p>
          <a:p>
            <a:pPr lvl="1">
              <a:buFont typeface="Arial" panose="020B0604020202020204" pitchFamily="34" charset="0"/>
              <a:buChar char="•"/>
            </a:pPr>
            <a:r>
              <a:rPr lang="en-US" sz="2400" b="1" dirty="0"/>
              <a:t>Structural recovery </a:t>
            </a:r>
            <a:r>
              <a:rPr lang="en-US" sz="2400" dirty="0"/>
              <a:t>occurs predominantly in frontal cortical regions, the insula, hippocampus, and cerebellum</a:t>
            </a:r>
          </a:p>
          <a:p>
            <a:pPr lvl="1">
              <a:buFont typeface="Arial" panose="020B0604020202020204" pitchFamily="34" charset="0"/>
              <a:buChar char="•"/>
            </a:pPr>
            <a:r>
              <a:rPr lang="en-US" sz="2400" b="1" dirty="0"/>
              <a:t>Functional and neurochemical recovery </a:t>
            </a:r>
            <a:r>
              <a:rPr lang="en-US" sz="2400" dirty="0"/>
              <a:t>was similarly observed in prefrontal cortical regions but also in subcortical structures</a:t>
            </a:r>
          </a:p>
          <a:p>
            <a:pPr lvl="1">
              <a:buFont typeface="Arial" panose="020B0604020202020204" pitchFamily="34" charset="0"/>
              <a:buChar char="•"/>
            </a:pPr>
            <a:r>
              <a:rPr lang="en-US" sz="2400" b="1" dirty="0"/>
              <a:t>Structural recovery </a:t>
            </a:r>
            <a:r>
              <a:rPr lang="en-US" sz="2400" dirty="0"/>
              <a:t>appears to precede neurochemical recovery, which begins soon after cessation</a:t>
            </a:r>
          </a:p>
          <a:p>
            <a:pPr lvl="1">
              <a:buFont typeface="Arial" panose="020B0604020202020204" pitchFamily="34" charset="0"/>
              <a:buChar char="•"/>
            </a:pPr>
            <a:r>
              <a:rPr lang="en-US" sz="2400" b="1" dirty="0"/>
              <a:t>Functional recovery </a:t>
            </a:r>
            <a:r>
              <a:rPr lang="en-US" sz="2400" dirty="0"/>
              <a:t>may require longer periods of abstinence</a:t>
            </a:r>
          </a:p>
        </p:txBody>
      </p:sp>
      <p:sp>
        <p:nvSpPr>
          <p:cNvPr id="4" name="TextBox 3">
            <a:extLst>
              <a:ext uri="{FF2B5EF4-FFF2-40B4-BE49-F238E27FC236}">
                <a16:creationId xmlns:a16="http://schemas.microsoft.com/office/drawing/2014/main" id="{DA4E177B-67E6-2F31-4FA7-98A25ACA7FA1}"/>
              </a:ext>
            </a:extLst>
          </p:cNvPr>
          <p:cNvSpPr txBox="1"/>
          <p:nvPr/>
        </p:nvSpPr>
        <p:spPr>
          <a:xfrm>
            <a:off x="501502" y="6185710"/>
            <a:ext cx="3382529" cy="338554"/>
          </a:xfrm>
          <a:prstGeom prst="rect">
            <a:avLst/>
          </a:prstGeom>
          <a:noFill/>
        </p:spPr>
        <p:txBody>
          <a:bodyPr wrap="none" rtlCol="0">
            <a:spAutoFit/>
          </a:bodyPr>
          <a:lstStyle/>
          <a:p>
            <a:r>
              <a:rPr lang="en-US" sz="1600" dirty="0" err="1"/>
              <a:t>Paraz</a:t>
            </a:r>
            <a:r>
              <a:rPr lang="en-US" sz="1600" dirty="0"/>
              <a:t> MA et al. </a:t>
            </a:r>
            <a:r>
              <a:rPr lang="en-US" sz="1600" i="1" dirty="0"/>
              <a:t>Drug </a:t>
            </a:r>
            <a:r>
              <a:rPr lang="en-US" sz="1600" i="1" dirty="0" err="1"/>
              <a:t>Alc</a:t>
            </a:r>
            <a:r>
              <a:rPr lang="en-US" sz="1600" i="1" dirty="0"/>
              <a:t> Depend. </a:t>
            </a:r>
            <a:r>
              <a:rPr lang="en-US" sz="1600" dirty="0"/>
              <a:t>2022</a:t>
            </a:r>
          </a:p>
        </p:txBody>
      </p:sp>
      <p:pic>
        <p:nvPicPr>
          <p:cNvPr id="6" name="Picture 5">
            <a:extLst>
              <a:ext uri="{FF2B5EF4-FFF2-40B4-BE49-F238E27FC236}">
                <a16:creationId xmlns:a16="http://schemas.microsoft.com/office/drawing/2014/main" id="{C7D7E73C-185C-033A-9104-82536DBBE810}"/>
              </a:ext>
            </a:extLst>
          </p:cNvPr>
          <p:cNvPicPr>
            <a:picLocks noChangeAspect="1"/>
          </p:cNvPicPr>
          <p:nvPr/>
        </p:nvPicPr>
        <p:blipFill>
          <a:blip r:embed="rId2"/>
          <a:srcRect l="25781" t="25277" r="47309" b="16736"/>
          <a:stretch/>
        </p:blipFill>
        <p:spPr>
          <a:xfrm>
            <a:off x="10475390" y="73818"/>
            <a:ext cx="1621360" cy="2183607"/>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946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A003F5-DEFF-4BBB-8AAF-2ACFCE733275}"/>
              </a:ext>
            </a:extLst>
          </p:cNvPr>
          <p:cNvSpPr>
            <a:spLocks noGrp="1"/>
          </p:cNvSpPr>
          <p:nvPr>
            <p:ph type="title"/>
          </p:nvPr>
        </p:nvSpPr>
        <p:spPr>
          <a:xfrm>
            <a:off x="0" y="0"/>
            <a:ext cx="12192000" cy="962025"/>
          </a:xfrm>
          <a:solidFill>
            <a:srgbClr val="214A5B"/>
          </a:solidFill>
        </p:spPr>
        <p:txBody>
          <a:bodyPr/>
          <a:lstStyle/>
          <a:p>
            <a:r>
              <a:rPr lang="en-US" b="1" dirty="0">
                <a:solidFill>
                  <a:schemeClr val="bg1"/>
                </a:solidFill>
                <a:effectLst>
                  <a:outerShdw blurRad="38100" dist="38100" dir="2700000" algn="tl">
                    <a:srgbClr val="000000">
                      <a:alpha val="43137"/>
                    </a:srgbClr>
                  </a:outerShdw>
                </a:effectLst>
              </a:rPr>
              <a:t>Substance Use Disorder Treatment</a:t>
            </a:r>
          </a:p>
        </p:txBody>
      </p:sp>
      <p:sp>
        <p:nvSpPr>
          <p:cNvPr id="7" name="Content Placeholder 6">
            <a:extLst>
              <a:ext uri="{FF2B5EF4-FFF2-40B4-BE49-F238E27FC236}">
                <a16:creationId xmlns:a16="http://schemas.microsoft.com/office/drawing/2014/main" id="{B198C0CA-E084-257D-6B7C-439D93C080A5}"/>
              </a:ext>
            </a:extLst>
          </p:cNvPr>
          <p:cNvSpPr>
            <a:spLocks noGrp="1"/>
          </p:cNvSpPr>
          <p:nvPr>
            <p:ph idx="1"/>
          </p:nvPr>
        </p:nvSpPr>
        <p:spPr>
          <a:xfrm>
            <a:off x="8010526" y="1038221"/>
            <a:ext cx="3928534" cy="5635113"/>
          </a:xfrm>
          <a:solidFill>
            <a:schemeClr val="bg1"/>
          </a:solidFill>
          <a:effectLst>
            <a:outerShdw blurRad="50800" dist="38100" dir="8100000" algn="tr" rotWithShape="0">
              <a:prstClr val="black">
                <a:alpha val="40000"/>
              </a:prstClr>
            </a:outerShdw>
          </a:effectLst>
        </p:spPr>
        <p:txBody>
          <a:bodyPr/>
          <a:lstStyle/>
          <a:p>
            <a:pPr marL="0" indent="0">
              <a:spcBef>
                <a:spcPts val="1200"/>
              </a:spcBef>
              <a:buNone/>
            </a:pPr>
            <a:r>
              <a:rPr lang="en-US" sz="2200" b="1" dirty="0"/>
              <a:t>Of the 94.7% who did not perceive the need…</a:t>
            </a:r>
          </a:p>
          <a:p>
            <a:pPr marL="0" indent="0">
              <a:spcBef>
                <a:spcPts val="1200"/>
              </a:spcBef>
              <a:buNone/>
            </a:pPr>
            <a:endParaRPr lang="en-US" sz="1100" b="1" dirty="0"/>
          </a:p>
          <a:p>
            <a:pPr marL="228600" indent="-228600">
              <a:spcBef>
                <a:spcPts val="1200"/>
              </a:spcBef>
            </a:pPr>
            <a:r>
              <a:rPr lang="en-US" sz="2000" b="1" dirty="0"/>
              <a:t>74%</a:t>
            </a:r>
            <a:r>
              <a:rPr lang="en-US" sz="2000" dirty="0"/>
              <a:t> thought able to handle it on their own</a:t>
            </a:r>
          </a:p>
          <a:p>
            <a:pPr marL="228600" indent="-228600">
              <a:spcBef>
                <a:spcPts val="1200"/>
              </a:spcBef>
            </a:pPr>
            <a:r>
              <a:rPr lang="en-US" sz="2000" b="1" dirty="0"/>
              <a:t>66%</a:t>
            </a:r>
            <a:r>
              <a:rPr lang="en-US" sz="2000" dirty="0"/>
              <a:t> not ready for treatment</a:t>
            </a:r>
          </a:p>
          <a:p>
            <a:pPr marL="228600" indent="-228600">
              <a:spcBef>
                <a:spcPts val="1200"/>
              </a:spcBef>
            </a:pPr>
            <a:r>
              <a:rPr lang="en-US" sz="2000" b="1" dirty="0"/>
              <a:t>60%</a:t>
            </a:r>
            <a:r>
              <a:rPr lang="en-US" sz="2000" dirty="0"/>
              <a:t> not ready to stop use</a:t>
            </a:r>
          </a:p>
          <a:p>
            <a:pPr marL="228600" indent="-228600">
              <a:spcBef>
                <a:spcPts val="1200"/>
              </a:spcBef>
            </a:pPr>
            <a:r>
              <a:rPr lang="en-US" sz="2000" b="1" dirty="0"/>
              <a:t>44%</a:t>
            </a:r>
            <a:r>
              <a:rPr lang="en-US" sz="2000" dirty="0"/>
              <a:t> worried about stigma</a:t>
            </a:r>
          </a:p>
          <a:p>
            <a:pPr marL="228600" indent="-228600">
              <a:spcBef>
                <a:spcPts val="1200"/>
              </a:spcBef>
            </a:pPr>
            <a:r>
              <a:rPr lang="en-US" sz="2000" b="1" dirty="0"/>
              <a:t>42%</a:t>
            </a:r>
            <a:r>
              <a:rPr lang="en-US" sz="2000" dirty="0"/>
              <a:t> worried about cost</a:t>
            </a:r>
          </a:p>
          <a:p>
            <a:pPr marL="228600" indent="-228600">
              <a:spcBef>
                <a:spcPts val="1200"/>
              </a:spcBef>
            </a:pPr>
            <a:r>
              <a:rPr lang="en-US" sz="2000" b="1" dirty="0"/>
              <a:t>41%</a:t>
            </a:r>
            <a:r>
              <a:rPr lang="en-US" sz="2000" dirty="0"/>
              <a:t> not having the time</a:t>
            </a:r>
          </a:p>
          <a:p>
            <a:pPr marL="228600" indent="-228600">
              <a:spcBef>
                <a:spcPts val="1200"/>
              </a:spcBef>
            </a:pPr>
            <a:r>
              <a:rPr lang="en-US" sz="2000" b="1" dirty="0"/>
              <a:t>39%</a:t>
            </a:r>
            <a:r>
              <a:rPr lang="en-US" sz="2000" dirty="0"/>
              <a:t> not knowing how to get treatment</a:t>
            </a:r>
          </a:p>
          <a:p>
            <a:pPr marL="228600" indent="-228600">
              <a:spcBef>
                <a:spcPts val="1200"/>
              </a:spcBef>
            </a:pPr>
            <a:r>
              <a:rPr lang="en-US" sz="2000" b="1" dirty="0"/>
              <a:t>35%</a:t>
            </a:r>
            <a:r>
              <a:rPr lang="en-US" sz="2000" dirty="0"/>
              <a:t> worried confidentiality</a:t>
            </a:r>
          </a:p>
        </p:txBody>
      </p:sp>
      <p:sp>
        <p:nvSpPr>
          <p:cNvPr id="9" name="TextBox 5">
            <a:extLst>
              <a:ext uri="{FF2B5EF4-FFF2-40B4-BE49-F238E27FC236}">
                <a16:creationId xmlns:a16="http://schemas.microsoft.com/office/drawing/2014/main" id="{F5CCBE53-D80F-4E5B-9E77-15E1A652C754}"/>
              </a:ext>
            </a:extLst>
          </p:cNvPr>
          <p:cNvSpPr txBox="1">
            <a:spLocks noChangeArrowheads="1"/>
          </p:cNvSpPr>
          <p:nvPr/>
        </p:nvSpPr>
        <p:spPr bwMode="auto">
          <a:xfrm>
            <a:off x="71966" y="6488668"/>
            <a:ext cx="3042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SAMHSA. (2024). 2023 NSDUH</a:t>
            </a:r>
          </a:p>
        </p:txBody>
      </p:sp>
      <p:sp>
        <p:nvSpPr>
          <p:cNvPr id="6" name="TextBox 5">
            <a:extLst>
              <a:ext uri="{FF2B5EF4-FFF2-40B4-BE49-F238E27FC236}">
                <a16:creationId xmlns:a16="http://schemas.microsoft.com/office/drawing/2014/main" id="{697C44CC-8C3B-200F-0917-3662C4E2E5ED}"/>
              </a:ext>
            </a:extLst>
          </p:cNvPr>
          <p:cNvSpPr txBox="1"/>
          <p:nvPr/>
        </p:nvSpPr>
        <p:spPr>
          <a:xfrm>
            <a:off x="167216" y="1038221"/>
            <a:ext cx="6706930" cy="830997"/>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2400" dirty="0"/>
              <a:t>Among the 48.5 million adults with a SUD in the past year </a:t>
            </a:r>
            <a:r>
              <a:rPr lang="en-US" sz="2400" b="1" dirty="0"/>
              <a:t>only 14.6% received treatment </a:t>
            </a:r>
            <a:r>
              <a:rPr lang="en-US" sz="2400" dirty="0"/>
              <a:t>in the past year</a:t>
            </a:r>
          </a:p>
        </p:txBody>
      </p:sp>
      <p:grpSp>
        <p:nvGrpSpPr>
          <p:cNvPr id="10" name="Group 9">
            <a:extLst>
              <a:ext uri="{FF2B5EF4-FFF2-40B4-BE49-F238E27FC236}">
                <a16:creationId xmlns:a16="http://schemas.microsoft.com/office/drawing/2014/main" id="{F4B2C8F9-E1C4-2EBE-63FB-B060CA674879}"/>
              </a:ext>
            </a:extLst>
          </p:cNvPr>
          <p:cNvGrpSpPr/>
          <p:nvPr/>
        </p:nvGrpSpPr>
        <p:grpSpPr>
          <a:xfrm>
            <a:off x="1155428" y="1960142"/>
            <a:ext cx="6706929" cy="4437601"/>
            <a:chOff x="1298305" y="2468024"/>
            <a:chExt cx="5867400" cy="3916987"/>
          </a:xfrm>
        </p:grpSpPr>
        <p:pic>
          <p:nvPicPr>
            <p:cNvPr id="5" name="Picture 4">
              <a:extLst>
                <a:ext uri="{FF2B5EF4-FFF2-40B4-BE49-F238E27FC236}">
                  <a16:creationId xmlns:a16="http://schemas.microsoft.com/office/drawing/2014/main" id="{B2D20E8C-D601-3480-5995-889E825EBC26}"/>
                </a:ext>
              </a:extLst>
            </p:cNvPr>
            <p:cNvPicPr>
              <a:picLocks noChangeAspect="1"/>
            </p:cNvPicPr>
            <p:nvPr/>
          </p:nvPicPr>
          <p:blipFill>
            <a:blip r:embed="rId3"/>
            <a:srcRect l="53995" t="44619" r="11206" b="22118"/>
            <a:stretch/>
          </p:blipFill>
          <p:spPr>
            <a:xfrm>
              <a:off x="1298305" y="2879810"/>
              <a:ext cx="5867400" cy="3505201"/>
            </a:xfrm>
            <a:prstGeom prst="rect">
              <a:avLst/>
            </a:prstGeom>
            <a:effectLst>
              <a:outerShdw blurRad="50800" dist="38100" dir="8100000" algn="tr" rotWithShape="0">
                <a:prstClr val="black">
                  <a:alpha val="40000"/>
                </a:prstClr>
              </a:outerShdw>
            </a:effectLst>
          </p:spPr>
        </p:pic>
        <p:sp>
          <p:nvSpPr>
            <p:cNvPr id="8" name="TextBox 7">
              <a:extLst>
                <a:ext uri="{FF2B5EF4-FFF2-40B4-BE49-F238E27FC236}">
                  <a16:creationId xmlns:a16="http://schemas.microsoft.com/office/drawing/2014/main" id="{ED4055ED-9EF7-1434-C0BE-06BD391583CC}"/>
                </a:ext>
              </a:extLst>
            </p:cNvPr>
            <p:cNvSpPr txBox="1"/>
            <p:nvPr/>
          </p:nvSpPr>
          <p:spPr>
            <a:xfrm>
              <a:off x="1298305" y="2468024"/>
              <a:ext cx="5867400" cy="400110"/>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r>
                <a:rPr lang="en-US" sz="2000" b="1" dirty="0"/>
                <a:t>Of those who did not receive treatment…</a:t>
              </a:r>
            </a:p>
          </p:txBody>
        </p:sp>
      </p:grpSp>
    </p:spTree>
    <p:extLst>
      <p:ext uri="{BB962C8B-B14F-4D97-AF65-F5344CB8AC3E}">
        <p14:creationId xmlns:p14="http://schemas.microsoft.com/office/powerpoint/2010/main" val="351347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fade">
                                      <p:cBhvr>
                                        <p:cTn id="12" dur="500"/>
                                        <p:tgtEl>
                                          <p:spTgt spid="7">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500"/>
                                        <p:tgtEl>
                                          <p:spTgt spid="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500"/>
                                        <p:tgtEl>
                                          <p:spTgt spid="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500"/>
                                        <p:tgtEl>
                                          <p:spTgt spid="7">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500"/>
                                        <p:tgtEl>
                                          <p:spTgt spid="7">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fade">
                                      <p:cBhvr>
                                        <p:cTn id="42" dur="500"/>
                                        <p:tgtEl>
                                          <p:spTgt spid="7">
                                            <p:txEl>
                                              <p:pRg st="8" end="8"/>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xEl>
                                              <p:pRg st="9" end="9"/>
                                            </p:txEl>
                                          </p:spTgt>
                                        </p:tgtEl>
                                        <p:attrNameLst>
                                          <p:attrName>style.visibility</p:attrName>
                                        </p:attrNameLst>
                                      </p:cBhvr>
                                      <p:to>
                                        <p:strVal val="visible"/>
                                      </p:to>
                                    </p:set>
                                    <p:animEffect transition="in" filter="fade">
                                      <p:cBhvr>
                                        <p:cTn id="45"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02B001-1022-49E2-B45F-E2C1AF8012F9}"/>
              </a:ext>
            </a:extLst>
          </p:cNvPr>
          <p:cNvSpPr/>
          <p:nvPr/>
        </p:nvSpPr>
        <p:spPr>
          <a:xfrm>
            <a:off x="3363686" y="1121229"/>
            <a:ext cx="8712671" cy="5398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l="16908" t="33942" r="33360" b="12173"/>
          <a:stretch>
            <a:fillRect/>
          </a:stretch>
        </p:blipFill>
        <p:spPr bwMode="auto">
          <a:xfrm>
            <a:off x="3640260" y="1479254"/>
            <a:ext cx="8436097"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3" name="Rectangle 3"/>
          <p:cNvSpPr>
            <a:spLocks noGrp="1" noChangeArrowheads="1"/>
          </p:cNvSpPr>
          <p:nvPr>
            <p:ph type="title"/>
          </p:nvPr>
        </p:nvSpPr>
        <p:spPr>
          <a:xfrm>
            <a:off x="0" y="0"/>
            <a:ext cx="12192000" cy="914400"/>
          </a:xfrm>
          <a:solidFill>
            <a:srgbClr val="214A5B"/>
          </a:solidFill>
        </p:spPr>
        <p:txBody>
          <a:bodyPr/>
          <a:lstStyle/>
          <a:p>
            <a:pPr eaLnBrk="1" hangingPunct="1">
              <a:lnSpc>
                <a:spcPct val="90000"/>
              </a:lnSpc>
            </a:pPr>
            <a:r>
              <a:rPr lang="en-US" altLang="en-US" b="1" dirty="0">
                <a:effectLst>
                  <a:outerShdw blurRad="38100" dist="38100" dir="2700000" algn="tl">
                    <a:srgbClr val="000000">
                      <a:alpha val="43137"/>
                    </a:srgbClr>
                  </a:outerShdw>
                </a:effectLst>
              </a:rPr>
              <a:t>How Long is Treatment Needed?</a:t>
            </a:r>
          </a:p>
        </p:txBody>
      </p:sp>
      <p:sp>
        <p:nvSpPr>
          <p:cNvPr id="128004" name="Rectangle 4"/>
          <p:cNvSpPr>
            <a:spLocks noChangeArrowheads="1"/>
          </p:cNvSpPr>
          <p:nvPr/>
        </p:nvSpPr>
        <p:spPr bwMode="auto">
          <a:xfrm>
            <a:off x="2027771" y="1446215"/>
            <a:ext cx="9387417"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endParaRPr lang="en-US" altLang="en-US" sz="1200">
              <a:solidFill>
                <a:srgbClr val="000000"/>
              </a:solidFill>
              <a:ea typeface="Osaka"/>
              <a:cs typeface="Osaka"/>
            </a:endParaRPr>
          </a:p>
        </p:txBody>
      </p:sp>
      <p:sp>
        <p:nvSpPr>
          <p:cNvPr id="15532037" name="AutoShape 5"/>
          <p:cNvSpPr>
            <a:spLocks noChangeArrowheads="1"/>
          </p:cNvSpPr>
          <p:nvPr/>
        </p:nvSpPr>
        <p:spPr bwMode="auto">
          <a:xfrm>
            <a:off x="5180869" y="1876299"/>
            <a:ext cx="3081219" cy="593769"/>
          </a:xfrm>
          <a:prstGeom prst="wedgeRectCallout">
            <a:avLst>
              <a:gd name="adj1" fmla="val -428"/>
              <a:gd name="adj2" fmla="val 91433"/>
            </a:avLst>
          </a:prstGeom>
          <a:solidFill>
            <a:srgbClr val="404040"/>
          </a:solidFill>
          <a:ln w="38100">
            <a:solidFill>
              <a:schemeClr val="tx1"/>
            </a:solidFill>
            <a:miter lim="800000"/>
            <a:headEnd/>
            <a:tailEnd/>
          </a:ln>
        </p:spPr>
        <p:txBody>
          <a:bodyPr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000" dirty="0">
                <a:solidFill>
                  <a:srgbClr val="FFFFFF"/>
                </a:solidFill>
                <a:ea typeface="Osaka"/>
                <a:cs typeface="Osaka"/>
              </a:rPr>
              <a:t>It takes a year of abstinence before &lt;50% relapse</a:t>
            </a:r>
          </a:p>
        </p:txBody>
      </p:sp>
      <p:sp>
        <p:nvSpPr>
          <p:cNvPr id="128006" name="Text Box 6"/>
          <p:cNvSpPr txBox="1">
            <a:spLocks noChangeArrowheads="1"/>
          </p:cNvSpPr>
          <p:nvPr/>
        </p:nvSpPr>
        <p:spPr bwMode="auto">
          <a:xfrm>
            <a:off x="0" y="6519446"/>
            <a:ext cx="31707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50000"/>
              </a:spcBef>
              <a:spcAft>
                <a:spcPct val="0"/>
              </a:spcAft>
              <a:buFontTx/>
              <a:buNone/>
            </a:pPr>
            <a:r>
              <a:rPr lang="en-US" altLang="en-US" sz="1600" dirty="0">
                <a:solidFill>
                  <a:srgbClr val="000000"/>
                </a:solidFill>
                <a:ea typeface="Osaka"/>
                <a:cs typeface="Osaka"/>
              </a:rPr>
              <a:t>Dennis ML et al. </a:t>
            </a:r>
            <a:r>
              <a:rPr lang="en-US" altLang="en-US" sz="1600" i="1" dirty="0" err="1">
                <a:solidFill>
                  <a:srgbClr val="000000"/>
                </a:solidFill>
                <a:ea typeface="Osaka"/>
                <a:cs typeface="Osaka"/>
              </a:rPr>
              <a:t>Eval</a:t>
            </a:r>
            <a:r>
              <a:rPr lang="en-US" altLang="en-US" sz="1600" i="1" dirty="0">
                <a:solidFill>
                  <a:srgbClr val="000000"/>
                </a:solidFill>
                <a:ea typeface="Osaka"/>
                <a:cs typeface="Osaka"/>
              </a:rPr>
              <a:t> Rev.</a:t>
            </a:r>
            <a:r>
              <a:rPr lang="en-US" altLang="en-US" sz="1600" dirty="0">
                <a:solidFill>
                  <a:srgbClr val="000000"/>
                </a:solidFill>
                <a:ea typeface="Osaka"/>
                <a:cs typeface="Osaka"/>
              </a:rPr>
              <a:t> 2007 </a:t>
            </a:r>
          </a:p>
        </p:txBody>
      </p:sp>
      <p:sp>
        <p:nvSpPr>
          <p:cNvPr id="15532039" name="AutoShape 7"/>
          <p:cNvSpPr>
            <a:spLocks noChangeArrowheads="1"/>
          </p:cNvSpPr>
          <p:nvPr/>
        </p:nvSpPr>
        <p:spPr bwMode="auto">
          <a:xfrm>
            <a:off x="5180869" y="1260643"/>
            <a:ext cx="4334438" cy="437222"/>
          </a:xfrm>
          <a:prstGeom prst="wedgeRectCallout">
            <a:avLst>
              <a:gd name="adj1" fmla="val 35012"/>
              <a:gd name="adj2" fmla="val 100673"/>
            </a:avLst>
          </a:prstGeom>
          <a:solidFill>
            <a:srgbClr val="404040"/>
          </a:solidFill>
          <a:ln w="38100">
            <a:solidFill>
              <a:schemeClr val="tx1"/>
            </a:solidFill>
            <a:miter lim="800000"/>
            <a:headEnd/>
            <a:tailEnd/>
          </a:ln>
        </p:spPr>
        <p:txBody>
          <a:bodyPr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000" dirty="0">
                <a:solidFill>
                  <a:srgbClr val="FFFFFF"/>
                </a:solidFill>
                <a:ea typeface="Osaka"/>
                <a:cs typeface="Osaka"/>
              </a:rPr>
              <a:t>After 3 years in recovery &lt; 15% relapse</a:t>
            </a:r>
          </a:p>
        </p:txBody>
      </p:sp>
      <p:sp>
        <p:nvSpPr>
          <p:cNvPr id="128008" name="TextBox 1"/>
          <p:cNvSpPr txBox="1">
            <a:spLocks noChangeArrowheads="1"/>
          </p:cNvSpPr>
          <p:nvPr/>
        </p:nvSpPr>
        <p:spPr bwMode="auto">
          <a:xfrm>
            <a:off x="101854" y="1388507"/>
            <a:ext cx="3165345"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225425" indent="-225425" eaLnBrk="0" fontAlgn="base" hangingPunct="0">
              <a:spcBef>
                <a:spcPts val="1800"/>
              </a:spcBef>
              <a:spcAft>
                <a:spcPct val="0"/>
              </a:spcAft>
              <a:buFont typeface="Arial" panose="020B0604020202020204" pitchFamily="34" charset="0"/>
              <a:buChar char="•"/>
            </a:pPr>
            <a:r>
              <a:rPr lang="en-US" altLang="en-US" sz="2600" dirty="0">
                <a:solidFill>
                  <a:srgbClr val="000000"/>
                </a:solidFill>
              </a:rPr>
              <a:t>N=482 abstinent at least a month</a:t>
            </a:r>
          </a:p>
          <a:p>
            <a:pPr marL="225425" indent="-225425" eaLnBrk="0" fontAlgn="base" hangingPunct="0">
              <a:spcBef>
                <a:spcPts val="1800"/>
              </a:spcBef>
              <a:spcAft>
                <a:spcPct val="0"/>
              </a:spcAft>
              <a:buFont typeface="Arial" panose="020B0604020202020204" pitchFamily="34" charset="0"/>
              <a:buChar char="•"/>
            </a:pPr>
            <a:r>
              <a:rPr lang="en-US" altLang="en-US" sz="2600" dirty="0">
                <a:solidFill>
                  <a:srgbClr val="000000"/>
                </a:solidFill>
              </a:rPr>
              <a:t>Divided into 4 groups based on duration of abstinence at Year 7</a:t>
            </a:r>
          </a:p>
          <a:p>
            <a:pPr marL="225425" indent="-225425" eaLnBrk="0" fontAlgn="base" hangingPunct="0">
              <a:spcBef>
                <a:spcPts val="1800"/>
              </a:spcBef>
              <a:spcAft>
                <a:spcPct val="0"/>
              </a:spcAft>
              <a:buFont typeface="Arial" panose="020B0604020202020204" pitchFamily="34" charset="0"/>
              <a:buChar char="•"/>
            </a:pPr>
            <a:r>
              <a:rPr lang="en-US" altLang="en-US" sz="2600" dirty="0">
                <a:solidFill>
                  <a:srgbClr val="000000"/>
                </a:solidFill>
              </a:rPr>
              <a:t>Measured continuous abstinence from Year 7 to Year 8</a:t>
            </a:r>
          </a:p>
        </p:txBody>
      </p:sp>
      <p:sp>
        <p:nvSpPr>
          <p:cNvPr id="2" name="Rectangle 1">
            <a:extLst>
              <a:ext uri="{FF2B5EF4-FFF2-40B4-BE49-F238E27FC236}">
                <a16:creationId xmlns:a16="http://schemas.microsoft.com/office/drawing/2014/main" id="{E3D1E00F-35C3-4A34-BEC9-313018598E8B}"/>
              </a:ext>
            </a:extLst>
          </p:cNvPr>
          <p:cNvSpPr/>
          <p:nvPr/>
        </p:nvSpPr>
        <p:spPr>
          <a:xfrm>
            <a:off x="4811486" y="1164771"/>
            <a:ext cx="7264871" cy="4125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 name="Rectangle 3">
            <a:extLst>
              <a:ext uri="{FF2B5EF4-FFF2-40B4-BE49-F238E27FC236}">
                <a16:creationId xmlns:a16="http://schemas.microsoft.com/office/drawing/2014/main" id="{77D67A24-7CCF-47AC-9281-D88CE8337203}"/>
              </a:ext>
            </a:extLst>
          </p:cNvPr>
          <p:cNvSpPr/>
          <p:nvPr/>
        </p:nvSpPr>
        <p:spPr>
          <a:xfrm>
            <a:off x="4528457" y="5736771"/>
            <a:ext cx="7402286" cy="206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29879994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BD69AE-0280-D6D7-0721-4D95C306FF22}"/>
              </a:ext>
            </a:extLst>
          </p:cNvPr>
          <p:cNvSpPr>
            <a:spLocks noGrp="1"/>
          </p:cNvSpPr>
          <p:nvPr>
            <p:ph type="title"/>
          </p:nvPr>
        </p:nvSpPr>
        <p:spPr>
          <a:xfrm>
            <a:off x="0" y="0"/>
            <a:ext cx="12192000" cy="962025"/>
          </a:xfrm>
          <a:solidFill>
            <a:srgbClr val="214A5B"/>
          </a:solidFill>
        </p:spPr>
        <p:txBody>
          <a:bodyPr/>
          <a:lstStyle/>
          <a:p>
            <a:pPr algn="ctr"/>
            <a:r>
              <a:rPr lang="en-US" b="1" cap="none" dirty="0">
                <a:solidFill>
                  <a:schemeClr val="bg1"/>
                </a:solidFill>
              </a:rPr>
              <a:t>Emerging Treatments</a:t>
            </a:r>
          </a:p>
        </p:txBody>
      </p:sp>
      <p:sp>
        <p:nvSpPr>
          <p:cNvPr id="4" name="Text Placeholder 3">
            <a:extLst>
              <a:ext uri="{FF2B5EF4-FFF2-40B4-BE49-F238E27FC236}">
                <a16:creationId xmlns:a16="http://schemas.microsoft.com/office/drawing/2014/main" id="{3775D085-4C34-018E-BA2F-867D1F5570A4}"/>
              </a:ext>
            </a:extLst>
          </p:cNvPr>
          <p:cNvSpPr>
            <a:spLocks noGrp="1"/>
          </p:cNvSpPr>
          <p:nvPr>
            <p:ph idx="1"/>
          </p:nvPr>
        </p:nvSpPr>
        <p:spPr>
          <a:xfrm>
            <a:off x="428625" y="1176337"/>
            <a:ext cx="10972800" cy="5362576"/>
          </a:xfrm>
          <a:solidFill>
            <a:schemeClr val="bg1">
              <a:lumMod val="95000"/>
            </a:schemeClr>
          </a:solidFill>
        </p:spPr>
        <p:txBody>
          <a:bodyPr>
            <a:normAutofit fontScale="85000" lnSpcReduction="20000"/>
          </a:bodyPr>
          <a:lstStyle/>
          <a:p>
            <a:pPr marL="342900" indent="-342900">
              <a:lnSpc>
                <a:spcPct val="120000"/>
              </a:lnSpc>
              <a:spcBef>
                <a:spcPts val="1800"/>
              </a:spcBef>
              <a:buFont typeface="Arial" panose="020B0604020202020204" pitchFamily="34" charset="0"/>
              <a:buChar char="•"/>
            </a:pPr>
            <a:r>
              <a:rPr lang="en-US" sz="2800" b="1" dirty="0"/>
              <a:t>Longer acting medications </a:t>
            </a:r>
            <a:r>
              <a:rPr lang="en-US" sz="2800" dirty="0"/>
              <a:t>(new formulations): methadone,                      buprenorphine, naltrexone</a:t>
            </a:r>
          </a:p>
          <a:p>
            <a:pPr marL="342900" indent="-342900">
              <a:lnSpc>
                <a:spcPct val="120000"/>
              </a:lnSpc>
              <a:spcBef>
                <a:spcPts val="1800"/>
              </a:spcBef>
              <a:buFont typeface="Arial" panose="020B0604020202020204" pitchFamily="34" charset="0"/>
              <a:buChar char="•"/>
            </a:pPr>
            <a:r>
              <a:rPr lang="en-US" sz="2800" b="1" dirty="0"/>
              <a:t>Biologics:</a:t>
            </a:r>
            <a:r>
              <a:rPr lang="en-US" sz="2800" dirty="0"/>
              <a:t> Vaccines, monoclonal antibodies</a:t>
            </a:r>
          </a:p>
          <a:p>
            <a:pPr marL="342900" indent="-342900">
              <a:lnSpc>
                <a:spcPct val="120000"/>
              </a:lnSpc>
              <a:spcBef>
                <a:spcPts val="1800"/>
              </a:spcBef>
              <a:buFont typeface="Arial" panose="020B0604020202020204" pitchFamily="34" charset="0"/>
              <a:buChar char="•"/>
            </a:pPr>
            <a:r>
              <a:rPr lang="en-US" sz="2800" b="1" dirty="0"/>
              <a:t>Digital Therapeutics</a:t>
            </a:r>
            <a:r>
              <a:rPr lang="en-US" sz="2800" dirty="0"/>
              <a:t>: apps and other interactive modalities</a:t>
            </a:r>
          </a:p>
          <a:p>
            <a:pPr marL="342900" indent="-342900">
              <a:lnSpc>
                <a:spcPct val="120000"/>
              </a:lnSpc>
              <a:spcBef>
                <a:spcPts val="1800"/>
              </a:spcBef>
              <a:buFont typeface="Arial" panose="020B0604020202020204" pitchFamily="34" charset="0"/>
              <a:buChar char="•"/>
            </a:pPr>
            <a:r>
              <a:rPr lang="en-US" sz="2800" b="1" dirty="0"/>
              <a:t>Devices:</a:t>
            </a:r>
            <a:r>
              <a:rPr lang="en-US" sz="2800" dirty="0"/>
              <a:t> TDCS (transcranial direct current stimulation); Focused Ultrasound; TMS (transcranial magnetic stimulation)</a:t>
            </a:r>
          </a:p>
          <a:p>
            <a:pPr marL="342900" indent="-342900">
              <a:lnSpc>
                <a:spcPct val="120000"/>
              </a:lnSpc>
              <a:spcBef>
                <a:spcPts val="1800"/>
              </a:spcBef>
              <a:buFont typeface="Arial" panose="020B0604020202020204" pitchFamily="34" charset="0"/>
              <a:buChar char="•"/>
            </a:pPr>
            <a:r>
              <a:rPr lang="en-US" sz="2800" b="1" dirty="0"/>
              <a:t>Other target behaviors</a:t>
            </a:r>
            <a:r>
              <a:rPr lang="en-US" sz="2800" dirty="0"/>
              <a:t>: Sleep; Overdose prevention (i.e. reverse respiratory depression)</a:t>
            </a:r>
          </a:p>
          <a:p>
            <a:pPr marL="342900" indent="-342900">
              <a:lnSpc>
                <a:spcPct val="120000"/>
              </a:lnSpc>
              <a:spcBef>
                <a:spcPts val="1800"/>
              </a:spcBef>
              <a:buFont typeface="Arial" panose="020B0604020202020204" pitchFamily="34" charset="0"/>
              <a:buChar char="•"/>
            </a:pPr>
            <a:r>
              <a:rPr lang="en-US" sz="2800" b="1" dirty="0"/>
              <a:t>Deep brain stimulation</a:t>
            </a:r>
            <a:r>
              <a:rPr lang="en-US" sz="2800" dirty="0"/>
              <a:t>: Nucleus </a:t>
            </a:r>
            <a:r>
              <a:rPr lang="en-US" sz="2800" dirty="0" err="1"/>
              <a:t>Accumbens</a:t>
            </a:r>
            <a:endParaRPr lang="en-US" sz="2800" dirty="0"/>
          </a:p>
          <a:p>
            <a:pPr marL="342900" indent="-342900">
              <a:lnSpc>
                <a:spcPct val="120000"/>
              </a:lnSpc>
              <a:spcBef>
                <a:spcPts val="1800"/>
              </a:spcBef>
              <a:buFont typeface="Arial" panose="020B0604020202020204" pitchFamily="34" charset="0"/>
              <a:buChar char="•"/>
            </a:pPr>
            <a:r>
              <a:rPr lang="en-US" sz="2800" b="1" dirty="0"/>
              <a:t>Psychedelics</a:t>
            </a:r>
            <a:r>
              <a:rPr lang="en-US" sz="2800" dirty="0"/>
              <a:t> (Alcohol, nicotine, comorbid depression)</a:t>
            </a:r>
            <a:endParaRPr lang="en-US" dirty="0"/>
          </a:p>
        </p:txBody>
      </p:sp>
      <p:sp>
        <p:nvSpPr>
          <p:cNvPr id="2" name="Slide Number Placeholder 1">
            <a:extLst>
              <a:ext uri="{FF2B5EF4-FFF2-40B4-BE49-F238E27FC236}">
                <a16:creationId xmlns:a16="http://schemas.microsoft.com/office/drawing/2014/main" id="{86D46035-6FB3-9453-08A6-0DFCD616298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42B4384-9027-4EFF-ABC4-E883BEC8B6D4}" type="slidenum">
              <a:rPr kumimoji="0" lang="en-US" altLang="en-US" sz="1000" b="0" i="0" u="none" strike="noStrike" kern="1200" cap="none" spc="0" normalizeH="0" baseline="0" noProof="0" smtClean="0">
                <a:ln>
                  <a:noFill/>
                </a:ln>
                <a:solidFill>
                  <a:srgbClr val="000000"/>
                </a:solidFill>
                <a:effectLst/>
                <a:uLnTx/>
                <a:uFillTx/>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altLang="en-US" sz="1000" b="0" i="0" u="none" strike="noStrike" kern="1200" cap="none" spc="0" normalizeH="0" baseline="0" noProof="0" dirty="0">
              <a:ln>
                <a:noFill/>
              </a:ln>
              <a:solidFill>
                <a:srgbClr val="000000"/>
              </a:solidFill>
              <a:effectLst/>
              <a:uLnTx/>
              <a:uFillTx/>
              <a:ea typeface="+mn-ea"/>
              <a:cs typeface="+mn-cs"/>
            </a:endParaRPr>
          </a:p>
        </p:txBody>
      </p:sp>
      <p:pic>
        <p:nvPicPr>
          <p:cNvPr id="21506" name="Picture 2" descr="Student Ticket TMS Masterclass (2 days) - Brainclinics">
            <a:extLst>
              <a:ext uri="{FF2B5EF4-FFF2-40B4-BE49-F238E27FC236}">
                <a16:creationId xmlns:a16="http://schemas.microsoft.com/office/drawing/2014/main" id="{C82AFC3A-7766-420B-DCA3-217DB7FEEF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7688" y="71437"/>
            <a:ext cx="2426687" cy="2209800"/>
          </a:xfrm>
          <a:prstGeom prst="rect">
            <a:avLst/>
          </a:prstGeom>
          <a:noFill/>
          <a:ln>
            <a:solidFill>
              <a:srgbClr val="2D657B"/>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34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fade">
                                      <p:cBhvr>
                                        <p:cTn id="18" dur="500"/>
                                        <p:tgtEl>
                                          <p:spTgt spid="4">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97A068-BA88-2E3C-8D2F-42DB1E831480}"/>
              </a:ext>
            </a:extLst>
          </p:cNvPr>
          <p:cNvSpPr>
            <a:spLocks noGrp="1"/>
          </p:cNvSpPr>
          <p:nvPr>
            <p:ph idx="1"/>
          </p:nvPr>
        </p:nvSpPr>
        <p:spPr>
          <a:xfrm>
            <a:off x="376237" y="1395958"/>
            <a:ext cx="11287125" cy="4933951"/>
          </a:xfrm>
        </p:spPr>
        <p:txBody>
          <a:bodyPr/>
          <a:lstStyle/>
          <a:p>
            <a:pPr>
              <a:spcBef>
                <a:spcPts val="1200"/>
              </a:spcBef>
            </a:pPr>
            <a:r>
              <a:rPr lang="en-US" sz="2400" dirty="0"/>
              <a:t>“Classic” - LSD, psilocybin, mescaline and “non-classic” - ketamine, ibogaine</a:t>
            </a:r>
          </a:p>
          <a:p>
            <a:pPr>
              <a:spcBef>
                <a:spcPts val="1200"/>
              </a:spcBef>
            </a:pPr>
            <a:r>
              <a:rPr lang="en-US" sz="2400" dirty="0"/>
              <a:t>1</a:t>
            </a:r>
            <a:r>
              <a:rPr lang="en-US" sz="2400" baseline="30000" dirty="0"/>
              <a:t>st</a:t>
            </a:r>
            <a:r>
              <a:rPr lang="en-US" sz="2400" dirty="0"/>
              <a:t> documented in Western medicine in 1934, Bill Wilson, co-founder of AA tried LSD to treat his AUD </a:t>
            </a:r>
            <a:r>
              <a:rPr lang="en-US" sz="2400" i="1" dirty="0"/>
              <a:t>“Feeling of great peace, spiritual, self-transcendent awakening, can better see what we are and where we are going” </a:t>
            </a:r>
          </a:p>
          <a:p>
            <a:pPr>
              <a:spcBef>
                <a:spcPts val="600"/>
              </a:spcBef>
            </a:pPr>
            <a:r>
              <a:rPr lang="en-US" sz="2400" dirty="0"/>
              <a:t>Mechanism unclear, </a:t>
            </a:r>
            <a:r>
              <a:rPr lang="en-US" sz="2400" b="1" dirty="0"/>
              <a:t>may restore:</a:t>
            </a:r>
          </a:p>
          <a:p>
            <a:pPr lvl="1">
              <a:spcBef>
                <a:spcPts val="600"/>
              </a:spcBef>
              <a:buFont typeface="Arial" panose="020B0604020202020204" pitchFamily="34" charset="0"/>
              <a:buChar char="•"/>
            </a:pPr>
            <a:r>
              <a:rPr lang="en-US" sz="2000" dirty="0"/>
              <a:t>impairments in brain reward processing, salience attribution, impulsivity                                            and inhibitory control and emotional regulation through “re-broadening”                                     reward networks</a:t>
            </a:r>
          </a:p>
          <a:p>
            <a:pPr lvl="1">
              <a:spcBef>
                <a:spcPts val="600"/>
              </a:spcBef>
              <a:buFont typeface="Arial" panose="020B0604020202020204" pitchFamily="34" charset="0"/>
              <a:buChar char="•"/>
            </a:pPr>
            <a:r>
              <a:rPr lang="en-US" sz="2000" dirty="0"/>
              <a:t>neurotransmitter deficits and dysfunction of dopamine/serotonin reward systems</a:t>
            </a:r>
          </a:p>
          <a:p>
            <a:pPr>
              <a:spcBef>
                <a:spcPts val="1200"/>
              </a:spcBef>
            </a:pPr>
            <a:r>
              <a:rPr lang="en-US" sz="2400" dirty="0"/>
              <a:t>Psychotherapist to prepare patient and help consolidate the experience afterwards</a:t>
            </a:r>
          </a:p>
          <a:p>
            <a:pPr>
              <a:spcBef>
                <a:spcPts val="1200"/>
              </a:spcBef>
            </a:pPr>
            <a:r>
              <a:rPr lang="en-US" sz="2400" dirty="0"/>
              <a:t>Many outstanding questions about mechanisms, safety, efficacy and effectiveness</a:t>
            </a:r>
          </a:p>
          <a:p>
            <a:endParaRPr lang="en-US" dirty="0"/>
          </a:p>
        </p:txBody>
      </p:sp>
      <p:sp>
        <p:nvSpPr>
          <p:cNvPr id="5" name="Title 4">
            <a:extLst>
              <a:ext uri="{FF2B5EF4-FFF2-40B4-BE49-F238E27FC236}">
                <a16:creationId xmlns:a16="http://schemas.microsoft.com/office/drawing/2014/main" id="{9194870B-DF6B-8DC8-9D63-6A6000F1F2F6}"/>
              </a:ext>
            </a:extLst>
          </p:cNvPr>
          <p:cNvSpPr>
            <a:spLocks noGrp="1"/>
          </p:cNvSpPr>
          <p:nvPr>
            <p:ph type="title"/>
          </p:nvPr>
        </p:nvSpPr>
        <p:spPr>
          <a:xfrm>
            <a:off x="0" y="0"/>
            <a:ext cx="12192000" cy="733425"/>
          </a:xfrm>
          <a:solidFill>
            <a:srgbClr val="214A5B"/>
          </a:solidFill>
        </p:spPr>
        <p:txBody>
          <a:bodyPr/>
          <a:lstStyle/>
          <a:p>
            <a:r>
              <a:rPr lang="en-US" b="1" dirty="0">
                <a:solidFill>
                  <a:schemeClr val="bg1"/>
                </a:solidFill>
              </a:rPr>
              <a:t>Psychedelics</a:t>
            </a:r>
          </a:p>
        </p:txBody>
      </p:sp>
      <p:pic>
        <p:nvPicPr>
          <p:cNvPr id="9220" name="Picture 4" descr="Psychedelics for Therapeutics and Well-Being | The New York Academy of  Sciences">
            <a:extLst>
              <a:ext uri="{FF2B5EF4-FFF2-40B4-BE49-F238E27FC236}">
                <a16:creationId xmlns:a16="http://schemas.microsoft.com/office/drawing/2014/main" id="{E92531DD-F7EB-E0EB-82B5-59BD23BE65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94583" y="1"/>
            <a:ext cx="1897417" cy="142405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D04B1A-F3FE-BD72-A1C9-C6A18E2102DF}"/>
              </a:ext>
            </a:extLst>
          </p:cNvPr>
          <p:cNvSpPr txBox="1"/>
          <p:nvPr/>
        </p:nvSpPr>
        <p:spPr>
          <a:xfrm>
            <a:off x="8572500" y="6153149"/>
            <a:ext cx="3523465" cy="584775"/>
          </a:xfrm>
          <a:prstGeom prst="rect">
            <a:avLst/>
          </a:prstGeom>
          <a:noFill/>
        </p:spPr>
        <p:txBody>
          <a:bodyPr wrap="none" rtlCol="0">
            <a:spAutoFit/>
          </a:bodyPr>
          <a:lstStyle/>
          <a:p>
            <a:r>
              <a:rPr lang="en-US" sz="1600" dirty="0"/>
              <a:t>Zafar R et al. </a:t>
            </a:r>
            <a:r>
              <a:rPr lang="en-US" sz="1600" i="1" dirty="0"/>
              <a:t>Front. Psychiatry. </a:t>
            </a:r>
            <a:r>
              <a:rPr lang="en-US" sz="1600" dirty="0"/>
              <a:t>2023</a:t>
            </a:r>
          </a:p>
          <a:p>
            <a:r>
              <a:rPr lang="en-US" sz="1600" dirty="0" err="1"/>
              <a:t>Mehtani</a:t>
            </a:r>
            <a:r>
              <a:rPr lang="en-US" sz="1600" dirty="0"/>
              <a:t> NJ et al. </a:t>
            </a:r>
            <a:r>
              <a:rPr lang="en-US" sz="1600" i="1" dirty="0"/>
              <a:t>JAMA Neurology</a:t>
            </a:r>
            <a:r>
              <a:rPr lang="en-US" sz="1600" dirty="0"/>
              <a:t>. 2024</a:t>
            </a:r>
          </a:p>
        </p:txBody>
      </p:sp>
      <p:pic>
        <p:nvPicPr>
          <p:cNvPr id="8194" name="Picture 2" descr="How to Reset Your Brain: A Comprehensive Guide to Refreshing Mental Clarity  and Focus">
            <a:extLst>
              <a:ext uri="{FF2B5EF4-FFF2-40B4-BE49-F238E27FC236}">
                <a16:creationId xmlns:a16="http://schemas.microsoft.com/office/drawing/2014/main" id="{1C186DB7-26FF-6D73-8D87-770BB4CAE64F}"/>
              </a:ext>
            </a:extLst>
          </p:cNvPr>
          <p:cNvPicPr>
            <a:picLocks noChangeAspect="1" noChangeArrowheads="1"/>
          </p:cNvPicPr>
          <p:nvPr/>
        </p:nvPicPr>
        <p:blipFill rotWithShape="1">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l="7882" t="8437" r="10958" b="6291"/>
          <a:stretch/>
        </p:blipFill>
        <p:spPr bwMode="auto">
          <a:xfrm>
            <a:off x="10021018" y="3513325"/>
            <a:ext cx="2017404" cy="1424050"/>
          </a:xfrm>
          <a:prstGeom prst="rect">
            <a:avLst/>
          </a:prstGeom>
          <a:noFill/>
          <a:ln w="28575">
            <a:solidFill>
              <a:srgbClr val="214A5B"/>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24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fade">
                                      <p:cBhvr>
                                        <p:cTn id="21" dur="500"/>
                                        <p:tgtEl>
                                          <p:spTgt spid="819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B3C49"/>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7200" b="1" dirty="0"/>
              <a:t>Thanks!</a:t>
            </a:r>
          </a:p>
        </p:txBody>
      </p:sp>
    </p:spTree>
    <p:extLst>
      <p:ext uri="{BB962C8B-B14F-4D97-AF65-F5344CB8AC3E}">
        <p14:creationId xmlns:p14="http://schemas.microsoft.com/office/powerpoint/2010/main" val="387584687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9EDF7-6D0C-60D4-8953-C1962B1C111F}"/>
              </a:ext>
            </a:extLst>
          </p:cNvPr>
          <p:cNvSpPr>
            <a:spLocks noGrp="1"/>
          </p:cNvSpPr>
          <p:nvPr>
            <p:ph type="title"/>
          </p:nvPr>
        </p:nvSpPr>
        <p:spPr>
          <a:xfrm>
            <a:off x="0" y="1"/>
            <a:ext cx="12192000" cy="834404"/>
          </a:xfrm>
          <a:solidFill>
            <a:srgbClr val="214A5B"/>
          </a:solidFill>
        </p:spPr>
        <p:txBody>
          <a:bodyPr/>
          <a:lstStyle/>
          <a:p>
            <a:r>
              <a:rPr lang="en-US" b="1" dirty="0">
                <a:solidFill>
                  <a:schemeClr val="bg1"/>
                </a:solidFill>
                <a:effectLst>
                  <a:outerShdw blurRad="38100" dist="38100" dir="2700000" algn="tl">
                    <a:srgbClr val="000000">
                      <a:alpha val="43137"/>
                    </a:srgbClr>
                  </a:outerShdw>
                </a:effectLst>
              </a:rPr>
              <a:t>Past Year Substance Use Disorder</a:t>
            </a:r>
          </a:p>
        </p:txBody>
      </p:sp>
      <p:grpSp>
        <p:nvGrpSpPr>
          <p:cNvPr id="7" name="Group 6">
            <a:extLst>
              <a:ext uri="{FF2B5EF4-FFF2-40B4-BE49-F238E27FC236}">
                <a16:creationId xmlns:a16="http://schemas.microsoft.com/office/drawing/2014/main" id="{654A73A4-78DD-573D-DB89-6460D0570FA6}"/>
              </a:ext>
            </a:extLst>
          </p:cNvPr>
          <p:cNvGrpSpPr/>
          <p:nvPr/>
        </p:nvGrpSpPr>
        <p:grpSpPr>
          <a:xfrm>
            <a:off x="137525" y="1073426"/>
            <a:ext cx="11908489" cy="5227983"/>
            <a:chOff x="177281" y="1073426"/>
            <a:chExt cx="11908489" cy="5227983"/>
          </a:xfrm>
        </p:grpSpPr>
        <p:sp>
          <p:nvSpPr>
            <p:cNvPr id="5" name="Rectangle 4">
              <a:extLst>
                <a:ext uri="{FF2B5EF4-FFF2-40B4-BE49-F238E27FC236}">
                  <a16:creationId xmlns:a16="http://schemas.microsoft.com/office/drawing/2014/main" id="{E55843A3-D6DA-A751-2E5E-248478CC5085}"/>
                </a:ext>
              </a:extLst>
            </p:cNvPr>
            <p:cNvSpPr/>
            <p:nvPr/>
          </p:nvSpPr>
          <p:spPr bwMode="auto">
            <a:xfrm>
              <a:off x="177281" y="1073426"/>
              <a:ext cx="11908489" cy="522798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pic>
          <p:nvPicPr>
            <p:cNvPr id="6" name="Picture 5">
              <a:extLst>
                <a:ext uri="{FF2B5EF4-FFF2-40B4-BE49-F238E27FC236}">
                  <a16:creationId xmlns:a16="http://schemas.microsoft.com/office/drawing/2014/main" id="{E6623FB8-C9B8-36AF-4DFA-E8013FD0CD2F}"/>
                </a:ext>
              </a:extLst>
            </p:cNvPr>
            <p:cNvPicPr>
              <a:picLocks noChangeAspect="1"/>
            </p:cNvPicPr>
            <p:nvPr/>
          </p:nvPicPr>
          <p:blipFill>
            <a:blip r:embed="rId3"/>
            <a:srcRect l="52867" t="35509" r="10606" b="27102"/>
            <a:stretch/>
          </p:blipFill>
          <p:spPr>
            <a:xfrm>
              <a:off x="197159" y="1962713"/>
              <a:ext cx="6099712" cy="3902363"/>
            </a:xfrm>
            <a:prstGeom prst="rect">
              <a:avLst/>
            </a:prstGeom>
          </p:spPr>
        </p:pic>
        <p:pic>
          <p:nvPicPr>
            <p:cNvPr id="8" name="Picture 7">
              <a:extLst>
                <a:ext uri="{FF2B5EF4-FFF2-40B4-BE49-F238E27FC236}">
                  <a16:creationId xmlns:a16="http://schemas.microsoft.com/office/drawing/2014/main" id="{BD43AF7E-C79C-C211-2668-FBCB34C21940}"/>
                </a:ext>
              </a:extLst>
            </p:cNvPr>
            <p:cNvPicPr>
              <a:picLocks noChangeAspect="1"/>
            </p:cNvPicPr>
            <p:nvPr/>
          </p:nvPicPr>
          <p:blipFill>
            <a:blip r:embed="rId4"/>
            <a:srcRect l="14851" t="42561" r="48490" b="17357"/>
            <a:stretch/>
          </p:blipFill>
          <p:spPr>
            <a:xfrm>
              <a:off x="6207420" y="1828205"/>
              <a:ext cx="5878350" cy="4171378"/>
            </a:xfrm>
            <a:prstGeom prst="rect">
              <a:avLst/>
            </a:prstGeom>
          </p:spPr>
        </p:pic>
        <p:sp>
          <p:nvSpPr>
            <p:cNvPr id="2" name="TextBox 1">
              <a:extLst>
                <a:ext uri="{FF2B5EF4-FFF2-40B4-BE49-F238E27FC236}">
                  <a16:creationId xmlns:a16="http://schemas.microsoft.com/office/drawing/2014/main" id="{7C426AAD-C6DF-3833-D201-B572A98B7CFD}"/>
                </a:ext>
              </a:extLst>
            </p:cNvPr>
            <p:cNvSpPr txBox="1"/>
            <p:nvPr/>
          </p:nvSpPr>
          <p:spPr>
            <a:xfrm>
              <a:off x="438539" y="1212980"/>
              <a:ext cx="5657461" cy="523220"/>
            </a:xfrm>
            <a:prstGeom prst="rect">
              <a:avLst/>
            </a:prstGeom>
            <a:solidFill>
              <a:schemeClr val="bg1"/>
            </a:solidFill>
          </p:spPr>
          <p:txBody>
            <a:bodyPr wrap="square" rtlCol="0">
              <a:spAutoFit/>
            </a:bodyPr>
            <a:lstStyle/>
            <a:p>
              <a:pPr algn="ctr"/>
              <a:r>
                <a:rPr lang="en-US" sz="2800" b="1" dirty="0"/>
                <a:t>Race/Ethnicity</a:t>
              </a:r>
            </a:p>
          </p:txBody>
        </p:sp>
        <p:sp>
          <p:nvSpPr>
            <p:cNvPr id="3" name="TextBox 2">
              <a:extLst>
                <a:ext uri="{FF2B5EF4-FFF2-40B4-BE49-F238E27FC236}">
                  <a16:creationId xmlns:a16="http://schemas.microsoft.com/office/drawing/2014/main" id="{05032535-9146-F3C5-831E-9D68E3571744}"/>
                </a:ext>
              </a:extLst>
            </p:cNvPr>
            <p:cNvSpPr txBox="1"/>
            <p:nvPr/>
          </p:nvSpPr>
          <p:spPr>
            <a:xfrm>
              <a:off x="6839340" y="1212980"/>
              <a:ext cx="5010538" cy="523220"/>
            </a:xfrm>
            <a:prstGeom prst="rect">
              <a:avLst/>
            </a:prstGeom>
            <a:solidFill>
              <a:schemeClr val="bg1"/>
            </a:solidFill>
          </p:spPr>
          <p:txBody>
            <a:bodyPr wrap="square" rtlCol="0">
              <a:spAutoFit/>
            </a:bodyPr>
            <a:lstStyle/>
            <a:p>
              <a:pPr algn="ctr"/>
              <a:r>
                <a:rPr lang="en-US" sz="2800" b="1" dirty="0"/>
                <a:t>Age</a:t>
              </a:r>
            </a:p>
          </p:txBody>
        </p:sp>
      </p:grpSp>
      <p:sp>
        <p:nvSpPr>
          <p:cNvPr id="9" name="TextBox 5">
            <a:extLst>
              <a:ext uri="{FF2B5EF4-FFF2-40B4-BE49-F238E27FC236}">
                <a16:creationId xmlns:a16="http://schemas.microsoft.com/office/drawing/2014/main" id="{E8E41DA1-E5E8-BE43-DFFE-A9B25AB1D6CD}"/>
              </a:ext>
            </a:extLst>
          </p:cNvPr>
          <p:cNvSpPr txBox="1">
            <a:spLocks noChangeArrowheads="1"/>
          </p:cNvSpPr>
          <p:nvPr/>
        </p:nvSpPr>
        <p:spPr bwMode="auto">
          <a:xfrm>
            <a:off x="188722" y="6321288"/>
            <a:ext cx="3042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effectLst/>
                <a:uLnTx/>
                <a:uFillTx/>
                <a:latin typeface="Calibri" pitchFamily="34" charset="0"/>
                <a:ea typeface="MS PGothic" pitchFamily="34" charset="-128"/>
                <a:cs typeface="+mn-cs"/>
              </a:rPr>
              <a:t>SAMHSA. (2024). 2023 NSDUH</a:t>
            </a:r>
          </a:p>
        </p:txBody>
      </p:sp>
      <p:cxnSp>
        <p:nvCxnSpPr>
          <p:cNvPr id="11" name="Straight Connector 10">
            <a:extLst>
              <a:ext uri="{FF2B5EF4-FFF2-40B4-BE49-F238E27FC236}">
                <a16:creationId xmlns:a16="http://schemas.microsoft.com/office/drawing/2014/main" id="{A6A869E6-312F-988C-4497-E0A2BDCF27B4}"/>
              </a:ext>
            </a:extLst>
          </p:cNvPr>
          <p:cNvCxnSpPr>
            <a:cxnSpLocks/>
          </p:cNvCxnSpPr>
          <p:nvPr/>
        </p:nvCxnSpPr>
        <p:spPr bwMode="auto">
          <a:xfrm>
            <a:off x="6192945" y="1073426"/>
            <a:ext cx="0" cy="5227983"/>
          </a:xfrm>
          <a:prstGeom prst="line">
            <a:avLst/>
          </a:prstGeom>
          <a:solidFill>
            <a:schemeClr val="accent1"/>
          </a:solidFill>
          <a:ln w="38100" cap="flat" cmpd="sng" algn="ctr">
            <a:solidFill>
              <a:srgbClr val="1D414F"/>
            </a:solidFill>
            <a:prstDash val="solid"/>
            <a:round/>
            <a:headEnd type="none" w="med" len="med"/>
            <a:tailEnd type="none" w="med" len="med"/>
          </a:ln>
          <a:effectLst/>
        </p:spPr>
      </p:cxnSp>
      <p:sp>
        <p:nvSpPr>
          <p:cNvPr id="10" name="Rectangle 9">
            <a:extLst>
              <a:ext uri="{FF2B5EF4-FFF2-40B4-BE49-F238E27FC236}">
                <a16:creationId xmlns:a16="http://schemas.microsoft.com/office/drawing/2014/main" id="{DBA5639C-0961-8DBC-972D-E87079C7DDEF}"/>
              </a:ext>
            </a:extLst>
          </p:cNvPr>
          <p:cNvSpPr/>
          <p:nvPr/>
        </p:nvSpPr>
        <p:spPr bwMode="auto">
          <a:xfrm>
            <a:off x="6195455" y="926409"/>
            <a:ext cx="6024336" cy="5522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Tree>
    <p:extLst>
      <p:ext uri="{BB962C8B-B14F-4D97-AF65-F5344CB8AC3E}">
        <p14:creationId xmlns:p14="http://schemas.microsoft.com/office/powerpoint/2010/main" val="376164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91138" name="Text Box 4"/>
          <p:cNvSpPr txBox="1">
            <a:spLocks noChangeArrowheads="1"/>
          </p:cNvSpPr>
          <p:nvPr/>
        </p:nvSpPr>
        <p:spPr bwMode="auto">
          <a:xfrm>
            <a:off x="2148424" y="6496050"/>
            <a:ext cx="9038167" cy="336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50000"/>
              </a:spcBef>
              <a:spcAft>
                <a:spcPct val="0"/>
              </a:spcAft>
              <a:buFontTx/>
              <a:buNone/>
            </a:pPr>
            <a:r>
              <a:rPr lang="en-US" altLang="en-US" sz="1600" dirty="0">
                <a:solidFill>
                  <a:srgbClr val="000066"/>
                </a:solidFill>
              </a:rPr>
              <a:t>National Epidemiologic Survey on Alcohol and Related Conditions (NESARC), 2003</a:t>
            </a:r>
          </a:p>
        </p:txBody>
      </p:sp>
      <p:sp>
        <p:nvSpPr>
          <p:cNvPr id="91139" name="Rectangle 5"/>
          <p:cNvSpPr>
            <a:spLocks noChangeArrowheads="1"/>
          </p:cNvSpPr>
          <p:nvPr/>
        </p:nvSpPr>
        <p:spPr bwMode="auto">
          <a:xfrm>
            <a:off x="5414445" y="5695967"/>
            <a:ext cx="355547" cy="27699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a:solidFill>
                  <a:srgbClr val="000000"/>
                </a:solidFill>
              </a:rPr>
              <a:t>Age</a:t>
            </a:r>
          </a:p>
        </p:txBody>
      </p:sp>
      <p:sp>
        <p:nvSpPr>
          <p:cNvPr id="91140" name="Text Box 6"/>
          <p:cNvSpPr txBox="1">
            <a:spLocks noChangeArrowheads="1"/>
          </p:cNvSpPr>
          <p:nvPr/>
        </p:nvSpPr>
        <p:spPr bwMode="auto">
          <a:xfrm>
            <a:off x="5972102" y="1118036"/>
            <a:ext cx="4771571" cy="830997"/>
          </a:xfrm>
          <a:prstGeom prst="rect">
            <a:avLst/>
          </a:prstGeom>
          <a:noFill/>
          <a:ln w="6350">
            <a:solidFill>
              <a:srgbClr val="7E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400" dirty="0">
                <a:solidFill>
                  <a:srgbClr val="000000"/>
                </a:solidFill>
              </a:rPr>
              <a:t>Age at tobacco, alcohol and cannabis dependence, as per DSM IV</a:t>
            </a:r>
          </a:p>
        </p:txBody>
      </p:sp>
      <p:sp>
        <p:nvSpPr>
          <p:cNvPr id="91141" name="Line 7"/>
          <p:cNvSpPr>
            <a:spLocks noChangeShapeType="1"/>
          </p:cNvSpPr>
          <p:nvPr/>
        </p:nvSpPr>
        <p:spPr bwMode="auto">
          <a:xfrm>
            <a:off x="1737787" y="1622425"/>
            <a:ext cx="2116" cy="3678238"/>
          </a:xfrm>
          <a:prstGeom prst="line">
            <a:avLst/>
          </a:prstGeom>
          <a:noFill/>
          <a:ln w="3810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2" name="Line 8"/>
          <p:cNvSpPr>
            <a:spLocks noChangeShapeType="1"/>
          </p:cNvSpPr>
          <p:nvPr/>
        </p:nvSpPr>
        <p:spPr bwMode="auto">
          <a:xfrm>
            <a:off x="1684868" y="5211780"/>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3" name="Line 9"/>
          <p:cNvSpPr>
            <a:spLocks noChangeShapeType="1"/>
          </p:cNvSpPr>
          <p:nvPr/>
        </p:nvSpPr>
        <p:spPr bwMode="auto">
          <a:xfrm>
            <a:off x="1684868" y="4895850"/>
            <a:ext cx="52917" cy="1588"/>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4" name="Line 10"/>
          <p:cNvSpPr>
            <a:spLocks noChangeShapeType="1"/>
          </p:cNvSpPr>
          <p:nvPr/>
        </p:nvSpPr>
        <p:spPr bwMode="auto">
          <a:xfrm>
            <a:off x="1684868" y="4478355"/>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5" name="Line 11"/>
          <p:cNvSpPr>
            <a:spLocks noChangeShapeType="1"/>
          </p:cNvSpPr>
          <p:nvPr/>
        </p:nvSpPr>
        <p:spPr bwMode="auto">
          <a:xfrm>
            <a:off x="1684868" y="4075113"/>
            <a:ext cx="52917"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6" name="Line 12"/>
          <p:cNvSpPr>
            <a:spLocks noChangeShapeType="1"/>
          </p:cNvSpPr>
          <p:nvPr/>
        </p:nvSpPr>
        <p:spPr bwMode="auto">
          <a:xfrm>
            <a:off x="1684868" y="3668715"/>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7" name="Line 13"/>
          <p:cNvSpPr>
            <a:spLocks noChangeShapeType="1"/>
          </p:cNvSpPr>
          <p:nvPr/>
        </p:nvSpPr>
        <p:spPr bwMode="auto">
          <a:xfrm>
            <a:off x="1684868" y="3252805"/>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8" name="Line 14"/>
          <p:cNvSpPr>
            <a:spLocks noChangeShapeType="1"/>
          </p:cNvSpPr>
          <p:nvPr/>
        </p:nvSpPr>
        <p:spPr bwMode="auto">
          <a:xfrm>
            <a:off x="1684868" y="2847975"/>
            <a:ext cx="52917" cy="1588"/>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49" name="Line 15"/>
          <p:cNvSpPr>
            <a:spLocks noChangeShapeType="1"/>
          </p:cNvSpPr>
          <p:nvPr/>
        </p:nvSpPr>
        <p:spPr bwMode="auto">
          <a:xfrm>
            <a:off x="1684868" y="2443180"/>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50" name="Line 16"/>
          <p:cNvSpPr>
            <a:spLocks noChangeShapeType="1"/>
          </p:cNvSpPr>
          <p:nvPr/>
        </p:nvSpPr>
        <p:spPr bwMode="auto">
          <a:xfrm>
            <a:off x="1684868" y="2027238"/>
            <a:ext cx="52917"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51" name="Line 17"/>
          <p:cNvSpPr>
            <a:spLocks noChangeShapeType="1"/>
          </p:cNvSpPr>
          <p:nvPr/>
        </p:nvSpPr>
        <p:spPr bwMode="auto">
          <a:xfrm>
            <a:off x="1684868" y="1622425"/>
            <a:ext cx="52917" cy="1588"/>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52" name="Line 18"/>
          <p:cNvSpPr>
            <a:spLocks noChangeShapeType="1"/>
          </p:cNvSpPr>
          <p:nvPr/>
        </p:nvSpPr>
        <p:spPr bwMode="auto">
          <a:xfrm>
            <a:off x="1737787" y="5300680"/>
            <a:ext cx="7418916" cy="1587"/>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53" name="Freeform 19"/>
          <p:cNvSpPr>
            <a:spLocks/>
          </p:cNvSpPr>
          <p:nvPr/>
        </p:nvSpPr>
        <p:spPr bwMode="auto">
          <a:xfrm>
            <a:off x="1794935" y="1895475"/>
            <a:ext cx="7306733" cy="3405188"/>
          </a:xfrm>
          <a:custGeom>
            <a:avLst/>
            <a:gdLst>
              <a:gd name="T0" fmla="*/ 2147483647 w 3884"/>
              <a:gd name="T1" fmla="*/ 2147483647 h 2145"/>
              <a:gd name="T2" fmla="*/ 2147483647 w 3884"/>
              <a:gd name="T3" fmla="*/ 2147483647 h 2145"/>
              <a:gd name="T4" fmla="*/ 2147483647 w 3884"/>
              <a:gd name="T5" fmla="*/ 2147483647 h 2145"/>
              <a:gd name="T6" fmla="*/ 2147483647 w 3884"/>
              <a:gd name="T7" fmla="*/ 2147483647 h 2145"/>
              <a:gd name="T8" fmla="*/ 2147483647 w 3884"/>
              <a:gd name="T9" fmla="*/ 2147483647 h 2145"/>
              <a:gd name="T10" fmla="*/ 2147483647 w 3884"/>
              <a:gd name="T11" fmla="*/ 2147483647 h 2145"/>
              <a:gd name="T12" fmla="*/ 2147483647 w 3884"/>
              <a:gd name="T13" fmla="*/ 0 h 2145"/>
              <a:gd name="T14" fmla="*/ 2147483647 w 3884"/>
              <a:gd name="T15" fmla="*/ 2147483647 h 2145"/>
              <a:gd name="T16" fmla="*/ 2147483647 w 3884"/>
              <a:gd name="T17" fmla="*/ 2147483647 h 2145"/>
              <a:gd name="T18" fmla="*/ 2147483647 w 3884"/>
              <a:gd name="T19" fmla="*/ 2147483647 h 2145"/>
              <a:gd name="T20" fmla="*/ 2147483647 w 3884"/>
              <a:gd name="T21" fmla="*/ 2147483647 h 2145"/>
              <a:gd name="T22" fmla="*/ 2147483647 w 3884"/>
              <a:gd name="T23" fmla="*/ 2147483647 h 2145"/>
              <a:gd name="T24" fmla="*/ 2147483647 w 3884"/>
              <a:gd name="T25" fmla="*/ 2147483647 h 2145"/>
              <a:gd name="T26" fmla="*/ 2147483647 w 3884"/>
              <a:gd name="T27" fmla="*/ 2147483647 h 2145"/>
              <a:gd name="T28" fmla="*/ 2147483647 w 3884"/>
              <a:gd name="T29" fmla="*/ 2147483647 h 2145"/>
              <a:gd name="T30" fmla="*/ 2147483647 w 3884"/>
              <a:gd name="T31" fmla="*/ 2147483647 h 2145"/>
              <a:gd name="T32" fmla="*/ 2147483647 w 3884"/>
              <a:gd name="T33" fmla="*/ 2147483647 h 2145"/>
              <a:gd name="T34" fmla="*/ 2147483647 w 3884"/>
              <a:gd name="T35" fmla="*/ 2147483647 h 2145"/>
              <a:gd name="T36" fmla="*/ 2147483647 w 3884"/>
              <a:gd name="T37" fmla="*/ 2147483647 h 2145"/>
              <a:gd name="T38" fmla="*/ 2147483647 w 3884"/>
              <a:gd name="T39" fmla="*/ 2147483647 h 2145"/>
              <a:gd name="T40" fmla="*/ 2147483647 w 3884"/>
              <a:gd name="T41" fmla="*/ 2147483647 h 2145"/>
              <a:gd name="T42" fmla="*/ 2147483647 w 3884"/>
              <a:gd name="T43" fmla="*/ 2147483647 h 2145"/>
              <a:gd name="T44" fmla="*/ 2147483647 w 3884"/>
              <a:gd name="T45" fmla="*/ 2147483647 h 2145"/>
              <a:gd name="T46" fmla="*/ 2147483647 w 3884"/>
              <a:gd name="T47" fmla="*/ 2147483647 h 2145"/>
              <a:gd name="T48" fmla="*/ 2147483647 w 3884"/>
              <a:gd name="T49" fmla="*/ 2147483647 h 2145"/>
              <a:gd name="T50" fmla="*/ 2147483647 w 3884"/>
              <a:gd name="T51" fmla="*/ 2147483647 h 2145"/>
              <a:gd name="T52" fmla="*/ 2147483647 w 3884"/>
              <a:gd name="T53" fmla="*/ 2147483647 h 2145"/>
              <a:gd name="T54" fmla="*/ 2147483647 w 3884"/>
              <a:gd name="T55" fmla="*/ 2147483647 h 2145"/>
              <a:gd name="T56" fmla="*/ 2147483647 w 3884"/>
              <a:gd name="T57" fmla="*/ 2147483647 h 2145"/>
              <a:gd name="T58" fmla="*/ 2147483647 w 3884"/>
              <a:gd name="T59" fmla="*/ 2147483647 h 2145"/>
              <a:gd name="T60" fmla="*/ 2147483647 w 3884"/>
              <a:gd name="T61" fmla="*/ 2147483647 h 2145"/>
              <a:gd name="T62" fmla="*/ 2147483647 w 3884"/>
              <a:gd name="T63" fmla="*/ 2147483647 h 2145"/>
              <a:gd name="T64" fmla="*/ 2147483647 w 3884"/>
              <a:gd name="T65" fmla="*/ 2147483647 h 2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884" h="2145">
                <a:moveTo>
                  <a:pt x="0" y="2145"/>
                </a:moveTo>
                <a:lnTo>
                  <a:pt x="53" y="2145"/>
                </a:lnTo>
                <a:lnTo>
                  <a:pt x="106" y="2145"/>
                </a:lnTo>
                <a:lnTo>
                  <a:pt x="166" y="2137"/>
                </a:lnTo>
                <a:lnTo>
                  <a:pt x="219" y="2145"/>
                </a:lnTo>
                <a:lnTo>
                  <a:pt x="278" y="2145"/>
                </a:lnTo>
                <a:lnTo>
                  <a:pt x="331" y="2137"/>
                </a:lnTo>
                <a:lnTo>
                  <a:pt x="384" y="2085"/>
                </a:lnTo>
                <a:lnTo>
                  <a:pt x="445" y="2077"/>
                </a:lnTo>
                <a:lnTo>
                  <a:pt x="497" y="1950"/>
                </a:lnTo>
                <a:lnTo>
                  <a:pt x="550" y="1800"/>
                </a:lnTo>
                <a:lnTo>
                  <a:pt x="610" y="1448"/>
                </a:lnTo>
                <a:lnTo>
                  <a:pt x="663" y="1193"/>
                </a:lnTo>
                <a:lnTo>
                  <a:pt x="723" y="0"/>
                </a:lnTo>
                <a:lnTo>
                  <a:pt x="776" y="398"/>
                </a:lnTo>
                <a:lnTo>
                  <a:pt x="829" y="675"/>
                </a:lnTo>
                <a:lnTo>
                  <a:pt x="888" y="466"/>
                </a:lnTo>
                <a:lnTo>
                  <a:pt x="941" y="1080"/>
                </a:lnTo>
                <a:lnTo>
                  <a:pt x="1001" y="1470"/>
                </a:lnTo>
                <a:lnTo>
                  <a:pt x="1054" y="1552"/>
                </a:lnTo>
                <a:lnTo>
                  <a:pt x="1167" y="1830"/>
                </a:lnTo>
                <a:lnTo>
                  <a:pt x="1219" y="1800"/>
                </a:lnTo>
                <a:lnTo>
                  <a:pt x="1272" y="1695"/>
                </a:lnTo>
                <a:lnTo>
                  <a:pt x="1333" y="1837"/>
                </a:lnTo>
                <a:lnTo>
                  <a:pt x="1445" y="1950"/>
                </a:lnTo>
                <a:lnTo>
                  <a:pt x="1498" y="1867"/>
                </a:lnTo>
                <a:lnTo>
                  <a:pt x="1551" y="1965"/>
                </a:lnTo>
                <a:lnTo>
                  <a:pt x="1611" y="1875"/>
                </a:lnTo>
                <a:lnTo>
                  <a:pt x="1716" y="1950"/>
                </a:lnTo>
                <a:lnTo>
                  <a:pt x="1776" y="1912"/>
                </a:lnTo>
                <a:lnTo>
                  <a:pt x="1829" y="1822"/>
                </a:lnTo>
                <a:lnTo>
                  <a:pt x="1890" y="1897"/>
                </a:lnTo>
                <a:lnTo>
                  <a:pt x="1995" y="1973"/>
                </a:lnTo>
                <a:lnTo>
                  <a:pt x="2055" y="1965"/>
                </a:lnTo>
                <a:lnTo>
                  <a:pt x="2108" y="2024"/>
                </a:lnTo>
                <a:lnTo>
                  <a:pt x="2168" y="1957"/>
                </a:lnTo>
                <a:lnTo>
                  <a:pt x="2274" y="1973"/>
                </a:lnTo>
                <a:lnTo>
                  <a:pt x="2333" y="2024"/>
                </a:lnTo>
                <a:lnTo>
                  <a:pt x="2386" y="2018"/>
                </a:lnTo>
                <a:lnTo>
                  <a:pt x="2439" y="2024"/>
                </a:lnTo>
                <a:lnTo>
                  <a:pt x="2499" y="2002"/>
                </a:lnTo>
                <a:lnTo>
                  <a:pt x="2552" y="2100"/>
                </a:lnTo>
                <a:lnTo>
                  <a:pt x="2612" y="2032"/>
                </a:lnTo>
                <a:lnTo>
                  <a:pt x="2665" y="2047"/>
                </a:lnTo>
                <a:lnTo>
                  <a:pt x="2717" y="2107"/>
                </a:lnTo>
                <a:lnTo>
                  <a:pt x="2778" y="2055"/>
                </a:lnTo>
                <a:lnTo>
                  <a:pt x="2831" y="2069"/>
                </a:lnTo>
                <a:lnTo>
                  <a:pt x="2883" y="2092"/>
                </a:lnTo>
                <a:lnTo>
                  <a:pt x="2943" y="2107"/>
                </a:lnTo>
                <a:lnTo>
                  <a:pt x="2996" y="2055"/>
                </a:lnTo>
                <a:lnTo>
                  <a:pt x="3056" y="2069"/>
                </a:lnTo>
                <a:lnTo>
                  <a:pt x="3109" y="2122"/>
                </a:lnTo>
                <a:lnTo>
                  <a:pt x="3161" y="2047"/>
                </a:lnTo>
                <a:lnTo>
                  <a:pt x="3221" y="2122"/>
                </a:lnTo>
                <a:lnTo>
                  <a:pt x="3274" y="2107"/>
                </a:lnTo>
                <a:lnTo>
                  <a:pt x="3335" y="2077"/>
                </a:lnTo>
                <a:lnTo>
                  <a:pt x="3388" y="2100"/>
                </a:lnTo>
                <a:lnTo>
                  <a:pt x="3440" y="2130"/>
                </a:lnTo>
                <a:lnTo>
                  <a:pt x="3500" y="2145"/>
                </a:lnTo>
                <a:lnTo>
                  <a:pt x="3553" y="2114"/>
                </a:lnTo>
                <a:lnTo>
                  <a:pt x="3606" y="2107"/>
                </a:lnTo>
                <a:lnTo>
                  <a:pt x="3666" y="2145"/>
                </a:lnTo>
                <a:lnTo>
                  <a:pt x="3719" y="2077"/>
                </a:lnTo>
                <a:lnTo>
                  <a:pt x="3778" y="2145"/>
                </a:lnTo>
                <a:lnTo>
                  <a:pt x="3831" y="2145"/>
                </a:lnTo>
                <a:lnTo>
                  <a:pt x="3884" y="2145"/>
                </a:lnTo>
              </a:path>
            </a:pathLst>
          </a:custGeom>
          <a:noFill/>
          <a:ln w="63500" cmpd="sng">
            <a:solidFill>
              <a:srgbClr val="FF0000"/>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54" name="Rectangle 20"/>
          <p:cNvSpPr>
            <a:spLocks noChangeArrowheads="1"/>
          </p:cNvSpPr>
          <p:nvPr/>
        </p:nvSpPr>
        <p:spPr bwMode="auto">
          <a:xfrm>
            <a:off x="1132427" y="519271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0.0</a:t>
            </a:r>
          </a:p>
        </p:txBody>
      </p:sp>
      <p:sp>
        <p:nvSpPr>
          <p:cNvPr id="91155" name="Rectangle 21"/>
          <p:cNvSpPr>
            <a:spLocks noChangeArrowheads="1"/>
          </p:cNvSpPr>
          <p:nvPr/>
        </p:nvSpPr>
        <p:spPr bwMode="auto">
          <a:xfrm>
            <a:off x="1132429" y="4787900"/>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0.2</a:t>
            </a:r>
          </a:p>
        </p:txBody>
      </p:sp>
      <p:sp>
        <p:nvSpPr>
          <p:cNvPr id="91156" name="Rectangle 22"/>
          <p:cNvSpPr>
            <a:spLocks noChangeArrowheads="1"/>
          </p:cNvSpPr>
          <p:nvPr/>
        </p:nvSpPr>
        <p:spPr bwMode="auto">
          <a:xfrm>
            <a:off x="1132427" y="437356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0.4</a:t>
            </a:r>
          </a:p>
        </p:txBody>
      </p:sp>
      <p:sp>
        <p:nvSpPr>
          <p:cNvPr id="91157" name="Rectangle 23"/>
          <p:cNvSpPr>
            <a:spLocks noChangeArrowheads="1"/>
          </p:cNvSpPr>
          <p:nvPr/>
        </p:nvSpPr>
        <p:spPr bwMode="auto">
          <a:xfrm>
            <a:off x="1132429" y="396716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0.6</a:t>
            </a:r>
          </a:p>
        </p:txBody>
      </p:sp>
      <p:sp>
        <p:nvSpPr>
          <p:cNvPr id="91158" name="Rectangle 24"/>
          <p:cNvSpPr>
            <a:spLocks noChangeArrowheads="1"/>
          </p:cNvSpPr>
          <p:nvPr/>
        </p:nvSpPr>
        <p:spPr bwMode="auto">
          <a:xfrm>
            <a:off x="1132427" y="3563939"/>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0.8</a:t>
            </a:r>
          </a:p>
        </p:txBody>
      </p:sp>
      <p:sp>
        <p:nvSpPr>
          <p:cNvPr id="91159" name="Rectangle 25"/>
          <p:cNvSpPr>
            <a:spLocks noChangeArrowheads="1"/>
          </p:cNvSpPr>
          <p:nvPr/>
        </p:nvSpPr>
        <p:spPr bwMode="auto">
          <a:xfrm>
            <a:off x="1132427" y="3146425"/>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1.0</a:t>
            </a:r>
          </a:p>
        </p:txBody>
      </p:sp>
      <p:sp>
        <p:nvSpPr>
          <p:cNvPr id="91160" name="Rectangle 26"/>
          <p:cNvSpPr>
            <a:spLocks noChangeArrowheads="1"/>
          </p:cNvSpPr>
          <p:nvPr/>
        </p:nvSpPr>
        <p:spPr bwMode="auto">
          <a:xfrm>
            <a:off x="1132427" y="274161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1.2</a:t>
            </a:r>
          </a:p>
        </p:txBody>
      </p:sp>
      <p:sp>
        <p:nvSpPr>
          <p:cNvPr id="91161" name="Rectangle 27"/>
          <p:cNvSpPr>
            <a:spLocks noChangeArrowheads="1"/>
          </p:cNvSpPr>
          <p:nvPr/>
        </p:nvSpPr>
        <p:spPr bwMode="auto">
          <a:xfrm>
            <a:off x="1132427" y="2333625"/>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1.4</a:t>
            </a:r>
          </a:p>
        </p:txBody>
      </p:sp>
      <p:sp>
        <p:nvSpPr>
          <p:cNvPr id="91162" name="Rectangle 28"/>
          <p:cNvSpPr>
            <a:spLocks noChangeArrowheads="1"/>
          </p:cNvSpPr>
          <p:nvPr/>
        </p:nvSpPr>
        <p:spPr bwMode="auto">
          <a:xfrm>
            <a:off x="1132427" y="1917700"/>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1.6</a:t>
            </a:r>
          </a:p>
        </p:txBody>
      </p:sp>
      <p:sp>
        <p:nvSpPr>
          <p:cNvPr id="91163" name="Rectangle 29"/>
          <p:cNvSpPr>
            <a:spLocks noChangeArrowheads="1"/>
          </p:cNvSpPr>
          <p:nvPr/>
        </p:nvSpPr>
        <p:spPr bwMode="auto">
          <a:xfrm>
            <a:off x="1132427" y="1514475"/>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1.8</a:t>
            </a:r>
          </a:p>
        </p:txBody>
      </p:sp>
      <p:sp>
        <p:nvSpPr>
          <p:cNvPr id="91164" name="Rectangle 30"/>
          <p:cNvSpPr>
            <a:spLocks noChangeArrowheads="1"/>
          </p:cNvSpPr>
          <p:nvPr/>
        </p:nvSpPr>
        <p:spPr bwMode="auto">
          <a:xfrm>
            <a:off x="1742019" y="5418139"/>
            <a:ext cx="155492"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5</a:t>
            </a:r>
          </a:p>
        </p:txBody>
      </p:sp>
      <p:sp>
        <p:nvSpPr>
          <p:cNvPr id="91165" name="Rectangle 31"/>
          <p:cNvSpPr>
            <a:spLocks noChangeArrowheads="1"/>
          </p:cNvSpPr>
          <p:nvPr/>
        </p:nvSpPr>
        <p:spPr bwMode="auto">
          <a:xfrm>
            <a:off x="2148427"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10</a:t>
            </a:r>
          </a:p>
        </p:txBody>
      </p:sp>
      <p:sp>
        <p:nvSpPr>
          <p:cNvPr id="91166" name="Rectangle 32"/>
          <p:cNvSpPr>
            <a:spLocks noChangeArrowheads="1"/>
          </p:cNvSpPr>
          <p:nvPr/>
        </p:nvSpPr>
        <p:spPr bwMode="auto">
          <a:xfrm>
            <a:off x="2656427"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15</a:t>
            </a:r>
          </a:p>
        </p:txBody>
      </p:sp>
      <p:sp>
        <p:nvSpPr>
          <p:cNvPr id="91167" name="Rectangle 33"/>
          <p:cNvSpPr>
            <a:spLocks noChangeArrowheads="1"/>
          </p:cNvSpPr>
          <p:nvPr/>
        </p:nvSpPr>
        <p:spPr bwMode="auto">
          <a:xfrm>
            <a:off x="3026843" y="539116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1800">
              <a:solidFill>
                <a:srgbClr val="FFFFFF"/>
              </a:solidFill>
            </a:endParaRPr>
          </a:p>
        </p:txBody>
      </p:sp>
      <p:sp>
        <p:nvSpPr>
          <p:cNvPr id="91168" name="Rectangle 34"/>
          <p:cNvSpPr>
            <a:spLocks noChangeArrowheads="1"/>
          </p:cNvSpPr>
          <p:nvPr/>
        </p:nvSpPr>
        <p:spPr bwMode="auto">
          <a:xfrm>
            <a:off x="3191945"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20</a:t>
            </a:r>
          </a:p>
        </p:txBody>
      </p:sp>
      <p:sp>
        <p:nvSpPr>
          <p:cNvPr id="91169" name="Rectangle 35"/>
          <p:cNvSpPr>
            <a:spLocks noChangeArrowheads="1"/>
          </p:cNvSpPr>
          <p:nvPr/>
        </p:nvSpPr>
        <p:spPr bwMode="auto">
          <a:xfrm>
            <a:off x="3721111"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25</a:t>
            </a:r>
          </a:p>
        </p:txBody>
      </p:sp>
      <p:sp>
        <p:nvSpPr>
          <p:cNvPr id="91170" name="Rectangle 36"/>
          <p:cNvSpPr>
            <a:spLocks noChangeArrowheads="1"/>
          </p:cNvSpPr>
          <p:nvPr/>
        </p:nvSpPr>
        <p:spPr bwMode="auto">
          <a:xfrm>
            <a:off x="4241811"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30</a:t>
            </a:r>
          </a:p>
        </p:txBody>
      </p:sp>
      <p:sp>
        <p:nvSpPr>
          <p:cNvPr id="91171" name="Rectangle 37"/>
          <p:cNvSpPr>
            <a:spLocks noChangeArrowheads="1"/>
          </p:cNvSpPr>
          <p:nvPr/>
        </p:nvSpPr>
        <p:spPr bwMode="auto">
          <a:xfrm>
            <a:off x="4766743"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35</a:t>
            </a:r>
          </a:p>
        </p:txBody>
      </p:sp>
      <p:sp>
        <p:nvSpPr>
          <p:cNvPr id="91172" name="Rectangle 38"/>
          <p:cNvSpPr>
            <a:spLocks noChangeArrowheads="1"/>
          </p:cNvSpPr>
          <p:nvPr/>
        </p:nvSpPr>
        <p:spPr bwMode="auto">
          <a:xfrm>
            <a:off x="5291678"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40</a:t>
            </a:r>
          </a:p>
        </p:txBody>
      </p:sp>
      <p:sp>
        <p:nvSpPr>
          <p:cNvPr id="91173" name="Rectangle 39"/>
          <p:cNvSpPr>
            <a:spLocks noChangeArrowheads="1"/>
          </p:cNvSpPr>
          <p:nvPr/>
        </p:nvSpPr>
        <p:spPr bwMode="auto">
          <a:xfrm>
            <a:off x="5816611"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45</a:t>
            </a:r>
          </a:p>
        </p:txBody>
      </p:sp>
      <p:sp>
        <p:nvSpPr>
          <p:cNvPr id="91174" name="Rectangle 40"/>
          <p:cNvSpPr>
            <a:spLocks noChangeArrowheads="1"/>
          </p:cNvSpPr>
          <p:nvPr/>
        </p:nvSpPr>
        <p:spPr bwMode="auto">
          <a:xfrm>
            <a:off x="6339427"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50</a:t>
            </a:r>
          </a:p>
        </p:txBody>
      </p:sp>
      <p:sp>
        <p:nvSpPr>
          <p:cNvPr id="91175" name="Rectangle 41"/>
          <p:cNvSpPr>
            <a:spLocks noChangeArrowheads="1"/>
          </p:cNvSpPr>
          <p:nvPr/>
        </p:nvSpPr>
        <p:spPr bwMode="auto">
          <a:xfrm>
            <a:off x="6862243"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55</a:t>
            </a:r>
          </a:p>
        </p:txBody>
      </p:sp>
      <p:sp>
        <p:nvSpPr>
          <p:cNvPr id="91176" name="Rectangle 42"/>
          <p:cNvSpPr>
            <a:spLocks noChangeArrowheads="1"/>
          </p:cNvSpPr>
          <p:nvPr/>
        </p:nvSpPr>
        <p:spPr bwMode="auto">
          <a:xfrm>
            <a:off x="7387178"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60</a:t>
            </a:r>
          </a:p>
        </p:txBody>
      </p:sp>
      <p:sp>
        <p:nvSpPr>
          <p:cNvPr id="91177" name="Rectangle 43"/>
          <p:cNvSpPr>
            <a:spLocks noChangeArrowheads="1"/>
          </p:cNvSpPr>
          <p:nvPr/>
        </p:nvSpPr>
        <p:spPr bwMode="auto">
          <a:xfrm>
            <a:off x="7909994"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65</a:t>
            </a:r>
          </a:p>
        </p:txBody>
      </p:sp>
      <p:sp>
        <p:nvSpPr>
          <p:cNvPr id="91178" name="Rectangle 44"/>
          <p:cNvSpPr>
            <a:spLocks noChangeArrowheads="1"/>
          </p:cNvSpPr>
          <p:nvPr/>
        </p:nvSpPr>
        <p:spPr bwMode="auto">
          <a:xfrm rot="-5400000">
            <a:off x="-811879" y="3330510"/>
            <a:ext cx="2646109" cy="246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a:solidFill>
                  <a:srgbClr val="000000"/>
                </a:solidFill>
              </a:rPr>
              <a:t>% in each age group to develop </a:t>
            </a:r>
          </a:p>
        </p:txBody>
      </p:sp>
      <p:sp>
        <p:nvSpPr>
          <p:cNvPr id="91179" name="Rectangle 45"/>
          <p:cNvSpPr>
            <a:spLocks noChangeArrowheads="1"/>
          </p:cNvSpPr>
          <p:nvPr/>
        </p:nvSpPr>
        <p:spPr bwMode="auto">
          <a:xfrm rot="-5400000">
            <a:off x="-63992" y="3370196"/>
            <a:ext cx="1848839" cy="246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a:solidFill>
                  <a:srgbClr val="000000"/>
                </a:solidFill>
              </a:rPr>
              <a:t>first-time dependence</a:t>
            </a:r>
          </a:p>
        </p:txBody>
      </p:sp>
      <p:sp>
        <p:nvSpPr>
          <p:cNvPr id="91180" name="Line 46"/>
          <p:cNvSpPr>
            <a:spLocks noChangeShapeType="1"/>
          </p:cNvSpPr>
          <p:nvPr/>
        </p:nvSpPr>
        <p:spPr bwMode="auto">
          <a:xfrm flipV="1">
            <a:off x="1722978" y="5283200"/>
            <a:ext cx="8030633" cy="1588"/>
          </a:xfrm>
          <a:prstGeom prst="line">
            <a:avLst/>
          </a:prstGeom>
          <a:noFill/>
          <a:ln w="3810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1" name="Line 47"/>
          <p:cNvSpPr>
            <a:spLocks noChangeShapeType="1"/>
          </p:cNvSpPr>
          <p:nvPr/>
        </p:nvSpPr>
        <p:spPr bwMode="auto">
          <a:xfrm flipV="1">
            <a:off x="2252136"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2" name="Line 48"/>
          <p:cNvSpPr>
            <a:spLocks noChangeShapeType="1"/>
          </p:cNvSpPr>
          <p:nvPr/>
        </p:nvSpPr>
        <p:spPr bwMode="auto">
          <a:xfrm flipV="1">
            <a:off x="2781312" y="5284788"/>
            <a:ext cx="4233"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3" name="Line 49"/>
          <p:cNvSpPr>
            <a:spLocks noChangeShapeType="1"/>
          </p:cNvSpPr>
          <p:nvPr/>
        </p:nvSpPr>
        <p:spPr bwMode="auto">
          <a:xfrm flipV="1">
            <a:off x="3293533"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4" name="Line 50"/>
          <p:cNvSpPr>
            <a:spLocks noChangeShapeType="1"/>
          </p:cNvSpPr>
          <p:nvPr/>
        </p:nvSpPr>
        <p:spPr bwMode="auto">
          <a:xfrm flipV="1">
            <a:off x="3822700"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5" name="Line 51"/>
          <p:cNvSpPr>
            <a:spLocks noChangeShapeType="1"/>
          </p:cNvSpPr>
          <p:nvPr/>
        </p:nvSpPr>
        <p:spPr bwMode="auto">
          <a:xfrm flipV="1">
            <a:off x="4351867"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6" name="Line 52"/>
          <p:cNvSpPr>
            <a:spLocks noChangeShapeType="1"/>
          </p:cNvSpPr>
          <p:nvPr/>
        </p:nvSpPr>
        <p:spPr bwMode="auto">
          <a:xfrm flipV="1">
            <a:off x="4883151" y="5284788"/>
            <a:ext cx="2116"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7" name="Line 53"/>
          <p:cNvSpPr>
            <a:spLocks noChangeShapeType="1"/>
          </p:cNvSpPr>
          <p:nvPr/>
        </p:nvSpPr>
        <p:spPr bwMode="auto">
          <a:xfrm flipV="1">
            <a:off x="5410200"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8" name="Line 54"/>
          <p:cNvSpPr>
            <a:spLocks noChangeShapeType="1"/>
          </p:cNvSpPr>
          <p:nvPr/>
        </p:nvSpPr>
        <p:spPr bwMode="auto">
          <a:xfrm flipV="1">
            <a:off x="5922436"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89" name="Line 55"/>
          <p:cNvSpPr>
            <a:spLocks noChangeShapeType="1"/>
          </p:cNvSpPr>
          <p:nvPr/>
        </p:nvSpPr>
        <p:spPr bwMode="auto">
          <a:xfrm flipV="1">
            <a:off x="6453717"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90" name="Line 56"/>
          <p:cNvSpPr>
            <a:spLocks noChangeShapeType="1"/>
          </p:cNvSpPr>
          <p:nvPr/>
        </p:nvSpPr>
        <p:spPr bwMode="auto">
          <a:xfrm flipV="1">
            <a:off x="6985000"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91" name="Line 57"/>
          <p:cNvSpPr>
            <a:spLocks noChangeShapeType="1"/>
          </p:cNvSpPr>
          <p:nvPr/>
        </p:nvSpPr>
        <p:spPr bwMode="auto">
          <a:xfrm flipV="1">
            <a:off x="7509933"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92" name="Line 58"/>
          <p:cNvSpPr>
            <a:spLocks noChangeShapeType="1"/>
          </p:cNvSpPr>
          <p:nvPr/>
        </p:nvSpPr>
        <p:spPr bwMode="auto">
          <a:xfrm flipV="1">
            <a:off x="8020051"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93" name="Freeform 59"/>
          <p:cNvSpPr>
            <a:spLocks/>
          </p:cNvSpPr>
          <p:nvPr/>
        </p:nvSpPr>
        <p:spPr bwMode="auto">
          <a:xfrm>
            <a:off x="1761068" y="2339983"/>
            <a:ext cx="6824133" cy="2932113"/>
          </a:xfrm>
          <a:custGeom>
            <a:avLst/>
            <a:gdLst>
              <a:gd name="T0" fmla="*/ 2147483647 w 3627"/>
              <a:gd name="T1" fmla="*/ 2147483647 h 1847"/>
              <a:gd name="T2" fmla="*/ 2147483647 w 3627"/>
              <a:gd name="T3" fmla="*/ 2147483647 h 1847"/>
              <a:gd name="T4" fmla="*/ 2147483647 w 3627"/>
              <a:gd name="T5" fmla="*/ 2147483647 h 1847"/>
              <a:gd name="T6" fmla="*/ 2147483647 w 3627"/>
              <a:gd name="T7" fmla="*/ 2147483647 h 1847"/>
              <a:gd name="T8" fmla="*/ 2147483647 w 3627"/>
              <a:gd name="T9" fmla="*/ 2147483647 h 1847"/>
              <a:gd name="T10" fmla="*/ 2147483647 w 3627"/>
              <a:gd name="T11" fmla="*/ 2147483647 h 1847"/>
              <a:gd name="T12" fmla="*/ 2147483647 w 3627"/>
              <a:gd name="T13" fmla="*/ 0 h 1847"/>
              <a:gd name="T14" fmla="*/ 2147483647 w 3627"/>
              <a:gd name="T15" fmla="*/ 2147483647 h 1847"/>
              <a:gd name="T16" fmla="*/ 2147483647 w 3627"/>
              <a:gd name="T17" fmla="*/ 2147483647 h 1847"/>
              <a:gd name="T18" fmla="*/ 2147483647 w 3627"/>
              <a:gd name="T19" fmla="*/ 2147483647 h 1847"/>
              <a:gd name="T20" fmla="*/ 2147483647 w 3627"/>
              <a:gd name="T21" fmla="*/ 2147483647 h 1847"/>
              <a:gd name="T22" fmla="*/ 2147483647 w 3627"/>
              <a:gd name="T23" fmla="*/ 2147483647 h 1847"/>
              <a:gd name="T24" fmla="*/ 2147483647 w 3627"/>
              <a:gd name="T25" fmla="*/ 2147483647 h 1847"/>
              <a:gd name="T26" fmla="*/ 2147483647 w 3627"/>
              <a:gd name="T27" fmla="*/ 2147483647 h 1847"/>
              <a:gd name="T28" fmla="*/ 2147483647 w 3627"/>
              <a:gd name="T29" fmla="*/ 2147483647 h 1847"/>
              <a:gd name="T30" fmla="*/ 2147483647 w 3627"/>
              <a:gd name="T31" fmla="*/ 2147483647 h 1847"/>
              <a:gd name="T32" fmla="*/ 2147483647 w 3627"/>
              <a:gd name="T33" fmla="*/ 2147483647 h 1847"/>
              <a:gd name="T34" fmla="*/ 2147483647 w 3627"/>
              <a:gd name="T35" fmla="*/ 2147483647 h 1847"/>
              <a:gd name="T36" fmla="*/ 2147483647 w 3627"/>
              <a:gd name="T37" fmla="*/ 2147483647 h 1847"/>
              <a:gd name="T38" fmla="*/ 2147483647 w 3627"/>
              <a:gd name="T39" fmla="*/ 2147483647 h 1847"/>
              <a:gd name="T40" fmla="*/ 2147483647 w 3627"/>
              <a:gd name="T41" fmla="*/ 2147483647 h 1847"/>
              <a:gd name="T42" fmla="*/ 2147483647 w 3627"/>
              <a:gd name="T43" fmla="*/ 2147483647 h 1847"/>
              <a:gd name="T44" fmla="*/ 2147483647 w 3627"/>
              <a:gd name="T45" fmla="*/ 2147483647 h 1847"/>
              <a:gd name="T46" fmla="*/ 2147483647 w 3627"/>
              <a:gd name="T47" fmla="*/ 2147483647 h 1847"/>
              <a:gd name="T48" fmla="*/ 2147483647 w 3627"/>
              <a:gd name="T49" fmla="*/ 2147483647 h 1847"/>
              <a:gd name="T50" fmla="*/ 2147483647 w 3627"/>
              <a:gd name="T51" fmla="*/ 2147483647 h 1847"/>
              <a:gd name="T52" fmla="*/ 2147483647 w 3627"/>
              <a:gd name="T53" fmla="*/ 2147483647 h 1847"/>
              <a:gd name="T54" fmla="*/ 2147483647 w 3627"/>
              <a:gd name="T55" fmla="*/ 2147483647 h 1847"/>
              <a:gd name="T56" fmla="*/ 2147483647 w 3627"/>
              <a:gd name="T57" fmla="*/ 2147483647 h 1847"/>
              <a:gd name="T58" fmla="*/ 2147483647 w 3627"/>
              <a:gd name="T59" fmla="*/ 2147483647 h 1847"/>
              <a:gd name="T60" fmla="*/ 2147483647 w 3627"/>
              <a:gd name="T61" fmla="*/ 2147483647 h 1847"/>
              <a:gd name="T62" fmla="*/ 2147483647 w 3627"/>
              <a:gd name="T63" fmla="*/ 2147483647 h 18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27" h="1847">
                <a:moveTo>
                  <a:pt x="0" y="1793"/>
                </a:moveTo>
                <a:lnTo>
                  <a:pt x="58" y="1838"/>
                </a:lnTo>
                <a:lnTo>
                  <a:pt x="106" y="1838"/>
                </a:lnTo>
                <a:lnTo>
                  <a:pt x="165" y="1847"/>
                </a:lnTo>
                <a:lnTo>
                  <a:pt x="223" y="1820"/>
                </a:lnTo>
                <a:lnTo>
                  <a:pt x="281" y="1820"/>
                </a:lnTo>
                <a:lnTo>
                  <a:pt x="329" y="1820"/>
                </a:lnTo>
                <a:lnTo>
                  <a:pt x="388" y="1758"/>
                </a:lnTo>
                <a:lnTo>
                  <a:pt x="446" y="1608"/>
                </a:lnTo>
                <a:lnTo>
                  <a:pt x="504" y="1378"/>
                </a:lnTo>
                <a:lnTo>
                  <a:pt x="552" y="1167"/>
                </a:lnTo>
                <a:lnTo>
                  <a:pt x="611" y="283"/>
                </a:lnTo>
                <a:lnTo>
                  <a:pt x="669" y="229"/>
                </a:lnTo>
                <a:lnTo>
                  <a:pt x="727" y="0"/>
                </a:lnTo>
                <a:lnTo>
                  <a:pt x="776" y="866"/>
                </a:lnTo>
                <a:lnTo>
                  <a:pt x="834" y="1104"/>
                </a:lnTo>
                <a:lnTo>
                  <a:pt x="892" y="1264"/>
                </a:lnTo>
                <a:lnTo>
                  <a:pt x="950" y="1440"/>
                </a:lnTo>
                <a:lnTo>
                  <a:pt x="1009" y="1555"/>
                </a:lnTo>
                <a:lnTo>
                  <a:pt x="1057" y="1582"/>
                </a:lnTo>
                <a:lnTo>
                  <a:pt x="1173" y="1670"/>
                </a:lnTo>
                <a:lnTo>
                  <a:pt x="1232" y="1740"/>
                </a:lnTo>
                <a:lnTo>
                  <a:pt x="1280" y="1670"/>
                </a:lnTo>
                <a:lnTo>
                  <a:pt x="1338" y="1811"/>
                </a:lnTo>
                <a:lnTo>
                  <a:pt x="1455" y="1793"/>
                </a:lnTo>
                <a:lnTo>
                  <a:pt x="1503" y="1776"/>
                </a:lnTo>
                <a:lnTo>
                  <a:pt x="1562" y="1803"/>
                </a:lnTo>
                <a:lnTo>
                  <a:pt x="1619" y="1793"/>
                </a:lnTo>
                <a:lnTo>
                  <a:pt x="1678" y="1758"/>
                </a:lnTo>
                <a:lnTo>
                  <a:pt x="1726" y="1820"/>
                </a:lnTo>
                <a:lnTo>
                  <a:pt x="1785" y="1803"/>
                </a:lnTo>
                <a:lnTo>
                  <a:pt x="1843" y="1811"/>
                </a:lnTo>
                <a:lnTo>
                  <a:pt x="1901" y="1820"/>
                </a:lnTo>
                <a:lnTo>
                  <a:pt x="1949" y="1793"/>
                </a:lnTo>
                <a:lnTo>
                  <a:pt x="2008" y="1829"/>
                </a:lnTo>
                <a:lnTo>
                  <a:pt x="2066" y="1829"/>
                </a:lnTo>
                <a:lnTo>
                  <a:pt x="2124" y="1847"/>
                </a:lnTo>
                <a:lnTo>
                  <a:pt x="2172" y="1820"/>
                </a:lnTo>
                <a:lnTo>
                  <a:pt x="2231" y="1803"/>
                </a:lnTo>
                <a:lnTo>
                  <a:pt x="2289" y="1838"/>
                </a:lnTo>
                <a:lnTo>
                  <a:pt x="2347" y="1847"/>
                </a:lnTo>
                <a:lnTo>
                  <a:pt x="2395" y="1829"/>
                </a:lnTo>
                <a:lnTo>
                  <a:pt x="2454" y="1847"/>
                </a:lnTo>
                <a:lnTo>
                  <a:pt x="2512" y="1847"/>
                </a:lnTo>
                <a:lnTo>
                  <a:pt x="2570" y="1838"/>
                </a:lnTo>
                <a:lnTo>
                  <a:pt x="2618" y="1847"/>
                </a:lnTo>
                <a:lnTo>
                  <a:pt x="2677" y="1847"/>
                </a:lnTo>
                <a:lnTo>
                  <a:pt x="2735" y="1829"/>
                </a:lnTo>
                <a:lnTo>
                  <a:pt x="2793" y="1820"/>
                </a:lnTo>
                <a:lnTo>
                  <a:pt x="2852" y="1838"/>
                </a:lnTo>
                <a:lnTo>
                  <a:pt x="2900" y="1847"/>
                </a:lnTo>
                <a:lnTo>
                  <a:pt x="2958" y="1847"/>
                </a:lnTo>
                <a:lnTo>
                  <a:pt x="3016" y="1838"/>
                </a:lnTo>
                <a:lnTo>
                  <a:pt x="3075" y="1838"/>
                </a:lnTo>
                <a:lnTo>
                  <a:pt x="3123" y="1847"/>
                </a:lnTo>
                <a:lnTo>
                  <a:pt x="3181" y="1847"/>
                </a:lnTo>
                <a:lnTo>
                  <a:pt x="3239" y="1838"/>
                </a:lnTo>
                <a:lnTo>
                  <a:pt x="3298" y="1838"/>
                </a:lnTo>
                <a:lnTo>
                  <a:pt x="3346" y="1847"/>
                </a:lnTo>
                <a:lnTo>
                  <a:pt x="3404" y="1847"/>
                </a:lnTo>
                <a:lnTo>
                  <a:pt x="3462" y="1847"/>
                </a:lnTo>
                <a:lnTo>
                  <a:pt x="3521" y="1847"/>
                </a:lnTo>
                <a:lnTo>
                  <a:pt x="3570" y="1847"/>
                </a:lnTo>
                <a:lnTo>
                  <a:pt x="3627" y="1847"/>
                </a:lnTo>
              </a:path>
            </a:pathLst>
          </a:custGeom>
          <a:noFill/>
          <a:ln w="65151">
            <a:solidFill>
              <a:srgbClr val="003300"/>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94" name="Text Box 60"/>
          <p:cNvSpPr txBox="1">
            <a:spLocks noChangeArrowheads="1"/>
          </p:cNvSpPr>
          <p:nvPr/>
        </p:nvSpPr>
        <p:spPr bwMode="auto">
          <a:xfrm>
            <a:off x="3795184" y="1755778"/>
            <a:ext cx="1346844"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a:solidFill>
                  <a:srgbClr val="003300"/>
                </a:solidFill>
              </a:rPr>
              <a:t>Cannabis</a:t>
            </a:r>
          </a:p>
        </p:txBody>
      </p:sp>
      <p:sp>
        <p:nvSpPr>
          <p:cNvPr id="91195" name="Text Box 61"/>
          <p:cNvSpPr txBox="1">
            <a:spLocks noChangeArrowheads="1"/>
          </p:cNvSpPr>
          <p:nvPr/>
        </p:nvSpPr>
        <p:spPr bwMode="auto">
          <a:xfrm>
            <a:off x="4438651" y="2055817"/>
            <a:ext cx="1143390"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a:solidFill>
                  <a:srgbClr val="FF0000"/>
                </a:solidFill>
              </a:rPr>
              <a:t>Alcohol</a:t>
            </a:r>
          </a:p>
        </p:txBody>
      </p:sp>
      <p:sp>
        <p:nvSpPr>
          <p:cNvPr id="91196" name="Line 62"/>
          <p:cNvSpPr>
            <a:spLocks noChangeShapeType="1"/>
          </p:cNvSpPr>
          <p:nvPr/>
        </p:nvSpPr>
        <p:spPr bwMode="auto">
          <a:xfrm flipH="1">
            <a:off x="3613151" y="2438400"/>
            <a:ext cx="901700" cy="533400"/>
          </a:xfrm>
          <a:prstGeom prst="line">
            <a:avLst/>
          </a:prstGeom>
          <a:noFill/>
          <a:ln w="381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197" name="Line 63"/>
          <p:cNvSpPr>
            <a:spLocks noChangeShapeType="1"/>
          </p:cNvSpPr>
          <p:nvPr/>
        </p:nvSpPr>
        <p:spPr bwMode="auto">
          <a:xfrm flipH="1">
            <a:off x="3225812" y="2133600"/>
            <a:ext cx="700617" cy="457200"/>
          </a:xfrm>
          <a:prstGeom prst="line">
            <a:avLst/>
          </a:prstGeom>
          <a:noFill/>
          <a:ln w="38100">
            <a:solidFill>
              <a:srgbClr val="00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3716160" name="Freeform 64"/>
          <p:cNvSpPr>
            <a:spLocks/>
          </p:cNvSpPr>
          <p:nvPr/>
        </p:nvSpPr>
        <p:spPr bwMode="auto">
          <a:xfrm>
            <a:off x="1771662" y="2819400"/>
            <a:ext cx="7285567" cy="2425700"/>
          </a:xfrm>
          <a:custGeom>
            <a:avLst/>
            <a:gdLst/>
            <a:ahLst/>
            <a:cxnLst>
              <a:cxn ang="0">
                <a:pos x="0" y="1528"/>
              </a:cxn>
              <a:cxn ang="0">
                <a:pos x="54" y="1528"/>
              </a:cxn>
              <a:cxn ang="0">
                <a:pos x="108" y="1522"/>
              </a:cxn>
              <a:cxn ang="0">
                <a:pos x="162" y="1522"/>
              </a:cxn>
              <a:cxn ang="0">
                <a:pos x="216" y="1505"/>
              </a:cxn>
              <a:cxn ang="0">
                <a:pos x="271" y="1500"/>
              </a:cxn>
              <a:cxn ang="0">
                <a:pos x="333" y="1488"/>
              </a:cxn>
              <a:cxn ang="0">
                <a:pos x="387" y="1420"/>
              </a:cxn>
              <a:cxn ang="0">
                <a:pos x="442" y="1420"/>
              </a:cxn>
              <a:cxn ang="0">
                <a:pos x="495" y="1375"/>
              </a:cxn>
              <a:cxn ang="0">
                <a:pos x="549" y="1187"/>
              </a:cxn>
              <a:cxn ang="0">
                <a:pos x="604" y="880"/>
              </a:cxn>
              <a:cxn ang="0">
                <a:pos x="658" y="562"/>
              </a:cxn>
              <a:cxn ang="0">
                <a:pos x="720" y="0"/>
              </a:cxn>
              <a:cxn ang="0">
                <a:pos x="775" y="517"/>
              </a:cxn>
              <a:cxn ang="0">
                <a:pos x="882" y="551"/>
              </a:cxn>
              <a:cxn ang="0">
                <a:pos x="937" y="619"/>
              </a:cxn>
              <a:cxn ang="0">
                <a:pos x="991" y="756"/>
              </a:cxn>
              <a:cxn ang="0">
                <a:pos x="1053" y="789"/>
              </a:cxn>
              <a:cxn ang="0">
                <a:pos x="1082" y="776"/>
              </a:cxn>
              <a:cxn ang="0">
                <a:pos x="1106" y="800"/>
              </a:cxn>
              <a:cxn ang="0">
                <a:pos x="1161" y="1000"/>
              </a:cxn>
              <a:cxn ang="0">
                <a:pos x="1215" y="949"/>
              </a:cxn>
              <a:cxn ang="0">
                <a:pos x="1270" y="886"/>
              </a:cxn>
              <a:cxn ang="0">
                <a:pos x="1324" y="1062"/>
              </a:cxn>
              <a:cxn ang="0">
                <a:pos x="1440" y="1017"/>
              </a:cxn>
              <a:cxn ang="0">
                <a:pos x="1495" y="1102"/>
              </a:cxn>
              <a:cxn ang="0">
                <a:pos x="1548" y="1068"/>
              </a:cxn>
              <a:cxn ang="0">
                <a:pos x="1603" y="1096"/>
              </a:cxn>
              <a:cxn ang="0">
                <a:pos x="1711" y="897"/>
              </a:cxn>
              <a:cxn ang="0">
                <a:pos x="1773" y="965"/>
              </a:cxn>
              <a:cxn ang="0">
                <a:pos x="1828" y="954"/>
              </a:cxn>
              <a:cxn ang="0">
                <a:pos x="1881" y="977"/>
              </a:cxn>
              <a:cxn ang="0">
                <a:pos x="1990" y="943"/>
              </a:cxn>
              <a:cxn ang="0">
                <a:pos x="2044" y="829"/>
              </a:cxn>
              <a:cxn ang="0">
                <a:pos x="2099" y="965"/>
              </a:cxn>
              <a:cxn ang="0">
                <a:pos x="2161" y="949"/>
              </a:cxn>
              <a:cxn ang="0">
                <a:pos x="2269" y="823"/>
              </a:cxn>
              <a:cxn ang="0">
                <a:pos x="2323" y="1028"/>
              </a:cxn>
              <a:cxn ang="0">
                <a:pos x="2377" y="983"/>
              </a:cxn>
              <a:cxn ang="0">
                <a:pos x="2432" y="920"/>
              </a:cxn>
              <a:cxn ang="0">
                <a:pos x="2601" y="869"/>
              </a:cxn>
              <a:cxn ang="0">
                <a:pos x="2710" y="1000"/>
              </a:cxn>
              <a:cxn ang="0">
                <a:pos x="2764" y="841"/>
              </a:cxn>
              <a:cxn ang="0">
                <a:pos x="2881" y="1017"/>
              </a:cxn>
              <a:cxn ang="0">
                <a:pos x="2989" y="931"/>
              </a:cxn>
              <a:cxn ang="0">
                <a:pos x="3097" y="977"/>
              </a:cxn>
              <a:cxn ang="0">
                <a:pos x="3152" y="988"/>
              </a:cxn>
              <a:cxn ang="0">
                <a:pos x="3214" y="891"/>
              </a:cxn>
              <a:cxn ang="0">
                <a:pos x="3268" y="1113"/>
              </a:cxn>
              <a:cxn ang="0">
                <a:pos x="3322" y="937"/>
              </a:cxn>
              <a:cxn ang="0">
                <a:pos x="3376" y="1182"/>
              </a:cxn>
              <a:cxn ang="0">
                <a:pos x="3430" y="1318"/>
              </a:cxn>
              <a:cxn ang="0">
                <a:pos x="3485" y="1193"/>
              </a:cxn>
              <a:cxn ang="0">
                <a:pos x="3539" y="1238"/>
              </a:cxn>
              <a:cxn ang="0">
                <a:pos x="3601" y="1182"/>
              </a:cxn>
              <a:cxn ang="0">
                <a:pos x="3655" y="1182"/>
              </a:cxn>
              <a:cxn ang="0">
                <a:pos x="3709" y="1136"/>
              </a:cxn>
              <a:cxn ang="0">
                <a:pos x="3763" y="1221"/>
              </a:cxn>
              <a:cxn ang="0">
                <a:pos x="3818" y="1289"/>
              </a:cxn>
              <a:cxn ang="0">
                <a:pos x="3872" y="1346"/>
              </a:cxn>
            </a:cxnLst>
            <a:rect l="0" t="0" r="r" b="b"/>
            <a:pathLst>
              <a:path w="3872" h="1528">
                <a:moveTo>
                  <a:pt x="0" y="1528"/>
                </a:moveTo>
                <a:lnTo>
                  <a:pt x="54" y="1528"/>
                </a:lnTo>
                <a:lnTo>
                  <a:pt x="108" y="1522"/>
                </a:lnTo>
                <a:lnTo>
                  <a:pt x="162" y="1522"/>
                </a:lnTo>
                <a:lnTo>
                  <a:pt x="216" y="1505"/>
                </a:lnTo>
                <a:lnTo>
                  <a:pt x="271" y="1500"/>
                </a:lnTo>
                <a:lnTo>
                  <a:pt x="333" y="1488"/>
                </a:lnTo>
                <a:lnTo>
                  <a:pt x="387" y="1420"/>
                </a:lnTo>
                <a:lnTo>
                  <a:pt x="442" y="1420"/>
                </a:lnTo>
                <a:lnTo>
                  <a:pt x="495" y="1375"/>
                </a:lnTo>
                <a:lnTo>
                  <a:pt x="549" y="1187"/>
                </a:lnTo>
                <a:lnTo>
                  <a:pt x="604" y="880"/>
                </a:lnTo>
                <a:lnTo>
                  <a:pt x="658" y="562"/>
                </a:lnTo>
                <a:lnTo>
                  <a:pt x="720" y="0"/>
                </a:lnTo>
                <a:lnTo>
                  <a:pt x="775" y="517"/>
                </a:lnTo>
                <a:lnTo>
                  <a:pt x="882" y="551"/>
                </a:lnTo>
                <a:lnTo>
                  <a:pt x="937" y="619"/>
                </a:lnTo>
                <a:lnTo>
                  <a:pt x="991" y="756"/>
                </a:lnTo>
                <a:lnTo>
                  <a:pt x="1053" y="789"/>
                </a:lnTo>
                <a:lnTo>
                  <a:pt x="1082" y="776"/>
                </a:lnTo>
                <a:lnTo>
                  <a:pt x="1106" y="800"/>
                </a:lnTo>
                <a:lnTo>
                  <a:pt x="1161" y="1000"/>
                </a:lnTo>
                <a:lnTo>
                  <a:pt x="1215" y="949"/>
                </a:lnTo>
                <a:lnTo>
                  <a:pt x="1270" y="886"/>
                </a:lnTo>
                <a:lnTo>
                  <a:pt x="1324" y="1062"/>
                </a:lnTo>
                <a:lnTo>
                  <a:pt x="1440" y="1017"/>
                </a:lnTo>
                <a:lnTo>
                  <a:pt x="1495" y="1102"/>
                </a:lnTo>
                <a:lnTo>
                  <a:pt x="1548" y="1068"/>
                </a:lnTo>
                <a:lnTo>
                  <a:pt x="1603" y="1096"/>
                </a:lnTo>
                <a:lnTo>
                  <a:pt x="1711" y="897"/>
                </a:lnTo>
                <a:lnTo>
                  <a:pt x="1773" y="965"/>
                </a:lnTo>
                <a:lnTo>
                  <a:pt x="1828" y="954"/>
                </a:lnTo>
                <a:lnTo>
                  <a:pt x="1881" y="977"/>
                </a:lnTo>
                <a:lnTo>
                  <a:pt x="1990" y="943"/>
                </a:lnTo>
                <a:lnTo>
                  <a:pt x="2044" y="829"/>
                </a:lnTo>
                <a:lnTo>
                  <a:pt x="2099" y="965"/>
                </a:lnTo>
                <a:lnTo>
                  <a:pt x="2161" y="949"/>
                </a:lnTo>
                <a:lnTo>
                  <a:pt x="2269" y="823"/>
                </a:lnTo>
                <a:lnTo>
                  <a:pt x="2323" y="1028"/>
                </a:lnTo>
                <a:lnTo>
                  <a:pt x="2377" y="983"/>
                </a:lnTo>
                <a:lnTo>
                  <a:pt x="2432" y="920"/>
                </a:lnTo>
                <a:lnTo>
                  <a:pt x="2601" y="869"/>
                </a:lnTo>
                <a:lnTo>
                  <a:pt x="2710" y="1000"/>
                </a:lnTo>
                <a:lnTo>
                  <a:pt x="2764" y="841"/>
                </a:lnTo>
                <a:lnTo>
                  <a:pt x="2881" y="1017"/>
                </a:lnTo>
                <a:lnTo>
                  <a:pt x="2989" y="931"/>
                </a:lnTo>
                <a:lnTo>
                  <a:pt x="3097" y="977"/>
                </a:lnTo>
                <a:lnTo>
                  <a:pt x="3152" y="988"/>
                </a:lnTo>
                <a:lnTo>
                  <a:pt x="3214" y="891"/>
                </a:lnTo>
                <a:lnTo>
                  <a:pt x="3268" y="1113"/>
                </a:lnTo>
                <a:lnTo>
                  <a:pt x="3322" y="937"/>
                </a:lnTo>
                <a:lnTo>
                  <a:pt x="3376" y="1182"/>
                </a:lnTo>
                <a:lnTo>
                  <a:pt x="3430" y="1318"/>
                </a:lnTo>
                <a:lnTo>
                  <a:pt x="3485" y="1193"/>
                </a:lnTo>
                <a:lnTo>
                  <a:pt x="3539" y="1238"/>
                </a:lnTo>
                <a:lnTo>
                  <a:pt x="3601" y="1182"/>
                </a:lnTo>
                <a:lnTo>
                  <a:pt x="3655" y="1182"/>
                </a:lnTo>
                <a:lnTo>
                  <a:pt x="3709" y="1136"/>
                </a:lnTo>
                <a:lnTo>
                  <a:pt x="3763" y="1221"/>
                </a:lnTo>
                <a:lnTo>
                  <a:pt x="3818" y="1289"/>
                </a:lnTo>
                <a:lnTo>
                  <a:pt x="3872" y="1346"/>
                </a:lnTo>
              </a:path>
            </a:pathLst>
          </a:custGeom>
          <a:noFill/>
          <a:ln w="63500" cmpd="sng">
            <a:solidFill>
              <a:schemeClr val="tx2">
                <a:lumMod val="60000"/>
                <a:lumOff val="40000"/>
              </a:schemeClr>
            </a:solidFill>
            <a:prstDash val="solid"/>
            <a:round/>
            <a:headEnd/>
            <a:tailEnd/>
          </a:ln>
          <a:effectLst>
            <a:outerShdw dist="35921" dir="2700000" algn="ctr" rotWithShape="0">
              <a:schemeClr val="bg2"/>
            </a:outerShdw>
          </a:effectLst>
        </p:spPr>
        <p:txBody>
          <a:bodyPr/>
          <a:lstStyle/>
          <a:p>
            <a:pPr eaLnBrk="0" fontAlgn="base" hangingPunct="0">
              <a:spcBef>
                <a:spcPct val="0"/>
              </a:spcBef>
              <a:spcAft>
                <a:spcPct val="0"/>
              </a:spcAft>
              <a:defRPr/>
            </a:pPr>
            <a:endParaRPr lang="en-US" sz="2400">
              <a:solidFill>
                <a:srgbClr val="000000"/>
              </a:solidFill>
              <a:ea typeface="MS PGothic" pitchFamily="34" charset="-128"/>
            </a:endParaRPr>
          </a:p>
        </p:txBody>
      </p:sp>
      <p:sp>
        <p:nvSpPr>
          <p:cNvPr id="3716161" name="Text Box 65"/>
          <p:cNvSpPr txBox="1">
            <a:spLocks noChangeArrowheads="1"/>
          </p:cNvSpPr>
          <p:nvPr/>
        </p:nvSpPr>
        <p:spPr bwMode="auto">
          <a:xfrm>
            <a:off x="1748378" y="1524001"/>
            <a:ext cx="1212961" cy="46166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fontAlgn="base" hangingPunct="0">
              <a:spcBef>
                <a:spcPct val="0"/>
              </a:spcBef>
              <a:spcAft>
                <a:spcPct val="0"/>
              </a:spcAft>
              <a:defRPr/>
            </a:pPr>
            <a:r>
              <a:rPr lang="en-US" sz="2400" b="1" dirty="0">
                <a:solidFill>
                  <a:srgbClr val="000066">
                    <a:lumMod val="60000"/>
                    <a:lumOff val="40000"/>
                  </a:srgbClr>
                </a:solidFill>
                <a:ea typeface="MS PGothic" pitchFamily="34" charset="-128"/>
              </a:rPr>
              <a:t>Tobacco</a:t>
            </a:r>
          </a:p>
        </p:txBody>
      </p:sp>
      <p:sp>
        <p:nvSpPr>
          <p:cNvPr id="3716162" name="Line 66"/>
          <p:cNvSpPr>
            <a:spLocks noChangeShapeType="1"/>
          </p:cNvSpPr>
          <p:nvPr/>
        </p:nvSpPr>
        <p:spPr bwMode="auto">
          <a:xfrm>
            <a:off x="2258495" y="1905000"/>
            <a:ext cx="721783" cy="1143000"/>
          </a:xfrm>
          <a:prstGeom prst="line">
            <a:avLst/>
          </a:prstGeom>
          <a:noFill/>
          <a:ln w="38100">
            <a:solidFill>
              <a:schemeClr val="tx2">
                <a:lumMod val="60000"/>
                <a:lumOff val="40000"/>
              </a:schemeClr>
            </a:solidFill>
            <a:round/>
            <a:headEnd/>
            <a:tailEnd type="triangle" w="med" len="med"/>
          </a:ln>
          <a:effectLst>
            <a:outerShdw dist="35921" dir="2700000" algn="ctr" rotWithShape="0">
              <a:schemeClr val="bg2"/>
            </a:outerShdw>
          </a:effectLst>
        </p:spPr>
        <p:txBody>
          <a:bodyPr wrap="none" anchor="ctr"/>
          <a:lstStyle/>
          <a:p>
            <a:pPr eaLnBrk="0" fontAlgn="base" hangingPunct="0">
              <a:spcBef>
                <a:spcPct val="0"/>
              </a:spcBef>
              <a:spcAft>
                <a:spcPct val="0"/>
              </a:spcAft>
              <a:defRPr/>
            </a:pPr>
            <a:endParaRPr lang="en-US" sz="2400">
              <a:solidFill>
                <a:srgbClr val="000000"/>
              </a:solidFill>
              <a:ea typeface="MS PGothic" pitchFamily="34" charset="-128"/>
            </a:endParaRPr>
          </a:p>
        </p:txBody>
      </p:sp>
      <p:sp>
        <p:nvSpPr>
          <p:cNvPr id="91202" name="Line 68"/>
          <p:cNvSpPr>
            <a:spLocks noChangeShapeType="1"/>
          </p:cNvSpPr>
          <p:nvPr/>
        </p:nvSpPr>
        <p:spPr bwMode="auto">
          <a:xfrm flipV="1">
            <a:off x="8504768" y="52974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203" name="Line 69"/>
          <p:cNvSpPr>
            <a:spLocks noChangeShapeType="1"/>
          </p:cNvSpPr>
          <p:nvPr/>
        </p:nvSpPr>
        <p:spPr bwMode="auto">
          <a:xfrm flipV="1">
            <a:off x="9033933" y="5297488"/>
            <a:ext cx="0" cy="4445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204" name="Line 70"/>
          <p:cNvSpPr>
            <a:spLocks noChangeShapeType="1"/>
          </p:cNvSpPr>
          <p:nvPr/>
        </p:nvSpPr>
        <p:spPr bwMode="auto">
          <a:xfrm flipV="1">
            <a:off x="9527119" y="5297488"/>
            <a:ext cx="2116" cy="4445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itchFamily="34" charset="-128"/>
            </a:endParaRPr>
          </a:p>
        </p:txBody>
      </p:sp>
      <p:sp>
        <p:nvSpPr>
          <p:cNvPr id="91205" name="Rectangle 73"/>
          <p:cNvSpPr>
            <a:spLocks noChangeArrowheads="1"/>
          </p:cNvSpPr>
          <p:nvPr/>
        </p:nvSpPr>
        <p:spPr bwMode="auto">
          <a:xfrm>
            <a:off x="8278294" y="5372117"/>
            <a:ext cx="495649"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a:solidFill>
                  <a:srgbClr val="000000"/>
                </a:solidFill>
              </a:rPr>
              <a:t>70</a:t>
            </a:r>
          </a:p>
        </p:txBody>
      </p:sp>
      <p:sp>
        <p:nvSpPr>
          <p:cNvPr id="91206" name="Rectangle 74"/>
          <p:cNvSpPr>
            <a:spLocks noChangeArrowheads="1"/>
          </p:cNvSpPr>
          <p:nvPr/>
        </p:nvSpPr>
        <p:spPr bwMode="auto">
          <a:xfrm>
            <a:off x="8760894" y="5372117"/>
            <a:ext cx="495649"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a:solidFill>
                  <a:srgbClr val="000000"/>
                </a:solidFill>
              </a:rPr>
              <a:t>75</a:t>
            </a:r>
          </a:p>
        </p:txBody>
      </p:sp>
      <p:sp>
        <p:nvSpPr>
          <p:cNvPr id="2" name="Title 1"/>
          <p:cNvSpPr>
            <a:spLocks noGrp="1"/>
          </p:cNvSpPr>
          <p:nvPr>
            <p:ph type="title"/>
          </p:nvPr>
        </p:nvSpPr>
        <p:spPr>
          <a:xfrm>
            <a:off x="0" y="0"/>
            <a:ext cx="12192000" cy="960157"/>
          </a:xfrm>
          <a:solidFill>
            <a:srgbClr val="214A5B"/>
          </a:solidFill>
        </p:spPr>
        <p:txBody>
          <a:bodyPr/>
          <a:lstStyle/>
          <a:p>
            <a:r>
              <a:rPr lang="en-US" altLang="en-US" sz="4000" b="1" dirty="0">
                <a:solidFill>
                  <a:schemeClr val="bg1"/>
                </a:solidFill>
                <a:effectLst>
                  <a:outerShdw blurRad="38100" dist="38100" dir="2700000" algn="tl">
                    <a:srgbClr val="000000">
                      <a:alpha val="43137"/>
                    </a:srgbClr>
                  </a:outerShdw>
                </a:effectLst>
              </a:rPr>
              <a:t>Addiction Is a Developmental Disease </a:t>
            </a:r>
            <a:endParaRPr lang="en-US" sz="4000"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ECC0DA45-E9D5-3D70-8CB1-9AB1B30F8604}"/>
              </a:ext>
            </a:extLst>
          </p:cNvPr>
          <p:cNvSpPr txBox="1"/>
          <p:nvPr/>
        </p:nvSpPr>
        <p:spPr>
          <a:xfrm>
            <a:off x="6777860" y="2340858"/>
            <a:ext cx="4804273" cy="1261884"/>
          </a:xfrm>
          <a:prstGeom prst="rect">
            <a:avLst/>
          </a:prstGeom>
          <a:solidFill>
            <a:srgbClr val="10232A"/>
          </a:solidFill>
          <a:effectLst>
            <a:outerShdw blurRad="50800" dist="38100" dir="8100000" algn="tr" rotWithShape="0">
              <a:prstClr val="black">
                <a:alpha val="40000"/>
              </a:prstClr>
            </a:outerShdw>
          </a:effectLst>
        </p:spPr>
        <p:txBody>
          <a:bodyPr wrap="square" rtlCol="0">
            <a:spAutoFit/>
          </a:bodyPr>
          <a:lstStyle/>
          <a:p>
            <a:r>
              <a:rPr lang="en-US" sz="2800" b="1" dirty="0">
                <a:solidFill>
                  <a:schemeClr val="bg1"/>
                </a:solidFill>
              </a:rPr>
              <a:t>Of those with AUD…</a:t>
            </a:r>
          </a:p>
          <a:p>
            <a:pPr indent="233363"/>
            <a:r>
              <a:rPr lang="en-US" sz="2400" b="1" dirty="0">
                <a:solidFill>
                  <a:schemeClr val="bg1"/>
                </a:solidFill>
              </a:rPr>
              <a:t>16%</a:t>
            </a:r>
            <a:r>
              <a:rPr lang="en-US" sz="2400" dirty="0">
                <a:solidFill>
                  <a:schemeClr val="bg1"/>
                </a:solidFill>
              </a:rPr>
              <a:t>  started drinking </a:t>
            </a:r>
            <a:r>
              <a:rPr lang="en-US" sz="2400" b="1" dirty="0">
                <a:solidFill>
                  <a:schemeClr val="bg1"/>
                </a:solidFill>
              </a:rPr>
              <a:t>before 12</a:t>
            </a:r>
          </a:p>
          <a:p>
            <a:pPr indent="233363"/>
            <a:r>
              <a:rPr lang="en-US" sz="2400" b="1" dirty="0">
                <a:solidFill>
                  <a:schemeClr val="bg1"/>
                </a:solidFill>
              </a:rPr>
              <a:t>3%</a:t>
            </a:r>
            <a:r>
              <a:rPr lang="en-US" sz="2400" dirty="0">
                <a:solidFill>
                  <a:schemeClr val="bg1"/>
                </a:solidFill>
              </a:rPr>
              <a:t>     started drinking </a:t>
            </a:r>
            <a:r>
              <a:rPr lang="en-US" sz="2400" b="1" dirty="0">
                <a:solidFill>
                  <a:schemeClr val="bg1"/>
                </a:solidFill>
              </a:rPr>
              <a:t>after 21</a:t>
            </a:r>
            <a:endParaRPr lang="en-US" b="1" dirty="0">
              <a:solidFill>
                <a:schemeClr val="bg1"/>
              </a:solidFill>
            </a:endParaRPr>
          </a:p>
        </p:txBody>
      </p:sp>
    </p:spTree>
    <p:extLst>
      <p:ext uri="{BB962C8B-B14F-4D97-AF65-F5344CB8AC3E}">
        <p14:creationId xmlns:p14="http://schemas.microsoft.com/office/powerpoint/2010/main" val="56672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ED8B27-A53D-4403-8CF0-398AA3856F61}"/>
              </a:ext>
            </a:extLst>
          </p:cNvPr>
          <p:cNvSpPr>
            <a:spLocks noGrp="1"/>
          </p:cNvSpPr>
          <p:nvPr>
            <p:ph type="title"/>
          </p:nvPr>
        </p:nvSpPr>
        <p:spPr>
          <a:xfrm>
            <a:off x="0" y="0"/>
            <a:ext cx="12192000" cy="844826"/>
          </a:xfrm>
          <a:solidFill>
            <a:srgbClr val="214A5B"/>
          </a:solidFill>
        </p:spPr>
        <p:txBody>
          <a:bodyPr/>
          <a:lstStyle/>
          <a:p>
            <a:r>
              <a:rPr lang="en-US" sz="4000" b="1" dirty="0">
                <a:solidFill>
                  <a:schemeClr val="bg1"/>
                </a:solidFill>
                <a:effectLst>
                  <a:outerShdw blurRad="38100" dist="38100" dir="2700000" algn="tl">
                    <a:srgbClr val="000000">
                      <a:alpha val="43137"/>
                    </a:srgbClr>
                  </a:outerShdw>
                </a:effectLst>
              </a:rPr>
              <a:t>Substance Use Among Adolescents</a:t>
            </a:r>
          </a:p>
        </p:txBody>
      </p:sp>
      <p:pic>
        <p:nvPicPr>
          <p:cNvPr id="8" name="Picture 7">
            <a:extLst>
              <a:ext uri="{FF2B5EF4-FFF2-40B4-BE49-F238E27FC236}">
                <a16:creationId xmlns:a16="http://schemas.microsoft.com/office/drawing/2014/main" id="{4B06F746-68B1-762B-AD1E-F92511A7CE01}"/>
              </a:ext>
            </a:extLst>
          </p:cNvPr>
          <p:cNvPicPr>
            <a:picLocks noChangeAspect="1"/>
          </p:cNvPicPr>
          <p:nvPr/>
        </p:nvPicPr>
        <p:blipFill>
          <a:blip r:embed="rId3"/>
          <a:srcRect l="19270" t="19167" r="18837" b="12319"/>
          <a:stretch/>
        </p:blipFill>
        <p:spPr>
          <a:xfrm>
            <a:off x="6344655" y="2728249"/>
            <a:ext cx="5713994" cy="3953350"/>
          </a:xfrm>
          <a:prstGeom prst="rect">
            <a:avLst/>
          </a:prstGeom>
          <a:ln>
            <a:solidFill>
              <a:srgbClr val="2D657B"/>
            </a:solidFill>
          </a:ln>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10004751-5579-FFAD-C54D-F7C0DF9E8912}"/>
              </a:ext>
            </a:extLst>
          </p:cNvPr>
          <p:cNvPicPr>
            <a:picLocks noChangeAspect="1"/>
          </p:cNvPicPr>
          <p:nvPr/>
        </p:nvPicPr>
        <p:blipFill>
          <a:blip r:embed="rId4"/>
          <a:srcRect l="17361" t="14584" r="18490" b="16902"/>
          <a:stretch/>
        </p:blipFill>
        <p:spPr>
          <a:xfrm>
            <a:off x="133351" y="929189"/>
            <a:ext cx="6077953" cy="4057213"/>
          </a:xfrm>
          <a:prstGeom prst="rect">
            <a:avLst/>
          </a:prstGeom>
          <a:ln>
            <a:solidFill>
              <a:srgbClr val="2D657B"/>
            </a:solidFill>
          </a:ln>
          <a:effectLst>
            <a:outerShdw blurRad="50800" dist="38100" dir="8100000" algn="tr" rotWithShape="0">
              <a:prstClr val="black">
                <a:alpha val="40000"/>
              </a:prstClr>
            </a:outerShdw>
          </a:effectLst>
        </p:spPr>
      </p:pic>
      <p:sp>
        <p:nvSpPr>
          <p:cNvPr id="11" name="TextBox 10">
            <a:extLst>
              <a:ext uri="{FF2B5EF4-FFF2-40B4-BE49-F238E27FC236}">
                <a16:creationId xmlns:a16="http://schemas.microsoft.com/office/drawing/2014/main" id="{6E38801F-05F2-B9F2-98DF-56B2F8AE7025}"/>
              </a:ext>
            </a:extLst>
          </p:cNvPr>
          <p:cNvSpPr txBox="1"/>
          <p:nvPr/>
        </p:nvSpPr>
        <p:spPr>
          <a:xfrm>
            <a:off x="304800" y="6324600"/>
            <a:ext cx="4575227" cy="369332"/>
          </a:xfrm>
          <a:prstGeom prst="rect">
            <a:avLst/>
          </a:prstGeom>
          <a:noFill/>
        </p:spPr>
        <p:txBody>
          <a:bodyPr wrap="none" rtlCol="0">
            <a:spAutoFit/>
          </a:bodyPr>
          <a:lstStyle/>
          <a:p>
            <a:r>
              <a:rPr lang="en-US" dirty="0" err="1"/>
              <a:t>Miech</a:t>
            </a:r>
            <a:r>
              <a:rPr lang="en-US" dirty="0"/>
              <a:t> RA et al. (2025). Monitoring the Future</a:t>
            </a:r>
          </a:p>
        </p:txBody>
      </p:sp>
      <p:sp>
        <p:nvSpPr>
          <p:cNvPr id="9" name="Rectangle 8">
            <a:extLst>
              <a:ext uri="{FF2B5EF4-FFF2-40B4-BE49-F238E27FC236}">
                <a16:creationId xmlns:a16="http://schemas.microsoft.com/office/drawing/2014/main" id="{CF1169FA-EA22-2A21-4176-4D8A432954CD}"/>
              </a:ext>
            </a:extLst>
          </p:cNvPr>
          <p:cNvSpPr/>
          <p:nvPr/>
        </p:nvSpPr>
        <p:spPr bwMode="auto">
          <a:xfrm>
            <a:off x="133351" y="929189"/>
            <a:ext cx="6077952" cy="4057214"/>
          </a:xfrm>
          <a:prstGeom prst="rect">
            <a:avLst/>
          </a:prstGeom>
          <a:solidFill>
            <a:srgbClr val="FFFFFF">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grpSp>
        <p:nvGrpSpPr>
          <p:cNvPr id="7" name="Group 6">
            <a:extLst>
              <a:ext uri="{FF2B5EF4-FFF2-40B4-BE49-F238E27FC236}">
                <a16:creationId xmlns:a16="http://schemas.microsoft.com/office/drawing/2014/main" id="{D1A89A1F-C260-3551-4CC9-E1E49EFBEBBF}"/>
              </a:ext>
            </a:extLst>
          </p:cNvPr>
          <p:cNvGrpSpPr/>
          <p:nvPr/>
        </p:nvGrpSpPr>
        <p:grpSpPr>
          <a:xfrm>
            <a:off x="3476846" y="1880688"/>
            <a:ext cx="2532439" cy="2154214"/>
            <a:chOff x="4100623" y="2549573"/>
            <a:chExt cx="2283653" cy="1973151"/>
          </a:xfrm>
        </p:grpSpPr>
        <p:pic>
          <p:nvPicPr>
            <p:cNvPr id="3" name="Picture 2">
              <a:extLst>
                <a:ext uri="{FF2B5EF4-FFF2-40B4-BE49-F238E27FC236}">
                  <a16:creationId xmlns:a16="http://schemas.microsoft.com/office/drawing/2014/main" id="{DC914C39-BA49-6ACD-2F20-C10D9D13459C}"/>
                </a:ext>
              </a:extLst>
            </p:cNvPr>
            <p:cNvPicPr>
              <a:picLocks noChangeAspect="1"/>
            </p:cNvPicPr>
            <p:nvPr/>
          </p:nvPicPr>
          <p:blipFill>
            <a:blip r:embed="rId5"/>
            <a:srcRect l="70607" t="55193" r="18540" b="21861"/>
            <a:stretch/>
          </p:blipFill>
          <p:spPr>
            <a:xfrm>
              <a:off x="4880027" y="2949106"/>
              <a:ext cx="1190847" cy="1573618"/>
            </a:xfrm>
            <a:prstGeom prst="rect">
              <a:avLst/>
            </a:prstGeom>
            <a:ln>
              <a:solidFill>
                <a:schemeClr val="tx1"/>
              </a:solidFill>
            </a:ln>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8C54CE0E-87D7-E6C7-2339-FBE869A04C0A}"/>
                </a:ext>
              </a:extLst>
            </p:cNvPr>
            <p:cNvPicPr>
              <a:picLocks noChangeAspect="1"/>
            </p:cNvPicPr>
            <p:nvPr/>
          </p:nvPicPr>
          <p:blipFill>
            <a:blip r:embed="rId6"/>
            <a:srcRect l="14793" t="13549" r="64394" b="81752"/>
            <a:stretch/>
          </p:blipFill>
          <p:spPr>
            <a:xfrm>
              <a:off x="4100623" y="2549573"/>
              <a:ext cx="2283653" cy="322260"/>
            </a:xfrm>
            <a:prstGeom prst="rect">
              <a:avLst/>
            </a:prstGeom>
            <a:ln>
              <a:solidFill>
                <a:schemeClr val="tx1"/>
              </a:solidFill>
            </a:ln>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68174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4"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699714" name="Rectangle 2"/>
          <p:cNvSpPr>
            <a:spLocks noGrp="1" noChangeArrowheads="1"/>
          </p:cNvSpPr>
          <p:nvPr>
            <p:ph type="ctrTitle"/>
          </p:nvPr>
        </p:nvSpPr>
        <p:spPr>
          <a:xfrm>
            <a:off x="0" y="0"/>
            <a:ext cx="12192000" cy="997528"/>
          </a:xfrm>
          <a:solidFill>
            <a:srgbClr val="214A5B"/>
          </a:solidFill>
        </p:spPr>
        <p:txBody>
          <a:bodyPr/>
          <a:lstStyle/>
          <a:p>
            <a:r>
              <a:rPr lang="en-US" altLang="en-US" sz="4000" b="1" dirty="0">
                <a:solidFill>
                  <a:schemeClr val="bg1"/>
                </a:solidFill>
                <a:effectLst>
                  <a:outerShdw blurRad="38100" dist="38100" dir="2700000" algn="tl">
                    <a:srgbClr val="000000">
                      <a:alpha val="43137"/>
                    </a:srgbClr>
                  </a:outerShdw>
                </a:effectLst>
              </a:rPr>
              <a:t>Why do people use substances?</a:t>
            </a:r>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233" y="34290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99716" name="Group 4"/>
          <p:cNvGrpSpPr>
            <a:grpSpLocks/>
          </p:cNvGrpSpPr>
          <p:nvPr/>
        </p:nvGrpSpPr>
        <p:grpSpPr bwMode="auto">
          <a:xfrm>
            <a:off x="455201" y="1676400"/>
            <a:ext cx="5537083" cy="3810000"/>
            <a:chOff x="90" y="1056"/>
            <a:chExt cx="3095" cy="2496"/>
          </a:xfrm>
        </p:grpSpPr>
        <p:graphicFrame>
          <p:nvGraphicFramePr>
            <p:cNvPr id="92169" name="Object 5"/>
            <p:cNvGraphicFramePr>
              <a:graphicFrameLocks noChangeAspect="1"/>
            </p:cNvGraphicFramePr>
            <p:nvPr/>
          </p:nvGraphicFramePr>
          <p:xfrm>
            <a:off x="1200" y="1056"/>
            <a:ext cx="1985" cy="2496"/>
          </p:xfrm>
          <a:graphic>
            <a:graphicData uri="http://schemas.openxmlformats.org/presentationml/2006/ole">
              <mc:AlternateContent xmlns:mc="http://schemas.openxmlformats.org/markup-compatibility/2006">
                <mc:Choice xmlns:v="urn:schemas-microsoft-com:vml" Requires="v">
                  <p:oleObj name="Bitmap Image" r:id="rId4" imgW="6609524" imgH="8190476" progId="PBrush">
                    <p:embed/>
                  </p:oleObj>
                </mc:Choice>
                <mc:Fallback>
                  <p:oleObj name="Bitmap Image" r:id="rId4" imgW="6609524" imgH="819047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 y="1056"/>
                          <a:ext cx="1985" cy="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70" name="Text Box 6"/>
            <p:cNvSpPr txBox="1">
              <a:spLocks noChangeArrowheads="1"/>
            </p:cNvSpPr>
            <p:nvPr/>
          </p:nvSpPr>
          <p:spPr bwMode="auto">
            <a:xfrm>
              <a:off x="90" y="1354"/>
              <a:ext cx="1112" cy="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eaLnBrk="0" fontAlgn="base" hangingPunct="0">
                <a:spcBef>
                  <a:spcPct val="0"/>
                </a:spcBef>
                <a:spcAft>
                  <a:spcPct val="0"/>
                </a:spcAft>
                <a:buFontTx/>
                <a:buNone/>
              </a:pPr>
              <a:r>
                <a:rPr lang="en-US" altLang="en-US" sz="2800" b="1" dirty="0">
                  <a:solidFill>
                    <a:srgbClr val="000066"/>
                  </a:solidFill>
                </a:rPr>
                <a:t>To feel good</a:t>
              </a:r>
            </a:p>
            <a:p>
              <a:pPr algn="r" eaLnBrk="0" fontAlgn="base" hangingPunct="0">
                <a:spcBef>
                  <a:spcPct val="0"/>
                </a:spcBef>
                <a:spcAft>
                  <a:spcPct val="0"/>
                </a:spcAft>
                <a:buFontTx/>
                <a:buNone/>
              </a:pPr>
              <a:endParaRPr lang="en-US" altLang="en-US" sz="2800" dirty="0">
                <a:solidFill>
                  <a:srgbClr val="000066"/>
                </a:solidFill>
              </a:endParaRPr>
            </a:p>
            <a:p>
              <a:pPr algn="r" eaLnBrk="0" fontAlgn="base" hangingPunct="0">
                <a:spcBef>
                  <a:spcPct val="0"/>
                </a:spcBef>
                <a:spcAft>
                  <a:spcPct val="0"/>
                </a:spcAft>
                <a:buFontTx/>
                <a:buNone/>
              </a:pPr>
              <a:r>
                <a:rPr lang="en-US" altLang="en-US" sz="2400" dirty="0">
                  <a:solidFill>
                    <a:srgbClr val="000000"/>
                  </a:solidFill>
                </a:rPr>
                <a:t>To have novel:</a:t>
              </a:r>
            </a:p>
            <a:p>
              <a:pPr algn="r" eaLnBrk="0" fontAlgn="base" hangingPunct="0">
                <a:spcBef>
                  <a:spcPct val="0"/>
                </a:spcBef>
                <a:spcAft>
                  <a:spcPct val="0"/>
                </a:spcAft>
                <a:buFontTx/>
                <a:buNone/>
              </a:pPr>
              <a:r>
                <a:rPr lang="en-US" altLang="en-US" sz="2400" dirty="0">
                  <a:solidFill>
                    <a:srgbClr val="000000"/>
                  </a:solidFill>
                </a:rPr>
                <a:t>Feelings</a:t>
              </a:r>
            </a:p>
            <a:p>
              <a:pPr algn="r" eaLnBrk="0" fontAlgn="base" hangingPunct="0">
                <a:spcBef>
                  <a:spcPct val="0"/>
                </a:spcBef>
                <a:spcAft>
                  <a:spcPct val="0"/>
                </a:spcAft>
                <a:buFontTx/>
                <a:buNone/>
              </a:pPr>
              <a:r>
                <a:rPr lang="en-US" altLang="en-US" sz="2400" dirty="0">
                  <a:solidFill>
                    <a:srgbClr val="000000"/>
                  </a:solidFill>
                </a:rPr>
                <a:t>Sensations</a:t>
              </a:r>
            </a:p>
            <a:p>
              <a:pPr algn="r" eaLnBrk="0" fontAlgn="base" hangingPunct="0">
                <a:spcBef>
                  <a:spcPct val="0"/>
                </a:spcBef>
                <a:spcAft>
                  <a:spcPct val="0"/>
                </a:spcAft>
                <a:buFontTx/>
                <a:buNone/>
              </a:pPr>
              <a:r>
                <a:rPr lang="en-US" altLang="en-US" sz="2400" dirty="0">
                  <a:solidFill>
                    <a:srgbClr val="000000"/>
                  </a:solidFill>
                </a:rPr>
                <a:t>Experiences</a:t>
              </a:r>
            </a:p>
            <a:p>
              <a:pPr algn="r" eaLnBrk="0" fontAlgn="base" hangingPunct="0">
                <a:spcBef>
                  <a:spcPct val="0"/>
                </a:spcBef>
                <a:spcAft>
                  <a:spcPct val="0"/>
                </a:spcAft>
                <a:buFontTx/>
                <a:buNone/>
              </a:pPr>
              <a:r>
                <a:rPr lang="en-US" altLang="en-US" sz="2400" dirty="0">
                  <a:solidFill>
                    <a:srgbClr val="000000"/>
                  </a:solidFill>
                </a:rPr>
                <a:t>AND </a:t>
              </a:r>
            </a:p>
            <a:p>
              <a:pPr algn="r" eaLnBrk="0" fontAlgn="base" hangingPunct="0">
                <a:spcBef>
                  <a:spcPct val="0"/>
                </a:spcBef>
                <a:spcAft>
                  <a:spcPct val="0"/>
                </a:spcAft>
                <a:buFontTx/>
                <a:buNone/>
              </a:pPr>
              <a:r>
                <a:rPr lang="en-US" altLang="en-US" sz="2400" dirty="0">
                  <a:solidFill>
                    <a:srgbClr val="000000"/>
                  </a:solidFill>
                </a:rPr>
                <a:t>To share them</a:t>
              </a:r>
            </a:p>
          </p:txBody>
        </p:sp>
      </p:grpSp>
      <p:grpSp>
        <p:nvGrpSpPr>
          <p:cNvPr id="3699719" name="Group 7"/>
          <p:cNvGrpSpPr>
            <a:grpSpLocks/>
          </p:cNvGrpSpPr>
          <p:nvPr/>
        </p:nvGrpSpPr>
        <p:grpSpPr bwMode="auto">
          <a:xfrm>
            <a:off x="6000762" y="1676400"/>
            <a:ext cx="5988049" cy="3810000"/>
            <a:chOff x="3189" y="1056"/>
            <a:chExt cx="3483" cy="2496"/>
          </a:xfrm>
        </p:grpSpPr>
        <p:graphicFrame>
          <p:nvGraphicFramePr>
            <p:cNvPr id="92167" name="Object 8"/>
            <p:cNvGraphicFramePr>
              <a:graphicFrameLocks noChangeAspect="1"/>
            </p:cNvGraphicFramePr>
            <p:nvPr/>
          </p:nvGraphicFramePr>
          <p:xfrm>
            <a:off x="3189" y="1056"/>
            <a:ext cx="1975" cy="2496"/>
          </p:xfrm>
          <a:graphic>
            <a:graphicData uri="http://schemas.openxmlformats.org/presentationml/2006/ole">
              <mc:AlternateContent xmlns:mc="http://schemas.openxmlformats.org/markup-compatibility/2006">
                <mc:Choice xmlns:v="urn:schemas-microsoft-com:vml" Requires="v">
                  <p:oleObj name="Bitmap Image" r:id="rId6" imgW="6638095" imgH="8266667" progId="PBrush">
                    <p:embed/>
                  </p:oleObj>
                </mc:Choice>
                <mc:Fallback>
                  <p:oleObj name="Bitmap Image" r:id="rId6" imgW="6638095" imgH="8266667"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9" y="1056"/>
                          <a:ext cx="1975" cy="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68" name="Text Box 9"/>
            <p:cNvSpPr txBox="1">
              <a:spLocks noChangeArrowheads="1"/>
            </p:cNvSpPr>
            <p:nvPr/>
          </p:nvSpPr>
          <p:spPr bwMode="auto">
            <a:xfrm>
              <a:off x="5158" y="1233"/>
              <a:ext cx="1514" cy="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b="1" dirty="0">
                  <a:solidFill>
                    <a:srgbClr val="000066"/>
                  </a:solidFill>
                </a:rPr>
                <a:t>To feel better</a:t>
              </a:r>
            </a:p>
            <a:p>
              <a:pPr eaLnBrk="0" fontAlgn="base" hangingPunct="0">
                <a:spcBef>
                  <a:spcPct val="0"/>
                </a:spcBef>
                <a:spcAft>
                  <a:spcPct val="0"/>
                </a:spcAft>
                <a:buFontTx/>
                <a:buNone/>
              </a:pPr>
              <a:endParaRPr lang="en-US" altLang="en-US" sz="2800" dirty="0">
                <a:solidFill>
                  <a:srgbClr val="000066"/>
                </a:solidFill>
              </a:endParaRPr>
            </a:p>
            <a:p>
              <a:pPr eaLnBrk="0" fontAlgn="base" hangingPunct="0">
                <a:spcBef>
                  <a:spcPct val="0"/>
                </a:spcBef>
                <a:spcAft>
                  <a:spcPct val="0"/>
                </a:spcAft>
                <a:buFontTx/>
                <a:buNone/>
              </a:pPr>
              <a:r>
                <a:rPr lang="en-US" altLang="en-US" sz="2400" dirty="0">
                  <a:solidFill>
                    <a:srgbClr val="000000"/>
                  </a:solidFill>
                </a:rPr>
                <a:t>To lessen:</a:t>
              </a:r>
            </a:p>
            <a:p>
              <a:pPr eaLnBrk="0" fontAlgn="base" hangingPunct="0">
                <a:spcBef>
                  <a:spcPct val="0"/>
                </a:spcBef>
                <a:spcAft>
                  <a:spcPct val="0"/>
                </a:spcAft>
                <a:buFontTx/>
                <a:buNone/>
              </a:pPr>
              <a:r>
                <a:rPr lang="en-US" altLang="en-US" sz="2400" dirty="0">
                  <a:solidFill>
                    <a:srgbClr val="000000"/>
                  </a:solidFill>
                </a:rPr>
                <a:t>Anxiety </a:t>
              </a:r>
            </a:p>
            <a:p>
              <a:pPr eaLnBrk="0" fontAlgn="base" hangingPunct="0">
                <a:spcBef>
                  <a:spcPct val="0"/>
                </a:spcBef>
                <a:spcAft>
                  <a:spcPct val="0"/>
                </a:spcAft>
                <a:buFontTx/>
                <a:buNone/>
              </a:pPr>
              <a:r>
                <a:rPr lang="en-US" altLang="en-US" sz="2400" dirty="0">
                  <a:solidFill>
                    <a:srgbClr val="000000"/>
                  </a:solidFill>
                </a:rPr>
                <a:t>Worries</a:t>
              </a:r>
            </a:p>
            <a:p>
              <a:pPr eaLnBrk="0" fontAlgn="base" hangingPunct="0">
                <a:spcBef>
                  <a:spcPct val="0"/>
                </a:spcBef>
                <a:spcAft>
                  <a:spcPct val="0"/>
                </a:spcAft>
                <a:buFontTx/>
                <a:buNone/>
              </a:pPr>
              <a:r>
                <a:rPr lang="en-US" altLang="en-US" sz="2400" dirty="0">
                  <a:solidFill>
                    <a:srgbClr val="000000"/>
                  </a:solidFill>
                </a:rPr>
                <a:t>Fears</a:t>
              </a:r>
            </a:p>
            <a:p>
              <a:pPr eaLnBrk="0" fontAlgn="base" hangingPunct="0">
                <a:spcBef>
                  <a:spcPct val="0"/>
                </a:spcBef>
                <a:spcAft>
                  <a:spcPct val="0"/>
                </a:spcAft>
                <a:buFontTx/>
                <a:buNone/>
              </a:pPr>
              <a:r>
                <a:rPr lang="en-US" altLang="en-US" sz="2400" dirty="0">
                  <a:solidFill>
                    <a:srgbClr val="000000"/>
                  </a:solidFill>
                </a:rPr>
                <a:t>Depression </a:t>
              </a:r>
            </a:p>
            <a:p>
              <a:pPr eaLnBrk="0" fontAlgn="base" hangingPunct="0">
                <a:spcBef>
                  <a:spcPct val="0"/>
                </a:spcBef>
                <a:spcAft>
                  <a:spcPct val="0"/>
                </a:spcAft>
                <a:buFontTx/>
                <a:buNone/>
              </a:pPr>
              <a:r>
                <a:rPr lang="en-US" altLang="en-US" sz="2400" dirty="0">
                  <a:solidFill>
                    <a:srgbClr val="000000"/>
                  </a:solidFill>
                </a:rPr>
                <a:t>Hopelessness</a:t>
              </a:r>
            </a:p>
            <a:p>
              <a:pPr eaLnBrk="0" fontAlgn="base" hangingPunct="0">
                <a:spcBef>
                  <a:spcPct val="0"/>
                </a:spcBef>
                <a:spcAft>
                  <a:spcPct val="0"/>
                </a:spcAft>
                <a:buFontTx/>
                <a:buNone/>
              </a:pPr>
              <a:r>
                <a:rPr lang="en-US" altLang="en-US" sz="2400" dirty="0">
                  <a:solidFill>
                    <a:srgbClr val="000000"/>
                  </a:solidFill>
                </a:rPr>
                <a:t>Withdrawal</a:t>
              </a:r>
            </a:p>
          </p:txBody>
        </p:sp>
      </p:grpSp>
      <p:sp>
        <p:nvSpPr>
          <p:cNvPr id="3699722" name="Text Box 10"/>
          <p:cNvSpPr txBox="1">
            <a:spLocks noChangeArrowheads="1"/>
          </p:cNvSpPr>
          <p:nvPr/>
        </p:nvSpPr>
        <p:spPr bwMode="auto">
          <a:xfrm>
            <a:off x="3689353" y="5649930"/>
            <a:ext cx="4773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50000"/>
              </a:spcBef>
              <a:spcAft>
                <a:spcPct val="0"/>
              </a:spcAft>
              <a:buFontTx/>
              <a:buNone/>
            </a:pPr>
            <a:r>
              <a:rPr lang="en-US" altLang="en-US" sz="1400" dirty="0">
                <a:solidFill>
                  <a:srgbClr val="000000"/>
                </a:solidFill>
              </a:rPr>
              <a:t>      </a:t>
            </a:r>
            <a:r>
              <a:rPr lang="en-US" altLang="en-US" sz="1600" dirty="0">
                <a:solidFill>
                  <a:srgbClr val="000000"/>
                </a:solidFill>
              </a:rPr>
              <a:t>Drawings courtesy of Vivian </a:t>
            </a:r>
            <a:r>
              <a:rPr lang="en-US" altLang="en-US" sz="1600" dirty="0" err="1">
                <a:solidFill>
                  <a:srgbClr val="000000"/>
                </a:solidFill>
              </a:rPr>
              <a:t>Felsen</a:t>
            </a:r>
            <a:endParaRPr lang="en-US" altLang="en-US" sz="1600" dirty="0">
              <a:solidFill>
                <a:srgbClr val="000000"/>
              </a:solidFill>
            </a:endParaRPr>
          </a:p>
        </p:txBody>
      </p:sp>
    </p:spTree>
    <p:extLst>
      <p:ext uri="{BB962C8B-B14F-4D97-AF65-F5344CB8AC3E}">
        <p14:creationId xmlns:p14="http://schemas.microsoft.com/office/powerpoint/2010/main" val="4598009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99716"/>
                                        </p:tgtEl>
                                        <p:attrNameLst>
                                          <p:attrName>style.visibility</p:attrName>
                                        </p:attrNameLst>
                                      </p:cBhvr>
                                      <p:to>
                                        <p:strVal val="visible"/>
                                      </p:to>
                                    </p:set>
                                    <p:animEffect transition="in" filter="dissolve">
                                      <p:cBhvr>
                                        <p:cTn id="7" dur="500"/>
                                        <p:tgtEl>
                                          <p:spTgt spid="3699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99719"/>
                                        </p:tgtEl>
                                        <p:attrNameLst>
                                          <p:attrName>style.visibility</p:attrName>
                                        </p:attrNameLst>
                                      </p:cBhvr>
                                      <p:to>
                                        <p:strVal val="visible"/>
                                      </p:to>
                                    </p:set>
                                    <p:animEffect transition="in" filter="dissolve">
                                      <p:cBhvr>
                                        <p:cTn id="12" dur="500"/>
                                        <p:tgtEl>
                                          <p:spTgt spid="3699719"/>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3699722"/>
                                        </p:tgtEl>
                                        <p:attrNameLst>
                                          <p:attrName>style.visibility</p:attrName>
                                        </p:attrNameLst>
                                      </p:cBhvr>
                                      <p:to>
                                        <p:strVal val="visible"/>
                                      </p:to>
                                    </p:set>
                                    <p:animEffect transition="in" filter="dissolve">
                                      <p:cBhvr>
                                        <p:cTn id="16" dur="100"/>
                                        <p:tgtEl>
                                          <p:spTgt spid="3699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97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2FD4-4215-9DF4-4AE4-1A29DBB30A31}"/>
              </a:ext>
            </a:extLst>
          </p:cNvPr>
          <p:cNvSpPr>
            <a:spLocks noGrp="1"/>
          </p:cNvSpPr>
          <p:nvPr>
            <p:ph type="title"/>
          </p:nvPr>
        </p:nvSpPr>
        <p:spPr>
          <a:xfrm>
            <a:off x="0" y="0"/>
            <a:ext cx="12192000" cy="1009036"/>
          </a:xfrm>
          <a:solidFill>
            <a:srgbClr val="214A5B"/>
          </a:solidFill>
        </p:spPr>
        <p:txBody>
          <a:bodyPr/>
          <a:lstStyle/>
          <a:p>
            <a:r>
              <a:rPr lang="en-US" sz="4000" b="1" dirty="0">
                <a:solidFill>
                  <a:schemeClr val="bg1"/>
                </a:solidFill>
                <a:effectLst>
                  <a:outerShdw blurRad="38100" dist="38100" dir="2700000" algn="tl">
                    <a:srgbClr val="000000">
                      <a:alpha val="43137"/>
                    </a:srgbClr>
                  </a:outerShdw>
                </a:effectLst>
              </a:rPr>
              <a:t>Substance Use by Level of Mental Illness</a:t>
            </a:r>
          </a:p>
        </p:txBody>
      </p:sp>
      <p:pic>
        <p:nvPicPr>
          <p:cNvPr id="5" name="Picture 4">
            <a:extLst>
              <a:ext uri="{FF2B5EF4-FFF2-40B4-BE49-F238E27FC236}">
                <a16:creationId xmlns:a16="http://schemas.microsoft.com/office/drawing/2014/main" id="{D56D06D2-F06D-B8D8-2DC9-633E52868C2C}"/>
              </a:ext>
            </a:extLst>
          </p:cNvPr>
          <p:cNvPicPr>
            <a:picLocks noChangeAspect="1"/>
          </p:cNvPicPr>
          <p:nvPr/>
        </p:nvPicPr>
        <p:blipFill>
          <a:blip r:embed="rId3"/>
          <a:srcRect l="12292" t="32492" r="53732" b="29021"/>
          <a:stretch/>
        </p:blipFill>
        <p:spPr>
          <a:xfrm>
            <a:off x="466726" y="1295400"/>
            <a:ext cx="7343774" cy="5199255"/>
          </a:xfrm>
          <a:prstGeom prst="rect">
            <a:avLst/>
          </a:prstGeom>
        </p:spPr>
      </p:pic>
      <p:sp>
        <p:nvSpPr>
          <p:cNvPr id="6" name="TextBox 5">
            <a:extLst>
              <a:ext uri="{FF2B5EF4-FFF2-40B4-BE49-F238E27FC236}">
                <a16:creationId xmlns:a16="http://schemas.microsoft.com/office/drawing/2014/main" id="{EF87046B-92C4-63E3-6998-2D219956C30A}"/>
              </a:ext>
            </a:extLst>
          </p:cNvPr>
          <p:cNvSpPr txBox="1">
            <a:spLocks noChangeArrowheads="1"/>
          </p:cNvSpPr>
          <p:nvPr/>
        </p:nvSpPr>
        <p:spPr bwMode="auto">
          <a:xfrm>
            <a:off x="195790" y="6363314"/>
            <a:ext cx="3042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SAMHSA. (2024). 2023 </a:t>
            </a:r>
            <a:r>
              <a:rPr lang="en-US" altLang="en-US" sz="1800" dirty="0">
                <a:solidFill>
                  <a:srgbClr val="000000"/>
                </a:solidFill>
              </a:rPr>
              <a:t>NSDUH</a:t>
            </a:r>
            <a:endParaRPr kumimoji="0" lang="en-US" altLang="en-US" sz="1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pic>
        <p:nvPicPr>
          <p:cNvPr id="7" name="Picture 6">
            <a:extLst>
              <a:ext uri="{FF2B5EF4-FFF2-40B4-BE49-F238E27FC236}">
                <a16:creationId xmlns:a16="http://schemas.microsoft.com/office/drawing/2014/main" id="{138784E3-2337-6DFD-F8CC-B890B83837B2}"/>
              </a:ext>
            </a:extLst>
          </p:cNvPr>
          <p:cNvPicPr>
            <a:picLocks noChangeAspect="1"/>
          </p:cNvPicPr>
          <p:nvPr/>
        </p:nvPicPr>
        <p:blipFill>
          <a:blip r:embed="rId3"/>
          <a:srcRect l="22742" t="71253" r="53733" b="20556"/>
          <a:stretch/>
        </p:blipFill>
        <p:spPr>
          <a:xfrm>
            <a:off x="7677150" y="1295400"/>
            <a:ext cx="4238624" cy="922396"/>
          </a:xfrm>
          <a:prstGeom prst="rect">
            <a:avLst/>
          </a:prstGeom>
        </p:spPr>
      </p:pic>
      <p:sp>
        <p:nvSpPr>
          <p:cNvPr id="8" name="Rectangle 7">
            <a:extLst>
              <a:ext uri="{FF2B5EF4-FFF2-40B4-BE49-F238E27FC236}">
                <a16:creationId xmlns:a16="http://schemas.microsoft.com/office/drawing/2014/main" id="{91D9B28E-2BE7-E985-0157-379DDDC20D2B}"/>
              </a:ext>
            </a:extLst>
          </p:cNvPr>
          <p:cNvSpPr/>
          <p:nvPr/>
        </p:nvSpPr>
        <p:spPr>
          <a:xfrm>
            <a:off x="800100" y="2481196"/>
            <a:ext cx="1857375" cy="51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A5B445-712D-98B8-DF9E-B2555B39757D}"/>
              </a:ext>
            </a:extLst>
          </p:cNvPr>
          <p:cNvSpPr/>
          <p:nvPr/>
        </p:nvSpPr>
        <p:spPr>
          <a:xfrm>
            <a:off x="2753834" y="4022234"/>
            <a:ext cx="3438524" cy="9223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296A40-3430-4D2E-DC5A-BB0360F4321C}"/>
              </a:ext>
            </a:extLst>
          </p:cNvPr>
          <p:cNvSpPr/>
          <p:nvPr/>
        </p:nvSpPr>
        <p:spPr>
          <a:xfrm>
            <a:off x="2753835" y="4876800"/>
            <a:ext cx="3886198" cy="922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25B154-69EA-AF2B-6742-1BAE0476F67C}"/>
              </a:ext>
            </a:extLst>
          </p:cNvPr>
          <p:cNvSpPr/>
          <p:nvPr/>
        </p:nvSpPr>
        <p:spPr>
          <a:xfrm>
            <a:off x="714374" y="3281910"/>
            <a:ext cx="1943101" cy="51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CEF1FE-2928-72BD-55D3-28C57653974B}"/>
              </a:ext>
            </a:extLst>
          </p:cNvPr>
          <p:cNvSpPr/>
          <p:nvPr/>
        </p:nvSpPr>
        <p:spPr>
          <a:xfrm>
            <a:off x="798953" y="4276592"/>
            <a:ext cx="1857375" cy="51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1D8BFE7-6E45-39C5-7EC2-27D19CE3A97E}"/>
              </a:ext>
            </a:extLst>
          </p:cNvPr>
          <p:cNvSpPr/>
          <p:nvPr/>
        </p:nvSpPr>
        <p:spPr>
          <a:xfrm>
            <a:off x="466726" y="5072814"/>
            <a:ext cx="2190751" cy="581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5F7B60-0872-7DB2-3EBE-0F4823C29AB8}"/>
              </a:ext>
            </a:extLst>
          </p:cNvPr>
          <p:cNvSpPr/>
          <p:nvPr/>
        </p:nvSpPr>
        <p:spPr>
          <a:xfrm>
            <a:off x="2753834" y="3099839"/>
            <a:ext cx="2019297" cy="9223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F58CB19-298D-9D23-CCEE-6397C8BC0954}"/>
              </a:ext>
            </a:extLst>
          </p:cNvPr>
          <p:cNvSpPr/>
          <p:nvPr/>
        </p:nvSpPr>
        <p:spPr>
          <a:xfrm>
            <a:off x="2753834" y="2217795"/>
            <a:ext cx="4495799" cy="882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32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414F"/>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77E96A2-BC20-A58B-4030-0E4FE06876E8}"/>
              </a:ext>
            </a:extLst>
          </p:cNvPr>
          <p:cNvSpPr/>
          <p:nvPr/>
        </p:nvSpPr>
        <p:spPr>
          <a:xfrm>
            <a:off x="3157391" y="3764960"/>
            <a:ext cx="5673871" cy="26318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
            <a:extLst>
              <a:ext uri="{FF2B5EF4-FFF2-40B4-BE49-F238E27FC236}">
                <a16:creationId xmlns:a16="http://schemas.microsoft.com/office/drawing/2014/main" id="{75E4F3FD-EE69-0E0D-466B-F83708C2C5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0714" y="968667"/>
            <a:ext cx="563245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4F5B0916-2097-E4AA-0925-0388F3771528}"/>
              </a:ext>
            </a:extLst>
          </p:cNvPr>
          <p:cNvCxnSpPr/>
          <p:nvPr/>
        </p:nvCxnSpPr>
        <p:spPr>
          <a:xfrm flipV="1">
            <a:off x="2968625" y="1162342"/>
            <a:ext cx="0" cy="2524125"/>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06DBAAD6-8459-540E-9BF1-5E9F953D191E}"/>
              </a:ext>
            </a:extLst>
          </p:cNvPr>
          <p:cNvCxnSpPr/>
          <p:nvPr/>
        </p:nvCxnSpPr>
        <p:spPr>
          <a:xfrm>
            <a:off x="2968625" y="3799180"/>
            <a:ext cx="0" cy="2522537"/>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1B74452D-1869-AC0D-6205-3214C578A8B4}"/>
              </a:ext>
            </a:extLst>
          </p:cNvPr>
          <p:cNvSpPr txBox="1"/>
          <p:nvPr/>
        </p:nvSpPr>
        <p:spPr>
          <a:xfrm rot="16200000">
            <a:off x="1683696" y="2293585"/>
            <a:ext cx="2063450" cy="461665"/>
          </a:xfrm>
          <a:prstGeom prst="rect">
            <a:avLst/>
          </a:prstGeom>
          <a:noFill/>
        </p:spPr>
        <p:txBody>
          <a:bodyPr wrap="none">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Population size</a:t>
            </a:r>
            <a:endParaRPr kumimoji="0" lang="es-A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ADEE40-2978-BF3F-F20F-E8DE36803A01}"/>
              </a:ext>
            </a:extLst>
          </p:cNvPr>
          <p:cNvSpPr txBox="1"/>
          <p:nvPr/>
        </p:nvSpPr>
        <p:spPr>
          <a:xfrm rot="16200000">
            <a:off x="1692569" y="4707378"/>
            <a:ext cx="2007601" cy="461665"/>
          </a:xfrm>
          <a:prstGeom prst="rect">
            <a:avLst/>
          </a:prstGeom>
          <a:noFill/>
        </p:spPr>
        <p:txBody>
          <a:bodyPr wrap="none">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Annual Deaths</a:t>
            </a:r>
            <a:endParaRPr kumimoji="0" lang="es-A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A910914-640F-21AC-3D1D-E74A2C87B156}"/>
              </a:ext>
            </a:extLst>
          </p:cNvPr>
          <p:cNvSpPr/>
          <p:nvPr/>
        </p:nvSpPr>
        <p:spPr>
          <a:xfrm>
            <a:off x="5292726" y="3794416"/>
            <a:ext cx="1108075" cy="25908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771571"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5E8AF6B-914D-AB4E-9D36-32EEF47E987A}"/>
              </a:ext>
            </a:extLst>
          </p:cNvPr>
          <p:cNvSpPr/>
          <p:nvPr/>
        </p:nvSpPr>
        <p:spPr>
          <a:xfrm>
            <a:off x="3160714" y="3794416"/>
            <a:ext cx="2092325" cy="30003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771571"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6717816-0F56-985C-B793-25735B412FB9}"/>
              </a:ext>
            </a:extLst>
          </p:cNvPr>
          <p:cNvSpPr txBox="1"/>
          <p:nvPr/>
        </p:nvSpPr>
        <p:spPr>
          <a:xfrm>
            <a:off x="1328739" y="1162342"/>
            <a:ext cx="481222" cy="707886"/>
          </a:xfrm>
          <a:prstGeom prst="rect">
            <a:avLst/>
          </a:prstGeom>
          <a:noFill/>
        </p:spPr>
        <p:txBody>
          <a:bodyPr wrap="none">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A</a:t>
            </a:r>
            <a:endParaRPr kumimoji="0" lang="es-AR"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E3187B-31CE-C664-87C8-3CAB5BF11BFD}"/>
              </a:ext>
            </a:extLst>
          </p:cNvPr>
          <p:cNvSpPr txBox="1"/>
          <p:nvPr/>
        </p:nvSpPr>
        <p:spPr>
          <a:xfrm>
            <a:off x="1328738" y="3791242"/>
            <a:ext cx="463588" cy="707886"/>
          </a:xfrm>
          <a:prstGeom prst="rect">
            <a:avLst/>
          </a:prstGeom>
          <a:noFill/>
        </p:spPr>
        <p:txBody>
          <a:bodyPr wrap="none">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B</a:t>
            </a:r>
            <a:endParaRPr kumimoji="0" lang="es-AR"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4982238-0A22-8A39-7983-19CFE46B4DC6}"/>
              </a:ext>
            </a:extLst>
          </p:cNvPr>
          <p:cNvSpPr txBox="1"/>
          <p:nvPr/>
        </p:nvSpPr>
        <p:spPr>
          <a:xfrm>
            <a:off x="5431632" y="3830408"/>
            <a:ext cx="944489" cy="369332"/>
          </a:xfrm>
          <a:prstGeom prst="rect">
            <a:avLst/>
          </a:prstGeom>
          <a:noFill/>
        </p:spPr>
        <p:txBody>
          <a:bodyPr wrap="none">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400,000</a:t>
            </a:r>
            <a:endParaRPr kumimoji="0" lang="es-AR"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C7DE8F4-AC67-02E7-83C6-7AB8E3427456}"/>
              </a:ext>
            </a:extLst>
          </p:cNvPr>
          <p:cNvSpPr txBox="1"/>
          <p:nvPr/>
        </p:nvSpPr>
        <p:spPr>
          <a:xfrm>
            <a:off x="3819525" y="3788067"/>
            <a:ext cx="827471" cy="369332"/>
          </a:xfrm>
          <a:prstGeom prst="rect">
            <a:avLst/>
          </a:prstGeom>
          <a:noFill/>
        </p:spPr>
        <p:txBody>
          <a:bodyPr wrap="none">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85,000</a:t>
            </a:r>
            <a:endParaRPr kumimoji="0" lang="es-AR"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a:extLst>
              <a:ext uri="{FF2B5EF4-FFF2-40B4-BE49-F238E27FC236}">
                <a16:creationId xmlns:a16="http://schemas.microsoft.com/office/drawing/2014/main" id="{7921D6EE-8D27-37C6-3887-6AD3CE3EB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326" y="3794417"/>
            <a:ext cx="12985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B6C8ADE-AC83-DA6D-7427-6CBC67E85078}"/>
              </a:ext>
            </a:extLst>
          </p:cNvPr>
          <p:cNvSpPr txBox="1"/>
          <p:nvPr/>
        </p:nvSpPr>
        <p:spPr>
          <a:xfrm>
            <a:off x="7392988" y="3856330"/>
            <a:ext cx="1298753" cy="369332"/>
          </a:xfrm>
          <a:prstGeom prst="rect">
            <a:avLst/>
          </a:prstGeom>
          <a:noFill/>
        </p:spPr>
        <p:txBody>
          <a:bodyPr wrap="none">
            <a:spAutoFit/>
          </a:bodyPr>
          <a:lstStyle/>
          <a:p>
            <a:pPr marL="0" marR="0" lvl="0" indent="0" algn="l" defTabSz="77157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&gt;100,000 </a:t>
            </a:r>
            <a:endParaRPr kumimoji="0" lang="es-A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A49559D-76AF-AFC1-71D3-CD9D1AC305B6}"/>
              </a:ext>
            </a:extLst>
          </p:cNvPr>
          <p:cNvSpPr/>
          <p:nvPr/>
        </p:nvSpPr>
        <p:spPr>
          <a:xfrm>
            <a:off x="5791200" y="1489367"/>
            <a:ext cx="1752600" cy="347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F1E884A-859D-3194-D62F-8869162327BF}"/>
              </a:ext>
            </a:extLst>
          </p:cNvPr>
          <p:cNvSpPr txBox="1"/>
          <p:nvPr/>
        </p:nvSpPr>
        <p:spPr>
          <a:xfrm>
            <a:off x="8863825" y="1885795"/>
            <a:ext cx="271018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Prevalence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Use and SUD </a:t>
            </a:r>
          </a:p>
        </p:txBody>
      </p:sp>
      <p:sp>
        <p:nvSpPr>
          <p:cNvPr id="21" name="TextBox 20">
            <a:extLst>
              <a:ext uri="{FF2B5EF4-FFF2-40B4-BE49-F238E27FC236}">
                <a16:creationId xmlns:a16="http://schemas.microsoft.com/office/drawing/2014/main" id="{92EAD22C-74B0-44A5-7EF3-3548E9E86C5E}"/>
              </a:ext>
            </a:extLst>
          </p:cNvPr>
          <p:cNvSpPr txBox="1"/>
          <p:nvPr/>
        </p:nvSpPr>
        <p:spPr>
          <a:xfrm>
            <a:off x="9313289" y="4497274"/>
            <a:ext cx="2482987" cy="1077218"/>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Drug Related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Mortality</a:t>
            </a:r>
          </a:p>
        </p:txBody>
      </p:sp>
      <p:sp>
        <p:nvSpPr>
          <p:cNvPr id="22" name="TextBox 21">
            <a:extLst>
              <a:ext uri="{FF2B5EF4-FFF2-40B4-BE49-F238E27FC236}">
                <a16:creationId xmlns:a16="http://schemas.microsoft.com/office/drawing/2014/main" id="{0E48882D-C4FD-5855-0B78-91E1DD6369EA}"/>
              </a:ext>
            </a:extLst>
          </p:cNvPr>
          <p:cNvSpPr txBox="1"/>
          <p:nvPr/>
        </p:nvSpPr>
        <p:spPr>
          <a:xfrm>
            <a:off x="-18090" y="23396"/>
            <a:ext cx="12191995" cy="707886"/>
          </a:xfrm>
          <a:prstGeom prst="rect">
            <a:avLst/>
          </a:prstGeom>
          <a:solidFill>
            <a:srgbClr val="214A5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spc="0" normalizeH="0" noProof="0" dirty="0">
                <a:ln>
                  <a:noFill/>
                </a:ln>
                <a:solidFill>
                  <a:prstClr val="white"/>
                </a:solidFill>
                <a:effectLst/>
                <a:uLnTx/>
                <a:uFillTx/>
                <a:latin typeface="Calibri" panose="020F0502020204030204" pitchFamily="34" charset="0"/>
                <a:ea typeface="+mn-ea"/>
                <a:cs typeface="+mn-cs"/>
              </a:rPr>
              <a:t>Some </a:t>
            </a:r>
            <a:r>
              <a:rPr lang="en-US" sz="4000" b="1" dirty="0">
                <a:solidFill>
                  <a:prstClr val="white"/>
                </a:solidFill>
                <a:latin typeface="Calibri" panose="020F0502020204030204" pitchFamily="34" charset="0"/>
              </a:rPr>
              <a:t>Substance M</a:t>
            </a:r>
            <a:r>
              <a:rPr kumimoji="0" lang="en-US" sz="4000" b="1" i="0" u="none" strike="noStrike" kern="1200" spc="0" normalizeH="0" noProof="0" dirty="0">
                <a:ln>
                  <a:noFill/>
                </a:ln>
                <a:solidFill>
                  <a:prstClr val="white"/>
                </a:solidFill>
                <a:effectLst/>
                <a:uLnTx/>
                <a:uFillTx/>
                <a:latin typeface="Calibri" panose="020F0502020204030204" pitchFamily="34" charset="0"/>
                <a:ea typeface="+mn-ea"/>
                <a:cs typeface="+mn-cs"/>
              </a:rPr>
              <a:t>ore Addictive than Others</a:t>
            </a:r>
          </a:p>
        </p:txBody>
      </p:sp>
      <p:sp>
        <p:nvSpPr>
          <p:cNvPr id="2" name="TextBox 1">
            <a:extLst>
              <a:ext uri="{FF2B5EF4-FFF2-40B4-BE49-F238E27FC236}">
                <a16:creationId xmlns:a16="http://schemas.microsoft.com/office/drawing/2014/main" id="{DA4D8E5E-2751-46EE-61C1-072F1FA69FC1}"/>
              </a:ext>
            </a:extLst>
          </p:cNvPr>
          <p:cNvSpPr txBox="1"/>
          <p:nvPr/>
        </p:nvSpPr>
        <p:spPr>
          <a:xfrm>
            <a:off x="3222700" y="1286097"/>
            <a:ext cx="1193650"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
                <a:ea typeface="+mn-ea"/>
                <a:cs typeface="+mn-cs"/>
              </a:rPr>
              <a:t>Alcohol 15 %</a:t>
            </a:r>
          </a:p>
        </p:txBody>
      </p:sp>
      <p:sp>
        <p:nvSpPr>
          <p:cNvPr id="3" name="TextBox 2">
            <a:extLst>
              <a:ext uri="{FF2B5EF4-FFF2-40B4-BE49-F238E27FC236}">
                <a16:creationId xmlns:a16="http://schemas.microsoft.com/office/drawing/2014/main" id="{FF1B35BC-59FF-BDD1-0071-1720D5344638}"/>
              </a:ext>
            </a:extLst>
          </p:cNvPr>
          <p:cNvSpPr txBox="1"/>
          <p:nvPr/>
        </p:nvSpPr>
        <p:spPr>
          <a:xfrm>
            <a:off x="5273529" y="2254250"/>
            <a:ext cx="1406820"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
                <a:ea typeface="+mn-ea"/>
                <a:cs typeface="+mn-cs"/>
              </a:rPr>
              <a:t>Cigarettes 55%</a:t>
            </a:r>
          </a:p>
        </p:txBody>
      </p:sp>
      <p:sp>
        <p:nvSpPr>
          <p:cNvPr id="8" name="TextBox 7">
            <a:extLst>
              <a:ext uri="{FF2B5EF4-FFF2-40B4-BE49-F238E27FC236}">
                <a16:creationId xmlns:a16="http://schemas.microsoft.com/office/drawing/2014/main" id="{2CA5C541-1AF4-7D61-82AF-4A71A23A5D75}"/>
              </a:ext>
            </a:extLst>
          </p:cNvPr>
          <p:cNvSpPr txBox="1"/>
          <p:nvPr/>
        </p:nvSpPr>
        <p:spPr>
          <a:xfrm>
            <a:off x="6400801" y="2485188"/>
            <a:ext cx="1106268"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
                <a:ea typeface="+mn-ea"/>
                <a:cs typeface="+mn-cs"/>
              </a:rPr>
              <a:t>Cannabis 9%</a:t>
            </a:r>
          </a:p>
        </p:txBody>
      </p:sp>
      <p:sp>
        <p:nvSpPr>
          <p:cNvPr id="23" name="TextBox 22">
            <a:extLst>
              <a:ext uri="{FF2B5EF4-FFF2-40B4-BE49-F238E27FC236}">
                <a16:creationId xmlns:a16="http://schemas.microsoft.com/office/drawing/2014/main" id="{4834F275-689A-B363-0598-D4C14E5729D1}"/>
              </a:ext>
            </a:extLst>
          </p:cNvPr>
          <p:cNvSpPr txBox="1"/>
          <p:nvPr/>
        </p:nvSpPr>
        <p:spPr>
          <a:xfrm rot="16200000">
            <a:off x="7045498" y="2346834"/>
            <a:ext cx="1300782"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
                <a:ea typeface="+mn-ea"/>
                <a:cs typeface="+mn-cs"/>
              </a:rPr>
              <a:t>Pain relievers 15%</a:t>
            </a:r>
          </a:p>
        </p:txBody>
      </p:sp>
      <p:sp>
        <p:nvSpPr>
          <p:cNvPr id="24" name="TextBox 23">
            <a:extLst>
              <a:ext uri="{FF2B5EF4-FFF2-40B4-BE49-F238E27FC236}">
                <a16:creationId xmlns:a16="http://schemas.microsoft.com/office/drawing/2014/main" id="{88E52218-800C-5A16-05DF-2DD219979D95}"/>
              </a:ext>
            </a:extLst>
          </p:cNvPr>
          <p:cNvSpPr txBox="1"/>
          <p:nvPr/>
        </p:nvSpPr>
        <p:spPr>
          <a:xfrm rot="16200000">
            <a:off x="7512839" y="2565379"/>
            <a:ext cx="1310805"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
                <a:ea typeface="+mn-ea"/>
                <a:cs typeface="+mn-cs"/>
              </a:rPr>
              <a:t>Cocaine 19%</a:t>
            </a:r>
          </a:p>
        </p:txBody>
      </p:sp>
      <p:sp>
        <p:nvSpPr>
          <p:cNvPr id="25" name="TextBox 24">
            <a:extLst>
              <a:ext uri="{FF2B5EF4-FFF2-40B4-BE49-F238E27FC236}">
                <a16:creationId xmlns:a16="http://schemas.microsoft.com/office/drawing/2014/main" id="{E1ED2808-6AEB-3158-19E9-C62A2907B5AE}"/>
              </a:ext>
            </a:extLst>
          </p:cNvPr>
          <p:cNvSpPr txBox="1"/>
          <p:nvPr/>
        </p:nvSpPr>
        <p:spPr>
          <a:xfrm rot="16200000">
            <a:off x="7902485" y="2739901"/>
            <a:ext cx="1161910"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
                <a:ea typeface="+mn-ea"/>
                <a:cs typeface="+mn-cs"/>
              </a:rPr>
              <a:t>Meth 51%</a:t>
            </a:r>
          </a:p>
        </p:txBody>
      </p:sp>
      <p:sp>
        <p:nvSpPr>
          <p:cNvPr id="26" name="TextBox 25">
            <a:extLst>
              <a:ext uri="{FF2B5EF4-FFF2-40B4-BE49-F238E27FC236}">
                <a16:creationId xmlns:a16="http://schemas.microsoft.com/office/drawing/2014/main" id="{5328EC3B-DF12-CE56-F98C-CD17B4E1A476}"/>
              </a:ext>
            </a:extLst>
          </p:cNvPr>
          <p:cNvSpPr txBox="1"/>
          <p:nvPr/>
        </p:nvSpPr>
        <p:spPr>
          <a:xfrm rot="16200000">
            <a:off x="8205560" y="2987629"/>
            <a:ext cx="965201" cy="2308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
                <a:ea typeface="+mn-ea"/>
                <a:cs typeface="+mn-cs"/>
              </a:rPr>
              <a:t>Heroin 60%</a:t>
            </a:r>
          </a:p>
        </p:txBody>
      </p:sp>
      <p:sp>
        <p:nvSpPr>
          <p:cNvPr id="28" name="TextBox 27">
            <a:extLst>
              <a:ext uri="{FF2B5EF4-FFF2-40B4-BE49-F238E27FC236}">
                <a16:creationId xmlns:a16="http://schemas.microsoft.com/office/drawing/2014/main" id="{1E42B7D8-9713-E53A-01A8-9A992EE0CDF6}"/>
              </a:ext>
            </a:extLst>
          </p:cNvPr>
          <p:cNvSpPr txBox="1"/>
          <p:nvPr/>
        </p:nvSpPr>
        <p:spPr>
          <a:xfrm>
            <a:off x="126883" y="6429984"/>
            <a:ext cx="8229599"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Slide from: Susan R.B. Weiss, Director, Division of Extramural Research, NIDA 4/2023</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080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0" grpId="0"/>
      <p:bldP spid="11" grpId="0" animBg="1"/>
      <p:bldP spid="12" grpId="0" animBg="1"/>
      <p:bldP spid="14" grpId="0"/>
      <p:bldP spid="15" grpId="0"/>
      <p:bldP spid="16" grpId="0"/>
      <p:bldP spid="18"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Default Design">
  <a:themeElements>
    <a:clrScheme name="Default Design 16">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alibri"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alibri"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66"/>
        </a:dk1>
        <a:lt1>
          <a:srgbClr val="FFFFFF"/>
        </a:lt1>
        <a:dk2>
          <a:srgbClr val="003366"/>
        </a:dk2>
        <a:lt2>
          <a:srgbClr val="FFFF00"/>
        </a:lt2>
        <a:accent1>
          <a:srgbClr val="00CC99"/>
        </a:accent1>
        <a:accent2>
          <a:srgbClr val="3333CC"/>
        </a:accent2>
        <a:accent3>
          <a:srgbClr val="AAAD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9">
        <a:dk1>
          <a:srgbClr val="000066"/>
        </a:dk1>
        <a:lt1>
          <a:srgbClr val="FFFFFF"/>
        </a:lt1>
        <a:dk2>
          <a:srgbClr val="005250"/>
        </a:dk2>
        <a:lt2>
          <a:srgbClr val="FFFF00"/>
        </a:lt2>
        <a:accent1>
          <a:srgbClr val="00CC99"/>
        </a:accent1>
        <a:accent2>
          <a:srgbClr val="3333CC"/>
        </a:accent2>
        <a:accent3>
          <a:srgbClr val="AAB3B3"/>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0">
        <a:dk1>
          <a:srgbClr val="000066"/>
        </a:dk1>
        <a:lt1>
          <a:srgbClr val="FFFFFF"/>
        </a:lt1>
        <a:dk2>
          <a:srgbClr val="010121"/>
        </a:dk2>
        <a:lt2>
          <a:srgbClr val="FFFF00"/>
        </a:lt2>
        <a:accent1>
          <a:srgbClr val="00CC99"/>
        </a:accent1>
        <a:accent2>
          <a:srgbClr val="3333CC"/>
        </a:accent2>
        <a:accent3>
          <a:srgbClr val="AAAAAB"/>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1">
        <a:dk1>
          <a:srgbClr val="000066"/>
        </a:dk1>
        <a:lt1>
          <a:srgbClr val="FFFFFF"/>
        </a:lt1>
        <a:dk2>
          <a:srgbClr val="000066"/>
        </a:dk2>
        <a:lt2>
          <a:srgbClr val="FFFF00"/>
        </a:lt2>
        <a:accent1>
          <a:srgbClr val="00CC99"/>
        </a:accent1>
        <a:accent2>
          <a:srgbClr val="3333CC"/>
        </a:accent2>
        <a:accent3>
          <a:srgbClr val="AAAA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2">
        <a:dk1>
          <a:srgbClr val="000066"/>
        </a:dk1>
        <a:lt1>
          <a:srgbClr val="FFFFFF"/>
        </a:lt1>
        <a:dk2>
          <a:srgbClr val="00004C"/>
        </a:dk2>
        <a:lt2>
          <a:srgbClr val="FFFF00"/>
        </a:lt2>
        <a:accent1>
          <a:srgbClr val="00CC99"/>
        </a:accent1>
        <a:accent2>
          <a:srgbClr val="3333CC"/>
        </a:accent2>
        <a:accent3>
          <a:srgbClr val="AAAAB2"/>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6600CC"/>
        </a:hlink>
        <a:folHlink>
          <a:srgbClr val="B2B2B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FFFFFF"/>
        </a:hlink>
        <a:folHlink>
          <a:srgbClr val="B2B2B2"/>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66"/>
        </a:dk1>
        <a:lt1>
          <a:srgbClr val="FFFFFF"/>
        </a:lt1>
        <a:dk2>
          <a:srgbClr val="003366"/>
        </a:dk2>
        <a:lt2>
          <a:srgbClr val="FFFF00"/>
        </a:lt2>
        <a:accent1>
          <a:srgbClr val="00CC99"/>
        </a:accent1>
        <a:accent2>
          <a:srgbClr val="3333CC"/>
        </a:accent2>
        <a:accent3>
          <a:srgbClr val="AAAD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9">
        <a:dk1>
          <a:srgbClr val="000066"/>
        </a:dk1>
        <a:lt1>
          <a:srgbClr val="FFFFFF"/>
        </a:lt1>
        <a:dk2>
          <a:srgbClr val="005250"/>
        </a:dk2>
        <a:lt2>
          <a:srgbClr val="FFFF00"/>
        </a:lt2>
        <a:accent1>
          <a:srgbClr val="00CC99"/>
        </a:accent1>
        <a:accent2>
          <a:srgbClr val="3333CC"/>
        </a:accent2>
        <a:accent3>
          <a:srgbClr val="AAB3B3"/>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0">
        <a:dk1>
          <a:srgbClr val="000066"/>
        </a:dk1>
        <a:lt1>
          <a:srgbClr val="FFFFFF"/>
        </a:lt1>
        <a:dk2>
          <a:srgbClr val="010121"/>
        </a:dk2>
        <a:lt2>
          <a:srgbClr val="FFFF00"/>
        </a:lt2>
        <a:accent1>
          <a:srgbClr val="00CC99"/>
        </a:accent1>
        <a:accent2>
          <a:srgbClr val="3333CC"/>
        </a:accent2>
        <a:accent3>
          <a:srgbClr val="AAAAAB"/>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1">
        <a:dk1>
          <a:srgbClr val="000066"/>
        </a:dk1>
        <a:lt1>
          <a:srgbClr val="FFFFFF"/>
        </a:lt1>
        <a:dk2>
          <a:srgbClr val="000066"/>
        </a:dk2>
        <a:lt2>
          <a:srgbClr val="FFFF00"/>
        </a:lt2>
        <a:accent1>
          <a:srgbClr val="00CC99"/>
        </a:accent1>
        <a:accent2>
          <a:srgbClr val="3333CC"/>
        </a:accent2>
        <a:accent3>
          <a:srgbClr val="AAAA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2">
        <a:dk1>
          <a:srgbClr val="000066"/>
        </a:dk1>
        <a:lt1>
          <a:srgbClr val="FFFFFF"/>
        </a:lt1>
        <a:dk2>
          <a:srgbClr val="00004C"/>
        </a:dk2>
        <a:lt2>
          <a:srgbClr val="FFFF00"/>
        </a:lt2>
        <a:accent1>
          <a:srgbClr val="00CC99"/>
        </a:accent1>
        <a:accent2>
          <a:srgbClr val="3333CC"/>
        </a:accent2>
        <a:accent3>
          <a:srgbClr val="AAAAB2"/>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6600CC"/>
        </a:hlink>
        <a:folHlink>
          <a:srgbClr val="B2B2B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FFFFFF"/>
        </a:hlink>
        <a:folHlink>
          <a:srgbClr val="B2B2B2"/>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5">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3E3E5C"/>
        </a:lt2>
        <a:accent1>
          <a:srgbClr val="60597B"/>
        </a:accent1>
        <a:accent2>
          <a:srgbClr val="6666FF"/>
        </a:accent2>
        <a:accent3>
          <a:srgbClr val="FFFFF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3E3E5C"/>
        </a:lt2>
        <a:accent1>
          <a:srgbClr val="60597B"/>
        </a:accent1>
        <a:accent2>
          <a:srgbClr val="6666FF"/>
        </a:accent2>
        <a:accent3>
          <a:srgbClr val="FFFFF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33333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000066"/>
        </a:dk2>
        <a:lt2>
          <a:srgbClr val="000066"/>
        </a:lt2>
        <a:accent1>
          <a:srgbClr val="BBE0E3"/>
        </a:accent1>
        <a:accent2>
          <a:srgbClr val="333399"/>
        </a:accent2>
        <a:accent3>
          <a:srgbClr val="AAAAB8"/>
        </a:accent3>
        <a:accent4>
          <a:srgbClr val="DADADA"/>
        </a:accent4>
        <a:accent5>
          <a:srgbClr val="DAEDEF"/>
        </a:accent5>
        <a:accent6>
          <a:srgbClr val="2D2D8A"/>
        </a:accent6>
        <a:hlink>
          <a:srgbClr val="FFFFFF"/>
        </a:hlink>
        <a:folHlink>
          <a:srgbClr val="99CC00"/>
        </a:folHlink>
      </a:clrScheme>
      <a:clrMap bg1="dk2" tx1="lt1" bg2="dk1" tx2="lt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FFFFFF"/>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eme1">
  <a:themeElements>
    <a:clrScheme name="ASAM Color Pallette">
      <a:dk1>
        <a:srgbClr val="06204C"/>
      </a:dk1>
      <a:lt1>
        <a:sysClr val="window" lastClr="FFFFFF"/>
      </a:lt1>
      <a:dk2>
        <a:srgbClr val="06204C"/>
      </a:dk2>
      <a:lt2>
        <a:srgbClr val="5493B2"/>
      </a:lt2>
      <a:accent1>
        <a:srgbClr val="F6DE55"/>
      </a:accent1>
      <a:accent2>
        <a:srgbClr val="F6DE55"/>
      </a:accent2>
      <a:accent3>
        <a:srgbClr val="F6DE55"/>
      </a:accent3>
      <a:accent4>
        <a:srgbClr val="F6DE55"/>
      </a:accent4>
      <a:accent5>
        <a:srgbClr val="F6DE55"/>
      </a:accent5>
      <a:accent6>
        <a:srgbClr val="F6DE55"/>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extLst>
    <a:ext uri="{05A4C25C-085E-4340-85A3-A5531E510DB2}">
      <thm15:themeFamily xmlns:thm15="http://schemas.microsoft.com/office/thememl/2012/main" name="Theme1" id="{D006D387-C366-43A1-B866-7551B2CA22EC}" vid="{F31B974D-F1B8-4E2A-9400-97A77988D558}"/>
    </a:ext>
  </a:extLst>
</a:theme>
</file>

<file path=ppt/theme/theme5.xml><?xml version="1.0" encoding="utf-8"?>
<a:theme xmlns:a="http://schemas.openxmlformats.org/drawingml/2006/main" name="4_Office Theme">
  <a:themeElements>
    <a:clrScheme name="Custom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33CC33"/>
      </a:hlink>
      <a:folHlink>
        <a:srgbClr val="FFFFFF"/>
      </a:folHlink>
    </a:clrScheme>
    <a:fontScheme name="MS Healthcare Pitch">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2"/>
            </a:gs>
            <a:gs pos="100000">
              <a:schemeClr val="accent2"/>
            </a:gs>
          </a:gsLst>
          <a:lin ang="144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MB Healthcare Pitch Deck SB_v3" id="{F20654C3-30CB-4A23-AE37-CA3918CCFD51}" vid="{71C4247B-9648-406B-9B0E-E7124027980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7ff12a0c-2791-49e2-8d6b-96e5d775c32f}" enabled="0" method="" siteId="{7ff12a0c-2791-49e2-8d6b-96e5d775c32f}" removed="1"/>
</clbl:labelList>
</file>

<file path=docProps/app.xml><?xml version="1.0" encoding="utf-8"?>
<Properties xmlns="http://schemas.openxmlformats.org/officeDocument/2006/extended-properties" xmlns:vt="http://schemas.openxmlformats.org/officeDocument/2006/docPropsVTypes">
  <TotalTime>15548</TotalTime>
  <Words>3617</Words>
  <Application>Microsoft Office PowerPoint</Application>
  <PresentationFormat>Widescreen</PresentationFormat>
  <Paragraphs>571</Paragraphs>
  <Slides>37</Slides>
  <Notes>35</Notes>
  <HiddenSlides>0</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2</vt:i4>
      </vt:variant>
      <vt:variant>
        <vt:lpstr>Slide Titles</vt:lpstr>
      </vt:variant>
      <vt:variant>
        <vt:i4>37</vt:i4>
      </vt:variant>
    </vt:vector>
  </HeadingPairs>
  <TitlesOfParts>
    <vt:vector size="57" baseType="lpstr">
      <vt:lpstr>MS PGothic</vt:lpstr>
      <vt:lpstr>MS PGothic</vt:lpstr>
      <vt:lpstr>AppleSymbols</vt:lpstr>
      <vt:lpstr>Arial</vt:lpstr>
      <vt:lpstr>Calibri</vt:lpstr>
      <vt:lpstr>Calibri </vt:lpstr>
      <vt:lpstr>Calibri  </vt:lpstr>
      <vt:lpstr>Corbel</vt:lpstr>
      <vt:lpstr>Courier New</vt:lpstr>
      <vt:lpstr>Osaka</vt:lpstr>
      <vt:lpstr>Times New Roman</vt:lpstr>
      <vt:lpstr>Wingdings</vt:lpstr>
      <vt:lpstr>Wingdings 2</vt:lpstr>
      <vt:lpstr>2_Default Design</vt:lpstr>
      <vt:lpstr>4_Default Design</vt:lpstr>
      <vt:lpstr>Default Design</vt:lpstr>
      <vt:lpstr>Theme1</vt:lpstr>
      <vt:lpstr>4_Office Theme</vt:lpstr>
      <vt:lpstr>Bitmap Image</vt:lpstr>
      <vt:lpstr>Chart</vt:lpstr>
      <vt:lpstr>  The Science of Addiction</vt:lpstr>
      <vt:lpstr>Substance Use Complicates other Chronic Diseases</vt:lpstr>
      <vt:lpstr>Past Year Substance Use Disorder</vt:lpstr>
      <vt:lpstr>Past Year Substance Use Disorder</vt:lpstr>
      <vt:lpstr>Addiction Is a Developmental Disease </vt:lpstr>
      <vt:lpstr>Substance Use Among Adolescents</vt:lpstr>
      <vt:lpstr>Why do people use substances?</vt:lpstr>
      <vt:lpstr>Substance Use by Level of Mental Illness</vt:lpstr>
      <vt:lpstr>PowerPoint Presentation</vt:lpstr>
      <vt:lpstr>PowerPoint Presentation</vt:lpstr>
      <vt:lpstr>PowerPoint Presentation</vt:lpstr>
      <vt:lpstr>PowerPoint Presentation</vt:lpstr>
      <vt:lpstr>PowerPoint Presentation</vt:lpstr>
      <vt:lpstr>PowerPoint Presentation</vt:lpstr>
      <vt:lpstr>Drugs Elevate Dopamine More/Longer</vt:lpstr>
      <vt:lpstr>PowerPoint Presentation</vt:lpstr>
      <vt:lpstr>PowerPoint Presentation</vt:lpstr>
      <vt:lpstr>Genetics of SUD</vt:lpstr>
      <vt:lpstr>PowerPoint Presentation</vt:lpstr>
      <vt:lpstr>PowerPoint Presentation</vt:lpstr>
      <vt:lpstr>Environmental Factors and SUD</vt:lpstr>
      <vt:lpstr>PowerPoint Presentation</vt:lpstr>
      <vt:lpstr>Adverse Childhood Experiences (ACE) and SUD</vt:lpstr>
      <vt:lpstr>PowerPoint Presentation</vt:lpstr>
      <vt:lpstr>PowerPoint Presentation</vt:lpstr>
      <vt:lpstr>PowerPoint Presentation</vt:lpstr>
      <vt:lpstr>PowerPoint Presentation</vt:lpstr>
      <vt:lpstr>Treatment</vt:lpstr>
      <vt:lpstr>Assessing Treatment Effectiveness</vt:lpstr>
      <vt:lpstr>Long Term Recovery Reverses Brain Dopamine Effects</vt:lpstr>
      <vt:lpstr>Cerebral Neurochemical Changes on MOUD</vt:lpstr>
      <vt:lpstr>Does the Brain Recovery During Abstinence?</vt:lpstr>
      <vt:lpstr>Substance Use Disorder Treatment</vt:lpstr>
      <vt:lpstr>How Long is Treatment Needed?</vt:lpstr>
      <vt:lpstr>Emerging Treatments</vt:lpstr>
      <vt:lpstr>Psychedelics</vt:lpstr>
      <vt:lpstr>Thanks!</vt:lpstr>
    </vt:vector>
  </TitlesOfParts>
  <Company>Boston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Alford, Dan</dc:creator>
  <cp:lastModifiedBy>Alford, Dan</cp:lastModifiedBy>
  <cp:revision>186</cp:revision>
  <cp:lastPrinted>2025-04-27T14:37:02Z</cp:lastPrinted>
  <dcterms:created xsi:type="dcterms:W3CDTF">2019-04-10T16:30:54Z</dcterms:created>
  <dcterms:modified xsi:type="dcterms:W3CDTF">2025-04-28T11:10:48Z</dcterms:modified>
</cp:coreProperties>
</file>