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440" r:id="rId2"/>
    <p:sldId id="483" r:id="rId3"/>
    <p:sldId id="4457" r:id="rId4"/>
    <p:sldId id="4588" r:id="rId5"/>
    <p:sldId id="4589" r:id="rId6"/>
    <p:sldId id="4591" r:id="rId7"/>
    <p:sldId id="4664" r:id="rId8"/>
    <p:sldId id="4550" r:id="rId9"/>
    <p:sldId id="4593" r:id="rId10"/>
    <p:sldId id="4665" r:id="rId11"/>
  </p:sldIdLst>
  <p:sldSz cx="12192000" cy="6858000"/>
  <p:notesSz cx="7053263" cy="93091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312" userDrawn="1">
          <p15:clr>
            <a:srgbClr val="A4A3A4"/>
          </p15:clr>
        </p15:guide>
        <p15:guide id="3" orient="horz" pos="3864" userDrawn="1">
          <p15:clr>
            <a:srgbClr val="A4A3A4"/>
          </p15:clr>
        </p15:guide>
        <p15:guide id="4" orient="horz" pos="4200" userDrawn="1">
          <p15:clr>
            <a:srgbClr val="A4A3A4"/>
          </p15:clr>
        </p15:guide>
        <p15:guide id="6" orient="horz" pos="649" userDrawn="1">
          <p15:clr>
            <a:srgbClr val="A4A3A4"/>
          </p15:clr>
        </p15:guide>
        <p15:guide id="7" orient="horz" pos="1032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orient="horz" pos="1272" userDrawn="1">
          <p15:clr>
            <a:srgbClr val="A4A3A4"/>
          </p15:clr>
        </p15:guide>
        <p15:guide id="13" orient="horz" pos="3528" userDrawn="1">
          <p15:clr>
            <a:srgbClr val="A4A3A4"/>
          </p15:clr>
        </p15:guide>
        <p15:guide id="14" pos="4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lowe, Amy" initials="HA" lastIdx="8" clrIdx="0"/>
  <p:cmAuthor id="2" name="Kitten, Nicole" initials="KN" lastIdx="4" clrIdx="1">
    <p:extLst>
      <p:ext uri="{19B8F6BF-5375-455C-9EA6-DF929625EA0E}">
        <p15:presenceInfo xmlns:p15="http://schemas.microsoft.com/office/powerpoint/2012/main" userId="S-1-5-21-1013449540-720069183-311576647-2674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AA0"/>
    <a:srgbClr val="426676"/>
    <a:srgbClr val="CBDCE3"/>
    <a:srgbClr val="E9F0F3"/>
    <a:srgbClr val="C9DAE1"/>
    <a:srgbClr val="BACFD8"/>
    <a:srgbClr val="365360"/>
    <a:srgbClr val="9FBCC9"/>
    <a:srgbClr val="89ADBD"/>
    <a:srgbClr val="90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102" autoAdjust="0"/>
    <p:restoredTop sz="85340" autoAdjust="0"/>
  </p:normalViewPr>
  <p:slideViewPr>
    <p:cSldViewPr snapToGrid="0">
      <p:cViewPr varScale="1">
        <p:scale>
          <a:sx n="72" d="100"/>
          <a:sy n="72" d="100"/>
        </p:scale>
        <p:origin x="58" y="211"/>
      </p:cViewPr>
      <p:guideLst>
        <p:guide orient="horz" pos="2160"/>
        <p:guide pos="6312"/>
        <p:guide orient="horz" pos="3864"/>
        <p:guide orient="horz" pos="4200"/>
        <p:guide orient="horz" pos="649"/>
        <p:guide orient="horz" pos="1032"/>
        <p:guide pos="3840"/>
        <p:guide orient="horz" pos="1272"/>
        <p:guide orient="horz" pos="3528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82783F7-F770-4A33-AFE8-F5A993615EA1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C2D947C-4DFC-4513-82FE-0310479CB8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585/mmwr.mm7101a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40CC-F2B0-41E6-B011-0719EB339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en-US" dirty="0"/>
              <a:t>* Not always visible in MRI, can vary</a:t>
            </a:r>
          </a:p>
          <a:p>
            <a:pPr defTabSz="934974">
              <a:defRPr/>
            </a:pPr>
            <a:r>
              <a:rPr lang="en-US" dirty="0"/>
              <a:t>Wozniak JR, </a:t>
            </a:r>
            <a:r>
              <a:rPr lang="en-US" dirty="0" err="1"/>
              <a:t>Muetzel</a:t>
            </a:r>
            <a:r>
              <a:rPr lang="en-US" dirty="0"/>
              <a:t> RL. What does diffusion tensor imaging reveal about the brain and cognition in fetal alcohol spectrum disorders? </a:t>
            </a:r>
            <a:r>
              <a:rPr lang="en-US" dirty="0" err="1"/>
              <a:t>Neuropsychol</a:t>
            </a:r>
            <a:r>
              <a:rPr lang="en-US" dirty="0"/>
              <a:t> Rev. 2011 Jun;21(2):133-47. </a:t>
            </a:r>
            <a:r>
              <a:rPr lang="en-US" dirty="0" err="1"/>
              <a:t>doi</a:t>
            </a:r>
            <a:r>
              <a:rPr lang="en-US" dirty="0"/>
              <a:t>: 10.1007/s11065-011-9162-1. </a:t>
            </a:r>
            <a:r>
              <a:rPr lang="en-US" dirty="0" err="1"/>
              <a:t>Epub</a:t>
            </a:r>
            <a:r>
              <a:rPr lang="en-US" dirty="0"/>
              <a:t> 2011 Feb 25. PMID: 21347880. </a:t>
            </a:r>
          </a:p>
          <a:p>
            <a:pPr defTabSz="934974">
              <a:defRPr/>
            </a:pPr>
            <a:r>
              <a:rPr lang="en-US" dirty="0"/>
              <a:t>Fig. 6 Inter-hemispheric fiber tracking through the corpus callosum in a 12 year-old boy with partial FAS and gross structural abnormalities including partial agenesis of the corpus callosum (left panel) compared with a non-exposed 12 year-old male control subject (right panel). The top panels are DTI tractography images overlaid on fractional anisotropy maps. The bottom panels are T1-weighted anatomical images. Tractography images were generated using the Diffusion Toolkit (http://trackvis. org/</a:t>
            </a:r>
            <a:r>
              <a:rPr lang="en-US" dirty="0" err="1"/>
              <a:t>dtk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8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May PA, Chambers CD,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Kalberg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WO, Zellner J, Feldman H, Buckley D,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Kopald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D,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Hasken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JM, Xu R,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Honerkamp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-Smith G,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Taras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H, Manning MA, Robinson LK, Adam MP, Abdul-Rahman O, Vaux K, Jewett T, Elliott AJ, Kable JA,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Akshoomoff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N, Falk D, Arroyo JA,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Hereld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D, Riley EP,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Charness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ME, Coles CD, Warren KR, Jones KL,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Hoyme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HE. Prevalence of Fetal Alcohol Spectrum Disorders in 4 US Communities. JAMA. 2018 Feb 6;319(5):474-482.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: 10.1001/jama.2017.21896. PMID: 29411031; PMCID: PMC5839298.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dirty="0"/>
              <a:t>ARND should be changed to ND-PAE/ARND.  ND-PAE stands for neurobehavioral disorder associated with prenatal alcohol exposure This was new to DSM V.  The diagnosis of ND-PAE encompasses the behavioral, developmental, and mental health aspects of FASDs</a:t>
            </a:r>
          </a:p>
          <a:p>
            <a:endParaRPr lang="en-US" dirty="0"/>
          </a:p>
          <a:p>
            <a:r>
              <a:rPr lang="en-US" dirty="0"/>
              <a:t>Diagnosis of ND-PAE is appropriate if a child presents with impairment in neurocognition, impaired self-regulation, 2 impairments of adaptive functioning, and a history of more than minimal exposure to alcohol in utero (Table 1), as long as the disorder is not better explained by other factors (</a:t>
            </a:r>
            <a:r>
              <a:rPr lang="en-US" dirty="0" err="1"/>
              <a:t>eg</a:t>
            </a:r>
            <a:r>
              <a:rPr lang="en-US" dirty="0"/>
              <a:t>, genetic or teratogenic syndrome). Although these broad domains overlap with other disorders of childhood, specific deficits within them are indicative of ND-PAE. 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ICEBERG IMAGE: i</a:t>
            </a:r>
            <a:r>
              <a:rPr lang="en-US" b="0" i="0" dirty="0">
                <a:solidFill>
                  <a:srgbClr val="0C0D0D"/>
                </a:solidFill>
                <a:effectLst/>
                <a:latin typeface="iStock Maquette"/>
              </a:rPr>
              <a:t>Stock photo ID:452595535 purchased 4/27/21 $12.00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0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 prevalence of FAS in the United States during the 1980s and 1990s was reported as 0.5 to 2 cases per 1000 live births, recent studies aggressively diagnosing FASD have reported FAS rates and FASD estimates of 6 to 9 cases and 24 to 48 cases per 1000 children (or up to 5%), respectively, while continuing to consider these rates underestimates.14–16 Rates as high as 9 cases per 1000 live births</a:t>
            </a:r>
          </a:p>
          <a:p>
            <a:r>
              <a:rPr lang="en-US" dirty="0"/>
              <a:t>have long been documented among vulnerable populations, usually related to isolation and socioeconomic impoverishment, such as can be more often found among certain American Indian and other racial/ethnic minority populations.17–19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011">
              <a:defRPr/>
            </a:pPr>
            <a:fld id="{0BFB5DBB-132E-4063-8B8A-CF64B989A60F}" type="slidenum">
              <a:rPr lang="en-US">
                <a:solidFill>
                  <a:prstClr val="black"/>
                </a:solidFill>
              </a:rPr>
              <a:pPr defTabSz="956011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4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  <a:p>
            <a:endParaRPr lang="en-US" dirty="0"/>
          </a:p>
          <a:p>
            <a:r>
              <a:rPr lang="en-US" dirty="0"/>
              <a:t>https://www.nytimes.com/2020/10/03/style/am-i-drinking-too-much.html</a:t>
            </a:r>
          </a:p>
          <a:p>
            <a:r>
              <a:rPr lang="en-US" dirty="0"/>
              <a:t>https://www.rand.org/news/press/2020/09/29.html</a:t>
            </a:r>
          </a:p>
          <a:p>
            <a:endParaRPr lang="en-US" dirty="0"/>
          </a:p>
          <a:p>
            <a:r>
              <a:rPr lang="en-US" dirty="0" err="1"/>
              <a:t>Gosdin</a:t>
            </a:r>
            <a:r>
              <a:rPr lang="en-US" dirty="0"/>
              <a:t> LK, Deputy NP, Kim SY, Dang EP, Denny CH. Alcohol Consumption and Binge Drinking During Pregnancy Among Adults Aged 18–49 Years — United States, 2018–2020. MMWR </a:t>
            </a:r>
            <a:r>
              <a:rPr lang="en-US" dirty="0" err="1"/>
              <a:t>Morb</a:t>
            </a:r>
            <a:r>
              <a:rPr lang="en-US" dirty="0"/>
              <a:t> Mortal </a:t>
            </a:r>
            <a:r>
              <a:rPr lang="en-US" dirty="0" err="1"/>
              <a:t>Wkly</a:t>
            </a:r>
            <a:r>
              <a:rPr lang="en-US" dirty="0"/>
              <a:t> Rep 2022;71:10–13. DOI: </a:t>
            </a:r>
            <a:r>
              <a:rPr lang="en-US" dirty="0">
                <a:hlinkClick r:id="rId3"/>
              </a:rPr>
              <a:t>http://dx.doi.org/10.15585/mmwr.mm7101a2external icon</a:t>
            </a:r>
            <a:endParaRPr lang="en-US" dirty="0"/>
          </a:p>
          <a:p>
            <a:endParaRPr lang="en-US" dirty="0"/>
          </a:p>
          <a:p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Tan CH, Denny CH,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Cheal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NE,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Sniezek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JE,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Kanny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D. Alcohol use and binge drinking among women of childbearing age - United States, 2011-2013. MMWR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Morb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Mortal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Wkly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Rep. 2015 Sep 25;64(37):1042-6.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: 10.15585/mmwr.mm6437a3. PMID: 26401713.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Green PP, McKnight-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Eily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LR, Tan CH, Mejia R, Denny CH. Vital Signs: Alcohol-Exposed Pregnancies--United States, 2011-2013. MMWR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Morb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Mortal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Wkly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Rep. 2016 Feb 5;65(4):91-7.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: 10.15585/mmwr.mm6504a6. PMID: 26845520.</a:t>
            </a:r>
          </a:p>
          <a:p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Denny CH,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Acero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CS,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Naimi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TS, Kim SY. Consumption of alcohol beverages and binge drinking among pregnant women aged 18–44 years – United States, 2015–2017. 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/>
              </a:rPr>
              <a:t>MMWR Morbidity and Mortality Weekly Report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2019; 68(16): 365-368.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3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3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5DAD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1B235C-CBE3-41D6-B15D-B3498133B86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06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5DAD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BED015-3ABD-4DAC-92CA-93031857BB5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9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5DAD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18D15F-8534-4EA4-BB08-8595CDE3D80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64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5DAD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8E7947-FEF9-42C4-96AF-C1FBB4068C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7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454"/>
            <a:ext cx="12192000" cy="6446546"/>
          </a:xfrm>
          <a:prstGeom prst="rect">
            <a:avLst/>
          </a:prstGeom>
          <a:gradFill flip="none" rotWithShape="1">
            <a:gsLst>
              <a:gs pos="0">
                <a:srgbClr val="E8F0F1"/>
              </a:gs>
              <a:gs pos="3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n>
                <a:noFill/>
              </a:ln>
              <a:solidFill>
                <a:srgbClr val="5C8CA2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3" y="530515"/>
            <a:ext cx="4412060" cy="570605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99" y="411455"/>
            <a:ext cx="9338631" cy="91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312" y="1641513"/>
            <a:ext cx="10561674" cy="44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501" y="6481465"/>
            <a:ext cx="3860800" cy="27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1951" y="6445606"/>
            <a:ext cx="923098" cy="27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C5DADB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D2052-7A1F-43E4-B8F6-6DDC08BFE1A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1071951" cy="411455"/>
          </a:xfrm>
          <a:prstGeom prst="rect">
            <a:avLst/>
          </a:prstGeom>
          <a:gradFill flip="none" rotWithShape="1">
            <a:gsLst>
              <a:gs pos="44000">
                <a:srgbClr val="044E7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11071951" cy="66101"/>
          </a:xfrm>
          <a:prstGeom prst="rect">
            <a:avLst/>
          </a:prstGeom>
          <a:gradFill>
            <a:gsLst>
              <a:gs pos="44000">
                <a:srgbClr val="1F8BD6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936" y="69547"/>
            <a:ext cx="2086019" cy="688387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21003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4E70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4E70"/>
        </a:buClr>
        <a:buChar char="•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4E70"/>
        </a:buClr>
        <a:buChar char="–"/>
        <a:defRPr sz="2600">
          <a:solidFill>
            <a:schemeClr val="tx1"/>
          </a:solidFill>
          <a:latin typeface="Calibri" panose="020F050202020403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044E7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8BD6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8BD6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88" userDrawn="1">
          <p15:clr>
            <a:srgbClr val="F26B43"/>
          </p15:clr>
        </p15:guide>
        <p15:guide id="4" orient="horz" pos="4200" userDrawn="1">
          <p15:clr>
            <a:srgbClr val="F26B43"/>
          </p15:clr>
        </p15:guide>
        <p15:guide id="5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873705"/>
            <a:ext cx="12192000" cy="11875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711842"/>
          </a:xfrm>
          <a:solidFill>
            <a:srgbClr val="426676"/>
          </a:solidFill>
        </p:spPr>
        <p:txBody>
          <a:bodyPr/>
          <a:lstStyle/>
          <a:p>
            <a:pPr>
              <a:defRPr/>
            </a:pPr>
            <a:r>
              <a:rPr lang="en-US" altLang="en-US" sz="1050" b="1" dirty="0">
                <a:solidFill>
                  <a:schemeClr val="bg1"/>
                </a:solidFill>
              </a:rPr>
              <a:t> </a:t>
            </a:r>
            <a:br>
              <a:rPr lang="en-US" altLang="en-US" sz="6000" b="1" dirty="0">
                <a:solidFill>
                  <a:schemeClr val="bg1"/>
                </a:solidFill>
              </a:rPr>
            </a:b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 Alcohol Spectrum Disorders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" y="1990039"/>
            <a:ext cx="11785600" cy="3437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Immersion Training in Addiction Medicine Program 2025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426676"/>
                </a:solidFill>
              </a:rPr>
              <a:t>Addiction Medicine Lightening Rounds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April 2025</a:t>
            </a:r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2800" b="1" dirty="0"/>
              <a:t>Daniel P. Alford, MD, MPH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Professor of Medicine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Associate Dean, Center for Continuing Education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Director, SAFEST Choice National Learning Collaborative</a:t>
            </a:r>
          </a:p>
        </p:txBody>
      </p: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4885441" y="5946991"/>
            <a:ext cx="4434728" cy="840822"/>
            <a:chOff x="3530377" y="5943599"/>
            <a:chExt cx="4089623" cy="840824"/>
          </a:xfrm>
        </p:grpSpPr>
        <p:pic>
          <p:nvPicPr>
            <p:cNvPr id="75781" name="Picture 4956" descr="CARE_logo_tx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377" y="6071541"/>
              <a:ext cx="702215" cy="70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5782" name="Group 9"/>
            <p:cNvGrpSpPr>
              <a:grpSpLocks/>
            </p:cNvGrpSpPr>
            <p:nvPr/>
          </p:nvGrpSpPr>
          <p:grpSpPr bwMode="auto">
            <a:xfrm>
              <a:off x="4468557" y="5943599"/>
              <a:ext cx="3151443" cy="840824"/>
              <a:chOff x="2212423" y="0"/>
              <a:chExt cx="4227811" cy="1044417"/>
            </a:xfrm>
          </p:grpSpPr>
          <p:pic>
            <p:nvPicPr>
              <p:cNvPr id="75783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4704" y="0"/>
                <a:ext cx="2335530" cy="1044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784" name="Picture 11" descr="BMC-BUMS LOGOS 120dp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843"/>
              <a:stretch>
                <a:fillRect/>
              </a:stretch>
            </p:blipFill>
            <p:spPr bwMode="auto">
              <a:xfrm>
                <a:off x="2212423" y="49529"/>
                <a:ext cx="1934192" cy="956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3" name="Straight Connector 2"/>
          <p:cNvCxnSpPr/>
          <p:nvPr/>
        </p:nvCxnSpPr>
        <p:spPr bwMode="auto">
          <a:xfrm>
            <a:off x="0" y="5854535"/>
            <a:ext cx="12192000" cy="191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B3C4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02A8F00-494C-AEBD-A28A-DB36F60D4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713" y="6175362"/>
            <a:ext cx="2322777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DEAF-3A91-16AA-E4E8-DEA476C1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06" y="1084522"/>
            <a:ext cx="9338631" cy="1396500"/>
          </a:xfrm>
        </p:spPr>
        <p:txBody>
          <a:bodyPr/>
          <a:lstStyle/>
          <a:p>
            <a:pPr algn="ctr"/>
            <a:r>
              <a:rPr lang="en-US" sz="9600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291A7-8DAB-B6C7-939C-295FEDA0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D015-3ABD-4DAC-92CA-93031857BB5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99678-540C-3B2A-FF19-517291D8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99" t="25116" r="12629" b="40000"/>
          <a:stretch/>
        </p:blipFill>
        <p:spPr>
          <a:xfrm>
            <a:off x="338235" y="2987748"/>
            <a:ext cx="11515529" cy="317913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3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65" y="275694"/>
            <a:ext cx="11158661" cy="941559"/>
          </a:xfrm>
          <a:noFill/>
        </p:spPr>
        <p:txBody>
          <a:bodyPr/>
          <a:lstStyle/>
          <a:p>
            <a:r>
              <a:rPr lang="en-US" sz="4400" b="1" dirty="0">
                <a:cs typeface="Calibri" panose="020F0502020204030204" pitchFamily="34" charset="0"/>
              </a:rPr>
              <a:t>Fetal Alcohol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95" y="1317072"/>
            <a:ext cx="11158661" cy="474816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Experimental and clinical studies demonstrate alcohol is a teratogen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Prenatal alcohol exposure can impair brain development throughout all stages of gestation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Alcohol quickly equilibrates between the maternal and fetal compartments and rapidly reaches the fetus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Amniotic sac serves as a reservoir for alcohol, prolonging fetal exposure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Approximately 1 in every 13 infants prenatally exposed to alcohol will develop an FASD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Variables leading to impaired fetal development are complex and interrelated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Maternal and fetal genetics, maternal health and nutrition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Alcohol dose, pattern and timing of exposure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Binge drinking (4+ drinks/occasion) is associated with more severe effects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975" y="6217086"/>
            <a:ext cx="270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Lemoine P et al. </a:t>
            </a:r>
            <a:r>
              <a:rPr lang="fr-FR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Ouest Med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1968</a:t>
            </a:r>
          </a:p>
          <a:p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Jones K et al. </a:t>
            </a:r>
            <a:r>
              <a:rPr lang="en-US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Lancet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1973</a:t>
            </a:r>
          </a:p>
        </p:txBody>
      </p:sp>
      <p:sp>
        <p:nvSpPr>
          <p:cNvPr id="5" name="AutoShape 2" descr="Image result for brain cartoon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66352-40BA-06C1-9A5D-56F7F130ECBA}"/>
              </a:ext>
            </a:extLst>
          </p:cNvPr>
          <p:cNvSpPr txBox="1"/>
          <p:nvPr/>
        </p:nvSpPr>
        <p:spPr>
          <a:xfrm>
            <a:off x="5886275" y="6217085"/>
            <a:ext cx="302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Lebel C, et al.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Neuropsychol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Rev.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2011 </a:t>
            </a: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Petrelli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B, et al.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Biochem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Cell Biol.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F7ED4-07AF-1F79-F246-626B6452218D}"/>
              </a:ext>
            </a:extLst>
          </p:cNvPr>
          <p:cNvSpPr txBox="1"/>
          <p:nvPr/>
        </p:nvSpPr>
        <p:spPr>
          <a:xfrm>
            <a:off x="3008229" y="6217086"/>
            <a:ext cx="428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Abel EL et al. </a:t>
            </a:r>
            <a:r>
              <a:rPr lang="en-US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Pharm Exp </a:t>
            </a:r>
            <a:r>
              <a:rPr lang="en-US" sz="1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</a:t>
            </a:r>
            <a:r>
              <a:rPr lang="en-US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1978</a:t>
            </a:r>
          </a:p>
          <a:p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Chernoff GF </a:t>
            </a:r>
            <a:r>
              <a:rPr lang="en-US" sz="1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Teratology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1977</a:t>
            </a:r>
            <a:endParaRPr lang="da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C6359-389C-43CA-D277-AE0CB9EB4FDB}"/>
              </a:ext>
            </a:extLst>
          </p:cNvPr>
          <p:cNvSpPr txBox="1"/>
          <p:nvPr/>
        </p:nvSpPr>
        <p:spPr>
          <a:xfrm>
            <a:off x="8990688" y="6217085"/>
            <a:ext cx="302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Warren KR et al</a:t>
            </a:r>
            <a:r>
              <a:rPr lang="da-DK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Alc Res &amp; Health. 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2011 </a:t>
            </a:r>
          </a:p>
          <a:p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Popova S, et al. </a:t>
            </a:r>
            <a:r>
              <a:rPr lang="da-DK" sz="1400" i="1" dirty="0">
                <a:latin typeface="Calibri" panose="020F0502020204030204" pitchFamily="34" charset="0"/>
                <a:cs typeface="Calibri" panose="020F0502020204030204" pitchFamily="34" charset="0"/>
              </a:rPr>
              <a:t>Biochem Cell Biol 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da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BFD0-8986-4A7A-86D8-3C886BC8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PAE and the Brain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AA347-D109-4E17-9A4C-70AD18F0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D015-3ABD-4DAC-92CA-93031857BB5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D9FBBB-DB0C-4C74-A5B0-C5ED228DF2DE}"/>
              </a:ext>
            </a:extLst>
          </p:cNvPr>
          <p:cNvSpPr txBox="1">
            <a:spLocks/>
          </p:cNvSpPr>
          <p:nvPr/>
        </p:nvSpPr>
        <p:spPr>
          <a:xfrm>
            <a:off x="649337" y="6499078"/>
            <a:ext cx="6581140" cy="31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alibri" panose="020F0502020204030204" pitchFamily="34" charset="0"/>
              </a:rPr>
              <a:t>Wozniak JR, </a:t>
            </a:r>
            <a:r>
              <a:rPr lang="en-US" sz="1600" dirty="0" err="1">
                <a:latin typeface="Calibri" panose="020F0502020204030204" pitchFamily="34" charset="0"/>
              </a:rPr>
              <a:t>Muetzel</a:t>
            </a:r>
            <a:r>
              <a:rPr lang="en-US" sz="1600" dirty="0">
                <a:latin typeface="Calibri" panose="020F0502020204030204" pitchFamily="34" charset="0"/>
              </a:rPr>
              <a:t> RL. </a:t>
            </a:r>
            <a:r>
              <a:rPr lang="en-US" sz="1600" i="1" dirty="0" err="1">
                <a:latin typeface="Calibri" panose="020F0502020204030204" pitchFamily="34" charset="0"/>
              </a:rPr>
              <a:t>Neuropsychol</a:t>
            </a:r>
            <a:r>
              <a:rPr lang="en-US" sz="1600" i="1" dirty="0">
                <a:latin typeface="Calibri" panose="020F0502020204030204" pitchFamily="34" charset="0"/>
              </a:rPr>
              <a:t> Rev. </a:t>
            </a:r>
            <a:r>
              <a:rPr lang="en-US" sz="1600" dirty="0">
                <a:latin typeface="Calibri" panose="020F0502020204030204" pitchFamily="34" charset="0"/>
              </a:rPr>
              <a:t>2011.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1D92BB-6150-4882-A63E-CBE61625AEBF}"/>
              </a:ext>
            </a:extLst>
          </p:cNvPr>
          <p:cNvSpPr txBox="1">
            <a:spLocks/>
          </p:cNvSpPr>
          <p:nvPr/>
        </p:nvSpPr>
        <p:spPr bwMode="auto">
          <a:xfrm>
            <a:off x="341744" y="1530333"/>
            <a:ext cx="5551055" cy="45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4E70"/>
              </a:buClr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4E70"/>
              </a:buClr>
              <a:buChar char="–"/>
              <a:defRPr sz="2600">
                <a:solidFill>
                  <a:schemeClr val="tx1"/>
                </a:solidFill>
                <a:latin typeface="+mj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4E7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8BD6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8BD6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400" kern="0" dirty="0">
                <a:latin typeface="Calibri" panose="020F0502020204030204" pitchFamily="34" charset="0"/>
              </a:rPr>
              <a:t>Corpus callosum is under-developed in the child with an FASD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900" kern="0" dirty="0">
                <a:latin typeface="Calibri" panose="020F0502020204030204" pitchFamily="34" charset="0"/>
              </a:rPr>
              <a:t>The callosum carries information between the right and left sides of the brain and is critical for thinking, learning, memory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400" kern="0" dirty="0">
                <a:latin typeface="Calibri" panose="020F0502020204030204" pitchFamily="34" charset="0"/>
              </a:rPr>
              <a:t>Colored image shows how these fibers that fan out into the sides of the brain are underdeveloped in the child with an FASD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52197"/>
          <a:stretch/>
        </p:blipFill>
        <p:spPr>
          <a:xfrm>
            <a:off x="6192288" y="921273"/>
            <a:ext cx="5350375" cy="2321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316" b="39608"/>
          <a:stretch/>
        </p:blipFill>
        <p:spPr>
          <a:xfrm>
            <a:off x="6208856" y="3288806"/>
            <a:ext cx="5350375" cy="310659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3608434">
            <a:off x="7497820" y="1553590"/>
            <a:ext cx="569849" cy="24470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3608434">
            <a:off x="10206651" y="1524814"/>
            <a:ext cx="503718" cy="2451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5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E62F6C-0700-4C87-812A-4511860AE5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6066" r="29199" b="11183"/>
          <a:stretch/>
        </p:blipFill>
        <p:spPr>
          <a:xfrm>
            <a:off x="406711" y="1466341"/>
            <a:ext cx="3176343" cy="49037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BFB43A-5F99-41D7-BA90-9912AC25A493}"/>
              </a:ext>
            </a:extLst>
          </p:cNvPr>
          <p:cNvSpPr txBox="1"/>
          <p:nvPr/>
        </p:nvSpPr>
        <p:spPr>
          <a:xfrm>
            <a:off x="4010633" y="6306396"/>
            <a:ext cx="666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4E7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44E70"/>
                </a:solidFill>
                <a:latin typeface="Calibri" panose="020F0502020204030204" pitchFamily="34" charset="0"/>
              </a:rPr>
              <a:t>*included in DSM-5 as “conditions for further study.” </a:t>
            </a:r>
            <a:endParaRPr lang="en-US" sz="1600" dirty="0">
              <a:solidFill>
                <a:srgbClr val="044E7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7C947-4B84-4CC8-BC66-DBC34147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70" y="419225"/>
            <a:ext cx="9097749" cy="910617"/>
          </a:xfrm>
        </p:spPr>
        <p:txBody>
          <a:bodyPr/>
          <a:lstStyle/>
          <a:p>
            <a:r>
              <a:rPr lang="en-US" dirty="0"/>
              <a:t>Fetal Alcohol Spectrum Disorders (FASDs)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55F3D-B6ED-40B5-A41D-6AA16203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9594" y="6400798"/>
            <a:ext cx="923098" cy="274930"/>
          </a:xfrm>
        </p:spPr>
        <p:txBody>
          <a:bodyPr/>
          <a:lstStyle/>
          <a:p>
            <a:pPr>
              <a:defRPr/>
            </a:pPr>
            <a:fld id="{79BED015-3ABD-4DAC-92CA-93031857BB5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07088-775D-4657-A59D-9C51CDDE9C67}"/>
              </a:ext>
            </a:extLst>
          </p:cNvPr>
          <p:cNvSpPr txBox="1"/>
          <p:nvPr/>
        </p:nvSpPr>
        <p:spPr>
          <a:xfrm>
            <a:off x="1736641" y="1985759"/>
            <a:ext cx="964786" cy="52322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</a:rPr>
              <a:t>FAS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952A6-1AD2-4BE8-85E8-75300727A2B7}"/>
              </a:ext>
            </a:extLst>
          </p:cNvPr>
          <p:cNvSpPr txBox="1"/>
          <p:nvPr/>
        </p:nvSpPr>
        <p:spPr>
          <a:xfrm>
            <a:off x="1449455" y="2799835"/>
            <a:ext cx="1539157" cy="2246769"/>
          </a:xfrm>
          <a:prstGeom prst="rect">
            <a:avLst/>
          </a:prstGeom>
          <a:solidFill>
            <a:srgbClr val="2E75B6">
              <a:alpha val="80000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pFAS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ARND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ARBD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ND-PAE</a:t>
            </a:r>
          </a:p>
          <a:p>
            <a:pPr algn="ctr"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7CCBB5-8298-1350-D3C2-6AECC221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786" y="1775552"/>
            <a:ext cx="7723984" cy="4484652"/>
          </a:xfrm>
        </p:spPr>
        <p:txBody>
          <a:bodyPr/>
          <a:lstStyle/>
          <a:p>
            <a:pPr marL="0" indent="0" eaLnBrk="1" fontAlgn="t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lang="en-US" b="1" i="0" u="none" strike="noStrike" kern="1200" dirty="0">
                <a:solidFill>
                  <a:srgbClr val="044E70"/>
                </a:solidFill>
                <a:effectLst/>
                <a:cs typeface="Calibri" panose="020F0502020204030204" pitchFamily="34" charset="0"/>
              </a:rPr>
              <a:t>FAS: </a:t>
            </a:r>
            <a:r>
              <a:rPr lang="en-US" sz="2400" i="0" u="none" strike="noStrike" kern="1200" dirty="0">
                <a:effectLst/>
                <a:cs typeface="Calibri" panose="020F0502020204030204" pitchFamily="34" charset="0"/>
              </a:rPr>
              <a:t>Fetal Alcohol Syndrome</a:t>
            </a:r>
            <a:endParaRPr lang="en-US" sz="2400" i="0" u="none" strike="noStrike" dirty="0">
              <a:effectLst/>
              <a:cs typeface="Calibri" panose="020F0502020204030204" pitchFamily="34" charset="0"/>
            </a:endParaRPr>
          </a:p>
          <a:p>
            <a:pPr marL="0" indent="0" eaLnBrk="1" fontAlgn="t" hangingPunct="1">
              <a:spcBef>
                <a:spcPts val="2400"/>
              </a:spcBef>
              <a:spcAft>
                <a:spcPts val="0"/>
              </a:spcAft>
              <a:buNone/>
            </a:pPr>
            <a:endParaRPr lang="en-US" sz="700" b="1" i="0" u="none" strike="noStrike" kern="1200" dirty="0">
              <a:solidFill>
                <a:srgbClr val="044E70"/>
              </a:solidFill>
              <a:effectLst/>
              <a:cs typeface="Calibri" panose="020F0502020204030204" pitchFamily="34" charset="0"/>
            </a:endParaRPr>
          </a:p>
          <a:p>
            <a:pPr marL="0" indent="0" eaLnBrk="1" fontAlgn="t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lang="en-US" b="1" i="0" u="none" strike="noStrike" kern="1200" dirty="0" err="1">
                <a:solidFill>
                  <a:srgbClr val="044E70"/>
                </a:solidFill>
                <a:effectLst/>
                <a:cs typeface="Calibri" panose="020F0502020204030204" pitchFamily="34" charset="0"/>
              </a:rPr>
              <a:t>pFAS</a:t>
            </a:r>
            <a:r>
              <a:rPr lang="en-US" b="1" i="0" u="none" strike="noStrike" kern="1200" dirty="0">
                <a:solidFill>
                  <a:srgbClr val="3C6171"/>
                </a:solidFill>
                <a:effectLst/>
                <a:cs typeface="Calibri" panose="020F0502020204030204" pitchFamily="34" charset="0"/>
              </a:rPr>
              <a:t>:</a:t>
            </a:r>
            <a:r>
              <a:rPr lang="en-US" sz="2400" b="1" i="0" u="none" strike="noStrike" kern="1200" dirty="0">
                <a:solidFill>
                  <a:srgbClr val="3C617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2400" i="0" u="none" strike="noStrike" kern="1200" dirty="0">
                <a:effectLst/>
                <a:cs typeface="Calibri" panose="020F0502020204030204" pitchFamily="34" charset="0"/>
              </a:rPr>
              <a:t>Partial FAS</a:t>
            </a:r>
            <a:endParaRPr lang="en-US" sz="2400" i="0" u="none" strike="noStrike" dirty="0">
              <a:effectLst/>
              <a:cs typeface="Calibri" panose="020F0502020204030204" pitchFamily="34" charset="0"/>
            </a:endParaRPr>
          </a:p>
          <a:p>
            <a:pPr marL="0" indent="0" eaLnBrk="1" fontAlgn="t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lang="en-US" b="1" i="0" u="none" strike="noStrike" kern="1200" dirty="0">
                <a:solidFill>
                  <a:srgbClr val="044E70"/>
                </a:solidFill>
                <a:effectLst/>
                <a:cs typeface="Calibri" panose="020F0502020204030204" pitchFamily="34" charset="0"/>
              </a:rPr>
              <a:t>ARND</a:t>
            </a:r>
            <a:r>
              <a:rPr lang="en-US" b="1" i="0" u="none" strike="noStrike" kern="1200" dirty="0">
                <a:solidFill>
                  <a:srgbClr val="3C6171"/>
                </a:solidFill>
                <a:effectLst/>
                <a:cs typeface="Calibri" panose="020F0502020204030204" pitchFamily="34" charset="0"/>
              </a:rPr>
              <a:t>: </a:t>
            </a:r>
            <a:r>
              <a:rPr lang="en-US" sz="2400" i="0" u="none" strike="noStrike" kern="1200" dirty="0">
                <a:effectLst/>
                <a:cs typeface="Calibri" panose="020F0502020204030204" pitchFamily="34" charset="0"/>
              </a:rPr>
              <a:t>Alcohol-Related Neurodevelopmental Disorder</a:t>
            </a:r>
          </a:p>
          <a:p>
            <a:pPr marL="0" indent="0" eaLnBrk="1" fontAlgn="t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lang="en-US" b="1" kern="1200" dirty="0">
                <a:solidFill>
                  <a:srgbClr val="044E70"/>
                </a:solidFill>
                <a:cs typeface="Calibri" panose="020F0502020204030204" pitchFamily="34" charset="0"/>
              </a:rPr>
              <a:t>ARBD: </a:t>
            </a:r>
            <a:r>
              <a:rPr lang="en-US" sz="2400" kern="1200" dirty="0">
                <a:cs typeface="Calibri" panose="020F0502020204030204" pitchFamily="34" charset="0"/>
              </a:rPr>
              <a:t>Alcohol-Related Birth Defects</a:t>
            </a:r>
            <a:endParaRPr lang="en-US" sz="2400" i="0" u="none" strike="noStrike" dirty="0">
              <a:effectLst/>
              <a:cs typeface="Calibri" panose="020F0502020204030204" pitchFamily="34" charset="0"/>
            </a:endParaRPr>
          </a:p>
          <a:p>
            <a:pPr marL="0" indent="0" eaLnBrk="1" fontAlgn="t" hangingPunct="1">
              <a:spcBef>
                <a:spcPts val="2400"/>
              </a:spcBef>
              <a:spcAft>
                <a:spcPts val="0"/>
              </a:spcAft>
              <a:buNone/>
            </a:pPr>
            <a:r>
              <a:rPr lang="en-US" b="1" i="0" u="none" strike="noStrike" kern="1200" dirty="0">
                <a:solidFill>
                  <a:srgbClr val="044E70"/>
                </a:solidFill>
                <a:effectLst/>
                <a:cs typeface="Calibri" panose="020F0502020204030204" pitchFamily="34" charset="0"/>
              </a:rPr>
              <a:t>ND-PAE*: </a:t>
            </a:r>
            <a:r>
              <a:rPr lang="en-US" sz="2400" i="0" u="none" strike="noStrike" kern="1200" dirty="0">
                <a:effectLst/>
                <a:cs typeface="Calibri" panose="020F0502020204030204" pitchFamily="34" charset="0"/>
              </a:rPr>
              <a:t>Neurobehavioral Disorder associated with Prenatal Alcohol Exposure</a:t>
            </a:r>
            <a:endParaRPr lang="en-US" sz="2400" i="0" u="none" strike="noStrike" dirty="0">
              <a:effectLst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EA020-5D47-2BD7-2B55-5346273A9C9E}"/>
              </a:ext>
            </a:extLst>
          </p:cNvPr>
          <p:cNvSpPr/>
          <p:nvPr/>
        </p:nvSpPr>
        <p:spPr>
          <a:xfrm>
            <a:off x="73891" y="2663310"/>
            <a:ext cx="11908801" cy="4191374"/>
          </a:xfrm>
          <a:prstGeom prst="rect">
            <a:avLst/>
          </a:prstGeom>
          <a:solidFill>
            <a:srgbClr val="EDF6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Image result for fasd spectrum images">
            <a:extLst>
              <a:ext uri="{FF2B5EF4-FFF2-40B4-BE49-F238E27FC236}">
                <a16:creationId xmlns:a16="http://schemas.microsoft.com/office/drawing/2014/main" id="{A1234B0B-0878-2E25-FC9A-EB50D75D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77" y="1271018"/>
            <a:ext cx="2321913" cy="23219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728F6-58A1-0D47-A749-09948881FBD4}"/>
              </a:ext>
            </a:extLst>
          </p:cNvPr>
          <p:cNvSpPr txBox="1"/>
          <p:nvPr/>
        </p:nvSpPr>
        <p:spPr>
          <a:xfrm>
            <a:off x="10196945" y="1608803"/>
            <a:ext cx="1451774" cy="1631216"/>
          </a:xfrm>
          <a:prstGeom prst="rect">
            <a:avLst/>
          </a:prstGeom>
          <a:solidFill>
            <a:srgbClr val="EDF6F7"/>
          </a:solidFill>
          <a:ln>
            <a:solidFill>
              <a:srgbClr val="044E7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Few people with FASD have these facial features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7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96458"/>
            <a:ext cx="9860783" cy="910617"/>
          </a:xfrm>
        </p:spPr>
        <p:txBody>
          <a:bodyPr/>
          <a:lstStyle/>
          <a:p>
            <a:r>
              <a:rPr lang="en-US" sz="4000" dirty="0"/>
              <a:t>Fetal Alcohol Spectrum Disorders (FASDs)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3181"/>
            <a:ext cx="11140788" cy="10194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52469C"/>
              </a:buClr>
            </a:pPr>
            <a:r>
              <a:rPr lang="en-US" sz="2600" dirty="0"/>
              <a:t>FASDs are a range of conditions attributable to prenatal alcohol exposure</a:t>
            </a:r>
            <a:r>
              <a:rPr lang="en-US" sz="2600" baseline="30000" dirty="0"/>
              <a:t>  </a:t>
            </a:r>
            <a:r>
              <a:rPr lang="en-US" sz="2600" dirty="0"/>
              <a:t>that include behavioral, learning, and physical problems</a:t>
            </a:r>
            <a:endParaRPr lang="en-US" sz="26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679872" y="6074205"/>
            <a:ext cx="833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May PA et al.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JAMA.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Popova S et al. 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BMC Public Health.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2019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71951" y="6445606"/>
            <a:ext cx="923098" cy="27493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8D15F-8534-4EA4-BB08-8595CDE3D80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C5DAD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5DAD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F96C04-ECF8-52BE-4BC7-4CD4A87486CB}"/>
              </a:ext>
            </a:extLst>
          </p:cNvPr>
          <p:cNvSpPr txBox="1">
            <a:spLocks/>
          </p:cNvSpPr>
          <p:nvPr/>
        </p:nvSpPr>
        <p:spPr bwMode="auto">
          <a:xfrm>
            <a:off x="609599" y="2842591"/>
            <a:ext cx="11159997" cy="273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4E70"/>
              </a:buClr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4E70"/>
              </a:buClr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4E7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8BD6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8BD6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Clr>
                <a:srgbClr val="52469C"/>
              </a:buClr>
            </a:pPr>
            <a:r>
              <a:rPr lang="en-US" sz="2600" kern="0" dirty="0"/>
              <a:t>In the US, FASDs are the </a:t>
            </a:r>
            <a:r>
              <a:rPr lang="en-US" sz="2600" b="1" kern="0" dirty="0"/>
              <a:t>most common preventable</a:t>
            </a:r>
            <a:r>
              <a:rPr lang="en-US" sz="2600" kern="0" dirty="0"/>
              <a:t> developmental disabilities</a:t>
            </a:r>
          </a:p>
          <a:p>
            <a:pPr>
              <a:spcBef>
                <a:spcPts val="1800"/>
              </a:spcBef>
              <a:buClr>
                <a:srgbClr val="52469C"/>
              </a:buClr>
            </a:pPr>
            <a:r>
              <a:rPr lang="en-US" sz="2600" kern="0" dirty="0"/>
              <a:t>FASDs are </a:t>
            </a:r>
            <a:r>
              <a:rPr lang="en-US" sz="2600" b="1" kern="0" dirty="0"/>
              <a:t>permanent</a:t>
            </a:r>
            <a:r>
              <a:rPr lang="en-US" sz="2600" kern="0" baseline="30000" dirty="0"/>
              <a:t> </a:t>
            </a:r>
          </a:p>
          <a:p>
            <a:pPr>
              <a:spcBef>
                <a:spcPts val="1800"/>
              </a:spcBef>
              <a:buClr>
                <a:srgbClr val="52469C"/>
              </a:buClr>
            </a:pPr>
            <a:r>
              <a:rPr lang="en-US" sz="2600" kern="0" dirty="0"/>
              <a:t>In the US, an estimated 1-5% of 1</a:t>
            </a:r>
            <a:r>
              <a:rPr lang="en-US" sz="2600" kern="0" baseline="30000" dirty="0"/>
              <a:t>st</a:t>
            </a:r>
            <a:r>
              <a:rPr lang="en-US" sz="2600" kern="0" dirty="0"/>
              <a:t> grade children may have an FASD</a:t>
            </a:r>
            <a:r>
              <a:rPr lang="en-US" sz="2600" kern="0" baseline="30000" dirty="0"/>
              <a:t>1</a:t>
            </a:r>
          </a:p>
          <a:p>
            <a:pPr>
              <a:spcBef>
                <a:spcPts val="1800"/>
              </a:spcBef>
              <a:buClr>
                <a:srgbClr val="52469C"/>
              </a:buClr>
            </a:pPr>
            <a:r>
              <a:rPr lang="en-US" sz="2600" kern="0" dirty="0"/>
              <a:t>FASDs occur in all socioeconomic and ethnic groups</a:t>
            </a:r>
            <a:r>
              <a:rPr lang="en-US" sz="2600" kern="0" baseline="30000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3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ED2D-AC7A-4837-937C-625CE8AB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 to Preventing FASDs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C1681-BDFE-4530-8F57-9CE02CB9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D015-3ABD-4DAC-92CA-93031857BB5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56367DF-9FE0-435E-9FD7-64E30DD83236}"/>
              </a:ext>
            </a:extLst>
          </p:cNvPr>
          <p:cNvSpPr/>
          <p:nvPr/>
        </p:nvSpPr>
        <p:spPr>
          <a:xfrm>
            <a:off x="728072" y="1418406"/>
            <a:ext cx="3342273" cy="1563355"/>
          </a:xfrm>
          <a:custGeom>
            <a:avLst/>
            <a:gdLst>
              <a:gd name="connsiteX0" fmla="*/ 0 w 2485454"/>
              <a:gd name="connsiteY0" fmla="*/ 0 h 977513"/>
              <a:gd name="connsiteX1" fmla="*/ 2485454 w 2485454"/>
              <a:gd name="connsiteY1" fmla="*/ 0 h 977513"/>
              <a:gd name="connsiteX2" fmla="*/ 2485454 w 2485454"/>
              <a:gd name="connsiteY2" fmla="*/ 977513 h 977513"/>
              <a:gd name="connsiteX3" fmla="*/ 0 w 2485454"/>
              <a:gd name="connsiteY3" fmla="*/ 977513 h 977513"/>
              <a:gd name="connsiteX4" fmla="*/ 0 w 2485454"/>
              <a:gd name="connsiteY4" fmla="*/ 0 h 97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454" h="977513">
                <a:moveTo>
                  <a:pt x="0" y="0"/>
                </a:moveTo>
                <a:lnTo>
                  <a:pt x="2485454" y="0"/>
                </a:lnTo>
                <a:lnTo>
                  <a:pt x="2485454" y="977513"/>
                </a:lnTo>
                <a:lnTo>
                  <a:pt x="0" y="977513"/>
                </a:lnTo>
                <a:lnTo>
                  <a:pt x="0" y="0"/>
                </a:lnTo>
                <a:close/>
              </a:path>
            </a:pathLst>
          </a:custGeom>
          <a:solidFill>
            <a:srgbClr val="044E7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Non-Pregnant Women of Reproductive 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B10D233-99FB-4B84-9B56-C28AE3012288}"/>
              </a:ext>
            </a:extLst>
          </p:cNvPr>
          <p:cNvSpPr/>
          <p:nvPr/>
        </p:nvSpPr>
        <p:spPr>
          <a:xfrm>
            <a:off x="728072" y="2981761"/>
            <a:ext cx="3342273" cy="2689197"/>
          </a:xfrm>
          <a:custGeom>
            <a:avLst/>
            <a:gdLst>
              <a:gd name="connsiteX0" fmla="*/ 0 w 2485454"/>
              <a:gd name="connsiteY0" fmla="*/ 0 h 1523475"/>
              <a:gd name="connsiteX1" fmla="*/ 2485454 w 2485454"/>
              <a:gd name="connsiteY1" fmla="*/ 0 h 1523475"/>
              <a:gd name="connsiteX2" fmla="*/ 2485454 w 2485454"/>
              <a:gd name="connsiteY2" fmla="*/ 1523475 h 1523475"/>
              <a:gd name="connsiteX3" fmla="*/ 0 w 2485454"/>
              <a:gd name="connsiteY3" fmla="*/ 1523475 h 1523475"/>
              <a:gd name="connsiteX4" fmla="*/ 0 w 2485454"/>
              <a:gd name="connsiteY4" fmla="*/ 0 h 15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454" h="1523475">
                <a:moveTo>
                  <a:pt x="0" y="0"/>
                </a:moveTo>
                <a:lnTo>
                  <a:pt x="2485454" y="0"/>
                </a:lnTo>
                <a:lnTo>
                  <a:pt x="2485454" y="1523475"/>
                </a:lnTo>
                <a:lnTo>
                  <a:pt x="0" y="1523475"/>
                </a:lnTo>
                <a:lnTo>
                  <a:pt x="0" y="0"/>
                </a:lnTo>
                <a:close/>
              </a:path>
            </a:pathLst>
          </a:custGeom>
          <a:solidFill>
            <a:srgbClr val="E7F3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227013" lvl="1" indent="-227013" algn="l" defTabSz="711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</a:rPr>
              <a:t>54% report alcohol use in previous 30 days</a:t>
            </a:r>
            <a:r>
              <a:rPr lang="en-US" sz="2400" kern="1200" baseline="30000" dirty="0">
                <a:latin typeface="Calibri" panose="020F0502020204030204" pitchFamily="34" charset="0"/>
              </a:rPr>
              <a:t>1</a:t>
            </a:r>
            <a:endParaRPr lang="en-US" sz="2400" kern="1200" dirty="0">
              <a:latin typeface="Calibri" panose="020F0502020204030204" pitchFamily="34" charset="0"/>
            </a:endParaRPr>
          </a:p>
          <a:p>
            <a:pPr marL="227013" lvl="1" indent="-227013" algn="l" defTabSz="711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</a:rPr>
              <a:t>18% report binge drinking in previous 30 days</a:t>
            </a:r>
            <a:r>
              <a:rPr lang="en-US" sz="2400" kern="1200" baseline="30000" dirty="0">
                <a:latin typeface="Calibri" panose="020F0502020204030204" pitchFamily="34" charset="0"/>
              </a:rPr>
              <a:t> 1</a:t>
            </a:r>
            <a:endParaRPr lang="en-US" sz="24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5314108-993D-48CD-95D9-F1CFD0592778}"/>
              </a:ext>
            </a:extLst>
          </p:cNvPr>
          <p:cNvSpPr/>
          <p:nvPr/>
        </p:nvSpPr>
        <p:spPr>
          <a:xfrm>
            <a:off x="4538264" y="1418406"/>
            <a:ext cx="3342273" cy="1563355"/>
          </a:xfrm>
          <a:custGeom>
            <a:avLst/>
            <a:gdLst>
              <a:gd name="connsiteX0" fmla="*/ 0 w 2485454"/>
              <a:gd name="connsiteY0" fmla="*/ 0 h 977513"/>
              <a:gd name="connsiteX1" fmla="*/ 2485454 w 2485454"/>
              <a:gd name="connsiteY1" fmla="*/ 0 h 977513"/>
              <a:gd name="connsiteX2" fmla="*/ 2485454 w 2485454"/>
              <a:gd name="connsiteY2" fmla="*/ 977513 h 977513"/>
              <a:gd name="connsiteX3" fmla="*/ 0 w 2485454"/>
              <a:gd name="connsiteY3" fmla="*/ 977513 h 977513"/>
              <a:gd name="connsiteX4" fmla="*/ 0 w 2485454"/>
              <a:gd name="connsiteY4" fmla="*/ 0 h 97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454" h="977513">
                <a:moveTo>
                  <a:pt x="0" y="0"/>
                </a:moveTo>
                <a:lnTo>
                  <a:pt x="2485454" y="0"/>
                </a:lnTo>
                <a:lnTo>
                  <a:pt x="2485454" y="977513"/>
                </a:lnTo>
                <a:lnTo>
                  <a:pt x="0" y="977513"/>
                </a:lnTo>
                <a:lnTo>
                  <a:pt x="0" y="0"/>
                </a:lnTo>
                <a:close/>
              </a:path>
            </a:pathLst>
          </a:custGeom>
          <a:solidFill>
            <a:srgbClr val="044E7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Unintended Pregnancies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D395CBF-2C81-4771-9970-AFF9D82DF28E}"/>
              </a:ext>
            </a:extLst>
          </p:cNvPr>
          <p:cNvSpPr/>
          <p:nvPr/>
        </p:nvSpPr>
        <p:spPr>
          <a:xfrm>
            <a:off x="4538264" y="2981761"/>
            <a:ext cx="3342273" cy="2689197"/>
          </a:xfrm>
          <a:custGeom>
            <a:avLst/>
            <a:gdLst>
              <a:gd name="connsiteX0" fmla="*/ 0 w 2485454"/>
              <a:gd name="connsiteY0" fmla="*/ 0 h 1523475"/>
              <a:gd name="connsiteX1" fmla="*/ 2485454 w 2485454"/>
              <a:gd name="connsiteY1" fmla="*/ 0 h 1523475"/>
              <a:gd name="connsiteX2" fmla="*/ 2485454 w 2485454"/>
              <a:gd name="connsiteY2" fmla="*/ 1523475 h 1523475"/>
              <a:gd name="connsiteX3" fmla="*/ 0 w 2485454"/>
              <a:gd name="connsiteY3" fmla="*/ 1523475 h 1523475"/>
              <a:gd name="connsiteX4" fmla="*/ 0 w 2485454"/>
              <a:gd name="connsiteY4" fmla="*/ 0 h 15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454" h="1523475">
                <a:moveTo>
                  <a:pt x="0" y="0"/>
                </a:moveTo>
                <a:lnTo>
                  <a:pt x="2485454" y="0"/>
                </a:lnTo>
                <a:lnTo>
                  <a:pt x="2485454" y="1523475"/>
                </a:lnTo>
                <a:lnTo>
                  <a:pt x="0" y="1523475"/>
                </a:lnTo>
                <a:lnTo>
                  <a:pt x="0" y="0"/>
                </a:lnTo>
                <a:close/>
              </a:path>
            </a:pathLst>
          </a:custGeom>
          <a:solidFill>
            <a:srgbClr val="E7F3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227013" lvl="1" indent="-227013" algn="l" defTabSz="711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</a:rPr>
              <a:t>49% of pregnancies are unplanned</a:t>
            </a:r>
            <a:r>
              <a:rPr lang="en-US" sz="2400" kern="1200" baseline="30000" dirty="0">
                <a:latin typeface="Calibri" panose="020F0502020204030204" pitchFamily="34" charset="0"/>
              </a:rPr>
              <a:t>1</a:t>
            </a:r>
            <a:endParaRPr lang="en-US" sz="2400" kern="1200" dirty="0">
              <a:latin typeface="Calibri" panose="020F0502020204030204" pitchFamily="34" charset="0"/>
            </a:endParaRPr>
          </a:p>
          <a:p>
            <a:pPr marL="227013" lvl="1" indent="-227013" algn="l" defTabSz="711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Calibri" panose="020F0502020204030204" pitchFamily="34" charset="0"/>
              </a:rPr>
              <a:t>Pregnancy may not be known for up to 6 weeks or later into the pregnancy</a:t>
            </a:r>
            <a:r>
              <a:rPr lang="en-US" sz="2400" kern="1200" baseline="30000" dirty="0">
                <a:latin typeface="Calibri" panose="020F0502020204030204" pitchFamily="34" charset="0"/>
              </a:rPr>
              <a:t>2</a:t>
            </a:r>
            <a:endParaRPr lang="en-US" sz="24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20E3D29-0AB1-4097-881B-D3F5E3369AC0}"/>
              </a:ext>
            </a:extLst>
          </p:cNvPr>
          <p:cNvSpPr/>
          <p:nvPr/>
        </p:nvSpPr>
        <p:spPr>
          <a:xfrm>
            <a:off x="8348455" y="1418406"/>
            <a:ext cx="3342273" cy="1563355"/>
          </a:xfrm>
          <a:custGeom>
            <a:avLst/>
            <a:gdLst>
              <a:gd name="connsiteX0" fmla="*/ 0 w 2485454"/>
              <a:gd name="connsiteY0" fmla="*/ 0 h 977513"/>
              <a:gd name="connsiteX1" fmla="*/ 2485454 w 2485454"/>
              <a:gd name="connsiteY1" fmla="*/ 0 h 977513"/>
              <a:gd name="connsiteX2" fmla="*/ 2485454 w 2485454"/>
              <a:gd name="connsiteY2" fmla="*/ 977513 h 977513"/>
              <a:gd name="connsiteX3" fmla="*/ 0 w 2485454"/>
              <a:gd name="connsiteY3" fmla="*/ 977513 h 977513"/>
              <a:gd name="connsiteX4" fmla="*/ 0 w 2485454"/>
              <a:gd name="connsiteY4" fmla="*/ 0 h 97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454" h="977513">
                <a:moveTo>
                  <a:pt x="0" y="0"/>
                </a:moveTo>
                <a:lnTo>
                  <a:pt x="2485454" y="0"/>
                </a:lnTo>
                <a:lnTo>
                  <a:pt x="2485454" y="977513"/>
                </a:lnTo>
                <a:lnTo>
                  <a:pt x="0" y="977513"/>
                </a:lnTo>
                <a:lnTo>
                  <a:pt x="0" y="0"/>
                </a:lnTo>
                <a:close/>
              </a:path>
            </a:pathLst>
          </a:custGeom>
          <a:solidFill>
            <a:srgbClr val="044E7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Pregnant Women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750788-B20C-4B63-A7D5-F9EA25B7539D}"/>
              </a:ext>
            </a:extLst>
          </p:cNvPr>
          <p:cNvSpPr/>
          <p:nvPr/>
        </p:nvSpPr>
        <p:spPr>
          <a:xfrm>
            <a:off x="8348455" y="2981761"/>
            <a:ext cx="3342273" cy="2689197"/>
          </a:xfrm>
          <a:custGeom>
            <a:avLst/>
            <a:gdLst>
              <a:gd name="connsiteX0" fmla="*/ 0 w 2485454"/>
              <a:gd name="connsiteY0" fmla="*/ 0 h 1523475"/>
              <a:gd name="connsiteX1" fmla="*/ 2485454 w 2485454"/>
              <a:gd name="connsiteY1" fmla="*/ 0 h 1523475"/>
              <a:gd name="connsiteX2" fmla="*/ 2485454 w 2485454"/>
              <a:gd name="connsiteY2" fmla="*/ 1523475 h 1523475"/>
              <a:gd name="connsiteX3" fmla="*/ 0 w 2485454"/>
              <a:gd name="connsiteY3" fmla="*/ 1523475 h 1523475"/>
              <a:gd name="connsiteX4" fmla="*/ 0 w 2485454"/>
              <a:gd name="connsiteY4" fmla="*/ 0 h 15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454" h="1523475">
                <a:moveTo>
                  <a:pt x="0" y="0"/>
                </a:moveTo>
                <a:lnTo>
                  <a:pt x="2485454" y="0"/>
                </a:lnTo>
                <a:lnTo>
                  <a:pt x="2485454" y="1523475"/>
                </a:lnTo>
                <a:lnTo>
                  <a:pt x="0" y="1523475"/>
                </a:lnTo>
                <a:lnTo>
                  <a:pt x="0" y="0"/>
                </a:lnTo>
                <a:close/>
              </a:path>
            </a:pathLst>
          </a:custGeom>
          <a:solidFill>
            <a:srgbClr val="E7F3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227013" lvl="1" indent="-227013" algn="l" defTabSz="711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13.5</a:t>
            </a:r>
            <a:r>
              <a:rPr lang="en-US" sz="2400" kern="1200" dirty="0">
                <a:latin typeface="Calibri" panose="020F0502020204030204" pitchFamily="34" charset="0"/>
              </a:rPr>
              <a:t>% report alcohol use in previous 30 days</a:t>
            </a:r>
            <a:r>
              <a:rPr lang="en-US" sz="2400" kern="1200" baseline="30000" dirty="0">
                <a:latin typeface="Calibri" panose="020F0502020204030204" pitchFamily="34" charset="0"/>
              </a:rPr>
              <a:t>3</a:t>
            </a:r>
          </a:p>
          <a:p>
            <a:pPr marL="227013" lvl="1" indent="-227013" defTabSz="711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5% reported binge drinking in previous 30 days</a:t>
            </a:r>
            <a:r>
              <a:rPr lang="en-US" sz="2400" baseline="30000" dirty="0">
                <a:latin typeface="Calibri" panose="020F0502020204030204" pitchFamily="34" charset="0"/>
              </a:rPr>
              <a:t>3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B09919-A655-4484-97DD-F6C850FAA159}"/>
              </a:ext>
            </a:extLst>
          </p:cNvPr>
          <p:cNvSpPr txBox="1"/>
          <p:nvPr/>
        </p:nvSpPr>
        <p:spPr>
          <a:xfrm>
            <a:off x="4429443" y="6137829"/>
            <a:ext cx="3745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>
              <a:buFont typeface="+mj-lt"/>
              <a:buAutoNum type="arabicPeriod" startAt="2"/>
            </a:pPr>
            <a:r>
              <a:rPr lang="en-US" sz="1400" dirty="0">
                <a:latin typeface="Calibri" panose="020F0502020204030204" pitchFamily="34" charset="0"/>
              </a:rPr>
              <a:t>Green PP, et al. </a:t>
            </a:r>
            <a:r>
              <a:rPr lang="en-US" sz="1400" i="1" dirty="0" err="1">
                <a:latin typeface="Calibri" panose="020F0502020204030204" pitchFamily="34" charset="0"/>
              </a:rPr>
              <a:t>Morb</a:t>
            </a:r>
            <a:r>
              <a:rPr lang="en-US" sz="1400" i="1" dirty="0">
                <a:latin typeface="Calibri" panose="020F0502020204030204" pitchFamily="34" charset="0"/>
              </a:rPr>
              <a:t> Mortal </a:t>
            </a:r>
            <a:r>
              <a:rPr lang="en-US" sz="1400" i="1" dirty="0" err="1">
                <a:latin typeface="Calibri" panose="020F0502020204030204" pitchFamily="34" charset="0"/>
              </a:rPr>
              <a:t>Wkly</a:t>
            </a:r>
            <a:r>
              <a:rPr lang="en-US" sz="1400" i="1" dirty="0">
                <a:latin typeface="Calibri" panose="020F0502020204030204" pitchFamily="34" charset="0"/>
              </a:rPr>
              <a:t> Rep</a:t>
            </a:r>
            <a:r>
              <a:rPr lang="en-US" sz="1400" dirty="0">
                <a:latin typeface="Calibri" panose="020F0502020204030204" pitchFamily="34" charset="0"/>
              </a:rPr>
              <a:t>. 2016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3FCC-163F-67E8-8C1D-F3EE97B833D7}"/>
              </a:ext>
            </a:extLst>
          </p:cNvPr>
          <p:cNvSpPr txBox="1"/>
          <p:nvPr/>
        </p:nvSpPr>
        <p:spPr>
          <a:xfrm>
            <a:off x="8249287" y="6134917"/>
            <a:ext cx="3745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>
              <a:buFont typeface="+mj-lt"/>
              <a:buAutoNum type="arabicPeriod" startAt="3"/>
            </a:pPr>
            <a:r>
              <a:rPr lang="en-US" sz="1400" dirty="0" err="1">
                <a:latin typeface="Calibri" panose="020F0502020204030204" pitchFamily="34" charset="0"/>
              </a:rPr>
              <a:t>Gosdin</a:t>
            </a:r>
            <a:r>
              <a:rPr lang="en-US" sz="1400" dirty="0">
                <a:latin typeface="Calibri" panose="020F0502020204030204" pitchFamily="34" charset="0"/>
              </a:rPr>
              <a:t> LK  et al. </a:t>
            </a:r>
            <a:r>
              <a:rPr lang="en-US" sz="1400" i="1" dirty="0" err="1">
                <a:latin typeface="Calibri" panose="020F0502020204030204" pitchFamily="34" charset="0"/>
              </a:rPr>
              <a:t>Morb</a:t>
            </a:r>
            <a:r>
              <a:rPr lang="en-US" sz="1400" i="1" dirty="0">
                <a:latin typeface="Calibri" panose="020F0502020204030204" pitchFamily="34" charset="0"/>
              </a:rPr>
              <a:t> Mortal </a:t>
            </a:r>
            <a:r>
              <a:rPr lang="en-US" sz="1400" i="1" dirty="0" err="1">
                <a:latin typeface="Calibri" panose="020F0502020204030204" pitchFamily="34" charset="0"/>
              </a:rPr>
              <a:t>Wkly</a:t>
            </a:r>
            <a:r>
              <a:rPr lang="en-US" sz="1400" i="1" dirty="0">
                <a:latin typeface="Calibri" panose="020F0502020204030204" pitchFamily="34" charset="0"/>
              </a:rPr>
              <a:t> Rep </a:t>
            </a:r>
            <a:r>
              <a:rPr lang="en-US" sz="1400" dirty="0">
                <a:latin typeface="Calibri" panose="020F0502020204030204" pitchFamily="34" charset="0"/>
              </a:rPr>
              <a:t>2022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6430A-E91D-9C7B-1FA0-05486ADEAFEA}"/>
              </a:ext>
            </a:extLst>
          </p:cNvPr>
          <p:cNvSpPr txBox="1"/>
          <p:nvPr/>
        </p:nvSpPr>
        <p:spPr>
          <a:xfrm>
            <a:off x="609599" y="6142909"/>
            <a:ext cx="3745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Tan CH, et al. </a:t>
            </a:r>
            <a:r>
              <a:rPr lang="en-US" sz="1400" i="1" dirty="0" err="1">
                <a:latin typeface="Calibri" panose="020F0502020204030204" pitchFamily="34" charset="0"/>
              </a:rPr>
              <a:t>Morb</a:t>
            </a:r>
            <a:r>
              <a:rPr lang="en-US" sz="1400" i="1" dirty="0">
                <a:latin typeface="Calibri" panose="020F0502020204030204" pitchFamily="34" charset="0"/>
              </a:rPr>
              <a:t> Mortal </a:t>
            </a:r>
            <a:r>
              <a:rPr lang="en-US" sz="1400" i="1" dirty="0" err="1">
                <a:latin typeface="Calibri" panose="020F0502020204030204" pitchFamily="34" charset="0"/>
              </a:rPr>
              <a:t>Wkly</a:t>
            </a:r>
            <a:r>
              <a:rPr lang="en-US" sz="1400" i="1" dirty="0">
                <a:latin typeface="Calibri" panose="020F0502020204030204" pitchFamily="34" charset="0"/>
              </a:rPr>
              <a:t> Rep</a:t>
            </a:r>
            <a:r>
              <a:rPr lang="en-US" sz="1400" dirty="0">
                <a:latin typeface="Calibri" panose="020F0502020204030204" pitchFamily="34" charset="0"/>
              </a:rPr>
              <a:t>.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3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5772-0000-3189-19C9-3116B6D8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Reasons for Alcohol Use During Pregnancy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CC3874-367E-EC0F-84CE-24C2FE0F8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12" y="1728131"/>
            <a:ext cx="11377737" cy="425164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44E70"/>
                </a:solidFill>
              </a:rPr>
              <a:t>Theme 1: </a:t>
            </a:r>
            <a:r>
              <a:rPr lang="en-US" b="1" i="1" dirty="0">
                <a:solidFill>
                  <a:srgbClr val="044E70"/>
                </a:solidFill>
              </a:rPr>
              <a:t>Influence of individual beliefs about alcohol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Beneficial properties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Harmful only in specific types and quantities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Less harmful than other prenatal exposures (e.g., smoking)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44E70"/>
                </a:solidFill>
              </a:rPr>
              <a:t>Theme 2: </a:t>
            </a:r>
            <a:r>
              <a:rPr lang="en-US" b="1" i="1" dirty="0">
                <a:solidFill>
                  <a:srgbClr val="044E70"/>
                </a:solidFill>
              </a:rPr>
              <a:t>Influence of culture</a:t>
            </a:r>
            <a:endParaRPr lang="en-US" sz="3200" b="1" i="1" dirty="0">
              <a:solidFill>
                <a:srgbClr val="044E7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400" dirty="0"/>
              <a:t>Social acceptability and pressure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Part of tradition and custom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Influenced by personal/peer experiences in the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1EB13-3B09-B962-7618-41F43FB2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D015-3ABD-4DAC-92CA-93031857BB5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C3754-E085-3D20-B5B8-A94D74B2C1E0}"/>
              </a:ext>
            </a:extLst>
          </p:cNvPr>
          <p:cNvSpPr txBox="1"/>
          <p:nvPr/>
        </p:nvSpPr>
        <p:spPr>
          <a:xfrm>
            <a:off x="7882854" y="6398405"/>
            <a:ext cx="3357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Popova S et al.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Drug Alcohol Rev.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34EAF-BA65-879F-71A2-E185AA1C4D92}"/>
              </a:ext>
            </a:extLst>
          </p:cNvPr>
          <p:cNvSpPr txBox="1"/>
          <p:nvPr/>
        </p:nvSpPr>
        <p:spPr>
          <a:xfrm>
            <a:off x="609599" y="1109248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44E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Themes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8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5772-0000-3189-19C9-3116B6D8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Reasons for Alcohol Use During Pregnancy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CC3874-367E-EC0F-84CE-24C2FE0F8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12" y="1728132"/>
            <a:ext cx="11377737" cy="434467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44E70"/>
                </a:solidFill>
              </a:rPr>
              <a:t>Theme 3: </a:t>
            </a:r>
            <a:r>
              <a:rPr lang="en-US" b="1" i="1" dirty="0">
                <a:solidFill>
                  <a:srgbClr val="044E70"/>
                </a:solidFill>
              </a:rPr>
              <a:t>Influence of knowledge and advice</a:t>
            </a:r>
          </a:p>
          <a:p>
            <a:pPr lvl="1"/>
            <a:r>
              <a:rPr lang="en-US" sz="2400" dirty="0"/>
              <a:t>Consumed alcohol for other health conditions (e.g., nausea)</a:t>
            </a:r>
          </a:p>
          <a:p>
            <a:pPr lvl="1"/>
            <a:r>
              <a:rPr lang="en-US" sz="2400" dirty="0"/>
              <a:t>Lack of awareness/knowledge of the adverse impacts of alcohol on the fetus</a:t>
            </a:r>
          </a:p>
          <a:p>
            <a:pPr lvl="1"/>
            <a:r>
              <a:rPr lang="en-US" sz="2400" dirty="0"/>
              <a:t>Insufficient or mixed advice from medical practitioners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>
                <a:solidFill>
                  <a:srgbClr val="044E70"/>
                </a:solidFill>
              </a:rPr>
              <a:t>Theme 4: </a:t>
            </a:r>
            <a:r>
              <a:rPr lang="en-US" b="1" i="1" dirty="0">
                <a:solidFill>
                  <a:srgbClr val="044E70"/>
                </a:solidFill>
              </a:rPr>
              <a:t>Influence of pregnancy circumstances</a:t>
            </a:r>
          </a:p>
          <a:p>
            <a:pPr lvl="1"/>
            <a:r>
              <a:rPr lang="en-US" sz="2400" dirty="0"/>
              <a:t>Consumed alcohol as a coping mechanism for adverse events during pregnancy</a:t>
            </a:r>
          </a:p>
          <a:p>
            <a:pPr lvl="1"/>
            <a:r>
              <a:rPr lang="en-US" sz="2400" dirty="0"/>
              <a:t>Unplanned or unwanted pregnancy</a:t>
            </a:r>
          </a:p>
          <a:p>
            <a:pPr lvl="1"/>
            <a:r>
              <a:rPr lang="en-US" sz="2400" dirty="0"/>
              <a:t>Alcohol use disorder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1EB13-3B09-B962-7618-41F43FB2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D015-3ABD-4DAC-92CA-93031857BB5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01CF7-84C1-065E-B7F3-76B8C472BC40}"/>
              </a:ext>
            </a:extLst>
          </p:cNvPr>
          <p:cNvSpPr txBox="1"/>
          <p:nvPr/>
        </p:nvSpPr>
        <p:spPr>
          <a:xfrm>
            <a:off x="609599" y="1109248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44E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Themes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03183-08C7-4564-8015-08AE35F00065}"/>
              </a:ext>
            </a:extLst>
          </p:cNvPr>
          <p:cNvSpPr txBox="1"/>
          <p:nvPr/>
        </p:nvSpPr>
        <p:spPr>
          <a:xfrm>
            <a:off x="7882854" y="6398405"/>
            <a:ext cx="3357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Popova S et al.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Drug Alcohol Rev.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6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1EF2-9DF5-4C40-AAC5-78B0F9C1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Gaps &amp; Mixed 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98221-7931-420E-89A6-777203FF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88" y="2874865"/>
            <a:ext cx="8467966" cy="233275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600" b="1" dirty="0"/>
              <a:t>Mixed messaging…</a:t>
            </a:r>
          </a:p>
          <a:p>
            <a:pPr marL="457200" lvl="1" indent="0" algn="ctr">
              <a:spcBef>
                <a:spcPts val="600"/>
              </a:spcBef>
              <a:buNone/>
            </a:pPr>
            <a:endParaRPr lang="en-US" sz="1000" i="1" dirty="0"/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en-US" sz="2000" i="1" dirty="0"/>
              <a:t>“more than the occasional drink is likely perfectly fine,...Specifically, one to two drinks a week in the first trimester, and up to a drink a day in the second and third trimester, is likely safe”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b="1" dirty="0"/>
              <a:t>Expecting Better </a:t>
            </a:r>
            <a:r>
              <a:rPr lang="en-US" sz="2000" dirty="0"/>
              <a:t>by Emily Oster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C2189-4419-4F89-B280-43EE02B9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D015-3ABD-4DAC-92CA-93031857BB5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1B091-DC1B-D96F-B561-342BD7F002A2}"/>
              </a:ext>
            </a:extLst>
          </p:cNvPr>
          <p:cNvSpPr txBox="1">
            <a:spLocks/>
          </p:cNvSpPr>
          <p:nvPr/>
        </p:nvSpPr>
        <p:spPr bwMode="auto">
          <a:xfrm>
            <a:off x="252288" y="1322071"/>
            <a:ext cx="11148351" cy="13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4E70"/>
              </a:buClr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4E70"/>
              </a:buClr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4E7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8BD6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8BD6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600" b="1" kern="0" dirty="0"/>
              <a:t>Lack of education and awareness among health care providers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kern="0" dirty="0"/>
              <a:t>Only 16% of pregnant persons with known past 30-day alcohol consumption were advised by a health care provider to quit or reduce their alcohol use </a:t>
            </a:r>
            <a:r>
              <a:rPr lang="en-US" sz="1600" kern="0" dirty="0"/>
              <a:t>(Luong J, et al. </a:t>
            </a:r>
            <a:r>
              <a:rPr lang="en-US" sz="1600" i="1" kern="0" dirty="0"/>
              <a:t>MMWR </a:t>
            </a:r>
            <a:r>
              <a:rPr lang="en-US" sz="1600" kern="0" dirty="0"/>
              <a:t>2023)</a:t>
            </a:r>
            <a:endParaRPr lang="en-US" sz="2400" kern="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30957C6-FAF0-9AB0-F185-D2FBF5F4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371" y="2861834"/>
            <a:ext cx="2657129" cy="36475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89B927-D272-EA3D-91E3-75E16229DD8E}"/>
              </a:ext>
            </a:extLst>
          </p:cNvPr>
          <p:cNvCxnSpPr>
            <a:cxnSpLocks/>
          </p:cNvCxnSpPr>
          <p:nvPr/>
        </p:nvCxnSpPr>
        <p:spPr>
          <a:xfrm>
            <a:off x="3707584" y="3580661"/>
            <a:ext cx="501267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E065C1F-57B0-3718-08B0-BF8EE92680C0}"/>
              </a:ext>
            </a:extLst>
          </p:cNvPr>
          <p:cNvSpPr/>
          <p:nvPr/>
        </p:nvSpPr>
        <p:spPr>
          <a:xfrm>
            <a:off x="10121462" y="3033078"/>
            <a:ext cx="1279177" cy="61239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2BDEB-446F-8C64-6171-DDA84E7A98EA}"/>
              </a:ext>
            </a:extLst>
          </p:cNvPr>
          <p:cNvSpPr txBox="1"/>
          <p:nvPr/>
        </p:nvSpPr>
        <p:spPr>
          <a:xfrm>
            <a:off x="252288" y="3033078"/>
            <a:ext cx="11742761" cy="3170099"/>
          </a:xfrm>
          <a:prstGeom prst="rect">
            <a:avLst/>
          </a:prstGeom>
          <a:solidFill>
            <a:srgbClr val="044E7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correct message is: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“There is no known safe amount of alcohol, type of alcohol, or time of alcohol use during pregnancy or while trying to become pregnant”</a:t>
            </a:r>
            <a:endParaRPr lang="en-US" sz="4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8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iHWV5htg"/>
  <p:tag name="ARTICULATE_PROJECT_OPEN" val="0"/>
  <p:tag name="ARTICULATE_SLIDE_COUNT" val="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66"/>
        </a:dk2>
        <a:lt2>
          <a:srgbClr val="000066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28315</TotalTime>
  <Words>1596</Words>
  <Application>Microsoft Office PowerPoint</Application>
  <PresentationFormat>Widescreen</PresentationFormat>
  <Paragraphs>143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BlinkMacSystemFont</vt:lpstr>
      <vt:lpstr>Calibri</vt:lpstr>
      <vt:lpstr>iStock Maquette</vt:lpstr>
      <vt:lpstr>Open Sans</vt:lpstr>
      <vt:lpstr>Default Design</vt:lpstr>
      <vt:lpstr>  Fetal Alcohol Spectrum Disorders</vt:lpstr>
      <vt:lpstr>Fetal Alcohol Toxicity</vt:lpstr>
      <vt:lpstr>PAE and the Brain</vt:lpstr>
      <vt:lpstr>Fetal Alcohol Spectrum Disorders (FASDs)</vt:lpstr>
      <vt:lpstr>Fetal Alcohol Spectrum Disorders (FASDs)</vt:lpstr>
      <vt:lpstr>Challenges to Preventing FASDs</vt:lpstr>
      <vt:lpstr>Reasons for Alcohol Use During Pregnancy</vt:lpstr>
      <vt:lpstr>Reasons for Alcohol Use During Pregnancy</vt:lpstr>
      <vt:lpstr>Education Gaps &amp; Mixed Messaging</vt:lpstr>
      <vt:lpstr>Thanks!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Alford, Dan</dc:creator>
  <cp:lastModifiedBy>Alford, Dan</cp:lastModifiedBy>
  <cp:revision>599</cp:revision>
  <cp:lastPrinted>2025-04-15T17:59:16Z</cp:lastPrinted>
  <dcterms:created xsi:type="dcterms:W3CDTF">2019-04-10T16:30:54Z</dcterms:created>
  <dcterms:modified xsi:type="dcterms:W3CDTF">2025-04-16T11:53:40Z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6B87C29A-4540-4CDC-AE3B-B82E95CB0912</vt:lpwstr>
  </property>
  <property fmtid="{D5CDD505-2E9C-101B-9397-08002B2CF9AE}" pid="3" name="ArticulatePath">
    <vt:lpwstr>Webinar 2023</vt:lpwstr>
  </property>
</Properties>
</file>