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332" r:id="rId3"/>
    <p:sldId id="2284" r:id="rId4"/>
    <p:sldId id="741" r:id="rId5"/>
    <p:sldId id="2289" r:id="rId6"/>
    <p:sldId id="2293" r:id="rId7"/>
    <p:sldId id="2290" r:id="rId8"/>
    <p:sldId id="2288" r:id="rId9"/>
    <p:sldId id="2294" r:id="rId10"/>
    <p:sldId id="2286" r:id="rId11"/>
    <p:sldId id="2285" r:id="rId12"/>
    <p:sldId id="2302" r:id="rId13"/>
    <p:sldId id="2303" r:id="rId14"/>
    <p:sldId id="2301" r:id="rId15"/>
    <p:sldId id="2299" r:id="rId16"/>
    <p:sldId id="2304" r:id="rId17"/>
    <p:sldId id="2311" r:id="rId18"/>
    <p:sldId id="2308" r:id="rId19"/>
    <p:sldId id="2310" r:id="rId20"/>
    <p:sldId id="2307" r:id="rId21"/>
    <p:sldId id="2305" r:id="rId22"/>
    <p:sldId id="2306" r:id="rId23"/>
    <p:sldId id="2167" r:id="rId24"/>
    <p:sldId id="2328" r:id="rId25"/>
    <p:sldId id="2329" r:id="rId26"/>
    <p:sldId id="2331" r:id="rId27"/>
    <p:sldId id="2335" r:id="rId28"/>
    <p:sldId id="2336" r:id="rId29"/>
    <p:sldId id="2334" r:id="rId30"/>
    <p:sldId id="23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C3D97A-50B4-B2AF-DD36-B029A80DF513}" name="Bagley, Sarah" initials="" userId="S::Sarah.Bagley@bmc.org::0b582fdf-7fbe-430c-822b-c53e6d3235b3" providerId="AD"/>
  <p188:author id="{F1FBF180-DFF3-8D2B-E92D-88AFF5DF6A6C}" name="Yule, Amy" initials="YA" userId="S::amy.yule@bmc.org::5146363d-0f56-4479-9821-741984acf25d" providerId="AD"/>
  <p188:author id="{5E9B4A8A-DF08-1C8F-57CF-C63A1EFB7E78}" name="Bagley, Sarah" initials="BS" userId="S::sarah.bagley@bmc.org::0b582fdf-7fbe-430c-822b-c53e6d3235b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D3FF"/>
    <a:srgbClr val="7CADFF"/>
    <a:srgbClr val="0D9FDB"/>
    <a:srgbClr val="126081"/>
    <a:srgbClr val="09BAFF"/>
    <a:srgbClr val="AAB7C0"/>
    <a:srgbClr val="EBEBFB"/>
    <a:srgbClr val="AAB8DF"/>
    <a:srgbClr val="6183C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0"/>
    <p:restoredTop sz="61773"/>
  </p:normalViewPr>
  <p:slideViewPr>
    <p:cSldViewPr snapToGrid="0">
      <p:cViewPr varScale="1">
        <p:scale>
          <a:sx n="39" d="100"/>
          <a:sy n="39" d="100"/>
        </p:scale>
        <p:origin x="1716" y="36"/>
      </p:cViewPr>
      <p:guideLst>
        <p:guide orient="horz" pos="50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3FDFF-4072-4843-AAE2-DB3283DAE282}" type="doc">
      <dgm:prSet loTypeId="urn:microsoft.com/office/officeart/2005/8/layout/hProcess11" loCatId="process" qsTypeId="urn:microsoft.com/office/officeart/2005/8/quickstyle/simple1" qsCatId="simple" csTypeId="urn:microsoft.com/office/officeart/2005/8/colors/accent3_1" csCatId="accent3" phldr="1"/>
      <dgm:spPr/>
    </dgm:pt>
    <dgm:pt modelId="{B4E7D23A-81F9-4DC5-A9D6-2D6ADC8BED7E}">
      <dgm:prSet phldrT="[Text]" custT="1"/>
      <dgm:spPr/>
      <dgm:t>
        <a:bodyPr anchor="t"/>
        <a:lstStyle/>
        <a:p>
          <a:r>
            <a:rPr lang="en-US" sz="3000" dirty="0"/>
            <a:t>Not sure</a:t>
          </a:r>
        </a:p>
      </dgm:t>
    </dgm:pt>
    <dgm:pt modelId="{CD3A1829-4033-4F81-826C-1F8DDFB28E34}" type="parTrans" cxnId="{8717A08A-60B5-444B-84DA-E4DE47AB3EF9}">
      <dgm:prSet/>
      <dgm:spPr/>
      <dgm:t>
        <a:bodyPr/>
        <a:lstStyle/>
        <a:p>
          <a:endParaRPr lang="en-US"/>
        </a:p>
      </dgm:t>
    </dgm:pt>
    <dgm:pt modelId="{27A3071A-770F-4167-A81A-B69F736BA728}" type="sibTrans" cxnId="{8717A08A-60B5-444B-84DA-E4DE47AB3EF9}">
      <dgm:prSet/>
      <dgm:spPr/>
      <dgm:t>
        <a:bodyPr/>
        <a:lstStyle/>
        <a:p>
          <a:endParaRPr lang="en-US"/>
        </a:p>
      </dgm:t>
    </dgm:pt>
    <dgm:pt modelId="{24C70CB6-FBB3-4B87-ADD4-DE9FB371FD92}">
      <dgm:prSet phldrT="[Text]" custT="1"/>
      <dgm:spPr/>
      <dgm:t>
        <a:bodyPr anchor="t"/>
        <a:lstStyle/>
        <a:p>
          <a:r>
            <a:rPr lang="en-US" sz="3000" dirty="0"/>
            <a:t>Total Abstinence</a:t>
          </a:r>
        </a:p>
      </dgm:t>
    </dgm:pt>
    <dgm:pt modelId="{62A6AACC-57CE-46E9-9DE7-2B7BB3A376D4}" type="parTrans" cxnId="{EF6FFCD5-1BAA-473B-BFA7-157EFBCB8C15}">
      <dgm:prSet/>
      <dgm:spPr/>
      <dgm:t>
        <a:bodyPr/>
        <a:lstStyle/>
        <a:p>
          <a:endParaRPr lang="en-US"/>
        </a:p>
      </dgm:t>
    </dgm:pt>
    <dgm:pt modelId="{A28751DE-73C7-4347-9B82-22EFFDD5F72F}" type="sibTrans" cxnId="{EF6FFCD5-1BAA-473B-BFA7-157EFBCB8C15}">
      <dgm:prSet/>
      <dgm:spPr/>
      <dgm:t>
        <a:bodyPr/>
        <a:lstStyle/>
        <a:p>
          <a:endParaRPr lang="en-US"/>
        </a:p>
      </dgm:t>
    </dgm:pt>
    <dgm:pt modelId="{FC69BB8A-F608-4E2C-8E34-9D0BE4B6DA5A}" type="pres">
      <dgm:prSet presAssocID="{1783FDFF-4072-4843-AAE2-DB3283DAE282}" presName="Name0" presStyleCnt="0">
        <dgm:presLayoutVars>
          <dgm:dir/>
          <dgm:resizeHandles val="exact"/>
        </dgm:presLayoutVars>
      </dgm:prSet>
      <dgm:spPr/>
    </dgm:pt>
    <dgm:pt modelId="{153C8460-FD5E-4A9A-8501-3A916CF40A9A}" type="pres">
      <dgm:prSet presAssocID="{1783FDFF-4072-4843-AAE2-DB3283DAE282}" presName="arrow" presStyleLbl="bgShp" presStyleIdx="0" presStyleCnt="1" custLinFactNeighborX="570" custLinFactNeighborY="-39084"/>
      <dgm:spPr/>
    </dgm:pt>
    <dgm:pt modelId="{546EC274-EB9B-4E29-8327-8E6C1F92E828}" type="pres">
      <dgm:prSet presAssocID="{1783FDFF-4072-4843-AAE2-DB3283DAE282}" presName="points" presStyleCnt="0"/>
      <dgm:spPr/>
    </dgm:pt>
    <dgm:pt modelId="{6479DED7-7BCF-456F-849A-2FAF7850FF70}" type="pres">
      <dgm:prSet presAssocID="{B4E7D23A-81F9-4DC5-A9D6-2D6ADC8BED7E}" presName="compositeA" presStyleCnt="0"/>
      <dgm:spPr/>
    </dgm:pt>
    <dgm:pt modelId="{AF0D2C81-AF51-48D3-8336-719E572E6155}" type="pres">
      <dgm:prSet presAssocID="{B4E7D23A-81F9-4DC5-A9D6-2D6ADC8BED7E}" presName="textA" presStyleLbl="revTx" presStyleIdx="0" presStyleCnt="2" custScaleY="52752" custLinFactNeighborX="-375" custLinFactNeighborY="13865">
        <dgm:presLayoutVars>
          <dgm:bulletEnabled val="1"/>
        </dgm:presLayoutVars>
      </dgm:prSet>
      <dgm:spPr/>
      <dgm:t>
        <a:bodyPr/>
        <a:lstStyle/>
        <a:p>
          <a:endParaRPr lang="en-US"/>
        </a:p>
      </dgm:t>
    </dgm:pt>
    <dgm:pt modelId="{344C321B-EC0C-4B89-BCF0-100E70795AE4}" type="pres">
      <dgm:prSet presAssocID="{B4E7D23A-81F9-4DC5-A9D6-2D6ADC8BED7E}" presName="circleA" presStyleLbl="node1" presStyleIdx="0" presStyleCnt="2" custLinFactY="-7328" custLinFactNeighborX="-7643" custLinFactNeighborY="-100000"/>
      <dgm:spPr>
        <a:solidFill>
          <a:srgbClr val="126081"/>
        </a:solidFill>
      </dgm:spPr>
    </dgm:pt>
    <dgm:pt modelId="{187CB31F-17C6-467C-ADEE-20F6F897A5B7}" type="pres">
      <dgm:prSet presAssocID="{B4E7D23A-81F9-4DC5-A9D6-2D6ADC8BED7E}" presName="spaceA" presStyleCnt="0"/>
      <dgm:spPr/>
    </dgm:pt>
    <dgm:pt modelId="{874800BD-7FBE-451E-A547-C31E7C7C43C5}" type="pres">
      <dgm:prSet presAssocID="{27A3071A-770F-4167-A81A-B69F736BA728}" presName="space" presStyleCnt="0"/>
      <dgm:spPr/>
    </dgm:pt>
    <dgm:pt modelId="{F08A59A1-57F2-4FA8-A973-D9E79460E3B5}" type="pres">
      <dgm:prSet presAssocID="{24C70CB6-FBB3-4B87-ADD4-DE9FB371FD92}" presName="compositeB" presStyleCnt="0"/>
      <dgm:spPr/>
    </dgm:pt>
    <dgm:pt modelId="{B430CFA3-FAC1-4F68-8314-B83F65553063}" type="pres">
      <dgm:prSet presAssocID="{24C70CB6-FBB3-4B87-ADD4-DE9FB371FD92}" presName="textB" presStyleLbl="revTx" presStyleIdx="1" presStyleCnt="2" custLinFactY="-39466" custLinFactNeighborX="-268" custLinFactNeighborY="-100000">
        <dgm:presLayoutVars>
          <dgm:bulletEnabled val="1"/>
        </dgm:presLayoutVars>
      </dgm:prSet>
      <dgm:spPr/>
      <dgm:t>
        <a:bodyPr/>
        <a:lstStyle/>
        <a:p>
          <a:endParaRPr lang="en-US"/>
        </a:p>
      </dgm:t>
    </dgm:pt>
    <dgm:pt modelId="{D0EE6AB6-8B92-45FC-BAB6-A9CC92474984}" type="pres">
      <dgm:prSet presAssocID="{24C70CB6-FBB3-4B87-ADD4-DE9FB371FD92}" presName="circleB" presStyleLbl="node1" presStyleIdx="1" presStyleCnt="2" custLinFactY="-56338" custLinFactNeighborX="-14254" custLinFactNeighborY="-100000"/>
      <dgm:spPr>
        <a:solidFill>
          <a:srgbClr val="0070C0"/>
        </a:solidFill>
        <a:ln>
          <a:noFill/>
        </a:ln>
      </dgm:spPr>
    </dgm:pt>
    <dgm:pt modelId="{873D40D6-FCDC-452D-89C9-E4D5A1F220E3}" type="pres">
      <dgm:prSet presAssocID="{24C70CB6-FBB3-4B87-ADD4-DE9FB371FD92}" presName="spaceB" presStyleCnt="0"/>
      <dgm:spPr/>
    </dgm:pt>
  </dgm:ptLst>
  <dgm:cxnLst>
    <dgm:cxn modelId="{8717A08A-60B5-444B-84DA-E4DE47AB3EF9}" srcId="{1783FDFF-4072-4843-AAE2-DB3283DAE282}" destId="{B4E7D23A-81F9-4DC5-A9D6-2D6ADC8BED7E}" srcOrd="0" destOrd="0" parTransId="{CD3A1829-4033-4F81-826C-1F8DDFB28E34}" sibTransId="{27A3071A-770F-4167-A81A-B69F736BA728}"/>
    <dgm:cxn modelId="{613B6346-6F83-4243-9293-29258D3BF273}" type="presOf" srcId="{24C70CB6-FBB3-4B87-ADD4-DE9FB371FD92}" destId="{B430CFA3-FAC1-4F68-8314-B83F65553063}" srcOrd="0" destOrd="0" presId="urn:microsoft.com/office/officeart/2005/8/layout/hProcess11"/>
    <dgm:cxn modelId="{E11BDDAF-2229-4F99-831A-A6B20B0F5BC9}" type="presOf" srcId="{1783FDFF-4072-4843-AAE2-DB3283DAE282}" destId="{FC69BB8A-F608-4E2C-8E34-9D0BE4B6DA5A}" srcOrd="0" destOrd="0" presId="urn:microsoft.com/office/officeart/2005/8/layout/hProcess11"/>
    <dgm:cxn modelId="{EF6FFCD5-1BAA-473B-BFA7-157EFBCB8C15}" srcId="{1783FDFF-4072-4843-AAE2-DB3283DAE282}" destId="{24C70CB6-FBB3-4B87-ADD4-DE9FB371FD92}" srcOrd="1" destOrd="0" parTransId="{62A6AACC-57CE-46E9-9DE7-2B7BB3A376D4}" sibTransId="{A28751DE-73C7-4347-9B82-22EFFDD5F72F}"/>
    <dgm:cxn modelId="{DB4ABDB5-82DC-4605-BEF5-BD623B3914FD}" type="presOf" srcId="{B4E7D23A-81F9-4DC5-A9D6-2D6ADC8BED7E}" destId="{AF0D2C81-AF51-48D3-8336-719E572E6155}" srcOrd="0" destOrd="0" presId="urn:microsoft.com/office/officeart/2005/8/layout/hProcess11"/>
    <dgm:cxn modelId="{63CC1A72-582B-468A-A5A0-081FADC6B0C4}" type="presParOf" srcId="{FC69BB8A-F608-4E2C-8E34-9D0BE4B6DA5A}" destId="{153C8460-FD5E-4A9A-8501-3A916CF40A9A}" srcOrd="0" destOrd="0" presId="urn:microsoft.com/office/officeart/2005/8/layout/hProcess11"/>
    <dgm:cxn modelId="{4C75CBA9-42D8-4C80-A42C-C05507C14193}" type="presParOf" srcId="{FC69BB8A-F608-4E2C-8E34-9D0BE4B6DA5A}" destId="{546EC274-EB9B-4E29-8327-8E6C1F92E828}" srcOrd="1" destOrd="0" presId="urn:microsoft.com/office/officeart/2005/8/layout/hProcess11"/>
    <dgm:cxn modelId="{8AE97BEB-C5F8-4BEF-A3CB-B1282B00E180}" type="presParOf" srcId="{546EC274-EB9B-4E29-8327-8E6C1F92E828}" destId="{6479DED7-7BCF-456F-849A-2FAF7850FF70}" srcOrd="0" destOrd="0" presId="urn:microsoft.com/office/officeart/2005/8/layout/hProcess11"/>
    <dgm:cxn modelId="{0EA34054-B587-4556-AF40-8DCF86178C28}" type="presParOf" srcId="{6479DED7-7BCF-456F-849A-2FAF7850FF70}" destId="{AF0D2C81-AF51-48D3-8336-719E572E6155}" srcOrd="0" destOrd="0" presId="urn:microsoft.com/office/officeart/2005/8/layout/hProcess11"/>
    <dgm:cxn modelId="{4E4FAF30-2AFC-4C79-B2A2-376721427465}" type="presParOf" srcId="{6479DED7-7BCF-456F-849A-2FAF7850FF70}" destId="{344C321B-EC0C-4B89-BCF0-100E70795AE4}" srcOrd="1" destOrd="0" presId="urn:microsoft.com/office/officeart/2005/8/layout/hProcess11"/>
    <dgm:cxn modelId="{0B94D79B-4F63-450F-9C26-DE49575B9BC6}" type="presParOf" srcId="{6479DED7-7BCF-456F-849A-2FAF7850FF70}" destId="{187CB31F-17C6-467C-ADEE-20F6F897A5B7}" srcOrd="2" destOrd="0" presId="urn:microsoft.com/office/officeart/2005/8/layout/hProcess11"/>
    <dgm:cxn modelId="{01C48D1B-4FFE-4A27-A2DC-FF23A68DFC2D}" type="presParOf" srcId="{546EC274-EB9B-4E29-8327-8E6C1F92E828}" destId="{874800BD-7FBE-451E-A547-C31E7C7C43C5}" srcOrd="1" destOrd="0" presId="urn:microsoft.com/office/officeart/2005/8/layout/hProcess11"/>
    <dgm:cxn modelId="{B87D1B1B-E265-472F-8BF9-41D6F3038FA9}" type="presParOf" srcId="{546EC274-EB9B-4E29-8327-8E6C1F92E828}" destId="{F08A59A1-57F2-4FA8-A973-D9E79460E3B5}" srcOrd="2" destOrd="0" presId="urn:microsoft.com/office/officeart/2005/8/layout/hProcess11"/>
    <dgm:cxn modelId="{10C95FEB-F9D7-4CE1-8F40-BAA383F1DF25}" type="presParOf" srcId="{F08A59A1-57F2-4FA8-A973-D9E79460E3B5}" destId="{B430CFA3-FAC1-4F68-8314-B83F65553063}" srcOrd="0" destOrd="0" presId="urn:microsoft.com/office/officeart/2005/8/layout/hProcess11"/>
    <dgm:cxn modelId="{343DC413-4910-46E3-9C6C-A56A91EF1978}" type="presParOf" srcId="{F08A59A1-57F2-4FA8-A973-D9E79460E3B5}" destId="{D0EE6AB6-8B92-45FC-BAB6-A9CC92474984}" srcOrd="1" destOrd="0" presId="urn:microsoft.com/office/officeart/2005/8/layout/hProcess11"/>
    <dgm:cxn modelId="{43E42075-731C-4C6C-BCD3-CD1EBE6CBB4E}" type="presParOf" srcId="{F08A59A1-57F2-4FA8-A973-D9E79460E3B5}" destId="{873D40D6-FCDC-452D-89C9-E4D5A1F220E3}"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CB190-CF2B-4C7F-9842-EBA883CAD19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BC2D172-9907-4EC6-BA6F-699DF50048E2}">
      <dgm:prSet phldrT="[Text]"/>
      <dgm:spPr/>
      <dgm:t>
        <a:bodyPr/>
        <a:lstStyle/>
        <a:p>
          <a:r>
            <a:rPr lang="en-US" dirty="0">
              <a:latin typeface="Calibri" panose="020F0502020204030204" pitchFamily="34" charset="0"/>
              <a:cs typeface="Calibri" panose="020F0502020204030204" pitchFamily="34" charset="0"/>
            </a:rPr>
            <a:t>↓</a:t>
          </a:r>
          <a:r>
            <a:rPr lang="en-US" dirty="0"/>
            <a:t> positive reinforcement from substance use</a:t>
          </a:r>
        </a:p>
      </dgm:t>
    </dgm:pt>
    <dgm:pt modelId="{F6AE353C-9F1D-45BD-9A21-1CB79C60D850}" type="parTrans" cxnId="{5C0AA25A-C9D7-4CA1-81E8-0F79835F6B8E}">
      <dgm:prSet/>
      <dgm:spPr/>
      <dgm:t>
        <a:bodyPr/>
        <a:lstStyle/>
        <a:p>
          <a:endParaRPr lang="en-US"/>
        </a:p>
      </dgm:t>
    </dgm:pt>
    <dgm:pt modelId="{8BD37B28-EE2A-4791-A20C-C108D45B2E69}" type="sibTrans" cxnId="{5C0AA25A-C9D7-4CA1-81E8-0F79835F6B8E}">
      <dgm:prSet/>
      <dgm:spPr/>
      <dgm:t>
        <a:bodyPr/>
        <a:lstStyle/>
        <a:p>
          <a:endParaRPr lang="en-US"/>
        </a:p>
      </dgm:t>
    </dgm:pt>
    <dgm:pt modelId="{D3A2BFAD-8BA6-4A60-8B5D-AA5F5896C426}">
      <dgm:prSet phldrT="[Text]"/>
      <dgm:spPr/>
      <dgm:t>
        <a:bodyPr/>
        <a:lstStyle/>
        <a:p>
          <a:r>
            <a:rPr lang="en-US" dirty="0">
              <a:latin typeface="Calibri" panose="020F0502020204030204" pitchFamily="34" charset="0"/>
              <a:cs typeface="Calibri" panose="020F0502020204030204" pitchFamily="34" charset="0"/>
            </a:rPr>
            <a:t>↑</a:t>
          </a:r>
          <a:r>
            <a:rPr lang="en-US" dirty="0"/>
            <a:t> the availability and frequency of positive reinforcement from activities not involving substance use</a:t>
          </a:r>
        </a:p>
      </dgm:t>
    </dgm:pt>
    <dgm:pt modelId="{19E91045-15F6-48F1-A660-F51E77A3578B}" type="parTrans" cxnId="{3B3E4C39-3EB6-4C10-AA0A-803C0ADDD8A8}">
      <dgm:prSet/>
      <dgm:spPr/>
      <dgm:t>
        <a:bodyPr/>
        <a:lstStyle/>
        <a:p>
          <a:endParaRPr lang="en-US"/>
        </a:p>
      </dgm:t>
    </dgm:pt>
    <dgm:pt modelId="{4411320A-DC62-46DA-BB63-FA3978A43D68}" type="sibTrans" cxnId="{3B3E4C39-3EB6-4C10-AA0A-803C0ADDD8A8}">
      <dgm:prSet/>
      <dgm:spPr/>
      <dgm:t>
        <a:bodyPr/>
        <a:lstStyle/>
        <a:p>
          <a:endParaRPr lang="en-US"/>
        </a:p>
      </dgm:t>
    </dgm:pt>
    <dgm:pt modelId="{B3386F16-3D8A-4B93-8A8B-C85C42C27116}" type="pres">
      <dgm:prSet presAssocID="{EFACB190-CF2B-4C7F-9842-EBA883CAD191}" presName="compositeShape" presStyleCnt="0">
        <dgm:presLayoutVars>
          <dgm:chMax val="2"/>
          <dgm:dir/>
          <dgm:resizeHandles val="exact"/>
        </dgm:presLayoutVars>
      </dgm:prSet>
      <dgm:spPr/>
      <dgm:t>
        <a:bodyPr/>
        <a:lstStyle/>
        <a:p>
          <a:endParaRPr lang="en-US"/>
        </a:p>
      </dgm:t>
    </dgm:pt>
    <dgm:pt modelId="{27980E16-2274-4234-A4F6-5E6D90D15012}" type="pres">
      <dgm:prSet presAssocID="{EFACB190-CF2B-4C7F-9842-EBA883CAD191}" presName="divider" presStyleLbl="fgShp" presStyleIdx="0" presStyleCnt="1" custScaleY="231613" custLinFactNeighborY="-9193"/>
      <dgm:spPr/>
    </dgm:pt>
    <dgm:pt modelId="{9991D088-2D00-4832-A387-7661044E95F4}" type="pres">
      <dgm:prSet presAssocID="{BBC2D172-9907-4EC6-BA6F-699DF50048E2}" presName="downArrow" presStyleLbl="node1" presStyleIdx="0" presStyleCnt="2" custLinFactNeighborX="-1640" custLinFactNeighborY="-10480"/>
      <dgm:spPr/>
    </dgm:pt>
    <dgm:pt modelId="{1189F3CB-322B-4321-9575-1FC0B57D60F4}" type="pres">
      <dgm:prSet presAssocID="{BBC2D172-9907-4EC6-BA6F-699DF50048E2}" presName="downArrowText" presStyleLbl="revTx" presStyleIdx="0" presStyleCnt="2" custScaleX="123705">
        <dgm:presLayoutVars>
          <dgm:bulletEnabled val="1"/>
        </dgm:presLayoutVars>
      </dgm:prSet>
      <dgm:spPr/>
      <dgm:t>
        <a:bodyPr/>
        <a:lstStyle/>
        <a:p>
          <a:endParaRPr lang="en-US"/>
        </a:p>
      </dgm:t>
    </dgm:pt>
    <dgm:pt modelId="{73C5A30E-52D7-4584-AD07-3AD6347F5FD5}" type="pres">
      <dgm:prSet presAssocID="{D3A2BFAD-8BA6-4A60-8B5D-AA5F5896C426}" presName="upArrow" presStyleLbl="node1" presStyleIdx="1" presStyleCnt="2" custLinFactNeighborX="547" custLinFactNeighborY="3441"/>
      <dgm:spPr/>
    </dgm:pt>
    <dgm:pt modelId="{561B0E51-0CC3-4725-9A61-9B564E8C88F0}" type="pres">
      <dgm:prSet presAssocID="{D3A2BFAD-8BA6-4A60-8B5D-AA5F5896C426}" presName="upArrowText" presStyleLbl="revTx" presStyleIdx="1" presStyleCnt="2" custScaleX="141467">
        <dgm:presLayoutVars>
          <dgm:bulletEnabled val="1"/>
        </dgm:presLayoutVars>
      </dgm:prSet>
      <dgm:spPr/>
      <dgm:t>
        <a:bodyPr/>
        <a:lstStyle/>
        <a:p>
          <a:endParaRPr lang="en-US"/>
        </a:p>
      </dgm:t>
    </dgm:pt>
  </dgm:ptLst>
  <dgm:cxnLst>
    <dgm:cxn modelId="{6B237599-8F81-4351-9919-227685302612}" type="presOf" srcId="{BBC2D172-9907-4EC6-BA6F-699DF50048E2}" destId="{1189F3CB-322B-4321-9575-1FC0B57D60F4}" srcOrd="0" destOrd="0" presId="urn:microsoft.com/office/officeart/2005/8/layout/arrow3"/>
    <dgm:cxn modelId="{5F01681B-719B-456D-9478-DAB079BBAE54}" type="presOf" srcId="{D3A2BFAD-8BA6-4A60-8B5D-AA5F5896C426}" destId="{561B0E51-0CC3-4725-9A61-9B564E8C88F0}" srcOrd="0" destOrd="0" presId="urn:microsoft.com/office/officeart/2005/8/layout/arrow3"/>
    <dgm:cxn modelId="{828B1178-D0C0-4135-9417-649B02435735}" type="presOf" srcId="{EFACB190-CF2B-4C7F-9842-EBA883CAD191}" destId="{B3386F16-3D8A-4B93-8A8B-C85C42C27116}" srcOrd="0" destOrd="0" presId="urn:microsoft.com/office/officeart/2005/8/layout/arrow3"/>
    <dgm:cxn modelId="{5C0AA25A-C9D7-4CA1-81E8-0F79835F6B8E}" srcId="{EFACB190-CF2B-4C7F-9842-EBA883CAD191}" destId="{BBC2D172-9907-4EC6-BA6F-699DF50048E2}" srcOrd="0" destOrd="0" parTransId="{F6AE353C-9F1D-45BD-9A21-1CB79C60D850}" sibTransId="{8BD37B28-EE2A-4791-A20C-C108D45B2E69}"/>
    <dgm:cxn modelId="{3B3E4C39-3EB6-4C10-AA0A-803C0ADDD8A8}" srcId="{EFACB190-CF2B-4C7F-9842-EBA883CAD191}" destId="{D3A2BFAD-8BA6-4A60-8B5D-AA5F5896C426}" srcOrd="1" destOrd="0" parTransId="{19E91045-15F6-48F1-A660-F51E77A3578B}" sibTransId="{4411320A-DC62-46DA-BB63-FA3978A43D68}"/>
    <dgm:cxn modelId="{08FF14F3-F440-46E3-98B6-454113812285}" type="presParOf" srcId="{B3386F16-3D8A-4B93-8A8B-C85C42C27116}" destId="{27980E16-2274-4234-A4F6-5E6D90D15012}" srcOrd="0" destOrd="0" presId="urn:microsoft.com/office/officeart/2005/8/layout/arrow3"/>
    <dgm:cxn modelId="{218EFB79-02B4-4E49-8C38-4F6FE474BE42}" type="presParOf" srcId="{B3386F16-3D8A-4B93-8A8B-C85C42C27116}" destId="{9991D088-2D00-4832-A387-7661044E95F4}" srcOrd="1" destOrd="0" presId="urn:microsoft.com/office/officeart/2005/8/layout/arrow3"/>
    <dgm:cxn modelId="{A65594F0-4511-49EE-B709-D82AF0DB4063}" type="presParOf" srcId="{B3386F16-3D8A-4B93-8A8B-C85C42C27116}" destId="{1189F3CB-322B-4321-9575-1FC0B57D60F4}" srcOrd="2" destOrd="0" presId="urn:microsoft.com/office/officeart/2005/8/layout/arrow3"/>
    <dgm:cxn modelId="{A7677F96-03B4-4687-AE15-B268EB7E6C03}" type="presParOf" srcId="{B3386F16-3D8A-4B93-8A8B-C85C42C27116}" destId="{73C5A30E-52D7-4584-AD07-3AD6347F5FD5}" srcOrd="3" destOrd="0" presId="urn:microsoft.com/office/officeart/2005/8/layout/arrow3"/>
    <dgm:cxn modelId="{E83D95CA-B57D-4596-9D64-65D7A3C382C4}" type="presParOf" srcId="{B3386F16-3D8A-4B93-8A8B-C85C42C27116}" destId="{561B0E51-0CC3-4725-9A61-9B564E8C88F0}"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843BD-8616-3F4D-A44F-5F8E6C117636}"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4DDC83F6-A734-BD40-B53A-F1376CACB750}">
      <dgm:prSet phldrT="[Text]"/>
      <dgm:spPr/>
      <dgm:t>
        <a:bodyPr/>
        <a:lstStyle/>
        <a:p>
          <a:r>
            <a:rPr lang="en-US" dirty="0"/>
            <a:t>What</a:t>
          </a:r>
        </a:p>
      </dgm:t>
    </dgm:pt>
    <dgm:pt modelId="{014D2A3A-0A59-7342-BCE6-76F70F993A3A}" type="parTrans" cxnId="{F654C3CA-0352-DD44-BD50-344784639B5C}">
      <dgm:prSet/>
      <dgm:spPr/>
      <dgm:t>
        <a:bodyPr/>
        <a:lstStyle/>
        <a:p>
          <a:endParaRPr lang="en-US"/>
        </a:p>
      </dgm:t>
    </dgm:pt>
    <dgm:pt modelId="{9F70CA04-6730-FF4E-B836-77AE808D1FC3}" type="sibTrans" cxnId="{F654C3CA-0352-DD44-BD50-344784639B5C}">
      <dgm:prSet/>
      <dgm:spPr/>
      <dgm:t>
        <a:bodyPr/>
        <a:lstStyle/>
        <a:p>
          <a:endParaRPr lang="en-US"/>
        </a:p>
      </dgm:t>
    </dgm:pt>
    <dgm:pt modelId="{DEA670AC-E150-0B47-AA74-12A8774DB20F}">
      <dgm:prSet phldrT="[Text]"/>
      <dgm:spPr/>
      <dgm:t>
        <a:bodyPr/>
        <a:lstStyle/>
        <a:p>
          <a:r>
            <a:rPr lang="en-US" dirty="0"/>
            <a:t>Why</a:t>
          </a:r>
        </a:p>
      </dgm:t>
    </dgm:pt>
    <dgm:pt modelId="{8ADDF74F-1BA9-AD47-A7A4-C972126ECDEA}" type="parTrans" cxnId="{DD02D482-CA92-8D45-9275-84D00DA83100}">
      <dgm:prSet/>
      <dgm:spPr/>
      <dgm:t>
        <a:bodyPr/>
        <a:lstStyle/>
        <a:p>
          <a:endParaRPr lang="en-US"/>
        </a:p>
      </dgm:t>
    </dgm:pt>
    <dgm:pt modelId="{A1030CF1-C450-E943-BAA3-F5EC1A014DAC}" type="sibTrans" cxnId="{DD02D482-CA92-8D45-9275-84D00DA83100}">
      <dgm:prSet/>
      <dgm:spPr/>
      <dgm:t>
        <a:bodyPr/>
        <a:lstStyle/>
        <a:p>
          <a:endParaRPr lang="en-US"/>
        </a:p>
      </dgm:t>
    </dgm:pt>
    <dgm:pt modelId="{45A960A1-32A2-C14A-9B87-936E20DAB2A1}">
      <dgm:prSet phldrT="[Text]"/>
      <dgm:spPr/>
      <dgm:t>
        <a:bodyPr/>
        <a:lstStyle/>
        <a:p>
          <a:r>
            <a:rPr lang="en-US" dirty="0"/>
            <a:t>When</a:t>
          </a:r>
        </a:p>
      </dgm:t>
    </dgm:pt>
    <dgm:pt modelId="{AF2F7911-3963-EF4D-977F-EB9994EAF8B1}" type="parTrans" cxnId="{735BD443-E4E8-C747-BD8B-E3CC0CFDED29}">
      <dgm:prSet/>
      <dgm:spPr/>
      <dgm:t>
        <a:bodyPr/>
        <a:lstStyle/>
        <a:p>
          <a:endParaRPr lang="en-US"/>
        </a:p>
      </dgm:t>
    </dgm:pt>
    <dgm:pt modelId="{414C206F-B88B-4F40-B09F-EF81F62E2000}" type="sibTrans" cxnId="{735BD443-E4E8-C747-BD8B-E3CC0CFDED29}">
      <dgm:prSet/>
      <dgm:spPr/>
      <dgm:t>
        <a:bodyPr/>
        <a:lstStyle/>
        <a:p>
          <a:endParaRPr lang="en-US"/>
        </a:p>
      </dgm:t>
    </dgm:pt>
    <dgm:pt modelId="{8C1DB3F8-09BF-A741-92E8-C6B002475A3A}">
      <dgm:prSet phldrT="[Text]"/>
      <dgm:spPr/>
      <dgm:t>
        <a:bodyPr/>
        <a:lstStyle/>
        <a:p>
          <a:r>
            <a:rPr lang="en-US" dirty="0"/>
            <a:t>Where</a:t>
          </a:r>
        </a:p>
      </dgm:t>
    </dgm:pt>
    <dgm:pt modelId="{D5AA68DF-A4BA-8E4A-BFC7-806F7784E707}" type="parTrans" cxnId="{CFE91215-3E86-FB47-827E-D3B233BBED1A}">
      <dgm:prSet/>
      <dgm:spPr/>
      <dgm:t>
        <a:bodyPr/>
        <a:lstStyle/>
        <a:p>
          <a:endParaRPr lang="en-US"/>
        </a:p>
      </dgm:t>
    </dgm:pt>
    <dgm:pt modelId="{7B55E406-24E4-7E4F-9B31-0AA5E2ECCC8B}" type="sibTrans" cxnId="{CFE91215-3E86-FB47-827E-D3B233BBED1A}">
      <dgm:prSet/>
      <dgm:spPr/>
      <dgm:t>
        <a:bodyPr/>
        <a:lstStyle/>
        <a:p>
          <a:endParaRPr lang="en-US"/>
        </a:p>
      </dgm:t>
    </dgm:pt>
    <dgm:pt modelId="{9CC9D456-C2E3-D449-8B11-36E9061F1769}">
      <dgm:prSet phldrT="[Text]"/>
      <dgm:spPr/>
      <dgm:t>
        <a:bodyPr/>
        <a:lstStyle/>
        <a:p>
          <a:r>
            <a:rPr lang="en-US" dirty="0"/>
            <a:t>History</a:t>
          </a:r>
        </a:p>
      </dgm:t>
    </dgm:pt>
    <dgm:pt modelId="{F0CBD6B5-B052-5644-B8B1-DA712B88E1FA}" type="sibTrans" cxnId="{611F0913-0C6E-6D44-A196-CB6559EC8802}">
      <dgm:prSet/>
      <dgm:spPr/>
      <dgm:t>
        <a:bodyPr/>
        <a:lstStyle/>
        <a:p>
          <a:endParaRPr lang="en-US"/>
        </a:p>
      </dgm:t>
    </dgm:pt>
    <dgm:pt modelId="{23EBA241-520B-A445-ADA4-5EED95821E48}" type="parTrans" cxnId="{611F0913-0C6E-6D44-A196-CB6559EC8802}">
      <dgm:prSet/>
      <dgm:spPr/>
      <dgm:t>
        <a:bodyPr/>
        <a:lstStyle/>
        <a:p>
          <a:endParaRPr lang="en-US"/>
        </a:p>
      </dgm:t>
    </dgm:pt>
    <dgm:pt modelId="{526C0966-113F-6C4A-B021-515B23635C30}" type="pres">
      <dgm:prSet presAssocID="{88A843BD-8616-3F4D-A44F-5F8E6C117636}" presName="Name0" presStyleCnt="0">
        <dgm:presLayoutVars>
          <dgm:chMax val="1"/>
          <dgm:dir/>
          <dgm:animLvl val="ctr"/>
          <dgm:resizeHandles val="exact"/>
        </dgm:presLayoutVars>
      </dgm:prSet>
      <dgm:spPr/>
      <dgm:t>
        <a:bodyPr/>
        <a:lstStyle/>
        <a:p>
          <a:endParaRPr lang="en-US"/>
        </a:p>
      </dgm:t>
    </dgm:pt>
    <dgm:pt modelId="{D94371E2-C0B0-2743-B4E9-2FD8CDDFC612}" type="pres">
      <dgm:prSet presAssocID="{9CC9D456-C2E3-D449-8B11-36E9061F1769}" presName="centerShape" presStyleLbl="node0" presStyleIdx="0" presStyleCnt="1"/>
      <dgm:spPr/>
      <dgm:t>
        <a:bodyPr/>
        <a:lstStyle/>
        <a:p>
          <a:endParaRPr lang="en-US"/>
        </a:p>
      </dgm:t>
    </dgm:pt>
    <dgm:pt modelId="{E5EF62A5-99D6-6648-8A85-C3FB194679CC}" type="pres">
      <dgm:prSet presAssocID="{4DDC83F6-A734-BD40-B53A-F1376CACB750}" presName="node" presStyleLbl="node1" presStyleIdx="0" presStyleCnt="4">
        <dgm:presLayoutVars>
          <dgm:bulletEnabled val="1"/>
        </dgm:presLayoutVars>
      </dgm:prSet>
      <dgm:spPr/>
      <dgm:t>
        <a:bodyPr/>
        <a:lstStyle/>
        <a:p>
          <a:endParaRPr lang="en-US"/>
        </a:p>
      </dgm:t>
    </dgm:pt>
    <dgm:pt modelId="{855940FA-ABBD-1640-A7D2-80AE5D808CBF}" type="pres">
      <dgm:prSet presAssocID="{4DDC83F6-A734-BD40-B53A-F1376CACB750}" presName="dummy" presStyleCnt="0"/>
      <dgm:spPr/>
    </dgm:pt>
    <dgm:pt modelId="{5117BDA4-2F83-6C4A-AE4A-F68DB3CCB908}" type="pres">
      <dgm:prSet presAssocID="{9F70CA04-6730-FF4E-B836-77AE808D1FC3}" presName="sibTrans" presStyleLbl="sibTrans2D1" presStyleIdx="0" presStyleCnt="4"/>
      <dgm:spPr/>
      <dgm:t>
        <a:bodyPr/>
        <a:lstStyle/>
        <a:p>
          <a:endParaRPr lang="en-US"/>
        </a:p>
      </dgm:t>
    </dgm:pt>
    <dgm:pt modelId="{FD2D7834-8BF5-A641-9F22-05E181198DF5}" type="pres">
      <dgm:prSet presAssocID="{DEA670AC-E150-0B47-AA74-12A8774DB20F}" presName="node" presStyleLbl="node1" presStyleIdx="1" presStyleCnt="4">
        <dgm:presLayoutVars>
          <dgm:bulletEnabled val="1"/>
        </dgm:presLayoutVars>
      </dgm:prSet>
      <dgm:spPr/>
      <dgm:t>
        <a:bodyPr/>
        <a:lstStyle/>
        <a:p>
          <a:endParaRPr lang="en-US"/>
        </a:p>
      </dgm:t>
    </dgm:pt>
    <dgm:pt modelId="{B1585132-2705-9640-BE11-83E2A688D263}" type="pres">
      <dgm:prSet presAssocID="{DEA670AC-E150-0B47-AA74-12A8774DB20F}" presName="dummy" presStyleCnt="0"/>
      <dgm:spPr/>
    </dgm:pt>
    <dgm:pt modelId="{948105EB-0B27-9B4A-81F6-31EC4E4A17C9}" type="pres">
      <dgm:prSet presAssocID="{A1030CF1-C450-E943-BAA3-F5EC1A014DAC}" presName="sibTrans" presStyleLbl="sibTrans2D1" presStyleIdx="1" presStyleCnt="4"/>
      <dgm:spPr/>
      <dgm:t>
        <a:bodyPr/>
        <a:lstStyle/>
        <a:p>
          <a:endParaRPr lang="en-US"/>
        </a:p>
      </dgm:t>
    </dgm:pt>
    <dgm:pt modelId="{081E4F1F-0A14-634D-9B37-4FE65704AAA6}" type="pres">
      <dgm:prSet presAssocID="{45A960A1-32A2-C14A-9B87-936E20DAB2A1}" presName="node" presStyleLbl="node1" presStyleIdx="2" presStyleCnt="4">
        <dgm:presLayoutVars>
          <dgm:bulletEnabled val="1"/>
        </dgm:presLayoutVars>
      </dgm:prSet>
      <dgm:spPr/>
      <dgm:t>
        <a:bodyPr/>
        <a:lstStyle/>
        <a:p>
          <a:endParaRPr lang="en-US"/>
        </a:p>
      </dgm:t>
    </dgm:pt>
    <dgm:pt modelId="{D308931E-82AB-7F43-9B49-BE51CEF3A93F}" type="pres">
      <dgm:prSet presAssocID="{45A960A1-32A2-C14A-9B87-936E20DAB2A1}" presName="dummy" presStyleCnt="0"/>
      <dgm:spPr/>
    </dgm:pt>
    <dgm:pt modelId="{7A63CF9A-F35B-1F4F-A0B6-35BAB712D5B6}" type="pres">
      <dgm:prSet presAssocID="{414C206F-B88B-4F40-B09F-EF81F62E2000}" presName="sibTrans" presStyleLbl="sibTrans2D1" presStyleIdx="2" presStyleCnt="4"/>
      <dgm:spPr/>
      <dgm:t>
        <a:bodyPr/>
        <a:lstStyle/>
        <a:p>
          <a:endParaRPr lang="en-US"/>
        </a:p>
      </dgm:t>
    </dgm:pt>
    <dgm:pt modelId="{6938BB46-F631-BB44-A185-449951AF891B}" type="pres">
      <dgm:prSet presAssocID="{8C1DB3F8-09BF-A741-92E8-C6B002475A3A}" presName="node" presStyleLbl="node1" presStyleIdx="3" presStyleCnt="4">
        <dgm:presLayoutVars>
          <dgm:bulletEnabled val="1"/>
        </dgm:presLayoutVars>
      </dgm:prSet>
      <dgm:spPr/>
      <dgm:t>
        <a:bodyPr/>
        <a:lstStyle/>
        <a:p>
          <a:endParaRPr lang="en-US"/>
        </a:p>
      </dgm:t>
    </dgm:pt>
    <dgm:pt modelId="{6547F715-6365-974B-A7E5-C16E846108F1}" type="pres">
      <dgm:prSet presAssocID="{8C1DB3F8-09BF-A741-92E8-C6B002475A3A}" presName="dummy" presStyleCnt="0"/>
      <dgm:spPr/>
    </dgm:pt>
    <dgm:pt modelId="{DE8D94B0-908C-1D46-BCE1-DE9DCF6E747E}" type="pres">
      <dgm:prSet presAssocID="{7B55E406-24E4-7E4F-9B31-0AA5E2ECCC8B}" presName="sibTrans" presStyleLbl="sibTrans2D1" presStyleIdx="3" presStyleCnt="4"/>
      <dgm:spPr/>
      <dgm:t>
        <a:bodyPr/>
        <a:lstStyle/>
        <a:p>
          <a:endParaRPr lang="en-US"/>
        </a:p>
      </dgm:t>
    </dgm:pt>
  </dgm:ptLst>
  <dgm:cxnLst>
    <dgm:cxn modelId="{B1A1FB74-2906-2646-B78D-D85DDC6E82E1}" type="presOf" srcId="{414C206F-B88B-4F40-B09F-EF81F62E2000}" destId="{7A63CF9A-F35B-1F4F-A0B6-35BAB712D5B6}" srcOrd="0" destOrd="0" presId="urn:microsoft.com/office/officeart/2005/8/layout/radial6"/>
    <dgm:cxn modelId="{DD02D482-CA92-8D45-9275-84D00DA83100}" srcId="{9CC9D456-C2E3-D449-8B11-36E9061F1769}" destId="{DEA670AC-E150-0B47-AA74-12A8774DB20F}" srcOrd="1" destOrd="0" parTransId="{8ADDF74F-1BA9-AD47-A7A4-C972126ECDEA}" sibTransId="{A1030CF1-C450-E943-BAA3-F5EC1A014DAC}"/>
    <dgm:cxn modelId="{E071FF3C-CE58-BB4C-8FFD-27C8316C9BCB}" type="presOf" srcId="{88A843BD-8616-3F4D-A44F-5F8E6C117636}" destId="{526C0966-113F-6C4A-B021-515B23635C30}" srcOrd="0" destOrd="0" presId="urn:microsoft.com/office/officeart/2005/8/layout/radial6"/>
    <dgm:cxn modelId="{4FB99834-4F1F-F24C-9754-B9D8996ED025}" type="presOf" srcId="{9CC9D456-C2E3-D449-8B11-36E9061F1769}" destId="{D94371E2-C0B0-2743-B4E9-2FD8CDDFC612}" srcOrd="0" destOrd="0" presId="urn:microsoft.com/office/officeart/2005/8/layout/radial6"/>
    <dgm:cxn modelId="{211A0673-225D-464D-9C98-D396052BB997}" type="presOf" srcId="{9F70CA04-6730-FF4E-B836-77AE808D1FC3}" destId="{5117BDA4-2F83-6C4A-AE4A-F68DB3CCB908}" srcOrd="0" destOrd="0" presId="urn:microsoft.com/office/officeart/2005/8/layout/radial6"/>
    <dgm:cxn modelId="{F654C3CA-0352-DD44-BD50-344784639B5C}" srcId="{9CC9D456-C2E3-D449-8B11-36E9061F1769}" destId="{4DDC83F6-A734-BD40-B53A-F1376CACB750}" srcOrd="0" destOrd="0" parTransId="{014D2A3A-0A59-7342-BCE6-76F70F993A3A}" sibTransId="{9F70CA04-6730-FF4E-B836-77AE808D1FC3}"/>
    <dgm:cxn modelId="{92CC3896-D08B-654F-975E-D85DA2BF7B03}" type="presOf" srcId="{DEA670AC-E150-0B47-AA74-12A8774DB20F}" destId="{FD2D7834-8BF5-A641-9F22-05E181198DF5}" srcOrd="0" destOrd="0" presId="urn:microsoft.com/office/officeart/2005/8/layout/radial6"/>
    <dgm:cxn modelId="{CF88B932-DB17-D84D-A07A-E524F9500C3B}" type="presOf" srcId="{4DDC83F6-A734-BD40-B53A-F1376CACB750}" destId="{E5EF62A5-99D6-6648-8A85-C3FB194679CC}" srcOrd="0" destOrd="0" presId="urn:microsoft.com/office/officeart/2005/8/layout/radial6"/>
    <dgm:cxn modelId="{D4543EB5-2A4A-0340-84FB-341D1569BEAD}" type="presOf" srcId="{A1030CF1-C450-E943-BAA3-F5EC1A014DAC}" destId="{948105EB-0B27-9B4A-81F6-31EC4E4A17C9}" srcOrd="0" destOrd="0" presId="urn:microsoft.com/office/officeart/2005/8/layout/radial6"/>
    <dgm:cxn modelId="{735BD443-E4E8-C747-BD8B-E3CC0CFDED29}" srcId="{9CC9D456-C2E3-D449-8B11-36E9061F1769}" destId="{45A960A1-32A2-C14A-9B87-936E20DAB2A1}" srcOrd="2" destOrd="0" parTransId="{AF2F7911-3963-EF4D-977F-EB9994EAF8B1}" sibTransId="{414C206F-B88B-4F40-B09F-EF81F62E2000}"/>
    <dgm:cxn modelId="{CFE91215-3E86-FB47-827E-D3B233BBED1A}" srcId="{9CC9D456-C2E3-D449-8B11-36E9061F1769}" destId="{8C1DB3F8-09BF-A741-92E8-C6B002475A3A}" srcOrd="3" destOrd="0" parTransId="{D5AA68DF-A4BA-8E4A-BFC7-806F7784E707}" sibTransId="{7B55E406-24E4-7E4F-9B31-0AA5E2ECCC8B}"/>
    <dgm:cxn modelId="{B40AB651-1EFE-A541-9783-55F18AD8D7C3}" type="presOf" srcId="{45A960A1-32A2-C14A-9B87-936E20DAB2A1}" destId="{081E4F1F-0A14-634D-9B37-4FE65704AAA6}" srcOrd="0" destOrd="0" presId="urn:microsoft.com/office/officeart/2005/8/layout/radial6"/>
    <dgm:cxn modelId="{611F0913-0C6E-6D44-A196-CB6559EC8802}" srcId="{88A843BD-8616-3F4D-A44F-5F8E6C117636}" destId="{9CC9D456-C2E3-D449-8B11-36E9061F1769}" srcOrd="0" destOrd="0" parTransId="{23EBA241-520B-A445-ADA4-5EED95821E48}" sibTransId="{F0CBD6B5-B052-5644-B8B1-DA712B88E1FA}"/>
    <dgm:cxn modelId="{F198FC8D-5132-6549-9F83-13CC2FD7B819}" type="presOf" srcId="{7B55E406-24E4-7E4F-9B31-0AA5E2ECCC8B}" destId="{DE8D94B0-908C-1D46-BCE1-DE9DCF6E747E}" srcOrd="0" destOrd="0" presId="urn:microsoft.com/office/officeart/2005/8/layout/radial6"/>
    <dgm:cxn modelId="{330FEF5E-93B8-8C4D-99B1-71247C9EA23F}" type="presOf" srcId="{8C1DB3F8-09BF-A741-92E8-C6B002475A3A}" destId="{6938BB46-F631-BB44-A185-449951AF891B}" srcOrd="0" destOrd="0" presId="urn:microsoft.com/office/officeart/2005/8/layout/radial6"/>
    <dgm:cxn modelId="{FE552DB2-B096-5F4F-A4BA-D0583FF11599}" type="presParOf" srcId="{526C0966-113F-6C4A-B021-515B23635C30}" destId="{D94371E2-C0B0-2743-B4E9-2FD8CDDFC612}" srcOrd="0" destOrd="0" presId="urn:microsoft.com/office/officeart/2005/8/layout/radial6"/>
    <dgm:cxn modelId="{95AE5410-39B3-C547-B70B-39743A6D5FE0}" type="presParOf" srcId="{526C0966-113F-6C4A-B021-515B23635C30}" destId="{E5EF62A5-99D6-6648-8A85-C3FB194679CC}" srcOrd="1" destOrd="0" presId="urn:microsoft.com/office/officeart/2005/8/layout/radial6"/>
    <dgm:cxn modelId="{14FB3B1B-7328-5F47-B2EB-03E35FA5B19B}" type="presParOf" srcId="{526C0966-113F-6C4A-B021-515B23635C30}" destId="{855940FA-ABBD-1640-A7D2-80AE5D808CBF}" srcOrd="2" destOrd="0" presId="urn:microsoft.com/office/officeart/2005/8/layout/radial6"/>
    <dgm:cxn modelId="{95A63009-3C66-1048-AD09-3686B7B0F7DB}" type="presParOf" srcId="{526C0966-113F-6C4A-B021-515B23635C30}" destId="{5117BDA4-2F83-6C4A-AE4A-F68DB3CCB908}" srcOrd="3" destOrd="0" presId="urn:microsoft.com/office/officeart/2005/8/layout/radial6"/>
    <dgm:cxn modelId="{047107A5-F511-9F49-9307-49CCADE1DD0C}" type="presParOf" srcId="{526C0966-113F-6C4A-B021-515B23635C30}" destId="{FD2D7834-8BF5-A641-9F22-05E181198DF5}" srcOrd="4" destOrd="0" presId="urn:microsoft.com/office/officeart/2005/8/layout/radial6"/>
    <dgm:cxn modelId="{F6236796-A3A6-7342-8D6B-A741B47716C5}" type="presParOf" srcId="{526C0966-113F-6C4A-B021-515B23635C30}" destId="{B1585132-2705-9640-BE11-83E2A688D263}" srcOrd="5" destOrd="0" presId="urn:microsoft.com/office/officeart/2005/8/layout/radial6"/>
    <dgm:cxn modelId="{3224DB32-ACA6-4248-9C37-13A715C39864}" type="presParOf" srcId="{526C0966-113F-6C4A-B021-515B23635C30}" destId="{948105EB-0B27-9B4A-81F6-31EC4E4A17C9}" srcOrd="6" destOrd="0" presId="urn:microsoft.com/office/officeart/2005/8/layout/radial6"/>
    <dgm:cxn modelId="{F35F1D1F-E10F-BF40-9A70-7845599202ED}" type="presParOf" srcId="{526C0966-113F-6C4A-B021-515B23635C30}" destId="{081E4F1F-0A14-634D-9B37-4FE65704AAA6}" srcOrd="7" destOrd="0" presId="urn:microsoft.com/office/officeart/2005/8/layout/radial6"/>
    <dgm:cxn modelId="{95F342F3-76D2-5341-80DE-2B4CDC8BDF35}" type="presParOf" srcId="{526C0966-113F-6C4A-B021-515B23635C30}" destId="{D308931E-82AB-7F43-9B49-BE51CEF3A93F}" srcOrd="8" destOrd="0" presId="urn:microsoft.com/office/officeart/2005/8/layout/radial6"/>
    <dgm:cxn modelId="{6EE6818B-701A-0542-9D97-536EB5740F1A}" type="presParOf" srcId="{526C0966-113F-6C4A-B021-515B23635C30}" destId="{7A63CF9A-F35B-1F4F-A0B6-35BAB712D5B6}" srcOrd="9" destOrd="0" presId="urn:microsoft.com/office/officeart/2005/8/layout/radial6"/>
    <dgm:cxn modelId="{A9991AD7-97F0-F24F-A895-9468E6265916}" type="presParOf" srcId="{526C0966-113F-6C4A-B021-515B23635C30}" destId="{6938BB46-F631-BB44-A185-449951AF891B}" srcOrd="10" destOrd="0" presId="urn:microsoft.com/office/officeart/2005/8/layout/radial6"/>
    <dgm:cxn modelId="{D41DC0D3-09A2-2347-A5FA-EE1498BE16D3}" type="presParOf" srcId="{526C0966-113F-6C4A-B021-515B23635C30}" destId="{6547F715-6365-974B-A7E5-C16E846108F1}" srcOrd="11" destOrd="0" presId="urn:microsoft.com/office/officeart/2005/8/layout/radial6"/>
    <dgm:cxn modelId="{764997F9-2EAC-2F45-9B9B-14B03B6E3E19}" type="presParOf" srcId="{526C0966-113F-6C4A-B021-515B23635C30}" destId="{DE8D94B0-908C-1D46-BCE1-DE9DCF6E747E}"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C8460-FD5E-4A9A-8501-3A916CF40A9A}">
      <dsp:nvSpPr>
        <dsp:cNvPr id="0" name=""/>
        <dsp:cNvSpPr/>
      </dsp:nvSpPr>
      <dsp:spPr>
        <a:xfrm>
          <a:off x="0" y="650217"/>
          <a:ext cx="8229600" cy="1810385"/>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D2C81-AF51-48D3-8336-719E572E6155}">
      <dsp:nvSpPr>
        <dsp:cNvPr id="0" name=""/>
        <dsp:cNvSpPr/>
      </dsp:nvSpPr>
      <dsp:spPr>
        <a:xfrm>
          <a:off x="0" y="464852"/>
          <a:ext cx="3612906" cy="955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n-US" sz="3000" kern="1200" dirty="0"/>
            <a:t>Not sure</a:t>
          </a:r>
        </a:p>
      </dsp:txBody>
      <dsp:txXfrm>
        <a:off x="0" y="464852"/>
        <a:ext cx="3612906" cy="955014"/>
      </dsp:txXfrm>
    </dsp:sp>
    <dsp:sp modelId="{344C321B-EC0C-4B89-BCF0-100E70795AE4}">
      <dsp:nvSpPr>
        <dsp:cNvPr id="0" name=""/>
        <dsp:cNvSpPr/>
      </dsp:nvSpPr>
      <dsp:spPr>
        <a:xfrm>
          <a:off x="1545653" y="1337078"/>
          <a:ext cx="452596" cy="452596"/>
        </a:xfrm>
        <a:prstGeom prst="ellipse">
          <a:avLst/>
        </a:prstGeom>
        <a:solidFill>
          <a:srgbClr val="126081"/>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0CFA3-FAC1-4F68-8314-B83F65553063}">
      <dsp:nvSpPr>
        <dsp:cNvPr id="0" name=""/>
        <dsp:cNvSpPr/>
      </dsp:nvSpPr>
      <dsp:spPr>
        <a:xfrm>
          <a:off x="3783960" y="190705"/>
          <a:ext cx="36129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n-US" sz="3000" kern="1200" dirty="0"/>
            <a:t>Total Abstinence</a:t>
          </a:r>
        </a:p>
      </dsp:txBody>
      <dsp:txXfrm>
        <a:off x="3783960" y="190705"/>
        <a:ext cx="3612906" cy="1810385"/>
      </dsp:txXfrm>
    </dsp:sp>
    <dsp:sp modelId="{D0EE6AB6-8B92-45FC-BAB6-A9CC92474984}">
      <dsp:nvSpPr>
        <dsp:cNvPr id="0" name=""/>
        <dsp:cNvSpPr/>
      </dsp:nvSpPr>
      <dsp:spPr>
        <a:xfrm>
          <a:off x="5309284" y="1329103"/>
          <a:ext cx="452596" cy="452596"/>
        </a:xfrm>
        <a:prstGeom prst="ellipse">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80E16-2274-4234-A4F6-5E6D90D15012}">
      <dsp:nvSpPr>
        <dsp:cNvPr id="0" name=""/>
        <dsp:cNvSpPr/>
      </dsp:nvSpPr>
      <dsp:spPr>
        <a:xfrm rot="21300000">
          <a:off x="147496" y="447036"/>
          <a:ext cx="10425760" cy="3839872"/>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1D088-2D00-4832-A387-7661044E95F4}">
      <dsp:nvSpPr>
        <dsp:cNvPr id="0" name=""/>
        <dsp:cNvSpPr/>
      </dsp:nvSpPr>
      <dsp:spPr>
        <a:xfrm>
          <a:off x="1233744" y="41286"/>
          <a:ext cx="3216226" cy="2043894"/>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9F3CB-322B-4321-9575-1FC0B57D60F4}">
      <dsp:nvSpPr>
        <dsp:cNvPr id="0" name=""/>
        <dsp:cNvSpPr/>
      </dsp:nvSpPr>
      <dsp:spPr>
        <a:xfrm>
          <a:off x="5275382" y="0"/>
          <a:ext cx="4243874" cy="214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latin typeface="Calibri" panose="020F0502020204030204" pitchFamily="34" charset="0"/>
              <a:cs typeface="Calibri" panose="020F0502020204030204" pitchFamily="34" charset="0"/>
            </a:rPr>
            <a:t>↓</a:t>
          </a:r>
          <a:r>
            <a:rPr lang="en-US" sz="2500" kern="1200" dirty="0"/>
            <a:t> positive reinforcement from substance use</a:t>
          </a:r>
        </a:p>
      </dsp:txBody>
      <dsp:txXfrm>
        <a:off x="5275382" y="0"/>
        <a:ext cx="4243874" cy="2146089"/>
      </dsp:txXfrm>
    </dsp:sp>
    <dsp:sp modelId="{73C5A30E-52D7-4584-AD07-3AD6347F5FD5}">
      <dsp:nvSpPr>
        <dsp:cNvPr id="0" name=""/>
        <dsp:cNvSpPr/>
      </dsp:nvSpPr>
      <dsp:spPr>
        <a:xfrm>
          <a:off x="6235630" y="2880685"/>
          <a:ext cx="3216226" cy="2043894"/>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B0E51-0CC3-4725-9A61-9B564E8C88F0}">
      <dsp:nvSpPr>
        <dsp:cNvPr id="0" name=""/>
        <dsp:cNvSpPr/>
      </dsp:nvSpPr>
      <dsp:spPr>
        <a:xfrm>
          <a:off x="896821" y="2963646"/>
          <a:ext cx="4853225" cy="214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latin typeface="Calibri" panose="020F0502020204030204" pitchFamily="34" charset="0"/>
              <a:cs typeface="Calibri" panose="020F0502020204030204" pitchFamily="34" charset="0"/>
            </a:rPr>
            <a:t>↑</a:t>
          </a:r>
          <a:r>
            <a:rPr lang="en-US" sz="2500" kern="1200" dirty="0"/>
            <a:t> the availability and frequency of positive reinforcement from activities not involving substance use</a:t>
          </a:r>
        </a:p>
      </dsp:txBody>
      <dsp:txXfrm>
        <a:off x="896821" y="2963646"/>
        <a:ext cx="4853225" cy="2146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94B0-908C-1D46-BCE1-DE9DCF6E747E}">
      <dsp:nvSpPr>
        <dsp:cNvPr id="0" name=""/>
        <dsp:cNvSpPr/>
      </dsp:nvSpPr>
      <dsp:spPr>
        <a:xfrm>
          <a:off x="1472142" y="506716"/>
          <a:ext cx="3376304" cy="3376304"/>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63CF9A-F35B-1F4F-A0B6-35BAB712D5B6}">
      <dsp:nvSpPr>
        <dsp:cNvPr id="0" name=""/>
        <dsp:cNvSpPr/>
      </dsp:nvSpPr>
      <dsp:spPr>
        <a:xfrm>
          <a:off x="1472142" y="506716"/>
          <a:ext cx="3376304" cy="3376304"/>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105EB-0B27-9B4A-81F6-31EC4E4A17C9}">
      <dsp:nvSpPr>
        <dsp:cNvPr id="0" name=""/>
        <dsp:cNvSpPr/>
      </dsp:nvSpPr>
      <dsp:spPr>
        <a:xfrm>
          <a:off x="1472142" y="506716"/>
          <a:ext cx="3376304" cy="3376304"/>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7BDA4-2F83-6C4A-AE4A-F68DB3CCB908}">
      <dsp:nvSpPr>
        <dsp:cNvPr id="0" name=""/>
        <dsp:cNvSpPr/>
      </dsp:nvSpPr>
      <dsp:spPr>
        <a:xfrm>
          <a:off x="1472142" y="506716"/>
          <a:ext cx="3376304" cy="3376304"/>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4371E2-C0B0-2743-B4E9-2FD8CDDFC612}">
      <dsp:nvSpPr>
        <dsp:cNvPr id="0" name=""/>
        <dsp:cNvSpPr/>
      </dsp:nvSpPr>
      <dsp:spPr>
        <a:xfrm>
          <a:off x="2382566" y="1417140"/>
          <a:ext cx="1555457" cy="15554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History</a:t>
          </a:r>
        </a:p>
      </dsp:txBody>
      <dsp:txXfrm>
        <a:off x="2610357" y="1644931"/>
        <a:ext cx="1099875" cy="1099875"/>
      </dsp:txXfrm>
    </dsp:sp>
    <dsp:sp modelId="{E5EF62A5-99D6-6648-8A85-C3FB194679CC}">
      <dsp:nvSpPr>
        <dsp:cNvPr id="0" name=""/>
        <dsp:cNvSpPr/>
      </dsp:nvSpPr>
      <dsp:spPr>
        <a:xfrm>
          <a:off x="2615884" y="1504"/>
          <a:ext cx="1088820" cy="10888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What</a:t>
          </a:r>
        </a:p>
      </dsp:txBody>
      <dsp:txXfrm>
        <a:off x="2775338" y="160958"/>
        <a:ext cx="769912" cy="769912"/>
      </dsp:txXfrm>
    </dsp:sp>
    <dsp:sp modelId="{FD2D7834-8BF5-A641-9F22-05E181198DF5}">
      <dsp:nvSpPr>
        <dsp:cNvPr id="0" name=""/>
        <dsp:cNvSpPr/>
      </dsp:nvSpPr>
      <dsp:spPr>
        <a:xfrm>
          <a:off x="4264839" y="1650458"/>
          <a:ext cx="1088820" cy="10888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Why</a:t>
          </a:r>
        </a:p>
      </dsp:txBody>
      <dsp:txXfrm>
        <a:off x="4424293" y="1809912"/>
        <a:ext cx="769912" cy="769912"/>
      </dsp:txXfrm>
    </dsp:sp>
    <dsp:sp modelId="{081E4F1F-0A14-634D-9B37-4FE65704AAA6}">
      <dsp:nvSpPr>
        <dsp:cNvPr id="0" name=""/>
        <dsp:cNvSpPr/>
      </dsp:nvSpPr>
      <dsp:spPr>
        <a:xfrm>
          <a:off x="2615884" y="3299413"/>
          <a:ext cx="1088820" cy="10888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When</a:t>
          </a:r>
        </a:p>
      </dsp:txBody>
      <dsp:txXfrm>
        <a:off x="2775338" y="3458867"/>
        <a:ext cx="769912" cy="769912"/>
      </dsp:txXfrm>
    </dsp:sp>
    <dsp:sp modelId="{6938BB46-F631-BB44-A185-449951AF891B}">
      <dsp:nvSpPr>
        <dsp:cNvPr id="0" name=""/>
        <dsp:cNvSpPr/>
      </dsp:nvSpPr>
      <dsp:spPr>
        <a:xfrm>
          <a:off x="966930" y="1650458"/>
          <a:ext cx="1088820" cy="10888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Where</a:t>
          </a:r>
        </a:p>
      </dsp:txBody>
      <dsp:txXfrm>
        <a:off x="1126384" y="1809912"/>
        <a:ext cx="769912" cy="7699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842B9D54-96A8-464D-AE62-4EDE34970304}" type="datetimeFigureOut">
              <a:rPr lang="en-US" smtClean="0"/>
              <a:pPr/>
              <a:t>4/27/2025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6F53A030-FB3D-AD46-B0EA-4FC72EBA52F5}" type="slidenum">
              <a:rPr lang="en-US" smtClean="0"/>
              <a:pPr/>
              <a:t>‹#›</a:t>
            </a:fld>
            <a:endParaRPr lang="en-US" dirty="0"/>
          </a:p>
        </p:txBody>
      </p:sp>
    </p:spTree>
    <p:extLst>
      <p:ext uri="{BB962C8B-B14F-4D97-AF65-F5344CB8AC3E}">
        <p14:creationId xmlns:p14="http://schemas.microsoft.com/office/powerpoint/2010/main" val="70704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ezproxy.bu.edu/10.1001/jamanetworkopen.2022.4979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ezproxy.bu.edu/10.1001/jamanetworkopen.2022.4979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acknowledging that lots of people may have strong opinions about cannabis and legalization efforts, which I’m not going to focus on today. </a:t>
            </a:r>
          </a:p>
          <a:p>
            <a:r>
              <a:rPr lang="en-US" dirty="0"/>
              <a:t>I’m coming to this talk from the perspective of an adolescent medicine provider who cares for lots of young people who use cannabis, and I therefore worry about the particular effects on the developing brain. </a:t>
            </a:r>
          </a:p>
          <a:p>
            <a:r>
              <a:rPr lang="en-US" dirty="0"/>
              <a:t>And while many of youth I see will never have problems related to their cannabis use, for others it causes substantial disruption to their school engagement and achievement, worsens or precipitates psychiatric symptoms, disrupts relationships with family and peers, and/or leads to system involvement through arrests and incarceration. </a:t>
            </a:r>
          </a:p>
        </p:txBody>
      </p:sp>
      <p:sp>
        <p:nvSpPr>
          <p:cNvPr id="4" name="Slide Number Placeholder 3"/>
          <p:cNvSpPr>
            <a:spLocks noGrp="1"/>
          </p:cNvSpPr>
          <p:nvPr>
            <p:ph type="sldNum" sz="quarter" idx="5"/>
          </p:nvPr>
        </p:nvSpPr>
        <p:spPr/>
        <p:txBody>
          <a:bodyPr/>
          <a:lstStyle/>
          <a:p>
            <a:fld id="{6F53A030-FB3D-AD46-B0EA-4FC72EBA52F5}" type="slidenum">
              <a:rPr lang="en-US" smtClean="0"/>
              <a:t>1</a:t>
            </a:fld>
            <a:endParaRPr lang="en-US"/>
          </a:p>
        </p:txBody>
      </p:sp>
    </p:spTree>
    <p:extLst>
      <p:ext uri="{BB962C8B-B14F-4D97-AF65-F5344CB8AC3E}">
        <p14:creationId xmlns:p14="http://schemas.microsoft.com/office/powerpoint/2010/main" val="282762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FE15-7DB9-C9A9-EF07-73823CAAC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A7F4D-3096-60E9-365C-75B93184C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D46EE-9F8E-39D4-93F0-B53FC80C8B3A}"/>
              </a:ext>
            </a:extLst>
          </p:cNvPr>
          <p:cNvSpPr>
            <a:spLocks noGrp="1"/>
          </p:cNvSpPr>
          <p:nvPr>
            <p:ph type="body" idx="1"/>
          </p:nvPr>
        </p:nvSpPr>
        <p:spPr/>
        <p:txBody>
          <a:bodyPr/>
          <a:lstStyle/>
          <a:p>
            <a:pPr algn="l" rtl="0" fontAlgn="base">
              <a:lnSpc>
                <a:spcPts val="1425"/>
              </a:lnSpc>
              <a:buFont typeface="Arial" panose="020B0604020202020204" pitchFamily="34" charset="0"/>
              <a:buNone/>
            </a:pPr>
            <a:r>
              <a:rPr lang="en-US" sz="1800" b="0" i="0" u="none" strike="noStrike" dirty="0">
                <a:solidFill>
                  <a:srgbClr val="595959"/>
                </a:solidFill>
                <a:effectLst/>
                <a:latin typeface="Calibri" panose="020F0502020204030204" pitchFamily="34" charset="0"/>
              </a:rPr>
              <a:t>When we talk about the adverse effects of cannabis, it’s crucial to understand that the THC content, which is responsible for effects, varies dramatically between products. </a:t>
            </a:r>
          </a:p>
          <a:p>
            <a:pPr algn="l" rtl="0" fontAlgn="base">
              <a:lnSpc>
                <a:spcPts val="1425"/>
              </a:lnSpc>
              <a:buFont typeface="Arial" panose="020B0604020202020204" pitchFamily="34" charset="0"/>
              <a:buNone/>
            </a:pPr>
            <a:r>
              <a:rPr lang="en-US" sz="1800" b="0" i="0" u="none" strike="noStrike" dirty="0">
                <a:solidFill>
                  <a:srgbClr val="595959"/>
                </a:solidFill>
                <a:effectLst/>
                <a:latin typeface="Calibri" panose="020F0502020204030204" pitchFamily="34" charset="0"/>
              </a:rPr>
              <a:t>And the risk of adverse effects increases as the THC content increases. </a:t>
            </a:r>
          </a:p>
          <a:p>
            <a:pPr algn="l" rtl="0" fontAlgn="base">
              <a:lnSpc>
                <a:spcPts val="1425"/>
              </a:lnSpc>
              <a:buFont typeface="Arial" panose="020B0604020202020204" pitchFamily="34" charset="0"/>
              <a:buNone/>
            </a:pPr>
            <a:endParaRPr lang="en-US" sz="1800" b="0" i="0" u="none" strike="noStrike" dirty="0">
              <a:solidFill>
                <a:srgbClr val="595959"/>
              </a:solidFill>
              <a:effectLst/>
              <a:latin typeface="Calibri" panose="020F0502020204030204" pitchFamily="34" charset="0"/>
            </a:endParaRPr>
          </a:p>
          <a:p>
            <a:pPr algn="l" rtl="0" fontAlgn="base">
              <a:lnSpc>
                <a:spcPts val="1425"/>
              </a:lnSpc>
              <a:buFont typeface="Arial" panose="020B0604020202020204" pitchFamily="34" charset="0"/>
              <a:buNone/>
            </a:pPr>
            <a:r>
              <a:rPr lang="en-US" sz="1800" b="0" i="0" u="none" strike="noStrike" dirty="0">
                <a:solidFill>
                  <a:srgbClr val="595959"/>
                </a:solidFill>
                <a:effectLst/>
                <a:latin typeface="Calibri" panose="020F0502020204030204" pitchFamily="34" charset="0"/>
              </a:rPr>
              <a:t>From testing of DEA-seized cannabis products, we know that the THC content in the plant, which is typically smoked or ingested, have increased substantially from 3% in the 1980s to 15-20% in the last decade. </a:t>
            </a:r>
          </a:p>
          <a:p>
            <a:pPr algn="l" rtl="0" fontAlgn="base">
              <a:lnSpc>
                <a:spcPts val="1425"/>
              </a:lnSpc>
              <a:buFont typeface="Arial" panose="020B0604020202020204" pitchFamily="34" charset="0"/>
              <a:buNone/>
            </a:pPr>
            <a:endParaRPr lang="en-US" sz="1800" b="0" i="0" u="none" strike="noStrike" dirty="0">
              <a:solidFill>
                <a:srgbClr val="595959"/>
              </a:solidFill>
              <a:effectLst/>
              <a:latin typeface="Calibri" panose="020F0502020204030204" pitchFamily="34" charset="0"/>
            </a:endParaRPr>
          </a:p>
          <a:p>
            <a:pPr algn="l" rtl="0" fontAlgn="base">
              <a:lnSpc>
                <a:spcPts val="1425"/>
              </a:lnSpc>
              <a:buFont typeface="Arial" panose="020B0604020202020204" pitchFamily="34" charset="0"/>
              <a:buNone/>
            </a:pPr>
            <a:r>
              <a:rPr lang="en-US" sz="1800" b="0" i="0" u="none" strike="noStrike" dirty="0">
                <a:solidFill>
                  <a:srgbClr val="595959"/>
                </a:solidFill>
                <a:effectLst/>
                <a:latin typeface="Calibri" panose="020F0502020204030204" pitchFamily="34" charset="0"/>
              </a:rPr>
              <a:t>Edibles come in varying potency and serving sizes. I encourage all my adolescents to check serving size and try a small amount first. </a:t>
            </a:r>
          </a:p>
          <a:p>
            <a:pPr algn="l" rtl="0" fontAlgn="base">
              <a:lnSpc>
                <a:spcPts val="1425"/>
              </a:lnSpc>
              <a:buFont typeface="Arial" panose="020B0604020202020204" pitchFamily="34" charset="0"/>
              <a:buNone/>
            </a:pPr>
            <a:endParaRPr lang="en-US" sz="1800" b="0" i="0" u="none" strike="noStrike" dirty="0">
              <a:solidFill>
                <a:srgbClr val="595959"/>
              </a:solidFill>
              <a:effectLst/>
              <a:latin typeface="Calibri" panose="020F0502020204030204" pitchFamily="34" charset="0"/>
            </a:endParaRPr>
          </a:p>
          <a:p>
            <a:pPr algn="l" rtl="0" fontAlgn="base">
              <a:lnSpc>
                <a:spcPts val="1425"/>
              </a:lnSpc>
              <a:buFont typeface="Arial" panose="020B0604020202020204" pitchFamily="34" charset="0"/>
              <a:buNone/>
            </a:pPr>
            <a:r>
              <a:rPr lang="en-US" sz="1800" b="0" i="0" u="none" strike="noStrike" dirty="0">
                <a:solidFill>
                  <a:srgbClr val="595959"/>
                </a:solidFill>
                <a:effectLst/>
                <a:latin typeface="Calibri" panose="020F0502020204030204" pitchFamily="34" charset="0"/>
              </a:rPr>
              <a:t>Dabs typically use a cannabis wax, often called shatter, with a very high THC concentration. Dabbing is the inhalation of a cannabis vapor from concentrates – oils or wax – through a pen or rig. </a:t>
            </a:r>
          </a:p>
          <a:p>
            <a:pPr algn="l" rtl="0" fontAlgn="base">
              <a:lnSpc>
                <a:spcPts val="1425"/>
              </a:lnSpc>
              <a:buFont typeface="Arial" panose="020B0604020202020204" pitchFamily="34" charset="0"/>
              <a:buNone/>
            </a:pPr>
            <a:endParaRPr lang="en-US" sz="1800" b="0" i="0" u="none" strike="noStrike" dirty="0">
              <a:solidFill>
                <a:srgbClr val="595959"/>
              </a:solidFill>
              <a:effectLst/>
              <a:latin typeface="Calibri" panose="020F0502020204030204" pitchFamily="34" charset="0"/>
            </a:endParaRPr>
          </a:p>
          <a:p>
            <a:pPr algn="l" rtl="0" fontAlgn="base">
              <a:lnSpc>
                <a:spcPts val="1425"/>
              </a:lnSpc>
              <a:buFont typeface="Arial" panose="020B0604020202020204" pitchFamily="34" charset="0"/>
              <a:buNone/>
            </a:pPr>
            <a:r>
              <a:rPr lang="en-US" sz="1800" b="0" i="0" u="none" strike="noStrike" dirty="0">
                <a:solidFill>
                  <a:srgbClr val="595959"/>
                </a:solidFill>
                <a:effectLst/>
                <a:latin typeface="Calibri" panose="020F0502020204030204" pitchFamily="34" charset="0"/>
              </a:rPr>
              <a:t>Vapes heat oil, dry plant matter, or concentrate to a very high temperature to create a vapor that is then inhaled. There’s no combustion involved. Similar to dabs, this allows the use of very high concentrations of THC. Over half of adolescents and young adults who use cannabis use vapes. </a:t>
            </a:r>
            <a:endParaRPr lang="en-US"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857C4AED-47DC-11CA-79B1-4FF0E0D5C0B1}"/>
              </a:ext>
            </a:extLst>
          </p:cNvPr>
          <p:cNvSpPr>
            <a:spLocks noGrp="1"/>
          </p:cNvSpPr>
          <p:nvPr>
            <p:ph type="sldNum" sz="quarter" idx="5"/>
          </p:nvPr>
        </p:nvSpPr>
        <p:spPr/>
        <p:txBody>
          <a:bodyPr/>
          <a:lstStyle/>
          <a:p>
            <a:fld id="{6F53A030-FB3D-AD46-B0EA-4FC72EBA52F5}" type="slidenum">
              <a:rPr lang="en-US" smtClean="0"/>
              <a:t>10</a:t>
            </a:fld>
            <a:endParaRPr lang="en-US"/>
          </a:p>
        </p:txBody>
      </p:sp>
    </p:spTree>
    <p:extLst>
      <p:ext uri="{BB962C8B-B14F-4D97-AF65-F5344CB8AC3E}">
        <p14:creationId xmlns:p14="http://schemas.microsoft.com/office/powerpoint/2010/main" val="79152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87D94-31A9-3FC0-0D27-F5EE1510A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C127F-7A3A-8898-8185-BD3515E62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DEC4E-89B2-FF48-1159-156A7DEC1A74}"/>
              </a:ext>
            </a:extLst>
          </p:cNvPr>
          <p:cNvSpPr>
            <a:spLocks noGrp="1"/>
          </p:cNvSpPr>
          <p:nvPr>
            <p:ph type="body" idx="1"/>
          </p:nvPr>
        </p:nvSpPr>
        <p:spPr/>
        <p:txBody>
          <a:bodyPr/>
          <a:lstStyle/>
          <a:p>
            <a:r>
              <a:rPr lang="en-US" dirty="0"/>
              <a:t>This is a summary of the physiologic, perceived positive, and negative effects of cannabis intoxication. Much of this comes from a nice 2014 New England Journal review written by Nora Volkow. </a:t>
            </a:r>
          </a:p>
          <a:p>
            <a:r>
              <a:rPr lang="en-US" dirty="0"/>
              <a:t>I’ll point out that in addition to the conjunctival injection we’re all familiar with, cannabis use causes elevations in heart rate and blood pressure. </a:t>
            </a:r>
          </a:p>
          <a:p>
            <a:r>
              <a:rPr lang="en-US" dirty="0"/>
              <a:t>Many people using cannabis may appreciate the euphoria, decreased anxiety and pain, and increased sociability. </a:t>
            </a:r>
          </a:p>
          <a:p>
            <a:r>
              <a:rPr lang="en-US" dirty="0"/>
              <a:t>However, I hear from patients that use of high concentration of THC often leads to the negative effects listed here. </a:t>
            </a:r>
          </a:p>
          <a:p>
            <a:r>
              <a:rPr lang="en-US" dirty="0"/>
              <a:t>Youth are particularly bothered by the anxiety, while their families notice the irritability, and I worry about their impaired memory and poor judgment. </a:t>
            </a:r>
          </a:p>
        </p:txBody>
      </p:sp>
      <p:sp>
        <p:nvSpPr>
          <p:cNvPr id="4" name="Slide Number Placeholder 3">
            <a:extLst>
              <a:ext uri="{FF2B5EF4-FFF2-40B4-BE49-F238E27FC236}">
                <a16:creationId xmlns:a16="http://schemas.microsoft.com/office/drawing/2014/main" id="{2D9DA148-5313-5466-AF09-1A41697CE158}"/>
              </a:ext>
            </a:extLst>
          </p:cNvPr>
          <p:cNvSpPr>
            <a:spLocks noGrp="1"/>
          </p:cNvSpPr>
          <p:nvPr>
            <p:ph type="sldNum" sz="quarter" idx="5"/>
          </p:nvPr>
        </p:nvSpPr>
        <p:spPr/>
        <p:txBody>
          <a:bodyPr/>
          <a:lstStyle/>
          <a:p>
            <a:fld id="{6F53A030-FB3D-AD46-B0EA-4FC72EBA52F5}" type="slidenum">
              <a:rPr lang="en-US" smtClean="0"/>
              <a:t>11</a:t>
            </a:fld>
            <a:endParaRPr lang="en-US"/>
          </a:p>
        </p:txBody>
      </p:sp>
    </p:spTree>
    <p:extLst>
      <p:ext uri="{BB962C8B-B14F-4D97-AF65-F5344CB8AC3E}">
        <p14:creationId xmlns:p14="http://schemas.microsoft.com/office/powerpoint/2010/main" val="176640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B448-4816-A91C-8F17-BE8BAB7B5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14CAF-FDA6-D16B-AD7B-8541C0ED8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7A0E9-DE07-3471-259B-1E16B90A605A}"/>
              </a:ext>
            </a:extLst>
          </p:cNvPr>
          <p:cNvSpPr>
            <a:spLocks noGrp="1"/>
          </p:cNvSpPr>
          <p:nvPr>
            <p:ph type="body" idx="1"/>
          </p:nvPr>
        </p:nvSpPr>
        <p:spPr/>
        <p:txBody>
          <a:bodyPr/>
          <a:lstStyle/>
          <a:p>
            <a:r>
              <a:rPr lang="en-US" dirty="0"/>
              <a:t>Studies have shown that these negative effects are quite common, which may be attributable to increased THC concentrations. </a:t>
            </a:r>
          </a:p>
          <a:p>
            <a:r>
              <a:rPr lang="en-US" dirty="0"/>
              <a:t>This is a 2019 study of 146 adolescents aged 14-18 years presenting for routine primary care who reported past-year cannabis use. </a:t>
            </a:r>
          </a:p>
          <a:p>
            <a:r>
              <a:rPr lang="en-US" dirty="0"/>
              <a:t>Of those who met criteria for a cannabis use disorder, 48% reported ever experiencing hallucinations and 53% reported ever experiencing paranoia or anxiety </a:t>
            </a:r>
            <a:r>
              <a:rPr lang="en-US" i="1" dirty="0"/>
              <a:t>while using cannabis</a:t>
            </a:r>
            <a:r>
              <a:rPr lang="en-US" dirty="0"/>
              <a:t>. Youth with cannabis use disorder were over 3x as likely to have these symptoms than their peers who did not meet criteria. </a:t>
            </a:r>
          </a:p>
          <a:p>
            <a:r>
              <a:rPr lang="en-US" dirty="0"/>
              <a:t>Of those who used cannabis at least monthly, 40% reported hallucinations and 47% reported paranoia or anxiety </a:t>
            </a:r>
            <a:r>
              <a:rPr lang="en-US" i="1" dirty="0"/>
              <a:t>while using cannabis. </a:t>
            </a:r>
            <a:r>
              <a:rPr lang="en-US" i="0" dirty="0"/>
              <a:t>Youth using at least monthly were over 3x as likely as peers using once or twice a year to report these </a:t>
            </a:r>
            <a:r>
              <a:rPr lang="en-US" i="0" dirty="0" err="1"/>
              <a:t>syptoms</a:t>
            </a:r>
            <a:r>
              <a:rPr lang="en-US" i="0" dirty="0"/>
              <a:t>. </a:t>
            </a:r>
            <a:endParaRPr lang="en-US" dirty="0"/>
          </a:p>
        </p:txBody>
      </p:sp>
      <p:sp>
        <p:nvSpPr>
          <p:cNvPr id="4" name="Slide Number Placeholder 3">
            <a:extLst>
              <a:ext uri="{FF2B5EF4-FFF2-40B4-BE49-F238E27FC236}">
                <a16:creationId xmlns:a16="http://schemas.microsoft.com/office/drawing/2014/main" id="{F30D789A-7BB6-78F6-C411-74706573CEE2}"/>
              </a:ext>
            </a:extLst>
          </p:cNvPr>
          <p:cNvSpPr>
            <a:spLocks noGrp="1"/>
          </p:cNvSpPr>
          <p:nvPr>
            <p:ph type="sldNum" sz="quarter" idx="5"/>
          </p:nvPr>
        </p:nvSpPr>
        <p:spPr/>
        <p:txBody>
          <a:bodyPr/>
          <a:lstStyle/>
          <a:p>
            <a:fld id="{6F53A030-FB3D-AD46-B0EA-4FC72EBA52F5}" type="slidenum">
              <a:rPr lang="en-US" smtClean="0"/>
              <a:t>12</a:t>
            </a:fld>
            <a:endParaRPr lang="en-US"/>
          </a:p>
        </p:txBody>
      </p:sp>
    </p:spTree>
    <p:extLst>
      <p:ext uri="{BB962C8B-B14F-4D97-AF65-F5344CB8AC3E}">
        <p14:creationId xmlns:p14="http://schemas.microsoft.com/office/powerpoint/2010/main" val="339368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47248-9199-3B56-C3D5-C94238D2A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C9975-FC1E-4404-0B0A-99913EC9B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111BB-87D5-96AE-A1E6-551632ADB3C1}"/>
              </a:ext>
            </a:extLst>
          </p:cNvPr>
          <p:cNvSpPr>
            <a:spLocks noGrp="1"/>
          </p:cNvSpPr>
          <p:nvPr>
            <p:ph type="body" idx="1"/>
          </p:nvPr>
        </p:nvSpPr>
        <p:spPr/>
        <p:txBody>
          <a:bodyPr/>
          <a:lstStyle/>
          <a:p>
            <a:r>
              <a:rPr lang="en-US" dirty="0"/>
              <a:t>In the long-term, use of cannabis causes a number of negative effects, including development of a use disorder, alterations in cognition and brain development, low education attainment, chronic bronchitis, and increased risk of chronic psychotic disorders. </a:t>
            </a:r>
          </a:p>
          <a:p>
            <a:r>
              <a:rPr lang="en-US" dirty="0"/>
              <a:t>There has been a misunderstanding that there is no such thing as a cannabis use disorder, however almost 20% of those who begin use in adolescence and 25-50% of those using daily will go on to develop a cannabis use disorder. The diagnosis of cannabis dependence or use disorder has been in the DSM since the 80s. </a:t>
            </a:r>
          </a:p>
        </p:txBody>
      </p:sp>
      <p:sp>
        <p:nvSpPr>
          <p:cNvPr id="4" name="Slide Number Placeholder 3">
            <a:extLst>
              <a:ext uri="{FF2B5EF4-FFF2-40B4-BE49-F238E27FC236}">
                <a16:creationId xmlns:a16="http://schemas.microsoft.com/office/drawing/2014/main" id="{918E415F-5BA2-897D-CB5A-5178C6F2E46D}"/>
              </a:ext>
            </a:extLst>
          </p:cNvPr>
          <p:cNvSpPr>
            <a:spLocks noGrp="1"/>
          </p:cNvSpPr>
          <p:nvPr>
            <p:ph type="sldNum" sz="quarter" idx="5"/>
          </p:nvPr>
        </p:nvSpPr>
        <p:spPr/>
        <p:txBody>
          <a:bodyPr/>
          <a:lstStyle/>
          <a:p>
            <a:fld id="{6F53A030-FB3D-AD46-B0EA-4FC72EBA52F5}" type="slidenum">
              <a:rPr lang="en-US" smtClean="0"/>
              <a:t>13</a:t>
            </a:fld>
            <a:endParaRPr lang="en-US"/>
          </a:p>
        </p:txBody>
      </p:sp>
    </p:spTree>
    <p:extLst>
      <p:ext uri="{BB962C8B-B14F-4D97-AF65-F5344CB8AC3E}">
        <p14:creationId xmlns:p14="http://schemas.microsoft.com/office/powerpoint/2010/main" val="64831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C657-0316-93F7-3E00-D4E727387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F0BFE-0D4C-8DCD-3A48-4C2694E5E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E9DC3-3C6E-121E-F6E0-B334BDBD35E0}"/>
              </a:ext>
            </a:extLst>
          </p:cNvPr>
          <p:cNvSpPr>
            <a:spLocks noGrp="1"/>
          </p:cNvSpPr>
          <p:nvPr>
            <p:ph type="body" idx="1"/>
          </p:nvPr>
        </p:nvSpPr>
        <p:spPr/>
        <p:txBody>
          <a:bodyPr/>
          <a:lstStyle/>
          <a:p>
            <a:r>
              <a:rPr lang="en-US" dirty="0"/>
              <a:t>To dig in a bit more on those, these are data from a study of 901 adult patients with first-episode psychosis and 1237 population controls. </a:t>
            </a:r>
          </a:p>
          <a:p>
            <a:r>
              <a:rPr lang="en-US" dirty="0"/>
              <a:t>Asked about: lifetime and current cannabis use, age of first use, and frequency of use during their most consistent pattern of use</a:t>
            </a:r>
          </a:p>
          <a:p>
            <a:r>
              <a:rPr lang="en-US" dirty="0"/>
              <a:t>To estimate THC concentration in types of cannabis available throughout Europe, where the study was done, they used data from European Monitoring Centre for Drugs and Drug Addiction</a:t>
            </a:r>
          </a:p>
          <a:p>
            <a:r>
              <a:rPr lang="en-US" dirty="0"/>
              <a:t>We are looking at the odds ratio, on the y-axis, for a number of conditions describing frequency and potency of cannabis use, on the x-axis. The crude odds ratio is in green and the adjusted odds ratio is in pink. </a:t>
            </a:r>
          </a:p>
          <a:p>
            <a:r>
              <a:rPr lang="en-US" dirty="0"/>
              <a:t>You can see that more frequent use of higher potency cannabis during patient’s period of most consistent use was associated with an increased risk of psychosis in this large study. </a:t>
            </a:r>
          </a:p>
          <a:p>
            <a:endParaRPr lang="en-US" dirty="0"/>
          </a:p>
          <a:p>
            <a:endParaRPr lang="en-US" dirty="0"/>
          </a:p>
          <a:p>
            <a:r>
              <a:rPr lang="en-US" dirty="0"/>
              <a:t>Crude ORs are adjusted only for age, gender and ethnicity and fully adjusted ORs are additionally adjusted for level of education, employment status, and use of tobacco, stimulants, ketamine, legal highs, and </a:t>
            </a:r>
            <a:r>
              <a:rPr lang="en-US" dirty="0" err="1"/>
              <a:t>hallucinogenics</a:t>
            </a:r>
            <a:r>
              <a:rPr lang="en-US" dirty="0"/>
              <a:t>. Error bars represent 95% CIs. OR=odds ratio.</a:t>
            </a:r>
          </a:p>
        </p:txBody>
      </p:sp>
      <p:sp>
        <p:nvSpPr>
          <p:cNvPr id="4" name="Slide Number Placeholder 3">
            <a:extLst>
              <a:ext uri="{FF2B5EF4-FFF2-40B4-BE49-F238E27FC236}">
                <a16:creationId xmlns:a16="http://schemas.microsoft.com/office/drawing/2014/main" id="{C15CEA01-BE40-0A0E-F45D-BBB177D5A2F9}"/>
              </a:ext>
            </a:extLst>
          </p:cNvPr>
          <p:cNvSpPr>
            <a:spLocks noGrp="1"/>
          </p:cNvSpPr>
          <p:nvPr>
            <p:ph type="sldNum" sz="quarter" idx="5"/>
          </p:nvPr>
        </p:nvSpPr>
        <p:spPr/>
        <p:txBody>
          <a:bodyPr/>
          <a:lstStyle/>
          <a:p>
            <a:fld id="{6F53A030-FB3D-AD46-B0EA-4FC72EBA52F5}" type="slidenum">
              <a:rPr lang="en-US" smtClean="0"/>
              <a:t>14</a:t>
            </a:fld>
            <a:endParaRPr lang="en-US"/>
          </a:p>
        </p:txBody>
      </p:sp>
    </p:spTree>
    <p:extLst>
      <p:ext uri="{BB962C8B-B14F-4D97-AF65-F5344CB8AC3E}">
        <p14:creationId xmlns:p14="http://schemas.microsoft.com/office/powerpoint/2010/main" val="1081717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99FEA-217F-5B24-E5D7-CCD2DF0AF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32112-538A-874E-0FC0-E909EBB29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12705-48BB-2EE3-FAF6-422942181E10}"/>
              </a:ext>
            </a:extLst>
          </p:cNvPr>
          <p:cNvSpPr>
            <a:spLocks noGrp="1"/>
          </p:cNvSpPr>
          <p:nvPr>
            <p:ph type="body" idx="1"/>
          </p:nvPr>
        </p:nvSpPr>
        <p:spPr/>
        <p:txBody>
          <a:bodyPr/>
          <a:lstStyle/>
          <a:p>
            <a:r>
              <a:rPr lang="en-US" b="0" i="0" dirty="0">
                <a:solidFill>
                  <a:srgbClr val="333333"/>
                </a:solidFill>
                <a:effectLst/>
                <a:latin typeface="Guardian TextSans Web"/>
              </a:rPr>
              <a:t>These data come from a 2024 meta-analysis of 63 studies including over 400,000 individuals that considered the association of cannabis use and educational outcomes.</a:t>
            </a:r>
          </a:p>
          <a:p>
            <a:r>
              <a:rPr lang="en-US" b="0" i="0" dirty="0">
                <a:solidFill>
                  <a:srgbClr val="333333"/>
                </a:solidFill>
                <a:effectLst/>
                <a:latin typeface="Guardian TextSans Web"/>
              </a:rPr>
              <a:t>They found moderate certainty evidence that  cannabis use during adolescence and young adulthood is associated with greater risk of school dropout and decreased likelihood of going to college as shown in these two plots. They also found cannabis was associated with lower school grades; decreased likelihood of high school completion, decreased likelihood of postsecondary degree attainment; and increased school absenteeism. </a:t>
            </a:r>
          </a:p>
          <a:p>
            <a:r>
              <a:rPr lang="en-US" b="0" i="0" dirty="0">
                <a:solidFill>
                  <a:srgbClr val="333333"/>
                </a:solidFill>
                <a:effectLst/>
                <a:latin typeface="Guardian TextSans Web"/>
              </a:rPr>
              <a:t>These are the outcomes I really worry about for my adolescents, as disengagement in school has serious consequences for their future. </a:t>
            </a:r>
          </a:p>
          <a:p>
            <a:r>
              <a:rPr lang="en-US" b="0" i="0" dirty="0">
                <a:solidFill>
                  <a:srgbClr val="333333"/>
                </a:solidFill>
                <a:effectLst/>
                <a:latin typeface="Guardian TextSans Web"/>
              </a:rPr>
              <a:t>I’ll also note that we know that systemic inequities and racism have created an educational system that has failed Black and Brown youth living in many communities. As we saw before, Black and Brown youth cannabis use is very similar to that of their white peers. However, because of those systematic inequities, they may be exposed to compounding risks contributing to these educational consequences. </a:t>
            </a: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r>
              <a:rPr lang="en-US" b="0" i="0" dirty="0">
                <a:solidFill>
                  <a:srgbClr val="333333"/>
                </a:solidFill>
                <a:effectLst/>
                <a:latin typeface="Guardian TextSans Web"/>
              </a:rPr>
              <a:t> </a:t>
            </a:r>
            <a:r>
              <a:rPr lang="en-US" b="0" i="1" dirty="0">
                <a:solidFill>
                  <a:srgbClr val="333333"/>
                </a:solidFill>
                <a:effectLst/>
                <a:latin typeface="Guardian TextSans Web"/>
              </a:rPr>
              <a:t>In this meta-analysis of 63 studies including 438 329 individuals, moderate-certainty evidence showed </a:t>
            </a:r>
          </a:p>
          <a:p>
            <a:endParaRPr lang="en-US" b="0" i="1" dirty="0">
              <a:solidFill>
                <a:srgbClr val="333333"/>
              </a:solidFill>
              <a:effectLst/>
              <a:latin typeface="Guardian TextSans Web"/>
            </a:endParaRPr>
          </a:p>
          <a:p>
            <a:endParaRPr lang="en-US" b="0" i="1" dirty="0">
              <a:solidFill>
                <a:srgbClr val="333333"/>
              </a:solidFill>
              <a:effectLst/>
              <a:latin typeface="Guardian TextSans Web"/>
            </a:endParaRPr>
          </a:p>
          <a:p>
            <a:r>
              <a:rPr lang="en-US" b="0" i="1" dirty="0">
                <a:solidFill>
                  <a:srgbClr val="333333"/>
                </a:solidFill>
                <a:effectLst/>
                <a:latin typeface="Guardian TextSans Web"/>
              </a:rPr>
              <a:t>Low-certainty evidence suggested cannabis use may be associated with increased unemployment.</a:t>
            </a:r>
            <a:endParaRPr lang="en-US" b="0" i="0" dirty="0">
              <a:solidFill>
                <a:srgbClr val="333333"/>
              </a:solidFill>
              <a:effectLst/>
              <a:latin typeface="Guardian TextSans Web"/>
            </a:endParaRPr>
          </a:p>
          <a:p>
            <a:r>
              <a:rPr lang="en-US" b="0" i="0" dirty="0">
                <a:solidFill>
                  <a:srgbClr val="333333"/>
                </a:solidFill>
                <a:effectLst/>
                <a:latin typeface="Guardian TextSans Web"/>
              </a:rPr>
              <a:t>Study includes 63 observational studies w/ &gt;400,000 AYA</a:t>
            </a:r>
          </a:p>
          <a:p>
            <a:pPr marL="171450" indent="-171450">
              <a:buFontTx/>
              <a:buChar char="-"/>
            </a:pPr>
            <a:r>
              <a:rPr lang="en-US" b="0" i="0" dirty="0">
                <a:solidFill>
                  <a:srgbClr val="333333"/>
                </a:solidFill>
                <a:effectLst/>
                <a:latin typeface="Guardian TextSans Web"/>
              </a:rPr>
              <a:t>School grades: moderate certainty association; larger association among more frequent cannabis users (weekly/daily)</a:t>
            </a:r>
          </a:p>
          <a:p>
            <a:pPr marL="171450" indent="-171450">
              <a:buFontTx/>
              <a:buChar char="-"/>
            </a:pPr>
            <a:r>
              <a:rPr lang="en-US" b="0" i="0" dirty="0">
                <a:solidFill>
                  <a:srgbClr val="333333"/>
                </a:solidFill>
                <a:effectLst/>
                <a:latin typeface="Guardian TextSans Web"/>
              </a:rPr>
              <a:t>School dropout: moderate certainty</a:t>
            </a:r>
          </a:p>
          <a:p>
            <a:pPr marL="171450" indent="-171450">
              <a:buFontTx/>
              <a:buChar char="-"/>
            </a:pPr>
            <a:r>
              <a:rPr lang="en-US" b="0" i="0" dirty="0">
                <a:solidFill>
                  <a:srgbClr val="333333"/>
                </a:solidFill>
                <a:effectLst/>
                <a:latin typeface="Guardian TextSans Web"/>
              </a:rPr>
              <a:t>School absenteeism: moderate certainty; larger </a:t>
            </a:r>
            <a:r>
              <a:rPr lang="en-US" b="0" i="0" dirty="0" err="1">
                <a:solidFill>
                  <a:srgbClr val="333333"/>
                </a:solidFill>
                <a:effectLst/>
                <a:latin typeface="Guardian TextSans Web"/>
              </a:rPr>
              <a:t>assoc</a:t>
            </a:r>
            <a:r>
              <a:rPr lang="en-US" b="0" i="0" dirty="0">
                <a:solidFill>
                  <a:srgbClr val="333333"/>
                </a:solidFill>
                <a:effectLst/>
                <a:latin typeface="Guardian TextSans Web"/>
              </a:rPr>
              <a:t> among more frequent users</a:t>
            </a:r>
          </a:p>
          <a:p>
            <a:pPr marL="171450" indent="-171450">
              <a:buFontTx/>
              <a:buChar char="-"/>
            </a:pPr>
            <a:r>
              <a:rPr lang="en-US" b="0" i="0" dirty="0">
                <a:solidFill>
                  <a:srgbClr val="333333"/>
                </a:solidFill>
                <a:effectLst/>
                <a:latin typeface="Guardian TextSans Web"/>
              </a:rPr>
              <a:t>High school completion: moderate certainty </a:t>
            </a:r>
            <a:r>
              <a:rPr lang="en-US" b="0" i="0" dirty="0" err="1">
                <a:solidFill>
                  <a:srgbClr val="333333"/>
                </a:solidFill>
                <a:effectLst/>
                <a:latin typeface="Guardian TextSans Web"/>
              </a:rPr>
              <a:t>assoc</a:t>
            </a:r>
            <a:r>
              <a:rPr lang="en-US" b="0" i="0" dirty="0">
                <a:solidFill>
                  <a:srgbClr val="333333"/>
                </a:solidFill>
                <a:effectLst/>
                <a:latin typeface="Guardian TextSans Web"/>
              </a:rPr>
              <a:t>; larger among users w/ early onset (</a:t>
            </a:r>
            <a:r>
              <a:rPr lang="en-US" b="0" i="0" u="sng" dirty="0">
                <a:solidFill>
                  <a:srgbClr val="333333"/>
                </a:solidFill>
                <a:effectLst/>
                <a:latin typeface="Guardian TextSans Web"/>
              </a:rPr>
              <a:t>&lt;</a:t>
            </a:r>
            <a:r>
              <a:rPr lang="en-US" b="0" i="0" u="none" dirty="0">
                <a:solidFill>
                  <a:srgbClr val="333333"/>
                </a:solidFill>
                <a:effectLst/>
                <a:latin typeface="Guardian TextSans Web"/>
              </a:rPr>
              <a:t>16y)</a:t>
            </a:r>
          </a:p>
          <a:p>
            <a:pPr marL="171450" indent="-171450">
              <a:buFontTx/>
              <a:buChar char="-"/>
            </a:pPr>
            <a:r>
              <a:rPr lang="en-US" b="0" i="0" u="none" dirty="0">
                <a:solidFill>
                  <a:srgbClr val="333333"/>
                </a:solidFill>
                <a:effectLst/>
                <a:latin typeface="Guardian TextSans Web"/>
              </a:rPr>
              <a:t>Univ enrollment: moderate certainty; larger </a:t>
            </a:r>
            <a:r>
              <a:rPr lang="en-US" b="0" i="0" u="none" dirty="0" err="1">
                <a:solidFill>
                  <a:srgbClr val="333333"/>
                </a:solidFill>
                <a:effectLst/>
                <a:latin typeface="Guardian TextSans Web"/>
              </a:rPr>
              <a:t>assoc</a:t>
            </a:r>
            <a:r>
              <a:rPr lang="en-US" b="0" i="0" u="none" dirty="0">
                <a:solidFill>
                  <a:srgbClr val="333333"/>
                </a:solidFill>
                <a:effectLst/>
                <a:latin typeface="Guardian TextSans Web"/>
              </a:rPr>
              <a:t> w/ more frequent use</a:t>
            </a:r>
          </a:p>
          <a:p>
            <a:pPr marL="171450" indent="-171450">
              <a:buFontTx/>
              <a:buChar char="-"/>
            </a:pPr>
            <a:r>
              <a:rPr lang="en-US" b="0" i="0" u="none" dirty="0">
                <a:solidFill>
                  <a:srgbClr val="333333"/>
                </a:solidFill>
                <a:effectLst/>
                <a:latin typeface="Guardian TextSans Web"/>
              </a:rPr>
              <a:t>Educational attainment: moderate-certainty; larger </a:t>
            </a:r>
            <a:r>
              <a:rPr lang="en-US" b="0" i="0" u="none" dirty="0" err="1">
                <a:solidFill>
                  <a:srgbClr val="333333"/>
                </a:solidFill>
                <a:effectLst/>
                <a:latin typeface="Guardian TextSans Web"/>
              </a:rPr>
              <a:t>assoc</a:t>
            </a:r>
            <a:r>
              <a:rPr lang="en-US" b="0" i="0" u="none" dirty="0">
                <a:solidFill>
                  <a:srgbClr val="333333"/>
                </a:solidFill>
                <a:effectLst/>
                <a:latin typeface="Guardian TextSans Web"/>
              </a:rPr>
              <a:t> w/ more </a:t>
            </a:r>
            <a:r>
              <a:rPr lang="en-US" b="0" i="0" u="none" dirty="0" err="1">
                <a:solidFill>
                  <a:srgbClr val="333333"/>
                </a:solidFill>
                <a:effectLst/>
                <a:latin typeface="Guardian TextSans Web"/>
              </a:rPr>
              <a:t>freq</a:t>
            </a:r>
            <a:r>
              <a:rPr lang="en-US" b="0" i="0" u="none" dirty="0">
                <a:solidFill>
                  <a:srgbClr val="333333"/>
                </a:solidFill>
                <a:effectLst/>
                <a:latin typeface="Guardian TextSans Web"/>
              </a:rPr>
              <a:t> use</a:t>
            </a:r>
          </a:p>
          <a:p>
            <a:pPr marL="171450" indent="-171450">
              <a:buFontTx/>
              <a:buChar char="-"/>
            </a:pPr>
            <a:r>
              <a:rPr lang="en-US" b="0" i="0" u="none" dirty="0">
                <a:solidFill>
                  <a:srgbClr val="333333"/>
                </a:solidFill>
                <a:effectLst/>
                <a:latin typeface="Guardian TextSans Web"/>
              </a:rPr>
              <a:t>Unemployment: low-certainty; larger </a:t>
            </a:r>
            <a:r>
              <a:rPr lang="en-US" b="0" i="0" u="none" dirty="0" err="1">
                <a:solidFill>
                  <a:srgbClr val="333333"/>
                </a:solidFill>
                <a:effectLst/>
                <a:latin typeface="Guardian TextSans Web"/>
              </a:rPr>
              <a:t>assoc</a:t>
            </a:r>
            <a:r>
              <a:rPr lang="en-US" b="0" i="0" u="none" dirty="0">
                <a:solidFill>
                  <a:srgbClr val="333333"/>
                </a:solidFill>
                <a:effectLst/>
                <a:latin typeface="Guardian TextSans Web"/>
              </a:rPr>
              <a:t> w/ more frequent use</a:t>
            </a:r>
          </a:p>
          <a:p>
            <a:pPr marL="171450" indent="-171450">
              <a:buFontTx/>
              <a:buChar char="-"/>
            </a:pPr>
            <a:endParaRPr lang="en-US" b="0" i="0" dirty="0"/>
          </a:p>
          <a:p>
            <a:endParaRPr lang="en-US" b="0" dirty="0"/>
          </a:p>
          <a:p>
            <a:r>
              <a:rPr lang="en-US" b="0" dirty="0"/>
              <a:t>Power et al study from Psychol Med 2021 looking at IQ showed decrease in full scale IQ and verbal IQ. Effect on performance IQ more equivocal. </a:t>
            </a:r>
          </a:p>
        </p:txBody>
      </p:sp>
      <p:sp>
        <p:nvSpPr>
          <p:cNvPr id="4" name="Slide Number Placeholder 3">
            <a:extLst>
              <a:ext uri="{FF2B5EF4-FFF2-40B4-BE49-F238E27FC236}">
                <a16:creationId xmlns:a16="http://schemas.microsoft.com/office/drawing/2014/main" id="{37289B30-E770-DDBB-1487-D43B139F1343}"/>
              </a:ext>
            </a:extLst>
          </p:cNvPr>
          <p:cNvSpPr>
            <a:spLocks noGrp="1"/>
          </p:cNvSpPr>
          <p:nvPr>
            <p:ph type="sldNum" sz="quarter" idx="5"/>
          </p:nvPr>
        </p:nvSpPr>
        <p:spPr/>
        <p:txBody>
          <a:bodyPr/>
          <a:lstStyle/>
          <a:p>
            <a:fld id="{6F53A030-FB3D-AD46-B0EA-4FC72EBA52F5}" type="slidenum">
              <a:rPr lang="en-US" smtClean="0"/>
              <a:t>15</a:t>
            </a:fld>
            <a:endParaRPr lang="en-US"/>
          </a:p>
        </p:txBody>
      </p:sp>
    </p:spTree>
    <p:extLst>
      <p:ext uri="{BB962C8B-B14F-4D97-AF65-F5344CB8AC3E}">
        <p14:creationId xmlns:p14="http://schemas.microsoft.com/office/powerpoint/2010/main" val="258867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4F459-075C-A4C3-27BB-61121ECB8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7BC77-17F6-31E2-547C-4F1BAB34D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DFEFB-CF50-E081-59DB-3DB7120111A8}"/>
              </a:ext>
            </a:extLst>
          </p:cNvPr>
          <p:cNvSpPr>
            <a:spLocks noGrp="1"/>
          </p:cNvSpPr>
          <p:nvPr>
            <p:ph type="body" idx="1"/>
          </p:nvPr>
        </p:nvSpPr>
        <p:spPr/>
        <p:txBody>
          <a:bodyPr/>
          <a:lstStyle/>
          <a:p>
            <a:r>
              <a:rPr lang="en-US" dirty="0"/>
              <a:t>The increase in THC concentration in cannabis products has also been temporally associated with an increase in acute care utilization for cannabis hyperemesis syndrome, which is a functional gastrointestinal disorder caused by chronic disruption of the gut-brain interaction. </a:t>
            </a:r>
          </a:p>
          <a:p>
            <a:r>
              <a:rPr lang="en-US" dirty="0"/>
              <a:t>It is characterized by stereotypical episodic vomiting at least 3 times annually that mimics cyclic vomiting syndromes in a patient who has used cannabis for more than a year before symptom onset, typically at least 4x/week. Notably symptoms may not resolve until the patient has been abstinent from cannabis for at least 6 months </a:t>
            </a:r>
          </a:p>
          <a:p>
            <a:endParaRPr lang="en-US" dirty="0"/>
          </a:p>
          <a:p>
            <a:r>
              <a:rPr lang="en-US" dirty="0"/>
              <a:t>Patients start in the prodromal period, where they have normal eating habits and are using cannabis. This is followed by the </a:t>
            </a:r>
            <a:r>
              <a:rPr lang="en-US" dirty="0" err="1"/>
              <a:t>hyperemetic</a:t>
            </a:r>
            <a:r>
              <a:rPr lang="en-US" dirty="0"/>
              <a:t> phase with severe nausea, vomiting, and abdominal pain that is often relieved by hot showers or baths. </a:t>
            </a:r>
          </a:p>
          <a:p>
            <a:r>
              <a:rPr lang="en-US" dirty="0"/>
              <a:t>Patients who continue to use cannabis will go back and forth between this </a:t>
            </a:r>
            <a:r>
              <a:rPr lang="en-US" dirty="0" err="1"/>
              <a:t>hyperemetic</a:t>
            </a:r>
            <a:r>
              <a:rPr lang="en-US" dirty="0"/>
              <a:t> phase and an asymptomatic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worth noting that around 30% of patients continue to have nausea, dyspepsia, or abdominal pain during this “asymptomatic period”. This definitely validates my clinical experience, which is that many patients will continue to have bothersome symptoms that, while not severe enough to lead to an ER visit, are very bothersome.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patients get treatment and ideally stop using cannabis, they’ll transition into the recovery phase. </a:t>
            </a:r>
          </a:p>
          <a:p>
            <a:endParaRPr lang="en-US" dirty="0"/>
          </a:p>
          <a:p>
            <a:endParaRPr lang="en-US" dirty="0"/>
          </a:p>
          <a:p>
            <a:pPr marL="171450" indent="-171450">
              <a:buFontTx/>
              <a:buChar char="-"/>
            </a:pPr>
            <a:endParaRPr lang="en-US" dirty="0"/>
          </a:p>
        </p:txBody>
      </p:sp>
      <p:sp>
        <p:nvSpPr>
          <p:cNvPr id="4" name="Slide Number Placeholder 3">
            <a:extLst>
              <a:ext uri="{FF2B5EF4-FFF2-40B4-BE49-F238E27FC236}">
                <a16:creationId xmlns:a16="http://schemas.microsoft.com/office/drawing/2014/main" id="{DDA8A4C0-ED76-8B5C-8A72-DF4D4D2BE1C5}"/>
              </a:ext>
            </a:extLst>
          </p:cNvPr>
          <p:cNvSpPr>
            <a:spLocks noGrp="1"/>
          </p:cNvSpPr>
          <p:nvPr>
            <p:ph type="sldNum" sz="quarter" idx="5"/>
          </p:nvPr>
        </p:nvSpPr>
        <p:spPr/>
        <p:txBody>
          <a:bodyPr/>
          <a:lstStyle/>
          <a:p>
            <a:fld id="{6F53A030-FB3D-AD46-B0EA-4FC72EBA52F5}" type="slidenum">
              <a:rPr lang="en-US" smtClean="0"/>
              <a:t>16</a:t>
            </a:fld>
            <a:endParaRPr lang="en-US"/>
          </a:p>
        </p:txBody>
      </p:sp>
    </p:spTree>
    <p:extLst>
      <p:ext uri="{BB962C8B-B14F-4D97-AF65-F5344CB8AC3E}">
        <p14:creationId xmlns:p14="http://schemas.microsoft.com/office/powerpoint/2010/main" val="74966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transition to talking about treatment options. </a:t>
            </a:r>
          </a:p>
        </p:txBody>
      </p:sp>
      <p:sp>
        <p:nvSpPr>
          <p:cNvPr id="4" name="Slide Number Placeholder 3"/>
          <p:cNvSpPr>
            <a:spLocks noGrp="1"/>
          </p:cNvSpPr>
          <p:nvPr>
            <p:ph type="sldNum" sz="quarter" idx="5"/>
          </p:nvPr>
        </p:nvSpPr>
        <p:spPr/>
        <p:txBody>
          <a:bodyPr/>
          <a:lstStyle/>
          <a:p>
            <a:fld id="{6F53A030-FB3D-AD46-B0EA-4FC72EBA52F5}" type="slidenum">
              <a:rPr lang="en-US" smtClean="0"/>
              <a:t>17</a:t>
            </a:fld>
            <a:endParaRPr lang="en-US"/>
          </a:p>
        </p:txBody>
      </p:sp>
    </p:spTree>
    <p:extLst>
      <p:ext uri="{BB962C8B-B14F-4D97-AF65-F5344CB8AC3E}">
        <p14:creationId xmlns:p14="http://schemas.microsoft.com/office/powerpoint/2010/main" val="139716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0EAE-2033-F935-77AA-DF57BB08C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EDB58-8191-858A-78EF-FC6C104ED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EA573-013F-944B-3E26-C59895ED2A50}"/>
              </a:ext>
            </a:extLst>
          </p:cNvPr>
          <p:cNvSpPr>
            <a:spLocks noGrp="1"/>
          </p:cNvSpPr>
          <p:nvPr>
            <p:ph type="body" idx="1"/>
          </p:nvPr>
        </p:nvSpPr>
        <p:spPr/>
        <p:txBody>
          <a:bodyPr/>
          <a:lstStyle/>
          <a:p>
            <a:r>
              <a:rPr lang="en-US" dirty="0"/>
              <a:t>First let’s talk about withdrawal. </a:t>
            </a:r>
          </a:p>
          <a:p>
            <a:r>
              <a:rPr lang="en-US" dirty="0"/>
              <a:t>This graph is from a 2022 review of cannabis withdrawal, which is experienced by about half of people using cannabis. </a:t>
            </a:r>
          </a:p>
          <a:p>
            <a:r>
              <a:rPr lang="en-US" dirty="0"/>
              <a:t>The y-axis shows the mean THC concentration, which is represented by the green line. The x-axis shows abstinence in days. </a:t>
            </a:r>
          </a:p>
          <a:p>
            <a:r>
              <a:rPr lang="en-US" dirty="0"/>
              <a:t>The blue lines show the relative intensity of symptoms over time. These are unrelated to the y-axis. </a:t>
            </a:r>
          </a:p>
          <a:p>
            <a:r>
              <a:rPr lang="en-US" dirty="0"/>
              <a:t>As you can see, during the first days of abstinence people tend to experience insomnia, shakiness, decreased appetite, sweating, and chills. </a:t>
            </a:r>
          </a:p>
          <a:p>
            <a:r>
              <a:rPr lang="en-US" dirty="0"/>
              <a:t>Within a week they typically have irritability, anxiety, restlessness, and depressed mood. </a:t>
            </a:r>
          </a:p>
          <a:p>
            <a:r>
              <a:rPr lang="en-US" dirty="0"/>
              <a:t>And then anger and aggression, which can last up to 3 weeks. </a:t>
            </a:r>
          </a:p>
          <a:p>
            <a:endParaRPr lang="en-US" dirty="0"/>
          </a:p>
          <a:p>
            <a:endParaRPr lang="en-US" dirty="0"/>
          </a:p>
          <a:p>
            <a:pPr marL="171450" indent="-171450">
              <a:buFontTx/>
              <a:buChar char="-"/>
            </a:pPr>
            <a:endParaRPr lang="en-US" dirty="0"/>
          </a:p>
          <a:p>
            <a:pPr marL="0" indent="0">
              <a:buFontTx/>
              <a:buNone/>
            </a:pPr>
            <a:r>
              <a:rPr lang="en-US" dirty="0"/>
              <a:t>Measures of cannabis withdrawal = marijuana withdrawal checklist (16 items),  cannabis withdrawal scale (19 item), composite withdrawal scale (14 item, corresponds symptoms in DSM-5)</a:t>
            </a:r>
          </a:p>
          <a:p>
            <a:pPr marL="0" indent="0">
              <a:buFontTx/>
              <a:buNone/>
            </a:pPr>
            <a:endParaRPr lang="en-US" dirty="0"/>
          </a:p>
          <a:p>
            <a:pPr marL="0" indent="0">
              <a:buFontTx/>
              <a:buNone/>
            </a:pPr>
            <a:endParaRPr lang="en-US" dirty="0"/>
          </a:p>
          <a:p>
            <a:r>
              <a:rPr lang="en-US" dirty="0"/>
              <a:t>Meta-analysis found approximately 47% of people using cannabis report withdrawal measured by standardized scales. </a:t>
            </a:r>
          </a:p>
          <a:p>
            <a:pPr marL="171450" indent="-171450">
              <a:buFontTx/>
              <a:buChar char="-"/>
            </a:pPr>
            <a:r>
              <a:rPr lang="en-US" dirty="0"/>
              <a:t>Community prevalence = 17%, outpatient samples = 54%, inpatients = 87%</a:t>
            </a:r>
          </a:p>
        </p:txBody>
      </p:sp>
      <p:sp>
        <p:nvSpPr>
          <p:cNvPr id="4" name="Slide Number Placeholder 3">
            <a:extLst>
              <a:ext uri="{FF2B5EF4-FFF2-40B4-BE49-F238E27FC236}">
                <a16:creationId xmlns:a16="http://schemas.microsoft.com/office/drawing/2014/main" id="{394C38A9-9BCC-A498-7861-FE363C11499E}"/>
              </a:ext>
            </a:extLst>
          </p:cNvPr>
          <p:cNvSpPr>
            <a:spLocks noGrp="1"/>
          </p:cNvSpPr>
          <p:nvPr>
            <p:ph type="sldNum" sz="quarter" idx="5"/>
          </p:nvPr>
        </p:nvSpPr>
        <p:spPr/>
        <p:txBody>
          <a:bodyPr/>
          <a:lstStyle/>
          <a:p>
            <a:fld id="{6F53A030-FB3D-AD46-B0EA-4FC72EBA52F5}" type="slidenum">
              <a:rPr lang="en-US" smtClean="0"/>
              <a:t>18</a:t>
            </a:fld>
            <a:endParaRPr lang="en-US"/>
          </a:p>
        </p:txBody>
      </p:sp>
    </p:spTree>
    <p:extLst>
      <p:ext uri="{BB962C8B-B14F-4D97-AF65-F5344CB8AC3E}">
        <p14:creationId xmlns:p14="http://schemas.microsoft.com/office/powerpoint/2010/main" val="64185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B4AAE-F73D-84E9-9418-8987CE632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8BDDA-63C0-9BD3-E6E8-6F9F98306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9539E-E2D1-C3D1-4B3A-7A0BEBABF3B2}"/>
              </a:ext>
            </a:extLst>
          </p:cNvPr>
          <p:cNvSpPr>
            <a:spLocks noGrp="1"/>
          </p:cNvSpPr>
          <p:nvPr>
            <p:ph type="body" idx="1"/>
          </p:nvPr>
        </p:nvSpPr>
        <p:spPr/>
        <p:txBody>
          <a:bodyPr/>
          <a:lstStyle/>
          <a:p>
            <a:r>
              <a:rPr lang="en-US" dirty="0"/>
              <a:t>Fortunately we do have medications to treat these symptoms, although I’ll note that there are no FDA-approved medications for withdrawal</a:t>
            </a:r>
          </a:p>
          <a:p>
            <a:endParaRPr lang="en-US" dirty="0"/>
          </a:p>
          <a:p>
            <a:r>
              <a:rPr lang="en-US" dirty="0"/>
              <a:t>I most typically use a combination of hydroxyzine for anxiety, mirtazapine for insomnia and appetite suppression, and ondansetron for nausea and stomach pain. Sometimes I add trazadone for insomnia. </a:t>
            </a:r>
          </a:p>
          <a:p>
            <a:r>
              <a:rPr lang="en-US" dirty="0"/>
              <a:t>Our psychiatry colleagues are typically managing antipsychotics for any psychotic symptoms or hallucinations. </a:t>
            </a:r>
          </a:p>
          <a:p>
            <a:endParaRPr lang="en-US" dirty="0"/>
          </a:p>
          <a:p>
            <a:r>
              <a:rPr lang="en-US" dirty="0"/>
              <a:t>The synthetic THCs – dronabinol and nabilone – have been used off-label to treat withdrawal symptoms, particularly anxiety and agitation. </a:t>
            </a:r>
          </a:p>
          <a:p>
            <a:r>
              <a:rPr lang="en-US" dirty="0"/>
              <a:t>There have been 2 studies of nabilone. The one using 2mg BID showed no difference from placebo on cannabis cravings or anxiety, while the one that treated patients using cannabis and tobacco with varenicline and nabilone 4mg BID showed attenuation of withdrawal-related mood and sleep symptoms with nabilone, although cravings were not better. </a:t>
            </a:r>
          </a:p>
          <a:p>
            <a:endParaRPr lang="en-US" dirty="0"/>
          </a:p>
          <a:p>
            <a:r>
              <a:rPr lang="en-US" dirty="0"/>
              <a:t>There is only 1 study of dronabinol, a synthetic THC, which enrolled 79 patients with cannabis use disorder and titrated the dose to 20mg BID over a week. This dose was maintained for 8 weeks and then tapered off over 2 weeks.  The study found increased treatment retention and reduced withdrawal symptoms with dronabinol. </a:t>
            </a:r>
          </a:p>
          <a:p>
            <a:endParaRPr lang="en-US" dirty="0"/>
          </a:p>
          <a:p>
            <a:r>
              <a:rPr lang="en-US" dirty="0"/>
              <a:t>In a 2016 human lab study, CBD did not alter subjective, reinforcing, cardiovascular effects of smoked cannabis in heavy users (Haney et al., </a:t>
            </a:r>
            <a:r>
              <a:rPr lang="en-US" i="1" dirty="0"/>
              <a:t>Neuropsychopharmacology. </a:t>
            </a:r>
            <a:r>
              <a:rPr lang="en-US" dirty="0"/>
              <a:t>2016)</a:t>
            </a:r>
          </a:p>
        </p:txBody>
      </p:sp>
      <p:sp>
        <p:nvSpPr>
          <p:cNvPr id="4" name="Slide Number Placeholder 3">
            <a:extLst>
              <a:ext uri="{FF2B5EF4-FFF2-40B4-BE49-F238E27FC236}">
                <a16:creationId xmlns:a16="http://schemas.microsoft.com/office/drawing/2014/main" id="{BFD12946-8EA0-FA8C-C546-0E316CEADD3E}"/>
              </a:ext>
            </a:extLst>
          </p:cNvPr>
          <p:cNvSpPr>
            <a:spLocks noGrp="1"/>
          </p:cNvSpPr>
          <p:nvPr>
            <p:ph type="sldNum" sz="quarter" idx="5"/>
          </p:nvPr>
        </p:nvSpPr>
        <p:spPr/>
        <p:txBody>
          <a:bodyPr/>
          <a:lstStyle/>
          <a:p>
            <a:fld id="{6F53A030-FB3D-AD46-B0EA-4FC72EBA52F5}" type="slidenum">
              <a:rPr lang="en-US" smtClean="0"/>
              <a:t>19</a:t>
            </a:fld>
            <a:endParaRPr lang="en-US"/>
          </a:p>
        </p:txBody>
      </p:sp>
    </p:spTree>
    <p:extLst>
      <p:ext uri="{BB962C8B-B14F-4D97-AF65-F5344CB8AC3E}">
        <p14:creationId xmlns:p14="http://schemas.microsoft.com/office/powerpoint/2010/main" val="411841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DE1B-7813-A694-EFB9-F1BD5C025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ADCAF-A48C-5AC7-DDF5-ABEEF99B4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B9FAB-3D56-3006-BC7E-0AB1AEFA9E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SchoolbookFS"/>
              </a:rPr>
              <a:t>It’s important to remember that these consequences do not affect all youth equally, which is disturbing and harmful for everyone, particularly those impacted.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SchoolbookFS"/>
              </a:rPr>
              <a:t>These are data from a 2020 report from the ACLU showing that despite similar rates of cannabis use by Black youth, shown in the royal blue bar, and white youth, shown in the lighter teal bar, the black arrest rate per 100,000 people from 2010 to 2018 is substantially higher than the white arrest rate during those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SchoolbookF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SchoolbookFS"/>
              </a:rPr>
              <a:t>Fortunately, across the country, states that legalized marijuana have seen larger average decreases in marijuana possession and sale offense arrest rates than states that only decriminalized marijuana.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SchoolbookFS"/>
            </a:endParaRPr>
          </a:p>
          <a:p>
            <a:r>
              <a:rPr lang="en-US" dirty="0"/>
              <a:t>I hope this is a useful context for the rest of this presentation, where we will focus on evidence-based information about potential cannabis-related harms and ways to prevent these. This is not about saying that people should never use cannabis, but instead recognizing when use becomes problematic and how effects can differ by age. </a:t>
            </a:r>
          </a:p>
        </p:txBody>
      </p:sp>
      <p:sp>
        <p:nvSpPr>
          <p:cNvPr id="4" name="Slide Number Placeholder 3">
            <a:extLst>
              <a:ext uri="{FF2B5EF4-FFF2-40B4-BE49-F238E27FC236}">
                <a16:creationId xmlns:a16="http://schemas.microsoft.com/office/drawing/2014/main" id="{EFBA1547-1E92-F70D-F778-F0D7B77B6CE6}"/>
              </a:ext>
            </a:extLst>
          </p:cNvPr>
          <p:cNvSpPr>
            <a:spLocks noGrp="1"/>
          </p:cNvSpPr>
          <p:nvPr>
            <p:ph type="sldNum" sz="quarter" idx="5"/>
          </p:nvPr>
        </p:nvSpPr>
        <p:spPr/>
        <p:txBody>
          <a:bodyPr/>
          <a:lstStyle/>
          <a:p>
            <a:fld id="{6F53A030-FB3D-AD46-B0EA-4FC72EBA52F5}" type="slidenum">
              <a:rPr lang="en-US" smtClean="0"/>
              <a:t>2</a:t>
            </a:fld>
            <a:endParaRPr lang="en-US"/>
          </a:p>
        </p:txBody>
      </p:sp>
    </p:spTree>
    <p:extLst>
      <p:ext uri="{BB962C8B-B14F-4D97-AF65-F5344CB8AC3E}">
        <p14:creationId xmlns:p14="http://schemas.microsoft.com/office/powerpoint/2010/main" val="287256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C6FF-49D1-935D-DE14-80E780CF8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8C972-3C6D-EE78-5CD3-758D8CB5C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AF19C-C05A-D90A-D099-1C7B41F100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number of medications have been tested for cannabis use disorder, including: bupropion, nefazodone, mirtazapine, </a:t>
            </a:r>
            <a:r>
              <a:rPr lang="en-US" dirty="0" err="1"/>
              <a:t>divalprox</a:t>
            </a:r>
            <a:r>
              <a:rPr lang="en-US" dirty="0"/>
              <a:t>, quetiapine, baclofen, zolpidem, dronabinol and nabilone (synthetic cannabis derivatives), cannabidiol, naltrexone, venlafaxine, various SSRIs, buspirone, gabapentin, topiramate, N-acetylcysteine.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3 most promising medication options, although none of them are FDA-approved for cannabis use disorder.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N-acetylcysteine, which is an over-the-counter supplement, is associated with decreased use in adolescents but did not show benefit in a trial with adults.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Gabapentin has been associated with decreased </a:t>
            </a:r>
            <a:r>
              <a:rPr lang="en-US" sz="1200" baseline="0" dirty="0">
                <a:latin typeface="Calibri"/>
                <a:cs typeface="Calibri"/>
              </a:rPr>
              <a:t>cannabis use, cravings, withdrawal symptoms in adults, however it has not been studied in youth.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Calibri"/>
                <a:cs typeface="Calibri"/>
              </a:rPr>
              <a:t>Finally, topiramate was associated with reduced cannabis use in adolescents in 1 trial, however treatment discontinuation was high due to many adverse effects.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a:p>
            <a:r>
              <a:rPr lang="en-US" dirty="0"/>
              <a:t>Follow up Gray study: </a:t>
            </a:r>
            <a:r>
              <a:rPr lang="en-US" b="0" i="0" dirty="0">
                <a:solidFill>
                  <a:srgbClr val="1B1B1B"/>
                </a:solidFill>
                <a:effectLst/>
                <a:latin typeface="Calibri" panose="020F0502020204030204" pitchFamily="34" charset="0"/>
              </a:rPr>
              <a:t>Low baseline impulsivity, high medication adherence, and low baseline severity of cannabis use as measured by urine cannabinoid levels predicted a better treatment outcome with higher likelihood of negative urine testing</a:t>
            </a:r>
          </a:p>
          <a:p>
            <a:endParaRPr lang="en-US" b="0" i="0" dirty="0">
              <a:solidFill>
                <a:srgbClr val="1B1B1B"/>
              </a:solidFill>
              <a:effectLst/>
              <a:latin typeface="Calibri" panose="020F0502020204030204" pitchFamily="34" charset="0"/>
            </a:endParaRPr>
          </a:p>
          <a:p>
            <a:r>
              <a:rPr lang="en-US" b="0" i="0" dirty="0">
                <a:solidFill>
                  <a:srgbClr val="1B1B1B"/>
                </a:solidFill>
                <a:effectLst/>
                <a:latin typeface="Calibri" panose="020F0502020204030204" pitchFamily="34" charset="0"/>
              </a:rPr>
              <a:t>Note that evidence is stronger for behavioral treatment but access is challenging</a:t>
            </a:r>
            <a:endParaRPr lang="en-US" dirty="0"/>
          </a:p>
        </p:txBody>
      </p:sp>
      <p:sp>
        <p:nvSpPr>
          <p:cNvPr id="4" name="Slide Number Placeholder 3">
            <a:extLst>
              <a:ext uri="{FF2B5EF4-FFF2-40B4-BE49-F238E27FC236}">
                <a16:creationId xmlns:a16="http://schemas.microsoft.com/office/drawing/2014/main" id="{E8EC54DE-BD69-243B-DEA7-15894D96057B}"/>
              </a:ext>
            </a:extLst>
          </p:cNvPr>
          <p:cNvSpPr>
            <a:spLocks noGrp="1"/>
          </p:cNvSpPr>
          <p:nvPr>
            <p:ph type="sldNum" sz="quarter" idx="5"/>
          </p:nvPr>
        </p:nvSpPr>
        <p:spPr/>
        <p:txBody>
          <a:bodyPr/>
          <a:lstStyle/>
          <a:p>
            <a:fld id="{6F53A030-FB3D-AD46-B0EA-4FC72EBA52F5}" type="slidenum">
              <a:rPr lang="en-US" smtClean="0"/>
              <a:t>20</a:t>
            </a:fld>
            <a:endParaRPr lang="en-US"/>
          </a:p>
        </p:txBody>
      </p:sp>
    </p:spTree>
    <p:extLst>
      <p:ext uri="{BB962C8B-B14F-4D97-AF65-F5344CB8AC3E}">
        <p14:creationId xmlns:p14="http://schemas.microsoft.com/office/powerpoint/2010/main" val="502744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6F8F-563B-3872-DD21-CAF240327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78E4A-EB86-1B85-A7DF-5DCB3E5A8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45B02-AAAF-5BDB-B09C-0486AE7824CF}"/>
              </a:ext>
            </a:extLst>
          </p:cNvPr>
          <p:cNvSpPr>
            <a:spLocks noGrp="1"/>
          </p:cNvSpPr>
          <p:nvPr>
            <p:ph type="body" idx="1"/>
          </p:nvPr>
        </p:nvSpPr>
        <p:spPr/>
        <p:txBody>
          <a:bodyPr/>
          <a:lstStyle/>
          <a:p>
            <a:r>
              <a:rPr lang="en-US" dirty="0"/>
              <a:t>Fortunately there is stronger evidence for behavioral interventions for cannabis use, although access is challenging. </a:t>
            </a:r>
          </a:p>
          <a:p>
            <a:r>
              <a:rPr lang="en-US" dirty="0"/>
              <a:t>These behavioral interventions, which I’m not going to go into detail about, should ideally be matched to the patient’s readiness to change. </a:t>
            </a:r>
          </a:p>
          <a:p>
            <a:r>
              <a:rPr lang="en-US" dirty="0"/>
              <a:t>Patients who aren’t sure they want to decrease their use may benefit from motivational interviewing, community reinforcement approach (which we’ll discuss on the next slide), and advise around decreasing risky use. </a:t>
            </a:r>
          </a:p>
          <a:p>
            <a:r>
              <a:rPr lang="en-US" dirty="0"/>
              <a:t>Patients who want to completely stop cannabis use may benefit from cognitive </a:t>
            </a:r>
            <a:r>
              <a:rPr lang="en-US" dirty="0" err="1"/>
              <a:t>behvioral</a:t>
            </a:r>
            <a:r>
              <a:rPr lang="en-US" dirty="0"/>
              <a:t> therapy to build skills around abstinence and relapse prevention. </a:t>
            </a:r>
          </a:p>
        </p:txBody>
      </p:sp>
      <p:sp>
        <p:nvSpPr>
          <p:cNvPr id="4" name="Slide Number Placeholder 3">
            <a:extLst>
              <a:ext uri="{FF2B5EF4-FFF2-40B4-BE49-F238E27FC236}">
                <a16:creationId xmlns:a16="http://schemas.microsoft.com/office/drawing/2014/main" id="{5DE4BC3C-AF49-73AD-99A1-521FBB63871D}"/>
              </a:ext>
            </a:extLst>
          </p:cNvPr>
          <p:cNvSpPr>
            <a:spLocks noGrp="1"/>
          </p:cNvSpPr>
          <p:nvPr>
            <p:ph type="sldNum" sz="quarter" idx="5"/>
          </p:nvPr>
        </p:nvSpPr>
        <p:spPr/>
        <p:txBody>
          <a:bodyPr/>
          <a:lstStyle/>
          <a:p>
            <a:fld id="{6F53A030-FB3D-AD46-B0EA-4FC72EBA52F5}" type="slidenum">
              <a:rPr lang="en-US" smtClean="0"/>
              <a:t>21</a:t>
            </a:fld>
            <a:endParaRPr lang="en-US"/>
          </a:p>
        </p:txBody>
      </p:sp>
    </p:spTree>
    <p:extLst>
      <p:ext uri="{BB962C8B-B14F-4D97-AF65-F5344CB8AC3E}">
        <p14:creationId xmlns:p14="http://schemas.microsoft.com/office/powerpoint/2010/main" val="1711491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5F75-8EC4-094D-FD4C-C12F605A7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729AA-9597-B57A-631C-F4E215B0E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549AA-48DF-B5D5-40BD-5C19A2C44F0D}"/>
              </a:ext>
            </a:extLst>
          </p:cNvPr>
          <p:cNvSpPr>
            <a:spLocks noGrp="1"/>
          </p:cNvSpPr>
          <p:nvPr>
            <p:ph type="body" idx="1"/>
          </p:nvPr>
        </p:nvSpPr>
        <p:spPr/>
        <p:txBody>
          <a:bodyPr/>
          <a:lstStyle/>
          <a:p>
            <a:r>
              <a:rPr lang="en-US" dirty="0"/>
              <a:t>There is particularly good evidence for the community reinforcement approach, which is the basis of CRAFT and A-CRA, the adolescent-focused version. </a:t>
            </a:r>
          </a:p>
          <a:p>
            <a:r>
              <a:rPr lang="en-US" dirty="0"/>
              <a:t>This approach aims to increase the availability and frequency of positive reinforcement from activities not involving substance use, which family or loved ones can help do, while decreasing the positive reinforcement that comes from substance use. </a:t>
            </a:r>
          </a:p>
        </p:txBody>
      </p:sp>
      <p:sp>
        <p:nvSpPr>
          <p:cNvPr id="4" name="Slide Number Placeholder 3">
            <a:extLst>
              <a:ext uri="{FF2B5EF4-FFF2-40B4-BE49-F238E27FC236}">
                <a16:creationId xmlns:a16="http://schemas.microsoft.com/office/drawing/2014/main" id="{0E9BD4E5-97A7-1A61-9753-F700B615C5C0}"/>
              </a:ext>
            </a:extLst>
          </p:cNvPr>
          <p:cNvSpPr>
            <a:spLocks noGrp="1"/>
          </p:cNvSpPr>
          <p:nvPr>
            <p:ph type="sldNum" sz="quarter" idx="5"/>
          </p:nvPr>
        </p:nvSpPr>
        <p:spPr/>
        <p:txBody>
          <a:bodyPr/>
          <a:lstStyle/>
          <a:p>
            <a:fld id="{6F53A030-FB3D-AD46-B0EA-4FC72EBA52F5}" type="slidenum">
              <a:rPr lang="en-US" smtClean="0"/>
              <a:t>22</a:t>
            </a:fld>
            <a:endParaRPr lang="en-US"/>
          </a:p>
        </p:txBody>
      </p:sp>
    </p:spTree>
    <p:extLst>
      <p:ext uri="{BB962C8B-B14F-4D97-AF65-F5344CB8AC3E}">
        <p14:creationId xmlns:p14="http://schemas.microsoft.com/office/powerpoint/2010/main" val="29386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some emerging data for contingency management for cannabis use in youth. </a:t>
            </a:r>
          </a:p>
          <a:p>
            <a:r>
              <a:rPr lang="en-US" dirty="0"/>
              <a:t>In this 2024 study of 220 youth randomized to 4-weeks of abstinence-based contingency management or monitoring, contingency management was associated with decreased cannabis use and greater desire to reduce or abstain cannabis use that persisted even after the incentives ended. </a:t>
            </a:r>
          </a:p>
        </p:txBody>
      </p:sp>
      <p:sp>
        <p:nvSpPr>
          <p:cNvPr id="4" name="Slide Number Placeholder 3"/>
          <p:cNvSpPr>
            <a:spLocks noGrp="1"/>
          </p:cNvSpPr>
          <p:nvPr>
            <p:ph type="sldNum" sz="quarter" idx="5"/>
          </p:nvPr>
        </p:nvSpPr>
        <p:spPr/>
        <p:txBody>
          <a:bodyPr/>
          <a:lstStyle/>
          <a:p>
            <a:fld id="{6F53A030-FB3D-AD46-B0EA-4FC72EBA52F5}" type="slidenum">
              <a:rPr lang="en-US" smtClean="0"/>
              <a:t>23</a:t>
            </a:fld>
            <a:endParaRPr lang="en-US"/>
          </a:p>
        </p:txBody>
      </p:sp>
    </p:spTree>
    <p:extLst>
      <p:ext uri="{BB962C8B-B14F-4D97-AF65-F5344CB8AC3E}">
        <p14:creationId xmlns:p14="http://schemas.microsoft.com/office/powerpoint/2010/main" val="2849750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When patients are not ready to abstain from cannabis, we discuss ways to reduce harms associated with use. </a:t>
            </a:r>
          </a:p>
          <a:p>
            <a:pPr algn="l" rtl="0" fontAlgn="base">
              <a:lnSpc>
                <a:spcPts val="1350"/>
              </a:lnSpc>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We’ll talk about this more on Wednesday, but this circle shows my general framework for taking a history that I then use to discuss harm reduction opportunities. </a:t>
            </a: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We ask about what products patients are using and may recommend transitioning from high-potency products, such as dabs and vapes, to lower potency edibles. We also talk about monitoring serving sizes when patients are using edibles. </a:t>
            </a:r>
          </a:p>
          <a:p>
            <a:pPr algn="l" rtl="0" fontAlgn="base">
              <a:lnSpc>
                <a:spcPts val="1350"/>
              </a:lnSpc>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We also make sure to evaluate why patients are using substances – what symptoms is it helping them manage. We can then work on addressing the symptoms using other strategies. For example, we may start a SSRI to deal with anxiety, discuss sleep hygiene, or add cyproheptadine to help with appetite. </a:t>
            </a:r>
          </a:p>
          <a:p>
            <a:pPr algn="l" rtl="0" fontAlgn="base">
              <a:lnSpc>
                <a:spcPts val="1350"/>
              </a:lnSpc>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I always ask about when and where patients are using substances, as this can reveal potential consequences. </a:t>
            </a: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I also encourage youth to avoid using cannabis before or during school or work to minimize associated educational or employment consequences, discuss the risks of driving under the influence, and discourage youth to use before sports where I worry the slowed reaction time may result in injuries. </a:t>
            </a: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Relatedly, we talk about whether the patient may want to limit their use to just after school or only social settings, which ultimately means they are using less and ideally decreasing risk of consequences. </a:t>
            </a:r>
          </a:p>
          <a:p>
            <a:pPr algn="l" rtl="0" fontAlgn="base">
              <a:lnSpc>
                <a:spcPts val="1350"/>
              </a:lnSpc>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lnSpc>
                <a:spcPts val="1350"/>
              </a:lnSpc>
              <a:buFont typeface="Arial" panose="020B0604020202020204" pitchFamily="34" charset="0"/>
              <a:buNone/>
            </a:pPr>
            <a:r>
              <a:rPr lang="en-US" sz="1800" b="0" i="0" u="none" strike="noStrike" dirty="0">
                <a:solidFill>
                  <a:srgbClr val="000000"/>
                </a:solidFill>
                <a:effectLst/>
                <a:latin typeface="Calibri" panose="020F0502020204030204" pitchFamily="34" charset="0"/>
              </a:rPr>
              <a:t>Lastly, we discuss avoiding synthetic cannabinoids given the high potency and association with hallucinations, paranoia, and psychosis. </a:t>
            </a:r>
          </a:p>
          <a:p>
            <a:pPr algn="l" rtl="0" fontAlgn="base">
              <a:lnSpc>
                <a:spcPts val="1350"/>
              </a:lnSpc>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lnSpc>
                <a:spcPts val="1350"/>
              </a:lnSpc>
              <a:buFont typeface="Arial" panose="020B0604020202020204" pitchFamily="34" charset="0"/>
              <a:buNone/>
            </a:pPr>
            <a:endParaRPr lang="en-US" b="0" i="0" u="none" strike="noStrike" dirty="0">
              <a:solidFill>
                <a:srgbClr val="000000"/>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5"/>
          </p:nvPr>
        </p:nvSpPr>
        <p:spPr/>
        <p:txBody>
          <a:bodyPr/>
          <a:lstStyle/>
          <a:p>
            <a:fld id="{6F53A030-FB3D-AD46-B0EA-4FC72EBA52F5}" type="slidenum">
              <a:rPr lang="en-US" smtClean="0"/>
              <a:t>24</a:t>
            </a:fld>
            <a:endParaRPr lang="en-US"/>
          </a:p>
        </p:txBody>
      </p:sp>
    </p:spTree>
    <p:extLst>
      <p:ext uri="{BB962C8B-B14F-4D97-AF65-F5344CB8AC3E}">
        <p14:creationId xmlns:p14="http://schemas.microsoft.com/office/powerpoint/2010/main" val="382084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let’s look at what the scientific evidence says about medical uses of cannabis. </a:t>
            </a:r>
          </a:p>
        </p:txBody>
      </p:sp>
      <p:sp>
        <p:nvSpPr>
          <p:cNvPr id="4" name="Slide Number Placeholder 3"/>
          <p:cNvSpPr>
            <a:spLocks noGrp="1"/>
          </p:cNvSpPr>
          <p:nvPr>
            <p:ph type="sldNum" sz="quarter" idx="5"/>
          </p:nvPr>
        </p:nvSpPr>
        <p:spPr/>
        <p:txBody>
          <a:bodyPr/>
          <a:lstStyle/>
          <a:p>
            <a:fld id="{6F53A030-FB3D-AD46-B0EA-4FC72EBA52F5}" type="slidenum">
              <a:rPr lang="en-US" smtClean="0"/>
              <a:t>25</a:t>
            </a:fld>
            <a:endParaRPr lang="en-US"/>
          </a:p>
        </p:txBody>
      </p:sp>
    </p:spTree>
    <p:extLst>
      <p:ext uri="{BB962C8B-B14F-4D97-AF65-F5344CB8AC3E}">
        <p14:creationId xmlns:p14="http://schemas.microsoft.com/office/powerpoint/2010/main" val="328927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2C6E-D550-A678-7D92-7509F0691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C46F2-E6D7-B8ED-CF23-E1648530F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A8216-3C6E-2EA4-BA24-105B810AE28D}"/>
              </a:ext>
            </a:extLst>
          </p:cNvPr>
          <p:cNvSpPr>
            <a:spLocks noGrp="1"/>
          </p:cNvSpPr>
          <p:nvPr>
            <p:ph type="body" idx="1"/>
          </p:nvPr>
        </p:nvSpPr>
        <p:spPr/>
        <p:txBody>
          <a:bodyPr/>
          <a:lstStyle/>
          <a:p>
            <a:r>
              <a:rPr lang="en-US" dirty="0"/>
              <a:t>There are 3 THC-based medications approved in the united states – dronabinol, nabilone, and </a:t>
            </a:r>
            <a:r>
              <a:rPr lang="en-US" dirty="0" err="1"/>
              <a:t>epidiolex</a:t>
            </a:r>
            <a:r>
              <a:rPr lang="en-US" dirty="0"/>
              <a:t>. </a:t>
            </a:r>
          </a:p>
          <a:p>
            <a:r>
              <a:rPr lang="en-US" dirty="0" err="1"/>
              <a:t>Nabiximols</a:t>
            </a:r>
            <a:r>
              <a:rPr lang="en-US" dirty="0"/>
              <a:t> are NOT approved in the US. </a:t>
            </a:r>
          </a:p>
          <a:p>
            <a:endParaRPr lang="en-US" dirty="0"/>
          </a:p>
          <a:p>
            <a:pPr marL="171450" indent="-171450">
              <a:buFontTx/>
              <a:buChar char="-"/>
            </a:pPr>
            <a:r>
              <a:rPr lang="en-US" dirty="0"/>
              <a:t>Dronabinol and Nabilone are both synthetic, pharmaceutical-grade THC FDA-approved for the treatment of nausea and vomiting </a:t>
            </a:r>
            <a:r>
              <a:rPr lang="en-US" dirty="0" err="1"/>
              <a:t>assoc</a:t>
            </a:r>
            <a:r>
              <a:rPr lang="en-US" dirty="0"/>
              <a:t> w/ cancer chemotherapy in pts who don’t respond to conventional antiemetics. Dronabinol is also approved for anorexia associated w/ weight loss in patients w/ AIDS. </a:t>
            </a:r>
          </a:p>
          <a:p>
            <a:pPr marL="171450" indent="-171450">
              <a:buFontTx/>
              <a:buChar char="-"/>
            </a:pPr>
            <a:r>
              <a:rPr lang="en-US" dirty="0" err="1"/>
              <a:t>Epidiolex</a:t>
            </a:r>
            <a:r>
              <a:rPr lang="en-US" dirty="0"/>
              <a:t> is purified CBD and is the only FDA-approved medication containing a cannabis derivative. It is approved for 2 very rare pediatric epilepsy types – Lennox-</a:t>
            </a:r>
            <a:r>
              <a:rPr lang="en-US" dirty="0" err="1"/>
              <a:t>Gastaut</a:t>
            </a:r>
            <a:r>
              <a:rPr lang="en-US" dirty="0"/>
              <a:t> and Dravet syndrome – and recently was approved for treatment of seizures associated with tuberous sclerosis complex. </a:t>
            </a:r>
          </a:p>
          <a:p>
            <a:pPr marL="171450" indent="-171450">
              <a:buFontTx/>
              <a:buChar char="-"/>
            </a:pPr>
            <a:r>
              <a:rPr lang="en-US" dirty="0"/>
              <a:t>Lastly, </a:t>
            </a:r>
            <a:r>
              <a:rPr lang="en-US" dirty="0" err="1"/>
              <a:t>Nabiximols</a:t>
            </a:r>
            <a:r>
              <a:rPr lang="en-US" dirty="0"/>
              <a:t> is a cannabis extract containing THC and CBD that’s an oral spray and is only currently available in 15 countries for the treatment of painful spasticity, cancer-associated pain, neuropathic pain associated with MS, and RA. </a:t>
            </a:r>
          </a:p>
          <a:p>
            <a:pPr marL="171450" indent="-171450">
              <a:buFontTx/>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AE46C60-3025-4768-165A-9F3B509002D1}"/>
              </a:ext>
            </a:extLst>
          </p:cNvPr>
          <p:cNvSpPr>
            <a:spLocks noGrp="1"/>
          </p:cNvSpPr>
          <p:nvPr>
            <p:ph type="sldNum" sz="quarter" idx="5"/>
          </p:nvPr>
        </p:nvSpPr>
        <p:spPr/>
        <p:txBody>
          <a:bodyPr/>
          <a:lstStyle/>
          <a:p>
            <a:fld id="{6F53A030-FB3D-AD46-B0EA-4FC72EBA52F5}" type="slidenum">
              <a:rPr lang="en-US" smtClean="0"/>
              <a:t>26</a:t>
            </a:fld>
            <a:endParaRPr lang="en-US"/>
          </a:p>
        </p:txBody>
      </p:sp>
    </p:spTree>
    <p:extLst>
      <p:ext uri="{BB962C8B-B14F-4D97-AF65-F5344CB8AC3E}">
        <p14:creationId xmlns:p14="http://schemas.microsoft.com/office/powerpoint/2010/main" val="36086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4B9F-B610-8B6D-3975-F0C0C955E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7AE54-8E22-D4F2-891F-8F512E5E9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68EB6-0E55-FBD4-1454-72797073BFB5}"/>
              </a:ext>
            </a:extLst>
          </p:cNvPr>
          <p:cNvSpPr>
            <a:spLocks noGrp="1"/>
          </p:cNvSpPr>
          <p:nvPr>
            <p:ph type="body" idx="1"/>
          </p:nvPr>
        </p:nvSpPr>
        <p:spPr/>
        <p:txBody>
          <a:bodyPr/>
          <a:lstStyle/>
          <a:p>
            <a:r>
              <a:rPr lang="en-US" b="0" i="0" dirty="0">
                <a:solidFill>
                  <a:srgbClr val="1B1B1B"/>
                </a:solidFill>
                <a:effectLst/>
                <a:latin typeface="Calibri" panose="020F0502020204030204" pitchFamily="34" charset="0"/>
              </a:rPr>
              <a:t>So what does the literature actually say about the use of cannabis for chronic pain, which is important to consider given 31.0% adults w/ chronic pain have ever used cannabis to manage pain. </a:t>
            </a:r>
          </a:p>
          <a:p>
            <a:endParaRPr lang="en-US" b="0" i="0" dirty="0">
              <a:solidFill>
                <a:srgbClr val="1B1B1B"/>
              </a:solidFill>
              <a:effectLst/>
              <a:latin typeface="Calibri" panose="020F0502020204030204" pitchFamily="34" charset="0"/>
            </a:endParaRPr>
          </a:p>
          <a:p>
            <a:r>
              <a:rPr lang="en-US" b="0" i="0" dirty="0">
                <a:solidFill>
                  <a:srgbClr val="1B1B1B"/>
                </a:solidFill>
                <a:effectLst/>
                <a:latin typeface="Calibri" panose="020F0502020204030204" pitchFamily="34" charset="0"/>
              </a:rPr>
              <a:t>This Forest plot is from a 2015 meta-analysis of 79 trials evaluating cannabinoids for multiple indications. This forest plot includes 9 studies comparing cannabinoid to a placebo that found at least 30% reduction in pain w/ cannabinoids and shows that while the overall findings favor cannabinoid, the confidence intervals for most of these studies were quite wide. The authors concluded that there was moderate-quality evidence that cannabinoids may be beneficial for treatment of chronic neuropathic or cancer pain. </a:t>
            </a:r>
          </a:p>
          <a:p>
            <a:endParaRPr lang="en-US" b="0" i="0" dirty="0">
              <a:solidFill>
                <a:srgbClr val="1B1B1B"/>
              </a:solidFill>
              <a:effectLst/>
              <a:latin typeface="Calibri" panose="020F0502020204030204" pitchFamily="34" charset="0"/>
            </a:endParaRPr>
          </a:p>
          <a:p>
            <a:r>
              <a:rPr lang="en-US" b="0" i="0" dirty="0">
                <a:solidFill>
                  <a:srgbClr val="1B1B1B"/>
                </a:solidFill>
                <a:effectLst/>
                <a:latin typeface="Calibri" panose="020F0502020204030204" pitchFamily="34" charset="0"/>
              </a:rPr>
              <a:t>I recommend this review because it has a nice summary of the doses and formulations that have been tested for various indications. </a:t>
            </a:r>
          </a:p>
          <a:p>
            <a:endParaRPr lang="en-US" b="0" i="0" dirty="0">
              <a:solidFill>
                <a:srgbClr val="1B1B1B"/>
              </a:solidFill>
              <a:effectLst/>
              <a:latin typeface="Calibri" panose="020F0502020204030204" pitchFamily="34" charset="0"/>
            </a:endParaRPr>
          </a:p>
          <a:p>
            <a:endParaRPr lang="en-US" b="0" i="0" dirty="0">
              <a:solidFill>
                <a:srgbClr val="1B1B1B"/>
              </a:solidFill>
              <a:effectLst/>
              <a:latin typeface="Calibri" panose="020F0502020204030204" pitchFamily="34" charset="0"/>
            </a:endParaRPr>
          </a:p>
          <a:p>
            <a:r>
              <a:rPr lang="en-US" b="0" i="0" dirty="0">
                <a:solidFill>
                  <a:srgbClr val="1B1B1B"/>
                </a:solidFill>
                <a:effectLst/>
                <a:latin typeface="Calibri" panose="020F0502020204030204" pitchFamily="34" charset="0"/>
              </a:rPr>
              <a:t>Whiting et al., </a:t>
            </a:r>
            <a:r>
              <a:rPr lang="en-US" b="0" i="1" dirty="0">
                <a:solidFill>
                  <a:srgbClr val="1B1B1B"/>
                </a:solidFill>
                <a:effectLst/>
                <a:latin typeface="Calibri" panose="020F0502020204030204" pitchFamily="34" charset="0"/>
              </a:rPr>
              <a:t>JAMA. </a:t>
            </a:r>
            <a:r>
              <a:rPr lang="en-US" b="0" i="0" dirty="0">
                <a:solidFill>
                  <a:srgbClr val="1B1B1B"/>
                </a:solidFill>
                <a:effectLst/>
                <a:latin typeface="Calibri" panose="020F0502020204030204" pitchFamily="34" charset="0"/>
              </a:rPr>
              <a:t>2015;313(24):2456-2473 has nice chart of doses/formulations that have been tested for various indications. </a:t>
            </a:r>
          </a:p>
          <a:p>
            <a:pPr marL="171450" indent="-171450">
              <a:buFontTx/>
              <a:buChar char="-"/>
            </a:pPr>
            <a:r>
              <a:rPr lang="en-US" b="0" i="0" dirty="0">
                <a:solidFill>
                  <a:srgbClr val="1B1B1B"/>
                </a:solidFill>
                <a:effectLst/>
                <a:latin typeface="Calibri" panose="020F0502020204030204" pitchFamily="34" charset="0"/>
              </a:rPr>
              <a:t>https://</a:t>
            </a:r>
            <a:r>
              <a:rPr lang="en-US" b="0" i="0" dirty="0" err="1">
                <a:solidFill>
                  <a:srgbClr val="1B1B1B"/>
                </a:solidFill>
                <a:effectLst/>
                <a:latin typeface="Calibri" panose="020F0502020204030204" pitchFamily="34" charset="0"/>
              </a:rPr>
              <a:t>jamanetwork-com.ezproxy.bu.edu</a:t>
            </a:r>
            <a:r>
              <a:rPr lang="en-US" b="0" i="0" dirty="0">
                <a:solidFill>
                  <a:srgbClr val="1B1B1B"/>
                </a:solidFill>
                <a:effectLst/>
                <a:latin typeface="Calibri" panose="020F0502020204030204" pitchFamily="34" charset="0"/>
              </a:rPr>
              <a:t>/journals/</a:t>
            </a:r>
            <a:r>
              <a:rPr lang="en-US" b="0" i="0" dirty="0" err="1">
                <a:solidFill>
                  <a:srgbClr val="1B1B1B"/>
                </a:solidFill>
                <a:effectLst/>
                <a:latin typeface="Calibri" panose="020F0502020204030204" pitchFamily="34" charset="0"/>
              </a:rPr>
              <a:t>jama</a:t>
            </a:r>
            <a:r>
              <a:rPr lang="en-US" b="0" i="0" dirty="0">
                <a:solidFill>
                  <a:srgbClr val="1B1B1B"/>
                </a:solidFill>
                <a:effectLst/>
                <a:latin typeface="Calibri" panose="020F0502020204030204" pitchFamily="34" charset="0"/>
              </a:rPr>
              <a:t>/</a:t>
            </a:r>
            <a:r>
              <a:rPr lang="en-US" b="0" i="0" dirty="0" err="1">
                <a:solidFill>
                  <a:srgbClr val="1B1B1B"/>
                </a:solidFill>
                <a:effectLst/>
                <a:latin typeface="Calibri" panose="020F0502020204030204" pitchFamily="34" charset="0"/>
              </a:rPr>
              <a:t>fullarticle</a:t>
            </a:r>
            <a:r>
              <a:rPr lang="en-US" b="0" i="0" dirty="0">
                <a:solidFill>
                  <a:srgbClr val="1B1B1B"/>
                </a:solidFill>
                <a:effectLst/>
                <a:latin typeface="Calibri" panose="020F0502020204030204" pitchFamily="34" charset="0"/>
              </a:rPr>
              <a:t>/2338251</a:t>
            </a:r>
          </a:p>
          <a:p>
            <a:pPr marL="171450" indent="-171450">
              <a:buFontTx/>
              <a:buChar char="-"/>
            </a:pPr>
            <a:endParaRPr lang="en-US" b="0" i="0" dirty="0">
              <a:solidFill>
                <a:srgbClr val="1B1B1B"/>
              </a:solidFill>
              <a:effectLst/>
              <a:latin typeface="Calibri" panose="020F0502020204030204" pitchFamily="34" charset="0"/>
            </a:endParaRPr>
          </a:p>
          <a:p>
            <a:pPr marL="0" indent="0">
              <a:buFontTx/>
              <a:buNone/>
            </a:pPr>
            <a:r>
              <a:rPr lang="en-US" b="0" i="0" dirty="0">
                <a:solidFill>
                  <a:srgbClr val="1B1B1B"/>
                </a:solidFill>
                <a:effectLst/>
                <a:latin typeface="Calibri" panose="020F0502020204030204" pitchFamily="34" charset="0"/>
              </a:rPr>
              <a:t>Allan et al: uncertainty around pain improvement but best evidence is for neuropathic pain w/ small benefit. </a:t>
            </a:r>
          </a:p>
          <a:p>
            <a:pPr marL="171450" indent="-171450">
              <a:buFontTx/>
              <a:buChar char="-"/>
            </a:pPr>
            <a:r>
              <a:rPr lang="en-US" b="0" i="0" dirty="0">
                <a:solidFill>
                  <a:srgbClr val="1B1B1B"/>
                </a:solidFill>
                <a:effectLst/>
                <a:latin typeface="Calibri" panose="020F0502020204030204" pitchFamily="34" charset="0"/>
              </a:rPr>
              <a:t>Reasonable evidence for improving n/v post-chemo</a:t>
            </a:r>
          </a:p>
          <a:p>
            <a:pPr marL="171450" indent="-171450">
              <a:buFontTx/>
              <a:buChar char="-"/>
            </a:pPr>
            <a:r>
              <a:rPr lang="en-US" b="0" i="0" dirty="0">
                <a:solidFill>
                  <a:srgbClr val="1B1B1B"/>
                </a:solidFill>
                <a:effectLst/>
                <a:latin typeface="Calibri" panose="020F0502020204030204" pitchFamily="34" charset="0"/>
              </a:rPr>
              <a:t>Likely improves spasticity in MS</a:t>
            </a:r>
          </a:p>
          <a:p>
            <a:pPr marL="171450" indent="-171450">
              <a:buFontTx/>
              <a:buChar char="-"/>
            </a:pPr>
            <a:r>
              <a:rPr lang="en-US" b="0" i="0" dirty="0">
                <a:solidFill>
                  <a:srgbClr val="1B1B1B"/>
                </a:solidFill>
                <a:effectLst/>
                <a:latin typeface="Calibri" panose="020F0502020204030204" pitchFamily="34" charset="0"/>
              </a:rPr>
              <a:t>High rate of side effects</a:t>
            </a:r>
          </a:p>
          <a:p>
            <a:endParaRPr lang="en-US" b="0" i="0" dirty="0">
              <a:solidFill>
                <a:srgbClr val="1B1B1B"/>
              </a:solidFill>
              <a:effectLst/>
              <a:latin typeface="Calibri" panose="020F0502020204030204" pitchFamily="34" charset="0"/>
            </a:endParaRPr>
          </a:p>
          <a:p>
            <a:r>
              <a:rPr lang="en-US" b="0" i="0" dirty="0">
                <a:solidFill>
                  <a:srgbClr val="1B1B1B"/>
                </a:solidFill>
                <a:effectLst/>
                <a:latin typeface="Calibri" panose="020F0502020204030204" pitchFamily="34" charset="0"/>
              </a:rPr>
              <a:t>31.0% adults w/ chronic pain have ever used cannabis to manage pain (Bicket MC et al., </a:t>
            </a:r>
            <a:r>
              <a:rPr lang="en-US" b="0" i="1" dirty="0">
                <a:solidFill>
                  <a:srgbClr val="1B1B1B"/>
                </a:solidFill>
                <a:effectLst/>
                <a:latin typeface="Calibri" panose="020F0502020204030204" pitchFamily="34" charset="0"/>
              </a:rPr>
              <a:t>JAMA </a:t>
            </a:r>
            <a:r>
              <a:rPr lang="en-US" b="0" i="1" dirty="0" err="1">
                <a:solidFill>
                  <a:srgbClr val="1B1B1B"/>
                </a:solidFill>
                <a:effectLst/>
                <a:latin typeface="Calibri" panose="020F0502020204030204" pitchFamily="34" charset="0"/>
              </a:rPr>
              <a:t>Netw</a:t>
            </a:r>
            <a:r>
              <a:rPr lang="en-US" b="0" i="1" dirty="0">
                <a:solidFill>
                  <a:srgbClr val="1B1B1B"/>
                </a:solidFill>
                <a:effectLst/>
                <a:latin typeface="Calibri" panose="020F0502020204030204" pitchFamily="34" charset="0"/>
              </a:rPr>
              <a:t> Open</a:t>
            </a:r>
            <a:r>
              <a:rPr lang="en-US" b="0" i="0" dirty="0">
                <a:solidFill>
                  <a:srgbClr val="1B1B1B"/>
                </a:solidFill>
                <a:effectLst/>
                <a:latin typeface="Calibri" panose="020F0502020204030204" pitchFamily="34" charset="0"/>
              </a:rPr>
              <a:t>. 2023;6(1): </a:t>
            </a:r>
            <a:r>
              <a:rPr lang="en-US" b="0" i="0" dirty="0" err="1">
                <a:solidFill>
                  <a:srgbClr val="1B1B1B"/>
                </a:solidFill>
                <a:effectLst/>
                <a:latin typeface="Source Sans Pro Web"/>
              </a:rPr>
              <a:t>doi</a:t>
            </a:r>
            <a:r>
              <a:rPr lang="en-US" b="0" i="0" dirty="0">
                <a:solidFill>
                  <a:srgbClr val="1B1B1B"/>
                </a:solidFill>
                <a:effectLst/>
                <a:latin typeface="Source Sans Pro Web"/>
              </a:rPr>
              <a:t>: </a:t>
            </a:r>
            <a:r>
              <a:rPr lang="en-US" b="0" i="0" u="sng" dirty="0">
                <a:solidFill>
                  <a:srgbClr val="005EA2"/>
                </a:solidFill>
                <a:effectLst/>
                <a:latin typeface="Source Sans Pro Web"/>
                <a:hlinkClick r:id="rId3"/>
              </a:rPr>
              <a:t>10.1001/jamanetworkopen.2022.49797</a:t>
            </a:r>
            <a:endParaRPr lang="en-US" b="0" i="0" dirty="0">
              <a:solidFill>
                <a:srgbClr val="1B1B1B"/>
              </a:solidFill>
              <a:effectLst/>
              <a:latin typeface="Calibri" panose="020F0502020204030204" pitchFamily="34" charset="0"/>
            </a:endParaRPr>
          </a:p>
          <a:p>
            <a:pPr marL="171450" indent="-171450">
              <a:buFontTx/>
              <a:buChar char="-"/>
            </a:pPr>
            <a:r>
              <a:rPr lang="en-US" b="0" i="0" dirty="0">
                <a:solidFill>
                  <a:srgbClr val="1B1B1B"/>
                </a:solidFill>
                <a:effectLst/>
                <a:latin typeface="Calibri" panose="020F0502020204030204" pitchFamily="34" charset="0"/>
              </a:rPr>
              <a:t>25.9% used in last 12M</a:t>
            </a:r>
          </a:p>
          <a:p>
            <a:pPr marL="171450" indent="-171450">
              <a:buFontTx/>
              <a:buChar char="-"/>
            </a:pPr>
            <a:r>
              <a:rPr lang="en-US" b="0" i="0" dirty="0">
                <a:solidFill>
                  <a:srgbClr val="1B1B1B"/>
                </a:solidFill>
                <a:effectLst/>
                <a:latin typeface="Calibri" panose="020F0502020204030204" pitchFamily="34" charset="0"/>
              </a:rPr>
              <a:t>23.2% report last 30d use</a:t>
            </a:r>
          </a:p>
          <a:p>
            <a:pPr marL="171450" indent="-171450">
              <a:buFontTx/>
              <a:buChar char="-"/>
            </a:pPr>
            <a:r>
              <a:rPr lang="en-US" b="0" i="0" dirty="0">
                <a:solidFill>
                  <a:srgbClr val="1B1B1B"/>
                </a:solidFill>
                <a:effectLst/>
                <a:latin typeface="Calibri" panose="020F0502020204030204" pitchFamily="34" charset="0"/>
              </a:rPr>
              <a:t>94.7% reported other pharmacologic use, 70.6% reported other </a:t>
            </a:r>
            <a:r>
              <a:rPr lang="en-US" b="0" i="0" dirty="0" err="1">
                <a:solidFill>
                  <a:srgbClr val="1B1B1B"/>
                </a:solidFill>
                <a:effectLst/>
                <a:latin typeface="Calibri" panose="020F0502020204030204" pitchFamily="34" charset="0"/>
              </a:rPr>
              <a:t>nonpharm</a:t>
            </a:r>
            <a:r>
              <a:rPr lang="en-US" b="0" i="0" dirty="0">
                <a:solidFill>
                  <a:srgbClr val="1B1B1B"/>
                </a:solidFill>
                <a:effectLst/>
                <a:latin typeface="Calibri" panose="020F0502020204030204" pitchFamily="34" charset="0"/>
              </a:rPr>
              <a:t> pain </a:t>
            </a:r>
            <a:r>
              <a:rPr lang="en-US" b="0" i="0" dirty="0" err="1">
                <a:solidFill>
                  <a:srgbClr val="1B1B1B"/>
                </a:solidFill>
                <a:effectLst/>
                <a:latin typeface="Calibri" panose="020F0502020204030204" pitchFamily="34" charset="0"/>
              </a:rPr>
              <a:t>tx</a:t>
            </a:r>
            <a:r>
              <a:rPr lang="en-US" b="0" i="0" dirty="0">
                <a:solidFill>
                  <a:srgbClr val="1B1B1B"/>
                </a:solidFill>
                <a:effectLst/>
                <a:latin typeface="Calibri" panose="020F0502020204030204" pitchFamily="34" charset="0"/>
              </a:rPr>
              <a:t> use</a:t>
            </a:r>
          </a:p>
          <a:p>
            <a:pPr marL="0" indent="0">
              <a:buFontTx/>
              <a:buNone/>
            </a:pPr>
            <a:r>
              <a:rPr lang="en-US" b="0" i="0" dirty="0">
                <a:solidFill>
                  <a:srgbClr val="1B1B1B"/>
                </a:solidFill>
                <a:effectLst/>
                <a:latin typeface="Calibri" panose="020F0502020204030204" pitchFamily="34" charset="0"/>
              </a:rPr>
              <a:t>Most (~55%) self-report that use of cannabis decreased use of opioids , </a:t>
            </a:r>
            <a:r>
              <a:rPr lang="en-US" b="0" i="0" dirty="0" err="1">
                <a:solidFill>
                  <a:srgbClr val="1B1B1B"/>
                </a:solidFill>
                <a:effectLst/>
                <a:latin typeface="Calibri" panose="020F0502020204030204" pitchFamily="34" charset="0"/>
              </a:rPr>
              <a:t>rx</a:t>
            </a:r>
            <a:r>
              <a:rPr lang="en-US" b="0" i="0" dirty="0">
                <a:solidFill>
                  <a:srgbClr val="1B1B1B"/>
                </a:solidFill>
                <a:effectLst/>
                <a:latin typeface="Calibri" panose="020F0502020204030204" pitchFamily="34" charset="0"/>
              </a:rPr>
              <a:t> nonopioids, OTC analgesics  - all measured as separate categories</a:t>
            </a:r>
          </a:p>
          <a:p>
            <a:pPr marL="0" indent="0">
              <a:buFontTx/>
              <a:buNone/>
            </a:pPr>
            <a:r>
              <a:rPr lang="en-US" b="0" i="0" dirty="0">
                <a:solidFill>
                  <a:srgbClr val="1B1B1B"/>
                </a:solidFill>
                <a:effectLst/>
                <a:latin typeface="Calibri" panose="020F0502020204030204" pitchFamily="34" charset="0"/>
              </a:rPr>
              <a:t>- Also reported decreased use of PT (39%), meditation (19%), CBT (26%)</a:t>
            </a:r>
          </a:p>
        </p:txBody>
      </p:sp>
      <p:sp>
        <p:nvSpPr>
          <p:cNvPr id="4" name="Slide Number Placeholder 3">
            <a:extLst>
              <a:ext uri="{FF2B5EF4-FFF2-40B4-BE49-F238E27FC236}">
                <a16:creationId xmlns:a16="http://schemas.microsoft.com/office/drawing/2014/main" id="{214A896A-961A-870C-8D57-8256D6EE1DEA}"/>
              </a:ext>
            </a:extLst>
          </p:cNvPr>
          <p:cNvSpPr>
            <a:spLocks noGrp="1"/>
          </p:cNvSpPr>
          <p:nvPr>
            <p:ph type="sldNum" sz="quarter" idx="5"/>
          </p:nvPr>
        </p:nvSpPr>
        <p:spPr/>
        <p:txBody>
          <a:bodyPr/>
          <a:lstStyle/>
          <a:p>
            <a:fld id="{6F53A030-FB3D-AD46-B0EA-4FC72EBA52F5}" type="slidenum">
              <a:rPr lang="en-US" smtClean="0"/>
              <a:t>27</a:t>
            </a:fld>
            <a:endParaRPr lang="en-US"/>
          </a:p>
        </p:txBody>
      </p:sp>
    </p:spTree>
    <p:extLst>
      <p:ext uri="{BB962C8B-B14F-4D97-AF65-F5344CB8AC3E}">
        <p14:creationId xmlns:p14="http://schemas.microsoft.com/office/powerpoint/2010/main" val="446596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2EB8-B4A4-ED77-1BCE-6D5C498B8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662D3-564F-021B-D1DA-B145D3795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F7C68-654D-DEDD-28FA-13086FB309FB}"/>
              </a:ext>
            </a:extLst>
          </p:cNvPr>
          <p:cNvSpPr>
            <a:spLocks noGrp="1"/>
          </p:cNvSpPr>
          <p:nvPr>
            <p:ph type="body" idx="1"/>
          </p:nvPr>
        </p:nvSpPr>
        <p:spPr/>
        <p:txBody>
          <a:bodyPr/>
          <a:lstStyle/>
          <a:p>
            <a:r>
              <a:rPr lang="en-US" b="0" i="0" dirty="0">
                <a:solidFill>
                  <a:srgbClr val="1B1B1B"/>
                </a:solidFill>
                <a:effectLst/>
                <a:latin typeface="Calibri" panose="020F0502020204030204" pitchFamily="34" charset="0"/>
              </a:rPr>
              <a:t>To summarize the rest of that review, the authors found: </a:t>
            </a:r>
          </a:p>
          <a:p>
            <a:pPr marL="171450" indent="-171450">
              <a:buFontTx/>
              <a:buChar char="-"/>
            </a:pPr>
            <a:r>
              <a:rPr lang="en-US" b="0" i="0" dirty="0">
                <a:solidFill>
                  <a:srgbClr val="1B1B1B"/>
                </a:solidFill>
                <a:effectLst/>
                <a:latin typeface="Calibri" panose="020F0502020204030204" pitchFamily="34" charset="0"/>
              </a:rPr>
              <a:t>Moderate-quality evidence for using smoked THC and </a:t>
            </a:r>
            <a:r>
              <a:rPr lang="en-US" b="0" i="0" dirty="0" err="1">
                <a:solidFill>
                  <a:srgbClr val="1B1B1B"/>
                </a:solidFill>
                <a:effectLst/>
                <a:latin typeface="Calibri" panose="020F0502020204030204" pitchFamily="34" charset="0"/>
              </a:rPr>
              <a:t>nabiximols</a:t>
            </a:r>
            <a:r>
              <a:rPr lang="en-US" b="0" i="0" dirty="0">
                <a:solidFill>
                  <a:srgbClr val="1B1B1B"/>
                </a:solidFill>
                <a:effectLst/>
                <a:latin typeface="Calibri" panose="020F0502020204030204" pitchFamily="34" charset="0"/>
              </a:rPr>
              <a:t> to treat chronic neuropathic or cancer-associated pain and moderate-quality evidence for using </a:t>
            </a:r>
            <a:r>
              <a:rPr lang="en-US" b="0" i="0" dirty="0" err="1">
                <a:solidFill>
                  <a:srgbClr val="1B1B1B"/>
                </a:solidFill>
                <a:effectLst/>
                <a:latin typeface="Calibri" panose="020F0502020204030204" pitchFamily="34" charset="0"/>
              </a:rPr>
              <a:t>nabiximols</a:t>
            </a:r>
            <a:r>
              <a:rPr lang="en-US" b="0" i="0" dirty="0">
                <a:solidFill>
                  <a:srgbClr val="1B1B1B"/>
                </a:solidFill>
                <a:effectLst/>
                <a:latin typeface="Calibri" panose="020F0502020204030204" pitchFamily="34" charset="0"/>
              </a:rPr>
              <a:t>, nabilone, THC or CBD capsules, and dronabinol to treat MS-associated spasticity. </a:t>
            </a:r>
          </a:p>
          <a:p>
            <a:pPr marL="171450" indent="-171450">
              <a:buFontTx/>
              <a:buChar char="-"/>
            </a:pPr>
            <a:r>
              <a:rPr lang="en-US" b="0" i="0" dirty="0">
                <a:solidFill>
                  <a:srgbClr val="1B1B1B"/>
                </a:solidFill>
                <a:effectLst/>
                <a:latin typeface="Calibri" panose="020F0502020204030204" pitchFamily="34" charset="0"/>
              </a:rPr>
              <a:t>Evidence for using cannabis derivatives to treat chemotherapy-related nausea/vomiting, promote weight gain in HIV, address sleep disorders, or treat Tourette syndrome is low quality. </a:t>
            </a:r>
          </a:p>
          <a:p>
            <a:pPr marL="171450" indent="-171450">
              <a:buFontTx/>
              <a:buChar char="-"/>
            </a:pPr>
            <a:r>
              <a:rPr lang="en-US" b="0" i="0" dirty="0">
                <a:solidFill>
                  <a:srgbClr val="1B1B1B"/>
                </a:solidFill>
                <a:effectLst/>
                <a:latin typeface="Calibri" panose="020F0502020204030204" pitchFamily="34" charset="0"/>
              </a:rPr>
              <a:t>The study also emphasizes that there was an increased risk of short-term adverse effects, including serious adverse events, with cannabinoids. </a:t>
            </a:r>
          </a:p>
          <a:p>
            <a:pPr marL="171450" indent="-171450">
              <a:buFontTx/>
              <a:buChar char="-"/>
            </a:pPr>
            <a:endParaRPr lang="en-US" b="0" i="0" dirty="0">
              <a:solidFill>
                <a:srgbClr val="1B1B1B"/>
              </a:solidFill>
              <a:effectLst/>
              <a:latin typeface="Calibri" panose="020F0502020204030204" pitchFamily="34" charset="0"/>
            </a:endParaRPr>
          </a:p>
          <a:p>
            <a:pPr marL="0" indent="0">
              <a:buFontTx/>
              <a:buNone/>
            </a:pPr>
            <a:r>
              <a:rPr lang="en-US" b="0" i="0" dirty="0">
                <a:solidFill>
                  <a:srgbClr val="1B1B1B"/>
                </a:solidFill>
                <a:effectLst/>
                <a:latin typeface="Calibri" panose="020F0502020204030204" pitchFamily="34" charset="0"/>
              </a:rPr>
              <a:t>There is certainly a substantial need for more research around the potential medical uses of cannabis. Cannabis is currently a Schedule I drug under DEA laws, which makes it difficult to access and study. </a:t>
            </a:r>
          </a:p>
          <a:p>
            <a:pPr marL="171450" indent="-171450">
              <a:buFontTx/>
              <a:buChar char="-"/>
            </a:pPr>
            <a:endParaRPr lang="en-US" b="0" i="0" dirty="0">
              <a:solidFill>
                <a:srgbClr val="1B1B1B"/>
              </a:solidFill>
              <a:effectLst/>
              <a:latin typeface="Calibri" panose="020F0502020204030204" pitchFamily="34" charset="0"/>
            </a:endParaRPr>
          </a:p>
          <a:p>
            <a:pPr marL="171450" indent="-171450">
              <a:buFontTx/>
              <a:buChar char="-"/>
            </a:pPr>
            <a:endParaRPr lang="en-US" b="0" i="0" dirty="0">
              <a:solidFill>
                <a:srgbClr val="1B1B1B"/>
              </a:solidFill>
              <a:effectLst/>
              <a:latin typeface="Calibri" panose="020F0502020204030204" pitchFamily="34" charset="0"/>
            </a:endParaRPr>
          </a:p>
          <a:p>
            <a:pPr marL="171450" indent="-171450">
              <a:buFontTx/>
              <a:buChar char="-"/>
            </a:pPr>
            <a:r>
              <a:rPr lang="en-US" b="0" i="0" dirty="0">
                <a:solidFill>
                  <a:srgbClr val="1B1B1B"/>
                </a:solidFill>
                <a:effectLst/>
                <a:latin typeface="Calibri" panose="020F0502020204030204" pitchFamily="34" charset="0"/>
              </a:rPr>
              <a:t>There were a ton of different adverse events reported, including GI disorders, nervous system complications, dizziness, dry mouth, nausea, fatigue, somnolence, depressed mood, etc. </a:t>
            </a:r>
          </a:p>
          <a:p>
            <a:pPr marL="171450" indent="-171450">
              <a:buFontTx/>
              <a:buChar char="-"/>
            </a:pPr>
            <a:endParaRPr lang="en-US" b="0" i="0" dirty="0">
              <a:solidFill>
                <a:srgbClr val="1B1B1B"/>
              </a:solidFill>
              <a:effectLst/>
              <a:latin typeface="Calibri" panose="020F0502020204030204" pitchFamily="34" charset="0"/>
            </a:endParaRPr>
          </a:p>
          <a:p>
            <a:pPr marL="0" indent="0">
              <a:buFontTx/>
              <a:buNone/>
            </a:pPr>
            <a:r>
              <a:rPr lang="en-US" b="0" i="0" dirty="0">
                <a:solidFill>
                  <a:srgbClr val="1B1B1B"/>
                </a:solidFill>
                <a:effectLst/>
                <a:latin typeface="Calibri" panose="020F0502020204030204" pitchFamily="34" charset="0"/>
              </a:rPr>
              <a:t>Allan et al (https://</a:t>
            </a:r>
            <a:r>
              <a:rPr lang="en-US" b="0" i="0" dirty="0" err="1">
                <a:solidFill>
                  <a:srgbClr val="1B1B1B"/>
                </a:solidFill>
                <a:effectLst/>
                <a:latin typeface="Calibri" panose="020F0502020204030204" pitchFamily="34" charset="0"/>
              </a:rPr>
              <a:t>pmc-ncbi-nlm-nih-gov.ezproxy.bu.edu</a:t>
            </a:r>
            <a:r>
              <a:rPr lang="en-US" b="0" i="0" dirty="0">
                <a:solidFill>
                  <a:srgbClr val="1B1B1B"/>
                </a:solidFill>
                <a:effectLst/>
                <a:latin typeface="Calibri" panose="020F0502020204030204" pitchFamily="34" charset="0"/>
              </a:rPr>
              <a:t>/articles/PMC5964405/): uncertainty around pain improvement but best evidence is for neuropathic pain w/ small benefit. </a:t>
            </a:r>
          </a:p>
          <a:p>
            <a:pPr marL="171450" indent="-171450">
              <a:buFontTx/>
              <a:buChar char="-"/>
            </a:pPr>
            <a:r>
              <a:rPr lang="en-US" b="0" i="0" dirty="0">
                <a:solidFill>
                  <a:srgbClr val="1B1B1B"/>
                </a:solidFill>
                <a:effectLst/>
                <a:latin typeface="Calibri" panose="020F0502020204030204" pitchFamily="34" charset="0"/>
              </a:rPr>
              <a:t>Reasonable evidence for improving n/v post-chemo</a:t>
            </a:r>
          </a:p>
          <a:p>
            <a:pPr marL="171450" indent="-171450">
              <a:buFontTx/>
              <a:buChar char="-"/>
            </a:pPr>
            <a:r>
              <a:rPr lang="en-US" b="0" i="0" dirty="0">
                <a:solidFill>
                  <a:srgbClr val="1B1B1B"/>
                </a:solidFill>
                <a:effectLst/>
                <a:latin typeface="Calibri" panose="020F0502020204030204" pitchFamily="34" charset="0"/>
              </a:rPr>
              <a:t>Likely improves spasticity in MS</a:t>
            </a:r>
          </a:p>
          <a:p>
            <a:pPr marL="171450" indent="-171450">
              <a:buFontTx/>
              <a:buChar char="-"/>
            </a:pPr>
            <a:r>
              <a:rPr lang="en-US" b="0" i="0" dirty="0">
                <a:solidFill>
                  <a:srgbClr val="1B1B1B"/>
                </a:solidFill>
                <a:effectLst/>
                <a:latin typeface="Calibri" panose="020F0502020204030204" pitchFamily="34" charset="0"/>
              </a:rPr>
              <a:t>High rate of side effects</a:t>
            </a:r>
          </a:p>
          <a:p>
            <a:endParaRPr lang="en-US" b="0" i="0" dirty="0">
              <a:solidFill>
                <a:srgbClr val="1B1B1B"/>
              </a:solidFill>
              <a:effectLst/>
              <a:latin typeface="Calibri" panose="020F0502020204030204" pitchFamily="34" charset="0"/>
            </a:endParaRPr>
          </a:p>
          <a:p>
            <a:r>
              <a:rPr lang="en-US" b="0" i="0" dirty="0">
                <a:solidFill>
                  <a:srgbClr val="1B1B1B"/>
                </a:solidFill>
                <a:effectLst/>
                <a:latin typeface="Calibri" panose="020F0502020204030204" pitchFamily="34" charset="0"/>
              </a:rPr>
              <a:t>31.0% adults w/ chronic pain have ever used cannabis to manage pain (Bicket MC et al., </a:t>
            </a:r>
            <a:r>
              <a:rPr lang="en-US" b="0" i="1" dirty="0">
                <a:solidFill>
                  <a:srgbClr val="1B1B1B"/>
                </a:solidFill>
                <a:effectLst/>
                <a:latin typeface="Calibri" panose="020F0502020204030204" pitchFamily="34" charset="0"/>
              </a:rPr>
              <a:t>JAMA </a:t>
            </a:r>
            <a:r>
              <a:rPr lang="en-US" b="0" i="1" dirty="0" err="1">
                <a:solidFill>
                  <a:srgbClr val="1B1B1B"/>
                </a:solidFill>
                <a:effectLst/>
                <a:latin typeface="Calibri" panose="020F0502020204030204" pitchFamily="34" charset="0"/>
              </a:rPr>
              <a:t>Netw</a:t>
            </a:r>
            <a:r>
              <a:rPr lang="en-US" b="0" i="1" dirty="0">
                <a:solidFill>
                  <a:srgbClr val="1B1B1B"/>
                </a:solidFill>
                <a:effectLst/>
                <a:latin typeface="Calibri" panose="020F0502020204030204" pitchFamily="34" charset="0"/>
              </a:rPr>
              <a:t> Open</a:t>
            </a:r>
            <a:r>
              <a:rPr lang="en-US" b="0" i="0" dirty="0">
                <a:solidFill>
                  <a:srgbClr val="1B1B1B"/>
                </a:solidFill>
                <a:effectLst/>
                <a:latin typeface="Calibri" panose="020F0502020204030204" pitchFamily="34" charset="0"/>
              </a:rPr>
              <a:t>. 2023;6(1): </a:t>
            </a:r>
            <a:r>
              <a:rPr lang="en-US" b="0" i="0" dirty="0" err="1">
                <a:solidFill>
                  <a:srgbClr val="1B1B1B"/>
                </a:solidFill>
                <a:effectLst/>
                <a:latin typeface="Source Sans Pro Web"/>
              </a:rPr>
              <a:t>doi</a:t>
            </a:r>
            <a:r>
              <a:rPr lang="en-US" b="0" i="0" dirty="0">
                <a:solidFill>
                  <a:srgbClr val="1B1B1B"/>
                </a:solidFill>
                <a:effectLst/>
                <a:latin typeface="Source Sans Pro Web"/>
              </a:rPr>
              <a:t>: </a:t>
            </a:r>
            <a:r>
              <a:rPr lang="en-US" b="0" i="0" u="sng" dirty="0">
                <a:solidFill>
                  <a:srgbClr val="005EA2"/>
                </a:solidFill>
                <a:effectLst/>
                <a:latin typeface="Source Sans Pro Web"/>
                <a:hlinkClick r:id="rId3"/>
              </a:rPr>
              <a:t>10.1001/jamanetworkopen.2022.49797</a:t>
            </a:r>
            <a:endParaRPr lang="en-US" b="0" i="0" dirty="0">
              <a:solidFill>
                <a:srgbClr val="1B1B1B"/>
              </a:solidFill>
              <a:effectLst/>
              <a:latin typeface="Calibri" panose="020F0502020204030204" pitchFamily="34" charset="0"/>
            </a:endParaRPr>
          </a:p>
          <a:p>
            <a:pPr marL="171450" indent="-171450">
              <a:buFontTx/>
              <a:buChar char="-"/>
            </a:pPr>
            <a:r>
              <a:rPr lang="en-US" b="0" i="0" dirty="0">
                <a:solidFill>
                  <a:srgbClr val="1B1B1B"/>
                </a:solidFill>
                <a:effectLst/>
                <a:latin typeface="Calibri" panose="020F0502020204030204" pitchFamily="34" charset="0"/>
              </a:rPr>
              <a:t>25.9% used in last 12M</a:t>
            </a:r>
          </a:p>
          <a:p>
            <a:pPr marL="171450" indent="-171450">
              <a:buFontTx/>
              <a:buChar char="-"/>
            </a:pPr>
            <a:r>
              <a:rPr lang="en-US" b="0" i="0" dirty="0">
                <a:solidFill>
                  <a:srgbClr val="1B1B1B"/>
                </a:solidFill>
                <a:effectLst/>
                <a:latin typeface="Calibri" panose="020F0502020204030204" pitchFamily="34" charset="0"/>
              </a:rPr>
              <a:t>23.2% report last 30d use</a:t>
            </a:r>
          </a:p>
          <a:p>
            <a:pPr marL="171450" indent="-171450">
              <a:buFontTx/>
              <a:buChar char="-"/>
            </a:pPr>
            <a:r>
              <a:rPr lang="en-US" b="0" i="0" dirty="0">
                <a:solidFill>
                  <a:srgbClr val="1B1B1B"/>
                </a:solidFill>
                <a:effectLst/>
                <a:latin typeface="Calibri" panose="020F0502020204030204" pitchFamily="34" charset="0"/>
              </a:rPr>
              <a:t>94.7% reported other pharmacologic use, 70.6% reported other </a:t>
            </a:r>
            <a:r>
              <a:rPr lang="en-US" b="0" i="0" dirty="0" err="1">
                <a:solidFill>
                  <a:srgbClr val="1B1B1B"/>
                </a:solidFill>
                <a:effectLst/>
                <a:latin typeface="Calibri" panose="020F0502020204030204" pitchFamily="34" charset="0"/>
              </a:rPr>
              <a:t>nonpharm</a:t>
            </a:r>
            <a:r>
              <a:rPr lang="en-US" b="0" i="0" dirty="0">
                <a:solidFill>
                  <a:srgbClr val="1B1B1B"/>
                </a:solidFill>
                <a:effectLst/>
                <a:latin typeface="Calibri" panose="020F0502020204030204" pitchFamily="34" charset="0"/>
              </a:rPr>
              <a:t> pain </a:t>
            </a:r>
            <a:r>
              <a:rPr lang="en-US" b="0" i="0" dirty="0" err="1">
                <a:solidFill>
                  <a:srgbClr val="1B1B1B"/>
                </a:solidFill>
                <a:effectLst/>
                <a:latin typeface="Calibri" panose="020F0502020204030204" pitchFamily="34" charset="0"/>
              </a:rPr>
              <a:t>tx</a:t>
            </a:r>
            <a:r>
              <a:rPr lang="en-US" b="0" i="0" dirty="0">
                <a:solidFill>
                  <a:srgbClr val="1B1B1B"/>
                </a:solidFill>
                <a:effectLst/>
                <a:latin typeface="Calibri" panose="020F0502020204030204" pitchFamily="34" charset="0"/>
              </a:rPr>
              <a:t> use</a:t>
            </a:r>
          </a:p>
          <a:p>
            <a:pPr marL="0" indent="0">
              <a:buFontTx/>
              <a:buNone/>
            </a:pPr>
            <a:r>
              <a:rPr lang="en-US" b="0" i="0" dirty="0">
                <a:solidFill>
                  <a:srgbClr val="1B1B1B"/>
                </a:solidFill>
                <a:effectLst/>
                <a:latin typeface="Calibri" panose="020F0502020204030204" pitchFamily="34" charset="0"/>
              </a:rPr>
              <a:t>Most (~55%) self-report that use of cannabis decreased use of opioids , </a:t>
            </a:r>
            <a:r>
              <a:rPr lang="en-US" b="0" i="0" dirty="0" err="1">
                <a:solidFill>
                  <a:srgbClr val="1B1B1B"/>
                </a:solidFill>
                <a:effectLst/>
                <a:latin typeface="Calibri" panose="020F0502020204030204" pitchFamily="34" charset="0"/>
              </a:rPr>
              <a:t>rx</a:t>
            </a:r>
            <a:r>
              <a:rPr lang="en-US" b="0" i="0" dirty="0">
                <a:solidFill>
                  <a:srgbClr val="1B1B1B"/>
                </a:solidFill>
                <a:effectLst/>
                <a:latin typeface="Calibri" panose="020F0502020204030204" pitchFamily="34" charset="0"/>
              </a:rPr>
              <a:t> nonopioids, OTC analgesics  - all measured as separate categories</a:t>
            </a:r>
          </a:p>
          <a:p>
            <a:pPr marL="0" indent="0">
              <a:buFontTx/>
              <a:buNone/>
            </a:pPr>
            <a:r>
              <a:rPr lang="en-US" b="0" i="0" dirty="0">
                <a:solidFill>
                  <a:srgbClr val="1B1B1B"/>
                </a:solidFill>
                <a:effectLst/>
                <a:latin typeface="Calibri" panose="020F0502020204030204" pitchFamily="34" charset="0"/>
              </a:rPr>
              <a:t>- Also reported decreased use of PT (39%), meditation (19%), CBT (26%)</a:t>
            </a:r>
          </a:p>
        </p:txBody>
      </p:sp>
      <p:sp>
        <p:nvSpPr>
          <p:cNvPr id="4" name="Slide Number Placeholder 3">
            <a:extLst>
              <a:ext uri="{FF2B5EF4-FFF2-40B4-BE49-F238E27FC236}">
                <a16:creationId xmlns:a16="http://schemas.microsoft.com/office/drawing/2014/main" id="{C92C72E4-D36B-F78D-7721-E234AF8B8054}"/>
              </a:ext>
            </a:extLst>
          </p:cNvPr>
          <p:cNvSpPr>
            <a:spLocks noGrp="1"/>
          </p:cNvSpPr>
          <p:nvPr>
            <p:ph type="sldNum" sz="quarter" idx="5"/>
          </p:nvPr>
        </p:nvSpPr>
        <p:spPr/>
        <p:txBody>
          <a:bodyPr/>
          <a:lstStyle/>
          <a:p>
            <a:fld id="{6F53A030-FB3D-AD46-B0EA-4FC72EBA52F5}" type="slidenum">
              <a:rPr lang="en-US" smtClean="0"/>
              <a:t>28</a:t>
            </a:fld>
            <a:endParaRPr lang="en-US"/>
          </a:p>
        </p:txBody>
      </p:sp>
    </p:spTree>
    <p:extLst>
      <p:ext uri="{BB962C8B-B14F-4D97-AF65-F5344CB8AC3E}">
        <p14:creationId xmlns:p14="http://schemas.microsoft.com/office/powerpoint/2010/main" val="206160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F1C7C-2B1B-F58F-C6DB-D0C4354DA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0A9F5-EE12-ACE8-B246-AAC1274A4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9B980-A349-E294-5587-4A154DA7E3B5}"/>
              </a:ext>
            </a:extLst>
          </p:cNvPr>
          <p:cNvSpPr>
            <a:spLocks noGrp="1"/>
          </p:cNvSpPr>
          <p:nvPr>
            <p:ph type="body" idx="1"/>
          </p:nvPr>
        </p:nvSpPr>
        <p:spPr/>
        <p:txBody>
          <a:bodyPr/>
          <a:lstStyle/>
          <a:p>
            <a:r>
              <a:rPr lang="en-US" dirty="0"/>
              <a:t>Lastly, I want to briefly discuss the idea that cannabis should be used to replace opioids or that cannabis can be used to treat opioid use disorder. This editorial by Keith Humphreys and Richard Saitz from 2019 emphasized that there is 1 small randomized clinical trials evaluating the use of cannabis as a substitution for opioids for chronic pain and no trials evaluating the use of cannabis alone for opioid use disorder. </a:t>
            </a:r>
          </a:p>
          <a:p>
            <a:endParaRPr lang="en-US" dirty="0"/>
          </a:p>
          <a:p>
            <a:r>
              <a:rPr lang="en-US" dirty="0"/>
              <a:t>There is some evidence that cannabis appears to improve opioid withdrawal symptoms (J </a:t>
            </a:r>
            <a:r>
              <a:rPr lang="en-US" dirty="0" err="1"/>
              <a:t>Subst</a:t>
            </a:r>
            <a:r>
              <a:rPr lang="en-US" dirty="0"/>
              <a:t> Abuse Treat 2020; </a:t>
            </a:r>
            <a:r>
              <a:rPr lang="en-US" dirty="0" err="1"/>
              <a:t>Bergeria</a:t>
            </a:r>
            <a:r>
              <a:rPr lang="en-US" dirty="0"/>
              <a:t> et al- JHH), and there have been some preclinical and observational studies that suggest cannabis may be therapeutic in OUD and addiction, however randomized trials are incredibly limited. The studies looking at use for chronic pain have not compared cannabis head-to-head against opioids with the exception of 1 trial of dihydrocodeine v nabilone that was published in 2008 and showed better pain relief with dihydrocodeine. </a:t>
            </a:r>
          </a:p>
          <a:p>
            <a:endParaRPr lang="en-US" dirty="0"/>
          </a:p>
          <a:p>
            <a:r>
              <a:rPr lang="en-US" b="0" i="0" dirty="0">
                <a:solidFill>
                  <a:srgbClr val="1B1B1B"/>
                </a:solidFill>
                <a:effectLst/>
                <a:latin typeface="Calibri" panose="020F0502020204030204" pitchFamily="34" charset="0"/>
              </a:rPr>
              <a:t>Furthermore, unlike other medications that are included in clinical trials, approved by the FDA, and used in clinical practice, medical cannabis is unregulated with variable THC content and therefore variable efficacy and adverse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Calibri" panose="020F0502020204030204" pitchFamily="34" charset="0"/>
              </a:rPr>
              <a:t>They ended with this quote, which I think sums the risks of encouraging medications that haven’t been sufficiently studied: </a:t>
            </a:r>
            <a:r>
              <a:rPr lang="en-US" i="1" dirty="0">
                <a:solidFill>
                  <a:schemeClr val="tx1"/>
                </a:solidFill>
              </a:rPr>
              <a:t>“For the opioid addiction crisis, clearly efficacious medications such as methadone and buprenorphine are under prescribed. </a:t>
            </a:r>
            <a:r>
              <a:rPr lang="en-US" b="1" i="1" dirty="0">
                <a:solidFill>
                  <a:schemeClr val="tx1"/>
                </a:solidFill>
              </a:rPr>
              <a:t>Without convincing evidence of efficacy of cannabis for this indication, it would be irresponsible</a:t>
            </a:r>
            <a:r>
              <a:rPr lang="en-US" i="1" dirty="0">
                <a:solidFill>
                  <a:schemeClr val="tx1"/>
                </a:solidFill>
              </a:rPr>
              <a:t> for medicine to exacerbate this problem by encouraging patients with opioid addiction to stop taking these medications and to rely instead on unproven cannabis treatment.”</a:t>
            </a:r>
          </a:p>
          <a:p>
            <a:endParaRPr lang="en-US" dirty="0"/>
          </a:p>
          <a:p>
            <a:endParaRPr lang="en-US" dirty="0"/>
          </a:p>
          <a:p>
            <a:r>
              <a:rPr lang="en-US" dirty="0" err="1"/>
              <a:t>Bergeria</a:t>
            </a:r>
            <a:r>
              <a:rPr lang="en-US" dirty="0"/>
              <a:t> et al., </a:t>
            </a:r>
            <a:r>
              <a:rPr lang="en-US" i="1" dirty="0"/>
              <a:t>JSAT, </a:t>
            </a:r>
            <a:r>
              <a:rPr lang="en-US" i="0" dirty="0"/>
              <a:t>2020: naturalistic cannabis use decreases self-reported opioid withdrawal symptoms</a:t>
            </a:r>
          </a:p>
          <a:p>
            <a:endParaRPr lang="en-US" dirty="0"/>
          </a:p>
        </p:txBody>
      </p:sp>
      <p:sp>
        <p:nvSpPr>
          <p:cNvPr id="4" name="Slide Number Placeholder 3">
            <a:extLst>
              <a:ext uri="{FF2B5EF4-FFF2-40B4-BE49-F238E27FC236}">
                <a16:creationId xmlns:a16="http://schemas.microsoft.com/office/drawing/2014/main" id="{6D599DDE-33DD-CE5C-BAB2-C0FC1FF453A1}"/>
              </a:ext>
            </a:extLst>
          </p:cNvPr>
          <p:cNvSpPr>
            <a:spLocks noGrp="1"/>
          </p:cNvSpPr>
          <p:nvPr>
            <p:ph type="sldNum" sz="quarter" idx="5"/>
          </p:nvPr>
        </p:nvSpPr>
        <p:spPr/>
        <p:txBody>
          <a:bodyPr/>
          <a:lstStyle/>
          <a:p>
            <a:fld id="{6F53A030-FB3D-AD46-B0EA-4FC72EBA52F5}" type="slidenum">
              <a:rPr lang="en-US" smtClean="0"/>
              <a:t>29</a:t>
            </a:fld>
            <a:endParaRPr lang="en-US"/>
          </a:p>
        </p:txBody>
      </p:sp>
    </p:spTree>
    <p:extLst>
      <p:ext uri="{BB962C8B-B14F-4D97-AF65-F5344CB8AC3E}">
        <p14:creationId xmlns:p14="http://schemas.microsoft.com/office/powerpoint/2010/main" val="330371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Before going into the rest of this talk, I also want to clarify some terms.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Cannabis refers to all products that come from the Cannabis Sativa and Cannabis Indica plants. These plants contain 1000s of cannabinoids, which bind to cannabinoid 1 receptors in the brain and cannabinoid 2 receptors on immune cells in the periphery and GI system.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Delta 9 tetrahydrocannabinol, or THC, is a partial agonist at both CB1 and 2 receptors with a much higher affinity for CB1 receptors in the brain.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Cannabidiol, or CBD, is a CB1 antagonist so it does not have the same psychoactive effects as THC.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The term marijuana refers to all products containing THC.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And as a reminder, these compounds are not regulated, which I often remind the adolescents I care for.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this talk, I’m going to generally use the term cannabis to include all products from the plant. However when we talk about epidemiology, I’ll use the word marijuana as that is how the surveys collect data about use and may not capture CBD use. </a:t>
            </a:r>
          </a:p>
          <a:p>
            <a:endParaRPr lang="en-US" dirty="0"/>
          </a:p>
        </p:txBody>
      </p:sp>
      <p:sp>
        <p:nvSpPr>
          <p:cNvPr id="4" name="Slide Number Placeholder 3"/>
          <p:cNvSpPr>
            <a:spLocks noGrp="1"/>
          </p:cNvSpPr>
          <p:nvPr>
            <p:ph type="sldNum" sz="quarter" idx="5"/>
          </p:nvPr>
        </p:nvSpPr>
        <p:spPr/>
        <p:txBody>
          <a:bodyPr/>
          <a:lstStyle/>
          <a:p>
            <a:fld id="{6F53A030-FB3D-AD46-B0EA-4FC72EBA52F5}" type="slidenum">
              <a:rPr lang="en-US" smtClean="0"/>
              <a:t>3</a:t>
            </a:fld>
            <a:endParaRPr lang="en-US"/>
          </a:p>
        </p:txBody>
      </p:sp>
    </p:spTree>
    <p:extLst>
      <p:ext uri="{BB962C8B-B14F-4D97-AF65-F5344CB8AC3E}">
        <p14:creationId xmlns:p14="http://schemas.microsoft.com/office/powerpoint/2010/main" val="3882786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53A030-FB3D-AD46-B0EA-4FC72EBA52F5}" type="slidenum">
              <a:rPr lang="en-US" smtClean="0"/>
              <a:t>30</a:t>
            </a:fld>
            <a:endParaRPr lang="en-US"/>
          </a:p>
        </p:txBody>
      </p:sp>
    </p:spTree>
    <p:extLst>
      <p:ext uri="{BB962C8B-B14F-4D97-AF65-F5344CB8AC3E}">
        <p14:creationId xmlns:p14="http://schemas.microsoft.com/office/powerpoint/2010/main" val="143645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background in mind, we’ll use today’s time to </a:t>
            </a: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Describe the epidemiology of cannabis use in the United States</a:t>
            </a:r>
            <a:endParaRPr lang="en-US" dirty="0">
              <a:effectLst/>
              <a:ea typeface="Times New Roman" panose="02020603050405020304" pitchFamily="18" charset="0"/>
            </a:endParaRP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Identify adverse health effects of cannabis use. </a:t>
            </a:r>
            <a:endParaRPr lang="en-US" dirty="0">
              <a:effectLst/>
              <a:ea typeface="Times New Roman" panose="02020603050405020304" pitchFamily="18" charset="0"/>
            </a:endParaRP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Council patients on treatment options for cannabis use disorder and withdrawal. </a:t>
            </a:r>
            <a:endParaRPr lang="en-US" dirty="0">
              <a:effectLst/>
              <a:ea typeface="Times New Roman" panose="02020603050405020304" pitchFamily="18" charset="0"/>
            </a:endParaRP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Analyze medical uses of cannabis based on scientific evidence</a:t>
            </a:r>
            <a:endParaRPr lang="en-US"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F53A030-FB3D-AD46-B0EA-4FC72EBA52F5}" type="slidenum">
              <a:rPr lang="en-US" smtClean="0"/>
              <a:t>4</a:t>
            </a:fld>
            <a:endParaRPr lang="en-US"/>
          </a:p>
        </p:txBody>
      </p:sp>
    </p:spTree>
    <p:extLst>
      <p:ext uri="{BB962C8B-B14F-4D97-AF65-F5344CB8AC3E}">
        <p14:creationId xmlns:p14="http://schemas.microsoft.com/office/powerpoint/2010/main" val="324439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describing epidemiology of cannabis use. </a:t>
            </a:r>
          </a:p>
        </p:txBody>
      </p:sp>
      <p:sp>
        <p:nvSpPr>
          <p:cNvPr id="4" name="Slide Number Placeholder 3"/>
          <p:cNvSpPr>
            <a:spLocks noGrp="1"/>
          </p:cNvSpPr>
          <p:nvPr>
            <p:ph type="sldNum" sz="quarter" idx="5"/>
          </p:nvPr>
        </p:nvSpPr>
        <p:spPr/>
        <p:txBody>
          <a:bodyPr/>
          <a:lstStyle/>
          <a:p>
            <a:fld id="{6F53A030-FB3D-AD46-B0EA-4FC72EBA52F5}" type="slidenum">
              <a:rPr lang="en-US" smtClean="0"/>
              <a:t>5</a:t>
            </a:fld>
            <a:endParaRPr lang="en-US"/>
          </a:p>
        </p:txBody>
      </p:sp>
    </p:spTree>
    <p:extLst>
      <p:ext uri="{BB962C8B-B14F-4D97-AF65-F5344CB8AC3E}">
        <p14:creationId xmlns:p14="http://schemas.microsoft.com/office/powerpoint/2010/main" val="194960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A671-4CC4-DC6E-C6D2-1CFC68C8E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B97BF-9E07-B407-4A6C-E08E4463B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0C336-B77F-9890-1015-F796EE119249}"/>
              </a:ext>
            </a:extLst>
          </p:cNvPr>
          <p:cNvSpPr>
            <a:spLocks noGrp="1"/>
          </p:cNvSpPr>
          <p:nvPr>
            <p:ph type="body" idx="1"/>
          </p:nvPr>
        </p:nvSpPr>
        <p:spPr/>
        <p:txBody>
          <a:bodyPr/>
          <a:lstStyle/>
          <a:p>
            <a:r>
              <a:rPr lang="en-US" dirty="0"/>
              <a:t>It’s helpful to contextualize cannabis use within the legal landscape in the US. This is a recent map of the US showing states with legal medical marijuana in blue, legal recreational and medical adult marijuana use in orange, legal CBD and low THC in yellow, and no legalized cannabis in gray. </a:t>
            </a:r>
          </a:p>
        </p:txBody>
      </p:sp>
      <p:sp>
        <p:nvSpPr>
          <p:cNvPr id="4" name="Slide Number Placeholder 3">
            <a:extLst>
              <a:ext uri="{FF2B5EF4-FFF2-40B4-BE49-F238E27FC236}">
                <a16:creationId xmlns:a16="http://schemas.microsoft.com/office/drawing/2014/main" id="{45E3BE5C-97E5-4FC9-9240-4A55FE3CCC21}"/>
              </a:ext>
            </a:extLst>
          </p:cNvPr>
          <p:cNvSpPr>
            <a:spLocks noGrp="1"/>
          </p:cNvSpPr>
          <p:nvPr>
            <p:ph type="sldNum" sz="quarter" idx="5"/>
          </p:nvPr>
        </p:nvSpPr>
        <p:spPr/>
        <p:txBody>
          <a:bodyPr/>
          <a:lstStyle/>
          <a:p>
            <a:fld id="{6F53A030-FB3D-AD46-B0EA-4FC72EBA52F5}" type="slidenum">
              <a:rPr lang="en-US" smtClean="0"/>
              <a:t>6</a:t>
            </a:fld>
            <a:endParaRPr lang="en-US"/>
          </a:p>
        </p:txBody>
      </p:sp>
    </p:spTree>
    <p:extLst>
      <p:ext uri="{BB962C8B-B14F-4D97-AF65-F5344CB8AC3E}">
        <p14:creationId xmlns:p14="http://schemas.microsoft.com/office/powerpoint/2010/main" val="425678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38C76-EFA9-840A-BB34-F38EE7598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4776A-9F08-D2EF-1925-4127323D8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2072B-EF40-7EB7-4749-C863F932C4E0}"/>
              </a:ext>
            </a:extLst>
          </p:cNvPr>
          <p:cNvSpPr>
            <a:spLocks noGrp="1"/>
          </p:cNvSpPr>
          <p:nvPr>
            <p:ph type="body" idx="1"/>
          </p:nvPr>
        </p:nvSpPr>
        <p:spPr/>
        <p:txBody>
          <a:bodyPr/>
          <a:lstStyle/>
          <a:p>
            <a:r>
              <a:rPr lang="en-US" dirty="0"/>
              <a:t>Here we are looking at self-reported use of marijuana in the last 30 days in different age groups. These data come from the National Survey on Drug Use and Health. </a:t>
            </a:r>
          </a:p>
          <a:p>
            <a:endParaRPr lang="en-US" dirty="0"/>
          </a:p>
          <a:p>
            <a:r>
              <a:rPr lang="en-US" dirty="0"/>
              <a:t>To contextualize these data, 61.8 million Americans aged 12 and older reported last-year marijuana use and about 2/3 of them (43.6 million) reported last month use in 2023. </a:t>
            </a:r>
          </a:p>
          <a:p>
            <a:r>
              <a:rPr lang="en-US" dirty="0"/>
              <a:t>For comparison, 134.7 million people reported last month alcohol use and 64.4 million reported past month tobacco or nicotine use of any kind. </a:t>
            </a:r>
          </a:p>
          <a:p>
            <a:r>
              <a:rPr lang="en-US" dirty="0"/>
              <a:t>So marijuana use remains less common than either of these other legalized substance, but is much more common than any illicit substance use. </a:t>
            </a:r>
          </a:p>
          <a:p>
            <a:endParaRPr lang="en-US" dirty="0"/>
          </a:p>
          <a:p>
            <a:r>
              <a:rPr lang="en-US" dirty="0"/>
              <a:t>To return to these data, the x-axis is years from 2013 to 2022 – note that there was limited and different data collection in 2020 due to the COVID-19 pandemic. </a:t>
            </a:r>
          </a:p>
          <a:p>
            <a:r>
              <a:rPr lang="en-US" dirty="0"/>
              <a:t>The y-axis is percent of the US population. </a:t>
            </a:r>
          </a:p>
          <a:p>
            <a:r>
              <a:rPr lang="en-US" dirty="0"/>
              <a:t>Each color represents a different age group. </a:t>
            </a:r>
          </a:p>
          <a:p>
            <a:r>
              <a:rPr lang="en-US" dirty="0"/>
              <a:t>As you can see, last-month use is most common among 18-25 year olds, then 26-34-year olds. </a:t>
            </a:r>
          </a:p>
          <a:p>
            <a:r>
              <a:rPr lang="en-US" dirty="0"/>
              <a:t>From 2013 to 2019, use among adolescents 12-17 remained stable while use increased in other age groups. This pattern continued from 2021-2022 except 18-25yo use also remained stable. </a:t>
            </a:r>
          </a:p>
          <a:p>
            <a:endParaRPr lang="en-US" dirty="0"/>
          </a:p>
          <a:p>
            <a:endParaRPr lang="en-US" dirty="0"/>
          </a:p>
        </p:txBody>
      </p:sp>
      <p:sp>
        <p:nvSpPr>
          <p:cNvPr id="4" name="Slide Number Placeholder 3">
            <a:extLst>
              <a:ext uri="{FF2B5EF4-FFF2-40B4-BE49-F238E27FC236}">
                <a16:creationId xmlns:a16="http://schemas.microsoft.com/office/drawing/2014/main" id="{B2E11E6C-589A-721D-0DF1-306AE291753D}"/>
              </a:ext>
            </a:extLst>
          </p:cNvPr>
          <p:cNvSpPr>
            <a:spLocks noGrp="1"/>
          </p:cNvSpPr>
          <p:nvPr>
            <p:ph type="sldNum" sz="quarter" idx="5"/>
          </p:nvPr>
        </p:nvSpPr>
        <p:spPr/>
        <p:txBody>
          <a:bodyPr/>
          <a:lstStyle/>
          <a:p>
            <a:fld id="{6F53A030-FB3D-AD46-B0EA-4FC72EBA52F5}" type="slidenum">
              <a:rPr lang="en-US" smtClean="0"/>
              <a:t>7</a:t>
            </a:fld>
            <a:endParaRPr lang="en-US"/>
          </a:p>
        </p:txBody>
      </p:sp>
    </p:spTree>
    <p:extLst>
      <p:ext uri="{BB962C8B-B14F-4D97-AF65-F5344CB8AC3E}">
        <p14:creationId xmlns:p14="http://schemas.microsoft.com/office/powerpoint/2010/main" val="67717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0ADD-4E23-9A3D-4ADC-330E23199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7E343-9EEC-2B91-33F8-FA2F3E13B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B339C-7916-F6C5-0011-C5C64127B1C6}"/>
              </a:ext>
            </a:extLst>
          </p:cNvPr>
          <p:cNvSpPr>
            <a:spLocks noGrp="1"/>
          </p:cNvSpPr>
          <p:nvPr>
            <p:ph type="body" idx="1"/>
          </p:nvPr>
        </p:nvSpPr>
        <p:spPr/>
        <p:txBody>
          <a:bodyPr/>
          <a:lstStyle/>
          <a:p>
            <a:r>
              <a:rPr lang="en-US" dirty="0"/>
              <a:t>Now let’s look at the adolescent data more closely. </a:t>
            </a:r>
          </a:p>
          <a:p>
            <a:r>
              <a:rPr lang="en-US" dirty="0"/>
              <a:t>These data are from Monitoring the Future, a survey that is distributed to adolescents at a nationally representative set of schools every year to understand trends in substance use and related perceptions. </a:t>
            </a:r>
          </a:p>
          <a:p>
            <a:r>
              <a:rPr lang="en-US" dirty="0"/>
              <a:t>We’re looking at daily use, which increases risk for adverse consequences, including developing a cannabis use disorder. </a:t>
            </a:r>
          </a:p>
          <a:p>
            <a:r>
              <a:rPr lang="en-US" dirty="0"/>
              <a:t>This graph shows trends in daily use by 12</a:t>
            </a:r>
            <a:r>
              <a:rPr lang="en-US" baseline="30000" dirty="0"/>
              <a:t>th</a:t>
            </a:r>
            <a:r>
              <a:rPr lang="en-US" dirty="0"/>
              <a:t> graders in yellow, 10</a:t>
            </a:r>
            <a:r>
              <a:rPr lang="en-US" baseline="30000" dirty="0"/>
              <a:t>th</a:t>
            </a:r>
            <a:r>
              <a:rPr lang="en-US" dirty="0"/>
              <a:t> graders in green, and 8</a:t>
            </a:r>
            <a:r>
              <a:rPr lang="en-US" baseline="30000" dirty="0"/>
              <a:t>th</a:t>
            </a:r>
            <a:r>
              <a:rPr lang="en-US" dirty="0"/>
              <a:t> graders in blue. On the x-axis we have years from 1975 to 2023. The y-axis is percent of students. </a:t>
            </a:r>
          </a:p>
          <a:p>
            <a:r>
              <a:rPr lang="en-US" dirty="0"/>
              <a:t>Marijuana use has decreased amongst 12</a:t>
            </a:r>
            <a:r>
              <a:rPr lang="en-US" baseline="30000" dirty="0"/>
              <a:t>th</a:t>
            </a:r>
            <a:r>
              <a:rPr lang="en-US" dirty="0"/>
              <a:t> graders since the 70s and 80s, however it has increased since a low in the early 1990s and remained very stable since the early 2000s. </a:t>
            </a:r>
          </a:p>
          <a:p>
            <a:r>
              <a:rPr lang="en-US" dirty="0"/>
              <a:t>We’ll talk about this more on Wednesday, but this stability in use really contrasts with other substance use in adolescents, which has declined pretty dramatically and consistently since the 70s. </a:t>
            </a:r>
          </a:p>
        </p:txBody>
      </p:sp>
      <p:sp>
        <p:nvSpPr>
          <p:cNvPr id="4" name="Slide Number Placeholder 3">
            <a:extLst>
              <a:ext uri="{FF2B5EF4-FFF2-40B4-BE49-F238E27FC236}">
                <a16:creationId xmlns:a16="http://schemas.microsoft.com/office/drawing/2014/main" id="{55A57ED4-EE47-F27F-63F2-C7AD393A9849}"/>
              </a:ext>
            </a:extLst>
          </p:cNvPr>
          <p:cNvSpPr>
            <a:spLocks noGrp="1"/>
          </p:cNvSpPr>
          <p:nvPr>
            <p:ph type="sldNum" sz="quarter" idx="5"/>
          </p:nvPr>
        </p:nvSpPr>
        <p:spPr/>
        <p:txBody>
          <a:bodyPr/>
          <a:lstStyle/>
          <a:p>
            <a:fld id="{6F53A030-FB3D-AD46-B0EA-4FC72EBA52F5}" type="slidenum">
              <a:rPr lang="en-US" smtClean="0"/>
              <a:t>8</a:t>
            </a:fld>
            <a:endParaRPr lang="en-US"/>
          </a:p>
        </p:txBody>
      </p:sp>
    </p:spTree>
    <p:extLst>
      <p:ext uri="{BB962C8B-B14F-4D97-AF65-F5344CB8AC3E}">
        <p14:creationId xmlns:p14="http://schemas.microsoft.com/office/powerpoint/2010/main" val="31605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transition into talking about adverse health effects. A reminder that I’m coming from the perspective of an adolescent medicine physician and drawing from the available literature. </a:t>
            </a:r>
          </a:p>
        </p:txBody>
      </p:sp>
      <p:sp>
        <p:nvSpPr>
          <p:cNvPr id="4" name="Slide Number Placeholder 3"/>
          <p:cNvSpPr>
            <a:spLocks noGrp="1"/>
          </p:cNvSpPr>
          <p:nvPr>
            <p:ph type="sldNum" sz="quarter" idx="5"/>
          </p:nvPr>
        </p:nvSpPr>
        <p:spPr/>
        <p:txBody>
          <a:bodyPr/>
          <a:lstStyle/>
          <a:p>
            <a:fld id="{6F53A030-FB3D-AD46-B0EA-4FC72EBA52F5}" type="slidenum">
              <a:rPr lang="en-US" smtClean="0"/>
              <a:t>9</a:t>
            </a:fld>
            <a:endParaRPr lang="en-US"/>
          </a:p>
        </p:txBody>
      </p:sp>
    </p:spTree>
    <p:extLst>
      <p:ext uri="{BB962C8B-B14F-4D97-AF65-F5344CB8AC3E}">
        <p14:creationId xmlns:p14="http://schemas.microsoft.com/office/powerpoint/2010/main" val="27331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D34B-AC87-9BE4-EFEE-642FA4E82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6BE13-522D-6885-8E77-CE8291E99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808B9E-86E3-B4FF-BA45-1751A5E63E42}"/>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5" name="Footer Placeholder 4">
            <a:extLst>
              <a:ext uri="{FF2B5EF4-FFF2-40B4-BE49-F238E27FC236}">
                <a16:creationId xmlns:a16="http://schemas.microsoft.com/office/drawing/2014/main" id="{01557835-29BC-A8EE-0E5A-42E22E273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7BE8B-7092-205D-03AA-5F0A4D5FF255}"/>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33208155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4D24-17D3-DB99-A618-6BFDA624D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8050CB-3BDA-DECE-1087-BF8CE0D86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FAE36-AE3A-FEE9-971F-44AB714A6249}"/>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5" name="Footer Placeholder 4">
            <a:extLst>
              <a:ext uri="{FF2B5EF4-FFF2-40B4-BE49-F238E27FC236}">
                <a16:creationId xmlns:a16="http://schemas.microsoft.com/office/drawing/2014/main" id="{D92A9DB8-F6B1-B6B4-A03B-D10B3137C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BC7CC-E2E2-E734-FE7D-19284D7B12ED}"/>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105591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9A29E0-4273-0B07-FAA8-C3F24B5B7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4824B-75A8-40CB-F39D-51DAD74ABE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80CD5-6429-7AA9-D0BC-4029844BC135}"/>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5" name="Footer Placeholder 4">
            <a:extLst>
              <a:ext uri="{FF2B5EF4-FFF2-40B4-BE49-F238E27FC236}">
                <a16:creationId xmlns:a16="http://schemas.microsoft.com/office/drawing/2014/main" id="{5E61600F-7BE4-B2CA-0AE9-A17329C57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4A40D-F739-548D-620D-09255C23AE53}"/>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350170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342907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32155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BF7-7A8F-19BF-E1EE-B39A6D29E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992F1-C6D5-85D1-7C11-4866EBA35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FA831-0056-7622-E188-89966CBADDAC}"/>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5" name="Footer Placeholder 4">
            <a:extLst>
              <a:ext uri="{FF2B5EF4-FFF2-40B4-BE49-F238E27FC236}">
                <a16:creationId xmlns:a16="http://schemas.microsoft.com/office/drawing/2014/main" id="{930C324F-5738-11FD-6ED3-0198DA480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07FC1-D06E-83E4-A4C8-78D03376CC51}"/>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102582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9CDC-82D2-3A19-7DCC-CE1E49620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12B58-A037-063B-ECD0-BEF8D8251C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0354D-90C7-4B8B-D95A-8755266293B1}"/>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5" name="Footer Placeholder 4">
            <a:extLst>
              <a:ext uri="{FF2B5EF4-FFF2-40B4-BE49-F238E27FC236}">
                <a16:creationId xmlns:a16="http://schemas.microsoft.com/office/drawing/2014/main" id="{1A8930C0-ED89-96CA-4AEB-6F98F7B01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3961B-D8D3-8690-06E0-F2083078FB25}"/>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297432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84FC-068C-D8D4-243F-DC2025D3B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D55AF-856A-AF80-5BA5-5E8243D38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F57439-BAAE-DDDB-1F8D-7DE92AA72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DB358-40AC-305A-BEA3-C22F84FF4276}"/>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6" name="Footer Placeholder 5">
            <a:extLst>
              <a:ext uri="{FF2B5EF4-FFF2-40B4-BE49-F238E27FC236}">
                <a16:creationId xmlns:a16="http://schemas.microsoft.com/office/drawing/2014/main" id="{E8ED0FA6-375C-A91A-BEEC-73C98F230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69674-3632-FF42-6A49-38E2E628D094}"/>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132038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4849-C988-AE19-18CD-BA7A54C105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0C6F51-4CC4-619A-E8AD-C3178E042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D5B26D-EDDA-ECB2-6C51-75967C54DE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4FCA6F-7331-C789-409A-61BD441DCB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52B56F-E204-9F54-2F0D-4C893847A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F348D5-DCD1-197C-C859-97397C7DE2B0}"/>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8" name="Footer Placeholder 7">
            <a:extLst>
              <a:ext uri="{FF2B5EF4-FFF2-40B4-BE49-F238E27FC236}">
                <a16:creationId xmlns:a16="http://schemas.microsoft.com/office/drawing/2014/main" id="{1A84B774-F560-E9EE-7637-5DF6E26EF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CFAB58-83E1-7F24-E86F-38157FFC0B03}"/>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343917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BEE9-1C9A-5F94-6B0C-5F4C641C9F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EBF9C9-8F61-ADC0-B2F9-94E243FDC02C}"/>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4" name="Footer Placeholder 3">
            <a:extLst>
              <a:ext uri="{FF2B5EF4-FFF2-40B4-BE49-F238E27FC236}">
                <a16:creationId xmlns:a16="http://schemas.microsoft.com/office/drawing/2014/main" id="{C666D2E6-FB90-8167-E3D1-145C243F0F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28BCF3-DF07-CB2C-50A4-0106B4CCA4B5}"/>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116419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39523-9472-98DF-729C-E75AF5D483F3}"/>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3" name="Footer Placeholder 2">
            <a:extLst>
              <a:ext uri="{FF2B5EF4-FFF2-40B4-BE49-F238E27FC236}">
                <a16:creationId xmlns:a16="http://schemas.microsoft.com/office/drawing/2014/main" id="{A6C8C7CF-669F-1203-3E93-FAC861F258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883E1-92EA-F205-8EAB-52575D0AA0E7}"/>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28650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9B8F-DF51-69CA-B603-FE8C1670E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4F35D-0C0C-DBD6-BA49-C503A2766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A8B18-A4C4-6E55-E2FF-47A9F3A20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3B45C-4FD6-E41E-D65D-CAF4D92001A9}"/>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6" name="Footer Placeholder 5">
            <a:extLst>
              <a:ext uri="{FF2B5EF4-FFF2-40B4-BE49-F238E27FC236}">
                <a16:creationId xmlns:a16="http://schemas.microsoft.com/office/drawing/2014/main" id="{79B40D7B-4A6B-826D-34B9-327999A96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19D76-81B4-62B2-480F-86220D941525}"/>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417978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3427-0820-AC91-FEEE-89248535B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49F8ED-66D8-DFC5-8EB8-F00B3F62F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D4C20-F2C4-8C3F-5824-D52DB1378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AD265-2C7E-407B-E18B-5A09FB9D287E}"/>
              </a:ext>
            </a:extLst>
          </p:cNvPr>
          <p:cNvSpPr>
            <a:spLocks noGrp="1"/>
          </p:cNvSpPr>
          <p:nvPr>
            <p:ph type="dt" sz="half" idx="10"/>
          </p:nvPr>
        </p:nvSpPr>
        <p:spPr/>
        <p:txBody>
          <a:bodyPr/>
          <a:lstStyle/>
          <a:p>
            <a:fld id="{10B09831-0A40-4F42-9879-131FF85A8D0F}" type="datetimeFigureOut">
              <a:rPr lang="en-US" smtClean="0"/>
              <a:t>4/27/2025</a:t>
            </a:fld>
            <a:endParaRPr lang="en-US"/>
          </a:p>
        </p:txBody>
      </p:sp>
      <p:sp>
        <p:nvSpPr>
          <p:cNvPr id="6" name="Footer Placeholder 5">
            <a:extLst>
              <a:ext uri="{FF2B5EF4-FFF2-40B4-BE49-F238E27FC236}">
                <a16:creationId xmlns:a16="http://schemas.microsoft.com/office/drawing/2014/main" id="{7A05F1D9-CAD6-F2F9-6E35-2E517F226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58786-816D-5564-EFEB-198002A7B006}"/>
              </a:ext>
            </a:extLst>
          </p:cNvPr>
          <p:cNvSpPr>
            <a:spLocks noGrp="1"/>
          </p:cNvSpPr>
          <p:nvPr>
            <p:ph type="sldNum" sz="quarter" idx="12"/>
          </p:nvPr>
        </p:nvSpPr>
        <p:spPr/>
        <p:txBody>
          <a:bodyPr/>
          <a:lstStyle/>
          <a:p>
            <a:fld id="{600B5914-D0AC-964F-9227-586BCF5E37AF}" type="slidenum">
              <a:rPr lang="en-US" smtClean="0"/>
              <a:t>‹#›</a:t>
            </a:fld>
            <a:endParaRPr lang="en-US"/>
          </a:p>
        </p:txBody>
      </p:sp>
    </p:spTree>
    <p:extLst>
      <p:ext uri="{BB962C8B-B14F-4D97-AF65-F5344CB8AC3E}">
        <p14:creationId xmlns:p14="http://schemas.microsoft.com/office/powerpoint/2010/main" val="321767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C0A3A-95C1-4899-8789-F2527417F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EC6B83-DDE0-F50D-3E16-3449F6C34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93C07D-EE70-EC91-9306-1DE0B0DB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10B09831-0A40-4F42-9879-131FF85A8D0F}" type="datetimeFigureOut">
              <a:rPr lang="en-US" smtClean="0"/>
              <a:pPr/>
              <a:t>4/27/2025</a:t>
            </a:fld>
            <a:endParaRPr lang="en-US" dirty="0"/>
          </a:p>
        </p:txBody>
      </p:sp>
      <p:sp>
        <p:nvSpPr>
          <p:cNvPr id="5" name="Footer Placeholder 4">
            <a:extLst>
              <a:ext uri="{FF2B5EF4-FFF2-40B4-BE49-F238E27FC236}">
                <a16:creationId xmlns:a16="http://schemas.microsoft.com/office/drawing/2014/main" id="{AAA0861F-56BA-7362-1186-59407FACE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FB110A8-8908-F256-115E-1E778FA11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00B5914-D0AC-964F-9227-586BCF5E37AF}" type="slidenum">
              <a:rPr lang="en-US" smtClean="0"/>
              <a:pPr/>
              <a:t>‹#›</a:t>
            </a:fld>
            <a:endParaRPr lang="en-US" dirty="0"/>
          </a:p>
        </p:txBody>
      </p:sp>
    </p:spTree>
    <p:extLst>
      <p:ext uri="{BB962C8B-B14F-4D97-AF65-F5344CB8AC3E}">
        <p14:creationId xmlns:p14="http://schemas.microsoft.com/office/powerpoint/2010/main" val="3555309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0573-55EB-3E92-12E1-0D7AF80CBFFA}"/>
              </a:ext>
            </a:extLst>
          </p:cNvPr>
          <p:cNvSpPr>
            <a:spLocks noGrp="1"/>
          </p:cNvSpPr>
          <p:nvPr>
            <p:ph type="ctrTitle"/>
          </p:nvPr>
        </p:nvSpPr>
        <p:spPr/>
        <p:txBody>
          <a:bodyPr anchor="ctr">
            <a:normAutofit/>
          </a:bodyPr>
          <a:lstStyle/>
          <a:p>
            <a:r>
              <a:rPr lang="en-US" b="1" dirty="0">
                <a:latin typeface="Calibri" panose="020F0502020204030204" pitchFamily="34" charset="0"/>
                <a:cs typeface="Calibri" panose="020F0502020204030204" pitchFamily="34" charset="0"/>
              </a:rPr>
              <a:t>Cannabis</a:t>
            </a:r>
          </a:p>
        </p:txBody>
      </p:sp>
      <p:sp>
        <p:nvSpPr>
          <p:cNvPr id="3" name="Subtitle 2">
            <a:extLst>
              <a:ext uri="{FF2B5EF4-FFF2-40B4-BE49-F238E27FC236}">
                <a16:creationId xmlns:a16="http://schemas.microsoft.com/office/drawing/2014/main" id="{A7CC4FB0-EF8D-AC38-3FAF-84213706221F}"/>
              </a:ext>
            </a:extLst>
          </p:cNvPr>
          <p:cNvSpPr>
            <a:spLocks noGrp="1"/>
          </p:cNvSpPr>
          <p:nvPr>
            <p:ph type="subTitle" idx="1"/>
          </p:nvPr>
        </p:nvSpPr>
        <p:spPr>
          <a:xfrm>
            <a:off x="1524000" y="3602037"/>
            <a:ext cx="9144000" cy="2133583"/>
          </a:xfrm>
        </p:spPr>
        <p:txBody>
          <a:bodyPr>
            <a:normAutofit/>
          </a:bodyPr>
          <a:lstStyle/>
          <a:p>
            <a:r>
              <a:rPr lang="en-US" dirty="0"/>
              <a:t>Jessie Calihan, MD MS</a:t>
            </a:r>
          </a:p>
          <a:p>
            <a:r>
              <a:rPr lang="en-US" dirty="0"/>
              <a:t>General Academic Pediatrics Fellow</a:t>
            </a:r>
          </a:p>
          <a:p>
            <a:r>
              <a:rPr lang="en-US" dirty="0"/>
              <a:t>Boston Medical Center</a:t>
            </a:r>
          </a:p>
          <a:p>
            <a:r>
              <a:rPr lang="en-US" dirty="0"/>
              <a:t>April 28, 2025</a:t>
            </a:r>
          </a:p>
        </p:txBody>
      </p:sp>
      <p:cxnSp>
        <p:nvCxnSpPr>
          <p:cNvPr id="4" name="Straight Connector 3">
            <a:extLst>
              <a:ext uri="{FF2B5EF4-FFF2-40B4-BE49-F238E27FC236}">
                <a16:creationId xmlns:a16="http://schemas.microsoft.com/office/drawing/2014/main" id="{FB904544-11DE-F08F-C31F-1BCF0F9A9F27}"/>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09FC77FF-9664-9C39-D39C-BDF473F5754D}"/>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272030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56DBB-5E43-0085-5D17-E60FE2A97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7C2FA-61A5-3A48-DBF0-FD91A85AC517}"/>
              </a:ext>
            </a:extLst>
          </p:cNvPr>
          <p:cNvSpPr>
            <a:spLocks noGrp="1"/>
          </p:cNvSpPr>
          <p:nvPr>
            <p:ph type="title"/>
          </p:nvPr>
        </p:nvSpPr>
        <p:spPr>
          <a:xfrm>
            <a:off x="844894" y="0"/>
            <a:ext cx="10515600" cy="1325563"/>
          </a:xfrm>
        </p:spPr>
        <p:txBody>
          <a:bodyPr/>
          <a:lstStyle/>
          <a:p>
            <a:pPr algn="ctr"/>
            <a:r>
              <a:rPr lang="en-US" b="1" dirty="0">
                <a:latin typeface="Calibri" panose="020F0502020204030204" pitchFamily="34" charset="0"/>
                <a:cs typeface="Calibri" panose="020F0502020204030204" pitchFamily="34" charset="0"/>
              </a:rPr>
              <a:t>THC content varies by product</a:t>
            </a:r>
          </a:p>
        </p:txBody>
      </p:sp>
      <p:cxnSp>
        <p:nvCxnSpPr>
          <p:cNvPr id="4" name="Straight Connector 3">
            <a:extLst>
              <a:ext uri="{FF2B5EF4-FFF2-40B4-BE49-F238E27FC236}">
                <a16:creationId xmlns:a16="http://schemas.microsoft.com/office/drawing/2014/main" id="{ADFEA68C-77B4-D88C-1ABA-A235043860BB}"/>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0C3CE15E-1ECB-74E4-17CD-AF2B913D638F}"/>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extBox 5">
            <a:extLst>
              <a:ext uri="{FF2B5EF4-FFF2-40B4-BE49-F238E27FC236}">
                <a16:creationId xmlns:a16="http://schemas.microsoft.com/office/drawing/2014/main" id="{1824EBC1-BEA5-F2F8-60C8-5C38AA3AACBA}"/>
              </a:ext>
            </a:extLst>
          </p:cNvPr>
          <p:cNvSpPr txBox="1"/>
          <p:nvPr/>
        </p:nvSpPr>
        <p:spPr>
          <a:xfrm>
            <a:off x="535235" y="1202304"/>
            <a:ext cx="11498066" cy="461665"/>
          </a:xfrm>
          <a:prstGeom prst="rect">
            <a:avLst/>
          </a:prstGeom>
          <a:noFill/>
        </p:spPr>
        <p:txBody>
          <a:bodyPr wrap="square" rtlCol="0">
            <a:spAutoFit/>
          </a:bodyPr>
          <a:lstStyle/>
          <a:p>
            <a:pPr algn="ctr"/>
            <a:r>
              <a:rPr lang="en-US" sz="2400" i="1" dirty="0">
                <a:latin typeface="Calibri" panose="020F0502020204030204" pitchFamily="34" charset="0"/>
              </a:rPr>
              <a:t>The risk of adverse effects from cannabis use increases with increased levels of THC</a:t>
            </a:r>
            <a:r>
              <a:rPr lang="en-US" sz="2400" i="1" baseline="30000" dirty="0">
                <a:latin typeface="Calibri" panose="020F0502020204030204" pitchFamily="34" charset="0"/>
              </a:rPr>
              <a:t>1</a:t>
            </a:r>
            <a:r>
              <a:rPr lang="en-US" sz="2400" i="1" dirty="0">
                <a:latin typeface="Calibri" panose="020F0502020204030204" pitchFamily="34" charset="0"/>
              </a:rPr>
              <a:t>.</a:t>
            </a:r>
          </a:p>
        </p:txBody>
      </p:sp>
      <p:sp>
        <p:nvSpPr>
          <p:cNvPr id="8" name="TextBox 7">
            <a:extLst>
              <a:ext uri="{FF2B5EF4-FFF2-40B4-BE49-F238E27FC236}">
                <a16:creationId xmlns:a16="http://schemas.microsoft.com/office/drawing/2014/main" id="{38547EE0-DCB8-62CE-C11F-4DE49D67BBD8}"/>
              </a:ext>
            </a:extLst>
          </p:cNvPr>
          <p:cNvSpPr txBox="1"/>
          <p:nvPr/>
        </p:nvSpPr>
        <p:spPr>
          <a:xfrm>
            <a:off x="710852" y="4610086"/>
            <a:ext cx="2948145" cy="1477328"/>
          </a:xfrm>
          <a:prstGeom prst="rect">
            <a:avLst/>
          </a:prstGeom>
          <a:noFill/>
        </p:spPr>
        <p:txBody>
          <a:bodyPr wrap="square" rtlCol="0">
            <a:spAutoFit/>
          </a:bodyPr>
          <a:lstStyle/>
          <a:p>
            <a:pPr algn="ctr"/>
            <a:r>
              <a:rPr lang="en-US" sz="2400" i="1" dirty="0">
                <a:latin typeface="Calibri" panose="020F0502020204030204" pitchFamily="34" charset="0"/>
              </a:rPr>
              <a:t>1980’s: 3% THC</a:t>
            </a:r>
          </a:p>
          <a:p>
            <a:pPr algn="ctr"/>
            <a:r>
              <a:rPr lang="en-US" sz="2400" i="1" dirty="0">
                <a:latin typeface="Calibri" panose="020F0502020204030204" pitchFamily="34" charset="0"/>
              </a:rPr>
              <a:t>2014: 12% THC</a:t>
            </a:r>
            <a:r>
              <a:rPr lang="en-US" sz="2400" i="1" baseline="30000" dirty="0">
                <a:latin typeface="Calibri" panose="020F0502020204030204" pitchFamily="34" charset="0"/>
              </a:rPr>
              <a:t>2</a:t>
            </a:r>
            <a:endParaRPr lang="en-US" sz="2400" i="1" dirty="0">
              <a:latin typeface="Calibri" panose="020F0502020204030204" pitchFamily="34" charset="0"/>
            </a:endParaRPr>
          </a:p>
          <a:p>
            <a:pPr algn="ctr"/>
            <a:r>
              <a:rPr lang="en-US" sz="2400" i="1" dirty="0">
                <a:latin typeface="Calibri" panose="020F0502020204030204" pitchFamily="34" charset="0"/>
              </a:rPr>
              <a:t>2017: 17% THC</a:t>
            </a:r>
            <a:r>
              <a:rPr lang="en-US" sz="2400" i="1" baseline="30000" dirty="0">
                <a:latin typeface="Calibri" panose="020F0502020204030204" pitchFamily="34" charset="0"/>
              </a:rPr>
              <a:t>4</a:t>
            </a:r>
            <a:endParaRPr lang="en-US" sz="2400" i="1" dirty="0">
              <a:latin typeface="Calibri" panose="020F0502020204030204" pitchFamily="34" charset="0"/>
            </a:endParaRPr>
          </a:p>
          <a:p>
            <a:pPr algn="ctr"/>
            <a:endParaRPr lang="en-US" i="1" dirty="0">
              <a:latin typeface="Calibri" panose="020F0502020204030204" pitchFamily="34" charset="0"/>
            </a:endParaRPr>
          </a:p>
        </p:txBody>
      </p:sp>
      <p:sp>
        <p:nvSpPr>
          <p:cNvPr id="10" name="TextBox 9">
            <a:extLst>
              <a:ext uri="{FF2B5EF4-FFF2-40B4-BE49-F238E27FC236}">
                <a16:creationId xmlns:a16="http://schemas.microsoft.com/office/drawing/2014/main" id="{AE1C4810-A827-F6B9-69C0-0B8A92772937}"/>
              </a:ext>
            </a:extLst>
          </p:cNvPr>
          <p:cNvSpPr txBox="1"/>
          <p:nvPr/>
        </p:nvSpPr>
        <p:spPr>
          <a:xfrm>
            <a:off x="3741803" y="4543638"/>
            <a:ext cx="3098937" cy="738664"/>
          </a:xfrm>
          <a:prstGeom prst="rect">
            <a:avLst/>
          </a:prstGeom>
          <a:noFill/>
        </p:spPr>
        <p:txBody>
          <a:bodyPr wrap="square" rtlCol="0">
            <a:spAutoFit/>
          </a:bodyPr>
          <a:lstStyle/>
          <a:p>
            <a:pPr algn="ctr"/>
            <a:r>
              <a:rPr lang="en-US" sz="2400" i="1" dirty="0">
                <a:latin typeface="Calibri" panose="020F0502020204030204" pitchFamily="34" charset="0"/>
              </a:rPr>
              <a:t>Varying potency</a:t>
            </a:r>
          </a:p>
          <a:p>
            <a:endParaRPr lang="en-US" dirty="0">
              <a:latin typeface="Calibri" panose="020F0502020204030204" pitchFamily="34" charset="0"/>
            </a:endParaRPr>
          </a:p>
        </p:txBody>
      </p:sp>
      <p:sp>
        <p:nvSpPr>
          <p:cNvPr id="11" name="TextBox 10">
            <a:extLst>
              <a:ext uri="{FF2B5EF4-FFF2-40B4-BE49-F238E27FC236}">
                <a16:creationId xmlns:a16="http://schemas.microsoft.com/office/drawing/2014/main" id="{BC979F14-AA8D-2472-F885-690A1001460C}"/>
              </a:ext>
            </a:extLst>
          </p:cNvPr>
          <p:cNvSpPr txBox="1"/>
          <p:nvPr/>
        </p:nvSpPr>
        <p:spPr>
          <a:xfrm>
            <a:off x="6923546" y="4582359"/>
            <a:ext cx="3098939" cy="738664"/>
          </a:xfrm>
          <a:prstGeom prst="rect">
            <a:avLst/>
          </a:prstGeom>
          <a:noFill/>
        </p:spPr>
        <p:txBody>
          <a:bodyPr wrap="square" rtlCol="0">
            <a:spAutoFit/>
          </a:bodyPr>
          <a:lstStyle/>
          <a:p>
            <a:pPr algn="ctr"/>
            <a:r>
              <a:rPr lang="en-US" sz="2400" dirty="0">
                <a:latin typeface="Calibri" panose="020F0502020204030204" pitchFamily="34" charset="0"/>
              </a:rPr>
              <a:t>Dabs - Wax / Shatter</a:t>
            </a:r>
          </a:p>
          <a:p>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09ED8187-3F9D-96CA-8A20-D80152D3DDE5}"/>
              </a:ext>
            </a:extLst>
          </p:cNvPr>
          <p:cNvSpPr txBox="1"/>
          <p:nvPr/>
        </p:nvSpPr>
        <p:spPr>
          <a:xfrm>
            <a:off x="9708730" y="4615852"/>
            <a:ext cx="2168978" cy="738664"/>
          </a:xfrm>
          <a:prstGeom prst="rect">
            <a:avLst/>
          </a:prstGeom>
          <a:noFill/>
        </p:spPr>
        <p:txBody>
          <a:bodyPr wrap="square" rtlCol="0">
            <a:spAutoFit/>
          </a:bodyPr>
          <a:lstStyle/>
          <a:p>
            <a:pPr algn="ctr"/>
            <a:r>
              <a:rPr lang="en-US" sz="2400" dirty="0">
                <a:latin typeface="Calibri" panose="020F0502020204030204" pitchFamily="34" charset="0"/>
              </a:rPr>
              <a:t>Hash Oil</a:t>
            </a:r>
          </a:p>
          <a:p>
            <a:endParaRPr lang="en-US" dirty="0">
              <a:latin typeface="Calibri" panose="020F0502020204030204" pitchFamily="34" charset="0"/>
            </a:endParaRPr>
          </a:p>
        </p:txBody>
      </p:sp>
      <p:sp>
        <p:nvSpPr>
          <p:cNvPr id="13" name="TextBox 12">
            <a:extLst>
              <a:ext uri="{FF2B5EF4-FFF2-40B4-BE49-F238E27FC236}">
                <a16:creationId xmlns:a16="http://schemas.microsoft.com/office/drawing/2014/main" id="{C8E00F3F-C420-71EA-0DCC-D94F8C47BBFE}"/>
              </a:ext>
            </a:extLst>
          </p:cNvPr>
          <p:cNvSpPr txBox="1"/>
          <p:nvPr/>
        </p:nvSpPr>
        <p:spPr>
          <a:xfrm>
            <a:off x="6923545" y="5094606"/>
            <a:ext cx="4557601" cy="461665"/>
          </a:xfrm>
          <a:prstGeom prst="rect">
            <a:avLst/>
          </a:prstGeom>
          <a:noFill/>
        </p:spPr>
        <p:txBody>
          <a:bodyPr wrap="square" rtlCol="0">
            <a:spAutoFit/>
          </a:bodyPr>
          <a:lstStyle/>
          <a:p>
            <a:pPr algn="ctr"/>
            <a:r>
              <a:rPr lang="en-US" sz="2400" i="1" dirty="0">
                <a:latin typeface="Calibri" panose="020F0502020204030204" pitchFamily="34" charset="0"/>
              </a:rPr>
              <a:t>Variable: 80% to 90% THC</a:t>
            </a:r>
            <a:r>
              <a:rPr lang="en-US" sz="2400" i="1" baseline="30000" dirty="0">
                <a:latin typeface="Calibri" panose="020F0502020204030204" pitchFamily="34" charset="0"/>
              </a:rPr>
              <a:t>3</a:t>
            </a:r>
            <a:endParaRPr lang="en-US" sz="2400" i="1" dirty="0">
              <a:latin typeface="Calibri" panose="020F0502020204030204" pitchFamily="34" charset="0"/>
            </a:endParaRPr>
          </a:p>
        </p:txBody>
      </p:sp>
      <p:grpSp>
        <p:nvGrpSpPr>
          <p:cNvPr id="18" name="Group 17">
            <a:extLst>
              <a:ext uri="{FF2B5EF4-FFF2-40B4-BE49-F238E27FC236}">
                <a16:creationId xmlns:a16="http://schemas.microsoft.com/office/drawing/2014/main" id="{31A3D5DE-2176-7CEF-841D-210BF04B9D62}"/>
              </a:ext>
            </a:extLst>
          </p:cNvPr>
          <p:cNvGrpSpPr/>
          <p:nvPr/>
        </p:nvGrpSpPr>
        <p:grpSpPr>
          <a:xfrm>
            <a:off x="710852" y="1917291"/>
            <a:ext cx="10770295" cy="2662118"/>
            <a:chOff x="804553" y="1983046"/>
            <a:chExt cx="10770295" cy="2662118"/>
          </a:xfrm>
        </p:grpSpPr>
        <p:pic>
          <p:nvPicPr>
            <p:cNvPr id="14" name="Picture 13">
              <a:extLst>
                <a:ext uri="{FF2B5EF4-FFF2-40B4-BE49-F238E27FC236}">
                  <a16:creationId xmlns:a16="http://schemas.microsoft.com/office/drawing/2014/main" id="{F0C4BBEA-F1A0-02AF-F0DF-E6ABD9FCE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35504" y="1983712"/>
              <a:ext cx="3098938" cy="2653567"/>
            </a:xfrm>
            <a:prstGeom prst="rect">
              <a:avLst/>
            </a:prstGeom>
            <a:noFill/>
            <a:ln>
              <a:noFill/>
            </a:ln>
          </p:spPr>
        </p:pic>
        <p:pic>
          <p:nvPicPr>
            <p:cNvPr id="15" name="Picture 14">
              <a:extLst>
                <a:ext uri="{FF2B5EF4-FFF2-40B4-BE49-F238E27FC236}">
                  <a16:creationId xmlns:a16="http://schemas.microsoft.com/office/drawing/2014/main" id="{2598B497-14A8-6625-A243-1DFF3223899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17248" y="1987277"/>
              <a:ext cx="3098938" cy="2649649"/>
            </a:xfrm>
            <a:prstGeom prst="rect">
              <a:avLst/>
            </a:prstGeom>
            <a:noFill/>
            <a:ln>
              <a:noFill/>
            </a:ln>
          </p:spPr>
        </p:pic>
        <p:pic>
          <p:nvPicPr>
            <p:cNvPr id="16" name="Picture 15">
              <a:extLst>
                <a:ext uri="{FF2B5EF4-FFF2-40B4-BE49-F238E27FC236}">
                  <a16:creationId xmlns:a16="http://schemas.microsoft.com/office/drawing/2014/main" id="{BD027838-C11A-37B9-001D-FAB595CDC13F}"/>
                </a:ext>
              </a:extLst>
            </p:cNvPr>
            <p:cNvPicPr>
              <a:picLocks noChangeAspect="1"/>
            </p:cNvPicPr>
            <p:nvPr/>
          </p:nvPicPr>
          <p:blipFill>
            <a:blip r:embed="rId6" cstate="print"/>
            <a:stretch>
              <a:fillRect/>
            </a:stretch>
          </p:blipFill>
          <p:spPr>
            <a:xfrm>
              <a:off x="10198992" y="1983046"/>
              <a:ext cx="1375856" cy="2662118"/>
            </a:xfrm>
            <a:prstGeom prst="rect">
              <a:avLst/>
            </a:prstGeom>
          </p:spPr>
        </p:pic>
        <p:pic>
          <p:nvPicPr>
            <p:cNvPr id="17" name="Picture 16">
              <a:extLst>
                <a:ext uri="{FF2B5EF4-FFF2-40B4-BE49-F238E27FC236}">
                  <a16:creationId xmlns:a16="http://schemas.microsoft.com/office/drawing/2014/main" id="{4B10B799-6D07-67BB-8BDB-528A1D961E9B}"/>
                </a:ext>
              </a:extLst>
            </p:cNvPr>
            <p:cNvPicPr>
              <a:picLocks noChangeAspect="1"/>
            </p:cNvPicPr>
            <p:nvPr/>
          </p:nvPicPr>
          <p:blipFill>
            <a:blip r:embed="rId7"/>
            <a:stretch>
              <a:fillRect/>
            </a:stretch>
          </p:blipFill>
          <p:spPr>
            <a:xfrm>
              <a:off x="804553" y="1983046"/>
              <a:ext cx="2948145" cy="2648437"/>
            </a:xfrm>
            <a:prstGeom prst="rect">
              <a:avLst/>
            </a:prstGeom>
          </p:spPr>
        </p:pic>
      </p:grpSp>
    </p:spTree>
    <p:extLst>
      <p:ext uri="{BB962C8B-B14F-4D97-AF65-F5344CB8AC3E}">
        <p14:creationId xmlns:p14="http://schemas.microsoft.com/office/powerpoint/2010/main" val="355340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BD2E4-552D-EA18-B084-3BD98C44F8B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A04E48F-9DCD-9C0D-5676-0FC41B7C847E}"/>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97705FD1-7B15-C43C-5F1C-96A44CF9731D}"/>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7" name="Title 16">
            <a:extLst>
              <a:ext uri="{FF2B5EF4-FFF2-40B4-BE49-F238E27FC236}">
                <a16:creationId xmlns:a16="http://schemas.microsoft.com/office/drawing/2014/main" id="{BBC4FF73-7263-FA77-EE73-96A23EEF7FFD}"/>
              </a:ext>
            </a:extLst>
          </p:cNvPr>
          <p:cNvSpPr>
            <a:spLocks noGrp="1"/>
          </p:cNvSpPr>
          <p:nvPr>
            <p:ph type="title"/>
          </p:nvPr>
        </p:nvSpPr>
        <p:spPr>
          <a:xfrm>
            <a:off x="838200" y="-20284"/>
            <a:ext cx="10515600" cy="1325563"/>
          </a:xfrm>
        </p:spPr>
        <p:txBody>
          <a:bodyPr/>
          <a:lstStyle/>
          <a:p>
            <a:pPr algn="ctr"/>
            <a:r>
              <a:rPr lang="en-US" b="1" dirty="0">
                <a:latin typeface="Calibri" panose="020F0502020204030204" pitchFamily="34" charset="0"/>
                <a:cs typeface="Calibri" panose="020F0502020204030204" pitchFamily="34" charset="0"/>
              </a:rPr>
              <a:t>Acute effects of cannabis intoxication</a:t>
            </a:r>
          </a:p>
        </p:txBody>
      </p:sp>
      <p:sp>
        <p:nvSpPr>
          <p:cNvPr id="18" name="Rectangle 17">
            <a:extLst>
              <a:ext uri="{FF2B5EF4-FFF2-40B4-BE49-F238E27FC236}">
                <a16:creationId xmlns:a16="http://schemas.microsoft.com/office/drawing/2014/main" id="{0F5216E8-3E2A-2D36-76BE-A4B07B806A90}"/>
              </a:ext>
            </a:extLst>
          </p:cNvPr>
          <p:cNvSpPr/>
          <p:nvPr/>
        </p:nvSpPr>
        <p:spPr>
          <a:xfrm>
            <a:off x="171320" y="1229522"/>
            <a:ext cx="3835573" cy="3108543"/>
          </a:xfrm>
          <a:prstGeom prst="rect">
            <a:avLst/>
          </a:prstGeom>
        </p:spPr>
        <p:txBody>
          <a:bodyPr wrap="square">
            <a:spAutoFit/>
          </a:bodyPr>
          <a:lstStyle/>
          <a:p>
            <a:r>
              <a:rPr lang="en-US" sz="2800" b="1" dirty="0">
                <a:latin typeface="Calibri" panose="020F0502020204030204" pitchFamily="34" charset="0"/>
              </a:rPr>
              <a:t>Physiologic effects</a:t>
            </a:r>
          </a:p>
          <a:p>
            <a:pPr marL="285750" indent="-285750">
              <a:buFont typeface="Arial"/>
              <a:buChar char="•"/>
            </a:pPr>
            <a:r>
              <a:rPr lang="en-US" sz="2400" dirty="0">
                <a:latin typeface="Calibri" panose="020F0502020204030204" pitchFamily="34" charset="0"/>
              </a:rPr>
              <a:t>Tachycardia (20-50 beats per minute above baseline)</a:t>
            </a:r>
          </a:p>
          <a:p>
            <a:pPr marL="285750" indent="-285750">
              <a:buFont typeface="Arial"/>
              <a:buChar char="•"/>
            </a:pPr>
            <a:r>
              <a:rPr lang="en-US" sz="2400" dirty="0">
                <a:latin typeface="Calibri" panose="020F0502020204030204" pitchFamily="34" charset="0"/>
              </a:rPr>
              <a:t>Elevated blood pressure</a:t>
            </a:r>
          </a:p>
          <a:p>
            <a:pPr marL="285750" indent="-285750">
              <a:buFont typeface="Arial"/>
              <a:buChar char="•"/>
            </a:pPr>
            <a:r>
              <a:rPr lang="en-US" sz="2400" dirty="0">
                <a:latin typeface="Calibri" panose="020F0502020204030204" pitchFamily="34" charset="0"/>
              </a:rPr>
              <a:t>Bronchial relaxation</a:t>
            </a:r>
          </a:p>
          <a:p>
            <a:pPr marL="285750" indent="-285750">
              <a:buFont typeface="Arial"/>
              <a:buChar char="•"/>
            </a:pPr>
            <a:r>
              <a:rPr lang="en-US" sz="2400" dirty="0">
                <a:latin typeface="Calibri" panose="020F0502020204030204" pitchFamily="34" charset="0"/>
              </a:rPr>
              <a:t>Dry mouth and throat</a:t>
            </a:r>
          </a:p>
          <a:p>
            <a:pPr marL="285750" indent="-285750">
              <a:buFont typeface="Arial"/>
              <a:buChar char="•"/>
            </a:pPr>
            <a:r>
              <a:rPr lang="en-US" sz="2400" dirty="0" err="1">
                <a:latin typeface="Calibri" panose="020F0502020204030204" pitchFamily="34" charset="0"/>
              </a:rPr>
              <a:t>Conjunctival</a:t>
            </a:r>
            <a:r>
              <a:rPr lang="en-US" sz="2400" dirty="0">
                <a:latin typeface="Calibri" panose="020F0502020204030204" pitchFamily="34" charset="0"/>
              </a:rPr>
              <a:t> injection</a:t>
            </a:r>
          </a:p>
        </p:txBody>
      </p:sp>
      <p:sp>
        <p:nvSpPr>
          <p:cNvPr id="20" name="Rectangle 19">
            <a:extLst>
              <a:ext uri="{FF2B5EF4-FFF2-40B4-BE49-F238E27FC236}">
                <a16:creationId xmlns:a16="http://schemas.microsoft.com/office/drawing/2014/main" id="{F86B84D6-D700-AAD2-7107-6B375617173B}"/>
              </a:ext>
            </a:extLst>
          </p:cNvPr>
          <p:cNvSpPr/>
          <p:nvPr/>
        </p:nvSpPr>
        <p:spPr>
          <a:xfrm>
            <a:off x="4178213" y="1222804"/>
            <a:ext cx="3835573" cy="3625608"/>
          </a:xfrm>
          <a:prstGeom prst="rect">
            <a:avLst/>
          </a:prstGeom>
        </p:spPr>
        <p:txBody>
          <a:bodyPr wrap="square">
            <a:spAutoFit/>
          </a:bodyPr>
          <a:lstStyle/>
          <a:p>
            <a:pPr lvl="0">
              <a:spcBef>
                <a:spcPct val="20000"/>
              </a:spcBef>
            </a:pPr>
            <a:r>
              <a:rPr lang="en-US" sz="2800" b="1" dirty="0">
                <a:latin typeface="Calibri" panose="020F0502020204030204" pitchFamily="34" charset="0"/>
              </a:rPr>
              <a:t>Positive effects</a:t>
            </a:r>
          </a:p>
          <a:p>
            <a:pPr marL="285750" indent="-285750">
              <a:spcBef>
                <a:spcPct val="20000"/>
              </a:spcBef>
              <a:buFont typeface="Arial"/>
              <a:buChar char="•"/>
            </a:pPr>
            <a:r>
              <a:rPr lang="en-US" sz="2400" dirty="0">
                <a:latin typeface="Calibri" panose="020F0502020204030204" pitchFamily="34" charset="0"/>
              </a:rPr>
              <a:t>Euphoria</a:t>
            </a:r>
          </a:p>
          <a:p>
            <a:pPr marL="285750" indent="-285750">
              <a:spcBef>
                <a:spcPct val="20000"/>
              </a:spcBef>
              <a:buFont typeface="Arial"/>
              <a:buChar char="•"/>
            </a:pPr>
            <a:r>
              <a:rPr lang="en-US" sz="2400" dirty="0">
                <a:latin typeface="Calibri" panose="020F0502020204030204" pitchFamily="34" charset="0"/>
              </a:rPr>
              <a:t>Decreased anxiety</a:t>
            </a:r>
          </a:p>
          <a:p>
            <a:pPr marL="285750" indent="-285750">
              <a:spcBef>
                <a:spcPct val="20000"/>
              </a:spcBef>
              <a:buFont typeface="Arial"/>
              <a:buChar char="•"/>
            </a:pPr>
            <a:r>
              <a:rPr lang="en-US" sz="2400" dirty="0">
                <a:latin typeface="Calibri" panose="020F0502020204030204" pitchFamily="34" charset="0"/>
              </a:rPr>
              <a:t>Heightened perception</a:t>
            </a:r>
          </a:p>
          <a:p>
            <a:pPr marL="285750" indent="-285750">
              <a:spcBef>
                <a:spcPct val="20000"/>
              </a:spcBef>
              <a:buFont typeface="Arial"/>
              <a:buChar char="•"/>
            </a:pPr>
            <a:r>
              <a:rPr lang="en-US" sz="2400" dirty="0">
                <a:latin typeface="Calibri" panose="020F0502020204030204" pitchFamily="34" charset="0"/>
              </a:rPr>
              <a:t>Increased sociability</a:t>
            </a:r>
          </a:p>
          <a:p>
            <a:pPr marL="285750" indent="-285750">
              <a:spcBef>
                <a:spcPct val="20000"/>
              </a:spcBef>
              <a:buFont typeface="Arial"/>
              <a:buChar char="•"/>
            </a:pPr>
            <a:r>
              <a:rPr lang="en-US" sz="2400" dirty="0">
                <a:latin typeface="Calibri" panose="020F0502020204030204" pitchFamily="34" charset="0"/>
              </a:rPr>
              <a:t>Sensation of time slowing</a:t>
            </a:r>
          </a:p>
          <a:p>
            <a:pPr marL="285750" indent="-285750">
              <a:spcBef>
                <a:spcPct val="20000"/>
              </a:spcBef>
              <a:buFont typeface="Arial"/>
              <a:buChar char="•"/>
            </a:pPr>
            <a:r>
              <a:rPr lang="en-US" sz="2400" dirty="0">
                <a:latin typeface="Calibri" panose="020F0502020204030204" pitchFamily="34" charset="0"/>
              </a:rPr>
              <a:t>Increased appetite</a:t>
            </a:r>
          </a:p>
          <a:p>
            <a:pPr marL="285750" indent="-285750">
              <a:spcBef>
                <a:spcPct val="20000"/>
              </a:spcBef>
              <a:buFont typeface="Arial"/>
              <a:buChar char="•"/>
            </a:pPr>
            <a:r>
              <a:rPr lang="en-US" sz="2400" dirty="0">
                <a:latin typeface="Calibri" panose="020F0502020204030204" pitchFamily="34" charset="0"/>
              </a:rPr>
              <a:t>Decreased pain</a:t>
            </a:r>
          </a:p>
        </p:txBody>
      </p:sp>
      <p:sp>
        <p:nvSpPr>
          <p:cNvPr id="21" name="TextBox 20">
            <a:extLst>
              <a:ext uri="{FF2B5EF4-FFF2-40B4-BE49-F238E27FC236}">
                <a16:creationId xmlns:a16="http://schemas.microsoft.com/office/drawing/2014/main" id="{9CBB308C-1062-9E3F-C97C-11C60EFEE2F1}"/>
              </a:ext>
            </a:extLst>
          </p:cNvPr>
          <p:cNvSpPr txBox="1"/>
          <p:nvPr/>
        </p:nvSpPr>
        <p:spPr>
          <a:xfrm>
            <a:off x="8185107" y="1229522"/>
            <a:ext cx="3835573" cy="4647426"/>
          </a:xfrm>
          <a:prstGeom prst="rect">
            <a:avLst/>
          </a:prstGeom>
          <a:noFill/>
        </p:spPr>
        <p:txBody>
          <a:bodyPr wrap="square" rtlCol="0">
            <a:spAutoFit/>
          </a:bodyPr>
          <a:lstStyle/>
          <a:p>
            <a:r>
              <a:rPr lang="en-US" sz="2800" b="1" dirty="0">
                <a:latin typeface="Calibri" panose="020F0502020204030204" pitchFamily="34" charset="0"/>
              </a:rPr>
              <a:t>Negative effects</a:t>
            </a:r>
          </a:p>
          <a:p>
            <a:pPr marL="285750" indent="-285750">
              <a:buFont typeface="Arial" pitchFamily="34" charset="0"/>
              <a:buChar char="•"/>
            </a:pPr>
            <a:r>
              <a:rPr lang="en-US" sz="2400" dirty="0">
                <a:latin typeface="Calibri" panose="020F0502020204030204" pitchFamily="34" charset="0"/>
              </a:rPr>
              <a:t>Paranoia, anxiety</a:t>
            </a:r>
          </a:p>
          <a:p>
            <a:pPr marL="285750" indent="-285750">
              <a:buFont typeface="Arial" pitchFamily="34" charset="0"/>
              <a:buChar char="•"/>
            </a:pPr>
            <a:r>
              <a:rPr lang="en-US" sz="2400" dirty="0">
                <a:latin typeface="Calibri" panose="020F0502020204030204" pitchFamily="34" charset="0"/>
              </a:rPr>
              <a:t>Psychosis</a:t>
            </a:r>
          </a:p>
          <a:p>
            <a:pPr marL="285750" indent="-285750">
              <a:buFont typeface="Arial" pitchFamily="34" charset="0"/>
              <a:buChar char="•"/>
            </a:pPr>
            <a:r>
              <a:rPr lang="en-US" sz="2400" dirty="0">
                <a:latin typeface="Calibri" panose="020F0502020204030204" pitchFamily="34" charset="0"/>
              </a:rPr>
              <a:t>Irritability</a:t>
            </a:r>
          </a:p>
          <a:p>
            <a:pPr marL="285750" indent="-285750">
              <a:buFont typeface="Arial" pitchFamily="34" charset="0"/>
              <a:buChar char="•"/>
            </a:pPr>
            <a:r>
              <a:rPr lang="en-US" sz="2400" dirty="0">
                <a:latin typeface="Calibri" panose="020F0502020204030204" pitchFamily="34" charset="0"/>
              </a:rPr>
              <a:t>Impaired short-term memory</a:t>
            </a:r>
          </a:p>
          <a:p>
            <a:pPr marL="285750" indent="-285750">
              <a:buFont typeface="Arial" pitchFamily="34" charset="0"/>
              <a:buChar char="•"/>
            </a:pPr>
            <a:r>
              <a:rPr lang="en-US" sz="2400" dirty="0">
                <a:latin typeface="Calibri" panose="020F0502020204030204" pitchFamily="34" charset="0"/>
              </a:rPr>
              <a:t>Poor attention/judgment</a:t>
            </a:r>
          </a:p>
          <a:p>
            <a:pPr marL="285750" indent="-285750">
              <a:buFont typeface="Arial" pitchFamily="34" charset="0"/>
              <a:buChar char="•"/>
            </a:pPr>
            <a:r>
              <a:rPr lang="en-US" sz="2400" dirty="0">
                <a:latin typeface="Calibri" panose="020F0502020204030204" pitchFamily="34" charset="0"/>
              </a:rPr>
              <a:t>Poor coordination/balance</a:t>
            </a:r>
          </a:p>
          <a:p>
            <a:pPr marL="285750" indent="-285750">
              <a:buFont typeface="Arial" pitchFamily="34" charset="0"/>
              <a:buChar char="•"/>
            </a:pPr>
            <a:r>
              <a:rPr lang="en-US" sz="2400" dirty="0">
                <a:latin typeface="Calibri" panose="020F0502020204030204" pitchFamily="34" charset="0"/>
              </a:rPr>
              <a:t>Distorted spatial perception</a:t>
            </a:r>
          </a:p>
          <a:p>
            <a:pPr marL="285750" indent="-285750">
              <a:buFont typeface="Arial" pitchFamily="34" charset="0"/>
              <a:buChar char="•"/>
            </a:pPr>
            <a:r>
              <a:rPr lang="en-US" sz="2400" dirty="0">
                <a:latin typeface="Calibri" panose="020F0502020204030204" pitchFamily="34" charset="0"/>
              </a:rPr>
              <a:t>Altered awareness of time</a:t>
            </a:r>
          </a:p>
          <a:p>
            <a:pPr marL="285750" indent="-285750">
              <a:buFont typeface="Arial" pitchFamily="34" charset="0"/>
              <a:buChar char="•"/>
            </a:pPr>
            <a:endParaRPr lang="en-US" sz="2800" dirty="0">
              <a:latin typeface="Calibri" panose="020F0502020204030204" pitchFamily="34" charset="0"/>
            </a:endParaRPr>
          </a:p>
        </p:txBody>
      </p:sp>
      <p:sp>
        <p:nvSpPr>
          <p:cNvPr id="22" name="TextBox 21">
            <a:extLst>
              <a:ext uri="{FF2B5EF4-FFF2-40B4-BE49-F238E27FC236}">
                <a16:creationId xmlns:a16="http://schemas.microsoft.com/office/drawing/2014/main" id="{F6C9BCD0-6BCE-91E8-1028-CDD84AF605B8}"/>
              </a:ext>
            </a:extLst>
          </p:cNvPr>
          <p:cNvSpPr txBox="1"/>
          <p:nvPr/>
        </p:nvSpPr>
        <p:spPr>
          <a:xfrm>
            <a:off x="104026" y="5898163"/>
            <a:ext cx="7827819" cy="400110"/>
          </a:xfrm>
          <a:prstGeom prst="rect">
            <a:avLst/>
          </a:prstGeom>
          <a:noFill/>
        </p:spPr>
        <p:txBody>
          <a:bodyPr wrap="square" rtlCol="0">
            <a:spAutoFit/>
          </a:bodyPr>
          <a:lstStyle/>
          <a:p>
            <a:r>
              <a:rPr lang="en-US" sz="1000" dirty="0">
                <a:latin typeface="Calibri" panose="020F0502020204030204" pitchFamily="34" charset="0"/>
              </a:rPr>
              <a:t>Slide content courtesy of Dr. Mimi </a:t>
            </a:r>
            <a:r>
              <a:rPr lang="en-US" sz="1000" dirty="0" err="1">
                <a:latin typeface="Calibri" panose="020F0502020204030204" pitchFamily="34" charset="0"/>
              </a:rPr>
              <a:t>Schizer</a:t>
            </a:r>
            <a:r>
              <a:rPr lang="en-US" sz="1000" dirty="0">
                <a:latin typeface="Calibri" panose="020F0502020204030204" pitchFamily="34" charset="0"/>
              </a:rPr>
              <a:t> &amp; Volkow et al., </a:t>
            </a:r>
            <a:r>
              <a:rPr lang="en-US" sz="1000" i="1" dirty="0">
                <a:latin typeface="Calibri" panose="020F0502020204030204" pitchFamily="34" charset="0"/>
              </a:rPr>
              <a:t>N </a:t>
            </a:r>
            <a:r>
              <a:rPr lang="en-US" sz="1000" i="1" dirty="0" err="1">
                <a:latin typeface="Calibri" panose="020F0502020204030204" pitchFamily="34" charset="0"/>
              </a:rPr>
              <a:t>Engl</a:t>
            </a:r>
            <a:r>
              <a:rPr lang="en-US" sz="1000" i="1" dirty="0">
                <a:latin typeface="Calibri" panose="020F0502020204030204" pitchFamily="34" charset="0"/>
              </a:rPr>
              <a:t> J Med, </a:t>
            </a:r>
            <a:r>
              <a:rPr lang="en-US" sz="1000" dirty="0">
                <a:latin typeface="Calibri" panose="020F0502020204030204" pitchFamily="34" charset="0"/>
              </a:rPr>
              <a:t>2014.</a:t>
            </a:r>
            <a:endParaRPr lang="en-US" sz="1000" dirty="0">
              <a:latin typeface="Calibri" panose="020F0502020204030204" pitchFamily="34" charset="0"/>
              <a:cs typeface="Arial Unicode MS" charset="0"/>
            </a:endParaRPr>
          </a:p>
          <a:p>
            <a:pPr algn="r"/>
            <a:r>
              <a:rPr lang="en-US" sz="1000" dirty="0">
                <a:latin typeface="Calibri" panose="020F0502020204030204" pitchFamily="34" charset="0"/>
              </a:rPr>
              <a:t> </a:t>
            </a:r>
          </a:p>
        </p:txBody>
      </p:sp>
    </p:spTree>
    <p:extLst>
      <p:ext uri="{BB962C8B-B14F-4D97-AF65-F5344CB8AC3E}">
        <p14:creationId xmlns:p14="http://schemas.microsoft.com/office/powerpoint/2010/main" val="3937558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C6C7F-C7CC-2B80-7B5B-E40955BBE16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BE84FB-B021-F207-9FEF-AC941E014C98}"/>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553344D8-8E6E-D04A-7A53-F0450D3136B7}"/>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7" name="Title 16">
            <a:extLst>
              <a:ext uri="{FF2B5EF4-FFF2-40B4-BE49-F238E27FC236}">
                <a16:creationId xmlns:a16="http://schemas.microsoft.com/office/drawing/2014/main" id="{0E1D0D17-7B76-FF4A-DFDC-8E585E4AF353}"/>
              </a:ext>
            </a:extLst>
          </p:cNvPr>
          <p:cNvSpPr>
            <a:spLocks noGrp="1"/>
          </p:cNvSpPr>
          <p:nvPr>
            <p:ph type="title"/>
          </p:nvPr>
        </p:nvSpPr>
        <p:spPr>
          <a:xfrm>
            <a:off x="838200" y="-20284"/>
            <a:ext cx="10515600" cy="1325563"/>
          </a:xfrm>
        </p:spPr>
        <p:txBody>
          <a:bodyPr/>
          <a:lstStyle/>
          <a:p>
            <a:pPr algn="ctr"/>
            <a:r>
              <a:rPr lang="en-US" b="1" dirty="0">
                <a:latin typeface="Calibri" panose="020F0502020204030204" pitchFamily="34" charset="0"/>
                <a:cs typeface="Calibri" panose="020F0502020204030204" pitchFamily="34" charset="0"/>
              </a:rPr>
              <a:t>Acute effects of cannabis intoxication</a:t>
            </a:r>
          </a:p>
        </p:txBody>
      </p:sp>
      <p:sp>
        <p:nvSpPr>
          <p:cNvPr id="3" name="TextBox 2">
            <a:extLst>
              <a:ext uri="{FF2B5EF4-FFF2-40B4-BE49-F238E27FC236}">
                <a16:creationId xmlns:a16="http://schemas.microsoft.com/office/drawing/2014/main" id="{9F9BD609-E20F-0E95-8E39-72B675FAD361}"/>
              </a:ext>
            </a:extLst>
          </p:cNvPr>
          <p:cNvSpPr txBox="1"/>
          <p:nvPr/>
        </p:nvSpPr>
        <p:spPr>
          <a:xfrm>
            <a:off x="5461000" y="5902763"/>
            <a:ext cx="6731000" cy="246221"/>
          </a:xfrm>
          <a:prstGeom prst="rect">
            <a:avLst/>
          </a:prstGeom>
          <a:noFill/>
        </p:spPr>
        <p:txBody>
          <a:bodyPr wrap="square" rtlCol="0">
            <a:spAutoFit/>
          </a:bodyPr>
          <a:lstStyle/>
          <a:p>
            <a:pPr algn="r"/>
            <a:r>
              <a:rPr lang="en-US" sz="1000" dirty="0">
                <a:latin typeface="Calibri" panose="020F0502020204030204" pitchFamily="34" charset="0"/>
              </a:rPr>
              <a:t>Levy et al., </a:t>
            </a:r>
            <a:r>
              <a:rPr lang="en-US" sz="1000" i="1" dirty="0">
                <a:latin typeface="Calibri" panose="020F0502020204030204" pitchFamily="34" charset="0"/>
              </a:rPr>
              <a:t>JAMA Pediatrics </a:t>
            </a:r>
            <a:r>
              <a:rPr lang="en-US" sz="1000" dirty="0">
                <a:latin typeface="Calibri" panose="020F0502020204030204" pitchFamily="34" charset="0"/>
              </a:rPr>
              <a:t>2019</a:t>
            </a:r>
          </a:p>
        </p:txBody>
      </p:sp>
      <p:grpSp>
        <p:nvGrpSpPr>
          <p:cNvPr id="15" name="Group 14">
            <a:extLst>
              <a:ext uri="{FF2B5EF4-FFF2-40B4-BE49-F238E27FC236}">
                <a16:creationId xmlns:a16="http://schemas.microsoft.com/office/drawing/2014/main" id="{098E77DB-A913-9AAA-EE01-9FC81ED80FA3}"/>
              </a:ext>
            </a:extLst>
          </p:cNvPr>
          <p:cNvGrpSpPr/>
          <p:nvPr/>
        </p:nvGrpSpPr>
        <p:grpSpPr>
          <a:xfrm>
            <a:off x="1" y="1316425"/>
            <a:ext cx="12191999" cy="3611006"/>
            <a:chOff x="1" y="1487365"/>
            <a:chExt cx="12191999" cy="3611006"/>
          </a:xfrm>
        </p:grpSpPr>
        <p:pic>
          <p:nvPicPr>
            <p:cNvPr id="6" name="Picture 5" descr="Table&#10;&#10;Description automatically generated">
              <a:extLst>
                <a:ext uri="{FF2B5EF4-FFF2-40B4-BE49-F238E27FC236}">
                  <a16:creationId xmlns:a16="http://schemas.microsoft.com/office/drawing/2014/main" id="{51FB08FE-4708-AD90-B6BC-F52FED1674BC}"/>
                </a:ext>
              </a:extLst>
            </p:cNvPr>
            <p:cNvPicPr>
              <a:picLocks noChangeAspect="1"/>
            </p:cNvPicPr>
            <p:nvPr/>
          </p:nvPicPr>
          <p:blipFill>
            <a:blip r:embed="rId4"/>
            <a:stretch>
              <a:fillRect/>
            </a:stretch>
          </p:blipFill>
          <p:spPr>
            <a:xfrm>
              <a:off x="1" y="1487365"/>
              <a:ext cx="12191999" cy="3611006"/>
            </a:xfrm>
            <a:prstGeom prst="rect">
              <a:avLst/>
            </a:prstGeom>
          </p:spPr>
        </p:pic>
        <p:sp>
          <p:nvSpPr>
            <p:cNvPr id="7" name="Rectangle 6">
              <a:extLst>
                <a:ext uri="{FF2B5EF4-FFF2-40B4-BE49-F238E27FC236}">
                  <a16:creationId xmlns:a16="http://schemas.microsoft.com/office/drawing/2014/main" id="{B8D31866-F211-63F6-E9A5-6A7F03EC9FD5}"/>
                </a:ext>
              </a:extLst>
            </p:cNvPr>
            <p:cNvSpPr/>
            <p:nvPr/>
          </p:nvSpPr>
          <p:spPr>
            <a:xfrm>
              <a:off x="5399315" y="3439886"/>
              <a:ext cx="2584752" cy="321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 name="Rectangle 7">
              <a:extLst>
                <a:ext uri="{FF2B5EF4-FFF2-40B4-BE49-F238E27FC236}">
                  <a16:creationId xmlns:a16="http://schemas.microsoft.com/office/drawing/2014/main" id="{BE832D00-7957-2887-165D-29C88AA24F77}"/>
                </a:ext>
              </a:extLst>
            </p:cNvPr>
            <p:cNvSpPr/>
            <p:nvPr/>
          </p:nvSpPr>
          <p:spPr>
            <a:xfrm>
              <a:off x="5399315" y="4376058"/>
              <a:ext cx="2584752" cy="321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2" name="Rectangle 1">
            <a:extLst>
              <a:ext uri="{FF2B5EF4-FFF2-40B4-BE49-F238E27FC236}">
                <a16:creationId xmlns:a16="http://schemas.microsoft.com/office/drawing/2014/main" id="{A1EB58A2-2196-4568-433F-36814C88236B}"/>
              </a:ext>
            </a:extLst>
          </p:cNvPr>
          <p:cNvSpPr/>
          <p:nvPr/>
        </p:nvSpPr>
        <p:spPr>
          <a:xfrm>
            <a:off x="9319382" y="4205118"/>
            <a:ext cx="2584752" cy="321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6" name="Rectangle 15">
            <a:extLst>
              <a:ext uri="{FF2B5EF4-FFF2-40B4-BE49-F238E27FC236}">
                <a16:creationId xmlns:a16="http://schemas.microsoft.com/office/drawing/2014/main" id="{43CE2484-7838-BEF1-11B7-DFC3214B58BE}"/>
              </a:ext>
            </a:extLst>
          </p:cNvPr>
          <p:cNvSpPr/>
          <p:nvPr/>
        </p:nvSpPr>
        <p:spPr>
          <a:xfrm>
            <a:off x="9319382" y="3268047"/>
            <a:ext cx="2584752" cy="3219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2201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5CCF-4977-293F-5AFF-45E73D3B05BE}"/>
            </a:ext>
          </a:extLst>
        </p:cNvPr>
        <p:cNvGrpSpPr/>
        <p:nvPr/>
      </p:nvGrpSpPr>
      <p:grpSpPr>
        <a:xfrm>
          <a:off x="0" y="0"/>
          <a:ext cx="0" cy="0"/>
          <a:chOff x="0" y="0"/>
          <a:chExt cx="0" cy="0"/>
        </a:xfrm>
      </p:grpSpPr>
      <p:pic>
        <p:nvPicPr>
          <p:cNvPr id="24" name="Picture 23" descr="A screenshot of a medical survey&#10;&#10;AI-generated content may be incorrect.">
            <a:extLst>
              <a:ext uri="{FF2B5EF4-FFF2-40B4-BE49-F238E27FC236}">
                <a16:creationId xmlns:a16="http://schemas.microsoft.com/office/drawing/2014/main" id="{D48BFCBF-F55D-D57A-6483-4C19019E8650}"/>
              </a:ext>
            </a:extLst>
          </p:cNvPr>
          <p:cNvPicPr>
            <a:picLocks noChangeAspect="1"/>
          </p:cNvPicPr>
          <p:nvPr/>
        </p:nvPicPr>
        <p:blipFill>
          <a:blip r:embed="rId3"/>
          <a:stretch>
            <a:fillRect/>
          </a:stretch>
        </p:blipFill>
        <p:spPr>
          <a:xfrm>
            <a:off x="978323" y="27955"/>
            <a:ext cx="9534164" cy="6163012"/>
          </a:xfrm>
          <a:prstGeom prst="rect">
            <a:avLst/>
          </a:prstGeom>
        </p:spPr>
      </p:pic>
      <p:cxnSp>
        <p:nvCxnSpPr>
          <p:cNvPr id="4" name="Straight Connector 3">
            <a:extLst>
              <a:ext uri="{FF2B5EF4-FFF2-40B4-BE49-F238E27FC236}">
                <a16:creationId xmlns:a16="http://schemas.microsoft.com/office/drawing/2014/main" id="{42F028F3-25C6-9733-6DE5-5ABF978961B2}"/>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CB3A2B70-2FF7-B035-861A-18A8DFC0B87F}"/>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4"/>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panose="020F0502020204030204" pitchFamily="34" charset="0"/>
            </a:endParaRPr>
          </a:p>
        </p:txBody>
      </p:sp>
      <p:sp>
        <p:nvSpPr>
          <p:cNvPr id="22" name="Rectangle 4">
            <a:extLst>
              <a:ext uri="{FF2B5EF4-FFF2-40B4-BE49-F238E27FC236}">
                <a16:creationId xmlns:a16="http://schemas.microsoft.com/office/drawing/2014/main" id="{A62CBB4F-3B36-20A5-BE8D-3A7609413FDB}"/>
              </a:ext>
            </a:extLst>
          </p:cNvPr>
          <p:cNvSpPr txBox="1">
            <a:spLocks noChangeArrowheads="1"/>
          </p:cNvSpPr>
          <p:nvPr/>
        </p:nvSpPr>
        <p:spPr bwMode="auto">
          <a:xfrm>
            <a:off x="10325510" y="5329619"/>
            <a:ext cx="1866490" cy="140054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0" tIns="12211" rIns="0" bIns="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tabLst>
                <a:tab pos="649628" algn="l"/>
                <a:tab pos="1299256" algn="l"/>
                <a:tab pos="1948884" algn="l"/>
                <a:tab pos="2598511" algn="l"/>
                <a:tab pos="3248139" algn="l"/>
                <a:tab pos="3897767" algn="l"/>
              </a:tabLst>
            </a:pPr>
            <a:r>
              <a:rPr lang="en-US" sz="1000" dirty="0">
                <a:latin typeface="Calibri" panose="020F0502020204030204" pitchFamily="34" charset="0"/>
              </a:rPr>
              <a:t>Volkow et al., </a:t>
            </a:r>
            <a:r>
              <a:rPr lang="en-US" sz="1000" i="1" dirty="0">
                <a:latin typeface="Calibri" panose="020F0502020204030204" pitchFamily="34" charset="0"/>
              </a:rPr>
              <a:t>N </a:t>
            </a:r>
            <a:r>
              <a:rPr lang="en-US" sz="1000" i="1" dirty="0" err="1">
                <a:latin typeface="Calibri" panose="020F0502020204030204" pitchFamily="34" charset="0"/>
              </a:rPr>
              <a:t>Engl</a:t>
            </a:r>
            <a:r>
              <a:rPr lang="en-US" sz="1000" i="1" dirty="0">
                <a:latin typeface="Calibri" panose="020F0502020204030204" pitchFamily="34" charset="0"/>
              </a:rPr>
              <a:t> J Med, </a:t>
            </a:r>
            <a:r>
              <a:rPr lang="en-US" sz="1000" dirty="0">
                <a:latin typeface="Calibri" panose="020F0502020204030204" pitchFamily="34" charset="0"/>
              </a:rPr>
              <a:t>2014. </a:t>
            </a:r>
            <a:endParaRPr lang="en-US" sz="1000" dirty="0">
              <a:latin typeface="Calibri" panose="020F0502020204030204" pitchFamily="34" charset="0"/>
              <a:cs typeface="Arial Unicode MS" charset="0"/>
            </a:endParaRPr>
          </a:p>
        </p:txBody>
      </p:sp>
    </p:spTree>
    <p:extLst>
      <p:ext uri="{BB962C8B-B14F-4D97-AF65-F5344CB8AC3E}">
        <p14:creationId xmlns:p14="http://schemas.microsoft.com/office/powerpoint/2010/main" val="3258372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E1EE-B9A0-9EFF-36EE-5D45BC1048CB}"/>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414BB5E-2F4C-4BAB-70B0-D1017C94D91D}"/>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A671D4FB-4CE4-CC86-D78B-A8D33015A898}"/>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panose="020F0502020204030204" pitchFamily="34" charset="0"/>
            </a:endParaRPr>
          </a:p>
        </p:txBody>
      </p:sp>
      <p:pic>
        <p:nvPicPr>
          <p:cNvPr id="8" name="Picture 2">
            <a:extLst>
              <a:ext uri="{FF2B5EF4-FFF2-40B4-BE49-F238E27FC236}">
                <a16:creationId xmlns:a16="http://schemas.microsoft.com/office/drawing/2014/main" id="{17E831DF-0D66-9962-E788-FB1E086BF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106" y="1464610"/>
            <a:ext cx="9749788" cy="4615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99DCBEC-BF52-2A31-A7E8-1BB1C8F8BC02}"/>
              </a:ext>
            </a:extLst>
          </p:cNvPr>
          <p:cNvSpPr txBox="1"/>
          <p:nvPr/>
        </p:nvSpPr>
        <p:spPr>
          <a:xfrm>
            <a:off x="1524000" y="277104"/>
            <a:ext cx="9144000" cy="1045992"/>
          </a:xfrm>
          <a:prstGeom prst="rect">
            <a:avLst/>
          </a:prstGeom>
          <a:noFill/>
        </p:spPr>
        <p:txBody>
          <a:bodyPr wrap="square" rtlCol="0">
            <a:spAutoFit/>
          </a:bodyPr>
          <a:lstStyle/>
          <a:p>
            <a:pPr algn="ctr">
              <a:lnSpc>
                <a:spcPct val="80000"/>
              </a:lnSpc>
            </a:pPr>
            <a:r>
              <a:rPr lang="en-US" sz="3800" b="1" dirty="0">
                <a:latin typeface="Calibri" panose="020F0502020204030204" pitchFamily="34" charset="0"/>
                <a:cs typeface="Calibri" panose="020F0502020204030204" pitchFamily="34" charset="0"/>
              </a:rPr>
              <a:t>Risk of psychotic disorders for frequency &amp; type of marijuana use</a:t>
            </a:r>
          </a:p>
        </p:txBody>
      </p:sp>
      <p:sp>
        <p:nvSpPr>
          <p:cNvPr id="11" name="TextBox 10">
            <a:extLst>
              <a:ext uri="{FF2B5EF4-FFF2-40B4-BE49-F238E27FC236}">
                <a16:creationId xmlns:a16="http://schemas.microsoft.com/office/drawing/2014/main" id="{0DD53253-D358-6AC1-9925-F01D982A7615}"/>
              </a:ext>
            </a:extLst>
          </p:cNvPr>
          <p:cNvSpPr txBox="1"/>
          <p:nvPr/>
        </p:nvSpPr>
        <p:spPr>
          <a:xfrm>
            <a:off x="545432" y="5946130"/>
            <a:ext cx="11646568" cy="246221"/>
          </a:xfrm>
          <a:prstGeom prst="rect">
            <a:avLst/>
          </a:prstGeom>
          <a:noFill/>
        </p:spPr>
        <p:txBody>
          <a:bodyPr wrap="square" rtlCol="0">
            <a:spAutoFit/>
          </a:bodyPr>
          <a:lstStyle/>
          <a:p>
            <a:pPr algn="r"/>
            <a:r>
              <a:rPr lang="en-US" sz="1000" dirty="0">
                <a:latin typeface="Calibri" panose="020F0502020204030204" pitchFamily="34" charset="0"/>
              </a:rPr>
              <a:t>Forti et al., </a:t>
            </a:r>
            <a:r>
              <a:rPr lang="en-US" sz="1000" i="1" dirty="0">
                <a:latin typeface="Calibri" panose="020F0502020204030204" pitchFamily="34" charset="0"/>
              </a:rPr>
              <a:t>Lancet Psychiatry. </a:t>
            </a:r>
            <a:r>
              <a:rPr lang="en-US" sz="1000" dirty="0">
                <a:latin typeface="Calibri" panose="020F0502020204030204" pitchFamily="34" charset="0"/>
              </a:rPr>
              <a:t>2019; </a:t>
            </a:r>
            <a:r>
              <a:rPr lang="en-US" sz="1000" b="0" i="0" dirty="0">
                <a:effectLst/>
                <a:latin typeface="Calibri" panose="020F0502020204030204" pitchFamily="34" charset="0"/>
              </a:rPr>
              <a:t>6(6):427-436.</a:t>
            </a:r>
            <a:endParaRPr lang="en-US" sz="1000" dirty="0">
              <a:latin typeface="Calibri" panose="020F0502020204030204" pitchFamily="34" charset="0"/>
            </a:endParaRPr>
          </a:p>
        </p:txBody>
      </p:sp>
    </p:spTree>
    <p:extLst>
      <p:ext uri="{BB962C8B-B14F-4D97-AF65-F5344CB8AC3E}">
        <p14:creationId xmlns:p14="http://schemas.microsoft.com/office/powerpoint/2010/main" val="2100571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5E05-EADA-C4CE-EBD0-C6711145FF38}"/>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4BE5C4AB-ACA3-8808-1129-86EE9F47E279}"/>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 name="TextBox 1">
            <a:extLst>
              <a:ext uri="{FF2B5EF4-FFF2-40B4-BE49-F238E27FC236}">
                <a16:creationId xmlns:a16="http://schemas.microsoft.com/office/drawing/2014/main" id="{86630DBA-E61A-9B8A-749C-E3EDADC604D2}"/>
              </a:ext>
            </a:extLst>
          </p:cNvPr>
          <p:cNvSpPr txBox="1"/>
          <p:nvPr/>
        </p:nvSpPr>
        <p:spPr>
          <a:xfrm>
            <a:off x="1762552" y="5903737"/>
            <a:ext cx="10429448" cy="246221"/>
          </a:xfrm>
          <a:prstGeom prst="rect">
            <a:avLst/>
          </a:prstGeom>
          <a:noFill/>
        </p:spPr>
        <p:txBody>
          <a:bodyPr wrap="square" rtlCol="0">
            <a:spAutoFit/>
          </a:bodyPr>
          <a:lstStyle/>
          <a:p>
            <a:pPr algn="r"/>
            <a:r>
              <a:rPr lang="en-US" sz="1000" b="0" i="0" dirty="0">
                <a:solidFill>
                  <a:srgbClr val="000066"/>
                </a:solidFill>
                <a:effectLst/>
                <a:latin typeface="Calibri" panose="020F0502020204030204" pitchFamily="34" charset="0"/>
              </a:rPr>
              <a:t>Chan O et al., </a:t>
            </a:r>
            <a:r>
              <a:rPr lang="en-US" sz="1000" b="0" i="1" dirty="0">
                <a:solidFill>
                  <a:srgbClr val="333333"/>
                </a:solidFill>
                <a:effectLst/>
                <a:latin typeface="Calibri" panose="020F0502020204030204" pitchFamily="34" charset="0"/>
              </a:rPr>
              <a:t>JAMA </a:t>
            </a:r>
            <a:r>
              <a:rPr lang="en-US" sz="1000" b="0" i="1" dirty="0" err="1">
                <a:solidFill>
                  <a:srgbClr val="333333"/>
                </a:solidFill>
                <a:effectLst/>
                <a:latin typeface="Calibri" panose="020F0502020204030204" pitchFamily="34" charset="0"/>
              </a:rPr>
              <a:t>Pediatr</a:t>
            </a:r>
            <a:r>
              <a:rPr lang="en-US" sz="1000" b="0" i="1" dirty="0">
                <a:solidFill>
                  <a:srgbClr val="333333"/>
                </a:solidFill>
                <a:effectLst/>
                <a:latin typeface="Calibri" panose="020F0502020204030204" pitchFamily="34" charset="0"/>
              </a:rPr>
              <a:t>. </a:t>
            </a:r>
            <a:r>
              <a:rPr lang="en-US" sz="1000" b="0" i="0" dirty="0">
                <a:solidFill>
                  <a:srgbClr val="333333"/>
                </a:solidFill>
                <a:effectLst/>
                <a:latin typeface="Calibri" panose="020F0502020204030204" pitchFamily="34" charset="0"/>
              </a:rPr>
              <a:t>2024;178(12):1280-1289.</a:t>
            </a:r>
            <a:endParaRPr lang="en-US" sz="1000" dirty="0">
              <a:latin typeface="Calibri" panose="020F0502020204030204" pitchFamily="34" charset="0"/>
            </a:endParaRPr>
          </a:p>
        </p:txBody>
      </p:sp>
      <p:sp>
        <p:nvSpPr>
          <p:cNvPr id="6" name="Title 5">
            <a:extLst>
              <a:ext uri="{FF2B5EF4-FFF2-40B4-BE49-F238E27FC236}">
                <a16:creationId xmlns:a16="http://schemas.microsoft.com/office/drawing/2014/main" id="{021085A0-42DC-99B6-B2D1-847DEE029A18}"/>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Education Consequences</a:t>
            </a:r>
          </a:p>
        </p:txBody>
      </p:sp>
      <p:cxnSp>
        <p:nvCxnSpPr>
          <p:cNvPr id="4" name="Straight Connector 3">
            <a:extLst>
              <a:ext uri="{FF2B5EF4-FFF2-40B4-BE49-F238E27FC236}">
                <a16:creationId xmlns:a16="http://schemas.microsoft.com/office/drawing/2014/main" id="{23A5B55F-7F75-F6DE-CC8C-A6E23902A66D}"/>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pic>
        <p:nvPicPr>
          <p:cNvPr id="14" name="Picture 13" descr="A graph of a bar graph&#10;&#10;AI-generated content may be incorrect.">
            <a:extLst>
              <a:ext uri="{FF2B5EF4-FFF2-40B4-BE49-F238E27FC236}">
                <a16:creationId xmlns:a16="http://schemas.microsoft.com/office/drawing/2014/main" id="{71F60083-5193-2861-5A85-DF5DE1B151DA}"/>
              </a:ext>
            </a:extLst>
          </p:cNvPr>
          <p:cNvPicPr>
            <a:picLocks noChangeAspect="1"/>
          </p:cNvPicPr>
          <p:nvPr/>
        </p:nvPicPr>
        <p:blipFill>
          <a:blip r:embed="rId4"/>
          <a:stretch>
            <a:fillRect/>
          </a:stretch>
        </p:blipFill>
        <p:spPr>
          <a:xfrm>
            <a:off x="193910" y="1793994"/>
            <a:ext cx="5847768" cy="4023360"/>
          </a:xfrm>
          <a:prstGeom prst="rect">
            <a:avLst/>
          </a:prstGeom>
        </p:spPr>
      </p:pic>
      <p:sp>
        <p:nvSpPr>
          <p:cNvPr id="15" name="TextBox 14">
            <a:extLst>
              <a:ext uri="{FF2B5EF4-FFF2-40B4-BE49-F238E27FC236}">
                <a16:creationId xmlns:a16="http://schemas.microsoft.com/office/drawing/2014/main" id="{40540D70-831A-1CE6-0851-C661BEC7845B}"/>
              </a:ext>
            </a:extLst>
          </p:cNvPr>
          <p:cNvSpPr txBox="1"/>
          <p:nvPr/>
        </p:nvSpPr>
        <p:spPr>
          <a:xfrm>
            <a:off x="193911" y="1186614"/>
            <a:ext cx="5468164" cy="1292662"/>
          </a:xfrm>
          <a:prstGeom prst="rect">
            <a:avLst/>
          </a:prstGeom>
          <a:noFill/>
        </p:spPr>
        <p:txBody>
          <a:bodyPr wrap="none" rtlCol="0">
            <a:spAutoFit/>
          </a:bodyPr>
          <a:lstStyle/>
          <a:p>
            <a:pPr algn="l">
              <a:buNone/>
            </a:pPr>
            <a:r>
              <a:rPr lang="en-US" sz="2600" b="1" i="0" dirty="0">
                <a:solidFill>
                  <a:srgbClr val="333333"/>
                </a:solidFill>
                <a:effectLst/>
                <a:latin typeface="Guardian TextSans Web"/>
              </a:rPr>
              <a:t>School Dropout by Cannabis Use</a:t>
            </a:r>
          </a:p>
          <a:p>
            <a:pPr>
              <a:buNone/>
            </a:pPr>
            <a:r>
              <a:rPr lang="en-US" sz="2600" dirty="0">
                <a:latin typeface="Calibri" panose="020F0502020204030204" pitchFamily="34" charset="0"/>
              </a:rPr>
              <a:t/>
            </a:r>
            <a:br>
              <a:rPr lang="en-US" sz="2600" dirty="0">
                <a:latin typeface="Calibri" panose="020F0502020204030204" pitchFamily="34" charset="0"/>
              </a:rPr>
            </a:br>
            <a:endParaRPr lang="en-US" sz="2600" dirty="0">
              <a:latin typeface="Calibri" panose="020F0502020204030204" pitchFamily="34" charset="0"/>
            </a:endParaRPr>
          </a:p>
        </p:txBody>
      </p:sp>
      <p:pic>
        <p:nvPicPr>
          <p:cNvPr id="17" name="Picture 16" descr="A graph of a bar chart&#10;&#10;AI-generated content may be incorrect.">
            <a:extLst>
              <a:ext uri="{FF2B5EF4-FFF2-40B4-BE49-F238E27FC236}">
                <a16:creationId xmlns:a16="http://schemas.microsoft.com/office/drawing/2014/main" id="{06BA30FF-52B3-6ED3-D4D0-F8CC4D8AE785}"/>
              </a:ext>
            </a:extLst>
          </p:cNvPr>
          <p:cNvPicPr>
            <a:picLocks noChangeAspect="1"/>
          </p:cNvPicPr>
          <p:nvPr/>
        </p:nvPicPr>
        <p:blipFill>
          <a:blip r:embed="rId5"/>
          <a:srcRect t="1115"/>
          <a:stretch/>
        </p:blipFill>
        <p:spPr>
          <a:xfrm>
            <a:off x="6218767" y="1913466"/>
            <a:ext cx="5894424" cy="3978515"/>
          </a:xfrm>
          <a:prstGeom prst="rect">
            <a:avLst/>
          </a:prstGeom>
        </p:spPr>
      </p:pic>
      <p:sp>
        <p:nvSpPr>
          <p:cNvPr id="19" name="TextBox 18">
            <a:extLst>
              <a:ext uri="{FF2B5EF4-FFF2-40B4-BE49-F238E27FC236}">
                <a16:creationId xmlns:a16="http://schemas.microsoft.com/office/drawing/2014/main" id="{9617429E-6029-350E-3FD4-53D95479F606}"/>
              </a:ext>
            </a:extLst>
          </p:cNvPr>
          <p:cNvSpPr txBox="1"/>
          <p:nvPr/>
        </p:nvSpPr>
        <p:spPr>
          <a:xfrm>
            <a:off x="6096813" y="1186614"/>
            <a:ext cx="6138332" cy="892552"/>
          </a:xfrm>
          <a:prstGeom prst="rect">
            <a:avLst/>
          </a:prstGeom>
          <a:noFill/>
        </p:spPr>
        <p:txBody>
          <a:bodyPr wrap="square">
            <a:spAutoFit/>
          </a:bodyPr>
          <a:lstStyle/>
          <a:p>
            <a:pPr algn="l">
              <a:buNone/>
            </a:pPr>
            <a:r>
              <a:rPr lang="en-US" sz="2600" b="1" i="0" dirty="0">
                <a:solidFill>
                  <a:srgbClr val="333333"/>
                </a:solidFill>
                <a:effectLst/>
                <a:latin typeface="Guardian TextSans Web"/>
              </a:rPr>
              <a:t>University Enrollment by Cannabis Use</a:t>
            </a:r>
            <a:endParaRPr lang="en-US" sz="2600" dirty="0">
              <a:latin typeface="Calibri" panose="020F0502020204030204" pitchFamily="34" charset="0"/>
            </a:endParaRPr>
          </a:p>
        </p:txBody>
      </p:sp>
    </p:spTree>
    <p:extLst>
      <p:ext uri="{BB962C8B-B14F-4D97-AF65-F5344CB8AC3E}">
        <p14:creationId xmlns:p14="http://schemas.microsoft.com/office/powerpoint/2010/main" val="3371904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A395-4F0C-D966-9861-F355AE6358B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42EF0F-1A1D-2560-EFC7-D7F4D07C2001}"/>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58A1E610-C41C-F35C-DB65-5DB1D066A25B}"/>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7" name="Title 16">
            <a:extLst>
              <a:ext uri="{FF2B5EF4-FFF2-40B4-BE49-F238E27FC236}">
                <a16:creationId xmlns:a16="http://schemas.microsoft.com/office/drawing/2014/main" id="{E773B2C9-C0BB-5F27-98C1-79B13E16DCA6}"/>
              </a:ext>
            </a:extLst>
          </p:cNvPr>
          <p:cNvSpPr>
            <a:spLocks noGrp="1"/>
          </p:cNvSpPr>
          <p:nvPr>
            <p:ph type="title"/>
          </p:nvPr>
        </p:nvSpPr>
        <p:spPr>
          <a:xfrm>
            <a:off x="838200" y="-20284"/>
            <a:ext cx="10515600" cy="1325563"/>
          </a:xfrm>
        </p:spPr>
        <p:txBody>
          <a:bodyPr/>
          <a:lstStyle/>
          <a:p>
            <a:pPr algn="ctr"/>
            <a:r>
              <a:rPr lang="en-US" b="1" dirty="0">
                <a:latin typeface="Calibri" panose="020F0502020204030204" pitchFamily="34" charset="0"/>
                <a:cs typeface="Calibri" panose="020F0502020204030204" pitchFamily="34" charset="0"/>
              </a:rPr>
              <a:t>Cannabis Hyperemesis Syndrome</a:t>
            </a:r>
          </a:p>
        </p:txBody>
      </p:sp>
      <p:pic>
        <p:nvPicPr>
          <p:cNvPr id="2" name="Picture 2" descr="Recognizing and Treating Cannabinoid Hyperemesis Syndrome | Department of  Emergency Medicine | Saint John">
            <a:extLst>
              <a:ext uri="{FF2B5EF4-FFF2-40B4-BE49-F238E27FC236}">
                <a16:creationId xmlns:a16="http://schemas.microsoft.com/office/drawing/2014/main" id="{0BE84391-D54C-3BBE-A020-351728A948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 b="8959"/>
          <a:stretch/>
        </p:blipFill>
        <p:spPr bwMode="auto">
          <a:xfrm>
            <a:off x="1752600" y="878789"/>
            <a:ext cx="8686800" cy="51004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B8DBF2E-A348-7E8A-74CF-A2AF117426C7}"/>
              </a:ext>
            </a:extLst>
          </p:cNvPr>
          <p:cNvSpPr txBox="1"/>
          <p:nvPr/>
        </p:nvSpPr>
        <p:spPr>
          <a:xfrm>
            <a:off x="6352309" y="5869434"/>
            <a:ext cx="5839691" cy="246221"/>
          </a:xfrm>
          <a:prstGeom prst="rect">
            <a:avLst/>
          </a:prstGeom>
          <a:noFill/>
        </p:spPr>
        <p:txBody>
          <a:bodyPr wrap="square" rtlCol="0">
            <a:spAutoFit/>
          </a:bodyPr>
          <a:lstStyle/>
          <a:p>
            <a:pPr algn="r"/>
            <a:r>
              <a:rPr lang="en-US" sz="1000" dirty="0">
                <a:latin typeface="Calibri" panose="020F0502020204030204" pitchFamily="34" charset="0"/>
              </a:rPr>
              <a:t>Zhu et al., </a:t>
            </a:r>
            <a:r>
              <a:rPr lang="en-US" sz="1000" i="1" dirty="0">
                <a:latin typeface="Calibri" panose="020F0502020204030204" pitchFamily="34" charset="0"/>
              </a:rPr>
              <a:t>J of Adol Health, </a:t>
            </a:r>
            <a:r>
              <a:rPr lang="en-US" sz="1000" dirty="0">
                <a:latin typeface="Calibri" panose="020F0502020204030204" pitchFamily="34" charset="0"/>
              </a:rPr>
              <a:t>2021</a:t>
            </a:r>
            <a:r>
              <a:rPr lang="en-US" sz="1000" b="0" i="0" dirty="0">
                <a:effectLst/>
                <a:latin typeface="Calibri" panose="020F0502020204030204" pitchFamily="34" charset="0"/>
              </a:rPr>
              <a:t>;68(2):246-254.</a:t>
            </a:r>
            <a:r>
              <a:rPr lang="en-US" sz="1000" dirty="0">
                <a:latin typeface="Calibri" panose="020F0502020204030204" pitchFamily="34" charset="0"/>
              </a:rPr>
              <a:t> </a:t>
            </a:r>
          </a:p>
        </p:txBody>
      </p:sp>
      <p:pic>
        <p:nvPicPr>
          <p:cNvPr id="6" name="Picture 5" descr="A diagram of a medical procedure&#10;&#10;AI-generated content may be incorrect.">
            <a:extLst>
              <a:ext uri="{FF2B5EF4-FFF2-40B4-BE49-F238E27FC236}">
                <a16:creationId xmlns:a16="http://schemas.microsoft.com/office/drawing/2014/main" id="{E24A5684-C45E-571B-17E1-15C3382D1191}"/>
              </a:ext>
            </a:extLst>
          </p:cNvPr>
          <p:cNvPicPr>
            <a:picLocks noChangeAspect="1"/>
          </p:cNvPicPr>
          <p:nvPr/>
        </p:nvPicPr>
        <p:blipFill>
          <a:blip r:embed="rId5"/>
          <a:stretch>
            <a:fillRect/>
          </a:stretch>
        </p:blipFill>
        <p:spPr>
          <a:xfrm>
            <a:off x="-4718570" y="3778855"/>
            <a:ext cx="3251200" cy="2336800"/>
          </a:xfrm>
          <a:prstGeom prst="rect">
            <a:avLst/>
          </a:prstGeom>
        </p:spPr>
      </p:pic>
    </p:spTree>
    <p:extLst>
      <p:ext uri="{BB962C8B-B14F-4D97-AF65-F5344CB8AC3E}">
        <p14:creationId xmlns:p14="http://schemas.microsoft.com/office/powerpoint/2010/main" val="613402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200A5-3DB7-556E-AA32-5633B5E95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43C45-9AB5-951B-CAC6-627033966F3A}"/>
              </a:ext>
            </a:extLst>
          </p:cNvPr>
          <p:cNvSpPr>
            <a:spLocks noGrp="1"/>
          </p:cNvSpPr>
          <p:nvPr>
            <p:ph type="title"/>
          </p:nvPr>
        </p:nvSpPr>
        <p:spPr>
          <a:xfrm>
            <a:off x="838200" y="2594979"/>
            <a:ext cx="10515600" cy="1325563"/>
          </a:xfrm>
        </p:spPr>
        <p:txBody>
          <a:bodyPr>
            <a:normAutofit/>
          </a:bodyPr>
          <a:lstStyle/>
          <a:p>
            <a:pPr marR="0" lvl="0" algn="ctr">
              <a:tabLst>
                <a:tab pos="457200" algn="l"/>
              </a:tabLst>
            </a:pPr>
            <a:r>
              <a:rPr lang="en-US" sz="4000" b="1" dirty="0">
                <a:effectLst/>
                <a:latin typeface="Calibri" panose="020F0502020204030204" pitchFamily="34" charset="0"/>
                <a:ea typeface="Times New Roman" panose="02020603050405020304" pitchFamily="18" charset="0"/>
                <a:cs typeface="Calibri" panose="020F0502020204030204" pitchFamily="34" charset="0"/>
              </a:rPr>
              <a:t>Council patients on treatment options for cannabis use disorder and withdrawal. </a:t>
            </a:r>
            <a:endParaRPr lang="en-US" sz="4000" b="1" dirty="0">
              <a:effectLst/>
              <a:latin typeface="Calibri" panose="020F0502020204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A4657556-38C8-84AA-69D8-413AE0615F28}"/>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366846D3-CCF5-C5AD-F804-9F13991905AB}"/>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937249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BCE16-7093-CC35-5962-051907B9F34B}"/>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EE33670C-D480-4C5C-0A9E-B9528827FC27}"/>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itle 5">
            <a:extLst>
              <a:ext uri="{FF2B5EF4-FFF2-40B4-BE49-F238E27FC236}">
                <a16:creationId xmlns:a16="http://schemas.microsoft.com/office/drawing/2014/main" id="{F0243AF2-277A-4A47-F089-3D0212FE97CE}"/>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Withdrawal Timeline</a:t>
            </a:r>
          </a:p>
        </p:txBody>
      </p:sp>
      <p:cxnSp>
        <p:nvCxnSpPr>
          <p:cNvPr id="4" name="Straight Connector 3">
            <a:extLst>
              <a:ext uri="{FF2B5EF4-FFF2-40B4-BE49-F238E27FC236}">
                <a16:creationId xmlns:a16="http://schemas.microsoft.com/office/drawing/2014/main" id="{0A0D4D52-EAEA-2901-A2CE-4AB6349184E1}"/>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pic>
        <p:nvPicPr>
          <p:cNvPr id="24578" name="Picture 2" descr="FIGURE 1">
            <a:extLst>
              <a:ext uri="{FF2B5EF4-FFF2-40B4-BE49-F238E27FC236}">
                <a16:creationId xmlns:a16="http://schemas.microsoft.com/office/drawing/2014/main" id="{58D41084-6EE4-6374-029F-63DB052F3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420" y="952977"/>
            <a:ext cx="7773865" cy="503272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8">
            <a:extLst>
              <a:ext uri="{FF2B5EF4-FFF2-40B4-BE49-F238E27FC236}">
                <a16:creationId xmlns:a16="http://schemas.microsoft.com/office/drawing/2014/main" id="{3A80C3A7-D73F-5216-FAB0-7BF425150880}"/>
              </a:ext>
            </a:extLst>
          </p:cNvPr>
          <p:cNvSpPr txBox="1"/>
          <p:nvPr/>
        </p:nvSpPr>
        <p:spPr>
          <a:xfrm>
            <a:off x="8471646" y="5782254"/>
            <a:ext cx="3720353" cy="320601"/>
          </a:xfrm>
          <a:prstGeom prst="rect">
            <a:avLst/>
          </a:prstGeom>
        </p:spPr>
        <p:txBody>
          <a:bodyPr vert="horz" wrap="square" lIns="0" tIns="12700" rIns="0" bIns="0" rtlCol="0">
            <a:spAutoFit/>
          </a:bodyPr>
          <a:lstStyle/>
          <a:p>
            <a:pPr marL="12700" algn="r">
              <a:lnSpc>
                <a:spcPct val="100000"/>
              </a:lnSpc>
              <a:spcBef>
                <a:spcPts val="100"/>
              </a:spcBef>
            </a:pPr>
            <a:r>
              <a:rPr lang="en-US" sz="1000" b="0" dirty="0">
                <a:solidFill>
                  <a:srgbClr val="1B1B1B"/>
                </a:solidFill>
                <a:effectLst/>
                <a:latin typeface="Calibri" panose="020F0502020204030204" pitchFamily="34" charset="0"/>
              </a:rPr>
              <a:t>Connor JP et al., </a:t>
            </a:r>
            <a:r>
              <a:rPr lang="en-US" sz="1000" b="0" i="1" dirty="0">
                <a:solidFill>
                  <a:srgbClr val="1B1B1B"/>
                </a:solidFill>
                <a:effectLst/>
                <a:latin typeface="Calibri" panose="020F0502020204030204" pitchFamily="34" charset="0"/>
              </a:rPr>
              <a:t>Addiction.</a:t>
            </a:r>
            <a:r>
              <a:rPr lang="en-US" sz="1000" b="0" dirty="0">
                <a:solidFill>
                  <a:srgbClr val="1B1B1B"/>
                </a:solidFill>
                <a:effectLst/>
                <a:latin typeface="Calibri" panose="020F0502020204030204" pitchFamily="34" charset="0"/>
              </a:rPr>
              <a:t> 2022;117(7):2075-2095. Adapted</a:t>
            </a:r>
            <a:r>
              <a:rPr lang="en-US" sz="1000" b="0" i="1" dirty="0">
                <a:solidFill>
                  <a:srgbClr val="1B1B1B"/>
                </a:solidFill>
                <a:effectLst/>
                <a:latin typeface="Calibri" panose="020F0502020204030204" pitchFamily="34" charset="0"/>
              </a:rPr>
              <a:t> from Goodwin et al. and Queensland Health (2012).</a:t>
            </a:r>
            <a:endParaRPr lang="en-US" sz="1000" spc="-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92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EEFC5-5B72-F57B-EE9E-C7CF7F085FEE}"/>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22E95AE7-2B2E-1D04-3246-49B65AEDBCE5}"/>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itle 5">
            <a:extLst>
              <a:ext uri="{FF2B5EF4-FFF2-40B4-BE49-F238E27FC236}">
                <a16:creationId xmlns:a16="http://schemas.microsoft.com/office/drawing/2014/main" id="{F5C1AD88-1061-821F-C4CB-FE0D4113888D}"/>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Withdrawal Treatment</a:t>
            </a:r>
          </a:p>
        </p:txBody>
      </p:sp>
      <p:cxnSp>
        <p:nvCxnSpPr>
          <p:cNvPr id="4" name="Straight Connector 3">
            <a:extLst>
              <a:ext uri="{FF2B5EF4-FFF2-40B4-BE49-F238E27FC236}">
                <a16:creationId xmlns:a16="http://schemas.microsoft.com/office/drawing/2014/main" id="{03358EFC-EB4C-E2F8-044F-08760A2FE15E}"/>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9" name="object 8">
            <a:extLst>
              <a:ext uri="{FF2B5EF4-FFF2-40B4-BE49-F238E27FC236}">
                <a16:creationId xmlns:a16="http://schemas.microsoft.com/office/drawing/2014/main" id="{D54AA24F-770B-32F4-A6CA-34974178DC24}"/>
              </a:ext>
            </a:extLst>
          </p:cNvPr>
          <p:cNvSpPr txBox="1"/>
          <p:nvPr/>
        </p:nvSpPr>
        <p:spPr>
          <a:xfrm>
            <a:off x="2248904" y="5957632"/>
            <a:ext cx="9958086" cy="166712"/>
          </a:xfrm>
          <a:prstGeom prst="rect">
            <a:avLst/>
          </a:prstGeom>
        </p:spPr>
        <p:txBody>
          <a:bodyPr vert="horz" wrap="square" lIns="0" tIns="12700" rIns="0" bIns="0" rtlCol="0">
            <a:spAutoFit/>
          </a:bodyPr>
          <a:lstStyle/>
          <a:p>
            <a:pPr marL="12700" algn="r">
              <a:lnSpc>
                <a:spcPct val="100000"/>
              </a:lnSpc>
              <a:spcBef>
                <a:spcPts val="100"/>
              </a:spcBef>
            </a:pPr>
            <a:r>
              <a:rPr lang="en-US" sz="1000" b="0" dirty="0" err="1">
                <a:solidFill>
                  <a:srgbClr val="1B1B1B"/>
                </a:solidFill>
                <a:effectLst/>
                <a:latin typeface="Calibri" panose="020F0502020204030204" pitchFamily="34" charset="0"/>
                <a:cs typeface="Calibri" panose="020F0502020204030204" pitchFamily="34" charset="0"/>
              </a:rPr>
              <a:t>Brezing</a:t>
            </a:r>
            <a:r>
              <a:rPr lang="en-US" sz="1000" b="0" dirty="0">
                <a:solidFill>
                  <a:srgbClr val="1B1B1B"/>
                </a:solidFill>
                <a:effectLst/>
                <a:latin typeface="Calibri" panose="020F0502020204030204" pitchFamily="34" charset="0"/>
                <a:cs typeface="Calibri" panose="020F0502020204030204" pitchFamily="34" charset="0"/>
              </a:rPr>
              <a:t> CA, Levin FR. </a:t>
            </a:r>
            <a:r>
              <a:rPr lang="en-US" sz="1000" b="0" i="1" dirty="0">
                <a:solidFill>
                  <a:srgbClr val="1B1B1B"/>
                </a:solidFill>
                <a:effectLst/>
                <a:latin typeface="Calibri" panose="020F0502020204030204" pitchFamily="34" charset="0"/>
                <a:cs typeface="Calibri" panose="020F0502020204030204" pitchFamily="34" charset="0"/>
              </a:rPr>
              <a:t>Neuropsychopharmacology. </a:t>
            </a:r>
            <a:r>
              <a:rPr lang="en-US" sz="1000" b="0" dirty="0">
                <a:solidFill>
                  <a:srgbClr val="1B1B1B"/>
                </a:solidFill>
                <a:effectLst/>
                <a:latin typeface="Calibri" panose="020F0502020204030204" pitchFamily="34" charset="0"/>
                <a:cs typeface="Calibri" panose="020F0502020204030204" pitchFamily="34" charset="0"/>
              </a:rPr>
              <a:t>2017;43(1):173-194. Connor JP et al., </a:t>
            </a:r>
            <a:r>
              <a:rPr lang="en-US" sz="1000" b="0" i="1" dirty="0">
                <a:solidFill>
                  <a:srgbClr val="1B1B1B"/>
                </a:solidFill>
                <a:effectLst/>
                <a:latin typeface="Calibri" panose="020F0502020204030204" pitchFamily="34" charset="0"/>
                <a:cs typeface="Calibri" panose="020F0502020204030204" pitchFamily="34" charset="0"/>
              </a:rPr>
              <a:t>Addiction.</a:t>
            </a:r>
            <a:r>
              <a:rPr lang="en-US" sz="1000" b="0" dirty="0">
                <a:solidFill>
                  <a:srgbClr val="1B1B1B"/>
                </a:solidFill>
                <a:effectLst/>
                <a:latin typeface="Calibri" panose="020F0502020204030204" pitchFamily="34" charset="0"/>
                <a:cs typeface="Calibri" panose="020F0502020204030204" pitchFamily="34" charset="0"/>
              </a:rPr>
              <a:t> 2022;117(7):2075-2095. </a:t>
            </a:r>
            <a:endParaRPr lang="en-US" sz="1000" spc="-5"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14EF5006-A593-D6C1-8959-B5056568AE7C}"/>
              </a:ext>
            </a:extLst>
          </p:cNvPr>
          <p:cNvGraphicFramePr>
            <a:graphicFrameLocks noGrp="1"/>
          </p:cNvGraphicFramePr>
          <p:nvPr>
            <p:extLst>
              <p:ext uri="{D42A27DB-BD31-4B8C-83A1-F6EECF244321}">
                <p14:modId xmlns:p14="http://schemas.microsoft.com/office/powerpoint/2010/main" val="1885688834"/>
              </p:ext>
            </p:extLst>
          </p:nvPr>
        </p:nvGraphicFramePr>
        <p:xfrm>
          <a:off x="289367" y="992249"/>
          <a:ext cx="10914928" cy="4871759"/>
        </p:xfrm>
        <a:graphic>
          <a:graphicData uri="http://schemas.openxmlformats.org/drawingml/2006/table">
            <a:tbl>
              <a:tblPr firstRow="1" bandRow="1">
                <a:tableStyleId>{2D5ABB26-0587-4C30-8999-92F81FD0307C}</a:tableStyleId>
              </a:tblPr>
              <a:tblGrid>
                <a:gridCol w="5457464">
                  <a:extLst>
                    <a:ext uri="{9D8B030D-6E8A-4147-A177-3AD203B41FA5}">
                      <a16:colId xmlns:a16="http://schemas.microsoft.com/office/drawing/2014/main" val="4066431846"/>
                    </a:ext>
                  </a:extLst>
                </a:gridCol>
                <a:gridCol w="5457464">
                  <a:extLst>
                    <a:ext uri="{9D8B030D-6E8A-4147-A177-3AD203B41FA5}">
                      <a16:colId xmlns:a16="http://schemas.microsoft.com/office/drawing/2014/main" val="2433319599"/>
                    </a:ext>
                  </a:extLst>
                </a:gridCol>
              </a:tblGrid>
              <a:tr h="390081">
                <a:tc>
                  <a:txBody>
                    <a:bodyPr/>
                    <a:lstStyle/>
                    <a:p>
                      <a:pPr marL="0" algn="ctr">
                        <a:lnSpc>
                          <a:spcPct val="100000"/>
                        </a:lnSpc>
                        <a:spcBef>
                          <a:spcPts val="0"/>
                        </a:spcBef>
                      </a:pPr>
                      <a:r>
                        <a:rPr lang="en-US" sz="2200" b="1" dirty="0">
                          <a:latin typeface="Calibri" panose="020F0502020204030204" pitchFamily="34" charset="0"/>
                          <a:cs typeface="Calibri"/>
                        </a:rPr>
                        <a:t>Symptom</a:t>
                      </a:r>
                      <a:endParaRPr sz="2200" b="1" dirty="0">
                        <a:latin typeface="Calibri" panose="020F0502020204030204" pitchFamily="34" charset="0"/>
                        <a:cs typeface="Calibri"/>
                      </a:endParaRPr>
                    </a:p>
                  </a:txBody>
                  <a:tcPr marL="0" marR="0" marT="44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9FDB"/>
                    </a:solidFill>
                  </a:tcPr>
                </a:tc>
                <a:tc>
                  <a:txBody>
                    <a:bodyPr/>
                    <a:lstStyle/>
                    <a:p>
                      <a:pPr marL="4445" algn="ctr">
                        <a:lnSpc>
                          <a:spcPct val="100000"/>
                        </a:lnSpc>
                        <a:spcBef>
                          <a:spcPts val="480"/>
                        </a:spcBef>
                      </a:pPr>
                      <a:r>
                        <a:rPr lang="en-US" sz="2200" b="1" dirty="0">
                          <a:latin typeface="Calibri" panose="020F0502020204030204" pitchFamily="34" charset="0"/>
                          <a:cs typeface="Calibri"/>
                        </a:rPr>
                        <a:t>Medication Options</a:t>
                      </a:r>
                      <a:endParaRPr sz="2200" b="1" dirty="0">
                        <a:latin typeface="Calibri" panose="020F0502020204030204" pitchFamily="34" charset="0"/>
                        <a:cs typeface="Calibri"/>
                      </a:endParaRPr>
                    </a:p>
                  </a:txBody>
                  <a:tcPr marL="0" marR="0" marT="609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9FDB"/>
                    </a:solidFill>
                  </a:tcPr>
                </a:tc>
                <a:extLst>
                  <a:ext uri="{0D108BD9-81ED-4DB2-BD59-A6C34878D82A}">
                    <a16:rowId xmlns:a16="http://schemas.microsoft.com/office/drawing/2014/main" val="3228627407"/>
                  </a:ext>
                </a:extLst>
              </a:tr>
              <a:tr h="1295553">
                <a:tc>
                  <a:txBody>
                    <a:bodyPr/>
                    <a:lstStyle/>
                    <a:p>
                      <a:pPr marL="274320" marR="264160" indent="0" algn="l">
                        <a:lnSpc>
                          <a:spcPts val="2090"/>
                        </a:lnSpc>
                      </a:pPr>
                      <a:r>
                        <a:rPr lang="en-US" sz="2200" b="1" spc="-5" dirty="0">
                          <a:latin typeface="Calibri" panose="020F0502020204030204" pitchFamily="34" charset="0"/>
                          <a:cs typeface="Calibri"/>
                        </a:rPr>
                        <a:t>Anxiety &amp; Agitation</a:t>
                      </a:r>
                      <a:endParaRPr sz="2200" b="1" dirty="0">
                        <a:latin typeface="Calibri" panose="020F0502020204030204" pitchFamily="34" charset="0"/>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46075" indent="-173038" algn="l">
                        <a:lnSpc>
                          <a:spcPct val="100000"/>
                        </a:lnSpc>
                        <a:buFont typeface="Arial" panose="020B0604020202020204" pitchFamily="34" charset="0"/>
                        <a:buChar char="•"/>
                        <a:tabLst/>
                      </a:pPr>
                      <a:r>
                        <a:rPr lang="en-US" sz="2200" dirty="0">
                          <a:latin typeface="Calibri" panose="020F0502020204030204" pitchFamily="34" charset="0"/>
                          <a:cs typeface="Calibri"/>
                        </a:rPr>
                        <a:t>Hydroxyzine</a:t>
                      </a:r>
                    </a:p>
                    <a:p>
                      <a:pPr marL="346075" indent="-173038" algn="l">
                        <a:lnSpc>
                          <a:spcPct val="100000"/>
                        </a:lnSpc>
                        <a:buFont typeface="Arial" panose="020B0604020202020204" pitchFamily="34" charset="0"/>
                        <a:buChar char="•"/>
                        <a:tabLst/>
                      </a:pPr>
                      <a:r>
                        <a:rPr lang="en-US" sz="2200" dirty="0">
                          <a:latin typeface="Calibri" panose="020F0502020204030204" pitchFamily="34" charset="0"/>
                          <a:cs typeface="Calibri"/>
                        </a:rPr>
                        <a:t>Buspirone</a:t>
                      </a:r>
                    </a:p>
                    <a:p>
                      <a:pPr marL="346075" indent="-173038" algn="l">
                        <a:lnSpc>
                          <a:spcPct val="100000"/>
                        </a:lnSpc>
                        <a:buFont typeface="Arial" panose="020B0604020202020204" pitchFamily="34" charset="0"/>
                        <a:buChar char="•"/>
                        <a:tabLst/>
                      </a:pPr>
                      <a:r>
                        <a:rPr lang="en-US" sz="2200" dirty="0">
                          <a:latin typeface="Calibri" panose="020F0502020204030204" pitchFamily="34" charset="0"/>
                          <a:cs typeface="Calibri"/>
                        </a:rPr>
                        <a:t>Gabapentin</a:t>
                      </a:r>
                    </a:p>
                    <a:p>
                      <a:pPr marL="346075" indent="-173038" algn="l">
                        <a:lnSpc>
                          <a:spcPct val="100000"/>
                        </a:lnSpc>
                        <a:buFont typeface="Arial" panose="020B0604020202020204" pitchFamily="34" charset="0"/>
                        <a:buChar char="•"/>
                        <a:tabLst/>
                      </a:pPr>
                      <a:r>
                        <a:rPr lang="en-US" sz="2200" dirty="0">
                          <a:latin typeface="Calibri" panose="020F0502020204030204" pitchFamily="34" charset="0"/>
                          <a:cs typeface="Calibri"/>
                        </a:rPr>
                        <a:t>Dronabinol, Nabilone</a:t>
                      </a:r>
                      <a:endParaRPr sz="2200" dirty="0">
                        <a:latin typeface="Calibri" panose="020F0502020204030204" pitchFamily="34" charset="0"/>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1463887934"/>
                  </a:ext>
                </a:extLst>
              </a:tr>
              <a:tr h="653911">
                <a:tc>
                  <a:txBody>
                    <a:bodyPr/>
                    <a:lstStyle/>
                    <a:p>
                      <a:pPr marL="274320" algn="l">
                        <a:lnSpc>
                          <a:spcPct val="100000"/>
                        </a:lnSpc>
                      </a:pPr>
                      <a:r>
                        <a:rPr lang="en-US" sz="2200" b="1" dirty="0">
                          <a:latin typeface="Calibri" panose="020F0502020204030204" pitchFamily="34" charset="0"/>
                          <a:cs typeface="Calibri"/>
                        </a:rPr>
                        <a:t>Insomnia</a:t>
                      </a:r>
                      <a:endParaRPr sz="2200" b="1" dirty="0">
                        <a:latin typeface="Calibri" panose="020F0502020204030204" pitchFamily="34" charset="0"/>
                        <a:cs typeface="Calibri"/>
                      </a:endParaRPr>
                    </a:p>
                  </a:txBody>
                  <a:tcPr marL="0" marR="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46075" indent="-173038" algn="l">
                        <a:lnSpc>
                          <a:spcPct val="100000"/>
                        </a:lnSpc>
                        <a:buFont typeface="Arial" panose="020B0604020202020204" pitchFamily="34" charset="0"/>
                        <a:buChar char="•"/>
                        <a:tabLst/>
                      </a:pPr>
                      <a:r>
                        <a:rPr lang="en-US" sz="2200" dirty="0">
                          <a:latin typeface="Calibri" panose="020F0502020204030204" pitchFamily="34" charset="0"/>
                          <a:cs typeface="Calibri"/>
                        </a:rPr>
                        <a:t>Quetiapine</a:t>
                      </a:r>
                    </a:p>
                    <a:p>
                      <a:pPr marL="346075" indent="-173038" algn="l">
                        <a:lnSpc>
                          <a:spcPct val="100000"/>
                        </a:lnSpc>
                        <a:buFont typeface="Arial" panose="020B0604020202020204" pitchFamily="34" charset="0"/>
                        <a:buChar char="•"/>
                        <a:tabLst/>
                      </a:pPr>
                      <a:r>
                        <a:rPr lang="en-US" sz="2200" dirty="0">
                          <a:latin typeface="Calibri" panose="020F0502020204030204" pitchFamily="34" charset="0"/>
                          <a:cs typeface="Calibri"/>
                        </a:rPr>
                        <a:t>Mirtazapine</a:t>
                      </a:r>
                    </a:p>
                  </a:txBody>
                  <a:tcPr marL="0" marR="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807286905"/>
                  </a:ext>
                </a:extLst>
              </a:tr>
              <a:tr h="647776">
                <a:tc>
                  <a:txBody>
                    <a:bodyPr/>
                    <a:lstStyle/>
                    <a:p>
                      <a:pPr marL="274320" algn="l">
                        <a:lnSpc>
                          <a:spcPct val="100000"/>
                        </a:lnSpc>
                        <a:spcBef>
                          <a:spcPts val="1700"/>
                        </a:spcBef>
                      </a:pPr>
                      <a:r>
                        <a:rPr lang="en-US" sz="2200" b="1" dirty="0">
                          <a:latin typeface="Calibri" panose="020F0502020204030204" pitchFamily="34" charset="0"/>
                          <a:cs typeface="Calibri"/>
                        </a:rPr>
                        <a:t>Nausea &amp; Stomach Pain</a:t>
                      </a:r>
                      <a:endParaRPr sz="2200" b="1" dirty="0">
                        <a:latin typeface="Calibri" panose="020F0502020204030204" pitchFamily="34" charset="0"/>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46075" indent="-173038" algn="l">
                        <a:lnSpc>
                          <a:spcPct val="100000"/>
                        </a:lnSpc>
                        <a:spcBef>
                          <a:spcPts val="0"/>
                        </a:spcBef>
                        <a:buFont typeface="Arial" panose="020B0604020202020204" pitchFamily="34" charset="0"/>
                        <a:buChar char="•"/>
                        <a:tabLst/>
                      </a:pPr>
                      <a:r>
                        <a:rPr lang="en-US" sz="2200" dirty="0">
                          <a:latin typeface="Calibri" panose="020F0502020204030204" pitchFamily="34" charset="0"/>
                          <a:cs typeface="Calibri"/>
                        </a:rPr>
                        <a:t>Metoclopramide, ondansetron</a:t>
                      </a:r>
                    </a:p>
                    <a:p>
                      <a:pPr marL="346075" indent="-173038" algn="l">
                        <a:lnSpc>
                          <a:spcPct val="100000"/>
                        </a:lnSpc>
                        <a:spcBef>
                          <a:spcPts val="0"/>
                        </a:spcBef>
                        <a:buFont typeface="Arial" panose="020B0604020202020204" pitchFamily="34" charset="0"/>
                        <a:buChar char="•"/>
                        <a:tabLst/>
                      </a:pPr>
                      <a:r>
                        <a:rPr lang="en-US" sz="2200" dirty="0">
                          <a:latin typeface="Calibri" panose="020F0502020204030204" pitchFamily="34" charset="0"/>
                          <a:cs typeface="Calibri"/>
                        </a:rPr>
                        <a:t>Scopolamine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1310903980"/>
                  </a:ext>
                </a:extLst>
              </a:tr>
              <a:tr h="971665">
                <a:tc>
                  <a:txBody>
                    <a:bodyPr/>
                    <a:lstStyle/>
                    <a:p>
                      <a:pPr marL="274320" marR="0" lvl="0" indent="0" algn="l" defTabSz="914400" rtl="0" eaLnBrk="1" fontAlgn="auto" latinLnBrk="0" hangingPunct="1">
                        <a:lnSpc>
                          <a:spcPct val="100000"/>
                        </a:lnSpc>
                        <a:spcBef>
                          <a:spcPts val="1700"/>
                        </a:spcBef>
                        <a:spcAft>
                          <a:spcPts val="0"/>
                        </a:spcAft>
                        <a:buClrTx/>
                        <a:buSzTx/>
                        <a:buFontTx/>
                        <a:buNone/>
                        <a:tabLst/>
                        <a:defRPr/>
                      </a:pPr>
                      <a:r>
                        <a:rPr lang="en-US" sz="2200" b="1" dirty="0">
                          <a:latin typeface="Calibri" panose="020F0502020204030204" pitchFamily="34" charset="0"/>
                          <a:cs typeface="Calibri"/>
                        </a:rPr>
                        <a:t>Appetite suppression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46075" indent="-173038" algn="l">
                        <a:lnSpc>
                          <a:spcPct val="100000"/>
                        </a:lnSpc>
                        <a:spcBef>
                          <a:spcPts val="0"/>
                        </a:spcBef>
                        <a:buFont typeface="Arial" panose="020B0604020202020204" pitchFamily="34" charset="0"/>
                        <a:buChar char="•"/>
                        <a:tabLst/>
                      </a:pPr>
                      <a:r>
                        <a:rPr lang="en-US" sz="2200" dirty="0">
                          <a:latin typeface="Calibri" panose="020F0502020204030204" pitchFamily="34" charset="0"/>
                          <a:cs typeface="Calibri"/>
                        </a:rPr>
                        <a:t>Quetiapine</a:t>
                      </a:r>
                    </a:p>
                    <a:p>
                      <a:pPr marL="346075" indent="-173038" algn="l">
                        <a:lnSpc>
                          <a:spcPct val="100000"/>
                        </a:lnSpc>
                        <a:spcBef>
                          <a:spcPts val="0"/>
                        </a:spcBef>
                        <a:buFont typeface="Arial" panose="020B0604020202020204" pitchFamily="34" charset="0"/>
                        <a:buChar char="•"/>
                        <a:tabLst/>
                      </a:pPr>
                      <a:r>
                        <a:rPr lang="en-US" sz="2200" dirty="0">
                          <a:latin typeface="Calibri" panose="020F0502020204030204" pitchFamily="34" charset="0"/>
                          <a:cs typeface="Calibri"/>
                        </a:rPr>
                        <a:t>Mirtazapine</a:t>
                      </a:r>
                    </a:p>
                    <a:p>
                      <a:pPr marL="346075" indent="-173038" algn="l">
                        <a:lnSpc>
                          <a:spcPct val="100000"/>
                        </a:lnSpc>
                        <a:spcBef>
                          <a:spcPts val="0"/>
                        </a:spcBef>
                        <a:buFont typeface="Arial" panose="020B0604020202020204" pitchFamily="34" charset="0"/>
                        <a:buChar char="•"/>
                        <a:tabLst/>
                      </a:pPr>
                      <a:r>
                        <a:rPr lang="en-US" sz="2200" dirty="0">
                          <a:latin typeface="Calibri" panose="020F0502020204030204" pitchFamily="34" charset="0"/>
                          <a:cs typeface="Calibri"/>
                        </a:rPr>
                        <a:t>Cyproheptadine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311460295"/>
                  </a:ext>
                </a:extLst>
              </a:tr>
              <a:tr h="781089">
                <a:tc>
                  <a:txBody>
                    <a:bodyPr/>
                    <a:lstStyle/>
                    <a:p>
                      <a:pPr marL="274320" algn="l">
                        <a:lnSpc>
                          <a:spcPct val="100000"/>
                        </a:lnSpc>
                        <a:spcBef>
                          <a:spcPts val="1700"/>
                        </a:spcBef>
                      </a:pPr>
                      <a:r>
                        <a:rPr lang="en-US" sz="2200" b="1" dirty="0">
                          <a:latin typeface="Calibri" panose="020F0502020204030204" pitchFamily="34" charset="0"/>
                          <a:cs typeface="Calibri"/>
                        </a:rPr>
                        <a:t>Psychotic Symptoms &amp; Hallucinations</a:t>
                      </a:r>
                      <a:endParaRPr sz="2200" b="1" dirty="0">
                        <a:latin typeface="Calibri" panose="020F0502020204030204" pitchFamily="34" charset="0"/>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46075" indent="-173038" algn="l">
                        <a:lnSpc>
                          <a:spcPct val="100000"/>
                        </a:lnSpc>
                        <a:spcBef>
                          <a:spcPts val="0"/>
                        </a:spcBef>
                        <a:buFont typeface="Arial" panose="020B0604020202020204" pitchFamily="34" charset="0"/>
                        <a:buChar char="•"/>
                        <a:tabLst/>
                      </a:pPr>
                      <a:r>
                        <a:rPr lang="en-US" sz="2200" dirty="0">
                          <a:latin typeface="Calibri" panose="020F0502020204030204" pitchFamily="34" charset="0"/>
                          <a:cs typeface="Calibri"/>
                        </a:rPr>
                        <a:t>Antipsychotics (olanzapine, quetiapine)</a:t>
                      </a:r>
                      <a:endParaRPr sz="2200" dirty="0">
                        <a:latin typeface="Calibri" panose="020F0502020204030204" pitchFamily="34" charset="0"/>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2900512078"/>
                  </a:ext>
                </a:extLst>
              </a:tr>
            </a:tbl>
          </a:graphicData>
        </a:graphic>
      </p:graphicFrame>
    </p:spTree>
    <p:extLst>
      <p:ext uri="{BB962C8B-B14F-4D97-AF65-F5344CB8AC3E}">
        <p14:creationId xmlns:p14="http://schemas.microsoft.com/office/powerpoint/2010/main" val="195206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5D8EF-9DB8-A5E4-467B-26474D0BE7EE}"/>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F99F8754-9907-BED8-50A6-E9D413E561EF}"/>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 name="TextBox 1">
            <a:extLst>
              <a:ext uri="{FF2B5EF4-FFF2-40B4-BE49-F238E27FC236}">
                <a16:creationId xmlns:a16="http://schemas.microsoft.com/office/drawing/2014/main" id="{5C075012-8E17-BA0D-E91C-0DE3889C06E8}"/>
              </a:ext>
            </a:extLst>
          </p:cNvPr>
          <p:cNvSpPr txBox="1"/>
          <p:nvPr/>
        </p:nvSpPr>
        <p:spPr>
          <a:xfrm>
            <a:off x="1762552" y="5903737"/>
            <a:ext cx="10429448" cy="246221"/>
          </a:xfrm>
          <a:prstGeom prst="rect">
            <a:avLst/>
          </a:prstGeom>
          <a:noFill/>
        </p:spPr>
        <p:txBody>
          <a:bodyPr wrap="square" rtlCol="0">
            <a:spAutoFit/>
          </a:bodyPr>
          <a:lstStyle/>
          <a:p>
            <a:pPr algn="r"/>
            <a:r>
              <a:rPr lang="en-US" sz="1000" dirty="0">
                <a:solidFill>
                  <a:srgbClr val="000066"/>
                </a:solidFill>
                <a:latin typeface="Calibri" panose="020F0502020204030204" pitchFamily="34" charset="0"/>
              </a:rPr>
              <a:t>ACLU. A Tale of Two Countries: Racially Targeted Arrests in the Era of Marijuana Reform. 2020.</a:t>
            </a:r>
            <a:endParaRPr lang="en-US" sz="1000" dirty="0">
              <a:latin typeface="Calibri" panose="020F0502020204030204" pitchFamily="34" charset="0"/>
            </a:endParaRPr>
          </a:p>
        </p:txBody>
      </p:sp>
      <p:sp>
        <p:nvSpPr>
          <p:cNvPr id="6" name="Title 5">
            <a:extLst>
              <a:ext uri="{FF2B5EF4-FFF2-40B4-BE49-F238E27FC236}">
                <a16:creationId xmlns:a16="http://schemas.microsoft.com/office/drawing/2014/main" id="{31749A53-88F0-73AD-0795-DF424D1CC020}"/>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Cannabis &amp; Racism</a:t>
            </a:r>
          </a:p>
        </p:txBody>
      </p:sp>
      <p:cxnSp>
        <p:nvCxnSpPr>
          <p:cNvPr id="4" name="Straight Connector 3">
            <a:extLst>
              <a:ext uri="{FF2B5EF4-FFF2-40B4-BE49-F238E27FC236}">
                <a16:creationId xmlns:a16="http://schemas.microsoft.com/office/drawing/2014/main" id="{298EAFBB-1733-04E3-4672-E599F438B441}"/>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pic>
        <p:nvPicPr>
          <p:cNvPr id="7" name="Picture 6" descr="A graph of marijuana with blue squares&#10;&#10;AI-generated content may be incorrect.">
            <a:extLst>
              <a:ext uri="{FF2B5EF4-FFF2-40B4-BE49-F238E27FC236}">
                <a16:creationId xmlns:a16="http://schemas.microsoft.com/office/drawing/2014/main" id="{F1E81E1A-06ED-C188-2CA5-4108ED8EEAF0}"/>
              </a:ext>
            </a:extLst>
          </p:cNvPr>
          <p:cNvPicPr>
            <a:picLocks noChangeAspect="1"/>
          </p:cNvPicPr>
          <p:nvPr/>
        </p:nvPicPr>
        <p:blipFill>
          <a:blip r:embed="rId4"/>
          <a:stretch>
            <a:fillRect/>
          </a:stretch>
        </p:blipFill>
        <p:spPr>
          <a:xfrm>
            <a:off x="43640" y="1365904"/>
            <a:ext cx="5836299" cy="4303479"/>
          </a:xfrm>
          <a:prstGeom prst="rect">
            <a:avLst/>
          </a:prstGeom>
        </p:spPr>
      </p:pic>
      <p:pic>
        <p:nvPicPr>
          <p:cNvPr id="9" name="Picture 8" descr="A graph of a line and a line&#10;&#10;AI-generated content may be incorrect.">
            <a:extLst>
              <a:ext uri="{FF2B5EF4-FFF2-40B4-BE49-F238E27FC236}">
                <a16:creationId xmlns:a16="http://schemas.microsoft.com/office/drawing/2014/main" id="{9FA6B988-2440-A0DC-B437-D14F1F4C5A39}"/>
              </a:ext>
            </a:extLst>
          </p:cNvPr>
          <p:cNvPicPr>
            <a:picLocks noChangeAspect="1"/>
          </p:cNvPicPr>
          <p:nvPr/>
        </p:nvPicPr>
        <p:blipFill>
          <a:blip r:embed="rId5"/>
          <a:stretch>
            <a:fillRect/>
          </a:stretch>
        </p:blipFill>
        <p:spPr>
          <a:xfrm>
            <a:off x="6062353" y="1121857"/>
            <a:ext cx="6086007" cy="4791574"/>
          </a:xfrm>
          <a:prstGeom prst="rect">
            <a:avLst/>
          </a:prstGeom>
        </p:spPr>
      </p:pic>
    </p:spTree>
    <p:extLst>
      <p:ext uri="{BB962C8B-B14F-4D97-AF65-F5344CB8AC3E}">
        <p14:creationId xmlns:p14="http://schemas.microsoft.com/office/powerpoint/2010/main" val="28823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EF2EF-175D-68F0-89C9-E768BFADAE8E}"/>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C9557695-4FAA-993B-BF0E-7F4FCCB5D3B0}"/>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itle 5">
            <a:extLst>
              <a:ext uri="{FF2B5EF4-FFF2-40B4-BE49-F238E27FC236}">
                <a16:creationId xmlns:a16="http://schemas.microsoft.com/office/drawing/2014/main" id="{044DC5C8-8890-8C7E-8828-5A76E1B74DE4}"/>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Medication Options</a:t>
            </a:r>
          </a:p>
        </p:txBody>
      </p:sp>
      <p:cxnSp>
        <p:nvCxnSpPr>
          <p:cNvPr id="4" name="Straight Connector 3">
            <a:extLst>
              <a:ext uri="{FF2B5EF4-FFF2-40B4-BE49-F238E27FC236}">
                <a16:creationId xmlns:a16="http://schemas.microsoft.com/office/drawing/2014/main" id="{163A3C76-5C62-2565-FCAC-0C5D18EF53DF}"/>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graphicFrame>
        <p:nvGraphicFramePr>
          <p:cNvPr id="8" name="object 7">
            <a:extLst>
              <a:ext uri="{FF2B5EF4-FFF2-40B4-BE49-F238E27FC236}">
                <a16:creationId xmlns:a16="http://schemas.microsoft.com/office/drawing/2014/main" id="{4D23A9F9-FA47-EB9A-1DC9-E491AF5930FB}"/>
              </a:ext>
            </a:extLst>
          </p:cNvPr>
          <p:cNvGraphicFramePr>
            <a:graphicFrameLocks noGrp="1"/>
          </p:cNvGraphicFramePr>
          <p:nvPr>
            <p:extLst>
              <p:ext uri="{D42A27DB-BD31-4B8C-83A1-F6EECF244321}">
                <p14:modId xmlns:p14="http://schemas.microsoft.com/office/powerpoint/2010/main" val="4255425190"/>
              </p:ext>
            </p:extLst>
          </p:nvPr>
        </p:nvGraphicFramePr>
        <p:xfrm>
          <a:off x="154379" y="1001722"/>
          <a:ext cx="11815947" cy="4553395"/>
        </p:xfrm>
        <a:graphic>
          <a:graphicData uri="http://schemas.openxmlformats.org/drawingml/2006/table">
            <a:tbl>
              <a:tblPr firstRow="1" bandRow="1">
                <a:tableStyleId>{2D5ABB26-0587-4C30-8999-92F81FD0307C}</a:tableStyleId>
              </a:tblPr>
              <a:tblGrid>
                <a:gridCol w="2777080">
                  <a:extLst>
                    <a:ext uri="{9D8B030D-6E8A-4147-A177-3AD203B41FA5}">
                      <a16:colId xmlns:a16="http://schemas.microsoft.com/office/drawing/2014/main" val="20000"/>
                    </a:ext>
                  </a:extLst>
                </a:gridCol>
                <a:gridCol w="2877670">
                  <a:extLst>
                    <a:ext uri="{9D8B030D-6E8A-4147-A177-3AD203B41FA5}">
                      <a16:colId xmlns:a16="http://schemas.microsoft.com/office/drawing/2014/main" val="20001"/>
                    </a:ext>
                  </a:extLst>
                </a:gridCol>
                <a:gridCol w="6161197">
                  <a:extLst>
                    <a:ext uri="{9D8B030D-6E8A-4147-A177-3AD203B41FA5}">
                      <a16:colId xmlns:a16="http://schemas.microsoft.com/office/drawing/2014/main" val="20002"/>
                    </a:ext>
                  </a:extLst>
                </a:gridCol>
              </a:tblGrid>
              <a:tr h="562314">
                <a:tc>
                  <a:txBody>
                    <a:bodyPr/>
                    <a:lstStyle/>
                    <a:p>
                      <a:pPr marL="0" algn="ctr">
                        <a:lnSpc>
                          <a:spcPct val="100000"/>
                        </a:lnSpc>
                        <a:spcBef>
                          <a:spcPts val="0"/>
                        </a:spcBef>
                      </a:pPr>
                      <a:r>
                        <a:rPr lang="en-US" sz="2600" b="1" dirty="0">
                          <a:latin typeface="Calibri"/>
                          <a:cs typeface="Calibri"/>
                        </a:rPr>
                        <a:t>Medication</a:t>
                      </a:r>
                      <a:endParaRPr sz="2600" b="1" dirty="0">
                        <a:latin typeface="Calibri"/>
                        <a:cs typeface="Calibri"/>
                      </a:endParaRPr>
                    </a:p>
                  </a:txBody>
                  <a:tcPr marL="0" marR="0" marT="44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9FDB"/>
                    </a:solidFill>
                  </a:tcPr>
                </a:tc>
                <a:tc>
                  <a:txBody>
                    <a:bodyPr/>
                    <a:lstStyle/>
                    <a:p>
                      <a:pPr marL="4445" algn="ctr">
                        <a:lnSpc>
                          <a:spcPct val="100000"/>
                        </a:lnSpc>
                        <a:spcBef>
                          <a:spcPts val="480"/>
                        </a:spcBef>
                      </a:pPr>
                      <a:r>
                        <a:rPr lang="en-US" sz="2400" b="1" dirty="0">
                          <a:latin typeface="Calibri"/>
                          <a:cs typeface="Calibri"/>
                        </a:rPr>
                        <a:t>Dose</a:t>
                      </a:r>
                      <a:endParaRPr sz="2400" b="1" dirty="0">
                        <a:latin typeface="Calibri"/>
                        <a:cs typeface="Calibri"/>
                      </a:endParaRPr>
                    </a:p>
                  </a:txBody>
                  <a:tcPr marL="0" marR="0" marT="609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9FDB"/>
                    </a:solidFill>
                  </a:tcPr>
                </a:tc>
                <a:tc>
                  <a:txBody>
                    <a:bodyPr/>
                    <a:lstStyle/>
                    <a:p>
                      <a:pPr marL="0" algn="ctr">
                        <a:lnSpc>
                          <a:spcPct val="100000"/>
                        </a:lnSpc>
                        <a:spcBef>
                          <a:spcPts val="0"/>
                        </a:spcBef>
                      </a:pPr>
                      <a:r>
                        <a:rPr lang="en-US" sz="2600" b="1" dirty="0">
                          <a:latin typeface="Calibri"/>
                          <a:cs typeface="Calibri"/>
                        </a:rPr>
                        <a:t>Notes</a:t>
                      </a:r>
                      <a:endParaRPr sz="2600" b="1" dirty="0">
                        <a:latin typeface="Calibri"/>
                        <a:cs typeface="Calibri"/>
                      </a:endParaRPr>
                    </a:p>
                  </a:txBody>
                  <a:tcPr marL="0" marR="0" marT="444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9FDB"/>
                    </a:solidFill>
                  </a:tcPr>
                </a:tc>
                <a:extLst>
                  <a:ext uri="{0D108BD9-81ED-4DB2-BD59-A6C34878D82A}">
                    <a16:rowId xmlns:a16="http://schemas.microsoft.com/office/drawing/2014/main" val="10000"/>
                  </a:ext>
                </a:extLst>
              </a:tr>
              <a:tr h="1411130">
                <a:tc>
                  <a:txBody>
                    <a:bodyPr/>
                    <a:lstStyle/>
                    <a:p>
                      <a:pPr marL="762000" marR="264160" indent="-490220" algn="ctr">
                        <a:lnSpc>
                          <a:spcPts val="2090"/>
                        </a:lnSpc>
                      </a:pPr>
                      <a:r>
                        <a:rPr sz="2500" b="1" spc="-5" dirty="0">
                          <a:latin typeface="Calibri"/>
                          <a:cs typeface="Calibri"/>
                        </a:rPr>
                        <a:t>N-acetyl</a:t>
                      </a:r>
                      <a:r>
                        <a:rPr sz="2500" b="1" spc="-10" dirty="0">
                          <a:latin typeface="Calibri"/>
                          <a:cs typeface="Calibri"/>
                        </a:rPr>
                        <a:t>cystein</a:t>
                      </a:r>
                      <a:r>
                        <a:rPr lang="en-US" sz="2500" b="1" spc="-10" dirty="0">
                          <a:latin typeface="Calibri"/>
                          <a:cs typeface="Calibri"/>
                        </a:rPr>
                        <a:t>e</a:t>
                      </a:r>
                    </a:p>
                    <a:p>
                      <a:pPr marL="762000" marR="264160" indent="-490220" algn="ctr">
                        <a:lnSpc>
                          <a:spcPts val="2090"/>
                        </a:lnSpc>
                      </a:pPr>
                      <a:r>
                        <a:rPr sz="2500" b="1" spc="10" dirty="0">
                          <a:latin typeface="Calibri"/>
                          <a:cs typeface="Calibri"/>
                        </a:rPr>
                        <a:t>“NAC”</a:t>
                      </a:r>
                      <a:r>
                        <a:rPr lang="en-US" sz="2500" b="1" spc="10" baseline="30000" dirty="0">
                          <a:latin typeface="Calibri"/>
                          <a:cs typeface="Calibri"/>
                        </a:rPr>
                        <a:t>1</a:t>
                      </a:r>
                      <a:endParaRPr sz="2500" b="1"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4445" algn="ctr">
                        <a:lnSpc>
                          <a:spcPct val="100000"/>
                        </a:lnSpc>
                      </a:pPr>
                      <a:r>
                        <a:rPr lang="en-US" sz="2000" spc="-15" dirty="0">
                          <a:latin typeface="Calibri"/>
                          <a:cs typeface="Calibri"/>
                        </a:rPr>
                        <a:t>600mg QD x3d &gt; 600mg </a:t>
                      </a:r>
                    </a:p>
                    <a:p>
                      <a:pPr marL="4445" algn="ctr">
                        <a:lnSpc>
                          <a:spcPct val="100000"/>
                        </a:lnSpc>
                      </a:pPr>
                      <a:r>
                        <a:rPr lang="en-US" sz="2000" spc="-15" dirty="0">
                          <a:latin typeface="Calibri"/>
                          <a:cs typeface="Calibri"/>
                        </a:rPr>
                        <a:t>BID x3d &gt; 1200mg BID</a:t>
                      </a:r>
                      <a:endParaRPr sz="200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436245" indent="-342900" algn="l">
                        <a:lnSpc>
                          <a:spcPts val="2125"/>
                        </a:lnSpc>
                        <a:spcBef>
                          <a:spcPts val="1725"/>
                        </a:spcBef>
                        <a:buFont typeface="Arial" panose="020B0604020202020204" pitchFamily="34" charset="0"/>
                        <a:buChar char="•"/>
                        <a:tabLst>
                          <a:tab pos="216535" algn="l"/>
                        </a:tabLst>
                      </a:pPr>
                      <a:r>
                        <a:rPr sz="2000" spc="-15" dirty="0">
                          <a:latin typeface="Calibri"/>
                          <a:cs typeface="Calibri"/>
                        </a:rPr>
                        <a:t>Available </a:t>
                      </a:r>
                      <a:r>
                        <a:rPr sz="2000" spc="-5" dirty="0">
                          <a:latin typeface="Calibri"/>
                          <a:cs typeface="Calibri"/>
                        </a:rPr>
                        <a:t>as </a:t>
                      </a:r>
                      <a:r>
                        <a:rPr sz="2000" spc="-10" dirty="0">
                          <a:latin typeface="Calibri"/>
                          <a:cs typeface="Calibri"/>
                        </a:rPr>
                        <a:t>over-the-counter</a:t>
                      </a:r>
                      <a:r>
                        <a:rPr lang="en-US" sz="2000" spc="20" dirty="0">
                          <a:latin typeface="Calibri"/>
                          <a:cs typeface="Calibri"/>
                        </a:rPr>
                        <a:t> </a:t>
                      </a:r>
                      <a:r>
                        <a:rPr sz="2000" spc="-5" dirty="0">
                          <a:latin typeface="Calibri"/>
                          <a:cs typeface="Calibri"/>
                        </a:rPr>
                        <a:t>supplement</a:t>
                      </a:r>
                      <a:endParaRPr sz="2000" baseline="0" dirty="0">
                        <a:latin typeface="Calibri"/>
                        <a:cs typeface="Calibri"/>
                      </a:endParaRPr>
                    </a:p>
                    <a:p>
                      <a:pPr marL="436245" indent="-342900" algn="l">
                        <a:lnSpc>
                          <a:spcPct val="100000"/>
                        </a:lnSpc>
                        <a:spcBef>
                          <a:spcPts val="50"/>
                        </a:spcBef>
                        <a:buFont typeface="Arial" panose="020B0604020202020204" pitchFamily="34" charset="0"/>
                        <a:buChar char="•"/>
                        <a:tabLst>
                          <a:tab pos="379730" algn="l"/>
                          <a:tab pos="380365" algn="l"/>
                        </a:tabLst>
                      </a:pPr>
                      <a:r>
                        <a:rPr lang="en-US" sz="2000" spc="-20" dirty="0">
                          <a:latin typeface="Calibri"/>
                          <a:cs typeface="Calibri"/>
                        </a:rPr>
                        <a:t>Decreased use in adolescents;</a:t>
                      </a:r>
                      <a:r>
                        <a:rPr lang="en-US" sz="2000" spc="-20" baseline="30000" dirty="0">
                          <a:latin typeface="Calibri"/>
                          <a:cs typeface="Calibri"/>
                        </a:rPr>
                        <a:t>1</a:t>
                      </a:r>
                      <a:r>
                        <a:rPr lang="en-US" sz="2000" spc="-20" dirty="0">
                          <a:latin typeface="Calibri"/>
                          <a:cs typeface="Calibri"/>
                        </a:rPr>
                        <a:t> no evidence of efficacy in adults</a:t>
                      </a:r>
                      <a:r>
                        <a:rPr lang="en-US" sz="2000" spc="-20" baseline="30000" dirty="0">
                          <a:latin typeface="Calibri"/>
                          <a:cs typeface="Calibri"/>
                        </a:rPr>
                        <a:t>2</a:t>
                      </a:r>
                    </a:p>
                    <a:p>
                      <a:pPr marL="436245" marR="0" lvl="0" indent="-342900" algn="l" defTabSz="914400" rtl="0" eaLnBrk="1" fontAlgn="auto" latinLnBrk="0" hangingPunct="1">
                        <a:lnSpc>
                          <a:spcPct val="100000"/>
                        </a:lnSpc>
                        <a:spcBef>
                          <a:spcPts val="50"/>
                        </a:spcBef>
                        <a:spcAft>
                          <a:spcPts val="0"/>
                        </a:spcAft>
                        <a:buClrTx/>
                        <a:buSzTx/>
                        <a:buFont typeface="Arial" panose="020B0604020202020204" pitchFamily="34" charset="0"/>
                        <a:buChar char="•"/>
                        <a:tabLst>
                          <a:tab pos="379730" algn="l"/>
                          <a:tab pos="380365" algn="l"/>
                        </a:tabLst>
                        <a:defRPr/>
                      </a:pPr>
                      <a:r>
                        <a:rPr lang="en-US" sz="2000" dirty="0">
                          <a:latin typeface="Calibri" panose="020F0502020204030204" pitchFamily="34" charset="0"/>
                          <a:cs typeface="Calibri"/>
                        </a:rPr>
                        <a:t>Not </a:t>
                      </a:r>
                      <a:r>
                        <a:rPr lang="en-US" sz="2000" spc="-10" dirty="0">
                          <a:latin typeface="Calibri" panose="020F0502020204030204" pitchFamily="34" charset="0"/>
                          <a:cs typeface="Calibri"/>
                        </a:rPr>
                        <a:t>FDA approved </a:t>
                      </a:r>
                      <a:r>
                        <a:rPr lang="en-US" sz="2000" spc="-15" dirty="0">
                          <a:latin typeface="Calibri" panose="020F0502020204030204" pitchFamily="34" charset="0"/>
                          <a:cs typeface="Calibri"/>
                        </a:rPr>
                        <a:t>for</a:t>
                      </a:r>
                      <a:r>
                        <a:rPr lang="en-US" sz="2000" spc="15" dirty="0">
                          <a:latin typeface="Calibri" panose="020F0502020204030204" pitchFamily="34" charset="0"/>
                          <a:cs typeface="Calibri"/>
                        </a:rPr>
                        <a:t> </a:t>
                      </a:r>
                      <a:r>
                        <a:rPr lang="en-US" sz="2000" spc="-5" dirty="0">
                          <a:latin typeface="Calibri" panose="020F0502020204030204" pitchFamily="34" charset="0"/>
                          <a:cs typeface="Calibri"/>
                        </a:rPr>
                        <a:t>CUD</a:t>
                      </a:r>
                      <a:endParaRPr lang="en-US" sz="2000" dirty="0">
                        <a:latin typeface="Calibri" panose="020F0502020204030204" pitchFamily="34" charset="0"/>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10001"/>
                  </a:ext>
                </a:extLst>
              </a:tr>
              <a:tr h="1239466">
                <a:tc>
                  <a:txBody>
                    <a:bodyPr/>
                    <a:lstStyle/>
                    <a:p>
                      <a:pPr marL="635" algn="ctr">
                        <a:lnSpc>
                          <a:spcPct val="100000"/>
                        </a:lnSpc>
                      </a:pPr>
                      <a:r>
                        <a:rPr lang="en-US" sz="2500" b="1" dirty="0">
                          <a:latin typeface="Calibri"/>
                          <a:cs typeface="Calibri"/>
                        </a:rPr>
                        <a:t>Gabapentin</a:t>
                      </a:r>
                      <a:r>
                        <a:rPr lang="en-US" sz="2500" b="1" baseline="30000" dirty="0">
                          <a:latin typeface="Calibri"/>
                          <a:cs typeface="Calibri"/>
                        </a:rPr>
                        <a:t>3</a:t>
                      </a:r>
                      <a:endParaRPr sz="2500" b="1" dirty="0">
                        <a:latin typeface="Calibri"/>
                        <a:cs typeface="Calibri"/>
                      </a:endParaRPr>
                    </a:p>
                  </a:txBody>
                  <a:tcPr marL="0" marR="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810" algn="ctr">
                        <a:lnSpc>
                          <a:spcPct val="100000"/>
                        </a:lnSpc>
                      </a:pPr>
                      <a:r>
                        <a:rPr lang="en-US" sz="2000" dirty="0">
                          <a:latin typeface="Calibri"/>
                          <a:cs typeface="Calibri"/>
                        </a:rPr>
                        <a:t>1200mg/day</a:t>
                      </a:r>
                      <a:endParaRPr sz="2000" dirty="0">
                        <a:latin typeface="Calibri"/>
                        <a:cs typeface="Calibri"/>
                      </a:endParaRPr>
                    </a:p>
                  </a:txBody>
                  <a:tcPr marL="0" marR="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42900" marR="330200" indent="-342900" algn="l">
                        <a:lnSpc>
                          <a:spcPct val="100000"/>
                        </a:lnSpc>
                        <a:spcBef>
                          <a:spcPts val="0"/>
                        </a:spcBef>
                        <a:buFont typeface="Arial" panose="020B0604020202020204" pitchFamily="34" charset="0"/>
                        <a:buChar char="•"/>
                      </a:pPr>
                      <a:r>
                        <a:rPr lang="en-US" sz="2000" baseline="0" dirty="0">
                          <a:latin typeface="Calibri"/>
                          <a:cs typeface="Calibri"/>
                        </a:rPr>
                        <a:t>Decreased cannabis use, cravings, withdrawal symptoms in adults</a:t>
                      </a:r>
                    </a:p>
                    <a:p>
                      <a:pPr marL="342900" marR="330200" indent="-342900" algn="l">
                        <a:lnSpc>
                          <a:spcPct val="100000"/>
                        </a:lnSpc>
                        <a:spcBef>
                          <a:spcPts val="0"/>
                        </a:spcBef>
                        <a:buFont typeface="Arial" panose="020B0604020202020204" pitchFamily="34" charset="0"/>
                        <a:buChar char="•"/>
                      </a:pPr>
                      <a:r>
                        <a:rPr lang="en-US" sz="2000" baseline="0" dirty="0">
                          <a:latin typeface="Calibri"/>
                          <a:cs typeface="Calibri"/>
                        </a:rPr>
                        <a:t>No evidence in adolescents</a:t>
                      </a:r>
                      <a:endParaRPr sz="2000" baseline="0" dirty="0">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10002"/>
                  </a:ext>
                </a:extLst>
              </a:tr>
              <a:tr h="1204853">
                <a:tc>
                  <a:txBody>
                    <a:bodyPr/>
                    <a:lstStyle/>
                    <a:p>
                      <a:pPr algn="ctr">
                        <a:lnSpc>
                          <a:spcPct val="100000"/>
                        </a:lnSpc>
                        <a:spcBef>
                          <a:spcPts val="1700"/>
                        </a:spcBef>
                      </a:pPr>
                      <a:r>
                        <a:rPr lang="en-US" sz="2500" b="1" dirty="0">
                          <a:latin typeface="Calibri"/>
                          <a:cs typeface="Calibri"/>
                        </a:rPr>
                        <a:t>Topiramate</a:t>
                      </a:r>
                      <a:r>
                        <a:rPr lang="en-US" sz="2500" b="1" baseline="30000" dirty="0">
                          <a:latin typeface="Calibri"/>
                          <a:cs typeface="Calibri"/>
                        </a:rPr>
                        <a:t>4</a:t>
                      </a:r>
                      <a:endParaRPr sz="2500" b="1"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3810" algn="ctr">
                        <a:lnSpc>
                          <a:spcPct val="100000"/>
                        </a:lnSpc>
                        <a:spcBef>
                          <a:spcPts val="0"/>
                        </a:spcBef>
                      </a:pPr>
                      <a:r>
                        <a:rPr lang="en-US" sz="2000" dirty="0">
                          <a:latin typeface="Calibri"/>
                          <a:cs typeface="Calibri"/>
                        </a:rPr>
                        <a:t>25mg/day increased by </a:t>
                      </a:r>
                    </a:p>
                    <a:p>
                      <a:pPr marL="3810" algn="ctr">
                        <a:lnSpc>
                          <a:spcPct val="100000"/>
                        </a:lnSpc>
                        <a:spcBef>
                          <a:spcPts val="0"/>
                        </a:spcBef>
                      </a:pPr>
                      <a:r>
                        <a:rPr lang="en-US" sz="2000" dirty="0">
                          <a:latin typeface="Calibri"/>
                          <a:cs typeface="Calibri"/>
                        </a:rPr>
                        <a:t>25mg weekly to 200mg/day</a:t>
                      </a:r>
                      <a:endParaRPr sz="2000" dirty="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tc>
                  <a:txBody>
                    <a:bodyPr/>
                    <a:lstStyle/>
                    <a:p>
                      <a:pPr marL="437515" marR="280670" indent="-342900" algn="l">
                        <a:lnSpc>
                          <a:spcPts val="2090"/>
                        </a:lnSpc>
                        <a:buFont typeface="Arial" panose="020B0604020202020204" pitchFamily="34" charset="0"/>
                        <a:buChar char="•"/>
                      </a:pPr>
                      <a:r>
                        <a:rPr lang="en-US" sz="2000" dirty="0">
                          <a:latin typeface="Calibri"/>
                          <a:cs typeface="Calibri"/>
                        </a:rPr>
                        <a:t>Reduced cannabis use in adolescents</a:t>
                      </a:r>
                    </a:p>
                    <a:p>
                      <a:pPr marL="437515" marR="280670" indent="-342900" algn="l">
                        <a:lnSpc>
                          <a:spcPts val="2090"/>
                        </a:lnSpc>
                        <a:buFont typeface="Arial" panose="020B0604020202020204" pitchFamily="34" charset="0"/>
                        <a:buChar char="•"/>
                      </a:pPr>
                      <a:r>
                        <a:rPr lang="en-US" sz="2000" dirty="0">
                          <a:latin typeface="Calibri"/>
                          <a:cs typeface="Calibri"/>
                        </a:rPr>
                        <a:t>High rate of adverse effects &amp; treatment discontinuation</a:t>
                      </a:r>
                    </a:p>
                    <a:p>
                      <a:pPr marL="437515" marR="280670" indent="-342900" algn="l">
                        <a:lnSpc>
                          <a:spcPts val="2090"/>
                        </a:lnSpc>
                        <a:buFont typeface="Arial" panose="020B0604020202020204" pitchFamily="34" charset="0"/>
                        <a:buChar char="•"/>
                      </a:pPr>
                      <a:r>
                        <a:rPr lang="en-US" sz="2000" dirty="0">
                          <a:latin typeface="Calibri"/>
                          <a:cs typeface="Calibri"/>
                        </a:rPr>
                        <a:t>Side effects: neurocognitive slowing, memory difficulties, weight loss, poor appetite</a:t>
                      </a:r>
                      <a:endParaRPr sz="2000" dirty="0">
                        <a:latin typeface="Calibri"/>
                        <a:cs typeface="Calibri"/>
                      </a:endParaRPr>
                    </a:p>
                  </a:txBody>
                  <a:tcPr marL="0" marR="0"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3FF"/>
                    </a:solidFill>
                  </a:tcPr>
                </a:tc>
                <a:extLst>
                  <a:ext uri="{0D108BD9-81ED-4DB2-BD59-A6C34878D82A}">
                    <a16:rowId xmlns:a16="http://schemas.microsoft.com/office/drawing/2014/main" val="10003"/>
                  </a:ext>
                </a:extLst>
              </a:tr>
            </a:tbl>
          </a:graphicData>
        </a:graphic>
      </p:graphicFrame>
      <p:sp>
        <p:nvSpPr>
          <p:cNvPr id="9" name="object 8">
            <a:extLst>
              <a:ext uri="{FF2B5EF4-FFF2-40B4-BE49-F238E27FC236}">
                <a16:creationId xmlns:a16="http://schemas.microsoft.com/office/drawing/2014/main" id="{5F2B072F-D07A-90DA-8D44-1913B56B0CDA}"/>
              </a:ext>
            </a:extLst>
          </p:cNvPr>
          <p:cNvSpPr txBox="1"/>
          <p:nvPr/>
        </p:nvSpPr>
        <p:spPr>
          <a:xfrm>
            <a:off x="4760259" y="5812250"/>
            <a:ext cx="7431741" cy="320601"/>
          </a:xfrm>
          <a:prstGeom prst="rect">
            <a:avLst/>
          </a:prstGeom>
        </p:spPr>
        <p:txBody>
          <a:bodyPr vert="horz" wrap="square" lIns="0" tIns="12700" rIns="0" bIns="0" rtlCol="0">
            <a:spAutoFit/>
          </a:bodyPr>
          <a:lstStyle/>
          <a:p>
            <a:pPr marL="241300" indent="-228600" algn="r">
              <a:lnSpc>
                <a:spcPct val="100000"/>
              </a:lnSpc>
              <a:spcBef>
                <a:spcPts val="100"/>
              </a:spcBef>
              <a:buAutoNum type="arabicPeriod"/>
            </a:pPr>
            <a:r>
              <a:rPr sz="1000" spc="-5" dirty="0">
                <a:latin typeface="Calibri" panose="020F0502020204030204" pitchFamily="34" charset="0"/>
                <a:cs typeface="Calibri" panose="020F0502020204030204" pitchFamily="34" charset="0"/>
              </a:rPr>
              <a:t>Gray</a:t>
            </a:r>
            <a:r>
              <a:rPr lang="en-US" sz="1000" spc="-5" dirty="0">
                <a:latin typeface="Calibri" panose="020F0502020204030204" pitchFamily="34" charset="0"/>
                <a:cs typeface="Calibri" panose="020F0502020204030204" pitchFamily="34" charset="0"/>
              </a:rPr>
              <a:t> </a:t>
            </a:r>
            <a:r>
              <a:rPr sz="1000" spc="-5" dirty="0">
                <a:latin typeface="Calibri" panose="020F0502020204030204" pitchFamily="34" charset="0"/>
                <a:cs typeface="Calibri" panose="020F0502020204030204" pitchFamily="34" charset="0"/>
              </a:rPr>
              <a:t>et al. </a:t>
            </a:r>
            <a:r>
              <a:rPr lang="en-US" sz="1000" spc="-5" dirty="0">
                <a:latin typeface="Calibri" panose="020F0502020204030204" pitchFamily="34" charset="0"/>
                <a:cs typeface="Calibri" panose="020F0502020204030204" pitchFamily="34" charset="0"/>
              </a:rPr>
              <a:t> </a:t>
            </a:r>
            <a:r>
              <a:rPr sz="1000" i="1" spc="-5" dirty="0">
                <a:latin typeface="Calibri" panose="020F0502020204030204" pitchFamily="34" charset="0"/>
                <a:cs typeface="Calibri" panose="020F0502020204030204" pitchFamily="34" charset="0"/>
              </a:rPr>
              <a:t>American Journal </a:t>
            </a:r>
            <a:r>
              <a:rPr sz="1000" i="1" dirty="0">
                <a:latin typeface="Calibri" panose="020F0502020204030204" pitchFamily="34" charset="0"/>
                <a:cs typeface="Calibri" panose="020F0502020204030204" pitchFamily="34" charset="0"/>
              </a:rPr>
              <a:t>of </a:t>
            </a:r>
            <a:r>
              <a:rPr sz="1000" i="1" spc="-5" dirty="0">
                <a:latin typeface="Calibri" panose="020F0502020204030204" pitchFamily="34" charset="0"/>
                <a:cs typeface="Calibri" panose="020F0502020204030204" pitchFamily="34" charset="0"/>
              </a:rPr>
              <a:t>Psychiatry</a:t>
            </a:r>
            <a:r>
              <a:rPr lang="en-US" sz="1000" i="1" spc="-5" dirty="0">
                <a:latin typeface="Calibri" panose="020F0502020204030204" pitchFamily="34" charset="0"/>
                <a:cs typeface="Calibri" panose="020F0502020204030204" pitchFamily="34" charset="0"/>
              </a:rPr>
              <a:t>, </a:t>
            </a:r>
            <a:r>
              <a:rPr lang="en-US" sz="1000" spc="-5" dirty="0">
                <a:latin typeface="Calibri" panose="020F0502020204030204" pitchFamily="34" charset="0"/>
                <a:cs typeface="Calibri" panose="020F0502020204030204" pitchFamily="34" charset="0"/>
              </a:rPr>
              <a:t>2012.  2. Gray et al., </a:t>
            </a:r>
            <a:r>
              <a:rPr lang="en-US" sz="1000" i="1" spc="-5" dirty="0">
                <a:latin typeface="Calibri" panose="020F0502020204030204" pitchFamily="34" charset="0"/>
                <a:cs typeface="Calibri" panose="020F0502020204030204" pitchFamily="34" charset="0"/>
              </a:rPr>
              <a:t>Drug Alcohol </a:t>
            </a:r>
            <a:r>
              <a:rPr lang="en-US" sz="1000" spc="-5" dirty="0">
                <a:latin typeface="Calibri" panose="020F0502020204030204" pitchFamily="34" charset="0"/>
                <a:cs typeface="Calibri" panose="020F0502020204030204" pitchFamily="34" charset="0"/>
              </a:rPr>
              <a:t>Depend 2017. 3. Mason et al., </a:t>
            </a:r>
            <a:r>
              <a:rPr lang="en-US" sz="1000" i="1" spc="-5" dirty="0">
                <a:latin typeface="Calibri" panose="020F0502020204030204" pitchFamily="34" charset="0"/>
                <a:cs typeface="Calibri" panose="020F0502020204030204" pitchFamily="34" charset="0"/>
              </a:rPr>
              <a:t>Neuropsychopharmacology. </a:t>
            </a:r>
            <a:r>
              <a:rPr lang="en-US" sz="1000" spc="-5" dirty="0">
                <a:latin typeface="Calibri" panose="020F0502020204030204" pitchFamily="34" charset="0"/>
                <a:cs typeface="Calibri" panose="020F0502020204030204" pitchFamily="34" charset="0"/>
              </a:rPr>
              <a:t>2012.  4. Miranda R et al., </a:t>
            </a:r>
            <a:r>
              <a:rPr lang="en-US" sz="1000" i="1" spc="-5" dirty="0">
                <a:latin typeface="Calibri" panose="020F0502020204030204" pitchFamily="34" charset="0"/>
                <a:cs typeface="Calibri" panose="020F0502020204030204" pitchFamily="34" charset="0"/>
              </a:rPr>
              <a:t>Addiction Biology</a:t>
            </a:r>
            <a:r>
              <a:rPr lang="en-US" sz="1000" spc="-5" dirty="0">
                <a:latin typeface="Calibri" panose="020F0502020204030204" pitchFamily="34" charset="0"/>
                <a:cs typeface="Calibri" panose="020F0502020204030204" pitchFamily="34" charset="0"/>
              </a:rPr>
              <a:t> 2017. 5. </a:t>
            </a:r>
            <a:r>
              <a:rPr lang="en-US" sz="1000" spc="-5" dirty="0" err="1">
                <a:latin typeface="Calibri" panose="020F0502020204030204" pitchFamily="34" charset="0"/>
                <a:cs typeface="Calibri" panose="020F0502020204030204" pitchFamily="34" charset="0"/>
              </a:rPr>
              <a:t>Bahji</a:t>
            </a:r>
            <a:r>
              <a:rPr lang="en-US" sz="1000" spc="-5" dirty="0">
                <a:latin typeface="Calibri" panose="020F0502020204030204" pitchFamily="34" charset="0"/>
                <a:cs typeface="Calibri" panose="020F0502020204030204" pitchFamily="34" charset="0"/>
              </a:rPr>
              <a:t> A et al., </a:t>
            </a:r>
            <a:r>
              <a:rPr lang="en-US" sz="1000" i="1" spc="-5" dirty="0">
                <a:latin typeface="Calibri" panose="020F0502020204030204" pitchFamily="34" charset="0"/>
                <a:cs typeface="Calibri" panose="020F0502020204030204" pitchFamily="34" charset="0"/>
              </a:rPr>
              <a:t>Intern J of Drug Policy </a:t>
            </a:r>
            <a:r>
              <a:rPr lang="en-US" sz="1000" spc="-5" dirty="0">
                <a:latin typeface="Calibri" panose="020F0502020204030204" pitchFamily="34" charset="0"/>
                <a:cs typeface="Calibri" panose="020F0502020204030204" pitchFamily="34" charset="0"/>
              </a:rPr>
              <a:t>2021. </a:t>
            </a:r>
          </a:p>
        </p:txBody>
      </p:sp>
    </p:spTree>
    <p:extLst>
      <p:ext uri="{BB962C8B-B14F-4D97-AF65-F5344CB8AC3E}">
        <p14:creationId xmlns:p14="http://schemas.microsoft.com/office/powerpoint/2010/main" val="3716539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6455-7058-0197-0E12-45BA654132D7}"/>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8443FD5E-E8BB-422C-D2F5-FDE457C32FA4}"/>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 name="TextBox 1">
            <a:extLst>
              <a:ext uri="{FF2B5EF4-FFF2-40B4-BE49-F238E27FC236}">
                <a16:creationId xmlns:a16="http://schemas.microsoft.com/office/drawing/2014/main" id="{58A409DB-B2D6-087A-476D-648F7206D875}"/>
              </a:ext>
            </a:extLst>
          </p:cNvPr>
          <p:cNvSpPr txBox="1"/>
          <p:nvPr/>
        </p:nvSpPr>
        <p:spPr>
          <a:xfrm>
            <a:off x="1762552" y="5790189"/>
            <a:ext cx="10429448" cy="307777"/>
          </a:xfrm>
          <a:prstGeom prst="rect">
            <a:avLst/>
          </a:prstGeom>
          <a:noFill/>
        </p:spPr>
        <p:txBody>
          <a:bodyPr wrap="square" rtlCol="0">
            <a:spAutoFit/>
          </a:bodyPr>
          <a:lstStyle/>
          <a:p>
            <a:pPr algn="r"/>
            <a:r>
              <a:rPr lang="en-US" sz="1400" b="0" i="0" dirty="0">
                <a:solidFill>
                  <a:srgbClr val="000066"/>
                </a:solidFill>
                <a:effectLst/>
                <a:latin typeface="Archivo"/>
              </a:rPr>
              <a:t>Slide courtesy of Dr. Amy Yule</a:t>
            </a:r>
            <a:endParaRPr lang="en-US" sz="1400" dirty="0">
              <a:latin typeface="Sans source pro"/>
            </a:endParaRPr>
          </a:p>
        </p:txBody>
      </p:sp>
      <p:sp>
        <p:nvSpPr>
          <p:cNvPr id="6" name="Title 5">
            <a:extLst>
              <a:ext uri="{FF2B5EF4-FFF2-40B4-BE49-F238E27FC236}">
                <a16:creationId xmlns:a16="http://schemas.microsoft.com/office/drawing/2014/main" id="{DB84CBCA-7C66-6600-DE2A-D0E854C359F1}"/>
              </a:ext>
            </a:extLst>
          </p:cNvPr>
          <p:cNvSpPr>
            <a:spLocks noGrp="1"/>
          </p:cNvSpPr>
          <p:nvPr>
            <p:ph type="title"/>
          </p:nvPr>
        </p:nvSpPr>
        <p:spPr>
          <a:xfrm>
            <a:off x="838200" y="-13447"/>
            <a:ext cx="10515600" cy="1325563"/>
          </a:xfrm>
        </p:spPr>
        <p:txBody>
          <a:bodyPr/>
          <a:lstStyle/>
          <a:p>
            <a:pPr algn="ctr"/>
            <a:r>
              <a:rPr lang="en-US" b="1" dirty="0">
                <a:latin typeface="Calibri" panose="020F0502020204030204" pitchFamily="34" charset="0"/>
                <a:cs typeface="Calibri" panose="020F0502020204030204" pitchFamily="34" charset="0"/>
              </a:rPr>
              <a:t>Match therapy to readiness to change</a:t>
            </a:r>
          </a:p>
        </p:txBody>
      </p:sp>
      <p:cxnSp>
        <p:nvCxnSpPr>
          <p:cNvPr id="4" name="Straight Connector 3">
            <a:extLst>
              <a:ext uri="{FF2B5EF4-FFF2-40B4-BE49-F238E27FC236}">
                <a16:creationId xmlns:a16="http://schemas.microsoft.com/office/drawing/2014/main" id="{337BB9D3-AB41-3097-CBC7-B14925AE142B}"/>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graphicFrame>
        <p:nvGraphicFramePr>
          <p:cNvPr id="3" name="Content Placeholder 3">
            <a:extLst>
              <a:ext uri="{FF2B5EF4-FFF2-40B4-BE49-F238E27FC236}">
                <a16:creationId xmlns:a16="http://schemas.microsoft.com/office/drawing/2014/main" id="{997954C9-FB73-ACC4-67FA-272E08458072}"/>
              </a:ext>
            </a:extLst>
          </p:cNvPr>
          <p:cNvGraphicFramePr>
            <a:graphicFrameLocks noGrp="1"/>
          </p:cNvGraphicFramePr>
          <p:nvPr>
            <p:ph idx="1"/>
            <p:extLst>
              <p:ext uri="{D42A27DB-BD31-4B8C-83A1-F6EECF244321}">
                <p14:modId xmlns:p14="http://schemas.microsoft.com/office/powerpoint/2010/main" val="1394363001"/>
              </p:ext>
            </p:extLst>
          </p:nvPr>
        </p:nvGraphicFramePr>
        <p:xfrm>
          <a:off x="1860606" y="844089"/>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78C449A3-366A-0872-ECA7-99B033C5E2C0}"/>
              </a:ext>
            </a:extLst>
          </p:cNvPr>
          <p:cNvSpPr txBox="1"/>
          <p:nvPr/>
        </p:nvSpPr>
        <p:spPr>
          <a:xfrm>
            <a:off x="2133407" y="3050977"/>
            <a:ext cx="2998304" cy="2646878"/>
          </a:xfrm>
          <a:prstGeom prst="rect">
            <a:avLst/>
          </a:prstGeom>
          <a:solidFill>
            <a:srgbClr val="126081"/>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600" b="1" i="0" u="none" strike="noStrike" kern="1200" cap="none" spc="0" normalizeH="0" baseline="0" noProof="0" dirty="0">
                <a:ln>
                  <a:noFill/>
                </a:ln>
                <a:solidFill>
                  <a:prstClr val="white"/>
                </a:solidFill>
                <a:effectLst/>
                <a:uLnTx/>
                <a:uFillTx/>
                <a:latin typeface="Calibri" panose="020F0502020204030204"/>
              </a:rPr>
              <a:t>Motivational interviewing</a:t>
            </a:r>
          </a:p>
          <a:p>
            <a:pPr marR="0" lvl="0" algn="l" defTabSz="914400" rtl="0" eaLnBrk="1" fontAlgn="auto" latinLnBrk="0" hangingPunct="1">
              <a:lnSpc>
                <a:spcPct val="100000"/>
              </a:lnSpc>
              <a:spcBef>
                <a:spcPts val="0"/>
              </a:spcBef>
              <a:spcAft>
                <a:spcPts val="0"/>
              </a:spcAft>
              <a:buClrTx/>
              <a:buSzTx/>
              <a:tabLst/>
              <a:defRPr/>
            </a:pPr>
            <a:endParaRPr kumimoji="0" lang="en-US" sz="500" b="1" i="0" u="none" strike="noStrike" kern="1200" cap="none" spc="0" normalizeH="0" baseline="0" noProof="0" dirty="0">
              <a:ln>
                <a:noFill/>
              </a:ln>
              <a:solidFill>
                <a:prstClr val="white"/>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2600" b="1" dirty="0">
                <a:solidFill>
                  <a:prstClr val="white"/>
                </a:solidFill>
                <a:latin typeface="Calibri" panose="020F0502020204030204"/>
              </a:rPr>
              <a:t>Community Reinforcement Approach</a:t>
            </a:r>
            <a:endParaRPr kumimoji="0" lang="en-US" sz="2600" b="1" i="0" u="none" strike="noStrike" kern="1200" cap="none" spc="0" normalizeH="0" baseline="0" noProof="0" dirty="0">
              <a:ln>
                <a:noFill/>
              </a:ln>
              <a:solidFill>
                <a:prstClr val="white"/>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500" b="1" i="0" u="none" strike="noStrike" kern="1200" cap="none" spc="0" normalizeH="0" baseline="0" noProof="0" dirty="0">
              <a:ln>
                <a:noFill/>
              </a:ln>
              <a:solidFill>
                <a:prstClr val="white"/>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2600" b="1" i="0" u="none" strike="noStrike" kern="1200" cap="none" spc="0" normalizeH="0" baseline="0" noProof="0" dirty="0">
                <a:ln>
                  <a:noFill/>
                </a:ln>
                <a:solidFill>
                  <a:prstClr val="white"/>
                </a:solidFill>
                <a:effectLst/>
                <a:uLnTx/>
                <a:uFillTx/>
                <a:latin typeface="Calibri" panose="020F0502020204030204"/>
              </a:rPr>
              <a:t>Decrease risky use</a:t>
            </a:r>
          </a:p>
        </p:txBody>
      </p:sp>
      <p:sp>
        <p:nvSpPr>
          <p:cNvPr id="8" name="TextBox 7">
            <a:extLst>
              <a:ext uri="{FF2B5EF4-FFF2-40B4-BE49-F238E27FC236}">
                <a16:creationId xmlns:a16="http://schemas.microsoft.com/office/drawing/2014/main" id="{E6257FDE-DC81-91D5-3B2B-9B5EC7871112}"/>
              </a:ext>
            </a:extLst>
          </p:cNvPr>
          <p:cNvSpPr txBox="1"/>
          <p:nvPr/>
        </p:nvSpPr>
        <p:spPr>
          <a:xfrm>
            <a:off x="5795682" y="3050977"/>
            <a:ext cx="3310695" cy="1323439"/>
          </a:xfrm>
          <a:prstGeom prst="rect">
            <a:avLst/>
          </a:prstGeom>
          <a:solidFill>
            <a:srgbClr val="0070C0"/>
          </a:solidFill>
          <a:ln>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Cognitive behavioral therapy </a:t>
            </a: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(skill building, relapse prevention)</a:t>
            </a:r>
          </a:p>
        </p:txBody>
      </p:sp>
    </p:spTree>
    <p:extLst>
      <p:ext uri="{BB962C8B-B14F-4D97-AF65-F5344CB8AC3E}">
        <p14:creationId xmlns:p14="http://schemas.microsoft.com/office/powerpoint/2010/main" val="6006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C781-3D11-73C1-8109-D786308570AC}"/>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F49651E8-FF33-554E-C176-604F9A733B6B}"/>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 name="TextBox 1">
            <a:extLst>
              <a:ext uri="{FF2B5EF4-FFF2-40B4-BE49-F238E27FC236}">
                <a16:creationId xmlns:a16="http://schemas.microsoft.com/office/drawing/2014/main" id="{F7907B78-918B-F529-6132-9F7935105C80}"/>
              </a:ext>
            </a:extLst>
          </p:cNvPr>
          <p:cNvSpPr txBox="1"/>
          <p:nvPr/>
        </p:nvSpPr>
        <p:spPr>
          <a:xfrm>
            <a:off x="1762552" y="5790189"/>
            <a:ext cx="10429448" cy="307777"/>
          </a:xfrm>
          <a:prstGeom prst="rect">
            <a:avLst/>
          </a:prstGeom>
          <a:noFill/>
        </p:spPr>
        <p:txBody>
          <a:bodyPr wrap="square" rtlCol="0">
            <a:spAutoFit/>
          </a:bodyPr>
          <a:lstStyle/>
          <a:p>
            <a:pPr algn="r"/>
            <a:r>
              <a:rPr lang="en-US" sz="1400" b="0" i="0" dirty="0">
                <a:solidFill>
                  <a:srgbClr val="000066"/>
                </a:solidFill>
                <a:effectLst/>
                <a:latin typeface="Archivo"/>
              </a:rPr>
              <a:t>Slide courtesy of Dr. Amy Yule</a:t>
            </a:r>
            <a:endParaRPr lang="en-US" sz="1400" dirty="0">
              <a:latin typeface="Sans source pro"/>
            </a:endParaRPr>
          </a:p>
        </p:txBody>
      </p:sp>
      <p:sp>
        <p:nvSpPr>
          <p:cNvPr id="6" name="Title 5">
            <a:extLst>
              <a:ext uri="{FF2B5EF4-FFF2-40B4-BE49-F238E27FC236}">
                <a16:creationId xmlns:a16="http://schemas.microsoft.com/office/drawing/2014/main" id="{4370EFDD-AC99-1D8B-1F53-188A133BC9F0}"/>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Community Reinforcement Approach</a:t>
            </a:r>
          </a:p>
        </p:txBody>
      </p:sp>
      <p:cxnSp>
        <p:nvCxnSpPr>
          <p:cNvPr id="4" name="Straight Connector 3">
            <a:extLst>
              <a:ext uri="{FF2B5EF4-FFF2-40B4-BE49-F238E27FC236}">
                <a16:creationId xmlns:a16="http://schemas.microsoft.com/office/drawing/2014/main" id="{F3CB5CE2-C294-6995-14A2-B0614A0A124B}"/>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graphicFrame>
        <p:nvGraphicFramePr>
          <p:cNvPr id="11" name="Content Placeholder 4">
            <a:extLst>
              <a:ext uri="{FF2B5EF4-FFF2-40B4-BE49-F238E27FC236}">
                <a16:creationId xmlns:a16="http://schemas.microsoft.com/office/drawing/2014/main" id="{7F587A1B-F022-F065-5C1A-0E71CE13514F}"/>
              </a:ext>
            </a:extLst>
          </p:cNvPr>
          <p:cNvGraphicFramePr>
            <a:graphicFrameLocks noGrp="1"/>
          </p:cNvGraphicFramePr>
          <p:nvPr>
            <p:ph idx="1"/>
            <p:extLst>
              <p:ext uri="{D42A27DB-BD31-4B8C-83A1-F6EECF244321}">
                <p14:modId xmlns:p14="http://schemas.microsoft.com/office/powerpoint/2010/main" val="3359540449"/>
              </p:ext>
            </p:extLst>
          </p:nvPr>
        </p:nvGraphicFramePr>
        <p:xfrm>
          <a:off x="701976" y="1067227"/>
          <a:ext cx="10720754" cy="5109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2523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10AF-4F28-7C91-CDD8-997E7506DE40}"/>
              </a:ext>
            </a:extLst>
          </p:cNvPr>
          <p:cNvSpPr>
            <a:spLocks noGrp="1"/>
          </p:cNvSpPr>
          <p:nvPr>
            <p:ph type="title"/>
          </p:nvPr>
        </p:nvSpPr>
        <p:spPr>
          <a:xfrm>
            <a:off x="838200" y="4807"/>
            <a:ext cx="10515600" cy="1325563"/>
          </a:xfrm>
        </p:spPr>
        <p:txBody>
          <a:bodyPr/>
          <a:lstStyle/>
          <a:p>
            <a:pPr algn="ctr"/>
            <a:r>
              <a:rPr lang="en-US" b="1" dirty="0">
                <a:latin typeface="Calibri" panose="020F0502020204030204" pitchFamily="34" charset="0"/>
                <a:cs typeface="Calibri" panose="020F0502020204030204" pitchFamily="34" charset="0"/>
              </a:rPr>
              <a:t>Role of contingency management </a:t>
            </a:r>
          </a:p>
        </p:txBody>
      </p:sp>
      <p:sp>
        <p:nvSpPr>
          <p:cNvPr id="3" name="Content Placeholder 2">
            <a:extLst>
              <a:ext uri="{FF2B5EF4-FFF2-40B4-BE49-F238E27FC236}">
                <a16:creationId xmlns:a16="http://schemas.microsoft.com/office/drawing/2014/main" id="{D758870E-57CA-438B-80DA-1ADFB2C928AB}"/>
              </a:ext>
            </a:extLst>
          </p:cNvPr>
          <p:cNvSpPr>
            <a:spLocks noGrp="1"/>
          </p:cNvSpPr>
          <p:nvPr>
            <p:ph idx="1"/>
          </p:nvPr>
        </p:nvSpPr>
        <p:spPr>
          <a:xfrm>
            <a:off x="838200" y="1081619"/>
            <a:ext cx="10515600" cy="4351338"/>
          </a:xfrm>
        </p:spPr>
        <p:txBody>
          <a:bodyPr>
            <a:noAutofit/>
          </a:bodyPr>
          <a:lstStyle/>
          <a:p>
            <a:endParaRPr lang="en-US" sz="3200" dirty="0">
              <a:cs typeface="Calibri" panose="020F0502020204030204" pitchFamily="34" charset="0"/>
            </a:endParaRPr>
          </a:p>
          <a:p>
            <a:r>
              <a:rPr lang="en-US" sz="3200" b="0" i="0" u="none" strike="noStrike" dirty="0">
                <a:solidFill>
                  <a:srgbClr val="212121"/>
                </a:solidFill>
                <a:effectLst/>
                <a:cs typeface="Calibri" panose="020F0502020204030204" pitchFamily="34" charset="0"/>
              </a:rPr>
              <a:t>220 youth were randomized to 4 weeks of abstinence-based CM (CB-</a:t>
            </a:r>
            <a:r>
              <a:rPr lang="en-US" sz="3200" b="0" i="0" u="none" strike="noStrike" dirty="0" err="1">
                <a:solidFill>
                  <a:srgbClr val="212121"/>
                </a:solidFill>
                <a:effectLst/>
                <a:cs typeface="Calibri" panose="020F0502020204030204" pitchFamily="34" charset="0"/>
              </a:rPr>
              <a:t>Abst</a:t>
            </a:r>
            <a:r>
              <a:rPr lang="en-US" sz="3200" b="0" i="0" u="none" strike="noStrike" dirty="0">
                <a:solidFill>
                  <a:srgbClr val="212121"/>
                </a:solidFill>
                <a:effectLst/>
                <a:cs typeface="Calibri" panose="020F0502020204030204" pitchFamily="34" charset="0"/>
              </a:rPr>
              <a:t>; n=126) or monitoring (CB-Mon; n=94). </a:t>
            </a:r>
          </a:p>
          <a:p>
            <a:endParaRPr lang="en-US" sz="3200" b="0" i="0" u="none" strike="noStrike" dirty="0">
              <a:solidFill>
                <a:srgbClr val="212121"/>
              </a:solidFill>
              <a:effectLst/>
              <a:cs typeface="Calibri" panose="020F0502020204030204" pitchFamily="34" charset="0"/>
            </a:endParaRPr>
          </a:p>
          <a:p>
            <a:r>
              <a:rPr lang="en-US" sz="3200" b="0" i="0" u="none" strike="noStrike" dirty="0">
                <a:solidFill>
                  <a:srgbClr val="212121"/>
                </a:solidFill>
                <a:effectLst/>
                <a:cs typeface="Calibri" panose="020F0502020204030204" pitchFamily="34" charset="0"/>
              </a:rPr>
              <a:t>Participants self-reported use frequency &amp; provided </a:t>
            </a:r>
            <a:r>
              <a:rPr lang="en-US" sz="3200" dirty="0">
                <a:solidFill>
                  <a:srgbClr val="212121"/>
                </a:solidFill>
                <a:cs typeface="Calibri" panose="020F0502020204030204" pitchFamily="34" charset="0"/>
              </a:rPr>
              <a:t>urine metabolite levels </a:t>
            </a:r>
            <a:r>
              <a:rPr lang="en-US" sz="3200" b="0" i="0" u="none" strike="noStrike" dirty="0">
                <a:solidFill>
                  <a:srgbClr val="212121"/>
                </a:solidFill>
                <a:effectLst/>
                <a:cs typeface="Calibri" panose="020F0502020204030204" pitchFamily="34" charset="0"/>
              </a:rPr>
              <a:t>at baseline, end-of-intervention, and 4-week follow-up. </a:t>
            </a:r>
          </a:p>
          <a:p>
            <a:endParaRPr lang="en-US" sz="3200" dirty="0">
              <a:solidFill>
                <a:srgbClr val="212121"/>
              </a:solidFill>
              <a:cs typeface="Calibri" panose="020F0502020204030204" pitchFamily="34" charset="0"/>
            </a:endParaRPr>
          </a:p>
          <a:p>
            <a:r>
              <a:rPr lang="en-US" sz="3200" b="0" i="0" u="none" strike="noStrike" dirty="0">
                <a:solidFill>
                  <a:srgbClr val="212121"/>
                </a:solidFill>
                <a:effectLst/>
                <a:cs typeface="Calibri" panose="020F0502020204030204" pitchFamily="34" charset="0"/>
              </a:rPr>
              <a:t>Decreased cannabis use persisted after trial ending </a:t>
            </a:r>
          </a:p>
          <a:p>
            <a:endParaRPr lang="en-US" sz="3200" dirty="0">
              <a:cs typeface="Calibri" panose="020F0502020204030204" pitchFamily="34" charset="0"/>
            </a:endParaRPr>
          </a:p>
        </p:txBody>
      </p:sp>
      <p:cxnSp>
        <p:nvCxnSpPr>
          <p:cNvPr id="4" name="Straight Connector 3">
            <a:extLst>
              <a:ext uri="{FF2B5EF4-FFF2-40B4-BE49-F238E27FC236}">
                <a16:creationId xmlns:a16="http://schemas.microsoft.com/office/drawing/2014/main" id="{EF0153B8-67DF-0BC3-4591-45D4E29E50AF}"/>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2F44FC8E-26EE-33A3-6260-91A19D8E160D}"/>
              </a:ext>
            </a:extLst>
          </p:cNvPr>
          <p:cNvSpPr/>
          <p:nvPr/>
        </p:nvSpPr>
        <p:spPr>
          <a:xfrm>
            <a:off x="1235806" y="6222942"/>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extBox 5">
            <a:extLst>
              <a:ext uri="{FF2B5EF4-FFF2-40B4-BE49-F238E27FC236}">
                <a16:creationId xmlns:a16="http://schemas.microsoft.com/office/drawing/2014/main" id="{C6D7807D-6222-105C-AC45-5BD9A244F891}"/>
              </a:ext>
            </a:extLst>
          </p:cNvPr>
          <p:cNvSpPr txBox="1"/>
          <p:nvPr/>
        </p:nvSpPr>
        <p:spPr>
          <a:xfrm>
            <a:off x="8905523" y="5869375"/>
            <a:ext cx="3118161" cy="261610"/>
          </a:xfrm>
          <a:prstGeom prst="rect">
            <a:avLst/>
          </a:prstGeom>
          <a:noFill/>
        </p:spPr>
        <p:txBody>
          <a:bodyPr wrap="none" rtlCol="0">
            <a:spAutoFit/>
          </a:bodyPr>
          <a:lstStyle/>
          <a:p>
            <a:r>
              <a:rPr lang="en-US" sz="1100" dirty="0">
                <a:latin typeface="Calibri" panose="020F0502020204030204" pitchFamily="34" charset="0"/>
              </a:rPr>
              <a:t>Cooke M, </a:t>
            </a:r>
            <a:r>
              <a:rPr lang="en-US" sz="1100" i="1" dirty="0">
                <a:latin typeface="Calibri" panose="020F0502020204030204" pitchFamily="34" charset="0"/>
              </a:rPr>
              <a:t>Drug and Alcohol Dep.</a:t>
            </a:r>
            <a:r>
              <a:rPr lang="en-US" sz="1100" dirty="0">
                <a:latin typeface="Calibri" panose="020F0502020204030204" pitchFamily="34" charset="0"/>
              </a:rPr>
              <a:t> 2024;256:111096.</a:t>
            </a:r>
          </a:p>
        </p:txBody>
      </p:sp>
    </p:spTree>
    <p:extLst>
      <p:ext uri="{BB962C8B-B14F-4D97-AF65-F5344CB8AC3E}">
        <p14:creationId xmlns:p14="http://schemas.microsoft.com/office/powerpoint/2010/main" val="119880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252C-40CF-AD2C-3D28-2232B108839E}"/>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E64F22-B24B-C443-FC2A-3B387B765FDF}"/>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7" name="Freeform 15">
            <a:extLst>
              <a:ext uri="{FF2B5EF4-FFF2-40B4-BE49-F238E27FC236}">
                <a16:creationId xmlns:a16="http://schemas.microsoft.com/office/drawing/2014/main" id="{DB992361-A381-58AE-C59E-5DB58FC87794}"/>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graphicFrame>
        <p:nvGraphicFramePr>
          <p:cNvPr id="8" name="Diagram 7">
            <a:extLst>
              <a:ext uri="{FF2B5EF4-FFF2-40B4-BE49-F238E27FC236}">
                <a16:creationId xmlns:a16="http://schemas.microsoft.com/office/drawing/2014/main" id="{1FBE820F-31FD-B92F-85B3-5156D6D883AA}"/>
              </a:ext>
            </a:extLst>
          </p:cNvPr>
          <p:cNvGraphicFramePr/>
          <p:nvPr/>
        </p:nvGraphicFramePr>
        <p:xfrm>
          <a:off x="0" y="1411710"/>
          <a:ext cx="6320590" cy="4389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20AA6152-1016-6169-722A-C0350D59281E}"/>
              </a:ext>
            </a:extLst>
          </p:cNvPr>
          <p:cNvSpPr txBox="1"/>
          <p:nvPr/>
        </p:nvSpPr>
        <p:spPr>
          <a:xfrm>
            <a:off x="6320590" y="1023212"/>
            <a:ext cx="5390147" cy="4811574"/>
          </a:xfrm>
          <a:prstGeom prst="rect">
            <a:avLst/>
          </a:prstGeom>
          <a:noFill/>
        </p:spPr>
        <p:txBody>
          <a:bodyPr wrap="square" rtlCol="0" anchor="ctr">
            <a:spAutoFit/>
          </a:bodyPr>
          <a:lstStyle/>
          <a:p>
            <a:pPr marL="285750" indent="-285750">
              <a:spcBef>
                <a:spcPts val="2000"/>
              </a:spcBef>
              <a:buFont typeface="Arial" panose="020B0604020202020204" pitchFamily="34" charset="0"/>
              <a:buChar char="•"/>
            </a:pPr>
            <a:r>
              <a:rPr lang="en-US" sz="2400" dirty="0">
                <a:latin typeface="Calibri" panose="020F0502020204030204" pitchFamily="34" charset="0"/>
              </a:rPr>
              <a:t>Transition to </a:t>
            </a:r>
            <a:r>
              <a:rPr lang="en-US" sz="2400" b="1" dirty="0">
                <a:latin typeface="Calibri" panose="020F0502020204030204" pitchFamily="34" charset="0"/>
              </a:rPr>
              <a:t>lower potency </a:t>
            </a:r>
            <a:r>
              <a:rPr lang="en-US" sz="2400" dirty="0">
                <a:latin typeface="Calibri" panose="020F0502020204030204" pitchFamily="34" charset="0"/>
              </a:rPr>
              <a:t>products</a:t>
            </a:r>
          </a:p>
          <a:p>
            <a:pPr marL="285750" indent="-285750">
              <a:spcBef>
                <a:spcPts val="2000"/>
              </a:spcBef>
              <a:buFont typeface="Arial" panose="020B0604020202020204" pitchFamily="34" charset="0"/>
              <a:buChar char="•"/>
            </a:pPr>
            <a:r>
              <a:rPr lang="en-US" sz="2400" b="1" dirty="0">
                <a:latin typeface="Calibri" panose="020F0502020204030204" pitchFamily="34" charset="0"/>
              </a:rPr>
              <a:t>Address</a:t>
            </a:r>
            <a:r>
              <a:rPr lang="en-US" sz="2400" dirty="0">
                <a:latin typeface="Calibri" panose="020F0502020204030204" pitchFamily="34" charset="0"/>
              </a:rPr>
              <a:t> </a:t>
            </a:r>
            <a:r>
              <a:rPr lang="en-US" sz="2400" b="1" dirty="0">
                <a:latin typeface="Calibri" panose="020F0502020204030204" pitchFamily="34" charset="0"/>
              </a:rPr>
              <a:t>underlying concerns </a:t>
            </a:r>
            <a:r>
              <a:rPr lang="en-US" sz="2400" dirty="0">
                <a:latin typeface="Calibri" panose="020F0502020204030204" pitchFamily="34" charset="0"/>
              </a:rPr>
              <a:t>(anxiety, sleep, low appetite) using other behavioral and/or pharmacologic interventions</a:t>
            </a:r>
          </a:p>
          <a:p>
            <a:pPr marL="285750" indent="-285750">
              <a:spcBef>
                <a:spcPts val="2000"/>
              </a:spcBef>
              <a:buFont typeface="Arial" panose="020B0604020202020204" pitchFamily="34" charset="0"/>
              <a:buChar char="•"/>
            </a:pPr>
            <a:r>
              <a:rPr lang="en-US" sz="2400" b="1" dirty="0">
                <a:latin typeface="Calibri" panose="020F0502020204030204" pitchFamily="34" charset="0"/>
              </a:rPr>
              <a:t>Avoid use </a:t>
            </a:r>
            <a:r>
              <a:rPr lang="en-US" sz="2400" dirty="0">
                <a:latin typeface="Calibri" panose="020F0502020204030204" pitchFamily="34" charset="0"/>
              </a:rPr>
              <a:t>before/during school, work, driving, sports</a:t>
            </a:r>
          </a:p>
          <a:p>
            <a:pPr marL="285750" indent="-285750">
              <a:spcBef>
                <a:spcPts val="2000"/>
              </a:spcBef>
              <a:buFont typeface="Arial" panose="020B0604020202020204" pitchFamily="34" charset="0"/>
              <a:buChar char="•"/>
            </a:pPr>
            <a:r>
              <a:rPr lang="en-US" sz="2400" b="1" dirty="0">
                <a:latin typeface="Calibri" panose="020F0502020204030204" pitchFamily="34" charset="0"/>
              </a:rPr>
              <a:t>Limit use </a:t>
            </a:r>
            <a:r>
              <a:rPr lang="en-US" sz="2400" dirty="0">
                <a:latin typeface="Calibri" panose="020F0502020204030204" pitchFamily="34" charset="0"/>
              </a:rPr>
              <a:t>to after school and social settings</a:t>
            </a:r>
          </a:p>
          <a:p>
            <a:pPr marL="285750" indent="-285750">
              <a:spcBef>
                <a:spcPts val="2000"/>
              </a:spcBef>
              <a:buFont typeface="Arial" panose="020B0604020202020204" pitchFamily="34" charset="0"/>
              <a:buChar char="•"/>
            </a:pPr>
            <a:r>
              <a:rPr lang="en-US" sz="2400" dirty="0">
                <a:latin typeface="Calibri" panose="020F0502020204030204" pitchFamily="34" charset="0"/>
              </a:rPr>
              <a:t>Avoid</a:t>
            </a:r>
            <a:r>
              <a:rPr lang="en-US" sz="2400" b="1" dirty="0">
                <a:latin typeface="Calibri" panose="020F0502020204030204" pitchFamily="34" charset="0"/>
              </a:rPr>
              <a:t> synthetic cannabinoids</a:t>
            </a:r>
            <a:endParaRPr lang="en-US" sz="2400" dirty="0">
              <a:latin typeface="Calibri" panose="020F0502020204030204" pitchFamily="34" charset="0"/>
            </a:endParaRPr>
          </a:p>
        </p:txBody>
      </p:sp>
      <p:sp>
        <p:nvSpPr>
          <p:cNvPr id="10" name="Title 1">
            <a:extLst>
              <a:ext uri="{FF2B5EF4-FFF2-40B4-BE49-F238E27FC236}">
                <a16:creationId xmlns:a16="http://schemas.microsoft.com/office/drawing/2014/main" id="{1606A25E-5EF0-4BAF-866C-1AA77A09EB15}"/>
              </a:ext>
            </a:extLst>
          </p:cNvPr>
          <p:cNvSpPr>
            <a:spLocks noGrp="1"/>
          </p:cNvSpPr>
          <p:nvPr>
            <p:ph type="title"/>
          </p:nvPr>
        </p:nvSpPr>
        <p:spPr>
          <a:xfrm>
            <a:off x="838200" y="-1060"/>
            <a:ext cx="10515600" cy="1325563"/>
          </a:xfrm>
        </p:spPr>
        <p:txBody>
          <a:bodyPr/>
          <a:lstStyle/>
          <a:p>
            <a:pPr algn="ctr"/>
            <a:r>
              <a:rPr lang="en-US" b="1" dirty="0">
                <a:latin typeface="Calibri" panose="020F0502020204030204" pitchFamily="34" charset="0"/>
                <a:cs typeface="Calibri" panose="020F0502020204030204" pitchFamily="34" charset="0"/>
              </a:rPr>
              <a:t>Harm reduction for cannabis use</a:t>
            </a:r>
          </a:p>
        </p:txBody>
      </p:sp>
    </p:spTree>
    <p:extLst>
      <p:ext uri="{BB962C8B-B14F-4D97-AF65-F5344CB8AC3E}">
        <p14:creationId xmlns:p14="http://schemas.microsoft.com/office/powerpoint/2010/main" val="2339416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5C3EC-4586-F606-DDE7-99DC27ECC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96F95-5A9E-AFE3-0AAD-5BF8135834A0}"/>
              </a:ext>
            </a:extLst>
          </p:cNvPr>
          <p:cNvSpPr>
            <a:spLocks noGrp="1"/>
          </p:cNvSpPr>
          <p:nvPr>
            <p:ph type="title"/>
          </p:nvPr>
        </p:nvSpPr>
        <p:spPr>
          <a:xfrm>
            <a:off x="1300376" y="2400300"/>
            <a:ext cx="9591248" cy="1325563"/>
          </a:xfrm>
        </p:spPr>
        <p:txBody>
          <a:bodyPr>
            <a:normAutofit/>
          </a:bodyPr>
          <a:lstStyle/>
          <a:p>
            <a:pPr marR="0" lvl="0" algn="ctr">
              <a:tabLst>
                <a:tab pos="457200" algn="l"/>
              </a:tabLst>
            </a:pPr>
            <a:r>
              <a:rPr lang="en-US" sz="4000" b="1" dirty="0">
                <a:effectLst/>
                <a:latin typeface="Calibri" panose="020F0502020204030204" pitchFamily="34" charset="0"/>
                <a:ea typeface="Times New Roman" panose="02020603050405020304" pitchFamily="18" charset="0"/>
                <a:cs typeface="Calibri" panose="020F0502020204030204" pitchFamily="34" charset="0"/>
              </a:rPr>
              <a:t>Analyze medical uses of cannabis based on scientific evidence.</a:t>
            </a:r>
            <a:endParaRPr lang="en-US" sz="4000" b="1" dirty="0">
              <a:effectLst/>
              <a:latin typeface="Calibri" panose="020F0502020204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5BC1B505-3369-EF2E-9DE6-72A0E4D852BA}"/>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A216FFD3-EE09-8780-64F8-B126B3F5B1AB}"/>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697657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41F3-5076-9792-65F4-95C84F709453}"/>
            </a:ext>
          </a:extLst>
        </p:cNvPr>
        <p:cNvGrpSpPr/>
        <p:nvPr/>
      </p:nvGrpSpPr>
      <p:grpSpPr>
        <a:xfrm>
          <a:off x="0" y="0"/>
          <a:ext cx="0" cy="0"/>
          <a:chOff x="0" y="0"/>
          <a:chExt cx="0" cy="0"/>
        </a:xfrm>
      </p:grpSpPr>
      <p:pic>
        <p:nvPicPr>
          <p:cNvPr id="9" name="Picture 7">
            <a:extLst>
              <a:ext uri="{FF2B5EF4-FFF2-40B4-BE49-F238E27FC236}">
                <a16:creationId xmlns:a16="http://schemas.microsoft.com/office/drawing/2014/main" id="{90A75652-7C22-3E26-B781-DA930C7826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352" r="47177" b="28219"/>
          <a:stretch/>
        </p:blipFill>
        <p:spPr bwMode="auto">
          <a:xfrm>
            <a:off x="8752722" y="1783080"/>
            <a:ext cx="3486429" cy="150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49DAEEA9-7B76-D83B-1822-FA51AF602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22" r="52720" b="57505"/>
          <a:stretch/>
        </p:blipFill>
        <p:spPr bwMode="auto">
          <a:xfrm>
            <a:off x="5836003" y="946785"/>
            <a:ext cx="3287215"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15">
            <a:extLst>
              <a:ext uri="{FF2B5EF4-FFF2-40B4-BE49-F238E27FC236}">
                <a16:creationId xmlns:a16="http://schemas.microsoft.com/office/drawing/2014/main" id="{A37CE0B3-42B3-7729-34B8-CEB3A771B18F}"/>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4"/>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itle 5">
            <a:extLst>
              <a:ext uri="{FF2B5EF4-FFF2-40B4-BE49-F238E27FC236}">
                <a16:creationId xmlns:a16="http://schemas.microsoft.com/office/drawing/2014/main" id="{C3DFD7A9-6474-0253-B3F7-073F7FFA9941}"/>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Approved medications</a:t>
            </a:r>
          </a:p>
        </p:txBody>
      </p:sp>
      <p:cxnSp>
        <p:nvCxnSpPr>
          <p:cNvPr id="4" name="Straight Connector 3">
            <a:extLst>
              <a:ext uri="{FF2B5EF4-FFF2-40B4-BE49-F238E27FC236}">
                <a16:creationId xmlns:a16="http://schemas.microsoft.com/office/drawing/2014/main" id="{C30FAE8C-6C62-3759-FA1E-956C96ED6C36}"/>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3" name="Content Placeholder 1">
            <a:extLst>
              <a:ext uri="{FF2B5EF4-FFF2-40B4-BE49-F238E27FC236}">
                <a16:creationId xmlns:a16="http://schemas.microsoft.com/office/drawing/2014/main" id="{E9EB20C8-5733-E71A-EDB3-7768ECBBBD86}"/>
              </a:ext>
            </a:extLst>
          </p:cNvPr>
          <p:cNvSpPr>
            <a:spLocks noGrp="1"/>
          </p:cNvSpPr>
          <p:nvPr>
            <p:ph sz="half" idx="1"/>
          </p:nvPr>
        </p:nvSpPr>
        <p:spPr>
          <a:xfrm>
            <a:off x="417342" y="1050984"/>
            <a:ext cx="6403148" cy="4740216"/>
          </a:xfrm>
        </p:spPr>
        <p:txBody>
          <a:bodyPr>
            <a:normAutofit fontScale="92500" lnSpcReduction="10000"/>
          </a:bodyPr>
          <a:lstStyle/>
          <a:p>
            <a:pPr marL="0" indent="0">
              <a:buNone/>
            </a:pPr>
            <a:r>
              <a:rPr lang="en-US" dirty="0">
                <a:solidFill>
                  <a:schemeClr val="tx1"/>
                </a:solidFill>
              </a:rPr>
              <a:t>Dronabinol &amp; Nabilone (synthetic THC)</a:t>
            </a:r>
          </a:p>
          <a:p>
            <a:pPr>
              <a:buFontTx/>
              <a:buChar char="-"/>
            </a:pPr>
            <a:r>
              <a:rPr lang="en-US" dirty="0">
                <a:solidFill>
                  <a:schemeClr val="tx1"/>
                </a:solidFill>
              </a:rPr>
              <a:t>Nausea w/ cancer chemotherapy </a:t>
            </a:r>
          </a:p>
          <a:p>
            <a:pPr>
              <a:buFontTx/>
              <a:buChar char="-"/>
            </a:pPr>
            <a:r>
              <a:rPr lang="en-US" dirty="0">
                <a:solidFill>
                  <a:schemeClr val="tx1"/>
                </a:solidFill>
              </a:rPr>
              <a:t>Anorexia &amp; weight loss in AIDS</a:t>
            </a:r>
          </a:p>
          <a:p>
            <a:pPr>
              <a:buFontTx/>
              <a:buChar char="-"/>
            </a:pPr>
            <a:endParaRPr lang="en-US" sz="500" dirty="0">
              <a:solidFill>
                <a:schemeClr val="tx1"/>
              </a:solidFill>
            </a:endParaRPr>
          </a:p>
          <a:p>
            <a:pPr marL="0" indent="0">
              <a:buNone/>
            </a:pPr>
            <a:r>
              <a:rPr lang="en-US" dirty="0" err="1">
                <a:solidFill>
                  <a:schemeClr val="tx1"/>
                </a:solidFill>
              </a:rPr>
              <a:t>Epidiolex</a:t>
            </a:r>
            <a:r>
              <a:rPr lang="en-US" dirty="0">
                <a:solidFill>
                  <a:schemeClr val="tx1"/>
                </a:solidFill>
              </a:rPr>
              <a:t> (CBD-derived)</a:t>
            </a:r>
          </a:p>
          <a:p>
            <a:pPr>
              <a:buFontTx/>
              <a:buChar char="-"/>
            </a:pPr>
            <a:r>
              <a:rPr lang="en-US" dirty="0">
                <a:solidFill>
                  <a:schemeClr val="tx1"/>
                </a:solidFill>
              </a:rPr>
              <a:t>Lennox-</a:t>
            </a:r>
            <a:r>
              <a:rPr lang="en-US" dirty="0" err="1">
                <a:solidFill>
                  <a:schemeClr val="tx1"/>
                </a:solidFill>
              </a:rPr>
              <a:t>Gastaut</a:t>
            </a:r>
            <a:r>
              <a:rPr lang="en-US" dirty="0">
                <a:solidFill>
                  <a:schemeClr val="tx1"/>
                </a:solidFill>
              </a:rPr>
              <a:t> &amp; </a:t>
            </a:r>
            <a:r>
              <a:rPr lang="en-US" dirty="0" err="1">
                <a:solidFill>
                  <a:schemeClr val="tx1"/>
                </a:solidFill>
              </a:rPr>
              <a:t>Dravet</a:t>
            </a:r>
            <a:r>
              <a:rPr lang="en-US" dirty="0">
                <a:solidFill>
                  <a:schemeClr val="tx1"/>
                </a:solidFill>
              </a:rPr>
              <a:t> syndrome, seizures associated with TSC</a:t>
            </a:r>
          </a:p>
          <a:p>
            <a:pPr marL="0" indent="0">
              <a:buNone/>
            </a:pPr>
            <a:endParaRPr lang="en-US" sz="500" dirty="0">
              <a:solidFill>
                <a:schemeClr val="tx1"/>
              </a:solidFill>
            </a:endParaRPr>
          </a:p>
          <a:p>
            <a:pPr marL="0" indent="0">
              <a:buNone/>
            </a:pPr>
            <a:r>
              <a:rPr lang="en-US" i="1" dirty="0" err="1">
                <a:solidFill>
                  <a:schemeClr val="tx1"/>
                </a:solidFill>
              </a:rPr>
              <a:t>Nabiximols</a:t>
            </a:r>
            <a:r>
              <a:rPr lang="en-US" i="1" dirty="0">
                <a:solidFill>
                  <a:schemeClr val="tx1"/>
                </a:solidFill>
              </a:rPr>
              <a:t> (plant-derived THC &amp; CBD)</a:t>
            </a:r>
          </a:p>
          <a:p>
            <a:pPr>
              <a:buFontTx/>
              <a:buChar char="-"/>
            </a:pPr>
            <a:r>
              <a:rPr lang="en-US" dirty="0">
                <a:solidFill>
                  <a:schemeClr val="tx1"/>
                </a:solidFill>
              </a:rPr>
              <a:t>Central &amp; peripheral neuropathic pain</a:t>
            </a:r>
          </a:p>
          <a:p>
            <a:pPr>
              <a:buFontTx/>
              <a:buChar char="-"/>
            </a:pPr>
            <a:r>
              <a:rPr lang="en-US" dirty="0">
                <a:solidFill>
                  <a:schemeClr val="tx1"/>
                </a:solidFill>
              </a:rPr>
              <a:t>Rheumatoid arthritis</a:t>
            </a:r>
          </a:p>
          <a:p>
            <a:pPr>
              <a:buFontTx/>
              <a:buChar char="-"/>
            </a:pPr>
            <a:r>
              <a:rPr lang="en-US" dirty="0">
                <a:solidFill>
                  <a:schemeClr val="tx1"/>
                </a:solidFill>
              </a:rPr>
              <a:t>Cancer pain</a:t>
            </a:r>
          </a:p>
          <a:p>
            <a:pPr lvl="1">
              <a:buFontTx/>
              <a:buChar char="-"/>
            </a:pPr>
            <a:endParaRPr lang="en-US" dirty="0">
              <a:solidFill>
                <a:schemeClr val="tx1"/>
              </a:solidFill>
            </a:endParaRPr>
          </a:p>
        </p:txBody>
      </p:sp>
      <p:pic>
        <p:nvPicPr>
          <p:cNvPr id="8" name="Picture 7" descr="A screenshot of a computer&#10;&#10;AI-generated content may be incorrect.">
            <a:extLst>
              <a:ext uri="{FF2B5EF4-FFF2-40B4-BE49-F238E27FC236}">
                <a16:creationId xmlns:a16="http://schemas.microsoft.com/office/drawing/2014/main" id="{00D48654-ECEF-1C1B-9D4A-667F915661E1}"/>
              </a:ext>
            </a:extLst>
          </p:cNvPr>
          <p:cNvPicPr>
            <a:picLocks noChangeAspect="1"/>
          </p:cNvPicPr>
          <p:nvPr/>
        </p:nvPicPr>
        <p:blipFill>
          <a:blip r:embed="rId5"/>
          <a:stretch>
            <a:fillRect/>
          </a:stretch>
        </p:blipFill>
        <p:spPr>
          <a:xfrm>
            <a:off x="6327657" y="3429000"/>
            <a:ext cx="5591121" cy="2555082"/>
          </a:xfrm>
          <a:prstGeom prst="rect">
            <a:avLst/>
          </a:prstGeom>
        </p:spPr>
      </p:pic>
    </p:spTree>
    <p:extLst>
      <p:ext uri="{BB962C8B-B14F-4D97-AF65-F5344CB8AC3E}">
        <p14:creationId xmlns:p14="http://schemas.microsoft.com/office/powerpoint/2010/main" val="2927308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3026A-BC6F-F4DC-E9DB-0C37A828336A}"/>
            </a:ext>
          </a:extLst>
        </p:cNvPr>
        <p:cNvGrpSpPr/>
        <p:nvPr/>
      </p:nvGrpSpPr>
      <p:grpSpPr>
        <a:xfrm>
          <a:off x="0" y="0"/>
          <a:ext cx="0" cy="0"/>
          <a:chOff x="0" y="0"/>
          <a:chExt cx="0" cy="0"/>
        </a:xfrm>
      </p:grpSpPr>
      <p:pic>
        <p:nvPicPr>
          <p:cNvPr id="17" name="Picture 16" descr="A table with numbers and a line&#10;&#10;AI-generated content may be incorrect.">
            <a:extLst>
              <a:ext uri="{FF2B5EF4-FFF2-40B4-BE49-F238E27FC236}">
                <a16:creationId xmlns:a16="http://schemas.microsoft.com/office/drawing/2014/main" id="{449C677A-0CE2-CFAC-72D7-18736DC26C5F}"/>
              </a:ext>
            </a:extLst>
          </p:cNvPr>
          <p:cNvPicPr>
            <a:picLocks noChangeAspect="1"/>
          </p:cNvPicPr>
          <p:nvPr/>
        </p:nvPicPr>
        <p:blipFill>
          <a:blip r:embed="rId3"/>
          <a:stretch>
            <a:fillRect/>
          </a:stretch>
        </p:blipFill>
        <p:spPr>
          <a:xfrm>
            <a:off x="498764" y="1372659"/>
            <a:ext cx="11471562" cy="4399532"/>
          </a:xfrm>
          <a:prstGeom prst="rect">
            <a:avLst/>
          </a:prstGeom>
        </p:spPr>
      </p:pic>
      <p:sp>
        <p:nvSpPr>
          <p:cNvPr id="5" name="Freeform 15">
            <a:extLst>
              <a:ext uri="{FF2B5EF4-FFF2-40B4-BE49-F238E27FC236}">
                <a16:creationId xmlns:a16="http://schemas.microsoft.com/office/drawing/2014/main" id="{F3755D58-D2FC-2138-66D7-D63A9331E031}"/>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4"/>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itle 5">
            <a:extLst>
              <a:ext uri="{FF2B5EF4-FFF2-40B4-BE49-F238E27FC236}">
                <a16:creationId xmlns:a16="http://schemas.microsoft.com/office/drawing/2014/main" id="{AD389DA4-BF3A-41E6-7C08-F248A169BD32}"/>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What about chronic pain? </a:t>
            </a:r>
          </a:p>
        </p:txBody>
      </p:sp>
      <p:cxnSp>
        <p:nvCxnSpPr>
          <p:cNvPr id="4" name="Straight Connector 3">
            <a:extLst>
              <a:ext uri="{FF2B5EF4-FFF2-40B4-BE49-F238E27FC236}">
                <a16:creationId xmlns:a16="http://schemas.microsoft.com/office/drawing/2014/main" id="{03E90999-51AE-B41D-D945-04176F134DA9}"/>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11" name="TextBox 10">
            <a:extLst>
              <a:ext uri="{FF2B5EF4-FFF2-40B4-BE49-F238E27FC236}">
                <a16:creationId xmlns:a16="http://schemas.microsoft.com/office/drawing/2014/main" id="{52A386FB-C7AC-E4E2-08E5-7DB772C211A7}"/>
              </a:ext>
            </a:extLst>
          </p:cNvPr>
          <p:cNvSpPr txBox="1"/>
          <p:nvPr/>
        </p:nvSpPr>
        <p:spPr>
          <a:xfrm>
            <a:off x="8028709" y="5937410"/>
            <a:ext cx="4163291"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Whiting PF et al., </a:t>
            </a:r>
            <a:r>
              <a:rPr lang="en-US" sz="1000" i="1" dirty="0">
                <a:latin typeface="Calibri" panose="020F0502020204030204" pitchFamily="34" charset="0"/>
                <a:cs typeface="Calibri" panose="020F0502020204030204" pitchFamily="34" charset="0"/>
              </a:rPr>
              <a:t>JAMA.</a:t>
            </a:r>
            <a:r>
              <a:rPr lang="en-US" sz="1000" dirty="0">
                <a:latin typeface="Calibri" panose="020F0502020204030204" pitchFamily="34" charset="0"/>
                <a:cs typeface="Calibri" panose="020F0502020204030204" pitchFamily="34" charset="0"/>
              </a:rPr>
              <a:t> 2015;313</a:t>
            </a:r>
            <a:r>
              <a:rPr lang="en-US" sz="1000" b="0" i="0" dirty="0">
                <a:solidFill>
                  <a:srgbClr val="1B1B1B"/>
                </a:solidFill>
                <a:effectLst/>
                <a:latin typeface="Calibri" panose="020F0502020204030204" pitchFamily="34" charset="0"/>
                <a:cs typeface="Calibri" panose="020F0502020204030204" pitchFamily="34" charset="0"/>
              </a:rPr>
              <a:t>(24):2456-2473.</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74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4D0BC-06FE-07F1-4264-17C13F138426}"/>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3F2FD54F-422C-E881-AD47-97012CE68181}"/>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6" name="Title 5">
            <a:extLst>
              <a:ext uri="{FF2B5EF4-FFF2-40B4-BE49-F238E27FC236}">
                <a16:creationId xmlns:a16="http://schemas.microsoft.com/office/drawing/2014/main" id="{535040AF-6D13-07CE-299D-98700F031930}"/>
              </a:ext>
            </a:extLst>
          </p:cNvPr>
          <p:cNvSpPr>
            <a:spLocks noGrp="1"/>
          </p:cNvSpPr>
          <p:nvPr>
            <p:ph type="title"/>
          </p:nvPr>
        </p:nvSpPr>
        <p:spPr>
          <a:xfrm>
            <a:off x="838200" y="0"/>
            <a:ext cx="10515600" cy="1325563"/>
          </a:xfrm>
        </p:spPr>
        <p:txBody>
          <a:bodyPr/>
          <a:lstStyle/>
          <a:p>
            <a:pPr algn="ctr"/>
            <a:r>
              <a:rPr lang="en-US" b="1" dirty="0">
                <a:latin typeface="Calibri" panose="020F0502020204030204" pitchFamily="34" charset="0"/>
                <a:cs typeface="Calibri" panose="020F0502020204030204" pitchFamily="34" charset="0"/>
              </a:rPr>
              <a:t>Quality of evidence</a:t>
            </a:r>
          </a:p>
        </p:txBody>
      </p:sp>
      <p:cxnSp>
        <p:nvCxnSpPr>
          <p:cNvPr id="4" name="Straight Connector 3">
            <a:extLst>
              <a:ext uri="{FF2B5EF4-FFF2-40B4-BE49-F238E27FC236}">
                <a16:creationId xmlns:a16="http://schemas.microsoft.com/office/drawing/2014/main" id="{0888ACAA-0D47-853D-D0F1-B845C8A0F570}"/>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11" name="TextBox 10">
            <a:extLst>
              <a:ext uri="{FF2B5EF4-FFF2-40B4-BE49-F238E27FC236}">
                <a16:creationId xmlns:a16="http://schemas.microsoft.com/office/drawing/2014/main" id="{5E28B746-33B0-E820-5941-4EADA6DF95A8}"/>
              </a:ext>
            </a:extLst>
          </p:cNvPr>
          <p:cNvSpPr txBox="1"/>
          <p:nvPr/>
        </p:nvSpPr>
        <p:spPr>
          <a:xfrm>
            <a:off x="8028709" y="5937410"/>
            <a:ext cx="4163291"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Whiting PF et al., </a:t>
            </a:r>
            <a:r>
              <a:rPr lang="en-US" sz="1000" i="1" dirty="0">
                <a:latin typeface="Calibri" panose="020F0502020204030204" pitchFamily="34" charset="0"/>
                <a:cs typeface="Calibri" panose="020F0502020204030204" pitchFamily="34" charset="0"/>
              </a:rPr>
              <a:t>JAMA.</a:t>
            </a:r>
            <a:r>
              <a:rPr lang="en-US" sz="1000" dirty="0">
                <a:latin typeface="Calibri" panose="020F0502020204030204" pitchFamily="34" charset="0"/>
                <a:cs typeface="Calibri" panose="020F0502020204030204" pitchFamily="34" charset="0"/>
              </a:rPr>
              <a:t> 2015;313</a:t>
            </a:r>
            <a:r>
              <a:rPr lang="en-US" sz="1000" b="0" i="0" dirty="0">
                <a:solidFill>
                  <a:srgbClr val="1B1B1B"/>
                </a:solidFill>
                <a:effectLst/>
                <a:latin typeface="Calibri" panose="020F0502020204030204" pitchFamily="34" charset="0"/>
                <a:cs typeface="Calibri" panose="020F0502020204030204" pitchFamily="34" charset="0"/>
              </a:rPr>
              <a:t>(24):2456-2473.</a:t>
            </a:r>
            <a:endParaRPr lang="en-US" sz="1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9913E7F-6232-87FC-DB1E-97EC875BCB61}"/>
              </a:ext>
            </a:extLst>
          </p:cNvPr>
          <p:cNvSpPr txBox="1"/>
          <p:nvPr/>
        </p:nvSpPr>
        <p:spPr>
          <a:xfrm>
            <a:off x="498763" y="1453468"/>
            <a:ext cx="5320147" cy="3539430"/>
          </a:xfrm>
          <a:prstGeom prst="rect">
            <a:avLst/>
          </a:prstGeom>
          <a:noFill/>
        </p:spPr>
        <p:txBody>
          <a:bodyPr wrap="square" rtlCol="0">
            <a:spAutoFit/>
          </a:bodyPr>
          <a:lstStyle/>
          <a:p>
            <a:r>
              <a:rPr lang="en-US" sz="2800" b="1" u="sng" dirty="0">
                <a:solidFill>
                  <a:srgbClr val="333333"/>
                </a:solidFill>
                <a:latin typeface="Calibri" panose="020F0502020204030204" pitchFamily="34" charset="0"/>
                <a:cs typeface="Calibri" panose="020F0502020204030204" pitchFamily="34" charset="0"/>
              </a:rPr>
              <a:t>Moderate-quality evidence</a:t>
            </a:r>
          </a:p>
          <a:p>
            <a:r>
              <a:rPr lang="en-US" sz="2800" dirty="0">
                <a:solidFill>
                  <a:srgbClr val="333333"/>
                </a:solidFill>
                <a:latin typeface="Calibri" panose="020F0502020204030204" pitchFamily="34" charset="0"/>
                <a:cs typeface="Calibri" panose="020F0502020204030204" pitchFamily="34" charset="0"/>
              </a:rPr>
              <a:t>Treatment of chronic neuropathic or cancer pain</a:t>
            </a:r>
            <a:endParaRPr lang="en-US" sz="2800" b="0" i="0" dirty="0">
              <a:solidFill>
                <a:srgbClr val="333333"/>
              </a:solidFill>
              <a:effectLst/>
              <a:latin typeface="Calibri" panose="020F0502020204030204" pitchFamily="34" charset="0"/>
              <a:cs typeface="Calibri" panose="020F0502020204030204" pitchFamily="34" charset="0"/>
            </a:endParaRPr>
          </a:p>
          <a:p>
            <a:pPr marL="457200" indent="-212725">
              <a:buFont typeface="Arial" panose="020B0604020202020204" pitchFamily="34" charset="0"/>
              <a:buChar char="•"/>
            </a:pPr>
            <a:r>
              <a:rPr lang="en-US" sz="2800" b="0" i="0" dirty="0">
                <a:solidFill>
                  <a:srgbClr val="333333"/>
                </a:solidFill>
                <a:effectLst/>
                <a:latin typeface="Calibri" panose="020F0502020204030204" pitchFamily="34" charset="0"/>
                <a:cs typeface="Calibri" panose="020F0502020204030204" pitchFamily="34" charset="0"/>
              </a:rPr>
              <a:t>Smoked THC and </a:t>
            </a:r>
            <a:r>
              <a:rPr lang="en-US" sz="2800" b="0" i="0" dirty="0" err="1">
                <a:solidFill>
                  <a:srgbClr val="333333"/>
                </a:solidFill>
                <a:effectLst/>
                <a:latin typeface="Calibri" panose="020F0502020204030204" pitchFamily="34" charset="0"/>
                <a:cs typeface="Calibri" panose="020F0502020204030204" pitchFamily="34" charset="0"/>
              </a:rPr>
              <a:t>nabiximols</a:t>
            </a:r>
            <a:endParaRPr lang="en-US" sz="2800" dirty="0">
              <a:solidFill>
                <a:srgbClr val="333333"/>
              </a:solidFill>
              <a:latin typeface="Calibri" panose="020F0502020204030204" pitchFamily="34" charset="0"/>
              <a:cs typeface="Calibri" panose="020F0502020204030204" pitchFamily="34" charset="0"/>
            </a:endParaRPr>
          </a:p>
          <a:p>
            <a:r>
              <a:rPr lang="en-US" sz="2800" dirty="0">
                <a:solidFill>
                  <a:srgbClr val="333333"/>
                </a:solidFill>
                <a:latin typeface="Calibri" panose="020F0502020204030204" pitchFamily="34" charset="0"/>
                <a:cs typeface="Calibri" panose="020F0502020204030204" pitchFamily="34" charset="0"/>
              </a:rPr>
              <a:t>Treatment of spasticity due to MS</a:t>
            </a:r>
            <a:endParaRPr lang="en-US" sz="2800" b="0" i="0" dirty="0">
              <a:solidFill>
                <a:srgbClr val="333333"/>
              </a:solidFill>
              <a:effectLst/>
              <a:latin typeface="Calibri" panose="020F0502020204030204" pitchFamily="34" charset="0"/>
              <a:cs typeface="Calibri" panose="020F0502020204030204" pitchFamily="34" charset="0"/>
            </a:endParaRPr>
          </a:p>
          <a:p>
            <a:pPr marL="457200" indent="-212725">
              <a:buFont typeface="Arial" panose="020B0604020202020204" pitchFamily="34" charset="0"/>
              <a:buChar char="•"/>
            </a:pPr>
            <a:r>
              <a:rPr lang="en-US" sz="2800" dirty="0" err="1">
                <a:solidFill>
                  <a:srgbClr val="333333"/>
                </a:solidFill>
                <a:latin typeface="Calibri" panose="020F0502020204030204" pitchFamily="34" charset="0"/>
                <a:cs typeface="Calibri" panose="020F0502020204030204" pitchFamily="34" charset="0"/>
              </a:rPr>
              <a:t>N</a:t>
            </a:r>
            <a:r>
              <a:rPr lang="en-US" sz="2800" b="0" i="0" dirty="0" err="1">
                <a:solidFill>
                  <a:srgbClr val="333333"/>
                </a:solidFill>
                <a:effectLst/>
                <a:latin typeface="Calibri" panose="020F0502020204030204" pitchFamily="34" charset="0"/>
                <a:cs typeface="Calibri" panose="020F0502020204030204" pitchFamily="34" charset="0"/>
              </a:rPr>
              <a:t>abiximols</a:t>
            </a:r>
            <a:r>
              <a:rPr lang="en-US" sz="2800" b="0" i="0" dirty="0">
                <a:solidFill>
                  <a:srgbClr val="333333"/>
                </a:solidFill>
                <a:effectLst/>
                <a:latin typeface="Calibri" panose="020F0502020204030204" pitchFamily="34" charset="0"/>
                <a:cs typeface="Calibri" panose="020F0502020204030204" pitchFamily="34" charset="0"/>
              </a:rPr>
              <a:t>, nabilone, THC/CBD capsules, dronabinol</a:t>
            </a:r>
          </a:p>
          <a:p>
            <a:pPr lvl="1"/>
            <a:endParaRPr lang="en-US" sz="2800" b="0" i="0" dirty="0">
              <a:solidFill>
                <a:srgbClr val="333333"/>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32223AB-237C-442B-B6AD-80804A2C27D2}"/>
              </a:ext>
            </a:extLst>
          </p:cNvPr>
          <p:cNvSpPr txBox="1"/>
          <p:nvPr/>
        </p:nvSpPr>
        <p:spPr>
          <a:xfrm>
            <a:off x="6096000" y="1440133"/>
            <a:ext cx="5597237" cy="4832092"/>
          </a:xfrm>
          <a:prstGeom prst="rect">
            <a:avLst/>
          </a:prstGeom>
          <a:noFill/>
        </p:spPr>
        <p:txBody>
          <a:bodyPr wrap="square" rtlCol="0">
            <a:spAutoFit/>
          </a:bodyPr>
          <a:lstStyle/>
          <a:p>
            <a:r>
              <a:rPr lang="en-US" sz="2800" b="1" u="sng" dirty="0">
                <a:solidFill>
                  <a:srgbClr val="333333"/>
                </a:solidFill>
                <a:latin typeface="Calibri" panose="020F0502020204030204" pitchFamily="34" charset="0"/>
                <a:cs typeface="Calibri" panose="020F0502020204030204" pitchFamily="34" charset="0"/>
              </a:rPr>
              <a:t>Low-quality evidence</a:t>
            </a:r>
          </a:p>
          <a:p>
            <a:r>
              <a:rPr lang="en-US" sz="2800" dirty="0">
                <a:solidFill>
                  <a:srgbClr val="333333"/>
                </a:solidFill>
                <a:latin typeface="Calibri" panose="020F0502020204030204" pitchFamily="34" charset="0"/>
                <a:cs typeface="Calibri" panose="020F0502020204030204" pitchFamily="34" charset="0"/>
              </a:rPr>
              <a:t>Chemotherapy-related N/V</a:t>
            </a:r>
            <a:endParaRPr lang="en-US" sz="2800" b="0" i="0" dirty="0">
              <a:solidFill>
                <a:srgbClr val="333333"/>
              </a:solidFill>
              <a:effectLst/>
              <a:latin typeface="Calibri" panose="020F0502020204030204" pitchFamily="34" charset="0"/>
              <a:cs typeface="Calibri" panose="020F0502020204030204" pitchFamily="34" charset="0"/>
            </a:endParaRPr>
          </a:p>
          <a:p>
            <a:pPr marL="457200" indent="-212725">
              <a:buFont typeface="Arial" panose="020B0604020202020204" pitchFamily="34" charset="0"/>
              <a:buChar char="•"/>
            </a:pPr>
            <a:r>
              <a:rPr lang="en-US" sz="2800" b="0" i="0" dirty="0">
                <a:solidFill>
                  <a:srgbClr val="333333"/>
                </a:solidFill>
                <a:effectLst/>
                <a:latin typeface="Calibri" panose="020F0502020204030204" pitchFamily="34" charset="0"/>
                <a:cs typeface="Calibri" panose="020F0502020204030204" pitchFamily="34" charset="0"/>
              </a:rPr>
              <a:t>Dronabinol, </a:t>
            </a:r>
            <a:r>
              <a:rPr lang="en-US" sz="2800" b="0" i="0" dirty="0" err="1">
                <a:solidFill>
                  <a:srgbClr val="333333"/>
                </a:solidFill>
                <a:effectLst/>
                <a:latin typeface="Calibri" panose="020F0502020204030204" pitchFamily="34" charset="0"/>
                <a:cs typeface="Calibri" panose="020F0502020204030204" pitchFamily="34" charset="0"/>
              </a:rPr>
              <a:t>nabiximols</a:t>
            </a:r>
            <a:endParaRPr lang="en-US" sz="2800" dirty="0">
              <a:solidFill>
                <a:srgbClr val="333333"/>
              </a:solidFill>
              <a:latin typeface="Calibri" panose="020F0502020204030204" pitchFamily="34" charset="0"/>
              <a:cs typeface="Calibri" panose="020F0502020204030204" pitchFamily="34" charset="0"/>
            </a:endParaRPr>
          </a:p>
          <a:p>
            <a:r>
              <a:rPr lang="en-US" sz="2800" dirty="0">
                <a:solidFill>
                  <a:srgbClr val="333333"/>
                </a:solidFill>
                <a:latin typeface="Calibri" panose="020F0502020204030204" pitchFamily="34" charset="0"/>
                <a:cs typeface="Calibri" panose="020F0502020204030204" pitchFamily="34" charset="0"/>
              </a:rPr>
              <a:t>Weight gain in HIV</a:t>
            </a:r>
            <a:endParaRPr lang="en-US" sz="2800" b="0" i="0" dirty="0">
              <a:solidFill>
                <a:srgbClr val="333333"/>
              </a:solidFill>
              <a:effectLst/>
              <a:latin typeface="Calibri" panose="020F0502020204030204" pitchFamily="34" charset="0"/>
              <a:cs typeface="Calibri" panose="020F0502020204030204" pitchFamily="34" charset="0"/>
            </a:endParaRPr>
          </a:p>
          <a:p>
            <a:pPr marL="457200" indent="-212725">
              <a:buFont typeface="Arial" panose="020B0604020202020204" pitchFamily="34" charset="0"/>
              <a:buChar char="•"/>
            </a:pPr>
            <a:r>
              <a:rPr lang="en-US" sz="2800" dirty="0">
                <a:solidFill>
                  <a:srgbClr val="333333"/>
                </a:solidFill>
                <a:latin typeface="Calibri" panose="020F0502020204030204" pitchFamily="34" charset="0"/>
                <a:cs typeface="Calibri" panose="020F0502020204030204" pitchFamily="34" charset="0"/>
              </a:rPr>
              <a:t>Dronabinol</a:t>
            </a:r>
          </a:p>
          <a:p>
            <a:pPr marL="244475" indent="-184150"/>
            <a:r>
              <a:rPr lang="en-US" sz="2800" b="0" i="0" dirty="0">
                <a:solidFill>
                  <a:srgbClr val="333333"/>
                </a:solidFill>
                <a:effectLst/>
                <a:latin typeface="Calibri" panose="020F0502020204030204" pitchFamily="34" charset="0"/>
                <a:cs typeface="Calibri" panose="020F0502020204030204" pitchFamily="34" charset="0"/>
              </a:rPr>
              <a:t>Sleep </a:t>
            </a:r>
            <a:r>
              <a:rPr lang="en-US" sz="2800" dirty="0">
                <a:solidFill>
                  <a:srgbClr val="333333"/>
                </a:solidFill>
                <a:latin typeface="Calibri" panose="020F0502020204030204" pitchFamily="34" charset="0"/>
                <a:cs typeface="Calibri" panose="020F0502020204030204" pitchFamily="34" charset="0"/>
              </a:rPr>
              <a:t>d</a:t>
            </a:r>
            <a:r>
              <a:rPr lang="en-US" sz="2800" b="0" i="0" dirty="0">
                <a:solidFill>
                  <a:srgbClr val="333333"/>
                </a:solidFill>
                <a:effectLst/>
                <a:latin typeface="Calibri" panose="020F0502020204030204" pitchFamily="34" charset="0"/>
                <a:cs typeface="Calibri" panose="020F0502020204030204" pitchFamily="34" charset="0"/>
              </a:rPr>
              <a:t>isorders</a:t>
            </a:r>
          </a:p>
          <a:p>
            <a:pPr marL="517525" indent="-273050">
              <a:buFont typeface="Arial" panose="020B0604020202020204" pitchFamily="34" charset="0"/>
              <a:buChar char="•"/>
            </a:pPr>
            <a:r>
              <a:rPr lang="en-US" sz="2800" b="0" i="0" dirty="0">
                <a:solidFill>
                  <a:srgbClr val="333333"/>
                </a:solidFill>
                <a:effectLst/>
                <a:latin typeface="Calibri" panose="020F0502020204030204" pitchFamily="34" charset="0"/>
                <a:cs typeface="Calibri" panose="020F0502020204030204" pitchFamily="34" charset="0"/>
              </a:rPr>
              <a:t>Nabilone, </a:t>
            </a:r>
            <a:r>
              <a:rPr lang="en-US" sz="2800" b="0" i="0" dirty="0" err="1">
                <a:solidFill>
                  <a:srgbClr val="333333"/>
                </a:solidFill>
                <a:effectLst/>
                <a:latin typeface="Calibri" panose="020F0502020204030204" pitchFamily="34" charset="0"/>
                <a:cs typeface="Calibri" panose="020F0502020204030204" pitchFamily="34" charset="0"/>
              </a:rPr>
              <a:t>nabiximols</a:t>
            </a:r>
            <a:endParaRPr lang="en-US" sz="2800" b="0" i="0" dirty="0">
              <a:solidFill>
                <a:srgbClr val="333333"/>
              </a:solidFill>
              <a:effectLst/>
              <a:latin typeface="Calibri" panose="020F0502020204030204" pitchFamily="34" charset="0"/>
              <a:cs typeface="Calibri" panose="020F0502020204030204" pitchFamily="34" charset="0"/>
            </a:endParaRPr>
          </a:p>
          <a:p>
            <a:pPr marL="244475" indent="-184150"/>
            <a:r>
              <a:rPr lang="en-US" sz="2800" dirty="0">
                <a:solidFill>
                  <a:srgbClr val="333333"/>
                </a:solidFill>
                <a:latin typeface="Calibri" panose="020F0502020204030204" pitchFamily="34" charset="0"/>
                <a:cs typeface="Calibri" panose="020F0502020204030204" pitchFamily="34" charset="0"/>
              </a:rPr>
              <a:t>Tourette syndrome</a:t>
            </a:r>
          </a:p>
          <a:p>
            <a:pPr marL="531813" indent="-287338">
              <a:buFont typeface="Arial" panose="020B0604020202020204" pitchFamily="34" charset="0"/>
              <a:buChar char="•"/>
            </a:pPr>
            <a:r>
              <a:rPr lang="en-US" sz="2800" dirty="0">
                <a:solidFill>
                  <a:srgbClr val="333333"/>
                </a:solidFill>
                <a:latin typeface="Calibri" panose="020F0502020204030204" pitchFamily="34" charset="0"/>
                <a:cs typeface="Calibri" panose="020F0502020204030204" pitchFamily="34" charset="0"/>
              </a:rPr>
              <a:t>THC capsules</a:t>
            </a:r>
            <a:endParaRPr lang="en-US" sz="2800" b="0" i="0" dirty="0">
              <a:solidFill>
                <a:srgbClr val="333333"/>
              </a:solidFill>
              <a:effectLst/>
              <a:latin typeface="Calibri" panose="020F0502020204030204" pitchFamily="34" charset="0"/>
              <a:cs typeface="Calibri" panose="020F0502020204030204" pitchFamily="34" charset="0"/>
            </a:endParaRPr>
          </a:p>
          <a:p>
            <a:pPr marL="701675" indent="-457200">
              <a:buFont typeface="Arial" panose="020B0604020202020204" pitchFamily="34" charset="0"/>
              <a:buChar char="•"/>
            </a:pPr>
            <a:endParaRPr lang="en-US" sz="2800" b="0" i="0" dirty="0">
              <a:solidFill>
                <a:srgbClr val="333333"/>
              </a:solidFill>
              <a:effectLst/>
              <a:latin typeface="Calibri" panose="020F0502020204030204" pitchFamily="34" charset="0"/>
              <a:cs typeface="Calibri" panose="020F0502020204030204" pitchFamily="34" charset="0"/>
            </a:endParaRPr>
          </a:p>
          <a:p>
            <a:pPr lvl="1"/>
            <a:endParaRPr lang="en-US" sz="2800" b="0" i="0" dirty="0">
              <a:solidFill>
                <a:srgbClr val="333333"/>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3D66830-AB08-57E4-DFDF-4C6FA58C262D}"/>
              </a:ext>
            </a:extLst>
          </p:cNvPr>
          <p:cNvSpPr txBox="1"/>
          <p:nvPr/>
        </p:nvSpPr>
        <p:spPr>
          <a:xfrm>
            <a:off x="305248" y="5488596"/>
            <a:ext cx="10886378" cy="400110"/>
          </a:xfrm>
          <a:prstGeom prst="rect">
            <a:avLst/>
          </a:prstGeom>
          <a:noFill/>
        </p:spPr>
        <p:txBody>
          <a:bodyPr wrap="none" rtlCol="0">
            <a:spAutoFit/>
          </a:bodyPr>
          <a:lstStyle/>
          <a:p>
            <a:r>
              <a:rPr lang="en-US" sz="2000" i="1" dirty="0">
                <a:latin typeface="Calibri" panose="020F0502020204030204" pitchFamily="34" charset="0"/>
              </a:rPr>
              <a:t>“</a:t>
            </a:r>
            <a:r>
              <a:rPr lang="en-US" sz="2000" i="1" dirty="0">
                <a:solidFill>
                  <a:srgbClr val="333333"/>
                </a:solidFill>
                <a:effectLst/>
                <a:latin typeface="Calibri" panose="020F0502020204030204" pitchFamily="34" charset="0"/>
              </a:rPr>
              <a:t>There was an increased risk of short-term AEs with cannabinoid use, including serious adverse events.”</a:t>
            </a:r>
            <a:endParaRPr lang="en-US" sz="2000" i="1" dirty="0">
              <a:latin typeface="Calibri" panose="020F0502020204030204" pitchFamily="34" charset="0"/>
            </a:endParaRPr>
          </a:p>
        </p:txBody>
      </p:sp>
    </p:spTree>
    <p:extLst>
      <p:ext uri="{BB962C8B-B14F-4D97-AF65-F5344CB8AC3E}">
        <p14:creationId xmlns:p14="http://schemas.microsoft.com/office/powerpoint/2010/main" val="940052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596D-0A73-07A1-55A6-FA0EC2A3D64F}"/>
            </a:ext>
          </a:extLst>
        </p:cNvPr>
        <p:cNvGrpSpPr/>
        <p:nvPr/>
      </p:nvGrpSpPr>
      <p:grpSpPr>
        <a:xfrm>
          <a:off x="0" y="0"/>
          <a:ext cx="0" cy="0"/>
          <a:chOff x="0" y="0"/>
          <a:chExt cx="0" cy="0"/>
        </a:xfrm>
      </p:grpSpPr>
      <p:sp>
        <p:nvSpPr>
          <p:cNvPr id="5" name="Freeform 15">
            <a:extLst>
              <a:ext uri="{FF2B5EF4-FFF2-40B4-BE49-F238E27FC236}">
                <a16:creationId xmlns:a16="http://schemas.microsoft.com/office/drawing/2014/main" id="{61E26C35-FC43-F941-1D94-01AC1C53947C}"/>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cxnSp>
        <p:nvCxnSpPr>
          <p:cNvPr id="4" name="Straight Connector 3">
            <a:extLst>
              <a:ext uri="{FF2B5EF4-FFF2-40B4-BE49-F238E27FC236}">
                <a16:creationId xmlns:a16="http://schemas.microsoft.com/office/drawing/2014/main" id="{7B8CAB9B-8A0C-F971-92F7-CBA04A07AC44}"/>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3" name="Content Placeholder 1">
            <a:extLst>
              <a:ext uri="{FF2B5EF4-FFF2-40B4-BE49-F238E27FC236}">
                <a16:creationId xmlns:a16="http://schemas.microsoft.com/office/drawing/2014/main" id="{1B9A826A-D971-7C5A-65F6-B774076E6E71}"/>
              </a:ext>
            </a:extLst>
          </p:cNvPr>
          <p:cNvSpPr>
            <a:spLocks noGrp="1"/>
          </p:cNvSpPr>
          <p:nvPr>
            <p:ph sz="half" idx="1"/>
          </p:nvPr>
        </p:nvSpPr>
        <p:spPr>
          <a:xfrm>
            <a:off x="711789" y="2784764"/>
            <a:ext cx="10768421" cy="2457076"/>
          </a:xfrm>
        </p:spPr>
        <p:txBody>
          <a:bodyPr numCol="1">
            <a:normAutofit/>
          </a:bodyPr>
          <a:lstStyle/>
          <a:p>
            <a:pPr marL="0" indent="0">
              <a:buNone/>
            </a:pPr>
            <a:r>
              <a:rPr lang="en-US" i="1" dirty="0">
                <a:solidFill>
                  <a:schemeClr val="tx1"/>
                </a:solidFill>
              </a:rPr>
              <a:t>“For the opioid addiction crisis, clearly efficacious medications such as methadone and buprenorphine are under prescribed. </a:t>
            </a:r>
            <a:r>
              <a:rPr lang="en-US" b="1" i="1" dirty="0">
                <a:solidFill>
                  <a:schemeClr val="tx1"/>
                </a:solidFill>
              </a:rPr>
              <a:t>Without convincing evidence of efficacy of cannabis for this indication, it would be irresponsible</a:t>
            </a:r>
            <a:r>
              <a:rPr lang="en-US" i="1" dirty="0">
                <a:solidFill>
                  <a:schemeClr val="tx1"/>
                </a:solidFill>
              </a:rPr>
              <a:t> for medicine to exacerbate this problem by encouraging patients with opioid addiction to stop taking these medications and to rely instead on unproven cannabis treatment.”</a:t>
            </a:r>
          </a:p>
        </p:txBody>
      </p:sp>
      <p:pic>
        <p:nvPicPr>
          <p:cNvPr id="8" name="Picture 7">
            <a:extLst>
              <a:ext uri="{FF2B5EF4-FFF2-40B4-BE49-F238E27FC236}">
                <a16:creationId xmlns:a16="http://schemas.microsoft.com/office/drawing/2014/main" id="{52B7D2C1-1E91-2C6F-11DA-A7BDC604C19B}"/>
              </a:ext>
            </a:extLst>
          </p:cNvPr>
          <p:cNvPicPr>
            <a:picLocks noChangeAspect="1"/>
          </p:cNvPicPr>
          <p:nvPr/>
        </p:nvPicPr>
        <p:blipFill>
          <a:blip r:embed="rId4"/>
          <a:stretch>
            <a:fillRect/>
          </a:stretch>
        </p:blipFill>
        <p:spPr>
          <a:xfrm>
            <a:off x="329084" y="1392419"/>
            <a:ext cx="11533831" cy="1246901"/>
          </a:xfrm>
          <a:prstGeom prst="rect">
            <a:avLst/>
          </a:prstGeom>
        </p:spPr>
      </p:pic>
      <p:sp>
        <p:nvSpPr>
          <p:cNvPr id="11" name="TextBox 10">
            <a:extLst>
              <a:ext uri="{FF2B5EF4-FFF2-40B4-BE49-F238E27FC236}">
                <a16:creationId xmlns:a16="http://schemas.microsoft.com/office/drawing/2014/main" id="{78AF3274-D45B-4CC0-3BF3-FC1FDC6318EC}"/>
              </a:ext>
            </a:extLst>
          </p:cNvPr>
          <p:cNvSpPr txBox="1"/>
          <p:nvPr/>
        </p:nvSpPr>
        <p:spPr>
          <a:xfrm>
            <a:off x="5713155" y="2141456"/>
            <a:ext cx="5863015" cy="400110"/>
          </a:xfrm>
          <a:prstGeom prst="rect">
            <a:avLst/>
          </a:prstGeom>
          <a:noFill/>
        </p:spPr>
        <p:txBody>
          <a:bodyPr wrap="none" rtlCol="0">
            <a:spAutoFit/>
          </a:bodyPr>
          <a:lstStyle/>
          <a:p>
            <a:r>
              <a:rPr lang="en-US" sz="2000" dirty="0">
                <a:latin typeface="Calibri" panose="020F0502020204030204" pitchFamily="34" charset="0"/>
              </a:rPr>
              <a:t>Humphreys K and Saitz R. </a:t>
            </a:r>
            <a:r>
              <a:rPr lang="en-US" sz="2000" i="1" dirty="0">
                <a:latin typeface="Calibri" panose="020F0502020204030204" pitchFamily="34" charset="0"/>
              </a:rPr>
              <a:t>JAMA. </a:t>
            </a:r>
            <a:r>
              <a:rPr lang="en-US" sz="2000" dirty="0">
                <a:latin typeface="Calibri" panose="020F0502020204030204" pitchFamily="34" charset="0"/>
              </a:rPr>
              <a:t>2019;321(7):639-640.</a:t>
            </a:r>
          </a:p>
        </p:txBody>
      </p:sp>
    </p:spTree>
    <p:extLst>
      <p:ext uri="{BB962C8B-B14F-4D97-AF65-F5344CB8AC3E}">
        <p14:creationId xmlns:p14="http://schemas.microsoft.com/office/powerpoint/2010/main" val="342751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4BE4-6AD4-4F13-5155-FBA697E5E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904AE-0396-5CB1-CC7E-03D360BA8DC3}"/>
              </a:ext>
            </a:extLst>
          </p:cNvPr>
          <p:cNvSpPr>
            <a:spLocks noGrp="1"/>
          </p:cNvSpPr>
          <p:nvPr>
            <p:ph type="title"/>
          </p:nvPr>
        </p:nvSpPr>
        <p:spPr>
          <a:xfrm>
            <a:off x="804553" y="0"/>
            <a:ext cx="10515600" cy="1325563"/>
          </a:xfrm>
        </p:spPr>
        <p:txBody>
          <a:bodyPr/>
          <a:lstStyle/>
          <a:p>
            <a:r>
              <a:rPr lang="en-US" b="1" dirty="0">
                <a:latin typeface="Calibri" panose="020F0502020204030204" pitchFamily="34" charset="0"/>
                <a:cs typeface="Calibri" panose="020F0502020204030204" pitchFamily="34" charset="0"/>
              </a:rPr>
              <a:t>Definitions</a:t>
            </a:r>
          </a:p>
        </p:txBody>
      </p:sp>
      <p:cxnSp>
        <p:nvCxnSpPr>
          <p:cNvPr id="4" name="Straight Connector 3">
            <a:extLst>
              <a:ext uri="{FF2B5EF4-FFF2-40B4-BE49-F238E27FC236}">
                <a16:creationId xmlns:a16="http://schemas.microsoft.com/office/drawing/2014/main" id="{936DFEB9-8AA2-400E-D8C1-C2147C5D652E}"/>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F4A55983-322F-A4B2-D8D9-9E160237FD49}"/>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7" name="Content Placeholder 6">
            <a:extLst>
              <a:ext uri="{FF2B5EF4-FFF2-40B4-BE49-F238E27FC236}">
                <a16:creationId xmlns:a16="http://schemas.microsoft.com/office/drawing/2014/main" id="{60B99CA3-E914-DC61-CC1B-97D4F70908BA}"/>
              </a:ext>
            </a:extLst>
          </p:cNvPr>
          <p:cNvSpPr>
            <a:spLocks noGrp="1"/>
          </p:cNvSpPr>
          <p:nvPr>
            <p:ph idx="1"/>
          </p:nvPr>
        </p:nvSpPr>
        <p:spPr>
          <a:xfrm>
            <a:off x="800100" y="1253331"/>
            <a:ext cx="6370722" cy="4351338"/>
          </a:xfrm>
        </p:spPr>
        <p:txBody>
          <a:bodyPr>
            <a:normAutofit/>
          </a:bodyPr>
          <a:lstStyle/>
          <a:p>
            <a:r>
              <a:rPr lang="en-US" dirty="0">
                <a:solidFill>
                  <a:schemeClr val="tx1"/>
                </a:solidFill>
              </a:rPr>
              <a:t>Cannabis = all products from plants</a:t>
            </a:r>
            <a:r>
              <a:rPr lang="en-US" i="1" dirty="0">
                <a:solidFill>
                  <a:schemeClr val="tx1"/>
                </a:solidFill>
              </a:rPr>
              <a:t> sativa &amp; indica</a:t>
            </a:r>
          </a:p>
          <a:p>
            <a:pPr lvl="1"/>
            <a:r>
              <a:rPr lang="en-US" dirty="0">
                <a:solidFill>
                  <a:schemeClr val="tx1"/>
                </a:solidFill>
              </a:rPr>
              <a:t>100s cannabinoids</a:t>
            </a:r>
          </a:p>
          <a:p>
            <a:pPr marL="742950" lvl="1" indent="-285750">
              <a:buFont typeface="Arial" panose="020B0604020202020204" pitchFamily="34" charset="0"/>
              <a:buChar char="•"/>
            </a:pPr>
            <a:r>
              <a:rPr lang="en-US" sz="2400" dirty="0">
                <a:solidFill>
                  <a:prstClr val="black"/>
                </a:solidFill>
                <a:latin typeface="Calibri" panose="020F0502020204030204"/>
              </a:rPr>
              <a:t>Delta 9 tetrahydrocannabinol (THC): partial agonist of CB1 and CB2 receptors</a:t>
            </a:r>
          </a:p>
          <a:p>
            <a:pPr marL="742950" lvl="1" indent="-285750">
              <a:buFont typeface="Arial" panose="020B0604020202020204" pitchFamily="34" charset="0"/>
              <a:buChar char="•"/>
            </a:pPr>
            <a:r>
              <a:rPr lang="en-US" sz="2400" dirty="0">
                <a:solidFill>
                  <a:prstClr val="black"/>
                </a:solidFill>
                <a:latin typeface="Calibri" panose="020F0502020204030204"/>
              </a:rPr>
              <a:t>Cannabidiol (CBD): CB1 antagonist</a:t>
            </a:r>
          </a:p>
          <a:p>
            <a:pPr marL="457200" lvl="1" indent="0">
              <a:buNone/>
            </a:pPr>
            <a:endParaRPr lang="en-US" sz="2400" dirty="0">
              <a:solidFill>
                <a:prstClr val="black"/>
              </a:solidFill>
              <a:latin typeface="Calibri" panose="020F0502020204030204"/>
            </a:endParaRPr>
          </a:p>
          <a:p>
            <a:r>
              <a:rPr lang="en-US" dirty="0">
                <a:solidFill>
                  <a:schemeClr val="tx1"/>
                </a:solidFill>
              </a:rPr>
              <a:t>Marijuana = products containing THC</a:t>
            </a:r>
          </a:p>
          <a:p>
            <a:pPr marL="0" indent="0">
              <a:buNone/>
            </a:pPr>
            <a:endParaRPr lang="en-US" dirty="0">
              <a:solidFill>
                <a:schemeClr val="tx1"/>
              </a:solidFill>
            </a:endParaRPr>
          </a:p>
          <a:p>
            <a:r>
              <a:rPr lang="en-US" dirty="0">
                <a:solidFill>
                  <a:schemeClr val="tx1"/>
                </a:solidFill>
              </a:rPr>
              <a:t>Compounds are not regulated</a:t>
            </a:r>
          </a:p>
          <a:p>
            <a:endParaRPr lang="en-US" dirty="0">
              <a:solidFill>
                <a:schemeClr val="tx1"/>
              </a:solidFill>
            </a:endParaRPr>
          </a:p>
        </p:txBody>
      </p:sp>
      <p:pic>
        <p:nvPicPr>
          <p:cNvPr id="3074" name="Picture 2" descr="Shop Full Spectrum CBD &amp; Natural Products at Green Medicine">
            <a:extLst>
              <a:ext uri="{FF2B5EF4-FFF2-40B4-BE49-F238E27FC236}">
                <a16:creationId xmlns:a16="http://schemas.microsoft.com/office/drawing/2014/main" id="{E5BD49B8-55CF-8417-341A-AB9615BC1D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05" r="64737"/>
          <a:stretch/>
        </p:blipFill>
        <p:spPr bwMode="auto">
          <a:xfrm>
            <a:off x="7421922" y="321180"/>
            <a:ext cx="2516577" cy="34469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arkling Water – Floral Beverages">
            <a:extLst>
              <a:ext uri="{FF2B5EF4-FFF2-40B4-BE49-F238E27FC236}">
                <a16:creationId xmlns:a16="http://schemas.microsoft.com/office/drawing/2014/main" id="{2B7253ED-7E40-2F3A-77D6-CB767E15D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6138" y="113173"/>
            <a:ext cx="3569367" cy="35693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DFPR issues first social equity cannabis dispensing licenses – Illinois  Eagle">
            <a:extLst>
              <a:ext uri="{FF2B5EF4-FFF2-40B4-BE49-F238E27FC236}">
                <a16:creationId xmlns:a16="http://schemas.microsoft.com/office/drawing/2014/main" id="{BBC25A7C-7779-1954-F67C-EF03A0E644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22" t="24561" b="23391"/>
          <a:stretch/>
        </p:blipFill>
        <p:spPr bwMode="auto">
          <a:xfrm>
            <a:off x="7421922" y="3900806"/>
            <a:ext cx="4437313" cy="214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02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70F7-56D6-A90E-7A75-14DBEA8E0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2BC35-CDAE-5D59-5488-CDC788C2F6EC}"/>
              </a:ext>
            </a:extLst>
          </p:cNvPr>
          <p:cNvSpPr>
            <a:spLocks noGrp="1"/>
          </p:cNvSpPr>
          <p:nvPr>
            <p:ph type="title"/>
          </p:nvPr>
        </p:nvSpPr>
        <p:spPr>
          <a:xfrm>
            <a:off x="838200" y="2766218"/>
            <a:ext cx="10515600" cy="1325563"/>
          </a:xfrm>
        </p:spPr>
        <p:txBody>
          <a:bodyPr>
            <a:normAutofit fontScale="90000"/>
          </a:bodyPr>
          <a:lstStyle/>
          <a:p>
            <a:pPr algn="ctr"/>
            <a:r>
              <a:rPr lang="en-US" sz="5600" b="1" dirty="0">
                <a:latin typeface="Calibri" panose="020F0502020204030204" pitchFamily="34" charset="0"/>
                <a:cs typeface="Calibri" panose="020F0502020204030204" pitchFamily="34" charset="0"/>
              </a:rPr>
              <a:t>Thank you!</a:t>
            </a:r>
            <a:br>
              <a:rPr lang="en-US" sz="56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Jessie Calihan, MD MSc</a:t>
            </a:r>
            <a:br>
              <a:rPr lang="en-US" sz="4000" b="1" dirty="0">
                <a:latin typeface="Calibri" panose="020F0502020204030204" pitchFamily="34" charset="0"/>
                <a:cs typeface="Calibri" panose="020F0502020204030204" pitchFamily="34" charset="0"/>
              </a:rPr>
            </a:br>
            <a:r>
              <a:rPr lang="en-US" sz="4000" b="1" dirty="0" err="1">
                <a:latin typeface="Calibri" panose="020F0502020204030204" pitchFamily="34" charset="0"/>
                <a:cs typeface="Calibri" panose="020F0502020204030204" pitchFamily="34" charset="0"/>
              </a:rPr>
              <a:t>jessica.Calihan@bmc.org</a:t>
            </a:r>
            <a:endParaRPr lang="en-US" b="1"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C2169424-B07F-2C39-B823-CE128140077A}"/>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EBA9A555-E8B9-E257-8DFE-60903B8CF8AA}"/>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7079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5DB7-FFDE-757A-7B6F-A8836663A432}"/>
              </a:ext>
            </a:extLst>
          </p:cNvPr>
          <p:cNvSpPr>
            <a:spLocks noGrp="1"/>
          </p:cNvSpPr>
          <p:nvPr>
            <p:ph type="title"/>
          </p:nvPr>
        </p:nvSpPr>
        <p:spPr>
          <a:xfrm>
            <a:off x="804553" y="349083"/>
            <a:ext cx="10515600" cy="1325563"/>
          </a:xfrm>
        </p:spPr>
        <p:txBody>
          <a:bodyPr/>
          <a:lstStyle/>
          <a:p>
            <a:r>
              <a:rPr lang="en-US" b="1" dirty="0">
                <a:latin typeface="Calibri" panose="020F0502020204030204" pitchFamily="34" charset="0"/>
                <a:cs typeface="Calibri" panose="020F0502020204030204" pitchFamily="34" charset="0"/>
              </a:rPr>
              <a:t>Learning Objectives </a:t>
            </a:r>
          </a:p>
        </p:txBody>
      </p:sp>
      <p:sp>
        <p:nvSpPr>
          <p:cNvPr id="3" name="Content Placeholder 2">
            <a:extLst>
              <a:ext uri="{FF2B5EF4-FFF2-40B4-BE49-F238E27FC236}">
                <a16:creationId xmlns:a16="http://schemas.microsoft.com/office/drawing/2014/main" id="{82E73247-E498-7824-8FA3-D341FF621BCF}"/>
              </a:ext>
            </a:extLst>
          </p:cNvPr>
          <p:cNvSpPr>
            <a:spLocks noGrp="1"/>
          </p:cNvSpPr>
          <p:nvPr>
            <p:ph idx="1"/>
          </p:nvPr>
        </p:nvSpPr>
        <p:spPr/>
        <p:txBody>
          <a:bodyPr vert="horz" lIns="91440" tIns="45720" rIns="91440" bIns="45720" rtlCol="0" anchor="t">
            <a:normAutofit/>
          </a:bodyPr>
          <a:lstStyle/>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Describe the epidemiology of cannabis use in the United States</a:t>
            </a:r>
            <a:endParaRPr lang="en-US" dirty="0">
              <a:effectLst/>
              <a:ea typeface="Times New Roman" panose="02020603050405020304" pitchFamily="18" charset="0"/>
            </a:endParaRP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Identify adverse health effects of cannabis use. </a:t>
            </a:r>
            <a:endParaRPr lang="en-US" dirty="0">
              <a:effectLst/>
              <a:ea typeface="Times New Roman" panose="02020603050405020304" pitchFamily="18" charset="0"/>
            </a:endParaRP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Council patients on treatment options for cannabis use disorder and withdrawal. </a:t>
            </a:r>
            <a:endParaRPr lang="en-US" dirty="0">
              <a:effectLst/>
              <a:ea typeface="Times New Roman" panose="02020603050405020304" pitchFamily="18" charset="0"/>
            </a:endParaRPr>
          </a:p>
          <a:p>
            <a:pPr marL="342900" marR="0" lvl="0" indent="-342900">
              <a:buFont typeface="+mj-lt"/>
              <a:buAutoNum type="arabicPeriod"/>
              <a:tabLst>
                <a:tab pos="457200" algn="l"/>
              </a:tabLst>
            </a:pPr>
            <a:r>
              <a:rPr lang="en-US" dirty="0">
                <a:effectLst/>
                <a:ea typeface="Times New Roman" panose="02020603050405020304" pitchFamily="18" charset="0"/>
                <a:cs typeface="Calibri" panose="020F0502020204030204" pitchFamily="34" charset="0"/>
              </a:rPr>
              <a:t>Analyze medical uses of cannabis based on scientific evidence</a:t>
            </a:r>
            <a:endParaRPr lang="en-US" dirty="0">
              <a:effectLst/>
              <a:ea typeface="Times New Roman" panose="02020603050405020304" pitchFamily="18" charset="0"/>
            </a:endParaRPr>
          </a:p>
        </p:txBody>
      </p:sp>
      <p:cxnSp>
        <p:nvCxnSpPr>
          <p:cNvPr id="4" name="Straight Connector 3">
            <a:extLst>
              <a:ext uri="{FF2B5EF4-FFF2-40B4-BE49-F238E27FC236}">
                <a16:creationId xmlns:a16="http://schemas.microsoft.com/office/drawing/2014/main" id="{C6B9CC80-39C5-105A-8610-88B7F877EF4E}"/>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FA286EE6-FF28-45C7-26AD-C3E27D74F595}"/>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59747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1D51-90BC-7725-A094-77E8EE251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C4881-F464-9441-3505-549D451A8901}"/>
              </a:ext>
            </a:extLst>
          </p:cNvPr>
          <p:cNvSpPr>
            <a:spLocks noGrp="1"/>
          </p:cNvSpPr>
          <p:nvPr>
            <p:ph type="title"/>
          </p:nvPr>
        </p:nvSpPr>
        <p:spPr>
          <a:xfrm>
            <a:off x="838200" y="2594979"/>
            <a:ext cx="10515600" cy="1325563"/>
          </a:xfrm>
        </p:spPr>
        <p:txBody>
          <a:bodyPr/>
          <a:lstStyle/>
          <a:p>
            <a:pPr marR="0" lvl="0" algn="ctr">
              <a:tabLst>
                <a:tab pos="457200" algn="l"/>
              </a:tabLst>
            </a:pPr>
            <a:r>
              <a:rPr lang="en-US" b="1" dirty="0">
                <a:effectLst/>
                <a:latin typeface="Calibri" panose="020F0502020204030204" pitchFamily="34" charset="0"/>
                <a:ea typeface="Times New Roman" panose="02020603050405020304" pitchFamily="18" charset="0"/>
                <a:cs typeface="Calibri" panose="020F0502020204030204" pitchFamily="34" charset="0"/>
              </a:rPr>
              <a:t>Describe the epidemiology of cannabis use in the United States</a:t>
            </a:r>
            <a:endParaRPr lang="en-US" b="1" dirty="0">
              <a:effectLst/>
              <a:latin typeface="Calibri" panose="020F0502020204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595ED5FC-DC97-1EE1-64A6-EB9C98CD1B86}"/>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0621FC1A-5426-450E-2717-C61393661229}"/>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73219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97B9-A3F5-CF21-96BA-089CC44AB1E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03638C-6FCA-4421-E819-773EFBA1B49A}"/>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DCE25784-3DF4-93AB-4AAA-16AADE7817AC}"/>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pic>
        <p:nvPicPr>
          <p:cNvPr id="12290" name="Picture 2">
            <a:extLst>
              <a:ext uri="{FF2B5EF4-FFF2-40B4-BE49-F238E27FC236}">
                <a16:creationId xmlns:a16="http://schemas.microsoft.com/office/drawing/2014/main" id="{8C0E5840-D621-5BB5-A307-41B4AF78B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 y="127836"/>
            <a:ext cx="12060235" cy="6014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0892FE-B994-8755-A051-241033C1F492}"/>
              </a:ext>
            </a:extLst>
          </p:cNvPr>
          <p:cNvSpPr txBox="1"/>
          <p:nvPr/>
        </p:nvSpPr>
        <p:spPr>
          <a:xfrm>
            <a:off x="8621902" y="5857298"/>
            <a:ext cx="3459601" cy="246221"/>
          </a:xfrm>
          <a:prstGeom prst="rect">
            <a:avLst/>
          </a:prstGeom>
          <a:noFill/>
        </p:spPr>
        <p:txBody>
          <a:bodyPr wrap="none" rtlCol="0">
            <a:spAutoFit/>
          </a:bodyPr>
          <a:lstStyle/>
          <a:p>
            <a:r>
              <a:rPr lang="en-US" sz="1000" dirty="0">
                <a:latin typeface="Calibri" panose="020F0502020204030204" pitchFamily="34" charset="0"/>
              </a:rPr>
              <a:t>https://</a:t>
            </a:r>
            <a:r>
              <a:rPr lang="en-US" sz="1000" dirty="0" err="1">
                <a:latin typeface="Calibri" panose="020F0502020204030204" pitchFamily="34" charset="0"/>
              </a:rPr>
              <a:t>klrd.gov</a:t>
            </a:r>
            <a:r>
              <a:rPr lang="en-US" sz="1000" dirty="0">
                <a:latin typeface="Calibri" panose="020F0502020204030204" pitchFamily="34" charset="0"/>
              </a:rPr>
              <a:t>/2024/12/18/medical-marijuana-update-2025/</a:t>
            </a:r>
          </a:p>
        </p:txBody>
      </p:sp>
    </p:spTree>
    <p:extLst>
      <p:ext uri="{BB962C8B-B14F-4D97-AF65-F5344CB8AC3E}">
        <p14:creationId xmlns:p14="http://schemas.microsoft.com/office/powerpoint/2010/main" val="372692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4B10-5F78-5492-7F1A-7B84DE6D11B0}"/>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2F6EA9C-0297-3A0C-8C24-CB2DD84E40F8}"/>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6C2AB2AB-E559-A698-6BD6-BE02D220EA90}"/>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2" name="Title 1">
            <a:extLst>
              <a:ext uri="{FF2B5EF4-FFF2-40B4-BE49-F238E27FC236}">
                <a16:creationId xmlns:a16="http://schemas.microsoft.com/office/drawing/2014/main" id="{F061B695-9097-6DD2-11EA-0F4041A2F32D}"/>
              </a:ext>
            </a:extLst>
          </p:cNvPr>
          <p:cNvSpPr>
            <a:spLocks noGrp="1"/>
          </p:cNvSpPr>
          <p:nvPr>
            <p:ph type="title"/>
          </p:nvPr>
        </p:nvSpPr>
        <p:spPr>
          <a:xfrm>
            <a:off x="838200" y="355867"/>
            <a:ext cx="10515600" cy="1325563"/>
          </a:xfrm>
        </p:spPr>
        <p:txBody>
          <a:bodyPr>
            <a:noAutofit/>
          </a:bodyPr>
          <a:lstStyle/>
          <a:p>
            <a:r>
              <a:rPr lang="en-US" sz="3000" b="1" i="0" dirty="0">
                <a:solidFill>
                  <a:srgbClr val="000066"/>
                </a:solidFill>
                <a:effectLst/>
                <a:latin typeface="Archivo"/>
              </a:rPr>
              <a:t/>
            </a:r>
            <a:br>
              <a:rPr lang="en-US" sz="3000" b="1" i="0" dirty="0">
                <a:solidFill>
                  <a:srgbClr val="000066"/>
                </a:solidFill>
                <a:effectLst/>
                <a:latin typeface="Archivo"/>
              </a:rPr>
            </a:br>
            <a:endParaRPr lang="en-US" sz="3000" b="1" dirty="0"/>
          </a:p>
        </p:txBody>
      </p:sp>
      <p:pic>
        <p:nvPicPr>
          <p:cNvPr id="7" name="Picture 6" descr="A graph of different colored lines&#10;&#10;AI-generated content may be incorrect.">
            <a:extLst>
              <a:ext uri="{FF2B5EF4-FFF2-40B4-BE49-F238E27FC236}">
                <a16:creationId xmlns:a16="http://schemas.microsoft.com/office/drawing/2014/main" id="{92CFA6D4-1C87-1178-58CA-6C0F9ED1484A}"/>
              </a:ext>
            </a:extLst>
          </p:cNvPr>
          <p:cNvPicPr>
            <a:picLocks noChangeAspect="1"/>
          </p:cNvPicPr>
          <p:nvPr/>
        </p:nvPicPr>
        <p:blipFill>
          <a:blip r:embed="rId4"/>
          <a:stretch>
            <a:fillRect/>
          </a:stretch>
        </p:blipFill>
        <p:spPr>
          <a:xfrm>
            <a:off x="949781" y="963221"/>
            <a:ext cx="9591248" cy="4931558"/>
          </a:xfrm>
          <a:prstGeom prst="rect">
            <a:avLst/>
          </a:prstGeom>
        </p:spPr>
      </p:pic>
      <p:sp>
        <p:nvSpPr>
          <p:cNvPr id="13" name="Title 1">
            <a:extLst>
              <a:ext uri="{FF2B5EF4-FFF2-40B4-BE49-F238E27FC236}">
                <a16:creationId xmlns:a16="http://schemas.microsoft.com/office/drawing/2014/main" id="{78C62987-23AB-C8DB-021B-0EC236900E47}"/>
              </a:ext>
            </a:extLst>
          </p:cNvPr>
          <p:cNvSpPr txBox="1">
            <a:spLocks/>
          </p:cNvSpPr>
          <p:nvPr/>
        </p:nvSpPr>
        <p:spPr>
          <a:xfrm>
            <a:off x="838200" y="-1205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Self-reported past 30-day use by age</a:t>
            </a:r>
          </a:p>
        </p:txBody>
      </p:sp>
      <p:sp>
        <p:nvSpPr>
          <p:cNvPr id="14" name="TextBox 13">
            <a:extLst>
              <a:ext uri="{FF2B5EF4-FFF2-40B4-BE49-F238E27FC236}">
                <a16:creationId xmlns:a16="http://schemas.microsoft.com/office/drawing/2014/main" id="{8F55C721-3943-B1C4-4A3E-F6BC0935DDB2}"/>
              </a:ext>
            </a:extLst>
          </p:cNvPr>
          <p:cNvSpPr txBox="1"/>
          <p:nvPr/>
        </p:nvSpPr>
        <p:spPr>
          <a:xfrm>
            <a:off x="1762552" y="5917407"/>
            <a:ext cx="10429448" cy="246221"/>
          </a:xfrm>
          <a:prstGeom prst="rect">
            <a:avLst/>
          </a:prstGeom>
          <a:noFill/>
        </p:spPr>
        <p:txBody>
          <a:bodyPr wrap="square" rtlCol="0">
            <a:spAutoFit/>
          </a:bodyPr>
          <a:lstStyle/>
          <a:p>
            <a:pPr algn="r"/>
            <a:r>
              <a:rPr lang="en-US" sz="1000" b="0" i="0" dirty="0">
                <a:solidFill>
                  <a:srgbClr val="000066"/>
                </a:solidFill>
                <a:effectLst/>
                <a:latin typeface="Calibri" panose="020F0502020204030204" pitchFamily="34" charset="0"/>
              </a:rPr>
              <a:t>Mattingly DT, Richardson MK, Hart JL. </a:t>
            </a:r>
            <a:r>
              <a:rPr lang="en-US" sz="1000" b="0" i="1" dirty="0">
                <a:solidFill>
                  <a:srgbClr val="000066"/>
                </a:solidFill>
                <a:effectLst/>
                <a:latin typeface="Calibri" panose="020F0502020204030204" pitchFamily="34" charset="0"/>
              </a:rPr>
              <a:t>Drug Alcohol Depend Rep. </a:t>
            </a:r>
            <a:r>
              <a:rPr lang="en-US" sz="1000" b="0" dirty="0">
                <a:solidFill>
                  <a:srgbClr val="000066"/>
                </a:solidFill>
                <a:effectLst/>
                <a:latin typeface="Calibri" panose="020F0502020204030204" pitchFamily="34" charset="0"/>
              </a:rPr>
              <a:t>2024;12:100253.</a:t>
            </a:r>
            <a:endParaRPr lang="en-US" sz="1000" dirty="0">
              <a:latin typeface="Calibri" panose="020F0502020204030204" pitchFamily="34" charset="0"/>
            </a:endParaRPr>
          </a:p>
        </p:txBody>
      </p:sp>
    </p:spTree>
    <p:extLst>
      <p:ext uri="{BB962C8B-B14F-4D97-AF65-F5344CB8AC3E}">
        <p14:creationId xmlns:p14="http://schemas.microsoft.com/office/powerpoint/2010/main" val="72238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B5BE-3C2F-C561-5758-8B94E4D44C35}"/>
            </a:ext>
          </a:extLst>
        </p:cNvPr>
        <p:cNvGrpSpPr/>
        <p:nvPr/>
      </p:nvGrpSpPr>
      <p:grpSpPr>
        <a:xfrm>
          <a:off x="0" y="0"/>
          <a:ext cx="0" cy="0"/>
          <a:chOff x="0" y="0"/>
          <a:chExt cx="0" cy="0"/>
        </a:xfrm>
      </p:grpSpPr>
      <p:pic>
        <p:nvPicPr>
          <p:cNvPr id="6" name="Picture 5" descr="A graph of growth in years&#10;&#10;AI-generated content may be incorrect.">
            <a:extLst>
              <a:ext uri="{FF2B5EF4-FFF2-40B4-BE49-F238E27FC236}">
                <a16:creationId xmlns:a16="http://schemas.microsoft.com/office/drawing/2014/main" id="{02AB5E21-8E31-3094-8B50-63DFB370873C}"/>
              </a:ext>
            </a:extLst>
          </p:cNvPr>
          <p:cNvPicPr>
            <a:picLocks noChangeAspect="1"/>
          </p:cNvPicPr>
          <p:nvPr/>
        </p:nvPicPr>
        <p:blipFill>
          <a:blip r:embed="rId3"/>
          <a:stretch>
            <a:fillRect/>
          </a:stretch>
        </p:blipFill>
        <p:spPr>
          <a:xfrm>
            <a:off x="2325265" y="1165350"/>
            <a:ext cx="7541469" cy="4670313"/>
          </a:xfrm>
          <a:prstGeom prst="rect">
            <a:avLst/>
          </a:prstGeom>
        </p:spPr>
      </p:pic>
      <p:cxnSp>
        <p:nvCxnSpPr>
          <p:cNvPr id="4" name="Straight Connector 3">
            <a:extLst>
              <a:ext uri="{FF2B5EF4-FFF2-40B4-BE49-F238E27FC236}">
                <a16:creationId xmlns:a16="http://schemas.microsoft.com/office/drawing/2014/main" id="{71BB7D80-2920-B3CD-9A2B-1CAD6CB6F80C}"/>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5F7359FA-28C7-7911-9244-E15CCD22E859}"/>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4"/>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 name="TextBox 1">
            <a:extLst>
              <a:ext uri="{FF2B5EF4-FFF2-40B4-BE49-F238E27FC236}">
                <a16:creationId xmlns:a16="http://schemas.microsoft.com/office/drawing/2014/main" id="{52D2789A-AFDA-9AF2-AF1F-C911E47076DA}"/>
              </a:ext>
            </a:extLst>
          </p:cNvPr>
          <p:cNvSpPr txBox="1"/>
          <p:nvPr/>
        </p:nvSpPr>
        <p:spPr>
          <a:xfrm>
            <a:off x="1791128" y="5933067"/>
            <a:ext cx="10429448" cy="246221"/>
          </a:xfrm>
          <a:prstGeom prst="rect">
            <a:avLst/>
          </a:prstGeom>
          <a:noFill/>
        </p:spPr>
        <p:txBody>
          <a:bodyPr wrap="square" rtlCol="0">
            <a:spAutoFit/>
          </a:bodyPr>
          <a:lstStyle/>
          <a:p>
            <a:pPr algn="r"/>
            <a:r>
              <a:rPr lang="en-US" sz="1000" b="0" i="0" dirty="0">
                <a:solidFill>
                  <a:srgbClr val="000066"/>
                </a:solidFill>
                <a:effectLst/>
                <a:latin typeface="Calibri" panose="020F0502020204030204" pitchFamily="34" charset="0"/>
              </a:rPr>
              <a:t>Miech</a:t>
            </a:r>
            <a:r>
              <a:rPr lang="en-US" sz="1000" dirty="0">
                <a:solidFill>
                  <a:srgbClr val="000066"/>
                </a:solidFill>
                <a:latin typeface="Calibri" panose="020F0502020204030204" pitchFamily="34" charset="0"/>
              </a:rPr>
              <a:t> RA et al., </a:t>
            </a:r>
            <a:r>
              <a:rPr lang="en-US" sz="1000" b="0" i="0" dirty="0">
                <a:solidFill>
                  <a:srgbClr val="000066"/>
                </a:solidFill>
                <a:effectLst/>
                <a:latin typeface="Calibri" panose="020F0502020204030204" pitchFamily="34" charset="0"/>
              </a:rPr>
              <a:t>Monitoring the Future Monograph Series. Ann Arbor, MI: Institute for Social Research, University of Michigan.</a:t>
            </a:r>
            <a:endParaRPr lang="en-US" sz="1000" dirty="0">
              <a:latin typeface="Calibri" panose="020F0502020204030204" pitchFamily="34" charset="0"/>
            </a:endParaRPr>
          </a:p>
        </p:txBody>
      </p:sp>
      <p:pic>
        <p:nvPicPr>
          <p:cNvPr id="9" name="Picture 8" descr="A close-up of a text&#10;&#10;AI-generated content may be incorrect.">
            <a:extLst>
              <a:ext uri="{FF2B5EF4-FFF2-40B4-BE49-F238E27FC236}">
                <a16:creationId xmlns:a16="http://schemas.microsoft.com/office/drawing/2014/main" id="{11227FBB-179E-FB47-D7BF-1BCEF118F278}"/>
              </a:ext>
            </a:extLst>
          </p:cNvPr>
          <p:cNvPicPr>
            <a:picLocks noChangeAspect="1"/>
          </p:cNvPicPr>
          <p:nvPr/>
        </p:nvPicPr>
        <p:blipFill>
          <a:blip r:embed="rId5"/>
          <a:stretch>
            <a:fillRect/>
          </a:stretch>
        </p:blipFill>
        <p:spPr>
          <a:xfrm>
            <a:off x="5491522" y="1152043"/>
            <a:ext cx="3251426" cy="447585"/>
          </a:xfrm>
          <a:prstGeom prst="rect">
            <a:avLst/>
          </a:prstGeom>
        </p:spPr>
      </p:pic>
      <p:sp>
        <p:nvSpPr>
          <p:cNvPr id="8" name="TextBox 7">
            <a:extLst>
              <a:ext uri="{FF2B5EF4-FFF2-40B4-BE49-F238E27FC236}">
                <a16:creationId xmlns:a16="http://schemas.microsoft.com/office/drawing/2014/main" id="{08F54368-901E-DB7A-3B5E-B33FF5D2F999}"/>
              </a:ext>
            </a:extLst>
          </p:cNvPr>
          <p:cNvSpPr txBox="1"/>
          <p:nvPr/>
        </p:nvSpPr>
        <p:spPr>
          <a:xfrm>
            <a:off x="9866734" y="3429000"/>
            <a:ext cx="1811009" cy="1200329"/>
          </a:xfrm>
          <a:prstGeom prst="rect">
            <a:avLst/>
          </a:prstGeom>
          <a:noFill/>
        </p:spPr>
        <p:txBody>
          <a:bodyPr wrap="none" rtlCol="0">
            <a:spAutoFit/>
          </a:bodyPr>
          <a:lstStyle/>
          <a:p>
            <a:r>
              <a:rPr lang="en-US" dirty="0">
                <a:latin typeface="Calibri" panose="020F0502020204030204" pitchFamily="34" charset="0"/>
              </a:rPr>
              <a:t>5.1% 12</a:t>
            </a:r>
            <a:r>
              <a:rPr lang="en-US" baseline="30000" dirty="0">
                <a:latin typeface="Calibri" panose="020F0502020204030204" pitchFamily="34" charset="0"/>
              </a:rPr>
              <a:t>th</a:t>
            </a:r>
            <a:r>
              <a:rPr lang="en-US" dirty="0">
                <a:latin typeface="Calibri" panose="020F0502020204030204" pitchFamily="34" charset="0"/>
              </a:rPr>
              <a:t> graders</a:t>
            </a:r>
          </a:p>
          <a:p>
            <a:r>
              <a:rPr lang="en-US" dirty="0">
                <a:latin typeface="Calibri" panose="020F0502020204030204" pitchFamily="34" charset="0"/>
              </a:rPr>
              <a:t>2.7% 10</a:t>
            </a:r>
            <a:r>
              <a:rPr lang="en-US" baseline="30000" dirty="0">
                <a:latin typeface="Calibri" panose="020F0502020204030204" pitchFamily="34" charset="0"/>
              </a:rPr>
              <a:t>th</a:t>
            </a:r>
            <a:r>
              <a:rPr lang="en-US" dirty="0">
                <a:latin typeface="Calibri" panose="020F0502020204030204" pitchFamily="34" charset="0"/>
              </a:rPr>
              <a:t> graders</a:t>
            </a:r>
          </a:p>
          <a:p>
            <a:r>
              <a:rPr lang="en-US" dirty="0">
                <a:latin typeface="Calibri" panose="020F0502020204030204" pitchFamily="34" charset="0"/>
              </a:rPr>
              <a:t>0.7% 8</a:t>
            </a:r>
            <a:r>
              <a:rPr lang="en-US" baseline="30000" dirty="0">
                <a:latin typeface="Calibri" panose="020F0502020204030204" pitchFamily="34" charset="0"/>
              </a:rPr>
              <a:t>th</a:t>
            </a:r>
            <a:r>
              <a:rPr lang="en-US" dirty="0">
                <a:latin typeface="Calibri" panose="020F0502020204030204" pitchFamily="34" charset="0"/>
              </a:rPr>
              <a:t> graders</a:t>
            </a:r>
          </a:p>
          <a:p>
            <a:r>
              <a:rPr lang="en-US" i="1" dirty="0">
                <a:latin typeface="Calibri" panose="020F0502020204030204" pitchFamily="34" charset="0"/>
              </a:rPr>
              <a:t>report daily use</a:t>
            </a:r>
          </a:p>
        </p:txBody>
      </p:sp>
      <p:sp>
        <p:nvSpPr>
          <p:cNvPr id="13" name="Title 1">
            <a:extLst>
              <a:ext uri="{FF2B5EF4-FFF2-40B4-BE49-F238E27FC236}">
                <a16:creationId xmlns:a16="http://schemas.microsoft.com/office/drawing/2014/main" id="{F0713895-9492-2C6F-FF2C-2D01A5B3F6E8}"/>
              </a:ext>
            </a:extLst>
          </p:cNvPr>
          <p:cNvSpPr txBox="1">
            <a:spLocks/>
          </p:cNvSpPr>
          <p:nvPr/>
        </p:nvSpPr>
        <p:spPr>
          <a:xfrm>
            <a:off x="2050676" y="190419"/>
            <a:ext cx="809064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Calibri" panose="020F0502020204030204" pitchFamily="34" charset="0"/>
                <a:cs typeface="Calibri" panose="020F0502020204030204" pitchFamily="34" charset="0"/>
              </a:rPr>
              <a:t>MARIJUANA: Trends in </a:t>
            </a:r>
            <a:r>
              <a:rPr lang="en-US" sz="3000" b="1" u="sng" dirty="0">
                <a:latin typeface="Calibri" panose="020F0502020204030204" pitchFamily="34" charset="0"/>
                <a:cs typeface="Calibri" panose="020F0502020204030204" pitchFamily="34" charset="0"/>
              </a:rPr>
              <a:t>Daily</a:t>
            </a:r>
            <a:r>
              <a:rPr lang="en-US" sz="3000" b="1" dirty="0">
                <a:latin typeface="Calibri" panose="020F0502020204030204" pitchFamily="34" charset="0"/>
                <a:cs typeface="Calibri" panose="020F0502020204030204" pitchFamily="34" charset="0"/>
              </a:rPr>
              <a:t> Prevalence of Use in 8th, 10th, and 12th Grade</a:t>
            </a:r>
            <a:br>
              <a:rPr lang="en-US" sz="3000" b="1" dirty="0">
                <a:latin typeface="Calibri" panose="020F0502020204030204" pitchFamily="34" charset="0"/>
                <a:cs typeface="Calibri" panose="020F0502020204030204" pitchFamily="34" charset="0"/>
              </a:rPr>
            </a:b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048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73EA-22AE-E15C-31B1-BBAFE8754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DD3C0-7EDF-5DEF-E6A6-FEC44AAE7456}"/>
              </a:ext>
            </a:extLst>
          </p:cNvPr>
          <p:cNvSpPr>
            <a:spLocks noGrp="1"/>
          </p:cNvSpPr>
          <p:nvPr>
            <p:ph type="title"/>
          </p:nvPr>
        </p:nvSpPr>
        <p:spPr>
          <a:xfrm>
            <a:off x="838200" y="2594979"/>
            <a:ext cx="10515600" cy="1325563"/>
          </a:xfrm>
        </p:spPr>
        <p:txBody>
          <a:bodyPr>
            <a:normAutofit/>
          </a:bodyPr>
          <a:lstStyle/>
          <a:p>
            <a:pPr marR="0" lvl="0" algn="ctr">
              <a:tabLst>
                <a:tab pos="457200" algn="l"/>
              </a:tabLst>
            </a:pPr>
            <a:r>
              <a:rPr lang="en-US" b="1" dirty="0">
                <a:effectLst/>
                <a:latin typeface="Calibri" panose="020F0502020204030204" pitchFamily="34" charset="0"/>
                <a:ea typeface="Times New Roman" panose="02020603050405020304" pitchFamily="18" charset="0"/>
                <a:cs typeface="Calibri" panose="020F0502020204030204" pitchFamily="34" charset="0"/>
              </a:rPr>
              <a:t>Identify adverse health effects of cannabis use and ways to minimize these harms. </a:t>
            </a:r>
            <a:endParaRPr lang="en-US" b="1" dirty="0">
              <a:effectLst/>
              <a:latin typeface="Calibri" panose="020F0502020204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E6F1CB51-0A33-5DD4-F604-D9058D89D6DB}"/>
              </a:ext>
            </a:extLst>
          </p:cNvPr>
          <p:cNvCxnSpPr>
            <a:cxnSpLocks/>
          </p:cNvCxnSpPr>
          <p:nvPr/>
        </p:nvCxnSpPr>
        <p:spPr>
          <a:xfrm>
            <a:off x="154379" y="6176963"/>
            <a:ext cx="11815948" cy="0"/>
          </a:xfrm>
          <a:prstGeom prst="line">
            <a:avLst/>
          </a:prstGeom>
          <a:noFill/>
          <a:ln w="28575" cap="flat" cmpd="sng" algn="ctr">
            <a:solidFill>
              <a:sysClr val="windowText" lastClr="000000">
                <a:shade val="95000"/>
                <a:satMod val="105000"/>
              </a:sysClr>
            </a:solidFill>
            <a:prstDash val="solid"/>
          </a:ln>
          <a:effectLst/>
        </p:spPr>
      </p:cxnSp>
      <p:sp>
        <p:nvSpPr>
          <p:cNvPr id="5" name="Freeform 15">
            <a:extLst>
              <a:ext uri="{FF2B5EF4-FFF2-40B4-BE49-F238E27FC236}">
                <a16:creationId xmlns:a16="http://schemas.microsoft.com/office/drawing/2014/main" id="{6E7CD5C6-3CC7-A375-A1F8-3079DE74D5B4}"/>
              </a:ext>
            </a:extLst>
          </p:cNvPr>
          <p:cNvSpPr/>
          <p:nvPr/>
        </p:nvSpPr>
        <p:spPr>
          <a:xfrm>
            <a:off x="1061363" y="6190299"/>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4272313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8577</TotalTime>
  <Words>5760</Words>
  <Application>Microsoft Office PowerPoint</Application>
  <PresentationFormat>Widescreen</PresentationFormat>
  <Paragraphs>445</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 Display</vt:lpstr>
      <vt:lpstr>Archivo</vt:lpstr>
      <vt:lpstr>Arial</vt:lpstr>
      <vt:lpstr>Arial Unicode MS</vt:lpstr>
      <vt:lpstr>Calibri</vt:lpstr>
      <vt:lpstr>CenturySchoolbookFS</vt:lpstr>
      <vt:lpstr>Guardian TextSans Web</vt:lpstr>
      <vt:lpstr>Sans source pro</vt:lpstr>
      <vt:lpstr>Source Sans Pro Web</vt:lpstr>
      <vt:lpstr>Times New Roman</vt:lpstr>
      <vt:lpstr>Office Theme</vt:lpstr>
      <vt:lpstr>Cannabis</vt:lpstr>
      <vt:lpstr>Cannabis &amp; Racism</vt:lpstr>
      <vt:lpstr>Definitions</vt:lpstr>
      <vt:lpstr>Learning Objectives </vt:lpstr>
      <vt:lpstr>Describe the epidemiology of cannabis use in the United States</vt:lpstr>
      <vt:lpstr>PowerPoint Presentation</vt:lpstr>
      <vt:lpstr> </vt:lpstr>
      <vt:lpstr>PowerPoint Presentation</vt:lpstr>
      <vt:lpstr>Identify adverse health effects of cannabis use and ways to minimize these harms. </vt:lpstr>
      <vt:lpstr>THC content varies by product</vt:lpstr>
      <vt:lpstr>Acute effects of cannabis intoxication</vt:lpstr>
      <vt:lpstr>Acute effects of cannabis intoxication</vt:lpstr>
      <vt:lpstr>PowerPoint Presentation</vt:lpstr>
      <vt:lpstr>PowerPoint Presentation</vt:lpstr>
      <vt:lpstr>Education Consequences</vt:lpstr>
      <vt:lpstr>Cannabis Hyperemesis Syndrome</vt:lpstr>
      <vt:lpstr>Council patients on treatment options for cannabis use disorder and withdrawal. </vt:lpstr>
      <vt:lpstr>Withdrawal Timeline</vt:lpstr>
      <vt:lpstr>Withdrawal Treatment</vt:lpstr>
      <vt:lpstr>Medication Options</vt:lpstr>
      <vt:lpstr>Match therapy to readiness to change</vt:lpstr>
      <vt:lpstr>Community Reinforcement Approach</vt:lpstr>
      <vt:lpstr>Role of contingency management </vt:lpstr>
      <vt:lpstr>Harm reduction for cannabis use</vt:lpstr>
      <vt:lpstr>Analyze medical uses of cannabis based on scientific evidence.</vt:lpstr>
      <vt:lpstr>Approved medications</vt:lpstr>
      <vt:lpstr>What about chronic pain? </vt:lpstr>
      <vt:lpstr>Quality of evidence</vt:lpstr>
      <vt:lpstr>PowerPoint Presentation</vt:lpstr>
      <vt:lpstr>Thank you!  Jessie Calihan, MD MSc jessica.Calihan@bmc.org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dc:title>
  <dc:creator>Bagley, Sarah</dc:creator>
  <cp:lastModifiedBy>Canfield, Jules</cp:lastModifiedBy>
  <cp:revision>204</cp:revision>
  <dcterms:created xsi:type="dcterms:W3CDTF">2025-03-04T10:22:08Z</dcterms:created>
  <dcterms:modified xsi:type="dcterms:W3CDTF">2025-04-28T02:10:40Z</dcterms:modified>
</cp:coreProperties>
</file>