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 id="2147484266" r:id="rId2"/>
    <p:sldMasterId id="2147484005" r:id="rId3"/>
    <p:sldMasterId id="2147484086" r:id="rId4"/>
    <p:sldMasterId id="2147484142" r:id="rId5"/>
    <p:sldMasterId id="2147484160" r:id="rId6"/>
    <p:sldMasterId id="2147484180" r:id="rId7"/>
    <p:sldMasterId id="2147484227" r:id="rId8"/>
    <p:sldMasterId id="2147484373" r:id="rId9"/>
    <p:sldMasterId id="2147484387" r:id="rId10"/>
    <p:sldMasterId id="2147484402" r:id="rId11"/>
    <p:sldMasterId id="2147484419" r:id="rId12"/>
  </p:sldMasterIdLst>
  <p:notesMasterIdLst>
    <p:notesMasterId r:id="rId63"/>
  </p:notesMasterIdLst>
  <p:sldIdLst>
    <p:sldId id="2145706712" r:id="rId13"/>
    <p:sldId id="2145706706" r:id="rId14"/>
    <p:sldId id="2145706726" r:id="rId15"/>
    <p:sldId id="442" r:id="rId16"/>
    <p:sldId id="2145706719" r:id="rId17"/>
    <p:sldId id="2145706721" r:id="rId18"/>
    <p:sldId id="2145706146" r:id="rId19"/>
    <p:sldId id="2145706788" r:id="rId20"/>
    <p:sldId id="2145706783" r:id="rId21"/>
    <p:sldId id="2145706789" r:id="rId22"/>
    <p:sldId id="2145706746" r:id="rId23"/>
    <p:sldId id="2525" r:id="rId24"/>
    <p:sldId id="2527" r:id="rId25"/>
    <p:sldId id="2145706737" r:id="rId26"/>
    <p:sldId id="5798" r:id="rId27"/>
    <p:sldId id="4122" r:id="rId28"/>
    <p:sldId id="6001" r:id="rId29"/>
    <p:sldId id="256" r:id="rId30"/>
    <p:sldId id="1513" r:id="rId31"/>
    <p:sldId id="1514" r:id="rId32"/>
    <p:sldId id="1515" r:id="rId33"/>
    <p:sldId id="2145706768" r:id="rId34"/>
    <p:sldId id="2733" r:id="rId35"/>
    <p:sldId id="2145706759" r:id="rId36"/>
    <p:sldId id="2145706793" r:id="rId37"/>
    <p:sldId id="2763" r:id="rId38"/>
    <p:sldId id="2145706754" r:id="rId39"/>
    <p:sldId id="2770" r:id="rId40"/>
    <p:sldId id="2771" r:id="rId41"/>
    <p:sldId id="2788" r:id="rId42"/>
    <p:sldId id="2145706791" r:id="rId43"/>
    <p:sldId id="2145706724" r:id="rId44"/>
    <p:sldId id="6137" r:id="rId45"/>
    <p:sldId id="2777" r:id="rId46"/>
    <p:sldId id="2141412314" r:id="rId47"/>
    <p:sldId id="2145706116" r:id="rId48"/>
    <p:sldId id="2145706755" r:id="rId49"/>
    <p:sldId id="2145706691" r:id="rId50"/>
    <p:sldId id="2145706780" r:id="rId51"/>
    <p:sldId id="2145706779" r:id="rId52"/>
    <p:sldId id="2145706647" r:id="rId53"/>
    <p:sldId id="2145706782" r:id="rId54"/>
    <p:sldId id="2145706752" r:id="rId55"/>
    <p:sldId id="2145706792" r:id="rId56"/>
    <p:sldId id="2145706787" r:id="rId57"/>
    <p:sldId id="2145706786" r:id="rId58"/>
    <p:sldId id="2802" r:id="rId59"/>
    <p:sldId id="2145706748" r:id="rId60"/>
    <p:sldId id="2145706749" r:id="rId61"/>
    <p:sldId id="611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F84410-8315-A312-9272-A65658474753}" name="Weiss, Susan (NIH/NIDA) [E]" initials="WS([" userId="S::sweiss@nih.gov::2209e5dc-ca6f-4879-9a1d-039a2b8ca3d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owlett, Katia (NIH/NIDA) [E]" initials="HK([" lastIdx="1" clrIdx="0">
    <p:extLst>
      <p:ext uri="{19B8F6BF-5375-455C-9EA6-DF929625EA0E}">
        <p15:presenceInfo xmlns:p15="http://schemas.microsoft.com/office/powerpoint/2012/main" userId="S::delrahimhowlekn@nih.gov::8f5bbc70-8f04-4818-abbd-38fc9e3cd1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12EE"/>
    <a:srgbClr val="FF9933"/>
    <a:srgbClr val="00E266"/>
    <a:srgbClr val="25FF88"/>
    <a:srgbClr val="39C575"/>
    <a:srgbClr val="00CCFF"/>
    <a:srgbClr val="FF3300"/>
    <a:srgbClr val="696969"/>
    <a:srgbClr val="FF6600"/>
    <a:srgbClr val="615B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089F8-A92F-45D6-923E-4A8EAB85BC47}" v="124" dt="2023-04-22T13:18:59.340"/>
  </p1510:revLst>
</p1510:revInfo>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83901" autoAdjust="0"/>
  </p:normalViewPr>
  <p:slideViewPr>
    <p:cSldViewPr snapToGrid="0">
      <p:cViewPr varScale="1">
        <p:scale>
          <a:sx n="72" d="100"/>
          <a:sy n="72" d="100"/>
        </p:scale>
        <p:origin x="566" y="67"/>
      </p:cViewPr>
      <p:guideLst/>
    </p:cSldViewPr>
  </p:slideViewPr>
  <p:notesTextViewPr>
    <p:cViewPr>
      <p:scale>
        <a:sx n="3" d="2"/>
        <a:sy n="3" d="2"/>
      </p:scale>
      <p:origin x="0" y="0"/>
    </p:cViewPr>
  </p:notesTextViewPr>
  <p:sorterViewPr>
    <p:cViewPr varScale="1">
      <p:scale>
        <a:sx n="1" d="1"/>
        <a:sy n="1" d="1"/>
      </p:scale>
      <p:origin x="0" y="-1441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71"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ss, Susan (NIH/NIDA) [E]" userId="2209e5dc-ca6f-4879-9a1d-039a2b8ca3d9" providerId="ADAL" clId="{272089F8-A92F-45D6-923E-4A8EAB85BC47}"/>
    <pc:docChg chg="custSel delSld modSld modNotesMaster">
      <pc:chgData name="Weiss, Susan (NIH/NIDA) [E]" userId="2209e5dc-ca6f-4879-9a1d-039a2b8ca3d9" providerId="ADAL" clId="{272089F8-A92F-45D6-923E-4A8EAB85BC47}" dt="2023-04-22T13:20:05.297" v="136" actId="1076"/>
      <pc:docMkLst>
        <pc:docMk/>
      </pc:docMkLst>
      <pc:sldChg chg="modNotes">
        <pc:chgData name="Weiss, Susan (NIH/NIDA) [E]" userId="2209e5dc-ca6f-4879-9a1d-039a2b8ca3d9" providerId="ADAL" clId="{272089F8-A92F-45D6-923E-4A8EAB85BC47}" dt="2023-04-22T12:45:04.500" v="1" actId="1076"/>
        <pc:sldMkLst>
          <pc:docMk/>
          <pc:sldMk cId="274238811" sldId="256"/>
        </pc:sldMkLst>
      </pc:sldChg>
      <pc:sldChg chg="modNotes">
        <pc:chgData name="Weiss, Susan (NIH/NIDA) [E]" userId="2209e5dc-ca6f-4879-9a1d-039a2b8ca3d9" providerId="ADAL" clId="{272089F8-A92F-45D6-923E-4A8EAB85BC47}" dt="2023-04-22T12:45:04.500" v="1" actId="1076"/>
        <pc:sldMkLst>
          <pc:docMk/>
          <pc:sldMk cId="0" sldId="2525"/>
        </pc:sldMkLst>
      </pc:sldChg>
      <pc:sldChg chg="modNotes">
        <pc:chgData name="Weiss, Susan (NIH/NIDA) [E]" userId="2209e5dc-ca6f-4879-9a1d-039a2b8ca3d9" providerId="ADAL" clId="{272089F8-A92F-45D6-923E-4A8EAB85BC47}" dt="2023-04-22T12:45:04.500" v="1" actId="1076"/>
        <pc:sldMkLst>
          <pc:docMk/>
          <pc:sldMk cId="3315074770" sldId="2527"/>
        </pc:sldMkLst>
      </pc:sldChg>
      <pc:sldChg chg="modNotes">
        <pc:chgData name="Weiss, Susan (NIH/NIDA) [E]" userId="2209e5dc-ca6f-4879-9a1d-039a2b8ca3d9" providerId="ADAL" clId="{272089F8-A92F-45D6-923E-4A8EAB85BC47}" dt="2023-04-22T12:45:04.500" v="1" actId="1076"/>
        <pc:sldMkLst>
          <pc:docMk/>
          <pc:sldMk cId="3867909618" sldId="2733"/>
        </pc:sldMkLst>
      </pc:sldChg>
      <pc:sldChg chg="modNotes">
        <pc:chgData name="Weiss, Susan (NIH/NIDA) [E]" userId="2209e5dc-ca6f-4879-9a1d-039a2b8ca3d9" providerId="ADAL" clId="{272089F8-A92F-45D6-923E-4A8EAB85BC47}" dt="2023-04-22T12:45:04.500" v="1" actId="1076"/>
        <pc:sldMkLst>
          <pc:docMk/>
          <pc:sldMk cId="0" sldId="2763"/>
        </pc:sldMkLst>
      </pc:sldChg>
      <pc:sldChg chg="modNotes">
        <pc:chgData name="Weiss, Susan (NIH/NIDA) [E]" userId="2209e5dc-ca6f-4879-9a1d-039a2b8ca3d9" providerId="ADAL" clId="{272089F8-A92F-45D6-923E-4A8EAB85BC47}" dt="2023-04-22T12:45:04.500" v="1" actId="1076"/>
        <pc:sldMkLst>
          <pc:docMk/>
          <pc:sldMk cId="0" sldId="2770"/>
        </pc:sldMkLst>
      </pc:sldChg>
      <pc:sldChg chg="modNotes">
        <pc:chgData name="Weiss, Susan (NIH/NIDA) [E]" userId="2209e5dc-ca6f-4879-9a1d-039a2b8ca3d9" providerId="ADAL" clId="{272089F8-A92F-45D6-923E-4A8EAB85BC47}" dt="2023-04-22T12:45:04.500" v="1" actId="1076"/>
        <pc:sldMkLst>
          <pc:docMk/>
          <pc:sldMk cId="2508981507" sldId="2802"/>
        </pc:sldMkLst>
      </pc:sldChg>
      <pc:sldChg chg="modSp del mod">
        <pc:chgData name="Weiss, Susan (NIH/NIDA) [E]" userId="2209e5dc-ca6f-4879-9a1d-039a2b8ca3d9" providerId="ADAL" clId="{272089F8-A92F-45D6-923E-4A8EAB85BC47}" dt="2023-04-22T13:11:18.858" v="109" actId="47"/>
        <pc:sldMkLst>
          <pc:docMk/>
          <pc:sldMk cId="131294739" sldId="5844"/>
        </pc:sldMkLst>
        <pc:spChg chg="mod">
          <ac:chgData name="Weiss, Susan (NIH/NIDA) [E]" userId="2209e5dc-ca6f-4879-9a1d-039a2b8ca3d9" providerId="ADAL" clId="{272089F8-A92F-45D6-923E-4A8EAB85BC47}" dt="2023-04-22T12:55:21.572" v="49" actId="113"/>
          <ac:spMkLst>
            <pc:docMk/>
            <pc:sldMk cId="131294739" sldId="5844"/>
            <ac:spMk id="2" creationId="{2D04BB34-3F9C-D270-A0B0-715D5668C90F}"/>
          </ac:spMkLst>
        </pc:spChg>
        <pc:spChg chg="mod">
          <ac:chgData name="Weiss, Susan (NIH/NIDA) [E]" userId="2209e5dc-ca6f-4879-9a1d-039a2b8ca3d9" providerId="ADAL" clId="{272089F8-A92F-45D6-923E-4A8EAB85BC47}" dt="2023-04-22T12:56:22.614" v="57" actId="1076"/>
          <ac:spMkLst>
            <pc:docMk/>
            <pc:sldMk cId="131294739" sldId="5844"/>
            <ac:spMk id="4" creationId="{28354E52-5551-38CB-B09B-888A3B7A8E50}"/>
          </ac:spMkLst>
        </pc:spChg>
        <pc:spChg chg="mod">
          <ac:chgData name="Weiss, Susan (NIH/NIDA) [E]" userId="2209e5dc-ca6f-4879-9a1d-039a2b8ca3d9" providerId="ADAL" clId="{272089F8-A92F-45D6-923E-4A8EAB85BC47}" dt="2023-04-22T12:45:04.500" v="1" actId="1076"/>
          <ac:spMkLst>
            <pc:docMk/>
            <pc:sldMk cId="131294739" sldId="5844"/>
            <ac:spMk id="5" creationId="{FF0F56A9-4886-E2E6-D53D-C5A23DECFEF8}"/>
          </ac:spMkLst>
        </pc:spChg>
        <pc:spChg chg="mod">
          <ac:chgData name="Weiss, Susan (NIH/NIDA) [E]" userId="2209e5dc-ca6f-4879-9a1d-039a2b8ca3d9" providerId="ADAL" clId="{272089F8-A92F-45D6-923E-4A8EAB85BC47}" dt="2023-04-22T12:55:33.263" v="51" actId="255"/>
          <ac:spMkLst>
            <pc:docMk/>
            <pc:sldMk cId="131294739" sldId="5844"/>
            <ac:spMk id="6" creationId="{397A5B34-6EC2-766A-7EC9-51D086B8E773}"/>
          </ac:spMkLst>
        </pc:spChg>
        <pc:spChg chg="mod">
          <ac:chgData name="Weiss, Susan (NIH/NIDA) [E]" userId="2209e5dc-ca6f-4879-9a1d-039a2b8ca3d9" providerId="ADAL" clId="{272089F8-A92F-45D6-923E-4A8EAB85BC47}" dt="2023-04-22T12:56:04.803" v="54" actId="255"/>
          <ac:spMkLst>
            <pc:docMk/>
            <pc:sldMk cId="131294739" sldId="5844"/>
            <ac:spMk id="7" creationId="{AD9DFC51-E639-0245-AC2C-5DE356F3CFE6}"/>
          </ac:spMkLst>
        </pc:spChg>
        <pc:spChg chg="mod">
          <ac:chgData name="Weiss, Susan (NIH/NIDA) [E]" userId="2209e5dc-ca6f-4879-9a1d-039a2b8ca3d9" providerId="ADAL" clId="{272089F8-A92F-45D6-923E-4A8EAB85BC47}" dt="2023-04-22T12:45:04.500" v="1" actId="1076"/>
          <ac:spMkLst>
            <pc:docMk/>
            <pc:sldMk cId="131294739" sldId="5844"/>
            <ac:spMk id="8" creationId="{9511BE6D-9A96-F1C7-2DA0-BFF47202DB9B}"/>
          </ac:spMkLst>
        </pc:spChg>
        <pc:spChg chg="mod">
          <ac:chgData name="Weiss, Susan (NIH/NIDA) [E]" userId="2209e5dc-ca6f-4879-9a1d-039a2b8ca3d9" providerId="ADAL" clId="{272089F8-A92F-45D6-923E-4A8EAB85BC47}" dt="2023-04-22T12:45:04.500" v="1" actId="1076"/>
          <ac:spMkLst>
            <pc:docMk/>
            <pc:sldMk cId="131294739" sldId="5844"/>
            <ac:spMk id="9" creationId="{DB367429-B55F-56D2-C48D-EA5FF5BA40D4}"/>
          </ac:spMkLst>
        </pc:spChg>
        <pc:spChg chg="mod">
          <ac:chgData name="Weiss, Susan (NIH/NIDA) [E]" userId="2209e5dc-ca6f-4879-9a1d-039a2b8ca3d9" providerId="ADAL" clId="{272089F8-A92F-45D6-923E-4A8EAB85BC47}" dt="2023-04-22T12:45:04.500" v="1" actId="1076"/>
          <ac:spMkLst>
            <pc:docMk/>
            <pc:sldMk cId="131294739" sldId="5844"/>
            <ac:spMk id="10" creationId="{913F1631-4C00-155A-5EA2-13960C763A73}"/>
          </ac:spMkLst>
        </pc:spChg>
        <pc:spChg chg="mod">
          <ac:chgData name="Weiss, Susan (NIH/NIDA) [E]" userId="2209e5dc-ca6f-4879-9a1d-039a2b8ca3d9" providerId="ADAL" clId="{272089F8-A92F-45D6-923E-4A8EAB85BC47}" dt="2023-04-22T12:45:04.500" v="1" actId="1076"/>
          <ac:spMkLst>
            <pc:docMk/>
            <pc:sldMk cId="131294739" sldId="5844"/>
            <ac:spMk id="13" creationId="{4198532B-2B47-931B-D7B2-94EDBF9FC266}"/>
          </ac:spMkLst>
        </pc:spChg>
        <pc:spChg chg="mod">
          <ac:chgData name="Weiss, Susan (NIH/NIDA) [E]" userId="2209e5dc-ca6f-4879-9a1d-039a2b8ca3d9" providerId="ADAL" clId="{272089F8-A92F-45D6-923E-4A8EAB85BC47}" dt="2023-04-22T12:45:04.500" v="1" actId="1076"/>
          <ac:spMkLst>
            <pc:docMk/>
            <pc:sldMk cId="131294739" sldId="5844"/>
            <ac:spMk id="15" creationId="{7953601F-FCF8-2D0D-DF91-632924D79B8C}"/>
          </ac:spMkLst>
        </pc:spChg>
        <pc:spChg chg="mod">
          <ac:chgData name="Weiss, Susan (NIH/NIDA) [E]" userId="2209e5dc-ca6f-4879-9a1d-039a2b8ca3d9" providerId="ADAL" clId="{272089F8-A92F-45D6-923E-4A8EAB85BC47}" dt="2023-04-22T12:45:04.500" v="1" actId="1076"/>
          <ac:spMkLst>
            <pc:docMk/>
            <pc:sldMk cId="131294739" sldId="5844"/>
            <ac:spMk id="16" creationId="{9BDE7C68-F4BC-92CE-605C-D8E2B9B9CD80}"/>
          </ac:spMkLst>
        </pc:spChg>
        <pc:spChg chg="mod">
          <ac:chgData name="Weiss, Susan (NIH/NIDA) [E]" userId="2209e5dc-ca6f-4879-9a1d-039a2b8ca3d9" providerId="ADAL" clId="{272089F8-A92F-45D6-923E-4A8EAB85BC47}" dt="2023-04-22T12:45:04.500" v="1" actId="1076"/>
          <ac:spMkLst>
            <pc:docMk/>
            <pc:sldMk cId="131294739" sldId="5844"/>
            <ac:spMk id="20" creationId="{3B7F0C4B-093C-8187-F6D7-60D9EDCECAFF}"/>
          </ac:spMkLst>
        </pc:spChg>
        <pc:grpChg chg="mod">
          <ac:chgData name="Weiss, Susan (NIH/NIDA) [E]" userId="2209e5dc-ca6f-4879-9a1d-039a2b8ca3d9" providerId="ADAL" clId="{272089F8-A92F-45D6-923E-4A8EAB85BC47}" dt="2023-04-22T12:45:04.500" v="1" actId="1076"/>
          <ac:grpSpMkLst>
            <pc:docMk/>
            <pc:sldMk cId="131294739" sldId="5844"/>
            <ac:grpSpMk id="3" creationId="{D9BA7B32-808F-A5EE-E233-F5E6AD00EAA3}"/>
          </ac:grpSpMkLst>
        </pc:grpChg>
        <pc:picChg chg="mod">
          <ac:chgData name="Weiss, Susan (NIH/NIDA) [E]" userId="2209e5dc-ca6f-4879-9a1d-039a2b8ca3d9" providerId="ADAL" clId="{272089F8-A92F-45D6-923E-4A8EAB85BC47}" dt="2023-04-22T12:45:04.500" v="1" actId="1076"/>
          <ac:picMkLst>
            <pc:docMk/>
            <pc:sldMk cId="131294739" sldId="5844"/>
            <ac:picMk id="93186" creationId="{5B562373-5EB1-722A-BA32-F0E7FD664A3F}"/>
          </ac:picMkLst>
        </pc:picChg>
      </pc:sldChg>
      <pc:sldChg chg="modNotes">
        <pc:chgData name="Weiss, Susan (NIH/NIDA) [E]" userId="2209e5dc-ca6f-4879-9a1d-039a2b8ca3d9" providerId="ADAL" clId="{272089F8-A92F-45D6-923E-4A8EAB85BC47}" dt="2023-04-22T12:45:04.500" v="1" actId="1076"/>
        <pc:sldMkLst>
          <pc:docMk/>
          <pc:sldMk cId="2391902915" sldId="2145706116"/>
        </pc:sldMkLst>
      </pc:sldChg>
      <pc:sldChg chg="modNotes">
        <pc:chgData name="Weiss, Susan (NIH/NIDA) [E]" userId="2209e5dc-ca6f-4879-9a1d-039a2b8ca3d9" providerId="ADAL" clId="{272089F8-A92F-45D6-923E-4A8EAB85BC47}" dt="2023-04-22T12:45:04.500" v="1" actId="1076"/>
        <pc:sldMkLst>
          <pc:docMk/>
          <pc:sldMk cId="905510719" sldId="2145706737"/>
        </pc:sldMkLst>
      </pc:sldChg>
      <pc:sldChg chg="del modAnim">
        <pc:chgData name="Weiss, Susan (NIH/NIDA) [E]" userId="2209e5dc-ca6f-4879-9a1d-039a2b8ca3d9" providerId="ADAL" clId="{272089F8-A92F-45D6-923E-4A8EAB85BC47}" dt="2023-04-22T13:19:47.013" v="135" actId="2696"/>
        <pc:sldMkLst>
          <pc:docMk/>
          <pc:sldMk cId="3690130494" sldId="2145706790"/>
        </pc:sldMkLst>
      </pc:sldChg>
      <pc:sldChg chg="addSp delSp modSp mod delAnim modAnim">
        <pc:chgData name="Weiss, Susan (NIH/NIDA) [E]" userId="2209e5dc-ca6f-4879-9a1d-039a2b8ca3d9" providerId="ADAL" clId="{272089F8-A92F-45D6-923E-4A8EAB85BC47}" dt="2023-04-22T13:10:35.659" v="108"/>
        <pc:sldMkLst>
          <pc:docMk/>
          <pc:sldMk cId="0" sldId="2145706792"/>
        </pc:sldMkLst>
        <pc:spChg chg="mod">
          <ac:chgData name="Weiss, Susan (NIH/NIDA) [E]" userId="2209e5dc-ca6f-4879-9a1d-039a2b8ca3d9" providerId="ADAL" clId="{272089F8-A92F-45D6-923E-4A8EAB85BC47}" dt="2023-04-22T12:49:58.612" v="10" actId="2711"/>
          <ac:spMkLst>
            <pc:docMk/>
            <pc:sldMk cId="0" sldId="2145706792"/>
            <ac:spMk id="2" creationId="{83A9BC60-9CD2-E732-80E7-172CE582F4A3}"/>
          </ac:spMkLst>
        </pc:spChg>
        <pc:spChg chg="add mod">
          <ac:chgData name="Weiss, Susan (NIH/NIDA) [E]" userId="2209e5dc-ca6f-4879-9a1d-039a2b8ca3d9" providerId="ADAL" clId="{272089F8-A92F-45D6-923E-4A8EAB85BC47}" dt="2023-04-22T12:49:39.212" v="9"/>
          <ac:spMkLst>
            <pc:docMk/>
            <pc:sldMk cId="0" sldId="2145706792"/>
            <ac:spMk id="3" creationId="{E3609C40-3C62-1821-B774-E8351ADB2282}"/>
          </ac:spMkLst>
        </pc:spChg>
        <pc:spChg chg="add mod">
          <ac:chgData name="Weiss, Susan (NIH/NIDA) [E]" userId="2209e5dc-ca6f-4879-9a1d-039a2b8ca3d9" providerId="ADAL" clId="{272089F8-A92F-45D6-923E-4A8EAB85BC47}" dt="2023-04-22T13:08:22.605" v="98" actId="1076"/>
          <ac:spMkLst>
            <pc:docMk/>
            <pc:sldMk cId="0" sldId="2145706792"/>
            <ac:spMk id="4" creationId="{4F02EE6E-2815-3838-87EA-9FB017A4D0C7}"/>
          </ac:spMkLst>
        </pc:spChg>
        <pc:spChg chg="mod">
          <ac:chgData name="Weiss, Susan (NIH/NIDA) [E]" userId="2209e5dc-ca6f-4879-9a1d-039a2b8ca3d9" providerId="ADAL" clId="{272089F8-A92F-45D6-923E-4A8EAB85BC47}" dt="2023-04-22T13:08:39.559" v="101" actId="1076"/>
          <ac:spMkLst>
            <pc:docMk/>
            <pc:sldMk cId="0" sldId="2145706792"/>
            <ac:spMk id="5" creationId="{1E10209C-C5ED-BE56-E542-04368019B1FF}"/>
          </ac:spMkLst>
        </pc:spChg>
        <pc:spChg chg="add mod">
          <ac:chgData name="Weiss, Susan (NIH/NIDA) [E]" userId="2209e5dc-ca6f-4879-9a1d-039a2b8ca3d9" providerId="ADAL" clId="{272089F8-A92F-45D6-923E-4A8EAB85BC47}" dt="2023-04-22T13:08:32.306" v="100" actId="1076"/>
          <ac:spMkLst>
            <pc:docMk/>
            <pc:sldMk cId="0" sldId="2145706792"/>
            <ac:spMk id="6" creationId="{535AC36B-8806-9DD1-1DF0-9D4566865392}"/>
          </ac:spMkLst>
        </pc:spChg>
        <pc:spChg chg="del mod">
          <ac:chgData name="Weiss, Susan (NIH/NIDA) [E]" userId="2209e5dc-ca6f-4879-9a1d-039a2b8ca3d9" providerId="ADAL" clId="{272089F8-A92F-45D6-923E-4A8EAB85BC47}" dt="2023-04-22T12:50:26.237" v="13" actId="21"/>
          <ac:spMkLst>
            <pc:docMk/>
            <pc:sldMk cId="0" sldId="2145706792"/>
            <ac:spMk id="7" creationId="{6F79F5E4-89E2-B412-8E94-32FA1F1224C1}"/>
          </ac:spMkLst>
        </pc:spChg>
        <pc:spChg chg="add mod">
          <ac:chgData name="Weiss, Susan (NIH/NIDA) [E]" userId="2209e5dc-ca6f-4879-9a1d-039a2b8ca3d9" providerId="ADAL" clId="{272089F8-A92F-45D6-923E-4A8EAB85BC47}" dt="2023-04-22T12:51:54.300" v="17"/>
          <ac:spMkLst>
            <pc:docMk/>
            <pc:sldMk cId="0" sldId="2145706792"/>
            <ac:spMk id="8" creationId="{2D460DD5-A26C-DC57-0351-F854A1DC0B7A}"/>
          </ac:spMkLst>
        </pc:spChg>
        <pc:spChg chg="mod">
          <ac:chgData name="Weiss, Susan (NIH/NIDA) [E]" userId="2209e5dc-ca6f-4879-9a1d-039a2b8ca3d9" providerId="ADAL" clId="{272089F8-A92F-45D6-923E-4A8EAB85BC47}" dt="2023-04-22T12:57:20.096" v="61" actId="2711"/>
          <ac:spMkLst>
            <pc:docMk/>
            <pc:sldMk cId="0" sldId="2145706792"/>
            <ac:spMk id="9" creationId="{870C35F3-05B1-C48B-7365-B93D5AFAD65A}"/>
          </ac:spMkLst>
        </pc:spChg>
        <pc:spChg chg="mod">
          <ac:chgData name="Weiss, Susan (NIH/NIDA) [E]" userId="2209e5dc-ca6f-4879-9a1d-039a2b8ca3d9" providerId="ADAL" clId="{272089F8-A92F-45D6-923E-4A8EAB85BC47}" dt="2023-04-22T12:58:08.578" v="64" actId="113"/>
          <ac:spMkLst>
            <pc:docMk/>
            <pc:sldMk cId="0" sldId="2145706792"/>
            <ac:spMk id="10" creationId="{85EB413F-A0D0-25D4-D5E8-E74DC94059BC}"/>
          </ac:spMkLst>
        </pc:spChg>
        <pc:spChg chg="del mod">
          <ac:chgData name="Weiss, Susan (NIH/NIDA) [E]" userId="2209e5dc-ca6f-4879-9a1d-039a2b8ca3d9" providerId="ADAL" clId="{272089F8-A92F-45D6-923E-4A8EAB85BC47}" dt="2023-04-22T12:53:59.893" v="25" actId="21"/>
          <ac:spMkLst>
            <pc:docMk/>
            <pc:sldMk cId="0" sldId="2145706792"/>
            <ac:spMk id="11" creationId="{CB720385-31A4-33FC-508D-57BD2CE73A31}"/>
          </ac:spMkLst>
        </pc:spChg>
        <pc:spChg chg="del">
          <ac:chgData name="Weiss, Susan (NIH/NIDA) [E]" userId="2209e5dc-ca6f-4879-9a1d-039a2b8ca3d9" providerId="ADAL" clId="{272089F8-A92F-45D6-923E-4A8EAB85BC47}" dt="2023-04-22T12:54:04.086" v="26" actId="21"/>
          <ac:spMkLst>
            <pc:docMk/>
            <pc:sldMk cId="0" sldId="2145706792"/>
            <ac:spMk id="12" creationId="{477A2D48-E3C0-42E1-629B-09A45EEC8157}"/>
          </ac:spMkLst>
        </pc:spChg>
        <pc:spChg chg="mod">
          <ac:chgData name="Weiss, Susan (NIH/NIDA) [E]" userId="2209e5dc-ca6f-4879-9a1d-039a2b8ca3d9" providerId="ADAL" clId="{272089F8-A92F-45D6-923E-4A8EAB85BC47}" dt="2023-04-22T12:56:47.442" v="58" actId="2711"/>
          <ac:spMkLst>
            <pc:docMk/>
            <pc:sldMk cId="0" sldId="2145706792"/>
            <ac:spMk id="13" creationId="{6BFFEC03-5FB7-35DF-87F8-A90FD9CB5328}"/>
          </ac:spMkLst>
        </pc:spChg>
        <pc:spChg chg="del">
          <ac:chgData name="Weiss, Susan (NIH/NIDA) [E]" userId="2209e5dc-ca6f-4879-9a1d-039a2b8ca3d9" providerId="ADAL" clId="{272089F8-A92F-45D6-923E-4A8EAB85BC47}" dt="2023-04-22T12:47:38.494" v="2" actId="21"/>
          <ac:spMkLst>
            <pc:docMk/>
            <pc:sldMk cId="0" sldId="2145706792"/>
            <ac:spMk id="14" creationId="{B1AD7804-10EA-D98C-5B53-03EFB7B77401}"/>
          </ac:spMkLst>
        </pc:spChg>
        <pc:spChg chg="mod">
          <ac:chgData name="Weiss, Susan (NIH/NIDA) [E]" userId="2209e5dc-ca6f-4879-9a1d-039a2b8ca3d9" providerId="ADAL" clId="{272089F8-A92F-45D6-923E-4A8EAB85BC47}" dt="2023-04-22T13:07:36.568" v="95" actId="1076"/>
          <ac:spMkLst>
            <pc:docMk/>
            <pc:sldMk cId="0" sldId="2145706792"/>
            <ac:spMk id="15" creationId="{C16E9C45-C0EB-C2FC-BBAD-C9769375E32F}"/>
          </ac:spMkLst>
        </pc:spChg>
        <pc:spChg chg="mod">
          <ac:chgData name="Weiss, Susan (NIH/NIDA) [E]" userId="2209e5dc-ca6f-4879-9a1d-039a2b8ca3d9" providerId="ADAL" clId="{272089F8-A92F-45D6-923E-4A8EAB85BC47}" dt="2023-04-22T12:58:24.846" v="66" actId="113"/>
          <ac:spMkLst>
            <pc:docMk/>
            <pc:sldMk cId="0" sldId="2145706792"/>
            <ac:spMk id="16" creationId="{4973A7CC-1F34-6794-4CB6-B749D07955C3}"/>
          </ac:spMkLst>
        </pc:spChg>
        <pc:spChg chg="del">
          <ac:chgData name="Weiss, Susan (NIH/NIDA) [E]" userId="2209e5dc-ca6f-4879-9a1d-039a2b8ca3d9" providerId="ADAL" clId="{272089F8-A92F-45D6-923E-4A8EAB85BC47}" dt="2023-04-22T12:48:14.466" v="5" actId="21"/>
          <ac:spMkLst>
            <pc:docMk/>
            <pc:sldMk cId="0" sldId="2145706792"/>
            <ac:spMk id="17" creationId="{E179C95E-D8D7-FB2A-02DB-ABAEC9C7A454}"/>
          </ac:spMkLst>
        </pc:spChg>
        <pc:spChg chg="del">
          <ac:chgData name="Weiss, Susan (NIH/NIDA) [E]" userId="2209e5dc-ca6f-4879-9a1d-039a2b8ca3d9" providerId="ADAL" clId="{272089F8-A92F-45D6-923E-4A8EAB85BC47}" dt="2023-04-22T12:48:20.109" v="6" actId="21"/>
          <ac:spMkLst>
            <pc:docMk/>
            <pc:sldMk cId="0" sldId="2145706792"/>
            <ac:spMk id="19" creationId="{17324D9B-AF77-B349-6BCF-D929DE27F52B}"/>
          </ac:spMkLst>
        </pc:spChg>
        <pc:spChg chg="mod">
          <ac:chgData name="Weiss, Susan (NIH/NIDA) [E]" userId="2209e5dc-ca6f-4879-9a1d-039a2b8ca3d9" providerId="ADAL" clId="{272089F8-A92F-45D6-923E-4A8EAB85BC47}" dt="2023-04-22T13:07:44.020" v="96" actId="1076"/>
          <ac:spMkLst>
            <pc:docMk/>
            <pc:sldMk cId="0" sldId="2145706792"/>
            <ac:spMk id="20" creationId="{961CAB94-20FD-EA95-10A0-EBAF3FAA1E4A}"/>
          </ac:spMkLst>
        </pc:spChg>
        <pc:picChg chg="add del mod">
          <ac:chgData name="Weiss, Susan (NIH/NIDA) [E]" userId="2209e5dc-ca6f-4879-9a1d-039a2b8ca3d9" providerId="ADAL" clId="{272089F8-A92F-45D6-923E-4A8EAB85BC47}" dt="2023-04-22T12:53:46.746" v="23" actId="21"/>
          <ac:picMkLst>
            <pc:docMk/>
            <pc:sldMk cId="0" sldId="2145706792"/>
            <ac:picMk id="94210" creationId="{D82612E3-EE8C-B6A4-2AB1-48BAF496A36D}"/>
          </ac:picMkLst>
        </pc:picChg>
      </pc:sldChg>
      <pc:sldChg chg="modSp mod modAnim">
        <pc:chgData name="Weiss, Susan (NIH/NIDA) [E]" userId="2209e5dc-ca6f-4879-9a1d-039a2b8ca3d9" providerId="ADAL" clId="{272089F8-A92F-45D6-923E-4A8EAB85BC47}" dt="2023-04-22T13:20:05.297" v="136" actId="1076"/>
        <pc:sldMkLst>
          <pc:docMk/>
          <pc:sldMk cId="2030806890" sldId="2145706793"/>
        </pc:sldMkLst>
        <pc:spChg chg="mod">
          <ac:chgData name="Weiss, Susan (NIH/NIDA) [E]" userId="2209e5dc-ca6f-4879-9a1d-039a2b8ca3d9" providerId="ADAL" clId="{272089F8-A92F-45D6-923E-4A8EAB85BC47}" dt="2023-04-22T13:20:05.297" v="136" actId="1076"/>
          <ac:spMkLst>
            <pc:docMk/>
            <pc:sldMk cId="2030806890" sldId="2145706793"/>
            <ac:spMk id="15" creationId="{74982238-0A22-8A39-7983-19CFE46B4DC6}"/>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anh3\Documents\Nora%20new%20approach%20on%20drug%20overdose%20by%20age%20sex%20and%20race-ethnicity%20interaction%2015-34%20vs%2035-64\MEN%2015-34\men%2015-34%20overall%20-%20for%20figure.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91842949479663E-2"/>
          <c:y val="4.9522329208894898E-2"/>
          <c:w val="0.9289846498487454"/>
          <c:h val="0.85210214348206503"/>
        </c:manualLayout>
      </c:layout>
      <c:lineChart>
        <c:grouping val="standard"/>
        <c:varyColors val="0"/>
        <c:ser>
          <c:idx val="0"/>
          <c:order val="0"/>
          <c:tx>
            <c:strRef>
              <c:f>Sheet1!$B$1</c:f>
              <c:strCache>
                <c:ptCount val="1"/>
                <c:pt idx="0">
                  <c:v> 2</c:v>
                </c:pt>
              </c:strCache>
            </c:strRef>
          </c:tx>
          <c:spPr>
            <a:ln w="38100">
              <a:solidFill>
                <a:srgbClr val="339933"/>
              </a:solidFill>
            </a:ln>
          </c:spPr>
          <c:marker>
            <c:symbol val="circle"/>
            <c:size val="16"/>
            <c:spPr>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5400000" scaled="1"/>
                <a:tileRect/>
              </a:gradFill>
              <a:ln w="9525">
                <a:solidFill>
                  <a:srgbClr val="339933"/>
                </a:solidFill>
              </a:ln>
            </c:spPr>
          </c:marker>
          <c:cat>
            <c:strRef>
              <c:f>Sheet1!$A$2:$A$32</c:f>
              <c:strCache>
                <c:ptCount val="31"/>
                <c:pt idx="0">
                  <c:v>91</c:v>
                </c:pt>
                <c:pt idx="1">
                  <c:v>92</c:v>
                </c:pt>
                <c:pt idx="2">
                  <c:v>93</c:v>
                </c:pt>
                <c:pt idx="3">
                  <c:v>94</c:v>
                </c:pt>
                <c:pt idx="4">
                  <c:v>95</c:v>
                </c:pt>
                <c:pt idx="5">
                  <c:v>96</c:v>
                </c:pt>
                <c:pt idx="6">
                  <c:v>97</c:v>
                </c:pt>
                <c:pt idx="7">
                  <c:v>98</c:v>
                </c:pt>
                <c:pt idx="8">
                  <c:v>99</c:v>
                </c:pt>
                <c:pt idx="9">
                  <c:v>00</c:v>
                </c:pt>
                <c:pt idx="10">
                  <c:v>01</c:v>
                </c:pt>
                <c:pt idx="11">
                  <c:v>02</c:v>
                </c:pt>
                <c:pt idx="12">
                  <c:v>03</c:v>
                </c:pt>
                <c:pt idx="13">
                  <c:v>04</c:v>
                </c:pt>
                <c:pt idx="14">
                  <c:v>05</c:v>
                </c:pt>
                <c:pt idx="15">
                  <c:v>06</c:v>
                </c:pt>
                <c:pt idx="16">
                  <c:v>07</c:v>
                </c:pt>
                <c:pt idx="17">
                  <c:v>08</c:v>
                </c:pt>
                <c:pt idx="18">
                  <c:v>09</c:v>
                </c:pt>
                <c:pt idx="19">
                  <c:v>10</c:v>
                </c:pt>
                <c:pt idx="20">
                  <c:v>11</c:v>
                </c:pt>
                <c:pt idx="21">
                  <c:v>12</c:v>
                </c:pt>
                <c:pt idx="22">
                  <c:v>13</c:v>
                </c:pt>
                <c:pt idx="23">
                  <c:v>14</c:v>
                </c:pt>
                <c:pt idx="24">
                  <c:v>15</c:v>
                </c:pt>
                <c:pt idx="25">
                  <c:v>16</c:v>
                </c:pt>
                <c:pt idx="26">
                  <c:v>17</c:v>
                </c:pt>
                <c:pt idx="27">
                  <c:v>18</c:v>
                </c:pt>
                <c:pt idx="28">
                  <c:v>19</c:v>
                </c:pt>
                <c:pt idx="29">
                  <c:v>20</c:v>
                </c:pt>
                <c:pt idx="30">
                  <c:v>21</c:v>
                </c:pt>
              </c:strCache>
            </c:strRef>
          </c:cat>
          <c:val>
            <c:numRef>
              <c:f>Sheet1!$B$2:$B$32</c:f>
              <c:numCache>
                <c:formatCode>General</c:formatCode>
                <c:ptCount val="31"/>
                <c:pt idx="0">
                  <c:v>13.8</c:v>
                </c:pt>
                <c:pt idx="1">
                  <c:v>11.9</c:v>
                </c:pt>
                <c:pt idx="2">
                  <c:v>15.5</c:v>
                </c:pt>
                <c:pt idx="3">
                  <c:v>19</c:v>
                </c:pt>
                <c:pt idx="4">
                  <c:v>21.2</c:v>
                </c:pt>
                <c:pt idx="5">
                  <c:v>21.9</c:v>
                </c:pt>
                <c:pt idx="6">
                  <c:v>23.7</c:v>
                </c:pt>
                <c:pt idx="7">
                  <c:v>22.8</c:v>
                </c:pt>
                <c:pt idx="8">
                  <c:v>23.1</c:v>
                </c:pt>
                <c:pt idx="9">
                  <c:v>21.6</c:v>
                </c:pt>
                <c:pt idx="10">
                  <c:v>22.4</c:v>
                </c:pt>
                <c:pt idx="11">
                  <c:v>21.5</c:v>
                </c:pt>
                <c:pt idx="12">
                  <c:v>21.2</c:v>
                </c:pt>
                <c:pt idx="13">
                  <c:v>19.899999999999999</c:v>
                </c:pt>
                <c:pt idx="14">
                  <c:v>19.8</c:v>
                </c:pt>
                <c:pt idx="15">
                  <c:v>18.3</c:v>
                </c:pt>
                <c:pt idx="16">
                  <c:v>18.8</c:v>
                </c:pt>
                <c:pt idx="17">
                  <c:v>19.399999999999999</c:v>
                </c:pt>
                <c:pt idx="18">
                  <c:v>20.6</c:v>
                </c:pt>
                <c:pt idx="19">
                  <c:v>21.4</c:v>
                </c:pt>
                <c:pt idx="20">
                  <c:v>22.6</c:v>
                </c:pt>
                <c:pt idx="21">
                  <c:v>22.9</c:v>
                </c:pt>
                <c:pt idx="22">
                  <c:v>22.7</c:v>
                </c:pt>
                <c:pt idx="23">
                  <c:v>21.2</c:v>
                </c:pt>
                <c:pt idx="24">
                  <c:v>21.3</c:v>
                </c:pt>
                <c:pt idx="25">
                  <c:v>22.5</c:v>
                </c:pt>
                <c:pt idx="26">
                  <c:v>22.9</c:v>
                </c:pt>
                <c:pt idx="27">
                  <c:v>22.2</c:v>
                </c:pt>
                <c:pt idx="28">
                  <c:v>22.3</c:v>
                </c:pt>
                <c:pt idx="29">
                  <c:v>21.1</c:v>
                </c:pt>
                <c:pt idx="30">
                  <c:v>19.5</c:v>
                </c:pt>
              </c:numCache>
            </c:numRef>
          </c:val>
          <c:smooth val="0"/>
          <c:extLst>
            <c:ext xmlns:c16="http://schemas.microsoft.com/office/drawing/2014/chart" uri="{C3380CC4-5D6E-409C-BE32-E72D297353CC}">
              <c16:uniqueId val="{00000000-4F55-400D-92F9-879BD6056088}"/>
            </c:ext>
          </c:extLst>
        </c:ser>
        <c:ser>
          <c:idx val="1"/>
          <c:order val="1"/>
          <c:tx>
            <c:strRef>
              <c:f>Sheet1!$C$1</c:f>
              <c:strCache>
                <c:ptCount val="1"/>
                <c:pt idx="0">
                  <c:v> 3</c:v>
                </c:pt>
              </c:strCache>
            </c:strRef>
          </c:tx>
          <c:spPr>
            <a:ln w="38100">
              <a:solidFill>
                <a:srgbClr val="FF0000"/>
              </a:solidFill>
            </a:ln>
          </c:spPr>
          <c:marker>
            <c:symbol val="circle"/>
            <c:size val="1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rgbClr val="FF0000"/>
                </a:solidFill>
              </a:ln>
            </c:spPr>
          </c:marker>
          <c:cat>
            <c:strRef>
              <c:f>Sheet1!$A$2:$A$32</c:f>
              <c:strCache>
                <c:ptCount val="31"/>
                <c:pt idx="0">
                  <c:v>91</c:v>
                </c:pt>
                <c:pt idx="1">
                  <c:v>92</c:v>
                </c:pt>
                <c:pt idx="2">
                  <c:v>93</c:v>
                </c:pt>
                <c:pt idx="3">
                  <c:v>94</c:v>
                </c:pt>
                <c:pt idx="4">
                  <c:v>95</c:v>
                </c:pt>
                <c:pt idx="5">
                  <c:v>96</c:v>
                </c:pt>
                <c:pt idx="6">
                  <c:v>97</c:v>
                </c:pt>
                <c:pt idx="7">
                  <c:v>98</c:v>
                </c:pt>
                <c:pt idx="8">
                  <c:v>99</c:v>
                </c:pt>
                <c:pt idx="9">
                  <c:v>00</c:v>
                </c:pt>
                <c:pt idx="10">
                  <c:v>01</c:v>
                </c:pt>
                <c:pt idx="11">
                  <c:v>02</c:v>
                </c:pt>
                <c:pt idx="12">
                  <c:v>03</c:v>
                </c:pt>
                <c:pt idx="13">
                  <c:v>04</c:v>
                </c:pt>
                <c:pt idx="14">
                  <c:v>05</c:v>
                </c:pt>
                <c:pt idx="15">
                  <c:v>06</c:v>
                </c:pt>
                <c:pt idx="16">
                  <c:v>07</c:v>
                </c:pt>
                <c:pt idx="17">
                  <c:v>08</c:v>
                </c:pt>
                <c:pt idx="18">
                  <c:v>09</c:v>
                </c:pt>
                <c:pt idx="19">
                  <c:v>10</c:v>
                </c:pt>
                <c:pt idx="20">
                  <c:v>11</c:v>
                </c:pt>
                <c:pt idx="21">
                  <c:v>12</c:v>
                </c:pt>
                <c:pt idx="22">
                  <c:v>13</c:v>
                </c:pt>
                <c:pt idx="23">
                  <c:v>14</c:v>
                </c:pt>
                <c:pt idx="24">
                  <c:v>15</c:v>
                </c:pt>
                <c:pt idx="25">
                  <c:v>16</c:v>
                </c:pt>
                <c:pt idx="26">
                  <c:v>17</c:v>
                </c:pt>
                <c:pt idx="27">
                  <c:v>18</c:v>
                </c:pt>
                <c:pt idx="28">
                  <c:v>19</c:v>
                </c:pt>
                <c:pt idx="29">
                  <c:v>20</c:v>
                </c:pt>
                <c:pt idx="30">
                  <c:v>21</c:v>
                </c:pt>
              </c:strCache>
            </c:strRef>
          </c:cat>
          <c:val>
            <c:numRef>
              <c:f>Sheet1!$C$2:$C$32</c:f>
              <c:numCache>
                <c:formatCode>General</c:formatCode>
                <c:ptCount val="31"/>
                <c:pt idx="0">
                  <c:v>28.3</c:v>
                </c:pt>
                <c:pt idx="1">
                  <c:v>27.8</c:v>
                </c:pt>
                <c:pt idx="2">
                  <c:v>29.9</c:v>
                </c:pt>
                <c:pt idx="3">
                  <c:v>31.2</c:v>
                </c:pt>
                <c:pt idx="4">
                  <c:v>33.5</c:v>
                </c:pt>
                <c:pt idx="5">
                  <c:v>34</c:v>
                </c:pt>
                <c:pt idx="6">
                  <c:v>36.5</c:v>
                </c:pt>
                <c:pt idx="7">
                  <c:v>35.1</c:v>
                </c:pt>
                <c:pt idx="8">
                  <c:v>34.6</c:v>
                </c:pt>
                <c:pt idx="9">
                  <c:v>31.4</c:v>
                </c:pt>
                <c:pt idx="10">
                  <c:v>29.5</c:v>
                </c:pt>
                <c:pt idx="11">
                  <c:v>26.7</c:v>
                </c:pt>
                <c:pt idx="12">
                  <c:v>24.4</c:v>
                </c:pt>
                <c:pt idx="13">
                  <c:v>25</c:v>
                </c:pt>
                <c:pt idx="14">
                  <c:v>23.2</c:v>
                </c:pt>
                <c:pt idx="15">
                  <c:v>21.6</c:v>
                </c:pt>
                <c:pt idx="16">
                  <c:v>21.6</c:v>
                </c:pt>
                <c:pt idx="17">
                  <c:v>20.399999999999999</c:v>
                </c:pt>
                <c:pt idx="18">
                  <c:v>20.100000000000001</c:v>
                </c:pt>
                <c:pt idx="19">
                  <c:v>19.2</c:v>
                </c:pt>
                <c:pt idx="20">
                  <c:v>18.7</c:v>
                </c:pt>
                <c:pt idx="21">
                  <c:v>17.100000000000001</c:v>
                </c:pt>
                <c:pt idx="22">
                  <c:v>16.3</c:v>
                </c:pt>
                <c:pt idx="23">
                  <c:v>13.6</c:v>
                </c:pt>
                <c:pt idx="24">
                  <c:v>11.4</c:v>
                </c:pt>
                <c:pt idx="25">
                  <c:v>10.5</c:v>
                </c:pt>
                <c:pt idx="26">
                  <c:v>9.6999999999999993</c:v>
                </c:pt>
                <c:pt idx="27">
                  <c:v>7.6</c:v>
                </c:pt>
                <c:pt idx="28">
                  <c:v>5.7</c:v>
                </c:pt>
                <c:pt idx="29">
                  <c:v>7.5</c:v>
                </c:pt>
                <c:pt idx="30">
                  <c:v>4.0999999999999996</c:v>
                </c:pt>
              </c:numCache>
            </c:numRef>
          </c:val>
          <c:smooth val="0"/>
          <c:extLst>
            <c:ext xmlns:c16="http://schemas.microsoft.com/office/drawing/2014/chart" uri="{C3380CC4-5D6E-409C-BE32-E72D297353CC}">
              <c16:uniqueId val="{00000001-4F55-400D-92F9-879BD6056088}"/>
            </c:ext>
          </c:extLst>
        </c:ser>
        <c:ser>
          <c:idx val="2"/>
          <c:order val="2"/>
          <c:tx>
            <c:strRef>
              <c:f>Sheet1!$D$1</c:f>
              <c:strCache>
                <c:ptCount val="1"/>
                <c:pt idx="0">
                  <c:v> 4</c:v>
                </c:pt>
              </c:strCache>
            </c:strRef>
          </c:tx>
          <c:spPr>
            <a:ln w="38100">
              <a:solidFill>
                <a:srgbClr val="0000FF"/>
              </a:solidFill>
            </a:ln>
          </c:spPr>
          <c:marker>
            <c:symbol val="circle"/>
            <c:size val="13"/>
            <c:spPr>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ln w="19050">
                <a:solidFill>
                  <a:srgbClr val="0000FF"/>
                </a:solidFill>
              </a:ln>
            </c:spPr>
          </c:marker>
          <c:dPt>
            <c:idx val="4"/>
            <c:marker>
              <c:spPr>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ln w="9525">
                  <a:solidFill>
                    <a:srgbClr val="0000FF"/>
                  </a:solidFill>
                </a:ln>
              </c:spPr>
            </c:marker>
            <c:bubble3D val="0"/>
            <c:extLst>
              <c:ext xmlns:c16="http://schemas.microsoft.com/office/drawing/2014/chart" uri="{C3380CC4-5D6E-409C-BE32-E72D297353CC}">
                <c16:uniqueId val="{00000000-5859-4C21-A840-CE115DB3D10F}"/>
              </c:ext>
            </c:extLst>
          </c:dPt>
          <c:cat>
            <c:strRef>
              <c:f>Sheet1!$A$2:$A$32</c:f>
              <c:strCache>
                <c:ptCount val="31"/>
                <c:pt idx="0">
                  <c:v>91</c:v>
                </c:pt>
                <c:pt idx="1">
                  <c:v>92</c:v>
                </c:pt>
                <c:pt idx="2">
                  <c:v>93</c:v>
                </c:pt>
                <c:pt idx="3">
                  <c:v>94</c:v>
                </c:pt>
                <c:pt idx="4">
                  <c:v>95</c:v>
                </c:pt>
                <c:pt idx="5">
                  <c:v>96</c:v>
                </c:pt>
                <c:pt idx="6">
                  <c:v>97</c:v>
                </c:pt>
                <c:pt idx="7">
                  <c:v>98</c:v>
                </c:pt>
                <c:pt idx="8">
                  <c:v>99</c:v>
                </c:pt>
                <c:pt idx="9">
                  <c:v>00</c:v>
                </c:pt>
                <c:pt idx="10">
                  <c:v>01</c:v>
                </c:pt>
                <c:pt idx="11">
                  <c:v>02</c:v>
                </c:pt>
                <c:pt idx="12">
                  <c:v>03</c:v>
                </c:pt>
                <c:pt idx="13">
                  <c:v>04</c:v>
                </c:pt>
                <c:pt idx="14">
                  <c:v>05</c:v>
                </c:pt>
                <c:pt idx="15">
                  <c:v>06</c:v>
                </c:pt>
                <c:pt idx="16">
                  <c:v>07</c:v>
                </c:pt>
                <c:pt idx="17">
                  <c:v>08</c:v>
                </c:pt>
                <c:pt idx="18">
                  <c:v>09</c:v>
                </c:pt>
                <c:pt idx="19">
                  <c:v>10</c:v>
                </c:pt>
                <c:pt idx="20">
                  <c:v>11</c:v>
                </c:pt>
                <c:pt idx="21">
                  <c:v>12</c:v>
                </c:pt>
                <c:pt idx="22">
                  <c:v>13</c:v>
                </c:pt>
                <c:pt idx="23">
                  <c:v>14</c:v>
                </c:pt>
                <c:pt idx="24">
                  <c:v>15</c:v>
                </c:pt>
                <c:pt idx="25">
                  <c:v>16</c:v>
                </c:pt>
                <c:pt idx="26">
                  <c:v>17</c:v>
                </c:pt>
                <c:pt idx="27">
                  <c:v>18</c:v>
                </c:pt>
                <c:pt idx="28">
                  <c:v>19</c:v>
                </c:pt>
                <c:pt idx="29">
                  <c:v>20</c:v>
                </c:pt>
                <c:pt idx="30">
                  <c:v>21</c:v>
                </c:pt>
              </c:strCache>
            </c:strRef>
          </c:cat>
          <c:val>
            <c:numRef>
              <c:f>Sheet1!$D$2:$D$32</c:f>
              <c:numCache>
                <c:formatCode>General</c:formatCode>
                <c:ptCount val="31"/>
                <c:pt idx="0">
                  <c:v>54</c:v>
                </c:pt>
                <c:pt idx="1">
                  <c:v>51.3</c:v>
                </c:pt>
                <c:pt idx="2">
                  <c:v>48.6</c:v>
                </c:pt>
                <c:pt idx="3">
                  <c:v>50.1</c:v>
                </c:pt>
                <c:pt idx="4">
                  <c:v>51.3</c:v>
                </c:pt>
                <c:pt idx="5">
                  <c:v>50.8</c:v>
                </c:pt>
                <c:pt idx="6">
                  <c:v>52.7</c:v>
                </c:pt>
                <c:pt idx="7">
                  <c:v>52</c:v>
                </c:pt>
                <c:pt idx="8">
                  <c:v>51</c:v>
                </c:pt>
                <c:pt idx="9">
                  <c:v>50</c:v>
                </c:pt>
                <c:pt idx="10">
                  <c:v>49.8</c:v>
                </c:pt>
                <c:pt idx="11">
                  <c:v>48.6</c:v>
                </c:pt>
                <c:pt idx="12">
                  <c:v>47.5</c:v>
                </c:pt>
                <c:pt idx="13">
                  <c:v>48</c:v>
                </c:pt>
                <c:pt idx="14">
                  <c:v>47</c:v>
                </c:pt>
                <c:pt idx="15">
                  <c:v>45.3</c:v>
                </c:pt>
                <c:pt idx="16">
                  <c:v>44.4</c:v>
                </c:pt>
                <c:pt idx="17">
                  <c:v>43.1</c:v>
                </c:pt>
                <c:pt idx="18">
                  <c:v>43.5</c:v>
                </c:pt>
                <c:pt idx="19">
                  <c:v>41.2</c:v>
                </c:pt>
                <c:pt idx="20">
                  <c:v>40</c:v>
                </c:pt>
                <c:pt idx="21">
                  <c:v>41.5</c:v>
                </c:pt>
                <c:pt idx="22">
                  <c:v>39.200000000000003</c:v>
                </c:pt>
                <c:pt idx="23">
                  <c:v>37.4</c:v>
                </c:pt>
                <c:pt idx="24">
                  <c:v>35.299999999999997</c:v>
                </c:pt>
                <c:pt idx="25">
                  <c:v>33.200000000000003</c:v>
                </c:pt>
                <c:pt idx="26">
                  <c:v>33.200000000000003</c:v>
                </c:pt>
                <c:pt idx="27">
                  <c:v>30.2</c:v>
                </c:pt>
                <c:pt idx="28">
                  <c:v>29.3</c:v>
                </c:pt>
                <c:pt idx="29">
                  <c:v>33.6</c:v>
                </c:pt>
                <c:pt idx="30">
                  <c:v>25.8</c:v>
                </c:pt>
              </c:numCache>
            </c:numRef>
          </c:val>
          <c:smooth val="0"/>
          <c:extLst>
            <c:ext xmlns:c16="http://schemas.microsoft.com/office/drawing/2014/chart" uri="{C3380CC4-5D6E-409C-BE32-E72D297353CC}">
              <c16:uniqueId val="{00000002-4F55-400D-92F9-879BD6056088}"/>
            </c:ext>
          </c:extLst>
        </c:ser>
        <c:dLbls>
          <c:showLegendKey val="0"/>
          <c:showVal val="0"/>
          <c:showCatName val="0"/>
          <c:showSerName val="0"/>
          <c:showPercent val="0"/>
          <c:showBubbleSize val="0"/>
        </c:dLbls>
        <c:marker val="1"/>
        <c:smooth val="0"/>
        <c:axId val="-1985983328"/>
        <c:axId val="-1985981968"/>
      </c:lineChart>
      <c:catAx>
        <c:axId val="-1985983328"/>
        <c:scaling>
          <c:orientation val="minMax"/>
        </c:scaling>
        <c:delete val="0"/>
        <c:axPos val="b"/>
        <c:numFmt formatCode="General" sourceLinked="1"/>
        <c:majorTickMark val="out"/>
        <c:minorTickMark val="none"/>
        <c:tickLblPos val="nextTo"/>
        <c:txPr>
          <a:bodyPr/>
          <a:lstStyle/>
          <a:p>
            <a:pPr>
              <a:defRPr b="1"/>
            </a:pPr>
            <a:endParaRPr lang="en-US"/>
          </a:p>
        </c:txPr>
        <c:crossAx val="-1985981968"/>
        <c:crosses val="autoZero"/>
        <c:auto val="1"/>
        <c:lblAlgn val="ctr"/>
        <c:lblOffset val="100"/>
        <c:noMultiLvlLbl val="0"/>
      </c:catAx>
      <c:valAx>
        <c:axId val="-1985981968"/>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985983328"/>
        <c:crosses val="autoZero"/>
        <c:crossBetween val="between"/>
      </c:valAx>
      <c:spPr>
        <a:solidFill>
          <a:schemeClr val="bg1"/>
        </a:solidFill>
      </c:spPr>
    </c:plotArea>
    <c:plotVisOnly val="1"/>
    <c:dispBlanksAs val="gap"/>
    <c:showDLblsOverMax val="0"/>
  </c:chart>
  <c:spPr>
    <a:solidFill>
      <a:schemeClr val="bg1">
        <a:lumMod val="85000"/>
      </a:schemeClr>
    </a:solidFill>
    <a:ln>
      <a:solidFill>
        <a:schemeClr val="bg1"/>
      </a:solidFill>
    </a:ln>
  </c:spPr>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966535433070863E-2"/>
          <c:y val="6.0185185185185182E-2"/>
          <c:w val="0.90286351706036749"/>
          <c:h val="0.66459025955088946"/>
        </c:manualLayout>
      </c:layout>
      <c:barChart>
        <c:barDir val="col"/>
        <c:grouping val="clustered"/>
        <c:varyColors val="0"/>
        <c:ser>
          <c:idx val="0"/>
          <c:order val="0"/>
          <c:tx>
            <c:strRef>
              <c:f>Sheet1!$A$2</c:f>
              <c:strCache>
                <c:ptCount val="1"/>
                <c:pt idx="0">
                  <c:v>Mar-Aug 2018</c:v>
                </c:pt>
              </c:strCache>
            </c:strRef>
          </c:tx>
          <c:spPr>
            <a:solidFill>
              <a:schemeClr val="accent5">
                <a:lumMod val="75000"/>
              </a:schemeClr>
            </a:solidFill>
            <a:ln>
              <a:noFill/>
            </a:ln>
            <a:effectLst/>
          </c:spPr>
          <c:invertIfNegative val="0"/>
          <c:cat>
            <c:strRef>
              <c:f>Sheet1!$B$1:$H$1</c:f>
              <c:strCache>
                <c:ptCount val="7"/>
                <c:pt idx="0">
                  <c:v> overall </c:v>
                </c:pt>
                <c:pt idx="1">
                  <c:v> NH White </c:v>
                </c:pt>
                <c:pt idx="2">
                  <c:v> NH Black </c:v>
                </c:pt>
                <c:pt idx="3">
                  <c:v> Hispanic </c:v>
                </c:pt>
                <c:pt idx="4">
                  <c:v> NH Asian </c:v>
                </c:pt>
                <c:pt idx="5">
                  <c:v> NH AIAN </c:v>
                </c:pt>
                <c:pt idx="6">
                  <c:v> NH &gt;1 Race </c:v>
                </c:pt>
              </c:strCache>
            </c:strRef>
          </c:cat>
          <c:val>
            <c:numRef>
              <c:f>Sheet1!$B$2:$H$2</c:f>
              <c:numCache>
                <c:formatCode>0.000000</c:formatCode>
                <c:ptCount val="7"/>
                <c:pt idx="0">
                  <c:v>10.726638480456055</c:v>
                </c:pt>
                <c:pt idx="1">
                  <c:v>13.756124388567473</c:v>
                </c:pt>
                <c:pt idx="2">
                  <c:v>10.937901208240909</c:v>
                </c:pt>
                <c:pt idx="3">
                  <c:v>3.8259749249505326</c:v>
                </c:pt>
                <c:pt idx="4">
                  <c:v>0.99876142481373231</c:v>
                </c:pt>
                <c:pt idx="5">
                  <c:v>18.666991454926865</c:v>
                </c:pt>
                <c:pt idx="6">
                  <c:v>7.5983813809499967</c:v>
                </c:pt>
              </c:numCache>
            </c:numRef>
          </c:val>
          <c:extLst>
            <c:ext xmlns:c16="http://schemas.microsoft.com/office/drawing/2014/chart" uri="{C3380CC4-5D6E-409C-BE32-E72D297353CC}">
              <c16:uniqueId val="{00000000-613B-4BE3-83D4-705E59D12B06}"/>
            </c:ext>
          </c:extLst>
        </c:ser>
        <c:ser>
          <c:idx val="1"/>
          <c:order val="1"/>
          <c:tx>
            <c:strRef>
              <c:f>Sheet1!$A$3</c:f>
              <c:strCache>
                <c:ptCount val="1"/>
                <c:pt idx="0">
                  <c:v>Sep 2018-Feb 2019</c:v>
                </c:pt>
              </c:strCache>
            </c:strRef>
          </c:tx>
          <c:spPr>
            <a:solidFill>
              <a:srgbClr val="3333FF"/>
            </a:solidFill>
            <a:ln>
              <a:noFill/>
            </a:ln>
            <a:effectLst/>
          </c:spPr>
          <c:invertIfNegative val="0"/>
          <c:cat>
            <c:strRef>
              <c:f>Sheet1!$B$1:$H$1</c:f>
              <c:strCache>
                <c:ptCount val="7"/>
                <c:pt idx="0">
                  <c:v> overall </c:v>
                </c:pt>
                <c:pt idx="1">
                  <c:v> NH White </c:v>
                </c:pt>
                <c:pt idx="2">
                  <c:v> NH Black </c:v>
                </c:pt>
                <c:pt idx="3">
                  <c:v> Hispanic </c:v>
                </c:pt>
                <c:pt idx="4">
                  <c:v> NH Asian </c:v>
                </c:pt>
                <c:pt idx="5">
                  <c:v> NH AIAN </c:v>
                </c:pt>
                <c:pt idx="6">
                  <c:v> NH &gt;1 Race </c:v>
                </c:pt>
              </c:strCache>
            </c:strRef>
          </c:cat>
          <c:val>
            <c:numRef>
              <c:f>Sheet1!$B$3:$H$3</c:f>
              <c:numCache>
                <c:formatCode>0.000000</c:formatCode>
                <c:ptCount val="7"/>
                <c:pt idx="0">
                  <c:v>9.7878598689863026</c:v>
                </c:pt>
                <c:pt idx="1">
                  <c:v>12.414037829425022</c:v>
                </c:pt>
                <c:pt idx="2">
                  <c:v>10.147140461346774</c:v>
                </c:pt>
                <c:pt idx="3">
                  <c:v>3.909511959712372</c:v>
                </c:pt>
                <c:pt idx="4">
                  <c:v>0.61753732791267102</c:v>
                </c:pt>
                <c:pt idx="5">
                  <c:v>21.311506548229726</c:v>
                </c:pt>
                <c:pt idx="6">
                  <c:v>7.2189117829643834</c:v>
                </c:pt>
              </c:numCache>
            </c:numRef>
          </c:val>
          <c:extLst>
            <c:ext xmlns:c16="http://schemas.microsoft.com/office/drawing/2014/chart" uri="{C3380CC4-5D6E-409C-BE32-E72D297353CC}">
              <c16:uniqueId val="{00000001-613B-4BE3-83D4-705E59D12B06}"/>
            </c:ext>
          </c:extLst>
        </c:ser>
        <c:ser>
          <c:idx val="2"/>
          <c:order val="2"/>
          <c:tx>
            <c:strRef>
              <c:f>Sheet1!$A$4</c:f>
              <c:strCache>
                <c:ptCount val="1"/>
                <c:pt idx="0">
                  <c:v>Mar-Aug 2019</c:v>
                </c:pt>
              </c:strCache>
            </c:strRef>
          </c:tx>
          <c:spPr>
            <a:solidFill>
              <a:srgbClr val="00B0F0"/>
            </a:solidFill>
            <a:ln>
              <a:noFill/>
            </a:ln>
            <a:effectLst/>
          </c:spPr>
          <c:invertIfNegative val="0"/>
          <c:cat>
            <c:strRef>
              <c:f>Sheet1!$B$1:$H$1</c:f>
              <c:strCache>
                <c:ptCount val="7"/>
                <c:pt idx="0">
                  <c:v> overall </c:v>
                </c:pt>
                <c:pt idx="1">
                  <c:v> NH White </c:v>
                </c:pt>
                <c:pt idx="2">
                  <c:v> NH Black </c:v>
                </c:pt>
                <c:pt idx="3">
                  <c:v> Hispanic </c:v>
                </c:pt>
                <c:pt idx="4">
                  <c:v> NH Asian </c:v>
                </c:pt>
                <c:pt idx="5">
                  <c:v> NH AIAN </c:v>
                </c:pt>
                <c:pt idx="6">
                  <c:v> NH &gt;1 Race </c:v>
                </c:pt>
              </c:strCache>
            </c:strRef>
          </c:cat>
          <c:val>
            <c:numRef>
              <c:f>Sheet1!$B$4:$H$4</c:f>
              <c:numCache>
                <c:formatCode>0.000000</c:formatCode>
                <c:ptCount val="7"/>
                <c:pt idx="0">
                  <c:v>10.507706937513801</c:v>
                </c:pt>
                <c:pt idx="1">
                  <c:v>13.262936772493058</c:v>
                </c:pt>
                <c:pt idx="2">
                  <c:v>11.636076514888371</c:v>
                </c:pt>
                <c:pt idx="3">
                  <c:v>4.1515510808552856</c:v>
                </c:pt>
                <c:pt idx="4">
                  <c:v>0.8593848949152979</c:v>
                </c:pt>
                <c:pt idx="5">
                  <c:v>16.697571607140389</c:v>
                </c:pt>
                <c:pt idx="6">
                  <c:v>6.7020956941954095</c:v>
                </c:pt>
              </c:numCache>
            </c:numRef>
          </c:val>
          <c:extLst>
            <c:ext xmlns:c16="http://schemas.microsoft.com/office/drawing/2014/chart" uri="{C3380CC4-5D6E-409C-BE32-E72D297353CC}">
              <c16:uniqueId val="{00000002-613B-4BE3-83D4-705E59D12B06}"/>
            </c:ext>
          </c:extLst>
        </c:ser>
        <c:ser>
          <c:idx val="3"/>
          <c:order val="3"/>
          <c:tx>
            <c:strRef>
              <c:f>Sheet1!$A$5</c:f>
              <c:strCache>
                <c:ptCount val="1"/>
                <c:pt idx="0">
                  <c:v>Sep 2019-Feb 2020</c:v>
                </c:pt>
              </c:strCache>
            </c:strRef>
          </c:tx>
          <c:spPr>
            <a:solidFill>
              <a:schemeClr val="accent5">
                <a:lumMod val="40000"/>
                <a:lumOff val="60000"/>
              </a:schemeClr>
            </a:solidFill>
            <a:ln>
              <a:noFill/>
            </a:ln>
            <a:effectLst/>
          </c:spPr>
          <c:invertIfNegative val="0"/>
          <c:cat>
            <c:strRef>
              <c:f>Sheet1!$B$1:$H$1</c:f>
              <c:strCache>
                <c:ptCount val="7"/>
                <c:pt idx="0">
                  <c:v> overall </c:v>
                </c:pt>
                <c:pt idx="1">
                  <c:v> NH White </c:v>
                </c:pt>
                <c:pt idx="2">
                  <c:v> NH Black </c:v>
                </c:pt>
                <c:pt idx="3">
                  <c:v> Hispanic </c:v>
                </c:pt>
                <c:pt idx="4">
                  <c:v> NH Asian </c:v>
                </c:pt>
                <c:pt idx="5">
                  <c:v> NH AIAN </c:v>
                </c:pt>
                <c:pt idx="6">
                  <c:v> NH &gt;1 Race </c:v>
                </c:pt>
              </c:strCache>
            </c:strRef>
          </c:cat>
          <c:val>
            <c:numRef>
              <c:f>Sheet1!$B$5:$H$5</c:f>
              <c:numCache>
                <c:formatCode>0.000000</c:formatCode>
                <c:ptCount val="7"/>
                <c:pt idx="0">
                  <c:v>11.146667638288974</c:v>
                </c:pt>
                <c:pt idx="1">
                  <c:v>13.962863035459522</c:v>
                </c:pt>
                <c:pt idx="2">
                  <c:v>12.878109873882616</c:v>
                </c:pt>
                <c:pt idx="3">
                  <c:v>4.3736171824795527</c:v>
                </c:pt>
                <c:pt idx="4">
                  <c:v>0.85211556083610174</c:v>
                </c:pt>
                <c:pt idx="5">
                  <c:v>17.72145050954574</c:v>
                </c:pt>
                <c:pt idx="6">
                  <c:v>8.9293993789426835</c:v>
                </c:pt>
              </c:numCache>
            </c:numRef>
          </c:val>
          <c:extLst>
            <c:ext xmlns:c16="http://schemas.microsoft.com/office/drawing/2014/chart" uri="{C3380CC4-5D6E-409C-BE32-E72D297353CC}">
              <c16:uniqueId val="{00000003-613B-4BE3-83D4-705E59D12B06}"/>
            </c:ext>
          </c:extLst>
        </c:ser>
        <c:ser>
          <c:idx val="4"/>
          <c:order val="4"/>
          <c:tx>
            <c:strRef>
              <c:f>Sheet1!$A$6</c:f>
              <c:strCache>
                <c:ptCount val="1"/>
                <c:pt idx="0">
                  <c:v>Mar-Aug 2020</c:v>
                </c:pt>
              </c:strCache>
            </c:strRef>
          </c:tx>
          <c:spPr>
            <a:solidFill>
              <a:srgbClr val="CC66FF"/>
            </a:solidFill>
            <a:ln>
              <a:noFill/>
            </a:ln>
            <a:effectLst/>
          </c:spPr>
          <c:invertIfNegative val="0"/>
          <c:cat>
            <c:strRef>
              <c:f>Sheet1!$B$1:$H$1</c:f>
              <c:strCache>
                <c:ptCount val="7"/>
                <c:pt idx="0">
                  <c:v> overall </c:v>
                </c:pt>
                <c:pt idx="1">
                  <c:v> NH White </c:v>
                </c:pt>
                <c:pt idx="2">
                  <c:v> NH Black </c:v>
                </c:pt>
                <c:pt idx="3">
                  <c:v> Hispanic </c:v>
                </c:pt>
                <c:pt idx="4">
                  <c:v> NH Asian </c:v>
                </c:pt>
                <c:pt idx="5">
                  <c:v> NH AIAN </c:v>
                </c:pt>
                <c:pt idx="6">
                  <c:v> NH &gt;1 Race </c:v>
                </c:pt>
              </c:strCache>
            </c:strRef>
          </c:cat>
          <c:val>
            <c:numRef>
              <c:f>Sheet1!$B$6:$H$6</c:f>
              <c:numCache>
                <c:formatCode>0.000000</c:formatCode>
                <c:ptCount val="7"/>
                <c:pt idx="0">
                  <c:v>14.371631594455785</c:v>
                </c:pt>
                <c:pt idx="1">
                  <c:v>17.843202121057175</c:v>
                </c:pt>
                <c:pt idx="2">
                  <c:v>17.448240873518639</c:v>
                </c:pt>
                <c:pt idx="3">
                  <c:v>5.8688406363455439</c:v>
                </c:pt>
                <c:pt idx="4">
                  <c:v>1.2817991378213272</c:v>
                </c:pt>
                <c:pt idx="5">
                  <c:v>27.182784983447615</c:v>
                </c:pt>
                <c:pt idx="6">
                  <c:v>8.4917026880091981</c:v>
                </c:pt>
              </c:numCache>
            </c:numRef>
          </c:val>
          <c:extLst>
            <c:ext xmlns:c16="http://schemas.microsoft.com/office/drawing/2014/chart" uri="{C3380CC4-5D6E-409C-BE32-E72D297353CC}">
              <c16:uniqueId val="{00000004-613B-4BE3-83D4-705E59D12B06}"/>
            </c:ext>
          </c:extLst>
        </c:ser>
        <c:ser>
          <c:idx val="5"/>
          <c:order val="5"/>
          <c:tx>
            <c:strRef>
              <c:f>Sheet1!$A$7</c:f>
              <c:strCache>
                <c:ptCount val="1"/>
                <c:pt idx="0">
                  <c:v>Sep 2020-Feb 2021</c:v>
                </c:pt>
              </c:strCache>
            </c:strRef>
          </c:tx>
          <c:spPr>
            <a:solidFill>
              <a:srgbClr val="FF6699"/>
            </a:solidFill>
            <a:ln>
              <a:noFill/>
            </a:ln>
            <a:effectLst/>
          </c:spPr>
          <c:invertIfNegative val="0"/>
          <c:cat>
            <c:strRef>
              <c:f>Sheet1!$B$1:$H$1</c:f>
              <c:strCache>
                <c:ptCount val="7"/>
                <c:pt idx="0">
                  <c:v> overall </c:v>
                </c:pt>
                <c:pt idx="1">
                  <c:v> NH White </c:v>
                </c:pt>
                <c:pt idx="2">
                  <c:v> NH Black </c:v>
                </c:pt>
                <c:pt idx="3">
                  <c:v> Hispanic </c:v>
                </c:pt>
                <c:pt idx="4">
                  <c:v> NH Asian </c:v>
                </c:pt>
                <c:pt idx="5">
                  <c:v> NH AIAN </c:v>
                </c:pt>
                <c:pt idx="6">
                  <c:v> NH &gt;1 Race </c:v>
                </c:pt>
              </c:strCache>
            </c:strRef>
          </c:cat>
          <c:val>
            <c:numRef>
              <c:f>Sheet1!$B$7:$H$7</c:f>
              <c:numCache>
                <c:formatCode>0.000000</c:formatCode>
                <c:ptCount val="7"/>
                <c:pt idx="0">
                  <c:v>13.722037508558453</c:v>
                </c:pt>
                <c:pt idx="1">
                  <c:v>16.921328481310926</c:v>
                </c:pt>
                <c:pt idx="2">
                  <c:v>16.360694322976755</c:v>
                </c:pt>
                <c:pt idx="3">
                  <c:v>5.91934778583793</c:v>
                </c:pt>
                <c:pt idx="4">
                  <c:v>0.69355543614857051</c:v>
                </c:pt>
                <c:pt idx="5">
                  <c:v>32.750444946871035</c:v>
                </c:pt>
                <c:pt idx="6">
                  <c:v>10.646423585233995</c:v>
                </c:pt>
              </c:numCache>
            </c:numRef>
          </c:val>
          <c:extLst>
            <c:ext xmlns:c16="http://schemas.microsoft.com/office/drawing/2014/chart" uri="{C3380CC4-5D6E-409C-BE32-E72D297353CC}">
              <c16:uniqueId val="{00000005-613B-4BE3-83D4-705E59D12B06}"/>
            </c:ext>
          </c:extLst>
        </c:ser>
        <c:ser>
          <c:idx val="6"/>
          <c:order val="6"/>
          <c:tx>
            <c:strRef>
              <c:f>Sheet1!$A$8</c:f>
              <c:strCache>
                <c:ptCount val="1"/>
                <c:pt idx="0">
                  <c:v>Mar-Aug 2021</c:v>
                </c:pt>
              </c:strCache>
            </c:strRef>
          </c:tx>
          <c:spPr>
            <a:solidFill>
              <a:srgbClr val="FF0000"/>
            </a:solidFill>
            <a:ln>
              <a:noFill/>
            </a:ln>
            <a:effectLst/>
          </c:spPr>
          <c:invertIfNegative val="0"/>
          <c:cat>
            <c:strRef>
              <c:f>Sheet1!$B$1:$H$1</c:f>
              <c:strCache>
                <c:ptCount val="7"/>
                <c:pt idx="0">
                  <c:v> overall </c:v>
                </c:pt>
                <c:pt idx="1">
                  <c:v> NH White </c:v>
                </c:pt>
                <c:pt idx="2">
                  <c:v> NH Black </c:v>
                </c:pt>
                <c:pt idx="3">
                  <c:v> Hispanic </c:v>
                </c:pt>
                <c:pt idx="4">
                  <c:v> NH Asian </c:v>
                </c:pt>
                <c:pt idx="5">
                  <c:v> NH AIAN </c:v>
                </c:pt>
                <c:pt idx="6">
                  <c:v> NH &gt;1 Race </c:v>
                </c:pt>
              </c:strCache>
            </c:strRef>
          </c:cat>
          <c:val>
            <c:numRef>
              <c:f>Sheet1!$B$8:$H$8</c:f>
              <c:numCache>
                <c:formatCode>0.000000</c:formatCode>
                <c:ptCount val="7"/>
                <c:pt idx="0">
                  <c:v>16.227526396754705</c:v>
                </c:pt>
                <c:pt idx="1">
                  <c:v>19.672558208518542</c:v>
                </c:pt>
                <c:pt idx="2">
                  <c:v>21.105658011808572</c:v>
                </c:pt>
                <c:pt idx="3">
                  <c:v>7.1699254556175696</c:v>
                </c:pt>
                <c:pt idx="4">
                  <c:v>0.91317778514973746</c:v>
                </c:pt>
                <c:pt idx="5">
                  <c:v>34.777051315544156</c:v>
                </c:pt>
                <c:pt idx="6">
                  <c:v>11.478871121879703</c:v>
                </c:pt>
              </c:numCache>
            </c:numRef>
          </c:val>
          <c:extLst>
            <c:ext xmlns:c16="http://schemas.microsoft.com/office/drawing/2014/chart" uri="{C3380CC4-5D6E-409C-BE32-E72D297353CC}">
              <c16:uniqueId val="{00000006-613B-4BE3-83D4-705E59D12B06}"/>
            </c:ext>
          </c:extLst>
        </c:ser>
        <c:dLbls>
          <c:showLegendKey val="0"/>
          <c:showVal val="0"/>
          <c:showCatName val="0"/>
          <c:showSerName val="0"/>
          <c:showPercent val="0"/>
          <c:showBubbleSize val="0"/>
        </c:dLbls>
        <c:gapWidth val="219"/>
        <c:overlap val="-27"/>
        <c:axId val="624815256"/>
        <c:axId val="624811976"/>
      </c:barChart>
      <c:catAx>
        <c:axId val="6248152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24811976"/>
        <c:crosses val="autoZero"/>
        <c:auto val="1"/>
        <c:lblAlgn val="ctr"/>
        <c:lblOffset val="100"/>
        <c:noMultiLvlLbl val="0"/>
      </c:catAx>
      <c:valAx>
        <c:axId val="624811976"/>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24815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7056120677945"/>
          <c:y val="3.8950921043568773E-2"/>
          <c:w val="0.85013415539443771"/>
          <c:h val="0.76218341156904779"/>
        </c:manualLayout>
      </c:layout>
      <c:barChart>
        <c:barDir val="col"/>
        <c:grouping val="clustered"/>
        <c:varyColors val="0"/>
        <c:ser>
          <c:idx val="0"/>
          <c:order val="0"/>
          <c:tx>
            <c:strRef>
              <c:f>Sheet1!$B$1</c:f>
              <c:strCache>
                <c:ptCount val="1"/>
                <c:pt idx="0">
                  <c:v>2010</c:v>
                </c:pt>
              </c:strCache>
            </c:strRef>
          </c:tx>
          <c:spPr>
            <a:solidFill>
              <a:schemeClr val="accent1"/>
            </a:solidFill>
            <a:ln>
              <a:noFill/>
            </a:ln>
            <a:effectLst/>
          </c:spPr>
          <c:invertIfNegative val="0"/>
          <c:cat>
            <c:strRef>
              <c:f>Sheet1!$A$2:$A$4</c:f>
              <c:strCache>
                <c:ptCount val="3"/>
                <c:pt idx="0">
                  <c:v>8th Graders</c:v>
                </c:pt>
                <c:pt idx="1">
                  <c:v>10th Graders</c:v>
                </c:pt>
                <c:pt idx="2">
                  <c:v>12th Graders</c:v>
                </c:pt>
              </c:strCache>
            </c:strRef>
          </c:cat>
          <c:val>
            <c:numRef>
              <c:f>Sheet1!$B$2:$B$4</c:f>
              <c:numCache>
                <c:formatCode>General</c:formatCode>
                <c:ptCount val="3"/>
                <c:pt idx="0">
                  <c:v>68</c:v>
                </c:pt>
                <c:pt idx="1">
                  <c:v>57</c:v>
                </c:pt>
                <c:pt idx="2">
                  <c:v>47</c:v>
                </c:pt>
              </c:numCache>
            </c:numRef>
          </c:val>
          <c:extLst>
            <c:ext xmlns:c16="http://schemas.microsoft.com/office/drawing/2014/chart" uri="{C3380CC4-5D6E-409C-BE32-E72D297353CC}">
              <c16:uniqueId val="{00000000-6857-42C6-B962-5B0ECB004BCC}"/>
            </c:ext>
          </c:extLst>
        </c:ser>
        <c:ser>
          <c:idx val="1"/>
          <c:order val="1"/>
          <c:tx>
            <c:strRef>
              <c:f>Sheet1!$C$1</c:f>
              <c:strCache>
                <c:ptCount val="1"/>
                <c:pt idx="0">
                  <c:v>2011</c:v>
                </c:pt>
              </c:strCache>
            </c:strRef>
          </c:tx>
          <c:spPr>
            <a:solidFill>
              <a:schemeClr val="accent2"/>
            </a:solidFill>
            <a:ln>
              <a:noFill/>
            </a:ln>
            <a:effectLst/>
          </c:spPr>
          <c:invertIfNegative val="0"/>
          <c:cat>
            <c:strRef>
              <c:f>Sheet1!$A$2:$A$4</c:f>
              <c:strCache>
                <c:ptCount val="3"/>
                <c:pt idx="0">
                  <c:v>8th Graders</c:v>
                </c:pt>
                <c:pt idx="1">
                  <c:v>10th Graders</c:v>
                </c:pt>
                <c:pt idx="2">
                  <c:v>12th Graders</c:v>
                </c:pt>
              </c:strCache>
            </c:strRef>
          </c:cat>
          <c:val>
            <c:numRef>
              <c:f>Sheet1!$C$2:$C$4</c:f>
              <c:numCache>
                <c:formatCode>General</c:formatCode>
                <c:ptCount val="3"/>
                <c:pt idx="0">
                  <c:v>68</c:v>
                </c:pt>
                <c:pt idx="1">
                  <c:v>55</c:v>
                </c:pt>
                <c:pt idx="2">
                  <c:v>46</c:v>
                </c:pt>
              </c:numCache>
            </c:numRef>
          </c:val>
          <c:extLst>
            <c:ext xmlns:c16="http://schemas.microsoft.com/office/drawing/2014/chart" uri="{C3380CC4-5D6E-409C-BE32-E72D297353CC}">
              <c16:uniqueId val="{00000001-6857-42C6-B962-5B0ECB004BCC}"/>
            </c:ext>
          </c:extLst>
        </c:ser>
        <c:ser>
          <c:idx val="2"/>
          <c:order val="2"/>
          <c:tx>
            <c:strRef>
              <c:f>Sheet1!$D$1</c:f>
              <c:strCache>
                <c:ptCount val="1"/>
                <c:pt idx="0">
                  <c:v>2012</c:v>
                </c:pt>
              </c:strCache>
            </c:strRef>
          </c:tx>
          <c:spPr>
            <a:solidFill>
              <a:schemeClr val="accent3"/>
            </a:solidFill>
            <a:ln>
              <a:noFill/>
            </a:ln>
            <a:effectLst/>
          </c:spPr>
          <c:invertIfNegative val="0"/>
          <c:cat>
            <c:strRef>
              <c:f>Sheet1!$A$2:$A$4</c:f>
              <c:strCache>
                <c:ptCount val="3"/>
                <c:pt idx="0">
                  <c:v>8th Graders</c:v>
                </c:pt>
                <c:pt idx="1">
                  <c:v>10th Graders</c:v>
                </c:pt>
                <c:pt idx="2">
                  <c:v>12th Graders</c:v>
                </c:pt>
              </c:strCache>
            </c:strRef>
          </c:cat>
          <c:val>
            <c:numRef>
              <c:f>Sheet1!$D$2:$D$4</c:f>
              <c:numCache>
                <c:formatCode>General</c:formatCode>
                <c:ptCount val="3"/>
                <c:pt idx="0">
                  <c:v>67</c:v>
                </c:pt>
                <c:pt idx="1">
                  <c:v>51</c:v>
                </c:pt>
                <c:pt idx="2">
                  <c:v>44</c:v>
                </c:pt>
              </c:numCache>
            </c:numRef>
          </c:val>
          <c:extLst>
            <c:ext xmlns:c16="http://schemas.microsoft.com/office/drawing/2014/chart" uri="{C3380CC4-5D6E-409C-BE32-E72D297353CC}">
              <c16:uniqueId val="{00000002-6857-42C6-B962-5B0ECB004BCC}"/>
            </c:ext>
          </c:extLst>
        </c:ser>
        <c:ser>
          <c:idx val="3"/>
          <c:order val="3"/>
          <c:tx>
            <c:strRef>
              <c:f>Sheet1!$E$1</c:f>
              <c:strCache>
                <c:ptCount val="1"/>
                <c:pt idx="0">
                  <c:v>2013</c:v>
                </c:pt>
              </c:strCache>
            </c:strRef>
          </c:tx>
          <c:spPr>
            <a:solidFill>
              <a:schemeClr val="accent4"/>
            </a:solidFill>
            <a:ln>
              <a:noFill/>
            </a:ln>
            <a:effectLst/>
          </c:spPr>
          <c:invertIfNegative val="0"/>
          <c:cat>
            <c:strRef>
              <c:f>Sheet1!$A$2:$A$4</c:f>
              <c:strCache>
                <c:ptCount val="3"/>
                <c:pt idx="0">
                  <c:v>8th Graders</c:v>
                </c:pt>
                <c:pt idx="1">
                  <c:v>10th Graders</c:v>
                </c:pt>
                <c:pt idx="2">
                  <c:v>12th Graders</c:v>
                </c:pt>
              </c:strCache>
            </c:strRef>
          </c:cat>
          <c:val>
            <c:numRef>
              <c:f>Sheet1!$E$2:$E$4</c:f>
              <c:numCache>
                <c:formatCode>General</c:formatCode>
                <c:ptCount val="3"/>
                <c:pt idx="0">
                  <c:v>61</c:v>
                </c:pt>
                <c:pt idx="1">
                  <c:v>47</c:v>
                </c:pt>
                <c:pt idx="2">
                  <c:v>40</c:v>
                </c:pt>
              </c:numCache>
            </c:numRef>
          </c:val>
          <c:extLst>
            <c:ext xmlns:c16="http://schemas.microsoft.com/office/drawing/2014/chart" uri="{C3380CC4-5D6E-409C-BE32-E72D297353CC}">
              <c16:uniqueId val="{00000003-6857-42C6-B962-5B0ECB004BCC}"/>
            </c:ext>
          </c:extLst>
        </c:ser>
        <c:ser>
          <c:idx val="4"/>
          <c:order val="4"/>
          <c:tx>
            <c:strRef>
              <c:f>Sheet1!$F$1</c:f>
              <c:strCache>
                <c:ptCount val="1"/>
                <c:pt idx="0">
                  <c:v>2014</c:v>
                </c:pt>
              </c:strCache>
            </c:strRef>
          </c:tx>
          <c:spPr>
            <a:solidFill>
              <a:schemeClr val="accent5"/>
            </a:solidFill>
            <a:ln>
              <a:noFill/>
            </a:ln>
            <a:effectLst/>
          </c:spPr>
          <c:invertIfNegative val="0"/>
          <c:cat>
            <c:strRef>
              <c:f>Sheet1!$A$2:$A$4</c:f>
              <c:strCache>
                <c:ptCount val="3"/>
                <c:pt idx="0">
                  <c:v>8th Graders</c:v>
                </c:pt>
                <c:pt idx="1">
                  <c:v>10th Graders</c:v>
                </c:pt>
                <c:pt idx="2">
                  <c:v>12th Graders</c:v>
                </c:pt>
              </c:strCache>
            </c:strRef>
          </c:cat>
          <c:val>
            <c:numRef>
              <c:f>Sheet1!$F$2:$F$4</c:f>
              <c:numCache>
                <c:formatCode>General</c:formatCode>
                <c:ptCount val="3"/>
                <c:pt idx="0">
                  <c:v>59</c:v>
                </c:pt>
                <c:pt idx="1">
                  <c:v>45</c:v>
                </c:pt>
                <c:pt idx="2">
                  <c:v>36</c:v>
                </c:pt>
              </c:numCache>
            </c:numRef>
          </c:val>
          <c:extLst>
            <c:ext xmlns:c16="http://schemas.microsoft.com/office/drawing/2014/chart" uri="{C3380CC4-5D6E-409C-BE32-E72D297353CC}">
              <c16:uniqueId val="{00000004-6857-42C6-B962-5B0ECB004BCC}"/>
            </c:ext>
          </c:extLst>
        </c:ser>
        <c:ser>
          <c:idx val="5"/>
          <c:order val="5"/>
          <c:tx>
            <c:strRef>
              <c:f>Sheet1!$G$1</c:f>
              <c:strCache>
                <c:ptCount val="1"/>
                <c:pt idx="0">
                  <c:v>2015</c:v>
                </c:pt>
              </c:strCache>
            </c:strRef>
          </c:tx>
          <c:spPr>
            <a:solidFill>
              <a:schemeClr val="accent6"/>
            </a:solidFill>
            <a:ln>
              <a:noFill/>
            </a:ln>
            <a:effectLst/>
          </c:spPr>
          <c:invertIfNegative val="0"/>
          <c:cat>
            <c:strRef>
              <c:f>Sheet1!$A$2:$A$4</c:f>
              <c:strCache>
                <c:ptCount val="3"/>
                <c:pt idx="0">
                  <c:v>8th Graders</c:v>
                </c:pt>
                <c:pt idx="1">
                  <c:v>10th Graders</c:v>
                </c:pt>
                <c:pt idx="2">
                  <c:v>12th Graders</c:v>
                </c:pt>
              </c:strCache>
            </c:strRef>
          </c:cat>
          <c:val>
            <c:numRef>
              <c:f>Sheet1!$G$2:$G$4</c:f>
              <c:numCache>
                <c:formatCode>General</c:formatCode>
                <c:ptCount val="3"/>
                <c:pt idx="0">
                  <c:v>58</c:v>
                </c:pt>
                <c:pt idx="1">
                  <c:v>43</c:v>
                </c:pt>
                <c:pt idx="2">
                  <c:v>32</c:v>
                </c:pt>
              </c:numCache>
            </c:numRef>
          </c:val>
          <c:extLst>
            <c:ext xmlns:c16="http://schemas.microsoft.com/office/drawing/2014/chart" uri="{C3380CC4-5D6E-409C-BE32-E72D297353CC}">
              <c16:uniqueId val="{00000005-6857-42C6-B962-5B0ECB004BCC}"/>
            </c:ext>
          </c:extLst>
        </c:ser>
        <c:ser>
          <c:idx val="6"/>
          <c:order val="6"/>
          <c:tx>
            <c:strRef>
              <c:f>Sheet1!$H$1</c:f>
              <c:strCache>
                <c:ptCount val="1"/>
                <c:pt idx="0">
                  <c:v>2016</c:v>
                </c:pt>
              </c:strCache>
            </c:strRef>
          </c:tx>
          <c:spPr>
            <a:solidFill>
              <a:schemeClr val="accent1">
                <a:lumMod val="60000"/>
              </a:schemeClr>
            </a:solidFill>
            <a:ln>
              <a:noFill/>
            </a:ln>
            <a:effectLst/>
          </c:spPr>
          <c:invertIfNegative val="0"/>
          <c:cat>
            <c:strRef>
              <c:f>Sheet1!$A$2:$A$4</c:f>
              <c:strCache>
                <c:ptCount val="3"/>
                <c:pt idx="0">
                  <c:v>8th Graders</c:v>
                </c:pt>
                <c:pt idx="1">
                  <c:v>10th Graders</c:v>
                </c:pt>
                <c:pt idx="2">
                  <c:v>12th Graders</c:v>
                </c:pt>
              </c:strCache>
            </c:strRef>
          </c:cat>
          <c:val>
            <c:numRef>
              <c:f>Sheet1!$H$2:$H$4</c:f>
              <c:numCache>
                <c:formatCode>General</c:formatCode>
                <c:ptCount val="3"/>
                <c:pt idx="0">
                  <c:v>58</c:v>
                </c:pt>
                <c:pt idx="1">
                  <c:v>44</c:v>
                </c:pt>
                <c:pt idx="2">
                  <c:v>31</c:v>
                </c:pt>
              </c:numCache>
            </c:numRef>
          </c:val>
          <c:extLst>
            <c:ext xmlns:c16="http://schemas.microsoft.com/office/drawing/2014/chart" uri="{C3380CC4-5D6E-409C-BE32-E72D297353CC}">
              <c16:uniqueId val="{00000006-6857-42C6-B962-5B0ECB004BCC}"/>
            </c:ext>
          </c:extLst>
        </c:ser>
        <c:ser>
          <c:idx val="7"/>
          <c:order val="7"/>
          <c:tx>
            <c:strRef>
              <c:f>Sheet1!$I$1</c:f>
              <c:strCache>
                <c:ptCount val="1"/>
                <c:pt idx="0">
                  <c:v>2017</c:v>
                </c:pt>
              </c:strCache>
            </c:strRef>
          </c:tx>
          <c:spPr>
            <a:solidFill>
              <a:schemeClr val="accent2">
                <a:lumMod val="60000"/>
              </a:schemeClr>
            </a:solidFill>
            <a:ln>
              <a:noFill/>
            </a:ln>
            <a:effectLst/>
          </c:spPr>
          <c:invertIfNegative val="0"/>
          <c:cat>
            <c:strRef>
              <c:f>Sheet1!$A$2:$A$4</c:f>
              <c:strCache>
                <c:ptCount val="3"/>
                <c:pt idx="0">
                  <c:v>8th Graders</c:v>
                </c:pt>
                <c:pt idx="1">
                  <c:v>10th Graders</c:v>
                </c:pt>
                <c:pt idx="2">
                  <c:v>12th Graders</c:v>
                </c:pt>
              </c:strCache>
            </c:strRef>
          </c:cat>
          <c:val>
            <c:numRef>
              <c:f>Sheet1!$I$2:$I$4</c:f>
              <c:numCache>
                <c:formatCode>General</c:formatCode>
                <c:ptCount val="3"/>
                <c:pt idx="0">
                  <c:v>55</c:v>
                </c:pt>
                <c:pt idx="1">
                  <c:v>41</c:v>
                </c:pt>
                <c:pt idx="2">
                  <c:v>29</c:v>
                </c:pt>
              </c:numCache>
            </c:numRef>
          </c:val>
          <c:extLst>
            <c:ext xmlns:c16="http://schemas.microsoft.com/office/drawing/2014/chart" uri="{C3380CC4-5D6E-409C-BE32-E72D297353CC}">
              <c16:uniqueId val="{00000007-6857-42C6-B962-5B0ECB004BCC}"/>
            </c:ext>
          </c:extLst>
        </c:ser>
        <c:ser>
          <c:idx val="8"/>
          <c:order val="8"/>
          <c:tx>
            <c:strRef>
              <c:f>Sheet1!$J$1</c:f>
              <c:strCache>
                <c:ptCount val="1"/>
                <c:pt idx="0">
                  <c:v>2018</c:v>
                </c:pt>
              </c:strCache>
            </c:strRef>
          </c:tx>
          <c:spPr>
            <a:solidFill>
              <a:schemeClr val="accent3">
                <a:lumMod val="60000"/>
              </a:schemeClr>
            </a:solidFill>
            <a:ln>
              <a:noFill/>
            </a:ln>
            <a:effectLst/>
          </c:spPr>
          <c:invertIfNegative val="0"/>
          <c:cat>
            <c:strRef>
              <c:f>Sheet1!$A$2:$A$4</c:f>
              <c:strCache>
                <c:ptCount val="3"/>
                <c:pt idx="0">
                  <c:v>8th Graders</c:v>
                </c:pt>
                <c:pt idx="1">
                  <c:v>10th Graders</c:v>
                </c:pt>
                <c:pt idx="2">
                  <c:v>12th Graders</c:v>
                </c:pt>
              </c:strCache>
            </c:strRef>
          </c:cat>
          <c:val>
            <c:numRef>
              <c:f>Sheet1!$J$2:$J$4</c:f>
              <c:numCache>
                <c:formatCode>General</c:formatCode>
                <c:ptCount val="3"/>
                <c:pt idx="0">
                  <c:v>53</c:v>
                </c:pt>
                <c:pt idx="1">
                  <c:v>38</c:v>
                </c:pt>
                <c:pt idx="2">
                  <c:v>27</c:v>
                </c:pt>
              </c:numCache>
            </c:numRef>
          </c:val>
          <c:extLst>
            <c:ext xmlns:c16="http://schemas.microsoft.com/office/drawing/2014/chart" uri="{C3380CC4-5D6E-409C-BE32-E72D297353CC}">
              <c16:uniqueId val="{00000008-6857-42C6-B962-5B0ECB004BCC}"/>
            </c:ext>
          </c:extLst>
        </c:ser>
        <c:ser>
          <c:idx val="9"/>
          <c:order val="9"/>
          <c:tx>
            <c:strRef>
              <c:f>Sheet1!$K$1</c:f>
              <c:strCache>
                <c:ptCount val="1"/>
                <c:pt idx="0">
                  <c:v>2019</c:v>
                </c:pt>
              </c:strCache>
            </c:strRef>
          </c:tx>
          <c:spPr>
            <a:solidFill>
              <a:schemeClr val="accent4">
                <a:lumMod val="60000"/>
              </a:schemeClr>
            </a:solidFill>
            <a:ln>
              <a:noFill/>
            </a:ln>
            <a:effectLst/>
          </c:spPr>
          <c:invertIfNegative val="0"/>
          <c:cat>
            <c:strRef>
              <c:f>Sheet1!$A$2:$A$4</c:f>
              <c:strCache>
                <c:ptCount val="3"/>
                <c:pt idx="0">
                  <c:v>8th Graders</c:v>
                </c:pt>
                <c:pt idx="1">
                  <c:v>10th Graders</c:v>
                </c:pt>
                <c:pt idx="2">
                  <c:v>12th Graders</c:v>
                </c:pt>
              </c:strCache>
            </c:strRef>
          </c:cat>
          <c:val>
            <c:numRef>
              <c:f>Sheet1!$K$2:$K$4</c:f>
              <c:numCache>
                <c:formatCode>General</c:formatCode>
                <c:ptCount val="3"/>
                <c:pt idx="0">
                  <c:v>53</c:v>
                </c:pt>
                <c:pt idx="1">
                  <c:v>40</c:v>
                </c:pt>
                <c:pt idx="2">
                  <c:v>30</c:v>
                </c:pt>
              </c:numCache>
            </c:numRef>
          </c:val>
          <c:extLst>
            <c:ext xmlns:c16="http://schemas.microsoft.com/office/drawing/2014/chart" uri="{C3380CC4-5D6E-409C-BE32-E72D297353CC}">
              <c16:uniqueId val="{00000009-6857-42C6-B962-5B0ECB004BCC}"/>
            </c:ext>
          </c:extLst>
        </c:ser>
        <c:ser>
          <c:idx val="10"/>
          <c:order val="10"/>
          <c:tx>
            <c:strRef>
              <c:f>Sheet1!$L$1</c:f>
              <c:strCache>
                <c:ptCount val="1"/>
                <c:pt idx="0">
                  <c:v>2020</c:v>
                </c:pt>
              </c:strCache>
            </c:strRef>
          </c:tx>
          <c:spPr>
            <a:solidFill>
              <a:schemeClr val="accent5">
                <a:lumMod val="60000"/>
              </a:schemeClr>
            </a:solidFill>
            <a:ln>
              <a:noFill/>
            </a:ln>
            <a:effectLst/>
          </c:spPr>
          <c:invertIfNegative val="0"/>
          <c:cat>
            <c:strRef>
              <c:f>Sheet1!$A$2:$A$4</c:f>
              <c:strCache>
                <c:ptCount val="3"/>
                <c:pt idx="0">
                  <c:v>8th Graders</c:v>
                </c:pt>
                <c:pt idx="1">
                  <c:v>10th Graders</c:v>
                </c:pt>
                <c:pt idx="2">
                  <c:v>12th Graders</c:v>
                </c:pt>
              </c:strCache>
            </c:strRef>
          </c:cat>
          <c:val>
            <c:numRef>
              <c:f>Sheet1!$L$2:$L$4</c:f>
              <c:numCache>
                <c:formatCode>General</c:formatCode>
                <c:ptCount val="3"/>
                <c:pt idx="0">
                  <c:v>54</c:v>
                </c:pt>
                <c:pt idx="1">
                  <c:v>36</c:v>
                </c:pt>
              </c:numCache>
            </c:numRef>
          </c:val>
          <c:extLst>
            <c:ext xmlns:c16="http://schemas.microsoft.com/office/drawing/2014/chart" uri="{C3380CC4-5D6E-409C-BE32-E72D297353CC}">
              <c16:uniqueId val="{0000000A-6857-42C6-B962-5B0ECB004BCC}"/>
            </c:ext>
          </c:extLst>
        </c:ser>
        <c:dLbls>
          <c:showLegendKey val="0"/>
          <c:showVal val="0"/>
          <c:showCatName val="0"/>
          <c:showSerName val="0"/>
          <c:showPercent val="0"/>
          <c:showBubbleSize val="0"/>
        </c:dLbls>
        <c:gapWidth val="219"/>
        <c:axId val="592500960"/>
        <c:axId val="592501288"/>
      </c:barChart>
      <c:catAx>
        <c:axId val="59250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592501288"/>
        <c:crosses val="autoZero"/>
        <c:auto val="1"/>
        <c:lblAlgn val="ctr"/>
        <c:lblOffset val="100"/>
        <c:noMultiLvlLbl val="0"/>
      </c:catAx>
      <c:valAx>
        <c:axId val="592501288"/>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a:solidFill>
                      <a:schemeClr val="bg1"/>
                    </a:solidFill>
                  </a:rPr>
                  <a:t>Perceived Harmfulness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592500960"/>
        <c:crosses val="autoZero"/>
        <c:crossBetween val="between"/>
      </c:valAx>
      <c:spPr>
        <a:noFill/>
        <a:ln w="25400">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251162502325"/>
          <c:y val="3.8969197246570601E-2"/>
          <c:w val="0.828445656891315"/>
          <c:h val="0.786894963601248"/>
        </c:manualLayout>
      </c:layout>
      <c:barChart>
        <c:barDir val="col"/>
        <c:grouping val="clustered"/>
        <c:varyColors val="0"/>
        <c:ser>
          <c:idx val="0"/>
          <c:order val="0"/>
          <c:tx>
            <c:strRef>
              <c:f>Sheet1!$B$1</c:f>
              <c:strCache>
                <c:ptCount val="1"/>
                <c:pt idx="0">
                  <c:v>Less than Monthly</c:v>
                </c:pt>
              </c:strCache>
            </c:strRef>
          </c:tx>
          <c:spPr>
            <a:solidFill>
              <a:schemeClr val="accent1"/>
            </a:solidFill>
            <a:ln>
              <a:noFill/>
            </a:ln>
            <a:effectLst/>
            <a:scene3d>
              <a:camera prst="orthographicFront"/>
              <a:lightRig rig="threePt" dir="t"/>
            </a:scene3d>
            <a:sp3d>
              <a:bevelT w="190500" h="38100"/>
            </a:sp3d>
          </c:spPr>
          <c:invertIfNegative val="0"/>
          <c:cat>
            <c:strRef>
              <c:f>Sheet1!$A$2:$A$5</c:f>
              <c:strCache>
                <c:ptCount val="4"/>
                <c:pt idx="0">
                  <c:v>High School Completion</c:v>
                </c:pt>
                <c:pt idx="1">
                  <c:v>Degee Attainment</c:v>
                </c:pt>
                <c:pt idx="2">
                  <c:v>Depression</c:v>
                </c:pt>
                <c:pt idx="3">
                  <c:v>Welfare Dependence</c:v>
                </c:pt>
              </c:strCache>
            </c:strRef>
          </c:cat>
          <c:val>
            <c:numRef>
              <c:f>Sheet1!$B$2:$B$5</c:f>
              <c:numCache>
                <c:formatCode>General</c:formatCode>
                <c:ptCount val="4"/>
                <c:pt idx="0">
                  <c:v>0.78</c:v>
                </c:pt>
                <c:pt idx="1">
                  <c:v>0.78</c:v>
                </c:pt>
                <c:pt idx="2">
                  <c:v>1.01</c:v>
                </c:pt>
                <c:pt idx="3">
                  <c:v>1.04</c:v>
                </c:pt>
              </c:numCache>
            </c:numRef>
          </c:val>
          <c:extLst>
            <c:ext xmlns:c16="http://schemas.microsoft.com/office/drawing/2014/chart" uri="{C3380CC4-5D6E-409C-BE32-E72D297353CC}">
              <c16:uniqueId val="{00000000-6625-41AE-ADD8-5CAFBC0B347B}"/>
            </c:ext>
          </c:extLst>
        </c:ser>
        <c:ser>
          <c:idx val="1"/>
          <c:order val="1"/>
          <c:tx>
            <c:strRef>
              <c:f>Sheet1!$C$1</c:f>
              <c:strCache>
                <c:ptCount val="1"/>
                <c:pt idx="0">
                  <c:v>Monthly or More</c:v>
                </c:pt>
              </c:strCache>
            </c:strRef>
          </c:tx>
          <c:spPr>
            <a:solidFill>
              <a:schemeClr val="accent2"/>
            </a:solidFill>
            <a:ln>
              <a:noFill/>
            </a:ln>
            <a:effectLst/>
            <a:scene3d>
              <a:camera prst="orthographicFront"/>
              <a:lightRig rig="threePt" dir="t"/>
            </a:scene3d>
            <a:sp3d>
              <a:bevelT w="190500" h="38100"/>
            </a:sp3d>
          </c:spPr>
          <c:invertIfNegative val="0"/>
          <c:cat>
            <c:strRef>
              <c:f>Sheet1!$A$2:$A$5</c:f>
              <c:strCache>
                <c:ptCount val="4"/>
                <c:pt idx="0">
                  <c:v>High School Completion</c:v>
                </c:pt>
                <c:pt idx="1">
                  <c:v>Degee Attainment</c:v>
                </c:pt>
                <c:pt idx="2">
                  <c:v>Depression</c:v>
                </c:pt>
                <c:pt idx="3">
                  <c:v>Welfare Dependence</c:v>
                </c:pt>
              </c:strCache>
            </c:strRef>
          </c:cat>
          <c:val>
            <c:numRef>
              <c:f>Sheet1!$C$2:$C$5</c:f>
              <c:numCache>
                <c:formatCode>General</c:formatCode>
                <c:ptCount val="4"/>
                <c:pt idx="0">
                  <c:v>0.61</c:v>
                </c:pt>
                <c:pt idx="1">
                  <c:v>0.62</c:v>
                </c:pt>
                <c:pt idx="2">
                  <c:v>1.01</c:v>
                </c:pt>
                <c:pt idx="3">
                  <c:v>1.08</c:v>
                </c:pt>
              </c:numCache>
            </c:numRef>
          </c:val>
          <c:extLst>
            <c:ext xmlns:c16="http://schemas.microsoft.com/office/drawing/2014/chart" uri="{C3380CC4-5D6E-409C-BE32-E72D297353CC}">
              <c16:uniqueId val="{00000001-6625-41AE-ADD8-5CAFBC0B347B}"/>
            </c:ext>
          </c:extLst>
        </c:ser>
        <c:ser>
          <c:idx val="2"/>
          <c:order val="2"/>
          <c:tx>
            <c:strRef>
              <c:f>Sheet1!$D$1</c:f>
              <c:strCache>
                <c:ptCount val="1"/>
                <c:pt idx="0">
                  <c:v>Weekly or More</c:v>
                </c:pt>
              </c:strCache>
            </c:strRef>
          </c:tx>
          <c:spPr>
            <a:solidFill>
              <a:schemeClr val="accent3"/>
            </a:solidFill>
            <a:ln>
              <a:noFill/>
            </a:ln>
            <a:effectLst/>
            <a:scene3d>
              <a:camera prst="orthographicFront"/>
              <a:lightRig rig="threePt" dir="t"/>
            </a:scene3d>
            <a:sp3d>
              <a:bevelT w="190500" h="38100"/>
            </a:sp3d>
          </c:spPr>
          <c:invertIfNegative val="0"/>
          <c:cat>
            <c:strRef>
              <c:f>Sheet1!$A$2:$A$5</c:f>
              <c:strCache>
                <c:ptCount val="4"/>
                <c:pt idx="0">
                  <c:v>High School Completion</c:v>
                </c:pt>
                <c:pt idx="1">
                  <c:v>Degee Attainment</c:v>
                </c:pt>
                <c:pt idx="2">
                  <c:v>Depression</c:v>
                </c:pt>
                <c:pt idx="3">
                  <c:v>Welfare Dependence</c:v>
                </c:pt>
              </c:strCache>
            </c:strRef>
          </c:cat>
          <c:val>
            <c:numRef>
              <c:f>Sheet1!$D$2:$D$5</c:f>
              <c:numCache>
                <c:formatCode>General</c:formatCode>
                <c:ptCount val="4"/>
                <c:pt idx="0">
                  <c:v>0.47</c:v>
                </c:pt>
                <c:pt idx="1">
                  <c:v>0.49</c:v>
                </c:pt>
                <c:pt idx="2">
                  <c:v>1.02</c:v>
                </c:pt>
                <c:pt idx="3">
                  <c:v>1.1200000000000001</c:v>
                </c:pt>
              </c:numCache>
            </c:numRef>
          </c:val>
          <c:extLst>
            <c:ext xmlns:c16="http://schemas.microsoft.com/office/drawing/2014/chart" uri="{C3380CC4-5D6E-409C-BE32-E72D297353CC}">
              <c16:uniqueId val="{00000002-6625-41AE-ADD8-5CAFBC0B347B}"/>
            </c:ext>
          </c:extLst>
        </c:ser>
        <c:ser>
          <c:idx val="3"/>
          <c:order val="3"/>
          <c:tx>
            <c:strRef>
              <c:f>Sheet1!$E$1</c:f>
              <c:strCache>
                <c:ptCount val="1"/>
                <c:pt idx="0">
                  <c:v>Daily</c:v>
                </c:pt>
              </c:strCache>
            </c:strRef>
          </c:tx>
          <c:spPr>
            <a:solidFill>
              <a:schemeClr val="accent4"/>
            </a:solidFill>
            <a:ln>
              <a:noFill/>
            </a:ln>
            <a:effectLst/>
            <a:scene3d>
              <a:camera prst="orthographicFront"/>
              <a:lightRig rig="threePt" dir="t"/>
            </a:scene3d>
            <a:sp3d>
              <a:bevelT w="190500" h="38100"/>
            </a:sp3d>
          </c:spPr>
          <c:invertIfNegative val="0"/>
          <c:cat>
            <c:strRef>
              <c:f>Sheet1!$A$2:$A$5</c:f>
              <c:strCache>
                <c:ptCount val="4"/>
                <c:pt idx="0">
                  <c:v>High School Completion</c:v>
                </c:pt>
                <c:pt idx="1">
                  <c:v>Degee Attainment</c:v>
                </c:pt>
                <c:pt idx="2">
                  <c:v>Depression</c:v>
                </c:pt>
                <c:pt idx="3">
                  <c:v>Welfare Dependence</c:v>
                </c:pt>
              </c:strCache>
            </c:strRef>
          </c:cat>
          <c:val>
            <c:numRef>
              <c:f>Sheet1!$E$2:$E$5</c:f>
              <c:numCache>
                <c:formatCode>General</c:formatCode>
                <c:ptCount val="4"/>
                <c:pt idx="0">
                  <c:v>0.37</c:v>
                </c:pt>
                <c:pt idx="1">
                  <c:v>0.38</c:v>
                </c:pt>
                <c:pt idx="2">
                  <c:v>1.02</c:v>
                </c:pt>
                <c:pt idx="3">
                  <c:v>1.159999999999995</c:v>
                </c:pt>
              </c:numCache>
            </c:numRef>
          </c:val>
          <c:extLst>
            <c:ext xmlns:c16="http://schemas.microsoft.com/office/drawing/2014/chart" uri="{C3380CC4-5D6E-409C-BE32-E72D297353CC}">
              <c16:uniqueId val="{00000003-6625-41AE-ADD8-5CAFBC0B347B}"/>
            </c:ext>
          </c:extLst>
        </c:ser>
        <c:dLbls>
          <c:showLegendKey val="0"/>
          <c:showVal val="0"/>
          <c:showCatName val="0"/>
          <c:showSerName val="0"/>
          <c:showPercent val="0"/>
          <c:showBubbleSize val="0"/>
        </c:dLbls>
        <c:gapWidth val="150"/>
        <c:axId val="1079214816"/>
        <c:axId val="1017062992"/>
      </c:barChart>
      <c:catAx>
        <c:axId val="1079214816"/>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bg1"/>
                </a:solidFill>
                <a:latin typeface="Calibri" panose="020F0502020204030204" pitchFamily="34" charset="0"/>
                <a:ea typeface="+mn-ea"/>
                <a:cs typeface="+mn-cs"/>
              </a:defRPr>
            </a:pPr>
            <a:endParaRPr lang="en-US"/>
          </a:p>
        </c:txPr>
        <c:crossAx val="1017062992"/>
        <c:crosses val="autoZero"/>
        <c:auto val="1"/>
        <c:lblAlgn val="ctr"/>
        <c:lblOffset val="100"/>
        <c:noMultiLvlLbl val="0"/>
      </c:catAx>
      <c:valAx>
        <c:axId val="1017062992"/>
        <c:scaling>
          <c:orientation val="minMax"/>
        </c:scaling>
        <c:delete val="0"/>
        <c:axPos val="l"/>
        <c:majorGridlines>
          <c:spPr>
            <a:ln w="6350" cap="flat" cmpd="sng" algn="ctr">
              <a:solidFill>
                <a:schemeClr val="bg1">
                  <a:lumMod val="50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bg1"/>
                </a:solidFill>
                <a:latin typeface="Calibri" panose="020F0502020204030204" pitchFamily="34" charset="0"/>
                <a:ea typeface="+mn-ea"/>
                <a:cs typeface="+mn-cs"/>
              </a:defRPr>
            </a:pPr>
            <a:endParaRPr lang="en-US"/>
          </a:p>
        </c:txPr>
        <c:crossAx val="1079214816"/>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solidFill>
            <a:schemeClr val="bg1"/>
          </a:solidFill>
          <a:latin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281393397254203E-2"/>
          <c:y val="0.106538407699038"/>
          <c:w val="0.84849411680682796"/>
          <c:h val="0.75604304461942695"/>
        </c:manualLayout>
      </c:layout>
      <c:barChart>
        <c:barDir val="col"/>
        <c:grouping val="clustered"/>
        <c:varyColors val="0"/>
        <c:ser>
          <c:idx val="0"/>
          <c:order val="0"/>
          <c:tx>
            <c:strRef>
              <c:f>Sheet1!$B$1</c:f>
              <c:strCache>
                <c:ptCount val="1"/>
                <c:pt idx="0">
                  <c:v>Less than Monthly</c:v>
                </c:pt>
              </c:strCache>
            </c:strRef>
          </c:tx>
          <c:spPr>
            <a:solidFill>
              <a:schemeClr val="accent1"/>
            </a:solidFill>
            <a:ln>
              <a:noFill/>
            </a:ln>
            <a:effectLst/>
            <a:scene3d>
              <a:camera prst="orthographicFront"/>
              <a:lightRig rig="threePt" dir="t"/>
            </a:scene3d>
            <a:sp3d>
              <a:bevelT w="190500" h="38100"/>
            </a:sp3d>
          </c:spPr>
          <c:invertIfNegative val="0"/>
          <c:cat>
            <c:strRef>
              <c:f>Sheet1!$A$2:$A$4</c:f>
              <c:strCache>
                <c:ptCount val="3"/>
                <c:pt idx="0">
                  <c:v>Cannabis Dependence</c:v>
                </c:pt>
                <c:pt idx="1">
                  <c:v>Other Illicit Drug Use</c:v>
                </c:pt>
                <c:pt idx="2">
                  <c:v>Suicide Attempt</c:v>
                </c:pt>
              </c:strCache>
            </c:strRef>
          </c:cat>
          <c:val>
            <c:numRef>
              <c:f>Sheet1!$B$2:$B$4</c:f>
              <c:numCache>
                <c:formatCode>General</c:formatCode>
                <c:ptCount val="3"/>
                <c:pt idx="0">
                  <c:v>2.06</c:v>
                </c:pt>
                <c:pt idx="1">
                  <c:v>1.6700000000000019</c:v>
                </c:pt>
                <c:pt idx="2">
                  <c:v>1.62</c:v>
                </c:pt>
              </c:numCache>
            </c:numRef>
          </c:val>
          <c:extLst>
            <c:ext xmlns:c16="http://schemas.microsoft.com/office/drawing/2014/chart" uri="{C3380CC4-5D6E-409C-BE32-E72D297353CC}">
              <c16:uniqueId val="{00000000-625E-47CB-AD30-F3177F62E6A2}"/>
            </c:ext>
          </c:extLst>
        </c:ser>
        <c:ser>
          <c:idx val="1"/>
          <c:order val="1"/>
          <c:tx>
            <c:strRef>
              <c:f>Sheet1!$C$1</c:f>
              <c:strCache>
                <c:ptCount val="1"/>
                <c:pt idx="0">
                  <c:v>Monthly or More</c:v>
                </c:pt>
              </c:strCache>
            </c:strRef>
          </c:tx>
          <c:spPr>
            <a:solidFill>
              <a:schemeClr val="accent2"/>
            </a:solidFill>
            <a:ln>
              <a:noFill/>
            </a:ln>
            <a:effectLst/>
            <a:scene3d>
              <a:camera prst="orthographicFront"/>
              <a:lightRig rig="threePt" dir="t"/>
            </a:scene3d>
            <a:sp3d>
              <a:bevelT w="190500" h="38100"/>
            </a:sp3d>
          </c:spPr>
          <c:invertIfNegative val="0"/>
          <c:cat>
            <c:strRef>
              <c:f>Sheet1!$A$2:$A$4</c:f>
              <c:strCache>
                <c:ptCount val="3"/>
                <c:pt idx="0">
                  <c:v>Cannabis Dependence</c:v>
                </c:pt>
                <c:pt idx="1">
                  <c:v>Other Illicit Drug Use</c:v>
                </c:pt>
                <c:pt idx="2">
                  <c:v>Suicide Attempt</c:v>
                </c:pt>
              </c:strCache>
            </c:strRef>
          </c:cat>
          <c:val>
            <c:numRef>
              <c:f>Sheet1!$C$2:$C$4</c:f>
              <c:numCache>
                <c:formatCode>General</c:formatCode>
                <c:ptCount val="3"/>
                <c:pt idx="0">
                  <c:v>4.24</c:v>
                </c:pt>
                <c:pt idx="1">
                  <c:v>2.79</c:v>
                </c:pt>
                <c:pt idx="2">
                  <c:v>2.61</c:v>
                </c:pt>
              </c:numCache>
            </c:numRef>
          </c:val>
          <c:extLst>
            <c:ext xmlns:c16="http://schemas.microsoft.com/office/drawing/2014/chart" uri="{C3380CC4-5D6E-409C-BE32-E72D297353CC}">
              <c16:uniqueId val="{00000001-625E-47CB-AD30-F3177F62E6A2}"/>
            </c:ext>
          </c:extLst>
        </c:ser>
        <c:ser>
          <c:idx val="2"/>
          <c:order val="2"/>
          <c:tx>
            <c:strRef>
              <c:f>Sheet1!$D$1</c:f>
              <c:strCache>
                <c:ptCount val="1"/>
                <c:pt idx="0">
                  <c:v>Weekly or More</c:v>
                </c:pt>
              </c:strCache>
            </c:strRef>
          </c:tx>
          <c:spPr>
            <a:solidFill>
              <a:schemeClr val="accent3"/>
            </a:solidFill>
            <a:ln>
              <a:noFill/>
            </a:ln>
            <a:effectLst/>
            <a:scene3d>
              <a:camera prst="orthographicFront"/>
              <a:lightRig rig="threePt" dir="t"/>
            </a:scene3d>
            <a:sp3d>
              <a:bevelT w="190500" h="38100"/>
            </a:sp3d>
          </c:spPr>
          <c:invertIfNegative val="0"/>
          <c:cat>
            <c:strRef>
              <c:f>Sheet1!$A$2:$A$4</c:f>
              <c:strCache>
                <c:ptCount val="3"/>
                <c:pt idx="0">
                  <c:v>Cannabis Dependence</c:v>
                </c:pt>
                <c:pt idx="1">
                  <c:v>Other Illicit Drug Use</c:v>
                </c:pt>
                <c:pt idx="2">
                  <c:v>Suicide Attempt</c:v>
                </c:pt>
              </c:strCache>
            </c:strRef>
          </c:cat>
          <c:val>
            <c:numRef>
              <c:f>Sheet1!$D$2:$D$4</c:f>
              <c:numCache>
                <c:formatCode>General</c:formatCode>
                <c:ptCount val="3"/>
                <c:pt idx="0">
                  <c:v>8.7200000000000024</c:v>
                </c:pt>
                <c:pt idx="1">
                  <c:v>4.68</c:v>
                </c:pt>
                <c:pt idx="2">
                  <c:v>4.2300000000000004</c:v>
                </c:pt>
              </c:numCache>
            </c:numRef>
          </c:val>
          <c:extLst>
            <c:ext xmlns:c16="http://schemas.microsoft.com/office/drawing/2014/chart" uri="{C3380CC4-5D6E-409C-BE32-E72D297353CC}">
              <c16:uniqueId val="{00000002-625E-47CB-AD30-F3177F62E6A2}"/>
            </c:ext>
          </c:extLst>
        </c:ser>
        <c:ser>
          <c:idx val="3"/>
          <c:order val="3"/>
          <c:tx>
            <c:strRef>
              <c:f>Sheet1!$E$1</c:f>
              <c:strCache>
                <c:ptCount val="1"/>
                <c:pt idx="0">
                  <c:v>Daily</c:v>
                </c:pt>
              </c:strCache>
            </c:strRef>
          </c:tx>
          <c:spPr>
            <a:solidFill>
              <a:schemeClr val="accent4"/>
            </a:solidFill>
            <a:ln>
              <a:noFill/>
            </a:ln>
            <a:effectLst/>
            <a:scene3d>
              <a:camera prst="orthographicFront"/>
              <a:lightRig rig="threePt" dir="t"/>
            </a:scene3d>
            <a:sp3d>
              <a:bevelT w="190500" h="38100"/>
            </a:sp3d>
          </c:spPr>
          <c:invertIfNegative val="0"/>
          <c:cat>
            <c:strRef>
              <c:f>Sheet1!$A$2:$A$4</c:f>
              <c:strCache>
                <c:ptCount val="3"/>
                <c:pt idx="0">
                  <c:v>Cannabis Dependence</c:v>
                </c:pt>
                <c:pt idx="1">
                  <c:v>Other Illicit Drug Use</c:v>
                </c:pt>
                <c:pt idx="2">
                  <c:v>Suicide Attempt</c:v>
                </c:pt>
              </c:strCache>
            </c:strRef>
          </c:cat>
          <c:val>
            <c:numRef>
              <c:f>Sheet1!$E$2:$E$4</c:f>
              <c:numCache>
                <c:formatCode>General</c:formatCode>
                <c:ptCount val="3"/>
                <c:pt idx="0">
                  <c:v>17.95</c:v>
                </c:pt>
                <c:pt idx="1">
                  <c:v>7.8</c:v>
                </c:pt>
                <c:pt idx="2">
                  <c:v>6.83</c:v>
                </c:pt>
              </c:numCache>
            </c:numRef>
          </c:val>
          <c:extLst>
            <c:ext xmlns:c16="http://schemas.microsoft.com/office/drawing/2014/chart" uri="{C3380CC4-5D6E-409C-BE32-E72D297353CC}">
              <c16:uniqueId val="{00000003-625E-47CB-AD30-F3177F62E6A2}"/>
            </c:ext>
          </c:extLst>
        </c:ser>
        <c:dLbls>
          <c:showLegendKey val="0"/>
          <c:showVal val="0"/>
          <c:showCatName val="0"/>
          <c:showSerName val="0"/>
          <c:showPercent val="0"/>
          <c:showBubbleSize val="0"/>
        </c:dLbls>
        <c:gapWidth val="150"/>
        <c:axId val="1066303696"/>
        <c:axId val="1116772384"/>
      </c:barChart>
      <c:catAx>
        <c:axId val="1066303696"/>
        <c:scaling>
          <c:orientation val="minMax"/>
        </c:scaling>
        <c:delete val="0"/>
        <c:axPos val="b"/>
        <c:numFmt formatCode="General" sourceLinked="0"/>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1100" b="1" i="0" u="none" strike="noStrike" kern="1200" baseline="0">
                <a:solidFill>
                  <a:schemeClr val="bg1"/>
                </a:solidFill>
                <a:latin typeface="Corbel" panose="020B0503020204020204" pitchFamily="34" charset="0"/>
                <a:ea typeface="+mn-ea"/>
                <a:cs typeface="+mn-cs"/>
              </a:defRPr>
            </a:pPr>
            <a:endParaRPr lang="en-US"/>
          </a:p>
        </c:txPr>
        <c:crossAx val="1116772384"/>
        <c:crosses val="autoZero"/>
        <c:auto val="1"/>
        <c:lblAlgn val="ctr"/>
        <c:lblOffset val="100"/>
        <c:noMultiLvlLbl val="0"/>
      </c:catAx>
      <c:valAx>
        <c:axId val="1116772384"/>
        <c:scaling>
          <c:orientation val="minMax"/>
        </c:scaling>
        <c:delete val="0"/>
        <c:axPos val="l"/>
        <c:majorGridlines>
          <c:spPr>
            <a:ln w="6350" cap="flat" cmpd="sng" algn="ctr">
              <a:solidFill>
                <a:schemeClr val="bg1">
                  <a:lumMod val="50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bg1"/>
                </a:solidFill>
                <a:latin typeface="Corbel" panose="020B0503020204020204" pitchFamily="34" charset="0"/>
                <a:ea typeface="+mn-ea"/>
                <a:cs typeface="+mn-cs"/>
              </a:defRPr>
            </a:pPr>
            <a:endParaRPr lang="en-US"/>
          </a:p>
        </c:txPr>
        <c:crossAx val="1066303696"/>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latin typeface="Corbel" panose="020B05030202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6036837948673"/>
          <c:y val="1.7033173173514399E-2"/>
          <c:w val="0.65518116351741584"/>
          <c:h val="0.8147100709633518"/>
        </c:manualLayout>
      </c:layout>
      <c:lineChart>
        <c:grouping val="standard"/>
        <c:varyColors val="0"/>
        <c:ser>
          <c:idx val="2"/>
          <c:order val="0"/>
          <c:tx>
            <c:strRef>
              <c:f>Sheet1!$D$1</c:f>
              <c:strCache>
                <c:ptCount val="1"/>
                <c:pt idx="0">
                  <c:v>Natural &amp; semisynthetics and methadone</c:v>
                </c:pt>
              </c:strCache>
            </c:strRef>
          </c:tx>
          <c:spPr>
            <a:ln w="50800" cap="rnd" cmpd="sng" algn="ctr">
              <a:solidFill>
                <a:srgbClr val="52AAF1"/>
              </a:solidFill>
              <a:prstDash val="solid"/>
              <a:round/>
            </a:ln>
            <a:effectLst/>
          </c:spPr>
          <c:marker>
            <c:symbol val="none"/>
          </c:marker>
          <c:dPt>
            <c:idx val="22"/>
            <c:bubble3D val="0"/>
            <c:spPr>
              <a:ln w="50800" cap="rnd" cmpd="sng" algn="ctr">
                <a:solidFill>
                  <a:srgbClr val="52AAF1"/>
                </a:solidFill>
                <a:prstDash val="solid"/>
                <a:round/>
              </a:ln>
              <a:effectLst/>
            </c:spPr>
            <c:extLst>
              <c:ext xmlns:c16="http://schemas.microsoft.com/office/drawing/2014/chart" uri="{C3380CC4-5D6E-409C-BE32-E72D297353CC}">
                <c16:uniqueId val="{00000005-C19F-4B86-ABF5-616C00BF2BB6}"/>
              </c:ext>
            </c:extLst>
          </c:dPt>
          <c:dLbls>
            <c:dLbl>
              <c:idx val="22"/>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rgbClr val="0070C0"/>
                      </a:solidFill>
                      <a:latin typeface="Calibri "/>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0.25739261584074324"/>
                      <c:h val="0.16087149281145099"/>
                    </c:manualLayout>
                  </c15:layout>
                </c:ext>
                <c:ext xmlns:c16="http://schemas.microsoft.com/office/drawing/2014/chart" uri="{C3380CC4-5D6E-409C-BE32-E72D297353CC}">
                  <c16:uniqueId val="{00000005-C19F-4B86-ABF5-616C00BF2BB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alibri "/>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Sheet1!$A$2:$A$25</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Sheet1!$D$2:$D$25</c:f>
              <c:numCache>
                <c:formatCode>#,##0</c:formatCode>
                <c:ptCount val="24"/>
                <c:pt idx="0">
                  <c:v>3442</c:v>
                </c:pt>
                <c:pt idx="1">
                  <c:v>3785</c:v>
                </c:pt>
                <c:pt idx="2">
                  <c:v>4770</c:v>
                </c:pt>
                <c:pt idx="3">
                  <c:v>6483</c:v>
                </c:pt>
                <c:pt idx="4">
                  <c:v>7461</c:v>
                </c:pt>
                <c:pt idx="5">
                  <c:v>8577</c:v>
                </c:pt>
                <c:pt idx="6">
                  <c:v>9612</c:v>
                </c:pt>
                <c:pt idx="7">
                  <c:v>11589</c:v>
                </c:pt>
                <c:pt idx="8">
                  <c:v>12796</c:v>
                </c:pt>
                <c:pt idx="9">
                  <c:v>13149</c:v>
                </c:pt>
                <c:pt idx="10">
                  <c:v>13523</c:v>
                </c:pt>
                <c:pt idx="11">
                  <c:v>14583</c:v>
                </c:pt>
                <c:pt idx="12">
                  <c:v>15140</c:v>
                </c:pt>
                <c:pt idx="13">
                  <c:v>14240</c:v>
                </c:pt>
                <c:pt idx="14">
                  <c:v>14145</c:v>
                </c:pt>
                <c:pt idx="15">
                  <c:v>14838</c:v>
                </c:pt>
                <c:pt idx="16">
                  <c:v>15281</c:v>
                </c:pt>
                <c:pt idx="17">
                  <c:v>17087</c:v>
                </c:pt>
                <c:pt idx="18">
                  <c:v>17029</c:v>
                </c:pt>
                <c:pt idx="19">
                  <c:v>14975</c:v>
                </c:pt>
                <c:pt idx="20">
                  <c:v>14139</c:v>
                </c:pt>
                <c:pt idx="21">
                  <c:v>16416</c:v>
                </c:pt>
                <c:pt idx="22">
                  <c:v>16706</c:v>
                </c:pt>
              </c:numCache>
            </c:numRef>
          </c:val>
          <c:smooth val="0"/>
          <c:extLst>
            <c:ext xmlns:c16="http://schemas.microsoft.com/office/drawing/2014/chart" uri="{C3380CC4-5D6E-409C-BE32-E72D297353CC}">
              <c16:uniqueId val="{00000000-CCD8-4D0A-B731-DF53FCD3F949}"/>
            </c:ext>
          </c:extLst>
        </c:ser>
        <c:ser>
          <c:idx val="3"/>
          <c:order val="1"/>
          <c:tx>
            <c:strRef>
              <c:f>Sheet1!$E$1</c:f>
              <c:strCache>
                <c:ptCount val="1"/>
                <c:pt idx="0">
                  <c:v>Heroin</c:v>
                </c:pt>
              </c:strCache>
            </c:strRef>
          </c:tx>
          <c:spPr>
            <a:ln w="50800" cap="rnd" cmpd="sng" algn="ctr">
              <a:solidFill>
                <a:schemeClr val="accent2"/>
              </a:solidFill>
              <a:prstDash val="solid"/>
              <a:round/>
            </a:ln>
            <a:effectLst/>
          </c:spPr>
          <c:marker>
            <c:symbol val="none"/>
          </c:marker>
          <c:dPt>
            <c:idx val="22"/>
            <c:bubble3D val="0"/>
            <c:spPr>
              <a:ln w="50800" cap="rnd" cmpd="sng" algn="ctr">
                <a:solidFill>
                  <a:schemeClr val="accent2"/>
                </a:solidFill>
                <a:prstDash val="solid"/>
                <a:round/>
              </a:ln>
              <a:effectLst/>
            </c:spPr>
            <c:extLst>
              <c:ext xmlns:c16="http://schemas.microsoft.com/office/drawing/2014/chart" uri="{C3380CC4-5D6E-409C-BE32-E72D297353CC}">
                <c16:uniqueId val="{00000004-C19F-4B86-ABF5-616C00BF2BB6}"/>
              </c:ext>
            </c:extLst>
          </c:dPt>
          <c:dLbls>
            <c:dLbl>
              <c:idx val="22"/>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2"/>
                      </a:solidFill>
                      <a:latin typeface="Calibri "/>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C19F-4B86-ABF5-616C00BF2BB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alibri "/>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Sheet1!$A$2:$A$25</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Sheet1!$E$2:$E$25</c:f>
              <c:numCache>
                <c:formatCode>#,##0</c:formatCode>
                <c:ptCount val="24"/>
                <c:pt idx="0">
                  <c:v>1960</c:v>
                </c:pt>
                <c:pt idx="1">
                  <c:v>1842</c:v>
                </c:pt>
                <c:pt idx="2">
                  <c:v>1779</c:v>
                </c:pt>
                <c:pt idx="3">
                  <c:v>2089</c:v>
                </c:pt>
                <c:pt idx="4">
                  <c:v>2080</c:v>
                </c:pt>
                <c:pt idx="5">
                  <c:v>1878</c:v>
                </c:pt>
                <c:pt idx="6">
                  <c:v>2009</c:v>
                </c:pt>
                <c:pt idx="7">
                  <c:v>2088</c:v>
                </c:pt>
                <c:pt idx="8">
                  <c:v>2399</c:v>
                </c:pt>
                <c:pt idx="9">
                  <c:v>3041</c:v>
                </c:pt>
                <c:pt idx="10">
                  <c:v>3278</c:v>
                </c:pt>
                <c:pt idx="11">
                  <c:v>3036</c:v>
                </c:pt>
                <c:pt idx="12">
                  <c:v>4397</c:v>
                </c:pt>
                <c:pt idx="13">
                  <c:v>5925</c:v>
                </c:pt>
                <c:pt idx="14">
                  <c:v>8257</c:v>
                </c:pt>
                <c:pt idx="15">
                  <c:v>10574</c:v>
                </c:pt>
                <c:pt idx="16">
                  <c:v>12989</c:v>
                </c:pt>
                <c:pt idx="17">
                  <c:v>15469</c:v>
                </c:pt>
                <c:pt idx="18">
                  <c:v>15482</c:v>
                </c:pt>
                <c:pt idx="19">
                  <c:v>14996</c:v>
                </c:pt>
                <c:pt idx="20">
                  <c:v>14019</c:v>
                </c:pt>
                <c:pt idx="21">
                  <c:v>13165</c:v>
                </c:pt>
                <c:pt idx="22">
                  <c:v>9173</c:v>
                </c:pt>
              </c:numCache>
            </c:numRef>
          </c:val>
          <c:smooth val="0"/>
          <c:extLst>
            <c:ext xmlns:c16="http://schemas.microsoft.com/office/drawing/2014/chart" uri="{C3380CC4-5D6E-409C-BE32-E72D297353CC}">
              <c16:uniqueId val="{00000001-CCD8-4D0A-B731-DF53FCD3F949}"/>
            </c:ext>
          </c:extLst>
        </c:ser>
        <c:ser>
          <c:idx val="4"/>
          <c:order val="2"/>
          <c:tx>
            <c:strRef>
              <c:f>Sheet1!$F$1</c:f>
              <c:strCache>
                <c:ptCount val="1"/>
                <c:pt idx="0">
                  <c:v>Synthetic opioids, fentanyl </c:v>
                </c:pt>
              </c:strCache>
            </c:strRef>
          </c:tx>
          <c:spPr>
            <a:ln w="50800" cap="rnd" cmpd="sng" algn="ctr">
              <a:solidFill>
                <a:srgbClr val="C00000"/>
              </a:solidFill>
              <a:prstDash val="solid"/>
              <a:round/>
            </a:ln>
            <a:effectLst/>
          </c:spPr>
          <c:marker>
            <c:symbol val="none"/>
          </c:marker>
          <c:dPt>
            <c:idx val="22"/>
            <c:bubble3D val="0"/>
            <c:spPr>
              <a:ln w="50800" cap="rnd" cmpd="sng" algn="ctr">
                <a:solidFill>
                  <a:srgbClr val="C00000"/>
                </a:solidFill>
                <a:prstDash val="solid"/>
                <a:round/>
              </a:ln>
              <a:effectLst/>
            </c:spPr>
            <c:extLst>
              <c:ext xmlns:c16="http://schemas.microsoft.com/office/drawing/2014/chart" uri="{C3380CC4-5D6E-409C-BE32-E72D297353CC}">
                <c16:uniqueId val="{00000003-C19F-4B86-ABF5-616C00BF2BB6}"/>
              </c:ext>
            </c:extLst>
          </c:dPt>
          <c:dLbls>
            <c:dLbl>
              <c:idx val="22"/>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rgbClr val="C00000"/>
                      </a:solidFill>
                      <a:latin typeface="Calibri "/>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0.25696004444221821"/>
                      <c:h val="0.11001177687106099"/>
                    </c:manualLayout>
                  </c15:layout>
                </c:ext>
                <c:ext xmlns:c16="http://schemas.microsoft.com/office/drawing/2014/chart" uri="{C3380CC4-5D6E-409C-BE32-E72D297353CC}">
                  <c16:uniqueId val="{00000003-C19F-4B86-ABF5-616C00BF2BB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alibri "/>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Sheet1!$A$2:$A$25</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Sheet1!$F$2:$F$25</c:f>
              <c:numCache>
                <c:formatCode>#,##0</c:formatCode>
                <c:ptCount val="24"/>
                <c:pt idx="0">
                  <c:v>730</c:v>
                </c:pt>
                <c:pt idx="1">
                  <c:v>782</c:v>
                </c:pt>
                <c:pt idx="2">
                  <c:v>957</c:v>
                </c:pt>
                <c:pt idx="3">
                  <c:v>1295</c:v>
                </c:pt>
                <c:pt idx="4">
                  <c:v>1400</c:v>
                </c:pt>
                <c:pt idx="5">
                  <c:v>1664</c:v>
                </c:pt>
                <c:pt idx="6">
                  <c:v>1742</c:v>
                </c:pt>
                <c:pt idx="7">
                  <c:v>2707</c:v>
                </c:pt>
                <c:pt idx="8">
                  <c:v>2213</c:v>
                </c:pt>
                <c:pt idx="9">
                  <c:v>2306</c:v>
                </c:pt>
                <c:pt idx="10">
                  <c:v>2946</c:v>
                </c:pt>
                <c:pt idx="11">
                  <c:v>3007</c:v>
                </c:pt>
                <c:pt idx="12">
                  <c:v>2666</c:v>
                </c:pt>
                <c:pt idx="13">
                  <c:v>2628</c:v>
                </c:pt>
                <c:pt idx="14">
                  <c:v>3105</c:v>
                </c:pt>
                <c:pt idx="15">
                  <c:v>5544</c:v>
                </c:pt>
                <c:pt idx="16">
                  <c:v>9580</c:v>
                </c:pt>
                <c:pt idx="17">
                  <c:v>19413</c:v>
                </c:pt>
                <c:pt idx="18">
                  <c:v>28466</c:v>
                </c:pt>
                <c:pt idx="19">
                  <c:v>31335</c:v>
                </c:pt>
                <c:pt idx="20">
                  <c:v>36359</c:v>
                </c:pt>
                <c:pt idx="21">
                  <c:v>56516</c:v>
                </c:pt>
                <c:pt idx="22">
                  <c:v>70601</c:v>
                </c:pt>
              </c:numCache>
            </c:numRef>
          </c:val>
          <c:smooth val="0"/>
          <c:extLst>
            <c:ext xmlns:c16="http://schemas.microsoft.com/office/drawing/2014/chart" uri="{C3380CC4-5D6E-409C-BE32-E72D297353CC}">
              <c16:uniqueId val="{00000002-CCD8-4D0A-B731-DF53FCD3F949}"/>
            </c:ext>
          </c:extLst>
        </c:ser>
        <c:ser>
          <c:idx val="1"/>
          <c:order val="3"/>
          <c:tx>
            <c:strRef>
              <c:f>Sheet1!$H$1</c:f>
              <c:strCache>
                <c:ptCount val="1"/>
                <c:pt idx="0">
                  <c:v>Cocaine</c:v>
                </c:pt>
              </c:strCache>
            </c:strRef>
          </c:tx>
          <c:spPr>
            <a:ln w="50800" cap="rnd" cmpd="sng" algn="ctr">
              <a:solidFill>
                <a:srgbClr val="264478"/>
              </a:solidFill>
              <a:prstDash val="solid"/>
              <a:round/>
            </a:ln>
            <a:effectLst/>
          </c:spPr>
          <c:marker>
            <c:symbol val="none"/>
          </c:marker>
          <c:dPt>
            <c:idx val="22"/>
            <c:bubble3D val="0"/>
            <c:spPr>
              <a:ln w="50800" cap="rnd" cmpd="sng" algn="ctr">
                <a:solidFill>
                  <a:srgbClr val="264478"/>
                </a:solidFill>
                <a:prstDash val="solid"/>
                <a:round/>
              </a:ln>
              <a:effectLst/>
            </c:spPr>
            <c:extLst>
              <c:ext xmlns:c16="http://schemas.microsoft.com/office/drawing/2014/chart" uri="{C3380CC4-5D6E-409C-BE32-E72D297353CC}">
                <c16:uniqueId val="{00000009-C19F-4B86-ABF5-616C00BF2BB6}"/>
              </c:ext>
            </c:extLst>
          </c:dPt>
          <c:dLbls>
            <c:dLbl>
              <c:idx val="22"/>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rgbClr val="002060"/>
                      </a:solidFill>
                      <a:latin typeface="Calibri "/>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C19F-4B86-ABF5-616C00BF2BB6}"/>
                </c:ext>
              </c:extLst>
            </c:dLbl>
            <c:spPr>
              <a:noFill/>
              <a:ln>
                <a:noFill/>
              </a:ln>
              <a:effectLst/>
            </c:spPr>
            <c:txPr>
              <a:bodyPr rot="0" spcFirstLastPara="1" vertOverflow="ellipsis" vert="horz" wrap="square" lIns="38100" tIns="19050" rIns="38100" bIns="19050" anchor="ctr" anchorCtr="0">
                <a:spAutoFit/>
              </a:bodyPr>
              <a:lstStyle/>
              <a:p>
                <a:pPr algn="l">
                  <a:defRPr sz="1600" b="0" i="0" u="none" strike="noStrike" kern="1200" baseline="0">
                    <a:solidFill>
                      <a:schemeClr val="tx1"/>
                    </a:solidFill>
                    <a:latin typeface="Calibri "/>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Sheet1!$A$2:$A$25</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Sheet1!$H$2:$H$25</c:f>
              <c:numCache>
                <c:formatCode>#,##0</c:formatCode>
                <c:ptCount val="24"/>
                <c:pt idx="0">
                  <c:v>3822</c:v>
                </c:pt>
                <c:pt idx="1">
                  <c:v>3544</c:v>
                </c:pt>
                <c:pt idx="2">
                  <c:v>3833</c:v>
                </c:pt>
                <c:pt idx="3">
                  <c:v>4599</c:v>
                </c:pt>
                <c:pt idx="4">
                  <c:v>5199</c:v>
                </c:pt>
                <c:pt idx="5">
                  <c:v>5443</c:v>
                </c:pt>
                <c:pt idx="6">
                  <c:v>6208</c:v>
                </c:pt>
                <c:pt idx="7">
                  <c:v>7448</c:v>
                </c:pt>
                <c:pt idx="8">
                  <c:v>6512</c:v>
                </c:pt>
                <c:pt idx="9">
                  <c:v>5129</c:v>
                </c:pt>
                <c:pt idx="10">
                  <c:v>4350</c:v>
                </c:pt>
                <c:pt idx="11">
                  <c:v>4183</c:v>
                </c:pt>
                <c:pt idx="12">
                  <c:v>4681</c:v>
                </c:pt>
                <c:pt idx="13">
                  <c:v>4404</c:v>
                </c:pt>
                <c:pt idx="14">
                  <c:v>4944</c:v>
                </c:pt>
                <c:pt idx="15">
                  <c:v>5415</c:v>
                </c:pt>
                <c:pt idx="16">
                  <c:v>6784</c:v>
                </c:pt>
                <c:pt idx="17">
                  <c:v>10375</c:v>
                </c:pt>
                <c:pt idx="18">
                  <c:v>13942</c:v>
                </c:pt>
                <c:pt idx="19">
                  <c:v>14666</c:v>
                </c:pt>
                <c:pt idx="20">
                  <c:v>15883</c:v>
                </c:pt>
                <c:pt idx="21">
                  <c:v>19447</c:v>
                </c:pt>
                <c:pt idx="22">
                  <c:v>24486</c:v>
                </c:pt>
              </c:numCache>
            </c:numRef>
          </c:val>
          <c:smooth val="0"/>
          <c:extLst>
            <c:ext xmlns:c16="http://schemas.microsoft.com/office/drawing/2014/chart" uri="{C3380CC4-5D6E-409C-BE32-E72D297353CC}">
              <c16:uniqueId val="{00000006-C19F-4B86-ABF5-616C00BF2BB6}"/>
            </c:ext>
          </c:extLst>
        </c:ser>
        <c:ser>
          <c:idx val="5"/>
          <c:order val="4"/>
          <c:tx>
            <c:strRef>
              <c:f>Sheet1!$I$1</c:f>
              <c:strCache>
                <c:ptCount val="1"/>
                <c:pt idx="0">
                  <c:v>Methamphetamine</c:v>
                </c:pt>
              </c:strCache>
            </c:strRef>
          </c:tx>
          <c:spPr>
            <a:ln w="50800" cap="rnd" cmpd="sng" algn="ctr">
              <a:solidFill>
                <a:schemeClr val="accent4"/>
              </a:solidFill>
              <a:prstDash val="solid"/>
              <a:round/>
            </a:ln>
            <a:effectLst/>
          </c:spPr>
          <c:marker>
            <c:symbol val="none"/>
          </c:marker>
          <c:dPt>
            <c:idx val="22"/>
            <c:bubble3D val="0"/>
            <c:spPr>
              <a:ln w="50800" cap="rnd" cmpd="sng" algn="ctr">
                <a:solidFill>
                  <a:schemeClr val="accent4"/>
                </a:solidFill>
                <a:prstDash val="solid"/>
                <a:round/>
              </a:ln>
              <a:effectLst/>
            </c:spPr>
            <c:extLst>
              <c:ext xmlns:c16="http://schemas.microsoft.com/office/drawing/2014/chart" uri="{C3380CC4-5D6E-409C-BE32-E72D297353CC}">
                <c16:uniqueId val="{00000008-C19F-4B86-ABF5-616C00BF2BB6}"/>
              </c:ext>
            </c:extLst>
          </c:dPt>
          <c:dLbls>
            <c:dLbl>
              <c:idx val="22"/>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4">
                          <a:lumMod val="75000"/>
                        </a:schemeClr>
                      </a:solidFill>
                      <a:latin typeface="Calibri "/>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C19F-4B86-ABF5-616C00BF2BB6}"/>
                </c:ext>
              </c:extLst>
            </c:dLbl>
            <c:spPr>
              <a:noFill/>
              <a:ln>
                <a:noFill/>
              </a:ln>
              <a:effectLst/>
            </c:spPr>
            <c:txPr>
              <a:bodyPr rot="0" spcFirstLastPara="1" vertOverflow="ellipsis" vert="horz" wrap="square" lIns="38100" tIns="19050" rIns="38100" bIns="19050" anchor="ctr" anchorCtr="0">
                <a:spAutoFit/>
              </a:bodyPr>
              <a:lstStyle/>
              <a:p>
                <a:pPr algn="l">
                  <a:defRPr sz="1600" b="0" i="0" u="none" strike="noStrike" kern="1200" baseline="0">
                    <a:solidFill>
                      <a:schemeClr val="tx1"/>
                    </a:solidFill>
                    <a:latin typeface="Calibri "/>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Sheet1!$A$2:$A$25</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Sheet1!$I$2:$I$25</c:f>
              <c:numCache>
                <c:formatCode>#,##0</c:formatCode>
                <c:ptCount val="24"/>
                <c:pt idx="0">
                  <c:v>547</c:v>
                </c:pt>
                <c:pt idx="1">
                  <c:v>578</c:v>
                </c:pt>
                <c:pt idx="2">
                  <c:v>563</c:v>
                </c:pt>
                <c:pt idx="3">
                  <c:v>941</c:v>
                </c:pt>
                <c:pt idx="4">
                  <c:v>1179</c:v>
                </c:pt>
                <c:pt idx="5">
                  <c:v>1305</c:v>
                </c:pt>
                <c:pt idx="6">
                  <c:v>1608</c:v>
                </c:pt>
                <c:pt idx="7">
                  <c:v>1462</c:v>
                </c:pt>
                <c:pt idx="8">
                  <c:v>1378</c:v>
                </c:pt>
                <c:pt idx="9">
                  <c:v>1302</c:v>
                </c:pt>
                <c:pt idx="10">
                  <c:v>1632</c:v>
                </c:pt>
                <c:pt idx="11">
                  <c:v>1854</c:v>
                </c:pt>
                <c:pt idx="12">
                  <c:v>2266</c:v>
                </c:pt>
                <c:pt idx="13">
                  <c:v>2635</c:v>
                </c:pt>
                <c:pt idx="14">
                  <c:v>3627</c:v>
                </c:pt>
                <c:pt idx="15">
                  <c:v>4298</c:v>
                </c:pt>
                <c:pt idx="16">
                  <c:v>5716</c:v>
                </c:pt>
                <c:pt idx="17">
                  <c:v>7542</c:v>
                </c:pt>
                <c:pt idx="18">
                  <c:v>10333</c:v>
                </c:pt>
                <c:pt idx="19">
                  <c:v>12676</c:v>
                </c:pt>
                <c:pt idx="20">
                  <c:v>16167</c:v>
                </c:pt>
                <c:pt idx="21">
                  <c:v>23837</c:v>
                </c:pt>
                <c:pt idx="22">
                  <c:v>32537</c:v>
                </c:pt>
              </c:numCache>
            </c:numRef>
          </c:val>
          <c:smooth val="0"/>
          <c:extLst>
            <c:ext xmlns:c16="http://schemas.microsoft.com/office/drawing/2014/chart" uri="{C3380CC4-5D6E-409C-BE32-E72D297353CC}">
              <c16:uniqueId val="{00000007-C19F-4B86-ABF5-616C00BF2BB6}"/>
            </c:ext>
          </c:extLst>
        </c:ser>
        <c:dLbls>
          <c:showLegendKey val="0"/>
          <c:showVal val="0"/>
          <c:showCatName val="0"/>
          <c:showSerName val="0"/>
          <c:showPercent val="0"/>
          <c:showBubbleSize val="0"/>
        </c:dLbls>
        <c:smooth val="0"/>
        <c:axId val="221578184"/>
        <c:axId val="1"/>
      </c:lineChart>
      <c:catAx>
        <c:axId val="221578184"/>
        <c:scaling>
          <c:orientation val="minMax"/>
        </c:scaling>
        <c:delete val="0"/>
        <c:axPos val="b"/>
        <c:numFmt formatCode="General" sourceLinked="1"/>
        <c:majorTickMark val="none"/>
        <c:minorTickMark val="none"/>
        <c:tickLblPos val="nextTo"/>
        <c:spPr>
          <a:noFill/>
          <a:ln w="9641" cap="flat" cmpd="sng" algn="ctr">
            <a:solidFill>
              <a:schemeClr val="tx1">
                <a:lumMod val="15000"/>
                <a:lumOff val="85000"/>
              </a:schemeClr>
            </a:solidFill>
            <a:prstDash val="solid"/>
            <a:round/>
          </a:ln>
          <a:effectLst/>
        </c:spPr>
        <c:txPr>
          <a:bodyPr rot="-276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
        <c:crosses val="autoZero"/>
        <c:auto val="1"/>
        <c:lblAlgn val="ctr"/>
        <c:lblOffset val="100"/>
        <c:tickLblSkip val="1"/>
        <c:noMultiLvlLbl val="0"/>
      </c:catAx>
      <c:valAx>
        <c:axId val="1"/>
        <c:scaling>
          <c:orientation val="minMax"/>
          <c:min val="0"/>
        </c:scaling>
        <c:delete val="0"/>
        <c:axPos val="l"/>
        <c:title>
          <c:tx>
            <c:rich>
              <a:bodyPr rot="-5400000" spcFirstLastPara="1" vertOverflow="ellipsis" vert="horz" wrap="square" anchor="ctr" anchorCtr="1"/>
              <a:lstStyle/>
              <a:p>
                <a:pPr>
                  <a:defRPr sz="2000" b="0" i="0" u="none" strike="noStrike" kern="1200" cap="small" baseline="0">
                    <a:solidFill>
                      <a:schemeClr val="tx1"/>
                    </a:solidFill>
                    <a:latin typeface="Calibri "/>
                    <a:ea typeface="+mn-ea"/>
                    <a:cs typeface="+mn-cs"/>
                  </a:defRPr>
                </a:pPr>
                <a:r>
                  <a:rPr lang="en-US" sz="2000" b="0" cap="small" baseline="0" dirty="0">
                    <a:latin typeface="Calibri "/>
                  </a:rPr>
                  <a:t>Number of overdose deaths</a:t>
                </a:r>
              </a:p>
            </c:rich>
          </c:tx>
          <c:layout>
            <c:manualLayout>
              <c:xMode val="edge"/>
              <c:yMode val="edge"/>
              <c:x val="8.234003539910802E-3"/>
              <c:y val="9.4816544381783927E-2"/>
            </c:manualLayout>
          </c:layout>
          <c:overlay val="0"/>
          <c:spPr>
            <a:noFill/>
            <a:ln>
              <a:noFill/>
            </a:ln>
            <a:effectLst/>
          </c:spPr>
          <c:txPr>
            <a:bodyPr rot="-5400000" spcFirstLastPara="1" vertOverflow="ellipsis" vert="horz" wrap="square" anchor="ctr" anchorCtr="1"/>
            <a:lstStyle/>
            <a:p>
              <a:pPr>
                <a:defRPr sz="2000" b="0" i="0" u="none" strike="noStrike" kern="1200" cap="small" baseline="0">
                  <a:solidFill>
                    <a:schemeClr val="tx1"/>
                  </a:solidFill>
                  <a:latin typeface="Calibri "/>
                  <a:ea typeface="+mn-ea"/>
                  <a:cs typeface="+mn-cs"/>
                </a:defRPr>
              </a:pPr>
              <a:endParaRPr lang="en-US"/>
            </a:p>
          </c:txPr>
        </c:title>
        <c:numFmt formatCode="#,##0" sourceLinked="0"/>
        <c:majorTickMark val="none"/>
        <c:minorTickMark val="none"/>
        <c:tickLblPos val="nextTo"/>
        <c:spPr>
          <a:noFill/>
          <a:ln w="6427" cap="flat" cmpd="sng" algn="ctr">
            <a:no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21578184"/>
        <c:crosses val="autoZero"/>
        <c:crossBetween val="between"/>
      </c:valAx>
      <c:spPr>
        <a:noFill/>
        <a:ln w="25710">
          <a:noFill/>
        </a:ln>
        <a:effectLst/>
      </c:spPr>
    </c:plotArea>
    <c:plotVisOnly val="1"/>
    <c:dispBlanksAs val="gap"/>
    <c:showDLblsOverMax val="0"/>
  </c:chart>
  <c:spPr>
    <a:noFill/>
    <a:ln w="6350" cap="flat" cmpd="sng" algn="ctr">
      <a:noFill/>
      <a:prstDash val="solid"/>
      <a:miter lim="800000"/>
    </a:ln>
    <a:effectLst/>
  </c:spPr>
  <c:txPr>
    <a:bodyPr/>
    <a:lstStyle/>
    <a:p>
      <a:pPr>
        <a:defRPr sz="1600" b="0"/>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90438057246625E-2"/>
          <c:y val="0.18975728155339808"/>
          <c:w val="0.91736972150692886"/>
          <c:h val="0.70805022551792685"/>
        </c:manualLayout>
      </c:layout>
      <c:barChart>
        <c:barDir val="col"/>
        <c:grouping val="clustered"/>
        <c:varyColors val="0"/>
        <c:dLbls>
          <c:showLegendKey val="0"/>
          <c:showVal val="0"/>
          <c:showCatName val="0"/>
          <c:showSerName val="0"/>
          <c:showPercent val="0"/>
          <c:showBubbleSize val="0"/>
        </c:dLbls>
        <c:gapWidth val="219"/>
        <c:overlap val="-27"/>
        <c:axId val="613648736"/>
        <c:axId val="613645128"/>
      </c:barChart>
      <c:catAx>
        <c:axId val="613648736"/>
        <c:scaling>
          <c:orientation val="minMax"/>
        </c:scaling>
        <c:delete val="1"/>
        <c:axPos val="b"/>
        <c:numFmt formatCode="General" sourceLinked="1"/>
        <c:majorTickMark val="none"/>
        <c:minorTickMark val="none"/>
        <c:tickLblPos val="nextTo"/>
        <c:crossAx val="613645128"/>
        <c:crosses val="autoZero"/>
        <c:auto val="1"/>
        <c:lblAlgn val="ctr"/>
        <c:lblOffset val="100"/>
        <c:noMultiLvlLbl val="0"/>
      </c:catAx>
      <c:valAx>
        <c:axId val="613645128"/>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3648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70930517299352E-2"/>
          <c:y val="4.4710088520498972E-2"/>
          <c:w val="0.91615109297092223"/>
          <c:h val="0.82090304208537557"/>
        </c:manualLayout>
      </c:layout>
      <c:barChart>
        <c:barDir val="col"/>
        <c:grouping val="clustered"/>
        <c:varyColors val="0"/>
        <c:ser>
          <c:idx val="0"/>
          <c:order val="0"/>
          <c:tx>
            <c:strRef>
              <c:f>Sheet1!$A$2</c:f>
              <c:strCache>
                <c:ptCount val="1"/>
                <c:pt idx="0">
                  <c:v>Mar-Aug 2018</c:v>
                </c:pt>
              </c:strCache>
            </c:strRef>
          </c:tx>
          <c:spPr>
            <a:solidFill>
              <a:schemeClr val="accent5">
                <a:lumMod val="75000"/>
              </a:schemeClr>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Sheet1!$B$2:$H$2</c:f>
              <c:numCache>
                <c:formatCode>0.000000</c:formatCode>
                <c:ptCount val="7"/>
                <c:pt idx="0">
                  <c:v>15.963802620933427</c:v>
                </c:pt>
                <c:pt idx="1">
                  <c:v>22.070293417756844</c:v>
                </c:pt>
                <c:pt idx="2">
                  <c:v>11.008187988037516</c:v>
                </c:pt>
                <c:pt idx="3">
                  <c:v>8.84395075705166</c:v>
                </c:pt>
                <c:pt idx="4">
                  <c:v>3.3006612208773602</c:v>
                </c:pt>
                <c:pt idx="5">
                  <c:v>20.48581338516205</c:v>
                </c:pt>
                <c:pt idx="6">
                  <c:v>8.7457905303708365</c:v>
                </c:pt>
              </c:numCache>
            </c:numRef>
          </c:val>
          <c:extLst>
            <c:ext xmlns:c16="http://schemas.microsoft.com/office/drawing/2014/chart" uri="{C3380CC4-5D6E-409C-BE32-E72D297353CC}">
              <c16:uniqueId val="{00000000-F275-4AD5-AA8F-C931CB5AD51E}"/>
            </c:ext>
          </c:extLst>
        </c:ser>
        <c:ser>
          <c:idx val="1"/>
          <c:order val="1"/>
          <c:tx>
            <c:strRef>
              <c:f>Sheet1!$A$3</c:f>
              <c:strCache>
                <c:ptCount val="1"/>
                <c:pt idx="0">
                  <c:v>Sep 2018-Feb 2019</c:v>
                </c:pt>
              </c:strCache>
            </c:strRef>
          </c:tx>
          <c:spPr>
            <a:solidFill>
              <a:srgbClr val="0000FF"/>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Sheet1!$B$3:$H$3</c:f>
              <c:numCache>
                <c:formatCode>0.000000</c:formatCode>
                <c:ptCount val="7"/>
                <c:pt idx="0">
                  <c:v>14.453520350174852</c:v>
                </c:pt>
                <c:pt idx="1">
                  <c:v>19.54394776141093</c:v>
                </c:pt>
                <c:pt idx="2">
                  <c:v>10.114056868267729</c:v>
                </c:pt>
                <c:pt idx="3">
                  <c:v>8.8546828028813014</c:v>
                </c:pt>
                <c:pt idx="4">
                  <c:v>3.7658851186808668</c:v>
                </c:pt>
                <c:pt idx="5">
                  <c:v>18.836343771734395</c:v>
                </c:pt>
                <c:pt idx="6">
                  <c:v>7.0915823997887291</c:v>
                </c:pt>
              </c:numCache>
            </c:numRef>
          </c:val>
          <c:extLst>
            <c:ext xmlns:c16="http://schemas.microsoft.com/office/drawing/2014/chart" uri="{C3380CC4-5D6E-409C-BE32-E72D297353CC}">
              <c16:uniqueId val="{00000001-F275-4AD5-AA8F-C931CB5AD51E}"/>
            </c:ext>
          </c:extLst>
        </c:ser>
        <c:ser>
          <c:idx val="2"/>
          <c:order val="2"/>
          <c:tx>
            <c:strRef>
              <c:f>Sheet1!$A$4</c:f>
              <c:strCache>
                <c:ptCount val="1"/>
                <c:pt idx="0">
                  <c:v>Mar-Aug 2019</c:v>
                </c:pt>
              </c:strCache>
            </c:strRef>
          </c:tx>
          <c:spPr>
            <a:solidFill>
              <a:srgbClr val="00B0F0"/>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Sheet1!$B$4:$H$4</c:f>
              <c:numCache>
                <c:formatCode>0.000000</c:formatCode>
                <c:ptCount val="7"/>
                <c:pt idx="0">
                  <c:v>15.719746005360701</c:v>
                </c:pt>
                <c:pt idx="1">
                  <c:v>20.615799648243357</c:v>
                </c:pt>
                <c:pt idx="2">
                  <c:v>11.597652379280889</c:v>
                </c:pt>
                <c:pt idx="3">
                  <c:v>10.85298128731942</c:v>
                </c:pt>
                <c:pt idx="4">
                  <c:v>4.4392018333842893</c:v>
                </c:pt>
                <c:pt idx="5">
                  <c:v>22.76298408637766</c:v>
                </c:pt>
                <c:pt idx="6">
                  <c:v>7.7350505870228039</c:v>
                </c:pt>
              </c:numCache>
            </c:numRef>
          </c:val>
          <c:extLst>
            <c:ext xmlns:c16="http://schemas.microsoft.com/office/drawing/2014/chart" uri="{C3380CC4-5D6E-409C-BE32-E72D297353CC}">
              <c16:uniqueId val="{00000002-F275-4AD5-AA8F-C931CB5AD51E}"/>
            </c:ext>
          </c:extLst>
        </c:ser>
        <c:ser>
          <c:idx val="3"/>
          <c:order val="3"/>
          <c:tx>
            <c:strRef>
              <c:f>Sheet1!$A$5</c:f>
              <c:strCache>
                <c:ptCount val="1"/>
                <c:pt idx="0">
                  <c:v>Sep 2019-Feb 2020</c:v>
                </c:pt>
              </c:strCache>
            </c:strRef>
          </c:tx>
          <c:spPr>
            <a:solidFill>
              <a:schemeClr val="accent5">
                <a:lumMod val="60000"/>
                <a:lumOff val="40000"/>
              </a:schemeClr>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Sheet1!$B$5:$H$5</c:f>
              <c:numCache>
                <c:formatCode>0.000000</c:formatCode>
                <c:ptCount val="7"/>
                <c:pt idx="0">
                  <c:v>16.574501387304437</c:v>
                </c:pt>
                <c:pt idx="1">
                  <c:v>21.163772771632217</c:v>
                </c:pt>
                <c:pt idx="2">
                  <c:v>13.417494863153555</c:v>
                </c:pt>
                <c:pt idx="3">
                  <c:v>12.37991999802265</c:v>
                </c:pt>
                <c:pt idx="4">
                  <c:v>4.1004743056609074</c:v>
                </c:pt>
                <c:pt idx="5">
                  <c:v>26.28119704210005</c:v>
                </c:pt>
                <c:pt idx="6">
                  <c:v>9.323768420794309</c:v>
                </c:pt>
              </c:numCache>
            </c:numRef>
          </c:val>
          <c:extLst>
            <c:ext xmlns:c16="http://schemas.microsoft.com/office/drawing/2014/chart" uri="{C3380CC4-5D6E-409C-BE32-E72D297353CC}">
              <c16:uniqueId val="{00000003-F275-4AD5-AA8F-C931CB5AD51E}"/>
            </c:ext>
          </c:extLst>
        </c:ser>
        <c:ser>
          <c:idx val="4"/>
          <c:order val="4"/>
          <c:tx>
            <c:strRef>
              <c:f>Sheet1!$A$6</c:f>
              <c:strCache>
                <c:ptCount val="1"/>
                <c:pt idx="0">
                  <c:v>Mar-Aug 2020</c:v>
                </c:pt>
              </c:strCache>
            </c:strRef>
          </c:tx>
          <c:spPr>
            <a:solidFill>
              <a:srgbClr val="CC66FF"/>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Sheet1!$B$6:$H$6</c:f>
              <c:numCache>
                <c:formatCode>0.000000</c:formatCode>
                <c:ptCount val="7"/>
                <c:pt idx="0">
                  <c:v>24.207650814211448</c:v>
                </c:pt>
                <c:pt idx="1">
                  <c:v>29.493805146021572</c:v>
                </c:pt>
                <c:pt idx="2">
                  <c:v>23.718173294687606</c:v>
                </c:pt>
                <c:pt idx="3">
                  <c:v>18.762387527167451</c:v>
                </c:pt>
                <c:pt idx="4">
                  <c:v>6.6371907104432024</c:v>
                </c:pt>
                <c:pt idx="5">
                  <c:v>40.305420379616741</c:v>
                </c:pt>
                <c:pt idx="6">
                  <c:v>15.198665214463634</c:v>
                </c:pt>
              </c:numCache>
            </c:numRef>
          </c:val>
          <c:extLst>
            <c:ext xmlns:c16="http://schemas.microsoft.com/office/drawing/2014/chart" uri="{C3380CC4-5D6E-409C-BE32-E72D297353CC}">
              <c16:uniqueId val="{00000004-F275-4AD5-AA8F-C931CB5AD51E}"/>
            </c:ext>
          </c:extLst>
        </c:ser>
        <c:ser>
          <c:idx val="5"/>
          <c:order val="5"/>
          <c:tx>
            <c:strRef>
              <c:f>Sheet1!$A$7</c:f>
              <c:strCache>
                <c:ptCount val="1"/>
                <c:pt idx="0">
                  <c:v>Sep 2020-Feb 2021</c:v>
                </c:pt>
              </c:strCache>
            </c:strRef>
          </c:tx>
          <c:spPr>
            <a:solidFill>
              <a:srgbClr val="FF6699"/>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Sheet1!$B$7:$H$7</c:f>
              <c:numCache>
                <c:formatCode>0.000000</c:formatCode>
                <c:ptCount val="7"/>
                <c:pt idx="0">
                  <c:v>21.40614266851361</c:v>
                </c:pt>
                <c:pt idx="1">
                  <c:v>25.818068229619939</c:v>
                </c:pt>
                <c:pt idx="2">
                  <c:v>21.310862463801541</c:v>
                </c:pt>
                <c:pt idx="3">
                  <c:v>16.791431182873993</c:v>
                </c:pt>
                <c:pt idx="4">
                  <c:v>5.3640136835832708</c:v>
                </c:pt>
                <c:pt idx="5">
                  <c:v>31.750700617058225</c:v>
                </c:pt>
                <c:pt idx="6">
                  <c:v>14.659813993878437</c:v>
                </c:pt>
              </c:numCache>
            </c:numRef>
          </c:val>
          <c:extLst>
            <c:ext xmlns:c16="http://schemas.microsoft.com/office/drawing/2014/chart" uri="{C3380CC4-5D6E-409C-BE32-E72D297353CC}">
              <c16:uniqueId val="{00000005-F275-4AD5-AA8F-C931CB5AD51E}"/>
            </c:ext>
          </c:extLst>
        </c:ser>
        <c:ser>
          <c:idx val="6"/>
          <c:order val="6"/>
          <c:tx>
            <c:strRef>
              <c:f>Sheet1!$A$8</c:f>
              <c:strCache>
                <c:ptCount val="1"/>
                <c:pt idx="0">
                  <c:v>Mar-Aug 2021</c:v>
                </c:pt>
              </c:strCache>
            </c:strRef>
          </c:tx>
          <c:spPr>
            <a:solidFill>
              <a:srgbClr val="FF0000"/>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Sheet1!$B$8:$H$8</c:f>
              <c:numCache>
                <c:formatCode>0.000000</c:formatCode>
                <c:ptCount val="7"/>
                <c:pt idx="0">
                  <c:v>24.778978108671495</c:v>
                </c:pt>
                <c:pt idx="1">
                  <c:v>28.977375877541945</c:v>
                </c:pt>
                <c:pt idx="2">
                  <c:v>25.541801201288525</c:v>
                </c:pt>
                <c:pt idx="3">
                  <c:v>20.060430603555915</c:v>
                </c:pt>
                <c:pt idx="4">
                  <c:v>4.627414715426295</c:v>
                </c:pt>
                <c:pt idx="5">
                  <c:v>41.994060492237793</c:v>
                </c:pt>
                <c:pt idx="6">
                  <c:v>15.611947121965624</c:v>
                </c:pt>
              </c:numCache>
            </c:numRef>
          </c:val>
          <c:extLst>
            <c:ext xmlns:c16="http://schemas.microsoft.com/office/drawing/2014/chart" uri="{C3380CC4-5D6E-409C-BE32-E72D297353CC}">
              <c16:uniqueId val="{00000006-F275-4AD5-AA8F-C931CB5AD51E}"/>
            </c:ext>
          </c:extLst>
        </c:ser>
        <c:dLbls>
          <c:showLegendKey val="0"/>
          <c:showVal val="0"/>
          <c:showCatName val="0"/>
          <c:showSerName val="0"/>
          <c:showPercent val="0"/>
          <c:showBubbleSize val="0"/>
        </c:dLbls>
        <c:gapWidth val="219"/>
        <c:overlap val="-27"/>
        <c:axId val="631411384"/>
        <c:axId val="631412696"/>
      </c:barChart>
      <c:catAx>
        <c:axId val="631411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31412696"/>
        <c:crosses val="autoZero"/>
        <c:auto val="1"/>
        <c:lblAlgn val="ctr"/>
        <c:lblOffset val="100"/>
        <c:noMultiLvlLbl val="0"/>
      </c:catAx>
      <c:valAx>
        <c:axId val="631412696"/>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3141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Mar-Aug 2018</c:v>
                </c:pt>
              </c:strCache>
            </c:strRef>
          </c:tx>
          <c:spPr>
            <a:solidFill>
              <a:schemeClr val="accent5">
                <a:lumMod val="75000"/>
              </a:schemeClr>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Sheet1!$B$2:$H$2</c:f>
              <c:numCache>
                <c:formatCode>0.000000</c:formatCode>
                <c:ptCount val="7"/>
                <c:pt idx="0">
                  <c:v>23.017435745027356</c:v>
                </c:pt>
                <c:pt idx="1">
                  <c:v>26.631130684955281</c:v>
                </c:pt>
                <c:pt idx="2">
                  <c:v>30.613563135765169</c:v>
                </c:pt>
                <c:pt idx="3">
                  <c:v>14.037797905246832</c:v>
                </c:pt>
                <c:pt idx="4">
                  <c:v>4.2488721434784624</c:v>
                </c:pt>
                <c:pt idx="5">
                  <c:v>31.562588151836756</c:v>
                </c:pt>
                <c:pt idx="6">
                  <c:v>12.424788537200907</c:v>
                </c:pt>
              </c:numCache>
            </c:numRef>
          </c:val>
          <c:extLst>
            <c:ext xmlns:c16="http://schemas.microsoft.com/office/drawing/2014/chart" uri="{C3380CC4-5D6E-409C-BE32-E72D297353CC}">
              <c16:uniqueId val="{00000000-CB9C-424C-AC03-E8643EC4B8F5}"/>
            </c:ext>
          </c:extLst>
        </c:ser>
        <c:ser>
          <c:idx val="1"/>
          <c:order val="1"/>
          <c:tx>
            <c:strRef>
              <c:f>Sheet1!$A$3</c:f>
              <c:strCache>
                <c:ptCount val="1"/>
                <c:pt idx="0">
                  <c:v>Sep 2018-Feb 2019</c:v>
                </c:pt>
              </c:strCache>
            </c:strRef>
          </c:tx>
          <c:spPr>
            <a:solidFill>
              <a:srgbClr val="0000FF"/>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Sheet1!$B$3:$H$3</c:f>
              <c:numCache>
                <c:formatCode>0.000000</c:formatCode>
                <c:ptCount val="7"/>
                <c:pt idx="0">
                  <c:v>21.930650702438339</c:v>
                </c:pt>
                <c:pt idx="1">
                  <c:v>25.18708987989142</c:v>
                </c:pt>
                <c:pt idx="2">
                  <c:v>30.184055232842297</c:v>
                </c:pt>
                <c:pt idx="3">
                  <c:v>13.601224765621355</c:v>
                </c:pt>
                <c:pt idx="4">
                  <c:v>3.7371442629769409</c:v>
                </c:pt>
                <c:pt idx="5">
                  <c:v>36.265243625689337</c:v>
                </c:pt>
                <c:pt idx="6">
                  <c:v>14.45324673437066</c:v>
                </c:pt>
              </c:numCache>
            </c:numRef>
          </c:val>
          <c:extLst>
            <c:ext xmlns:c16="http://schemas.microsoft.com/office/drawing/2014/chart" uri="{C3380CC4-5D6E-409C-BE32-E72D297353CC}">
              <c16:uniqueId val="{00000001-CB9C-424C-AC03-E8643EC4B8F5}"/>
            </c:ext>
          </c:extLst>
        </c:ser>
        <c:ser>
          <c:idx val="2"/>
          <c:order val="2"/>
          <c:tx>
            <c:strRef>
              <c:f>Sheet1!$A$4</c:f>
              <c:strCache>
                <c:ptCount val="1"/>
                <c:pt idx="0">
                  <c:v>Mar-Aug 2019</c:v>
                </c:pt>
              </c:strCache>
            </c:strRef>
          </c:tx>
          <c:spPr>
            <a:solidFill>
              <a:srgbClr val="00B0F0"/>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Sheet1!$B$4:$H$4</c:f>
              <c:numCache>
                <c:formatCode>0.000000</c:formatCode>
                <c:ptCount val="7"/>
                <c:pt idx="0">
                  <c:v>24.329149618984363</c:v>
                </c:pt>
                <c:pt idx="1">
                  <c:v>27.524794641270098</c:v>
                </c:pt>
                <c:pt idx="2">
                  <c:v>34.955777376251469</c:v>
                </c:pt>
                <c:pt idx="3">
                  <c:v>15.584332329708532</c:v>
                </c:pt>
                <c:pt idx="4">
                  <c:v>4.44205930092118</c:v>
                </c:pt>
                <c:pt idx="5">
                  <c:v>31.503328186266426</c:v>
                </c:pt>
                <c:pt idx="6">
                  <c:v>13.425848221763671</c:v>
                </c:pt>
              </c:numCache>
            </c:numRef>
          </c:val>
          <c:extLst>
            <c:ext xmlns:c16="http://schemas.microsoft.com/office/drawing/2014/chart" uri="{C3380CC4-5D6E-409C-BE32-E72D297353CC}">
              <c16:uniqueId val="{00000002-CB9C-424C-AC03-E8643EC4B8F5}"/>
            </c:ext>
          </c:extLst>
        </c:ser>
        <c:ser>
          <c:idx val="3"/>
          <c:order val="3"/>
          <c:tx>
            <c:strRef>
              <c:f>Sheet1!$A$5</c:f>
              <c:strCache>
                <c:ptCount val="1"/>
                <c:pt idx="0">
                  <c:v>Sep 2019-Feb 2020</c:v>
                </c:pt>
              </c:strCache>
            </c:strRef>
          </c:tx>
          <c:spPr>
            <a:solidFill>
              <a:schemeClr val="accent5">
                <a:lumMod val="40000"/>
                <a:lumOff val="60000"/>
              </a:schemeClr>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Sheet1!$B$5:$H$5</c:f>
              <c:numCache>
                <c:formatCode>0.000000</c:formatCode>
                <c:ptCount val="7"/>
                <c:pt idx="0">
                  <c:v>25.867570991576045</c:v>
                </c:pt>
                <c:pt idx="1">
                  <c:v>28.762858072790458</c:v>
                </c:pt>
                <c:pt idx="2">
                  <c:v>39.401579073697668</c:v>
                </c:pt>
                <c:pt idx="3">
                  <c:v>17.081104033642305</c:v>
                </c:pt>
                <c:pt idx="4">
                  <c:v>4.7696696139955685</c:v>
                </c:pt>
                <c:pt idx="5">
                  <c:v>32.773795246748321</c:v>
                </c:pt>
                <c:pt idx="6">
                  <c:v>13.36575763835511</c:v>
                </c:pt>
              </c:numCache>
            </c:numRef>
          </c:val>
          <c:extLst>
            <c:ext xmlns:c16="http://schemas.microsoft.com/office/drawing/2014/chart" uri="{C3380CC4-5D6E-409C-BE32-E72D297353CC}">
              <c16:uniqueId val="{00000003-CB9C-424C-AC03-E8643EC4B8F5}"/>
            </c:ext>
          </c:extLst>
        </c:ser>
        <c:ser>
          <c:idx val="4"/>
          <c:order val="4"/>
          <c:tx>
            <c:strRef>
              <c:f>Sheet1!$A$6</c:f>
              <c:strCache>
                <c:ptCount val="1"/>
                <c:pt idx="0">
                  <c:v>Mar-Aug 2020</c:v>
                </c:pt>
              </c:strCache>
            </c:strRef>
          </c:tx>
          <c:spPr>
            <a:solidFill>
              <a:srgbClr val="CC66FF"/>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Sheet1!$B$6:$H$6</c:f>
              <c:numCache>
                <c:formatCode>0.000000</c:formatCode>
                <c:ptCount val="7"/>
                <c:pt idx="0">
                  <c:v>34.578918415660205</c:v>
                </c:pt>
                <c:pt idx="1">
                  <c:v>38.542709464512896</c:v>
                </c:pt>
                <c:pt idx="2">
                  <c:v>52.796040897243962</c:v>
                </c:pt>
                <c:pt idx="3">
                  <c:v>22.117454608749235</c:v>
                </c:pt>
                <c:pt idx="4">
                  <c:v>6.8976293935913962</c:v>
                </c:pt>
                <c:pt idx="5">
                  <c:v>50.677140705598802</c:v>
                </c:pt>
                <c:pt idx="6">
                  <c:v>23.762022698369378</c:v>
                </c:pt>
              </c:numCache>
            </c:numRef>
          </c:val>
          <c:extLst>
            <c:ext xmlns:c16="http://schemas.microsoft.com/office/drawing/2014/chart" uri="{C3380CC4-5D6E-409C-BE32-E72D297353CC}">
              <c16:uniqueId val="{00000004-CB9C-424C-AC03-E8643EC4B8F5}"/>
            </c:ext>
          </c:extLst>
        </c:ser>
        <c:ser>
          <c:idx val="5"/>
          <c:order val="5"/>
          <c:tx>
            <c:strRef>
              <c:f>Sheet1!$A$7</c:f>
              <c:strCache>
                <c:ptCount val="1"/>
                <c:pt idx="0">
                  <c:v>Sep 2020-Feb 2021</c:v>
                </c:pt>
              </c:strCache>
            </c:strRef>
          </c:tx>
          <c:spPr>
            <a:solidFill>
              <a:srgbClr val="FF6699"/>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Sheet1!$B$7:$H$7</c:f>
              <c:numCache>
                <c:formatCode>0.000000</c:formatCode>
                <c:ptCount val="7"/>
                <c:pt idx="0">
                  <c:v>32.109179222366507</c:v>
                </c:pt>
                <c:pt idx="1">
                  <c:v>35.359712043163164</c:v>
                </c:pt>
                <c:pt idx="2">
                  <c:v>50.592510187606784</c:v>
                </c:pt>
                <c:pt idx="3">
                  <c:v>21.012841813347027</c:v>
                </c:pt>
                <c:pt idx="4">
                  <c:v>5.5605440304097717</c:v>
                </c:pt>
                <c:pt idx="5">
                  <c:v>43.137896068842068</c:v>
                </c:pt>
                <c:pt idx="6">
                  <c:v>20.381245394572904</c:v>
                </c:pt>
              </c:numCache>
            </c:numRef>
          </c:val>
          <c:extLst>
            <c:ext xmlns:c16="http://schemas.microsoft.com/office/drawing/2014/chart" uri="{C3380CC4-5D6E-409C-BE32-E72D297353CC}">
              <c16:uniqueId val="{00000005-CB9C-424C-AC03-E8643EC4B8F5}"/>
            </c:ext>
          </c:extLst>
        </c:ser>
        <c:ser>
          <c:idx val="6"/>
          <c:order val="6"/>
          <c:tx>
            <c:strRef>
              <c:f>Sheet1!$A$8</c:f>
              <c:strCache>
                <c:ptCount val="1"/>
                <c:pt idx="0">
                  <c:v>Mar-Aug 2021</c:v>
                </c:pt>
              </c:strCache>
            </c:strRef>
          </c:tx>
          <c:spPr>
            <a:solidFill>
              <a:srgbClr val="FF0000"/>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Sheet1!$B$8:$H$8</c:f>
              <c:numCache>
                <c:formatCode>0.000000</c:formatCode>
                <c:ptCount val="7"/>
                <c:pt idx="0">
                  <c:v>37.99094117704216</c:v>
                </c:pt>
                <c:pt idx="1">
                  <c:v>40.733426981856809</c:v>
                </c:pt>
                <c:pt idx="2">
                  <c:v>61.153045685118521</c:v>
                </c:pt>
                <c:pt idx="3">
                  <c:v>26.151959852022408</c:v>
                </c:pt>
                <c:pt idx="4">
                  <c:v>4.9890606766731356</c:v>
                </c:pt>
                <c:pt idx="5">
                  <c:v>60.029771992512082</c:v>
                </c:pt>
                <c:pt idx="6">
                  <c:v>24.630832228738686</c:v>
                </c:pt>
              </c:numCache>
            </c:numRef>
          </c:val>
          <c:extLst>
            <c:ext xmlns:c16="http://schemas.microsoft.com/office/drawing/2014/chart" uri="{C3380CC4-5D6E-409C-BE32-E72D297353CC}">
              <c16:uniqueId val="{00000006-CB9C-424C-AC03-E8643EC4B8F5}"/>
            </c:ext>
          </c:extLst>
        </c:ser>
        <c:dLbls>
          <c:showLegendKey val="0"/>
          <c:showVal val="0"/>
          <c:showCatName val="0"/>
          <c:showSerName val="0"/>
          <c:showPercent val="0"/>
          <c:showBubbleSize val="0"/>
        </c:dLbls>
        <c:gapWidth val="219"/>
        <c:overlap val="-27"/>
        <c:axId val="411073672"/>
        <c:axId val="411071376"/>
      </c:barChart>
      <c:catAx>
        <c:axId val="4110736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11071376"/>
        <c:crosses val="autoZero"/>
        <c:auto val="1"/>
        <c:lblAlgn val="ctr"/>
        <c:lblOffset val="100"/>
        <c:noMultiLvlLbl val="0"/>
      </c:catAx>
      <c:valAx>
        <c:axId val="411071376"/>
        <c:scaling>
          <c:orientation val="minMax"/>
          <c:max val="62"/>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11073672"/>
        <c:crosses val="autoZero"/>
        <c:crossBetween val="between"/>
      </c:valAx>
      <c:spPr>
        <a:noFill/>
        <a:ln>
          <a:noFill/>
        </a:ln>
        <a:effectLst/>
      </c:spPr>
    </c:plotArea>
    <c:legend>
      <c:legendPos val="b"/>
      <c:layout>
        <c:manualLayout>
          <c:xMode val="edge"/>
          <c:yMode val="edge"/>
          <c:x val="4.3746402123504703E-2"/>
          <c:y val="0.73275004380306963"/>
          <c:w val="0.91517101678137391"/>
          <c:h val="0.24061837297126895"/>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45897255004962E-2"/>
          <c:y val="6.3559030449529999E-2"/>
          <c:w val="0.91185410274499501"/>
          <c:h val="0.75523517466847334"/>
        </c:manualLayout>
      </c:layout>
      <c:barChart>
        <c:barDir val="col"/>
        <c:grouping val="clustered"/>
        <c:varyColors val="0"/>
        <c:ser>
          <c:idx val="0"/>
          <c:order val="0"/>
          <c:tx>
            <c:strRef>
              <c:f>Sheet1!$A$2</c:f>
              <c:strCache>
                <c:ptCount val="1"/>
                <c:pt idx="0">
                  <c:v>Mar-Aug 2018</c:v>
                </c:pt>
              </c:strCache>
            </c:strRef>
          </c:tx>
          <c:spPr>
            <a:solidFill>
              <a:schemeClr val="accent5">
                <a:lumMod val="75000"/>
              </a:schemeClr>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Sheet1!$B$2:$H$2</c:f>
              <c:numCache>
                <c:formatCode>0.000000</c:formatCode>
                <c:ptCount val="7"/>
                <c:pt idx="0">
                  <c:v>6.5296124932505277</c:v>
                </c:pt>
                <c:pt idx="1">
                  <c:v>9.4076332352747709</c:v>
                </c:pt>
                <c:pt idx="2">
                  <c:v>3.9345368875790716</c:v>
                </c:pt>
                <c:pt idx="3">
                  <c:v>2.7184886419819261</c:v>
                </c:pt>
                <c:pt idx="4">
                  <c:v>0.75929788247502261</c:v>
                </c:pt>
                <c:pt idx="5">
                  <c:v>8.4878064237733977</c:v>
                </c:pt>
                <c:pt idx="6">
                  <c:v>4.215368541210351</c:v>
                </c:pt>
              </c:numCache>
            </c:numRef>
          </c:val>
          <c:extLst>
            <c:ext xmlns:c16="http://schemas.microsoft.com/office/drawing/2014/chart" uri="{C3380CC4-5D6E-409C-BE32-E72D297353CC}">
              <c16:uniqueId val="{00000000-F7E5-48E4-87EE-415911310180}"/>
            </c:ext>
          </c:extLst>
        </c:ser>
        <c:ser>
          <c:idx val="1"/>
          <c:order val="1"/>
          <c:tx>
            <c:strRef>
              <c:f>Sheet1!$A$3</c:f>
              <c:strCache>
                <c:ptCount val="1"/>
                <c:pt idx="0">
                  <c:v>Sep 2018-Feb 2019</c:v>
                </c:pt>
              </c:strCache>
            </c:strRef>
          </c:tx>
          <c:spPr>
            <a:solidFill>
              <a:srgbClr val="3333FF"/>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Sheet1!$B$3:$H$3</c:f>
              <c:numCache>
                <c:formatCode>0.000000</c:formatCode>
                <c:ptCount val="7"/>
                <c:pt idx="0">
                  <c:v>5.9938996067365062</c:v>
                </c:pt>
                <c:pt idx="1">
                  <c:v>8.3769111528503846</c:v>
                </c:pt>
                <c:pt idx="2">
                  <c:v>4.4677824987864163</c:v>
                </c:pt>
                <c:pt idx="3">
                  <c:v>2.4172450679783379</c:v>
                </c:pt>
                <c:pt idx="4">
                  <c:v>0.89158911135713248</c:v>
                </c:pt>
                <c:pt idx="5">
                  <c:v>11.147880274606997</c:v>
                </c:pt>
                <c:pt idx="6">
                  <c:v>4.3756340271617367</c:v>
                </c:pt>
              </c:numCache>
            </c:numRef>
          </c:val>
          <c:extLst>
            <c:ext xmlns:c16="http://schemas.microsoft.com/office/drawing/2014/chart" uri="{C3380CC4-5D6E-409C-BE32-E72D297353CC}">
              <c16:uniqueId val="{00000001-F7E5-48E4-87EE-415911310180}"/>
            </c:ext>
          </c:extLst>
        </c:ser>
        <c:ser>
          <c:idx val="2"/>
          <c:order val="2"/>
          <c:tx>
            <c:strRef>
              <c:f>Sheet1!$A$4</c:f>
              <c:strCache>
                <c:ptCount val="1"/>
                <c:pt idx="0">
                  <c:v>Mar-Aug 2019</c:v>
                </c:pt>
              </c:strCache>
            </c:strRef>
          </c:tx>
          <c:spPr>
            <a:solidFill>
              <a:srgbClr val="00B0F0"/>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Sheet1!$B$4:$H$4</c:f>
              <c:numCache>
                <c:formatCode>0.000000</c:formatCode>
                <c:ptCount val="7"/>
                <c:pt idx="0">
                  <c:v>6.4633907286291237</c:v>
                </c:pt>
                <c:pt idx="1">
                  <c:v>9.1246023859674548</c:v>
                </c:pt>
                <c:pt idx="2">
                  <c:v>4.8628150512060708</c:v>
                </c:pt>
                <c:pt idx="3">
                  <c:v>2.6438294234459403</c:v>
                </c:pt>
                <c:pt idx="4">
                  <c:v>0.7426073738248502</c:v>
                </c:pt>
                <c:pt idx="5">
                  <c:v>10.857424361349768</c:v>
                </c:pt>
                <c:pt idx="6">
                  <c:v>3.4154551078485293</c:v>
                </c:pt>
              </c:numCache>
            </c:numRef>
          </c:val>
          <c:extLst>
            <c:ext xmlns:c16="http://schemas.microsoft.com/office/drawing/2014/chart" uri="{C3380CC4-5D6E-409C-BE32-E72D297353CC}">
              <c16:uniqueId val="{00000002-F7E5-48E4-87EE-415911310180}"/>
            </c:ext>
          </c:extLst>
        </c:ser>
        <c:ser>
          <c:idx val="3"/>
          <c:order val="3"/>
          <c:tx>
            <c:strRef>
              <c:f>Sheet1!$A$5</c:f>
              <c:strCache>
                <c:ptCount val="1"/>
                <c:pt idx="0">
                  <c:v>Sep 2019-Feb 2020</c:v>
                </c:pt>
              </c:strCache>
            </c:strRef>
          </c:tx>
          <c:spPr>
            <a:solidFill>
              <a:schemeClr val="accent5">
                <a:lumMod val="40000"/>
                <a:lumOff val="60000"/>
              </a:schemeClr>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Sheet1!$B$5:$H$5</c:f>
              <c:numCache>
                <c:formatCode>0.000000</c:formatCode>
                <c:ptCount val="7"/>
                <c:pt idx="0">
                  <c:v>6.8260500222108789</c:v>
                </c:pt>
                <c:pt idx="1">
                  <c:v>9.1866174311803199</c:v>
                </c:pt>
                <c:pt idx="2">
                  <c:v>5.7405146284330364</c:v>
                </c:pt>
                <c:pt idx="3">
                  <c:v>3.2525277439654281</c:v>
                </c:pt>
                <c:pt idx="4">
                  <c:v>0.73729348309420129</c:v>
                </c:pt>
                <c:pt idx="5">
                  <c:v>14.066308755467466</c:v>
                </c:pt>
                <c:pt idx="6">
                  <c:v>5.5528110717600176</c:v>
                </c:pt>
              </c:numCache>
            </c:numRef>
          </c:val>
          <c:extLst>
            <c:ext xmlns:c16="http://schemas.microsoft.com/office/drawing/2014/chart" uri="{C3380CC4-5D6E-409C-BE32-E72D297353CC}">
              <c16:uniqueId val="{00000003-F7E5-48E4-87EE-415911310180}"/>
            </c:ext>
          </c:extLst>
        </c:ser>
        <c:ser>
          <c:idx val="4"/>
          <c:order val="4"/>
          <c:tx>
            <c:strRef>
              <c:f>Sheet1!$A$6</c:f>
              <c:strCache>
                <c:ptCount val="1"/>
                <c:pt idx="0">
                  <c:v>Mar-Aug 2020</c:v>
                </c:pt>
              </c:strCache>
            </c:strRef>
          </c:tx>
          <c:spPr>
            <a:solidFill>
              <a:srgbClr val="CC66FF"/>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Sheet1!$B$6:$H$6</c:f>
              <c:numCache>
                <c:formatCode>0.000000</c:formatCode>
                <c:ptCount val="7"/>
                <c:pt idx="0">
                  <c:v>9.4818544056524345</c:v>
                </c:pt>
                <c:pt idx="1">
                  <c:v>12.131402578465719</c:v>
                </c:pt>
                <c:pt idx="2">
                  <c:v>9.7144945256128068</c:v>
                </c:pt>
                <c:pt idx="3">
                  <c:v>4.8638199389916652</c:v>
                </c:pt>
                <c:pt idx="4">
                  <c:v>1.4249696333996462</c:v>
                </c:pt>
                <c:pt idx="5">
                  <c:v>23.435881746060936</c:v>
                </c:pt>
                <c:pt idx="6">
                  <c:v>6.0015721008859311</c:v>
                </c:pt>
              </c:numCache>
            </c:numRef>
          </c:val>
          <c:extLst>
            <c:ext xmlns:c16="http://schemas.microsoft.com/office/drawing/2014/chart" uri="{C3380CC4-5D6E-409C-BE32-E72D297353CC}">
              <c16:uniqueId val="{00000004-F7E5-48E4-87EE-415911310180}"/>
            </c:ext>
          </c:extLst>
        </c:ser>
        <c:ser>
          <c:idx val="5"/>
          <c:order val="5"/>
          <c:tx>
            <c:strRef>
              <c:f>Sheet1!$A$7</c:f>
              <c:strCache>
                <c:ptCount val="1"/>
                <c:pt idx="0">
                  <c:v>Sep 2020-Feb 2021</c:v>
                </c:pt>
              </c:strCache>
            </c:strRef>
          </c:tx>
          <c:spPr>
            <a:solidFill>
              <a:srgbClr val="FF6699"/>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Sheet1!$B$7:$H$7</c:f>
              <c:numCache>
                <c:formatCode>0.000000</c:formatCode>
                <c:ptCount val="7"/>
                <c:pt idx="0">
                  <c:v>8.6101960842708483</c:v>
                </c:pt>
                <c:pt idx="1">
                  <c:v>10.993011219756871</c:v>
                </c:pt>
                <c:pt idx="2">
                  <c:v>9.0445350480436311</c:v>
                </c:pt>
                <c:pt idx="3">
                  <c:v>4.6359539886825969</c:v>
                </c:pt>
                <c:pt idx="4">
                  <c:v>1.0625455924090719</c:v>
                </c:pt>
                <c:pt idx="5">
                  <c:v>16.528658190091029</c:v>
                </c:pt>
                <c:pt idx="6">
                  <c:v>6.0015920568834673</c:v>
                </c:pt>
              </c:numCache>
            </c:numRef>
          </c:val>
          <c:extLst>
            <c:ext xmlns:c16="http://schemas.microsoft.com/office/drawing/2014/chart" uri="{C3380CC4-5D6E-409C-BE32-E72D297353CC}">
              <c16:uniqueId val="{00000005-F7E5-48E4-87EE-415911310180}"/>
            </c:ext>
          </c:extLst>
        </c:ser>
        <c:ser>
          <c:idx val="6"/>
          <c:order val="6"/>
          <c:tx>
            <c:strRef>
              <c:f>Sheet1!$A$8</c:f>
              <c:strCache>
                <c:ptCount val="1"/>
                <c:pt idx="0">
                  <c:v>Mar-Aug 2021</c:v>
                </c:pt>
              </c:strCache>
            </c:strRef>
          </c:tx>
          <c:spPr>
            <a:solidFill>
              <a:srgbClr val="FF0000"/>
            </a:solidFill>
            <a:ln>
              <a:noFill/>
            </a:ln>
            <a:effectLst/>
          </c:spPr>
          <c:invertIfNegative val="0"/>
          <c:cat>
            <c:strRef>
              <c:f>Sheet1!$B$1:$H$1</c:f>
              <c:strCache>
                <c:ptCount val="7"/>
                <c:pt idx="0">
                  <c:v>overall</c:v>
                </c:pt>
                <c:pt idx="1">
                  <c:v>NH White</c:v>
                </c:pt>
                <c:pt idx="2">
                  <c:v>NH Black</c:v>
                </c:pt>
                <c:pt idx="3">
                  <c:v>Hispanic</c:v>
                </c:pt>
                <c:pt idx="4">
                  <c:v>NH Asian</c:v>
                </c:pt>
                <c:pt idx="5">
                  <c:v>NH AIAN</c:v>
                </c:pt>
                <c:pt idx="6">
                  <c:v>NH &gt;1 Race</c:v>
                </c:pt>
              </c:strCache>
            </c:strRef>
          </c:cat>
          <c:val>
            <c:numRef>
              <c:f>Sheet1!$B$8:$H$8</c:f>
              <c:numCache>
                <c:formatCode>0.000000</c:formatCode>
                <c:ptCount val="7"/>
                <c:pt idx="0">
                  <c:v>9.6442693644226001</c:v>
                </c:pt>
                <c:pt idx="1">
                  <c:v>11.790364179166509</c:v>
                </c:pt>
                <c:pt idx="2">
                  <c:v>11.174250798585827</c:v>
                </c:pt>
                <c:pt idx="3">
                  <c:v>5.5488283199081572</c:v>
                </c:pt>
                <c:pt idx="4">
                  <c:v>1.6344553588650284</c:v>
                </c:pt>
                <c:pt idx="5">
                  <c:v>23.501490026093837</c:v>
                </c:pt>
                <c:pt idx="6">
                  <c:v>6.661273777605766</c:v>
                </c:pt>
              </c:numCache>
            </c:numRef>
          </c:val>
          <c:extLst>
            <c:ext xmlns:c16="http://schemas.microsoft.com/office/drawing/2014/chart" uri="{C3380CC4-5D6E-409C-BE32-E72D297353CC}">
              <c16:uniqueId val="{00000006-F7E5-48E4-87EE-415911310180}"/>
            </c:ext>
          </c:extLst>
        </c:ser>
        <c:dLbls>
          <c:showLegendKey val="0"/>
          <c:showVal val="0"/>
          <c:showCatName val="0"/>
          <c:showSerName val="0"/>
          <c:showPercent val="0"/>
          <c:showBubbleSize val="0"/>
        </c:dLbls>
        <c:gapWidth val="219"/>
        <c:overlap val="-27"/>
        <c:axId val="412603328"/>
        <c:axId val="412603984"/>
      </c:barChart>
      <c:catAx>
        <c:axId val="412603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12603984"/>
        <c:crosses val="autoZero"/>
        <c:auto val="1"/>
        <c:lblAlgn val="ctr"/>
        <c:lblOffset val="100"/>
        <c:noMultiLvlLbl val="0"/>
      </c:catAx>
      <c:valAx>
        <c:axId val="412603984"/>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12603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cdr:x>
      <cdr:y>0.00024</cdr:y>
    </cdr:to>
    <cdr:grpSp>
      <cdr:nvGrpSpPr>
        <cdr:cNvPr id="5" name="Group 4">
          <a:extLst xmlns:a="http://schemas.openxmlformats.org/drawingml/2006/main">
            <a:ext uri="{FF2B5EF4-FFF2-40B4-BE49-F238E27FC236}">
              <a16:creationId xmlns:a16="http://schemas.microsoft.com/office/drawing/2014/main" id="{15AA690F-1E30-4ED1-B328-D1CABAA31FC3}"/>
            </a:ext>
          </a:extLst>
        </cdr:cNvPr>
        <cdr:cNvGrpSpPr>
          <a:grpSpLocks xmlns:a="http://schemas.openxmlformats.org/drawingml/2006/main" noChangeAspect="1"/>
        </cdr:cNvGrpSpPr>
      </cdr:nvGrpSpPr>
      <cdr:grpSpPr bwMode="auto">
        <a:xfrm xmlns:a="http://schemas.openxmlformats.org/drawingml/2006/main">
          <a:off x="0" y="0"/>
          <a:ext cx="0" cy="751"/>
          <a:chOff x="-2403" y="-1145"/>
          <a:chExt cx="0" cy="1"/>
        </a:xfrm>
      </cdr:grpSpPr>
      <cdr:sp macro="" textlink="">
        <cdr:nvSpPr>
          <cdr:cNvPr id="6" name="AutoShape 6"/>
          <cdr:cNvSpPr>
            <a:spLocks xmlns:a="http://schemas.openxmlformats.org/drawingml/2006/main" noChangeAspect="1" noChangeArrowheads="1" noTextEdit="1"/>
          </cdr:cNvSpPr>
        </cdr:nvSpPr>
        <cdr:spPr bwMode="auto">
          <a:xfrm xmlns:a="http://schemas.openxmlformats.org/drawingml/2006/main">
            <a:off x="-2403" y="-1145"/>
            <a:ext cx="0" cy="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 name="Freeform 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32" y="173"/>
              </a:cxn>
              <a:cxn ang="0">
                <a:pos x="757" y="0"/>
              </a:cxn>
              <a:cxn ang="0">
                <a:pos x="192" y="184"/>
              </a:cxn>
              <a:cxn ang="0">
                <a:pos x="0" y="316"/>
              </a:cxn>
              <a:cxn ang="0">
                <a:pos x="206" y="492"/>
              </a:cxn>
              <a:cxn ang="0">
                <a:pos x="206" y="735"/>
              </a:cxn>
              <a:cxn ang="0">
                <a:pos x="230" y="739"/>
              </a:cxn>
              <a:cxn ang="0">
                <a:pos x="252" y="737"/>
              </a:cxn>
              <a:cxn ang="0">
                <a:pos x="271" y="734"/>
              </a:cxn>
              <a:cxn ang="0">
                <a:pos x="287" y="728"/>
              </a:cxn>
              <a:cxn ang="0">
                <a:pos x="300" y="722"/>
              </a:cxn>
              <a:cxn ang="0">
                <a:pos x="309" y="717"/>
              </a:cxn>
              <a:cxn ang="0">
                <a:pos x="314" y="712"/>
              </a:cxn>
              <a:cxn ang="0">
                <a:pos x="316" y="711"/>
              </a:cxn>
              <a:cxn ang="0">
                <a:pos x="887" y="487"/>
              </a:cxn>
              <a:cxn ang="0">
                <a:pos x="899" y="479"/>
              </a:cxn>
              <a:cxn ang="0">
                <a:pos x="909" y="471"/>
              </a:cxn>
              <a:cxn ang="0">
                <a:pos x="918" y="463"/>
              </a:cxn>
              <a:cxn ang="0">
                <a:pos x="925" y="455"/>
              </a:cxn>
              <a:cxn ang="0">
                <a:pos x="930" y="448"/>
              </a:cxn>
              <a:cxn ang="0">
                <a:pos x="934" y="442"/>
              </a:cxn>
              <a:cxn ang="0">
                <a:pos x="936" y="439"/>
              </a:cxn>
              <a:cxn ang="0">
                <a:pos x="937" y="437"/>
              </a:cxn>
              <a:cxn ang="0">
                <a:pos x="937" y="252"/>
              </a:cxn>
              <a:cxn ang="0">
                <a:pos x="938" y="223"/>
              </a:cxn>
              <a:cxn ang="0">
                <a:pos x="937" y="198"/>
              </a:cxn>
              <a:cxn ang="0">
                <a:pos x="933" y="180"/>
              </a:cxn>
              <a:cxn ang="0">
                <a:pos x="932" y="173"/>
              </a:cxn>
            </a:cxnLst>
            <a:rect l="0" t="0" r="r" b="b"/>
            <a:pathLst>
              <a:path w="938" h="739">
                <a:moveTo>
                  <a:pt x="932" y="173"/>
                </a:moveTo>
                <a:lnTo>
                  <a:pt x="757" y="0"/>
                </a:lnTo>
                <a:lnTo>
                  <a:pt x="192" y="184"/>
                </a:lnTo>
                <a:lnTo>
                  <a:pt x="0" y="316"/>
                </a:lnTo>
                <a:lnTo>
                  <a:pt x="206" y="492"/>
                </a:lnTo>
                <a:lnTo>
                  <a:pt x="206" y="735"/>
                </a:lnTo>
                <a:lnTo>
                  <a:pt x="230" y="739"/>
                </a:lnTo>
                <a:lnTo>
                  <a:pt x="252" y="737"/>
                </a:lnTo>
                <a:lnTo>
                  <a:pt x="271" y="734"/>
                </a:lnTo>
                <a:lnTo>
                  <a:pt x="287" y="728"/>
                </a:lnTo>
                <a:lnTo>
                  <a:pt x="300" y="722"/>
                </a:lnTo>
                <a:lnTo>
                  <a:pt x="309" y="717"/>
                </a:lnTo>
                <a:lnTo>
                  <a:pt x="314" y="712"/>
                </a:lnTo>
                <a:lnTo>
                  <a:pt x="316" y="711"/>
                </a:lnTo>
                <a:lnTo>
                  <a:pt x="887" y="487"/>
                </a:lnTo>
                <a:lnTo>
                  <a:pt x="899" y="479"/>
                </a:lnTo>
                <a:lnTo>
                  <a:pt x="909" y="471"/>
                </a:lnTo>
                <a:lnTo>
                  <a:pt x="918" y="463"/>
                </a:lnTo>
                <a:lnTo>
                  <a:pt x="925" y="455"/>
                </a:lnTo>
                <a:lnTo>
                  <a:pt x="930" y="448"/>
                </a:lnTo>
                <a:lnTo>
                  <a:pt x="934" y="442"/>
                </a:lnTo>
                <a:lnTo>
                  <a:pt x="936" y="439"/>
                </a:lnTo>
                <a:lnTo>
                  <a:pt x="937" y="437"/>
                </a:lnTo>
                <a:lnTo>
                  <a:pt x="937" y="252"/>
                </a:lnTo>
                <a:lnTo>
                  <a:pt x="938" y="223"/>
                </a:lnTo>
                <a:lnTo>
                  <a:pt x="937" y="198"/>
                </a:lnTo>
                <a:lnTo>
                  <a:pt x="933" y="180"/>
                </a:lnTo>
                <a:lnTo>
                  <a:pt x="932" y="173"/>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 name="Freeform 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6" y="0"/>
              </a:cxn>
              <a:cxn ang="0">
                <a:pos x="0" y="66"/>
              </a:cxn>
              <a:cxn ang="0">
                <a:pos x="217" y="375"/>
              </a:cxn>
              <a:cxn ang="0">
                <a:pos x="229" y="383"/>
              </a:cxn>
              <a:cxn ang="0">
                <a:pos x="241" y="391"/>
              </a:cxn>
              <a:cxn ang="0">
                <a:pos x="252" y="397"/>
              </a:cxn>
              <a:cxn ang="0">
                <a:pos x="264" y="403"/>
              </a:cxn>
              <a:cxn ang="0">
                <a:pos x="273" y="409"/>
              </a:cxn>
              <a:cxn ang="0">
                <a:pos x="283" y="412"/>
              </a:cxn>
              <a:cxn ang="0">
                <a:pos x="293" y="416"/>
              </a:cxn>
              <a:cxn ang="0">
                <a:pos x="302" y="419"/>
              </a:cxn>
              <a:cxn ang="0">
                <a:pos x="302" y="176"/>
              </a:cxn>
              <a:cxn ang="0">
                <a:pos x="96" y="0"/>
              </a:cxn>
            </a:cxnLst>
            <a:rect l="0" t="0" r="r" b="b"/>
            <a:pathLst>
              <a:path w="302" h="419">
                <a:moveTo>
                  <a:pt x="96" y="0"/>
                </a:moveTo>
                <a:lnTo>
                  <a:pt x="0" y="66"/>
                </a:lnTo>
                <a:lnTo>
                  <a:pt x="217" y="375"/>
                </a:lnTo>
                <a:lnTo>
                  <a:pt x="229" y="383"/>
                </a:lnTo>
                <a:lnTo>
                  <a:pt x="241" y="391"/>
                </a:lnTo>
                <a:lnTo>
                  <a:pt x="252" y="397"/>
                </a:lnTo>
                <a:lnTo>
                  <a:pt x="264" y="403"/>
                </a:lnTo>
                <a:lnTo>
                  <a:pt x="273" y="409"/>
                </a:lnTo>
                <a:lnTo>
                  <a:pt x="283" y="412"/>
                </a:lnTo>
                <a:lnTo>
                  <a:pt x="293" y="416"/>
                </a:lnTo>
                <a:lnTo>
                  <a:pt x="302" y="419"/>
                </a:lnTo>
                <a:lnTo>
                  <a:pt x="302" y="176"/>
                </a:lnTo>
                <a:lnTo>
                  <a:pt x="96" y="0"/>
                </a:lnTo>
                <a:close/>
              </a:path>
            </a:pathLst>
          </a:custGeom>
          <a:solidFill xmlns:a="http://schemas.openxmlformats.org/drawingml/2006/main">
            <a:srgbClr val="F2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 name="Freeform 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50" y="55"/>
              </a:cxn>
              <a:cxn ang="0">
                <a:pos x="109" y="259"/>
              </a:cxn>
              <a:cxn ang="0">
                <a:pos x="107" y="260"/>
              </a:cxn>
              <a:cxn ang="0">
                <a:pos x="100" y="262"/>
              </a:cxn>
              <a:cxn ang="0">
                <a:pos x="89" y="267"/>
              </a:cxn>
              <a:cxn ang="0">
                <a:pos x="77" y="271"/>
              </a:cxn>
              <a:cxn ang="0">
                <a:pos x="60" y="276"/>
              </a:cxn>
              <a:cxn ang="0">
                <a:pos x="42" y="280"/>
              </a:cxn>
              <a:cxn ang="0">
                <a:pos x="21" y="283"/>
              </a:cxn>
              <a:cxn ang="0">
                <a:pos x="0" y="284"/>
              </a:cxn>
              <a:cxn ang="0">
                <a:pos x="0" y="1171"/>
              </a:cxn>
              <a:cxn ang="0">
                <a:pos x="6" y="1171"/>
              </a:cxn>
              <a:cxn ang="0">
                <a:pos x="12" y="1171"/>
              </a:cxn>
              <a:cxn ang="0">
                <a:pos x="16" y="1171"/>
              </a:cxn>
              <a:cxn ang="0">
                <a:pos x="22" y="1170"/>
              </a:cxn>
              <a:cxn ang="0">
                <a:pos x="27" y="1169"/>
              </a:cxn>
              <a:cxn ang="0">
                <a:pos x="31" y="1168"/>
              </a:cxn>
              <a:cxn ang="0">
                <a:pos x="35" y="1167"/>
              </a:cxn>
              <a:cxn ang="0">
                <a:pos x="39" y="1165"/>
              </a:cxn>
              <a:cxn ang="0">
                <a:pos x="665" y="931"/>
              </a:cxn>
              <a:cxn ang="0">
                <a:pos x="667" y="931"/>
              </a:cxn>
              <a:cxn ang="0">
                <a:pos x="672" y="928"/>
              </a:cxn>
              <a:cxn ang="0">
                <a:pos x="679" y="925"/>
              </a:cxn>
              <a:cxn ang="0">
                <a:pos x="688" y="919"/>
              </a:cxn>
              <a:cxn ang="0">
                <a:pos x="696" y="909"/>
              </a:cxn>
              <a:cxn ang="0">
                <a:pos x="703" y="896"/>
              </a:cxn>
              <a:cxn ang="0">
                <a:pos x="708" y="878"/>
              </a:cxn>
              <a:cxn ang="0">
                <a:pos x="710" y="855"/>
              </a:cxn>
              <a:cxn ang="0">
                <a:pos x="719" y="0"/>
              </a:cxn>
              <a:cxn ang="0">
                <a:pos x="717" y="3"/>
              </a:cxn>
              <a:cxn ang="0">
                <a:pos x="712" y="7"/>
              </a:cxn>
              <a:cxn ang="0">
                <a:pos x="705" y="15"/>
              </a:cxn>
              <a:cxn ang="0">
                <a:pos x="696" y="24"/>
              </a:cxn>
              <a:cxn ang="0">
                <a:pos x="685" y="34"/>
              </a:cxn>
              <a:cxn ang="0">
                <a:pos x="673" y="42"/>
              </a:cxn>
              <a:cxn ang="0">
                <a:pos x="661" y="50"/>
              </a:cxn>
              <a:cxn ang="0">
                <a:pos x="650" y="55"/>
              </a:cxn>
            </a:cxnLst>
            <a:rect l="0" t="0" r="r" b="b"/>
            <a:pathLst>
              <a:path w="719" h="1171">
                <a:moveTo>
                  <a:pt x="650" y="55"/>
                </a:moveTo>
                <a:lnTo>
                  <a:pt x="109" y="259"/>
                </a:lnTo>
                <a:lnTo>
                  <a:pt x="107" y="260"/>
                </a:lnTo>
                <a:lnTo>
                  <a:pt x="100" y="262"/>
                </a:lnTo>
                <a:lnTo>
                  <a:pt x="89" y="267"/>
                </a:lnTo>
                <a:lnTo>
                  <a:pt x="77" y="271"/>
                </a:lnTo>
                <a:lnTo>
                  <a:pt x="60" y="276"/>
                </a:lnTo>
                <a:lnTo>
                  <a:pt x="42" y="280"/>
                </a:lnTo>
                <a:lnTo>
                  <a:pt x="21" y="283"/>
                </a:lnTo>
                <a:lnTo>
                  <a:pt x="0" y="284"/>
                </a:lnTo>
                <a:lnTo>
                  <a:pt x="0" y="1171"/>
                </a:lnTo>
                <a:lnTo>
                  <a:pt x="6" y="1171"/>
                </a:lnTo>
                <a:lnTo>
                  <a:pt x="12" y="1171"/>
                </a:lnTo>
                <a:lnTo>
                  <a:pt x="16" y="1171"/>
                </a:lnTo>
                <a:lnTo>
                  <a:pt x="22" y="1170"/>
                </a:lnTo>
                <a:lnTo>
                  <a:pt x="27" y="1169"/>
                </a:lnTo>
                <a:lnTo>
                  <a:pt x="31" y="1168"/>
                </a:lnTo>
                <a:lnTo>
                  <a:pt x="35" y="1167"/>
                </a:lnTo>
                <a:lnTo>
                  <a:pt x="39" y="1165"/>
                </a:lnTo>
                <a:lnTo>
                  <a:pt x="665" y="931"/>
                </a:lnTo>
                <a:lnTo>
                  <a:pt x="667" y="931"/>
                </a:lnTo>
                <a:lnTo>
                  <a:pt x="672" y="928"/>
                </a:lnTo>
                <a:lnTo>
                  <a:pt x="679" y="925"/>
                </a:lnTo>
                <a:lnTo>
                  <a:pt x="688" y="919"/>
                </a:lnTo>
                <a:lnTo>
                  <a:pt x="696" y="909"/>
                </a:lnTo>
                <a:lnTo>
                  <a:pt x="703" y="896"/>
                </a:lnTo>
                <a:lnTo>
                  <a:pt x="708" y="878"/>
                </a:lnTo>
                <a:lnTo>
                  <a:pt x="710" y="855"/>
                </a:lnTo>
                <a:lnTo>
                  <a:pt x="719" y="0"/>
                </a:lnTo>
                <a:lnTo>
                  <a:pt x="717" y="3"/>
                </a:lnTo>
                <a:lnTo>
                  <a:pt x="712" y="7"/>
                </a:lnTo>
                <a:lnTo>
                  <a:pt x="705" y="15"/>
                </a:lnTo>
                <a:lnTo>
                  <a:pt x="696" y="24"/>
                </a:lnTo>
                <a:lnTo>
                  <a:pt x="685" y="34"/>
                </a:lnTo>
                <a:lnTo>
                  <a:pt x="673" y="42"/>
                </a:lnTo>
                <a:lnTo>
                  <a:pt x="661" y="50"/>
                </a:lnTo>
                <a:lnTo>
                  <a:pt x="650" y="55"/>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 name="Freeform 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14" y="308"/>
              </a:cxn>
              <a:cxn ang="0">
                <a:pos x="0" y="0"/>
              </a:cxn>
              <a:cxn ang="0">
                <a:pos x="0" y="905"/>
              </a:cxn>
              <a:cxn ang="0">
                <a:pos x="1" y="914"/>
              </a:cxn>
              <a:cxn ang="0">
                <a:pos x="7" y="935"/>
              </a:cxn>
              <a:cxn ang="0">
                <a:pos x="13" y="962"/>
              </a:cxn>
              <a:cxn ang="0">
                <a:pos x="24" y="985"/>
              </a:cxn>
              <a:cxn ang="0">
                <a:pos x="234" y="1208"/>
              </a:cxn>
              <a:cxn ang="0">
                <a:pos x="236" y="1209"/>
              </a:cxn>
              <a:cxn ang="0">
                <a:pos x="242" y="1212"/>
              </a:cxn>
              <a:cxn ang="0">
                <a:pos x="250" y="1215"/>
              </a:cxn>
              <a:cxn ang="0">
                <a:pos x="261" y="1219"/>
              </a:cxn>
              <a:cxn ang="0">
                <a:pos x="274" y="1223"/>
              </a:cxn>
              <a:cxn ang="0">
                <a:pos x="289" y="1227"/>
              </a:cxn>
              <a:cxn ang="0">
                <a:pos x="303" y="1230"/>
              </a:cxn>
              <a:cxn ang="0">
                <a:pos x="318" y="1231"/>
              </a:cxn>
              <a:cxn ang="0">
                <a:pos x="318" y="344"/>
              </a:cxn>
              <a:cxn ang="0">
                <a:pos x="304" y="344"/>
              </a:cxn>
              <a:cxn ang="0">
                <a:pos x="290" y="343"/>
              </a:cxn>
              <a:cxn ang="0">
                <a:pos x="276" y="341"/>
              </a:cxn>
              <a:cxn ang="0">
                <a:pos x="264" y="336"/>
              </a:cxn>
              <a:cxn ang="0">
                <a:pos x="250" y="331"/>
              </a:cxn>
              <a:cxn ang="0">
                <a:pos x="238" y="326"/>
              </a:cxn>
              <a:cxn ang="0">
                <a:pos x="225" y="318"/>
              </a:cxn>
              <a:cxn ang="0">
                <a:pos x="214" y="308"/>
              </a:cxn>
            </a:cxnLst>
            <a:rect l="0" t="0" r="r" b="b"/>
            <a:pathLst>
              <a:path w="318" h="1231">
                <a:moveTo>
                  <a:pt x="214" y="308"/>
                </a:moveTo>
                <a:lnTo>
                  <a:pt x="0" y="0"/>
                </a:lnTo>
                <a:lnTo>
                  <a:pt x="0" y="905"/>
                </a:lnTo>
                <a:lnTo>
                  <a:pt x="1" y="914"/>
                </a:lnTo>
                <a:lnTo>
                  <a:pt x="7" y="935"/>
                </a:lnTo>
                <a:lnTo>
                  <a:pt x="13" y="962"/>
                </a:lnTo>
                <a:lnTo>
                  <a:pt x="24" y="985"/>
                </a:lnTo>
                <a:lnTo>
                  <a:pt x="234" y="1208"/>
                </a:lnTo>
                <a:lnTo>
                  <a:pt x="236" y="1209"/>
                </a:lnTo>
                <a:lnTo>
                  <a:pt x="242" y="1212"/>
                </a:lnTo>
                <a:lnTo>
                  <a:pt x="250" y="1215"/>
                </a:lnTo>
                <a:lnTo>
                  <a:pt x="261" y="1219"/>
                </a:lnTo>
                <a:lnTo>
                  <a:pt x="274" y="1223"/>
                </a:lnTo>
                <a:lnTo>
                  <a:pt x="289" y="1227"/>
                </a:lnTo>
                <a:lnTo>
                  <a:pt x="303" y="1230"/>
                </a:lnTo>
                <a:lnTo>
                  <a:pt x="318" y="1231"/>
                </a:lnTo>
                <a:lnTo>
                  <a:pt x="318" y="344"/>
                </a:lnTo>
                <a:lnTo>
                  <a:pt x="304" y="344"/>
                </a:lnTo>
                <a:lnTo>
                  <a:pt x="290" y="343"/>
                </a:lnTo>
                <a:lnTo>
                  <a:pt x="276" y="341"/>
                </a:lnTo>
                <a:lnTo>
                  <a:pt x="264" y="336"/>
                </a:lnTo>
                <a:lnTo>
                  <a:pt x="250" y="331"/>
                </a:lnTo>
                <a:lnTo>
                  <a:pt x="238" y="326"/>
                </a:lnTo>
                <a:lnTo>
                  <a:pt x="225" y="318"/>
                </a:lnTo>
                <a:lnTo>
                  <a:pt x="214" y="308"/>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 name="Freeform 1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7"/>
              </a:cxn>
              <a:cxn ang="0">
                <a:pos x="216" y="502"/>
              </a:cxn>
              <a:cxn ang="0">
                <a:pos x="469" y="347"/>
              </a:cxn>
              <a:cxn ang="0">
                <a:pos x="470" y="347"/>
              </a:cxn>
              <a:cxn ang="0">
                <a:pos x="472" y="346"/>
              </a:cxn>
              <a:cxn ang="0">
                <a:pos x="475" y="344"/>
              </a:cxn>
              <a:cxn ang="0">
                <a:pos x="480" y="342"/>
              </a:cxn>
              <a:cxn ang="0">
                <a:pos x="223" y="0"/>
              </a:cxn>
              <a:cxn ang="0">
                <a:pos x="214" y="4"/>
              </a:cxn>
              <a:cxn ang="0">
                <a:pos x="204" y="10"/>
              </a:cxn>
              <a:cxn ang="0">
                <a:pos x="192" y="17"/>
              </a:cxn>
              <a:cxn ang="0">
                <a:pos x="180" y="25"/>
              </a:cxn>
              <a:cxn ang="0">
                <a:pos x="166" y="34"/>
              </a:cxn>
              <a:cxn ang="0">
                <a:pos x="152" y="45"/>
              </a:cxn>
              <a:cxn ang="0">
                <a:pos x="136" y="56"/>
              </a:cxn>
              <a:cxn ang="0">
                <a:pos x="121" y="70"/>
              </a:cxn>
              <a:cxn ang="0">
                <a:pos x="104" y="84"/>
              </a:cxn>
              <a:cxn ang="0">
                <a:pos x="88" y="99"/>
              </a:cxn>
              <a:cxn ang="0">
                <a:pos x="72" y="117"/>
              </a:cxn>
              <a:cxn ang="0">
                <a:pos x="56" y="134"/>
              </a:cxn>
              <a:cxn ang="0">
                <a:pos x="41" y="153"/>
              </a:cxn>
              <a:cxn ang="0">
                <a:pos x="26" y="173"/>
              </a:cxn>
              <a:cxn ang="0">
                <a:pos x="13" y="194"/>
              </a:cxn>
              <a:cxn ang="0">
                <a:pos x="0" y="217"/>
              </a:cxn>
            </a:cxnLst>
            <a:rect l="0" t="0" r="r" b="b"/>
            <a:pathLst>
              <a:path w="480" h="502">
                <a:moveTo>
                  <a:pt x="0" y="217"/>
                </a:moveTo>
                <a:lnTo>
                  <a:pt x="216" y="502"/>
                </a:lnTo>
                <a:lnTo>
                  <a:pt x="469" y="347"/>
                </a:lnTo>
                <a:lnTo>
                  <a:pt x="470" y="347"/>
                </a:lnTo>
                <a:lnTo>
                  <a:pt x="472" y="346"/>
                </a:lnTo>
                <a:lnTo>
                  <a:pt x="475" y="344"/>
                </a:lnTo>
                <a:lnTo>
                  <a:pt x="480" y="342"/>
                </a:lnTo>
                <a:lnTo>
                  <a:pt x="223" y="0"/>
                </a:lnTo>
                <a:lnTo>
                  <a:pt x="214" y="4"/>
                </a:lnTo>
                <a:lnTo>
                  <a:pt x="204" y="10"/>
                </a:lnTo>
                <a:lnTo>
                  <a:pt x="192" y="17"/>
                </a:lnTo>
                <a:lnTo>
                  <a:pt x="180" y="25"/>
                </a:lnTo>
                <a:lnTo>
                  <a:pt x="166" y="34"/>
                </a:lnTo>
                <a:lnTo>
                  <a:pt x="152" y="45"/>
                </a:lnTo>
                <a:lnTo>
                  <a:pt x="136" y="56"/>
                </a:lnTo>
                <a:lnTo>
                  <a:pt x="121" y="70"/>
                </a:lnTo>
                <a:lnTo>
                  <a:pt x="104" y="84"/>
                </a:lnTo>
                <a:lnTo>
                  <a:pt x="88" y="99"/>
                </a:lnTo>
                <a:lnTo>
                  <a:pt x="72" y="117"/>
                </a:lnTo>
                <a:lnTo>
                  <a:pt x="56" y="134"/>
                </a:lnTo>
                <a:lnTo>
                  <a:pt x="41" y="153"/>
                </a:lnTo>
                <a:lnTo>
                  <a:pt x="26" y="173"/>
                </a:lnTo>
                <a:lnTo>
                  <a:pt x="13" y="194"/>
                </a:lnTo>
                <a:lnTo>
                  <a:pt x="0" y="217"/>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 name="Freeform 1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92" y="0"/>
              </a:cxn>
              <a:cxn ang="0">
                <a:pos x="12" y="245"/>
              </a:cxn>
              <a:cxn ang="0">
                <a:pos x="11" y="245"/>
              </a:cxn>
              <a:cxn ang="0">
                <a:pos x="9" y="246"/>
              </a:cxn>
              <a:cxn ang="0">
                <a:pos x="5" y="248"/>
              </a:cxn>
              <a:cxn ang="0">
                <a:pos x="0" y="251"/>
              </a:cxn>
              <a:cxn ang="0">
                <a:pos x="257" y="593"/>
              </a:cxn>
              <a:cxn ang="0">
                <a:pos x="266" y="589"/>
              </a:cxn>
              <a:cxn ang="0">
                <a:pos x="279" y="582"/>
              </a:cxn>
              <a:cxn ang="0">
                <a:pos x="294" y="575"/>
              </a:cxn>
              <a:cxn ang="0">
                <a:pos x="311" y="568"/>
              </a:cxn>
              <a:cxn ang="0">
                <a:pos x="331" y="560"/>
              </a:cxn>
              <a:cxn ang="0">
                <a:pos x="352" y="551"/>
              </a:cxn>
              <a:cxn ang="0">
                <a:pos x="376" y="543"/>
              </a:cxn>
              <a:cxn ang="0">
                <a:pos x="400" y="533"/>
              </a:cxn>
              <a:cxn ang="0">
                <a:pos x="956" y="358"/>
              </a:cxn>
              <a:cxn ang="0">
                <a:pos x="959" y="357"/>
              </a:cxn>
              <a:cxn ang="0">
                <a:pos x="964" y="355"/>
              </a:cxn>
              <a:cxn ang="0">
                <a:pos x="974" y="351"/>
              </a:cxn>
              <a:cxn ang="0">
                <a:pos x="985" y="346"/>
              </a:cxn>
              <a:cxn ang="0">
                <a:pos x="996" y="339"/>
              </a:cxn>
              <a:cxn ang="0">
                <a:pos x="1006" y="332"/>
              </a:cxn>
              <a:cxn ang="0">
                <a:pos x="1015" y="324"/>
              </a:cxn>
              <a:cxn ang="0">
                <a:pos x="1021" y="314"/>
              </a:cxn>
              <a:cxn ang="0">
                <a:pos x="792" y="0"/>
              </a:cxn>
            </a:cxnLst>
            <a:rect l="0" t="0" r="r" b="b"/>
            <a:pathLst>
              <a:path w="1021" h="593">
                <a:moveTo>
                  <a:pt x="792" y="0"/>
                </a:moveTo>
                <a:lnTo>
                  <a:pt x="12" y="245"/>
                </a:lnTo>
                <a:lnTo>
                  <a:pt x="11" y="245"/>
                </a:lnTo>
                <a:lnTo>
                  <a:pt x="9" y="246"/>
                </a:lnTo>
                <a:lnTo>
                  <a:pt x="5" y="248"/>
                </a:lnTo>
                <a:lnTo>
                  <a:pt x="0" y="251"/>
                </a:lnTo>
                <a:lnTo>
                  <a:pt x="257" y="593"/>
                </a:lnTo>
                <a:lnTo>
                  <a:pt x="266" y="589"/>
                </a:lnTo>
                <a:lnTo>
                  <a:pt x="279" y="582"/>
                </a:lnTo>
                <a:lnTo>
                  <a:pt x="294" y="575"/>
                </a:lnTo>
                <a:lnTo>
                  <a:pt x="311" y="568"/>
                </a:lnTo>
                <a:lnTo>
                  <a:pt x="331" y="560"/>
                </a:lnTo>
                <a:lnTo>
                  <a:pt x="352" y="551"/>
                </a:lnTo>
                <a:lnTo>
                  <a:pt x="376" y="543"/>
                </a:lnTo>
                <a:lnTo>
                  <a:pt x="400" y="533"/>
                </a:lnTo>
                <a:lnTo>
                  <a:pt x="956" y="358"/>
                </a:lnTo>
                <a:lnTo>
                  <a:pt x="959" y="357"/>
                </a:lnTo>
                <a:lnTo>
                  <a:pt x="964" y="355"/>
                </a:lnTo>
                <a:lnTo>
                  <a:pt x="974" y="351"/>
                </a:lnTo>
                <a:lnTo>
                  <a:pt x="985" y="346"/>
                </a:lnTo>
                <a:lnTo>
                  <a:pt x="996" y="339"/>
                </a:lnTo>
                <a:lnTo>
                  <a:pt x="1006" y="332"/>
                </a:lnTo>
                <a:lnTo>
                  <a:pt x="1015" y="324"/>
                </a:lnTo>
                <a:lnTo>
                  <a:pt x="1021" y="314"/>
                </a:lnTo>
                <a:lnTo>
                  <a:pt x="792" y="0"/>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 name="Freeform 1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4" y="0"/>
              </a:cxn>
              <a:cxn ang="0">
                <a:pos x="322" y="276"/>
              </a:cxn>
              <a:cxn ang="0">
                <a:pos x="181" y="364"/>
              </a:cxn>
              <a:cxn ang="0">
                <a:pos x="0" y="115"/>
              </a:cxn>
              <a:cxn ang="0">
                <a:pos x="114" y="0"/>
              </a:cxn>
            </a:cxnLst>
            <a:rect l="0" t="0" r="r" b="b"/>
            <a:pathLst>
              <a:path w="322" h="364">
                <a:moveTo>
                  <a:pt x="114" y="0"/>
                </a:moveTo>
                <a:lnTo>
                  <a:pt x="322" y="276"/>
                </a:lnTo>
                <a:lnTo>
                  <a:pt x="181" y="364"/>
                </a:lnTo>
                <a:lnTo>
                  <a:pt x="0" y="115"/>
                </a:lnTo>
                <a:lnTo>
                  <a:pt x="114" y="0"/>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 name="Freeform 1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64" y="242"/>
              </a:cxn>
              <a:cxn ang="0">
                <a:pos x="164" y="1013"/>
              </a:cxn>
              <a:cxn ang="0">
                <a:pos x="0" y="864"/>
              </a:cxn>
              <a:cxn ang="0">
                <a:pos x="0" y="0"/>
              </a:cxn>
              <a:cxn ang="0">
                <a:pos x="164" y="242"/>
              </a:cxn>
            </a:cxnLst>
            <a:rect l="0" t="0" r="r" b="b"/>
            <a:pathLst>
              <a:path w="164" h="1013">
                <a:moveTo>
                  <a:pt x="164" y="242"/>
                </a:moveTo>
                <a:lnTo>
                  <a:pt x="164" y="1013"/>
                </a:lnTo>
                <a:lnTo>
                  <a:pt x="0" y="864"/>
                </a:lnTo>
                <a:lnTo>
                  <a:pt x="0" y="0"/>
                </a:lnTo>
                <a:lnTo>
                  <a:pt x="164" y="24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 name="Freeform 1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65" y="282"/>
              </a:cxn>
              <a:cxn ang="0">
                <a:pos x="204" y="457"/>
              </a:cxn>
              <a:cxn ang="0">
                <a:pos x="0" y="178"/>
              </a:cxn>
              <a:cxn ang="0">
                <a:pos x="546" y="0"/>
              </a:cxn>
              <a:cxn ang="0">
                <a:pos x="765" y="282"/>
              </a:cxn>
            </a:cxnLst>
            <a:rect l="0" t="0" r="r" b="b"/>
            <a:pathLst>
              <a:path w="765" h="457">
                <a:moveTo>
                  <a:pt x="765" y="282"/>
                </a:moveTo>
                <a:lnTo>
                  <a:pt x="204" y="457"/>
                </a:lnTo>
                <a:lnTo>
                  <a:pt x="0" y="178"/>
                </a:lnTo>
                <a:lnTo>
                  <a:pt x="546" y="0"/>
                </a:lnTo>
                <a:lnTo>
                  <a:pt x="765" y="28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 name="Freeform 1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3"/>
              </a:cxn>
              <a:cxn ang="0">
                <a:pos x="0" y="1014"/>
              </a:cxn>
              <a:cxn ang="0">
                <a:pos x="551" y="803"/>
              </a:cxn>
              <a:cxn ang="0">
                <a:pos x="551" y="0"/>
              </a:cxn>
              <a:cxn ang="0">
                <a:pos x="0" y="213"/>
              </a:cxn>
            </a:cxnLst>
            <a:rect l="0" t="0" r="r" b="b"/>
            <a:pathLst>
              <a:path w="551" h="1014">
                <a:moveTo>
                  <a:pt x="0" y="213"/>
                </a:moveTo>
                <a:lnTo>
                  <a:pt x="0" y="1014"/>
                </a:lnTo>
                <a:lnTo>
                  <a:pt x="551" y="803"/>
                </a:lnTo>
                <a:lnTo>
                  <a:pt x="551" y="0"/>
                </a:lnTo>
                <a:lnTo>
                  <a:pt x="0" y="213"/>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 name="Freeform 1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3"/>
              </a:cxn>
              <a:cxn ang="0">
                <a:pos x="130" y="445"/>
              </a:cxn>
              <a:cxn ang="0">
                <a:pos x="150" y="456"/>
              </a:cxn>
              <a:cxn ang="0">
                <a:pos x="187" y="466"/>
              </a:cxn>
              <a:cxn ang="0">
                <a:pos x="239" y="467"/>
              </a:cxn>
              <a:cxn ang="0">
                <a:pos x="271" y="459"/>
              </a:cxn>
              <a:cxn ang="0">
                <a:pos x="288" y="454"/>
              </a:cxn>
              <a:cxn ang="0">
                <a:pos x="310" y="458"/>
              </a:cxn>
              <a:cxn ang="0">
                <a:pos x="327" y="480"/>
              </a:cxn>
              <a:cxn ang="0">
                <a:pos x="330" y="506"/>
              </a:cxn>
              <a:cxn ang="0">
                <a:pos x="330" y="526"/>
              </a:cxn>
              <a:cxn ang="0">
                <a:pos x="337" y="552"/>
              </a:cxn>
              <a:cxn ang="0">
                <a:pos x="362" y="564"/>
              </a:cxn>
              <a:cxn ang="0">
                <a:pos x="761" y="416"/>
              </a:cxn>
              <a:cxn ang="0">
                <a:pos x="767" y="414"/>
              </a:cxn>
              <a:cxn ang="0">
                <a:pos x="779" y="405"/>
              </a:cxn>
              <a:cxn ang="0">
                <a:pos x="789" y="379"/>
              </a:cxn>
              <a:cxn ang="0">
                <a:pos x="791" y="334"/>
              </a:cxn>
              <a:cxn ang="0">
                <a:pos x="791" y="322"/>
              </a:cxn>
              <a:cxn ang="0">
                <a:pos x="796" y="295"/>
              </a:cxn>
              <a:cxn ang="0">
                <a:pos x="810" y="264"/>
              </a:cxn>
              <a:cxn ang="0">
                <a:pos x="841" y="244"/>
              </a:cxn>
              <a:cxn ang="0">
                <a:pos x="855" y="239"/>
              </a:cxn>
              <a:cxn ang="0">
                <a:pos x="885" y="225"/>
              </a:cxn>
              <a:cxn ang="0">
                <a:pos x="911" y="201"/>
              </a:cxn>
              <a:cxn ang="0">
                <a:pos x="915" y="165"/>
              </a:cxn>
              <a:cxn ang="0">
                <a:pos x="781" y="110"/>
              </a:cxn>
              <a:cxn ang="0">
                <a:pos x="657" y="0"/>
              </a:cxn>
              <a:cxn ang="0">
                <a:pos x="537" y="67"/>
              </a:cxn>
              <a:cxn ang="0">
                <a:pos x="430" y="105"/>
              </a:cxn>
              <a:cxn ang="0">
                <a:pos x="323" y="152"/>
              </a:cxn>
              <a:cxn ang="0">
                <a:pos x="215" y="191"/>
              </a:cxn>
              <a:cxn ang="0">
                <a:pos x="108" y="235"/>
              </a:cxn>
              <a:cxn ang="0">
                <a:pos x="0" y="285"/>
              </a:cxn>
            </a:cxnLst>
            <a:rect l="0" t="0" r="r" b="b"/>
            <a:pathLst>
              <a:path w="918" h="564">
                <a:moveTo>
                  <a:pt x="0" y="285"/>
                </a:moveTo>
                <a:lnTo>
                  <a:pt x="0" y="313"/>
                </a:lnTo>
                <a:lnTo>
                  <a:pt x="128" y="443"/>
                </a:lnTo>
                <a:lnTo>
                  <a:pt x="130" y="445"/>
                </a:lnTo>
                <a:lnTo>
                  <a:pt x="138" y="449"/>
                </a:lnTo>
                <a:lnTo>
                  <a:pt x="150" y="456"/>
                </a:lnTo>
                <a:lnTo>
                  <a:pt x="167" y="461"/>
                </a:lnTo>
                <a:lnTo>
                  <a:pt x="187" y="466"/>
                </a:lnTo>
                <a:lnTo>
                  <a:pt x="211" y="468"/>
                </a:lnTo>
                <a:lnTo>
                  <a:pt x="239" y="467"/>
                </a:lnTo>
                <a:lnTo>
                  <a:pt x="269" y="460"/>
                </a:lnTo>
                <a:lnTo>
                  <a:pt x="271" y="459"/>
                </a:lnTo>
                <a:lnTo>
                  <a:pt x="278" y="457"/>
                </a:lnTo>
                <a:lnTo>
                  <a:pt x="288" y="454"/>
                </a:lnTo>
                <a:lnTo>
                  <a:pt x="298" y="454"/>
                </a:lnTo>
                <a:lnTo>
                  <a:pt x="310" y="458"/>
                </a:lnTo>
                <a:lnTo>
                  <a:pt x="319" y="466"/>
                </a:lnTo>
                <a:lnTo>
                  <a:pt x="327" y="480"/>
                </a:lnTo>
                <a:lnTo>
                  <a:pt x="330" y="503"/>
                </a:lnTo>
                <a:lnTo>
                  <a:pt x="330" y="506"/>
                </a:lnTo>
                <a:lnTo>
                  <a:pt x="329" y="515"/>
                </a:lnTo>
                <a:lnTo>
                  <a:pt x="330" y="526"/>
                </a:lnTo>
                <a:lnTo>
                  <a:pt x="333" y="539"/>
                </a:lnTo>
                <a:lnTo>
                  <a:pt x="337" y="552"/>
                </a:lnTo>
                <a:lnTo>
                  <a:pt x="347" y="561"/>
                </a:lnTo>
                <a:lnTo>
                  <a:pt x="362" y="564"/>
                </a:lnTo>
                <a:lnTo>
                  <a:pt x="381" y="562"/>
                </a:lnTo>
                <a:lnTo>
                  <a:pt x="761" y="416"/>
                </a:lnTo>
                <a:lnTo>
                  <a:pt x="762" y="416"/>
                </a:lnTo>
                <a:lnTo>
                  <a:pt x="767" y="414"/>
                </a:lnTo>
                <a:lnTo>
                  <a:pt x="773" y="410"/>
                </a:lnTo>
                <a:lnTo>
                  <a:pt x="779" y="405"/>
                </a:lnTo>
                <a:lnTo>
                  <a:pt x="784" y="394"/>
                </a:lnTo>
                <a:lnTo>
                  <a:pt x="789" y="379"/>
                </a:lnTo>
                <a:lnTo>
                  <a:pt x="793" y="359"/>
                </a:lnTo>
                <a:lnTo>
                  <a:pt x="791" y="334"/>
                </a:lnTo>
                <a:lnTo>
                  <a:pt x="791" y="330"/>
                </a:lnTo>
                <a:lnTo>
                  <a:pt x="791" y="322"/>
                </a:lnTo>
                <a:lnTo>
                  <a:pt x="793" y="310"/>
                </a:lnTo>
                <a:lnTo>
                  <a:pt x="796" y="295"/>
                </a:lnTo>
                <a:lnTo>
                  <a:pt x="801" y="279"/>
                </a:lnTo>
                <a:lnTo>
                  <a:pt x="810" y="264"/>
                </a:lnTo>
                <a:lnTo>
                  <a:pt x="823" y="252"/>
                </a:lnTo>
                <a:lnTo>
                  <a:pt x="841" y="244"/>
                </a:lnTo>
                <a:lnTo>
                  <a:pt x="845" y="242"/>
                </a:lnTo>
                <a:lnTo>
                  <a:pt x="855" y="239"/>
                </a:lnTo>
                <a:lnTo>
                  <a:pt x="869" y="233"/>
                </a:lnTo>
                <a:lnTo>
                  <a:pt x="885" y="225"/>
                </a:lnTo>
                <a:lnTo>
                  <a:pt x="899" y="215"/>
                </a:lnTo>
                <a:lnTo>
                  <a:pt x="911" y="201"/>
                </a:lnTo>
                <a:lnTo>
                  <a:pt x="918" y="184"/>
                </a:lnTo>
                <a:lnTo>
                  <a:pt x="915" y="165"/>
                </a:lnTo>
                <a:lnTo>
                  <a:pt x="787" y="158"/>
                </a:lnTo>
                <a:lnTo>
                  <a:pt x="781" y="110"/>
                </a:lnTo>
                <a:lnTo>
                  <a:pt x="781" y="33"/>
                </a:lnTo>
                <a:lnTo>
                  <a:pt x="657" y="0"/>
                </a:lnTo>
                <a:lnTo>
                  <a:pt x="647" y="70"/>
                </a:lnTo>
                <a:lnTo>
                  <a:pt x="537" y="67"/>
                </a:lnTo>
                <a:lnTo>
                  <a:pt x="537" y="111"/>
                </a:lnTo>
                <a:lnTo>
                  <a:pt x="430" y="105"/>
                </a:lnTo>
                <a:lnTo>
                  <a:pt x="430" y="176"/>
                </a:lnTo>
                <a:lnTo>
                  <a:pt x="323" y="152"/>
                </a:lnTo>
                <a:lnTo>
                  <a:pt x="323" y="213"/>
                </a:lnTo>
                <a:lnTo>
                  <a:pt x="215" y="191"/>
                </a:lnTo>
                <a:lnTo>
                  <a:pt x="215" y="257"/>
                </a:lnTo>
                <a:lnTo>
                  <a:pt x="108" y="235"/>
                </a:lnTo>
                <a:lnTo>
                  <a:pt x="108" y="308"/>
                </a:lnTo>
                <a:lnTo>
                  <a:pt x="0" y="285"/>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 name="Freeform 1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0"/>
              </a:cxn>
              <a:cxn ang="0">
                <a:pos x="83" y="3"/>
              </a:cxn>
              <a:cxn ang="0">
                <a:pos x="94" y="7"/>
              </a:cxn>
              <a:cxn ang="0">
                <a:pos x="103" y="13"/>
              </a:cxn>
              <a:cxn ang="0">
                <a:pos x="113" y="20"/>
              </a:cxn>
              <a:cxn ang="0">
                <a:pos x="120" y="27"/>
              </a:cxn>
              <a:cxn ang="0">
                <a:pos x="124" y="35"/>
              </a:cxn>
              <a:cxn ang="0">
                <a:pos x="127" y="44"/>
              </a:cxn>
              <a:cxn ang="0">
                <a:pos x="127" y="52"/>
              </a:cxn>
              <a:cxn ang="0">
                <a:pos x="124" y="61"/>
              </a:cxn>
              <a:cxn ang="0">
                <a:pos x="120" y="69"/>
              </a:cxn>
              <a:cxn ang="0">
                <a:pos x="113" y="76"/>
              </a:cxn>
              <a:cxn ang="0">
                <a:pos x="105" y="82"/>
              </a:cxn>
              <a:cxn ang="0">
                <a:pos x="94" y="86"/>
              </a:cxn>
              <a:cxn ang="0">
                <a:pos x="83" y="88"/>
              </a:cxn>
              <a:cxn ang="0">
                <a:pos x="71" y="89"/>
              </a:cxn>
              <a:cxn ang="0">
                <a:pos x="58" y="88"/>
              </a:cxn>
              <a:cxn ang="0">
                <a:pos x="46" y="86"/>
              </a:cxn>
              <a:cxn ang="0">
                <a:pos x="34" y="82"/>
              </a:cxn>
              <a:cxn ang="0">
                <a:pos x="24" y="76"/>
              </a:cxn>
              <a:cxn ang="0">
                <a:pos x="15" y="71"/>
              </a:cxn>
              <a:cxn ang="0">
                <a:pos x="8" y="62"/>
              </a:cxn>
              <a:cxn ang="0">
                <a:pos x="3" y="54"/>
              </a:cxn>
              <a:cxn ang="0">
                <a:pos x="0" y="45"/>
              </a:cxn>
              <a:cxn ang="0">
                <a:pos x="0" y="36"/>
              </a:cxn>
              <a:cxn ang="0">
                <a:pos x="3" y="28"/>
              </a:cxn>
              <a:cxn ang="0">
                <a:pos x="7" y="20"/>
              </a:cxn>
              <a:cxn ang="0">
                <a:pos x="14" y="13"/>
              </a:cxn>
              <a:cxn ang="0">
                <a:pos x="24" y="7"/>
              </a:cxn>
              <a:cxn ang="0">
                <a:pos x="34" y="3"/>
              </a:cxn>
              <a:cxn ang="0">
                <a:pos x="44" y="1"/>
              </a:cxn>
              <a:cxn ang="0">
                <a:pos x="57" y="0"/>
              </a:cxn>
              <a:cxn ang="0">
                <a:pos x="70" y="0"/>
              </a:cxn>
            </a:cxnLst>
            <a:rect l="0" t="0" r="r" b="b"/>
            <a:pathLst>
              <a:path w="127" h="89">
                <a:moveTo>
                  <a:pt x="70" y="0"/>
                </a:moveTo>
                <a:lnTo>
                  <a:pt x="83" y="3"/>
                </a:lnTo>
                <a:lnTo>
                  <a:pt x="94" y="7"/>
                </a:lnTo>
                <a:lnTo>
                  <a:pt x="103" y="13"/>
                </a:lnTo>
                <a:lnTo>
                  <a:pt x="113" y="20"/>
                </a:lnTo>
                <a:lnTo>
                  <a:pt x="120" y="27"/>
                </a:lnTo>
                <a:lnTo>
                  <a:pt x="124" y="35"/>
                </a:lnTo>
                <a:lnTo>
                  <a:pt x="127" y="44"/>
                </a:lnTo>
                <a:lnTo>
                  <a:pt x="127" y="52"/>
                </a:lnTo>
                <a:lnTo>
                  <a:pt x="124" y="61"/>
                </a:lnTo>
                <a:lnTo>
                  <a:pt x="120" y="69"/>
                </a:lnTo>
                <a:lnTo>
                  <a:pt x="113" y="76"/>
                </a:lnTo>
                <a:lnTo>
                  <a:pt x="105" y="82"/>
                </a:lnTo>
                <a:lnTo>
                  <a:pt x="94" y="86"/>
                </a:lnTo>
                <a:lnTo>
                  <a:pt x="83" y="88"/>
                </a:lnTo>
                <a:lnTo>
                  <a:pt x="71" y="89"/>
                </a:lnTo>
                <a:lnTo>
                  <a:pt x="58" y="88"/>
                </a:lnTo>
                <a:lnTo>
                  <a:pt x="46" y="86"/>
                </a:lnTo>
                <a:lnTo>
                  <a:pt x="34" y="82"/>
                </a:lnTo>
                <a:lnTo>
                  <a:pt x="24" y="76"/>
                </a:lnTo>
                <a:lnTo>
                  <a:pt x="15" y="71"/>
                </a:lnTo>
                <a:lnTo>
                  <a:pt x="8" y="62"/>
                </a:lnTo>
                <a:lnTo>
                  <a:pt x="3" y="54"/>
                </a:lnTo>
                <a:lnTo>
                  <a:pt x="0" y="45"/>
                </a:lnTo>
                <a:lnTo>
                  <a:pt x="0" y="36"/>
                </a:lnTo>
                <a:lnTo>
                  <a:pt x="3" y="28"/>
                </a:lnTo>
                <a:lnTo>
                  <a:pt x="7" y="20"/>
                </a:lnTo>
                <a:lnTo>
                  <a:pt x="14" y="13"/>
                </a:lnTo>
                <a:lnTo>
                  <a:pt x="24" y="7"/>
                </a:lnTo>
                <a:lnTo>
                  <a:pt x="34" y="3"/>
                </a:lnTo>
                <a:lnTo>
                  <a:pt x="44" y="1"/>
                </a:lnTo>
                <a:lnTo>
                  <a:pt x="57" y="0"/>
                </a:lnTo>
                <a:lnTo>
                  <a:pt x="70"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 name="Freeform 1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3" y="8"/>
              </a:cxn>
              <a:cxn ang="0">
                <a:pos x="103" y="14"/>
              </a:cxn>
              <a:cxn ang="0">
                <a:pos x="111" y="21"/>
              </a:cxn>
              <a:cxn ang="0">
                <a:pos x="118" y="28"/>
              </a:cxn>
              <a:cxn ang="0">
                <a:pos x="123" y="37"/>
              </a:cxn>
              <a:cxn ang="0">
                <a:pos x="126" y="45"/>
              </a:cxn>
              <a:cxn ang="0">
                <a:pos x="126" y="54"/>
              </a:cxn>
              <a:cxn ang="0">
                <a:pos x="124" y="62"/>
              </a:cxn>
              <a:cxn ang="0">
                <a:pos x="119" y="71"/>
              </a:cxn>
              <a:cxn ang="0">
                <a:pos x="112" y="76"/>
              </a:cxn>
              <a:cxn ang="0">
                <a:pos x="103" y="82"/>
              </a:cxn>
              <a:cxn ang="0">
                <a:pos x="93" y="87"/>
              </a:cxn>
              <a:cxn ang="0">
                <a:pos x="82" y="89"/>
              </a:cxn>
              <a:cxn ang="0">
                <a:pos x="69" y="90"/>
              </a:cxn>
              <a:cxn ang="0">
                <a:pos x="57" y="89"/>
              </a:cxn>
              <a:cxn ang="0">
                <a:pos x="44" y="87"/>
              </a:cxn>
              <a:cxn ang="0">
                <a:pos x="32" y="82"/>
              </a:cxn>
              <a:cxn ang="0">
                <a:pos x="23" y="78"/>
              </a:cxn>
              <a:cxn ang="0">
                <a:pos x="14" y="71"/>
              </a:cxn>
              <a:cxn ang="0">
                <a:pos x="7" y="62"/>
              </a:cxn>
              <a:cxn ang="0">
                <a:pos x="2" y="54"/>
              </a:cxn>
              <a:cxn ang="0">
                <a:pos x="0" y="46"/>
              </a:cxn>
              <a:cxn ang="0">
                <a:pos x="0" y="37"/>
              </a:cxn>
              <a:cxn ang="0">
                <a:pos x="2" y="28"/>
              </a:cxn>
              <a:cxn ang="0">
                <a:pos x="7" y="21"/>
              </a:cxn>
              <a:cxn ang="0">
                <a:pos x="14" y="14"/>
              </a:cxn>
              <a:cxn ang="0">
                <a:pos x="22" y="8"/>
              </a:cxn>
              <a:cxn ang="0">
                <a:pos x="32" y="5"/>
              </a:cxn>
              <a:cxn ang="0">
                <a:pos x="44" y="1"/>
              </a:cxn>
              <a:cxn ang="0">
                <a:pos x="56" y="0"/>
              </a:cxn>
              <a:cxn ang="0">
                <a:pos x="68" y="1"/>
              </a:cxn>
            </a:cxnLst>
            <a:rect l="0" t="0" r="r" b="b"/>
            <a:pathLst>
              <a:path w="126" h="90">
                <a:moveTo>
                  <a:pt x="68" y="1"/>
                </a:moveTo>
                <a:lnTo>
                  <a:pt x="81" y="3"/>
                </a:lnTo>
                <a:lnTo>
                  <a:pt x="93" y="8"/>
                </a:lnTo>
                <a:lnTo>
                  <a:pt x="103" y="14"/>
                </a:lnTo>
                <a:lnTo>
                  <a:pt x="111" y="21"/>
                </a:lnTo>
                <a:lnTo>
                  <a:pt x="118" y="28"/>
                </a:lnTo>
                <a:lnTo>
                  <a:pt x="123" y="37"/>
                </a:lnTo>
                <a:lnTo>
                  <a:pt x="126" y="45"/>
                </a:lnTo>
                <a:lnTo>
                  <a:pt x="126" y="54"/>
                </a:lnTo>
                <a:lnTo>
                  <a:pt x="124" y="62"/>
                </a:lnTo>
                <a:lnTo>
                  <a:pt x="119" y="71"/>
                </a:lnTo>
                <a:lnTo>
                  <a:pt x="112" y="76"/>
                </a:lnTo>
                <a:lnTo>
                  <a:pt x="103" y="82"/>
                </a:lnTo>
                <a:lnTo>
                  <a:pt x="93" y="87"/>
                </a:lnTo>
                <a:lnTo>
                  <a:pt x="82" y="89"/>
                </a:lnTo>
                <a:lnTo>
                  <a:pt x="69" y="90"/>
                </a:lnTo>
                <a:lnTo>
                  <a:pt x="57" y="89"/>
                </a:lnTo>
                <a:lnTo>
                  <a:pt x="44" y="87"/>
                </a:lnTo>
                <a:lnTo>
                  <a:pt x="32" y="82"/>
                </a:lnTo>
                <a:lnTo>
                  <a:pt x="23" y="78"/>
                </a:lnTo>
                <a:lnTo>
                  <a:pt x="14" y="71"/>
                </a:lnTo>
                <a:lnTo>
                  <a:pt x="7" y="62"/>
                </a:lnTo>
                <a:lnTo>
                  <a:pt x="2" y="54"/>
                </a:lnTo>
                <a:lnTo>
                  <a:pt x="0" y="46"/>
                </a:lnTo>
                <a:lnTo>
                  <a:pt x="0" y="37"/>
                </a:lnTo>
                <a:lnTo>
                  <a:pt x="2" y="28"/>
                </a:lnTo>
                <a:lnTo>
                  <a:pt x="7" y="21"/>
                </a:lnTo>
                <a:lnTo>
                  <a:pt x="14" y="14"/>
                </a:lnTo>
                <a:lnTo>
                  <a:pt x="22" y="8"/>
                </a:lnTo>
                <a:lnTo>
                  <a:pt x="32" y="5"/>
                </a:lnTo>
                <a:lnTo>
                  <a:pt x="44" y="1"/>
                </a:lnTo>
                <a:lnTo>
                  <a:pt x="56"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 name="Freeform 1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1" y="5"/>
              </a:cxn>
              <a:cxn ang="0">
                <a:pos x="93" y="9"/>
              </a:cxn>
              <a:cxn ang="0">
                <a:pos x="102" y="14"/>
              </a:cxn>
              <a:cxn ang="0">
                <a:pos x="112" y="20"/>
              </a:cxn>
              <a:cxn ang="0">
                <a:pos x="119" y="28"/>
              </a:cxn>
              <a:cxn ang="0">
                <a:pos x="123" y="36"/>
              </a:cxn>
              <a:cxn ang="0">
                <a:pos x="125" y="44"/>
              </a:cxn>
              <a:cxn ang="0">
                <a:pos x="125" y="54"/>
              </a:cxn>
              <a:cxn ang="0">
                <a:pos x="123" y="63"/>
              </a:cxn>
              <a:cxn ang="0">
                <a:pos x="119" y="71"/>
              </a:cxn>
              <a:cxn ang="0">
                <a:pos x="112" y="78"/>
              </a:cxn>
              <a:cxn ang="0">
                <a:pos x="103" y="83"/>
              </a:cxn>
              <a:cxn ang="0">
                <a:pos x="93" y="87"/>
              </a:cxn>
              <a:cxn ang="0">
                <a:pos x="83" y="90"/>
              </a:cxn>
              <a:cxn ang="0">
                <a:pos x="70" y="91"/>
              </a:cxn>
              <a:cxn ang="0">
                <a:pos x="57" y="90"/>
              </a:cxn>
              <a:cxn ang="0">
                <a:pos x="44" y="87"/>
              </a:cxn>
              <a:cxn ang="0">
                <a:pos x="33" y="83"/>
              </a:cxn>
              <a:cxn ang="0">
                <a:pos x="24" y="78"/>
              </a:cxn>
              <a:cxn ang="0">
                <a:pos x="14" y="71"/>
              </a:cxn>
              <a:cxn ang="0">
                <a:pos x="7" y="63"/>
              </a:cxn>
              <a:cxn ang="0">
                <a:pos x="3" y="55"/>
              </a:cxn>
              <a:cxn ang="0">
                <a:pos x="0" y="47"/>
              </a:cxn>
              <a:cxn ang="0">
                <a:pos x="0" y="37"/>
              </a:cxn>
              <a:cxn ang="0">
                <a:pos x="3" y="28"/>
              </a:cxn>
              <a:cxn ang="0">
                <a:pos x="7" y="21"/>
              </a:cxn>
              <a:cxn ang="0">
                <a:pos x="14" y="14"/>
              </a:cxn>
              <a:cxn ang="0">
                <a:pos x="22" y="9"/>
              </a:cxn>
              <a:cxn ang="0">
                <a:pos x="33" y="5"/>
              </a:cxn>
              <a:cxn ang="0">
                <a:pos x="44" y="2"/>
              </a:cxn>
              <a:cxn ang="0">
                <a:pos x="56" y="0"/>
              </a:cxn>
              <a:cxn ang="0">
                <a:pos x="69" y="2"/>
              </a:cxn>
            </a:cxnLst>
            <a:rect l="0" t="0" r="r" b="b"/>
            <a:pathLst>
              <a:path w="125" h="91">
                <a:moveTo>
                  <a:pt x="69" y="2"/>
                </a:moveTo>
                <a:lnTo>
                  <a:pt x="81" y="5"/>
                </a:lnTo>
                <a:lnTo>
                  <a:pt x="93" y="9"/>
                </a:lnTo>
                <a:lnTo>
                  <a:pt x="102" y="14"/>
                </a:lnTo>
                <a:lnTo>
                  <a:pt x="112" y="20"/>
                </a:lnTo>
                <a:lnTo>
                  <a:pt x="119" y="28"/>
                </a:lnTo>
                <a:lnTo>
                  <a:pt x="123" y="36"/>
                </a:lnTo>
                <a:lnTo>
                  <a:pt x="125" y="44"/>
                </a:lnTo>
                <a:lnTo>
                  <a:pt x="125" y="54"/>
                </a:lnTo>
                <a:lnTo>
                  <a:pt x="123" y="63"/>
                </a:lnTo>
                <a:lnTo>
                  <a:pt x="119" y="71"/>
                </a:lnTo>
                <a:lnTo>
                  <a:pt x="112" y="78"/>
                </a:lnTo>
                <a:lnTo>
                  <a:pt x="103" y="83"/>
                </a:lnTo>
                <a:lnTo>
                  <a:pt x="93" y="87"/>
                </a:lnTo>
                <a:lnTo>
                  <a:pt x="83" y="90"/>
                </a:lnTo>
                <a:lnTo>
                  <a:pt x="70" y="91"/>
                </a:lnTo>
                <a:lnTo>
                  <a:pt x="57" y="90"/>
                </a:lnTo>
                <a:lnTo>
                  <a:pt x="44" y="87"/>
                </a:lnTo>
                <a:lnTo>
                  <a:pt x="33" y="83"/>
                </a:lnTo>
                <a:lnTo>
                  <a:pt x="24" y="78"/>
                </a:lnTo>
                <a:lnTo>
                  <a:pt x="14" y="71"/>
                </a:lnTo>
                <a:lnTo>
                  <a:pt x="7" y="63"/>
                </a:lnTo>
                <a:lnTo>
                  <a:pt x="3" y="55"/>
                </a:lnTo>
                <a:lnTo>
                  <a:pt x="0" y="47"/>
                </a:lnTo>
                <a:lnTo>
                  <a:pt x="0" y="37"/>
                </a:lnTo>
                <a:lnTo>
                  <a:pt x="3" y="28"/>
                </a:lnTo>
                <a:lnTo>
                  <a:pt x="7" y="21"/>
                </a:lnTo>
                <a:lnTo>
                  <a:pt x="14" y="14"/>
                </a:lnTo>
                <a:lnTo>
                  <a:pt x="22" y="9"/>
                </a:lnTo>
                <a:lnTo>
                  <a:pt x="33" y="5"/>
                </a:lnTo>
                <a:lnTo>
                  <a:pt x="44"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 name="Freeform 2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3"/>
              </a:cxn>
              <a:cxn ang="0">
                <a:pos x="92" y="8"/>
              </a:cxn>
              <a:cxn ang="0">
                <a:pos x="103" y="12"/>
              </a:cxn>
              <a:cxn ang="0">
                <a:pos x="111" y="19"/>
              </a:cxn>
              <a:cxn ang="0">
                <a:pos x="118" y="27"/>
              </a:cxn>
              <a:cxn ang="0">
                <a:pos x="123" y="35"/>
              </a:cxn>
              <a:cxn ang="0">
                <a:pos x="125" y="44"/>
              </a:cxn>
              <a:cxn ang="0">
                <a:pos x="125" y="53"/>
              </a:cxn>
              <a:cxn ang="0">
                <a:pos x="123" y="62"/>
              </a:cxn>
              <a:cxn ang="0">
                <a:pos x="118" y="69"/>
              </a:cxn>
              <a:cxn ang="0">
                <a:pos x="112" y="76"/>
              </a:cxn>
              <a:cxn ang="0">
                <a:pos x="104" y="82"/>
              </a:cxn>
              <a:cxn ang="0">
                <a:pos x="94" y="85"/>
              </a:cxn>
              <a:cxn ang="0">
                <a:pos x="82" y="89"/>
              </a:cxn>
              <a:cxn ang="0">
                <a:pos x="70" y="90"/>
              </a:cxn>
              <a:cxn ang="0">
                <a:pos x="58" y="89"/>
              </a:cxn>
              <a:cxn ang="0">
                <a:pos x="45" y="85"/>
              </a:cxn>
              <a:cxn ang="0">
                <a:pos x="33" y="82"/>
              </a:cxn>
              <a:cxn ang="0">
                <a:pos x="23" y="76"/>
              </a:cxn>
              <a:cxn ang="0">
                <a:pos x="15" y="69"/>
              </a:cxn>
              <a:cxn ang="0">
                <a:pos x="8" y="62"/>
              </a:cxn>
              <a:cxn ang="0">
                <a:pos x="2" y="54"/>
              </a:cxn>
              <a:cxn ang="0">
                <a:pos x="0" y="46"/>
              </a:cxn>
              <a:cxn ang="0">
                <a:pos x="0" y="37"/>
              </a:cxn>
              <a:cxn ang="0">
                <a:pos x="2" y="27"/>
              </a:cxn>
              <a:cxn ang="0">
                <a:pos x="7" y="20"/>
              </a:cxn>
              <a:cxn ang="0">
                <a:pos x="14" y="13"/>
              </a:cxn>
              <a:cxn ang="0">
                <a:pos x="23" y="8"/>
              </a:cxn>
              <a:cxn ang="0">
                <a:pos x="33" y="4"/>
              </a:cxn>
              <a:cxn ang="0">
                <a:pos x="44" y="1"/>
              </a:cxn>
              <a:cxn ang="0">
                <a:pos x="57" y="0"/>
              </a:cxn>
              <a:cxn ang="0">
                <a:pos x="69" y="1"/>
              </a:cxn>
            </a:cxnLst>
            <a:rect l="0" t="0" r="r" b="b"/>
            <a:pathLst>
              <a:path w="125" h="90">
                <a:moveTo>
                  <a:pt x="69" y="1"/>
                </a:moveTo>
                <a:lnTo>
                  <a:pt x="82" y="3"/>
                </a:lnTo>
                <a:lnTo>
                  <a:pt x="92" y="8"/>
                </a:lnTo>
                <a:lnTo>
                  <a:pt x="103" y="12"/>
                </a:lnTo>
                <a:lnTo>
                  <a:pt x="111" y="19"/>
                </a:lnTo>
                <a:lnTo>
                  <a:pt x="118" y="27"/>
                </a:lnTo>
                <a:lnTo>
                  <a:pt x="123" y="35"/>
                </a:lnTo>
                <a:lnTo>
                  <a:pt x="125" y="44"/>
                </a:lnTo>
                <a:lnTo>
                  <a:pt x="125" y="53"/>
                </a:lnTo>
                <a:lnTo>
                  <a:pt x="123" y="62"/>
                </a:lnTo>
                <a:lnTo>
                  <a:pt x="118" y="69"/>
                </a:lnTo>
                <a:lnTo>
                  <a:pt x="112" y="76"/>
                </a:lnTo>
                <a:lnTo>
                  <a:pt x="104" y="82"/>
                </a:lnTo>
                <a:lnTo>
                  <a:pt x="94" y="85"/>
                </a:lnTo>
                <a:lnTo>
                  <a:pt x="82" y="89"/>
                </a:lnTo>
                <a:lnTo>
                  <a:pt x="70" y="90"/>
                </a:lnTo>
                <a:lnTo>
                  <a:pt x="58" y="89"/>
                </a:lnTo>
                <a:lnTo>
                  <a:pt x="45" y="85"/>
                </a:lnTo>
                <a:lnTo>
                  <a:pt x="33" y="82"/>
                </a:lnTo>
                <a:lnTo>
                  <a:pt x="23" y="76"/>
                </a:lnTo>
                <a:lnTo>
                  <a:pt x="15" y="69"/>
                </a:lnTo>
                <a:lnTo>
                  <a:pt x="8" y="62"/>
                </a:lnTo>
                <a:lnTo>
                  <a:pt x="2" y="54"/>
                </a:lnTo>
                <a:lnTo>
                  <a:pt x="0" y="46"/>
                </a:lnTo>
                <a:lnTo>
                  <a:pt x="0" y="37"/>
                </a:lnTo>
                <a:lnTo>
                  <a:pt x="2" y="27"/>
                </a:lnTo>
                <a:lnTo>
                  <a:pt x="7" y="20"/>
                </a:lnTo>
                <a:lnTo>
                  <a:pt x="14" y="13"/>
                </a:lnTo>
                <a:lnTo>
                  <a:pt x="23" y="8"/>
                </a:lnTo>
                <a:lnTo>
                  <a:pt x="33" y="4"/>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 name="Freeform 2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0"/>
              </a:cxn>
              <a:cxn ang="0">
                <a:pos x="81" y="4"/>
              </a:cxn>
              <a:cxn ang="0">
                <a:pos x="92" y="7"/>
              </a:cxn>
              <a:cxn ang="0">
                <a:pos x="103" y="13"/>
              </a:cxn>
              <a:cxn ang="0">
                <a:pos x="111" y="20"/>
              </a:cxn>
              <a:cxn ang="0">
                <a:pos x="118" y="28"/>
              </a:cxn>
              <a:cxn ang="0">
                <a:pos x="123" y="36"/>
              </a:cxn>
              <a:cxn ang="0">
                <a:pos x="126" y="44"/>
              </a:cxn>
              <a:cxn ang="0">
                <a:pos x="126" y="54"/>
              </a:cxn>
              <a:cxn ang="0">
                <a:pos x="124" y="63"/>
              </a:cxn>
              <a:cxn ang="0">
                <a:pos x="119" y="70"/>
              </a:cxn>
              <a:cxn ang="0">
                <a:pos x="112" y="77"/>
              </a:cxn>
              <a:cxn ang="0">
                <a:pos x="103" y="83"/>
              </a:cxn>
              <a:cxn ang="0">
                <a:pos x="92" y="86"/>
              </a:cxn>
              <a:cxn ang="0">
                <a:pos x="82" y="90"/>
              </a:cxn>
              <a:cxn ang="0">
                <a:pos x="69" y="91"/>
              </a:cxn>
              <a:cxn ang="0">
                <a:pos x="57" y="90"/>
              </a:cxn>
              <a:cxn ang="0">
                <a:pos x="44" y="86"/>
              </a:cxn>
              <a:cxn ang="0">
                <a:pos x="32" y="83"/>
              </a:cxn>
              <a:cxn ang="0">
                <a:pos x="23" y="77"/>
              </a:cxn>
              <a:cxn ang="0">
                <a:pos x="14" y="70"/>
              </a:cxn>
              <a:cxn ang="0">
                <a:pos x="7" y="63"/>
              </a:cxn>
              <a:cxn ang="0">
                <a:pos x="2" y="55"/>
              </a:cxn>
              <a:cxn ang="0">
                <a:pos x="0" y="47"/>
              </a:cxn>
              <a:cxn ang="0">
                <a:pos x="0" y="37"/>
              </a:cxn>
              <a:cxn ang="0">
                <a:pos x="2" y="28"/>
              </a:cxn>
              <a:cxn ang="0">
                <a:pos x="7" y="20"/>
              </a:cxn>
              <a:cxn ang="0">
                <a:pos x="14" y="13"/>
              </a:cxn>
              <a:cxn ang="0">
                <a:pos x="22" y="9"/>
              </a:cxn>
              <a:cxn ang="0">
                <a:pos x="32" y="4"/>
              </a:cxn>
              <a:cxn ang="0">
                <a:pos x="44" y="2"/>
              </a:cxn>
              <a:cxn ang="0">
                <a:pos x="55" y="0"/>
              </a:cxn>
              <a:cxn ang="0">
                <a:pos x="68" y="0"/>
              </a:cxn>
            </a:cxnLst>
            <a:rect l="0" t="0" r="r" b="b"/>
            <a:pathLst>
              <a:path w="126" h="91">
                <a:moveTo>
                  <a:pt x="68" y="0"/>
                </a:moveTo>
                <a:lnTo>
                  <a:pt x="81" y="4"/>
                </a:lnTo>
                <a:lnTo>
                  <a:pt x="92" y="7"/>
                </a:lnTo>
                <a:lnTo>
                  <a:pt x="103" y="13"/>
                </a:lnTo>
                <a:lnTo>
                  <a:pt x="111" y="20"/>
                </a:lnTo>
                <a:lnTo>
                  <a:pt x="118" y="28"/>
                </a:lnTo>
                <a:lnTo>
                  <a:pt x="123" y="36"/>
                </a:lnTo>
                <a:lnTo>
                  <a:pt x="126" y="44"/>
                </a:lnTo>
                <a:lnTo>
                  <a:pt x="126" y="54"/>
                </a:lnTo>
                <a:lnTo>
                  <a:pt x="124" y="63"/>
                </a:lnTo>
                <a:lnTo>
                  <a:pt x="119" y="70"/>
                </a:lnTo>
                <a:lnTo>
                  <a:pt x="112" y="77"/>
                </a:lnTo>
                <a:lnTo>
                  <a:pt x="103" y="83"/>
                </a:lnTo>
                <a:lnTo>
                  <a:pt x="92" y="86"/>
                </a:lnTo>
                <a:lnTo>
                  <a:pt x="82" y="90"/>
                </a:lnTo>
                <a:lnTo>
                  <a:pt x="69" y="91"/>
                </a:lnTo>
                <a:lnTo>
                  <a:pt x="57" y="90"/>
                </a:lnTo>
                <a:lnTo>
                  <a:pt x="44" y="86"/>
                </a:lnTo>
                <a:lnTo>
                  <a:pt x="32" y="83"/>
                </a:lnTo>
                <a:lnTo>
                  <a:pt x="23" y="77"/>
                </a:lnTo>
                <a:lnTo>
                  <a:pt x="14" y="70"/>
                </a:lnTo>
                <a:lnTo>
                  <a:pt x="7" y="63"/>
                </a:lnTo>
                <a:lnTo>
                  <a:pt x="2" y="55"/>
                </a:lnTo>
                <a:lnTo>
                  <a:pt x="0" y="47"/>
                </a:lnTo>
                <a:lnTo>
                  <a:pt x="0" y="37"/>
                </a:lnTo>
                <a:lnTo>
                  <a:pt x="2" y="28"/>
                </a:lnTo>
                <a:lnTo>
                  <a:pt x="7" y="20"/>
                </a:lnTo>
                <a:lnTo>
                  <a:pt x="14" y="13"/>
                </a:lnTo>
                <a:lnTo>
                  <a:pt x="22" y="9"/>
                </a:lnTo>
                <a:lnTo>
                  <a:pt x="32" y="4"/>
                </a:lnTo>
                <a:lnTo>
                  <a:pt x="44" y="2"/>
                </a:lnTo>
                <a:lnTo>
                  <a:pt x="55" y="0"/>
                </a:lnTo>
                <a:lnTo>
                  <a:pt x="68"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 name="Freeform 2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8"/>
              </a:cxn>
              <a:cxn ang="0">
                <a:pos x="103" y="14"/>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1" y="91"/>
              </a:cxn>
              <a:cxn ang="0">
                <a:pos x="58" y="90"/>
              </a:cxn>
              <a:cxn ang="0">
                <a:pos x="45" y="87"/>
              </a:cxn>
              <a:cxn ang="0">
                <a:pos x="34" y="83"/>
              </a:cxn>
              <a:cxn ang="0">
                <a:pos x="23" y="78"/>
              </a:cxn>
              <a:cxn ang="0">
                <a:pos x="15" y="71"/>
              </a:cxn>
              <a:cxn ang="0">
                <a:pos x="8" y="63"/>
              </a:cxn>
              <a:cxn ang="0">
                <a:pos x="4" y="55"/>
              </a:cxn>
              <a:cxn ang="0">
                <a:pos x="0" y="47"/>
              </a:cxn>
              <a:cxn ang="0">
                <a:pos x="0" y="37"/>
              </a:cxn>
              <a:cxn ang="0">
                <a:pos x="3" y="28"/>
              </a:cxn>
              <a:cxn ang="0">
                <a:pos x="7" y="21"/>
              </a:cxn>
              <a:cxn ang="0">
                <a:pos x="14" y="14"/>
              </a:cxn>
              <a:cxn ang="0">
                <a:pos x="23" y="8"/>
              </a:cxn>
              <a:cxn ang="0">
                <a:pos x="34" y="5"/>
              </a:cxn>
              <a:cxn ang="0">
                <a:pos x="44" y="2"/>
              </a:cxn>
              <a:cxn ang="0">
                <a:pos x="57" y="0"/>
              </a:cxn>
              <a:cxn ang="0">
                <a:pos x="70" y="2"/>
              </a:cxn>
            </a:cxnLst>
            <a:rect l="0" t="0" r="r" b="b"/>
            <a:pathLst>
              <a:path w="126" h="91">
                <a:moveTo>
                  <a:pt x="70" y="2"/>
                </a:moveTo>
                <a:lnTo>
                  <a:pt x="82" y="4"/>
                </a:lnTo>
                <a:lnTo>
                  <a:pt x="94" y="8"/>
                </a:lnTo>
                <a:lnTo>
                  <a:pt x="103" y="14"/>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1" y="91"/>
                </a:lnTo>
                <a:lnTo>
                  <a:pt x="58" y="90"/>
                </a:lnTo>
                <a:lnTo>
                  <a:pt x="45" y="87"/>
                </a:lnTo>
                <a:lnTo>
                  <a:pt x="34" y="83"/>
                </a:lnTo>
                <a:lnTo>
                  <a:pt x="23" y="78"/>
                </a:lnTo>
                <a:lnTo>
                  <a:pt x="15" y="71"/>
                </a:lnTo>
                <a:lnTo>
                  <a:pt x="8" y="63"/>
                </a:lnTo>
                <a:lnTo>
                  <a:pt x="4" y="55"/>
                </a:lnTo>
                <a:lnTo>
                  <a:pt x="0" y="47"/>
                </a:lnTo>
                <a:lnTo>
                  <a:pt x="0" y="37"/>
                </a:lnTo>
                <a:lnTo>
                  <a:pt x="3" y="28"/>
                </a:lnTo>
                <a:lnTo>
                  <a:pt x="7" y="21"/>
                </a:lnTo>
                <a:lnTo>
                  <a:pt x="14" y="14"/>
                </a:lnTo>
                <a:lnTo>
                  <a:pt x="23" y="8"/>
                </a:lnTo>
                <a:lnTo>
                  <a:pt x="34" y="5"/>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 name="Freeform 2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0" y="3"/>
              </a:cxn>
              <a:cxn ang="0">
                <a:pos x="91" y="8"/>
              </a:cxn>
              <a:cxn ang="0">
                <a:pos x="100" y="14"/>
              </a:cxn>
              <a:cxn ang="0">
                <a:pos x="110" y="20"/>
              </a:cxn>
              <a:cxn ang="0">
                <a:pos x="115" y="28"/>
              </a:cxn>
              <a:cxn ang="0">
                <a:pos x="120" y="36"/>
              </a:cxn>
              <a:cxn ang="0">
                <a:pos x="124" y="45"/>
              </a:cxn>
              <a:cxn ang="0">
                <a:pos x="124" y="54"/>
              </a:cxn>
              <a:cxn ang="0">
                <a:pos x="121" y="62"/>
              </a:cxn>
              <a:cxn ang="0">
                <a:pos x="117" y="71"/>
              </a:cxn>
              <a:cxn ang="0">
                <a:pos x="110" y="77"/>
              </a:cxn>
              <a:cxn ang="0">
                <a:pos x="102" y="82"/>
              </a:cxn>
              <a:cxn ang="0">
                <a:pos x="92" y="87"/>
              </a:cxn>
              <a:cxn ang="0">
                <a:pos x="81" y="89"/>
              </a:cxn>
              <a:cxn ang="0">
                <a:pos x="69" y="90"/>
              </a:cxn>
              <a:cxn ang="0">
                <a:pos x="56" y="90"/>
              </a:cxn>
              <a:cxn ang="0">
                <a:pos x="44" y="87"/>
              </a:cxn>
              <a:cxn ang="0">
                <a:pos x="32" y="83"/>
              </a:cxn>
              <a:cxn ang="0">
                <a:pos x="23" y="77"/>
              </a:cxn>
              <a:cxn ang="0">
                <a:pos x="14" y="71"/>
              </a:cxn>
              <a:cxn ang="0">
                <a:pos x="7" y="62"/>
              </a:cxn>
              <a:cxn ang="0">
                <a:pos x="2" y="54"/>
              </a:cxn>
              <a:cxn ang="0">
                <a:pos x="0" y="46"/>
              </a:cxn>
              <a:cxn ang="0">
                <a:pos x="0" y="37"/>
              </a:cxn>
              <a:cxn ang="0">
                <a:pos x="2" y="28"/>
              </a:cxn>
              <a:cxn ang="0">
                <a:pos x="7" y="21"/>
              </a:cxn>
              <a:cxn ang="0">
                <a:pos x="14" y="14"/>
              </a:cxn>
              <a:cxn ang="0">
                <a:pos x="23" y="8"/>
              </a:cxn>
              <a:cxn ang="0">
                <a:pos x="32" y="4"/>
              </a:cxn>
              <a:cxn ang="0">
                <a:pos x="44" y="1"/>
              </a:cxn>
              <a:cxn ang="0">
                <a:pos x="55" y="0"/>
              </a:cxn>
              <a:cxn ang="0">
                <a:pos x="68" y="1"/>
              </a:cxn>
            </a:cxnLst>
            <a:rect l="0" t="0" r="r" b="b"/>
            <a:pathLst>
              <a:path w="124" h="90">
                <a:moveTo>
                  <a:pt x="68" y="1"/>
                </a:moveTo>
                <a:lnTo>
                  <a:pt x="80" y="3"/>
                </a:lnTo>
                <a:lnTo>
                  <a:pt x="91" y="8"/>
                </a:lnTo>
                <a:lnTo>
                  <a:pt x="100" y="14"/>
                </a:lnTo>
                <a:lnTo>
                  <a:pt x="110" y="20"/>
                </a:lnTo>
                <a:lnTo>
                  <a:pt x="115" y="28"/>
                </a:lnTo>
                <a:lnTo>
                  <a:pt x="120" y="36"/>
                </a:lnTo>
                <a:lnTo>
                  <a:pt x="124" y="45"/>
                </a:lnTo>
                <a:lnTo>
                  <a:pt x="124" y="54"/>
                </a:lnTo>
                <a:lnTo>
                  <a:pt x="121" y="62"/>
                </a:lnTo>
                <a:lnTo>
                  <a:pt x="117" y="71"/>
                </a:lnTo>
                <a:lnTo>
                  <a:pt x="110" y="77"/>
                </a:lnTo>
                <a:lnTo>
                  <a:pt x="102" y="82"/>
                </a:lnTo>
                <a:lnTo>
                  <a:pt x="92" y="87"/>
                </a:lnTo>
                <a:lnTo>
                  <a:pt x="81" y="89"/>
                </a:lnTo>
                <a:lnTo>
                  <a:pt x="69" y="90"/>
                </a:lnTo>
                <a:lnTo>
                  <a:pt x="56" y="90"/>
                </a:lnTo>
                <a:lnTo>
                  <a:pt x="44" y="87"/>
                </a:lnTo>
                <a:lnTo>
                  <a:pt x="32" y="83"/>
                </a:lnTo>
                <a:lnTo>
                  <a:pt x="23" y="77"/>
                </a:lnTo>
                <a:lnTo>
                  <a:pt x="14" y="71"/>
                </a:lnTo>
                <a:lnTo>
                  <a:pt x="7" y="62"/>
                </a:lnTo>
                <a:lnTo>
                  <a:pt x="2" y="54"/>
                </a:lnTo>
                <a:lnTo>
                  <a:pt x="0" y="46"/>
                </a:lnTo>
                <a:lnTo>
                  <a:pt x="0" y="37"/>
                </a:lnTo>
                <a:lnTo>
                  <a:pt x="2" y="28"/>
                </a:lnTo>
                <a:lnTo>
                  <a:pt x="7" y="21"/>
                </a:lnTo>
                <a:lnTo>
                  <a:pt x="14" y="14"/>
                </a:lnTo>
                <a:lnTo>
                  <a:pt x="23" y="8"/>
                </a:lnTo>
                <a:lnTo>
                  <a:pt x="32" y="4"/>
                </a:lnTo>
                <a:lnTo>
                  <a:pt x="44" y="1"/>
                </a:lnTo>
                <a:lnTo>
                  <a:pt x="55"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 name="Freeform 2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1"/>
              </a:cxn>
              <a:cxn ang="0">
                <a:pos x="80" y="3"/>
              </a:cxn>
              <a:cxn ang="0">
                <a:pos x="92" y="8"/>
              </a:cxn>
              <a:cxn ang="0">
                <a:pos x="101" y="13"/>
              </a:cxn>
              <a:cxn ang="0">
                <a:pos x="110" y="20"/>
              </a:cxn>
              <a:cxn ang="0">
                <a:pos x="116" y="28"/>
              </a:cxn>
              <a:cxn ang="0">
                <a:pos x="121" y="36"/>
              </a:cxn>
              <a:cxn ang="0">
                <a:pos x="124" y="44"/>
              </a:cxn>
              <a:cxn ang="0">
                <a:pos x="124" y="53"/>
              </a:cxn>
              <a:cxn ang="0">
                <a:pos x="122" y="61"/>
              </a:cxn>
              <a:cxn ang="0">
                <a:pos x="117" y="69"/>
              </a:cxn>
              <a:cxn ang="0">
                <a:pos x="110" y="76"/>
              </a:cxn>
              <a:cxn ang="0">
                <a:pos x="102" y="81"/>
              </a:cxn>
              <a:cxn ang="0">
                <a:pos x="92" y="86"/>
              </a:cxn>
              <a:cxn ang="0">
                <a:pos x="80" y="88"/>
              </a:cxn>
              <a:cxn ang="0">
                <a:pos x="69" y="89"/>
              </a:cxn>
              <a:cxn ang="0">
                <a:pos x="56" y="89"/>
              </a:cxn>
              <a:cxn ang="0">
                <a:pos x="43" y="87"/>
              </a:cxn>
              <a:cxn ang="0">
                <a:pos x="33" y="82"/>
              </a:cxn>
              <a:cxn ang="0">
                <a:pos x="22" y="76"/>
              </a:cxn>
              <a:cxn ang="0">
                <a:pos x="14" y="69"/>
              </a:cxn>
              <a:cxn ang="0">
                <a:pos x="7" y="63"/>
              </a:cxn>
              <a:cxn ang="0">
                <a:pos x="3" y="54"/>
              </a:cxn>
              <a:cxn ang="0">
                <a:pos x="0" y="46"/>
              </a:cxn>
              <a:cxn ang="0">
                <a:pos x="0" y="37"/>
              </a:cxn>
              <a:cxn ang="0">
                <a:pos x="3" y="28"/>
              </a:cxn>
              <a:cxn ang="0">
                <a:pos x="7" y="21"/>
              </a:cxn>
              <a:cxn ang="0">
                <a:pos x="14" y="14"/>
              </a:cxn>
              <a:cxn ang="0">
                <a:pos x="22" y="8"/>
              </a:cxn>
              <a:cxn ang="0">
                <a:pos x="33" y="5"/>
              </a:cxn>
              <a:cxn ang="0">
                <a:pos x="43" y="1"/>
              </a:cxn>
              <a:cxn ang="0">
                <a:pos x="55" y="0"/>
              </a:cxn>
              <a:cxn ang="0">
                <a:pos x="67" y="1"/>
              </a:cxn>
            </a:cxnLst>
            <a:rect l="0" t="0" r="r" b="b"/>
            <a:pathLst>
              <a:path w="124" h="89">
                <a:moveTo>
                  <a:pt x="67" y="1"/>
                </a:moveTo>
                <a:lnTo>
                  <a:pt x="80" y="3"/>
                </a:lnTo>
                <a:lnTo>
                  <a:pt x="92" y="8"/>
                </a:lnTo>
                <a:lnTo>
                  <a:pt x="101" y="13"/>
                </a:lnTo>
                <a:lnTo>
                  <a:pt x="110" y="20"/>
                </a:lnTo>
                <a:lnTo>
                  <a:pt x="116" y="28"/>
                </a:lnTo>
                <a:lnTo>
                  <a:pt x="121" y="36"/>
                </a:lnTo>
                <a:lnTo>
                  <a:pt x="124" y="44"/>
                </a:lnTo>
                <a:lnTo>
                  <a:pt x="124" y="53"/>
                </a:lnTo>
                <a:lnTo>
                  <a:pt x="122" y="61"/>
                </a:lnTo>
                <a:lnTo>
                  <a:pt x="117" y="69"/>
                </a:lnTo>
                <a:lnTo>
                  <a:pt x="110" y="76"/>
                </a:lnTo>
                <a:lnTo>
                  <a:pt x="102" y="81"/>
                </a:lnTo>
                <a:lnTo>
                  <a:pt x="92" y="86"/>
                </a:lnTo>
                <a:lnTo>
                  <a:pt x="80" y="88"/>
                </a:lnTo>
                <a:lnTo>
                  <a:pt x="69" y="89"/>
                </a:lnTo>
                <a:lnTo>
                  <a:pt x="56" y="89"/>
                </a:lnTo>
                <a:lnTo>
                  <a:pt x="43" y="87"/>
                </a:lnTo>
                <a:lnTo>
                  <a:pt x="33" y="82"/>
                </a:lnTo>
                <a:lnTo>
                  <a:pt x="22" y="76"/>
                </a:lnTo>
                <a:lnTo>
                  <a:pt x="14" y="69"/>
                </a:lnTo>
                <a:lnTo>
                  <a:pt x="7" y="63"/>
                </a:lnTo>
                <a:lnTo>
                  <a:pt x="3" y="54"/>
                </a:lnTo>
                <a:lnTo>
                  <a:pt x="0" y="46"/>
                </a:lnTo>
                <a:lnTo>
                  <a:pt x="0" y="37"/>
                </a:lnTo>
                <a:lnTo>
                  <a:pt x="3" y="28"/>
                </a:lnTo>
                <a:lnTo>
                  <a:pt x="7" y="21"/>
                </a:lnTo>
                <a:lnTo>
                  <a:pt x="14" y="14"/>
                </a:lnTo>
                <a:lnTo>
                  <a:pt x="22" y="8"/>
                </a:lnTo>
                <a:lnTo>
                  <a:pt x="33" y="5"/>
                </a:lnTo>
                <a:lnTo>
                  <a:pt x="43" y="1"/>
                </a:lnTo>
                <a:lnTo>
                  <a:pt x="55" y="0"/>
                </a:lnTo>
                <a:lnTo>
                  <a:pt x="67"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 name="Freeform 2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1" y="4"/>
              </a:cxn>
              <a:cxn ang="0">
                <a:pos x="93" y="8"/>
              </a:cxn>
              <a:cxn ang="0">
                <a:pos x="103" y="14"/>
              </a:cxn>
              <a:cxn ang="0">
                <a:pos x="111" y="20"/>
              </a:cxn>
              <a:cxn ang="0">
                <a:pos x="118" y="28"/>
              </a:cxn>
              <a:cxn ang="0">
                <a:pos x="123" y="36"/>
              </a:cxn>
              <a:cxn ang="0">
                <a:pos x="127" y="44"/>
              </a:cxn>
              <a:cxn ang="0">
                <a:pos x="127" y="53"/>
              </a:cxn>
              <a:cxn ang="0">
                <a:pos x="124" y="62"/>
              </a:cxn>
              <a:cxn ang="0">
                <a:pos x="120" y="69"/>
              </a:cxn>
              <a:cxn ang="0">
                <a:pos x="113" y="76"/>
              </a:cxn>
              <a:cxn ang="0">
                <a:pos x="103" y="82"/>
              </a:cxn>
              <a:cxn ang="0">
                <a:pos x="93" y="86"/>
              </a:cxn>
              <a:cxn ang="0">
                <a:pos x="83" y="89"/>
              </a:cxn>
              <a:cxn ang="0">
                <a:pos x="70" y="90"/>
              </a:cxn>
              <a:cxn ang="0">
                <a:pos x="57" y="89"/>
              </a:cxn>
              <a:cxn ang="0">
                <a:pos x="44" y="87"/>
              </a:cxn>
              <a:cxn ang="0">
                <a:pos x="33" y="82"/>
              </a:cxn>
              <a:cxn ang="0">
                <a:pos x="23" y="77"/>
              </a:cxn>
              <a:cxn ang="0">
                <a:pos x="15" y="70"/>
              </a:cxn>
              <a:cxn ang="0">
                <a:pos x="8" y="62"/>
              </a:cxn>
              <a:cxn ang="0">
                <a:pos x="4" y="54"/>
              </a:cxn>
              <a:cxn ang="0">
                <a:pos x="0" y="46"/>
              </a:cxn>
              <a:cxn ang="0">
                <a:pos x="0" y="37"/>
              </a:cxn>
              <a:cxn ang="0">
                <a:pos x="3" y="28"/>
              </a:cxn>
              <a:cxn ang="0">
                <a:pos x="7" y="21"/>
              </a:cxn>
              <a:cxn ang="0">
                <a:pos x="14" y="14"/>
              </a:cxn>
              <a:cxn ang="0">
                <a:pos x="22" y="8"/>
              </a:cxn>
              <a:cxn ang="0">
                <a:pos x="33" y="4"/>
              </a:cxn>
              <a:cxn ang="0">
                <a:pos x="44" y="1"/>
              </a:cxn>
              <a:cxn ang="0">
                <a:pos x="56" y="0"/>
              </a:cxn>
              <a:cxn ang="0">
                <a:pos x="69" y="1"/>
              </a:cxn>
            </a:cxnLst>
            <a:rect l="0" t="0" r="r" b="b"/>
            <a:pathLst>
              <a:path w="127" h="90">
                <a:moveTo>
                  <a:pt x="69" y="1"/>
                </a:moveTo>
                <a:lnTo>
                  <a:pt x="81" y="4"/>
                </a:lnTo>
                <a:lnTo>
                  <a:pt x="93" y="8"/>
                </a:lnTo>
                <a:lnTo>
                  <a:pt x="103" y="14"/>
                </a:lnTo>
                <a:lnTo>
                  <a:pt x="111" y="20"/>
                </a:lnTo>
                <a:lnTo>
                  <a:pt x="118" y="28"/>
                </a:lnTo>
                <a:lnTo>
                  <a:pt x="123" y="36"/>
                </a:lnTo>
                <a:lnTo>
                  <a:pt x="127" y="44"/>
                </a:lnTo>
                <a:lnTo>
                  <a:pt x="127" y="53"/>
                </a:lnTo>
                <a:lnTo>
                  <a:pt x="124" y="62"/>
                </a:lnTo>
                <a:lnTo>
                  <a:pt x="120" y="69"/>
                </a:lnTo>
                <a:lnTo>
                  <a:pt x="113" y="76"/>
                </a:lnTo>
                <a:lnTo>
                  <a:pt x="103" y="82"/>
                </a:lnTo>
                <a:lnTo>
                  <a:pt x="93" y="86"/>
                </a:lnTo>
                <a:lnTo>
                  <a:pt x="83" y="89"/>
                </a:lnTo>
                <a:lnTo>
                  <a:pt x="70" y="90"/>
                </a:lnTo>
                <a:lnTo>
                  <a:pt x="57" y="89"/>
                </a:lnTo>
                <a:lnTo>
                  <a:pt x="44" y="87"/>
                </a:lnTo>
                <a:lnTo>
                  <a:pt x="33" y="82"/>
                </a:lnTo>
                <a:lnTo>
                  <a:pt x="23" y="77"/>
                </a:lnTo>
                <a:lnTo>
                  <a:pt x="15" y="70"/>
                </a:lnTo>
                <a:lnTo>
                  <a:pt x="8" y="62"/>
                </a:lnTo>
                <a:lnTo>
                  <a:pt x="4" y="54"/>
                </a:lnTo>
                <a:lnTo>
                  <a:pt x="0" y="46"/>
                </a:lnTo>
                <a:lnTo>
                  <a:pt x="0" y="37"/>
                </a:lnTo>
                <a:lnTo>
                  <a:pt x="3" y="28"/>
                </a:lnTo>
                <a:lnTo>
                  <a:pt x="7" y="21"/>
                </a:lnTo>
                <a:lnTo>
                  <a:pt x="14" y="14"/>
                </a:lnTo>
                <a:lnTo>
                  <a:pt x="22" y="8"/>
                </a:lnTo>
                <a:lnTo>
                  <a:pt x="33" y="4"/>
                </a:lnTo>
                <a:lnTo>
                  <a:pt x="44" y="1"/>
                </a:lnTo>
                <a:lnTo>
                  <a:pt x="56"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 name="Freeform 2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2" y="4"/>
              </a:cxn>
              <a:cxn ang="0">
                <a:pos x="93" y="7"/>
              </a:cxn>
              <a:cxn ang="0">
                <a:pos x="104" y="13"/>
              </a:cxn>
              <a:cxn ang="0">
                <a:pos x="112" y="20"/>
              </a:cxn>
              <a:cxn ang="0">
                <a:pos x="119" y="27"/>
              </a:cxn>
              <a:cxn ang="0">
                <a:pos x="124" y="36"/>
              </a:cxn>
              <a:cxn ang="0">
                <a:pos x="127" y="44"/>
              </a:cxn>
              <a:cxn ang="0">
                <a:pos x="127" y="54"/>
              </a:cxn>
              <a:cxn ang="0">
                <a:pos x="125" y="62"/>
              </a:cxn>
              <a:cxn ang="0">
                <a:pos x="120" y="70"/>
              </a:cxn>
              <a:cxn ang="0">
                <a:pos x="113" y="77"/>
              </a:cxn>
              <a:cxn ang="0">
                <a:pos x="104" y="82"/>
              </a:cxn>
              <a:cxn ang="0">
                <a:pos x="93" y="86"/>
              </a:cxn>
              <a:cxn ang="0">
                <a:pos x="83" y="88"/>
              </a:cxn>
              <a:cxn ang="0">
                <a:pos x="70" y="90"/>
              </a:cxn>
              <a:cxn ang="0">
                <a:pos x="58" y="88"/>
              </a:cxn>
              <a:cxn ang="0">
                <a:pos x="45" y="86"/>
              </a:cxn>
              <a:cxn ang="0">
                <a:pos x="33" y="82"/>
              </a:cxn>
              <a:cxn ang="0">
                <a:pos x="23" y="77"/>
              </a:cxn>
              <a:cxn ang="0">
                <a:pos x="15" y="70"/>
              </a:cxn>
              <a:cxn ang="0">
                <a:pos x="8" y="62"/>
              </a:cxn>
              <a:cxn ang="0">
                <a:pos x="3" y="54"/>
              </a:cxn>
              <a:cxn ang="0">
                <a:pos x="0" y="46"/>
              </a:cxn>
              <a:cxn ang="0">
                <a:pos x="0" y="36"/>
              </a:cxn>
              <a:cxn ang="0">
                <a:pos x="2" y="28"/>
              </a:cxn>
              <a:cxn ang="0">
                <a:pos x="8" y="20"/>
              </a:cxn>
              <a:cxn ang="0">
                <a:pos x="15" y="13"/>
              </a:cxn>
              <a:cxn ang="0">
                <a:pos x="23" y="9"/>
              </a:cxn>
              <a:cxn ang="0">
                <a:pos x="33" y="4"/>
              </a:cxn>
              <a:cxn ang="0">
                <a:pos x="45" y="2"/>
              </a:cxn>
              <a:cxn ang="0">
                <a:pos x="56" y="0"/>
              </a:cxn>
              <a:cxn ang="0">
                <a:pos x="69" y="2"/>
              </a:cxn>
            </a:cxnLst>
            <a:rect l="0" t="0" r="r" b="b"/>
            <a:pathLst>
              <a:path w="127" h="90">
                <a:moveTo>
                  <a:pt x="69" y="2"/>
                </a:moveTo>
                <a:lnTo>
                  <a:pt x="82" y="4"/>
                </a:lnTo>
                <a:lnTo>
                  <a:pt x="93" y="7"/>
                </a:lnTo>
                <a:lnTo>
                  <a:pt x="104" y="13"/>
                </a:lnTo>
                <a:lnTo>
                  <a:pt x="112" y="20"/>
                </a:lnTo>
                <a:lnTo>
                  <a:pt x="119" y="27"/>
                </a:lnTo>
                <a:lnTo>
                  <a:pt x="124" y="36"/>
                </a:lnTo>
                <a:lnTo>
                  <a:pt x="127" y="44"/>
                </a:lnTo>
                <a:lnTo>
                  <a:pt x="127" y="54"/>
                </a:lnTo>
                <a:lnTo>
                  <a:pt x="125" y="62"/>
                </a:lnTo>
                <a:lnTo>
                  <a:pt x="120" y="70"/>
                </a:lnTo>
                <a:lnTo>
                  <a:pt x="113" y="77"/>
                </a:lnTo>
                <a:lnTo>
                  <a:pt x="104" y="82"/>
                </a:lnTo>
                <a:lnTo>
                  <a:pt x="93" y="86"/>
                </a:lnTo>
                <a:lnTo>
                  <a:pt x="83" y="88"/>
                </a:lnTo>
                <a:lnTo>
                  <a:pt x="70" y="90"/>
                </a:lnTo>
                <a:lnTo>
                  <a:pt x="58" y="88"/>
                </a:lnTo>
                <a:lnTo>
                  <a:pt x="45" y="86"/>
                </a:lnTo>
                <a:lnTo>
                  <a:pt x="33" y="82"/>
                </a:lnTo>
                <a:lnTo>
                  <a:pt x="23" y="77"/>
                </a:lnTo>
                <a:lnTo>
                  <a:pt x="15" y="70"/>
                </a:lnTo>
                <a:lnTo>
                  <a:pt x="8" y="62"/>
                </a:lnTo>
                <a:lnTo>
                  <a:pt x="3" y="54"/>
                </a:lnTo>
                <a:lnTo>
                  <a:pt x="0" y="46"/>
                </a:lnTo>
                <a:lnTo>
                  <a:pt x="0" y="36"/>
                </a:lnTo>
                <a:lnTo>
                  <a:pt x="2" y="28"/>
                </a:lnTo>
                <a:lnTo>
                  <a:pt x="8" y="20"/>
                </a:lnTo>
                <a:lnTo>
                  <a:pt x="15" y="13"/>
                </a:lnTo>
                <a:lnTo>
                  <a:pt x="23" y="9"/>
                </a:lnTo>
                <a:lnTo>
                  <a:pt x="33" y="4"/>
                </a:lnTo>
                <a:lnTo>
                  <a:pt x="45"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 name="Freeform 2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9"/>
              </a:cxn>
              <a:cxn ang="0">
                <a:pos x="103" y="13"/>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0" y="91"/>
              </a:cxn>
              <a:cxn ang="0">
                <a:pos x="57" y="90"/>
              </a:cxn>
              <a:cxn ang="0">
                <a:pos x="44" y="87"/>
              </a:cxn>
              <a:cxn ang="0">
                <a:pos x="33" y="83"/>
              </a:cxn>
              <a:cxn ang="0">
                <a:pos x="23" y="77"/>
              </a:cxn>
              <a:cxn ang="0">
                <a:pos x="15" y="70"/>
              </a:cxn>
              <a:cxn ang="0">
                <a:pos x="8" y="63"/>
              </a:cxn>
              <a:cxn ang="0">
                <a:pos x="4" y="54"/>
              </a:cxn>
              <a:cxn ang="0">
                <a:pos x="0" y="46"/>
              </a:cxn>
              <a:cxn ang="0">
                <a:pos x="0" y="36"/>
              </a:cxn>
              <a:cxn ang="0">
                <a:pos x="2" y="28"/>
              </a:cxn>
              <a:cxn ang="0">
                <a:pos x="7" y="20"/>
              </a:cxn>
              <a:cxn ang="0">
                <a:pos x="14" y="14"/>
              </a:cxn>
              <a:cxn ang="0">
                <a:pos x="23" y="9"/>
              </a:cxn>
              <a:cxn ang="0">
                <a:pos x="33" y="4"/>
              </a:cxn>
              <a:cxn ang="0">
                <a:pos x="44" y="2"/>
              </a:cxn>
              <a:cxn ang="0">
                <a:pos x="57" y="0"/>
              </a:cxn>
              <a:cxn ang="0">
                <a:pos x="70" y="2"/>
              </a:cxn>
            </a:cxnLst>
            <a:rect l="0" t="0" r="r" b="b"/>
            <a:pathLst>
              <a:path w="126" h="91">
                <a:moveTo>
                  <a:pt x="70" y="2"/>
                </a:moveTo>
                <a:lnTo>
                  <a:pt x="82" y="4"/>
                </a:lnTo>
                <a:lnTo>
                  <a:pt x="94" y="9"/>
                </a:lnTo>
                <a:lnTo>
                  <a:pt x="103" y="13"/>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0" y="91"/>
                </a:lnTo>
                <a:lnTo>
                  <a:pt x="57" y="90"/>
                </a:lnTo>
                <a:lnTo>
                  <a:pt x="44" y="87"/>
                </a:lnTo>
                <a:lnTo>
                  <a:pt x="33" y="83"/>
                </a:lnTo>
                <a:lnTo>
                  <a:pt x="23" y="77"/>
                </a:lnTo>
                <a:lnTo>
                  <a:pt x="15" y="70"/>
                </a:lnTo>
                <a:lnTo>
                  <a:pt x="8" y="63"/>
                </a:lnTo>
                <a:lnTo>
                  <a:pt x="4" y="54"/>
                </a:lnTo>
                <a:lnTo>
                  <a:pt x="0" y="46"/>
                </a:lnTo>
                <a:lnTo>
                  <a:pt x="0" y="36"/>
                </a:lnTo>
                <a:lnTo>
                  <a:pt x="2" y="28"/>
                </a:lnTo>
                <a:lnTo>
                  <a:pt x="7" y="20"/>
                </a:lnTo>
                <a:lnTo>
                  <a:pt x="14" y="14"/>
                </a:lnTo>
                <a:lnTo>
                  <a:pt x="23" y="9"/>
                </a:lnTo>
                <a:lnTo>
                  <a:pt x="33" y="4"/>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 name="Freeform 2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4" y="8"/>
              </a:cxn>
              <a:cxn ang="0">
                <a:pos x="103" y="13"/>
              </a:cxn>
              <a:cxn ang="0">
                <a:pos x="112" y="20"/>
              </a:cxn>
              <a:cxn ang="0">
                <a:pos x="118" y="28"/>
              </a:cxn>
              <a:cxn ang="0">
                <a:pos x="123" y="36"/>
              </a:cxn>
              <a:cxn ang="0">
                <a:pos x="126" y="44"/>
              </a:cxn>
              <a:cxn ang="0">
                <a:pos x="126" y="53"/>
              </a:cxn>
              <a:cxn ang="0">
                <a:pos x="124" y="63"/>
              </a:cxn>
              <a:cxn ang="0">
                <a:pos x="119" y="71"/>
              </a:cxn>
              <a:cxn ang="0">
                <a:pos x="112" y="78"/>
              </a:cxn>
              <a:cxn ang="0">
                <a:pos x="104" y="82"/>
              </a:cxn>
              <a:cxn ang="0">
                <a:pos x="94" y="87"/>
              </a:cxn>
              <a:cxn ang="0">
                <a:pos x="82" y="89"/>
              </a:cxn>
              <a:cxn ang="0">
                <a:pos x="69" y="90"/>
              </a:cxn>
              <a:cxn ang="0">
                <a:pos x="57" y="89"/>
              </a:cxn>
              <a:cxn ang="0">
                <a:pos x="44" y="87"/>
              </a:cxn>
              <a:cxn ang="0">
                <a:pos x="32" y="82"/>
              </a:cxn>
              <a:cxn ang="0">
                <a:pos x="23" y="78"/>
              </a:cxn>
              <a:cxn ang="0">
                <a:pos x="15" y="71"/>
              </a:cxn>
              <a:cxn ang="0">
                <a:pos x="8" y="63"/>
              </a:cxn>
              <a:cxn ang="0">
                <a:pos x="3" y="55"/>
              </a:cxn>
              <a:cxn ang="0">
                <a:pos x="0" y="46"/>
              </a:cxn>
              <a:cxn ang="0">
                <a:pos x="0" y="37"/>
              </a:cxn>
              <a:cxn ang="0">
                <a:pos x="2" y="28"/>
              </a:cxn>
              <a:cxn ang="0">
                <a:pos x="7" y="21"/>
              </a:cxn>
              <a:cxn ang="0">
                <a:pos x="14" y="14"/>
              </a:cxn>
              <a:cxn ang="0">
                <a:pos x="23" y="8"/>
              </a:cxn>
              <a:cxn ang="0">
                <a:pos x="32" y="5"/>
              </a:cxn>
              <a:cxn ang="0">
                <a:pos x="44" y="1"/>
              </a:cxn>
              <a:cxn ang="0">
                <a:pos x="57" y="0"/>
              </a:cxn>
              <a:cxn ang="0">
                <a:pos x="69" y="1"/>
              </a:cxn>
            </a:cxnLst>
            <a:rect l="0" t="0" r="r" b="b"/>
            <a:pathLst>
              <a:path w="126" h="90">
                <a:moveTo>
                  <a:pt x="69" y="1"/>
                </a:moveTo>
                <a:lnTo>
                  <a:pt x="82" y="4"/>
                </a:lnTo>
                <a:lnTo>
                  <a:pt x="94" y="8"/>
                </a:lnTo>
                <a:lnTo>
                  <a:pt x="103" y="13"/>
                </a:lnTo>
                <a:lnTo>
                  <a:pt x="112" y="20"/>
                </a:lnTo>
                <a:lnTo>
                  <a:pt x="118" y="28"/>
                </a:lnTo>
                <a:lnTo>
                  <a:pt x="123" y="36"/>
                </a:lnTo>
                <a:lnTo>
                  <a:pt x="126" y="44"/>
                </a:lnTo>
                <a:lnTo>
                  <a:pt x="126" y="53"/>
                </a:lnTo>
                <a:lnTo>
                  <a:pt x="124" y="63"/>
                </a:lnTo>
                <a:lnTo>
                  <a:pt x="119" y="71"/>
                </a:lnTo>
                <a:lnTo>
                  <a:pt x="112" y="78"/>
                </a:lnTo>
                <a:lnTo>
                  <a:pt x="104" y="82"/>
                </a:lnTo>
                <a:lnTo>
                  <a:pt x="94" y="87"/>
                </a:lnTo>
                <a:lnTo>
                  <a:pt x="82" y="89"/>
                </a:lnTo>
                <a:lnTo>
                  <a:pt x="69" y="90"/>
                </a:lnTo>
                <a:lnTo>
                  <a:pt x="57" y="89"/>
                </a:lnTo>
                <a:lnTo>
                  <a:pt x="44" y="87"/>
                </a:lnTo>
                <a:lnTo>
                  <a:pt x="32" y="82"/>
                </a:lnTo>
                <a:lnTo>
                  <a:pt x="23" y="78"/>
                </a:lnTo>
                <a:lnTo>
                  <a:pt x="15" y="71"/>
                </a:lnTo>
                <a:lnTo>
                  <a:pt x="8" y="63"/>
                </a:lnTo>
                <a:lnTo>
                  <a:pt x="3" y="55"/>
                </a:lnTo>
                <a:lnTo>
                  <a:pt x="0" y="46"/>
                </a:lnTo>
                <a:lnTo>
                  <a:pt x="0" y="37"/>
                </a:lnTo>
                <a:lnTo>
                  <a:pt x="2" y="28"/>
                </a:lnTo>
                <a:lnTo>
                  <a:pt x="7" y="21"/>
                </a:lnTo>
                <a:lnTo>
                  <a:pt x="14" y="14"/>
                </a:lnTo>
                <a:lnTo>
                  <a:pt x="23" y="8"/>
                </a:lnTo>
                <a:lnTo>
                  <a:pt x="32" y="5"/>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 name="Freeform 2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3" y="0"/>
              </a:cxn>
              <a:cxn ang="0">
                <a:pos x="86" y="4"/>
              </a:cxn>
              <a:cxn ang="0">
                <a:pos x="98" y="8"/>
              </a:cxn>
              <a:cxn ang="0">
                <a:pos x="107" y="14"/>
              </a:cxn>
              <a:cxn ang="0">
                <a:pos x="115" y="21"/>
              </a:cxn>
              <a:cxn ang="0">
                <a:pos x="121" y="28"/>
              </a:cxn>
              <a:cxn ang="0">
                <a:pos x="124" y="36"/>
              </a:cxn>
              <a:cxn ang="0">
                <a:pos x="127" y="44"/>
              </a:cxn>
              <a:cxn ang="0">
                <a:pos x="127" y="53"/>
              </a:cxn>
              <a:cxn ang="0">
                <a:pos x="124" y="63"/>
              </a:cxn>
              <a:cxn ang="0">
                <a:pos x="120" y="70"/>
              </a:cxn>
              <a:cxn ang="0">
                <a:pos x="113" y="77"/>
              </a:cxn>
              <a:cxn ang="0">
                <a:pos x="105" y="82"/>
              </a:cxn>
              <a:cxn ang="0">
                <a:pos x="94" y="86"/>
              </a:cxn>
              <a:cxn ang="0">
                <a:pos x="83" y="88"/>
              </a:cxn>
              <a:cxn ang="0">
                <a:pos x="71" y="89"/>
              </a:cxn>
              <a:cxn ang="0">
                <a:pos x="58" y="88"/>
              </a:cxn>
              <a:cxn ang="0">
                <a:pos x="45" y="86"/>
              </a:cxn>
              <a:cxn ang="0">
                <a:pos x="35" y="83"/>
              </a:cxn>
              <a:cxn ang="0">
                <a:pos x="26" y="80"/>
              </a:cxn>
              <a:cxn ang="0">
                <a:pos x="19" y="74"/>
              </a:cxn>
              <a:cxn ang="0">
                <a:pos x="13" y="68"/>
              </a:cxn>
              <a:cxn ang="0">
                <a:pos x="7" y="61"/>
              </a:cxn>
              <a:cxn ang="0">
                <a:pos x="4" y="53"/>
              </a:cxn>
              <a:cxn ang="0">
                <a:pos x="0" y="45"/>
              </a:cxn>
              <a:cxn ang="0">
                <a:pos x="4" y="43"/>
              </a:cxn>
              <a:cxn ang="0">
                <a:pos x="12" y="38"/>
              </a:cxn>
              <a:cxn ang="0">
                <a:pos x="23" y="31"/>
              </a:cxn>
              <a:cxn ang="0">
                <a:pos x="37" y="22"/>
              </a:cxn>
              <a:cxn ang="0">
                <a:pos x="50" y="14"/>
              </a:cxn>
              <a:cxn ang="0">
                <a:pos x="62" y="7"/>
              </a:cxn>
              <a:cxn ang="0">
                <a:pos x="70" y="2"/>
              </a:cxn>
              <a:cxn ang="0">
                <a:pos x="73" y="0"/>
              </a:cxn>
            </a:cxnLst>
            <a:rect l="0" t="0" r="r" b="b"/>
            <a:pathLst>
              <a:path w="127" h="89">
                <a:moveTo>
                  <a:pt x="73" y="0"/>
                </a:moveTo>
                <a:lnTo>
                  <a:pt x="86" y="4"/>
                </a:lnTo>
                <a:lnTo>
                  <a:pt x="98" y="8"/>
                </a:lnTo>
                <a:lnTo>
                  <a:pt x="107" y="14"/>
                </a:lnTo>
                <a:lnTo>
                  <a:pt x="115" y="21"/>
                </a:lnTo>
                <a:lnTo>
                  <a:pt x="121" y="28"/>
                </a:lnTo>
                <a:lnTo>
                  <a:pt x="124" y="36"/>
                </a:lnTo>
                <a:lnTo>
                  <a:pt x="127" y="44"/>
                </a:lnTo>
                <a:lnTo>
                  <a:pt x="127" y="53"/>
                </a:lnTo>
                <a:lnTo>
                  <a:pt x="124" y="63"/>
                </a:lnTo>
                <a:lnTo>
                  <a:pt x="120" y="70"/>
                </a:lnTo>
                <a:lnTo>
                  <a:pt x="113" y="77"/>
                </a:lnTo>
                <a:lnTo>
                  <a:pt x="105" y="82"/>
                </a:lnTo>
                <a:lnTo>
                  <a:pt x="94" y="86"/>
                </a:lnTo>
                <a:lnTo>
                  <a:pt x="83" y="88"/>
                </a:lnTo>
                <a:lnTo>
                  <a:pt x="71" y="89"/>
                </a:lnTo>
                <a:lnTo>
                  <a:pt x="58" y="88"/>
                </a:lnTo>
                <a:lnTo>
                  <a:pt x="45" y="86"/>
                </a:lnTo>
                <a:lnTo>
                  <a:pt x="35" y="83"/>
                </a:lnTo>
                <a:lnTo>
                  <a:pt x="26" y="80"/>
                </a:lnTo>
                <a:lnTo>
                  <a:pt x="19" y="74"/>
                </a:lnTo>
                <a:lnTo>
                  <a:pt x="13" y="68"/>
                </a:lnTo>
                <a:lnTo>
                  <a:pt x="7" y="61"/>
                </a:lnTo>
                <a:lnTo>
                  <a:pt x="4" y="53"/>
                </a:lnTo>
                <a:lnTo>
                  <a:pt x="0" y="45"/>
                </a:lnTo>
                <a:lnTo>
                  <a:pt x="4" y="43"/>
                </a:lnTo>
                <a:lnTo>
                  <a:pt x="12" y="38"/>
                </a:lnTo>
                <a:lnTo>
                  <a:pt x="23" y="31"/>
                </a:lnTo>
                <a:lnTo>
                  <a:pt x="37" y="22"/>
                </a:lnTo>
                <a:lnTo>
                  <a:pt x="50" y="14"/>
                </a:lnTo>
                <a:lnTo>
                  <a:pt x="62" y="7"/>
                </a:lnTo>
                <a:lnTo>
                  <a:pt x="70" y="2"/>
                </a:lnTo>
                <a:lnTo>
                  <a:pt x="73"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1" name="Freeform 3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1" y="3"/>
              </a:cxn>
              <a:cxn ang="0">
                <a:pos x="93" y="7"/>
              </a:cxn>
              <a:cxn ang="0">
                <a:pos x="103" y="12"/>
              </a:cxn>
              <a:cxn ang="0">
                <a:pos x="112" y="18"/>
              </a:cxn>
              <a:cxn ang="0">
                <a:pos x="118" y="26"/>
              </a:cxn>
              <a:cxn ang="0">
                <a:pos x="123" y="34"/>
              </a:cxn>
              <a:cxn ang="0">
                <a:pos x="127" y="43"/>
              </a:cxn>
              <a:cxn ang="0">
                <a:pos x="127" y="52"/>
              </a:cxn>
              <a:cxn ang="0">
                <a:pos x="124" y="61"/>
              </a:cxn>
              <a:cxn ang="0">
                <a:pos x="120" y="69"/>
              </a:cxn>
              <a:cxn ang="0">
                <a:pos x="113" y="76"/>
              </a:cxn>
              <a:cxn ang="0">
                <a:pos x="103" y="81"/>
              </a:cxn>
              <a:cxn ang="0">
                <a:pos x="93" y="85"/>
              </a:cxn>
              <a:cxn ang="0">
                <a:pos x="83" y="88"/>
              </a:cxn>
              <a:cxn ang="0">
                <a:pos x="70" y="89"/>
              </a:cxn>
              <a:cxn ang="0">
                <a:pos x="57" y="89"/>
              </a:cxn>
              <a:cxn ang="0">
                <a:pos x="44" y="85"/>
              </a:cxn>
              <a:cxn ang="0">
                <a:pos x="33" y="82"/>
              </a:cxn>
              <a:cxn ang="0">
                <a:pos x="24" y="76"/>
              </a:cxn>
              <a:cxn ang="0">
                <a:pos x="15" y="69"/>
              </a:cxn>
              <a:cxn ang="0">
                <a:pos x="8" y="61"/>
              </a:cxn>
              <a:cxn ang="0">
                <a:pos x="4" y="53"/>
              </a:cxn>
              <a:cxn ang="0">
                <a:pos x="0" y="45"/>
              </a:cxn>
              <a:cxn ang="0">
                <a:pos x="0" y="36"/>
              </a:cxn>
              <a:cxn ang="0">
                <a:pos x="3" y="27"/>
              </a:cxn>
              <a:cxn ang="0">
                <a:pos x="7" y="19"/>
              </a:cxn>
              <a:cxn ang="0">
                <a:pos x="14" y="12"/>
              </a:cxn>
              <a:cxn ang="0">
                <a:pos x="22" y="7"/>
              </a:cxn>
              <a:cxn ang="0">
                <a:pos x="33" y="3"/>
              </a:cxn>
              <a:cxn ang="0">
                <a:pos x="44" y="1"/>
              </a:cxn>
              <a:cxn ang="0">
                <a:pos x="56" y="0"/>
              </a:cxn>
              <a:cxn ang="0">
                <a:pos x="69" y="0"/>
              </a:cxn>
            </a:cxnLst>
            <a:rect l="0" t="0" r="r" b="b"/>
            <a:pathLst>
              <a:path w="127" h="89">
                <a:moveTo>
                  <a:pt x="69" y="0"/>
                </a:moveTo>
                <a:lnTo>
                  <a:pt x="81" y="3"/>
                </a:lnTo>
                <a:lnTo>
                  <a:pt x="93" y="7"/>
                </a:lnTo>
                <a:lnTo>
                  <a:pt x="103" y="12"/>
                </a:lnTo>
                <a:lnTo>
                  <a:pt x="112" y="18"/>
                </a:lnTo>
                <a:lnTo>
                  <a:pt x="118" y="26"/>
                </a:lnTo>
                <a:lnTo>
                  <a:pt x="123" y="34"/>
                </a:lnTo>
                <a:lnTo>
                  <a:pt x="127" y="43"/>
                </a:lnTo>
                <a:lnTo>
                  <a:pt x="127" y="52"/>
                </a:lnTo>
                <a:lnTo>
                  <a:pt x="124" y="61"/>
                </a:lnTo>
                <a:lnTo>
                  <a:pt x="120" y="69"/>
                </a:lnTo>
                <a:lnTo>
                  <a:pt x="113" y="76"/>
                </a:lnTo>
                <a:lnTo>
                  <a:pt x="103" y="81"/>
                </a:lnTo>
                <a:lnTo>
                  <a:pt x="93" y="85"/>
                </a:lnTo>
                <a:lnTo>
                  <a:pt x="83" y="88"/>
                </a:lnTo>
                <a:lnTo>
                  <a:pt x="70" y="89"/>
                </a:lnTo>
                <a:lnTo>
                  <a:pt x="57" y="89"/>
                </a:lnTo>
                <a:lnTo>
                  <a:pt x="44" y="85"/>
                </a:lnTo>
                <a:lnTo>
                  <a:pt x="33" y="82"/>
                </a:lnTo>
                <a:lnTo>
                  <a:pt x="24" y="76"/>
                </a:lnTo>
                <a:lnTo>
                  <a:pt x="15" y="69"/>
                </a:lnTo>
                <a:lnTo>
                  <a:pt x="8" y="61"/>
                </a:lnTo>
                <a:lnTo>
                  <a:pt x="4" y="53"/>
                </a:lnTo>
                <a:lnTo>
                  <a:pt x="0" y="45"/>
                </a:lnTo>
                <a:lnTo>
                  <a:pt x="0" y="36"/>
                </a:lnTo>
                <a:lnTo>
                  <a:pt x="3" y="27"/>
                </a:lnTo>
                <a:lnTo>
                  <a:pt x="7" y="19"/>
                </a:lnTo>
                <a:lnTo>
                  <a:pt x="14" y="12"/>
                </a:lnTo>
                <a:lnTo>
                  <a:pt x="22" y="7"/>
                </a:lnTo>
                <a:lnTo>
                  <a:pt x="33" y="3"/>
                </a:lnTo>
                <a:lnTo>
                  <a:pt x="44" y="1"/>
                </a:lnTo>
                <a:lnTo>
                  <a:pt x="56" y="0"/>
                </a:lnTo>
                <a:lnTo>
                  <a:pt x="69"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2" name="Freeform 3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2" y="8"/>
              </a:cxn>
              <a:cxn ang="0">
                <a:pos x="103" y="12"/>
              </a:cxn>
              <a:cxn ang="0">
                <a:pos x="111" y="19"/>
              </a:cxn>
              <a:cxn ang="0">
                <a:pos x="118" y="27"/>
              </a:cxn>
              <a:cxn ang="0">
                <a:pos x="124" y="35"/>
              </a:cxn>
              <a:cxn ang="0">
                <a:pos x="126" y="44"/>
              </a:cxn>
              <a:cxn ang="0">
                <a:pos x="126" y="53"/>
              </a:cxn>
              <a:cxn ang="0">
                <a:pos x="124" y="62"/>
              </a:cxn>
              <a:cxn ang="0">
                <a:pos x="119" y="69"/>
              </a:cxn>
              <a:cxn ang="0">
                <a:pos x="112" y="76"/>
              </a:cxn>
              <a:cxn ang="0">
                <a:pos x="103" y="82"/>
              </a:cxn>
              <a:cxn ang="0">
                <a:pos x="92" y="85"/>
              </a:cxn>
              <a:cxn ang="0">
                <a:pos x="82" y="89"/>
              </a:cxn>
              <a:cxn ang="0">
                <a:pos x="69" y="90"/>
              </a:cxn>
              <a:cxn ang="0">
                <a:pos x="56" y="89"/>
              </a:cxn>
              <a:cxn ang="0">
                <a:pos x="44" y="86"/>
              </a:cxn>
              <a:cxn ang="0">
                <a:pos x="32" y="82"/>
              </a:cxn>
              <a:cxn ang="0">
                <a:pos x="23" y="77"/>
              </a:cxn>
              <a:cxn ang="0">
                <a:pos x="14" y="70"/>
              </a:cxn>
              <a:cxn ang="0">
                <a:pos x="7" y="62"/>
              </a:cxn>
              <a:cxn ang="0">
                <a:pos x="2" y="54"/>
              </a:cxn>
              <a:cxn ang="0">
                <a:pos x="0" y="46"/>
              </a:cxn>
              <a:cxn ang="0">
                <a:pos x="0" y="37"/>
              </a:cxn>
              <a:cxn ang="0">
                <a:pos x="2" y="27"/>
              </a:cxn>
              <a:cxn ang="0">
                <a:pos x="7" y="19"/>
              </a:cxn>
              <a:cxn ang="0">
                <a:pos x="14" y="12"/>
              </a:cxn>
              <a:cxn ang="0">
                <a:pos x="22" y="8"/>
              </a:cxn>
              <a:cxn ang="0">
                <a:pos x="32" y="3"/>
              </a:cxn>
              <a:cxn ang="0">
                <a:pos x="44" y="1"/>
              </a:cxn>
              <a:cxn ang="0">
                <a:pos x="55" y="0"/>
              </a:cxn>
              <a:cxn ang="0">
                <a:pos x="68" y="1"/>
              </a:cxn>
            </a:cxnLst>
            <a:rect l="0" t="0" r="r" b="b"/>
            <a:pathLst>
              <a:path w="126" h="90">
                <a:moveTo>
                  <a:pt x="68" y="1"/>
                </a:moveTo>
                <a:lnTo>
                  <a:pt x="81" y="3"/>
                </a:lnTo>
                <a:lnTo>
                  <a:pt x="92" y="8"/>
                </a:lnTo>
                <a:lnTo>
                  <a:pt x="103" y="12"/>
                </a:lnTo>
                <a:lnTo>
                  <a:pt x="111" y="19"/>
                </a:lnTo>
                <a:lnTo>
                  <a:pt x="118" y="27"/>
                </a:lnTo>
                <a:lnTo>
                  <a:pt x="124" y="35"/>
                </a:lnTo>
                <a:lnTo>
                  <a:pt x="126" y="44"/>
                </a:lnTo>
                <a:lnTo>
                  <a:pt x="126" y="53"/>
                </a:lnTo>
                <a:lnTo>
                  <a:pt x="124" y="62"/>
                </a:lnTo>
                <a:lnTo>
                  <a:pt x="119" y="69"/>
                </a:lnTo>
                <a:lnTo>
                  <a:pt x="112" y="76"/>
                </a:lnTo>
                <a:lnTo>
                  <a:pt x="103" y="82"/>
                </a:lnTo>
                <a:lnTo>
                  <a:pt x="92" y="85"/>
                </a:lnTo>
                <a:lnTo>
                  <a:pt x="82" y="89"/>
                </a:lnTo>
                <a:lnTo>
                  <a:pt x="69" y="90"/>
                </a:lnTo>
                <a:lnTo>
                  <a:pt x="56" y="89"/>
                </a:lnTo>
                <a:lnTo>
                  <a:pt x="44" y="86"/>
                </a:lnTo>
                <a:lnTo>
                  <a:pt x="32" y="82"/>
                </a:lnTo>
                <a:lnTo>
                  <a:pt x="23" y="77"/>
                </a:lnTo>
                <a:lnTo>
                  <a:pt x="14" y="70"/>
                </a:lnTo>
                <a:lnTo>
                  <a:pt x="7" y="62"/>
                </a:lnTo>
                <a:lnTo>
                  <a:pt x="2" y="54"/>
                </a:lnTo>
                <a:lnTo>
                  <a:pt x="0" y="46"/>
                </a:lnTo>
                <a:lnTo>
                  <a:pt x="0" y="37"/>
                </a:lnTo>
                <a:lnTo>
                  <a:pt x="2" y="27"/>
                </a:lnTo>
                <a:lnTo>
                  <a:pt x="7" y="19"/>
                </a:lnTo>
                <a:lnTo>
                  <a:pt x="14" y="12"/>
                </a:lnTo>
                <a:lnTo>
                  <a:pt x="22" y="8"/>
                </a:lnTo>
                <a:lnTo>
                  <a:pt x="32" y="3"/>
                </a:lnTo>
                <a:lnTo>
                  <a:pt x="44" y="1"/>
                </a:lnTo>
                <a:lnTo>
                  <a:pt x="55" y="0"/>
                </a:lnTo>
                <a:lnTo>
                  <a:pt x="68"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3" name="Freeform 3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3" y="7"/>
              </a:cxn>
              <a:cxn ang="0">
                <a:pos x="103" y="13"/>
              </a:cxn>
              <a:cxn ang="0">
                <a:pos x="112" y="19"/>
              </a:cxn>
              <a:cxn ang="0">
                <a:pos x="118" y="27"/>
              </a:cxn>
              <a:cxn ang="0">
                <a:pos x="122" y="35"/>
              </a:cxn>
              <a:cxn ang="0">
                <a:pos x="126" y="44"/>
              </a:cxn>
              <a:cxn ang="0">
                <a:pos x="126" y="53"/>
              </a:cxn>
              <a:cxn ang="0">
                <a:pos x="124" y="62"/>
              </a:cxn>
              <a:cxn ang="0">
                <a:pos x="119" y="70"/>
              </a:cxn>
              <a:cxn ang="0">
                <a:pos x="112" y="77"/>
              </a:cxn>
              <a:cxn ang="0">
                <a:pos x="104" y="81"/>
              </a:cxn>
              <a:cxn ang="0">
                <a:pos x="93" y="86"/>
              </a:cxn>
              <a:cxn ang="0">
                <a:pos x="82" y="88"/>
              </a:cxn>
              <a:cxn ang="0">
                <a:pos x="70" y="89"/>
              </a:cxn>
              <a:cxn ang="0">
                <a:pos x="58" y="89"/>
              </a:cxn>
              <a:cxn ang="0">
                <a:pos x="45" y="86"/>
              </a:cxn>
              <a:cxn ang="0">
                <a:pos x="33" y="82"/>
              </a:cxn>
              <a:cxn ang="0">
                <a:pos x="23" y="77"/>
              </a:cxn>
              <a:cxn ang="0">
                <a:pos x="15" y="70"/>
              </a:cxn>
              <a:cxn ang="0">
                <a:pos x="8" y="63"/>
              </a:cxn>
              <a:cxn ang="0">
                <a:pos x="3" y="55"/>
              </a:cxn>
              <a:cxn ang="0">
                <a:pos x="0" y="45"/>
              </a:cxn>
              <a:cxn ang="0">
                <a:pos x="0" y="37"/>
              </a:cxn>
              <a:cxn ang="0">
                <a:pos x="2" y="28"/>
              </a:cxn>
              <a:cxn ang="0">
                <a:pos x="7" y="20"/>
              </a:cxn>
              <a:cxn ang="0">
                <a:pos x="14" y="13"/>
              </a:cxn>
              <a:cxn ang="0">
                <a:pos x="23" y="7"/>
              </a:cxn>
              <a:cxn ang="0">
                <a:pos x="33" y="4"/>
              </a:cxn>
              <a:cxn ang="0">
                <a:pos x="44" y="1"/>
              </a:cxn>
              <a:cxn ang="0">
                <a:pos x="56" y="0"/>
              </a:cxn>
              <a:cxn ang="0">
                <a:pos x="69" y="1"/>
              </a:cxn>
            </a:cxnLst>
            <a:rect l="0" t="0" r="r" b="b"/>
            <a:pathLst>
              <a:path w="126" h="89">
                <a:moveTo>
                  <a:pt x="69" y="1"/>
                </a:moveTo>
                <a:lnTo>
                  <a:pt x="82" y="4"/>
                </a:lnTo>
                <a:lnTo>
                  <a:pt x="93" y="7"/>
                </a:lnTo>
                <a:lnTo>
                  <a:pt x="103" y="13"/>
                </a:lnTo>
                <a:lnTo>
                  <a:pt x="112" y="19"/>
                </a:lnTo>
                <a:lnTo>
                  <a:pt x="118" y="27"/>
                </a:lnTo>
                <a:lnTo>
                  <a:pt x="122" y="35"/>
                </a:lnTo>
                <a:lnTo>
                  <a:pt x="126" y="44"/>
                </a:lnTo>
                <a:lnTo>
                  <a:pt x="126" y="53"/>
                </a:lnTo>
                <a:lnTo>
                  <a:pt x="124" y="62"/>
                </a:lnTo>
                <a:lnTo>
                  <a:pt x="119" y="70"/>
                </a:lnTo>
                <a:lnTo>
                  <a:pt x="112" y="77"/>
                </a:lnTo>
                <a:lnTo>
                  <a:pt x="104" y="81"/>
                </a:lnTo>
                <a:lnTo>
                  <a:pt x="93" y="86"/>
                </a:lnTo>
                <a:lnTo>
                  <a:pt x="82" y="88"/>
                </a:lnTo>
                <a:lnTo>
                  <a:pt x="70" y="89"/>
                </a:lnTo>
                <a:lnTo>
                  <a:pt x="58" y="89"/>
                </a:lnTo>
                <a:lnTo>
                  <a:pt x="45" y="86"/>
                </a:lnTo>
                <a:lnTo>
                  <a:pt x="33" y="82"/>
                </a:lnTo>
                <a:lnTo>
                  <a:pt x="23" y="77"/>
                </a:lnTo>
                <a:lnTo>
                  <a:pt x="15" y="70"/>
                </a:lnTo>
                <a:lnTo>
                  <a:pt x="8" y="63"/>
                </a:lnTo>
                <a:lnTo>
                  <a:pt x="3" y="55"/>
                </a:lnTo>
                <a:lnTo>
                  <a:pt x="0" y="45"/>
                </a:lnTo>
                <a:lnTo>
                  <a:pt x="0" y="37"/>
                </a:lnTo>
                <a:lnTo>
                  <a:pt x="2" y="28"/>
                </a:lnTo>
                <a:lnTo>
                  <a:pt x="7" y="20"/>
                </a:lnTo>
                <a:lnTo>
                  <a:pt x="14" y="13"/>
                </a:lnTo>
                <a:lnTo>
                  <a:pt x="23" y="7"/>
                </a:lnTo>
                <a:lnTo>
                  <a:pt x="33" y="4"/>
                </a:lnTo>
                <a:lnTo>
                  <a:pt x="44" y="1"/>
                </a:lnTo>
                <a:lnTo>
                  <a:pt x="56" y="0"/>
                </a:lnTo>
                <a:lnTo>
                  <a:pt x="69"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4" name="Freeform 3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0"/>
              </a:cxn>
              <a:cxn ang="0">
                <a:pos x="80" y="2"/>
              </a:cxn>
              <a:cxn ang="0">
                <a:pos x="92" y="6"/>
              </a:cxn>
              <a:cxn ang="0">
                <a:pos x="101" y="12"/>
              </a:cxn>
              <a:cxn ang="0">
                <a:pos x="109" y="19"/>
              </a:cxn>
              <a:cxn ang="0">
                <a:pos x="116" y="26"/>
              </a:cxn>
              <a:cxn ang="0">
                <a:pos x="121" y="35"/>
              </a:cxn>
              <a:cxn ang="0">
                <a:pos x="123" y="43"/>
              </a:cxn>
              <a:cxn ang="0">
                <a:pos x="123" y="52"/>
              </a:cxn>
              <a:cxn ang="0">
                <a:pos x="121" y="62"/>
              </a:cxn>
              <a:cxn ang="0">
                <a:pos x="116" y="68"/>
              </a:cxn>
              <a:cxn ang="0">
                <a:pos x="109" y="75"/>
              </a:cxn>
              <a:cxn ang="0">
                <a:pos x="101" y="81"/>
              </a:cxn>
              <a:cxn ang="0">
                <a:pos x="92" y="85"/>
              </a:cxn>
              <a:cxn ang="0">
                <a:pos x="80" y="88"/>
              </a:cxn>
              <a:cxn ang="0">
                <a:pos x="69" y="89"/>
              </a:cxn>
              <a:cxn ang="0">
                <a:pos x="56" y="88"/>
              </a:cxn>
              <a:cxn ang="0">
                <a:pos x="43" y="86"/>
              </a:cxn>
              <a:cxn ang="0">
                <a:pos x="33" y="81"/>
              </a:cxn>
              <a:cxn ang="0">
                <a:pos x="22" y="77"/>
              </a:cxn>
              <a:cxn ang="0">
                <a:pos x="14" y="70"/>
              </a:cxn>
              <a:cxn ang="0">
                <a:pos x="7" y="62"/>
              </a:cxn>
              <a:cxn ang="0">
                <a:pos x="2" y="53"/>
              </a:cxn>
              <a:cxn ang="0">
                <a:pos x="0" y="45"/>
              </a:cxn>
              <a:cxn ang="0">
                <a:pos x="0" y="36"/>
              </a:cxn>
              <a:cxn ang="0">
                <a:pos x="2" y="28"/>
              </a:cxn>
              <a:cxn ang="0">
                <a:pos x="8" y="20"/>
              </a:cxn>
              <a:cxn ang="0">
                <a:pos x="16" y="13"/>
              </a:cxn>
              <a:cxn ang="0">
                <a:pos x="26" y="8"/>
              </a:cxn>
              <a:cxn ang="0">
                <a:pos x="36" y="4"/>
              </a:cxn>
              <a:cxn ang="0">
                <a:pos x="46" y="1"/>
              </a:cxn>
              <a:cxn ang="0">
                <a:pos x="58" y="0"/>
              </a:cxn>
              <a:cxn ang="0">
                <a:pos x="67" y="0"/>
              </a:cxn>
            </a:cxnLst>
            <a:rect l="0" t="0" r="r" b="b"/>
            <a:pathLst>
              <a:path w="123" h="89">
                <a:moveTo>
                  <a:pt x="67" y="0"/>
                </a:moveTo>
                <a:lnTo>
                  <a:pt x="80" y="2"/>
                </a:lnTo>
                <a:lnTo>
                  <a:pt x="92" y="6"/>
                </a:lnTo>
                <a:lnTo>
                  <a:pt x="101" y="12"/>
                </a:lnTo>
                <a:lnTo>
                  <a:pt x="109" y="19"/>
                </a:lnTo>
                <a:lnTo>
                  <a:pt x="116" y="26"/>
                </a:lnTo>
                <a:lnTo>
                  <a:pt x="121" y="35"/>
                </a:lnTo>
                <a:lnTo>
                  <a:pt x="123" y="43"/>
                </a:lnTo>
                <a:lnTo>
                  <a:pt x="123" y="52"/>
                </a:lnTo>
                <a:lnTo>
                  <a:pt x="121" y="62"/>
                </a:lnTo>
                <a:lnTo>
                  <a:pt x="116" y="68"/>
                </a:lnTo>
                <a:lnTo>
                  <a:pt x="109" y="75"/>
                </a:lnTo>
                <a:lnTo>
                  <a:pt x="101" y="81"/>
                </a:lnTo>
                <a:lnTo>
                  <a:pt x="92" y="85"/>
                </a:lnTo>
                <a:lnTo>
                  <a:pt x="80" y="88"/>
                </a:lnTo>
                <a:lnTo>
                  <a:pt x="69" y="89"/>
                </a:lnTo>
                <a:lnTo>
                  <a:pt x="56" y="88"/>
                </a:lnTo>
                <a:lnTo>
                  <a:pt x="43" y="86"/>
                </a:lnTo>
                <a:lnTo>
                  <a:pt x="33" y="81"/>
                </a:lnTo>
                <a:lnTo>
                  <a:pt x="22" y="77"/>
                </a:lnTo>
                <a:lnTo>
                  <a:pt x="14" y="70"/>
                </a:lnTo>
                <a:lnTo>
                  <a:pt x="7" y="62"/>
                </a:lnTo>
                <a:lnTo>
                  <a:pt x="2" y="53"/>
                </a:lnTo>
                <a:lnTo>
                  <a:pt x="0" y="45"/>
                </a:lnTo>
                <a:lnTo>
                  <a:pt x="0" y="36"/>
                </a:lnTo>
                <a:lnTo>
                  <a:pt x="2" y="28"/>
                </a:lnTo>
                <a:lnTo>
                  <a:pt x="8" y="20"/>
                </a:lnTo>
                <a:lnTo>
                  <a:pt x="16" y="13"/>
                </a:lnTo>
                <a:lnTo>
                  <a:pt x="26" y="8"/>
                </a:lnTo>
                <a:lnTo>
                  <a:pt x="36" y="4"/>
                </a:lnTo>
                <a:lnTo>
                  <a:pt x="46" y="1"/>
                </a:lnTo>
                <a:lnTo>
                  <a:pt x="58" y="0"/>
                </a:lnTo>
                <a:lnTo>
                  <a:pt x="6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5" name="Freeform 3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3"/>
              </a:cxn>
              <a:cxn ang="0">
                <a:pos x="80" y="0"/>
              </a:cxn>
              <a:cxn ang="0">
                <a:pos x="90" y="2"/>
              </a:cxn>
              <a:cxn ang="0">
                <a:pos x="101" y="7"/>
              </a:cxn>
              <a:cxn ang="0">
                <a:pos x="110" y="14"/>
              </a:cxn>
              <a:cxn ang="0">
                <a:pos x="117" y="25"/>
              </a:cxn>
              <a:cxn ang="0">
                <a:pos x="123" y="35"/>
              </a:cxn>
              <a:cxn ang="0">
                <a:pos x="125" y="46"/>
              </a:cxn>
              <a:cxn ang="0">
                <a:pos x="125" y="55"/>
              </a:cxn>
              <a:cxn ang="0">
                <a:pos x="123" y="63"/>
              </a:cxn>
              <a:cxn ang="0">
                <a:pos x="117" y="71"/>
              </a:cxn>
              <a:cxn ang="0">
                <a:pos x="110" y="78"/>
              </a:cxn>
              <a:cxn ang="0">
                <a:pos x="102" y="83"/>
              </a:cxn>
              <a:cxn ang="0">
                <a:pos x="91" y="87"/>
              </a:cxn>
              <a:cxn ang="0">
                <a:pos x="80" y="90"/>
              </a:cxn>
              <a:cxn ang="0">
                <a:pos x="68" y="91"/>
              </a:cxn>
              <a:cxn ang="0">
                <a:pos x="55" y="91"/>
              </a:cxn>
              <a:cxn ang="0">
                <a:pos x="43" y="88"/>
              </a:cxn>
              <a:cxn ang="0">
                <a:pos x="31" y="84"/>
              </a:cxn>
              <a:cxn ang="0">
                <a:pos x="22" y="78"/>
              </a:cxn>
              <a:cxn ang="0">
                <a:pos x="14" y="71"/>
              </a:cxn>
              <a:cxn ang="0">
                <a:pos x="7" y="64"/>
              </a:cxn>
              <a:cxn ang="0">
                <a:pos x="2" y="55"/>
              </a:cxn>
              <a:cxn ang="0">
                <a:pos x="0" y="47"/>
              </a:cxn>
              <a:cxn ang="0">
                <a:pos x="0" y="37"/>
              </a:cxn>
              <a:cxn ang="0">
                <a:pos x="2" y="29"/>
              </a:cxn>
              <a:cxn ang="0">
                <a:pos x="6" y="25"/>
              </a:cxn>
              <a:cxn ang="0">
                <a:pos x="11" y="20"/>
              </a:cxn>
              <a:cxn ang="0">
                <a:pos x="18" y="17"/>
              </a:cxn>
              <a:cxn ang="0">
                <a:pos x="28" y="13"/>
              </a:cxn>
              <a:cxn ang="0">
                <a:pos x="39" y="11"/>
              </a:cxn>
              <a:cxn ang="0">
                <a:pos x="52" y="7"/>
              </a:cxn>
              <a:cxn ang="0">
                <a:pos x="67" y="3"/>
              </a:cxn>
            </a:cxnLst>
            <a:rect l="0" t="0" r="r" b="b"/>
            <a:pathLst>
              <a:path w="125" h="91">
                <a:moveTo>
                  <a:pt x="67" y="3"/>
                </a:moveTo>
                <a:lnTo>
                  <a:pt x="80" y="0"/>
                </a:lnTo>
                <a:lnTo>
                  <a:pt x="90" y="2"/>
                </a:lnTo>
                <a:lnTo>
                  <a:pt x="101" y="7"/>
                </a:lnTo>
                <a:lnTo>
                  <a:pt x="110" y="14"/>
                </a:lnTo>
                <a:lnTo>
                  <a:pt x="117" y="25"/>
                </a:lnTo>
                <a:lnTo>
                  <a:pt x="123" y="35"/>
                </a:lnTo>
                <a:lnTo>
                  <a:pt x="125" y="46"/>
                </a:lnTo>
                <a:lnTo>
                  <a:pt x="125" y="55"/>
                </a:lnTo>
                <a:lnTo>
                  <a:pt x="123" y="63"/>
                </a:lnTo>
                <a:lnTo>
                  <a:pt x="117" y="71"/>
                </a:lnTo>
                <a:lnTo>
                  <a:pt x="110" y="78"/>
                </a:lnTo>
                <a:lnTo>
                  <a:pt x="102" y="83"/>
                </a:lnTo>
                <a:lnTo>
                  <a:pt x="91" y="87"/>
                </a:lnTo>
                <a:lnTo>
                  <a:pt x="80" y="90"/>
                </a:lnTo>
                <a:lnTo>
                  <a:pt x="68" y="91"/>
                </a:lnTo>
                <a:lnTo>
                  <a:pt x="55" y="91"/>
                </a:lnTo>
                <a:lnTo>
                  <a:pt x="43" y="88"/>
                </a:lnTo>
                <a:lnTo>
                  <a:pt x="31" y="84"/>
                </a:lnTo>
                <a:lnTo>
                  <a:pt x="22" y="78"/>
                </a:lnTo>
                <a:lnTo>
                  <a:pt x="14" y="71"/>
                </a:lnTo>
                <a:lnTo>
                  <a:pt x="7" y="64"/>
                </a:lnTo>
                <a:lnTo>
                  <a:pt x="2" y="55"/>
                </a:lnTo>
                <a:lnTo>
                  <a:pt x="0" y="47"/>
                </a:lnTo>
                <a:lnTo>
                  <a:pt x="0" y="37"/>
                </a:lnTo>
                <a:lnTo>
                  <a:pt x="2" y="29"/>
                </a:lnTo>
                <a:lnTo>
                  <a:pt x="6" y="25"/>
                </a:lnTo>
                <a:lnTo>
                  <a:pt x="11" y="20"/>
                </a:lnTo>
                <a:lnTo>
                  <a:pt x="18" y="17"/>
                </a:lnTo>
                <a:lnTo>
                  <a:pt x="28" y="13"/>
                </a:lnTo>
                <a:lnTo>
                  <a:pt x="39" y="11"/>
                </a:lnTo>
                <a:lnTo>
                  <a:pt x="52" y="7"/>
                </a:lnTo>
                <a:lnTo>
                  <a:pt x="67" y="3"/>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6" name="Freeform 3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7" y="0"/>
              </a:cxn>
              <a:cxn ang="0">
                <a:pos x="88" y="5"/>
              </a:cxn>
              <a:cxn ang="0">
                <a:pos x="99" y="10"/>
              </a:cxn>
              <a:cxn ang="0">
                <a:pos x="109" y="14"/>
              </a:cxn>
              <a:cxn ang="0">
                <a:pos x="117" y="19"/>
              </a:cxn>
              <a:cxn ang="0">
                <a:pos x="123" y="25"/>
              </a:cxn>
              <a:cxn ang="0">
                <a:pos x="128" y="30"/>
              </a:cxn>
              <a:cxn ang="0">
                <a:pos x="130" y="37"/>
              </a:cxn>
              <a:cxn ang="0">
                <a:pos x="130" y="47"/>
              </a:cxn>
              <a:cxn ang="0">
                <a:pos x="128" y="55"/>
              </a:cxn>
              <a:cxn ang="0">
                <a:pos x="123" y="63"/>
              </a:cxn>
              <a:cxn ang="0">
                <a:pos x="116" y="70"/>
              </a:cxn>
              <a:cxn ang="0">
                <a:pos x="108" y="74"/>
              </a:cxn>
              <a:cxn ang="0">
                <a:pos x="98" y="79"/>
              </a:cxn>
              <a:cxn ang="0">
                <a:pos x="86" y="81"/>
              </a:cxn>
              <a:cxn ang="0">
                <a:pos x="73" y="83"/>
              </a:cxn>
              <a:cxn ang="0">
                <a:pos x="61" y="83"/>
              </a:cxn>
              <a:cxn ang="0">
                <a:pos x="48" y="79"/>
              </a:cxn>
              <a:cxn ang="0">
                <a:pos x="34" y="74"/>
              </a:cxn>
              <a:cxn ang="0">
                <a:pos x="22" y="68"/>
              </a:cxn>
              <a:cxn ang="0">
                <a:pos x="12" y="59"/>
              </a:cxn>
              <a:cxn ang="0">
                <a:pos x="5" y="51"/>
              </a:cxn>
              <a:cxn ang="0">
                <a:pos x="0" y="43"/>
              </a:cxn>
              <a:cxn ang="0">
                <a:pos x="0" y="36"/>
              </a:cxn>
              <a:cxn ang="0">
                <a:pos x="5" y="30"/>
              </a:cxn>
              <a:cxn ang="0">
                <a:pos x="12" y="26"/>
              </a:cxn>
              <a:cxn ang="0">
                <a:pos x="21" y="20"/>
              </a:cxn>
              <a:cxn ang="0">
                <a:pos x="33" y="15"/>
              </a:cxn>
              <a:cxn ang="0">
                <a:pos x="44" y="10"/>
              </a:cxn>
              <a:cxn ang="0">
                <a:pos x="56" y="6"/>
              </a:cxn>
              <a:cxn ang="0">
                <a:pos x="66" y="3"/>
              </a:cxn>
              <a:cxn ang="0">
                <a:pos x="73" y="0"/>
              </a:cxn>
              <a:cxn ang="0">
                <a:pos x="77" y="0"/>
              </a:cxn>
            </a:cxnLst>
            <a:rect l="0" t="0" r="r" b="b"/>
            <a:pathLst>
              <a:path w="130" h="83">
                <a:moveTo>
                  <a:pt x="77" y="0"/>
                </a:moveTo>
                <a:lnTo>
                  <a:pt x="88" y="5"/>
                </a:lnTo>
                <a:lnTo>
                  <a:pt x="99" y="10"/>
                </a:lnTo>
                <a:lnTo>
                  <a:pt x="109" y="14"/>
                </a:lnTo>
                <a:lnTo>
                  <a:pt x="117" y="19"/>
                </a:lnTo>
                <a:lnTo>
                  <a:pt x="123" y="25"/>
                </a:lnTo>
                <a:lnTo>
                  <a:pt x="128" y="30"/>
                </a:lnTo>
                <a:lnTo>
                  <a:pt x="130" y="37"/>
                </a:lnTo>
                <a:lnTo>
                  <a:pt x="130" y="47"/>
                </a:lnTo>
                <a:lnTo>
                  <a:pt x="128" y="55"/>
                </a:lnTo>
                <a:lnTo>
                  <a:pt x="123" y="63"/>
                </a:lnTo>
                <a:lnTo>
                  <a:pt x="116" y="70"/>
                </a:lnTo>
                <a:lnTo>
                  <a:pt x="108" y="74"/>
                </a:lnTo>
                <a:lnTo>
                  <a:pt x="98" y="79"/>
                </a:lnTo>
                <a:lnTo>
                  <a:pt x="86" y="81"/>
                </a:lnTo>
                <a:lnTo>
                  <a:pt x="73" y="83"/>
                </a:lnTo>
                <a:lnTo>
                  <a:pt x="61" y="83"/>
                </a:lnTo>
                <a:lnTo>
                  <a:pt x="48" y="79"/>
                </a:lnTo>
                <a:lnTo>
                  <a:pt x="34" y="74"/>
                </a:lnTo>
                <a:lnTo>
                  <a:pt x="22" y="68"/>
                </a:lnTo>
                <a:lnTo>
                  <a:pt x="12" y="59"/>
                </a:lnTo>
                <a:lnTo>
                  <a:pt x="5" y="51"/>
                </a:lnTo>
                <a:lnTo>
                  <a:pt x="0" y="43"/>
                </a:lnTo>
                <a:lnTo>
                  <a:pt x="0" y="36"/>
                </a:lnTo>
                <a:lnTo>
                  <a:pt x="5" y="30"/>
                </a:lnTo>
                <a:lnTo>
                  <a:pt x="12" y="26"/>
                </a:lnTo>
                <a:lnTo>
                  <a:pt x="21" y="20"/>
                </a:lnTo>
                <a:lnTo>
                  <a:pt x="33" y="15"/>
                </a:lnTo>
                <a:lnTo>
                  <a:pt x="44" y="10"/>
                </a:lnTo>
                <a:lnTo>
                  <a:pt x="56" y="6"/>
                </a:lnTo>
                <a:lnTo>
                  <a:pt x="66" y="3"/>
                </a:lnTo>
                <a:lnTo>
                  <a:pt x="73" y="0"/>
                </a:lnTo>
                <a:lnTo>
                  <a:pt x="7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7" name="Freeform 3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25" y="9"/>
              </a:cxn>
              <a:cxn ang="0">
                <a:pos x="124" y="473"/>
              </a:cxn>
              <a:cxn ang="0">
                <a:pos x="21" y="507"/>
              </a:cxn>
              <a:cxn ang="0">
                <a:pos x="21" y="313"/>
              </a:cxn>
              <a:cxn ang="0">
                <a:pos x="19" y="310"/>
              </a:cxn>
              <a:cxn ang="0">
                <a:pos x="17" y="303"/>
              </a:cxn>
              <a:cxn ang="0">
                <a:pos x="10" y="294"/>
              </a:cxn>
              <a:cxn ang="0">
                <a:pos x="0" y="285"/>
              </a:cxn>
              <a:cxn ang="0">
                <a:pos x="0" y="0"/>
              </a:cxn>
              <a:cxn ang="0">
                <a:pos x="2" y="3"/>
              </a:cxn>
              <a:cxn ang="0">
                <a:pos x="7" y="10"/>
              </a:cxn>
              <a:cxn ang="0">
                <a:pos x="16" y="20"/>
              </a:cxn>
              <a:cxn ang="0">
                <a:pos x="30" y="29"/>
              </a:cxn>
              <a:cxn ang="0">
                <a:pos x="46" y="35"/>
              </a:cxn>
              <a:cxn ang="0">
                <a:pos x="68" y="35"/>
              </a:cxn>
              <a:cxn ang="0">
                <a:pos x="95" y="28"/>
              </a:cxn>
              <a:cxn ang="0">
                <a:pos x="125" y="9"/>
              </a:cxn>
            </a:cxnLst>
            <a:rect l="0" t="0" r="r" b="b"/>
            <a:pathLst>
              <a:path w="125" h="507">
                <a:moveTo>
                  <a:pt x="125" y="9"/>
                </a:moveTo>
                <a:lnTo>
                  <a:pt x="124" y="473"/>
                </a:lnTo>
                <a:lnTo>
                  <a:pt x="21" y="507"/>
                </a:lnTo>
                <a:lnTo>
                  <a:pt x="21" y="313"/>
                </a:lnTo>
                <a:lnTo>
                  <a:pt x="19" y="310"/>
                </a:lnTo>
                <a:lnTo>
                  <a:pt x="17" y="303"/>
                </a:lnTo>
                <a:lnTo>
                  <a:pt x="10" y="294"/>
                </a:lnTo>
                <a:lnTo>
                  <a:pt x="0" y="285"/>
                </a:lnTo>
                <a:lnTo>
                  <a:pt x="0" y="0"/>
                </a:lnTo>
                <a:lnTo>
                  <a:pt x="2" y="3"/>
                </a:lnTo>
                <a:lnTo>
                  <a:pt x="7" y="10"/>
                </a:lnTo>
                <a:lnTo>
                  <a:pt x="16" y="20"/>
                </a:lnTo>
                <a:lnTo>
                  <a:pt x="30" y="29"/>
                </a:lnTo>
                <a:lnTo>
                  <a:pt x="46" y="35"/>
                </a:lnTo>
                <a:lnTo>
                  <a:pt x="68" y="35"/>
                </a:lnTo>
                <a:lnTo>
                  <a:pt x="95" y="28"/>
                </a:lnTo>
                <a:lnTo>
                  <a:pt x="125" y="9"/>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8" name="Freeform 3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88" y="225"/>
              </a:cxn>
              <a:cxn ang="0">
                <a:pos x="189" y="226"/>
              </a:cxn>
              <a:cxn ang="0">
                <a:pos x="191" y="228"/>
              </a:cxn>
              <a:cxn ang="0">
                <a:pos x="195" y="232"/>
              </a:cxn>
              <a:cxn ang="0">
                <a:pos x="200" y="235"/>
              </a:cxn>
              <a:cxn ang="0">
                <a:pos x="208" y="241"/>
              </a:cxn>
              <a:cxn ang="0">
                <a:pos x="217" y="246"/>
              </a:cxn>
              <a:cxn ang="0">
                <a:pos x="227" y="251"/>
              </a:cxn>
              <a:cxn ang="0">
                <a:pos x="239" y="256"/>
              </a:cxn>
              <a:cxn ang="0">
                <a:pos x="251" y="259"/>
              </a:cxn>
              <a:cxn ang="0">
                <a:pos x="266" y="263"/>
              </a:cxn>
              <a:cxn ang="0">
                <a:pos x="281" y="265"/>
              </a:cxn>
              <a:cxn ang="0">
                <a:pos x="299" y="265"/>
              </a:cxn>
              <a:cxn ang="0">
                <a:pos x="317" y="264"/>
              </a:cxn>
              <a:cxn ang="0">
                <a:pos x="336" y="261"/>
              </a:cxn>
              <a:cxn ang="0">
                <a:pos x="357" y="255"/>
              </a:cxn>
              <a:cxn ang="0">
                <a:pos x="379" y="247"/>
              </a:cxn>
              <a:cxn ang="0">
                <a:pos x="378" y="247"/>
              </a:cxn>
              <a:cxn ang="0">
                <a:pos x="374" y="249"/>
              </a:cxn>
              <a:cxn ang="0">
                <a:pos x="367" y="250"/>
              </a:cxn>
              <a:cxn ang="0">
                <a:pos x="359" y="253"/>
              </a:cxn>
              <a:cxn ang="0">
                <a:pos x="350" y="255"/>
              </a:cxn>
              <a:cxn ang="0">
                <a:pos x="338" y="257"/>
              </a:cxn>
              <a:cxn ang="0">
                <a:pos x="325" y="258"/>
              </a:cxn>
              <a:cxn ang="0">
                <a:pos x="312" y="259"/>
              </a:cxn>
              <a:cxn ang="0">
                <a:pos x="298" y="259"/>
              </a:cxn>
              <a:cxn ang="0">
                <a:pos x="283" y="257"/>
              </a:cxn>
              <a:cxn ang="0">
                <a:pos x="266" y="254"/>
              </a:cxn>
              <a:cxn ang="0">
                <a:pos x="250" y="249"/>
              </a:cxn>
              <a:cxn ang="0">
                <a:pos x="235" y="241"/>
              </a:cxn>
              <a:cxn ang="0">
                <a:pos x="220" y="232"/>
              </a:cxn>
              <a:cxn ang="0">
                <a:pos x="205" y="219"/>
              </a:cxn>
              <a:cxn ang="0">
                <a:pos x="191" y="203"/>
              </a:cxn>
              <a:cxn ang="0">
                <a:pos x="0" y="0"/>
              </a:cxn>
            </a:cxnLst>
            <a:rect l="0" t="0" r="r" b="b"/>
            <a:pathLst>
              <a:path w="379" h="265">
                <a:moveTo>
                  <a:pt x="0" y="0"/>
                </a:moveTo>
                <a:lnTo>
                  <a:pt x="188" y="225"/>
                </a:lnTo>
                <a:lnTo>
                  <a:pt x="189" y="226"/>
                </a:lnTo>
                <a:lnTo>
                  <a:pt x="191" y="228"/>
                </a:lnTo>
                <a:lnTo>
                  <a:pt x="195" y="232"/>
                </a:lnTo>
                <a:lnTo>
                  <a:pt x="200" y="235"/>
                </a:lnTo>
                <a:lnTo>
                  <a:pt x="208" y="241"/>
                </a:lnTo>
                <a:lnTo>
                  <a:pt x="217" y="246"/>
                </a:lnTo>
                <a:lnTo>
                  <a:pt x="227" y="251"/>
                </a:lnTo>
                <a:lnTo>
                  <a:pt x="239" y="256"/>
                </a:lnTo>
                <a:lnTo>
                  <a:pt x="251" y="259"/>
                </a:lnTo>
                <a:lnTo>
                  <a:pt x="266" y="263"/>
                </a:lnTo>
                <a:lnTo>
                  <a:pt x="281" y="265"/>
                </a:lnTo>
                <a:lnTo>
                  <a:pt x="299" y="265"/>
                </a:lnTo>
                <a:lnTo>
                  <a:pt x="317" y="264"/>
                </a:lnTo>
                <a:lnTo>
                  <a:pt x="336" y="261"/>
                </a:lnTo>
                <a:lnTo>
                  <a:pt x="357" y="255"/>
                </a:lnTo>
                <a:lnTo>
                  <a:pt x="379" y="247"/>
                </a:lnTo>
                <a:lnTo>
                  <a:pt x="378" y="247"/>
                </a:lnTo>
                <a:lnTo>
                  <a:pt x="374" y="249"/>
                </a:lnTo>
                <a:lnTo>
                  <a:pt x="367" y="250"/>
                </a:lnTo>
                <a:lnTo>
                  <a:pt x="359" y="253"/>
                </a:lnTo>
                <a:lnTo>
                  <a:pt x="350" y="255"/>
                </a:lnTo>
                <a:lnTo>
                  <a:pt x="338" y="257"/>
                </a:lnTo>
                <a:lnTo>
                  <a:pt x="325" y="258"/>
                </a:lnTo>
                <a:lnTo>
                  <a:pt x="312" y="259"/>
                </a:lnTo>
                <a:lnTo>
                  <a:pt x="298" y="259"/>
                </a:lnTo>
                <a:lnTo>
                  <a:pt x="283" y="257"/>
                </a:lnTo>
                <a:lnTo>
                  <a:pt x="266" y="254"/>
                </a:lnTo>
                <a:lnTo>
                  <a:pt x="250" y="249"/>
                </a:lnTo>
                <a:lnTo>
                  <a:pt x="235" y="241"/>
                </a:lnTo>
                <a:lnTo>
                  <a:pt x="220" y="232"/>
                </a:lnTo>
                <a:lnTo>
                  <a:pt x="205" y="219"/>
                </a:lnTo>
                <a:lnTo>
                  <a:pt x="191" y="203"/>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9" name="Freeform 3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4"/>
              </a:cxn>
              <a:cxn ang="0">
                <a:pos x="618" y="89"/>
              </a:cxn>
              <a:cxn ang="0">
                <a:pos x="619" y="88"/>
              </a:cxn>
              <a:cxn ang="0">
                <a:pos x="624" y="86"/>
              </a:cxn>
              <a:cxn ang="0">
                <a:pos x="630" y="80"/>
              </a:cxn>
              <a:cxn ang="0">
                <a:pos x="636" y="70"/>
              </a:cxn>
              <a:cxn ang="0">
                <a:pos x="640" y="59"/>
              </a:cxn>
              <a:cxn ang="0">
                <a:pos x="643" y="44"/>
              </a:cxn>
              <a:cxn ang="0">
                <a:pos x="640" y="24"/>
              </a:cxn>
              <a:cxn ang="0">
                <a:pos x="634" y="0"/>
              </a:cxn>
              <a:cxn ang="0">
                <a:pos x="634" y="2"/>
              </a:cxn>
              <a:cxn ang="0">
                <a:pos x="633" y="10"/>
              </a:cxn>
              <a:cxn ang="0">
                <a:pos x="632" y="21"/>
              </a:cxn>
              <a:cxn ang="0">
                <a:pos x="630" y="33"/>
              </a:cxn>
              <a:cxn ang="0">
                <a:pos x="625" y="47"/>
              </a:cxn>
              <a:cxn ang="0">
                <a:pos x="619" y="60"/>
              </a:cxn>
              <a:cxn ang="0">
                <a:pos x="610" y="72"/>
              </a:cxn>
              <a:cxn ang="0">
                <a:pos x="599" y="79"/>
              </a:cxn>
              <a:cxn ang="0">
                <a:pos x="0" y="314"/>
              </a:cxn>
            </a:cxnLst>
            <a:rect l="0" t="0" r="r" b="b"/>
            <a:pathLst>
              <a:path w="643" h="314">
                <a:moveTo>
                  <a:pt x="0" y="314"/>
                </a:moveTo>
                <a:lnTo>
                  <a:pt x="618" y="89"/>
                </a:lnTo>
                <a:lnTo>
                  <a:pt x="619" y="88"/>
                </a:lnTo>
                <a:lnTo>
                  <a:pt x="624" y="86"/>
                </a:lnTo>
                <a:lnTo>
                  <a:pt x="630" y="80"/>
                </a:lnTo>
                <a:lnTo>
                  <a:pt x="636" y="70"/>
                </a:lnTo>
                <a:lnTo>
                  <a:pt x="640" y="59"/>
                </a:lnTo>
                <a:lnTo>
                  <a:pt x="643" y="44"/>
                </a:lnTo>
                <a:lnTo>
                  <a:pt x="640" y="24"/>
                </a:lnTo>
                <a:lnTo>
                  <a:pt x="634" y="0"/>
                </a:lnTo>
                <a:lnTo>
                  <a:pt x="634" y="2"/>
                </a:lnTo>
                <a:lnTo>
                  <a:pt x="633" y="10"/>
                </a:lnTo>
                <a:lnTo>
                  <a:pt x="632" y="21"/>
                </a:lnTo>
                <a:lnTo>
                  <a:pt x="630" y="33"/>
                </a:lnTo>
                <a:lnTo>
                  <a:pt x="625" y="47"/>
                </a:lnTo>
                <a:lnTo>
                  <a:pt x="619" y="60"/>
                </a:lnTo>
                <a:lnTo>
                  <a:pt x="610" y="72"/>
                </a:lnTo>
                <a:lnTo>
                  <a:pt x="599" y="79"/>
                </a:lnTo>
                <a:lnTo>
                  <a:pt x="0" y="3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0" name="Freeform 3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231"/>
              </a:cxn>
              <a:cxn ang="0">
                <a:pos x="0" y="235"/>
              </a:cxn>
              <a:cxn ang="0">
                <a:pos x="613" y="44"/>
              </a:cxn>
              <a:cxn ang="0">
                <a:pos x="616" y="43"/>
              </a:cxn>
              <a:cxn ang="0">
                <a:pos x="619" y="41"/>
              </a:cxn>
              <a:cxn ang="0">
                <a:pos x="626" y="36"/>
              </a:cxn>
              <a:cxn ang="0">
                <a:pos x="634" y="30"/>
              </a:cxn>
              <a:cxn ang="0">
                <a:pos x="641" y="24"/>
              </a:cxn>
              <a:cxn ang="0">
                <a:pos x="648" y="16"/>
              </a:cxn>
              <a:cxn ang="0">
                <a:pos x="651" y="8"/>
              </a:cxn>
              <a:cxn ang="0">
                <a:pos x="654" y="0"/>
              </a:cxn>
              <a:cxn ang="0">
                <a:pos x="654" y="1"/>
              </a:cxn>
              <a:cxn ang="0">
                <a:pos x="653" y="4"/>
              </a:cxn>
              <a:cxn ang="0">
                <a:pos x="650" y="8"/>
              </a:cxn>
              <a:cxn ang="0">
                <a:pos x="646" y="14"/>
              </a:cxn>
              <a:cxn ang="0">
                <a:pos x="639" y="21"/>
              </a:cxn>
              <a:cxn ang="0">
                <a:pos x="629" y="28"/>
              </a:cxn>
              <a:cxn ang="0">
                <a:pos x="617" y="36"/>
              </a:cxn>
              <a:cxn ang="0">
                <a:pos x="600" y="43"/>
              </a:cxn>
              <a:cxn ang="0">
                <a:pos x="3" y="231"/>
              </a:cxn>
            </a:cxnLst>
            <a:rect l="0" t="0" r="r" b="b"/>
            <a:pathLst>
              <a:path w="654" h="235">
                <a:moveTo>
                  <a:pt x="3" y="231"/>
                </a:moveTo>
                <a:lnTo>
                  <a:pt x="0" y="235"/>
                </a:lnTo>
                <a:lnTo>
                  <a:pt x="613" y="44"/>
                </a:lnTo>
                <a:lnTo>
                  <a:pt x="616" y="43"/>
                </a:lnTo>
                <a:lnTo>
                  <a:pt x="619" y="41"/>
                </a:lnTo>
                <a:lnTo>
                  <a:pt x="626" y="36"/>
                </a:lnTo>
                <a:lnTo>
                  <a:pt x="634" y="30"/>
                </a:lnTo>
                <a:lnTo>
                  <a:pt x="641" y="24"/>
                </a:lnTo>
                <a:lnTo>
                  <a:pt x="648" y="16"/>
                </a:lnTo>
                <a:lnTo>
                  <a:pt x="651" y="8"/>
                </a:lnTo>
                <a:lnTo>
                  <a:pt x="654" y="0"/>
                </a:lnTo>
                <a:lnTo>
                  <a:pt x="654" y="1"/>
                </a:lnTo>
                <a:lnTo>
                  <a:pt x="653" y="4"/>
                </a:lnTo>
                <a:lnTo>
                  <a:pt x="650" y="8"/>
                </a:lnTo>
                <a:lnTo>
                  <a:pt x="646" y="14"/>
                </a:lnTo>
                <a:lnTo>
                  <a:pt x="639" y="21"/>
                </a:lnTo>
                <a:lnTo>
                  <a:pt x="629" y="28"/>
                </a:lnTo>
                <a:lnTo>
                  <a:pt x="617" y="36"/>
                </a:lnTo>
                <a:lnTo>
                  <a:pt x="600" y="43"/>
                </a:lnTo>
                <a:lnTo>
                  <a:pt x="3" y="23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1" name="Freeform 4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80" y="0"/>
              </a:cxn>
              <a:cxn ang="0">
                <a:pos x="0" y="254"/>
              </a:cxn>
              <a:cxn ang="0">
                <a:pos x="0" y="258"/>
              </a:cxn>
              <a:cxn ang="0">
                <a:pos x="785" y="7"/>
              </a:cxn>
              <a:cxn ang="0">
                <a:pos x="780" y="0"/>
              </a:cxn>
            </a:cxnLst>
            <a:rect l="0" t="0" r="r" b="b"/>
            <a:pathLst>
              <a:path w="785" h="258">
                <a:moveTo>
                  <a:pt x="780" y="0"/>
                </a:moveTo>
                <a:lnTo>
                  <a:pt x="0" y="254"/>
                </a:lnTo>
                <a:lnTo>
                  <a:pt x="0" y="258"/>
                </a:lnTo>
                <a:lnTo>
                  <a:pt x="785" y="7"/>
                </a:lnTo>
                <a:lnTo>
                  <a:pt x="78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2" name="Freeform 4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8"/>
              </a:cxn>
              <a:cxn ang="0">
                <a:pos x="609" y="82"/>
              </a:cxn>
              <a:cxn ang="0">
                <a:pos x="610" y="81"/>
              </a:cxn>
              <a:cxn ang="0">
                <a:pos x="615" y="79"/>
              </a:cxn>
              <a:cxn ang="0">
                <a:pos x="621" y="75"/>
              </a:cxn>
              <a:cxn ang="0">
                <a:pos x="626" y="67"/>
              </a:cxn>
              <a:cxn ang="0">
                <a:pos x="632" y="57"/>
              </a:cxn>
              <a:cxn ang="0">
                <a:pos x="637" y="43"/>
              </a:cxn>
              <a:cxn ang="0">
                <a:pos x="639" y="24"/>
              </a:cxn>
              <a:cxn ang="0">
                <a:pos x="637" y="0"/>
              </a:cxn>
              <a:cxn ang="0">
                <a:pos x="637" y="2"/>
              </a:cxn>
              <a:cxn ang="0">
                <a:pos x="638" y="9"/>
              </a:cxn>
              <a:cxn ang="0">
                <a:pos x="638" y="18"/>
              </a:cxn>
              <a:cxn ang="0">
                <a:pos x="636" y="30"/>
              </a:cxn>
              <a:cxn ang="0">
                <a:pos x="632" y="44"/>
              </a:cxn>
              <a:cxn ang="0">
                <a:pos x="625" y="58"/>
              </a:cxn>
              <a:cxn ang="0">
                <a:pos x="614" y="71"/>
              </a:cxn>
              <a:cxn ang="0">
                <a:pos x="599" y="82"/>
              </a:cxn>
              <a:cxn ang="0">
                <a:pos x="0" y="318"/>
              </a:cxn>
            </a:cxnLst>
            <a:rect l="0" t="0" r="r" b="b"/>
            <a:pathLst>
              <a:path w="639" h="318">
                <a:moveTo>
                  <a:pt x="0" y="318"/>
                </a:moveTo>
                <a:lnTo>
                  <a:pt x="609" y="82"/>
                </a:lnTo>
                <a:lnTo>
                  <a:pt x="610" y="81"/>
                </a:lnTo>
                <a:lnTo>
                  <a:pt x="615" y="79"/>
                </a:lnTo>
                <a:lnTo>
                  <a:pt x="621" y="75"/>
                </a:lnTo>
                <a:lnTo>
                  <a:pt x="626" y="67"/>
                </a:lnTo>
                <a:lnTo>
                  <a:pt x="632" y="57"/>
                </a:lnTo>
                <a:lnTo>
                  <a:pt x="637" y="43"/>
                </a:lnTo>
                <a:lnTo>
                  <a:pt x="639" y="24"/>
                </a:lnTo>
                <a:lnTo>
                  <a:pt x="637" y="0"/>
                </a:lnTo>
                <a:lnTo>
                  <a:pt x="637" y="2"/>
                </a:lnTo>
                <a:lnTo>
                  <a:pt x="638" y="9"/>
                </a:lnTo>
                <a:lnTo>
                  <a:pt x="638" y="18"/>
                </a:lnTo>
                <a:lnTo>
                  <a:pt x="636" y="30"/>
                </a:lnTo>
                <a:lnTo>
                  <a:pt x="632" y="44"/>
                </a:lnTo>
                <a:lnTo>
                  <a:pt x="625" y="58"/>
                </a:lnTo>
                <a:lnTo>
                  <a:pt x="614" y="71"/>
                </a:lnTo>
                <a:lnTo>
                  <a:pt x="599" y="82"/>
                </a:lnTo>
                <a:lnTo>
                  <a:pt x="0" y="31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3" name="Freeform 4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03" y="306"/>
              </a:cxn>
              <a:cxn ang="0">
                <a:pos x="204" y="307"/>
              </a:cxn>
              <a:cxn ang="0">
                <a:pos x="207" y="310"/>
              </a:cxn>
              <a:cxn ang="0">
                <a:pos x="210" y="313"/>
              </a:cxn>
              <a:cxn ang="0">
                <a:pos x="216" y="319"/>
              </a:cxn>
              <a:cxn ang="0">
                <a:pos x="223" y="323"/>
              </a:cxn>
              <a:cxn ang="0">
                <a:pos x="231" y="329"/>
              </a:cxn>
              <a:cxn ang="0">
                <a:pos x="241" y="336"/>
              </a:cxn>
              <a:cxn ang="0">
                <a:pos x="252" y="341"/>
              </a:cxn>
              <a:cxn ang="0">
                <a:pos x="264" y="347"/>
              </a:cxn>
              <a:cxn ang="0">
                <a:pos x="278" y="350"/>
              </a:cxn>
              <a:cxn ang="0">
                <a:pos x="295" y="354"/>
              </a:cxn>
              <a:cxn ang="0">
                <a:pos x="311" y="355"/>
              </a:cxn>
              <a:cxn ang="0">
                <a:pos x="329" y="355"/>
              </a:cxn>
              <a:cxn ang="0">
                <a:pos x="348" y="351"/>
              </a:cxn>
              <a:cxn ang="0">
                <a:pos x="369" y="347"/>
              </a:cxn>
              <a:cxn ang="0">
                <a:pos x="391" y="338"/>
              </a:cxn>
              <a:cxn ang="0">
                <a:pos x="390" y="338"/>
              </a:cxn>
              <a:cxn ang="0">
                <a:pos x="386" y="341"/>
              </a:cxn>
              <a:cxn ang="0">
                <a:pos x="379" y="342"/>
              </a:cxn>
              <a:cxn ang="0">
                <a:pos x="371" y="344"/>
              </a:cxn>
              <a:cxn ang="0">
                <a:pos x="362" y="347"/>
              </a:cxn>
              <a:cxn ang="0">
                <a:pos x="350" y="349"/>
              </a:cxn>
              <a:cxn ang="0">
                <a:pos x="337" y="350"/>
              </a:cxn>
              <a:cxn ang="0">
                <a:pos x="324" y="350"/>
              </a:cxn>
              <a:cxn ang="0">
                <a:pos x="310" y="350"/>
              </a:cxn>
              <a:cxn ang="0">
                <a:pos x="295" y="349"/>
              </a:cxn>
              <a:cxn ang="0">
                <a:pos x="278" y="345"/>
              </a:cxn>
              <a:cxn ang="0">
                <a:pos x="262" y="340"/>
              </a:cxn>
              <a:cxn ang="0">
                <a:pos x="247" y="333"/>
              </a:cxn>
              <a:cxn ang="0">
                <a:pos x="232" y="323"/>
              </a:cxn>
              <a:cxn ang="0">
                <a:pos x="217" y="311"/>
              </a:cxn>
              <a:cxn ang="0">
                <a:pos x="203" y="296"/>
              </a:cxn>
              <a:cxn ang="0">
                <a:pos x="0" y="0"/>
              </a:cxn>
            </a:cxnLst>
            <a:rect l="0" t="0" r="r" b="b"/>
            <a:pathLst>
              <a:path w="391" h="355">
                <a:moveTo>
                  <a:pt x="0" y="0"/>
                </a:moveTo>
                <a:lnTo>
                  <a:pt x="203" y="306"/>
                </a:lnTo>
                <a:lnTo>
                  <a:pt x="204" y="307"/>
                </a:lnTo>
                <a:lnTo>
                  <a:pt x="207" y="310"/>
                </a:lnTo>
                <a:lnTo>
                  <a:pt x="210" y="313"/>
                </a:lnTo>
                <a:lnTo>
                  <a:pt x="216" y="319"/>
                </a:lnTo>
                <a:lnTo>
                  <a:pt x="223" y="323"/>
                </a:lnTo>
                <a:lnTo>
                  <a:pt x="231" y="329"/>
                </a:lnTo>
                <a:lnTo>
                  <a:pt x="241" y="336"/>
                </a:lnTo>
                <a:lnTo>
                  <a:pt x="252" y="341"/>
                </a:lnTo>
                <a:lnTo>
                  <a:pt x="264" y="347"/>
                </a:lnTo>
                <a:lnTo>
                  <a:pt x="278" y="350"/>
                </a:lnTo>
                <a:lnTo>
                  <a:pt x="295" y="354"/>
                </a:lnTo>
                <a:lnTo>
                  <a:pt x="311" y="355"/>
                </a:lnTo>
                <a:lnTo>
                  <a:pt x="329" y="355"/>
                </a:lnTo>
                <a:lnTo>
                  <a:pt x="348" y="351"/>
                </a:lnTo>
                <a:lnTo>
                  <a:pt x="369" y="347"/>
                </a:lnTo>
                <a:lnTo>
                  <a:pt x="391" y="338"/>
                </a:lnTo>
                <a:lnTo>
                  <a:pt x="390" y="338"/>
                </a:lnTo>
                <a:lnTo>
                  <a:pt x="386" y="341"/>
                </a:lnTo>
                <a:lnTo>
                  <a:pt x="379" y="342"/>
                </a:lnTo>
                <a:lnTo>
                  <a:pt x="371" y="344"/>
                </a:lnTo>
                <a:lnTo>
                  <a:pt x="362" y="347"/>
                </a:lnTo>
                <a:lnTo>
                  <a:pt x="350" y="349"/>
                </a:lnTo>
                <a:lnTo>
                  <a:pt x="337" y="350"/>
                </a:lnTo>
                <a:lnTo>
                  <a:pt x="324" y="350"/>
                </a:lnTo>
                <a:lnTo>
                  <a:pt x="310" y="350"/>
                </a:lnTo>
                <a:lnTo>
                  <a:pt x="295" y="349"/>
                </a:lnTo>
                <a:lnTo>
                  <a:pt x="278" y="345"/>
                </a:lnTo>
                <a:lnTo>
                  <a:pt x="262" y="340"/>
                </a:lnTo>
                <a:lnTo>
                  <a:pt x="247" y="333"/>
                </a:lnTo>
                <a:lnTo>
                  <a:pt x="232" y="323"/>
                </a:lnTo>
                <a:lnTo>
                  <a:pt x="217" y="311"/>
                </a:lnTo>
                <a:lnTo>
                  <a:pt x="203" y="296"/>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4" name="Freeform 4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16" y="119"/>
              </a:cxn>
              <a:cxn ang="0">
                <a:pos x="117" y="120"/>
              </a:cxn>
              <a:cxn ang="0">
                <a:pos x="118" y="123"/>
              </a:cxn>
              <a:cxn ang="0">
                <a:pos x="123" y="127"/>
              </a:cxn>
              <a:cxn ang="0">
                <a:pos x="128" y="132"/>
              </a:cxn>
              <a:cxn ang="0">
                <a:pos x="135" y="138"/>
              </a:cxn>
              <a:cxn ang="0">
                <a:pos x="143" y="145"/>
              </a:cxn>
              <a:cxn ang="0">
                <a:pos x="152" y="150"/>
              </a:cxn>
              <a:cxn ang="0">
                <a:pos x="162" y="156"/>
              </a:cxn>
              <a:cxn ang="0">
                <a:pos x="175" y="162"/>
              </a:cxn>
              <a:cxn ang="0">
                <a:pos x="189" y="167"/>
              </a:cxn>
              <a:cxn ang="0">
                <a:pos x="204" y="169"/>
              </a:cxn>
              <a:cxn ang="0">
                <a:pos x="221" y="170"/>
              </a:cxn>
              <a:cxn ang="0">
                <a:pos x="240" y="170"/>
              </a:cxn>
              <a:cxn ang="0">
                <a:pos x="260" y="167"/>
              </a:cxn>
              <a:cxn ang="0">
                <a:pos x="281" y="161"/>
              </a:cxn>
              <a:cxn ang="0">
                <a:pos x="304" y="152"/>
              </a:cxn>
              <a:cxn ang="0">
                <a:pos x="303" y="152"/>
              </a:cxn>
              <a:cxn ang="0">
                <a:pos x="299" y="154"/>
              </a:cxn>
              <a:cxn ang="0">
                <a:pos x="292" y="155"/>
              </a:cxn>
              <a:cxn ang="0">
                <a:pos x="284" y="157"/>
              </a:cxn>
              <a:cxn ang="0">
                <a:pos x="275" y="160"/>
              </a:cxn>
              <a:cxn ang="0">
                <a:pos x="263" y="162"/>
              </a:cxn>
              <a:cxn ang="0">
                <a:pos x="250" y="163"/>
              </a:cxn>
              <a:cxn ang="0">
                <a:pos x="237" y="163"/>
              </a:cxn>
              <a:cxn ang="0">
                <a:pos x="223" y="163"/>
              </a:cxn>
              <a:cxn ang="0">
                <a:pos x="208" y="161"/>
              </a:cxn>
              <a:cxn ang="0">
                <a:pos x="191" y="157"/>
              </a:cxn>
              <a:cxn ang="0">
                <a:pos x="175" y="153"/>
              </a:cxn>
              <a:cxn ang="0">
                <a:pos x="160" y="145"/>
              </a:cxn>
              <a:cxn ang="0">
                <a:pos x="145" y="135"/>
              </a:cxn>
              <a:cxn ang="0">
                <a:pos x="130" y="123"/>
              </a:cxn>
              <a:cxn ang="0">
                <a:pos x="116" y="107"/>
              </a:cxn>
              <a:cxn ang="0">
                <a:pos x="0" y="0"/>
              </a:cxn>
            </a:cxnLst>
            <a:rect l="0" t="0" r="r" b="b"/>
            <a:pathLst>
              <a:path w="304" h="170">
                <a:moveTo>
                  <a:pt x="0" y="0"/>
                </a:moveTo>
                <a:lnTo>
                  <a:pt x="116" y="119"/>
                </a:lnTo>
                <a:lnTo>
                  <a:pt x="117" y="120"/>
                </a:lnTo>
                <a:lnTo>
                  <a:pt x="118" y="123"/>
                </a:lnTo>
                <a:lnTo>
                  <a:pt x="123" y="127"/>
                </a:lnTo>
                <a:lnTo>
                  <a:pt x="128" y="132"/>
                </a:lnTo>
                <a:lnTo>
                  <a:pt x="135" y="138"/>
                </a:lnTo>
                <a:lnTo>
                  <a:pt x="143" y="145"/>
                </a:lnTo>
                <a:lnTo>
                  <a:pt x="152" y="150"/>
                </a:lnTo>
                <a:lnTo>
                  <a:pt x="162" y="156"/>
                </a:lnTo>
                <a:lnTo>
                  <a:pt x="175" y="162"/>
                </a:lnTo>
                <a:lnTo>
                  <a:pt x="189" y="167"/>
                </a:lnTo>
                <a:lnTo>
                  <a:pt x="204" y="169"/>
                </a:lnTo>
                <a:lnTo>
                  <a:pt x="221" y="170"/>
                </a:lnTo>
                <a:lnTo>
                  <a:pt x="240" y="170"/>
                </a:lnTo>
                <a:lnTo>
                  <a:pt x="260" y="167"/>
                </a:lnTo>
                <a:lnTo>
                  <a:pt x="281" y="161"/>
                </a:lnTo>
                <a:lnTo>
                  <a:pt x="304" y="152"/>
                </a:lnTo>
                <a:lnTo>
                  <a:pt x="303" y="152"/>
                </a:lnTo>
                <a:lnTo>
                  <a:pt x="299" y="154"/>
                </a:lnTo>
                <a:lnTo>
                  <a:pt x="292" y="155"/>
                </a:lnTo>
                <a:lnTo>
                  <a:pt x="284" y="157"/>
                </a:lnTo>
                <a:lnTo>
                  <a:pt x="275" y="160"/>
                </a:lnTo>
                <a:lnTo>
                  <a:pt x="263" y="162"/>
                </a:lnTo>
                <a:lnTo>
                  <a:pt x="250" y="163"/>
                </a:lnTo>
                <a:lnTo>
                  <a:pt x="237" y="163"/>
                </a:lnTo>
                <a:lnTo>
                  <a:pt x="223" y="163"/>
                </a:lnTo>
                <a:lnTo>
                  <a:pt x="208" y="161"/>
                </a:lnTo>
                <a:lnTo>
                  <a:pt x="191" y="157"/>
                </a:lnTo>
                <a:lnTo>
                  <a:pt x="175" y="153"/>
                </a:lnTo>
                <a:lnTo>
                  <a:pt x="160" y="145"/>
                </a:lnTo>
                <a:lnTo>
                  <a:pt x="145" y="135"/>
                </a:lnTo>
                <a:lnTo>
                  <a:pt x="130" y="123"/>
                </a:lnTo>
                <a:lnTo>
                  <a:pt x="116" y="107"/>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5" name="Freeform 4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
              </a:cxn>
              <a:cxn ang="0">
                <a:pos x="163" y="170"/>
              </a:cxn>
              <a:cxn ang="0">
                <a:pos x="158" y="154"/>
              </a:cxn>
              <a:cxn ang="0">
                <a:pos x="3" y="0"/>
              </a:cxn>
              <a:cxn ang="0">
                <a:pos x="0" y="2"/>
              </a:cxn>
            </a:cxnLst>
            <a:rect l="0" t="0" r="r" b="b"/>
            <a:pathLst>
              <a:path w="163" h="170">
                <a:moveTo>
                  <a:pt x="0" y="2"/>
                </a:moveTo>
                <a:lnTo>
                  <a:pt x="163" y="170"/>
                </a:lnTo>
                <a:lnTo>
                  <a:pt x="158" y="154"/>
                </a:lnTo>
                <a:lnTo>
                  <a:pt x="3" y="0"/>
                </a:lnTo>
                <a:lnTo>
                  <a:pt x="0" y="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6" name="Freeform 4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111"/>
              </a:cxn>
              <a:cxn ang="0">
                <a:pos x="89" y="77"/>
              </a:cxn>
              <a:cxn ang="0">
                <a:pos x="91" y="76"/>
              </a:cxn>
              <a:cxn ang="0">
                <a:pos x="96" y="72"/>
              </a:cxn>
              <a:cxn ang="0">
                <a:pos x="102" y="66"/>
              </a:cxn>
              <a:cxn ang="0">
                <a:pos x="108" y="57"/>
              </a:cxn>
              <a:cxn ang="0">
                <a:pos x="111" y="47"/>
              </a:cxn>
              <a:cxn ang="0">
                <a:pos x="112" y="34"/>
              </a:cxn>
              <a:cxn ang="0">
                <a:pos x="110" y="18"/>
              </a:cxn>
              <a:cxn ang="0">
                <a:pos x="101" y="0"/>
              </a:cxn>
              <a:cxn ang="0">
                <a:pos x="102" y="3"/>
              </a:cxn>
              <a:cxn ang="0">
                <a:pos x="103" y="7"/>
              </a:cxn>
              <a:cxn ang="0">
                <a:pos x="104" y="15"/>
              </a:cxn>
              <a:cxn ang="0">
                <a:pos x="104" y="25"/>
              </a:cxn>
              <a:cxn ang="0">
                <a:pos x="102" y="36"/>
              </a:cxn>
              <a:cxn ang="0">
                <a:pos x="97" y="49"/>
              </a:cxn>
              <a:cxn ang="0">
                <a:pos x="90" y="62"/>
              </a:cxn>
              <a:cxn ang="0">
                <a:pos x="77" y="74"/>
              </a:cxn>
              <a:cxn ang="0">
                <a:pos x="0" y="111"/>
              </a:cxn>
            </a:cxnLst>
            <a:rect l="0" t="0" r="r" b="b"/>
            <a:pathLst>
              <a:path w="112" h="111">
                <a:moveTo>
                  <a:pt x="0" y="111"/>
                </a:moveTo>
                <a:lnTo>
                  <a:pt x="89" y="77"/>
                </a:lnTo>
                <a:lnTo>
                  <a:pt x="91" y="76"/>
                </a:lnTo>
                <a:lnTo>
                  <a:pt x="96" y="72"/>
                </a:lnTo>
                <a:lnTo>
                  <a:pt x="102" y="66"/>
                </a:lnTo>
                <a:lnTo>
                  <a:pt x="108" y="57"/>
                </a:lnTo>
                <a:lnTo>
                  <a:pt x="111" y="47"/>
                </a:lnTo>
                <a:lnTo>
                  <a:pt x="112" y="34"/>
                </a:lnTo>
                <a:lnTo>
                  <a:pt x="110" y="18"/>
                </a:lnTo>
                <a:lnTo>
                  <a:pt x="101" y="0"/>
                </a:lnTo>
                <a:lnTo>
                  <a:pt x="102" y="3"/>
                </a:lnTo>
                <a:lnTo>
                  <a:pt x="103" y="7"/>
                </a:lnTo>
                <a:lnTo>
                  <a:pt x="104" y="15"/>
                </a:lnTo>
                <a:lnTo>
                  <a:pt x="104" y="25"/>
                </a:lnTo>
                <a:lnTo>
                  <a:pt x="102" y="36"/>
                </a:lnTo>
                <a:lnTo>
                  <a:pt x="97" y="49"/>
                </a:lnTo>
                <a:lnTo>
                  <a:pt x="90" y="62"/>
                </a:lnTo>
                <a:lnTo>
                  <a:pt x="77" y="74"/>
                </a:lnTo>
                <a:lnTo>
                  <a:pt x="0" y="11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7" name="Freeform 4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9" y="71"/>
              </a:cxn>
              <a:cxn ang="0">
                <a:pos x="15" y="69"/>
              </a:cxn>
              <a:cxn ang="0">
                <a:pos x="6" y="59"/>
              </a:cxn>
              <a:cxn ang="0">
                <a:pos x="0" y="39"/>
              </a:cxn>
              <a:cxn ang="0">
                <a:pos x="0" y="0"/>
              </a:cxn>
              <a:cxn ang="0">
                <a:pos x="2" y="10"/>
              </a:cxn>
              <a:cxn ang="0">
                <a:pos x="5" y="32"/>
              </a:cxn>
              <a:cxn ang="0">
                <a:pos x="11" y="56"/>
              </a:cxn>
              <a:cxn ang="0">
                <a:pos x="19" y="71"/>
              </a:cxn>
            </a:cxnLst>
            <a:rect l="0" t="0" r="r" b="b"/>
            <a:pathLst>
              <a:path w="19" h="71">
                <a:moveTo>
                  <a:pt x="19" y="71"/>
                </a:moveTo>
                <a:lnTo>
                  <a:pt x="15" y="69"/>
                </a:lnTo>
                <a:lnTo>
                  <a:pt x="6" y="59"/>
                </a:lnTo>
                <a:lnTo>
                  <a:pt x="0" y="39"/>
                </a:lnTo>
                <a:lnTo>
                  <a:pt x="0" y="0"/>
                </a:lnTo>
                <a:lnTo>
                  <a:pt x="2" y="10"/>
                </a:lnTo>
                <a:lnTo>
                  <a:pt x="5" y="32"/>
                </a:lnTo>
                <a:lnTo>
                  <a:pt x="11" y="56"/>
                </a:lnTo>
                <a:lnTo>
                  <a:pt x="19" y="7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8" name="Freeform 4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6"/>
              </a:cxn>
              <a:cxn ang="0">
                <a:pos x="2" y="4"/>
              </a:cxn>
              <a:cxn ang="0">
                <a:pos x="9" y="2"/>
              </a:cxn>
              <a:cxn ang="0">
                <a:pos x="18" y="0"/>
              </a:cxn>
              <a:cxn ang="0">
                <a:pos x="27" y="1"/>
              </a:cxn>
              <a:cxn ang="0">
                <a:pos x="37" y="4"/>
              </a:cxn>
              <a:cxn ang="0">
                <a:pos x="44" y="14"/>
              </a:cxn>
              <a:cxn ang="0">
                <a:pos x="46" y="30"/>
              </a:cxn>
              <a:cxn ang="0">
                <a:pos x="44" y="55"/>
              </a:cxn>
              <a:cxn ang="0">
                <a:pos x="44" y="53"/>
              </a:cxn>
              <a:cxn ang="0">
                <a:pos x="44" y="46"/>
              </a:cxn>
              <a:cxn ang="0">
                <a:pos x="42" y="37"/>
              </a:cxn>
              <a:cxn ang="0">
                <a:pos x="39" y="26"/>
              </a:cxn>
              <a:cxn ang="0">
                <a:pos x="34" y="17"/>
              </a:cxn>
              <a:cxn ang="0">
                <a:pos x="26" y="9"/>
              </a:cxn>
              <a:cxn ang="0">
                <a:pos x="15" y="4"/>
              </a:cxn>
              <a:cxn ang="0">
                <a:pos x="0" y="6"/>
              </a:cxn>
            </a:cxnLst>
            <a:rect l="0" t="0" r="r" b="b"/>
            <a:pathLst>
              <a:path w="46" h="55">
                <a:moveTo>
                  <a:pt x="0" y="6"/>
                </a:moveTo>
                <a:lnTo>
                  <a:pt x="2" y="4"/>
                </a:lnTo>
                <a:lnTo>
                  <a:pt x="9" y="2"/>
                </a:lnTo>
                <a:lnTo>
                  <a:pt x="18" y="0"/>
                </a:lnTo>
                <a:lnTo>
                  <a:pt x="27" y="1"/>
                </a:lnTo>
                <a:lnTo>
                  <a:pt x="37" y="4"/>
                </a:lnTo>
                <a:lnTo>
                  <a:pt x="44" y="14"/>
                </a:lnTo>
                <a:lnTo>
                  <a:pt x="46" y="30"/>
                </a:lnTo>
                <a:lnTo>
                  <a:pt x="44" y="55"/>
                </a:lnTo>
                <a:lnTo>
                  <a:pt x="44" y="53"/>
                </a:lnTo>
                <a:lnTo>
                  <a:pt x="44" y="46"/>
                </a:lnTo>
                <a:lnTo>
                  <a:pt x="42" y="37"/>
                </a:lnTo>
                <a:lnTo>
                  <a:pt x="39" y="26"/>
                </a:lnTo>
                <a:lnTo>
                  <a:pt x="34" y="17"/>
                </a:lnTo>
                <a:lnTo>
                  <a:pt x="26" y="9"/>
                </a:lnTo>
                <a:lnTo>
                  <a:pt x="15" y="4"/>
                </a:lnTo>
                <a:lnTo>
                  <a:pt x="0" y="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9" name="Freeform 4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4" y="4"/>
              </a:cxn>
              <a:cxn ang="0">
                <a:pos x="1" y="14"/>
              </a:cxn>
              <a:cxn ang="0">
                <a:pos x="0" y="28"/>
              </a:cxn>
              <a:cxn ang="0">
                <a:pos x="0" y="42"/>
              </a:cxn>
              <a:cxn ang="0">
                <a:pos x="4" y="55"/>
              </a:cxn>
              <a:cxn ang="0">
                <a:pos x="13" y="64"/>
              </a:cxn>
              <a:cxn ang="0">
                <a:pos x="28" y="66"/>
              </a:cxn>
              <a:cxn ang="0">
                <a:pos x="50" y="59"/>
              </a:cxn>
              <a:cxn ang="0">
                <a:pos x="48" y="59"/>
              </a:cxn>
              <a:cxn ang="0">
                <a:pos x="41" y="60"/>
              </a:cxn>
              <a:cxn ang="0">
                <a:pos x="33" y="60"/>
              </a:cxn>
              <a:cxn ang="0">
                <a:pos x="22" y="57"/>
              </a:cxn>
              <a:cxn ang="0">
                <a:pos x="14" y="51"/>
              </a:cxn>
              <a:cxn ang="0">
                <a:pos x="6" y="41"/>
              </a:cxn>
              <a:cxn ang="0">
                <a:pos x="4" y="24"/>
              </a:cxn>
              <a:cxn ang="0">
                <a:pos x="5" y="0"/>
              </a:cxn>
            </a:cxnLst>
            <a:rect l="0" t="0" r="r" b="b"/>
            <a:pathLst>
              <a:path w="50" h="66">
                <a:moveTo>
                  <a:pt x="5" y="0"/>
                </a:moveTo>
                <a:lnTo>
                  <a:pt x="4" y="4"/>
                </a:lnTo>
                <a:lnTo>
                  <a:pt x="1" y="14"/>
                </a:lnTo>
                <a:lnTo>
                  <a:pt x="0" y="28"/>
                </a:lnTo>
                <a:lnTo>
                  <a:pt x="0" y="42"/>
                </a:lnTo>
                <a:lnTo>
                  <a:pt x="4" y="55"/>
                </a:lnTo>
                <a:lnTo>
                  <a:pt x="13" y="64"/>
                </a:lnTo>
                <a:lnTo>
                  <a:pt x="28" y="66"/>
                </a:lnTo>
                <a:lnTo>
                  <a:pt x="50" y="59"/>
                </a:lnTo>
                <a:lnTo>
                  <a:pt x="48" y="59"/>
                </a:lnTo>
                <a:lnTo>
                  <a:pt x="41" y="60"/>
                </a:lnTo>
                <a:lnTo>
                  <a:pt x="33" y="60"/>
                </a:lnTo>
                <a:lnTo>
                  <a:pt x="22" y="57"/>
                </a:lnTo>
                <a:lnTo>
                  <a:pt x="14" y="51"/>
                </a:lnTo>
                <a:lnTo>
                  <a:pt x="6" y="41"/>
                </a:lnTo>
                <a:lnTo>
                  <a:pt x="4" y="24"/>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0" name="Freeform 4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4" y="0"/>
              </a:cxn>
              <a:cxn ang="0">
                <a:pos x="33" y="0"/>
              </a:cxn>
              <a:cxn ang="0">
                <a:pos x="28" y="2"/>
              </a:cxn>
              <a:cxn ang="0">
                <a:pos x="21" y="5"/>
              </a:cxn>
              <a:cxn ang="0">
                <a:pos x="14" y="12"/>
              </a:cxn>
              <a:cxn ang="0">
                <a:pos x="8" y="22"/>
              </a:cxn>
              <a:cxn ang="0">
                <a:pos x="3" y="38"/>
              </a:cxn>
              <a:cxn ang="0">
                <a:pos x="0" y="57"/>
              </a:cxn>
              <a:cxn ang="0">
                <a:pos x="0" y="85"/>
              </a:cxn>
              <a:cxn ang="0">
                <a:pos x="2" y="73"/>
              </a:cxn>
              <a:cxn ang="0">
                <a:pos x="6" y="47"/>
              </a:cxn>
              <a:cxn ang="0">
                <a:pos x="17" y="18"/>
              </a:cxn>
              <a:cxn ang="0">
                <a:pos x="34" y="0"/>
              </a:cxn>
            </a:cxnLst>
            <a:rect l="0" t="0" r="r" b="b"/>
            <a:pathLst>
              <a:path w="34" h="85">
                <a:moveTo>
                  <a:pt x="34" y="0"/>
                </a:moveTo>
                <a:lnTo>
                  <a:pt x="33" y="0"/>
                </a:lnTo>
                <a:lnTo>
                  <a:pt x="28" y="2"/>
                </a:lnTo>
                <a:lnTo>
                  <a:pt x="21" y="5"/>
                </a:lnTo>
                <a:lnTo>
                  <a:pt x="14" y="12"/>
                </a:lnTo>
                <a:lnTo>
                  <a:pt x="8" y="22"/>
                </a:lnTo>
                <a:lnTo>
                  <a:pt x="3" y="38"/>
                </a:lnTo>
                <a:lnTo>
                  <a:pt x="0" y="57"/>
                </a:lnTo>
                <a:lnTo>
                  <a:pt x="0" y="85"/>
                </a:lnTo>
                <a:lnTo>
                  <a:pt x="2" y="73"/>
                </a:lnTo>
                <a:lnTo>
                  <a:pt x="6" y="47"/>
                </a:lnTo>
                <a:lnTo>
                  <a:pt x="17" y="18"/>
                </a:lnTo>
                <a:lnTo>
                  <a:pt x="34"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1" name="Freeform 5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9" y="0"/>
              </a:cxn>
              <a:cxn ang="0">
                <a:pos x="31" y="4"/>
              </a:cxn>
              <a:cxn ang="0">
                <a:pos x="33" y="12"/>
              </a:cxn>
              <a:cxn ang="0">
                <a:pos x="35" y="25"/>
              </a:cxn>
              <a:cxn ang="0">
                <a:pos x="36" y="38"/>
              </a:cxn>
              <a:cxn ang="0">
                <a:pos x="34" y="53"/>
              </a:cxn>
              <a:cxn ang="0">
                <a:pos x="28" y="66"/>
              </a:cxn>
              <a:cxn ang="0">
                <a:pos x="18" y="77"/>
              </a:cxn>
              <a:cxn ang="0">
                <a:pos x="0" y="81"/>
              </a:cxn>
              <a:cxn ang="0">
                <a:pos x="2" y="80"/>
              </a:cxn>
              <a:cxn ang="0">
                <a:pos x="6" y="78"/>
              </a:cxn>
              <a:cxn ang="0">
                <a:pos x="12" y="72"/>
              </a:cxn>
              <a:cxn ang="0">
                <a:pos x="18" y="65"/>
              </a:cxn>
              <a:cxn ang="0">
                <a:pos x="24" y="53"/>
              </a:cxn>
              <a:cxn ang="0">
                <a:pos x="28" y="40"/>
              </a:cxn>
              <a:cxn ang="0">
                <a:pos x="31" y="22"/>
              </a:cxn>
              <a:cxn ang="0">
                <a:pos x="29" y="0"/>
              </a:cxn>
            </a:cxnLst>
            <a:rect l="0" t="0" r="r" b="b"/>
            <a:pathLst>
              <a:path w="36" h="81">
                <a:moveTo>
                  <a:pt x="29" y="0"/>
                </a:moveTo>
                <a:lnTo>
                  <a:pt x="31" y="4"/>
                </a:lnTo>
                <a:lnTo>
                  <a:pt x="33" y="12"/>
                </a:lnTo>
                <a:lnTo>
                  <a:pt x="35" y="25"/>
                </a:lnTo>
                <a:lnTo>
                  <a:pt x="36" y="38"/>
                </a:lnTo>
                <a:lnTo>
                  <a:pt x="34" y="53"/>
                </a:lnTo>
                <a:lnTo>
                  <a:pt x="28" y="66"/>
                </a:lnTo>
                <a:lnTo>
                  <a:pt x="18" y="77"/>
                </a:lnTo>
                <a:lnTo>
                  <a:pt x="0" y="81"/>
                </a:lnTo>
                <a:lnTo>
                  <a:pt x="2" y="80"/>
                </a:lnTo>
                <a:lnTo>
                  <a:pt x="6" y="78"/>
                </a:lnTo>
                <a:lnTo>
                  <a:pt x="12" y="72"/>
                </a:lnTo>
                <a:lnTo>
                  <a:pt x="18" y="65"/>
                </a:lnTo>
                <a:lnTo>
                  <a:pt x="24" y="53"/>
                </a:lnTo>
                <a:lnTo>
                  <a:pt x="28" y="40"/>
                </a:lnTo>
                <a:lnTo>
                  <a:pt x="31" y="22"/>
                </a:lnTo>
                <a:lnTo>
                  <a:pt x="29"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2" name="Freeform 5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0"/>
              </a:cxn>
              <a:cxn ang="0">
                <a:pos x="0" y="0"/>
              </a:cxn>
            </a:cxnLst>
            <a:rect l="0" t="0" r="r" b="b"/>
            <a:pathLst>
              <a:path>
                <a:moveTo>
                  <a:pt x="0" y="0"/>
                </a:moveTo>
                <a:lnTo>
                  <a:pt x="0" y="0"/>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3" name="Freeform 5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4"/>
              </a:cxn>
              <a:cxn ang="0">
                <a:pos x="251" y="50"/>
              </a:cxn>
              <a:cxn ang="0">
                <a:pos x="256" y="48"/>
              </a:cxn>
              <a:cxn ang="0">
                <a:pos x="266" y="42"/>
              </a:cxn>
              <a:cxn ang="0">
                <a:pos x="284" y="34"/>
              </a:cxn>
              <a:cxn ang="0">
                <a:pos x="303" y="25"/>
              </a:cxn>
              <a:cxn ang="0">
                <a:pos x="325" y="15"/>
              </a:cxn>
              <a:cxn ang="0">
                <a:pos x="348" y="6"/>
              </a:cxn>
              <a:cxn ang="0">
                <a:pos x="369" y="2"/>
              </a:cxn>
              <a:cxn ang="0">
                <a:pos x="388" y="0"/>
              </a:cxn>
              <a:cxn ang="0">
                <a:pos x="386" y="1"/>
              </a:cxn>
              <a:cxn ang="0">
                <a:pos x="377" y="3"/>
              </a:cxn>
              <a:cxn ang="0">
                <a:pos x="366" y="6"/>
              </a:cxn>
              <a:cxn ang="0">
                <a:pos x="351" y="12"/>
              </a:cxn>
              <a:cxn ang="0">
                <a:pos x="331" y="20"/>
              </a:cxn>
              <a:cxn ang="0">
                <a:pos x="309" y="31"/>
              </a:cxn>
              <a:cxn ang="0">
                <a:pos x="285" y="42"/>
              </a:cxn>
              <a:cxn ang="0">
                <a:pos x="257" y="56"/>
              </a:cxn>
              <a:cxn ang="0">
                <a:pos x="0" y="214"/>
              </a:cxn>
            </a:cxnLst>
            <a:rect l="0" t="0" r="r" b="b"/>
            <a:pathLst>
              <a:path w="388" h="214">
                <a:moveTo>
                  <a:pt x="0" y="214"/>
                </a:moveTo>
                <a:lnTo>
                  <a:pt x="251" y="50"/>
                </a:lnTo>
                <a:lnTo>
                  <a:pt x="256" y="48"/>
                </a:lnTo>
                <a:lnTo>
                  <a:pt x="266" y="42"/>
                </a:lnTo>
                <a:lnTo>
                  <a:pt x="284" y="34"/>
                </a:lnTo>
                <a:lnTo>
                  <a:pt x="303" y="25"/>
                </a:lnTo>
                <a:lnTo>
                  <a:pt x="325" y="15"/>
                </a:lnTo>
                <a:lnTo>
                  <a:pt x="348" y="6"/>
                </a:lnTo>
                <a:lnTo>
                  <a:pt x="369" y="2"/>
                </a:lnTo>
                <a:lnTo>
                  <a:pt x="388" y="0"/>
                </a:lnTo>
                <a:lnTo>
                  <a:pt x="386" y="1"/>
                </a:lnTo>
                <a:lnTo>
                  <a:pt x="377" y="3"/>
                </a:lnTo>
                <a:lnTo>
                  <a:pt x="366" y="6"/>
                </a:lnTo>
                <a:lnTo>
                  <a:pt x="351" y="12"/>
                </a:lnTo>
                <a:lnTo>
                  <a:pt x="331" y="20"/>
                </a:lnTo>
                <a:lnTo>
                  <a:pt x="309" y="31"/>
                </a:lnTo>
                <a:lnTo>
                  <a:pt x="285" y="42"/>
                </a:lnTo>
                <a:lnTo>
                  <a:pt x="257" y="56"/>
                </a:lnTo>
                <a:lnTo>
                  <a:pt x="0" y="2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4" name="Freeform 5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26" y="0"/>
              </a:cxn>
              <a:cxn ang="0">
                <a:pos x="225" y="0"/>
              </a:cxn>
              <a:cxn ang="0">
                <a:pos x="219" y="1"/>
              </a:cxn>
              <a:cxn ang="0">
                <a:pos x="212" y="4"/>
              </a:cxn>
              <a:cxn ang="0">
                <a:pos x="202" y="8"/>
              </a:cxn>
              <a:cxn ang="0">
                <a:pos x="189" y="13"/>
              </a:cxn>
              <a:cxn ang="0">
                <a:pos x="174" y="20"/>
              </a:cxn>
              <a:cxn ang="0">
                <a:pos x="159" y="28"/>
              </a:cxn>
              <a:cxn ang="0">
                <a:pos x="141" y="39"/>
              </a:cxn>
              <a:cxn ang="0">
                <a:pos x="123" y="52"/>
              </a:cxn>
              <a:cxn ang="0">
                <a:pos x="104" y="67"/>
              </a:cxn>
              <a:cxn ang="0">
                <a:pos x="86" y="85"/>
              </a:cxn>
              <a:cxn ang="0">
                <a:pos x="67" y="106"/>
              </a:cxn>
              <a:cxn ang="0">
                <a:pos x="49" y="130"/>
              </a:cxn>
              <a:cxn ang="0">
                <a:pos x="31" y="157"/>
              </a:cxn>
              <a:cxn ang="0">
                <a:pos x="15" y="187"/>
              </a:cxn>
              <a:cxn ang="0">
                <a:pos x="0" y="220"/>
              </a:cxn>
              <a:cxn ang="0">
                <a:pos x="1" y="218"/>
              </a:cxn>
              <a:cxn ang="0">
                <a:pos x="4" y="213"/>
              </a:cxn>
              <a:cxn ang="0">
                <a:pos x="9" y="204"/>
              </a:cxn>
              <a:cxn ang="0">
                <a:pos x="15" y="193"/>
              </a:cxn>
              <a:cxn ang="0">
                <a:pos x="24" y="180"/>
              </a:cxn>
              <a:cxn ang="0">
                <a:pos x="35" y="164"/>
              </a:cxn>
              <a:cxn ang="0">
                <a:pos x="46" y="147"/>
              </a:cxn>
              <a:cxn ang="0">
                <a:pos x="60" y="129"/>
              </a:cxn>
              <a:cxn ang="0">
                <a:pos x="75" y="110"/>
              </a:cxn>
              <a:cxn ang="0">
                <a:pos x="93" y="92"/>
              </a:cxn>
              <a:cxn ang="0">
                <a:pos x="111" y="73"/>
              </a:cxn>
              <a:cxn ang="0">
                <a:pos x="131" y="56"/>
              </a:cxn>
              <a:cxn ang="0">
                <a:pos x="153" y="40"/>
              </a:cxn>
              <a:cxn ang="0">
                <a:pos x="176" y="25"/>
              </a:cxn>
              <a:cxn ang="0">
                <a:pos x="201" y="11"/>
              </a:cxn>
              <a:cxn ang="0">
                <a:pos x="226" y="0"/>
              </a:cxn>
            </a:cxnLst>
            <a:rect l="0" t="0" r="r" b="b"/>
            <a:pathLst>
              <a:path w="226" h="220">
                <a:moveTo>
                  <a:pt x="226" y="0"/>
                </a:moveTo>
                <a:lnTo>
                  <a:pt x="225" y="0"/>
                </a:lnTo>
                <a:lnTo>
                  <a:pt x="219" y="1"/>
                </a:lnTo>
                <a:lnTo>
                  <a:pt x="212" y="4"/>
                </a:lnTo>
                <a:lnTo>
                  <a:pt x="202" y="8"/>
                </a:lnTo>
                <a:lnTo>
                  <a:pt x="189" y="13"/>
                </a:lnTo>
                <a:lnTo>
                  <a:pt x="174" y="20"/>
                </a:lnTo>
                <a:lnTo>
                  <a:pt x="159" y="28"/>
                </a:lnTo>
                <a:lnTo>
                  <a:pt x="141" y="39"/>
                </a:lnTo>
                <a:lnTo>
                  <a:pt x="123" y="52"/>
                </a:lnTo>
                <a:lnTo>
                  <a:pt x="104" y="67"/>
                </a:lnTo>
                <a:lnTo>
                  <a:pt x="86" y="85"/>
                </a:lnTo>
                <a:lnTo>
                  <a:pt x="67" y="106"/>
                </a:lnTo>
                <a:lnTo>
                  <a:pt x="49" y="130"/>
                </a:lnTo>
                <a:lnTo>
                  <a:pt x="31" y="157"/>
                </a:lnTo>
                <a:lnTo>
                  <a:pt x="15" y="187"/>
                </a:lnTo>
                <a:lnTo>
                  <a:pt x="0" y="220"/>
                </a:lnTo>
                <a:lnTo>
                  <a:pt x="1" y="218"/>
                </a:lnTo>
                <a:lnTo>
                  <a:pt x="4" y="213"/>
                </a:lnTo>
                <a:lnTo>
                  <a:pt x="9" y="204"/>
                </a:lnTo>
                <a:lnTo>
                  <a:pt x="15" y="193"/>
                </a:lnTo>
                <a:lnTo>
                  <a:pt x="24" y="180"/>
                </a:lnTo>
                <a:lnTo>
                  <a:pt x="35" y="164"/>
                </a:lnTo>
                <a:lnTo>
                  <a:pt x="46" y="147"/>
                </a:lnTo>
                <a:lnTo>
                  <a:pt x="60" y="129"/>
                </a:lnTo>
                <a:lnTo>
                  <a:pt x="75" y="110"/>
                </a:lnTo>
                <a:lnTo>
                  <a:pt x="93" y="92"/>
                </a:lnTo>
                <a:lnTo>
                  <a:pt x="111" y="73"/>
                </a:lnTo>
                <a:lnTo>
                  <a:pt x="131" y="56"/>
                </a:lnTo>
                <a:lnTo>
                  <a:pt x="153" y="40"/>
                </a:lnTo>
                <a:lnTo>
                  <a:pt x="176" y="25"/>
                </a:lnTo>
                <a:lnTo>
                  <a:pt x="201" y="11"/>
                </a:lnTo>
                <a:lnTo>
                  <a:pt x="22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5" name="Freeform 5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223"/>
              </a:cxn>
              <a:cxn ang="0">
                <a:pos x="0" y="224"/>
              </a:cxn>
              <a:cxn ang="0">
                <a:pos x="1" y="228"/>
              </a:cxn>
              <a:cxn ang="0">
                <a:pos x="2" y="235"/>
              </a:cxn>
              <a:cxn ang="0">
                <a:pos x="7" y="242"/>
              </a:cxn>
              <a:cxn ang="0">
                <a:pos x="15" y="249"/>
              </a:cxn>
              <a:cxn ang="0">
                <a:pos x="28" y="256"/>
              </a:cxn>
              <a:cxn ang="0">
                <a:pos x="45" y="261"/>
              </a:cxn>
              <a:cxn ang="0">
                <a:pos x="69" y="263"/>
              </a:cxn>
              <a:cxn ang="0">
                <a:pos x="72" y="263"/>
              </a:cxn>
              <a:cxn ang="0">
                <a:pos x="76" y="261"/>
              </a:cxn>
              <a:cxn ang="0">
                <a:pos x="84" y="259"/>
              </a:cxn>
              <a:cxn ang="0">
                <a:pos x="94" y="254"/>
              </a:cxn>
              <a:cxn ang="0">
                <a:pos x="103" y="248"/>
              </a:cxn>
              <a:cxn ang="0">
                <a:pos x="112" y="240"/>
              </a:cxn>
              <a:cxn ang="0">
                <a:pos x="120" y="230"/>
              </a:cxn>
              <a:cxn ang="0">
                <a:pos x="125" y="218"/>
              </a:cxn>
              <a:cxn ang="0">
                <a:pos x="125" y="7"/>
              </a:cxn>
              <a:cxn ang="0">
                <a:pos x="121" y="10"/>
              </a:cxn>
              <a:cxn ang="0">
                <a:pos x="113" y="16"/>
              </a:cxn>
              <a:cxn ang="0">
                <a:pos x="99" y="23"/>
              </a:cxn>
              <a:cxn ang="0">
                <a:pos x="83" y="30"/>
              </a:cxn>
              <a:cxn ang="0">
                <a:pos x="63" y="34"/>
              </a:cxn>
              <a:cxn ang="0">
                <a:pos x="43" y="32"/>
              </a:cxn>
              <a:cxn ang="0">
                <a:pos x="21" y="21"/>
              </a:cxn>
              <a:cxn ang="0">
                <a:pos x="0" y="0"/>
              </a:cxn>
            </a:cxnLst>
            <a:rect l="0" t="0" r="r" b="b"/>
            <a:pathLst>
              <a:path w="125" h="263">
                <a:moveTo>
                  <a:pt x="0" y="0"/>
                </a:moveTo>
                <a:lnTo>
                  <a:pt x="0" y="223"/>
                </a:lnTo>
                <a:lnTo>
                  <a:pt x="0" y="224"/>
                </a:lnTo>
                <a:lnTo>
                  <a:pt x="1" y="228"/>
                </a:lnTo>
                <a:lnTo>
                  <a:pt x="2" y="235"/>
                </a:lnTo>
                <a:lnTo>
                  <a:pt x="7" y="242"/>
                </a:lnTo>
                <a:lnTo>
                  <a:pt x="15" y="249"/>
                </a:lnTo>
                <a:lnTo>
                  <a:pt x="28" y="256"/>
                </a:lnTo>
                <a:lnTo>
                  <a:pt x="45" y="261"/>
                </a:lnTo>
                <a:lnTo>
                  <a:pt x="69" y="263"/>
                </a:lnTo>
                <a:lnTo>
                  <a:pt x="72" y="263"/>
                </a:lnTo>
                <a:lnTo>
                  <a:pt x="76" y="261"/>
                </a:lnTo>
                <a:lnTo>
                  <a:pt x="84" y="259"/>
                </a:lnTo>
                <a:lnTo>
                  <a:pt x="94" y="254"/>
                </a:lnTo>
                <a:lnTo>
                  <a:pt x="103" y="248"/>
                </a:lnTo>
                <a:lnTo>
                  <a:pt x="112" y="240"/>
                </a:lnTo>
                <a:lnTo>
                  <a:pt x="120" y="230"/>
                </a:lnTo>
                <a:lnTo>
                  <a:pt x="125" y="218"/>
                </a:lnTo>
                <a:lnTo>
                  <a:pt x="125" y="7"/>
                </a:lnTo>
                <a:lnTo>
                  <a:pt x="121" y="10"/>
                </a:lnTo>
                <a:lnTo>
                  <a:pt x="113" y="16"/>
                </a:lnTo>
                <a:lnTo>
                  <a:pt x="99" y="23"/>
                </a:lnTo>
                <a:lnTo>
                  <a:pt x="83" y="30"/>
                </a:lnTo>
                <a:lnTo>
                  <a:pt x="63" y="34"/>
                </a:lnTo>
                <a:lnTo>
                  <a:pt x="43" y="32"/>
                </a:lnTo>
                <a:lnTo>
                  <a:pt x="21" y="21"/>
                </a:lnTo>
                <a:lnTo>
                  <a:pt x="0" y="0"/>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6" name="Freeform 5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2" y="3"/>
              </a:cxn>
              <a:cxn ang="0">
                <a:pos x="94" y="7"/>
              </a:cxn>
              <a:cxn ang="0">
                <a:pos x="103" y="12"/>
              </a:cxn>
              <a:cxn ang="0">
                <a:pos x="112" y="19"/>
              </a:cxn>
              <a:cxn ang="0">
                <a:pos x="119" y="28"/>
              </a:cxn>
              <a:cxn ang="0">
                <a:pos x="124" y="36"/>
              </a:cxn>
              <a:cxn ang="0">
                <a:pos x="126" y="44"/>
              </a:cxn>
              <a:cxn ang="0">
                <a:pos x="126" y="53"/>
              </a:cxn>
              <a:cxn ang="0">
                <a:pos x="124" y="62"/>
              </a:cxn>
              <a:cxn ang="0">
                <a:pos x="119" y="69"/>
              </a:cxn>
              <a:cxn ang="0">
                <a:pos x="112" y="76"/>
              </a:cxn>
              <a:cxn ang="0">
                <a:pos x="104" y="82"/>
              </a:cxn>
              <a:cxn ang="0">
                <a:pos x="94" y="85"/>
              </a:cxn>
              <a:cxn ang="0">
                <a:pos x="82" y="88"/>
              </a:cxn>
              <a:cxn ang="0">
                <a:pos x="69" y="89"/>
              </a:cxn>
              <a:cxn ang="0">
                <a:pos x="56" y="88"/>
              </a:cxn>
              <a:cxn ang="0">
                <a:pos x="44" y="85"/>
              </a:cxn>
              <a:cxn ang="0">
                <a:pos x="32" y="82"/>
              </a:cxn>
              <a:cxn ang="0">
                <a:pos x="23" y="76"/>
              </a:cxn>
              <a:cxn ang="0">
                <a:pos x="15" y="70"/>
              </a:cxn>
              <a:cxn ang="0">
                <a:pos x="8" y="62"/>
              </a:cxn>
              <a:cxn ang="0">
                <a:pos x="3" y="54"/>
              </a:cxn>
              <a:cxn ang="0">
                <a:pos x="0" y="45"/>
              </a:cxn>
              <a:cxn ang="0">
                <a:pos x="0" y="36"/>
              </a:cxn>
              <a:cxn ang="0">
                <a:pos x="2" y="28"/>
              </a:cxn>
              <a:cxn ang="0">
                <a:pos x="7" y="19"/>
              </a:cxn>
              <a:cxn ang="0">
                <a:pos x="14" y="12"/>
              </a:cxn>
              <a:cxn ang="0">
                <a:pos x="23" y="7"/>
              </a:cxn>
              <a:cxn ang="0">
                <a:pos x="32" y="3"/>
              </a:cxn>
              <a:cxn ang="0">
                <a:pos x="44" y="1"/>
              </a:cxn>
              <a:cxn ang="0">
                <a:pos x="56" y="0"/>
              </a:cxn>
              <a:cxn ang="0">
                <a:pos x="69" y="0"/>
              </a:cxn>
            </a:cxnLst>
            <a:rect l="0" t="0" r="r" b="b"/>
            <a:pathLst>
              <a:path w="126" h="89">
                <a:moveTo>
                  <a:pt x="69" y="0"/>
                </a:moveTo>
                <a:lnTo>
                  <a:pt x="82" y="3"/>
                </a:lnTo>
                <a:lnTo>
                  <a:pt x="94" y="7"/>
                </a:lnTo>
                <a:lnTo>
                  <a:pt x="103" y="12"/>
                </a:lnTo>
                <a:lnTo>
                  <a:pt x="112" y="19"/>
                </a:lnTo>
                <a:lnTo>
                  <a:pt x="119" y="28"/>
                </a:lnTo>
                <a:lnTo>
                  <a:pt x="124" y="36"/>
                </a:lnTo>
                <a:lnTo>
                  <a:pt x="126" y="44"/>
                </a:lnTo>
                <a:lnTo>
                  <a:pt x="126" y="53"/>
                </a:lnTo>
                <a:lnTo>
                  <a:pt x="124" y="62"/>
                </a:lnTo>
                <a:lnTo>
                  <a:pt x="119" y="69"/>
                </a:lnTo>
                <a:lnTo>
                  <a:pt x="112" y="76"/>
                </a:lnTo>
                <a:lnTo>
                  <a:pt x="104" y="82"/>
                </a:lnTo>
                <a:lnTo>
                  <a:pt x="94" y="85"/>
                </a:lnTo>
                <a:lnTo>
                  <a:pt x="82" y="88"/>
                </a:lnTo>
                <a:lnTo>
                  <a:pt x="69" y="89"/>
                </a:lnTo>
                <a:lnTo>
                  <a:pt x="56" y="88"/>
                </a:lnTo>
                <a:lnTo>
                  <a:pt x="44" y="85"/>
                </a:lnTo>
                <a:lnTo>
                  <a:pt x="32" y="82"/>
                </a:lnTo>
                <a:lnTo>
                  <a:pt x="23" y="76"/>
                </a:lnTo>
                <a:lnTo>
                  <a:pt x="15" y="70"/>
                </a:lnTo>
                <a:lnTo>
                  <a:pt x="8" y="62"/>
                </a:lnTo>
                <a:lnTo>
                  <a:pt x="3" y="54"/>
                </a:lnTo>
                <a:lnTo>
                  <a:pt x="0" y="45"/>
                </a:lnTo>
                <a:lnTo>
                  <a:pt x="0" y="36"/>
                </a:lnTo>
                <a:lnTo>
                  <a:pt x="2" y="28"/>
                </a:lnTo>
                <a:lnTo>
                  <a:pt x="7" y="19"/>
                </a:lnTo>
                <a:lnTo>
                  <a:pt x="14" y="12"/>
                </a:lnTo>
                <a:lnTo>
                  <a:pt x="23" y="7"/>
                </a:lnTo>
                <a:lnTo>
                  <a:pt x="32" y="3"/>
                </a:lnTo>
                <a:lnTo>
                  <a:pt x="44" y="1"/>
                </a:lnTo>
                <a:lnTo>
                  <a:pt x="56" y="0"/>
                </a:lnTo>
                <a:lnTo>
                  <a:pt x="69"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7" name="Freeform 5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0"/>
              </a:cxn>
              <a:cxn ang="0">
                <a:pos x="7" y="13"/>
              </a:cxn>
              <a:cxn ang="0">
                <a:pos x="15" y="7"/>
              </a:cxn>
              <a:cxn ang="0">
                <a:pos x="26" y="2"/>
              </a:cxn>
              <a:cxn ang="0">
                <a:pos x="43" y="0"/>
              </a:cxn>
              <a:cxn ang="0">
                <a:pos x="66" y="1"/>
              </a:cxn>
              <a:cxn ang="0">
                <a:pos x="63" y="1"/>
              </a:cxn>
              <a:cxn ang="0">
                <a:pos x="56" y="1"/>
              </a:cxn>
              <a:cxn ang="0">
                <a:pos x="46" y="2"/>
              </a:cxn>
              <a:cxn ang="0">
                <a:pos x="34" y="3"/>
              </a:cxn>
              <a:cxn ang="0">
                <a:pos x="22" y="8"/>
              </a:cxn>
              <a:cxn ang="0">
                <a:pos x="11" y="13"/>
              </a:cxn>
              <a:cxn ang="0">
                <a:pos x="3" y="23"/>
              </a:cxn>
              <a:cxn ang="0">
                <a:pos x="0" y="34"/>
              </a:cxn>
            </a:cxnLst>
            <a:rect l="0" t="0" r="r" b="b"/>
            <a:pathLst>
              <a:path w="66" h="34">
                <a:moveTo>
                  <a:pt x="0" y="34"/>
                </a:moveTo>
                <a:lnTo>
                  <a:pt x="0" y="32"/>
                </a:lnTo>
                <a:lnTo>
                  <a:pt x="0" y="27"/>
                </a:lnTo>
                <a:lnTo>
                  <a:pt x="2" y="20"/>
                </a:lnTo>
                <a:lnTo>
                  <a:pt x="7" y="13"/>
                </a:lnTo>
                <a:lnTo>
                  <a:pt x="15" y="7"/>
                </a:lnTo>
                <a:lnTo>
                  <a:pt x="26" y="2"/>
                </a:lnTo>
                <a:lnTo>
                  <a:pt x="43" y="0"/>
                </a:lnTo>
                <a:lnTo>
                  <a:pt x="66" y="1"/>
                </a:lnTo>
                <a:lnTo>
                  <a:pt x="63" y="1"/>
                </a:lnTo>
                <a:lnTo>
                  <a:pt x="56" y="1"/>
                </a:lnTo>
                <a:lnTo>
                  <a:pt x="46" y="2"/>
                </a:lnTo>
                <a:lnTo>
                  <a:pt x="34" y="3"/>
                </a:lnTo>
                <a:lnTo>
                  <a:pt x="22" y="8"/>
                </a:lnTo>
                <a:lnTo>
                  <a:pt x="11" y="13"/>
                </a:lnTo>
                <a:lnTo>
                  <a:pt x="3" y="23"/>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8" name="Freeform 5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7"/>
              </a:cxn>
              <a:cxn ang="0">
                <a:pos x="57" y="43"/>
              </a:cxn>
              <a:cxn ang="0">
                <a:pos x="57" y="36"/>
              </a:cxn>
              <a:cxn ang="0">
                <a:pos x="55" y="26"/>
              </a:cxn>
              <a:cxn ang="0">
                <a:pos x="49" y="18"/>
              </a:cxn>
              <a:cxn ang="0">
                <a:pos x="38" y="10"/>
              </a:cxn>
              <a:cxn ang="0">
                <a:pos x="22" y="3"/>
              </a:cxn>
              <a:cxn ang="0">
                <a:pos x="0" y="0"/>
              </a:cxn>
              <a:cxn ang="0">
                <a:pos x="3" y="0"/>
              </a:cxn>
              <a:cxn ang="0">
                <a:pos x="9" y="2"/>
              </a:cxn>
              <a:cxn ang="0">
                <a:pos x="20" y="6"/>
              </a:cxn>
              <a:cxn ang="0">
                <a:pos x="30" y="10"/>
              </a:cxn>
              <a:cxn ang="0">
                <a:pos x="41" y="17"/>
              </a:cxn>
              <a:cxn ang="0">
                <a:pos x="50" y="25"/>
              </a:cxn>
              <a:cxn ang="0">
                <a:pos x="55" y="37"/>
              </a:cxn>
              <a:cxn ang="0">
                <a:pos x="56" y="50"/>
              </a:cxn>
            </a:cxnLst>
            <a:rect l="0" t="0" r="r" b="b"/>
            <a:pathLst>
              <a:path w="57" h="50">
                <a:moveTo>
                  <a:pt x="56" y="50"/>
                </a:moveTo>
                <a:lnTo>
                  <a:pt x="56" y="47"/>
                </a:lnTo>
                <a:lnTo>
                  <a:pt x="57" y="43"/>
                </a:lnTo>
                <a:lnTo>
                  <a:pt x="57" y="36"/>
                </a:lnTo>
                <a:lnTo>
                  <a:pt x="55" y="26"/>
                </a:lnTo>
                <a:lnTo>
                  <a:pt x="49" y="18"/>
                </a:lnTo>
                <a:lnTo>
                  <a:pt x="38" y="10"/>
                </a:lnTo>
                <a:lnTo>
                  <a:pt x="22" y="3"/>
                </a:lnTo>
                <a:lnTo>
                  <a:pt x="0" y="0"/>
                </a:lnTo>
                <a:lnTo>
                  <a:pt x="3" y="0"/>
                </a:lnTo>
                <a:lnTo>
                  <a:pt x="9" y="2"/>
                </a:lnTo>
                <a:lnTo>
                  <a:pt x="20" y="6"/>
                </a:lnTo>
                <a:lnTo>
                  <a:pt x="30" y="10"/>
                </a:lnTo>
                <a:lnTo>
                  <a:pt x="41" y="17"/>
                </a:lnTo>
                <a:lnTo>
                  <a:pt x="50" y="25"/>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9" name="Freeform 5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3"/>
              </a:cxn>
              <a:cxn ang="0">
                <a:pos x="1" y="7"/>
              </a:cxn>
              <a:cxn ang="0">
                <a:pos x="3" y="14"/>
              </a:cxn>
              <a:cxn ang="0">
                <a:pos x="8" y="21"/>
              </a:cxn>
              <a:cxn ang="0">
                <a:pos x="16" y="28"/>
              </a:cxn>
              <a:cxn ang="0">
                <a:pos x="28" y="34"/>
              </a:cxn>
              <a:cxn ang="0">
                <a:pos x="44" y="36"/>
              </a:cxn>
              <a:cxn ang="0">
                <a:pos x="66" y="35"/>
              </a:cxn>
              <a:cxn ang="0">
                <a:pos x="63" y="35"/>
              </a:cxn>
              <a:cxn ang="0">
                <a:pos x="56" y="35"/>
              </a:cxn>
              <a:cxn ang="0">
                <a:pos x="46" y="33"/>
              </a:cxn>
              <a:cxn ang="0">
                <a:pos x="34" y="30"/>
              </a:cxn>
              <a:cxn ang="0">
                <a:pos x="23" y="27"/>
              </a:cxn>
              <a:cxn ang="0">
                <a:pos x="12" y="20"/>
              </a:cxn>
              <a:cxn ang="0">
                <a:pos x="4" y="12"/>
              </a:cxn>
              <a:cxn ang="0">
                <a:pos x="0" y="0"/>
              </a:cxn>
            </a:cxnLst>
            <a:rect l="0" t="0" r="r" b="b"/>
            <a:pathLst>
              <a:path w="66" h="36">
                <a:moveTo>
                  <a:pt x="0" y="0"/>
                </a:moveTo>
                <a:lnTo>
                  <a:pt x="0" y="3"/>
                </a:lnTo>
                <a:lnTo>
                  <a:pt x="1" y="7"/>
                </a:lnTo>
                <a:lnTo>
                  <a:pt x="3" y="14"/>
                </a:lnTo>
                <a:lnTo>
                  <a:pt x="8" y="21"/>
                </a:lnTo>
                <a:lnTo>
                  <a:pt x="16" y="28"/>
                </a:lnTo>
                <a:lnTo>
                  <a:pt x="28" y="34"/>
                </a:lnTo>
                <a:lnTo>
                  <a:pt x="44" y="36"/>
                </a:lnTo>
                <a:lnTo>
                  <a:pt x="66" y="35"/>
                </a:lnTo>
                <a:lnTo>
                  <a:pt x="63" y="35"/>
                </a:lnTo>
                <a:lnTo>
                  <a:pt x="56" y="35"/>
                </a:lnTo>
                <a:lnTo>
                  <a:pt x="46" y="33"/>
                </a:lnTo>
                <a:lnTo>
                  <a:pt x="34" y="30"/>
                </a:lnTo>
                <a:lnTo>
                  <a:pt x="23" y="27"/>
                </a:lnTo>
                <a:lnTo>
                  <a:pt x="12" y="20"/>
                </a:lnTo>
                <a:lnTo>
                  <a:pt x="4" y="1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0" name="Freeform 5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0"/>
              </a:cxn>
              <a:cxn ang="0">
                <a:pos x="56" y="3"/>
              </a:cxn>
              <a:cxn ang="0">
                <a:pos x="56" y="7"/>
              </a:cxn>
              <a:cxn ang="0">
                <a:pos x="56" y="14"/>
              </a:cxn>
              <a:cxn ang="0">
                <a:pos x="52" y="22"/>
              </a:cxn>
              <a:cxn ang="0">
                <a:pos x="46" y="31"/>
              </a:cxn>
              <a:cxn ang="0">
                <a:pos x="36" y="40"/>
              </a:cxn>
              <a:cxn ang="0">
                <a:pos x="21" y="47"/>
              </a:cxn>
              <a:cxn ang="0">
                <a:pos x="0" y="51"/>
              </a:cxn>
              <a:cxn ang="0">
                <a:pos x="2" y="50"/>
              </a:cxn>
              <a:cxn ang="0">
                <a:pos x="9" y="49"/>
              </a:cxn>
              <a:cxn ang="0">
                <a:pos x="20" y="45"/>
              </a:cxn>
              <a:cxn ang="0">
                <a:pos x="30" y="40"/>
              </a:cxn>
              <a:cxn ang="0">
                <a:pos x="40" y="33"/>
              </a:cxn>
              <a:cxn ang="0">
                <a:pos x="50" y="23"/>
              </a:cxn>
              <a:cxn ang="0">
                <a:pos x="56" y="13"/>
              </a:cxn>
              <a:cxn ang="0">
                <a:pos x="56" y="0"/>
              </a:cxn>
            </a:cxnLst>
            <a:rect l="0" t="0" r="r" b="b"/>
            <a:pathLst>
              <a:path w="56" h="51">
                <a:moveTo>
                  <a:pt x="56" y="0"/>
                </a:moveTo>
                <a:lnTo>
                  <a:pt x="56" y="3"/>
                </a:lnTo>
                <a:lnTo>
                  <a:pt x="56" y="7"/>
                </a:lnTo>
                <a:lnTo>
                  <a:pt x="56" y="14"/>
                </a:lnTo>
                <a:lnTo>
                  <a:pt x="52" y="22"/>
                </a:lnTo>
                <a:lnTo>
                  <a:pt x="46" y="31"/>
                </a:lnTo>
                <a:lnTo>
                  <a:pt x="36" y="40"/>
                </a:lnTo>
                <a:lnTo>
                  <a:pt x="21" y="47"/>
                </a:lnTo>
                <a:lnTo>
                  <a:pt x="0" y="51"/>
                </a:lnTo>
                <a:lnTo>
                  <a:pt x="2" y="50"/>
                </a:lnTo>
                <a:lnTo>
                  <a:pt x="9" y="49"/>
                </a:lnTo>
                <a:lnTo>
                  <a:pt x="20" y="45"/>
                </a:lnTo>
                <a:lnTo>
                  <a:pt x="30" y="40"/>
                </a:lnTo>
                <a:lnTo>
                  <a:pt x="40" y="33"/>
                </a:lnTo>
                <a:lnTo>
                  <a:pt x="50" y="23"/>
                </a:lnTo>
                <a:lnTo>
                  <a:pt x="56" y="13"/>
                </a:lnTo>
                <a:lnTo>
                  <a:pt x="5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1" name="Freeform 6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4"/>
              </a:cxn>
              <a:cxn ang="0">
                <a:pos x="1" y="30"/>
              </a:cxn>
              <a:cxn ang="0">
                <a:pos x="2" y="23"/>
              </a:cxn>
              <a:cxn ang="0">
                <a:pos x="7" y="15"/>
              </a:cxn>
              <a:cxn ang="0">
                <a:pos x="15" y="8"/>
              </a:cxn>
              <a:cxn ang="0">
                <a:pos x="27" y="2"/>
              </a:cxn>
              <a:cxn ang="0">
                <a:pos x="44" y="0"/>
              </a:cxn>
              <a:cxn ang="0">
                <a:pos x="66" y="1"/>
              </a:cxn>
              <a:cxn ang="0">
                <a:pos x="64" y="1"/>
              </a:cxn>
              <a:cxn ang="0">
                <a:pos x="57" y="1"/>
              </a:cxn>
              <a:cxn ang="0">
                <a:pos x="46" y="2"/>
              </a:cxn>
              <a:cxn ang="0">
                <a:pos x="35" y="4"/>
              </a:cxn>
              <a:cxn ang="0">
                <a:pos x="23" y="9"/>
              </a:cxn>
              <a:cxn ang="0">
                <a:pos x="13" y="15"/>
              </a:cxn>
              <a:cxn ang="0">
                <a:pos x="5" y="24"/>
              </a:cxn>
              <a:cxn ang="0">
                <a:pos x="0" y="37"/>
              </a:cxn>
            </a:cxnLst>
            <a:rect l="0" t="0" r="r" b="b"/>
            <a:pathLst>
              <a:path w="66" h="37">
                <a:moveTo>
                  <a:pt x="0" y="37"/>
                </a:moveTo>
                <a:lnTo>
                  <a:pt x="0" y="34"/>
                </a:lnTo>
                <a:lnTo>
                  <a:pt x="1" y="30"/>
                </a:lnTo>
                <a:lnTo>
                  <a:pt x="2" y="23"/>
                </a:lnTo>
                <a:lnTo>
                  <a:pt x="7" y="15"/>
                </a:lnTo>
                <a:lnTo>
                  <a:pt x="15" y="8"/>
                </a:lnTo>
                <a:lnTo>
                  <a:pt x="27" y="2"/>
                </a:lnTo>
                <a:lnTo>
                  <a:pt x="44" y="0"/>
                </a:lnTo>
                <a:lnTo>
                  <a:pt x="66" y="1"/>
                </a:lnTo>
                <a:lnTo>
                  <a:pt x="64" y="1"/>
                </a:lnTo>
                <a:lnTo>
                  <a:pt x="57" y="1"/>
                </a:lnTo>
                <a:lnTo>
                  <a:pt x="46" y="2"/>
                </a:lnTo>
                <a:lnTo>
                  <a:pt x="35" y="4"/>
                </a:lnTo>
                <a:lnTo>
                  <a:pt x="23" y="9"/>
                </a:lnTo>
                <a:lnTo>
                  <a:pt x="13" y="15"/>
                </a:lnTo>
                <a:lnTo>
                  <a:pt x="5"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2" name="Freeform 6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0"/>
              </a:cxn>
              <a:cxn ang="0">
                <a:pos x="55" y="47"/>
              </a:cxn>
              <a:cxn ang="0">
                <a:pos x="55" y="43"/>
              </a:cxn>
              <a:cxn ang="0">
                <a:pos x="55" y="36"/>
              </a:cxn>
              <a:cxn ang="0">
                <a:pos x="52" y="27"/>
              </a:cxn>
              <a:cxn ang="0">
                <a:pos x="46" y="19"/>
              </a:cxn>
              <a:cxn ang="0">
                <a:pos x="35" y="10"/>
              </a:cxn>
              <a:cxn ang="0">
                <a:pos x="20" y="3"/>
              </a:cxn>
              <a:cxn ang="0">
                <a:pos x="0" y="0"/>
              </a:cxn>
              <a:cxn ang="0">
                <a:pos x="2" y="1"/>
              </a:cxn>
              <a:cxn ang="0">
                <a:pos x="9" y="2"/>
              </a:cxn>
              <a:cxn ang="0">
                <a:pos x="19" y="6"/>
              </a:cxn>
              <a:cxn ang="0">
                <a:pos x="30" y="10"/>
              </a:cxn>
              <a:cxn ang="0">
                <a:pos x="40" y="17"/>
              </a:cxn>
              <a:cxn ang="0">
                <a:pos x="49" y="27"/>
              </a:cxn>
              <a:cxn ang="0">
                <a:pos x="54" y="37"/>
              </a:cxn>
              <a:cxn ang="0">
                <a:pos x="55" y="50"/>
              </a:cxn>
            </a:cxnLst>
            <a:rect l="0" t="0" r="r" b="b"/>
            <a:pathLst>
              <a:path w="55" h="50">
                <a:moveTo>
                  <a:pt x="55" y="50"/>
                </a:moveTo>
                <a:lnTo>
                  <a:pt x="55" y="47"/>
                </a:lnTo>
                <a:lnTo>
                  <a:pt x="55" y="43"/>
                </a:lnTo>
                <a:lnTo>
                  <a:pt x="55" y="36"/>
                </a:lnTo>
                <a:lnTo>
                  <a:pt x="52" y="27"/>
                </a:lnTo>
                <a:lnTo>
                  <a:pt x="46" y="19"/>
                </a:lnTo>
                <a:lnTo>
                  <a:pt x="35" y="10"/>
                </a:lnTo>
                <a:lnTo>
                  <a:pt x="20" y="3"/>
                </a:lnTo>
                <a:lnTo>
                  <a:pt x="0" y="0"/>
                </a:lnTo>
                <a:lnTo>
                  <a:pt x="2" y="1"/>
                </a:lnTo>
                <a:lnTo>
                  <a:pt x="9" y="2"/>
                </a:lnTo>
                <a:lnTo>
                  <a:pt x="19" y="6"/>
                </a:lnTo>
                <a:lnTo>
                  <a:pt x="30" y="10"/>
                </a:lnTo>
                <a:lnTo>
                  <a:pt x="40" y="17"/>
                </a:lnTo>
                <a:lnTo>
                  <a:pt x="49" y="27"/>
                </a:lnTo>
                <a:lnTo>
                  <a:pt x="54" y="37"/>
                </a:lnTo>
                <a:lnTo>
                  <a:pt x="55"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3" name="Freeform 6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8"/>
              </a:cxn>
              <a:cxn ang="0">
                <a:pos x="55" y="46"/>
              </a:cxn>
              <a:cxn ang="0">
                <a:pos x="57" y="41"/>
              </a:cxn>
              <a:cxn ang="0">
                <a:pos x="57" y="34"/>
              </a:cxn>
              <a:cxn ang="0">
                <a:pos x="54" y="26"/>
              </a:cxn>
              <a:cxn ang="0">
                <a:pos x="48" y="17"/>
              </a:cxn>
              <a:cxn ang="0">
                <a:pos x="38" y="10"/>
              </a:cxn>
              <a:cxn ang="0">
                <a:pos x="22" y="3"/>
              </a:cxn>
              <a:cxn ang="0">
                <a:pos x="0" y="0"/>
              </a:cxn>
              <a:cxn ang="0">
                <a:pos x="2" y="1"/>
              </a:cxn>
              <a:cxn ang="0">
                <a:pos x="9" y="2"/>
              </a:cxn>
              <a:cxn ang="0">
                <a:pos x="18" y="5"/>
              </a:cxn>
              <a:cxn ang="0">
                <a:pos x="30" y="10"/>
              </a:cxn>
              <a:cxn ang="0">
                <a:pos x="40" y="17"/>
              </a:cxn>
              <a:cxn ang="0">
                <a:pos x="48" y="25"/>
              </a:cxn>
              <a:cxn ang="0">
                <a:pos x="54" y="35"/>
              </a:cxn>
              <a:cxn ang="0">
                <a:pos x="55" y="48"/>
              </a:cxn>
            </a:cxnLst>
            <a:rect l="0" t="0" r="r" b="b"/>
            <a:pathLst>
              <a:path w="57" h="48">
                <a:moveTo>
                  <a:pt x="55" y="48"/>
                </a:moveTo>
                <a:lnTo>
                  <a:pt x="55" y="46"/>
                </a:lnTo>
                <a:lnTo>
                  <a:pt x="57" y="41"/>
                </a:lnTo>
                <a:lnTo>
                  <a:pt x="57" y="34"/>
                </a:lnTo>
                <a:lnTo>
                  <a:pt x="54" y="26"/>
                </a:lnTo>
                <a:lnTo>
                  <a:pt x="48" y="17"/>
                </a:lnTo>
                <a:lnTo>
                  <a:pt x="38" y="10"/>
                </a:lnTo>
                <a:lnTo>
                  <a:pt x="22" y="3"/>
                </a:lnTo>
                <a:lnTo>
                  <a:pt x="0" y="0"/>
                </a:lnTo>
                <a:lnTo>
                  <a:pt x="2" y="1"/>
                </a:lnTo>
                <a:lnTo>
                  <a:pt x="9" y="2"/>
                </a:lnTo>
                <a:lnTo>
                  <a:pt x="18" y="5"/>
                </a:lnTo>
                <a:lnTo>
                  <a:pt x="30" y="10"/>
                </a:lnTo>
                <a:lnTo>
                  <a:pt x="40" y="17"/>
                </a:lnTo>
                <a:lnTo>
                  <a:pt x="48" y="25"/>
                </a:lnTo>
                <a:lnTo>
                  <a:pt x="54" y="35"/>
                </a:lnTo>
                <a:lnTo>
                  <a:pt x="55" y="4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4" name="Freeform 6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2" y="47"/>
              </a:cxn>
              <a:cxn ang="0">
                <a:pos x="52" y="45"/>
              </a:cxn>
              <a:cxn ang="0">
                <a:pos x="53" y="41"/>
              </a:cxn>
              <a:cxn ang="0">
                <a:pos x="53" y="34"/>
              </a:cxn>
              <a:cxn ang="0">
                <a:pos x="51" y="27"/>
              </a:cxn>
              <a:cxn ang="0">
                <a:pos x="45" y="19"/>
              </a:cxn>
              <a:cxn ang="0">
                <a:pos x="36" y="12"/>
              </a:cxn>
              <a:cxn ang="0">
                <a:pos x="21" y="5"/>
              </a:cxn>
              <a:cxn ang="0">
                <a:pos x="0" y="0"/>
              </a:cxn>
              <a:cxn ang="0">
                <a:pos x="2" y="0"/>
              </a:cxn>
              <a:cxn ang="0">
                <a:pos x="9" y="3"/>
              </a:cxn>
              <a:cxn ang="0">
                <a:pos x="18" y="5"/>
              </a:cxn>
              <a:cxn ang="0">
                <a:pos x="28" y="9"/>
              </a:cxn>
              <a:cxn ang="0">
                <a:pos x="38" y="16"/>
              </a:cxn>
              <a:cxn ang="0">
                <a:pos x="46" y="25"/>
              </a:cxn>
              <a:cxn ang="0">
                <a:pos x="51" y="34"/>
              </a:cxn>
              <a:cxn ang="0">
                <a:pos x="52" y="47"/>
              </a:cxn>
            </a:cxnLst>
            <a:rect l="0" t="0" r="r" b="b"/>
            <a:pathLst>
              <a:path w="53" h="47">
                <a:moveTo>
                  <a:pt x="52" y="47"/>
                </a:moveTo>
                <a:lnTo>
                  <a:pt x="52" y="45"/>
                </a:lnTo>
                <a:lnTo>
                  <a:pt x="53" y="41"/>
                </a:lnTo>
                <a:lnTo>
                  <a:pt x="53" y="34"/>
                </a:lnTo>
                <a:lnTo>
                  <a:pt x="51" y="27"/>
                </a:lnTo>
                <a:lnTo>
                  <a:pt x="45" y="19"/>
                </a:lnTo>
                <a:lnTo>
                  <a:pt x="36" y="12"/>
                </a:lnTo>
                <a:lnTo>
                  <a:pt x="21" y="5"/>
                </a:lnTo>
                <a:lnTo>
                  <a:pt x="0" y="0"/>
                </a:lnTo>
                <a:lnTo>
                  <a:pt x="2" y="0"/>
                </a:lnTo>
                <a:lnTo>
                  <a:pt x="9" y="3"/>
                </a:lnTo>
                <a:lnTo>
                  <a:pt x="18" y="5"/>
                </a:lnTo>
                <a:lnTo>
                  <a:pt x="28" y="9"/>
                </a:lnTo>
                <a:lnTo>
                  <a:pt x="38" y="16"/>
                </a:lnTo>
                <a:lnTo>
                  <a:pt x="46" y="25"/>
                </a:lnTo>
                <a:lnTo>
                  <a:pt x="51" y="34"/>
                </a:lnTo>
                <a:lnTo>
                  <a:pt x="52" y="4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5" name="Freeform 6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3"/>
              </a:cxn>
              <a:cxn ang="0">
                <a:pos x="57" y="36"/>
              </a:cxn>
              <a:cxn ang="0">
                <a:pos x="55" y="28"/>
              </a:cxn>
              <a:cxn ang="0">
                <a:pos x="49" y="19"/>
              </a:cxn>
              <a:cxn ang="0">
                <a:pos x="39" y="11"/>
              </a:cxn>
              <a:cxn ang="0">
                <a:pos x="24" y="5"/>
              </a:cxn>
              <a:cxn ang="0">
                <a:pos x="0" y="0"/>
              </a:cxn>
              <a:cxn ang="0">
                <a:pos x="3" y="2"/>
              </a:cxn>
              <a:cxn ang="0">
                <a:pos x="10" y="3"/>
              </a:cxn>
              <a:cxn ang="0">
                <a:pos x="19" y="6"/>
              </a:cxn>
              <a:cxn ang="0">
                <a:pos x="31" y="11"/>
              </a:cxn>
              <a:cxn ang="0">
                <a:pos x="41" y="18"/>
              </a:cxn>
              <a:cxn ang="0">
                <a:pos x="49" y="27"/>
              </a:cxn>
              <a:cxn ang="0">
                <a:pos x="55" y="38"/>
              </a:cxn>
              <a:cxn ang="0">
                <a:pos x="56" y="50"/>
              </a:cxn>
            </a:cxnLst>
            <a:rect l="0" t="0" r="r" b="b"/>
            <a:pathLst>
              <a:path w="57" h="50">
                <a:moveTo>
                  <a:pt x="56" y="50"/>
                </a:moveTo>
                <a:lnTo>
                  <a:pt x="56" y="48"/>
                </a:lnTo>
                <a:lnTo>
                  <a:pt x="57" y="43"/>
                </a:lnTo>
                <a:lnTo>
                  <a:pt x="57" y="36"/>
                </a:lnTo>
                <a:lnTo>
                  <a:pt x="55" y="28"/>
                </a:lnTo>
                <a:lnTo>
                  <a:pt x="49" y="19"/>
                </a:lnTo>
                <a:lnTo>
                  <a:pt x="39" y="11"/>
                </a:lnTo>
                <a:lnTo>
                  <a:pt x="24" y="5"/>
                </a:lnTo>
                <a:lnTo>
                  <a:pt x="0" y="0"/>
                </a:lnTo>
                <a:lnTo>
                  <a:pt x="3" y="2"/>
                </a:lnTo>
                <a:lnTo>
                  <a:pt x="10" y="3"/>
                </a:lnTo>
                <a:lnTo>
                  <a:pt x="19" y="6"/>
                </a:lnTo>
                <a:lnTo>
                  <a:pt x="31" y="11"/>
                </a:lnTo>
                <a:lnTo>
                  <a:pt x="41" y="18"/>
                </a:lnTo>
                <a:lnTo>
                  <a:pt x="49" y="27"/>
                </a:lnTo>
                <a:lnTo>
                  <a:pt x="55"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6" name="Freeform 6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49"/>
              </a:cxn>
              <a:cxn ang="0">
                <a:pos x="55" y="48"/>
              </a:cxn>
              <a:cxn ang="0">
                <a:pos x="55" y="43"/>
              </a:cxn>
              <a:cxn ang="0">
                <a:pos x="55" y="37"/>
              </a:cxn>
              <a:cxn ang="0">
                <a:pos x="54" y="29"/>
              </a:cxn>
              <a:cxn ang="0">
                <a:pos x="48" y="22"/>
              </a:cxn>
              <a:cxn ang="0">
                <a:pos x="39" y="14"/>
              </a:cxn>
              <a:cxn ang="0">
                <a:pos x="23" y="6"/>
              </a:cxn>
              <a:cxn ang="0">
                <a:pos x="0" y="0"/>
              </a:cxn>
              <a:cxn ang="0">
                <a:pos x="2" y="1"/>
              </a:cxn>
              <a:cxn ang="0">
                <a:pos x="9" y="2"/>
              </a:cxn>
              <a:cxn ang="0">
                <a:pos x="18" y="6"/>
              </a:cxn>
              <a:cxn ang="0">
                <a:pos x="28" y="11"/>
              </a:cxn>
              <a:cxn ang="0">
                <a:pos x="39" y="17"/>
              </a:cxn>
              <a:cxn ang="0">
                <a:pos x="48" y="26"/>
              </a:cxn>
              <a:cxn ang="0">
                <a:pos x="53" y="36"/>
              </a:cxn>
              <a:cxn ang="0">
                <a:pos x="54" y="49"/>
              </a:cxn>
            </a:cxnLst>
            <a:rect l="0" t="0" r="r" b="b"/>
            <a:pathLst>
              <a:path w="55" h="49">
                <a:moveTo>
                  <a:pt x="54" y="49"/>
                </a:moveTo>
                <a:lnTo>
                  <a:pt x="55" y="48"/>
                </a:lnTo>
                <a:lnTo>
                  <a:pt x="55" y="43"/>
                </a:lnTo>
                <a:lnTo>
                  <a:pt x="55" y="37"/>
                </a:lnTo>
                <a:lnTo>
                  <a:pt x="54" y="29"/>
                </a:lnTo>
                <a:lnTo>
                  <a:pt x="48" y="22"/>
                </a:lnTo>
                <a:lnTo>
                  <a:pt x="39" y="14"/>
                </a:lnTo>
                <a:lnTo>
                  <a:pt x="23" y="6"/>
                </a:lnTo>
                <a:lnTo>
                  <a:pt x="0" y="0"/>
                </a:lnTo>
                <a:lnTo>
                  <a:pt x="2" y="1"/>
                </a:lnTo>
                <a:lnTo>
                  <a:pt x="9" y="2"/>
                </a:lnTo>
                <a:lnTo>
                  <a:pt x="18" y="6"/>
                </a:lnTo>
                <a:lnTo>
                  <a:pt x="28" y="11"/>
                </a:lnTo>
                <a:lnTo>
                  <a:pt x="39" y="17"/>
                </a:lnTo>
                <a:lnTo>
                  <a:pt x="48" y="26"/>
                </a:lnTo>
                <a:lnTo>
                  <a:pt x="53" y="36"/>
                </a:lnTo>
                <a:lnTo>
                  <a:pt x="54"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7" name="Freeform 6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3" y="23"/>
              </a:cxn>
              <a:cxn ang="0">
                <a:pos x="7" y="16"/>
              </a:cxn>
              <a:cxn ang="0">
                <a:pos x="14" y="9"/>
              </a:cxn>
              <a:cxn ang="0">
                <a:pos x="26" y="3"/>
              </a:cxn>
              <a:cxn ang="0">
                <a:pos x="42" y="0"/>
              </a:cxn>
              <a:cxn ang="0">
                <a:pos x="65" y="1"/>
              </a:cxn>
              <a:cxn ang="0">
                <a:pos x="63" y="1"/>
              </a:cxn>
              <a:cxn ang="0">
                <a:pos x="56" y="1"/>
              </a:cxn>
              <a:cxn ang="0">
                <a:pos x="45" y="2"/>
              </a:cxn>
              <a:cxn ang="0">
                <a:pos x="34" y="4"/>
              </a:cxn>
              <a:cxn ang="0">
                <a:pos x="22" y="9"/>
              </a:cxn>
              <a:cxn ang="0">
                <a:pos x="12" y="15"/>
              </a:cxn>
              <a:cxn ang="0">
                <a:pos x="4" y="24"/>
              </a:cxn>
              <a:cxn ang="0">
                <a:pos x="0" y="37"/>
              </a:cxn>
            </a:cxnLst>
            <a:rect l="0" t="0" r="r" b="b"/>
            <a:pathLst>
              <a:path w="65" h="37">
                <a:moveTo>
                  <a:pt x="0" y="37"/>
                </a:moveTo>
                <a:lnTo>
                  <a:pt x="0" y="35"/>
                </a:lnTo>
                <a:lnTo>
                  <a:pt x="0" y="30"/>
                </a:lnTo>
                <a:lnTo>
                  <a:pt x="3" y="23"/>
                </a:lnTo>
                <a:lnTo>
                  <a:pt x="7" y="16"/>
                </a:lnTo>
                <a:lnTo>
                  <a:pt x="14" y="9"/>
                </a:lnTo>
                <a:lnTo>
                  <a:pt x="26" y="3"/>
                </a:lnTo>
                <a:lnTo>
                  <a:pt x="42" y="0"/>
                </a:lnTo>
                <a:lnTo>
                  <a:pt x="65" y="1"/>
                </a:lnTo>
                <a:lnTo>
                  <a:pt x="63" y="1"/>
                </a:lnTo>
                <a:lnTo>
                  <a:pt x="56" y="1"/>
                </a:lnTo>
                <a:lnTo>
                  <a:pt x="45" y="2"/>
                </a:lnTo>
                <a:lnTo>
                  <a:pt x="34" y="4"/>
                </a:lnTo>
                <a:lnTo>
                  <a:pt x="22" y="9"/>
                </a:lnTo>
                <a:lnTo>
                  <a:pt x="12" y="15"/>
                </a:lnTo>
                <a:lnTo>
                  <a:pt x="4"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8" name="Freeform 6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3"/>
              </a:cxn>
              <a:cxn ang="0">
                <a:pos x="1" y="29"/>
              </a:cxn>
              <a:cxn ang="0">
                <a:pos x="3" y="22"/>
              </a:cxn>
              <a:cxn ang="0">
                <a:pos x="8" y="15"/>
              </a:cxn>
              <a:cxn ang="0">
                <a:pos x="15" y="8"/>
              </a:cxn>
              <a:cxn ang="0">
                <a:pos x="27" y="2"/>
              </a:cxn>
              <a:cxn ang="0">
                <a:pos x="44" y="0"/>
              </a:cxn>
              <a:cxn ang="0">
                <a:pos x="66" y="1"/>
              </a:cxn>
              <a:cxn ang="0">
                <a:pos x="63" y="1"/>
              </a:cxn>
              <a:cxn ang="0">
                <a:pos x="56" y="1"/>
              </a:cxn>
              <a:cxn ang="0">
                <a:pos x="46" y="2"/>
              </a:cxn>
              <a:cxn ang="0">
                <a:pos x="34" y="4"/>
              </a:cxn>
              <a:cxn ang="0">
                <a:pos x="23" y="8"/>
              </a:cxn>
              <a:cxn ang="0">
                <a:pos x="12" y="14"/>
              </a:cxn>
              <a:cxn ang="0">
                <a:pos x="4" y="23"/>
              </a:cxn>
              <a:cxn ang="0">
                <a:pos x="0" y="36"/>
              </a:cxn>
            </a:cxnLst>
            <a:rect l="0" t="0" r="r" b="b"/>
            <a:pathLst>
              <a:path w="66" h="36">
                <a:moveTo>
                  <a:pt x="0" y="36"/>
                </a:moveTo>
                <a:lnTo>
                  <a:pt x="0" y="33"/>
                </a:lnTo>
                <a:lnTo>
                  <a:pt x="1" y="29"/>
                </a:lnTo>
                <a:lnTo>
                  <a:pt x="3" y="22"/>
                </a:lnTo>
                <a:lnTo>
                  <a:pt x="8" y="15"/>
                </a:lnTo>
                <a:lnTo>
                  <a:pt x="15" y="8"/>
                </a:lnTo>
                <a:lnTo>
                  <a:pt x="27" y="2"/>
                </a:lnTo>
                <a:lnTo>
                  <a:pt x="44" y="0"/>
                </a:lnTo>
                <a:lnTo>
                  <a:pt x="66" y="1"/>
                </a:lnTo>
                <a:lnTo>
                  <a:pt x="63" y="1"/>
                </a:lnTo>
                <a:lnTo>
                  <a:pt x="56" y="1"/>
                </a:lnTo>
                <a:lnTo>
                  <a:pt x="46" y="2"/>
                </a:lnTo>
                <a:lnTo>
                  <a:pt x="34" y="4"/>
                </a:lnTo>
                <a:lnTo>
                  <a:pt x="23" y="8"/>
                </a:lnTo>
                <a:lnTo>
                  <a:pt x="12" y="14"/>
                </a:lnTo>
                <a:lnTo>
                  <a:pt x="4"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9" name="Freeform 6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4" y="48"/>
              </a:cxn>
              <a:cxn ang="0">
                <a:pos x="55" y="43"/>
              </a:cxn>
              <a:cxn ang="0">
                <a:pos x="55" y="36"/>
              </a:cxn>
              <a:cxn ang="0">
                <a:pos x="52" y="28"/>
              </a:cxn>
              <a:cxn ang="0">
                <a:pos x="47" y="19"/>
              </a:cxn>
              <a:cxn ang="0">
                <a:pos x="37" y="10"/>
              </a:cxn>
              <a:cxn ang="0">
                <a:pos x="22" y="5"/>
              </a:cxn>
              <a:cxn ang="0">
                <a:pos x="0" y="0"/>
              </a:cxn>
              <a:cxn ang="0">
                <a:pos x="3" y="1"/>
              </a:cxn>
              <a:cxn ang="0">
                <a:pos x="10" y="2"/>
              </a:cxn>
              <a:cxn ang="0">
                <a:pos x="19" y="6"/>
              </a:cxn>
              <a:cxn ang="0">
                <a:pos x="29" y="10"/>
              </a:cxn>
              <a:cxn ang="0">
                <a:pos x="40" y="17"/>
              </a:cxn>
              <a:cxn ang="0">
                <a:pos x="48" y="27"/>
              </a:cxn>
              <a:cxn ang="0">
                <a:pos x="52" y="37"/>
              </a:cxn>
              <a:cxn ang="0">
                <a:pos x="54" y="50"/>
              </a:cxn>
            </a:cxnLst>
            <a:rect l="0" t="0" r="r" b="b"/>
            <a:pathLst>
              <a:path w="55" h="50">
                <a:moveTo>
                  <a:pt x="54" y="50"/>
                </a:moveTo>
                <a:lnTo>
                  <a:pt x="54" y="48"/>
                </a:lnTo>
                <a:lnTo>
                  <a:pt x="55" y="43"/>
                </a:lnTo>
                <a:lnTo>
                  <a:pt x="55" y="36"/>
                </a:lnTo>
                <a:lnTo>
                  <a:pt x="52" y="28"/>
                </a:lnTo>
                <a:lnTo>
                  <a:pt x="47" y="19"/>
                </a:lnTo>
                <a:lnTo>
                  <a:pt x="37" y="10"/>
                </a:lnTo>
                <a:lnTo>
                  <a:pt x="22" y="5"/>
                </a:lnTo>
                <a:lnTo>
                  <a:pt x="0" y="0"/>
                </a:lnTo>
                <a:lnTo>
                  <a:pt x="3" y="1"/>
                </a:lnTo>
                <a:lnTo>
                  <a:pt x="10" y="2"/>
                </a:lnTo>
                <a:lnTo>
                  <a:pt x="19" y="6"/>
                </a:lnTo>
                <a:lnTo>
                  <a:pt x="29" y="10"/>
                </a:lnTo>
                <a:lnTo>
                  <a:pt x="40" y="17"/>
                </a:lnTo>
                <a:lnTo>
                  <a:pt x="48" y="27"/>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0" name="Freeform 6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2" y="22"/>
              </a:cxn>
              <a:cxn ang="0">
                <a:pos x="6" y="15"/>
              </a:cxn>
              <a:cxn ang="0">
                <a:pos x="14" y="8"/>
              </a:cxn>
              <a:cxn ang="0">
                <a:pos x="25" y="3"/>
              </a:cxn>
              <a:cxn ang="0">
                <a:pos x="43" y="0"/>
              </a:cxn>
              <a:cxn ang="0">
                <a:pos x="66" y="1"/>
              </a:cxn>
              <a:cxn ang="0">
                <a:pos x="63" y="1"/>
              </a:cxn>
              <a:cxn ang="0">
                <a:pos x="57" y="1"/>
              </a:cxn>
              <a:cxn ang="0">
                <a:pos x="46" y="3"/>
              </a:cxn>
              <a:cxn ang="0">
                <a:pos x="35" y="5"/>
              </a:cxn>
              <a:cxn ang="0">
                <a:pos x="22" y="8"/>
              </a:cxn>
              <a:cxn ang="0">
                <a:pos x="11" y="14"/>
              </a:cxn>
              <a:cxn ang="0">
                <a:pos x="3" y="23"/>
              </a:cxn>
              <a:cxn ang="0">
                <a:pos x="0" y="36"/>
              </a:cxn>
            </a:cxnLst>
            <a:rect l="0" t="0" r="r" b="b"/>
            <a:pathLst>
              <a:path w="66" h="36">
                <a:moveTo>
                  <a:pt x="0" y="36"/>
                </a:moveTo>
                <a:lnTo>
                  <a:pt x="0" y="34"/>
                </a:lnTo>
                <a:lnTo>
                  <a:pt x="0" y="29"/>
                </a:lnTo>
                <a:lnTo>
                  <a:pt x="2" y="22"/>
                </a:lnTo>
                <a:lnTo>
                  <a:pt x="6" y="15"/>
                </a:lnTo>
                <a:lnTo>
                  <a:pt x="14" y="8"/>
                </a:lnTo>
                <a:lnTo>
                  <a:pt x="25" y="3"/>
                </a:lnTo>
                <a:lnTo>
                  <a:pt x="43" y="0"/>
                </a:lnTo>
                <a:lnTo>
                  <a:pt x="66" y="1"/>
                </a:lnTo>
                <a:lnTo>
                  <a:pt x="63" y="1"/>
                </a:lnTo>
                <a:lnTo>
                  <a:pt x="57" y="1"/>
                </a:lnTo>
                <a:lnTo>
                  <a:pt x="46" y="3"/>
                </a:lnTo>
                <a:lnTo>
                  <a:pt x="35" y="5"/>
                </a:lnTo>
                <a:lnTo>
                  <a:pt x="22" y="8"/>
                </a:lnTo>
                <a:lnTo>
                  <a:pt x="11" y="14"/>
                </a:lnTo>
                <a:lnTo>
                  <a:pt x="3"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1" name="Freeform 7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1"/>
              </a:cxn>
              <a:cxn ang="0">
                <a:pos x="56" y="49"/>
              </a:cxn>
              <a:cxn ang="0">
                <a:pos x="57" y="44"/>
              </a:cxn>
              <a:cxn ang="0">
                <a:pos x="57" y="37"/>
              </a:cxn>
              <a:cxn ang="0">
                <a:pos x="55" y="29"/>
              </a:cxn>
              <a:cxn ang="0">
                <a:pos x="49" y="20"/>
              </a:cxn>
              <a:cxn ang="0">
                <a:pos x="39" y="12"/>
              </a:cxn>
              <a:cxn ang="0">
                <a:pos x="22" y="5"/>
              </a:cxn>
              <a:cxn ang="0">
                <a:pos x="0" y="0"/>
              </a:cxn>
              <a:cxn ang="0">
                <a:pos x="3" y="2"/>
              </a:cxn>
              <a:cxn ang="0">
                <a:pos x="10" y="3"/>
              </a:cxn>
              <a:cxn ang="0">
                <a:pos x="19" y="6"/>
              </a:cxn>
              <a:cxn ang="0">
                <a:pos x="31" y="12"/>
              </a:cxn>
              <a:cxn ang="0">
                <a:pos x="41" y="19"/>
              </a:cxn>
              <a:cxn ang="0">
                <a:pos x="49" y="27"/>
              </a:cxn>
              <a:cxn ang="0">
                <a:pos x="55" y="39"/>
              </a:cxn>
              <a:cxn ang="0">
                <a:pos x="56" y="51"/>
              </a:cxn>
            </a:cxnLst>
            <a:rect l="0" t="0" r="r" b="b"/>
            <a:pathLst>
              <a:path w="57" h="51">
                <a:moveTo>
                  <a:pt x="56" y="51"/>
                </a:moveTo>
                <a:lnTo>
                  <a:pt x="56" y="49"/>
                </a:lnTo>
                <a:lnTo>
                  <a:pt x="57" y="44"/>
                </a:lnTo>
                <a:lnTo>
                  <a:pt x="57" y="37"/>
                </a:lnTo>
                <a:lnTo>
                  <a:pt x="55" y="29"/>
                </a:lnTo>
                <a:lnTo>
                  <a:pt x="49" y="20"/>
                </a:lnTo>
                <a:lnTo>
                  <a:pt x="39" y="12"/>
                </a:lnTo>
                <a:lnTo>
                  <a:pt x="22" y="5"/>
                </a:lnTo>
                <a:lnTo>
                  <a:pt x="0" y="0"/>
                </a:lnTo>
                <a:lnTo>
                  <a:pt x="3" y="2"/>
                </a:lnTo>
                <a:lnTo>
                  <a:pt x="10" y="3"/>
                </a:lnTo>
                <a:lnTo>
                  <a:pt x="19" y="6"/>
                </a:lnTo>
                <a:lnTo>
                  <a:pt x="31" y="12"/>
                </a:lnTo>
                <a:lnTo>
                  <a:pt x="41" y="19"/>
                </a:lnTo>
                <a:lnTo>
                  <a:pt x="49" y="27"/>
                </a:lnTo>
                <a:lnTo>
                  <a:pt x="55" y="39"/>
                </a:lnTo>
                <a:lnTo>
                  <a:pt x="56"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2" name="Freeform 7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4"/>
              </a:cxn>
              <a:cxn ang="0">
                <a:pos x="6" y="15"/>
              </a:cxn>
              <a:cxn ang="0">
                <a:pos x="14" y="8"/>
              </a:cxn>
              <a:cxn ang="0">
                <a:pos x="26" y="3"/>
              </a:cxn>
              <a:cxn ang="0">
                <a:pos x="43" y="0"/>
              </a:cxn>
              <a:cxn ang="0">
                <a:pos x="66" y="0"/>
              </a:cxn>
              <a:cxn ang="0">
                <a:pos x="64" y="0"/>
              </a:cxn>
              <a:cxn ang="0">
                <a:pos x="57" y="0"/>
              </a:cxn>
              <a:cxn ang="0">
                <a:pos x="47" y="2"/>
              </a:cxn>
              <a:cxn ang="0">
                <a:pos x="35" y="4"/>
              </a:cxn>
              <a:cxn ang="0">
                <a:pos x="22" y="8"/>
              </a:cxn>
              <a:cxn ang="0">
                <a:pos x="12" y="15"/>
              </a:cxn>
              <a:cxn ang="0">
                <a:pos x="4" y="24"/>
              </a:cxn>
              <a:cxn ang="0">
                <a:pos x="0" y="36"/>
              </a:cxn>
            </a:cxnLst>
            <a:rect l="0" t="0" r="r" b="b"/>
            <a:pathLst>
              <a:path w="66" h="36">
                <a:moveTo>
                  <a:pt x="0" y="36"/>
                </a:moveTo>
                <a:lnTo>
                  <a:pt x="0" y="34"/>
                </a:lnTo>
                <a:lnTo>
                  <a:pt x="0" y="29"/>
                </a:lnTo>
                <a:lnTo>
                  <a:pt x="3" y="24"/>
                </a:lnTo>
                <a:lnTo>
                  <a:pt x="6" y="15"/>
                </a:lnTo>
                <a:lnTo>
                  <a:pt x="14" y="8"/>
                </a:lnTo>
                <a:lnTo>
                  <a:pt x="26" y="3"/>
                </a:lnTo>
                <a:lnTo>
                  <a:pt x="43" y="0"/>
                </a:lnTo>
                <a:lnTo>
                  <a:pt x="66" y="0"/>
                </a:lnTo>
                <a:lnTo>
                  <a:pt x="64" y="0"/>
                </a:lnTo>
                <a:lnTo>
                  <a:pt x="57" y="0"/>
                </a:lnTo>
                <a:lnTo>
                  <a:pt x="47" y="2"/>
                </a:lnTo>
                <a:lnTo>
                  <a:pt x="35" y="4"/>
                </a:lnTo>
                <a:lnTo>
                  <a:pt x="22" y="8"/>
                </a:lnTo>
                <a:lnTo>
                  <a:pt x="12" y="15"/>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3" name="Freeform 7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2" y="28"/>
              </a:cxn>
              <a:cxn ang="0">
                <a:pos x="46" y="19"/>
              </a:cxn>
              <a:cxn ang="0">
                <a:pos x="37" y="11"/>
              </a:cxn>
              <a:cxn ang="0">
                <a:pos x="21" y="4"/>
              </a:cxn>
              <a:cxn ang="0">
                <a:pos x="0" y="0"/>
              </a:cxn>
              <a:cxn ang="0">
                <a:pos x="2" y="1"/>
              </a:cxn>
              <a:cxn ang="0">
                <a:pos x="9" y="2"/>
              </a:cxn>
              <a:cxn ang="0">
                <a:pos x="19" y="5"/>
              </a:cxn>
              <a:cxn ang="0">
                <a:pos x="30" y="11"/>
              </a:cxn>
              <a:cxn ang="0">
                <a:pos x="41" y="18"/>
              </a:cxn>
              <a:cxn ang="0">
                <a:pos x="49" y="26"/>
              </a:cxn>
              <a:cxn ang="0">
                <a:pos x="54" y="38"/>
              </a:cxn>
              <a:cxn ang="0">
                <a:pos x="56" y="50"/>
              </a:cxn>
            </a:cxnLst>
            <a:rect l="0" t="0" r="r" b="b"/>
            <a:pathLst>
              <a:path w="57" h="50">
                <a:moveTo>
                  <a:pt x="56" y="50"/>
                </a:moveTo>
                <a:lnTo>
                  <a:pt x="56" y="48"/>
                </a:lnTo>
                <a:lnTo>
                  <a:pt x="57" y="44"/>
                </a:lnTo>
                <a:lnTo>
                  <a:pt x="56" y="37"/>
                </a:lnTo>
                <a:lnTo>
                  <a:pt x="52" y="28"/>
                </a:lnTo>
                <a:lnTo>
                  <a:pt x="46" y="19"/>
                </a:lnTo>
                <a:lnTo>
                  <a:pt x="37" y="11"/>
                </a:lnTo>
                <a:lnTo>
                  <a:pt x="21" y="4"/>
                </a:lnTo>
                <a:lnTo>
                  <a:pt x="0" y="0"/>
                </a:lnTo>
                <a:lnTo>
                  <a:pt x="2" y="1"/>
                </a:lnTo>
                <a:lnTo>
                  <a:pt x="9" y="2"/>
                </a:lnTo>
                <a:lnTo>
                  <a:pt x="19" y="5"/>
                </a:lnTo>
                <a:lnTo>
                  <a:pt x="30" y="11"/>
                </a:lnTo>
                <a:lnTo>
                  <a:pt x="41" y="18"/>
                </a:lnTo>
                <a:lnTo>
                  <a:pt x="49" y="26"/>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4" name="Freeform 7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6"/>
              </a:cxn>
              <a:cxn ang="0">
                <a:pos x="1" y="31"/>
              </a:cxn>
              <a:cxn ang="0">
                <a:pos x="4" y="24"/>
              </a:cxn>
              <a:cxn ang="0">
                <a:pos x="9" y="17"/>
              </a:cxn>
              <a:cxn ang="0">
                <a:pos x="17" y="10"/>
              </a:cxn>
              <a:cxn ang="0">
                <a:pos x="29" y="6"/>
              </a:cxn>
              <a:cxn ang="0">
                <a:pos x="45" y="1"/>
              </a:cxn>
              <a:cxn ang="0">
                <a:pos x="66" y="1"/>
              </a:cxn>
              <a:cxn ang="0">
                <a:pos x="63" y="1"/>
              </a:cxn>
              <a:cxn ang="0">
                <a:pos x="55" y="0"/>
              </a:cxn>
              <a:cxn ang="0">
                <a:pos x="45" y="0"/>
              </a:cxn>
              <a:cxn ang="0">
                <a:pos x="33" y="1"/>
              </a:cxn>
              <a:cxn ang="0">
                <a:pos x="20" y="5"/>
              </a:cxn>
              <a:cxn ang="0">
                <a:pos x="10" y="12"/>
              </a:cxn>
              <a:cxn ang="0">
                <a:pos x="2" y="22"/>
              </a:cxn>
              <a:cxn ang="0">
                <a:pos x="0" y="37"/>
              </a:cxn>
            </a:cxnLst>
            <a:rect l="0" t="0" r="r" b="b"/>
            <a:pathLst>
              <a:path w="66" h="37">
                <a:moveTo>
                  <a:pt x="0" y="37"/>
                </a:moveTo>
                <a:lnTo>
                  <a:pt x="0" y="36"/>
                </a:lnTo>
                <a:lnTo>
                  <a:pt x="1" y="31"/>
                </a:lnTo>
                <a:lnTo>
                  <a:pt x="4" y="24"/>
                </a:lnTo>
                <a:lnTo>
                  <a:pt x="9" y="17"/>
                </a:lnTo>
                <a:lnTo>
                  <a:pt x="17" y="10"/>
                </a:lnTo>
                <a:lnTo>
                  <a:pt x="29" y="6"/>
                </a:lnTo>
                <a:lnTo>
                  <a:pt x="45" y="1"/>
                </a:lnTo>
                <a:lnTo>
                  <a:pt x="66" y="1"/>
                </a:lnTo>
                <a:lnTo>
                  <a:pt x="63" y="1"/>
                </a:lnTo>
                <a:lnTo>
                  <a:pt x="55" y="0"/>
                </a:lnTo>
                <a:lnTo>
                  <a:pt x="45" y="0"/>
                </a:lnTo>
                <a:lnTo>
                  <a:pt x="33" y="1"/>
                </a:lnTo>
                <a:lnTo>
                  <a:pt x="20" y="5"/>
                </a:lnTo>
                <a:lnTo>
                  <a:pt x="10" y="12"/>
                </a:lnTo>
                <a:lnTo>
                  <a:pt x="2" y="22"/>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5" name="Freeform 7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9"/>
              </a:cxn>
              <a:cxn ang="0">
                <a:pos x="57" y="44"/>
              </a:cxn>
              <a:cxn ang="0">
                <a:pos x="57" y="37"/>
              </a:cxn>
              <a:cxn ang="0">
                <a:pos x="55" y="29"/>
              </a:cxn>
              <a:cxn ang="0">
                <a:pos x="49" y="21"/>
              </a:cxn>
              <a:cxn ang="0">
                <a:pos x="38" y="13"/>
              </a:cxn>
              <a:cxn ang="0">
                <a:pos x="23" y="5"/>
              </a:cxn>
              <a:cxn ang="0">
                <a:pos x="0" y="0"/>
              </a:cxn>
              <a:cxn ang="0">
                <a:pos x="3" y="1"/>
              </a:cxn>
              <a:cxn ang="0">
                <a:pos x="10" y="2"/>
              </a:cxn>
              <a:cxn ang="0">
                <a:pos x="19" y="6"/>
              </a:cxn>
              <a:cxn ang="0">
                <a:pos x="30" y="12"/>
              </a:cxn>
              <a:cxn ang="0">
                <a:pos x="41" y="19"/>
              </a:cxn>
              <a:cxn ang="0">
                <a:pos x="49" y="27"/>
              </a:cxn>
              <a:cxn ang="0">
                <a:pos x="55" y="37"/>
              </a:cxn>
              <a:cxn ang="0">
                <a:pos x="56" y="50"/>
              </a:cxn>
            </a:cxnLst>
            <a:rect l="0" t="0" r="r" b="b"/>
            <a:pathLst>
              <a:path w="57" h="50">
                <a:moveTo>
                  <a:pt x="56" y="50"/>
                </a:moveTo>
                <a:lnTo>
                  <a:pt x="56" y="49"/>
                </a:lnTo>
                <a:lnTo>
                  <a:pt x="57" y="44"/>
                </a:lnTo>
                <a:lnTo>
                  <a:pt x="57" y="37"/>
                </a:lnTo>
                <a:lnTo>
                  <a:pt x="55" y="29"/>
                </a:lnTo>
                <a:lnTo>
                  <a:pt x="49" y="21"/>
                </a:lnTo>
                <a:lnTo>
                  <a:pt x="38" y="13"/>
                </a:lnTo>
                <a:lnTo>
                  <a:pt x="23" y="5"/>
                </a:lnTo>
                <a:lnTo>
                  <a:pt x="0" y="0"/>
                </a:lnTo>
                <a:lnTo>
                  <a:pt x="3" y="1"/>
                </a:lnTo>
                <a:lnTo>
                  <a:pt x="10" y="2"/>
                </a:lnTo>
                <a:lnTo>
                  <a:pt x="19" y="6"/>
                </a:lnTo>
                <a:lnTo>
                  <a:pt x="30" y="12"/>
                </a:lnTo>
                <a:lnTo>
                  <a:pt x="41" y="19"/>
                </a:lnTo>
                <a:lnTo>
                  <a:pt x="49" y="27"/>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6" name="Freeform 7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2" y="24"/>
              </a:cxn>
              <a:cxn ang="0">
                <a:pos x="6" y="15"/>
              </a:cxn>
              <a:cxn ang="0">
                <a:pos x="12" y="8"/>
              </a:cxn>
              <a:cxn ang="0">
                <a:pos x="25" y="3"/>
              </a:cxn>
              <a:cxn ang="0">
                <a:pos x="41" y="0"/>
              </a:cxn>
              <a:cxn ang="0">
                <a:pos x="65" y="2"/>
              </a:cxn>
              <a:cxn ang="0">
                <a:pos x="62" y="2"/>
              </a:cxn>
              <a:cxn ang="0">
                <a:pos x="55" y="2"/>
              </a:cxn>
              <a:cxn ang="0">
                <a:pos x="45" y="3"/>
              </a:cxn>
              <a:cxn ang="0">
                <a:pos x="33" y="5"/>
              </a:cxn>
              <a:cxn ang="0">
                <a:pos x="22" y="10"/>
              </a:cxn>
              <a:cxn ang="0">
                <a:pos x="11" y="15"/>
              </a:cxn>
              <a:cxn ang="0">
                <a:pos x="3" y="25"/>
              </a:cxn>
              <a:cxn ang="0">
                <a:pos x="0" y="37"/>
              </a:cxn>
            </a:cxnLst>
            <a:rect l="0" t="0" r="r" b="b"/>
            <a:pathLst>
              <a:path w="65" h="37">
                <a:moveTo>
                  <a:pt x="0" y="37"/>
                </a:moveTo>
                <a:lnTo>
                  <a:pt x="0" y="35"/>
                </a:lnTo>
                <a:lnTo>
                  <a:pt x="0" y="30"/>
                </a:lnTo>
                <a:lnTo>
                  <a:pt x="2" y="24"/>
                </a:lnTo>
                <a:lnTo>
                  <a:pt x="6" y="15"/>
                </a:lnTo>
                <a:lnTo>
                  <a:pt x="12" y="8"/>
                </a:lnTo>
                <a:lnTo>
                  <a:pt x="25" y="3"/>
                </a:lnTo>
                <a:lnTo>
                  <a:pt x="41" y="0"/>
                </a:lnTo>
                <a:lnTo>
                  <a:pt x="65" y="2"/>
                </a:lnTo>
                <a:lnTo>
                  <a:pt x="62" y="2"/>
                </a:lnTo>
                <a:lnTo>
                  <a:pt x="55" y="2"/>
                </a:lnTo>
                <a:lnTo>
                  <a:pt x="45" y="3"/>
                </a:lnTo>
                <a:lnTo>
                  <a:pt x="33" y="5"/>
                </a:lnTo>
                <a:lnTo>
                  <a:pt x="22" y="10"/>
                </a:lnTo>
                <a:lnTo>
                  <a:pt x="11" y="15"/>
                </a:lnTo>
                <a:lnTo>
                  <a:pt x="3" y="25"/>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7" name="Freeform 7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49"/>
              </a:cxn>
              <a:cxn ang="0">
                <a:pos x="56" y="47"/>
              </a:cxn>
              <a:cxn ang="0">
                <a:pos x="57" y="43"/>
              </a:cxn>
              <a:cxn ang="0">
                <a:pos x="57" y="37"/>
              </a:cxn>
              <a:cxn ang="0">
                <a:pos x="55" y="27"/>
              </a:cxn>
              <a:cxn ang="0">
                <a:pos x="49" y="19"/>
              </a:cxn>
              <a:cxn ang="0">
                <a:pos x="40" y="11"/>
              </a:cxn>
              <a:cxn ang="0">
                <a:pos x="23" y="4"/>
              </a:cxn>
              <a:cxn ang="0">
                <a:pos x="0" y="0"/>
              </a:cxn>
              <a:cxn ang="0">
                <a:pos x="3" y="1"/>
              </a:cxn>
              <a:cxn ang="0">
                <a:pos x="9" y="2"/>
              </a:cxn>
              <a:cxn ang="0">
                <a:pos x="20" y="5"/>
              </a:cxn>
              <a:cxn ang="0">
                <a:pos x="30" y="10"/>
              </a:cxn>
              <a:cxn ang="0">
                <a:pos x="41" y="17"/>
              </a:cxn>
              <a:cxn ang="0">
                <a:pos x="50" y="26"/>
              </a:cxn>
              <a:cxn ang="0">
                <a:pos x="55" y="37"/>
              </a:cxn>
              <a:cxn ang="0">
                <a:pos x="56" y="49"/>
              </a:cxn>
            </a:cxnLst>
            <a:rect l="0" t="0" r="r" b="b"/>
            <a:pathLst>
              <a:path w="57" h="49">
                <a:moveTo>
                  <a:pt x="56" y="49"/>
                </a:moveTo>
                <a:lnTo>
                  <a:pt x="56" y="47"/>
                </a:lnTo>
                <a:lnTo>
                  <a:pt x="57" y="43"/>
                </a:lnTo>
                <a:lnTo>
                  <a:pt x="57" y="37"/>
                </a:lnTo>
                <a:lnTo>
                  <a:pt x="55" y="27"/>
                </a:lnTo>
                <a:lnTo>
                  <a:pt x="49" y="19"/>
                </a:lnTo>
                <a:lnTo>
                  <a:pt x="40" y="11"/>
                </a:lnTo>
                <a:lnTo>
                  <a:pt x="23" y="4"/>
                </a:lnTo>
                <a:lnTo>
                  <a:pt x="0" y="0"/>
                </a:lnTo>
                <a:lnTo>
                  <a:pt x="3" y="1"/>
                </a:lnTo>
                <a:lnTo>
                  <a:pt x="9" y="2"/>
                </a:lnTo>
                <a:lnTo>
                  <a:pt x="20" y="5"/>
                </a:lnTo>
                <a:lnTo>
                  <a:pt x="30" y="10"/>
                </a:lnTo>
                <a:lnTo>
                  <a:pt x="41" y="17"/>
                </a:lnTo>
                <a:lnTo>
                  <a:pt x="50" y="26"/>
                </a:lnTo>
                <a:lnTo>
                  <a:pt x="55" y="37"/>
                </a:lnTo>
                <a:lnTo>
                  <a:pt x="56"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8" name="Freeform 7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2"/>
              </a:cxn>
              <a:cxn ang="0">
                <a:pos x="6" y="15"/>
              </a:cxn>
              <a:cxn ang="0">
                <a:pos x="14" y="8"/>
              </a:cxn>
              <a:cxn ang="0">
                <a:pos x="25" y="2"/>
              </a:cxn>
              <a:cxn ang="0">
                <a:pos x="43" y="0"/>
              </a:cxn>
              <a:cxn ang="0">
                <a:pos x="66" y="0"/>
              </a:cxn>
              <a:cxn ang="0">
                <a:pos x="63" y="0"/>
              </a:cxn>
              <a:cxn ang="0">
                <a:pos x="57" y="0"/>
              </a:cxn>
              <a:cxn ang="0">
                <a:pos x="46" y="1"/>
              </a:cxn>
              <a:cxn ang="0">
                <a:pos x="35" y="3"/>
              </a:cxn>
              <a:cxn ang="0">
                <a:pos x="22" y="6"/>
              </a:cxn>
              <a:cxn ang="0">
                <a:pos x="11" y="12"/>
              </a:cxn>
              <a:cxn ang="0">
                <a:pos x="3" y="22"/>
              </a:cxn>
              <a:cxn ang="0">
                <a:pos x="0" y="34"/>
              </a:cxn>
            </a:cxnLst>
            <a:rect l="0" t="0" r="r" b="b"/>
            <a:pathLst>
              <a:path w="66" h="34">
                <a:moveTo>
                  <a:pt x="0" y="34"/>
                </a:moveTo>
                <a:lnTo>
                  <a:pt x="0" y="32"/>
                </a:lnTo>
                <a:lnTo>
                  <a:pt x="0" y="27"/>
                </a:lnTo>
                <a:lnTo>
                  <a:pt x="2" y="22"/>
                </a:lnTo>
                <a:lnTo>
                  <a:pt x="6" y="15"/>
                </a:lnTo>
                <a:lnTo>
                  <a:pt x="14" y="8"/>
                </a:lnTo>
                <a:lnTo>
                  <a:pt x="25" y="2"/>
                </a:lnTo>
                <a:lnTo>
                  <a:pt x="43" y="0"/>
                </a:lnTo>
                <a:lnTo>
                  <a:pt x="66" y="0"/>
                </a:lnTo>
                <a:lnTo>
                  <a:pt x="63" y="0"/>
                </a:lnTo>
                <a:lnTo>
                  <a:pt x="57" y="0"/>
                </a:lnTo>
                <a:lnTo>
                  <a:pt x="46" y="1"/>
                </a:lnTo>
                <a:lnTo>
                  <a:pt x="35" y="3"/>
                </a:lnTo>
                <a:lnTo>
                  <a:pt x="22" y="6"/>
                </a:lnTo>
                <a:lnTo>
                  <a:pt x="11" y="12"/>
                </a:lnTo>
                <a:lnTo>
                  <a:pt x="3" y="22"/>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9" name="Freeform 7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9"/>
              </a:cxn>
              <a:cxn ang="0">
                <a:pos x="55" y="48"/>
              </a:cxn>
              <a:cxn ang="0">
                <a:pos x="56" y="44"/>
              </a:cxn>
              <a:cxn ang="0">
                <a:pos x="56" y="37"/>
              </a:cxn>
              <a:cxn ang="0">
                <a:pos x="54" y="28"/>
              </a:cxn>
              <a:cxn ang="0">
                <a:pos x="48" y="20"/>
              </a:cxn>
              <a:cxn ang="0">
                <a:pos x="38" y="12"/>
              </a:cxn>
              <a:cxn ang="0">
                <a:pos x="22" y="4"/>
              </a:cxn>
              <a:cxn ang="0">
                <a:pos x="0" y="0"/>
              </a:cxn>
              <a:cxn ang="0">
                <a:pos x="3" y="1"/>
              </a:cxn>
              <a:cxn ang="0">
                <a:pos x="10" y="2"/>
              </a:cxn>
              <a:cxn ang="0">
                <a:pos x="19" y="5"/>
              </a:cxn>
              <a:cxn ang="0">
                <a:pos x="29" y="10"/>
              </a:cxn>
              <a:cxn ang="0">
                <a:pos x="40" y="17"/>
              </a:cxn>
              <a:cxn ang="0">
                <a:pos x="49" y="26"/>
              </a:cxn>
              <a:cxn ang="0">
                <a:pos x="54" y="37"/>
              </a:cxn>
              <a:cxn ang="0">
                <a:pos x="55" y="49"/>
              </a:cxn>
            </a:cxnLst>
            <a:rect l="0" t="0" r="r" b="b"/>
            <a:pathLst>
              <a:path w="56" h="49">
                <a:moveTo>
                  <a:pt x="55" y="49"/>
                </a:moveTo>
                <a:lnTo>
                  <a:pt x="55" y="48"/>
                </a:lnTo>
                <a:lnTo>
                  <a:pt x="56" y="44"/>
                </a:lnTo>
                <a:lnTo>
                  <a:pt x="56" y="37"/>
                </a:lnTo>
                <a:lnTo>
                  <a:pt x="54" y="28"/>
                </a:lnTo>
                <a:lnTo>
                  <a:pt x="48" y="20"/>
                </a:lnTo>
                <a:lnTo>
                  <a:pt x="38" y="12"/>
                </a:lnTo>
                <a:lnTo>
                  <a:pt x="22" y="4"/>
                </a:lnTo>
                <a:lnTo>
                  <a:pt x="0" y="0"/>
                </a:lnTo>
                <a:lnTo>
                  <a:pt x="3" y="1"/>
                </a:lnTo>
                <a:lnTo>
                  <a:pt x="10" y="2"/>
                </a:lnTo>
                <a:lnTo>
                  <a:pt x="19" y="5"/>
                </a:lnTo>
                <a:lnTo>
                  <a:pt x="29" y="10"/>
                </a:lnTo>
                <a:lnTo>
                  <a:pt x="40" y="17"/>
                </a:lnTo>
                <a:lnTo>
                  <a:pt x="49" y="26"/>
                </a:lnTo>
                <a:lnTo>
                  <a:pt x="54" y="37"/>
                </a:lnTo>
                <a:lnTo>
                  <a:pt x="55"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0" name="Freeform 7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2"/>
              </a:cxn>
              <a:cxn ang="0">
                <a:pos x="7" y="15"/>
              </a:cxn>
              <a:cxn ang="0">
                <a:pos x="14" y="9"/>
              </a:cxn>
              <a:cxn ang="0">
                <a:pos x="26" y="3"/>
              </a:cxn>
              <a:cxn ang="0">
                <a:pos x="43" y="0"/>
              </a:cxn>
              <a:cxn ang="0">
                <a:pos x="66" y="2"/>
              </a:cxn>
              <a:cxn ang="0">
                <a:pos x="64" y="2"/>
              </a:cxn>
              <a:cxn ang="0">
                <a:pos x="57" y="2"/>
              </a:cxn>
              <a:cxn ang="0">
                <a:pos x="47" y="3"/>
              </a:cxn>
              <a:cxn ang="0">
                <a:pos x="35" y="5"/>
              </a:cxn>
              <a:cxn ang="0">
                <a:pos x="22" y="9"/>
              </a:cxn>
              <a:cxn ang="0">
                <a:pos x="12" y="14"/>
              </a:cxn>
              <a:cxn ang="0">
                <a:pos x="4" y="24"/>
              </a:cxn>
              <a:cxn ang="0">
                <a:pos x="0" y="36"/>
              </a:cxn>
            </a:cxnLst>
            <a:rect l="0" t="0" r="r" b="b"/>
            <a:pathLst>
              <a:path w="66" h="36">
                <a:moveTo>
                  <a:pt x="0" y="36"/>
                </a:moveTo>
                <a:lnTo>
                  <a:pt x="0" y="34"/>
                </a:lnTo>
                <a:lnTo>
                  <a:pt x="0" y="29"/>
                </a:lnTo>
                <a:lnTo>
                  <a:pt x="3" y="22"/>
                </a:lnTo>
                <a:lnTo>
                  <a:pt x="7" y="15"/>
                </a:lnTo>
                <a:lnTo>
                  <a:pt x="14" y="9"/>
                </a:lnTo>
                <a:lnTo>
                  <a:pt x="26" y="3"/>
                </a:lnTo>
                <a:lnTo>
                  <a:pt x="43" y="0"/>
                </a:lnTo>
                <a:lnTo>
                  <a:pt x="66" y="2"/>
                </a:lnTo>
                <a:lnTo>
                  <a:pt x="64" y="2"/>
                </a:lnTo>
                <a:lnTo>
                  <a:pt x="57" y="2"/>
                </a:lnTo>
                <a:lnTo>
                  <a:pt x="47" y="3"/>
                </a:lnTo>
                <a:lnTo>
                  <a:pt x="35" y="5"/>
                </a:lnTo>
                <a:lnTo>
                  <a:pt x="22" y="9"/>
                </a:lnTo>
                <a:lnTo>
                  <a:pt x="12" y="14"/>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1" name="Freeform 8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7" y="49"/>
              </a:cxn>
              <a:cxn ang="0">
                <a:pos x="57" y="47"/>
              </a:cxn>
              <a:cxn ang="0">
                <a:pos x="58" y="42"/>
              </a:cxn>
              <a:cxn ang="0">
                <a:pos x="57" y="35"/>
              </a:cxn>
              <a:cxn ang="0">
                <a:pos x="54" y="27"/>
              </a:cxn>
              <a:cxn ang="0">
                <a:pos x="49" y="19"/>
              </a:cxn>
              <a:cxn ang="0">
                <a:pos x="38" y="11"/>
              </a:cxn>
              <a:cxn ang="0">
                <a:pos x="22" y="4"/>
              </a:cxn>
              <a:cxn ang="0">
                <a:pos x="0" y="0"/>
              </a:cxn>
              <a:cxn ang="0">
                <a:pos x="2" y="0"/>
              </a:cxn>
              <a:cxn ang="0">
                <a:pos x="8" y="2"/>
              </a:cxn>
              <a:cxn ang="0">
                <a:pos x="17" y="5"/>
              </a:cxn>
              <a:cxn ang="0">
                <a:pos x="28" y="10"/>
              </a:cxn>
              <a:cxn ang="0">
                <a:pos x="38" y="16"/>
              </a:cxn>
              <a:cxn ang="0">
                <a:pos x="47" y="25"/>
              </a:cxn>
              <a:cxn ang="0">
                <a:pos x="53" y="35"/>
              </a:cxn>
              <a:cxn ang="0">
                <a:pos x="57" y="49"/>
              </a:cxn>
            </a:cxnLst>
            <a:rect l="0" t="0" r="r" b="b"/>
            <a:pathLst>
              <a:path w="58" h="49">
                <a:moveTo>
                  <a:pt x="57" y="49"/>
                </a:moveTo>
                <a:lnTo>
                  <a:pt x="57" y="47"/>
                </a:lnTo>
                <a:lnTo>
                  <a:pt x="58" y="42"/>
                </a:lnTo>
                <a:lnTo>
                  <a:pt x="57" y="35"/>
                </a:lnTo>
                <a:lnTo>
                  <a:pt x="54" y="27"/>
                </a:lnTo>
                <a:lnTo>
                  <a:pt x="49" y="19"/>
                </a:lnTo>
                <a:lnTo>
                  <a:pt x="38" y="11"/>
                </a:lnTo>
                <a:lnTo>
                  <a:pt x="22" y="4"/>
                </a:lnTo>
                <a:lnTo>
                  <a:pt x="0" y="0"/>
                </a:lnTo>
                <a:lnTo>
                  <a:pt x="2" y="0"/>
                </a:lnTo>
                <a:lnTo>
                  <a:pt x="8" y="2"/>
                </a:lnTo>
                <a:lnTo>
                  <a:pt x="17" y="5"/>
                </a:lnTo>
                <a:lnTo>
                  <a:pt x="28" y="10"/>
                </a:lnTo>
                <a:lnTo>
                  <a:pt x="38" y="16"/>
                </a:lnTo>
                <a:lnTo>
                  <a:pt x="47" y="25"/>
                </a:lnTo>
                <a:lnTo>
                  <a:pt x="53" y="35"/>
                </a:lnTo>
                <a:lnTo>
                  <a:pt x="57"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2" name="Freeform 8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1" y="29"/>
              </a:cxn>
              <a:cxn ang="0">
                <a:pos x="4" y="22"/>
              </a:cxn>
              <a:cxn ang="0">
                <a:pos x="9" y="15"/>
              </a:cxn>
              <a:cxn ang="0">
                <a:pos x="16" y="8"/>
              </a:cxn>
              <a:cxn ang="0">
                <a:pos x="28" y="3"/>
              </a:cxn>
              <a:cxn ang="0">
                <a:pos x="44" y="0"/>
              </a:cxn>
              <a:cxn ang="0">
                <a:pos x="66" y="2"/>
              </a:cxn>
              <a:cxn ang="0">
                <a:pos x="64" y="2"/>
              </a:cxn>
              <a:cxn ang="0">
                <a:pos x="57" y="2"/>
              </a:cxn>
              <a:cxn ang="0">
                <a:pos x="47" y="3"/>
              </a:cxn>
              <a:cxn ang="0">
                <a:pos x="35" y="5"/>
              </a:cxn>
              <a:cxn ang="0">
                <a:pos x="23" y="8"/>
              </a:cxn>
              <a:cxn ang="0">
                <a:pos x="13" y="15"/>
              </a:cxn>
              <a:cxn ang="0">
                <a:pos x="5" y="25"/>
              </a:cxn>
              <a:cxn ang="0">
                <a:pos x="0" y="36"/>
              </a:cxn>
            </a:cxnLst>
            <a:rect l="0" t="0" r="r" b="b"/>
            <a:pathLst>
              <a:path w="66" h="36">
                <a:moveTo>
                  <a:pt x="0" y="36"/>
                </a:moveTo>
                <a:lnTo>
                  <a:pt x="0" y="34"/>
                </a:lnTo>
                <a:lnTo>
                  <a:pt x="1" y="29"/>
                </a:lnTo>
                <a:lnTo>
                  <a:pt x="4" y="22"/>
                </a:lnTo>
                <a:lnTo>
                  <a:pt x="9" y="15"/>
                </a:lnTo>
                <a:lnTo>
                  <a:pt x="16" y="8"/>
                </a:lnTo>
                <a:lnTo>
                  <a:pt x="28" y="3"/>
                </a:lnTo>
                <a:lnTo>
                  <a:pt x="44" y="0"/>
                </a:lnTo>
                <a:lnTo>
                  <a:pt x="66" y="2"/>
                </a:lnTo>
                <a:lnTo>
                  <a:pt x="64" y="2"/>
                </a:lnTo>
                <a:lnTo>
                  <a:pt x="57" y="2"/>
                </a:lnTo>
                <a:lnTo>
                  <a:pt x="47" y="3"/>
                </a:lnTo>
                <a:lnTo>
                  <a:pt x="35" y="5"/>
                </a:lnTo>
                <a:lnTo>
                  <a:pt x="23" y="8"/>
                </a:lnTo>
                <a:lnTo>
                  <a:pt x="13" y="15"/>
                </a:lnTo>
                <a:lnTo>
                  <a:pt x="5" y="25"/>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3" name="Freeform 8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3" y="28"/>
              </a:cxn>
              <a:cxn ang="0">
                <a:pos x="47" y="19"/>
              </a:cxn>
              <a:cxn ang="0">
                <a:pos x="37" y="11"/>
              </a:cxn>
              <a:cxn ang="0">
                <a:pos x="22" y="4"/>
              </a:cxn>
              <a:cxn ang="0">
                <a:pos x="0" y="0"/>
              </a:cxn>
              <a:cxn ang="0">
                <a:pos x="2" y="1"/>
              </a:cxn>
              <a:cxn ang="0">
                <a:pos x="9" y="2"/>
              </a:cxn>
              <a:cxn ang="0">
                <a:pos x="19" y="5"/>
              </a:cxn>
              <a:cxn ang="0">
                <a:pos x="30" y="11"/>
              </a:cxn>
              <a:cxn ang="0">
                <a:pos x="41" y="18"/>
              </a:cxn>
              <a:cxn ang="0">
                <a:pos x="49" y="27"/>
              </a:cxn>
              <a:cxn ang="0">
                <a:pos x="54" y="38"/>
              </a:cxn>
              <a:cxn ang="0">
                <a:pos x="56" y="50"/>
              </a:cxn>
            </a:cxnLst>
            <a:rect l="0" t="0" r="r" b="b"/>
            <a:pathLst>
              <a:path w="57" h="50">
                <a:moveTo>
                  <a:pt x="56" y="50"/>
                </a:moveTo>
                <a:lnTo>
                  <a:pt x="56" y="48"/>
                </a:lnTo>
                <a:lnTo>
                  <a:pt x="57" y="44"/>
                </a:lnTo>
                <a:lnTo>
                  <a:pt x="56" y="37"/>
                </a:lnTo>
                <a:lnTo>
                  <a:pt x="53" y="28"/>
                </a:lnTo>
                <a:lnTo>
                  <a:pt x="47" y="19"/>
                </a:lnTo>
                <a:lnTo>
                  <a:pt x="37" y="11"/>
                </a:lnTo>
                <a:lnTo>
                  <a:pt x="22" y="4"/>
                </a:lnTo>
                <a:lnTo>
                  <a:pt x="0" y="0"/>
                </a:lnTo>
                <a:lnTo>
                  <a:pt x="2" y="1"/>
                </a:lnTo>
                <a:lnTo>
                  <a:pt x="9" y="2"/>
                </a:lnTo>
                <a:lnTo>
                  <a:pt x="19" y="5"/>
                </a:lnTo>
                <a:lnTo>
                  <a:pt x="30" y="11"/>
                </a:lnTo>
                <a:lnTo>
                  <a:pt x="41" y="18"/>
                </a:lnTo>
                <a:lnTo>
                  <a:pt x="49" y="27"/>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4" name="Freeform 8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5"/>
              </a:cxn>
              <a:cxn ang="0">
                <a:pos x="0" y="30"/>
              </a:cxn>
              <a:cxn ang="0">
                <a:pos x="1" y="23"/>
              </a:cxn>
              <a:cxn ang="0">
                <a:pos x="5" y="16"/>
              </a:cxn>
              <a:cxn ang="0">
                <a:pos x="12" y="9"/>
              </a:cxn>
              <a:cxn ang="0">
                <a:pos x="23" y="5"/>
              </a:cxn>
              <a:cxn ang="0">
                <a:pos x="42" y="0"/>
              </a:cxn>
              <a:cxn ang="0">
                <a:pos x="66" y="0"/>
              </a:cxn>
              <a:cxn ang="0">
                <a:pos x="64" y="0"/>
              </a:cxn>
              <a:cxn ang="0">
                <a:pos x="57" y="0"/>
              </a:cxn>
              <a:cxn ang="0">
                <a:pos x="46" y="1"/>
              </a:cxn>
              <a:cxn ang="0">
                <a:pos x="35" y="3"/>
              </a:cxn>
              <a:cxn ang="0">
                <a:pos x="23" y="8"/>
              </a:cxn>
              <a:cxn ang="0">
                <a:pos x="13" y="15"/>
              </a:cxn>
              <a:cxn ang="0">
                <a:pos x="5" y="23"/>
              </a:cxn>
              <a:cxn ang="0">
                <a:pos x="0" y="36"/>
              </a:cxn>
            </a:cxnLst>
            <a:rect l="0" t="0" r="r" b="b"/>
            <a:pathLst>
              <a:path w="66" h="36">
                <a:moveTo>
                  <a:pt x="0" y="36"/>
                </a:moveTo>
                <a:lnTo>
                  <a:pt x="0" y="35"/>
                </a:lnTo>
                <a:lnTo>
                  <a:pt x="0" y="30"/>
                </a:lnTo>
                <a:lnTo>
                  <a:pt x="1" y="23"/>
                </a:lnTo>
                <a:lnTo>
                  <a:pt x="5" y="16"/>
                </a:lnTo>
                <a:lnTo>
                  <a:pt x="12" y="9"/>
                </a:lnTo>
                <a:lnTo>
                  <a:pt x="23" y="5"/>
                </a:lnTo>
                <a:lnTo>
                  <a:pt x="42" y="0"/>
                </a:lnTo>
                <a:lnTo>
                  <a:pt x="66" y="0"/>
                </a:lnTo>
                <a:lnTo>
                  <a:pt x="64" y="0"/>
                </a:lnTo>
                <a:lnTo>
                  <a:pt x="57" y="0"/>
                </a:lnTo>
                <a:lnTo>
                  <a:pt x="46" y="1"/>
                </a:lnTo>
                <a:lnTo>
                  <a:pt x="35" y="3"/>
                </a:lnTo>
                <a:lnTo>
                  <a:pt x="23" y="8"/>
                </a:lnTo>
                <a:lnTo>
                  <a:pt x="13" y="15"/>
                </a:lnTo>
                <a:lnTo>
                  <a:pt x="5"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5" name="Freeform 8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1"/>
              </a:cxn>
              <a:cxn ang="0">
                <a:pos x="55" y="50"/>
              </a:cxn>
              <a:cxn ang="0">
                <a:pos x="56" y="45"/>
              </a:cxn>
              <a:cxn ang="0">
                <a:pos x="56" y="38"/>
              </a:cxn>
              <a:cxn ang="0">
                <a:pos x="55" y="30"/>
              </a:cxn>
              <a:cxn ang="0">
                <a:pos x="50" y="22"/>
              </a:cxn>
              <a:cxn ang="0">
                <a:pos x="39" y="14"/>
              </a:cxn>
              <a:cxn ang="0">
                <a:pos x="23" y="6"/>
              </a:cxn>
              <a:cxn ang="0">
                <a:pos x="0" y="0"/>
              </a:cxn>
              <a:cxn ang="0">
                <a:pos x="2" y="1"/>
              </a:cxn>
              <a:cxn ang="0">
                <a:pos x="9" y="2"/>
              </a:cxn>
              <a:cxn ang="0">
                <a:pos x="18" y="6"/>
              </a:cxn>
              <a:cxn ang="0">
                <a:pos x="29" y="12"/>
              </a:cxn>
              <a:cxn ang="0">
                <a:pos x="39" y="19"/>
              </a:cxn>
              <a:cxn ang="0">
                <a:pos x="48" y="27"/>
              </a:cxn>
              <a:cxn ang="0">
                <a:pos x="53" y="38"/>
              </a:cxn>
              <a:cxn ang="0">
                <a:pos x="54" y="51"/>
              </a:cxn>
            </a:cxnLst>
            <a:rect l="0" t="0" r="r" b="b"/>
            <a:pathLst>
              <a:path w="56" h="51">
                <a:moveTo>
                  <a:pt x="54" y="51"/>
                </a:moveTo>
                <a:lnTo>
                  <a:pt x="55" y="50"/>
                </a:lnTo>
                <a:lnTo>
                  <a:pt x="56" y="45"/>
                </a:lnTo>
                <a:lnTo>
                  <a:pt x="56" y="38"/>
                </a:lnTo>
                <a:lnTo>
                  <a:pt x="55" y="30"/>
                </a:lnTo>
                <a:lnTo>
                  <a:pt x="50" y="22"/>
                </a:lnTo>
                <a:lnTo>
                  <a:pt x="39" y="14"/>
                </a:lnTo>
                <a:lnTo>
                  <a:pt x="23" y="6"/>
                </a:lnTo>
                <a:lnTo>
                  <a:pt x="0" y="0"/>
                </a:lnTo>
                <a:lnTo>
                  <a:pt x="2" y="1"/>
                </a:lnTo>
                <a:lnTo>
                  <a:pt x="9" y="2"/>
                </a:lnTo>
                <a:lnTo>
                  <a:pt x="18" y="6"/>
                </a:lnTo>
                <a:lnTo>
                  <a:pt x="29" y="12"/>
                </a:lnTo>
                <a:lnTo>
                  <a:pt x="39" y="19"/>
                </a:lnTo>
                <a:lnTo>
                  <a:pt x="48" y="27"/>
                </a:lnTo>
                <a:lnTo>
                  <a:pt x="53" y="38"/>
                </a:lnTo>
                <a:lnTo>
                  <a:pt x="54"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6" name="Freeform 8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5"/>
              </a:cxn>
              <a:cxn ang="0">
                <a:pos x="0" y="33"/>
              </a:cxn>
              <a:cxn ang="0">
                <a:pos x="0" y="29"/>
              </a:cxn>
              <a:cxn ang="0">
                <a:pos x="2" y="23"/>
              </a:cxn>
              <a:cxn ang="0">
                <a:pos x="5" y="16"/>
              </a:cxn>
              <a:cxn ang="0">
                <a:pos x="12" y="9"/>
              </a:cxn>
              <a:cxn ang="0">
                <a:pos x="25" y="3"/>
              </a:cxn>
              <a:cxn ang="0">
                <a:pos x="42" y="0"/>
              </a:cxn>
              <a:cxn ang="0">
                <a:pos x="66" y="0"/>
              </a:cxn>
              <a:cxn ang="0">
                <a:pos x="64" y="0"/>
              </a:cxn>
              <a:cxn ang="0">
                <a:pos x="57" y="0"/>
              </a:cxn>
              <a:cxn ang="0">
                <a:pos x="47" y="1"/>
              </a:cxn>
              <a:cxn ang="0">
                <a:pos x="35" y="3"/>
              </a:cxn>
              <a:cxn ang="0">
                <a:pos x="24" y="8"/>
              </a:cxn>
              <a:cxn ang="0">
                <a:pos x="13" y="14"/>
              </a:cxn>
              <a:cxn ang="0">
                <a:pos x="5" y="23"/>
              </a:cxn>
              <a:cxn ang="0">
                <a:pos x="0" y="35"/>
              </a:cxn>
            </a:cxnLst>
            <a:rect l="0" t="0" r="r" b="b"/>
            <a:pathLst>
              <a:path w="66" h="35">
                <a:moveTo>
                  <a:pt x="0" y="35"/>
                </a:moveTo>
                <a:lnTo>
                  <a:pt x="0" y="33"/>
                </a:lnTo>
                <a:lnTo>
                  <a:pt x="0" y="29"/>
                </a:lnTo>
                <a:lnTo>
                  <a:pt x="2" y="23"/>
                </a:lnTo>
                <a:lnTo>
                  <a:pt x="5" y="16"/>
                </a:lnTo>
                <a:lnTo>
                  <a:pt x="12" y="9"/>
                </a:lnTo>
                <a:lnTo>
                  <a:pt x="25" y="3"/>
                </a:lnTo>
                <a:lnTo>
                  <a:pt x="42" y="0"/>
                </a:lnTo>
                <a:lnTo>
                  <a:pt x="66" y="0"/>
                </a:lnTo>
                <a:lnTo>
                  <a:pt x="64" y="0"/>
                </a:lnTo>
                <a:lnTo>
                  <a:pt x="57" y="0"/>
                </a:lnTo>
                <a:lnTo>
                  <a:pt x="47" y="1"/>
                </a:lnTo>
                <a:lnTo>
                  <a:pt x="35" y="3"/>
                </a:lnTo>
                <a:lnTo>
                  <a:pt x="24" y="8"/>
                </a:lnTo>
                <a:lnTo>
                  <a:pt x="13" y="14"/>
                </a:lnTo>
                <a:lnTo>
                  <a:pt x="5" y="23"/>
                </a:lnTo>
                <a:lnTo>
                  <a:pt x="0" y="35"/>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7" name="Freeform 8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1"/>
              </a:cxn>
              <a:cxn ang="0">
                <a:pos x="56" y="50"/>
              </a:cxn>
              <a:cxn ang="0">
                <a:pos x="57" y="45"/>
              </a:cxn>
              <a:cxn ang="0">
                <a:pos x="57" y="39"/>
              </a:cxn>
              <a:cxn ang="0">
                <a:pos x="56" y="31"/>
              </a:cxn>
              <a:cxn ang="0">
                <a:pos x="50" y="23"/>
              </a:cxn>
              <a:cxn ang="0">
                <a:pos x="40" y="14"/>
              </a:cxn>
              <a:cxn ang="0">
                <a:pos x="23" y="7"/>
              </a:cxn>
              <a:cxn ang="0">
                <a:pos x="0" y="0"/>
              </a:cxn>
              <a:cxn ang="0">
                <a:pos x="2" y="1"/>
              </a:cxn>
              <a:cxn ang="0">
                <a:pos x="9" y="2"/>
              </a:cxn>
              <a:cxn ang="0">
                <a:pos x="19" y="6"/>
              </a:cxn>
              <a:cxn ang="0">
                <a:pos x="29" y="11"/>
              </a:cxn>
              <a:cxn ang="0">
                <a:pos x="40" y="18"/>
              </a:cxn>
              <a:cxn ang="0">
                <a:pos x="49" y="28"/>
              </a:cxn>
              <a:cxn ang="0">
                <a:pos x="53" y="38"/>
              </a:cxn>
              <a:cxn ang="0">
                <a:pos x="55" y="51"/>
              </a:cxn>
            </a:cxnLst>
            <a:rect l="0" t="0" r="r" b="b"/>
            <a:pathLst>
              <a:path w="57" h="51">
                <a:moveTo>
                  <a:pt x="55" y="51"/>
                </a:moveTo>
                <a:lnTo>
                  <a:pt x="56" y="50"/>
                </a:lnTo>
                <a:lnTo>
                  <a:pt x="57" y="45"/>
                </a:lnTo>
                <a:lnTo>
                  <a:pt x="57" y="39"/>
                </a:lnTo>
                <a:lnTo>
                  <a:pt x="56" y="31"/>
                </a:lnTo>
                <a:lnTo>
                  <a:pt x="50" y="23"/>
                </a:lnTo>
                <a:lnTo>
                  <a:pt x="40" y="14"/>
                </a:lnTo>
                <a:lnTo>
                  <a:pt x="23" y="7"/>
                </a:lnTo>
                <a:lnTo>
                  <a:pt x="0" y="0"/>
                </a:lnTo>
                <a:lnTo>
                  <a:pt x="2" y="1"/>
                </a:lnTo>
                <a:lnTo>
                  <a:pt x="9" y="2"/>
                </a:lnTo>
                <a:lnTo>
                  <a:pt x="19" y="6"/>
                </a:lnTo>
                <a:lnTo>
                  <a:pt x="29" y="11"/>
                </a:lnTo>
                <a:lnTo>
                  <a:pt x="40" y="18"/>
                </a:lnTo>
                <a:lnTo>
                  <a:pt x="49" y="28"/>
                </a:lnTo>
                <a:lnTo>
                  <a:pt x="53" y="38"/>
                </a:lnTo>
                <a:lnTo>
                  <a:pt x="55"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8" name="Freeform 8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5" y="48"/>
              </a:cxn>
              <a:cxn ang="0">
                <a:pos x="56" y="43"/>
              </a:cxn>
              <a:cxn ang="0">
                <a:pos x="56" y="37"/>
              </a:cxn>
              <a:cxn ang="0">
                <a:pos x="54" y="28"/>
              </a:cxn>
              <a:cxn ang="0">
                <a:pos x="49" y="20"/>
              </a:cxn>
              <a:cxn ang="0">
                <a:pos x="38" y="12"/>
              </a:cxn>
              <a:cxn ang="0">
                <a:pos x="23" y="5"/>
              </a:cxn>
              <a:cxn ang="0">
                <a:pos x="0" y="0"/>
              </a:cxn>
              <a:cxn ang="0">
                <a:pos x="3" y="0"/>
              </a:cxn>
              <a:cxn ang="0">
                <a:pos x="10" y="2"/>
              </a:cxn>
              <a:cxn ang="0">
                <a:pos x="19" y="6"/>
              </a:cxn>
              <a:cxn ang="0">
                <a:pos x="29" y="10"/>
              </a:cxn>
              <a:cxn ang="0">
                <a:pos x="38" y="17"/>
              </a:cxn>
              <a:cxn ang="0">
                <a:pos x="48" y="26"/>
              </a:cxn>
              <a:cxn ang="0">
                <a:pos x="52" y="37"/>
              </a:cxn>
              <a:cxn ang="0">
                <a:pos x="54" y="50"/>
              </a:cxn>
            </a:cxnLst>
            <a:rect l="0" t="0" r="r" b="b"/>
            <a:pathLst>
              <a:path w="56" h="50">
                <a:moveTo>
                  <a:pt x="54" y="50"/>
                </a:moveTo>
                <a:lnTo>
                  <a:pt x="55" y="48"/>
                </a:lnTo>
                <a:lnTo>
                  <a:pt x="56" y="43"/>
                </a:lnTo>
                <a:lnTo>
                  <a:pt x="56" y="37"/>
                </a:lnTo>
                <a:lnTo>
                  <a:pt x="54" y="28"/>
                </a:lnTo>
                <a:lnTo>
                  <a:pt x="49" y="20"/>
                </a:lnTo>
                <a:lnTo>
                  <a:pt x="38" y="12"/>
                </a:lnTo>
                <a:lnTo>
                  <a:pt x="23" y="5"/>
                </a:lnTo>
                <a:lnTo>
                  <a:pt x="0" y="0"/>
                </a:lnTo>
                <a:lnTo>
                  <a:pt x="3" y="0"/>
                </a:lnTo>
                <a:lnTo>
                  <a:pt x="10" y="2"/>
                </a:lnTo>
                <a:lnTo>
                  <a:pt x="19" y="6"/>
                </a:lnTo>
                <a:lnTo>
                  <a:pt x="29" y="10"/>
                </a:lnTo>
                <a:lnTo>
                  <a:pt x="38" y="17"/>
                </a:lnTo>
                <a:lnTo>
                  <a:pt x="48" y="26"/>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9" name="Freeform 8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452"/>
              </a:cxn>
              <a:cxn ang="0">
                <a:pos x="0" y="0"/>
              </a:cxn>
            </a:cxnLst>
            <a:rect l="0" t="0" r="r" b="b"/>
            <a:pathLst>
              <a:path h="452">
                <a:moveTo>
                  <a:pt x="0" y="0"/>
                </a:moveTo>
                <a:lnTo>
                  <a:pt x="0" y="45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0" name="Freeform 8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 y="0"/>
              </a:cxn>
              <a:cxn ang="0">
                <a:pos x="8" y="3"/>
              </a:cxn>
              <a:cxn ang="0">
                <a:pos x="4" y="8"/>
              </a:cxn>
              <a:cxn ang="0">
                <a:pos x="0" y="18"/>
              </a:cxn>
              <a:cxn ang="0">
                <a:pos x="0" y="29"/>
              </a:cxn>
              <a:cxn ang="0">
                <a:pos x="0" y="26"/>
              </a:cxn>
              <a:cxn ang="0">
                <a:pos x="0" y="19"/>
              </a:cxn>
              <a:cxn ang="0">
                <a:pos x="4" y="9"/>
              </a:cxn>
              <a:cxn ang="0">
                <a:pos x="11" y="0"/>
              </a:cxn>
            </a:cxnLst>
            <a:rect l="0" t="0" r="r" b="b"/>
            <a:pathLst>
              <a:path w="11" h="29">
                <a:moveTo>
                  <a:pt x="11" y="0"/>
                </a:moveTo>
                <a:lnTo>
                  <a:pt x="8" y="3"/>
                </a:lnTo>
                <a:lnTo>
                  <a:pt x="4" y="8"/>
                </a:lnTo>
                <a:lnTo>
                  <a:pt x="0" y="18"/>
                </a:lnTo>
                <a:lnTo>
                  <a:pt x="0" y="29"/>
                </a:lnTo>
                <a:lnTo>
                  <a:pt x="0" y="26"/>
                </a:lnTo>
                <a:lnTo>
                  <a:pt x="0" y="19"/>
                </a:lnTo>
                <a:lnTo>
                  <a:pt x="4" y="9"/>
                </a:lnTo>
                <a:lnTo>
                  <a:pt x="11"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1" name="Freeform 9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15"/>
              </a:cxn>
              <a:cxn ang="0">
                <a:pos x="0" y="0"/>
              </a:cxn>
            </a:cxnLst>
            <a:rect l="0" t="0" r="r" b="b"/>
            <a:pathLst>
              <a:path h="15">
                <a:moveTo>
                  <a:pt x="0" y="0"/>
                </a:moveTo>
                <a:lnTo>
                  <a:pt x="0" y="15"/>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2" name="Freeform 9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 y="13"/>
              </a:cxn>
              <a:cxn ang="0">
                <a:pos x="2" y="15"/>
              </a:cxn>
              <a:cxn ang="0">
                <a:pos x="7" y="16"/>
              </a:cxn>
              <a:cxn ang="0">
                <a:pos x="12" y="17"/>
              </a:cxn>
              <a:cxn ang="0">
                <a:pos x="22" y="17"/>
              </a:cxn>
              <a:cxn ang="0">
                <a:pos x="33" y="17"/>
              </a:cxn>
              <a:cxn ang="0">
                <a:pos x="47" y="13"/>
              </a:cxn>
              <a:cxn ang="0">
                <a:pos x="62" y="9"/>
              </a:cxn>
              <a:cxn ang="0">
                <a:pos x="80" y="0"/>
              </a:cxn>
              <a:cxn ang="0">
                <a:pos x="80" y="8"/>
              </a:cxn>
              <a:cxn ang="0">
                <a:pos x="78" y="9"/>
              </a:cxn>
              <a:cxn ang="0">
                <a:pos x="74" y="12"/>
              </a:cxn>
              <a:cxn ang="0">
                <a:pos x="67" y="16"/>
              </a:cxn>
              <a:cxn ang="0">
                <a:pos x="58" y="20"/>
              </a:cxn>
              <a:cxn ang="0">
                <a:pos x="45" y="24"/>
              </a:cxn>
              <a:cxn ang="0">
                <a:pos x="32" y="26"/>
              </a:cxn>
              <a:cxn ang="0">
                <a:pos x="16" y="26"/>
              </a:cxn>
              <a:cxn ang="0">
                <a:pos x="0" y="23"/>
              </a:cxn>
              <a:cxn ang="0">
                <a:pos x="1" y="13"/>
              </a:cxn>
            </a:cxnLst>
            <a:rect l="0" t="0" r="r" b="b"/>
            <a:pathLst>
              <a:path w="80" h="26">
                <a:moveTo>
                  <a:pt x="1" y="13"/>
                </a:moveTo>
                <a:lnTo>
                  <a:pt x="2" y="15"/>
                </a:lnTo>
                <a:lnTo>
                  <a:pt x="7" y="16"/>
                </a:lnTo>
                <a:lnTo>
                  <a:pt x="12" y="17"/>
                </a:lnTo>
                <a:lnTo>
                  <a:pt x="22" y="17"/>
                </a:lnTo>
                <a:lnTo>
                  <a:pt x="33" y="17"/>
                </a:lnTo>
                <a:lnTo>
                  <a:pt x="47" y="13"/>
                </a:lnTo>
                <a:lnTo>
                  <a:pt x="62" y="9"/>
                </a:lnTo>
                <a:lnTo>
                  <a:pt x="80" y="0"/>
                </a:lnTo>
                <a:lnTo>
                  <a:pt x="80" y="8"/>
                </a:lnTo>
                <a:lnTo>
                  <a:pt x="78" y="9"/>
                </a:lnTo>
                <a:lnTo>
                  <a:pt x="74" y="12"/>
                </a:lnTo>
                <a:lnTo>
                  <a:pt x="67" y="16"/>
                </a:lnTo>
                <a:lnTo>
                  <a:pt x="58" y="20"/>
                </a:lnTo>
                <a:lnTo>
                  <a:pt x="45" y="24"/>
                </a:lnTo>
                <a:lnTo>
                  <a:pt x="32" y="26"/>
                </a:lnTo>
                <a:lnTo>
                  <a:pt x="16" y="26"/>
                </a:lnTo>
                <a:lnTo>
                  <a:pt x="0" y="23"/>
                </a:lnTo>
                <a:lnTo>
                  <a:pt x="1" y="13"/>
                </a:lnTo>
                <a:close/>
              </a:path>
            </a:pathLst>
          </a:custGeom>
          <a:solidFill xmlns:a="http://schemas.openxmlformats.org/drawingml/2006/main">
            <a:srgbClr val="00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3" name="Rectangle 92"/>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4" name="Freeform 9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5" y="238"/>
              </a:cxn>
              <a:cxn ang="0">
                <a:pos x="0" y="235"/>
              </a:cxn>
              <a:cxn ang="0">
                <a:pos x="0" y="0"/>
              </a:cxn>
              <a:cxn ang="0">
                <a:pos x="5" y="0"/>
              </a:cxn>
            </a:cxnLst>
            <a:rect l="0" t="0" r="r" b="b"/>
            <a:pathLst>
              <a:path w="5" h="238">
                <a:moveTo>
                  <a:pt x="5" y="0"/>
                </a:moveTo>
                <a:lnTo>
                  <a:pt x="5" y="238"/>
                </a:lnTo>
                <a:lnTo>
                  <a:pt x="0" y="235"/>
                </a:lnTo>
                <a:lnTo>
                  <a:pt x="0" y="0"/>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5" name="Freeform 9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97" y="0"/>
              </a:cxn>
              <a:cxn ang="0">
                <a:pos x="0" y="151"/>
              </a:cxn>
              <a:cxn ang="0">
                <a:pos x="2" y="156"/>
              </a:cxn>
              <a:cxn ang="0">
                <a:pos x="406" y="1"/>
              </a:cxn>
              <a:cxn ang="0">
                <a:pos x="397" y="0"/>
              </a:cxn>
            </a:cxnLst>
            <a:rect l="0" t="0" r="r" b="b"/>
            <a:pathLst>
              <a:path w="406" h="156">
                <a:moveTo>
                  <a:pt x="397" y="0"/>
                </a:moveTo>
                <a:lnTo>
                  <a:pt x="0" y="151"/>
                </a:lnTo>
                <a:lnTo>
                  <a:pt x="2" y="156"/>
                </a:lnTo>
                <a:lnTo>
                  <a:pt x="406" y="1"/>
                </a:lnTo>
                <a:lnTo>
                  <a:pt x="397"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6" name="Freeform 9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35" y="322"/>
              </a:cxn>
              <a:cxn ang="0">
                <a:pos x="0" y="3"/>
              </a:cxn>
              <a:cxn ang="0">
                <a:pos x="5" y="0"/>
              </a:cxn>
              <a:cxn ang="0">
                <a:pos x="239" y="317"/>
              </a:cxn>
              <a:cxn ang="0">
                <a:pos x="235" y="322"/>
              </a:cxn>
            </a:cxnLst>
            <a:rect l="0" t="0" r="r" b="b"/>
            <a:pathLst>
              <a:path w="239" h="322">
                <a:moveTo>
                  <a:pt x="235" y="322"/>
                </a:moveTo>
                <a:lnTo>
                  <a:pt x="0" y="3"/>
                </a:lnTo>
                <a:lnTo>
                  <a:pt x="5" y="0"/>
                </a:lnTo>
                <a:lnTo>
                  <a:pt x="239" y="317"/>
                </a:lnTo>
                <a:lnTo>
                  <a:pt x="235" y="32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7" name="Freeform 9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14" y="287"/>
              </a:cxn>
              <a:cxn ang="0">
                <a:pos x="218" y="282"/>
              </a:cxn>
              <a:cxn ang="0">
                <a:pos x="0" y="0"/>
              </a:cxn>
            </a:cxnLst>
            <a:rect l="0" t="0" r="r" b="b"/>
            <a:pathLst>
              <a:path w="218" h="287">
                <a:moveTo>
                  <a:pt x="0" y="0"/>
                </a:moveTo>
                <a:lnTo>
                  <a:pt x="214" y="287"/>
                </a:lnTo>
                <a:lnTo>
                  <a:pt x="218" y="28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8" name="Rectangle 97"/>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9" name="Rectangle 98"/>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0" name="Freeform 9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4"/>
              </a:cxn>
              <a:cxn ang="0">
                <a:pos x="3" y="15"/>
              </a:cxn>
              <a:cxn ang="0">
                <a:pos x="0" y="0"/>
              </a:cxn>
              <a:cxn ang="0">
                <a:pos x="0" y="184"/>
              </a:cxn>
              <a:cxn ang="0">
                <a:pos x="4" y="184"/>
              </a:cxn>
            </a:cxnLst>
            <a:rect l="0" t="0" r="r" b="b"/>
            <a:pathLst>
              <a:path w="4" h="184">
                <a:moveTo>
                  <a:pt x="4" y="184"/>
                </a:moveTo>
                <a:lnTo>
                  <a:pt x="3" y="15"/>
                </a:lnTo>
                <a:lnTo>
                  <a:pt x="0" y="0"/>
                </a:lnTo>
                <a:lnTo>
                  <a:pt x="0" y="184"/>
                </a:lnTo>
                <a:lnTo>
                  <a:pt x="4" y="18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1" name="Freeform 10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191"/>
              </a:cxn>
              <a:cxn ang="0">
                <a:pos x="2" y="17"/>
              </a:cxn>
              <a:cxn ang="0">
                <a:pos x="0" y="0"/>
              </a:cxn>
              <a:cxn ang="0">
                <a:pos x="0" y="185"/>
              </a:cxn>
              <a:cxn ang="0">
                <a:pos x="3" y="191"/>
              </a:cxn>
            </a:cxnLst>
            <a:rect l="0" t="0" r="r" b="b"/>
            <a:pathLst>
              <a:path w="3" h="191">
                <a:moveTo>
                  <a:pt x="3" y="191"/>
                </a:moveTo>
                <a:lnTo>
                  <a:pt x="2" y="17"/>
                </a:lnTo>
                <a:lnTo>
                  <a:pt x="0" y="0"/>
                </a:lnTo>
                <a:lnTo>
                  <a:pt x="0" y="185"/>
                </a:lnTo>
                <a:lnTo>
                  <a:pt x="3" y="19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2" name="Freeform 10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9"/>
              </a:cxn>
              <a:cxn ang="0">
                <a:pos x="2" y="0"/>
              </a:cxn>
              <a:cxn ang="0">
                <a:pos x="0" y="21"/>
              </a:cxn>
              <a:cxn ang="0">
                <a:pos x="0" y="189"/>
              </a:cxn>
              <a:cxn ang="0">
                <a:pos x="4" y="189"/>
              </a:cxn>
            </a:cxnLst>
            <a:rect l="0" t="0" r="r" b="b"/>
            <a:pathLst>
              <a:path w="4" h="189">
                <a:moveTo>
                  <a:pt x="4" y="189"/>
                </a:moveTo>
                <a:lnTo>
                  <a:pt x="2" y="0"/>
                </a:lnTo>
                <a:lnTo>
                  <a:pt x="0" y="21"/>
                </a:lnTo>
                <a:lnTo>
                  <a:pt x="0" y="189"/>
                </a:lnTo>
                <a:lnTo>
                  <a:pt x="4" y="18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3" name="Rectangle 102"/>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4" name="Rectangle 103"/>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5" name="Rectangle 104"/>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grpSp>
  </cdr:relSizeAnchor>
  <cdr:relSizeAnchor xmlns:cdr="http://schemas.openxmlformats.org/drawingml/2006/chartDrawing">
    <cdr:from>
      <cdr:x>0</cdr:x>
      <cdr:y>0</cdr:y>
    </cdr:from>
    <cdr:to>
      <cdr:x>0</cdr:x>
      <cdr:y>0.00024</cdr:y>
    </cdr:to>
    <cdr:grpSp>
      <cdr:nvGrpSpPr>
        <cdr:cNvPr id="106" name="Group 105">
          <a:extLst xmlns:a="http://schemas.openxmlformats.org/drawingml/2006/main">
            <a:ext uri="{FF2B5EF4-FFF2-40B4-BE49-F238E27FC236}">
              <a16:creationId xmlns:a16="http://schemas.microsoft.com/office/drawing/2014/main" id="{40B38A63-B9B5-4624-AC0D-EB7A696AAA0B}"/>
            </a:ext>
          </a:extLst>
        </cdr:cNvPr>
        <cdr:cNvGrpSpPr>
          <a:grpSpLocks xmlns:a="http://schemas.openxmlformats.org/drawingml/2006/main" noChangeAspect="1"/>
        </cdr:cNvGrpSpPr>
      </cdr:nvGrpSpPr>
      <cdr:grpSpPr bwMode="auto">
        <a:xfrm xmlns:a="http://schemas.openxmlformats.org/drawingml/2006/main">
          <a:off x="0" y="0"/>
          <a:ext cx="0" cy="751"/>
          <a:chOff x="-2403" y="-1145"/>
          <a:chExt cx="0" cy="1"/>
        </a:xfrm>
      </cdr:grpSpPr>
      <cdr:sp macro="" textlink="">
        <cdr:nvSpPr>
          <cdr:cNvPr id="107" name="AutoShape 6"/>
          <cdr:cNvSpPr>
            <a:spLocks xmlns:a="http://schemas.openxmlformats.org/drawingml/2006/main" noChangeAspect="1" noChangeArrowheads="1" noTextEdit="1"/>
          </cdr:cNvSpPr>
        </cdr:nvSpPr>
        <cdr:spPr bwMode="auto">
          <a:xfrm xmlns:a="http://schemas.openxmlformats.org/drawingml/2006/main">
            <a:off x="-2403" y="-1145"/>
            <a:ext cx="0" cy="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8" name="Freeform 10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32" y="173"/>
              </a:cxn>
              <a:cxn ang="0">
                <a:pos x="757" y="0"/>
              </a:cxn>
              <a:cxn ang="0">
                <a:pos x="192" y="184"/>
              </a:cxn>
              <a:cxn ang="0">
                <a:pos x="0" y="316"/>
              </a:cxn>
              <a:cxn ang="0">
                <a:pos x="206" y="492"/>
              </a:cxn>
              <a:cxn ang="0">
                <a:pos x="206" y="735"/>
              </a:cxn>
              <a:cxn ang="0">
                <a:pos x="230" y="739"/>
              </a:cxn>
              <a:cxn ang="0">
                <a:pos x="252" y="737"/>
              </a:cxn>
              <a:cxn ang="0">
                <a:pos x="271" y="734"/>
              </a:cxn>
              <a:cxn ang="0">
                <a:pos x="287" y="728"/>
              </a:cxn>
              <a:cxn ang="0">
                <a:pos x="300" y="722"/>
              </a:cxn>
              <a:cxn ang="0">
                <a:pos x="309" y="717"/>
              </a:cxn>
              <a:cxn ang="0">
                <a:pos x="314" y="712"/>
              </a:cxn>
              <a:cxn ang="0">
                <a:pos x="316" y="711"/>
              </a:cxn>
              <a:cxn ang="0">
                <a:pos x="887" y="487"/>
              </a:cxn>
              <a:cxn ang="0">
                <a:pos x="899" y="479"/>
              </a:cxn>
              <a:cxn ang="0">
                <a:pos x="909" y="471"/>
              </a:cxn>
              <a:cxn ang="0">
                <a:pos x="918" y="463"/>
              </a:cxn>
              <a:cxn ang="0">
                <a:pos x="925" y="455"/>
              </a:cxn>
              <a:cxn ang="0">
                <a:pos x="930" y="448"/>
              </a:cxn>
              <a:cxn ang="0">
                <a:pos x="934" y="442"/>
              </a:cxn>
              <a:cxn ang="0">
                <a:pos x="936" y="439"/>
              </a:cxn>
              <a:cxn ang="0">
                <a:pos x="937" y="437"/>
              </a:cxn>
              <a:cxn ang="0">
                <a:pos x="937" y="252"/>
              </a:cxn>
              <a:cxn ang="0">
                <a:pos x="938" y="223"/>
              </a:cxn>
              <a:cxn ang="0">
                <a:pos x="937" y="198"/>
              </a:cxn>
              <a:cxn ang="0">
                <a:pos x="933" y="180"/>
              </a:cxn>
              <a:cxn ang="0">
                <a:pos x="932" y="173"/>
              </a:cxn>
            </a:cxnLst>
            <a:rect l="0" t="0" r="r" b="b"/>
            <a:pathLst>
              <a:path w="938" h="739">
                <a:moveTo>
                  <a:pt x="932" y="173"/>
                </a:moveTo>
                <a:lnTo>
                  <a:pt x="757" y="0"/>
                </a:lnTo>
                <a:lnTo>
                  <a:pt x="192" y="184"/>
                </a:lnTo>
                <a:lnTo>
                  <a:pt x="0" y="316"/>
                </a:lnTo>
                <a:lnTo>
                  <a:pt x="206" y="492"/>
                </a:lnTo>
                <a:lnTo>
                  <a:pt x="206" y="735"/>
                </a:lnTo>
                <a:lnTo>
                  <a:pt x="230" y="739"/>
                </a:lnTo>
                <a:lnTo>
                  <a:pt x="252" y="737"/>
                </a:lnTo>
                <a:lnTo>
                  <a:pt x="271" y="734"/>
                </a:lnTo>
                <a:lnTo>
                  <a:pt x="287" y="728"/>
                </a:lnTo>
                <a:lnTo>
                  <a:pt x="300" y="722"/>
                </a:lnTo>
                <a:lnTo>
                  <a:pt x="309" y="717"/>
                </a:lnTo>
                <a:lnTo>
                  <a:pt x="314" y="712"/>
                </a:lnTo>
                <a:lnTo>
                  <a:pt x="316" y="711"/>
                </a:lnTo>
                <a:lnTo>
                  <a:pt x="887" y="487"/>
                </a:lnTo>
                <a:lnTo>
                  <a:pt x="899" y="479"/>
                </a:lnTo>
                <a:lnTo>
                  <a:pt x="909" y="471"/>
                </a:lnTo>
                <a:lnTo>
                  <a:pt x="918" y="463"/>
                </a:lnTo>
                <a:lnTo>
                  <a:pt x="925" y="455"/>
                </a:lnTo>
                <a:lnTo>
                  <a:pt x="930" y="448"/>
                </a:lnTo>
                <a:lnTo>
                  <a:pt x="934" y="442"/>
                </a:lnTo>
                <a:lnTo>
                  <a:pt x="936" y="439"/>
                </a:lnTo>
                <a:lnTo>
                  <a:pt x="937" y="437"/>
                </a:lnTo>
                <a:lnTo>
                  <a:pt x="937" y="252"/>
                </a:lnTo>
                <a:lnTo>
                  <a:pt x="938" y="223"/>
                </a:lnTo>
                <a:lnTo>
                  <a:pt x="937" y="198"/>
                </a:lnTo>
                <a:lnTo>
                  <a:pt x="933" y="180"/>
                </a:lnTo>
                <a:lnTo>
                  <a:pt x="932" y="173"/>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9" name="Freeform 10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6" y="0"/>
              </a:cxn>
              <a:cxn ang="0">
                <a:pos x="0" y="66"/>
              </a:cxn>
              <a:cxn ang="0">
                <a:pos x="217" y="375"/>
              </a:cxn>
              <a:cxn ang="0">
                <a:pos x="229" y="383"/>
              </a:cxn>
              <a:cxn ang="0">
                <a:pos x="241" y="391"/>
              </a:cxn>
              <a:cxn ang="0">
                <a:pos x="252" y="397"/>
              </a:cxn>
              <a:cxn ang="0">
                <a:pos x="264" y="403"/>
              </a:cxn>
              <a:cxn ang="0">
                <a:pos x="273" y="409"/>
              </a:cxn>
              <a:cxn ang="0">
                <a:pos x="283" y="412"/>
              </a:cxn>
              <a:cxn ang="0">
                <a:pos x="293" y="416"/>
              </a:cxn>
              <a:cxn ang="0">
                <a:pos x="302" y="419"/>
              </a:cxn>
              <a:cxn ang="0">
                <a:pos x="302" y="176"/>
              </a:cxn>
              <a:cxn ang="0">
                <a:pos x="96" y="0"/>
              </a:cxn>
            </a:cxnLst>
            <a:rect l="0" t="0" r="r" b="b"/>
            <a:pathLst>
              <a:path w="302" h="419">
                <a:moveTo>
                  <a:pt x="96" y="0"/>
                </a:moveTo>
                <a:lnTo>
                  <a:pt x="0" y="66"/>
                </a:lnTo>
                <a:lnTo>
                  <a:pt x="217" y="375"/>
                </a:lnTo>
                <a:lnTo>
                  <a:pt x="229" y="383"/>
                </a:lnTo>
                <a:lnTo>
                  <a:pt x="241" y="391"/>
                </a:lnTo>
                <a:lnTo>
                  <a:pt x="252" y="397"/>
                </a:lnTo>
                <a:lnTo>
                  <a:pt x="264" y="403"/>
                </a:lnTo>
                <a:lnTo>
                  <a:pt x="273" y="409"/>
                </a:lnTo>
                <a:lnTo>
                  <a:pt x="283" y="412"/>
                </a:lnTo>
                <a:lnTo>
                  <a:pt x="293" y="416"/>
                </a:lnTo>
                <a:lnTo>
                  <a:pt x="302" y="419"/>
                </a:lnTo>
                <a:lnTo>
                  <a:pt x="302" y="176"/>
                </a:lnTo>
                <a:lnTo>
                  <a:pt x="96" y="0"/>
                </a:lnTo>
                <a:close/>
              </a:path>
            </a:pathLst>
          </a:custGeom>
          <a:solidFill xmlns:a="http://schemas.openxmlformats.org/drawingml/2006/main">
            <a:srgbClr val="F2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0" name="Freeform 10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50" y="55"/>
              </a:cxn>
              <a:cxn ang="0">
                <a:pos x="109" y="259"/>
              </a:cxn>
              <a:cxn ang="0">
                <a:pos x="107" y="260"/>
              </a:cxn>
              <a:cxn ang="0">
                <a:pos x="100" y="262"/>
              </a:cxn>
              <a:cxn ang="0">
                <a:pos x="89" y="267"/>
              </a:cxn>
              <a:cxn ang="0">
                <a:pos x="77" y="271"/>
              </a:cxn>
              <a:cxn ang="0">
                <a:pos x="60" y="276"/>
              </a:cxn>
              <a:cxn ang="0">
                <a:pos x="42" y="280"/>
              </a:cxn>
              <a:cxn ang="0">
                <a:pos x="21" y="283"/>
              </a:cxn>
              <a:cxn ang="0">
                <a:pos x="0" y="284"/>
              </a:cxn>
              <a:cxn ang="0">
                <a:pos x="0" y="1171"/>
              </a:cxn>
              <a:cxn ang="0">
                <a:pos x="6" y="1171"/>
              </a:cxn>
              <a:cxn ang="0">
                <a:pos x="12" y="1171"/>
              </a:cxn>
              <a:cxn ang="0">
                <a:pos x="16" y="1171"/>
              </a:cxn>
              <a:cxn ang="0">
                <a:pos x="22" y="1170"/>
              </a:cxn>
              <a:cxn ang="0">
                <a:pos x="27" y="1169"/>
              </a:cxn>
              <a:cxn ang="0">
                <a:pos x="31" y="1168"/>
              </a:cxn>
              <a:cxn ang="0">
                <a:pos x="35" y="1167"/>
              </a:cxn>
              <a:cxn ang="0">
                <a:pos x="39" y="1165"/>
              </a:cxn>
              <a:cxn ang="0">
                <a:pos x="665" y="931"/>
              </a:cxn>
              <a:cxn ang="0">
                <a:pos x="667" y="931"/>
              </a:cxn>
              <a:cxn ang="0">
                <a:pos x="672" y="928"/>
              </a:cxn>
              <a:cxn ang="0">
                <a:pos x="679" y="925"/>
              </a:cxn>
              <a:cxn ang="0">
                <a:pos x="688" y="919"/>
              </a:cxn>
              <a:cxn ang="0">
                <a:pos x="696" y="909"/>
              </a:cxn>
              <a:cxn ang="0">
                <a:pos x="703" y="896"/>
              </a:cxn>
              <a:cxn ang="0">
                <a:pos x="708" y="878"/>
              </a:cxn>
              <a:cxn ang="0">
                <a:pos x="710" y="855"/>
              </a:cxn>
              <a:cxn ang="0">
                <a:pos x="719" y="0"/>
              </a:cxn>
              <a:cxn ang="0">
                <a:pos x="717" y="3"/>
              </a:cxn>
              <a:cxn ang="0">
                <a:pos x="712" y="7"/>
              </a:cxn>
              <a:cxn ang="0">
                <a:pos x="705" y="15"/>
              </a:cxn>
              <a:cxn ang="0">
                <a:pos x="696" y="24"/>
              </a:cxn>
              <a:cxn ang="0">
                <a:pos x="685" y="34"/>
              </a:cxn>
              <a:cxn ang="0">
                <a:pos x="673" y="42"/>
              </a:cxn>
              <a:cxn ang="0">
                <a:pos x="661" y="50"/>
              </a:cxn>
              <a:cxn ang="0">
                <a:pos x="650" y="55"/>
              </a:cxn>
            </a:cxnLst>
            <a:rect l="0" t="0" r="r" b="b"/>
            <a:pathLst>
              <a:path w="719" h="1171">
                <a:moveTo>
                  <a:pt x="650" y="55"/>
                </a:moveTo>
                <a:lnTo>
                  <a:pt x="109" y="259"/>
                </a:lnTo>
                <a:lnTo>
                  <a:pt x="107" y="260"/>
                </a:lnTo>
                <a:lnTo>
                  <a:pt x="100" y="262"/>
                </a:lnTo>
                <a:lnTo>
                  <a:pt x="89" y="267"/>
                </a:lnTo>
                <a:lnTo>
                  <a:pt x="77" y="271"/>
                </a:lnTo>
                <a:lnTo>
                  <a:pt x="60" y="276"/>
                </a:lnTo>
                <a:lnTo>
                  <a:pt x="42" y="280"/>
                </a:lnTo>
                <a:lnTo>
                  <a:pt x="21" y="283"/>
                </a:lnTo>
                <a:lnTo>
                  <a:pt x="0" y="284"/>
                </a:lnTo>
                <a:lnTo>
                  <a:pt x="0" y="1171"/>
                </a:lnTo>
                <a:lnTo>
                  <a:pt x="6" y="1171"/>
                </a:lnTo>
                <a:lnTo>
                  <a:pt x="12" y="1171"/>
                </a:lnTo>
                <a:lnTo>
                  <a:pt x="16" y="1171"/>
                </a:lnTo>
                <a:lnTo>
                  <a:pt x="22" y="1170"/>
                </a:lnTo>
                <a:lnTo>
                  <a:pt x="27" y="1169"/>
                </a:lnTo>
                <a:lnTo>
                  <a:pt x="31" y="1168"/>
                </a:lnTo>
                <a:lnTo>
                  <a:pt x="35" y="1167"/>
                </a:lnTo>
                <a:lnTo>
                  <a:pt x="39" y="1165"/>
                </a:lnTo>
                <a:lnTo>
                  <a:pt x="665" y="931"/>
                </a:lnTo>
                <a:lnTo>
                  <a:pt x="667" y="931"/>
                </a:lnTo>
                <a:lnTo>
                  <a:pt x="672" y="928"/>
                </a:lnTo>
                <a:lnTo>
                  <a:pt x="679" y="925"/>
                </a:lnTo>
                <a:lnTo>
                  <a:pt x="688" y="919"/>
                </a:lnTo>
                <a:lnTo>
                  <a:pt x="696" y="909"/>
                </a:lnTo>
                <a:lnTo>
                  <a:pt x="703" y="896"/>
                </a:lnTo>
                <a:lnTo>
                  <a:pt x="708" y="878"/>
                </a:lnTo>
                <a:lnTo>
                  <a:pt x="710" y="855"/>
                </a:lnTo>
                <a:lnTo>
                  <a:pt x="719" y="0"/>
                </a:lnTo>
                <a:lnTo>
                  <a:pt x="717" y="3"/>
                </a:lnTo>
                <a:lnTo>
                  <a:pt x="712" y="7"/>
                </a:lnTo>
                <a:lnTo>
                  <a:pt x="705" y="15"/>
                </a:lnTo>
                <a:lnTo>
                  <a:pt x="696" y="24"/>
                </a:lnTo>
                <a:lnTo>
                  <a:pt x="685" y="34"/>
                </a:lnTo>
                <a:lnTo>
                  <a:pt x="673" y="42"/>
                </a:lnTo>
                <a:lnTo>
                  <a:pt x="661" y="50"/>
                </a:lnTo>
                <a:lnTo>
                  <a:pt x="650" y="55"/>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1" name="Freeform 11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14" y="308"/>
              </a:cxn>
              <a:cxn ang="0">
                <a:pos x="0" y="0"/>
              </a:cxn>
              <a:cxn ang="0">
                <a:pos x="0" y="905"/>
              </a:cxn>
              <a:cxn ang="0">
                <a:pos x="1" y="914"/>
              </a:cxn>
              <a:cxn ang="0">
                <a:pos x="7" y="935"/>
              </a:cxn>
              <a:cxn ang="0">
                <a:pos x="13" y="962"/>
              </a:cxn>
              <a:cxn ang="0">
                <a:pos x="24" y="985"/>
              </a:cxn>
              <a:cxn ang="0">
                <a:pos x="234" y="1208"/>
              </a:cxn>
              <a:cxn ang="0">
                <a:pos x="236" y="1209"/>
              </a:cxn>
              <a:cxn ang="0">
                <a:pos x="242" y="1212"/>
              </a:cxn>
              <a:cxn ang="0">
                <a:pos x="250" y="1215"/>
              </a:cxn>
              <a:cxn ang="0">
                <a:pos x="261" y="1219"/>
              </a:cxn>
              <a:cxn ang="0">
                <a:pos x="274" y="1223"/>
              </a:cxn>
              <a:cxn ang="0">
                <a:pos x="289" y="1227"/>
              </a:cxn>
              <a:cxn ang="0">
                <a:pos x="303" y="1230"/>
              </a:cxn>
              <a:cxn ang="0">
                <a:pos x="318" y="1231"/>
              </a:cxn>
              <a:cxn ang="0">
                <a:pos x="318" y="344"/>
              </a:cxn>
              <a:cxn ang="0">
                <a:pos x="304" y="344"/>
              </a:cxn>
              <a:cxn ang="0">
                <a:pos x="290" y="343"/>
              </a:cxn>
              <a:cxn ang="0">
                <a:pos x="276" y="341"/>
              </a:cxn>
              <a:cxn ang="0">
                <a:pos x="264" y="336"/>
              </a:cxn>
              <a:cxn ang="0">
                <a:pos x="250" y="331"/>
              </a:cxn>
              <a:cxn ang="0">
                <a:pos x="238" y="326"/>
              </a:cxn>
              <a:cxn ang="0">
                <a:pos x="225" y="318"/>
              </a:cxn>
              <a:cxn ang="0">
                <a:pos x="214" y="308"/>
              </a:cxn>
            </a:cxnLst>
            <a:rect l="0" t="0" r="r" b="b"/>
            <a:pathLst>
              <a:path w="318" h="1231">
                <a:moveTo>
                  <a:pt x="214" y="308"/>
                </a:moveTo>
                <a:lnTo>
                  <a:pt x="0" y="0"/>
                </a:lnTo>
                <a:lnTo>
                  <a:pt x="0" y="905"/>
                </a:lnTo>
                <a:lnTo>
                  <a:pt x="1" y="914"/>
                </a:lnTo>
                <a:lnTo>
                  <a:pt x="7" y="935"/>
                </a:lnTo>
                <a:lnTo>
                  <a:pt x="13" y="962"/>
                </a:lnTo>
                <a:lnTo>
                  <a:pt x="24" y="985"/>
                </a:lnTo>
                <a:lnTo>
                  <a:pt x="234" y="1208"/>
                </a:lnTo>
                <a:lnTo>
                  <a:pt x="236" y="1209"/>
                </a:lnTo>
                <a:lnTo>
                  <a:pt x="242" y="1212"/>
                </a:lnTo>
                <a:lnTo>
                  <a:pt x="250" y="1215"/>
                </a:lnTo>
                <a:lnTo>
                  <a:pt x="261" y="1219"/>
                </a:lnTo>
                <a:lnTo>
                  <a:pt x="274" y="1223"/>
                </a:lnTo>
                <a:lnTo>
                  <a:pt x="289" y="1227"/>
                </a:lnTo>
                <a:lnTo>
                  <a:pt x="303" y="1230"/>
                </a:lnTo>
                <a:lnTo>
                  <a:pt x="318" y="1231"/>
                </a:lnTo>
                <a:lnTo>
                  <a:pt x="318" y="344"/>
                </a:lnTo>
                <a:lnTo>
                  <a:pt x="304" y="344"/>
                </a:lnTo>
                <a:lnTo>
                  <a:pt x="290" y="343"/>
                </a:lnTo>
                <a:lnTo>
                  <a:pt x="276" y="341"/>
                </a:lnTo>
                <a:lnTo>
                  <a:pt x="264" y="336"/>
                </a:lnTo>
                <a:lnTo>
                  <a:pt x="250" y="331"/>
                </a:lnTo>
                <a:lnTo>
                  <a:pt x="238" y="326"/>
                </a:lnTo>
                <a:lnTo>
                  <a:pt x="225" y="318"/>
                </a:lnTo>
                <a:lnTo>
                  <a:pt x="214" y="308"/>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2" name="Freeform 11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7"/>
              </a:cxn>
              <a:cxn ang="0">
                <a:pos x="216" y="502"/>
              </a:cxn>
              <a:cxn ang="0">
                <a:pos x="469" y="347"/>
              </a:cxn>
              <a:cxn ang="0">
                <a:pos x="470" y="347"/>
              </a:cxn>
              <a:cxn ang="0">
                <a:pos x="472" y="346"/>
              </a:cxn>
              <a:cxn ang="0">
                <a:pos x="475" y="344"/>
              </a:cxn>
              <a:cxn ang="0">
                <a:pos x="480" y="342"/>
              </a:cxn>
              <a:cxn ang="0">
                <a:pos x="223" y="0"/>
              </a:cxn>
              <a:cxn ang="0">
                <a:pos x="214" y="4"/>
              </a:cxn>
              <a:cxn ang="0">
                <a:pos x="204" y="10"/>
              </a:cxn>
              <a:cxn ang="0">
                <a:pos x="192" y="17"/>
              </a:cxn>
              <a:cxn ang="0">
                <a:pos x="180" y="25"/>
              </a:cxn>
              <a:cxn ang="0">
                <a:pos x="166" y="34"/>
              </a:cxn>
              <a:cxn ang="0">
                <a:pos x="152" y="45"/>
              </a:cxn>
              <a:cxn ang="0">
                <a:pos x="136" y="56"/>
              </a:cxn>
              <a:cxn ang="0">
                <a:pos x="121" y="70"/>
              </a:cxn>
              <a:cxn ang="0">
                <a:pos x="104" y="84"/>
              </a:cxn>
              <a:cxn ang="0">
                <a:pos x="88" y="99"/>
              </a:cxn>
              <a:cxn ang="0">
                <a:pos x="72" y="117"/>
              </a:cxn>
              <a:cxn ang="0">
                <a:pos x="56" y="134"/>
              </a:cxn>
              <a:cxn ang="0">
                <a:pos x="41" y="153"/>
              </a:cxn>
              <a:cxn ang="0">
                <a:pos x="26" y="173"/>
              </a:cxn>
              <a:cxn ang="0">
                <a:pos x="13" y="194"/>
              </a:cxn>
              <a:cxn ang="0">
                <a:pos x="0" y="217"/>
              </a:cxn>
            </a:cxnLst>
            <a:rect l="0" t="0" r="r" b="b"/>
            <a:pathLst>
              <a:path w="480" h="502">
                <a:moveTo>
                  <a:pt x="0" y="217"/>
                </a:moveTo>
                <a:lnTo>
                  <a:pt x="216" y="502"/>
                </a:lnTo>
                <a:lnTo>
                  <a:pt x="469" y="347"/>
                </a:lnTo>
                <a:lnTo>
                  <a:pt x="470" y="347"/>
                </a:lnTo>
                <a:lnTo>
                  <a:pt x="472" y="346"/>
                </a:lnTo>
                <a:lnTo>
                  <a:pt x="475" y="344"/>
                </a:lnTo>
                <a:lnTo>
                  <a:pt x="480" y="342"/>
                </a:lnTo>
                <a:lnTo>
                  <a:pt x="223" y="0"/>
                </a:lnTo>
                <a:lnTo>
                  <a:pt x="214" y="4"/>
                </a:lnTo>
                <a:lnTo>
                  <a:pt x="204" y="10"/>
                </a:lnTo>
                <a:lnTo>
                  <a:pt x="192" y="17"/>
                </a:lnTo>
                <a:lnTo>
                  <a:pt x="180" y="25"/>
                </a:lnTo>
                <a:lnTo>
                  <a:pt x="166" y="34"/>
                </a:lnTo>
                <a:lnTo>
                  <a:pt x="152" y="45"/>
                </a:lnTo>
                <a:lnTo>
                  <a:pt x="136" y="56"/>
                </a:lnTo>
                <a:lnTo>
                  <a:pt x="121" y="70"/>
                </a:lnTo>
                <a:lnTo>
                  <a:pt x="104" y="84"/>
                </a:lnTo>
                <a:lnTo>
                  <a:pt x="88" y="99"/>
                </a:lnTo>
                <a:lnTo>
                  <a:pt x="72" y="117"/>
                </a:lnTo>
                <a:lnTo>
                  <a:pt x="56" y="134"/>
                </a:lnTo>
                <a:lnTo>
                  <a:pt x="41" y="153"/>
                </a:lnTo>
                <a:lnTo>
                  <a:pt x="26" y="173"/>
                </a:lnTo>
                <a:lnTo>
                  <a:pt x="13" y="194"/>
                </a:lnTo>
                <a:lnTo>
                  <a:pt x="0" y="217"/>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3" name="Freeform 11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92" y="0"/>
              </a:cxn>
              <a:cxn ang="0">
                <a:pos x="12" y="245"/>
              </a:cxn>
              <a:cxn ang="0">
                <a:pos x="11" y="245"/>
              </a:cxn>
              <a:cxn ang="0">
                <a:pos x="9" y="246"/>
              </a:cxn>
              <a:cxn ang="0">
                <a:pos x="5" y="248"/>
              </a:cxn>
              <a:cxn ang="0">
                <a:pos x="0" y="251"/>
              </a:cxn>
              <a:cxn ang="0">
                <a:pos x="257" y="593"/>
              </a:cxn>
              <a:cxn ang="0">
                <a:pos x="266" y="589"/>
              </a:cxn>
              <a:cxn ang="0">
                <a:pos x="279" y="582"/>
              </a:cxn>
              <a:cxn ang="0">
                <a:pos x="294" y="575"/>
              </a:cxn>
              <a:cxn ang="0">
                <a:pos x="311" y="568"/>
              </a:cxn>
              <a:cxn ang="0">
                <a:pos x="331" y="560"/>
              </a:cxn>
              <a:cxn ang="0">
                <a:pos x="352" y="551"/>
              </a:cxn>
              <a:cxn ang="0">
                <a:pos x="376" y="543"/>
              </a:cxn>
              <a:cxn ang="0">
                <a:pos x="400" y="533"/>
              </a:cxn>
              <a:cxn ang="0">
                <a:pos x="956" y="358"/>
              </a:cxn>
              <a:cxn ang="0">
                <a:pos x="959" y="357"/>
              </a:cxn>
              <a:cxn ang="0">
                <a:pos x="964" y="355"/>
              </a:cxn>
              <a:cxn ang="0">
                <a:pos x="974" y="351"/>
              </a:cxn>
              <a:cxn ang="0">
                <a:pos x="985" y="346"/>
              </a:cxn>
              <a:cxn ang="0">
                <a:pos x="996" y="339"/>
              </a:cxn>
              <a:cxn ang="0">
                <a:pos x="1006" y="332"/>
              </a:cxn>
              <a:cxn ang="0">
                <a:pos x="1015" y="324"/>
              </a:cxn>
              <a:cxn ang="0">
                <a:pos x="1021" y="314"/>
              </a:cxn>
              <a:cxn ang="0">
                <a:pos x="792" y="0"/>
              </a:cxn>
            </a:cxnLst>
            <a:rect l="0" t="0" r="r" b="b"/>
            <a:pathLst>
              <a:path w="1021" h="593">
                <a:moveTo>
                  <a:pt x="792" y="0"/>
                </a:moveTo>
                <a:lnTo>
                  <a:pt x="12" y="245"/>
                </a:lnTo>
                <a:lnTo>
                  <a:pt x="11" y="245"/>
                </a:lnTo>
                <a:lnTo>
                  <a:pt x="9" y="246"/>
                </a:lnTo>
                <a:lnTo>
                  <a:pt x="5" y="248"/>
                </a:lnTo>
                <a:lnTo>
                  <a:pt x="0" y="251"/>
                </a:lnTo>
                <a:lnTo>
                  <a:pt x="257" y="593"/>
                </a:lnTo>
                <a:lnTo>
                  <a:pt x="266" y="589"/>
                </a:lnTo>
                <a:lnTo>
                  <a:pt x="279" y="582"/>
                </a:lnTo>
                <a:lnTo>
                  <a:pt x="294" y="575"/>
                </a:lnTo>
                <a:lnTo>
                  <a:pt x="311" y="568"/>
                </a:lnTo>
                <a:lnTo>
                  <a:pt x="331" y="560"/>
                </a:lnTo>
                <a:lnTo>
                  <a:pt x="352" y="551"/>
                </a:lnTo>
                <a:lnTo>
                  <a:pt x="376" y="543"/>
                </a:lnTo>
                <a:lnTo>
                  <a:pt x="400" y="533"/>
                </a:lnTo>
                <a:lnTo>
                  <a:pt x="956" y="358"/>
                </a:lnTo>
                <a:lnTo>
                  <a:pt x="959" y="357"/>
                </a:lnTo>
                <a:lnTo>
                  <a:pt x="964" y="355"/>
                </a:lnTo>
                <a:lnTo>
                  <a:pt x="974" y="351"/>
                </a:lnTo>
                <a:lnTo>
                  <a:pt x="985" y="346"/>
                </a:lnTo>
                <a:lnTo>
                  <a:pt x="996" y="339"/>
                </a:lnTo>
                <a:lnTo>
                  <a:pt x="1006" y="332"/>
                </a:lnTo>
                <a:lnTo>
                  <a:pt x="1015" y="324"/>
                </a:lnTo>
                <a:lnTo>
                  <a:pt x="1021" y="314"/>
                </a:lnTo>
                <a:lnTo>
                  <a:pt x="792" y="0"/>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4" name="Freeform 11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4" y="0"/>
              </a:cxn>
              <a:cxn ang="0">
                <a:pos x="322" y="276"/>
              </a:cxn>
              <a:cxn ang="0">
                <a:pos x="181" y="364"/>
              </a:cxn>
              <a:cxn ang="0">
                <a:pos x="0" y="115"/>
              </a:cxn>
              <a:cxn ang="0">
                <a:pos x="114" y="0"/>
              </a:cxn>
            </a:cxnLst>
            <a:rect l="0" t="0" r="r" b="b"/>
            <a:pathLst>
              <a:path w="322" h="364">
                <a:moveTo>
                  <a:pt x="114" y="0"/>
                </a:moveTo>
                <a:lnTo>
                  <a:pt x="322" y="276"/>
                </a:lnTo>
                <a:lnTo>
                  <a:pt x="181" y="364"/>
                </a:lnTo>
                <a:lnTo>
                  <a:pt x="0" y="115"/>
                </a:lnTo>
                <a:lnTo>
                  <a:pt x="114" y="0"/>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5" name="Freeform 11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64" y="242"/>
              </a:cxn>
              <a:cxn ang="0">
                <a:pos x="164" y="1013"/>
              </a:cxn>
              <a:cxn ang="0">
                <a:pos x="0" y="864"/>
              </a:cxn>
              <a:cxn ang="0">
                <a:pos x="0" y="0"/>
              </a:cxn>
              <a:cxn ang="0">
                <a:pos x="164" y="242"/>
              </a:cxn>
            </a:cxnLst>
            <a:rect l="0" t="0" r="r" b="b"/>
            <a:pathLst>
              <a:path w="164" h="1013">
                <a:moveTo>
                  <a:pt x="164" y="242"/>
                </a:moveTo>
                <a:lnTo>
                  <a:pt x="164" y="1013"/>
                </a:lnTo>
                <a:lnTo>
                  <a:pt x="0" y="864"/>
                </a:lnTo>
                <a:lnTo>
                  <a:pt x="0" y="0"/>
                </a:lnTo>
                <a:lnTo>
                  <a:pt x="164" y="24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6" name="Freeform 11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65" y="282"/>
              </a:cxn>
              <a:cxn ang="0">
                <a:pos x="204" y="457"/>
              </a:cxn>
              <a:cxn ang="0">
                <a:pos x="0" y="178"/>
              </a:cxn>
              <a:cxn ang="0">
                <a:pos x="546" y="0"/>
              </a:cxn>
              <a:cxn ang="0">
                <a:pos x="765" y="282"/>
              </a:cxn>
            </a:cxnLst>
            <a:rect l="0" t="0" r="r" b="b"/>
            <a:pathLst>
              <a:path w="765" h="457">
                <a:moveTo>
                  <a:pt x="765" y="282"/>
                </a:moveTo>
                <a:lnTo>
                  <a:pt x="204" y="457"/>
                </a:lnTo>
                <a:lnTo>
                  <a:pt x="0" y="178"/>
                </a:lnTo>
                <a:lnTo>
                  <a:pt x="546" y="0"/>
                </a:lnTo>
                <a:lnTo>
                  <a:pt x="765" y="28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7" name="Freeform 11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3"/>
              </a:cxn>
              <a:cxn ang="0">
                <a:pos x="0" y="1014"/>
              </a:cxn>
              <a:cxn ang="0">
                <a:pos x="551" y="803"/>
              </a:cxn>
              <a:cxn ang="0">
                <a:pos x="551" y="0"/>
              </a:cxn>
              <a:cxn ang="0">
                <a:pos x="0" y="213"/>
              </a:cxn>
            </a:cxnLst>
            <a:rect l="0" t="0" r="r" b="b"/>
            <a:pathLst>
              <a:path w="551" h="1014">
                <a:moveTo>
                  <a:pt x="0" y="213"/>
                </a:moveTo>
                <a:lnTo>
                  <a:pt x="0" y="1014"/>
                </a:lnTo>
                <a:lnTo>
                  <a:pt x="551" y="803"/>
                </a:lnTo>
                <a:lnTo>
                  <a:pt x="551" y="0"/>
                </a:lnTo>
                <a:lnTo>
                  <a:pt x="0" y="213"/>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8" name="Freeform 11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3"/>
              </a:cxn>
              <a:cxn ang="0">
                <a:pos x="130" y="445"/>
              </a:cxn>
              <a:cxn ang="0">
                <a:pos x="150" y="456"/>
              </a:cxn>
              <a:cxn ang="0">
                <a:pos x="187" y="466"/>
              </a:cxn>
              <a:cxn ang="0">
                <a:pos x="239" y="467"/>
              </a:cxn>
              <a:cxn ang="0">
                <a:pos x="271" y="459"/>
              </a:cxn>
              <a:cxn ang="0">
                <a:pos x="288" y="454"/>
              </a:cxn>
              <a:cxn ang="0">
                <a:pos x="310" y="458"/>
              </a:cxn>
              <a:cxn ang="0">
                <a:pos x="327" y="480"/>
              </a:cxn>
              <a:cxn ang="0">
                <a:pos x="330" y="506"/>
              </a:cxn>
              <a:cxn ang="0">
                <a:pos x="330" y="526"/>
              </a:cxn>
              <a:cxn ang="0">
                <a:pos x="337" y="552"/>
              </a:cxn>
              <a:cxn ang="0">
                <a:pos x="362" y="564"/>
              </a:cxn>
              <a:cxn ang="0">
                <a:pos x="761" y="416"/>
              </a:cxn>
              <a:cxn ang="0">
                <a:pos x="767" y="414"/>
              </a:cxn>
              <a:cxn ang="0">
                <a:pos x="779" y="405"/>
              </a:cxn>
              <a:cxn ang="0">
                <a:pos x="789" y="379"/>
              </a:cxn>
              <a:cxn ang="0">
                <a:pos x="791" y="334"/>
              </a:cxn>
              <a:cxn ang="0">
                <a:pos x="791" y="322"/>
              </a:cxn>
              <a:cxn ang="0">
                <a:pos x="796" y="295"/>
              </a:cxn>
              <a:cxn ang="0">
                <a:pos x="810" y="264"/>
              </a:cxn>
              <a:cxn ang="0">
                <a:pos x="841" y="244"/>
              </a:cxn>
              <a:cxn ang="0">
                <a:pos x="855" y="239"/>
              </a:cxn>
              <a:cxn ang="0">
                <a:pos x="885" y="225"/>
              </a:cxn>
              <a:cxn ang="0">
                <a:pos x="911" y="201"/>
              </a:cxn>
              <a:cxn ang="0">
                <a:pos x="915" y="165"/>
              </a:cxn>
              <a:cxn ang="0">
                <a:pos x="781" y="110"/>
              </a:cxn>
              <a:cxn ang="0">
                <a:pos x="657" y="0"/>
              </a:cxn>
              <a:cxn ang="0">
                <a:pos x="537" y="67"/>
              </a:cxn>
              <a:cxn ang="0">
                <a:pos x="430" y="105"/>
              </a:cxn>
              <a:cxn ang="0">
                <a:pos x="323" y="152"/>
              </a:cxn>
              <a:cxn ang="0">
                <a:pos x="215" y="191"/>
              </a:cxn>
              <a:cxn ang="0">
                <a:pos x="108" y="235"/>
              </a:cxn>
              <a:cxn ang="0">
                <a:pos x="0" y="285"/>
              </a:cxn>
            </a:cxnLst>
            <a:rect l="0" t="0" r="r" b="b"/>
            <a:pathLst>
              <a:path w="918" h="564">
                <a:moveTo>
                  <a:pt x="0" y="285"/>
                </a:moveTo>
                <a:lnTo>
                  <a:pt x="0" y="313"/>
                </a:lnTo>
                <a:lnTo>
                  <a:pt x="128" y="443"/>
                </a:lnTo>
                <a:lnTo>
                  <a:pt x="130" y="445"/>
                </a:lnTo>
                <a:lnTo>
                  <a:pt x="138" y="449"/>
                </a:lnTo>
                <a:lnTo>
                  <a:pt x="150" y="456"/>
                </a:lnTo>
                <a:lnTo>
                  <a:pt x="167" y="461"/>
                </a:lnTo>
                <a:lnTo>
                  <a:pt x="187" y="466"/>
                </a:lnTo>
                <a:lnTo>
                  <a:pt x="211" y="468"/>
                </a:lnTo>
                <a:lnTo>
                  <a:pt x="239" y="467"/>
                </a:lnTo>
                <a:lnTo>
                  <a:pt x="269" y="460"/>
                </a:lnTo>
                <a:lnTo>
                  <a:pt x="271" y="459"/>
                </a:lnTo>
                <a:lnTo>
                  <a:pt x="278" y="457"/>
                </a:lnTo>
                <a:lnTo>
                  <a:pt x="288" y="454"/>
                </a:lnTo>
                <a:lnTo>
                  <a:pt x="298" y="454"/>
                </a:lnTo>
                <a:lnTo>
                  <a:pt x="310" y="458"/>
                </a:lnTo>
                <a:lnTo>
                  <a:pt x="319" y="466"/>
                </a:lnTo>
                <a:lnTo>
                  <a:pt x="327" y="480"/>
                </a:lnTo>
                <a:lnTo>
                  <a:pt x="330" y="503"/>
                </a:lnTo>
                <a:lnTo>
                  <a:pt x="330" y="506"/>
                </a:lnTo>
                <a:lnTo>
                  <a:pt x="329" y="515"/>
                </a:lnTo>
                <a:lnTo>
                  <a:pt x="330" y="526"/>
                </a:lnTo>
                <a:lnTo>
                  <a:pt x="333" y="539"/>
                </a:lnTo>
                <a:lnTo>
                  <a:pt x="337" y="552"/>
                </a:lnTo>
                <a:lnTo>
                  <a:pt x="347" y="561"/>
                </a:lnTo>
                <a:lnTo>
                  <a:pt x="362" y="564"/>
                </a:lnTo>
                <a:lnTo>
                  <a:pt x="381" y="562"/>
                </a:lnTo>
                <a:lnTo>
                  <a:pt x="761" y="416"/>
                </a:lnTo>
                <a:lnTo>
                  <a:pt x="762" y="416"/>
                </a:lnTo>
                <a:lnTo>
                  <a:pt x="767" y="414"/>
                </a:lnTo>
                <a:lnTo>
                  <a:pt x="773" y="410"/>
                </a:lnTo>
                <a:lnTo>
                  <a:pt x="779" y="405"/>
                </a:lnTo>
                <a:lnTo>
                  <a:pt x="784" y="394"/>
                </a:lnTo>
                <a:lnTo>
                  <a:pt x="789" y="379"/>
                </a:lnTo>
                <a:lnTo>
                  <a:pt x="793" y="359"/>
                </a:lnTo>
                <a:lnTo>
                  <a:pt x="791" y="334"/>
                </a:lnTo>
                <a:lnTo>
                  <a:pt x="791" y="330"/>
                </a:lnTo>
                <a:lnTo>
                  <a:pt x="791" y="322"/>
                </a:lnTo>
                <a:lnTo>
                  <a:pt x="793" y="310"/>
                </a:lnTo>
                <a:lnTo>
                  <a:pt x="796" y="295"/>
                </a:lnTo>
                <a:lnTo>
                  <a:pt x="801" y="279"/>
                </a:lnTo>
                <a:lnTo>
                  <a:pt x="810" y="264"/>
                </a:lnTo>
                <a:lnTo>
                  <a:pt x="823" y="252"/>
                </a:lnTo>
                <a:lnTo>
                  <a:pt x="841" y="244"/>
                </a:lnTo>
                <a:lnTo>
                  <a:pt x="845" y="242"/>
                </a:lnTo>
                <a:lnTo>
                  <a:pt x="855" y="239"/>
                </a:lnTo>
                <a:lnTo>
                  <a:pt x="869" y="233"/>
                </a:lnTo>
                <a:lnTo>
                  <a:pt x="885" y="225"/>
                </a:lnTo>
                <a:lnTo>
                  <a:pt x="899" y="215"/>
                </a:lnTo>
                <a:lnTo>
                  <a:pt x="911" y="201"/>
                </a:lnTo>
                <a:lnTo>
                  <a:pt x="918" y="184"/>
                </a:lnTo>
                <a:lnTo>
                  <a:pt x="915" y="165"/>
                </a:lnTo>
                <a:lnTo>
                  <a:pt x="787" y="158"/>
                </a:lnTo>
                <a:lnTo>
                  <a:pt x="781" y="110"/>
                </a:lnTo>
                <a:lnTo>
                  <a:pt x="781" y="33"/>
                </a:lnTo>
                <a:lnTo>
                  <a:pt x="657" y="0"/>
                </a:lnTo>
                <a:lnTo>
                  <a:pt x="647" y="70"/>
                </a:lnTo>
                <a:lnTo>
                  <a:pt x="537" y="67"/>
                </a:lnTo>
                <a:lnTo>
                  <a:pt x="537" y="111"/>
                </a:lnTo>
                <a:lnTo>
                  <a:pt x="430" y="105"/>
                </a:lnTo>
                <a:lnTo>
                  <a:pt x="430" y="176"/>
                </a:lnTo>
                <a:lnTo>
                  <a:pt x="323" y="152"/>
                </a:lnTo>
                <a:lnTo>
                  <a:pt x="323" y="213"/>
                </a:lnTo>
                <a:lnTo>
                  <a:pt x="215" y="191"/>
                </a:lnTo>
                <a:lnTo>
                  <a:pt x="215" y="257"/>
                </a:lnTo>
                <a:lnTo>
                  <a:pt x="108" y="235"/>
                </a:lnTo>
                <a:lnTo>
                  <a:pt x="108" y="308"/>
                </a:lnTo>
                <a:lnTo>
                  <a:pt x="0" y="285"/>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9" name="Freeform 11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0"/>
              </a:cxn>
              <a:cxn ang="0">
                <a:pos x="83" y="3"/>
              </a:cxn>
              <a:cxn ang="0">
                <a:pos x="94" y="7"/>
              </a:cxn>
              <a:cxn ang="0">
                <a:pos x="103" y="13"/>
              </a:cxn>
              <a:cxn ang="0">
                <a:pos x="113" y="20"/>
              </a:cxn>
              <a:cxn ang="0">
                <a:pos x="120" y="27"/>
              </a:cxn>
              <a:cxn ang="0">
                <a:pos x="124" y="35"/>
              </a:cxn>
              <a:cxn ang="0">
                <a:pos x="127" y="44"/>
              </a:cxn>
              <a:cxn ang="0">
                <a:pos x="127" y="52"/>
              </a:cxn>
              <a:cxn ang="0">
                <a:pos x="124" y="61"/>
              </a:cxn>
              <a:cxn ang="0">
                <a:pos x="120" y="69"/>
              </a:cxn>
              <a:cxn ang="0">
                <a:pos x="113" y="76"/>
              </a:cxn>
              <a:cxn ang="0">
                <a:pos x="105" y="82"/>
              </a:cxn>
              <a:cxn ang="0">
                <a:pos x="94" y="86"/>
              </a:cxn>
              <a:cxn ang="0">
                <a:pos x="83" y="88"/>
              </a:cxn>
              <a:cxn ang="0">
                <a:pos x="71" y="89"/>
              </a:cxn>
              <a:cxn ang="0">
                <a:pos x="58" y="88"/>
              </a:cxn>
              <a:cxn ang="0">
                <a:pos x="46" y="86"/>
              </a:cxn>
              <a:cxn ang="0">
                <a:pos x="34" y="82"/>
              </a:cxn>
              <a:cxn ang="0">
                <a:pos x="24" y="76"/>
              </a:cxn>
              <a:cxn ang="0">
                <a:pos x="15" y="71"/>
              </a:cxn>
              <a:cxn ang="0">
                <a:pos x="8" y="62"/>
              </a:cxn>
              <a:cxn ang="0">
                <a:pos x="3" y="54"/>
              </a:cxn>
              <a:cxn ang="0">
                <a:pos x="0" y="45"/>
              </a:cxn>
              <a:cxn ang="0">
                <a:pos x="0" y="36"/>
              </a:cxn>
              <a:cxn ang="0">
                <a:pos x="3" y="28"/>
              </a:cxn>
              <a:cxn ang="0">
                <a:pos x="7" y="20"/>
              </a:cxn>
              <a:cxn ang="0">
                <a:pos x="14" y="13"/>
              </a:cxn>
              <a:cxn ang="0">
                <a:pos x="24" y="7"/>
              </a:cxn>
              <a:cxn ang="0">
                <a:pos x="34" y="3"/>
              </a:cxn>
              <a:cxn ang="0">
                <a:pos x="44" y="1"/>
              </a:cxn>
              <a:cxn ang="0">
                <a:pos x="57" y="0"/>
              </a:cxn>
              <a:cxn ang="0">
                <a:pos x="70" y="0"/>
              </a:cxn>
            </a:cxnLst>
            <a:rect l="0" t="0" r="r" b="b"/>
            <a:pathLst>
              <a:path w="127" h="89">
                <a:moveTo>
                  <a:pt x="70" y="0"/>
                </a:moveTo>
                <a:lnTo>
                  <a:pt x="83" y="3"/>
                </a:lnTo>
                <a:lnTo>
                  <a:pt x="94" y="7"/>
                </a:lnTo>
                <a:lnTo>
                  <a:pt x="103" y="13"/>
                </a:lnTo>
                <a:lnTo>
                  <a:pt x="113" y="20"/>
                </a:lnTo>
                <a:lnTo>
                  <a:pt x="120" y="27"/>
                </a:lnTo>
                <a:lnTo>
                  <a:pt x="124" y="35"/>
                </a:lnTo>
                <a:lnTo>
                  <a:pt x="127" y="44"/>
                </a:lnTo>
                <a:lnTo>
                  <a:pt x="127" y="52"/>
                </a:lnTo>
                <a:lnTo>
                  <a:pt x="124" y="61"/>
                </a:lnTo>
                <a:lnTo>
                  <a:pt x="120" y="69"/>
                </a:lnTo>
                <a:lnTo>
                  <a:pt x="113" y="76"/>
                </a:lnTo>
                <a:lnTo>
                  <a:pt x="105" y="82"/>
                </a:lnTo>
                <a:lnTo>
                  <a:pt x="94" y="86"/>
                </a:lnTo>
                <a:lnTo>
                  <a:pt x="83" y="88"/>
                </a:lnTo>
                <a:lnTo>
                  <a:pt x="71" y="89"/>
                </a:lnTo>
                <a:lnTo>
                  <a:pt x="58" y="88"/>
                </a:lnTo>
                <a:lnTo>
                  <a:pt x="46" y="86"/>
                </a:lnTo>
                <a:lnTo>
                  <a:pt x="34" y="82"/>
                </a:lnTo>
                <a:lnTo>
                  <a:pt x="24" y="76"/>
                </a:lnTo>
                <a:lnTo>
                  <a:pt x="15" y="71"/>
                </a:lnTo>
                <a:lnTo>
                  <a:pt x="8" y="62"/>
                </a:lnTo>
                <a:lnTo>
                  <a:pt x="3" y="54"/>
                </a:lnTo>
                <a:lnTo>
                  <a:pt x="0" y="45"/>
                </a:lnTo>
                <a:lnTo>
                  <a:pt x="0" y="36"/>
                </a:lnTo>
                <a:lnTo>
                  <a:pt x="3" y="28"/>
                </a:lnTo>
                <a:lnTo>
                  <a:pt x="7" y="20"/>
                </a:lnTo>
                <a:lnTo>
                  <a:pt x="14" y="13"/>
                </a:lnTo>
                <a:lnTo>
                  <a:pt x="24" y="7"/>
                </a:lnTo>
                <a:lnTo>
                  <a:pt x="34" y="3"/>
                </a:lnTo>
                <a:lnTo>
                  <a:pt x="44" y="1"/>
                </a:lnTo>
                <a:lnTo>
                  <a:pt x="57" y="0"/>
                </a:lnTo>
                <a:lnTo>
                  <a:pt x="70"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0" name="Freeform 11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3" y="8"/>
              </a:cxn>
              <a:cxn ang="0">
                <a:pos x="103" y="14"/>
              </a:cxn>
              <a:cxn ang="0">
                <a:pos x="111" y="21"/>
              </a:cxn>
              <a:cxn ang="0">
                <a:pos x="118" y="28"/>
              </a:cxn>
              <a:cxn ang="0">
                <a:pos x="123" y="37"/>
              </a:cxn>
              <a:cxn ang="0">
                <a:pos x="126" y="45"/>
              </a:cxn>
              <a:cxn ang="0">
                <a:pos x="126" y="54"/>
              </a:cxn>
              <a:cxn ang="0">
                <a:pos x="124" y="62"/>
              </a:cxn>
              <a:cxn ang="0">
                <a:pos x="119" y="71"/>
              </a:cxn>
              <a:cxn ang="0">
                <a:pos x="112" y="76"/>
              </a:cxn>
              <a:cxn ang="0">
                <a:pos x="103" y="82"/>
              </a:cxn>
              <a:cxn ang="0">
                <a:pos x="93" y="87"/>
              </a:cxn>
              <a:cxn ang="0">
                <a:pos x="82" y="89"/>
              </a:cxn>
              <a:cxn ang="0">
                <a:pos x="69" y="90"/>
              </a:cxn>
              <a:cxn ang="0">
                <a:pos x="57" y="89"/>
              </a:cxn>
              <a:cxn ang="0">
                <a:pos x="44" y="87"/>
              </a:cxn>
              <a:cxn ang="0">
                <a:pos x="32" y="82"/>
              </a:cxn>
              <a:cxn ang="0">
                <a:pos x="23" y="78"/>
              </a:cxn>
              <a:cxn ang="0">
                <a:pos x="14" y="71"/>
              </a:cxn>
              <a:cxn ang="0">
                <a:pos x="7" y="62"/>
              </a:cxn>
              <a:cxn ang="0">
                <a:pos x="2" y="54"/>
              </a:cxn>
              <a:cxn ang="0">
                <a:pos x="0" y="46"/>
              </a:cxn>
              <a:cxn ang="0">
                <a:pos x="0" y="37"/>
              </a:cxn>
              <a:cxn ang="0">
                <a:pos x="2" y="28"/>
              </a:cxn>
              <a:cxn ang="0">
                <a:pos x="7" y="21"/>
              </a:cxn>
              <a:cxn ang="0">
                <a:pos x="14" y="14"/>
              </a:cxn>
              <a:cxn ang="0">
                <a:pos x="22" y="8"/>
              </a:cxn>
              <a:cxn ang="0">
                <a:pos x="32" y="5"/>
              </a:cxn>
              <a:cxn ang="0">
                <a:pos x="44" y="1"/>
              </a:cxn>
              <a:cxn ang="0">
                <a:pos x="56" y="0"/>
              </a:cxn>
              <a:cxn ang="0">
                <a:pos x="68" y="1"/>
              </a:cxn>
            </a:cxnLst>
            <a:rect l="0" t="0" r="r" b="b"/>
            <a:pathLst>
              <a:path w="126" h="90">
                <a:moveTo>
                  <a:pt x="68" y="1"/>
                </a:moveTo>
                <a:lnTo>
                  <a:pt x="81" y="3"/>
                </a:lnTo>
                <a:lnTo>
                  <a:pt x="93" y="8"/>
                </a:lnTo>
                <a:lnTo>
                  <a:pt x="103" y="14"/>
                </a:lnTo>
                <a:lnTo>
                  <a:pt x="111" y="21"/>
                </a:lnTo>
                <a:lnTo>
                  <a:pt x="118" y="28"/>
                </a:lnTo>
                <a:lnTo>
                  <a:pt x="123" y="37"/>
                </a:lnTo>
                <a:lnTo>
                  <a:pt x="126" y="45"/>
                </a:lnTo>
                <a:lnTo>
                  <a:pt x="126" y="54"/>
                </a:lnTo>
                <a:lnTo>
                  <a:pt x="124" y="62"/>
                </a:lnTo>
                <a:lnTo>
                  <a:pt x="119" y="71"/>
                </a:lnTo>
                <a:lnTo>
                  <a:pt x="112" y="76"/>
                </a:lnTo>
                <a:lnTo>
                  <a:pt x="103" y="82"/>
                </a:lnTo>
                <a:lnTo>
                  <a:pt x="93" y="87"/>
                </a:lnTo>
                <a:lnTo>
                  <a:pt x="82" y="89"/>
                </a:lnTo>
                <a:lnTo>
                  <a:pt x="69" y="90"/>
                </a:lnTo>
                <a:lnTo>
                  <a:pt x="57" y="89"/>
                </a:lnTo>
                <a:lnTo>
                  <a:pt x="44" y="87"/>
                </a:lnTo>
                <a:lnTo>
                  <a:pt x="32" y="82"/>
                </a:lnTo>
                <a:lnTo>
                  <a:pt x="23" y="78"/>
                </a:lnTo>
                <a:lnTo>
                  <a:pt x="14" y="71"/>
                </a:lnTo>
                <a:lnTo>
                  <a:pt x="7" y="62"/>
                </a:lnTo>
                <a:lnTo>
                  <a:pt x="2" y="54"/>
                </a:lnTo>
                <a:lnTo>
                  <a:pt x="0" y="46"/>
                </a:lnTo>
                <a:lnTo>
                  <a:pt x="0" y="37"/>
                </a:lnTo>
                <a:lnTo>
                  <a:pt x="2" y="28"/>
                </a:lnTo>
                <a:lnTo>
                  <a:pt x="7" y="21"/>
                </a:lnTo>
                <a:lnTo>
                  <a:pt x="14" y="14"/>
                </a:lnTo>
                <a:lnTo>
                  <a:pt x="22" y="8"/>
                </a:lnTo>
                <a:lnTo>
                  <a:pt x="32" y="5"/>
                </a:lnTo>
                <a:lnTo>
                  <a:pt x="44" y="1"/>
                </a:lnTo>
                <a:lnTo>
                  <a:pt x="56"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1" name="Freeform 12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1" y="5"/>
              </a:cxn>
              <a:cxn ang="0">
                <a:pos x="93" y="9"/>
              </a:cxn>
              <a:cxn ang="0">
                <a:pos x="102" y="14"/>
              </a:cxn>
              <a:cxn ang="0">
                <a:pos x="112" y="20"/>
              </a:cxn>
              <a:cxn ang="0">
                <a:pos x="119" y="28"/>
              </a:cxn>
              <a:cxn ang="0">
                <a:pos x="123" y="36"/>
              </a:cxn>
              <a:cxn ang="0">
                <a:pos x="125" y="44"/>
              </a:cxn>
              <a:cxn ang="0">
                <a:pos x="125" y="54"/>
              </a:cxn>
              <a:cxn ang="0">
                <a:pos x="123" y="63"/>
              </a:cxn>
              <a:cxn ang="0">
                <a:pos x="119" y="71"/>
              </a:cxn>
              <a:cxn ang="0">
                <a:pos x="112" y="78"/>
              </a:cxn>
              <a:cxn ang="0">
                <a:pos x="103" y="83"/>
              </a:cxn>
              <a:cxn ang="0">
                <a:pos x="93" y="87"/>
              </a:cxn>
              <a:cxn ang="0">
                <a:pos x="83" y="90"/>
              </a:cxn>
              <a:cxn ang="0">
                <a:pos x="70" y="91"/>
              </a:cxn>
              <a:cxn ang="0">
                <a:pos x="57" y="90"/>
              </a:cxn>
              <a:cxn ang="0">
                <a:pos x="44" y="87"/>
              </a:cxn>
              <a:cxn ang="0">
                <a:pos x="33" y="83"/>
              </a:cxn>
              <a:cxn ang="0">
                <a:pos x="24" y="78"/>
              </a:cxn>
              <a:cxn ang="0">
                <a:pos x="14" y="71"/>
              </a:cxn>
              <a:cxn ang="0">
                <a:pos x="7" y="63"/>
              </a:cxn>
              <a:cxn ang="0">
                <a:pos x="3" y="55"/>
              </a:cxn>
              <a:cxn ang="0">
                <a:pos x="0" y="47"/>
              </a:cxn>
              <a:cxn ang="0">
                <a:pos x="0" y="37"/>
              </a:cxn>
              <a:cxn ang="0">
                <a:pos x="3" y="28"/>
              </a:cxn>
              <a:cxn ang="0">
                <a:pos x="7" y="21"/>
              </a:cxn>
              <a:cxn ang="0">
                <a:pos x="14" y="14"/>
              </a:cxn>
              <a:cxn ang="0">
                <a:pos x="22" y="9"/>
              </a:cxn>
              <a:cxn ang="0">
                <a:pos x="33" y="5"/>
              </a:cxn>
              <a:cxn ang="0">
                <a:pos x="44" y="2"/>
              </a:cxn>
              <a:cxn ang="0">
                <a:pos x="56" y="0"/>
              </a:cxn>
              <a:cxn ang="0">
                <a:pos x="69" y="2"/>
              </a:cxn>
            </a:cxnLst>
            <a:rect l="0" t="0" r="r" b="b"/>
            <a:pathLst>
              <a:path w="125" h="91">
                <a:moveTo>
                  <a:pt x="69" y="2"/>
                </a:moveTo>
                <a:lnTo>
                  <a:pt x="81" y="5"/>
                </a:lnTo>
                <a:lnTo>
                  <a:pt x="93" y="9"/>
                </a:lnTo>
                <a:lnTo>
                  <a:pt x="102" y="14"/>
                </a:lnTo>
                <a:lnTo>
                  <a:pt x="112" y="20"/>
                </a:lnTo>
                <a:lnTo>
                  <a:pt x="119" y="28"/>
                </a:lnTo>
                <a:lnTo>
                  <a:pt x="123" y="36"/>
                </a:lnTo>
                <a:lnTo>
                  <a:pt x="125" y="44"/>
                </a:lnTo>
                <a:lnTo>
                  <a:pt x="125" y="54"/>
                </a:lnTo>
                <a:lnTo>
                  <a:pt x="123" y="63"/>
                </a:lnTo>
                <a:lnTo>
                  <a:pt x="119" y="71"/>
                </a:lnTo>
                <a:lnTo>
                  <a:pt x="112" y="78"/>
                </a:lnTo>
                <a:lnTo>
                  <a:pt x="103" y="83"/>
                </a:lnTo>
                <a:lnTo>
                  <a:pt x="93" y="87"/>
                </a:lnTo>
                <a:lnTo>
                  <a:pt x="83" y="90"/>
                </a:lnTo>
                <a:lnTo>
                  <a:pt x="70" y="91"/>
                </a:lnTo>
                <a:lnTo>
                  <a:pt x="57" y="90"/>
                </a:lnTo>
                <a:lnTo>
                  <a:pt x="44" y="87"/>
                </a:lnTo>
                <a:lnTo>
                  <a:pt x="33" y="83"/>
                </a:lnTo>
                <a:lnTo>
                  <a:pt x="24" y="78"/>
                </a:lnTo>
                <a:lnTo>
                  <a:pt x="14" y="71"/>
                </a:lnTo>
                <a:lnTo>
                  <a:pt x="7" y="63"/>
                </a:lnTo>
                <a:lnTo>
                  <a:pt x="3" y="55"/>
                </a:lnTo>
                <a:lnTo>
                  <a:pt x="0" y="47"/>
                </a:lnTo>
                <a:lnTo>
                  <a:pt x="0" y="37"/>
                </a:lnTo>
                <a:lnTo>
                  <a:pt x="3" y="28"/>
                </a:lnTo>
                <a:lnTo>
                  <a:pt x="7" y="21"/>
                </a:lnTo>
                <a:lnTo>
                  <a:pt x="14" y="14"/>
                </a:lnTo>
                <a:lnTo>
                  <a:pt x="22" y="9"/>
                </a:lnTo>
                <a:lnTo>
                  <a:pt x="33" y="5"/>
                </a:lnTo>
                <a:lnTo>
                  <a:pt x="44"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2" name="Freeform 12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3"/>
              </a:cxn>
              <a:cxn ang="0">
                <a:pos x="92" y="8"/>
              </a:cxn>
              <a:cxn ang="0">
                <a:pos x="103" y="12"/>
              </a:cxn>
              <a:cxn ang="0">
                <a:pos x="111" y="19"/>
              </a:cxn>
              <a:cxn ang="0">
                <a:pos x="118" y="27"/>
              </a:cxn>
              <a:cxn ang="0">
                <a:pos x="123" y="35"/>
              </a:cxn>
              <a:cxn ang="0">
                <a:pos x="125" y="44"/>
              </a:cxn>
              <a:cxn ang="0">
                <a:pos x="125" y="53"/>
              </a:cxn>
              <a:cxn ang="0">
                <a:pos x="123" y="62"/>
              </a:cxn>
              <a:cxn ang="0">
                <a:pos x="118" y="69"/>
              </a:cxn>
              <a:cxn ang="0">
                <a:pos x="112" y="76"/>
              </a:cxn>
              <a:cxn ang="0">
                <a:pos x="104" y="82"/>
              </a:cxn>
              <a:cxn ang="0">
                <a:pos x="94" y="85"/>
              </a:cxn>
              <a:cxn ang="0">
                <a:pos x="82" y="89"/>
              </a:cxn>
              <a:cxn ang="0">
                <a:pos x="70" y="90"/>
              </a:cxn>
              <a:cxn ang="0">
                <a:pos x="58" y="89"/>
              </a:cxn>
              <a:cxn ang="0">
                <a:pos x="45" y="85"/>
              </a:cxn>
              <a:cxn ang="0">
                <a:pos x="33" y="82"/>
              </a:cxn>
              <a:cxn ang="0">
                <a:pos x="23" y="76"/>
              </a:cxn>
              <a:cxn ang="0">
                <a:pos x="15" y="69"/>
              </a:cxn>
              <a:cxn ang="0">
                <a:pos x="8" y="62"/>
              </a:cxn>
              <a:cxn ang="0">
                <a:pos x="2" y="54"/>
              </a:cxn>
              <a:cxn ang="0">
                <a:pos x="0" y="46"/>
              </a:cxn>
              <a:cxn ang="0">
                <a:pos x="0" y="37"/>
              </a:cxn>
              <a:cxn ang="0">
                <a:pos x="2" y="27"/>
              </a:cxn>
              <a:cxn ang="0">
                <a:pos x="7" y="20"/>
              </a:cxn>
              <a:cxn ang="0">
                <a:pos x="14" y="13"/>
              </a:cxn>
              <a:cxn ang="0">
                <a:pos x="23" y="8"/>
              </a:cxn>
              <a:cxn ang="0">
                <a:pos x="33" y="4"/>
              </a:cxn>
              <a:cxn ang="0">
                <a:pos x="44" y="1"/>
              </a:cxn>
              <a:cxn ang="0">
                <a:pos x="57" y="0"/>
              </a:cxn>
              <a:cxn ang="0">
                <a:pos x="69" y="1"/>
              </a:cxn>
            </a:cxnLst>
            <a:rect l="0" t="0" r="r" b="b"/>
            <a:pathLst>
              <a:path w="125" h="90">
                <a:moveTo>
                  <a:pt x="69" y="1"/>
                </a:moveTo>
                <a:lnTo>
                  <a:pt x="82" y="3"/>
                </a:lnTo>
                <a:lnTo>
                  <a:pt x="92" y="8"/>
                </a:lnTo>
                <a:lnTo>
                  <a:pt x="103" y="12"/>
                </a:lnTo>
                <a:lnTo>
                  <a:pt x="111" y="19"/>
                </a:lnTo>
                <a:lnTo>
                  <a:pt x="118" y="27"/>
                </a:lnTo>
                <a:lnTo>
                  <a:pt x="123" y="35"/>
                </a:lnTo>
                <a:lnTo>
                  <a:pt x="125" y="44"/>
                </a:lnTo>
                <a:lnTo>
                  <a:pt x="125" y="53"/>
                </a:lnTo>
                <a:lnTo>
                  <a:pt x="123" y="62"/>
                </a:lnTo>
                <a:lnTo>
                  <a:pt x="118" y="69"/>
                </a:lnTo>
                <a:lnTo>
                  <a:pt x="112" y="76"/>
                </a:lnTo>
                <a:lnTo>
                  <a:pt x="104" y="82"/>
                </a:lnTo>
                <a:lnTo>
                  <a:pt x="94" y="85"/>
                </a:lnTo>
                <a:lnTo>
                  <a:pt x="82" y="89"/>
                </a:lnTo>
                <a:lnTo>
                  <a:pt x="70" y="90"/>
                </a:lnTo>
                <a:lnTo>
                  <a:pt x="58" y="89"/>
                </a:lnTo>
                <a:lnTo>
                  <a:pt x="45" y="85"/>
                </a:lnTo>
                <a:lnTo>
                  <a:pt x="33" y="82"/>
                </a:lnTo>
                <a:lnTo>
                  <a:pt x="23" y="76"/>
                </a:lnTo>
                <a:lnTo>
                  <a:pt x="15" y="69"/>
                </a:lnTo>
                <a:lnTo>
                  <a:pt x="8" y="62"/>
                </a:lnTo>
                <a:lnTo>
                  <a:pt x="2" y="54"/>
                </a:lnTo>
                <a:lnTo>
                  <a:pt x="0" y="46"/>
                </a:lnTo>
                <a:lnTo>
                  <a:pt x="0" y="37"/>
                </a:lnTo>
                <a:lnTo>
                  <a:pt x="2" y="27"/>
                </a:lnTo>
                <a:lnTo>
                  <a:pt x="7" y="20"/>
                </a:lnTo>
                <a:lnTo>
                  <a:pt x="14" y="13"/>
                </a:lnTo>
                <a:lnTo>
                  <a:pt x="23" y="8"/>
                </a:lnTo>
                <a:lnTo>
                  <a:pt x="33" y="4"/>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3" name="Freeform 12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0"/>
              </a:cxn>
              <a:cxn ang="0">
                <a:pos x="81" y="4"/>
              </a:cxn>
              <a:cxn ang="0">
                <a:pos x="92" y="7"/>
              </a:cxn>
              <a:cxn ang="0">
                <a:pos x="103" y="13"/>
              </a:cxn>
              <a:cxn ang="0">
                <a:pos x="111" y="20"/>
              </a:cxn>
              <a:cxn ang="0">
                <a:pos x="118" y="28"/>
              </a:cxn>
              <a:cxn ang="0">
                <a:pos x="123" y="36"/>
              </a:cxn>
              <a:cxn ang="0">
                <a:pos x="126" y="44"/>
              </a:cxn>
              <a:cxn ang="0">
                <a:pos x="126" y="54"/>
              </a:cxn>
              <a:cxn ang="0">
                <a:pos x="124" y="63"/>
              </a:cxn>
              <a:cxn ang="0">
                <a:pos x="119" y="70"/>
              </a:cxn>
              <a:cxn ang="0">
                <a:pos x="112" y="77"/>
              </a:cxn>
              <a:cxn ang="0">
                <a:pos x="103" y="83"/>
              </a:cxn>
              <a:cxn ang="0">
                <a:pos x="92" y="86"/>
              </a:cxn>
              <a:cxn ang="0">
                <a:pos x="82" y="90"/>
              </a:cxn>
              <a:cxn ang="0">
                <a:pos x="69" y="91"/>
              </a:cxn>
              <a:cxn ang="0">
                <a:pos x="57" y="90"/>
              </a:cxn>
              <a:cxn ang="0">
                <a:pos x="44" y="86"/>
              </a:cxn>
              <a:cxn ang="0">
                <a:pos x="32" y="83"/>
              </a:cxn>
              <a:cxn ang="0">
                <a:pos x="23" y="77"/>
              </a:cxn>
              <a:cxn ang="0">
                <a:pos x="14" y="70"/>
              </a:cxn>
              <a:cxn ang="0">
                <a:pos x="7" y="63"/>
              </a:cxn>
              <a:cxn ang="0">
                <a:pos x="2" y="55"/>
              </a:cxn>
              <a:cxn ang="0">
                <a:pos x="0" y="47"/>
              </a:cxn>
              <a:cxn ang="0">
                <a:pos x="0" y="37"/>
              </a:cxn>
              <a:cxn ang="0">
                <a:pos x="2" y="28"/>
              </a:cxn>
              <a:cxn ang="0">
                <a:pos x="7" y="20"/>
              </a:cxn>
              <a:cxn ang="0">
                <a:pos x="14" y="13"/>
              </a:cxn>
              <a:cxn ang="0">
                <a:pos x="22" y="9"/>
              </a:cxn>
              <a:cxn ang="0">
                <a:pos x="32" y="4"/>
              </a:cxn>
              <a:cxn ang="0">
                <a:pos x="44" y="2"/>
              </a:cxn>
              <a:cxn ang="0">
                <a:pos x="55" y="0"/>
              </a:cxn>
              <a:cxn ang="0">
                <a:pos x="68" y="0"/>
              </a:cxn>
            </a:cxnLst>
            <a:rect l="0" t="0" r="r" b="b"/>
            <a:pathLst>
              <a:path w="126" h="91">
                <a:moveTo>
                  <a:pt x="68" y="0"/>
                </a:moveTo>
                <a:lnTo>
                  <a:pt x="81" y="4"/>
                </a:lnTo>
                <a:lnTo>
                  <a:pt x="92" y="7"/>
                </a:lnTo>
                <a:lnTo>
                  <a:pt x="103" y="13"/>
                </a:lnTo>
                <a:lnTo>
                  <a:pt x="111" y="20"/>
                </a:lnTo>
                <a:lnTo>
                  <a:pt x="118" y="28"/>
                </a:lnTo>
                <a:lnTo>
                  <a:pt x="123" y="36"/>
                </a:lnTo>
                <a:lnTo>
                  <a:pt x="126" y="44"/>
                </a:lnTo>
                <a:lnTo>
                  <a:pt x="126" y="54"/>
                </a:lnTo>
                <a:lnTo>
                  <a:pt x="124" y="63"/>
                </a:lnTo>
                <a:lnTo>
                  <a:pt x="119" y="70"/>
                </a:lnTo>
                <a:lnTo>
                  <a:pt x="112" y="77"/>
                </a:lnTo>
                <a:lnTo>
                  <a:pt x="103" y="83"/>
                </a:lnTo>
                <a:lnTo>
                  <a:pt x="92" y="86"/>
                </a:lnTo>
                <a:lnTo>
                  <a:pt x="82" y="90"/>
                </a:lnTo>
                <a:lnTo>
                  <a:pt x="69" y="91"/>
                </a:lnTo>
                <a:lnTo>
                  <a:pt x="57" y="90"/>
                </a:lnTo>
                <a:lnTo>
                  <a:pt x="44" y="86"/>
                </a:lnTo>
                <a:lnTo>
                  <a:pt x="32" y="83"/>
                </a:lnTo>
                <a:lnTo>
                  <a:pt x="23" y="77"/>
                </a:lnTo>
                <a:lnTo>
                  <a:pt x="14" y="70"/>
                </a:lnTo>
                <a:lnTo>
                  <a:pt x="7" y="63"/>
                </a:lnTo>
                <a:lnTo>
                  <a:pt x="2" y="55"/>
                </a:lnTo>
                <a:lnTo>
                  <a:pt x="0" y="47"/>
                </a:lnTo>
                <a:lnTo>
                  <a:pt x="0" y="37"/>
                </a:lnTo>
                <a:lnTo>
                  <a:pt x="2" y="28"/>
                </a:lnTo>
                <a:lnTo>
                  <a:pt x="7" y="20"/>
                </a:lnTo>
                <a:lnTo>
                  <a:pt x="14" y="13"/>
                </a:lnTo>
                <a:lnTo>
                  <a:pt x="22" y="9"/>
                </a:lnTo>
                <a:lnTo>
                  <a:pt x="32" y="4"/>
                </a:lnTo>
                <a:lnTo>
                  <a:pt x="44" y="2"/>
                </a:lnTo>
                <a:lnTo>
                  <a:pt x="55" y="0"/>
                </a:lnTo>
                <a:lnTo>
                  <a:pt x="68"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4" name="Freeform 12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8"/>
              </a:cxn>
              <a:cxn ang="0">
                <a:pos x="103" y="14"/>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1" y="91"/>
              </a:cxn>
              <a:cxn ang="0">
                <a:pos x="58" y="90"/>
              </a:cxn>
              <a:cxn ang="0">
                <a:pos x="45" y="87"/>
              </a:cxn>
              <a:cxn ang="0">
                <a:pos x="34" y="83"/>
              </a:cxn>
              <a:cxn ang="0">
                <a:pos x="23" y="78"/>
              </a:cxn>
              <a:cxn ang="0">
                <a:pos x="15" y="71"/>
              </a:cxn>
              <a:cxn ang="0">
                <a:pos x="8" y="63"/>
              </a:cxn>
              <a:cxn ang="0">
                <a:pos x="4" y="55"/>
              </a:cxn>
              <a:cxn ang="0">
                <a:pos x="0" y="47"/>
              </a:cxn>
              <a:cxn ang="0">
                <a:pos x="0" y="37"/>
              </a:cxn>
              <a:cxn ang="0">
                <a:pos x="3" y="28"/>
              </a:cxn>
              <a:cxn ang="0">
                <a:pos x="7" y="21"/>
              </a:cxn>
              <a:cxn ang="0">
                <a:pos x="14" y="14"/>
              </a:cxn>
              <a:cxn ang="0">
                <a:pos x="23" y="8"/>
              </a:cxn>
              <a:cxn ang="0">
                <a:pos x="34" y="5"/>
              </a:cxn>
              <a:cxn ang="0">
                <a:pos x="44" y="2"/>
              </a:cxn>
              <a:cxn ang="0">
                <a:pos x="57" y="0"/>
              </a:cxn>
              <a:cxn ang="0">
                <a:pos x="70" y="2"/>
              </a:cxn>
            </a:cxnLst>
            <a:rect l="0" t="0" r="r" b="b"/>
            <a:pathLst>
              <a:path w="126" h="91">
                <a:moveTo>
                  <a:pt x="70" y="2"/>
                </a:moveTo>
                <a:lnTo>
                  <a:pt x="82" y="4"/>
                </a:lnTo>
                <a:lnTo>
                  <a:pt x="94" y="8"/>
                </a:lnTo>
                <a:lnTo>
                  <a:pt x="103" y="14"/>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1" y="91"/>
                </a:lnTo>
                <a:lnTo>
                  <a:pt x="58" y="90"/>
                </a:lnTo>
                <a:lnTo>
                  <a:pt x="45" y="87"/>
                </a:lnTo>
                <a:lnTo>
                  <a:pt x="34" y="83"/>
                </a:lnTo>
                <a:lnTo>
                  <a:pt x="23" y="78"/>
                </a:lnTo>
                <a:lnTo>
                  <a:pt x="15" y="71"/>
                </a:lnTo>
                <a:lnTo>
                  <a:pt x="8" y="63"/>
                </a:lnTo>
                <a:lnTo>
                  <a:pt x="4" y="55"/>
                </a:lnTo>
                <a:lnTo>
                  <a:pt x="0" y="47"/>
                </a:lnTo>
                <a:lnTo>
                  <a:pt x="0" y="37"/>
                </a:lnTo>
                <a:lnTo>
                  <a:pt x="3" y="28"/>
                </a:lnTo>
                <a:lnTo>
                  <a:pt x="7" y="21"/>
                </a:lnTo>
                <a:lnTo>
                  <a:pt x="14" y="14"/>
                </a:lnTo>
                <a:lnTo>
                  <a:pt x="23" y="8"/>
                </a:lnTo>
                <a:lnTo>
                  <a:pt x="34" y="5"/>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5" name="Freeform 12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0" y="3"/>
              </a:cxn>
              <a:cxn ang="0">
                <a:pos x="91" y="8"/>
              </a:cxn>
              <a:cxn ang="0">
                <a:pos x="100" y="14"/>
              </a:cxn>
              <a:cxn ang="0">
                <a:pos x="110" y="20"/>
              </a:cxn>
              <a:cxn ang="0">
                <a:pos x="115" y="28"/>
              </a:cxn>
              <a:cxn ang="0">
                <a:pos x="120" y="36"/>
              </a:cxn>
              <a:cxn ang="0">
                <a:pos x="124" y="45"/>
              </a:cxn>
              <a:cxn ang="0">
                <a:pos x="124" y="54"/>
              </a:cxn>
              <a:cxn ang="0">
                <a:pos x="121" y="62"/>
              </a:cxn>
              <a:cxn ang="0">
                <a:pos x="117" y="71"/>
              </a:cxn>
              <a:cxn ang="0">
                <a:pos x="110" y="77"/>
              </a:cxn>
              <a:cxn ang="0">
                <a:pos x="102" y="82"/>
              </a:cxn>
              <a:cxn ang="0">
                <a:pos x="92" y="87"/>
              </a:cxn>
              <a:cxn ang="0">
                <a:pos x="81" y="89"/>
              </a:cxn>
              <a:cxn ang="0">
                <a:pos x="69" y="90"/>
              </a:cxn>
              <a:cxn ang="0">
                <a:pos x="56" y="90"/>
              </a:cxn>
              <a:cxn ang="0">
                <a:pos x="44" y="87"/>
              </a:cxn>
              <a:cxn ang="0">
                <a:pos x="32" y="83"/>
              </a:cxn>
              <a:cxn ang="0">
                <a:pos x="23" y="77"/>
              </a:cxn>
              <a:cxn ang="0">
                <a:pos x="14" y="71"/>
              </a:cxn>
              <a:cxn ang="0">
                <a:pos x="7" y="62"/>
              </a:cxn>
              <a:cxn ang="0">
                <a:pos x="2" y="54"/>
              </a:cxn>
              <a:cxn ang="0">
                <a:pos x="0" y="46"/>
              </a:cxn>
              <a:cxn ang="0">
                <a:pos x="0" y="37"/>
              </a:cxn>
              <a:cxn ang="0">
                <a:pos x="2" y="28"/>
              </a:cxn>
              <a:cxn ang="0">
                <a:pos x="7" y="21"/>
              </a:cxn>
              <a:cxn ang="0">
                <a:pos x="14" y="14"/>
              </a:cxn>
              <a:cxn ang="0">
                <a:pos x="23" y="8"/>
              </a:cxn>
              <a:cxn ang="0">
                <a:pos x="32" y="4"/>
              </a:cxn>
              <a:cxn ang="0">
                <a:pos x="44" y="1"/>
              </a:cxn>
              <a:cxn ang="0">
                <a:pos x="55" y="0"/>
              </a:cxn>
              <a:cxn ang="0">
                <a:pos x="68" y="1"/>
              </a:cxn>
            </a:cxnLst>
            <a:rect l="0" t="0" r="r" b="b"/>
            <a:pathLst>
              <a:path w="124" h="90">
                <a:moveTo>
                  <a:pt x="68" y="1"/>
                </a:moveTo>
                <a:lnTo>
                  <a:pt x="80" y="3"/>
                </a:lnTo>
                <a:lnTo>
                  <a:pt x="91" y="8"/>
                </a:lnTo>
                <a:lnTo>
                  <a:pt x="100" y="14"/>
                </a:lnTo>
                <a:lnTo>
                  <a:pt x="110" y="20"/>
                </a:lnTo>
                <a:lnTo>
                  <a:pt x="115" y="28"/>
                </a:lnTo>
                <a:lnTo>
                  <a:pt x="120" y="36"/>
                </a:lnTo>
                <a:lnTo>
                  <a:pt x="124" y="45"/>
                </a:lnTo>
                <a:lnTo>
                  <a:pt x="124" y="54"/>
                </a:lnTo>
                <a:lnTo>
                  <a:pt x="121" y="62"/>
                </a:lnTo>
                <a:lnTo>
                  <a:pt x="117" y="71"/>
                </a:lnTo>
                <a:lnTo>
                  <a:pt x="110" y="77"/>
                </a:lnTo>
                <a:lnTo>
                  <a:pt x="102" y="82"/>
                </a:lnTo>
                <a:lnTo>
                  <a:pt x="92" y="87"/>
                </a:lnTo>
                <a:lnTo>
                  <a:pt x="81" y="89"/>
                </a:lnTo>
                <a:lnTo>
                  <a:pt x="69" y="90"/>
                </a:lnTo>
                <a:lnTo>
                  <a:pt x="56" y="90"/>
                </a:lnTo>
                <a:lnTo>
                  <a:pt x="44" y="87"/>
                </a:lnTo>
                <a:lnTo>
                  <a:pt x="32" y="83"/>
                </a:lnTo>
                <a:lnTo>
                  <a:pt x="23" y="77"/>
                </a:lnTo>
                <a:lnTo>
                  <a:pt x="14" y="71"/>
                </a:lnTo>
                <a:lnTo>
                  <a:pt x="7" y="62"/>
                </a:lnTo>
                <a:lnTo>
                  <a:pt x="2" y="54"/>
                </a:lnTo>
                <a:lnTo>
                  <a:pt x="0" y="46"/>
                </a:lnTo>
                <a:lnTo>
                  <a:pt x="0" y="37"/>
                </a:lnTo>
                <a:lnTo>
                  <a:pt x="2" y="28"/>
                </a:lnTo>
                <a:lnTo>
                  <a:pt x="7" y="21"/>
                </a:lnTo>
                <a:lnTo>
                  <a:pt x="14" y="14"/>
                </a:lnTo>
                <a:lnTo>
                  <a:pt x="23" y="8"/>
                </a:lnTo>
                <a:lnTo>
                  <a:pt x="32" y="4"/>
                </a:lnTo>
                <a:lnTo>
                  <a:pt x="44" y="1"/>
                </a:lnTo>
                <a:lnTo>
                  <a:pt x="55"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6" name="Freeform 12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1"/>
              </a:cxn>
              <a:cxn ang="0">
                <a:pos x="80" y="3"/>
              </a:cxn>
              <a:cxn ang="0">
                <a:pos x="92" y="8"/>
              </a:cxn>
              <a:cxn ang="0">
                <a:pos x="101" y="13"/>
              </a:cxn>
              <a:cxn ang="0">
                <a:pos x="110" y="20"/>
              </a:cxn>
              <a:cxn ang="0">
                <a:pos x="116" y="28"/>
              </a:cxn>
              <a:cxn ang="0">
                <a:pos x="121" y="36"/>
              </a:cxn>
              <a:cxn ang="0">
                <a:pos x="124" y="44"/>
              </a:cxn>
              <a:cxn ang="0">
                <a:pos x="124" y="53"/>
              </a:cxn>
              <a:cxn ang="0">
                <a:pos x="122" y="61"/>
              </a:cxn>
              <a:cxn ang="0">
                <a:pos x="117" y="69"/>
              </a:cxn>
              <a:cxn ang="0">
                <a:pos x="110" y="76"/>
              </a:cxn>
              <a:cxn ang="0">
                <a:pos x="102" y="81"/>
              </a:cxn>
              <a:cxn ang="0">
                <a:pos x="92" y="86"/>
              </a:cxn>
              <a:cxn ang="0">
                <a:pos x="80" y="88"/>
              </a:cxn>
              <a:cxn ang="0">
                <a:pos x="69" y="89"/>
              </a:cxn>
              <a:cxn ang="0">
                <a:pos x="56" y="89"/>
              </a:cxn>
              <a:cxn ang="0">
                <a:pos x="43" y="87"/>
              </a:cxn>
              <a:cxn ang="0">
                <a:pos x="33" y="82"/>
              </a:cxn>
              <a:cxn ang="0">
                <a:pos x="22" y="76"/>
              </a:cxn>
              <a:cxn ang="0">
                <a:pos x="14" y="69"/>
              </a:cxn>
              <a:cxn ang="0">
                <a:pos x="7" y="63"/>
              </a:cxn>
              <a:cxn ang="0">
                <a:pos x="3" y="54"/>
              </a:cxn>
              <a:cxn ang="0">
                <a:pos x="0" y="46"/>
              </a:cxn>
              <a:cxn ang="0">
                <a:pos x="0" y="37"/>
              </a:cxn>
              <a:cxn ang="0">
                <a:pos x="3" y="28"/>
              </a:cxn>
              <a:cxn ang="0">
                <a:pos x="7" y="21"/>
              </a:cxn>
              <a:cxn ang="0">
                <a:pos x="14" y="14"/>
              </a:cxn>
              <a:cxn ang="0">
                <a:pos x="22" y="8"/>
              </a:cxn>
              <a:cxn ang="0">
                <a:pos x="33" y="5"/>
              </a:cxn>
              <a:cxn ang="0">
                <a:pos x="43" y="1"/>
              </a:cxn>
              <a:cxn ang="0">
                <a:pos x="55" y="0"/>
              </a:cxn>
              <a:cxn ang="0">
                <a:pos x="67" y="1"/>
              </a:cxn>
            </a:cxnLst>
            <a:rect l="0" t="0" r="r" b="b"/>
            <a:pathLst>
              <a:path w="124" h="89">
                <a:moveTo>
                  <a:pt x="67" y="1"/>
                </a:moveTo>
                <a:lnTo>
                  <a:pt x="80" y="3"/>
                </a:lnTo>
                <a:lnTo>
                  <a:pt x="92" y="8"/>
                </a:lnTo>
                <a:lnTo>
                  <a:pt x="101" y="13"/>
                </a:lnTo>
                <a:lnTo>
                  <a:pt x="110" y="20"/>
                </a:lnTo>
                <a:lnTo>
                  <a:pt x="116" y="28"/>
                </a:lnTo>
                <a:lnTo>
                  <a:pt x="121" y="36"/>
                </a:lnTo>
                <a:lnTo>
                  <a:pt x="124" y="44"/>
                </a:lnTo>
                <a:lnTo>
                  <a:pt x="124" y="53"/>
                </a:lnTo>
                <a:lnTo>
                  <a:pt x="122" y="61"/>
                </a:lnTo>
                <a:lnTo>
                  <a:pt x="117" y="69"/>
                </a:lnTo>
                <a:lnTo>
                  <a:pt x="110" y="76"/>
                </a:lnTo>
                <a:lnTo>
                  <a:pt x="102" y="81"/>
                </a:lnTo>
                <a:lnTo>
                  <a:pt x="92" y="86"/>
                </a:lnTo>
                <a:lnTo>
                  <a:pt x="80" y="88"/>
                </a:lnTo>
                <a:lnTo>
                  <a:pt x="69" y="89"/>
                </a:lnTo>
                <a:lnTo>
                  <a:pt x="56" y="89"/>
                </a:lnTo>
                <a:lnTo>
                  <a:pt x="43" y="87"/>
                </a:lnTo>
                <a:lnTo>
                  <a:pt x="33" y="82"/>
                </a:lnTo>
                <a:lnTo>
                  <a:pt x="22" y="76"/>
                </a:lnTo>
                <a:lnTo>
                  <a:pt x="14" y="69"/>
                </a:lnTo>
                <a:lnTo>
                  <a:pt x="7" y="63"/>
                </a:lnTo>
                <a:lnTo>
                  <a:pt x="3" y="54"/>
                </a:lnTo>
                <a:lnTo>
                  <a:pt x="0" y="46"/>
                </a:lnTo>
                <a:lnTo>
                  <a:pt x="0" y="37"/>
                </a:lnTo>
                <a:lnTo>
                  <a:pt x="3" y="28"/>
                </a:lnTo>
                <a:lnTo>
                  <a:pt x="7" y="21"/>
                </a:lnTo>
                <a:lnTo>
                  <a:pt x="14" y="14"/>
                </a:lnTo>
                <a:lnTo>
                  <a:pt x="22" y="8"/>
                </a:lnTo>
                <a:lnTo>
                  <a:pt x="33" y="5"/>
                </a:lnTo>
                <a:lnTo>
                  <a:pt x="43" y="1"/>
                </a:lnTo>
                <a:lnTo>
                  <a:pt x="55" y="0"/>
                </a:lnTo>
                <a:lnTo>
                  <a:pt x="67"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7" name="Freeform 12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1" y="4"/>
              </a:cxn>
              <a:cxn ang="0">
                <a:pos x="93" y="8"/>
              </a:cxn>
              <a:cxn ang="0">
                <a:pos x="103" y="14"/>
              </a:cxn>
              <a:cxn ang="0">
                <a:pos x="111" y="20"/>
              </a:cxn>
              <a:cxn ang="0">
                <a:pos x="118" y="28"/>
              </a:cxn>
              <a:cxn ang="0">
                <a:pos x="123" y="36"/>
              </a:cxn>
              <a:cxn ang="0">
                <a:pos x="127" y="44"/>
              </a:cxn>
              <a:cxn ang="0">
                <a:pos x="127" y="53"/>
              </a:cxn>
              <a:cxn ang="0">
                <a:pos x="124" y="62"/>
              </a:cxn>
              <a:cxn ang="0">
                <a:pos x="120" y="69"/>
              </a:cxn>
              <a:cxn ang="0">
                <a:pos x="113" y="76"/>
              </a:cxn>
              <a:cxn ang="0">
                <a:pos x="103" y="82"/>
              </a:cxn>
              <a:cxn ang="0">
                <a:pos x="93" y="86"/>
              </a:cxn>
              <a:cxn ang="0">
                <a:pos x="83" y="89"/>
              </a:cxn>
              <a:cxn ang="0">
                <a:pos x="70" y="90"/>
              </a:cxn>
              <a:cxn ang="0">
                <a:pos x="57" y="89"/>
              </a:cxn>
              <a:cxn ang="0">
                <a:pos x="44" y="87"/>
              </a:cxn>
              <a:cxn ang="0">
                <a:pos x="33" y="82"/>
              </a:cxn>
              <a:cxn ang="0">
                <a:pos x="23" y="77"/>
              </a:cxn>
              <a:cxn ang="0">
                <a:pos x="15" y="70"/>
              </a:cxn>
              <a:cxn ang="0">
                <a:pos x="8" y="62"/>
              </a:cxn>
              <a:cxn ang="0">
                <a:pos x="4" y="54"/>
              </a:cxn>
              <a:cxn ang="0">
                <a:pos x="0" y="46"/>
              </a:cxn>
              <a:cxn ang="0">
                <a:pos x="0" y="37"/>
              </a:cxn>
              <a:cxn ang="0">
                <a:pos x="3" y="28"/>
              </a:cxn>
              <a:cxn ang="0">
                <a:pos x="7" y="21"/>
              </a:cxn>
              <a:cxn ang="0">
                <a:pos x="14" y="14"/>
              </a:cxn>
              <a:cxn ang="0">
                <a:pos x="22" y="8"/>
              </a:cxn>
              <a:cxn ang="0">
                <a:pos x="33" y="4"/>
              </a:cxn>
              <a:cxn ang="0">
                <a:pos x="44" y="1"/>
              </a:cxn>
              <a:cxn ang="0">
                <a:pos x="56" y="0"/>
              </a:cxn>
              <a:cxn ang="0">
                <a:pos x="69" y="1"/>
              </a:cxn>
            </a:cxnLst>
            <a:rect l="0" t="0" r="r" b="b"/>
            <a:pathLst>
              <a:path w="127" h="90">
                <a:moveTo>
                  <a:pt x="69" y="1"/>
                </a:moveTo>
                <a:lnTo>
                  <a:pt x="81" y="4"/>
                </a:lnTo>
                <a:lnTo>
                  <a:pt x="93" y="8"/>
                </a:lnTo>
                <a:lnTo>
                  <a:pt x="103" y="14"/>
                </a:lnTo>
                <a:lnTo>
                  <a:pt x="111" y="20"/>
                </a:lnTo>
                <a:lnTo>
                  <a:pt x="118" y="28"/>
                </a:lnTo>
                <a:lnTo>
                  <a:pt x="123" y="36"/>
                </a:lnTo>
                <a:lnTo>
                  <a:pt x="127" y="44"/>
                </a:lnTo>
                <a:lnTo>
                  <a:pt x="127" y="53"/>
                </a:lnTo>
                <a:lnTo>
                  <a:pt x="124" y="62"/>
                </a:lnTo>
                <a:lnTo>
                  <a:pt x="120" y="69"/>
                </a:lnTo>
                <a:lnTo>
                  <a:pt x="113" y="76"/>
                </a:lnTo>
                <a:lnTo>
                  <a:pt x="103" y="82"/>
                </a:lnTo>
                <a:lnTo>
                  <a:pt x="93" y="86"/>
                </a:lnTo>
                <a:lnTo>
                  <a:pt x="83" y="89"/>
                </a:lnTo>
                <a:lnTo>
                  <a:pt x="70" y="90"/>
                </a:lnTo>
                <a:lnTo>
                  <a:pt x="57" y="89"/>
                </a:lnTo>
                <a:lnTo>
                  <a:pt x="44" y="87"/>
                </a:lnTo>
                <a:lnTo>
                  <a:pt x="33" y="82"/>
                </a:lnTo>
                <a:lnTo>
                  <a:pt x="23" y="77"/>
                </a:lnTo>
                <a:lnTo>
                  <a:pt x="15" y="70"/>
                </a:lnTo>
                <a:lnTo>
                  <a:pt x="8" y="62"/>
                </a:lnTo>
                <a:lnTo>
                  <a:pt x="4" y="54"/>
                </a:lnTo>
                <a:lnTo>
                  <a:pt x="0" y="46"/>
                </a:lnTo>
                <a:lnTo>
                  <a:pt x="0" y="37"/>
                </a:lnTo>
                <a:lnTo>
                  <a:pt x="3" y="28"/>
                </a:lnTo>
                <a:lnTo>
                  <a:pt x="7" y="21"/>
                </a:lnTo>
                <a:lnTo>
                  <a:pt x="14" y="14"/>
                </a:lnTo>
                <a:lnTo>
                  <a:pt x="22" y="8"/>
                </a:lnTo>
                <a:lnTo>
                  <a:pt x="33" y="4"/>
                </a:lnTo>
                <a:lnTo>
                  <a:pt x="44" y="1"/>
                </a:lnTo>
                <a:lnTo>
                  <a:pt x="56"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8" name="Freeform 12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2" y="4"/>
              </a:cxn>
              <a:cxn ang="0">
                <a:pos x="93" y="7"/>
              </a:cxn>
              <a:cxn ang="0">
                <a:pos x="104" y="13"/>
              </a:cxn>
              <a:cxn ang="0">
                <a:pos x="112" y="20"/>
              </a:cxn>
              <a:cxn ang="0">
                <a:pos x="119" y="27"/>
              </a:cxn>
              <a:cxn ang="0">
                <a:pos x="124" y="36"/>
              </a:cxn>
              <a:cxn ang="0">
                <a:pos x="127" y="44"/>
              </a:cxn>
              <a:cxn ang="0">
                <a:pos x="127" y="54"/>
              </a:cxn>
              <a:cxn ang="0">
                <a:pos x="125" y="62"/>
              </a:cxn>
              <a:cxn ang="0">
                <a:pos x="120" y="70"/>
              </a:cxn>
              <a:cxn ang="0">
                <a:pos x="113" y="77"/>
              </a:cxn>
              <a:cxn ang="0">
                <a:pos x="104" y="82"/>
              </a:cxn>
              <a:cxn ang="0">
                <a:pos x="93" y="86"/>
              </a:cxn>
              <a:cxn ang="0">
                <a:pos x="83" y="88"/>
              </a:cxn>
              <a:cxn ang="0">
                <a:pos x="70" y="90"/>
              </a:cxn>
              <a:cxn ang="0">
                <a:pos x="58" y="88"/>
              </a:cxn>
              <a:cxn ang="0">
                <a:pos x="45" y="86"/>
              </a:cxn>
              <a:cxn ang="0">
                <a:pos x="33" y="82"/>
              </a:cxn>
              <a:cxn ang="0">
                <a:pos x="23" y="77"/>
              </a:cxn>
              <a:cxn ang="0">
                <a:pos x="15" y="70"/>
              </a:cxn>
              <a:cxn ang="0">
                <a:pos x="8" y="62"/>
              </a:cxn>
              <a:cxn ang="0">
                <a:pos x="3" y="54"/>
              </a:cxn>
              <a:cxn ang="0">
                <a:pos x="0" y="46"/>
              </a:cxn>
              <a:cxn ang="0">
                <a:pos x="0" y="36"/>
              </a:cxn>
              <a:cxn ang="0">
                <a:pos x="2" y="28"/>
              </a:cxn>
              <a:cxn ang="0">
                <a:pos x="8" y="20"/>
              </a:cxn>
              <a:cxn ang="0">
                <a:pos x="15" y="13"/>
              </a:cxn>
              <a:cxn ang="0">
                <a:pos x="23" y="9"/>
              </a:cxn>
              <a:cxn ang="0">
                <a:pos x="33" y="4"/>
              </a:cxn>
              <a:cxn ang="0">
                <a:pos x="45" y="2"/>
              </a:cxn>
              <a:cxn ang="0">
                <a:pos x="56" y="0"/>
              </a:cxn>
              <a:cxn ang="0">
                <a:pos x="69" y="2"/>
              </a:cxn>
            </a:cxnLst>
            <a:rect l="0" t="0" r="r" b="b"/>
            <a:pathLst>
              <a:path w="127" h="90">
                <a:moveTo>
                  <a:pt x="69" y="2"/>
                </a:moveTo>
                <a:lnTo>
                  <a:pt x="82" y="4"/>
                </a:lnTo>
                <a:lnTo>
                  <a:pt x="93" y="7"/>
                </a:lnTo>
                <a:lnTo>
                  <a:pt x="104" y="13"/>
                </a:lnTo>
                <a:lnTo>
                  <a:pt x="112" y="20"/>
                </a:lnTo>
                <a:lnTo>
                  <a:pt x="119" y="27"/>
                </a:lnTo>
                <a:lnTo>
                  <a:pt x="124" y="36"/>
                </a:lnTo>
                <a:lnTo>
                  <a:pt x="127" y="44"/>
                </a:lnTo>
                <a:lnTo>
                  <a:pt x="127" y="54"/>
                </a:lnTo>
                <a:lnTo>
                  <a:pt x="125" y="62"/>
                </a:lnTo>
                <a:lnTo>
                  <a:pt x="120" y="70"/>
                </a:lnTo>
                <a:lnTo>
                  <a:pt x="113" y="77"/>
                </a:lnTo>
                <a:lnTo>
                  <a:pt x="104" y="82"/>
                </a:lnTo>
                <a:lnTo>
                  <a:pt x="93" y="86"/>
                </a:lnTo>
                <a:lnTo>
                  <a:pt x="83" y="88"/>
                </a:lnTo>
                <a:lnTo>
                  <a:pt x="70" y="90"/>
                </a:lnTo>
                <a:lnTo>
                  <a:pt x="58" y="88"/>
                </a:lnTo>
                <a:lnTo>
                  <a:pt x="45" y="86"/>
                </a:lnTo>
                <a:lnTo>
                  <a:pt x="33" y="82"/>
                </a:lnTo>
                <a:lnTo>
                  <a:pt x="23" y="77"/>
                </a:lnTo>
                <a:lnTo>
                  <a:pt x="15" y="70"/>
                </a:lnTo>
                <a:lnTo>
                  <a:pt x="8" y="62"/>
                </a:lnTo>
                <a:lnTo>
                  <a:pt x="3" y="54"/>
                </a:lnTo>
                <a:lnTo>
                  <a:pt x="0" y="46"/>
                </a:lnTo>
                <a:lnTo>
                  <a:pt x="0" y="36"/>
                </a:lnTo>
                <a:lnTo>
                  <a:pt x="2" y="28"/>
                </a:lnTo>
                <a:lnTo>
                  <a:pt x="8" y="20"/>
                </a:lnTo>
                <a:lnTo>
                  <a:pt x="15" y="13"/>
                </a:lnTo>
                <a:lnTo>
                  <a:pt x="23" y="9"/>
                </a:lnTo>
                <a:lnTo>
                  <a:pt x="33" y="4"/>
                </a:lnTo>
                <a:lnTo>
                  <a:pt x="45"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9" name="Freeform 12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9"/>
              </a:cxn>
              <a:cxn ang="0">
                <a:pos x="103" y="13"/>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0" y="91"/>
              </a:cxn>
              <a:cxn ang="0">
                <a:pos x="57" y="90"/>
              </a:cxn>
              <a:cxn ang="0">
                <a:pos x="44" y="87"/>
              </a:cxn>
              <a:cxn ang="0">
                <a:pos x="33" y="83"/>
              </a:cxn>
              <a:cxn ang="0">
                <a:pos x="23" y="77"/>
              </a:cxn>
              <a:cxn ang="0">
                <a:pos x="15" y="70"/>
              </a:cxn>
              <a:cxn ang="0">
                <a:pos x="8" y="63"/>
              </a:cxn>
              <a:cxn ang="0">
                <a:pos x="4" y="54"/>
              </a:cxn>
              <a:cxn ang="0">
                <a:pos x="0" y="46"/>
              </a:cxn>
              <a:cxn ang="0">
                <a:pos x="0" y="36"/>
              </a:cxn>
              <a:cxn ang="0">
                <a:pos x="2" y="28"/>
              </a:cxn>
              <a:cxn ang="0">
                <a:pos x="7" y="20"/>
              </a:cxn>
              <a:cxn ang="0">
                <a:pos x="14" y="14"/>
              </a:cxn>
              <a:cxn ang="0">
                <a:pos x="23" y="9"/>
              </a:cxn>
              <a:cxn ang="0">
                <a:pos x="33" y="4"/>
              </a:cxn>
              <a:cxn ang="0">
                <a:pos x="44" y="2"/>
              </a:cxn>
              <a:cxn ang="0">
                <a:pos x="57" y="0"/>
              </a:cxn>
              <a:cxn ang="0">
                <a:pos x="70" y="2"/>
              </a:cxn>
            </a:cxnLst>
            <a:rect l="0" t="0" r="r" b="b"/>
            <a:pathLst>
              <a:path w="126" h="91">
                <a:moveTo>
                  <a:pt x="70" y="2"/>
                </a:moveTo>
                <a:lnTo>
                  <a:pt x="82" y="4"/>
                </a:lnTo>
                <a:lnTo>
                  <a:pt x="94" y="9"/>
                </a:lnTo>
                <a:lnTo>
                  <a:pt x="103" y="13"/>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0" y="91"/>
                </a:lnTo>
                <a:lnTo>
                  <a:pt x="57" y="90"/>
                </a:lnTo>
                <a:lnTo>
                  <a:pt x="44" y="87"/>
                </a:lnTo>
                <a:lnTo>
                  <a:pt x="33" y="83"/>
                </a:lnTo>
                <a:lnTo>
                  <a:pt x="23" y="77"/>
                </a:lnTo>
                <a:lnTo>
                  <a:pt x="15" y="70"/>
                </a:lnTo>
                <a:lnTo>
                  <a:pt x="8" y="63"/>
                </a:lnTo>
                <a:lnTo>
                  <a:pt x="4" y="54"/>
                </a:lnTo>
                <a:lnTo>
                  <a:pt x="0" y="46"/>
                </a:lnTo>
                <a:lnTo>
                  <a:pt x="0" y="36"/>
                </a:lnTo>
                <a:lnTo>
                  <a:pt x="2" y="28"/>
                </a:lnTo>
                <a:lnTo>
                  <a:pt x="7" y="20"/>
                </a:lnTo>
                <a:lnTo>
                  <a:pt x="14" y="14"/>
                </a:lnTo>
                <a:lnTo>
                  <a:pt x="23" y="9"/>
                </a:lnTo>
                <a:lnTo>
                  <a:pt x="33" y="4"/>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0" name="Freeform 12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4" y="8"/>
              </a:cxn>
              <a:cxn ang="0">
                <a:pos x="103" y="13"/>
              </a:cxn>
              <a:cxn ang="0">
                <a:pos x="112" y="20"/>
              </a:cxn>
              <a:cxn ang="0">
                <a:pos x="118" y="28"/>
              </a:cxn>
              <a:cxn ang="0">
                <a:pos x="123" y="36"/>
              </a:cxn>
              <a:cxn ang="0">
                <a:pos x="126" y="44"/>
              </a:cxn>
              <a:cxn ang="0">
                <a:pos x="126" y="53"/>
              </a:cxn>
              <a:cxn ang="0">
                <a:pos x="124" y="63"/>
              </a:cxn>
              <a:cxn ang="0">
                <a:pos x="119" y="71"/>
              </a:cxn>
              <a:cxn ang="0">
                <a:pos x="112" y="78"/>
              </a:cxn>
              <a:cxn ang="0">
                <a:pos x="104" y="82"/>
              </a:cxn>
              <a:cxn ang="0">
                <a:pos x="94" y="87"/>
              </a:cxn>
              <a:cxn ang="0">
                <a:pos x="82" y="89"/>
              </a:cxn>
              <a:cxn ang="0">
                <a:pos x="69" y="90"/>
              </a:cxn>
              <a:cxn ang="0">
                <a:pos x="57" y="89"/>
              </a:cxn>
              <a:cxn ang="0">
                <a:pos x="44" y="87"/>
              </a:cxn>
              <a:cxn ang="0">
                <a:pos x="32" y="82"/>
              </a:cxn>
              <a:cxn ang="0">
                <a:pos x="23" y="78"/>
              </a:cxn>
              <a:cxn ang="0">
                <a:pos x="15" y="71"/>
              </a:cxn>
              <a:cxn ang="0">
                <a:pos x="8" y="63"/>
              </a:cxn>
              <a:cxn ang="0">
                <a:pos x="3" y="55"/>
              </a:cxn>
              <a:cxn ang="0">
                <a:pos x="0" y="46"/>
              </a:cxn>
              <a:cxn ang="0">
                <a:pos x="0" y="37"/>
              </a:cxn>
              <a:cxn ang="0">
                <a:pos x="2" y="28"/>
              </a:cxn>
              <a:cxn ang="0">
                <a:pos x="7" y="21"/>
              </a:cxn>
              <a:cxn ang="0">
                <a:pos x="14" y="14"/>
              </a:cxn>
              <a:cxn ang="0">
                <a:pos x="23" y="8"/>
              </a:cxn>
              <a:cxn ang="0">
                <a:pos x="32" y="5"/>
              </a:cxn>
              <a:cxn ang="0">
                <a:pos x="44" y="1"/>
              </a:cxn>
              <a:cxn ang="0">
                <a:pos x="57" y="0"/>
              </a:cxn>
              <a:cxn ang="0">
                <a:pos x="69" y="1"/>
              </a:cxn>
            </a:cxnLst>
            <a:rect l="0" t="0" r="r" b="b"/>
            <a:pathLst>
              <a:path w="126" h="90">
                <a:moveTo>
                  <a:pt x="69" y="1"/>
                </a:moveTo>
                <a:lnTo>
                  <a:pt x="82" y="4"/>
                </a:lnTo>
                <a:lnTo>
                  <a:pt x="94" y="8"/>
                </a:lnTo>
                <a:lnTo>
                  <a:pt x="103" y="13"/>
                </a:lnTo>
                <a:lnTo>
                  <a:pt x="112" y="20"/>
                </a:lnTo>
                <a:lnTo>
                  <a:pt x="118" y="28"/>
                </a:lnTo>
                <a:lnTo>
                  <a:pt x="123" y="36"/>
                </a:lnTo>
                <a:lnTo>
                  <a:pt x="126" y="44"/>
                </a:lnTo>
                <a:lnTo>
                  <a:pt x="126" y="53"/>
                </a:lnTo>
                <a:lnTo>
                  <a:pt x="124" y="63"/>
                </a:lnTo>
                <a:lnTo>
                  <a:pt x="119" y="71"/>
                </a:lnTo>
                <a:lnTo>
                  <a:pt x="112" y="78"/>
                </a:lnTo>
                <a:lnTo>
                  <a:pt x="104" y="82"/>
                </a:lnTo>
                <a:lnTo>
                  <a:pt x="94" y="87"/>
                </a:lnTo>
                <a:lnTo>
                  <a:pt x="82" y="89"/>
                </a:lnTo>
                <a:lnTo>
                  <a:pt x="69" y="90"/>
                </a:lnTo>
                <a:lnTo>
                  <a:pt x="57" y="89"/>
                </a:lnTo>
                <a:lnTo>
                  <a:pt x="44" y="87"/>
                </a:lnTo>
                <a:lnTo>
                  <a:pt x="32" y="82"/>
                </a:lnTo>
                <a:lnTo>
                  <a:pt x="23" y="78"/>
                </a:lnTo>
                <a:lnTo>
                  <a:pt x="15" y="71"/>
                </a:lnTo>
                <a:lnTo>
                  <a:pt x="8" y="63"/>
                </a:lnTo>
                <a:lnTo>
                  <a:pt x="3" y="55"/>
                </a:lnTo>
                <a:lnTo>
                  <a:pt x="0" y="46"/>
                </a:lnTo>
                <a:lnTo>
                  <a:pt x="0" y="37"/>
                </a:lnTo>
                <a:lnTo>
                  <a:pt x="2" y="28"/>
                </a:lnTo>
                <a:lnTo>
                  <a:pt x="7" y="21"/>
                </a:lnTo>
                <a:lnTo>
                  <a:pt x="14" y="14"/>
                </a:lnTo>
                <a:lnTo>
                  <a:pt x="23" y="8"/>
                </a:lnTo>
                <a:lnTo>
                  <a:pt x="32" y="5"/>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1" name="Freeform 13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3" y="0"/>
              </a:cxn>
              <a:cxn ang="0">
                <a:pos x="86" y="4"/>
              </a:cxn>
              <a:cxn ang="0">
                <a:pos x="98" y="8"/>
              </a:cxn>
              <a:cxn ang="0">
                <a:pos x="107" y="14"/>
              </a:cxn>
              <a:cxn ang="0">
                <a:pos x="115" y="21"/>
              </a:cxn>
              <a:cxn ang="0">
                <a:pos x="121" y="28"/>
              </a:cxn>
              <a:cxn ang="0">
                <a:pos x="124" y="36"/>
              </a:cxn>
              <a:cxn ang="0">
                <a:pos x="127" y="44"/>
              </a:cxn>
              <a:cxn ang="0">
                <a:pos x="127" y="53"/>
              </a:cxn>
              <a:cxn ang="0">
                <a:pos x="124" y="63"/>
              </a:cxn>
              <a:cxn ang="0">
                <a:pos x="120" y="70"/>
              </a:cxn>
              <a:cxn ang="0">
                <a:pos x="113" y="77"/>
              </a:cxn>
              <a:cxn ang="0">
                <a:pos x="105" y="82"/>
              </a:cxn>
              <a:cxn ang="0">
                <a:pos x="94" y="86"/>
              </a:cxn>
              <a:cxn ang="0">
                <a:pos x="83" y="88"/>
              </a:cxn>
              <a:cxn ang="0">
                <a:pos x="71" y="89"/>
              </a:cxn>
              <a:cxn ang="0">
                <a:pos x="58" y="88"/>
              </a:cxn>
              <a:cxn ang="0">
                <a:pos x="45" y="86"/>
              </a:cxn>
              <a:cxn ang="0">
                <a:pos x="35" y="83"/>
              </a:cxn>
              <a:cxn ang="0">
                <a:pos x="26" y="80"/>
              </a:cxn>
              <a:cxn ang="0">
                <a:pos x="19" y="74"/>
              </a:cxn>
              <a:cxn ang="0">
                <a:pos x="13" y="68"/>
              </a:cxn>
              <a:cxn ang="0">
                <a:pos x="7" y="61"/>
              </a:cxn>
              <a:cxn ang="0">
                <a:pos x="4" y="53"/>
              </a:cxn>
              <a:cxn ang="0">
                <a:pos x="0" y="45"/>
              </a:cxn>
              <a:cxn ang="0">
                <a:pos x="4" y="43"/>
              </a:cxn>
              <a:cxn ang="0">
                <a:pos x="12" y="38"/>
              </a:cxn>
              <a:cxn ang="0">
                <a:pos x="23" y="31"/>
              </a:cxn>
              <a:cxn ang="0">
                <a:pos x="37" y="22"/>
              </a:cxn>
              <a:cxn ang="0">
                <a:pos x="50" y="14"/>
              </a:cxn>
              <a:cxn ang="0">
                <a:pos x="62" y="7"/>
              </a:cxn>
              <a:cxn ang="0">
                <a:pos x="70" y="2"/>
              </a:cxn>
              <a:cxn ang="0">
                <a:pos x="73" y="0"/>
              </a:cxn>
            </a:cxnLst>
            <a:rect l="0" t="0" r="r" b="b"/>
            <a:pathLst>
              <a:path w="127" h="89">
                <a:moveTo>
                  <a:pt x="73" y="0"/>
                </a:moveTo>
                <a:lnTo>
                  <a:pt x="86" y="4"/>
                </a:lnTo>
                <a:lnTo>
                  <a:pt x="98" y="8"/>
                </a:lnTo>
                <a:lnTo>
                  <a:pt x="107" y="14"/>
                </a:lnTo>
                <a:lnTo>
                  <a:pt x="115" y="21"/>
                </a:lnTo>
                <a:lnTo>
                  <a:pt x="121" y="28"/>
                </a:lnTo>
                <a:lnTo>
                  <a:pt x="124" y="36"/>
                </a:lnTo>
                <a:lnTo>
                  <a:pt x="127" y="44"/>
                </a:lnTo>
                <a:lnTo>
                  <a:pt x="127" y="53"/>
                </a:lnTo>
                <a:lnTo>
                  <a:pt x="124" y="63"/>
                </a:lnTo>
                <a:lnTo>
                  <a:pt x="120" y="70"/>
                </a:lnTo>
                <a:lnTo>
                  <a:pt x="113" y="77"/>
                </a:lnTo>
                <a:lnTo>
                  <a:pt x="105" y="82"/>
                </a:lnTo>
                <a:lnTo>
                  <a:pt x="94" y="86"/>
                </a:lnTo>
                <a:lnTo>
                  <a:pt x="83" y="88"/>
                </a:lnTo>
                <a:lnTo>
                  <a:pt x="71" y="89"/>
                </a:lnTo>
                <a:lnTo>
                  <a:pt x="58" y="88"/>
                </a:lnTo>
                <a:lnTo>
                  <a:pt x="45" y="86"/>
                </a:lnTo>
                <a:lnTo>
                  <a:pt x="35" y="83"/>
                </a:lnTo>
                <a:lnTo>
                  <a:pt x="26" y="80"/>
                </a:lnTo>
                <a:lnTo>
                  <a:pt x="19" y="74"/>
                </a:lnTo>
                <a:lnTo>
                  <a:pt x="13" y="68"/>
                </a:lnTo>
                <a:lnTo>
                  <a:pt x="7" y="61"/>
                </a:lnTo>
                <a:lnTo>
                  <a:pt x="4" y="53"/>
                </a:lnTo>
                <a:lnTo>
                  <a:pt x="0" y="45"/>
                </a:lnTo>
                <a:lnTo>
                  <a:pt x="4" y="43"/>
                </a:lnTo>
                <a:lnTo>
                  <a:pt x="12" y="38"/>
                </a:lnTo>
                <a:lnTo>
                  <a:pt x="23" y="31"/>
                </a:lnTo>
                <a:lnTo>
                  <a:pt x="37" y="22"/>
                </a:lnTo>
                <a:lnTo>
                  <a:pt x="50" y="14"/>
                </a:lnTo>
                <a:lnTo>
                  <a:pt x="62" y="7"/>
                </a:lnTo>
                <a:lnTo>
                  <a:pt x="70" y="2"/>
                </a:lnTo>
                <a:lnTo>
                  <a:pt x="73"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2" name="Freeform 13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1" y="3"/>
              </a:cxn>
              <a:cxn ang="0">
                <a:pos x="93" y="7"/>
              </a:cxn>
              <a:cxn ang="0">
                <a:pos x="103" y="12"/>
              </a:cxn>
              <a:cxn ang="0">
                <a:pos x="112" y="18"/>
              </a:cxn>
              <a:cxn ang="0">
                <a:pos x="118" y="26"/>
              </a:cxn>
              <a:cxn ang="0">
                <a:pos x="123" y="34"/>
              </a:cxn>
              <a:cxn ang="0">
                <a:pos x="127" y="43"/>
              </a:cxn>
              <a:cxn ang="0">
                <a:pos x="127" y="52"/>
              </a:cxn>
              <a:cxn ang="0">
                <a:pos x="124" y="61"/>
              </a:cxn>
              <a:cxn ang="0">
                <a:pos x="120" y="69"/>
              </a:cxn>
              <a:cxn ang="0">
                <a:pos x="113" y="76"/>
              </a:cxn>
              <a:cxn ang="0">
                <a:pos x="103" y="81"/>
              </a:cxn>
              <a:cxn ang="0">
                <a:pos x="93" y="85"/>
              </a:cxn>
              <a:cxn ang="0">
                <a:pos x="83" y="88"/>
              </a:cxn>
              <a:cxn ang="0">
                <a:pos x="70" y="89"/>
              </a:cxn>
              <a:cxn ang="0">
                <a:pos x="57" y="89"/>
              </a:cxn>
              <a:cxn ang="0">
                <a:pos x="44" y="85"/>
              </a:cxn>
              <a:cxn ang="0">
                <a:pos x="33" y="82"/>
              </a:cxn>
              <a:cxn ang="0">
                <a:pos x="24" y="76"/>
              </a:cxn>
              <a:cxn ang="0">
                <a:pos x="15" y="69"/>
              </a:cxn>
              <a:cxn ang="0">
                <a:pos x="8" y="61"/>
              </a:cxn>
              <a:cxn ang="0">
                <a:pos x="4" y="53"/>
              </a:cxn>
              <a:cxn ang="0">
                <a:pos x="0" y="45"/>
              </a:cxn>
              <a:cxn ang="0">
                <a:pos x="0" y="36"/>
              </a:cxn>
              <a:cxn ang="0">
                <a:pos x="3" y="27"/>
              </a:cxn>
              <a:cxn ang="0">
                <a:pos x="7" y="19"/>
              </a:cxn>
              <a:cxn ang="0">
                <a:pos x="14" y="12"/>
              </a:cxn>
              <a:cxn ang="0">
                <a:pos x="22" y="7"/>
              </a:cxn>
              <a:cxn ang="0">
                <a:pos x="33" y="3"/>
              </a:cxn>
              <a:cxn ang="0">
                <a:pos x="44" y="1"/>
              </a:cxn>
              <a:cxn ang="0">
                <a:pos x="56" y="0"/>
              </a:cxn>
              <a:cxn ang="0">
                <a:pos x="69" y="0"/>
              </a:cxn>
            </a:cxnLst>
            <a:rect l="0" t="0" r="r" b="b"/>
            <a:pathLst>
              <a:path w="127" h="89">
                <a:moveTo>
                  <a:pt x="69" y="0"/>
                </a:moveTo>
                <a:lnTo>
                  <a:pt x="81" y="3"/>
                </a:lnTo>
                <a:lnTo>
                  <a:pt x="93" y="7"/>
                </a:lnTo>
                <a:lnTo>
                  <a:pt x="103" y="12"/>
                </a:lnTo>
                <a:lnTo>
                  <a:pt x="112" y="18"/>
                </a:lnTo>
                <a:lnTo>
                  <a:pt x="118" y="26"/>
                </a:lnTo>
                <a:lnTo>
                  <a:pt x="123" y="34"/>
                </a:lnTo>
                <a:lnTo>
                  <a:pt x="127" y="43"/>
                </a:lnTo>
                <a:lnTo>
                  <a:pt x="127" y="52"/>
                </a:lnTo>
                <a:lnTo>
                  <a:pt x="124" y="61"/>
                </a:lnTo>
                <a:lnTo>
                  <a:pt x="120" y="69"/>
                </a:lnTo>
                <a:lnTo>
                  <a:pt x="113" y="76"/>
                </a:lnTo>
                <a:lnTo>
                  <a:pt x="103" y="81"/>
                </a:lnTo>
                <a:lnTo>
                  <a:pt x="93" y="85"/>
                </a:lnTo>
                <a:lnTo>
                  <a:pt x="83" y="88"/>
                </a:lnTo>
                <a:lnTo>
                  <a:pt x="70" y="89"/>
                </a:lnTo>
                <a:lnTo>
                  <a:pt x="57" y="89"/>
                </a:lnTo>
                <a:lnTo>
                  <a:pt x="44" y="85"/>
                </a:lnTo>
                <a:lnTo>
                  <a:pt x="33" y="82"/>
                </a:lnTo>
                <a:lnTo>
                  <a:pt x="24" y="76"/>
                </a:lnTo>
                <a:lnTo>
                  <a:pt x="15" y="69"/>
                </a:lnTo>
                <a:lnTo>
                  <a:pt x="8" y="61"/>
                </a:lnTo>
                <a:lnTo>
                  <a:pt x="4" y="53"/>
                </a:lnTo>
                <a:lnTo>
                  <a:pt x="0" y="45"/>
                </a:lnTo>
                <a:lnTo>
                  <a:pt x="0" y="36"/>
                </a:lnTo>
                <a:lnTo>
                  <a:pt x="3" y="27"/>
                </a:lnTo>
                <a:lnTo>
                  <a:pt x="7" y="19"/>
                </a:lnTo>
                <a:lnTo>
                  <a:pt x="14" y="12"/>
                </a:lnTo>
                <a:lnTo>
                  <a:pt x="22" y="7"/>
                </a:lnTo>
                <a:lnTo>
                  <a:pt x="33" y="3"/>
                </a:lnTo>
                <a:lnTo>
                  <a:pt x="44" y="1"/>
                </a:lnTo>
                <a:lnTo>
                  <a:pt x="56" y="0"/>
                </a:lnTo>
                <a:lnTo>
                  <a:pt x="69"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3" name="Freeform 13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2" y="8"/>
              </a:cxn>
              <a:cxn ang="0">
                <a:pos x="103" y="12"/>
              </a:cxn>
              <a:cxn ang="0">
                <a:pos x="111" y="19"/>
              </a:cxn>
              <a:cxn ang="0">
                <a:pos x="118" y="27"/>
              </a:cxn>
              <a:cxn ang="0">
                <a:pos x="124" y="35"/>
              </a:cxn>
              <a:cxn ang="0">
                <a:pos x="126" y="44"/>
              </a:cxn>
              <a:cxn ang="0">
                <a:pos x="126" y="53"/>
              </a:cxn>
              <a:cxn ang="0">
                <a:pos x="124" y="62"/>
              </a:cxn>
              <a:cxn ang="0">
                <a:pos x="119" y="69"/>
              </a:cxn>
              <a:cxn ang="0">
                <a:pos x="112" y="76"/>
              </a:cxn>
              <a:cxn ang="0">
                <a:pos x="103" y="82"/>
              </a:cxn>
              <a:cxn ang="0">
                <a:pos x="92" y="85"/>
              </a:cxn>
              <a:cxn ang="0">
                <a:pos x="82" y="89"/>
              </a:cxn>
              <a:cxn ang="0">
                <a:pos x="69" y="90"/>
              </a:cxn>
              <a:cxn ang="0">
                <a:pos x="56" y="89"/>
              </a:cxn>
              <a:cxn ang="0">
                <a:pos x="44" y="86"/>
              </a:cxn>
              <a:cxn ang="0">
                <a:pos x="32" y="82"/>
              </a:cxn>
              <a:cxn ang="0">
                <a:pos x="23" y="77"/>
              </a:cxn>
              <a:cxn ang="0">
                <a:pos x="14" y="70"/>
              </a:cxn>
              <a:cxn ang="0">
                <a:pos x="7" y="62"/>
              </a:cxn>
              <a:cxn ang="0">
                <a:pos x="2" y="54"/>
              </a:cxn>
              <a:cxn ang="0">
                <a:pos x="0" y="46"/>
              </a:cxn>
              <a:cxn ang="0">
                <a:pos x="0" y="37"/>
              </a:cxn>
              <a:cxn ang="0">
                <a:pos x="2" y="27"/>
              </a:cxn>
              <a:cxn ang="0">
                <a:pos x="7" y="19"/>
              </a:cxn>
              <a:cxn ang="0">
                <a:pos x="14" y="12"/>
              </a:cxn>
              <a:cxn ang="0">
                <a:pos x="22" y="8"/>
              </a:cxn>
              <a:cxn ang="0">
                <a:pos x="32" y="3"/>
              </a:cxn>
              <a:cxn ang="0">
                <a:pos x="44" y="1"/>
              </a:cxn>
              <a:cxn ang="0">
                <a:pos x="55" y="0"/>
              </a:cxn>
              <a:cxn ang="0">
                <a:pos x="68" y="1"/>
              </a:cxn>
            </a:cxnLst>
            <a:rect l="0" t="0" r="r" b="b"/>
            <a:pathLst>
              <a:path w="126" h="90">
                <a:moveTo>
                  <a:pt x="68" y="1"/>
                </a:moveTo>
                <a:lnTo>
                  <a:pt x="81" y="3"/>
                </a:lnTo>
                <a:lnTo>
                  <a:pt x="92" y="8"/>
                </a:lnTo>
                <a:lnTo>
                  <a:pt x="103" y="12"/>
                </a:lnTo>
                <a:lnTo>
                  <a:pt x="111" y="19"/>
                </a:lnTo>
                <a:lnTo>
                  <a:pt x="118" y="27"/>
                </a:lnTo>
                <a:lnTo>
                  <a:pt x="124" y="35"/>
                </a:lnTo>
                <a:lnTo>
                  <a:pt x="126" y="44"/>
                </a:lnTo>
                <a:lnTo>
                  <a:pt x="126" y="53"/>
                </a:lnTo>
                <a:lnTo>
                  <a:pt x="124" y="62"/>
                </a:lnTo>
                <a:lnTo>
                  <a:pt x="119" y="69"/>
                </a:lnTo>
                <a:lnTo>
                  <a:pt x="112" y="76"/>
                </a:lnTo>
                <a:lnTo>
                  <a:pt x="103" y="82"/>
                </a:lnTo>
                <a:lnTo>
                  <a:pt x="92" y="85"/>
                </a:lnTo>
                <a:lnTo>
                  <a:pt x="82" y="89"/>
                </a:lnTo>
                <a:lnTo>
                  <a:pt x="69" y="90"/>
                </a:lnTo>
                <a:lnTo>
                  <a:pt x="56" y="89"/>
                </a:lnTo>
                <a:lnTo>
                  <a:pt x="44" y="86"/>
                </a:lnTo>
                <a:lnTo>
                  <a:pt x="32" y="82"/>
                </a:lnTo>
                <a:lnTo>
                  <a:pt x="23" y="77"/>
                </a:lnTo>
                <a:lnTo>
                  <a:pt x="14" y="70"/>
                </a:lnTo>
                <a:lnTo>
                  <a:pt x="7" y="62"/>
                </a:lnTo>
                <a:lnTo>
                  <a:pt x="2" y="54"/>
                </a:lnTo>
                <a:lnTo>
                  <a:pt x="0" y="46"/>
                </a:lnTo>
                <a:lnTo>
                  <a:pt x="0" y="37"/>
                </a:lnTo>
                <a:lnTo>
                  <a:pt x="2" y="27"/>
                </a:lnTo>
                <a:lnTo>
                  <a:pt x="7" y="19"/>
                </a:lnTo>
                <a:lnTo>
                  <a:pt x="14" y="12"/>
                </a:lnTo>
                <a:lnTo>
                  <a:pt x="22" y="8"/>
                </a:lnTo>
                <a:lnTo>
                  <a:pt x="32" y="3"/>
                </a:lnTo>
                <a:lnTo>
                  <a:pt x="44" y="1"/>
                </a:lnTo>
                <a:lnTo>
                  <a:pt x="55" y="0"/>
                </a:lnTo>
                <a:lnTo>
                  <a:pt x="68"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4" name="Freeform 13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3" y="7"/>
              </a:cxn>
              <a:cxn ang="0">
                <a:pos x="103" y="13"/>
              </a:cxn>
              <a:cxn ang="0">
                <a:pos x="112" y="19"/>
              </a:cxn>
              <a:cxn ang="0">
                <a:pos x="118" y="27"/>
              </a:cxn>
              <a:cxn ang="0">
                <a:pos x="122" y="35"/>
              </a:cxn>
              <a:cxn ang="0">
                <a:pos x="126" y="44"/>
              </a:cxn>
              <a:cxn ang="0">
                <a:pos x="126" y="53"/>
              </a:cxn>
              <a:cxn ang="0">
                <a:pos x="124" y="62"/>
              </a:cxn>
              <a:cxn ang="0">
                <a:pos x="119" y="70"/>
              </a:cxn>
              <a:cxn ang="0">
                <a:pos x="112" y="77"/>
              </a:cxn>
              <a:cxn ang="0">
                <a:pos x="104" y="81"/>
              </a:cxn>
              <a:cxn ang="0">
                <a:pos x="93" y="86"/>
              </a:cxn>
              <a:cxn ang="0">
                <a:pos x="82" y="88"/>
              </a:cxn>
              <a:cxn ang="0">
                <a:pos x="70" y="89"/>
              </a:cxn>
              <a:cxn ang="0">
                <a:pos x="58" y="89"/>
              </a:cxn>
              <a:cxn ang="0">
                <a:pos x="45" y="86"/>
              </a:cxn>
              <a:cxn ang="0">
                <a:pos x="33" y="82"/>
              </a:cxn>
              <a:cxn ang="0">
                <a:pos x="23" y="77"/>
              </a:cxn>
              <a:cxn ang="0">
                <a:pos x="15" y="70"/>
              </a:cxn>
              <a:cxn ang="0">
                <a:pos x="8" y="63"/>
              </a:cxn>
              <a:cxn ang="0">
                <a:pos x="3" y="55"/>
              </a:cxn>
              <a:cxn ang="0">
                <a:pos x="0" y="45"/>
              </a:cxn>
              <a:cxn ang="0">
                <a:pos x="0" y="37"/>
              </a:cxn>
              <a:cxn ang="0">
                <a:pos x="2" y="28"/>
              </a:cxn>
              <a:cxn ang="0">
                <a:pos x="7" y="20"/>
              </a:cxn>
              <a:cxn ang="0">
                <a:pos x="14" y="13"/>
              </a:cxn>
              <a:cxn ang="0">
                <a:pos x="23" y="7"/>
              </a:cxn>
              <a:cxn ang="0">
                <a:pos x="33" y="4"/>
              </a:cxn>
              <a:cxn ang="0">
                <a:pos x="44" y="1"/>
              </a:cxn>
              <a:cxn ang="0">
                <a:pos x="56" y="0"/>
              </a:cxn>
              <a:cxn ang="0">
                <a:pos x="69" y="1"/>
              </a:cxn>
            </a:cxnLst>
            <a:rect l="0" t="0" r="r" b="b"/>
            <a:pathLst>
              <a:path w="126" h="89">
                <a:moveTo>
                  <a:pt x="69" y="1"/>
                </a:moveTo>
                <a:lnTo>
                  <a:pt x="82" y="4"/>
                </a:lnTo>
                <a:lnTo>
                  <a:pt x="93" y="7"/>
                </a:lnTo>
                <a:lnTo>
                  <a:pt x="103" y="13"/>
                </a:lnTo>
                <a:lnTo>
                  <a:pt x="112" y="19"/>
                </a:lnTo>
                <a:lnTo>
                  <a:pt x="118" y="27"/>
                </a:lnTo>
                <a:lnTo>
                  <a:pt x="122" y="35"/>
                </a:lnTo>
                <a:lnTo>
                  <a:pt x="126" y="44"/>
                </a:lnTo>
                <a:lnTo>
                  <a:pt x="126" y="53"/>
                </a:lnTo>
                <a:lnTo>
                  <a:pt x="124" y="62"/>
                </a:lnTo>
                <a:lnTo>
                  <a:pt x="119" y="70"/>
                </a:lnTo>
                <a:lnTo>
                  <a:pt x="112" y="77"/>
                </a:lnTo>
                <a:lnTo>
                  <a:pt x="104" y="81"/>
                </a:lnTo>
                <a:lnTo>
                  <a:pt x="93" y="86"/>
                </a:lnTo>
                <a:lnTo>
                  <a:pt x="82" y="88"/>
                </a:lnTo>
                <a:lnTo>
                  <a:pt x="70" y="89"/>
                </a:lnTo>
                <a:lnTo>
                  <a:pt x="58" y="89"/>
                </a:lnTo>
                <a:lnTo>
                  <a:pt x="45" y="86"/>
                </a:lnTo>
                <a:lnTo>
                  <a:pt x="33" y="82"/>
                </a:lnTo>
                <a:lnTo>
                  <a:pt x="23" y="77"/>
                </a:lnTo>
                <a:lnTo>
                  <a:pt x="15" y="70"/>
                </a:lnTo>
                <a:lnTo>
                  <a:pt x="8" y="63"/>
                </a:lnTo>
                <a:lnTo>
                  <a:pt x="3" y="55"/>
                </a:lnTo>
                <a:lnTo>
                  <a:pt x="0" y="45"/>
                </a:lnTo>
                <a:lnTo>
                  <a:pt x="0" y="37"/>
                </a:lnTo>
                <a:lnTo>
                  <a:pt x="2" y="28"/>
                </a:lnTo>
                <a:lnTo>
                  <a:pt x="7" y="20"/>
                </a:lnTo>
                <a:lnTo>
                  <a:pt x="14" y="13"/>
                </a:lnTo>
                <a:lnTo>
                  <a:pt x="23" y="7"/>
                </a:lnTo>
                <a:lnTo>
                  <a:pt x="33" y="4"/>
                </a:lnTo>
                <a:lnTo>
                  <a:pt x="44" y="1"/>
                </a:lnTo>
                <a:lnTo>
                  <a:pt x="56" y="0"/>
                </a:lnTo>
                <a:lnTo>
                  <a:pt x="69"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5" name="Freeform 13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0"/>
              </a:cxn>
              <a:cxn ang="0">
                <a:pos x="80" y="2"/>
              </a:cxn>
              <a:cxn ang="0">
                <a:pos x="92" y="6"/>
              </a:cxn>
              <a:cxn ang="0">
                <a:pos x="101" y="12"/>
              </a:cxn>
              <a:cxn ang="0">
                <a:pos x="109" y="19"/>
              </a:cxn>
              <a:cxn ang="0">
                <a:pos x="116" y="26"/>
              </a:cxn>
              <a:cxn ang="0">
                <a:pos x="121" y="35"/>
              </a:cxn>
              <a:cxn ang="0">
                <a:pos x="123" y="43"/>
              </a:cxn>
              <a:cxn ang="0">
                <a:pos x="123" y="52"/>
              </a:cxn>
              <a:cxn ang="0">
                <a:pos x="121" y="62"/>
              </a:cxn>
              <a:cxn ang="0">
                <a:pos x="116" y="68"/>
              </a:cxn>
              <a:cxn ang="0">
                <a:pos x="109" y="75"/>
              </a:cxn>
              <a:cxn ang="0">
                <a:pos x="101" y="81"/>
              </a:cxn>
              <a:cxn ang="0">
                <a:pos x="92" y="85"/>
              </a:cxn>
              <a:cxn ang="0">
                <a:pos x="80" y="88"/>
              </a:cxn>
              <a:cxn ang="0">
                <a:pos x="69" y="89"/>
              </a:cxn>
              <a:cxn ang="0">
                <a:pos x="56" y="88"/>
              </a:cxn>
              <a:cxn ang="0">
                <a:pos x="43" y="86"/>
              </a:cxn>
              <a:cxn ang="0">
                <a:pos x="33" y="81"/>
              </a:cxn>
              <a:cxn ang="0">
                <a:pos x="22" y="77"/>
              </a:cxn>
              <a:cxn ang="0">
                <a:pos x="14" y="70"/>
              </a:cxn>
              <a:cxn ang="0">
                <a:pos x="7" y="62"/>
              </a:cxn>
              <a:cxn ang="0">
                <a:pos x="2" y="53"/>
              </a:cxn>
              <a:cxn ang="0">
                <a:pos x="0" y="45"/>
              </a:cxn>
              <a:cxn ang="0">
                <a:pos x="0" y="36"/>
              </a:cxn>
              <a:cxn ang="0">
                <a:pos x="2" y="28"/>
              </a:cxn>
              <a:cxn ang="0">
                <a:pos x="8" y="20"/>
              </a:cxn>
              <a:cxn ang="0">
                <a:pos x="16" y="13"/>
              </a:cxn>
              <a:cxn ang="0">
                <a:pos x="26" y="8"/>
              </a:cxn>
              <a:cxn ang="0">
                <a:pos x="36" y="4"/>
              </a:cxn>
              <a:cxn ang="0">
                <a:pos x="46" y="1"/>
              </a:cxn>
              <a:cxn ang="0">
                <a:pos x="58" y="0"/>
              </a:cxn>
              <a:cxn ang="0">
                <a:pos x="67" y="0"/>
              </a:cxn>
            </a:cxnLst>
            <a:rect l="0" t="0" r="r" b="b"/>
            <a:pathLst>
              <a:path w="123" h="89">
                <a:moveTo>
                  <a:pt x="67" y="0"/>
                </a:moveTo>
                <a:lnTo>
                  <a:pt x="80" y="2"/>
                </a:lnTo>
                <a:lnTo>
                  <a:pt x="92" y="6"/>
                </a:lnTo>
                <a:lnTo>
                  <a:pt x="101" y="12"/>
                </a:lnTo>
                <a:lnTo>
                  <a:pt x="109" y="19"/>
                </a:lnTo>
                <a:lnTo>
                  <a:pt x="116" y="26"/>
                </a:lnTo>
                <a:lnTo>
                  <a:pt x="121" y="35"/>
                </a:lnTo>
                <a:lnTo>
                  <a:pt x="123" y="43"/>
                </a:lnTo>
                <a:lnTo>
                  <a:pt x="123" y="52"/>
                </a:lnTo>
                <a:lnTo>
                  <a:pt x="121" y="62"/>
                </a:lnTo>
                <a:lnTo>
                  <a:pt x="116" y="68"/>
                </a:lnTo>
                <a:lnTo>
                  <a:pt x="109" y="75"/>
                </a:lnTo>
                <a:lnTo>
                  <a:pt x="101" y="81"/>
                </a:lnTo>
                <a:lnTo>
                  <a:pt x="92" y="85"/>
                </a:lnTo>
                <a:lnTo>
                  <a:pt x="80" y="88"/>
                </a:lnTo>
                <a:lnTo>
                  <a:pt x="69" y="89"/>
                </a:lnTo>
                <a:lnTo>
                  <a:pt x="56" y="88"/>
                </a:lnTo>
                <a:lnTo>
                  <a:pt x="43" y="86"/>
                </a:lnTo>
                <a:lnTo>
                  <a:pt x="33" y="81"/>
                </a:lnTo>
                <a:lnTo>
                  <a:pt x="22" y="77"/>
                </a:lnTo>
                <a:lnTo>
                  <a:pt x="14" y="70"/>
                </a:lnTo>
                <a:lnTo>
                  <a:pt x="7" y="62"/>
                </a:lnTo>
                <a:lnTo>
                  <a:pt x="2" y="53"/>
                </a:lnTo>
                <a:lnTo>
                  <a:pt x="0" y="45"/>
                </a:lnTo>
                <a:lnTo>
                  <a:pt x="0" y="36"/>
                </a:lnTo>
                <a:lnTo>
                  <a:pt x="2" y="28"/>
                </a:lnTo>
                <a:lnTo>
                  <a:pt x="8" y="20"/>
                </a:lnTo>
                <a:lnTo>
                  <a:pt x="16" y="13"/>
                </a:lnTo>
                <a:lnTo>
                  <a:pt x="26" y="8"/>
                </a:lnTo>
                <a:lnTo>
                  <a:pt x="36" y="4"/>
                </a:lnTo>
                <a:lnTo>
                  <a:pt x="46" y="1"/>
                </a:lnTo>
                <a:lnTo>
                  <a:pt x="58" y="0"/>
                </a:lnTo>
                <a:lnTo>
                  <a:pt x="6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6" name="Freeform 13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3"/>
              </a:cxn>
              <a:cxn ang="0">
                <a:pos x="80" y="0"/>
              </a:cxn>
              <a:cxn ang="0">
                <a:pos x="90" y="2"/>
              </a:cxn>
              <a:cxn ang="0">
                <a:pos x="101" y="7"/>
              </a:cxn>
              <a:cxn ang="0">
                <a:pos x="110" y="14"/>
              </a:cxn>
              <a:cxn ang="0">
                <a:pos x="117" y="25"/>
              </a:cxn>
              <a:cxn ang="0">
                <a:pos x="123" y="35"/>
              </a:cxn>
              <a:cxn ang="0">
                <a:pos x="125" y="46"/>
              </a:cxn>
              <a:cxn ang="0">
                <a:pos x="125" y="55"/>
              </a:cxn>
              <a:cxn ang="0">
                <a:pos x="123" y="63"/>
              </a:cxn>
              <a:cxn ang="0">
                <a:pos x="117" y="71"/>
              </a:cxn>
              <a:cxn ang="0">
                <a:pos x="110" y="78"/>
              </a:cxn>
              <a:cxn ang="0">
                <a:pos x="102" y="83"/>
              </a:cxn>
              <a:cxn ang="0">
                <a:pos x="91" y="87"/>
              </a:cxn>
              <a:cxn ang="0">
                <a:pos x="80" y="90"/>
              </a:cxn>
              <a:cxn ang="0">
                <a:pos x="68" y="91"/>
              </a:cxn>
              <a:cxn ang="0">
                <a:pos x="55" y="91"/>
              </a:cxn>
              <a:cxn ang="0">
                <a:pos x="43" y="88"/>
              </a:cxn>
              <a:cxn ang="0">
                <a:pos x="31" y="84"/>
              </a:cxn>
              <a:cxn ang="0">
                <a:pos x="22" y="78"/>
              </a:cxn>
              <a:cxn ang="0">
                <a:pos x="14" y="71"/>
              </a:cxn>
              <a:cxn ang="0">
                <a:pos x="7" y="64"/>
              </a:cxn>
              <a:cxn ang="0">
                <a:pos x="2" y="55"/>
              </a:cxn>
              <a:cxn ang="0">
                <a:pos x="0" y="47"/>
              </a:cxn>
              <a:cxn ang="0">
                <a:pos x="0" y="37"/>
              </a:cxn>
              <a:cxn ang="0">
                <a:pos x="2" y="29"/>
              </a:cxn>
              <a:cxn ang="0">
                <a:pos x="6" y="25"/>
              </a:cxn>
              <a:cxn ang="0">
                <a:pos x="11" y="20"/>
              </a:cxn>
              <a:cxn ang="0">
                <a:pos x="18" y="17"/>
              </a:cxn>
              <a:cxn ang="0">
                <a:pos x="28" y="13"/>
              </a:cxn>
              <a:cxn ang="0">
                <a:pos x="39" y="11"/>
              </a:cxn>
              <a:cxn ang="0">
                <a:pos x="52" y="7"/>
              </a:cxn>
              <a:cxn ang="0">
                <a:pos x="67" y="3"/>
              </a:cxn>
            </a:cxnLst>
            <a:rect l="0" t="0" r="r" b="b"/>
            <a:pathLst>
              <a:path w="125" h="91">
                <a:moveTo>
                  <a:pt x="67" y="3"/>
                </a:moveTo>
                <a:lnTo>
                  <a:pt x="80" y="0"/>
                </a:lnTo>
                <a:lnTo>
                  <a:pt x="90" y="2"/>
                </a:lnTo>
                <a:lnTo>
                  <a:pt x="101" y="7"/>
                </a:lnTo>
                <a:lnTo>
                  <a:pt x="110" y="14"/>
                </a:lnTo>
                <a:lnTo>
                  <a:pt x="117" y="25"/>
                </a:lnTo>
                <a:lnTo>
                  <a:pt x="123" y="35"/>
                </a:lnTo>
                <a:lnTo>
                  <a:pt x="125" y="46"/>
                </a:lnTo>
                <a:lnTo>
                  <a:pt x="125" y="55"/>
                </a:lnTo>
                <a:lnTo>
                  <a:pt x="123" y="63"/>
                </a:lnTo>
                <a:lnTo>
                  <a:pt x="117" y="71"/>
                </a:lnTo>
                <a:lnTo>
                  <a:pt x="110" y="78"/>
                </a:lnTo>
                <a:lnTo>
                  <a:pt x="102" y="83"/>
                </a:lnTo>
                <a:lnTo>
                  <a:pt x="91" y="87"/>
                </a:lnTo>
                <a:lnTo>
                  <a:pt x="80" y="90"/>
                </a:lnTo>
                <a:lnTo>
                  <a:pt x="68" y="91"/>
                </a:lnTo>
                <a:lnTo>
                  <a:pt x="55" y="91"/>
                </a:lnTo>
                <a:lnTo>
                  <a:pt x="43" y="88"/>
                </a:lnTo>
                <a:lnTo>
                  <a:pt x="31" y="84"/>
                </a:lnTo>
                <a:lnTo>
                  <a:pt x="22" y="78"/>
                </a:lnTo>
                <a:lnTo>
                  <a:pt x="14" y="71"/>
                </a:lnTo>
                <a:lnTo>
                  <a:pt x="7" y="64"/>
                </a:lnTo>
                <a:lnTo>
                  <a:pt x="2" y="55"/>
                </a:lnTo>
                <a:lnTo>
                  <a:pt x="0" y="47"/>
                </a:lnTo>
                <a:lnTo>
                  <a:pt x="0" y="37"/>
                </a:lnTo>
                <a:lnTo>
                  <a:pt x="2" y="29"/>
                </a:lnTo>
                <a:lnTo>
                  <a:pt x="6" y="25"/>
                </a:lnTo>
                <a:lnTo>
                  <a:pt x="11" y="20"/>
                </a:lnTo>
                <a:lnTo>
                  <a:pt x="18" y="17"/>
                </a:lnTo>
                <a:lnTo>
                  <a:pt x="28" y="13"/>
                </a:lnTo>
                <a:lnTo>
                  <a:pt x="39" y="11"/>
                </a:lnTo>
                <a:lnTo>
                  <a:pt x="52" y="7"/>
                </a:lnTo>
                <a:lnTo>
                  <a:pt x="67" y="3"/>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7" name="Freeform 13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7" y="0"/>
              </a:cxn>
              <a:cxn ang="0">
                <a:pos x="88" y="5"/>
              </a:cxn>
              <a:cxn ang="0">
                <a:pos x="99" y="10"/>
              </a:cxn>
              <a:cxn ang="0">
                <a:pos x="109" y="14"/>
              </a:cxn>
              <a:cxn ang="0">
                <a:pos x="117" y="19"/>
              </a:cxn>
              <a:cxn ang="0">
                <a:pos x="123" y="25"/>
              </a:cxn>
              <a:cxn ang="0">
                <a:pos x="128" y="30"/>
              </a:cxn>
              <a:cxn ang="0">
                <a:pos x="130" y="37"/>
              </a:cxn>
              <a:cxn ang="0">
                <a:pos x="130" y="47"/>
              </a:cxn>
              <a:cxn ang="0">
                <a:pos x="128" y="55"/>
              </a:cxn>
              <a:cxn ang="0">
                <a:pos x="123" y="63"/>
              </a:cxn>
              <a:cxn ang="0">
                <a:pos x="116" y="70"/>
              </a:cxn>
              <a:cxn ang="0">
                <a:pos x="108" y="74"/>
              </a:cxn>
              <a:cxn ang="0">
                <a:pos x="98" y="79"/>
              </a:cxn>
              <a:cxn ang="0">
                <a:pos x="86" y="81"/>
              </a:cxn>
              <a:cxn ang="0">
                <a:pos x="73" y="83"/>
              </a:cxn>
              <a:cxn ang="0">
                <a:pos x="61" y="83"/>
              </a:cxn>
              <a:cxn ang="0">
                <a:pos x="48" y="79"/>
              </a:cxn>
              <a:cxn ang="0">
                <a:pos x="34" y="74"/>
              </a:cxn>
              <a:cxn ang="0">
                <a:pos x="22" y="68"/>
              </a:cxn>
              <a:cxn ang="0">
                <a:pos x="12" y="59"/>
              </a:cxn>
              <a:cxn ang="0">
                <a:pos x="5" y="51"/>
              </a:cxn>
              <a:cxn ang="0">
                <a:pos x="0" y="43"/>
              </a:cxn>
              <a:cxn ang="0">
                <a:pos x="0" y="36"/>
              </a:cxn>
              <a:cxn ang="0">
                <a:pos x="5" y="30"/>
              </a:cxn>
              <a:cxn ang="0">
                <a:pos x="12" y="26"/>
              </a:cxn>
              <a:cxn ang="0">
                <a:pos x="21" y="20"/>
              </a:cxn>
              <a:cxn ang="0">
                <a:pos x="33" y="15"/>
              </a:cxn>
              <a:cxn ang="0">
                <a:pos x="44" y="10"/>
              </a:cxn>
              <a:cxn ang="0">
                <a:pos x="56" y="6"/>
              </a:cxn>
              <a:cxn ang="0">
                <a:pos x="66" y="3"/>
              </a:cxn>
              <a:cxn ang="0">
                <a:pos x="73" y="0"/>
              </a:cxn>
              <a:cxn ang="0">
                <a:pos x="77" y="0"/>
              </a:cxn>
            </a:cxnLst>
            <a:rect l="0" t="0" r="r" b="b"/>
            <a:pathLst>
              <a:path w="130" h="83">
                <a:moveTo>
                  <a:pt x="77" y="0"/>
                </a:moveTo>
                <a:lnTo>
                  <a:pt x="88" y="5"/>
                </a:lnTo>
                <a:lnTo>
                  <a:pt x="99" y="10"/>
                </a:lnTo>
                <a:lnTo>
                  <a:pt x="109" y="14"/>
                </a:lnTo>
                <a:lnTo>
                  <a:pt x="117" y="19"/>
                </a:lnTo>
                <a:lnTo>
                  <a:pt x="123" y="25"/>
                </a:lnTo>
                <a:lnTo>
                  <a:pt x="128" y="30"/>
                </a:lnTo>
                <a:lnTo>
                  <a:pt x="130" y="37"/>
                </a:lnTo>
                <a:lnTo>
                  <a:pt x="130" y="47"/>
                </a:lnTo>
                <a:lnTo>
                  <a:pt x="128" y="55"/>
                </a:lnTo>
                <a:lnTo>
                  <a:pt x="123" y="63"/>
                </a:lnTo>
                <a:lnTo>
                  <a:pt x="116" y="70"/>
                </a:lnTo>
                <a:lnTo>
                  <a:pt x="108" y="74"/>
                </a:lnTo>
                <a:lnTo>
                  <a:pt x="98" y="79"/>
                </a:lnTo>
                <a:lnTo>
                  <a:pt x="86" y="81"/>
                </a:lnTo>
                <a:lnTo>
                  <a:pt x="73" y="83"/>
                </a:lnTo>
                <a:lnTo>
                  <a:pt x="61" y="83"/>
                </a:lnTo>
                <a:lnTo>
                  <a:pt x="48" y="79"/>
                </a:lnTo>
                <a:lnTo>
                  <a:pt x="34" y="74"/>
                </a:lnTo>
                <a:lnTo>
                  <a:pt x="22" y="68"/>
                </a:lnTo>
                <a:lnTo>
                  <a:pt x="12" y="59"/>
                </a:lnTo>
                <a:lnTo>
                  <a:pt x="5" y="51"/>
                </a:lnTo>
                <a:lnTo>
                  <a:pt x="0" y="43"/>
                </a:lnTo>
                <a:lnTo>
                  <a:pt x="0" y="36"/>
                </a:lnTo>
                <a:lnTo>
                  <a:pt x="5" y="30"/>
                </a:lnTo>
                <a:lnTo>
                  <a:pt x="12" y="26"/>
                </a:lnTo>
                <a:lnTo>
                  <a:pt x="21" y="20"/>
                </a:lnTo>
                <a:lnTo>
                  <a:pt x="33" y="15"/>
                </a:lnTo>
                <a:lnTo>
                  <a:pt x="44" y="10"/>
                </a:lnTo>
                <a:lnTo>
                  <a:pt x="56" y="6"/>
                </a:lnTo>
                <a:lnTo>
                  <a:pt x="66" y="3"/>
                </a:lnTo>
                <a:lnTo>
                  <a:pt x="73" y="0"/>
                </a:lnTo>
                <a:lnTo>
                  <a:pt x="7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8" name="Freeform 13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25" y="9"/>
              </a:cxn>
              <a:cxn ang="0">
                <a:pos x="124" y="473"/>
              </a:cxn>
              <a:cxn ang="0">
                <a:pos x="21" y="507"/>
              </a:cxn>
              <a:cxn ang="0">
                <a:pos x="21" y="313"/>
              </a:cxn>
              <a:cxn ang="0">
                <a:pos x="19" y="310"/>
              </a:cxn>
              <a:cxn ang="0">
                <a:pos x="17" y="303"/>
              </a:cxn>
              <a:cxn ang="0">
                <a:pos x="10" y="294"/>
              </a:cxn>
              <a:cxn ang="0">
                <a:pos x="0" y="285"/>
              </a:cxn>
              <a:cxn ang="0">
                <a:pos x="0" y="0"/>
              </a:cxn>
              <a:cxn ang="0">
                <a:pos x="2" y="3"/>
              </a:cxn>
              <a:cxn ang="0">
                <a:pos x="7" y="10"/>
              </a:cxn>
              <a:cxn ang="0">
                <a:pos x="16" y="20"/>
              </a:cxn>
              <a:cxn ang="0">
                <a:pos x="30" y="29"/>
              </a:cxn>
              <a:cxn ang="0">
                <a:pos x="46" y="35"/>
              </a:cxn>
              <a:cxn ang="0">
                <a:pos x="68" y="35"/>
              </a:cxn>
              <a:cxn ang="0">
                <a:pos x="95" y="28"/>
              </a:cxn>
              <a:cxn ang="0">
                <a:pos x="125" y="9"/>
              </a:cxn>
            </a:cxnLst>
            <a:rect l="0" t="0" r="r" b="b"/>
            <a:pathLst>
              <a:path w="125" h="507">
                <a:moveTo>
                  <a:pt x="125" y="9"/>
                </a:moveTo>
                <a:lnTo>
                  <a:pt x="124" y="473"/>
                </a:lnTo>
                <a:lnTo>
                  <a:pt x="21" y="507"/>
                </a:lnTo>
                <a:lnTo>
                  <a:pt x="21" y="313"/>
                </a:lnTo>
                <a:lnTo>
                  <a:pt x="19" y="310"/>
                </a:lnTo>
                <a:lnTo>
                  <a:pt x="17" y="303"/>
                </a:lnTo>
                <a:lnTo>
                  <a:pt x="10" y="294"/>
                </a:lnTo>
                <a:lnTo>
                  <a:pt x="0" y="285"/>
                </a:lnTo>
                <a:lnTo>
                  <a:pt x="0" y="0"/>
                </a:lnTo>
                <a:lnTo>
                  <a:pt x="2" y="3"/>
                </a:lnTo>
                <a:lnTo>
                  <a:pt x="7" y="10"/>
                </a:lnTo>
                <a:lnTo>
                  <a:pt x="16" y="20"/>
                </a:lnTo>
                <a:lnTo>
                  <a:pt x="30" y="29"/>
                </a:lnTo>
                <a:lnTo>
                  <a:pt x="46" y="35"/>
                </a:lnTo>
                <a:lnTo>
                  <a:pt x="68" y="35"/>
                </a:lnTo>
                <a:lnTo>
                  <a:pt x="95" y="28"/>
                </a:lnTo>
                <a:lnTo>
                  <a:pt x="125" y="9"/>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9" name="Freeform 13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88" y="225"/>
              </a:cxn>
              <a:cxn ang="0">
                <a:pos x="189" y="226"/>
              </a:cxn>
              <a:cxn ang="0">
                <a:pos x="191" y="228"/>
              </a:cxn>
              <a:cxn ang="0">
                <a:pos x="195" y="232"/>
              </a:cxn>
              <a:cxn ang="0">
                <a:pos x="200" y="235"/>
              </a:cxn>
              <a:cxn ang="0">
                <a:pos x="208" y="241"/>
              </a:cxn>
              <a:cxn ang="0">
                <a:pos x="217" y="246"/>
              </a:cxn>
              <a:cxn ang="0">
                <a:pos x="227" y="251"/>
              </a:cxn>
              <a:cxn ang="0">
                <a:pos x="239" y="256"/>
              </a:cxn>
              <a:cxn ang="0">
                <a:pos x="251" y="259"/>
              </a:cxn>
              <a:cxn ang="0">
                <a:pos x="266" y="263"/>
              </a:cxn>
              <a:cxn ang="0">
                <a:pos x="281" y="265"/>
              </a:cxn>
              <a:cxn ang="0">
                <a:pos x="299" y="265"/>
              </a:cxn>
              <a:cxn ang="0">
                <a:pos x="317" y="264"/>
              </a:cxn>
              <a:cxn ang="0">
                <a:pos x="336" y="261"/>
              </a:cxn>
              <a:cxn ang="0">
                <a:pos x="357" y="255"/>
              </a:cxn>
              <a:cxn ang="0">
                <a:pos x="379" y="247"/>
              </a:cxn>
              <a:cxn ang="0">
                <a:pos x="378" y="247"/>
              </a:cxn>
              <a:cxn ang="0">
                <a:pos x="374" y="249"/>
              </a:cxn>
              <a:cxn ang="0">
                <a:pos x="367" y="250"/>
              </a:cxn>
              <a:cxn ang="0">
                <a:pos x="359" y="253"/>
              </a:cxn>
              <a:cxn ang="0">
                <a:pos x="350" y="255"/>
              </a:cxn>
              <a:cxn ang="0">
                <a:pos x="338" y="257"/>
              </a:cxn>
              <a:cxn ang="0">
                <a:pos x="325" y="258"/>
              </a:cxn>
              <a:cxn ang="0">
                <a:pos x="312" y="259"/>
              </a:cxn>
              <a:cxn ang="0">
                <a:pos x="298" y="259"/>
              </a:cxn>
              <a:cxn ang="0">
                <a:pos x="283" y="257"/>
              </a:cxn>
              <a:cxn ang="0">
                <a:pos x="266" y="254"/>
              </a:cxn>
              <a:cxn ang="0">
                <a:pos x="250" y="249"/>
              </a:cxn>
              <a:cxn ang="0">
                <a:pos x="235" y="241"/>
              </a:cxn>
              <a:cxn ang="0">
                <a:pos x="220" y="232"/>
              </a:cxn>
              <a:cxn ang="0">
                <a:pos x="205" y="219"/>
              </a:cxn>
              <a:cxn ang="0">
                <a:pos x="191" y="203"/>
              </a:cxn>
              <a:cxn ang="0">
                <a:pos x="0" y="0"/>
              </a:cxn>
            </a:cxnLst>
            <a:rect l="0" t="0" r="r" b="b"/>
            <a:pathLst>
              <a:path w="379" h="265">
                <a:moveTo>
                  <a:pt x="0" y="0"/>
                </a:moveTo>
                <a:lnTo>
                  <a:pt x="188" y="225"/>
                </a:lnTo>
                <a:lnTo>
                  <a:pt x="189" y="226"/>
                </a:lnTo>
                <a:lnTo>
                  <a:pt x="191" y="228"/>
                </a:lnTo>
                <a:lnTo>
                  <a:pt x="195" y="232"/>
                </a:lnTo>
                <a:lnTo>
                  <a:pt x="200" y="235"/>
                </a:lnTo>
                <a:lnTo>
                  <a:pt x="208" y="241"/>
                </a:lnTo>
                <a:lnTo>
                  <a:pt x="217" y="246"/>
                </a:lnTo>
                <a:lnTo>
                  <a:pt x="227" y="251"/>
                </a:lnTo>
                <a:lnTo>
                  <a:pt x="239" y="256"/>
                </a:lnTo>
                <a:lnTo>
                  <a:pt x="251" y="259"/>
                </a:lnTo>
                <a:lnTo>
                  <a:pt x="266" y="263"/>
                </a:lnTo>
                <a:lnTo>
                  <a:pt x="281" y="265"/>
                </a:lnTo>
                <a:lnTo>
                  <a:pt x="299" y="265"/>
                </a:lnTo>
                <a:lnTo>
                  <a:pt x="317" y="264"/>
                </a:lnTo>
                <a:lnTo>
                  <a:pt x="336" y="261"/>
                </a:lnTo>
                <a:lnTo>
                  <a:pt x="357" y="255"/>
                </a:lnTo>
                <a:lnTo>
                  <a:pt x="379" y="247"/>
                </a:lnTo>
                <a:lnTo>
                  <a:pt x="378" y="247"/>
                </a:lnTo>
                <a:lnTo>
                  <a:pt x="374" y="249"/>
                </a:lnTo>
                <a:lnTo>
                  <a:pt x="367" y="250"/>
                </a:lnTo>
                <a:lnTo>
                  <a:pt x="359" y="253"/>
                </a:lnTo>
                <a:lnTo>
                  <a:pt x="350" y="255"/>
                </a:lnTo>
                <a:lnTo>
                  <a:pt x="338" y="257"/>
                </a:lnTo>
                <a:lnTo>
                  <a:pt x="325" y="258"/>
                </a:lnTo>
                <a:lnTo>
                  <a:pt x="312" y="259"/>
                </a:lnTo>
                <a:lnTo>
                  <a:pt x="298" y="259"/>
                </a:lnTo>
                <a:lnTo>
                  <a:pt x="283" y="257"/>
                </a:lnTo>
                <a:lnTo>
                  <a:pt x="266" y="254"/>
                </a:lnTo>
                <a:lnTo>
                  <a:pt x="250" y="249"/>
                </a:lnTo>
                <a:lnTo>
                  <a:pt x="235" y="241"/>
                </a:lnTo>
                <a:lnTo>
                  <a:pt x="220" y="232"/>
                </a:lnTo>
                <a:lnTo>
                  <a:pt x="205" y="219"/>
                </a:lnTo>
                <a:lnTo>
                  <a:pt x="191" y="203"/>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0" name="Freeform 13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4"/>
              </a:cxn>
              <a:cxn ang="0">
                <a:pos x="618" y="89"/>
              </a:cxn>
              <a:cxn ang="0">
                <a:pos x="619" y="88"/>
              </a:cxn>
              <a:cxn ang="0">
                <a:pos x="624" y="86"/>
              </a:cxn>
              <a:cxn ang="0">
                <a:pos x="630" y="80"/>
              </a:cxn>
              <a:cxn ang="0">
                <a:pos x="636" y="70"/>
              </a:cxn>
              <a:cxn ang="0">
                <a:pos x="640" y="59"/>
              </a:cxn>
              <a:cxn ang="0">
                <a:pos x="643" y="44"/>
              </a:cxn>
              <a:cxn ang="0">
                <a:pos x="640" y="24"/>
              </a:cxn>
              <a:cxn ang="0">
                <a:pos x="634" y="0"/>
              </a:cxn>
              <a:cxn ang="0">
                <a:pos x="634" y="2"/>
              </a:cxn>
              <a:cxn ang="0">
                <a:pos x="633" y="10"/>
              </a:cxn>
              <a:cxn ang="0">
                <a:pos x="632" y="21"/>
              </a:cxn>
              <a:cxn ang="0">
                <a:pos x="630" y="33"/>
              </a:cxn>
              <a:cxn ang="0">
                <a:pos x="625" y="47"/>
              </a:cxn>
              <a:cxn ang="0">
                <a:pos x="619" y="60"/>
              </a:cxn>
              <a:cxn ang="0">
                <a:pos x="610" y="72"/>
              </a:cxn>
              <a:cxn ang="0">
                <a:pos x="599" y="79"/>
              </a:cxn>
              <a:cxn ang="0">
                <a:pos x="0" y="314"/>
              </a:cxn>
            </a:cxnLst>
            <a:rect l="0" t="0" r="r" b="b"/>
            <a:pathLst>
              <a:path w="643" h="314">
                <a:moveTo>
                  <a:pt x="0" y="314"/>
                </a:moveTo>
                <a:lnTo>
                  <a:pt x="618" y="89"/>
                </a:lnTo>
                <a:lnTo>
                  <a:pt x="619" y="88"/>
                </a:lnTo>
                <a:lnTo>
                  <a:pt x="624" y="86"/>
                </a:lnTo>
                <a:lnTo>
                  <a:pt x="630" y="80"/>
                </a:lnTo>
                <a:lnTo>
                  <a:pt x="636" y="70"/>
                </a:lnTo>
                <a:lnTo>
                  <a:pt x="640" y="59"/>
                </a:lnTo>
                <a:lnTo>
                  <a:pt x="643" y="44"/>
                </a:lnTo>
                <a:lnTo>
                  <a:pt x="640" y="24"/>
                </a:lnTo>
                <a:lnTo>
                  <a:pt x="634" y="0"/>
                </a:lnTo>
                <a:lnTo>
                  <a:pt x="634" y="2"/>
                </a:lnTo>
                <a:lnTo>
                  <a:pt x="633" y="10"/>
                </a:lnTo>
                <a:lnTo>
                  <a:pt x="632" y="21"/>
                </a:lnTo>
                <a:lnTo>
                  <a:pt x="630" y="33"/>
                </a:lnTo>
                <a:lnTo>
                  <a:pt x="625" y="47"/>
                </a:lnTo>
                <a:lnTo>
                  <a:pt x="619" y="60"/>
                </a:lnTo>
                <a:lnTo>
                  <a:pt x="610" y="72"/>
                </a:lnTo>
                <a:lnTo>
                  <a:pt x="599" y="79"/>
                </a:lnTo>
                <a:lnTo>
                  <a:pt x="0" y="3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1" name="Freeform 14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231"/>
              </a:cxn>
              <a:cxn ang="0">
                <a:pos x="0" y="235"/>
              </a:cxn>
              <a:cxn ang="0">
                <a:pos x="613" y="44"/>
              </a:cxn>
              <a:cxn ang="0">
                <a:pos x="616" y="43"/>
              </a:cxn>
              <a:cxn ang="0">
                <a:pos x="619" y="41"/>
              </a:cxn>
              <a:cxn ang="0">
                <a:pos x="626" y="36"/>
              </a:cxn>
              <a:cxn ang="0">
                <a:pos x="634" y="30"/>
              </a:cxn>
              <a:cxn ang="0">
                <a:pos x="641" y="24"/>
              </a:cxn>
              <a:cxn ang="0">
                <a:pos x="648" y="16"/>
              </a:cxn>
              <a:cxn ang="0">
                <a:pos x="651" y="8"/>
              </a:cxn>
              <a:cxn ang="0">
                <a:pos x="654" y="0"/>
              </a:cxn>
              <a:cxn ang="0">
                <a:pos x="654" y="1"/>
              </a:cxn>
              <a:cxn ang="0">
                <a:pos x="653" y="4"/>
              </a:cxn>
              <a:cxn ang="0">
                <a:pos x="650" y="8"/>
              </a:cxn>
              <a:cxn ang="0">
                <a:pos x="646" y="14"/>
              </a:cxn>
              <a:cxn ang="0">
                <a:pos x="639" y="21"/>
              </a:cxn>
              <a:cxn ang="0">
                <a:pos x="629" y="28"/>
              </a:cxn>
              <a:cxn ang="0">
                <a:pos x="617" y="36"/>
              </a:cxn>
              <a:cxn ang="0">
                <a:pos x="600" y="43"/>
              </a:cxn>
              <a:cxn ang="0">
                <a:pos x="3" y="231"/>
              </a:cxn>
            </a:cxnLst>
            <a:rect l="0" t="0" r="r" b="b"/>
            <a:pathLst>
              <a:path w="654" h="235">
                <a:moveTo>
                  <a:pt x="3" y="231"/>
                </a:moveTo>
                <a:lnTo>
                  <a:pt x="0" y="235"/>
                </a:lnTo>
                <a:lnTo>
                  <a:pt x="613" y="44"/>
                </a:lnTo>
                <a:lnTo>
                  <a:pt x="616" y="43"/>
                </a:lnTo>
                <a:lnTo>
                  <a:pt x="619" y="41"/>
                </a:lnTo>
                <a:lnTo>
                  <a:pt x="626" y="36"/>
                </a:lnTo>
                <a:lnTo>
                  <a:pt x="634" y="30"/>
                </a:lnTo>
                <a:lnTo>
                  <a:pt x="641" y="24"/>
                </a:lnTo>
                <a:lnTo>
                  <a:pt x="648" y="16"/>
                </a:lnTo>
                <a:lnTo>
                  <a:pt x="651" y="8"/>
                </a:lnTo>
                <a:lnTo>
                  <a:pt x="654" y="0"/>
                </a:lnTo>
                <a:lnTo>
                  <a:pt x="654" y="1"/>
                </a:lnTo>
                <a:lnTo>
                  <a:pt x="653" y="4"/>
                </a:lnTo>
                <a:lnTo>
                  <a:pt x="650" y="8"/>
                </a:lnTo>
                <a:lnTo>
                  <a:pt x="646" y="14"/>
                </a:lnTo>
                <a:lnTo>
                  <a:pt x="639" y="21"/>
                </a:lnTo>
                <a:lnTo>
                  <a:pt x="629" y="28"/>
                </a:lnTo>
                <a:lnTo>
                  <a:pt x="617" y="36"/>
                </a:lnTo>
                <a:lnTo>
                  <a:pt x="600" y="43"/>
                </a:lnTo>
                <a:lnTo>
                  <a:pt x="3" y="23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2" name="Freeform 14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80" y="0"/>
              </a:cxn>
              <a:cxn ang="0">
                <a:pos x="0" y="254"/>
              </a:cxn>
              <a:cxn ang="0">
                <a:pos x="0" y="258"/>
              </a:cxn>
              <a:cxn ang="0">
                <a:pos x="785" y="7"/>
              </a:cxn>
              <a:cxn ang="0">
                <a:pos x="780" y="0"/>
              </a:cxn>
            </a:cxnLst>
            <a:rect l="0" t="0" r="r" b="b"/>
            <a:pathLst>
              <a:path w="785" h="258">
                <a:moveTo>
                  <a:pt x="780" y="0"/>
                </a:moveTo>
                <a:lnTo>
                  <a:pt x="0" y="254"/>
                </a:lnTo>
                <a:lnTo>
                  <a:pt x="0" y="258"/>
                </a:lnTo>
                <a:lnTo>
                  <a:pt x="785" y="7"/>
                </a:lnTo>
                <a:lnTo>
                  <a:pt x="78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3" name="Freeform 14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8"/>
              </a:cxn>
              <a:cxn ang="0">
                <a:pos x="609" y="82"/>
              </a:cxn>
              <a:cxn ang="0">
                <a:pos x="610" y="81"/>
              </a:cxn>
              <a:cxn ang="0">
                <a:pos x="615" y="79"/>
              </a:cxn>
              <a:cxn ang="0">
                <a:pos x="621" y="75"/>
              </a:cxn>
              <a:cxn ang="0">
                <a:pos x="626" y="67"/>
              </a:cxn>
              <a:cxn ang="0">
                <a:pos x="632" y="57"/>
              </a:cxn>
              <a:cxn ang="0">
                <a:pos x="637" y="43"/>
              </a:cxn>
              <a:cxn ang="0">
                <a:pos x="639" y="24"/>
              </a:cxn>
              <a:cxn ang="0">
                <a:pos x="637" y="0"/>
              </a:cxn>
              <a:cxn ang="0">
                <a:pos x="637" y="2"/>
              </a:cxn>
              <a:cxn ang="0">
                <a:pos x="638" y="9"/>
              </a:cxn>
              <a:cxn ang="0">
                <a:pos x="638" y="18"/>
              </a:cxn>
              <a:cxn ang="0">
                <a:pos x="636" y="30"/>
              </a:cxn>
              <a:cxn ang="0">
                <a:pos x="632" y="44"/>
              </a:cxn>
              <a:cxn ang="0">
                <a:pos x="625" y="58"/>
              </a:cxn>
              <a:cxn ang="0">
                <a:pos x="614" y="71"/>
              </a:cxn>
              <a:cxn ang="0">
                <a:pos x="599" y="82"/>
              </a:cxn>
              <a:cxn ang="0">
                <a:pos x="0" y="318"/>
              </a:cxn>
            </a:cxnLst>
            <a:rect l="0" t="0" r="r" b="b"/>
            <a:pathLst>
              <a:path w="639" h="318">
                <a:moveTo>
                  <a:pt x="0" y="318"/>
                </a:moveTo>
                <a:lnTo>
                  <a:pt x="609" y="82"/>
                </a:lnTo>
                <a:lnTo>
                  <a:pt x="610" y="81"/>
                </a:lnTo>
                <a:lnTo>
                  <a:pt x="615" y="79"/>
                </a:lnTo>
                <a:lnTo>
                  <a:pt x="621" y="75"/>
                </a:lnTo>
                <a:lnTo>
                  <a:pt x="626" y="67"/>
                </a:lnTo>
                <a:lnTo>
                  <a:pt x="632" y="57"/>
                </a:lnTo>
                <a:lnTo>
                  <a:pt x="637" y="43"/>
                </a:lnTo>
                <a:lnTo>
                  <a:pt x="639" y="24"/>
                </a:lnTo>
                <a:lnTo>
                  <a:pt x="637" y="0"/>
                </a:lnTo>
                <a:lnTo>
                  <a:pt x="637" y="2"/>
                </a:lnTo>
                <a:lnTo>
                  <a:pt x="638" y="9"/>
                </a:lnTo>
                <a:lnTo>
                  <a:pt x="638" y="18"/>
                </a:lnTo>
                <a:lnTo>
                  <a:pt x="636" y="30"/>
                </a:lnTo>
                <a:lnTo>
                  <a:pt x="632" y="44"/>
                </a:lnTo>
                <a:lnTo>
                  <a:pt x="625" y="58"/>
                </a:lnTo>
                <a:lnTo>
                  <a:pt x="614" y="71"/>
                </a:lnTo>
                <a:lnTo>
                  <a:pt x="599" y="82"/>
                </a:lnTo>
                <a:lnTo>
                  <a:pt x="0" y="31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4" name="Freeform 14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03" y="306"/>
              </a:cxn>
              <a:cxn ang="0">
                <a:pos x="204" y="307"/>
              </a:cxn>
              <a:cxn ang="0">
                <a:pos x="207" y="310"/>
              </a:cxn>
              <a:cxn ang="0">
                <a:pos x="210" y="313"/>
              </a:cxn>
              <a:cxn ang="0">
                <a:pos x="216" y="319"/>
              </a:cxn>
              <a:cxn ang="0">
                <a:pos x="223" y="323"/>
              </a:cxn>
              <a:cxn ang="0">
                <a:pos x="231" y="329"/>
              </a:cxn>
              <a:cxn ang="0">
                <a:pos x="241" y="336"/>
              </a:cxn>
              <a:cxn ang="0">
                <a:pos x="252" y="341"/>
              </a:cxn>
              <a:cxn ang="0">
                <a:pos x="264" y="347"/>
              </a:cxn>
              <a:cxn ang="0">
                <a:pos x="278" y="350"/>
              </a:cxn>
              <a:cxn ang="0">
                <a:pos x="295" y="354"/>
              </a:cxn>
              <a:cxn ang="0">
                <a:pos x="311" y="355"/>
              </a:cxn>
              <a:cxn ang="0">
                <a:pos x="329" y="355"/>
              </a:cxn>
              <a:cxn ang="0">
                <a:pos x="348" y="351"/>
              </a:cxn>
              <a:cxn ang="0">
                <a:pos x="369" y="347"/>
              </a:cxn>
              <a:cxn ang="0">
                <a:pos x="391" y="338"/>
              </a:cxn>
              <a:cxn ang="0">
                <a:pos x="390" y="338"/>
              </a:cxn>
              <a:cxn ang="0">
                <a:pos x="386" y="341"/>
              </a:cxn>
              <a:cxn ang="0">
                <a:pos x="379" y="342"/>
              </a:cxn>
              <a:cxn ang="0">
                <a:pos x="371" y="344"/>
              </a:cxn>
              <a:cxn ang="0">
                <a:pos x="362" y="347"/>
              </a:cxn>
              <a:cxn ang="0">
                <a:pos x="350" y="349"/>
              </a:cxn>
              <a:cxn ang="0">
                <a:pos x="337" y="350"/>
              </a:cxn>
              <a:cxn ang="0">
                <a:pos x="324" y="350"/>
              </a:cxn>
              <a:cxn ang="0">
                <a:pos x="310" y="350"/>
              </a:cxn>
              <a:cxn ang="0">
                <a:pos x="295" y="349"/>
              </a:cxn>
              <a:cxn ang="0">
                <a:pos x="278" y="345"/>
              </a:cxn>
              <a:cxn ang="0">
                <a:pos x="262" y="340"/>
              </a:cxn>
              <a:cxn ang="0">
                <a:pos x="247" y="333"/>
              </a:cxn>
              <a:cxn ang="0">
                <a:pos x="232" y="323"/>
              </a:cxn>
              <a:cxn ang="0">
                <a:pos x="217" y="311"/>
              </a:cxn>
              <a:cxn ang="0">
                <a:pos x="203" y="296"/>
              </a:cxn>
              <a:cxn ang="0">
                <a:pos x="0" y="0"/>
              </a:cxn>
            </a:cxnLst>
            <a:rect l="0" t="0" r="r" b="b"/>
            <a:pathLst>
              <a:path w="391" h="355">
                <a:moveTo>
                  <a:pt x="0" y="0"/>
                </a:moveTo>
                <a:lnTo>
                  <a:pt x="203" y="306"/>
                </a:lnTo>
                <a:lnTo>
                  <a:pt x="204" y="307"/>
                </a:lnTo>
                <a:lnTo>
                  <a:pt x="207" y="310"/>
                </a:lnTo>
                <a:lnTo>
                  <a:pt x="210" y="313"/>
                </a:lnTo>
                <a:lnTo>
                  <a:pt x="216" y="319"/>
                </a:lnTo>
                <a:lnTo>
                  <a:pt x="223" y="323"/>
                </a:lnTo>
                <a:lnTo>
                  <a:pt x="231" y="329"/>
                </a:lnTo>
                <a:lnTo>
                  <a:pt x="241" y="336"/>
                </a:lnTo>
                <a:lnTo>
                  <a:pt x="252" y="341"/>
                </a:lnTo>
                <a:lnTo>
                  <a:pt x="264" y="347"/>
                </a:lnTo>
                <a:lnTo>
                  <a:pt x="278" y="350"/>
                </a:lnTo>
                <a:lnTo>
                  <a:pt x="295" y="354"/>
                </a:lnTo>
                <a:lnTo>
                  <a:pt x="311" y="355"/>
                </a:lnTo>
                <a:lnTo>
                  <a:pt x="329" y="355"/>
                </a:lnTo>
                <a:lnTo>
                  <a:pt x="348" y="351"/>
                </a:lnTo>
                <a:lnTo>
                  <a:pt x="369" y="347"/>
                </a:lnTo>
                <a:lnTo>
                  <a:pt x="391" y="338"/>
                </a:lnTo>
                <a:lnTo>
                  <a:pt x="390" y="338"/>
                </a:lnTo>
                <a:lnTo>
                  <a:pt x="386" y="341"/>
                </a:lnTo>
                <a:lnTo>
                  <a:pt x="379" y="342"/>
                </a:lnTo>
                <a:lnTo>
                  <a:pt x="371" y="344"/>
                </a:lnTo>
                <a:lnTo>
                  <a:pt x="362" y="347"/>
                </a:lnTo>
                <a:lnTo>
                  <a:pt x="350" y="349"/>
                </a:lnTo>
                <a:lnTo>
                  <a:pt x="337" y="350"/>
                </a:lnTo>
                <a:lnTo>
                  <a:pt x="324" y="350"/>
                </a:lnTo>
                <a:lnTo>
                  <a:pt x="310" y="350"/>
                </a:lnTo>
                <a:lnTo>
                  <a:pt x="295" y="349"/>
                </a:lnTo>
                <a:lnTo>
                  <a:pt x="278" y="345"/>
                </a:lnTo>
                <a:lnTo>
                  <a:pt x="262" y="340"/>
                </a:lnTo>
                <a:lnTo>
                  <a:pt x="247" y="333"/>
                </a:lnTo>
                <a:lnTo>
                  <a:pt x="232" y="323"/>
                </a:lnTo>
                <a:lnTo>
                  <a:pt x="217" y="311"/>
                </a:lnTo>
                <a:lnTo>
                  <a:pt x="203" y="296"/>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5" name="Freeform 14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16" y="119"/>
              </a:cxn>
              <a:cxn ang="0">
                <a:pos x="117" y="120"/>
              </a:cxn>
              <a:cxn ang="0">
                <a:pos x="118" y="123"/>
              </a:cxn>
              <a:cxn ang="0">
                <a:pos x="123" y="127"/>
              </a:cxn>
              <a:cxn ang="0">
                <a:pos x="128" y="132"/>
              </a:cxn>
              <a:cxn ang="0">
                <a:pos x="135" y="138"/>
              </a:cxn>
              <a:cxn ang="0">
                <a:pos x="143" y="145"/>
              </a:cxn>
              <a:cxn ang="0">
                <a:pos x="152" y="150"/>
              </a:cxn>
              <a:cxn ang="0">
                <a:pos x="162" y="156"/>
              </a:cxn>
              <a:cxn ang="0">
                <a:pos x="175" y="162"/>
              </a:cxn>
              <a:cxn ang="0">
                <a:pos x="189" y="167"/>
              </a:cxn>
              <a:cxn ang="0">
                <a:pos x="204" y="169"/>
              </a:cxn>
              <a:cxn ang="0">
                <a:pos x="221" y="170"/>
              </a:cxn>
              <a:cxn ang="0">
                <a:pos x="240" y="170"/>
              </a:cxn>
              <a:cxn ang="0">
                <a:pos x="260" y="167"/>
              </a:cxn>
              <a:cxn ang="0">
                <a:pos x="281" y="161"/>
              </a:cxn>
              <a:cxn ang="0">
                <a:pos x="304" y="152"/>
              </a:cxn>
              <a:cxn ang="0">
                <a:pos x="303" y="152"/>
              </a:cxn>
              <a:cxn ang="0">
                <a:pos x="299" y="154"/>
              </a:cxn>
              <a:cxn ang="0">
                <a:pos x="292" y="155"/>
              </a:cxn>
              <a:cxn ang="0">
                <a:pos x="284" y="157"/>
              </a:cxn>
              <a:cxn ang="0">
                <a:pos x="275" y="160"/>
              </a:cxn>
              <a:cxn ang="0">
                <a:pos x="263" y="162"/>
              </a:cxn>
              <a:cxn ang="0">
                <a:pos x="250" y="163"/>
              </a:cxn>
              <a:cxn ang="0">
                <a:pos x="237" y="163"/>
              </a:cxn>
              <a:cxn ang="0">
                <a:pos x="223" y="163"/>
              </a:cxn>
              <a:cxn ang="0">
                <a:pos x="208" y="161"/>
              </a:cxn>
              <a:cxn ang="0">
                <a:pos x="191" y="157"/>
              </a:cxn>
              <a:cxn ang="0">
                <a:pos x="175" y="153"/>
              </a:cxn>
              <a:cxn ang="0">
                <a:pos x="160" y="145"/>
              </a:cxn>
              <a:cxn ang="0">
                <a:pos x="145" y="135"/>
              </a:cxn>
              <a:cxn ang="0">
                <a:pos x="130" y="123"/>
              </a:cxn>
              <a:cxn ang="0">
                <a:pos x="116" y="107"/>
              </a:cxn>
              <a:cxn ang="0">
                <a:pos x="0" y="0"/>
              </a:cxn>
            </a:cxnLst>
            <a:rect l="0" t="0" r="r" b="b"/>
            <a:pathLst>
              <a:path w="304" h="170">
                <a:moveTo>
                  <a:pt x="0" y="0"/>
                </a:moveTo>
                <a:lnTo>
                  <a:pt x="116" y="119"/>
                </a:lnTo>
                <a:lnTo>
                  <a:pt x="117" y="120"/>
                </a:lnTo>
                <a:lnTo>
                  <a:pt x="118" y="123"/>
                </a:lnTo>
                <a:lnTo>
                  <a:pt x="123" y="127"/>
                </a:lnTo>
                <a:lnTo>
                  <a:pt x="128" y="132"/>
                </a:lnTo>
                <a:lnTo>
                  <a:pt x="135" y="138"/>
                </a:lnTo>
                <a:lnTo>
                  <a:pt x="143" y="145"/>
                </a:lnTo>
                <a:lnTo>
                  <a:pt x="152" y="150"/>
                </a:lnTo>
                <a:lnTo>
                  <a:pt x="162" y="156"/>
                </a:lnTo>
                <a:lnTo>
                  <a:pt x="175" y="162"/>
                </a:lnTo>
                <a:lnTo>
                  <a:pt x="189" y="167"/>
                </a:lnTo>
                <a:lnTo>
                  <a:pt x="204" y="169"/>
                </a:lnTo>
                <a:lnTo>
                  <a:pt x="221" y="170"/>
                </a:lnTo>
                <a:lnTo>
                  <a:pt x="240" y="170"/>
                </a:lnTo>
                <a:lnTo>
                  <a:pt x="260" y="167"/>
                </a:lnTo>
                <a:lnTo>
                  <a:pt x="281" y="161"/>
                </a:lnTo>
                <a:lnTo>
                  <a:pt x="304" y="152"/>
                </a:lnTo>
                <a:lnTo>
                  <a:pt x="303" y="152"/>
                </a:lnTo>
                <a:lnTo>
                  <a:pt x="299" y="154"/>
                </a:lnTo>
                <a:lnTo>
                  <a:pt x="292" y="155"/>
                </a:lnTo>
                <a:lnTo>
                  <a:pt x="284" y="157"/>
                </a:lnTo>
                <a:lnTo>
                  <a:pt x="275" y="160"/>
                </a:lnTo>
                <a:lnTo>
                  <a:pt x="263" y="162"/>
                </a:lnTo>
                <a:lnTo>
                  <a:pt x="250" y="163"/>
                </a:lnTo>
                <a:lnTo>
                  <a:pt x="237" y="163"/>
                </a:lnTo>
                <a:lnTo>
                  <a:pt x="223" y="163"/>
                </a:lnTo>
                <a:lnTo>
                  <a:pt x="208" y="161"/>
                </a:lnTo>
                <a:lnTo>
                  <a:pt x="191" y="157"/>
                </a:lnTo>
                <a:lnTo>
                  <a:pt x="175" y="153"/>
                </a:lnTo>
                <a:lnTo>
                  <a:pt x="160" y="145"/>
                </a:lnTo>
                <a:lnTo>
                  <a:pt x="145" y="135"/>
                </a:lnTo>
                <a:lnTo>
                  <a:pt x="130" y="123"/>
                </a:lnTo>
                <a:lnTo>
                  <a:pt x="116" y="107"/>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6" name="Freeform 14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
              </a:cxn>
              <a:cxn ang="0">
                <a:pos x="163" y="170"/>
              </a:cxn>
              <a:cxn ang="0">
                <a:pos x="158" y="154"/>
              </a:cxn>
              <a:cxn ang="0">
                <a:pos x="3" y="0"/>
              </a:cxn>
              <a:cxn ang="0">
                <a:pos x="0" y="2"/>
              </a:cxn>
            </a:cxnLst>
            <a:rect l="0" t="0" r="r" b="b"/>
            <a:pathLst>
              <a:path w="163" h="170">
                <a:moveTo>
                  <a:pt x="0" y="2"/>
                </a:moveTo>
                <a:lnTo>
                  <a:pt x="163" y="170"/>
                </a:lnTo>
                <a:lnTo>
                  <a:pt x="158" y="154"/>
                </a:lnTo>
                <a:lnTo>
                  <a:pt x="3" y="0"/>
                </a:lnTo>
                <a:lnTo>
                  <a:pt x="0" y="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7" name="Freeform 14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111"/>
              </a:cxn>
              <a:cxn ang="0">
                <a:pos x="89" y="77"/>
              </a:cxn>
              <a:cxn ang="0">
                <a:pos x="91" y="76"/>
              </a:cxn>
              <a:cxn ang="0">
                <a:pos x="96" y="72"/>
              </a:cxn>
              <a:cxn ang="0">
                <a:pos x="102" y="66"/>
              </a:cxn>
              <a:cxn ang="0">
                <a:pos x="108" y="57"/>
              </a:cxn>
              <a:cxn ang="0">
                <a:pos x="111" y="47"/>
              </a:cxn>
              <a:cxn ang="0">
                <a:pos x="112" y="34"/>
              </a:cxn>
              <a:cxn ang="0">
                <a:pos x="110" y="18"/>
              </a:cxn>
              <a:cxn ang="0">
                <a:pos x="101" y="0"/>
              </a:cxn>
              <a:cxn ang="0">
                <a:pos x="102" y="3"/>
              </a:cxn>
              <a:cxn ang="0">
                <a:pos x="103" y="7"/>
              </a:cxn>
              <a:cxn ang="0">
                <a:pos x="104" y="15"/>
              </a:cxn>
              <a:cxn ang="0">
                <a:pos x="104" y="25"/>
              </a:cxn>
              <a:cxn ang="0">
                <a:pos x="102" y="36"/>
              </a:cxn>
              <a:cxn ang="0">
                <a:pos x="97" y="49"/>
              </a:cxn>
              <a:cxn ang="0">
                <a:pos x="90" y="62"/>
              </a:cxn>
              <a:cxn ang="0">
                <a:pos x="77" y="74"/>
              </a:cxn>
              <a:cxn ang="0">
                <a:pos x="0" y="111"/>
              </a:cxn>
            </a:cxnLst>
            <a:rect l="0" t="0" r="r" b="b"/>
            <a:pathLst>
              <a:path w="112" h="111">
                <a:moveTo>
                  <a:pt x="0" y="111"/>
                </a:moveTo>
                <a:lnTo>
                  <a:pt x="89" y="77"/>
                </a:lnTo>
                <a:lnTo>
                  <a:pt x="91" y="76"/>
                </a:lnTo>
                <a:lnTo>
                  <a:pt x="96" y="72"/>
                </a:lnTo>
                <a:lnTo>
                  <a:pt x="102" y="66"/>
                </a:lnTo>
                <a:lnTo>
                  <a:pt x="108" y="57"/>
                </a:lnTo>
                <a:lnTo>
                  <a:pt x="111" y="47"/>
                </a:lnTo>
                <a:lnTo>
                  <a:pt x="112" y="34"/>
                </a:lnTo>
                <a:lnTo>
                  <a:pt x="110" y="18"/>
                </a:lnTo>
                <a:lnTo>
                  <a:pt x="101" y="0"/>
                </a:lnTo>
                <a:lnTo>
                  <a:pt x="102" y="3"/>
                </a:lnTo>
                <a:lnTo>
                  <a:pt x="103" y="7"/>
                </a:lnTo>
                <a:lnTo>
                  <a:pt x="104" y="15"/>
                </a:lnTo>
                <a:lnTo>
                  <a:pt x="104" y="25"/>
                </a:lnTo>
                <a:lnTo>
                  <a:pt x="102" y="36"/>
                </a:lnTo>
                <a:lnTo>
                  <a:pt x="97" y="49"/>
                </a:lnTo>
                <a:lnTo>
                  <a:pt x="90" y="62"/>
                </a:lnTo>
                <a:lnTo>
                  <a:pt x="77" y="74"/>
                </a:lnTo>
                <a:lnTo>
                  <a:pt x="0" y="11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8" name="Freeform 14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9" y="71"/>
              </a:cxn>
              <a:cxn ang="0">
                <a:pos x="15" y="69"/>
              </a:cxn>
              <a:cxn ang="0">
                <a:pos x="6" y="59"/>
              </a:cxn>
              <a:cxn ang="0">
                <a:pos x="0" y="39"/>
              </a:cxn>
              <a:cxn ang="0">
                <a:pos x="0" y="0"/>
              </a:cxn>
              <a:cxn ang="0">
                <a:pos x="2" y="10"/>
              </a:cxn>
              <a:cxn ang="0">
                <a:pos x="5" y="32"/>
              </a:cxn>
              <a:cxn ang="0">
                <a:pos x="11" y="56"/>
              </a:cxn>
              <a:cxn ang="0">
                <a:pos x="19" y="71"/>
              </a:cxn>
            </a:cxnLst>
            <a:rect l="0" t="0" r="r" b="b"/>
            <a:pathLst>
              <a:path w="19" h="71">
                <a:moveTo>
                  <a:pt x="19" y="71"/>
                </a:moveTo>
                <a:lnTo>
                  <a:pt x="15" y="69"/>
                </a:lnTo>
                <a:lnTo>
                  <a:pt x="6" y="59"/>
                </a:lnTo>
                <a:lnTo>
                  <a:pt x="0" y="39"/>
                </a:lnTo>
                <a:lnTo>
                  <a:pt x="0" y="0"/>
                </a:lnTo>
                <a:lnTo>
                  <a:pt x="2" y="10"/>
                </a:lnTo>
                <a:lnTo>
                  <a:pt x="5" y="32"/>
                </a:lnTo>
                <a:lnTo>
                  <a:pt x="11" y="56"/>
                </a:lnTo>
                <a:lnTo>
                  <a:pt x="19" y="7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9" name="Freeform 14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6"/>
              </a:cxn>
              <a:cxn ang="0">
                <a:pos x="2" y="4"/>
              </a:cxn>
              <a:cxn ang="0">
                <a:pos x="9" y="2"/>
              </a:cxn>
              <a:cxn ang="0">
                <a:pos x="18" y="0"/>
              </a:cxn>
              <a:cxn ang="0">
                <a:pos x="27" y="1"/>
              </a:cxn>
              <a:cxn ang="0">
                <a:pos x="37" y="4"/>
              </a:cxn>
              <a:cxn ang="0">
                <a:pos x="44" y="14"/>
              </a:cxn>
              <a:cxn ang="0">
                <a:pos x="46" y="30"/>
              </a:cxn>
              <a:cxn ang="0">
                <a:pos x="44" y="55"/>
              </a:cxn>
              <a:cxn ang="0">
                <a:pos x="44" y="53"/>
              </a:cxn>
              <a:cxn ang="0">
                <a:pos x="44" y="46"/>
              </a:cxn>
              <a:cxn ang="0">
                <a:pos x="42" y="37"/>
              </a:cxn>
              <a:cxn ang="0">
                <a:pos x="39" y="26"/>
              </a:cxn>
              <a:cxn ang="0">
                <a:pos x="34" y="17"/>
              </a:cxn>
              <a:cxn ang="0">
                <a:pos x="26" y="9"/>
              </a:cxn>
              <a:cxn ang="0">
                <a:pos x="15" y="4"/>
              </a:cxn>
              <a:cxn ang="0">
                <a:pos x="0" y="6"/>
              </a:cxn>
            </a:cxnLst>
            <a:rect l="0" t="0" r="r" b="b"/>
            <a:pathLst>
              <a:path w="46" h="55">
                <a:moveTo>
                  <a:pt x="0" y="6"/>
                </a:moveTo>
                <a:lnTo>
                  <a:pt x="2" y="4"/>
                </a:lnTo>
                <a:lnTo>
                  <a:pt x="9" y="2"/>
                </a:lnTo>
                <a:lnTo>
                  <a:pt x="18" y="0"/>
                </a:lnTo>
                <a:lnTo>
                  <a:pt x="27" y="1"/>
                </a:lnTo>
                <a:lnTo>
                  <a:pt x="37" y="4"/>
                </a:lnTo>
                <a:lnTo>
                  <a:pt x="44" y="14"/>
                </a:lnTo>
                <a:lnTo>
                  <a:pt x="46" y="30"/>
                </a:lnTo>
                <a:lnTo>
                  <a:pt x="44" y="55"/>
                </a:lnTo>
                <a:lnTo>
                  <a:pt x="44" y="53"/>
                </a:lnTo>
                <a:lnTo>
                  <a:pt x="44" y="46"/>
                </a:lnTo>
                <a:lnTo>
                  <a:pt x="42" y="37"/>
                </a:lnTo>
                <a:lnTo>
                  <a:pt x="39" y="26"/>
                </a:lnTo>
                <a:lnTo>
                  <a:pt x="34" y="17"/>
                </a:lnTo>
                <a:lnTo>
                  <a:pt x="26" y="9"/>
                </a:lnTo>
                <a:lnTo>
                  <a:pt x="15" y="4"/>
                </a:lnTo>
                <a:lnTo>
                  <a:pt x="0" y="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0" name="Freeform 14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4" y="4"/>
              </a:cxn>
              <a:cxn ang="0">
                <a:pos x="1" y="14"/>
              </a:cxn>
              <a:cxn ang="0">
                <a:pos x="0" y="28"/>
              </a:cxn>
              <a:cxn ang="0">
                <a:pos x="0" y="42"/>
              </a:cxn>
              <a:cxn ang="0">
                <a:pos x="4" y="55"/>
              </a:cxn>
              <a:cxn ang="0">
                <a:pos x="13" y="64"/>
              </a:cxn>
              <a:cxn ang="0">
                <a:pos x="28" y="66"/>
              </a:cxn>
              <a:cxn ang="0">
                <a:pos x="50" y="59"/>
              </a:cxn>
              <a:cxn ang="0">
                <a:pos x="48" y="59"/>
              </a:cxn>
              <a:cxn ang="0">
                <a:pos x="41" y="60"/>
              </a:cxn>
              <a:cxn ang="0">
                <a:pos x="33" y="60"/>
              </a:cxn>
              <a:cxn ang="0">
                <a:pos x="22" y="57"/>
              </a:cxn>
              <a:cxn ang="0">
                <a:pos x="14" y="51"/>
              </a:cxn>
              <a:cxn ang="0">
                <a:pos x="6" y="41"/>
              </a:cxn>
              <a:cxn ang="0">
                <a:pos x="4" y="24"/>
              </a:cxn>
              <a:cxn ang="0">
                <a:pos x="5" y="0"/>
              </a:cxn>
            </a:cxnLst>
            <a:rect l="0" t="0" r="r" b="b"/>
            <a:pathLst>
              <a:path w="50" h="66">
                <a:moveTo>
                  <a:pt x="5" y="0"/>
                </a:moveTo>
                <a:lnTo>
                  <a:pt x="4" y="4"/>
                </a:lnTo>
                <a:lnTo>
                  <a:pt x="1" y="14"/>
                </a:lnTo>
                <a:lnTo>
                  <a:pt x="0" y="28"/>
                </a:lnTo>
                <a:lnTo>
                  <a:pt x="0" y="42"/>
                </a:lnTo>
                <a:lnTo>
                  <a:pt x="4" y="55"/>
                </a:lnTo>
                <a:lnTo>
                  <a:pt x="13" y="64"/>
                </a:lnTo>
                <a:lnTo>
                  <a:pt x="28" y="66"/>
                </a:lnTo>
                <a:lnTo>
                  <a:pt x="50" y="59"/>
                </a:lnTo>
                <a:lnTo>
                  <a:pt x="48" y="59"/>
                </a:lnTo>
                <a:lnTo>
                  <a:pt x="41" y="60"/>
                </a:lnTo>
                <a:lnTo>
                  <a:pt x="33" y="60"/>
                </a:lnTo>
                <a:lnTo>
                  <a:pt x="22" y="57"/>
                </a:lnTo>
                <a:lnTo>
                  <a:pt x="14" y="51"/>
                </a:lnTo>
                <a:lnTo>
                  <a:pt x="6" y="41"/>
                </a:lnTo>
                <a:lnTo>
                  <a:pt x="4" y="24"/>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1" name="Freeform 15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4" y="0"/>
              </a:cxn>
              <a:cxn ang="0">
                <a:pos x="33" y="0"/>
              </a:cxn>
              <a:cxn ang="0">
                <a:pos x="28" y="2"/>
              </a:cxn>
              <a:cxn ang="0">
                <a:pos x="21" y="5"/>
              </a:cxn>
              <a:cxn ang="0">
                <a:pos x="14" y="12"/>
              </a:cxn>
              <a:cxn ang="0">
                <a:pos x="8" y="22"/>
              </a:cxn>
              <a:cxn ang="0">
                <a:pos x="3" y="38"/>
              </a:cxn>
              <a:cxn ang="0">
                <a:pos x="0" y="57"/>
              </a:cxn>
              <a:cxn ang="0">
                <a:pos x="0" y="85"/>
              </a:cxn>
              <a:cxn ang="0">
                <a:pos x="2" y="73"/>
              </a:cxn>
              <a:cxn ang="0">
                <a:pos x="6" y="47"/>
              </a:cxn>
              <a:cxn ang="0">
                <a:pos x="17" y="18"/>
              </a:cxn>
              <a:cxn ang="0">
                <a:pos x="34" y="0"/>
              </a:cxn>
            </a:cxnLst>
            <a:rect l="0" t="0" r="r" b="b"/>
            <a:pathLst>
              <a:path w="34" h="85">
                <a:moveTo>
                  <a:pt x="34" y="0"/>
                </a:moveTo>
                <a:lnTo>
                  <a:pt x="33" y="0"/>
                </a:lnTo>
                <a:lnTo>
                  <a:pt x="28" y="2"/>
                </a:lnTo>
                <a:lnTo>
                  <a:pt x="21" y="5"/>
                </a:lnTo>
                <a:lnTo>
                  <a:pt x="14" y="12"/>
                </a:lnTo>
                <a:lnTo>
                  <a:pt x="8" y="22"/>
                </a:lnTo>
                <a:lnTo>
                  <a:pt x="3" y="38"/>
                </a:lnTo>
                <a:lnTo>
                  <a:pt x="0" y="57"/>
                </a:lnTo>
                <a:lnTo>
                  <a:pt x="0" y="85"/>
                </a:lnTo>
                <a:lnTo>
                  <a:pt x="2" y="73"/>
                </a:lnTo>
                <a:lnTo>
                  <a:pt x="6" y="47"/>
                </a:lnTo>
                <a:lnTo>
                  <a:pt x="17" y="18"/>
                </a:lnTo>
                <a:lnTo>
                  <a:pt x="34"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2" name="Freeform 15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9" y="0"/>
              </a:cxn>
              <a:cxn ang="0">
                <a:pos x="31" y="4"/>
              </a:cxn>
              <a:cxn ang="0">
                <a:pos x="33" y="12"/>
              </a:cxn>
              <a:cxn ang="0">
                <a:pos x="35" y="25"/>
              </a:cxn>
              <a:cxn ang="0">
                <a:pos x="36" y="38"/>
              </a:cxn>
              <a:cxn ang="0">
                <a:pos x="34" y="53"/>
              </a:cxn>
              <a:cxn ang="0">
                <a:pos x="28" y="66"/>
              </a:cxn>
              <a:cxn ang="0">
                <a:pos x="18" y="77"/>
              </a:cxn>
              <a:cxn ang="0">
                <a:pos x="0" y="81"/>
              </a:cxn>
              <a:cxn ang="0">
                <a:pos x="2" y="80"/>
              </a:cxn>
              <a:cxn ang="0">
                <a:pos x="6" y="78"/>
              </a:cxn>
              <a:cxn ang="0">
                <a:pos x="12" y="72"/>
              </a:cxn>
              <a:cxn ang="0">
                <a:pos x="18" y="65"/>
              </a:cxn>
              <a:cxn ang="0">
                <a:pos x="24" y="53"/>
              </a:cxn>
              <a:cxn ang="0">
                <a:pos x="28" y="40"/>
              </a:cxn>
              <a:cxn ang="0">
                <a:pos x="31" y="22"/>
              </a:cxn>
              <a:cxn ang="0">
                <a:pos x="29" y="0"/>
              </a:cxn>
            </a:cxnLst>
            <a:rect l="0" t="0" r="r" b="b"/>
            <a:pathLst>
              <a:path w="36" h="81">
                <a:moveTo>
                  <a:pt x="29" y="0"/>
                </a:moveTo>
                <a:lnTo>
                  <a:pt x="31" y="4"/>
                </a:lnTo>
                <a:lnTo>
                  <a:pt x="33" y="12"/>
                </a:lnTo>
                <a:lnTo>
                  <a:pt x="35" y="25"/>
                </a:lnTo>
                <a:lnTo>
                  <a:pt x="36" y="38"/>
                </a:lnTo>
                <a:lnTo>
                  <a:pt x="34" y="53"/>
                </a:lnTo>
                <a:lnTo>
                  <a:pt x="28" y="66"/>
                </a:lnTo>
                <a:lnTo>
                  <a:pt x="18" y="77"/>
                </a:lnTo>
                <a:lnTo>
                  <a:pt x="0" y="81"/>
                </a:lnTo>
                <a:lnTo>
                  <a:pt x="2" y="80"/>
                </a:lnTo>
                <a:lnTo>
                  <a:pt x="6" y="78"/>
                </a:lnTo>
                <a:lnTo>
                  <a:pt x="12" y="72"/>
                </a:lnTo>
                <a:lnTo>
                  <a:pt x="18" y="65"/>
                </a:lnTo>
                <a:lnTo>
                  <a:pt x="24" y="53"/>
                </a:lnTo>
                <a:lnTo>
                  <a:pt x="28" y="40"/>
                </a:lnTo>
                <a:lnTo>
                  <a:pt x="31" y="22"/>
                </a:lnTo>
                <a:lnTo>
                  <a:pt x="29"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3" name="Freeform 15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0"/>
              </a:cxn>
              <a:cxn ang="0">
                <a:pos x="0" y="0"/>
              </a:cxn>
            </a:cxnLst>
            <a:rect l="0" t="0" r="r" b="b"/>
            <a:pathLst>
              <a:path>
                <a:moveTo>
                  <a:pt x="0" y="0"/>
                </a:moveTo>
                <a:lnTo>
                  <a:pt x="0" y="0"/>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4" name="Freeform 15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4"/>
              </a:cxn>
              <a:cxn ang="0">
                <a:pos x="251" y="50"/>
              </a:cxn>
              <a:cxn ang="0">
                <a:pos x="256" y="48"/>
              </a:cxn>
              <a:cxn ang="0">
                <a:pos x="266" y="42"/>
              </a:cxn>
              <a:cxn ang="0">
                <a:pos x="284" y="34"/>
              </a:cxn>
              <a:cxn ang="0">
                <a:pos x="303" y="25"/>
              </a:cxn>
              <a:cxn ang="0">
                <a:pos x="325" y="15"/>
              </a:cxn>
              <a:cxn ang="0">
                <a:pos x="348" y="6"/>
              </a:cxn>
              <a:cxn ang="0">
                <a:pos x="369" y="2"/>
              </a:cxn>
              <a:cxn ang="0">
                <a:pos x="388" y="0"/>
              </a:cxn>
              <a:cxn ang="0">
                <a:pos x="386" y="1"/>
              </a:cxn>
              <a:cxn ang="0">
                <a:pos x="377" y="3"/>
              </a:cxn>
              <a:cxn ang="0">
                <a:pos x="366" y="6"/>
              </a:cxn>
              <a:cxn ang="0">
                <a:pos x="351" y="12"/>
              </a:cxn>
              <a:cxn ang="0">
                <a:pos x="331" y="20"/>
              </a:cxn>
              <a:cxn ang="0">
                <a:pos x="309" y="31"/>
              </a:cxn>
              <a:cxn ang="0">
                <a:pos x="285" y="42"/>
              </a:cxn>
              <a:cxn ang="0">
                <a:pos x="257" y="56"/>
              </a:cxn>
              <a:cxn ang="0">
                <a:pos x="0" y="214"/>
              </a:cxn>
            </a:cxnLst>
            <a:rect l="0" t="0" r="r" b="b"/>
            <a:pathLst>
              <a:path w="388" h="214">
                <a:moveTo>
                  <a:pt x="0" y="214"/>
                </a:moveTo>
                <a:lnTo>
                  <a:pt x="251" y="50"/>
                </a:lnTo>
                <a:lnTo>
                  <a:pt x="256" y="48"/>
                </a:lnTo>
                <a:lnTo>
                  <a:pt x="266" y="42"/>
                </a:lnTo>
                <a:lnTo>
                  <a:pt x="284" y="34"/>
                </a:lnTo>
                <a:lnTo>
                  <a:pt x="303" y="25"/>
                </a:lnTo>
                <a:lnTo>
                  <a:pt x="325" y="15"/>
                </a:lnTo>
                <a:lnTo>
                  <a:pt x="348" y="6"/>
                </a:lnTo>
                <a:lnTo>
                  <a:pt x="369" y="2"/>
                </a:lnTo>
                <a:lnTo>
                  <a:pt x="388" y="0"/>
                </a:lnTo>
                <a:lnTo>
                  <a:pt x="386" y="1"/>
                </a:lnTo>
                <a:lnTo>
                  <a:pt x="377" y="3"/>
                </a:lnTo>
                <a:lnTo>
                  <a:pt x="366" y="6"/>
                </a:lnTo>
                <a:lnTo>
                  <a:pt x="351" y="12"/>
                </a:lnTo>
                <a:lnTo>
                  <a:pt x="331" y="20"/>
                </a:lnTo>
                <a:lnTo>
                  <a:pt x="309" y="31"/>
                </a:lnTo>
                <a:lnTo>
                  <a:pt x="285" y="42"/>
                </a:lnTo>
                <a:lnTo>
                  <a:pt x="257" y="56"/>
                </a:lnTo>
                <a:lnTo>
                  <a:pt x="0" y="2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5" name="Freeform 15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26" y="0"/>
              </a:cxn>
              <a:cxn ang="0">
                <a:pos x="225" y="0"/>
              </a:cxn>
              <a:cxn ang="0">
                <a:pos x="219" y="1"/>
              </a:cxn>
              <a:cxn ang="0">
                <a:pos x="212" y="4"/>
              </a:cxn>
              <a:cxn ang="0">
                <a:pos x="202" y="8"/>
              </a:cxn>
              <a:cxn ang="0">
                <a:pos x="189" y="13"/>
              </a:cxn>
              <a:cxn ang="0">
                <a:pos x="174" y="20"/>
              </a:cxn>
              <a:cxn ang="0">
                <a:pos x="159" y="28"/>
              </a:cxn>
              <a:cxn ang="0">
                <a:pos x="141" y="39"/>
              </a:cxn>
              <a:cxn ang="0">
                <a:pos x="123" y="52"/>
              </a:cxn>
              <a:cxn ang="0">
                <a:pos x="104" y="67"/>
              </a:cxn>
              <a:cxn ang="0">
                <a:pos x="86" y="85"/>
              </a:cxn>
              <a:cxn ang="0">
                <a:pos x="67" y="106"/>
              </a:cxn>
              <a:cxn ang="0">
                <a:pos x="49" y="130"/>
              </a:cxn>
              <a:cxn ang="0">
                <a:pos x="31" y="157"/>
              </a:cxn>
              <a:cxn ang="0">
                <a:pos x="15" y="187"/>
              </a:cxn>
              <a:cxn ang="0">
                <a:pos x="0" y="220"/>
              </a:cxn>
              <a:cxn ang="0">
                <a:pos x="1" y="218"/>
              </a:cxn>
              <a:cxn ang="0">
                <a:pos x="4" y="213"/>
              </a:cxn>
              <a:cxn ang="0">
                <a:pos x="9" y="204"/>
              </a:cxn>
              <a:cxn ang="0">
                <a:pos x="15" y="193"/>
              </a:cxn>
              <a:cxn ang="0">
                <a:pos x="24" y="180"/>
              </a:cxn>
              <a:cxn ang="0">
                <a:pos x="35" y="164"/>
              </a:cxn>
              <a:cxn ang="0">
                <a:pos x="46" y="147"/>
              </a:cxn>
              <a:cxn ang="0">
                <a:pos x="60" y="129"/>
              </a:cxn>
              <a:cxn ang="0">
                <a:pos x="75" y="110"/>
              </a:cxn>
              <a:cxn ang="0">
                <a:pos x="93" y="92"/>
              </a:cxn>
              <a:cxn ang="0">
                <a:pos x="111" y="73"/>
              </a:cxn>
              <a:cxn ang="0">
                <a:pos x="131" y="56"/>
              </a:cxn>
              <a:cxn ang="0">
                <a:pos x="153" y="40"/>
              </a:cxn>
              <a:cxn ang="0">
                <a:pos x="176" y="25"/>
              </a:cxn>
              <a:cxn ang="0">
                <a:pos x="201" y="11"/>
              </a:cxn>
              <a:cxn ang="0">
                <a:pos x="226" y="0"/>
              </a:cxn>
            </a:cxnLst>
            <a:rect l="0" t="0" r="r" b="b"/>
            <a:pathLst>
              <a:path w="226" h="220">
                <a:moveTo>
                  <a:pt x="226" y="0"/>
                </a:moveTo>
                <a:lnTo>
                  <a:pt x="225" y="0"/>
                </a:lnTo>
                <a:lnTo>
                  <a:pt x="219" y="1"/>
                </a:lnTo>
                <a:lnTo>
                  <a:pt x="212" y="4"/>
                </a:lnTo>
                <a:lnTo>
                  <a:pt x="202" y="8"/>
                </a:lnTo>
                <a:lnTo>
                  <a:pt x="189" y="13"/>
                </a:lnTo>
                <a:lnTo>
                  <a:pt x="174" y="20"/>
                </a:lnTo>
                <a:lnTo>
                  <a:pt x="159" y="28"/>
                </a:lnTo>
                <a:lnTo>
                  <a:pt x="141" y="39"/>
                </a:lnTo>
                <a:lnTo>
                  <a:pt x="123" y="52"/>
                </a:lnTo>
                <a:lnTo>
                  <a:pt x="104" y="67"/>
                </a:lnTo>
                <a:lnTo>
                  <a:pt x="86" y="85"/>
                </a:lnTo>
                <a:lnTo>
                  <a:pt x="67" y="106"/>
                </a:lnTo>
                <a:lnTo>
                  <a:pt x="49" y="130"/>
                </a:lnTo>
                <a:lnTo>
                  <a:pt x="31" y="157"/>
                </a:lnTo>
                <a:lnTo>
                  <a:pt x="15" y="187"/>
                </a:lnTo>
                <a:lnTo>
                  <a:pt x="0" y="220"/>
                </a:lnTo>
                <a:lnTo>
                  <a:pt x="1" y="218"/>
                </a:lnTo>
                <a:lnTo>
                  <a:pt x="4" y="213"/>
                </a:lnTo>
                <a:lnTo>
                  <a:pt x="9" y="204"/>
                </a:lnTo>
                <a:lnTo>
                  <a:pt x="15" y="193"/>
                </a:lnTo>
                <a:lnTo>
                  <a:pt x="24" y="180"/>
                </a:lnTo>
                <a:lnTo>
                  <a:pt x="35" y="164"/>
                </a:lnTo>
                <a:lnTo>
                  <a:pt x="46" y="147"/>
                </a:lnTo>
                <a:lnTo>
                  <a:pt x="60" y="129"/>
                </a:lnTo>
                <a:lnTo>
                  <a:pt x="75" y="110"/>
                </a:lnTo>
                <a:lnTo>
                  <a:pt x="93" y="92"/>
                </a:lnTo>
                <a:lnTo>
                  <a:pt x="111" y="73"/>
                </a:lnTo>
                <a:lnTo>
                  <a:pt x="131" y="56"/>
                </a:lnTo>
                <a:lnTo>
                  <a:pt x="153" y="40"/>
                </a:lnTo>
                <a:lnTo>
                  <a:pt x="176" y="25"/>
                </a:lnTo>
                <a:lnTo>
                  <a:pt x="201" y="11"/>
                </a:lnTo>
                <a:lnTo>
                  <a:pt x="22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6" name="Freeform 15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223"/>
              </a:cxn>
              <a:cxn ang="0">
                <a:pos x="0" y="224"/>
              </a:cxn>
              <a:cxn ang="0">
                <a:pos x="1" y="228"/>
              </a:cxn>
              <a:cxn ang="0">
                <a:pos x="2" y="235"/>
              </a:cxn>
              <a:cxn ang="0">
                <a:pos x="7" y="242"/>
              </a:cxn>
              <a:cxn ang="0">
                <a:pos x="15" y="249"/>
              </a:cxn>
              <a:cxn ang="0">
                <a:pos x="28" y="256"/>
              </a:cxn>
              <a:cxn ang="0">
                <a:pos x="45" y="261"/>
              </a:cxn>
              <a:cxn ang="0">
                <a:pos x="69" y="263"/>
              </a:cxn>
              <a:cxn ang="0">
                <a:pos x="72" y="263"/>
              </a:cxn>
              <a:cxn ang="0">
                <a:pos x="76" y="261"/>
              </a:cxn>
              <a:cxn ang="0">
                <a:pos x="84" y="259"/>
              </a:cxn>
              <a:cxn ang="0">
                <a:pos x="94" y="254"/>
              </a:cxn>
              <a:cxn ang="0">
                <a:pos x="103" y="248"/>
              </a:cxn>
              <a:cxn ang="0">
                <a:pos x="112" y="240"/>
              </a:cxn>
              <a:cxn ang="0">
                <a:pos x="120" y="230"/>
              </a:cxn>
              <a:cxn ang="0">
                <a:pos x="125" y="218"/>
              </a:cxn>
              <a:cxn ang="0">
                <a:pos x="125" y="7"/>
              </a:cxn>
              <a:cxn ang="0">
                <a:pos x="121" y="10"/>
              </a:cxn>
              <a:cxn ang="0">
                <a:pos x="113" y="16"/>
              </a:cxn>
              <a:cxn ang="0">
                <a:pos x="99" y="23"/>
              </a:cxn>
              <a:cxn ang="0">
                <a:pos x="83" y="30"/>
              </a:cxn>
              <a:cxn ang="0">
                <a:pos x="63" y="34"/>
              </a:cxn>
              <a:cxn ang="0">
                <a:pos x="43" y="32"/>
              </a:cxn>
              <a:cxn ang="0">
                <a:pos x="21" y="21"/>
              </a:cxn>
              <a:cxn ang="0">
                <a:pos x="0" y="0"/>
              </a:cxn>
            </a:cxnLst>
            <a:rect l="0" t="0" r="r" b="b"/>
            <a:pathLst>
              <a:path w="125" h="263">
                <a:moveTo>
                  <a:pt x="0" y="0"/>
                </a:moveTo>
                <a:lnTo>
                  <a:pt x="0" y="223"/>
                </a:lnTo>
                <a:lnTo>
                  <a:pt x="0" y="224"/>
                </a:lnTo>
                <a:lnTo>
                  <a:pt x="1" y="228"/>
                </a:lnTo>
                <a:lnTo>
                  <a:pt x="2" y="235"/>
                </a:lnTo>
                <a:lnTo>
                  <a:pt x="7" y="242"/>
                </a:lnTo>
                <a:lnTo>
                  <a:pt x="15" y="249"/>
                </a:lnTo>
                <a:lnTo>
                  <a:pt x="28" y="256"/>
                </a:lnTo>
                <a:lnTo>
                  <a:pt x="45" y="261"/>
                </a:lnTo>
                <a:lnTo>
                  <a:pt x="69" y="263"/>
                </a:lnTo>
                <a:lnTo>
                  <a:pt x="72" y="263"/>
                </a:lnTo>
                <a:lnTo>
                  <a:pt x="76" y="261"/>
                </a:lnTo>
                <a:lnTo>
                  <a:pt x="84" y="259"/>
                </a:lnTo>
                <a:lnTo>
                  <a:pt x="94" y="254"/>
                </a:lnTo>
                <a:lnTo>
                  <a:pt x="103" y="248"/>
                </a:lnTo>
                <a:lnTo>
                  <a:pt x="112" y="240"/>
                </a:lnTo>
                <a:lnTo>
                  <a:pt x="120" y="230"/>
                </a:lnTo>
                <a:lnTo>
                  <a:pt x="125" y="218"/>
                </a:lnTo>
                <a:lnTo>
                  <a:pt x="125" y="7"/>
                </a:lnTo>
                <a:lnTo>
                  <a:pt x="121" y="10"/>
                </a:lnTo>
                <a:lnTo>
                  <a:pt x="113" y="16"/>
                </a:lnTo>
                <a:lnTo>
                  <a:pt x="99" y="23"/>
                </a:lnTo>
                <a:lnTo>
                  <a:pt x="83" y="30"/>
                </a:lnTo>
                <a:lnTo>
                  <a:pt x="63" y="34"/>
                </a:lnTo>
                <a:lnTo>
                  <a:pt x="43" y="32"/>
                </a:lnTo>
                <a:lnTo>
                  <a:pt x="21" y="21"/>
                </a:lnTo>
                <a:lnTo>
                  <a:pt x="0" y="0"/>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7" name="Freeform 15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2" y="3"/>
              </a:cxn>
              <a:cxn ang="0">
                <a:pos x="94" y="7"/>
              </a:cxn>
              <a:cxn ang="0">
                <a:pos x="103" y="12"/>
              </a:cxn>
              <a:cxn ang="0">
                <a:pos x="112" y="19"/>
              </a:cxn>
              <a:cxn ang="0">
                <a:pos x="119" y="28"/>
              </a:cxn>
              <a:cxn ang="0">
                <a:pos x="124" y="36"/>
              </a:cxn>
              <a:cxn ang="0">
                <a:pos x="126" y="44"/>
              </a:cxn>
              <a:cxn ang="0">
                <a:pos x="126" y="53"/>
              </a:cxn>
              <a:cxn ang="0">
                <a:pos x="124" y="62"/>
              </a:cxn>
              <a:cxn ang="0">
                <a:pos x="119" y="69"/>
              </a:cxn>
              <a:cxn ang="0">
                <a:pos x="112" y="76"/>
              </a:cxn>
              <a:cxn ang="0">
                <a:pos x="104" y="82"/>
              </a:cxn>
              <a:cxn ang="0">
                <a:pos x="94" y="85"/>
              </a:cxn>
              <a:cxn ang="0">
                <a:pos x="82" y="88"/>
              </a:cxn>
              <a:cxn ang="0">
                <a:pos x="69" y="89"/>
              </a:cxn>
              <a:cxn ang="0">
                <a:pos x="56" y="88"/>
              </a:cxn>
              <a:cxn ang="0">
                <a:pos x="44" y="85"/>
              </a:cxn>
              <a:cxn ang="0">
                <a:pos x="32" y="82"/>
              </a:cxn>
              <a:cxn ang="0">
                <a:pos x="23" y="76"/>
              </a:cxn>
              <a:cxn ang="0">
                <a:pos x="15" y="70"/>
              </a:cxn>
              <a:cxn ang="0">
                <a:pos x="8" y="62"/>
              </a:cxn>
              <a:cxn ang="0">
                <a:pos x="3" y="54"/>
              </a:cxn>
              <a:cxn ang="0">
                <a:pos x="0" y="45"/>
              </a:cxn>
              <a:cxn ang="0">
                <a:pos x="0" y="36"/>
              </a:cxn>
              <a:cxn ang="0">
                <a:pos x="2" y="28"/>
              </a:cxn>
              <a:cxn ang="0">
                <a:pos x="7" y="19"/>
              </a:cxn>
              <a:cxn ang="0">
                <a:pos x="14" y="12"/>
              </a:cxn>
              <a:cxn ang="0">
                <a:pos x="23" y="7"/>
              </a:cxn>
              <a:cxn ang="0">
                <a:pos x="32" y="3"/>
              </a:cxn>
              <a:cxn ang="0">
                <a:pos x="44" y="1"/>
              </a:cxn>
              <a:cxn ang="0">
                <a:pos x="56" y="0"/>
              </a:cxn>
              <a:cxn ang="0">
                <a:pos x="69" y="0"/>
              </a:cxn>
            </a:cxnLst>
            <a:rect l="0" t="0" r="r" b="b"/>
            <a:pathLst>
              <a:path w="126" h="89">
                <a:moveTo>
                  <a:pt x="69" y="0"/>
                </a:moveTo>
                <a:lnTo>
                  <a:pt x="82" y="3"/>
                </a:lnTo>
                <a:lnTo>
                  <a:pt x="94" y="7"/>
                </a:lnTo>
                <a:lnTo>
                  <a:pt x="103" y="12"/>
                </a:lnTo>
                <a:lnTo>
                  <a:pt x="112" y="19"/>
                </a:lnTo>
                <a:lnTo>
                  <a:pt x="119" y="28"/>
                </a:lnTo>
                <a:lnTo>
                  <a:pt x="124" y="36"/>
                </a:lnTo>
                <a:lnTo>
                  <a:pt x="126" y="44"/>
                </a:lnTo>
                <a:lnTo>
                  <a:pt x="126" y="53"/>
                </a:lnTo>
                <a:lnTo>
                  <a:pt x="124" y="62"/>
                </a:lnTo>
                <a:lnTo>
                  <a:pt x="119" y="69"/>
                </a:lnTo>
                <a:lnTo>
                  <a:pt x="112" y="76"/>
                </a:lnTo>
                <a:lnTo>
                  <a:pt x="104" y="82"/>
                </a:lnTo>
                <a:lnTo>
                  <a:pt x="94" y="85"/>
                </a:lnTo>
                <a:lnTo>
                  <a:pt x="82" y="88"/>
                </a:lnTo>
                <a:lnTo>
                  <a:pt x="69" y="89"/>
                </a:lnTo>
                <a:lnTo>
                  <a:pt x="56" y="88"/>
                </a:lnTo>
                <a:lnTo>
                  <a:pt x="44" y="85"/>
                </a:lnTo>
                <a:lnTo>
                  <a:pt x="32" y="82"/>
                </a:lnTo>
                <a:lnTo>
                  <a:pt x="23" y="76"/>
                </a:lnTo>
                <a:lnTo>
                  <a:pt x="15" y="70"/>
                </a:lnTo>
                <a:lnTo>
                  <a:pt x="8" y="62"/>
                </a:lnTo>
                <a:lnTo>
                  <a:pt x="3" y="54"/>
                </a:lnTo>
                <a:lnTo>
                  <a:pt x="0" y="45"/>
                </a:lnTo>
                <a:lnTo>
                  <a:pt x="0" y="36"/>
                </a:lnTo>
                <a:lnTo>
                  <a:pt x="2" y="28"/>
                </a:lnTo>
                <a:lnTo>
                  <a:pt x="7" y="19"/>
                </a:lnTo>
                <a:lnTo>
                  <a:pt x="14" y="12"/>
                </a:lnTo>
                <a:lnTo>
                  <a:pt x="23" y="7"/>
                </a:lnTo>
                <a:lnTo>
                  <a:pt x="32" y="3"/>
                </a:lnTo>
                <a:lnTo>
                  <a:pt x="44" y="1"/>
                </a:lnTo>
                <a:lnTo>
                  <a:pt x="56" y="0"/>
                </a:lnTo>
                <a:lnTo>
                  <a:pt x="69"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8" name="Freeform 15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0"/>
              </a:cxn>
              <a:cxn ang="0">
                <a:pos x="7" y="13"/>
              </a:cxn>
              <a:cxn ang="0">
                <a:pos x="15" y="7"/>
              </a:cxn>
              <a:cxn ang="0">
                <a:pos x="26" y="2"/>
              </a:cxn>
              <a:cxn ang="0">
                <a:pos x="43" y="0"/>
              </a:cxn>
              <a:cxn ang="0">
                <a:pos x="66" y="1"/>
              </a:cxn>
              <a:cxn ang="0">
                <a:pos x="63" y="1"/>
              </a:cxn>
              <a:cxn ang="0">
                <a:pos x="56" y="1"/>
              </a:cxn>
              <a:cxn ang="0">
                <a:pos x="46" y="2"/>
              </a:cxn>
              <a:cxn ang="0">
                <a:pos x="34" y="3"/>
              </a:cxn>
              <a:cxn ang="0">
                <a:pos x="22" y="8"/>
              </a:cxn>
              <a:cxn ang="0">
                <a:pos x="11" y="13"/>
              </a:cxn>
              <a:cxn ang="0">
                <a:pos x="3" y="23"/>
              </a:cxn>
              <a:cxn ang="0">
                <a:pos x="0" y="34"/>
              </a:cxn>
            </a:cxnLst>
            <a:rect l="0" t="0" r="r" b="b"/>
            <a:pathLst>
              <a:path w="66" h="34">
                <a:moveTo>
                  <a:pt x="0" y="34"/>
                </a:moveTo>
                <a:lnTo>
                  <a:pt x="0" y="32"/>
                </a:lnTo>
                <a:lnTo>
                  <a:pt x="0" y="27"/>
                </a:lnTo>
                <a:lnTo>
                  <a:pt x="2" y="20"/>
                </a:lnTo>
                <a:lnTo>
                  <a:pt x="7" y="13"/>
                </a:lnTo>
                <a:lnTo>
                  <a:pt x="15" y="7"/>
                </a:lnTo>
                <a:lnTo>
                  <a:pt x="26" y="2"/>
                </a:lnTo>
                <a:lnTo>
                  <a:pt x="43" y="0"/>
                </a:lnTo>
                <a:lnTo>
                  <a:pt x="66" y="1"/>
                </a:lnTo>
                <a:lnTo>
                  <a:pt x="63" y="1"/>
                </a:lnTo>
                <a:lnTo>
                  <a:pt x="56" y="1"/>
                </a:lnTo>
                <a:lnTo>
                  <a:pt x="46" y="2"/>
                </a:lnTo>
                <a:lnTo>
                  <a:pt x="34" y="3"/>
                </a:lnTo>
                <a:lnTo>
                  <a:pt x="22" y="8"/>
                </a:lnTo>
                <a:lnTo>
                  <a:pt x="11" y="13"/>
                </a:lnTo>
                <a:lnTo>
                  <a:pt x="3" y="23"/>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9" name="Freeform 15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7"/>
              </a:cxn>
              <a:cxn ang="0">
                <a:pos x="57" y="43"/>
              </a:cxn>
              <a:cxn ang="0">
                <a:pos x="57" y="36"/>
              </a:cxn>
              <a:cxn ang="0">
                <a:pos x="55" y="26"/>
              </a:cxn>
              <a:cxn ang="0">
                <a:pos x="49" y="18"/>
              </a:cxn>
              <a:cxn ang="0">
                <a:pos x="38" y="10"/>
              </a:cxn>
              <a:cxn ang="0">
                <a:pos x="22" y="3"/>
              </a:cxn>
              <a:cxn ang="0">
                <a:pos x="0" y="0"/>
              </a:cxn>
              <a:cxn ang="0">
                <a:pos x="3" y="0"/>
              </a:cxn>
              <a:cxn ang="0">
                <a:pos x="9" y="2"/>
              </a:cxn>
              <a:cxn ang="0">
                <a:pos x="20" y="6"/>
              </a:cxn>
              <a:cxn ang="0">
                <a:pos x="30" y="10"/>
              </a:cxn>
              <a:cxn ang="0">
                <a:pos x="41" y="17"/>
              </a:cxn>
              <a:cxn ang="0">
                <a:pos x="50" y="25"/>
              </a:cxn>
              <a:cxn ang="0">
                <a:pos x="55" y="37"/>
              </a:cxn>
              <a:cxn ang="0">
                <a:pos x="56" y="50"/>
              </a:cxn>
            </a:cxnLst>
            <a:rect l="0" t="0" r="r" b="b"/>
            <a:pathLst>
              <a:path w="57" h="50">
                <a:moveTo>
                  <a:pt x="56" y="50"/>
                </a:moveTo>
                <a:lnTo>
                  <a:pt x="56" y="47"/>
                </a:lnTo>
                <a:lnTo>
                  <a:pt x="57" y="43"/>
                </a:lnTo>
                <a:lnTo>
                  <a:pt x="57" y="36"/>
                </a:lnTo>
                <a:lnTo>
                  <a:pt x="55" y="26"/>
                </a:lnTo>
                <a:lnTo>
                  <a:pt x="49" y="18"/>
                </a:lnTo>
                <a:lnTo>
                  <a:pt x="38" y="10"/>
                </a:lnTo>
                <a:lnTo>
                  <a:pt x="22" y="3"/>
                </a:lnTo>
                <a:lnTo>
                  <a:pt x="0" y="0"/>
                </a:lnTo>
                <a:lnTo>
                  <a:pt x="3" y="0"/>
                </a:lnTo>
                <a:lnTo>
                  <a:pt x="9" y="2"/>
                </a:lnTo>
                <a:lnTo>
                  <a:pt x="20" y="6"/>
                </a:lnTo>
                <a:lnTo>
                  <a:pt x="30" y="10"/>
                </a:lnTo>
                <a:lnTo>
                  <a:pt x="41" y="17"/>
                </a:lnTo>
                <a:lnTo>
                  <a:pt x="50" y="25"/>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0" name="Freeform 15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3"/>
              </a:cxn>
              <a:cxn ang="0">
                <a:pos x="1" y="7"/>
              </a:cxn>
              <a:cxn ang="0">
                <a:pos x="3" y="14"/>
              </a:cxn>
              <a:cxn ang="0">
                <a:pos x="8" y="21"/>
              </a:cxn>
              <a:cxn ang="0">
                <a:pos x="16" y="28"/>
              </a:cxn>
              <a:cxn ang="0">
                <a:pos x="28" y="34"/>
              </a:cxn>
              <a:cxn ang="0">
                <a:pos x="44" y="36"/>
              </a:cxn>
              <a:cxn ang="0">
                <a:pos x="66" y="35"/>
              </a:cxn>
              <a:cxn ang="0">
                <a:pos x="63" y="35"/>
              </a:cxn>
              <a:cxn ang="0">
                <a:pos x="56" y="35"/>
              </a:cxn>
              <a:cxn ang="0">
                <a:pos x="46" y="33"/>
              </a:cxn>
              <a:cxn ang="0">
                <a:pos x="34" y="30"/>
              </a:cxn>
              <a:cxn ang="0">
                <a:pos x="23" y="27"/>
              </a:cxn>
              <a:cxn ang="0">
                <a:pos x="12" y="20"/>
              </a:cxn>
              <a:cxn ang="0">
                <a:pos x="4" y="12"/>
              </a:cxn>
              <a:cxn ang="0">
                <a:pos x="0" y="0"/>
              </a:cxn>
            </a:cxnLst>
            <a:rect l="0" t="0" r="r" b="b"/>
            <a:pathLst>
              <a:path w="66" h="36">
                <a:moveTo>
                  <a:pt x="0" y="0"/>
                </a:moveTo>
                <a:lnTo>
                  <a:pt x="0" y="3"/>
                </a:lnTo>
                <a:lnTo>
                  <a:pt x="1" y="7"/>
                </a:lnTo>
                <a:lnTo>
                  <a:pt x="3" y="14"/>
                </a:lnTo>
                <a:lnTo>
                  <a:pt x="8" y="21"/>
                </a:lnTo>
                <a:lnTo>
                  <a:pt x="16" y="28"/>
                </a:lnTo>
                <a:lnTo>
                  <a:pt x="28" y="34"/>
                </a:lnTo>
                <a:lnTo>
                  <a:pt x="44" y="36"/>
                </a:lnTo>
                <a:lnTo>
                  <a:pt x="66" y="35"/>
                </a:lnTo>
                <a:lnTo>
                  <a:pt x="63" y="35"/>
                </a:lnTo>
                <a:lnTo>
                  <a:pt x="56" y="35"/>
                </a:lnTo>
                <a:lnTo>
                  <a:pt x="46" y="33"/>
                </a:lnTo>
                <a:lnTo>
                  <a:pt x="34" y="30"/>
                </a:lnTo>
                <a:lnTo>
                  <a:pt x="23" y="27"/>
                </a:lnTo>
                <a:lnTo>
                  <a:pt x="12" y="20"/>
                </a:lnTo>
                <a:lnTo>
                  <a:pt x="4" y="1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1" name="Freeform 16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0"/>
              </a:cxn>
              <a:cxn ang="0">
                <a:pos x="56" y="3"/>
              </a:cxn>
              <a:cxn ang="0">
                <a:pos x="56" y="7"/>
              </a:cxn>
              <a:cxn ang="0">
                <a:pos x="56" y="14"/>
              </a:cxn>
              <a:cxn ang="0">
                <a:pos x="52" y="22"/>
              </a:cxn>
              <a:cxn ang="0">
                <a:pos x="46" y="31"/>
              </a:cxn>
              <a:cxn ang="0">
                <a:pos x="36" y="40"/>
              </a:cxn>
              <a:cxn ang="0">
                <a:pos x="21" y="47"/>
              </a:cxn>
              <a:cxn ang="0">
                <a:pos x="0" y="51"/>
              </a:cxn>
              <a:cxn ang="0">
                <a:pos x="2" y="50"/>
              </a:cxn>
              <a:cxn ang="0">
                <a:pos x="9" y="49"/>
              </a:cxn>
              <a:cxn ang="0">
                <a:pos x="20" y="45"/>
              </a:cxn>
              <a:cxn ang="0">
                <a:pos x="30" y="40"/>
              </a:cxn>
              <a:cxn ang="0">
                <a:pos x="40" y="33"/>
              </a:cxn>
              <a:cxn ang="0">
                <a:pos x="50" y="23"/>
              </a:cxn>
              <a:cxn ang="0">
                <a:pos x="56" y="13"/>
              </a:cxn>
              <a:cxn ang="0">
                <a:pos x="56" y="0"/>
              </a:cxn>
            </a:cxnLst>
            <a:rect l="0" t="0" r="r" b="b"/>
            <a:pathLst>
              <a:path w="56" h="51">
                <a:moveTo>
                  <a:pt x="56" y="0"/>
                </a:moveTo>
                <a:lnTo>
                  <a:pt x="56" y="3"/>
                </a:lnTo>
                <a:lnTo>
                  <a:pt x="56" y="7"/>
                </a:lnTo>
                <a:lnTo>
                  <a:pt x="56" y="14"/>
                </a:lnTo>
                <a:lnTo>
                  <a:pt x="52" y="22"/>
                </a:lnTo>
                <a:lnTo>
                  <a:pt x="46" y="31"/>
                </a:lnTo>
                <a:lnTo>
                  <a:pt x="36" y="40"/>
                </a:lnTo>
                <a:lnTo>
                  <a:pt x="21" y="47"/>
                </a:lnTo>
                <a:lnTo>
                  <a:pt x="0" y="51"/>
                </a:lnTo>
                <a:lnTo>
                  <a:pt x="2" y="50"/>
                </a:lnTo>
                <a:lnTo>
                  <a:pt x="9" y="49"/>
                </a:lnTo>
                <a:lnTo>
                  <a:pt x="20" y="45"/>
                </a:lnTo>
                <a:lnTo>
                  <a:pt x="30" y="40"/>
                </a:lnTo>
                <a:lnTo>
                  <a:pt x="40" y="33"/>
                </a:lnTo>
                <a:lnTo>
                  <a:pt x="50" y="23"/>
                </a:lnTo>
                <a:lnTo>
                  <a:pt x="56" y="13"/>
                </a:lnTo>
                <a:lnTo>
                  <a:pt x="5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2" name="Freeform 16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4"/>
              </a:cxn>
              <a:cxn ang="0">
                <a:pos x="1" y="30"/>
              </a:cxn>
              <a:cxn ang="0">
                <a:pos x="2" y="23"/>
              </a:cxn>
              <a:cxn ang="0">
                <a:pos x="7" y="15"/>
              </a:cxn>
              <a:cxn ang="0">
                <a:pos x="15" y="8"/>
              </a:cxn>
              <a:cxn ang="0">
                <a:pos x="27" y="2"/>
              </a:cxn>
              <a:cxn ang="0">
                <a:pos x="44" y="0"/>
              </a:cxn>
              <a:cxn ang="0">
                <a:pos x="66" y="1"/>
              </a:cxn>
              <a:cxn ang="0">
                <a:pos x="64" y="1"/>
              </a:cxn>
              <a:cxn ang="0">
                <a:pos x="57" y="1"/>
              </a:cxn>
              <a:cxn ang="0">
                <a:pos x="46" y="2"/>
              </a:cxn>
              <a:cxn ang="0">
                <a:pos x="35" y="4"/>
              </a:cxn>
              <a:cxn ang="0">
                <a:pos x="23" y="9"/>
              </a:cxn>
              <a:cxn ang="0">
                <a:pos x="13" y="15"/>
              </a:cxn>
              <a:cxn ang="0">
                <a:pos x="5" y="24"/>
              </a:cxn>
              <a:cxn ang="0">
                <a:pos x="0" y="37"/>
              </a:cxn>
            </a:cxnLst>
            <a:rect l="0" t="0" r="r" b="b"/>
            <a:pathLst>
              <a:path w="66" h="37">
                <a:moveTo>
                  <a:pt x="0" y="37"/>
                </a:moveTo>
                <a:lnTo>
                  <a:pt x="0" y="34"/>
                </a:lnTo>
                <a:lnTo>
                  <a:pt x="1" y="30"/>
                </a:lnTo>
                <a:lnTo>
                  <a:pt x="2" y="23"/>
                </a:lnTo>
                <a:lnTo>
                  <a:pt x="7" y="15"/>
                </a:lnTo>
                <a:lnTo>
                  <a:pt x="15" y="8"/>
                </a:lnTo>
                <a:lnTo>
                  <a:pt x="27" y="2"/>
                </a:lnTo>
                <a:lnTo>
                  <a:pt x="44" y="0"/>
                </a:lnTo>
                <a:lnTo>
                  <a:pt x="66" y="1"/>
                </a:lnTo>
                <a:lnTo>
                  <a:pt x="64" y="1"/>
                </a:lnTo>
                <a:lnTo>
                  <a:pt x="57" y="1"/>
                </a:lnTo>
                <a:lnTo>
                  <a:pt x="46" y="2"/>
                </a:lnTo>
                <a:lnTo>
                  <a:pt x="35" y="4"/>
                </a:lnTo>
                <a:lnTo>
                  <a:pt x="23" y="9"/>
                </a:lnTo>
                <a:lnTo>
                  <a:pt x="13" y="15"/>
                </a:lnTo>
                <a:lnTo>
                  <a:pt x="5"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3" name="Freeform 16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0"/>
              </a:cxn>
              <a:cxn ang="0">
                <a:pos x="55" y="47"/>
              </a:cxn>
              <a:cxn ang="0">
                <a:pos x="55" y="43"/>
              </a:cxn>
              <a:cxn ang="0">
                <a:pos x="55" y="36"/>
              </a:cxn>
              <a:cxn ang="0">
                <a:pos x="52" y="27"/>
              </a:cxn>
              <a:cxn ang="0">
                <a:pos x="46" y="19"/>
              </a:cxn>
              <a:cxn ang="0">
                <a:pos x="35" y="10"/>
              </a:cxn>
              <a:cxn ang="0">
                <a:pos x="20" y="3"/>
              </a:cxn>
              <a:cxn ang="0">
                <a:pos x="0" y="0"/>
              </a:cxn>
              <a:cxn ang="0">
                <a:pos x="2" y="1"/>
              </a:cxn>
              <a:cxn ang="0">
                <a:pos x="9" y="2"/>
              </a:cxn>
              <a:cxn ang="0">
                <a:pos x="19" y="6"/>
              </a:cxn>
              <a:cxn ang="0">
                <a:pos x="30" y="10"/>
              </a:cxn>
              <a:cxn ang="0">
                <a:pos x="40" y="17"/>
              </a:cxn>
              <a:cxn ang="0">
                <a:pos x="49" y="27"/>
              </a:cxn>
              <a:cxn ang="0">
                <a:pos x="54" y="37"/>
              </a:cxn>
              <a:cxn ang="0">
                <a:pos x="55" y="50"/>
              </a:cxn>
            </a:cxnLst>
            <a:rect l="0" t="0" r="r" b="b"/>
            <a:pathLst>
              <a:path w="55" h="50">
                <a:moveTo>
                  <a:pt x="55" y="50"/>
                </a:moveTo>
                <a:lnTo>
                  <a:pt x="55" y="47"/>
                </a:lnTo>
                <a:lnTo>
                  <a:pt x="55" y="43"/>
                </a:lnTo>
                <a:lnTo>
                  <a:pt x="55" y="36"/>
                </a:lnTo>
                <a:lnTo>
                  <a:pt x="52" y="27"/>
                </a:lnTo>
                <a:lnTo>
                  <a:pt x="46" y="19"/>
                </a:lnTo>
                <a:lnTo>
                  <a:pt x="35" y="10"/>
                </a:lnTo>
                <a:lnTo>
                  <a:pt x="20" y="3"/>
                </a:lnTo>
                <a:lnTo>
                  <a:pt x="0" y="0"/>
                </a:lnTo>
                <a:lnTo>
                  <a:pt x="2" y="1"/>
                </a:lnTo>
                <a:lnTo>
                  <a:pt x="9" y="2"/>
                </a:lnTo>
                <a:lnTo>
                  <a:pt x="19" y="6"/>
                </a:lnTo>
                <a:lnTo>
                  <a:pt x="30" y="10"/>
                </a:lnTo>
                <a:lnTo>
                  <a:pt x="40" y="17"/>
                </a:lnTo>
                <a:lnTo>
                  <a:pt x="49" y="27"/>
                </a:lnTo>
                <a:lnTo>
                  <a:pt x="54" y="37"/>
                </a:lnTo>
                <a:lnTo>
                  <a:pt x="55"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4" name="Freeform 16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8"/>
              </a:cxn>
              <a:cxn ang="0">
                <a:pos x="55" y="46"/>
              </a:cxn>
              <a:cxn ang="0">
                <a:pos x="57" y="41"/>
              </a:cxn>
              <a:cxn ang="0">
                <a:pos x="57" y="34"/>
              </a:cxn>
              <a:cxn ang="0">
                <a:pos x="54" y="26"/>
              </a:cxn>
              <a:cxn ang="0">
                <a:pos x="48" y="17"/>
              </a:cxn>
              <a:cxn ang="0">
                <a:pos x="38" y="10"/>
              </a:cxn>
              <a:cxn ang="0">
                <a:pos x="22" y="3"/>
              </a:cxn>
              <a:cxn ang="0">
                <a:pos x="0" y="0"/>
              </a:cxn>
              <a:cxn ang="0">
                <a:pos x="2" y="1"/>
              </a:cxn>
              <a:cxn ang="0">
                <a:pos x="9" y="2"/>
              </a:cxn>
              <a:cxn ang="0">
                <a:pos x="18" y="5"/>
              </a:cxn>
              <a:cxn ang="0">
                <a:pos x="30" y="10"/>
              </a:cxn>
              <a:cxn ang="0">
                <a:pos x="40" y="17"/>
              </a:cxn>
              <a:cxn ang="0">
                <a:pos x="48" y="25"/>
              </a:cxn>
              <a:cxn ang="0">
                <a:pos x="54" y="35"/>
              </a:cxn>
              <a:cxn ang="0">
                <a:pos x="55" y="48"/>
              </a:cxn>
            </a:cxnLst>
            <a:rect l="0" t="0" r="r" b="b"/>
            <a:pathLst>
              <a:path w="57" h="48">
                <a:moveTo>
                  <a:pt x="55" y="48"/>
                </a:moveTo>
                <a:lnTo>
                  <a:pt x="55" y="46"/>
                </a:lnTo>
                <a:lnTo>
                  <a:pt x="57" y="41"/>
                </a:lnTo>
                <a:lnTo>
                  <a:pt x="57" y="34"/>
                </a:lnTo>
                <a:lnTo>
                  <a:pt x="54" y="26"/>
                </a:lnTo>
                <a:lnTo>
                  <a:pt x="48" y="17"/>
                </a:lnTo>
                <a:lnTo>
                  <a:pt x="38" y="10"/>
                </a:lnTo>
                <a:lnTo>
                  <a:pt x="22" y="3"/>
                </a:lnTo>
                <a:lnTo>
                  <a:pt x="0" y="0"/>
                </a:lnTo>
                <a:lnTo>
                  <a:pt x="2" y="1"/>
                </a:lnTo>
                <a:lnTo>
                  <a:pt x="9" y="2"/>
                </a:lnTo>
                <a:lnTo>
                  <a:pt x="18" y="5"/>
                </a:lnTo>
                <a:lnTo>
                  <a:pt x="30" y="10"/>
                </a:lnTo>
                <a:lnTo>
                  <a:pt x="40" y="17"/>
                </a:lnTo>
                <a:lnTo>
                  <a:pt x="48" y="25"/>
                </a:lnTo>
                <a:lnTo>
                  <a:pt x="54" y="35"/>
                </a:lnTo>
                <a:lnTo>
                  <a:pt x="55" y="4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5" name="Freeform 16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2" y="47"/>
              </a:cxn>
              <a:cxn ang="0">
                <a:pos x="52" y="45"/>
              </a:cxn>
              <a:cxn ang="0">
                <a:pos x="53" y="41"/>
              </a:cxn>
              <a:cxn ang="0">
                <a:pos x="53" y="34"/>
              </a:cxn>
              <a:cxn ang="0">
                <a:pos x="51" y="27"/>
              </a:cxn>
              <a:cxn ang="0">
                <a:pos x="45" y="19"/>
              </a:cxn>
              <a:cxn ang="0">
                <a:pos x="36" y="12"/>
              </a:cxn>
              <a:cxn ang="0">
                <a:pos x="21" y="5"/>
              </a:cxn>
              <a:cxn ang="0">
                <a:pos x="0" y="0"/>
              </a:cxn>
              <a:cxn ang="0">
                <a:pos x="2" y="0"/>
              </a:cxn>
              <a:cxn ang="0">
                <a:pos x="9" y="3"/>
              </a:cxn>
              <a:cxn ang="0">
                <a:pos x="18" y="5"/>
              </a:cxn>
              <a:cxn ang="0">
                <a:pos x="28" y="9"/>
              </a:cxn>
              <a:cxn ang="0">
                <a:pos x="38" y="16"/>
              </a:cxn>
              <a:cxn ang="0">
                <a:pos x="46" y="25"/>
              </a:cxn>
              <a:cxn ang="0">
                <a:pos x="51" y="34"/>
              </a:cxn>
              <a:cxn ang="0">
                <a:pos x="52" y="47"/>
              </a:cxn>
            </a:cxnLst>
            <a:rect l="0" t="0" r="r" b="b"/>
            <a:pathLst>
              <a:path w="53" h="47">
                <a:moveTo>
                  <a:pt x="52" y="47"/>
                </a:moveTo>
                <a:lnTo>
                  <a:pt x="52" y="45"/>
                </a:lnTo>
                <a:lnTo>
                  <a:pt x="53" y="41"/>
                </a:lnTo>
                <a:lnTo>
                  <a:pt x="53" y="34"/>
                </a:lnTo>
                <a:lnTo>
                  <a:pt x="51" y="27"/>
                </a:lnTo>
                <a:lnTo>
                  <a:pt x="45" y="19"/>
                </a:lnTo>
                <a:lnTo>
                  <a:pt x="36" y="12"/>
                </a:lnTo>
                <a:lnTo>
                  <a:pt x="21" y="5"/>
                </a:lnTo>
                <a:lnTo>
                  <a:pt x="0" y="0"/>
                </a:lnTo>
                <a:lnTo>
                  <a:pt x="2" y="0"/>
                </a:lnTo>
                <a:lnTo>
                  <a:pt x="9" y="3"/>
                </a:lnTo>
                <a:lnTo>
                  <a:pt x="18" y="5"/>
                </a:lnTo>
                <a:lnTo>
                  <a:pt x="28" y="9"/>
                </a:lnTo>
                <a:lnTo>
                  <a:pt x="38" y="16"/>
                </a:lnTo>
                <a:lnTo>
                  <a:pt x="46" y="25"/>
                </a:lnTo>
                <a:lnTo>
                  <a:pt x="51" y="34"/>
                </a:lnTo>
                <a:lnTo>
                  <a:pt x="52" y="4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6" name="Freeform 16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3"/>
              </a:cxn>
              <a:cxn ang="0">
                <a:pos x="57" y="36"/>
              </a:cxn>
              <a:cxn ang="0">
                <a:pos x="55" y="28"/>
              </a:cxn>
              <a:cxn ang="0">
                <a:pos x="49" y="19"/>
              </a:cxn>
              <a:cxn ang="0">
                <a:pos x="39" y="11"/>
              </a:cxn>
              <a:cxn ang="0">
                <a:pos x="24" y="5"/>
              </a:cxn>
              <a:cxn ang="0">
                <a:pos x="0" y="0"/>
              </a:cxn>
              <a:cxn ang="0">
                <a:pos x="3" y="2"/>
              </a:cxn>
              <a:cxn ang="0">
                <a:pos x="10" y="3"/>
              </a:cxn>
              <a:cxn ang="0">
                <a:pos x="19" y="6"/>
              </a:cxn>
              <a:cxn ang="0">
                <a:pos x="31" y="11"/>
              </a:cxn>
              <a:cxn ang="0">
                <a:pos x="41" y="18"/>
              </a:cxn>
              <a:cxn ang="0">
                <a:pos x="49" y="27"/>
              </a:cxn>
              <a:cxn ang="0">
                <a:pos x="55" y="38"/>
              </a:cxn>
              <a:cxn ang="0">
                <a:pos x="56" y="50"/>
              </a:cxn>
            </a:cxnLst>
            <a:rect l="0" t="0" r="r" b="b"/>
            <a:pathLst>
              <a:path w="57" h="50">
                <a:moveTo>
                  <a:pt x="56" y="50"/>
                </a:moveTo>
                <a:lnTo>
                  <a:pt x="56" y="48"/>
                </a:lnTo>
                <a:lnTo>
                  <a:pt x="57" y="43"/>
                </a:lnTo>
                <a:lnTo>
                  <a:pt x="57" y="36"/>
                </a:lnTo>
                <a:lnTo>
                  <a:pt x="55" y="28"/>
                </a:lnTo>
                <a:lnTo>
                  <a:pt x="49" y="19"/>
                </a:lnTo>
                <a:lnTo>
                  <a:pt x="39" y="11"/>
                </a:lnTo>
                <a:lnTo>
                  <a:pt x="24" y="5"/>
                </a:lnTo>
                <a:lnTo>
                  <a:pt x="0" y="0"/>
                </a:lnTo>
                <a:lnTo>
                  <a:pt x="3" y="2"/>
                </a:lnTo>
                <a:lnTo>
                  <a:pt x="10" y="3"/>
                </a:lnTo>
                <a:lnTo>
                  <a:pt x="19" y="6"/>
                </a:lnTo>
                <a:lnTo>
                  <a:pt x="31" y="11"/>
                </a:lnTo>
                <a:lnTo>
                  <a:pt x="41" y="18"/>
                </a:lnTo>
                <a:lnTo>
                  <a:pt x="49" y="27"/>
                </a:lnTo>
                <a:lnTo>
                  <a:pt x="55"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7" name="Freeform 16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49"/>
              </a:cxn>
              <a:cxn ang="0">
                <a:pos x="55" y="48"/>
              </a:cxn>
              <a:cxn ang="0">
                <a:pos x="55" y="43"/>
              </a:cxn>
              <a:cxn ang="0">
                <a:pos x="55" y="37"/>
              </a:cxn>
              <a:cxn ang="0">
                <a:pos x="54" y="29"/>
              </a:cxn>
              <a:cxn ang="0">
                <a:pos x="48" y="22"/>
              </a:cxn>
              <a:cxn ang="0">
                <a:pos x="39" y="14"/>
              </a:cxn>
              <a:cxn ang="0">
                <a:pos x="23" y="6"/>
              </a:cxn>
              <a:cxn ang="0">
                <a:pos x="0" y="0"/>
              </a:cxn>
              <a:cxn ang="0">
                <a:pos x="2" y="1"/>
              </a:cxn>
              <a:cxn ang="0">
                <a:pos x="9" y="2"/>
              </a:cxn>
              <a:cxn ang="0">
                <a:pos x="18" y="6"/>
              </a:cxn>
              <a:cxn ang="0">
                <a:pos x="28" y="11"/>
              </a:cxn>
              <a:cxn ang="0">
                <a:pos x="39" y="17"/>
              </a:cxn>
              <a:cxn ang="0">
                <a:pos x="48" y="26"/>
              </a:cxn>
              <a:cxn ang="0">
                <a:pos x="53" y="36"/>
              </a:cxn>
              <a:cxn ang="0">
                <a:pos x="54" y="49"/>
              </a:cxn>
            </a:cxnLst>
            <a:rect l="0" t="0" r="r" b="b"/>
            <a:pathLst>
              <a:path w="55" h="49">
                <a:moveTo>
                  <a:pt x="54" y="49"/>
                </a:moveTo>
                <a:lnTo>
                  <a:pt x="55" y="48"/>
                </a:lnTo>
                <a:lnTo>
                  <a:pt x="55" y="43"/>
                </a:lnTo>
                <a:lnTo>
                  <a:pt x="55" y="37"/>
                </a:lnTo>
                <a:lnTo>
                  <a:pt x="54" y="29"/>
                </a:lnTo>
                <a:lnTo>
                  <a:pt x="48" y="22"/>
                </a:lnTo>
                <a:lnTo>
                  <a:pt x="39" y="14"/>
                </a:lnTo>
                <a:lnTo>
                  <a:pt x="23" y="6"/>
                </a:lnTo>
                <a:lnTo>
                  <a:pt x="0" y="0"/>
                </a:lnTo>
                <a:lnTo>
                  <a:pt x="2" y="1"/>
                </a:lnTo>
                <a:lnTo>
                  <a:pt x="9" y="2"/>
                </a:lnTo>
                <a:lnTo>
                  <a:pt x="18" y="6"/>
                </a:lnTo>
                <a:lnTo>
                  <a:pt x="28" y="11"/>
                </a:lnTo>
                <a:lnTo>
                  <a:pt x="39" y="17"/>
                </a:lnTo>
                <a:lnTo>
                  <a:pt x="48" y="26"/>
                </a:lnTo>
                <a:lnTo>
                  <a:pt x="53" y="36"/>
                </a:lnTo>
                <a:lnTo>
                  <a:pt x="54"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8" name="Freeform 16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3" y="23"/>
              </a:cxn>
              <a:cxn ang="0">
                <a:pos x="7" y="16"/>
              </a:cxn>
              <a:cxn ang="0">
                <a:pos x="14" y="9"/>
              </a:cxn>
              <a:cxn ang="0">
                <a:pos x="26" y="3"/>
              </a:cxn>
              <a:cxn ang="0">
                <a:pos x="42" y="0"/>
              </a:cxn>
              <a:cxn ang="0">
                <a:pos x="65" y="1"/>
              </a:cxn>
              <a:cxn ang="0">
                <a:pos x="63" y="1"/>
              </a:cxn>
              <a:cxn ang="0">
                <a:pos x="56" y="1"/>
              </a:cxn>
              <a:cxn ang="0">
                <a:pos x="45" y="2"/>
              </a:cxn>
              <a:cxn ang="0">
                <a:pos x="34" y="4"/>
              </a:cxn>
              <a:cxn ang="0">
                <a:pos x="22" y="9"/>
              </a:cxn>
              <a:cxn ang="0">
                <a:pos x="12" y="15"/>
              </a:cxn>
              <a:cxn ang="0">
                <a:pos x="4" y="24"/>
              </a:cxn>
              <a:cxn ang="0">
                <a:pos x="0" y="37"/>
              </a:cxn>
            </a:cxnLst>
            <a:rect l="0" t="0" r="r" b="b"/>
            <a:pathLst>
              <a:path w="65" h="37">
                <a:moveTo>
                  <a:pt x="0" y="37"/>
                </a:moveTo>
                <a:lnTo>
                  <a:pt x="0" y="35"/>
                </a:lnTo>
                <a:lnTo>
                  <a:pt x="0" y="30"/>
                </a:lnTo>
                <a:lnTo>
                  <a:pt x="3" y="23"/>
                </a:lnTo>
                <a:lnTo>
                  <a:pt x="7" y="16"/>
                </a:lnTo>
                <a:lnTo>
                  <a:pt x="14" y="9"/>
                </a:lnTo>
                <a:lnTo>
                  <a:pt x="26" y="3"/>
                </a:lnTo>
                <a:lnTo>
                  <a:pt x="42" y="0"/>
                </a:lnTo>
                <a:lnTo>
                  <a:pt x="65" y="1"/>
                </a:lnTo>
                <a:lnTo>
                  <a:pt x="63" y="1"/>
                </a:lnTo>
                <a:lnTo>
                  <a:pt x="56" y="1"/>
                </a:lnTo>
                <a:lnTo>
                  <a:pt x="45" y="2"/>
                </a:lnTo>
                <a:lnTo>
                  <a:pt x="34" y="4"/>
                </a:lnTo>
                <a:lnTo>
                  <a:pt x="22" y="9"/>
                </a:lnTo>
                <a:lnTo>
                  <a:pt x="12" y="15"/>
                </a:lnTo>
                <a:lnTo>
                  <a:pt x="4"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9" name="Freeform 16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3"/>
              </a:cxn>
              <a:cxn ang="0">
                <a:pos x="1" y="29"/>
              </a:cxn>
              <a:cxn ang="0">
                <a:pos x="3" y="22"/>
              </a:cxn>
              <a:cxn ang="0">
                <a:pos x="8" y="15"/>
              </a:cxn>
              <a:cxn ang="0">
                <a:pos x="15" y="8"/>
              </a:cxn>
              <a:cxn ang="0">
                <a:pos x="27" y="2"/>
              </a:cxn>
              <a:cxn ang="0">
                <a:pos x="44" y="0"/>
              </a:cxn>
              <a:cxn ang="0">
                <a:pos x="66" y="1"/>
              </a:cxn>
              <a:cxn ang="0">
                <a:pos x="63" y="1"/>
              </a:cxn>
              <a:cxn ang="0">
                <a:pos x="56" y="1"/>
              </a:cxn>
              <a:cxn ang="0">
                <a:pos x="46" y="2"/>
              </a:cxn>
              <a:cxn ang="0">
                <a:pos x="34" y="4"/>
              </a:cxn>
              <a:cxn ang="0">
                <a:pos x="23" y="8"/>
              </a:cxn>
              <a:cxn ang="0">
                <a:pos x="12" y="14"/>
              </a:cxn>
              <a:cxn ang="0">
                <a:pos x="4" y="23"/>
              </a:cxn>
              <a:cxn ang="0">
                <a:pos x="0" y="36"/>
              </a:cxn>
            </a:cxnLst>
            <a:rect l="0" t="0" r="r" b="b"/>
            <a:pathLst>
              <a:path w="66" h="36">
                <a:moveTo>
                  <a:pt x="0" y="36"/>
                </a:moveTo>
                <a:lnTo>
                  <a:pt x="0" y="33"/>
                </a:lnTo>
                <a:lnTo>
                  <a:pt x="1" y="29"/>
                </a:lnTo>
                <a:lnTo>
                  <a:pt x="3" y="22"/>
                </a:lnTo>
                <a:lnTo>
                  <a:pt x="8" y="15"/>
                </a:lnTo>
                <a:lnTo>
                  <a:pt x="15" y="8"/>
                </a:lnTo>
                <a:lnTo>
                  <a:pt x="27" y="2"/>
                </a:lnTo>
                <a:lnTo>
                  <a:pt x="44" y="0"/>
                </a:lnTo>
                <a:lnTo>
                  <a:pt x="66" y="1"/>
                </a:lnTo>
                <a:lnTo>
                  <a:pt x="63" y="1"/>
                </a:lnTo>
                <a:lnTo>
                  <a:pt x="56" y="1"/>
                </a:lnTo>
                <a:lnTo>
                  <a:pt x="46" y="2"/>
                </a:lnTo>
                <a:lnTo>
                  <a:pt x="34" y="4"/>
                </a:lnTo>
                <a:lnTo>
                  <a:pt x="23" y="8"/>
                </a:lnTo>
                <a:lnTo>
                  <a:pt x="12" y="14"/>
                </a:lnTo>
                <a:lnTo>
                  <a:pt x="4"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0" name="Freeform 16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4" y="48"/>
              </a:cxn>
              <a:cxn ang="0">
                <a:pos x="55" y="43"/>
              </a:cxn>
              <a:cxn ang="0">
                <a:pos x="55" y="36"/>
              </a:cxn>
              <a:cxn ang="0">
                <a:pos x="52" y="28"/>
              </a:cxn>
              <a:cxn ang="0">
                <a:pos x="47" y="19"/>
              </a:cxn>
              <a:cxn ang="0">
                <a:pos x="37" y="10"/>
              </a:cxn>
              <a:cxn ang="0">
                <a:pos x="22" y="5"/>
              </a:cxn>
              <a:cxn ang="0">
                <a:pos x="0" y="0"/>
              </a:cxn>
              <a:cxn ang="0">
                <a:pos x="3" y="1"/>
              </a:cxn>
              <a:cxn ang="0">
                <a:pos x="10" y="2"/>
              </a:cxn>
              <a:cxn ang="0">
                <a:pos x="19" y="6"/>
              </a:cxn>
              <a:cxn ang="0">
                <a:pos x="29" y="10"/>
              </a:cxn>
              <a:cxn ang="0">
                <a:pos x="40" y="17"/>
              </a:cxn>
              <a:cxn ang="0">
                <a:pos x="48" y="27"/>
              </a:cxn>
              <a:cxn ang="0">
                <a:pos x="52" y="37"/>
              </a:cxn>
              <a:cxn ang="0">
                <a:pos x="54" y="50"/>
              </a:cxn>
            </a:cxnLst>
            <a:rect l="0" t="0" r="r" b="b"/>
            <a:pathLst>
              <a:path w="55" h="50">
                <a:moveTo>
                  <a:pt x="54" y="50"/>
                </a:moveTo>
                <a:lnTo>
                  <a:pt x="54" y="48"/>
                </a:lnTo>
                <a:lnTo>
                  <a:pt x="55" y="43"/>
                </a:lnTo>
                <a:lnTo>
                  <a:pt x="55" y="36"/>
                </a:lnTo>
                <a:lnTo>
                  <a:pt x="52" y="28"/>
                </a:lnTo>
                <a:lnTo>
                  <a:pt x="47" y="19"/>
                </a:lnTo>
                <a:lnTo>
                  <a:pt x="37" y="10"/>
                </a:lnTo>
                <a:lnTo>
                  <a:pt x="22" y="5"/>
                </a:lnTo>
                <a:lnTo>
                  <a:pt x="0" y="0"/>
                </a:lnTo>
                <a:lnTo>
                  <a:pt x="3" y="1"/>
                </a:lnTo>
                <a:lnTo>
                  <a:pt x="10" y="2"/>
                </a:lnTo>
                <a:lnTo>
                  <a:pt x="19" y="6"/>
                </a:lnTo>
                <a:lnTo>
                  <a:pt x="29" y="10"/>
                </a:lnTo>
                <a:lnTo>
                  <a:pt x="40" y="17"/>
                </a:lnTo>
                <a:lnTo>
                  <a:pt x="48" y="27"/>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1" name="Freeform 17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2" y="22"/>
              </a:cxn>
              <a:cxn ang="0">
                <a:pos x="6" y="15"/>
              </a:cxn>
              <a:cxn ang="0">
                <a:pos x="14" y="8"/>
              </a:cxn>
              <a:cxn ang="0">
                <a:pos x="25" y="3"/>
              </a:cxn>
              <a:cxn ang="0">
                <a:pos x="43" y="0"/>
              </a:cxn>
              <a:cxn ang="0">
                <a:pos x="66" y="1"/>
              </a:cxn>
              <a:cxn ang="0">
                <a:pos x="63" y="1"/>
              </a:cxn>
              <a:cxn ang="0">
                <a:pos x="57" y="1"/>
              </a:cxn>
              <a:cxn ang="0">
                <a:pos x="46" y="3"/>
              </a:cxn>
              <a:cxn ang="0">
                <a:pos x="35" y="5"/>
              </a:cxn>
              <a:cxn ang="0">
                <a:pos x="22" y="8"/>
              </a:cxn>
              <a:cxn ang="0">
                <a:pos x="11" y="14"/>
              </a:cxn>
              <a:cxn ang="0">
                <a:pos x="3" y="23"/>
              </a:cxn>
              <a:cxn ang="0">
                <a:pos x="0" y="36"/>
              </a:cxn>
            </a:cxnLst>
            <a:rect l="0" t="0" r="r" b="b"/>
            <a:pathLst>
              <a:path w="66" h="36">
                <a:moveTo>
                  <a:pt x="0" y="36"/>
                </a:moveTo>
                <a:lnTo>
                  <a:pt x="0" y="34"/>
                </a:lnTo>
                <a:lnTo>
                  <a:pt x="0" y="29"/>
                </a:lnTo>
                <a:lnTo>
                  <a:pt x="2" y="22"/>
                </a:lnTo>
                <a:lnTo>
                  <a:pt x="6" y="15"/>
                </a:lnTo>
                <a:lnTo>
                  <a:pt x="14" y="8"/>
                </a:lnTo>
                <a:lnTo>
                  <a:pt x="25" y="3"/>
                </a:lnTo>
                <a:lnTo>
                  <a:pt x="43" y="0"/>
                </a:lnTo>
                <a:lnTo>
                  <a:pt x="66" y="1"/>
                </a:lnTo>
                <a:lnTo>
                  <a:pt x="63" y="1"/>
                </a:lnTo>
                <a:lnTo>
                  <a:pt x="57" y="1"/>
                </a:lnTo>
                <a:lnTo>
                  <a:pt x="46" y="3"/>
                </a:lnTo>
                <a:lnTo>
                  <a:pt x="35" y="5"/>
                </a:lnTo>
                <a:lnTo>
                  <a:pt x="22" y="8"/>
                </a:lnTo>
                <a:lnTo>
                  <a:pt x="11" y="14"/>
                </a:lnTo>
                <a:lnTo>
                  <a:pt x="3"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2" name="Freeform 17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1"/>
              </a:cxn>
              <a:cxn ang="0">
                <a:pos x="56" y="49"/>
              </a:cxn>
              <a:cxn ang="0">
                <a:pos x="57" y="44"/>
              </a:cxn>
              <a:cxn ang="0">
                <a:pos x="57" y="37"/>
              </a:cxn>
              <a:cxn ang="0">
                <a:pos x="55" y="29"/>
              </a:cxn>
              <a:cxn ang="0">
                <a:pos x="49" y="20"/>
              </a:cxn>
              <a:cxn ang="0">
                <a:pos x="39" y="12"/>
              </a:cxn>
              <a:cxn ang="0">
                <a:pos x="22" y="5"/>
              </a:cxn>
              <a:cxn ang="0">
                <a:pos x="0" y="0"/>
              </a:cxn>
              <a:cxn ang="0">
                <a:pos x="3" y="2"/>
              </a:cxn>
              <a:cxn ang="0">
                <a:pos x="10" y="3"/>
              </a:cxn>
              <a:cxn ang="0">
                <a:pos x="19" y="6"/>
              </a:cxn>
              <a:cxn ang="0">
                <a:pos x="31" y="12"/>
              </a:cxn>
              <a:cxn ang="0">
                <a:pos x="41" y="19"/>
              </a:cxn>
              <a:cxn ang="0">
                <a:pos x="49" y="27"/>
              </a:cxn>
              <a:cxn ang="0">
                <a:pos x="55" y="39"/>
              </a:cxn>
              <a:cxn ang="0">
                <a:pos x="56" y="51"/>
              </a:cxn>
            </a:cxnLst>
            <a:rect l="0" t="0" r="r" b="b"/>
            <a:pathLst>
              <a:path w="57" h="51">
                <a:moveTo>
                  <a:pt x="56" y="51"/>
                </a:moveTo>
                <a:lnTo>
                  <a:pt x="56" y="49"/>
                </a:lnTo>
                <a:lnTo>
                  <a:pt x="57" y="44"/>
                </a:lnTo>
                <a:lnTo>
                  <a:pt x="57" y="37"/>
                </a:lnTo>
                <a:lnTo>
                  <a:pt x="55" y="29"/>
                </a:lnTo>
                <a:lnTo>
                  <a:pt x="49" y="20"/>
                </a:lnTo>
                <a:lnTo>
                  <a:pt x="39" y="12"/>
                </a:lnTo>
                <a:lnTo>
                  <a:pt x="22" y="5"/>
                </a:lnTo>
                <a:lnTo>
                  <a:pt x="0" y="0"/>
                </a:lnTo>
                <a:lnTo>
                  <a:pt x="3" y="2"/>
                </a:lnTo>
                <a:lnTo>
                  <a:pt x="10" y="3"/>
                </a:lnTo>
                <a:lnTo>
                  <a:pt x="19" y="6"/>
                </a:lnTo>
                <a:lnTo>
                  <a:pt x="31" y="12"/>
                </a:lnTo>
                <a:lnTo>
                  <a:pt x="41" y="19"/>
                </a:lnTo>
                <a:lnTo>
                  <a:pt x="49" y="27"/>
                </a:lnTo>
                <a:lnTo>
                  <a:pt x="55" y="39"/>
                </a:lnTo>
                <a:lnTo>
                  <a:pt x="56"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3" name="Freeform 17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4"/>
              </a:cxn>
              <a:cxn ang="0">
                <a:pos x="6" y="15"/>
              </a:cxn>
              <a:cxn ang="0">
                <a:pos x="14" y="8"/>
              </a:cxn>
              <a:cxn ang="0">
                <a:pos x="26" y="3"/>
              </a:cxn>
              <a:cxn ang="0">
                <a:pos x="43" y="0"/>
              </a:cxn>
              <a:cxn ang="0">
                <a:pos x="66" y="0"/>
              </a:cxn>
              <a:cxn ang="0">
                <a:pos x="64" y="0"/>
              </a:cxn>
              <a:cxn ang="0">
                <a:pos x="57" y="0"/>
              </a:cxn>
              <a:cxn ang="0">
                <a:pos x="47" y="2"/>
              </a:cxn>
              <a:cxn ang="0">
                <a:pos x="35" y="4"/>
              </a:cxn>
              <a:cxn ang="0">
                <a:pos x="22" y="8"/>
              </a:cxn>
              <a:cxn ang="0">
                <a:pos x="12" y="15"/>
              </a:cxn>
              <a:cxn ang="0">
                <a:pos x="4" y="24"/>
              </a:cxn>
              <a:cxn ang="0">
                <a:pos x="0" y="36"/>
              </a:cxn>
            </a:cxnLst>
            <a:rect l="0" t="0" r="r" b="b"/>
            <a:pathLst>
              <a:path w="66" h="36">
                <a:moveTo>
                  <a:pt x="0" y="36"/>
                </a:moveTo>
                <a:lnTo>
                  <a:pt x="0" y="34"/>
                </a:lnTo>
                <a:lnTo>
                  <a:pt x="0" y="29"/>
                </a:lnTo>
                <a:lnTo>
                  <a:pt x="3" y="24"/>
                </a:lnTo>
                <a:lnTo>
                  <a:pt x="6" y="15"/>
                </a:lnTo>
                <a:lnTo>
                  <a:pt x="14" y="8"/>
                </a:lnTo>
                <a:lnTo>
                  <a:pt x="26" y="3"/>
                </a:lnTo>
                <a:lnTo>
                  <a:pt x="43" y="0"/>
                </a:lnTo>
                <a:lnTo>
                  <a:pt x="66" y="0"/>
                </a:lnTo>
                <a:lnTo>
                  <a:pt x="64" y="0"/>
                </a:lnTo>
                <a:lnTo>
                  <a:pt x="57" y="0"/>
                </a:lnTo>
                <a:lnTo>
                  <a:pt x="47" y="2"/>
                </a:lnTo>
                <a:lnTo>
                  <a:pt x="35" y="4"/>
                </a:lnTo>
                <a:lnTo>
                  <a:pt x="22" y="8"/>
                </a:lnTo>
                <a:lnTo>
                  <a:pt x="12" y="15"/>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4" name="Freeform 17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2" y="28"/>
              </a:cxn>
              <a:cxn ang="0">
                <a:pos x="46" y="19"/>
              </a:cxn>
              <a:cxn ang="0">
                <a:pos x="37" y="11"/>
              </a:cxn>
              <a:cxn ang="0">
                <a:pos x="21" y="4"/>
              </a:cxn>
              <a:cxn ang="0">
                <a:pos x="0" y="0"/>
              </a:cxn>
              <a:cxn ang="0">
                <a:pos x="2" y="1"/>
              </a:cxn>
              <a:cxn ang="0">
                <a:pos x="9" y="2"/>
              </a:cxn>
              <a:cxn ang="0">
                <a:pos x="19" y="5"/>
              </a:cxn>
              <a:cxn ang="0">
                <a:pos x="30" y="11"/>
              </a:cxn>
              <a:cxn ang="0">
                <a:pos x="41" y="18"/>
              </a:cxn>
              <a:cxn ang="0">
                <a:pos x="49" y="26"/>
              </a:cxn>
              <a:cxn ang="0">
                <a:pos x="54" y="38"/>
              </a:cxn>
              <a:cxn ang="0">
                <a:pos x="56" y="50"/>
              </a:cxn>
            </a:cxnLst>
            <a:rect l="0" t="0" r="r" b="b"/>
            <a:pathLst>
              <a:path w="57" h="50">
                <a:moveTo>
                  <a:pt x="56" y="50"/>
                </a:moveTo>
                <a:lnTo>
                  <a:pt x="56" y="48"/>
                </a:lnTo>
                <a:lnTo>
                  <a:pt x="57" y="44"/>
                </a:lnTo>
                <a:lnTo>
                  <a:pt x="56" y="37"/>
                </a:lnTo>
                <a:lnTo>
                  <a:pt x="52" y="28"/>
                </a:lnTo>
                <a:lnTo>
                  <a:pt x="46" y="19"/>
                </a:lnTo>
                <a:lnTo>
                  <a:pt x="37" y="11"/>
                </a:lnTo>
                <a:lnTo>
                  <a:pt x="21" y="4"/>
                </a:lnTo>
                <a:lnTo>
                  <a:pt x="0" y="0"/>
                </a:lnTo>
                <a:lnTo>
                  <a:pt x="2" y="1"/>
                </a:lnTo>
                <a:lnTo>
                  <a:pt x="9" y="2"/>
                </a:lnTo>
                <a:lnTo>
                  <a:pt x="19" y="5"/>
                </a:lnTo>
                <a:lnTo>
                  <a:pt x="30" y="11"/>
                </a:lnTo>
                <a:lnTo>
                  <a:pt x="41" y="18"/>
                </a:lnTo>
                <a:lnTo>
                  <a:pt x="49" y="26"/>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5" name="Freeform 17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6"/>
              </a:cxn>
              <a:cxn ang="0">
                <a:pos x="1" y="31"/>
              </a:cxn>
              <a:cxn ang="0">
                <a:pos x="4" y="24"/>
              </a:cxn>
              <a:cxn ang="0">
                <a:pos x="9" y="17"/>
              </a:cxn>
              <a:cxn ang="0">
                <a:pos x="17" y="10"/>
              </a:cxn>
              <a:cxn ang="0">
                <a:pos x="29" y="6"/>
              </a:cxn>
              <a:cxn ang="0">
                <a:pos x="45" y="1"/>
              </a:cxn>
              <a:cxn ang="0">
                <a:pos x="66" y="1"/>
              </a:cxn>
              <a:cxn ang="0">
                <a:pos x="63" y="1"/>
              </a:cxn>
              <a:cxn ang="0">
                <a:pos x="55" y="0"/>
              </a:cxn>
              <a:cxn ang="0">
                <a:pos x="45" y="0"/>
              </a:cxn>
              <a:cxn ang="0">
                <a:pos x="33" y="1"/>
              </a:cxn>
              <a:cxn ang="0">
                <a:pos x="20" y="5"/>
              </a:cxn>
              <a:cxn ang="0">
                <a:pos x="10" y="12"/>
              </a:cxn>
              <a:cxn ang="0">
                <a:pos x="2" y="22"/>
              </a:cxn>
              <a:cxn ang="0">
                <a:pos x="0" y="37"/>
              </a:cxn>
            </a:cxnLst>
            <a:rect l="0" t="0" r="r" b="b"/>
            <a:pathLst>
              <a:path w="66" h="37">
                <a:moveTo>
                  <a:pt x="0" y="37"/>
                </a:moveTo>
                <a:lnTo>
                  <a:pt x="0" y="36"/>
                </a:lnTo>
                <a:lnTo>
                  <a:pt x="1" y="31"/>
                </a:lnTo>
                <a:lnTo>
                  <a:pt x="4" y="24"/>
                </a:lnTo>
                <a:lnTo>
                  <a:pt x="9" y="17"/>
                </a:lnTo>
                <a:lnTo>
                  <a:pt x="17" y="10"/>
                </a:lnTo>
                <a:lnTo>
                  <a:pt x="29" y="6"/>
                </a:lnTo>
                <a:lnTo>
                  <a:pt x="45" y="1"/>
                </a:lnTo>
                <a:lnTo>
                  <a:pt x="66" y="1"/>
                </a:lnTo>
                <a:lnTo>
                  <a:pt x="63" y="1"/>
                </a:lnTo>
                <a:lnTo>
                  <a:pt x="55" y="0"/>
                </a:lnTo>
                <a:lnTo>
                  <a:pt x="45" y="0"/>
                </a:lnTo>
                <a:lnTo>
                  <a:pt x="33" y="1"/>
                </a:lnTo>
                <a:lnTo>
                  <a:pt x="20" y="5"/>
                </a:lnTo>
                <a:lnTo>
                  <a:pt x="10" y="12"/>
                </a:lnTo>
                <a:lnTo>
                  <a:pt x="2" y="22"/>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6" name="Freeform 17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9"/>
              </a:cxn>
              <a:cxn ang="0">
                <a:pos x="57" y="44"/>
              </a:cxn>
              <a:cxn ang="0">
                <a:pos x="57" y="37"/>
              </a:cxn>
              <a:cxn ang="0">
                <a:pos x="55" y="29"/>
              </a:cxn>
              <a:cxn ang="0">
                <a:pos x="49" y="21"/>
              </a:cxn>
              <a:cxn ang="0">
                <a:pos x="38" y="13"/>
              </a:cxn>
              <a:cxn ang="0">
                <a:pos x="23" y="5"/>
              </a:cxn>
              <a:cxn ang="0">
                <a:pos x="0" y="0"/>
              </a:cxn>
              <a:cxn ang="0">
                <a:pos x="3" y="1"/>
              </a:cxn>
              <a:cxn ang="0">
                <a:pos x="10" y="2"/>
              </a:cxn>
              <a:cxn ang="0">
                <a:pos x="19" y="6"/>
              </a:cxn>
              <a:cxn ang="0">
                <a:pos x="30" y="12"/>
              </a:cxn>
              <a:cxn ang="0">
                <a:pos x="41" y="19"/>
              </a:cxn>
              <a:cxn ang="0">
                <a:pos x="49" y="27"/>
              </a:cxn>
              <a:cxn ang="0">
                <a:pos x="55" y="37"/>
              </a:cxn>
              <a:cxn ang="0">
                <a:pos x="56" y="50"/>
              </a:cxn>
            </a:cxnLst>
            <a:rect l="0" t="0" r="r" b="b"/>
            <a:pathLst>
              <a:path w="57" h="50">
                <a:moveTo>
                  <a:pt x="56" y="50"/>
                </a:moveTo>
                <a:lnTo>
                  <a:pt x="56" y="49"/>
                </a:lnTo>
                <a:lnTo>
                  <a:pt x="57" y="44"/>
                </a:lnTo>
                <a:lnTo>
                  <a:pt x="57" y="37"/>
                </a:lnTo>
                <a:lnTo>
                  <a:pt x="55" y="29"/>
                </a:lnTo>
                <a:lnTo>
                  <a:pt x="49" y="21"/>
                </a:lnTo>
                <a:lnTo>
                  <a:pt x="38" y="13"/>
                </a:lnTo>
                <a:lnTo>
                  <a:pt x="23" y="5"/>
                </a:lnTo>
                <a:lnTo>
                  <a:pt x="0" y="0"/>
                </a:lnTo>
                <a:lnTo>
                  <a:pt x="3" y="1"/>
                </a:lnTo>
                <a:lnTo>
                  <a:pt x="10" y="2"/>
                </a:lnTo>
                <a:lnTo>
                  <a:pt x="19" y="6"/>
                </a:lnTo>
                <a:lnTo>
                  <a:pt x="30" y="12"/>
                </a:lnTo>
                <a:lnTo>
                  <a:pt x="41" y="19"/>
                </a:lnTo>
                <a:lnTo>
                  <a:pt x="49" y="27"/>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7" name="Freeform 17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2" y="24"/>
              </a:cxn>
              <a:cxn ang="0">
                <a:pos x="6" y="15"/>
              </a:cxn>
              <a:cxn ang="0">
                <a:pos x="12" y="8"/>
              </a:cxn>
              <a:cxn ang="0">
                <a:pos x="25" y="3"/>
              </a:cxn>
              <a:cxn ang="0">
                <a:pos x="41" y="0"/>
              </a:cxn>
              <a:cxn ang="0">
                <a:pos x="65" y="2"/>
              </a:cxn>
              <a:cxn ang="0">
                <a:pos x="62" y="2"/>
              </a:cxn>
              <a:cxn ang="0">
                <a:pos x="55" y="2"/>
              </a:cxn>
              <a:cxn ang="0">
                <a:pos x="45" y="3"/>
              </a:cxn>
              <a:cxn ang="0">
                <a:pos x="33" y="5"/>
              </a:cxn>
              <a:cxn ang="0">
                <a:pos x="22" y="10"/>
              </a:cxn>
              <a:cxn ang="0">
                <a:pos x="11" y="15"/>
              </a:cxn>
              <a:cxn ang="0">
                <a:pos x="3" y="25"/>
              </a:cxn>
              <a:cxn ang="0">
                <a:pos x="0" y="37"/>
              </a:cxn>
            </a:cxnLst>
            <a:rect l="0" t="0" r="r" b="b"/>
            <a:pathLst>
              <a:path w="65" h="37">
                <a:moveTo>
                  <a:pt x="0" y="37"/>
                </a:moveTo>
                <a:lnTo>
                  <a:pt x="0" y="35"/>
                </a:lnTo>
                <a:lnTo>
                  <a:pt x="0" y="30"/>
                </a:lnTo>
                <a:lnTo>
                  <a:pt x="2" y="24"/>
                </a:lnTo>
                <a:lnTo>
                  <a:pt x="6" y="15"/>
                </a:lnTo>
                <a:lnTo>
                  <a:pt x="12" y="8"/>
                </a:lnTo>
                <a:lnTo>
                  <a:pt x="25" y="3"/>
                </a:lnTo>
                <a:lnTo>
                  <a:pt x="41" y="0"/>
                </a:lnTo>
                <a:lnTo>
                  <a:pt x="65" y="2"/>
                </a:lnTo>
                <a:lnTo>
                  <a:pt x="62" y="2"/>
                </a:lnTo>
                <a:lnTo>
                  <a:pt x="55" y="2"/>
                </a:lnTo>
                <a:lnTo>
                  <a:pt x="45" y="3"/>
                </a:lnTo>
                <a:lnTo>
                  <a:pt x="33" y="5"/>
                </a:lnTo>
                <a:lnTo>
                  <a:pt x="22" y="10"/>
                </a:lnTo>
                <a:lnTo>
                  <a:pt x="11" y="15"/>
                </a:lnTo>
                <a:lnTo>
                  <a:pt x="3" y="25"/>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8" name="Freeform 17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49"/>
              </a:cxn>
              <a:cxn ang="0">
                <a:pos x="56" y="47"/>
              </a:cxn>
              <a:cxn ang="0">
                <a:pos x="57" y="43"/>
              </a:cxn>
              <a:cxn ang="0">
                <a:pos x="57" y="37"/>
              </a:cxn>
              <a:cxn ang="0">
                <a:pos x="55" y="27"/>
              </a:cxn>
              <a:cxn ang="0">
                <a:pos x="49" y="19"/>
              </a:cxn>
              <a:cxn ang="0">
                <a:pos x="40" y="11"/>
              </a:cxn>
              <a:cxn ang="0">
                <a:pos x="23" y="4"/>
              </a:cxn>
              <a:cxn ang="0">
                <a:pos x="0" y="0"/>
              </a:cxn>
              <a:cxn ang="0">
                <a:pos x="3" y="1"/>
              </a:cxn>
              <a:cxn ang="0">
                <a:pos x="9" y="2"/>
              </a:cxn>
              <a:cxn ang="0">
                <a:pos x="20" y="5"/>
              </a:cxn>
              <a:cxn ang="0">
                <a:pos x="30" y="10"/>
              </a:cxn>
              <a:cxn ang="0">
                <a:pos x="41" y="17"/>
              </a:cxn>
              <a:cxn ang="0">
                <a:pos x="50" y="26"/>
              </a:cxn>
              <a:cxn ang="0">
                <a:pos x="55" y="37"/>
              </a:cxn>
              <a:cxn ang="0">
                <a:pos x="56" y="49"/>
              </a:cxn>
            </a:cxnLst>
            <a:rect l="0" t="0" r="r" b="b"/>
            <a:pathLst>
              <a:path w="57" h="49">
                <a:moveTo>
                  <a:pt x="56" y="49"/>
                </a:moveTo>
                <a:lnTo>
                  <a:pt x="56" y="47"/>
                </a:lnTo>
                <a:lnTo>
                  <a:pt x="57" y="43"/>
                </a:lnTo>
                <a:lnTo>
                  <a:pt x="57" y="37"/>
                </a:lnTo>
                <a:lnTo>
                  <a:pt x="55" y="27"/>
                </a:lnTo>
                <a:lnTo>
                  <a:pt x="49" y="19"/>
                </a:lnTo>
                <a:lnTo>
                  <a:pt x="40" y="11"/>
                </a:lnTo>
                <a:lnTo>
                  <a:pt x="23" y="4"/>
                </a:lnTo>
                <a:lnTo>
                  <a:pt x="0" y="0"/>
                </a:lnTo>
                <a:lnTo>
                  <a:pt x="3" y="1"/>
                </a:lnTo>
                <a:lnTo>
                  <a:pt x="9" y="2"/>
                </a:lnTo>
                <a:lnTo>
                  <a:pt x="20" y="5"/>
                </a:lnTo>
                <a:lnTo>
                  <a:pt x="30" y="10"/>
                </a:lnTo>
                <a:lnTo>
                  <a:pt x="41" y="17"/>
                </a:lnTo>
                <a:lnTo>
                  <a:pt x="50" y="26"/>
                </a:lnTo>
                <a:lnTo>
                  <a:pt x="55" y="37"/>
                </a:lnTo>
                <a:lnTo>
                  <a:pt x="56"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9" name="Freeform 17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2"/>
              </a:cxn>
              <a:cxn ang="0">
                <a:pos x="6" y="15"/>
              </a:cxn>
              <a:cxn ang="0">
                <a:pos x="14" y="8"/>
              </a:cxn>
              <a:cxn ang="0">
                <a:pos x="25" y="2"/>
              </a:cxn>
              <a:cxn ang="0">
                <a:pos x="43" y="0"/>
              </a:cxn>
              <a:cxn ang="0">
                <a:pos x="66" y="0"/>
              </a:cxn>
              <a:cxn ang="0">
                <a:pos x="63" y="0"/>
              </a:cxn>
              <a:cxn ang="0">
                <a:pos x="57" y="0"/>
              </a:cxn>
              <a:cxn ang="0">
                <a:pos x="46" y="1"/>
              </a:cxn>
              <a:cxn ang="0">
                <a:pos x="35" y="3"/>
              </a:cxn>
              <a:cxn ang="0">
                <a:pos x="22" y="6"/>
              </a:cxn>
              <a:cxn ang="0">
                <a:pos x="11" y="12"/>
              </a:cxn>
              <a:cxn ang="0">
                <a:pos x="3" y="22"/>
              </a:cxn>
              <a:cxn ang="0">
                <a:pos x="0" y="34"/>
              </a:cxn>
            </a:cxnLst>
            <a:rect l="0" t="0" r="r" b="b"/>
            <a:pathLst>
              <a:path w="66" h="34">
                <a:moveTo>
                  <a:pt x="0" y="34"/>
                </a:moveTo>
                <a:lnTo>
                  <a:pt x="0" y="32"/>
                </a:lnTo>
                <a:lnTo>
                  <a:pt x="0" y="27"/>
                </a:lnTo>
                <a:lnTo>
                  <a:pt x="2" y="22"/>
                </a:lnTo>
                <a:lnTo>
                  <a:pt x="6" y="15"/>
                </a:lnTo>
                <a:lnTo>
                  <a:pt x="14" y="8"/>
                </a:lnTo>
                <a:lnTo>
                  <a:pt x="25" y="2"/>
                </a:lnTo>
                <a:lnTo>
                  <a:pt x="43" y="0"/>
                </a:lnTo>
                <a:lnTo>
                  <a:pt x="66" y="0"/>
                </a:lnTo>
                <a:lnTo>
                  <a:pt x="63" y="0"/>
                </a:lnTo>
                <a:lnTo>
                  <a:pt x="57" y="0"/>
                </a:lnTo>
                <a:lnTo>
                  <a:pt x="46" y="1"/>
                </a:lnTo>
                <a:lnTo>
                  <a:pt x="35" y="3"/>
                </a:lnTo>
                <a:lnTo>
                  <a:pt x="22" y="6"/>
                </a:lnTo>
                <a:lnTo>
                  <a:pt x="11" y="12"/>
                </a:lnTo>
                <a:lnTo>
                  <a:pt x="3" y="22"/>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0" name="Freeform 17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9"/>
              </a:cxn>
              <a:cxn ang="0">
                <a:pos x="55" y="48"/>
              </a:cxn>
              <a:cxn ang="0">
                <a:pos x="56" y="44"/>
              </a:cxn>
              <a:cxn ang="0">
                <a:pos x="56" y="37"/>
              </a:cxn>
              <a:cxn ang="0">
                <a:pos x="54" y="28"/>
              </a:cxn>
              <a:cxn ang="0">
                <a:pos x="48" y="20"/>
              </a:cxn>
              <a:cxn ang="0">
                <a:pos x="38" y="12"/>
              </a:cxn>
              <a:cxn ang="0">
                <a:pos x="22" y="4"/>
              </a:cxn>
              <a:cxn ang="0">
                <a:pos x="0" y="0"/>
              </a:cxn>
              <a:cxn ang="0">
                <a:pos x="3" y="1"/>
              </a:cxn>
              <a:cxn ang="0">
                <a:pos x="10" y="2"/>
              </a:cxn>
              <a:cxn ang="0">
                <a:pos x="19" y="5"/>
              </a:cxn>
              <a:cxn ang="0">
                <a:pos x="29" y="10"/>
              </a:cxn>
              <a:cxn ang="0">
                <a:pos x="40" y="17"/>
              </a:cxn>
              <a:cxn ang="0">
                <a:pos x="49" y="26"/>
              </a:cxn>
              <a:cxn ang="0">
                <a:pos x="54" y="37"/>
              </a:cxn>
              <a:cxn ang="0">
                <a:pos x="55" y="49"/>
              </a:cxn>
            </a:cxnLst>
            <a:rect l="0" t="0" r="r" b="b"/>
            <a:pathLst>
              <a:path w="56" h="49">
                <a:moveTo>
                  <a:pt x="55" y="49"/>
                </a:moveTo>
                <a:lnTo>
                  <a:pt x="55" y="48"/>
                </a:lnTo>
                <a:lnTo>
                  <a:pt x="56" y="44"/>
                </a:lnTo>
                <a:lnTo>
                  <a:pt x="56" y="37"/>
                </a:lnTo>
                <a:lnTo>
                  <a:pt x="54" y="28"/>
                </a:lnTo>
                <a:lnTo>
                  <a:pt x="48" y="20"/>
                </a:lnTo>
                <a:lnTo>
                  <a:pt x="38" y="12"/>
                </a:lnTo>
                <a:lnTo>
                  <a:pt x="22" y="4"/>
                </a:lnTo>
                <a:lnTo>
                  <a:pt x="0" y="0"/>
                </a:lnTo>
                <a:lnTo>
                  <a:pt x="3" y="1"/>
                </a:lnTo>
                <a:lnTo>
                  <a:pt x="10" y="2"/>
                </a:lnTo>
                <a:lnTo>
                  <a:pt x="19" y="5"/>
                </a:lnTo>
                <a:lnTo>
                  <a:pt x="29" y="10"/>
                </a:lnTo>
                <a:lnTo>
                  <a:pt x="40" y="17"/>
                </a:lnTo>
                <a:lnTo>
                  <a:pt x="49" y="26"/>
                </a:lnTo>
                <a:lnTo>
                  <a:pt x="54" y="37"/>
                </a:lnTo>
                <a:lnTo>
                  <a:pt x="55"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1" name="Freeform 18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2"/>
              </a:cxn>
              <a:cxn ang="0">
                <a:pos x="7" y="15"/>
              </a:cxn>
              <a:cxn ang="0">
                <a:pos x="14" y="9"/>
              </a:cxn>
              <a:cxn ang="0">
                <a:pos x="26" y="3"/>
              </a:cxn>
              <a:cxn ang="0">
                <a:pos x="43" y="0"/>
              </a:cxn>
              <a:cxn ang="0">
                <a:pos x="66" y="2"/>
              </a:cxn>
              <a:cxn ang="0">
                <a:pos x="64" y="2"/>
              </a:cxn>
              <a:cxn ang="0">
                <a:pos x="57" y="2"/>
              </a:cxn>
              <a:cxn ang="0">
                <a:pos x="47" y="3"/>
              </a:cxn>
              <a:cxn ang="0">
                <a:pos x="35" y="5"/>
              </a:cxn>
              <a:cxn ang="0">
                <a:pos x="22" y="9"/>
              </a:cxn>
              <a:cxn ang="0">
                <a:pos x="12" y="14"/>
              </a:cxn>
              <a:cxn ang="0">
                <a:pos x="4" y="24"/>
              </a:cxn>
              <a:cxn ang="0">
                <a:pos x="0" y="36"/>
              </a:cxn>
            </a:cxnLst>
            <a:rect l="0" t="0" r="r" b="b"/>
            <a:pathLst>
              <a:path w="66" h="36">
                <a:moveTo>
                  <a:pt x="0" y="36"/>
                </a:moveTo>
                <a:lnTo>
                  <a:pt x="0" y="34"/>
                </a:lnTo>
                <a:lnTo>
                  <a:pt x="0" y="29"/>
                </a:lnTo>
                <a:lnTo>
                  <a:pt x="3" y="22"/>
                </a:lnTo>
                <a:lnTo>
                  <a:pt x="7" y="15"/>
                </a:lnTo>
                <a:lnTo>
                  <a:pt x="14" y="9"/>
                </a:lnTo>
                <a:lnTo>
                  <a:pt x="26" y="3"/>
                </a:lnTo>
                <a:lnTo>
                  <a:pt x="43" y="0"/>
                </a:lnTo>
                <a:lnTo>
                  <a:pt x="66" y="2"/>
                </a:lnTo>
                <a:lnTo>
                  <a:pt x="64" y="2"/>
                </a:lnTo>
                <a:lnTo>
                  <a:pt x="57" y="2"/>
                </a:lnTo>
                <a:lnTo>
                  <a:pt x="47" y="3"/>
                </a:lnTo>
                <a:lnTo>
                  <a:pt x="35" y="5"/>
                </a:lnTo>
                <a:lnTo>
                  <a:pt x="22" y="9"/>
                </a:lnTo>
                <a:lnTo>
                  <a:pt x="12" y="14"/>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2" name="Freeform 18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7" y="49"/>
              </a:cxn>
              <a:cxn ang="0">
                <a:pos x="57" y="47"/>
              </a:cxn>
              <a:cxn ang="0">
                <a:pos x="58" y="42"/>
              </a:cxn>
              <a:cxn ang="0">
                <a:pos x="57" y="35"/>
              </a:cxn>
              <a:cxn ang="0">
                <a:pos x="54" y="27"/>
              </a:cxn>
              <a:cxn ang="0">
                <a:pos x="49" y="19"/>
              </a:cxn>
              <a:cxn ang="0">
                <a:pos x="38" y="11"/>
              </a:cxn>
              <a:cxn ang="0">
                <a:pos x="22" y="4"/>
              </a:cxn>
              <a:cxn ang="0">
                <a:pos x="0" y="0"/>
              </a:cxn>
              <a:cxn ang="0">
                <a:pos x="2" y="0"/>
              </a:cxn>
              <a:cxn ang="0">
                <a:pos x="8" y="2"/>
              </a:cxn>
              <a:cxn ang="0">
                <a:pos x="17" y="5"/>
              </a:cxn>
              <a:cxn ang="0">
                <a:pos x="28" y="10"/>
              </a:cxn>
              <a:cxn ang="0">
                <a:pos x="38" y="16"/>
              </a:cxn>
              <a:cxn ang="0">
                <a:pos x="47" y="25"/>
              </a:cxn>
              <a:cxn ang="0">
                <a:pos x="53" y="35"/>
              </a:cxn>
              <a:cxn ang="0">
                <a:pos x="57" y="49"/>
              </a:cxn>
            </a:cxnLst>
            <a:rect l="0" t="0" r="r" b="b"/>
            <a:pathLst>
              <a:path w="58" h="49">
                <a:moveTo>
                  <a:pt x="57" y="49"/>
                </a:moveTo>
                <a:lnTo>
                  <a:pt x="57" y="47"/>
                </a:lnTo>
                <a:lnTo>
                  <a:pt x="58" y="42"/>
                </a:lnTo>
                <a:lnTo>
                  <a:pt x="57" y="35"/>
                </a:lnTo>
                <a:lnTo>
                  <a:pt x="54" y="27"/>
                </a:lnTo>
                <a:lnTo>
                  <a:pt x="49" y="19"/>
                </a:lnTo>
                <a:lnTo>
                  <a:pt x="38" y="11"/>
                </a:lnTo>
                <a:lnTo>
                  <a:pt x="22" y="4"/>
                </a:lnTo>
                <a:lnTo>
                  <a:pt x="0" y="0"/>
                </a:lnTo>
                <a:lnTo>
                  <a:pt x="2" y="0"/>
                </a:lnTo>
                <a:lnTo>
                  <a:pt x="8" y="2"/>
                </a:lnTo>
                <a:lnTo>
                  <a:pt x="17" y="5"/>
                </a:lnTo>
                <a:lnTo>
                  <a:pt x="28" y="10"/>
                </a:lnTo>
                <a:lnTo>
                  <a:pt x="38" y="16"/>
                </a:lnTo>
                <a:lnTo>
                  <a:pt x="47" y="25"/>
                </a:lnTo>
                <a:lnTo>
                  <a:pt x="53" y="35"/>
                </a:lnTo>
                <a:lnTo>
                  <a:pt x="57"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3" name="Freeform 18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1" y="29"/>
              </a:cxn>
              <a:cxn ang="0">
                <a:pos x="4" y="22"/>
              </a:cxn>
              <a:cxn ang="0">
                <a:pos x="9" y="15"/>
              </a:cxn>
              <a:cxn ang="0">
                <a:pos x="16" y="8"/>
              </a:cxn>
              <a:cxn ang="0">
                <a:pos x="28" y="3"/>
              </a:cxn>
              <a:cxn ang="0">
                <a:pos x="44" y="0"/>
              </a:cxn>
              <a:cxn ang="0">
                <a:pos x="66" y="2"/>
              </a:cxn>
              <a:cxn ang="0">
                <a:pos x="64" y="2"/>
              </a:cxn>
              <a:cxn ang="0">
                <a:pos x="57" y="2"/>
              </a:cxn>
              <a:cxn ang="0">
                <a:pos x="47" y="3"/>
              </a:cxn>
              <a:cxn ang="0">
                <a:pos x="35" y="5"/>
              </a:cxn>
              <a:cxn ang="0">
                <a:pos x="23" y="8"/>
              </a:cxn>
              <a:cxn ang="0">
                <a:pos x="13" y="15"/>
              </a:cxn>
              <a:cxn ang="0">
                <a:pos x="5" y="25"/>
              </a:cxn>
              <a:cxn ang="0">
                <a:pos x="0" y="36"/>
              </a:cxn>
            </a:cxnLst>
            <a:rect l="0" t="0" r="r" b="b"/>
            <a:pathLst>
              <a:path w="66" h="36">
                <a:moveTo>
                  <a:pt x="0" y="36"/>
                </a:moveTo>
                <a:lnTo>
                  <a:pt x="0" y="34"/>
                </a:lnTo>
                <a:lnTo>
                  <a:pt x="1" y="29"/>
                </a:lnTo>
                <a:lnTo>
                  <a:pt x="4" y="22"/>
                </a:lnTo>
                <a:lnTo>
                  <a:pt x="9" y="15"/>
                </a:lnTo>
                <a:lnTo>
                  <a:pt x="16" y="8"/>
                </a:lnTo>
                <a:lnTo>
                  <a:pt x="28" y="3"/>
                </a:lnTo>
                <a:lnTo>
                  <a:pt x="44" y="0"/>
                </a:lnTo>
                <a:lnTo>
                  <a:pt x="66" y="2"/>
                </a:lnTo>
                <a:lnTo>
                  <a:pt x="64" y="2"/>
                </a:lnTo>
                <a:lnTo>
                  <a:pt x="57" y="2"/>
                </a:lnTo>
                <a:lnTo>
                  <a:pt x="47" y="3"/>
                </a:lnTo>
                <a:lnTo>
                  <a:pt x="35" y="5"/>
                </a:lnTo>
                <a:lnTo>
                  <a:pt x="23" y="8"/>
                </a:lnTo>
                <a:lnTo>
                  <a:pt x="13" y="15"/>
                </a:lnTo>
                <a:lnTo>
                  <a:pt x="5" y="25"/>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4" name="Freeform 18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3" y="28"/>
              </a:cxn>
              <a:cxn ang="0">
                <a:pos x="47" y="19"/>
              </a:cxn>
              <a:cxn ang="0">
                <a:pos x="37" y="11"/>
              </a:cxn>
              <a:cxn ang="0">
                <a:pos x="22" y="4"/>
              </a:cxn>
              <a:cxn ang="0">
                <a:pos x="0" y="0"/>
              </a:cxn>
              <a:cxn ang="0">
                <a:pos x="2" y="1"/>
              </a:cxn>
              <a:cxn ang="0">
                <a:pos x="9" y="2"/>
              </a:cxn>
              <a:cxn ang="0">
                <a:pos x="19" y="5"/>
              </a:cxn>
              <a:cxn ang="0">
                <a:pos x="30" y="11"/>
              </a:cxn>
              <a:cxn ang="0">
                <a:pos x="41" y="18"/>
              </a:cxn>
              <a:cxn ang="0">
                <a:pos x="49" y="27"/>
              </a:cxn>
              <a:cxn ang="0">
                <a:pos x="54" y="38"/>
              </a:cxn>
              <a:cxn ang="0">
                <a:pos x="56" y="50"/>
              </a:cxn>
            </a:cxnLst>
            <a:rect l="0" t="0" r="r" b="b"/>
            <a:pathLst>
              <a:path w="57" h="50">
                <a:moveTo>
                  <a:pt x="56" y="50"/>
                </a:moveTo>
                <a:lnTo>
                  <a:pt x="56" y="48"/>
                </a:lnTo>
                <a:lnTo>
                  <a:pt x="57" y="44"/>
                </a:lnTo>
                <a:lnTo>
                  <a:pt x="56" y="37"/>
                </a:lnTo>
                <a:lnTo>
                  <a:pt x="53" y="28"/>
                </a:lnTo>
                <a:lnTo>
                  <a:pt x="47" y="19"/>
                </a:lnTo>
                <a:lnTo>
                  <a:pt x="37" y="11"/>
                </a:lnTo>
                <a:lnTo>
                  <a:pt x="22" y="4"/>
                </a:lnTo>
                <a:lnTo>
                  <a:pt x="0" y="0"/>
                </a:lnTo>
                <a:lnTo>
                  <a:pt x="2" y="1"/>
                </a:lnTo>
                <a:lnTo>
                  <a:pt x="9" y="2"/>
                </a:lnTo>
                <a:lnTo>
                  <a:pt x="19" y="5"/>
                </a:lnTo>
                <a:lnTo>
                  <a:pt x="30" y="11"/>
                </a:lnTo>
                <a:lnTo>
                  <a:pt x="41" y="18"/>
                </a:lnTo>
                <a:lnTo>
                  <a:pt x="49" y="27"/>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5" name="Freeform 18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5"/>
              </a:cxn>
              <a:cxn ang="0">
                <a:pos x="0" y="30"/>
              </a:cxn>
              <a:cxn ang="0">
                <a:pos x="1" y="23"/>
              </a:cxn>
              <a:cxn ang="0">
                <a:pos x="5" y="16"/>
              </a:cxn>
              <a:cxn ang="0">
                <a:pos x="12" y="9"/>
              </a:cxn>
              <a:cxn ang="0">
                <a:pos x="23" y="5"/>
              </a:cxn>
              <a:cxn ang="0">
                <a:pos x="42" y="0"/>
              </a:cxn>
              <a:cxn ang="0">
                <a:pos x="66" y="0"/>
              </a:cxn>
              <a:cxn ang="0">
                <a:pos x="64" y="0"/>
              </a:cxn>
              <a:cxn ang="0">
                <a:pos x="57" y="0"/>
              </a:cxn>
              <a:cxn ang="0">
                <a:pos x="46" y="1"/>
              </a:cxn>
              <a:cxn ang="0">
                <a:pos x="35" y="3"/>
              </a:cxn>
              <a:cxn ang="0">
                <a:pos x="23" y="8"/>
              </a:cxn>
              <a:cxn ang="0">
                <a:pos x="13" y="15"/>
              </a:cxn>
              <a:cxn ang="0">
                <a:pos x="5" y="23"/>
              </a:cxn>
              <a:cxn ang="0">
                <a:pos x="0" y="36"/>
              </a:cxn>
            </a:cxnLst>
            <a:rect l="0" t="0" r="r" b="b"/>
            <a:pathLst>
              <a:path w="66" h="36">
                <a:moveTo>
                  <a:pt x="0" y="36"/>
                </a:moveTo>
                <a:lnTo>
                  <a:pt x="0" y="35"/>
                </a:lnTo>
                <a:lnTo>
                  <a:pt x="0" y="30"/>
                </a:lnTo>
                <a:lnTo>
                  <a:pt x="1" y="23"/>
                </a:lnTo>
                <a:lnTo>
                  <a:pt x="5" y="16"/>
                </a:lnTo>
                <a:lnTo>
                  <a:pt x="12" y="9"/>
                </a:lnTo>
                <a:lnTo>
                  <a:pt x="23" y="5"/>
                </a:lnTo>
                <a:lnTo>
                  <a:pt x="42" y="0"/>
                </a:lnTo>
                <a:lnTo>
                  <a:pt x="66" y="0"/>
                </a:lnTo>
                <a:lnTo>
                  <a:pt x="64" y="0"/>
                </a:lnTo>
                <a:lnTo>
                  <a:pt x="57" y="0"/>
                </a:lnTo>
                <a:lnTo>
                  <a:pt x="46" y="1"/>
                </a:lnTo>
                <a:lnTo>
                  <a:pt x="35" y="3"/>
                </a:lnTo>
                <a:lnTo>
                  <a:pt x="23" y="8"/>
                </a:lnTo>
                <a:lnTo>
                  <a:pt x="13" y="15"/>
                </a:lnTo>
                <a:lnTo>
                  <a:pt x="5"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6" name="Freeform 18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1"/>
              </a:cxn>
              <a:cxn ang="0">
                <a:pos x="55" y="50"/>
              </a:cxn>
              <a:cxn ang="0">
                <a:pos x="56" y="45"/>
              </a:cxn>
              <a:cxn ang="0">
                <a:pos x="56" y="38"/>
              </a:cxn>
              <a:cxn ang="0">
                <a:pos x="55" y="30"/>
              </a:cxn>
              <a:cxn ang="0">
                <a:pos x="50" y="22"/>
              </a:cxn>
              <a:cxn ang="0">
                <a:pos x="39" y="14"/>
              </a:cxn>
              <a:cxn ang="0">
                <a:pos x="23" y="6"/>
              </a:cxn>
              <a:cxn ang="0">
                <a:pos x="0" y="0"/>
              </a:cxn>
              <a:cxn ang="0">
                <a:pos x="2" y="1"/>
              </a:cxn>
              <a:cxn ang="0">
                <a:pos x="9" y="2"/>
              </a:cxn>
              <a:cxn ang="0">
                <a:pos x="18" y="6"/>
              </a:cxn>
              <a:cxn ang="0">
                <a:pos x="29" y="12"/>
              </a:cxn>
              <a:cxn ang="0">
                <a:pos x="39" y="19"/>
              </a:cxn>
              <a:cxn ang="0">
                <a:pos x="48" y="27"/>
              </a:cxn>
              <a:cxn ang="0">
                <a:pos x="53" y="38"/>
              </a:cxn>
              <a:cxn ang="0">
                <a:pos x="54" y="51"/>
              </a:cxn>
            </a:cxnLst>
            <a:rect l="0" t="0" r="r" b="b"/>
            <a:pathLst>
              <a:path w="56" h="51">
                <a:moveTo>
                  <a:pt x="54" y="51"/>
                </a:moveTo>
                <a:lnTo>
                  <a:pt x="55" y="50"/>
                </a:lnTo>
                <a:lnTo>
                  <a:pt x="56" y="45"/>
                </a:lnTo>
                <a:lnTo>
                  <a:pt x="56" y="38"/>
                </a:lnTo>
                <a:lnTo>
                  <a:pt x="55" y="30"/>
                </a:lnTo>
                <a:lnTo>
                  <a:pt x="50" y="22"/>
                </a:lnTo>
                <a:lnTo>
                  <a:pt x="39" y="14"/>
                </a:lnTo>
                <a:lnTo>
                  <a:pt x="23" y="6"/>
                </a:lnTo>
                <a:lnTo>
                  <a:pt x="0" y="0"/>
                </a:lnTo>
                <a:lnTo>
                  <a:pt x="2" y="1"/>
                </a:lnTo>
                <a:lnTo>
                  <a:pt x="9" y="2"/>
                </a:lnTo>
                <a:lnTo>
                  <a:pt x="18" y="6"/>
                </a:lnTo>
                <a:lnTo>
                  <a:pt x="29" y="12"/>
                </a:lnTo>
                <a:lnTo>
                  <a:pt x="39" y="19"/>
                </a:lnTo>
                <a:lnTo>
                  <a:pt x="48" y="27"/>
                </a:lnTo>
                <a:lnTo>
                  <a:pt x="53" y="38"/>
                </a:lnTo>
                <a:lnTo>
                  <a:pt x="54"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7" name="Freeform 18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5"/>
              </a:cxn>
              <a:cxn ang="0">
                <a:pos x="0" y="33"/>
              </a:cxn>
              <a:cxn ang="0">
                <a:pos x="0" y="29"/>
              </a:cxn>
              <a:cxn ang="0">
                <a:pos x="2" y="23"/>
              </a:cxn>
              <a:cxn ang="0">
                <a:pos x="5" y="16"/>
              </a:cxn>
              <a:cxn ang="0">
                <a:pos x="12" y="9"/>
              </a:cxn>
              <a:cxn ang="0">
                <a:pos x="25" y="3"/>
              </a:cxn>
              <a:cxn ang="0">
                <a:pos x="42" y="0"/>
              </a:cxn>
              <a:cxn ang="0">
                <a:pos x="66" y="0"/>
              </a:cxn>
              <a:cxn ang="0">
                <a:pos x="64" y="0"/>
              </a:cxn>
              <a:cxn ang="0">
                <a:pos x="57" y="0"/>
              </a:cxn>
              <a:cxn ang="0">
                <a:pos x="47" y="1"/>
              </a:cxn>
              <a:cxn ang="0">
                <a:pos x="35" y="3"/>
              </a:cxn>
              <a:cxn ang="0">
                <a:pos x="24" y="8"/>
              </a:cxn>
              <a:cxn ang="0">
                <a:pos x="13" y="14"/>
              </a:cxn>
              <a:cxn ang="0">
                <a:pos x="5" y="23"/>
              </a:cxn>
              <a:cxn ang="0">
                <a:pos x="0" y="35"/>
              </a:cxn>
            </a:cxnLst>
            <a:rect l="0" t="0" r="r" b="b"/>
            <a:pathLst>
              <a:path w="66" h="35">
                <a:moveTo>
                  <a:pt x="0" y="35"/>
                </a:moveTo>
                <a:lnTo>
                  <a:pt x="0" y="33"/>
                </a:lnTo>
                <a:lnTo>
                  <a:pt x="0" y="29"/>
                </a:lnTo>
                <a:lnTo>
                  <a:pt x="2" y="23"/>
                </a:lnTo>
                <a:lnTo>
                  <a:pt x="5" y="16"/>
                </a:lnTo>
                <a:lnTo>
                  <a:pt x="12" y="9"/>
                </a:lnTo>
                <a:lnTo>
                  <a:pt x="25" y="3"/>
                </a:lnTo>
                <a:lnTo>
                  <a:pt x="42" y="0"/>
                </a:lnTo>
                <a:lnTo>
                  <a:pt x="66" y="0"/>
                </a:lnTo>
                <a:lnTo>
                  <a:pt x="64" y="0"/>
                </a:lnTo>
                <a:lnTo>
                  <a:pt x="57" y="0"/>
                </a:lnTo>
                <a:lnTo>
                  <a:pt x="47" y="1"/>
                </a:lnTo>
                <a:lnTo>
                  <a:pt x="35" y="3"/>
                </a:lnTo>
                <a:lnTo>
                  <a:pt x="24" y="8"/>
                </a:lnTo>
                <a:lnTo>
                  <a:pt x="13" y="14"/>
                </a:lnTo>
                <a:lnTo>
                  <a:pt x="5" y="23"/>
                </a:lnTo>
                <a:lnTo>
                  <a:pt x="0" y="35"/>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8" name="Freeform 18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1"/>
              </a:cxn>
              <a:cxn ang="0">
                <a:pos x="56" y="50"/>
              </a:cxn>
              <a:cxn ang="0">
                <a:pos x="57" y="45"/>
              </a:cxn>
              <a:cxn ang="0">
                <a:pos x="57" y="39"/>
              </a:cxn>
              <a:cxn ang="0">
                <a:pos x="56" y="31"/>
              </a:cxn>
              <a:cxn ang="0">
                <a:pos x="50" y="23"/>
              </a:cxn>
              <a:cxn ang="0">
                <a:pos x="40" y="14"/>
              </a:cxn>
              <a:cxn ang="0">
                <a:pos x="23" y="7"/>
              </a:cxn>
              <a:cxn ang="0">
                <a:pos x="0" y="0"/>
              </a:cxn>
              <a:cxn ang="0">
                <a:pos x="2" y="1"/>
              </a:cxn>
              <a:cxn ang="0">
                <a:pos x="9" y="2"/>
              </a:cxn>
              <a:cxn ang="0">
                <a:pos x="19" y="6"/>
              </a:cxn>
              <a:cxn ang="0">
                <a:pos x="29" y="11"/>
              </a:cxn>
              <a:cxn ang="0">
                <a:pos x="40" y="18"/>
              </a:cxn>
              <a:cxn ang="0">
                <a:pos x="49" y="28"/>
              </a:cxn>
              <a:cxn ang="0">
                <a:pos x="53" y="38"/>
              </a:cxn>
              <a:cxn ang="0">
                <a:pos x="55" y="51"/>
              </a:cxn>
            </a:cxnLst>
            <a:rect l="0" t="0" r="r" b="b"/>
            <a:pathLst>
              <a:path w="57" h="51">
                <a:moveTo>
                  <a:pt x="55" y="51"/>
                </a:moveTo>
                <a:lnTo>
                  <a:pt x="56" y="50"/>
                </a:lnTo>
                <a:lnTo>
                  <a:pt x="57" y="45"/>
                </a:lnTo>
                <a:lnTo>
                  <a:pt x="57" y="39"/>
                </a:lnTo>
                <a:lnTo>
                  <a:pt x="56" y="31"/>
                </a:lnTo>
                <a:lnTo>
                  <a:pt x="50" y="23"/>
                </a:lnTo>
                <a:lnTo>
                  <a:pt x="40" y="14"/>
                </a:lnTo>
                <a:lnTo>
                  <a:pt x="23" y="7"/>
                </a:lnTo>
                <a:lnTo>
                  <a:pt x="0" y="0"/>
                </a:lnTo>
                <a:lnTo>
                  <a:pt x="2" y="1"/>
                </a:lnTo>
                <a:lnTo>
                  <a:pt x="9" y="2"/>
                </a:lnTo>
                <a:lnTo>
                  <a:pt x="19" y="6"/>
                </a:lnTo>
                <a:lnTo>
                  <a:pt x="29" y="11"/>
                </a:lnTo>
                <a:lnTo>
                  <a:pt x="40" y="18"/>
                </a:lnTo>
                <a:lnTo>
                  <a:pt x="49" y="28"/>
                </a:lnTo>
                <a:lnTo>
                  <a:pt x="53" y="38"/>
                </a:lnTo>
                <a:lnTo>
                  <a:pt x="55"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9" name="Freeform 18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5" y="48"/>
              </a:cxn>
              <a:cxn ang="0">
                <a:pos x="56" y="43"/>
              </a:cxn>
              <a:cxn ang="0">
                <a:pos x="56" y="37"/>
              </a:cxn>
              <a:cxn ang="0">
                <a:pos x="54" y="28"/>
              </a:cxn>
              <a:cxn ang="0">
                <a:pos x="49" y="20"/>
              </a:cxn>
              <a:cxn ang="0">
                <a:pos x="38" y="12"/>
              </a:cxn>
              <a:cxn ang="0">
                <a:pos x="23" y="5"/>
              </a:cxn>
              <a:cxn ang="0">
                <a:pos x="0" y="0"/>
              </a:cxn>
              <a:cxn ang="0">
                <a:pos x="3" y="0"/>
              </a:cxn>
              <a:cxn ang="0">
                <a:pos x="10" y="2"/>
              </a:cxn>
              <a:cxn ang="0">
                <a:pos x="19" y="6"/>
              </a:cxn>
              <a:cxn ang="0">
                <a:pos x="29" y="10"/>
              </a:cxn>
              <a:cxn ang="0">
                <a:pos x="38" y="17"/>
              </a:cxn>
              <a:cxn ang="0">
                <a:pos x="48" y="26"/>
              </a:cxn>
              <a:cxn ang="0">
                <a:pos x="52" y="37"/>
              </a:cxn>
              <a:cxn ang="0">
                <a:pos x="54" y="50"/>
              </a:cxn>
            </a:cxnLst>
            <a:rect l="0" t="0" r="r" b="b"/>
            <a:pathLst>
              <a:path w="56" h="50">
                <a:moveTo>
                  <a:pt x="54" y="50"/>
                </a:moveTo>
                <a:lnTo>
                  <a:pt x="55" y="48"/>
                </a:lnTo>
                <a:lnTo>
                  <a:pt x="56" y="43"/>
                </a:lnTo>
                <a:lnTo>
                  <a:pt x="56" y="37"/>
                </a:lnTo>
                <a:lnTo>
                  <a:pt x="54" y="28"/>
                </a:lnTo>
                <a:lnTo>
                  <a:pt x="49" y="20"/>
                </a:lnTo>
                <a:lnTo>
                  <a:pt x="38" y="12"/>
                </a:lnTo>
                <a:lnTo>
                  <a:pt x="23" y="5"/>
                </a:lnTo>
                <a:lnTo>
                  <a:pt x="0" y="0"/>
                </a:lnTo>
                <a:lnTo>
                  <a:pt x="3" y="0"/>
                </a:lnTo>
                <a:lnTo>
                  <a:pt x="10" y="2"/>
                </a:lnTo>
                <a:lnTo>
                  <a:pt x="19" y="6"/>
                </a:lnTo>
                <a:lnTo>
                  <a:pt x="29" y="10"/>
                </a:lnTo>
                <a:lnTo>
                  <a:pt x="38" y="17"/>
                </a:lnTo>
                <a:lnTo>
                  <a:pt x="48" y="26"/>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0" name="Freeform 18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452"/>
              </a:cxn>
              <a:cxn ang="0">
                <a:pos x="0" y="0"/>
              </a:cxn>
            </a:cxnLst>
            <a:rect l="0" t="0" r="r" b="b"/>
            <a:pathLst>
              <a:path h="452">
                <a:moveTo>
                  <a:pt x="0" y="0"/>
                </a:moveTo>
                <a:lnTo>
                  <a:pt x="0" y="45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1" name="Freeform 19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 y="0"/>
              </a:cxn>
              <a:cxn ang="0">
                <a:pos x="8" y="3"/>
              </a:cxn>
              <a:cxn ang="0">
                <a:pos x="4" y="8"/>
              </a:cxn>
              <a:cxn ang="0">
                <a:pos x="0" y="18"/>
              </a:cxn>
              <a:cxn ang="0">
                <a:pos x="0" y="29"/>
              </a:cxn>
              <a:cxn ang="0">
                <a:pos x="0" y="26"/>
              </a:cxn>
              <a:cxn ang="0">
                <a:pos x="0" y="19"/>
              </a:cxn>
              <a:cxn ang="0">
                <a:pos x="4" y="9"/>
              </a:cxn>
              <a:cxn ang="0">
                <a:pos x="11" y="0"/>
              </a:cxn>
            </a:cxnLst>
            <a:rect l="0" t="0" r="r" b="b"/>
            <a:pathLst>
              <a:path w="11" h="29">
                <a:moveTo>
                  <a:pt x="11" y="0"/>
                </a:moveTo>
                <a:lnTo>
                  <a:pt x="8" y="3"/>
                </a:lnTo>
                <a:lnTo>
                  <a:pt x="4" y="8"/>
                </a:lnTo>
                <a:lnTo>
                  <a:pt x="0" y="18"/>
                </a:lnTo>
                <a:lnTo>
                  <a:pt x="0" y="29"/>
                </a:lnTo>
                <a:lnTo>
                  <a:pt x="0" y="26"/>
                </a:lnTo>
                <a:lnTo>
                  <a:pt x="0" y="19"/>
                </a:lnTo>
                <a:lnTo>
                  <a:pt x="4" y="9"/>
                </a:lnTo>
                <a:lnTo>
                  <a:pt x="11"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2" name="Freeform 19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15"/>
              </a:cxn>
              <a:cxn ang="0">
                <a:pos x="0" y="0"/>
              </a:cxn>
            </a:cxnLst>
            <a:rect l="0" t="0" r="r" b="b"/>
            <a:pathLst>
              <a:path h="15">
                <a:moveTo>
                  <a:pt x="0" y="0"/>
                </a:moveTo>
                <a:lnTo>
                  <a:pt x="0" y="15"/>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3" name="Freeform 19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 y="13"/>
              </a:cxn>
              <a:cxn ang="0">
                <a:pos x="2" y="15"/>
              </a:cxn>
              <a:cxn ang="0">
                <a:pos x="7" y="16"/>
              </a:cxn>
              <a:cxn ang="0">
                <a:pos x="12" y="17"/>
              </a:cxn>
              <a:cxn ang="0">
                <a:pos x="22" y="17"/>
              </a:cxn>
              <a:cxn ang="0">
                <a:pos x="33" y="17"/>
              </a:cxn>
              <a:cxn ang="0">
                <a:pos x="47" y="13"/>
              </a:cxn>
              <a:cxn ang="0">
                <a:pos x="62" y="9"/>
              </a:cxn>
              <a:cxn ang="0">
                <a:pos x="80" y="0"/>
              </a:cxn>
              <a:cxn ang="0">
                <a:pos x="80" y="8"/>
              </a:cxn>
              <a:cxn ang="0">
                <a:pos x="78" y="9"/>
              </a:cxn>
              <a:cxn ang="0">
                <a:pos x="74" y="12"/>
              </a:cxn>
              <a:cxn ang="0">
                <a:pos x="67" y="16"/>
              </a:cxn>
              <a:cxn ang="0">
                <a:pos x="58" y="20"/>
              </a:cxn>
              <a:cxn ang="0">
                <a:pos x="45" y="24"/>
              </a:cxn>
              <a:cxn ang="0">
                <a:pos x="32" y="26"/>
              </a:cxn>
              <a:cxn ang="0">
                <a:pos x="16" y="26"/>
              </a:cxn>
              <a:cxn ang="0">
                <a:pos x="0" y="23"/>
              </a:cxn>
              <a:cxn ang="0">
                <a:pos x="1" y="13"/>
              </a:cxn>
            </a:cxnLst>
            <a:rect l="0" t="0" r="r" b="b"/>
            <a:pathLst>
              <a:path w="80" h="26">
                <a:moveTo>
                  <a:pt x="1" y="13"/>
                </a:moveTo>
                <a:lnTo>
                  <a:pt x="2" y="15"/>
                </a:lnTo>
                <a:lnTo>
                  <a:pt x="7" y="16"/>
                </a:lnTo>
                <a:lnTo>
                  <a:pt x="12" y="17"/>
                </a:lnTo>
                <a:lnTo>
                  <a:pt x="22" y="17"/>
                </a:lnTo>
                <a:lnTo>
                  <a:pt x="33" y="17"/>
                </a:lnTo>
                <a:lnTo>
                  <a:pt x="47" y="13"/>
                </a:lnTo>
                <a:lnTo>
                  <a:pt x="62" y="9"/>
                </a:lnTo>
                <a:lnTo>
                  <a:pt x="80" y="0"/>
                </a:lnTo>
                <a:lnTo>
                  <a:pt x="80" y="8"/>
                </a:lnTo>
                <a:lnTo>
                  <a:pt x="78" y="9"/>
                </a:lnTo>
                <a:lnTo>
                  <a:pt x="74" y="12"/>
                </a:lnTo>
                <a:lnTo>
                  <a:pt x="67" y="16"/>
                </a:lnTo>
                <a:lnTo>
                  <a:pt x="58" y="20"/>
                </a:lnTo>
                <a:lnTo>
                  <a:pt x="45" y="24"/>
                </a:lnTo>
                <a:lnTo>
                  <a:pt x="32" y="26"/>
                </a:lnTo>
                <a:lnTo>
                  <a:pt x="16" y="26"/>
                </a:lnTo>
                <a:lnTo>
                  <a:pt x="0" y="23"/>
                </a:lnTo>
                <a:lnTo>
                  <a:pt x="1" y="13"/>
                </a:lnTo>
                <a:close/>
              </a:path>
            </a:pathLst>
          </a:custGeom>
          <a:solidFill xmlns:a="http://schemas.openxmlformats.org/drawingml/2006/main">
            <a:srgbClr val="00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4" name="Rectangle 193"/>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5" name="Freeform 19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5" y="238"/>
              </a:cxn>
              <a:cxn ang="0">
                <a:pos x="0" y="235"/>
              </a:cxn>
              <a:cxn ang="0">
                <a:pos x="0" y="0"/>
              </a:cxn>
              <a:cxn ang="0">
                <a:pos x="5" y="0"/>
              </a:cxn>
            </a:cxnLst>
            <a:rect l="0" t="0" r="r" b="b"/>
            <a:pathLst>
              <a:path w="5" h="238">
                <a:moveTo>
                  <a:pt x="5" y="0"/>
                </a:moveTo>
                <a:lnTo>
                  <a:pt x="5" y="238"/>
                </a:lnTo>
                <a:lnTo>
                  <a:pt x="0" y="235"/>
                </a:lnTo>
                <a:lnTo>
                  <a:pt x="0" y="0"/>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6" name="Freeform 19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97" y="0"/>
              </a:cxn>
              <a:cxn ang="0">
                <a:pos x="0" y="151"/>
              </a:cxn>
              <a:cxn ang="0">
                <a:pos x="2" y="156"/>
              </a:cxn>
              <a:cxn ang="0">
                <a:pos x="406" y="1"/>
              </a:cxn>
              <a:cxn ang="0">
                <a:pos x="397" y="0"/>
              </a:cxn>
            </a:cxnLst>
            <a:rect l="0" t="0" r="r" b="b"/>
            <a:pathLst>
              <a:path w="406" h="156">
                <a:moveTo>
                  <a:pt x="397" y="0"/>
                </a:moveTo>
                <a:lnTo>
                  <a:pt x="0" y="151"/>
                </a:lnTo>
                <a:lnTo>
                  <a:pt x="2" y="156"/>
                </a:lnTo>
                <a:lnTo>
                  <a:pt x="406" y="1"/>
                </a:lnTo>
                <a:lnTo>
                  <a:pt x="397"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7" name="Freeform 19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35" y="322"/>
              </a:cxn>
              <a:cxn ang="0">
                <a:pos x="0" y="3"/>
              </a:cxn>
              <a:cxn ang="0">
                <a:pos x="5" y="0"/>
              </a:cxn>
              <a:cxn ang="0">
                <a:pos x="239" y="317"/>
              </a:cxn>
              <a:cxn ang="0">
                <a:pos x="235" y="322"/>
              </a:cxn>
            </a:cxnLst>
            <a:rect l="0" t="0" r="r" b="b"/>
            <a:pathLst>
              <a:path w="239" h="322">
                <a:moveTo>
                  <a:pt x="235" y="322"/>
                </a:moveTo>
                <a:lnTo>
                  <a:pt x="0" y="3"/>
                </a:lnTo>
                <a:lnTo>
                  <a:pt x="5" y="0"/>
                </a:lnTo>
                <a:lnTo>
                  <a:pt x="239" y="317"/>
                </a:lnTo>
                <a:lnTo>
                  <a:pt x="235" y="32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8" name="Freeform 19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14" y="287"/>
              </a:cxn>
              <a:cxn ang="0">
                <a:pos x="218" y="282"/>
              </a:cxn>
              <a:cxn ang="0">
                <a:pos x="0" y="0"/>
              </a:cxn>
            </a:cxnLst>
            <a:rect l="0" t="0" r="r" b="b"/>
            <a:pathLst>
              <a:path w="218" h="287">
                <a:moveTo>
                  <a:pt x="0" y="0"/>
                </a:moveTo>
                <a:lnTo>
                  <a:pt x="214" y="287"/>
                </a:lnTo>
                <a:lnTo>
                  <a:pt x="218" y="28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9" name="Rectangle 198"/>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0" name="Rectangle 199"/>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1" name="Freeform 20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4"/>
              </a:cxn>
              <a:cxn ang="0">
                <a:pos x="3" y="15"/>
              </a:cxn>
              <a:cxn ang="0">
                <a:pos x="0" y="0"/>
              </a:cxn>
              <a:cxn ang="0">
                <a:pos x="0" y="184"/>
              </a:cxn>
              <a:cxn ang="0">
                <a:pos x="4" y="184"/>
              </a:cxn>
            </a:cxnLst>
            <a:rect l="0" t="0" r="r" b="b"/>
            <a:pathLst>
              <a:path w="4" h="184">
                <a:moveTo>
                  <a:pt x="4" y="184"/>
                </a:moveTo>
                <a:lnTo>
                  <a:pt x="3" y="15"/>
                </a:lnTo>
                <a:lnTo>
                  <a:pt x="0" y="0"/>
                </a:lnTo>
                <a:lnTo>
                  <a:pt x="0" y="184"/>
                </a:lnTo>
                <a:lnTo>
                  <a:pt x="4" y="18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2" name="Freeform 20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191"/>
              </a:cxn>
              <a:cxn ang="0">
                <a:pos x="2" y="17"/>
              </a:cxn>
              <a:cxn ang="0">
                <a:pos x="0" y="0"/>
              </a:cxn>
              <a:cxn ang="0">
                <a:pos x="0" y="185"/>
              </a:cxn>
              <a:cxn ang="0">
                <a:pos x="3" y="191"/>
              </a:cxn>
            </a:cxnLst>
            <a:rect l="0" t="0" r="r" b="b"/>
            <a:pathLst>
              <a:path w="3" h="191">
                <a:moveTo>
                  <a:pt x="3" y="191"/>
                </a:moveTo>
                <a:lnTo>
                  <a:pt x="2" y="17"/>
                </a:lnTo>
                <a:lnTo>
                  <a:pt x="0" y="0"/>
                </a:lnTo>
                <a:lnTo>
                  <a:pt x="0" y="185"/>
                </a:lnTo>
                <a:lnTo>
                  <a:pt x="3" y="19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3" name="Freeform 20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9"/>
              </a:cxn>
              <a:cxn ang="0">
                <a:pos x="2" y="0"/>
              </a:cxn>
              <a:cxn ang="0">
                <a:pos x="0" y="21"/>
              </a:cxn>
              <a:cxn ang="0">
                <a:pos x="0" y="189"/>
              </a:cxn>
              <a:cxn ang="0">
                <a:pos x="4" y="189"/>
              </a:cxn>
            </a:cxnLst>
            <a:rect l="0" t="0" r="r" b="b"/>
            <a:pathLst>
              <a:path w="4" h="189">
                <a:moveTo>
                  <a:pt x="4" y="189"/>
                </a:moveTo>
                <a:lnTo>
                  <a:pt x="2" y="0"/>
                </a:lnTo>
                <a:lnTo>
                  <a:pt x="0" y="21"/>
                </a:lnTo>
                <a:lnTo>
                  <a:pt x="0" y="189"/>
                </a:lnTo>
                <a:lnTo>
                  <a:pt x="4" y="18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4" name="Rectangle 203"/>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5" name="Rectangle 204"/>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6" name="Rectangle 205"/>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grpSp>
  </cdr:relSizeAnchor>
  <cdr:relSizeAnchor xmlns:cdr="http://schemas.openxmlformats.org/drawingml/2006/chartDrawing">
    <cdr:from>
      <cdr:x>0</cdr:x>
      <cdr:y>0</cdr:y>
    </cdr:from>
    <cdr:to>
      <cdr:x>0</cdr:x>
      <cdr:y>0.00024</cdr:y>
    </cdr:to>
    <cdr:grpSp>
      <cdr:nvGrpSpPr>
        <cdr:cNvPr id="207" name="Group 206">
          <a:extLst xmlns:a="http://schemas.openxmlformats.org/drawingml/2006/main">
            <a:ext uri="{FF2B5EF4-FFF2-40B4-BE49-F238E27FC236}">
              <a16:creationId xmlns:a16="http://schemas.microsoft.com/office/drawing/2014/main" id="{5F72F46F-41DB-4B37-ACFA-7E7BB8600BD5}"/>
            </a:ext>
          </a:extLst>
        </cdr:cNvPr>
        <cdr:cNvGrpSpPr>
          <a:grpSpLocks xmlns:a="http://schemas.openxmlformats.org/drawingml/2006/main" noChangeAspect="1"/>
        </cdr:cNvGrpSpPr>
      </cdr:nvGrpSpPr>
      <cdr:grpSpPr bwMode="auto">
        <a:xfrm xmlns:a="http://schemas.openxmlformats.org/drawingml/2006/main">
          <a:off x="0" y="0"/>
          <a:ext cx="0" cy="751"/>
          <a:chOff x="-2403" y="-1145"/>
          <a:chExt cx="0" cy="1"/>
        </a:xfrm>
      </cdr:grpSpPr>
      <cdr:sp macro="" textlink="">
        <cdr:nvSpPr>
          <cdr:cNvPr id="208" name="AutoShape 6"/>
          <cdr:cNvSpPr>
            <a:spLocks xmlns:a="http://schemas.openxmlformats.org/drawingml/2006/main" noChangeAspect="1" noChangeArrowheads="1" noTextEdit="1"/>
          </cdr:cNvSpPr>
        </cdr:nvSpPr>
        <cdr:spPr bwMode="auto">
          <a:xfrm xmlns:a="http://schemas.openxmlformats.org/drawingml/2006/main">
            <a:off x="-2403" y="-1145"/>
            <a:ext cx="0" cy="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9" name="Freeform 20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32" y="173"/>
              </a:cxn>
              <a:cxn ang="0">
                <a:pos x="757" y="0"/>
              </a:cxn>
              <a:cxn ang="0">
                <a:pos x="192" y="184"/>
              </a:cxn>
              <a:cxn ang="0">
                <a:pos x="0" y="316"/>
              </a:cxn>
              <a:cxn ang="0">
                <a:pos x="206" y="492"/>
              </a:cxn>
              <a:cxn ang="0">
                <a:pos x="206" y="735"/>
              </a:cxn>
              <a:cxn ang="0">
                <a:pos x="230" y="739"/>
              </a:cxn>
              <a:cxn ang="0">
                <a:pos x="252" y="737"/>
              </a:cxn>
              <a:cxn ang="0">
                <a:pos x="271" y="734"/>
              </a:cxn>
              <a:cxn ang="0">
                <a:pos x="287" y="728"/>
              </a:cxn>
              <a:cxn ang="0">
                <a:pos x="300" y="722"/>
              </a:cxn>
              <a:cxn ang="0">
                <a:pos x="309" y="717"/>
              </a:cxn>
              <a:cxn ang="0">
                <a:pos x="314" y="712"/>
              </a:cxn>
              <a:cxn ang="0">
                <a:pos x="316" y="711"/>
              </a:cxn>
              <a:cxn ang="0">
                <a:pos x="887" y="487"/>
              </a:cxn>
              <a:cxn ang="0">
                <a:pos x="899" y="479"/>
              </a:cxn>
              <a:cxn ang="0">
                <a:pos x="909" y="471"/>
              </a:cxn>
              <a:cxn ang="0">
                <a:pos x="918" y="463"/>
              </a:cxn>
              <a:cxn ang="0">
                <a:pos x="925" y="455"/>
              </a:cxn>
              <a:cxn ang="0">
                <a:pos x="930" y="448"/>
              </a:cxn>
              <a:cxn ang="0">
                <a:pos x="934" y="442"/>
              </a:cxn>
              <a:cxn ang="0">
                <a:pos x="936" y="439"/>
              </a:cxn>
              <a:cxn ang="0">
                <a:pos x="937" y="437"/>
              </a:cxn>
              <a:cxn ang="0">
                <a:pos x="937" y="252"/>
              </a:cxn>
              <a:cxn ang="0">
                <a:pos x="938" y="223"/>
              </a:cxn>
              <a:cxn ang="0">
                <a:pos x="937" y="198"/>
              </a:cxn>
              <a:cxn ang="0">
                <a:pos x="933" y="180"/>
              </a:cxn>
              <a:cxn ang="0">
                <a:pos x="932" y="173"/>
              </a:cxn>
            </a:cxnLst>
            <a:rect l="0" t="0" r="r" b="b"/>
            <a:pathLst>
              <a:path w="938" h="739">
                <a:moveTo>
                  <a:pt x="932" y="173"/>
                </a:moveTo>
                <a:lnTo>
                  <a:pt x="757" y="0"/>
                </a:lnTo>
                <a:lnTo>
                  <a:pt x="192" y="184"/>
                </a:lnTo>
                <a:lnTo>
                  <a:pt x="0" y="316"/>
                </a:lnTo>
                <a:lnTo>
                  <a:pt x="206" y="492"/>
                </a:lnTo>
                <a:lnTo>
                  <a:pt x="206" y="735"/>
                </a:lnTo>
                <a:lnTo>
                  <a:pt x="230" y="739"/>
                </a:lnTo>
                <a:lnTo>
                  <a:pt x="252" y="737"/>
                </a:lnTo>
                <a:lnTo>
                  <a:pt x="271" y="734"/>
                </a:lnTo>
                <a:lnTo>
                  <a:pt x="287" y="728"/>
                </a:lnTo>
                <a:lnTo>
                  <a:pt x="300" y="722"/>
                </a:lnTo>
                <a:lnTo>
                  <a:pt x="309" y="717"/>
                </a:lnTo>
                <a:lnTo>
                  <a:pt x="314" y="712"/>
                </a:lnTo>
                <a:lnTo>
                  <a:pt x="316" y="711"/>
                </a:lnTo>
                <a:lnTo>
                  <a:pt x="887" y="487"/>
                </a:lnTo>
                <a:lnTo>
                  <a:pt x="899" y="479"/>
                </a:lnTo>
                <a:lnTo>
                  <a:pt x="909" y="471"/>
                </a:lnTo>
                <a:lnTo>
                  <a:pt x="918" y="463"/>
                </a:lnTo>
                <a:lnTo>
                  <a:pt x="925" y="455"/>
                </a:lnTo>
                <a:lnTo>
                  <a:pt x="930" y="448"/>
                </a:lnTo>
                <a:lnTo>
                  <a:pt x="934" y="442"/>
                </a:lnTo>
                <a:lnTo>
                  <a:pt x="936" y="439"/>
                </a:lnTo>
                <a:lnTo>
                  <a:pt x="937" y="437"/>
                </a:lnTo>
                <a:lnTo>
                  <a:pt x="937" y="252"/>
                </a:lnTo>
                <a:lnTo>
                  <a:pt x="938" y="223"/>
                </a:lnTo>
                <a:lnTo>
                  <a:pt x="937" y="198"/>
                </a:lnTo>
                <a:lnTo>
                  <a:pt x="933" y="180"/>
                </a:lnTo>
                <a:lnTo>
                  <a:pt x="932" y="173"/>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0" name="Freeform 20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6" y="0"/>
              </a:cxn>
              <a:cxn ang="0">
                <a:pos x="0" y="66"/>
              </a:cxn>
              <a:cxn ang="0">
                <a:pos x="217" y="375"/>
              </a:cxn>
              <a:cxn ang="0">
                <a:pos x="229" y="383"/>
              </a:cxn>
              <a:cxn ang="0">
                <a:pos x="241" y="391"/>
              </a:cxn>
              <a:cxn ang="0">
                <a:pos x="252" y="397"/>
              </a:cxn>
              <a:cxn ang="0">
                <a:pos x="264" y="403"/>
              </a:cxn>
              <a:cxn ang="0">
                <a:pos x="273" y="409"/>
              </a:cxn>
              <a:cxn ang="0">
                <a:pos x="283" y="412"/>
              </a:cxn>
              <a:cxn ang="0">
                <a:pos x="293" y="416"/>
              </a:cxn>
              <a:cxn ang="0">
                <a:pos x="302" y="419"/>
              </a:cxn>
              <a:cxn ang="0">
                <a:pos x="302" y="176"/>
              </a:cxn>
              <a:cxn ang="0">
                <a:pos x="96" y="0"/>
              </a:cxn>
            </a:cxnLst>
            <a:rect l="0" t="0" r="r" b="b"/>
            <a:pathLst>
              <a:path w="302" h="419">
                <a:moveTo>
                  <a:pt x="96" y="0"/>
                </a:moveTo>
                <a:lnTo>
                  <a:pt x="0" y="66"/>
                </a:lnTo>
                <a:lnTo>
                  <a:pt x="217" y="375"/>
                </a:lnTo>
                <a:lnTo>
                  <a:pt x="229" y="383"/>
                </a:lnTo>
                <a:lnTo>
                  <a:pt x="241" y="391"/>
                </a:lnTo>
                <a:lnTo>
                  <a:pt x="252" y="397"/>
                </a:lnTo>
                <a:lnTo>
                  <a:pt x="264" y="403"/>
                </a:lnTo>
                <a:lnTo>
                  <a:pt x="273" y="409"/>
                </a:lnTo>
                <a:lnTo>
                  <a:pt x="283" y="412"/>
                </a:lnTo>
                <a:lnTo>
                  <a:pt x="293" y="416"/>
                </a:lnTo>
                <a:lnTo>
                  <a:pt x="302" y="419"/>
                </a:lnTo>
                <a:lnTo>
                  <a:pt x="302" y="176"/>
                </a:lnTo>
                <a:lnTo>
                  <a:pt x="96" y="0"/>
                </a:lnTo>
                <a:close/>
              </a:path>
            </a:pathLst>
          </a:custGeom>
          <a:solidFill xmlns:a="http://schemas.openxmlformats.org/drawingml/2006/main">
            <a:srgbClr val="F2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1" name="Freeform 21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50" y="55"/>
              </a:cxn>
              <a:cxn ang="0">
                <a:pos x="109" y="259"/>
              </a:cxn>
              <a:cxn ang="0">
                <a:pos x="107" y="260"/>
              </a:cxn>
              <a:cxn ang="0">
                <a:pos x="100" y="262"/>
              </a:cxn>
              <a:cxn ang="0">
                <a:pos x="89" y="267"/>
              </a:cxn>
              <a:cxn ang="0">
                <a:pos x="77" y="271"/>
              </a:cxn>
              <a:cxn ang="0">
                <a:pos x="60" y="276"/>
              </a:cxn>
              <a:cxn ang="0">
                <a:pos x="42" y="280"/>
              </a:cxn>
              <a:cxn ang="0">
                <a:pos x="21" y="283"/>
              </a:cxn>
              <a:cxn ang="0">
                <a:pos x="0" y="284"/>
              </a:cxn>
              <a:cxn ang="0">
                <a:pos x="0" y="1171"/>
              </a:cxn>
              <a:cxn ang="0">
                <a:pos x="6" y="1171"/>
              </a:cxn>
              <a:cxn ang="0">
                <a:pos x="12" y="1171"/>
              </a:cxn>
              <a:cxn ang="0">
                <a:pos x="16" y="1171"/>
              </a:cxn>
              <a:cxn ang="0">
                <a:pos x="22" y="1170"/>
              </a:cxn>
              <a:cxn ang="0">
                <a:pos x="27" y="1169"/>
              </a:cxn>
              <a:cxn ang="0">
                <a:pos x="31" y="1168"/>
              </a:cxn>
              <a:cxn ang="0">
                <a:pos x="35" y="1167"/>
              </a:cxn>
              <a:cxn ang="0">
                <a:pos x="39" y="1165"/>
              </a:cxn>
              <a:cxn ang="0">
                <a:pos x="665" y="931"/>
              </a:cxn>
              <a:cxn ang="0">
                <a:pos x="667" y="931"/>
              </a:cxn>
              <a:cxn ang="0">
                <a:pos x="672" y="928"/>
              </a:cxn>
              <a:cxn ang="0">
                <a:pos x="679" y="925"/>
              </a:cxn>
              <a:cxn ang="0">
                <a:pos x="688" y="919"/>
              </a:cxn>
              <a:cxn ang="0">
                <a:pos x="696" y="909"/>
              </a:cxn>
              <a:cxn ang="0">
                <a:pos x="703" y="896"/>
              </a:cxn>
              <a:cxn ang="0">
                <a:pos x="708" y="878"/>
              </a:cxn>
              <a:cxn ang="0">
                <a:pos x="710" y="855"/>
              </a:cxn>
              <a:cxn ang="0">
                <a:pos x="719" y="0"/>
              </a:cxn>
              <a:cxn ang="0">
                <a:pos x="717" y="3"/>
              </a:cxn>
              <a:cxn ang="0">
                <a:pos x="712" y="7"/>
              </a:cxn>
              <a:cxn ang="0">
                <a:pos x="705" y="15"/>
              </a:cxn>
              <a:cxn ang="0">
                <a:pos x="696" y="24"/>
              </a:cxn>
              <a:cxn ang="0">
                <a:pos x="685" y="34"/>
              </a:cxn>
              <a:cxn ang="0">
                <a:pos x="673" y="42"/>
              </a:cxn>
              <a:cxn ang="0">
                <a:pos x="661" y="50"/>
              </a:cxn>
              <a:cxn ang="0">
                <a:pos x="650" y="55"/>
              </a:cxn>
            </a:cxnLst>
            <a:rect l="0" t="0" r="r" b="b"/>
            <a:pathLst>
              <a:path w="719" h="1171">
                <a:moveTo>
                  <a:pt x="650" y="55"/>
                </a:moveTo>
                <a:lnTo>
                  <a:pt x="109" y="259"/>
                </a:lnTo>
                <a:lnTo>
                  <a:pt x="107" y="260"/>
                </a:lnTo>
                <a:lnTo>
                  <a:pt x="100" y="262"/>
                </a:lnTo>
                <a:lnTo>
                  <a:pt x="89" y="267"/>
                </a:lnTo>
                <a:lnTo>
                  <a:pt x="77" y="271"/>
                </a:lnTo>
                <a:lnTo>
                  <a:pt x="60" y="276"/>
                </a:lnTo>
                <a:lnTo>
                  <a:pt x="42" y="280"/>
                </a:lnTo>
                <a:lnTo>
                  <a:pt x="21" y="283"/>
                </a:lnTo>
                <a:lnTo>
                  <a:pt x="0" y="284"/>
                </a:lnTo>
                <a:lnTo>
                  <a:pt x="0" y="1171"/>
                </a:lnTo>
                <a:lnTo>
                  <a:pt x="6" y="1171"/>
                </a:lnTo>
                <a:lnTo>
                  <a:pt x="12" y="1171"/>
                </a:lnTo>
                <a:lnTo>
                  <a:pt x="16" y="1171"/>
                </a:lnTo>
                <a:lnTo>
                  <a:pt x="22" y="1170"/>
                </a:lnTo>
                <a:lnTo>
                  <a:pt x="27" y="1169"/>
                </a:lnTo>
                <a:lnTo>
                  <a:pt x="31" y="1168"/>
                </a:lnTo>
                <a:lnTo>
                  <a:pt x="35" y="1167"/>
                </a:lnTo>
                <a:lnTo>
                  <a:pt x="39" y="1165"/>
                </a:lnTo>
                <a:lnTo>
                  <a:pt x="665" y="931"/>
                </a:lnTo>
                <a:lnTo>
                  <a:pt x="667" y="931"/>
                </a:lnTo>
                <a:lnTo>
                  <a:pt x="672" y="928"/>
                </a:lnTo>
                <a:lnTo>
                  <a:pt x="679" y="925"/>
                </a:lnTo>
                <a:lnTo>
                  <a:pt x="688" y="919"/>
                </a:lnTo>
                <a:lnTo>
                  <a:pt x="696" y="909"/>
                </a:lnTo>
                <a:lnTo>
                  <a:pt x="703" y="896"/>
                </a:lnTo>
                <a:lnTo>
                  <a:pt x="708" y="878"/>
                </a:lnTo>
                <a:lnTo>
                  <a:pt x="710" y="855"/>
                </a:lnTo>
                <a:lnTo>
                  <a:pt x="719" y="0"/>
                </a:lnTo>
                <a:lnTo>
                  <a:pt x="717" y="3"/>
                </a:lnTo>
                <a:lnTo>
                  <a:pt x="712" y="7"/>
                </a:lnTo>
                <a:lnTo>
                  <a:pt x="705" y="15"/>
                </a:lnTo>
                <a:lnTo>
                  <a:pt x="696" y="24"/>
                </a:lnTo>
                <a:lnTo>
                  <a:pt x="685" y="34"/>
                </a:lnTo>
                <a:lnTo>
                  <a:pt x="673" y="42"/>
                </a:lnTo>
                <a:lnTo>
                  <a:pt x="661" y="50"/>
                </a:lnTo>
                <a:lnTo>
                  <a:pt x="650" y="55"/>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2" name="Freeform 21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14" y="308"/>
              </a:cxn>
              <a:cxn ang="0">
                <a:pos x="0" y="0"/>
              </a:cxn>
              <a:cxn ang="0">
                <a:pos x="0" y="905"/>
              </a:cxn>
              <a:cxn ang="0">
                <a:pos x="1" y="914"/>
              </a:cxn>
              <a:cxn ang="0">
                <a:pos x="7" y="935"/>
              </a:cxn>
              <a:cxn ang="0">
                <a:pos x="13" y="962"/>
              </a:cxn>
              <a:cxn ang="0">
                <a:pos x="24" y="985"/>
              </a:cxn>
              <a:cxn ang="0">
                <a:pos x="234" y="1208"/>
              </a:cxn>
              <a:cxn ang="0">
                <a:pos x="236" y="1209"/>
              </a:cxn>
              <a:cxn ang="0">
                <a:pos x="242" y="1212"/>
              </a:cxn>
              <a:cxn ang="0">
                <a:pos x="250" y="1215"/>
              </a:cxn>
              <a:cxn ang="0">
                <a:pos x="261" y="1219"/>
              </a:cxn>
              <a:cxn ang="0">
                <a:pos x="274" y="1223"/>
              </a:cxn>
              <a:cxn ang="0">
                <a:pos x="289" y="1227"/>
              </a:cxn>
              <a:cxn ang="0">
                <a:pos x="303" y="1230"/>
              </a:cxn>
              <a:cxn ang="0">
                <a:pos x="318" y="1231"/>
              </a:cxn>
              <a:cxn ang="0">
                <a:pos x="318" y="344"/>
              </a:cxn>
              <a:cxn ang="0">
                <a:pos x="304" y="344"/>
              </a:cxn>
              <a:cxn ang="0">
                <a:pos x="290" y="343"/>
              </a:cxn>
              <a:cxn ang="0">
                <a:pos x="276" y="341"/>
              </a:cxn>
              <a:cxn ang="0">
                <a:pos x="264" y="336"/>
              </a:cxn>
              <a:cxn ang="0">
                <a:pos x="250" y="331"/>
              </a:cxn>
              <a:cxn ang="0">
                <a:pos x="238" y="326"/>
              </a:cxn>
              <a:cxn ang="0">
                <a:pos x="225" y="318"/>
              </a:cxn>
              <a:cxn ang="0">
                <a:pos x="214" y="308"/>
              </a:cxn>
            </a:cxnLst>
            <a:rect l="0" t="0" r="r" b="b"/>
            <a:pathLst>
              <a:path w="318" h="1231">
                <a:moveTo>
                  <a:pt x="214" y="308"/>
                </a:moveTo>
                <a:lnTo>
                  <a:pt x="0" y="0"/>
                </a:lnTo>
                <a:lnTo>
                  <a:pt x="0" y="905"/>
                </a:lnTo>
                <a:lnTo>
                  <a:pt x="1" y="914"/>
                </a:lnTo>
                <a:lnTo>
                  <a:pt x="7" y="935"/>
                </a:lnTo>
                <a:lnTo>
                  <a:pt x="13" y="962"/>
                </a:lnTo>
                <a:lnTo>
                  <a:pt x="24" y="985"/>
                </a:lnTo>
                <a:lnTo>
                  <a:pt x="234" y="1208"/>
                </a:lnTo>
                <a:lnTo>
                  <a:pt x="236" y="1209"/>
                </a:lnTo>
                <a:lnTo>
                  <a:pt x="242" y="1212"/>
                </a:lnTo>
                <a:lnTo>
                  <a:pt x="250" y="1215"/>
                </a:lnTo>
                <a:lnTo>
                  <a:pt x="261" y="1219"/>
                </a:lnTo>
                <a:lnTo>
                  <a:pt x="274" y="1223"/>
                </a:lnTo>
                <a:lnTo>
                  <a:pt x="289" y="1227"/>
                </a:lnTo>
                <a:lnTo>
                  <a:pt x="303" y="1230"/>
                </a:lnTo>
                <a:lnTo>
                  <a:pt x="318" y="1231"/>
                </a:lnTo>
                <a:lnTo>
                  <a:pt x="318" y="344"/>
                </a:lnTo>
                <a:lnTo>
                  <a:pt x="304" y="344"/>
                </a:lnTo>
                <a:lnTo>
                  <a:pt x="290" y="343"/>
                </a:lnTo>
                <a:lnTo>
                  <a:pt x="276" y="341"/>
                </a:lnTo>
                <a:lnTo>
                  <a:pt x="264" y="336"/>
                </a:lnTo>
                <a:lnTo>
                  <a:pt x="250" y="331"/>
                </a:lnTo>
                <a:lnTo>
                  <a:pt x="238" y="326"/>
                </a:lnTo>
                <a:lnTo>
                  <a:pt x="225" y="318"/>
                </a:lnTo>
                <a:lnTo>
                  <a:pt x="214" y="308"/>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3" name="Freeform 21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7"/>
              </a:cxn>
              <a:cxn ang="0">
                <a:pos x="216" y="502"/>
              </a:cxn>
              <a:cxn ang="0">
                <a:pos x="469" y="347"/>
              </a:cxn>
              <a:cxn ang="0">
                <a:pos x="470" y="347"/>
              </a:cxn>
              <a:cxn ang="0">
                <a:pos x="472" y="346"/>
              </a:cxn>
              <a:cxn ang="0">
                <a:pos x="475" y="344"/>
              </a:cxn>
              <a:cxn ang="0">
                <a:pos x="480" y="342"/>
              </a:cxn>
              <a:cxn ang="0">
                <a:pos x="223" y="0"/>
              </a:cxn>
              <a:cxn ang="0">
                <a:pos x="214" y="4"/>
              </a:cxn>
              <a:cxn ang="0">
                <a:pos x="204" y="10"/>
              </a:cxn>
              <a:cxn ang="0">
                <a:pos x="192" y="17"/>
              </a:cxn>
              <a:cxn ang="0">
                <a:pos x="180" y="25"/>
              </a:cxn>
              <a:cxn ang="0">
                <a:pos x="166" y="34"/>
              </a:cxn>
              <a:cxn ang="0">
                <a:pos x="152" y="45"/>
              </a:cxn>
              <a:cxn ang="0">
                <a:pos x="136" y="56"/>
              </a:cxn>
              <a:cxn ang="0">
                <a:pos x="121" y="70"/>
              </a:cxn>
              <a:cxn ang="0">
                <a:pos x="104" y="84"/>
              </a:cxn>
              <a:cxn ang="0">
                <a:pos x="88" y="99"/>
              </a:cxn>
              <a:cxn ang="0">
                <a:pos x="72" y="117"/>
              </a:cxn>
              <a:cxn ang="0">
                <a:pos x="56" y="134"/>
              </a:cxn>
              <a:cxn ang="0">
                <a:pos x="41" y="153"/>
              </a:cxn>
              <a:cxn ang="0">
                <a:pos x="26" y="173"/>
              </a:cxn>
              <a:cxn ang="0">
                <a:pos x="13" y="194"/>
              </a:cxn>
              <a:cxn ang="0">
                <a:pos x="0" y="217"/>
              </a:cxn>
            </a:cxnLst>
            <a:rect l="0" t="0" r="r" b="b"/>
            <a:pathLst>
              <a:path w="480" h="502">
                <a:moveTo>
                  <a:pt x="0" y="217"/>
                </a:moveTo>
                <a:lnTo>
                  <a:pt x="216" y="502"/>
                </a:lnTo>
                <a:lnTo>
                  <a:pt x="469" y="347"/>
                </a:lnTo>
                <a:lnTo>
                  <a:pt x="470" y="347"/>
                </a:lnTo>
                <a:lnTo>
                  <a:pt x="472" y="346"/>
                </a:lnTo>
                <a:lnTo>
                  <a:pt x="475" y="344"/>
                </a:lnTo>
                <a:lnTo>
                  <a:pt x="480" y="342"/>
                </a:lnTo>
                <a:lnTo>
                  <a:pt x="223" y="0"/>
                </a:lnTo>
                <a:lnTo>
                  <a:pt x="214" y="4"/>
                </a:lnTo>
                <a:lnTo>
                  <a:pt x="204" y="10"/>
                </a:lnTo>
                <a:lnTo>
                  <a:pt x="192" y="17"/>
                </a:lnTo>
                <a:lnTo>
                  <a:pt x="180" y="25"/>
                </a:lnTo>
                <a:lnTo>
                  <a:pt x="166" y="34"/>
                </a:lnTo>
                <a:lnTo>
                  <a:pt x="152" y="45"/>
                </a:lnTo>
                <a:lnTo>
                  <a:pt x="136" y="56"/>
                </a:lnTo>
                <a:lnTo>
                  <a:pt x="121" y="70"/>
                </a:lnTo>
                <a:lnTo>
                  <a:pt x="104" y="84"/>
                </a:lnTo>
                <a:lnTo>
                  <a:pt x="88" y="99"/>
                </a:lnTo>
                <a:lnTo>
                  <a:pt x="72" y="117"/>
                </a:lnTo>
                <a:lnTo>
                  <a:pt x="56" y="134"/>
                </a:lnTo>
                <a:lnTo>
                  <a:pt x="41" y="153"/>
                </a:lnTo>
                <a:lnTo>
                  <a:pt x="26" y="173"/>
                </a:lnTo>
                <a:lnTo>
                  <a:pt x="13" y="194"/>
                </a:lnTo>
                <a:lnTo>
                  <a:pt x="0" y="217"/>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4" name="Freeform 21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92" y="0"/>
              </a:cxn>
              <a:cxn ang="0">
                <a:pos x="12" y="245"/>
              </a:cxn>
              <a:cxn ang="0">
                <a:pos x="11" y="245"/>
              </a:cxn>
              <a:cxn ang="0">
                <a:pos x="9" y="246"/>
              </a:cxn>
              <a:cxn ang="0">
                <a:pos x="5" y="248"/>
              </a:cxn>
              <a:cxn ang="0">
                <a:pos x="0" y="251"/>
              </a:cxn>
              <a:cxn ang="0">
                <a:pos x="257" y="593"/>
              </a:cxn>
              <a:cxn ang="0">
                <a:pos x="266" y="589"/>
              </a:cxn>
              <a:cxn ang="0">
                <a:pos x="279" y="582"/>
              </a:cxn>
              <a:cxn ang="0">
                <a:pos x="294" y="575"/>
              </a:cxn>
              <a:cxn ang="0">
                <a:pos x="311" y="568"/>
              </a:cxn>
              <a:cxn ang="0">
                <a:pos x="331" y="560"/>
              </a:cxn>
              <a:cxn ang="0">
                <a:pos x="352" y="551"/>
              </a:cxn>
              <a:cxn ang="0">
                <a:pos x="376" y="543"/>
              </a:cxn>
              <a:cxn ang="0">
                <a:pos x="400" y="533"/>
              </a:cxn>
              <a:cxn ang="0">
                <a:pos x="956" y="358"/>
              </a:cxn>
              <a:cxn ang="0">
                <a:pos x="959" y="357"/>
              </a:cxn>
              <a:cxn ang="0">
                <a:pos x="964" y="355"/>
              </a:cxn>
              <a:cxn ang="0">
                <a:pos x="974" y="351"/>
              </a:cxn>
              <a:cxn ang="0">
                <a:pos x="985" y="346"/>
              </a:cxn>
              <a:cxn ang="0">
                <a:pos x="996" y="339"/>
              </a:cxn>
              <a:cxn ang="0">
                <a:pos x="1006" y="332"/>
              </a:cxn>
              <a:cxn ang="0">
                <a:pos x="1015" y="324"/>
              </a:cxn>
              <a:cxn ang="0">
                <a:pos x="1021" y="314"/>
              </a:cxn>
              <a:cxn ang="0">
                <a:pos x="792" y="0"/>
              </a:cxn>
            </a:cxnLst>
            <a:rect l="0" t="0" r="r" b="b"/>
            <a:pathLst>
              <a:path w="1021" h="593">
                <a:moveTo>
                  <a:pt x="792" y="0"/>
                </a:moveTo>
                <a:lnTo>
                  <a:pt x="12" y="245"/>
                </a:lnTo>
                <a:lnTo>
                  <a:pt x="11" y="245"/>
                </a:lnTo>
                <a:lnTo>
                  <a:pt x="9" y="246"/>
                </a:lnTo>
                <a:lnTo>
                  <a:pt x="5" y="248"/>
                </a:lnTo>
                <a:lnTo>
                  <a:pt x="0" y="251"/>
                </a:lnTo>
                <a:lnTo>
                  <a:pt x="257" y="593"/>
                </a:lnTo>
                <a:lnTo>
                  <a:pt x="266" y="589"/>
                </a:lnTo>
                <a:lnTo>
                  <a:pt x="279" y="582"/>
                </a:lnTo>
                <a:lnTo>
                  <a:pt x="294" y="575"/>
                </a:lnTo>
                <a:lnTo>
                  <a:pt x="311" y="568"/>
                </a:lnTo>
                <a:lnTo>
                  <a:pt x="331" y="560"/>
                </a:lnTo>
                <a:lnTo>
                  <a:pt x="352" y="551"/>
                </a:lnTo>
                <a:lnTo>
                  <a:pt x="376" y="543"/>
                </a:lnTo>
                <a:lnTo>
                  <a:pt x="400" y="533"/>
                </a:lnTo>
                <a:lnTo>
                  <a:pt x="956" y="358"/>
                </a:lnTo>
                <a:lnTo>
                  <a:pt x="959" y="357"/>
                </a:lnTo>
                <a:lnTo>
                  <a:pt x="964" y="355"/>
                </a:lnTo>
                <a:lnTo>
                  <a:pt x="974" y="351"/>
                </a:lnTo>
                <a:lnTo>
                  <a:pt x="985" y="346"/>
                </a:lnTo>
                <a:lnTo>
                  <a:pt x="996" y="339"/>
                </a:lnTo>
                <a:lnTo>
                  <a:pt x="1006" y="332"/>
                </a:lnTo>
                <a:lnTo>
                  <a:pt x="1015" y="324"/>
                </a:lnTo>
                <a:lnTo>
                  <a:pt x="1021" y="314"/>
                </a:lnTo>
                <a:lnTo>
                  <a:pt x="792" y="0"/>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5" name="Freeform 21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4" y="0"/>
              </a:cxn>
              <a:cxn ang="0">
                <a:pos x="322" y="276"/>
              </a:cxn>
              <a:cxn ang="0">
                <a:pos x="181" y="364"/>
              </a:cxn>
              <a:cxn ang="0">
                <a:pos x="0" y="115"/>
              </a:cxn>
              <a:cxn ang="0">
                <a:pos x="114" y="0"/>
              </a:cxn>
            </a:cxnLst>
            <a:rect l="0" t="0" r="r" b="b"/>
            <a:pathLst>
              <a:path w="322" h="364">
                <a:moveTo>
                  <a:pt x="114" y="0"/>
                </a:moveTo>
                <a:lnTo>
                  <a:pt x="322" y="276"/>
                </a:lnTo>
                <a:lnTo>
                  <a:pt x="181" y="364"/>
                </a:lnTo>
                <a:lnTo>
                  <a:pt x="0" y="115"/>
                </a:lnTo>
                <a:lnTo>
                  <a:pt x="114" y="0"/>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6" name="Freeform 21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64" y="242"/>
              </a:cxn>
              <a:cxn ang="0">
                <a:pos x="164" y="1013"/>
              </a:cxn>
              <a:cxn ang="0">
                <a:pos x="0" y="864"/>
              </a:cxn>
              <a:cxn ang="0">
                <a:pos x="0" y="0"/>
              </a:cxn>
              <a:cxn ang="0">
                <a:pos x="164" y="242"/>
              </a:cxn>
            </a:cxnLst>
            <a:rect l="0" t="0" r="r" b="b"/>
            <a:pathLst>
              <a:path w="164" h="1013">
                <a:moveTo>
                  <a:pt x="164" y="242"/>
                </a:moveTo>
                <a:lnTo>
                  <a:pt x="164" y="1013"/>
                </a:lnTo>
                <a:lnTo>
                  <a:pt x="0" y="864"/>
                </a:lnTo>
                <a:lnTo>
                  <a:pt x="0" y="0"/>
                </a:lnTo>
                <a:lnTo>
                  <a:pt x="164" y="24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7" name="Freeform 21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65" y="282"/>
              </a:cxn>
              <a:cxn ang="0">
                <a:pos x="204" y="457"/>
              </a:cxn>
              <a:cxn ang="0">
                <a:pos x="0" y="178"/>
              </a:cxn>
              <a:cxn ang="0">
                <a:pos x="546" y="0"/>
              </a:cxn>
              <a:cxn ang="0">
                <a:pos x="765" y="282"/>
              </a:cxn>
            </a:cxnLst>
            <a:rect l="0" t="0" r="r" b="b"/>
            <a:pathLst>
              <a:path w="765" h="457">
                <a:moveTo>
                  <a:pt x="765" y="282"/>
                </a:moveTo>
                <a:lnTo>
                  <a:pt x="204" y="457"/>
                </a:lnTo>
                <a:lnTo>
                  <a:pt x="0" y="178"/>
                </a:lnTo>
                <a:lnTo>
                  <a:pt x="546" y="0"/>
                </a:lnTo>
                <a:lnTo>
                  <a:pt x="765" y="28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8" name="Freeform 21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3"/>
              </a:cxn>
              <a:cxn ang="0">
                <a:pos x="0" y="1014"/>
              </a:cxn>
              <a:cxn ang="0">
                <a:pos x="551" y="803"/>
              </a:cxn>
              <a:cxn ang="0">
                <a:pos x="551" y="0"/>
              </a:cxn>
              <a:cxn ang="0">
                <a:pos x="0" y="213"/>
              </a:cxn>
            </a:cxnLst>
            <a:rect l="0" t="0" r="r" b="b"/>
            <a:pathLst>
              <a:path w="551" h="1014">
                <a:moveTo>
                  <a:pt x="0" y="213"/>
                </a:moveTo>
                <a:lnTo>
                  <a:pt x="0" y="1014"/>
                </a:lnTo>
                <a:lnTo>
                  <a:pt x="551" y="803"/>
                </a:lnTo>
                <a:lnTo>
                  <a:pt x="551" y="0"/>
                </a:lnTo>
                <a:lnTo>
                  <a:pt x="0" y="213"/>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9" name="Freeform 21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3"/>
              </a:cxn>
              <a:cxn ang="0">
                <a:pos x="130" y="445"/>
              </a:cxn>
              <a:cxn ang="0">
                <a:pos x="150" y="456"/>
              </a:cxn>
              <a:cxn ang="0">
                <a:pos x="187" y="466"/>
              </a:cxn>
              <a:cxn ang="0">
                <a:pos x="239" y="467"/>
              </a:cxn>
              <a:cxn ang="0">
                <a:pos x="271" y="459"/>
              </a:cxn>
              <a:cxn ang="0">
                <a:pos x="288" y="454"/>
              </a:cxn>
              <a:cxn ang="0">
                <a:pos x="310" y="458"/>
              </a:cxn>
              <a:cxn ang="0">
                <a:pos x="327" y="480"/>
              </a:cxn>
              <a:cxn ang="0">
                <a:pos x="330" y="506"/>
              </a:cxn>
              <a:cxn ang="0">
                <a:pos x="330" y="526"/>
              </a:cxn>
              <a:cxn ang="0">
                <a:pos x="337" y="552"/>
              </a:cxn>
              <a:cxn ang="0">
                <a:pos x="362" y="564"/>
              </a:cxn>
              <a:cxn ang="0">
                <a:pos x="761" y="416"/>
              </a:cxn>
              <a:cxn ang="0">
                <a:pos x="767" y="414"/>
              </a:cxn>
              <a:cxn ang="0">
                <a:pos x="779" y="405"/>
              </a:cxn>
              <a:cxn ang="0">
                <a:pos x="789" y="379"/>
              </a:cxn>
              <a:cxn ang="0">
                <a:pos x="791" y="334"/>
              </a:cxn>
              <a:cxn ang="0">
                <a:pos x="791" y="322"/>
              </a:cxn>
              <a:cxn ang="0">
                <a:pos x="796" y="295"/>
              </a:cxn>
              <a:cxn ang="0">
                <a:pos x="810" y="264"/>
              </a:cxn>
              <a:cxn ang="0">
                <a:pos x="841" y="244"/>
              </a:cxn>
              <a:cxn ang="0">
                <a:pos x="855" y="239"/>
              </a:cxn>
              <a:cxn ang="0">
                <a:pos x="885" y="225"/>
              </a:cxn>
              <a:cxn ang="0">
                <a:pos x="911" y="201"/>
              </a:cxn>
              <a:cxn ang="0">
                <a:pos x="915" y="165"/>
              </a:cxn>
              <a:cxn ang="0">
                <a:pos x="781" y="110"/>
              </a:cxn>
              <a:cxn ang="0">
                <a:pos x="657" y="0"/>
              </a:cxn>
              <a:cxn ang="0">
                <a:pos x="537" y="67"/>
              </a:cxn>
              <a:cxn ang="0">
                <a:pos x="430" y="105"/>
              </a:cxn>
              <a:cxn ang="0">
                <a:pos x="323" y="152"/>
              </a:cxn>
              <a:cxn ang="0">
                <a:pos x="215" y="191"/>
              </a:cxn>
              <a:cxn ang="0">
                <a:pos x="108" y="235"/>
              </a:cxn>
              <a:cxn ang="0">
                <a:pos x="0" y="285"/>
              </a:cxn>
            </a:cxnLst>
            <a:rect l="0" t="0" r="r" b="b"/>
            <a:pathLst>
              <a:path w="918" h="564">
                <a:moveTo>
                  <a:pt x="0" y="285"/>
                </a:moveTo>
                <a:lnTo>
                  <a:pt x="0" y="313"/>
                </a:lnTo>
                <a:lnTo>
                  <a:pt x="128" y="443"/>
                </a:lnTo>
                <a:lnTo>
                  <a:pt x="130" y="445"/>
                </a:lnTo>
                <a:lnTo>
                  <a:pt x="138" y="449"/>
                </a:lnTo>
                <a:lnTo>
                  <a:pt x="150" y="456"/>
                </a:lnTo>
                <a:lnTo>
                  <a:pt x="167" y="461"/>
                </a:lnTo>
                <a:lnTo>
                  <a:pt x="187" y="466"/>
                </a:lnTo>
                <a:lnTo>
                  <a:pt x="211" y="468"/>
                </a:lnTo>
                <a:lnTo>
                  <a:pt x="239" y="467"/>
                </a:lnTo>
                <a:lnTo>
                  <a:pt x="269" y="460"/>
                </a:lnTo>
                <a:lnTo>
                  <a:pt x="271" y="459"/>
                </a:lnTo>
                <a:lnTo>
                  <a:pt x="278" y="457"/>
                </a:lnTo>
                <a:lnTo>
                  <a:pt x="288" y="454"/>
                </a:lnTo>
                <a:lnTo>
                  <a:pt x="298" y="454"/>
                </a:lnTo>
                <a:lnTo>
                  <a:pt x="310" y="458"/>
                </a:lnTo>
                <a:lnTo>
                  <a:pt x="319" y="466"/>
                </a:lnTo>
                <a:lnTo>
                  <a:pt x="327" y="480"/>
                </a:lnTo>
                <a:lnTo>
                  <a:pt x="330" y="503"/>
                </a:lnTo>
                <a:lnTo>
                  <a:pt x="330" y="506"/>
                </a:lnTo>
                <a:lnTo>
                  <a:pt x="329" y="515"/>
                </a:lnTo>
                <a:lnTo>
                  <a:pt x="330" y="526"/>
                </a:lnTo>
                <a:lnTo>
                  <a:pt x="333" y="539"/>
                </a:lnTo>
                <a:lnTo>
                  <a:pt x="337" y="552"/>
                </a:lnTo>
                <a:lnTo>
                  <a:pt x="347" y="561"/>
                </a:lnTo>
                <a:lnTo>
                  <a:pt x="362" y="564"/>
                </a:lnTo>
                <a:lnTo>
                  <a:pt x="381" y="562"/>
                </a:lnTo>
                <a:lnTo>
                  <a:pt x="761" y="416"/>
                </a:lnTo>
                <a:lnTo>
                  <a:pt x="762" y="416"/>
                </a:lnTo>
                <a:lnTo>
                  <a:pt x="767" y="414"/>
                </a:lnTo>
                <a:lnTo>
                  <a:pt x="773" y="410"/>
                </a:lnTo>
                <a:lnTo>
                  <a:pt x="779" y="405"/>
                </a:lnTo>
                <a:lnTo>
                  <a:pt x="784" y="394"/>
                </a:lnTo>
                <a:lnTo>
                  <a:pt x="789" y="379"/>
                </a:lnTo>
                <a:lnTo>
                  <a:pt x="793" y="359"/>
                </a:lnTo>
                <a:lnTo>
                  <a:pt x="791" y="334"/>
                </a:lnTo>
                <a:lnTo>
                  <a:pt x="791" y="330"/>
                </a:lnTo>
                <a:lnTo>
                  <a:pt x="791" y="322"/>
                </a:lnTo>
                <a:lnTo>
                  <a:pt x="793" y="310"/>
                </a:lnTo>
                <a:lnTo>
                  <a:pt x="796" y="295"/>
                </a:lnTo>
                <a:lnTo>
                  <a:pt x="801" y="279"/>
                </a:lnTo>
                <a:lnTo>
                  <a:pt x="810" y="264"/>
                </a:lnTo>
                <a:lnTo>
                  <a:pt x="823" y="252"/>
                </a:lnTo>
                <a:lnTo>
                  <a:pt x="841" y="244"/>
                </a:lnTo>
                <a:lnTo>
                  <a:pt x="845" y="242"/>
                </a:lnTo>
                <a:lnTo>
                  <a:pt x="855" y="239"/>
                </a:lnTo>
                <a:lnTo>
                  <a:pt x="869" y="233"/>
                </a:lnTo>
                <a:lnTo>
                  <a:pt x="885" y="225"/>
                </a:lnTo>
                <a:lnTo>
                  <a:pt x="899" y="215"/>
                </a:lnTo>
                <a:lnTo>
                  <a:pt x="911" y="201"/>
                </a:lnTo>
                <a:lnTo>
                  <a:pt x="918" y="184"/>
                </a:lnTo>
                <a:lnTo>
                  <a:pt x="915" y="165"/>
                </a:lnTo>
                <a:lnTo>
                  <a:pt x="787" y="158"/>
                </a:lnTo>
                <a:lnTo>
                  <a:pt x="781" y="110"/>
                </a:lnTo>
                <a:lnTo>
                  <a:pt x="781" y="33"/>
                </a:lnTo>
                <a:lnTo>
                  <a:pt x="657" y="0"/>
                </a:lnTo>
                <a:lnTo>
                  <a:pt x="647" y="70"/>
                </a:lnTo>
                <a:lnTo>
                  <a:pt x="537" y="67"/>
                </a:lnTo>
                <a:lnTo>
                  <a:pt x="537" y="111"/>
                </a:lnTo>
                <a:lnTo>
                  <a:pt x="430" y="105"/>
                </a:lnTo>
                <a:lnTo>
                  <a:pt x="430" y="176"/>
                </a:lnTo>
                <a:lnTo>
                  <a:pt x="323" y="152"/>
                </a:lnTo>
                <a:lnTo>
                  <a:pt x="323" y="213"/>
                </a:lnTo>
                <a:lnTo>
                  <a:pt x="215" y="191"/>
                </a:lnTo>
                <a:lnTo>
                  <a:pt x="215" y="257"/>
                </a:lnTo>
                <a:lnTo>
                  <a:pt x="108" y="235"/>
                </a:lnTo>
                <a:lnTo>
                  <a:pt x="108" y="308"/>
                </a:lnTo>
                <a:lnTo>
                  <a:pt x="0" y="285"/>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0" name="Freeform 21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0"/>
              </a:cxn>
              <a:cxn ang="0">
                <a:pos x="83" y="3"/>
              </a:cxn>
              <a:cxn ang="0">
                <a:pos x="94" y="7"/>
              </a:cxn>
              <a:cxn ang="0">
                <a:pos x="103" y="13"/>
              </a:cxn>
              <a:cxn ang="0">
                <a:pos x="113" y="20"/>
              </a:cxn>
              <a:cxn ang="0">
                <a:pos x="120" y="27"/>
              </a:cxn>
              <a:cxn ang="0">
                <a:pos x="124" y="35"/>
              </a:cxn>
              <a:cxn ang="0">
                <a:pos x="127" y="44"/>
              </a:cxn>
              <a:cxn ang="0">
                <a:pos x="127" y="52"/>
              </a:cxn>
              <a:cxn ang="0">
                <a:pos x="124" y="61"/>
              </a:cxn>
              <a:cxn ang="0">
                <a:pos x="120" y="69"/>
              </a:cxn>
              <a:cxn ang="0">
                <a:pos x="113" y="76"/>
              </a:cxn>
              <a:cxn ang="0">
                <a:pos x="105" y="82"/>
              </a:cxn>
              <a:cxn ang="0">
                <a:pos x="94" y="86"/>
              </a:cxn>
              <a:cxn ang="0">
                <a:pos x="83" y="88"/>
              </a:cxn>
              <a:cxn ang="0">
                <a:pos x="71" y="89"/>
              </a:cxn>
              <a:cxn ang="0">
                <a:pos x="58" y="88"/>
              </a:cxn>
              <a:cxn ang="0">
                <a:pos x="46" y="86"/>
              </a:cxn>
              <a:cxn ang="0">
                <a:pos x="34" y="82"/>
              </a:cxn>
              <a:cxn ang="0">
                <a:pos x="24" y="76"/>
              </a:cxn>
              <a:cxn ang="0">
                <a:pos x="15" y="71"/>
              </a:cxn>
              <a:cxn ang="0">
                <a:pos x="8" y="62"/>
              </a:cxn>
              <a:cxn ang="0">
                <a:pos x="3" y="54"/>
              </a:cxn>
              <a:cxn ang="0">
                <a:pos x="0" y="45"/>
              </a:cxn>
              <a:cxn ang="0">
                <a:pos x="0" y="36"/>
              </a:cxn>
              <a:cxn ang="0">
                <a:pos x="3" y="28"/>
              </a:cxn>
              <a:cxn ang="0">
                <a:pos x="7" y="20"/>
              </a:cxn>
              <a:cxn ang="0">
                <a:pos x="14" y="13"/>
              </a:cxn>
              <a:cxn ang="0">
                <a:pos x="24" y="7"/>
              </a:cxn>
              <a:cxn ang="0">
                <a:pos x="34" y="3"/>
              </a:cxn>
              <a:cxn ang="0">
                <a:pos x="44" y="1"/>
              </a:cxn>
              <a:cxn ang="0">
                <a:pos x="57" y="0"/>
              </a:cxn>
              <a:cxn ang="0">
                <a:pos x="70" y="0"/>
              </a:cxn>
            </a:cxnLst>
            <a:rect l="0" t="0" r="r" b="b"/>
            <a:pathLst>
              <a:path w="127" h="89">
                <a:moveTo>
                  <a:pt x="70" y="0"/>
                </a:moveTo>
                <a:lnTo>
                  <a:pt x="83" y="3"/>
                </a:lnTo>
                <a:lnTo>
                  <a:pt x="94" y="7"/>
                </a:lnTo>
                <a:lnTo>
                  <a:pt x="103" y="13"/>
                </a:lnTo>
                <a:lnTo>
                  <a:pt x="113" y="20"/>
                </a:lnTo>
                <a:lnTo>
                  <a:pt x="120" y="27"/>
                </a:lnTo>
                <a:lnTo>
                  <a:pt x="124" y="35"/>
                </a:lnTo>
                <a:lnTo>
                  <a:pt x="127" y="44"/>
                </a:lnTo>
                <a:lnTo>
                  <a:pt x="127" y="52"/>
                </a:lnTo>
                <a:lnTo>
                  <a:pt x="124" y="61"/>
                </a:lnTo>
                <a:lnTo>
                  <a:pt x="120" y="69"/>
                </a:lnTo>
                <a:lnTo>
                  <a:pt x="113" y="76"/>
                </a:lnTo>
                <a:lnTo>
                  <a:pt x="105" y="82"/>
                </a:lnTo>
                <a:lnTo>
                  <a:pt x="94" y="86"/>
                </a:lnTo>
                <a:lnTo>
                  <a:pt x="83" y="88"/>
                </a:lnTo>
                <a:lnTo>
                  <a:pt x="71" y="89"/>
                </a:lnTo>
                <a:lnTo>
                  <a:pt x="58" y="88"/>
                </a:lnTo>
                <a:lnTo>
                  <a:pt x="46" y="86"/>
                </a:lnTo>
                <a:lnTo>
                  <a:pt x="34" y="82"/>
                </a:lnTo>
                <a:lnTo>
                  <a:pt x="24" y="76"/>
                </a:lnTo>
                <a:lnTo>
                  <a:pt x="15" y="71"/>
                </a:lnTo>
                <a:lnTo>
                  <a:pt x="8" y="62"/>
                </a:lnTo>
                <a:lnTo>
                  <a:pt x="3" y="54"/>
                </a:lnTo>
                <a:lnTo>
                  <a:pt x="0" y="45"/>
                </a:lnTo>
                <a:lnTo>
                  <a:pt x="0" y="36"/>
                </a:lnTo>
                <a:lnTo>
                  <a:pt x="3" y="28"/>
                </a:lnTo>
                <a:lnTo>
                  <a:pt x="7" y="20"/>
                </a:lnTo>
                <a:lnTo>
                  <a:pt x="14" y="13"/>
                </a:lnTo>
                <a:lnTo>
                  <a:pt x="24" y="7"/>
                </a:lnTo>
                <a:lnTo>
                  <a:pt x="34" y="3"/>
                </a:lnTo>
                <a:lnTo>
                  <a:pt x="44" y="1"/>
                </a:lnTo>
                <a:lnTo>
                  <a:pt x="57" y="0"/>
                </a:lnTo>
                <a:lnTo>
                  <a:pt x="70"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1" name="Freeform 22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3" y="8"/>
              </a:cxn>
              <a:cxn ang="0">
                <a:pos x="103" y="14"/>
              </a:cxn>
              <a:cxn ang="0">
                <a:pos x="111" y="21"/>
              </a:cxn>
              <a:cxn ang="0">
                <a:pos x="118" y="28"/>
              </a:cxn>
              <a:cxn ang="0">
                <a:pos x="123" y="37"/>
              </a:cxn>
              <a:cxn ang="0">
                <a:pos x="126" y="45"/>
              </a:cxn>
              <a:cxn ang="0">
                <a:pos x="126" y="54"/>
              </a:cxn>
              <a:cxn ang="0">
                <a:pos x="124" y="62"/>
              </a:cxn>
              <a:cxn ang="0">
                <a:pos x="119" y="71"/>
              </a:cxn>
              <a:cxn ang="0">
                <a:pos x="112" y="76"/>
              </a:cxn>
              <a:cxn ang="0">
                <a:pos x="103" y="82"/>
              </a:cxn>
              <a:cxn ang="0">
                <a:pos x="93" y="87"/>
              </a:cxn>
              <a:cxn ang="0">
                <a:pos x="82" y="89"/>
              </a:cxn>
              <a:cxn ang="0">
                <a:pos x="69" y="90"/>
              </a:cxn>
              <a:cxn ang="0">
                <a:pos x="57" y="89"/>
              </a:cxn>
              <a:cxn ang="0">
                <a:pos x="44" y="87"/>
              </a:cxn>
              <a:cxn ang="0">
                <a:pos x="32" y="82"/>
              </a:cxn>
              <a:cxn ang="0">
                <a:pos x="23" y="78"/>
              </a:cxn>
              <a:cxn ang="0">
                <a:pos x="14" y="71"/>
              </a:cxn>
              <a:cxn ang="0">
                <a:pos x="7" y="62"/>
              </a:cxn>
              <a:cxn ang="0">
                <a:pos x="2" y="54"/>
              </a:cxn>
              <a:cxn ang="0">
                <a:pos x="0" y="46"/>
              </a:cxn>
              <a:cxn ang="0">
                <a:pos x="0" y="37"/>
              </a:cxn>
              <a:cxn ang="0">
                <a:pos x="2" y="28"/>
              </a:cxn>
              <a:cxn ang="0">
                <a:pos x="7" y="21"/>
              </a:cxn>
              <a:cxn ang="0">
                <a:pos x="14" y="14"/>
              </a:cxn>
              <a:cxn ang="0">
                <a:pos x="22" y="8"/>
              </a:cxn>
              <a:cxn ang="0">
                <a:pos x="32" y="5"/>
              </a:cxn>
              <a:cxn ang="0">
                <a:pos x="44" y="1"/>
              </a:cxn>
              <a:cxn ang="0">
                <a:pos x="56" y="0"/>
              </a:cxn>
              <a:cxn ang="0">
                <a:pos x="68" y="1"/>
              </a:cxn>
            </a:cxnLst>
            <a:rect l="0" t="0" r="r" b="b"/>
            <a:pathLst>
              <a:path w="126" h="90">
                <a:moveTo>
                  <a:pt x="68" y="1"/>
                </a:moveTo>
                <a:lnTo>
                  <a:pt x="81" y="3"/>
                </a:lnTo>
                <a:lnTo>
                  <a:pt x="93" y="8"/>
                </a:lnTo>
                <a:lnTo>
                  <a:pt x="103" y="14"/>
                </a:lnTo>
                <a:lnTo>
                  <a:pt x="111" y="21"/>
                </a:lnTo>
                <a:lnTo>
                  <a:pt x="118" y="28"/>
                </a:lnTo>
                <a:lnTo>
                  <a:pt x="123" y="37"/>
                </a:lnTo>
                <a:lnTo>
                  <a:pt x="126" y="45"/>
                </a:lnTo>
                <a:lnTo>
                  <a:pt x="126" y="54"/>
                </a:lnTo>
                <a:lnTo>
                  <a:pt x="124" y="62"/>
                </a:lnTo>
                <a:lnTo>
                  <a:pt x="119" y="71"/>
                </a:lnTo>
                <a:lnTo>
                  <a:pt x="112" y="76"/>
                </a:lnTo>
                <a:lnTo>
                  <a:pt x="103" y="82"/>
                </a:lnTo>
                <a:lnTo>
                  <a:pt x="93" y="87"/>
                </a:lnTo>
                <a:lnTo>
                  <a:pt x="82" y="89"/>
                </a:lnTo>
                <a:lnTo>
                  <a:pt x="69" y="90"/>
                </a:lnTo>
                <a:lnTo>
                  <a:pt x="57" y="89"/>
                </a:lnTo>
                <a:lnTo>
                  <a:pt x="44" y="87"/>
                </a:lnTo>
                <a:lnTo>
                  <a:pt x="32" y="82"/>
                </a:lnTo>
                <a:lnTo>
                  <a:pt x="23" y="78"/>
                </a:lnTo>
                <a:lnTo>
                  <a:pt x="14" y="71"/>
                </a:lnTo>
                <a:lnTo>
                  <a:pt x="7" y="62"/>
                </a:lnTo>
                <a:lnTo>
                  <a:pt x="2" y="54"/>
                </a:lnTo>
                <a:lnTo>
                  <a:pt x="0" y="46"/>
                </a:lnTo>
                <a:lnTo>
                  <a:pt x="0" y="37"/>
                </a:lnTo>
                <a:lnTo>
                  <a:pt x="2" y="28"/>
                </a:lnTo>
                <a:lnTo>
                  <a:pt x="7" y="21"/>
                </a:lnTo>
                <a:lnTo>
                  <a:pt x="14" y="14"/>
                </a:lnTo>
                <a:lnTo>
                  <a:pt x="22" y="8"/>
                </a:lnTo>
                <a:lnTo>
                  <a:pt x="32" y="5"/>
                </a:lnTo>
                <a:lnTo>
                  <a:pt x="44" y="1"/>
                </a:lnTo>
                <a:lnTo>
                  <a:pt x="56"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2" name="Freeform 22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1" y="5"/>
              </a:cxn>
              <a:cxn ang="0">
                <a:pos x="93" y="9"/>
              </a:cxn>
              <a:cxn ang="0">
                <a:pos x="102" y="14"/>
              </a:cxn>
              <a:cxn ang="0">
                <a:pos x="112" y="20"/>
              </a:cxn>
              <a:cxn ang="0">
                <a:pos x="119" y="28"/>
              </a:cxn>
              <a:cxn ang="0">
                <a:pos x="123" y="36"/>
              </a:cxn>
              <a:cxn ang="0">
                <a:pos x="125" y="44"/>
              </a:cxn>
              <a:cxn ang="0">
                <a:pos x="125" y="54"/>
              </a:cxn>
              <a:cxn ang="0">
                <a:pos x="123" y="63"/>
              </a:cxn>
              <a:cxn ang="0">
                <a:pos x="119" y="71"/>
              </a:cxn>
              <a:cxn ang="0">
                <a:pos x="112" y="78"/>
              </a:cxn>
              <a:cxn ang="0">
                <a:pos x="103" y="83"/>
              </a:cxn>
              <a:cxn ang="0">
                <a:pos x="93" y="87"/>
              </a:cxn>
              <a:cxn ang="0">
                <a:pos x="83" y="90"/>
              </a:cxn>
              <a:cxn ang="0">
                <a:pos x="70" y="91"/>
              </a:cxn>
              <a:cxn ang="0">
                <a:pos x="57" y="90"/>
              </a:cxn>
              <a:cxn ang="0">
                <a:pos x="44" y="87"/>
              </a:cxn>
              <a:cxn ang="0">
                <a:pos x="33" y="83"/>
              </a:cxn>
              <a:cxn ang="0">
                <a:pos x="24" y="78"/>
              </a:cxn>
              <a:cxn ang="0">
                <a:pos x="14" y="71"/>
              </a:cxn>
              <a:cxn ang="0">
                <a:pos x="7" y="63"/>
              </a:cxn>
              <a:cxn ang="0">
                <a:pos x="3" y="55"/>
              </a:cxn>
              <a:cxn ang="0">
                <a:pos x="0" y="47"/>
              </a:cxn>
              <a:cxn ang="0">
                <a:pos x="0" y="37"/>
              </a:cxn>
              <a:cxn ang="0">
                <a:pos x="3" y="28"/>
              </a:cxn>
              <a:cxn ang="0">
                <a:pos x="7" y="21"/>
              </a:cxn>
              <a:cxn ang="0">
                <a:pos x="14" y="14"/>
              </a:cxn>
              <a:cxn ang="0">
                <a:pos x="22" y="9"/>
              </a:cxn>
              <a:cxn ang="0">
                <a:pos x="33" y="5"/>
              </a:cxn>
              <a:cxn ang="0">
                <a:pos x="44" y="2"/>
              </a:cxn>
              <a:cxn ang="0">
                <a:pos x="56" y="0"/>
              </a:cxn>
              <a:cxn ang="0">
                <a:pos x="69" y="2"/>
              </a:cxn>
            </a:cxnLst>
            <a:rect l="0" t="0" r="r" b="b"/>
            <a:pathLst>
              <a:path w="125" h="91">
                <a:moveTo>
                  <a:pt x="69" y="2"/>
                </a:moveTo>
                <a:lnTo>
                  <a:pt x="81" y="5"/>
                </a:lnTo>
                <a:lnTo>
                  <a:pt x="93" y="9"/>
                </a:lnTo>
                <a:lnTo>
                  <a:pt x="102" y="14"/>
                </a:lnTo>
                <a:lnTo>
                  <a:pt x="112" y="20"/>
                </a:lnTo>
                <a:lnTo>
                  <a:pt x="119" y="28"/>
                </a:lnTo>
                <a:lnTo>
                  <a:pt x="123" y="36"/>
                </a:lnTo>
                <a:lnTo>
                  <a:pt x="125" y="44"/>
                </a:lnTo>
                <a:lnTo>
                  <a:pt x="125" y="54"/>
                </a:lnTo>
                <a:lnTo>
                  <a:pt x="123" y="63"/>
                </a:lnTo>
                <a:lnTo>
                  <a:pt x="119" y="71"/>
                </a:lnTo>
                <a:lnTo>
                  <a:pt x="112" y="78"/>
                </a:lnTo>
                <a:lnTo>
                  <a:pt x="103" y="83"/>
                </a:lnTo>
                <a:lnTo>
                  <a:pt x="93" y="87"/>
                </a:lnTo>
                <a:lnTo>
                  <a:pt x="83" y="90"/>
                </a:lnTo>
                <a:lnTo>
                  <a:pt x="70" y="91"/>
                </a:lnTo>
                <a:lnTo>
                  <a:pt x="57" y="90"/>
                </a:lnTo>
                <a:lnTo>
                  <a:pt x="44" y="87"/>
                </a:lnTo>
                <a:lnTo>
                  <a:pt x="33" y="83"/>
                </a:lnTo>
                <a:lnTo>
                  <a:pt x="24" y="78"/>
                </a:lnTo>
                <a:lnTo>
                  <a:pt x="14" y="71"/>
                </a:lnTo>
                <a:lnTo>
                  <a:pt x="7" y="63"/>
                </a:lnTo>
                <a:lnTo>
                  <a:pt x="3" y="55"/>
                </a:lnTo>
                <a:lnTo>
                  <a:pt x="0" y="47"/>
                </a:lnTo>
                <a:lnTo>
                  <a:pt x="0" y="37"/>
                </a:lnTo>
                <a:lnTo>
                  <a:pt x="3" y="28"/>
                </a:lnTo>
                <a:lnTo>
                  <a:pt x="7" y="21"/>
                </a:lnTo>
                <a:lnTo>
                  <a:pt x="14" y="14"/>
                </a:lnTo>
                <a:lnTo>
                  <a:pt x="22" y="9"/>
                </a:lnTo>
                <a:lnTo>
                  <a:pt x="33" y="5"/>
                </a:lnTo>
                <a:lnTo>
                  <a:pt x="44"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3" name="Freeform 22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3"/>
              </a:cxn>
              <a:cxn ang="0">
                <a:pos x="92" y="8"/>
              </a:cxn>
              <a:cxn ang="0">
                <a:pos x="103" y="12"/>
              </a:cxn>
              <a:cxn ang="0">
                <a:pos x="111" y="19"/>
              </a:cxn>
              <a:cxn ang="0">
                <a:pos x="118" y="27"/>
              </a:cxn>
              <a:cxn ang="0">
                <a:pos x="123" y="35"/>
              </a:cxn>
              <a:cxn ang="0">
                <a:pos x="125" y="44"/>
              </a:cxn>
              <a:cxn ang="0">
                <a:pos x="125" y="53"/>
              </a:cxn>
              <a:cxn ang="0">
                <a:pos x="123" y="62"/>
              </a:cxn>
              <a:cxn ang="0">
                <a:pos x="118" y="69"/>
              </a:cxn>
              <a:cxn ang="0">
                <a:pos x="112" y="76"/>
              </a:cxn>
              <a:cxn ang="0">
                <a:pos x="104" y="82"/>
              </a:cxn>
              <a:cxn ang="0">
                <a:pos x="94" y="85"/>
              </a:cxn>
              <a:cxn ang="0">
                <a:pos x="82" y="89"/>
              </a:cxn>
              <a:cxn ang="0">
                <a:pos x="70" y="90"/>
              </a:cxn>
              <a:cxn ang="0">
                <a:pos x="58" y="89"/>
              </a:cxn>
              <a:cxn ang="0">
                <a:pos x="45" y="85"/>
              </a:cxn>
              <a:cxn ang="0">
                <a:pos x="33" y="82"/>
              </a:cxn>
              <a:cxn ang="0">
                <a:pos x="23" y="76"/>
              </a:cxn>
              <a:cxn ang="0">
                <a:pos x="15" y="69"/>
              </a:cxn>
              <a:cxn ang="0">
                <a:pos x="8" y="62"/>
              </a:cxn>
              <a:cxn ang="0">
                <a:pos x="2" y="54"/>
              </a:cxn>
              <a:cxn ang="0">
                <a:pos x="0" y="46"/>
              </a:cxn>
              <a:cxn ang="0">
                <a:pos x="0" y="37"/>
              </a:cxn>
              <a:cxn ang="0">
                <a:pos x="2" y="27"/>
              </a:cxn>
              <a:cxn ang="0">
                <a:pos x="7" y="20"/>
              </a:cxn>
              <a:cxn ang="0">
                <a:pos x="14" y="13"/>
              </a:cxn>
              <a:cxn ang="0">
                <a:pos x="23" y="8"/>
              </a:cxn>
              <a:cxn ang="0">
                <a:pos x="33" y="4"/>
              </a:cxn>
              <a:cxn ang="0">
                <a:pos x="44" y="1"/>
              </a:cxn>
              <a:cxn ang="0">
                <a:pos x="57" y="0"/>
              </a:cxn>
              <a:cxn ang="0">
                <a:pos x="69" y="1"/>
              </a:cxn>
            </a:cxnLst>
            <a:rect l="0" t="0" r="r" b="b"/>
            <a:pathLst>
              <a:path w="125" h="90">
                <a:moveTo>
                  <a:pt x="69" y="1"/>
                </a:moveTo>
                <a:lnTo>
                  <a:pt x="82" y="3"/>
                </a:lnTo>
                <a:lnTo>
                  <a:pt x="92" y="8"/>
                </a:lnTo>
                <a:lnTo>
                  <a:pt x="103" y="12"/>
                </a:lnTo>
                <a:lnTo>
                  <a:pt x="111" y="19"/>
                </a:lnTo>
                <a:lnTo>
                  <a:pt x="118" y="27"/>
                </a:lnTo>
                <a:lnTo>
                  <a:pt x="123" y="35"/>
                </a:lnTo>
                <a:lnTo>
                  <a:pt x="125" y="44"/>
                </a:lnTo>
                <a:lnTo>
                  <a:pt x="125" y="53"/>
                </a:lnTo>
                <a:lnTo>
                  <a:pt x="123" y="62"/>
                </a:lnTo>
                <a:lnTo>
                  <a:pt x="118" y="69"/>
                </a:lnTo>
                <a:lnTo>
                  <a:pt x="112" y="76"/>
                </a:lnTo>
                <a:lnTo>
                  <a:pt x="104" y="82"/>
                </a:lnTo>
                <a:lnTo>
                  <a:pt x="94" y="85"/>
                </a:lnTo>
                <a:lnTo>
                  <a:pt x="82" y="89"/>
                </a:lnTo>
                <a:lnTo>
                  <a:pt x="70" y="90"/>
                </a:lnTo>
                <a:lnTo>
                  <a:pt x="58" y="89"/>
                </a:lnTo>
                <a:lnTo>
                  <a:pt x="45" y="85"/>
                </a:lnTo>
                <a:lnTo>
                  <a:pt x="33" y="82"/>
                </a:lnTo>
                <a:lnTo>
                  <a:pt x="23" y="76"/>
                </a:lnTo>
                <a:lnTo>
                  <a:pt x="15" y="69"/>
                </a:lnTo>
                <a:lnTo>
                  <a:pt x="8" y="62"/>
                </a:lnTo>
                <a:lnTo>
                  <a:pt x="2" y="54"/>
                </a:lnTo>
                <a:lnTo>
                  <a:pt x="0" y="46"/>
                </a:lnTo>
                <a:lnTo>
                  <a:pt x="0" y="37"/>
                </a:lnTo>
                <a:lnTo>
                  <a:pt x="2" y="27"/>
                </a:lnTo>
                <a:lnTo>
                  <a:pt x="7" y="20"/>
                </a:lnTo>
                <a:lnTo>
                  <a:pt x="14" y="13"/>
                </a:lnTo>
                <a:lnTo>
                  <a:pt x="23" y="8"/>
                </a:lnTo>
                <a:lnTo>
                  <a:pt x="33" y="4"/>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4" name="Freeform 22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0"/>
              </a:cxn>
              <a:cxn ang="0">
                <a:pos x="81" y="4"/>
              </a:cxn>
              <a:cxn ang="0">
                <a:pos x="92" y="7"/>
              </a:cxn>
              <a:cxn ang="0">
                <a:pos x="103" y="13"/>
              </a:cxn>
              <a:cxn ang="0">
                <a:pos x="111" y="20"/>
              </a:cxn>
              <a:cxn ang="0">
                <a:pos x="118" y="28"/>
              </a:cxn>
              <a:cxn ang="0">
                <a:pos x="123" y="36"/>
              </a:cxn>
              <a:cxn ang="0">
                <a:pos x="126" y="44"/>
              </a:cxn>
              <a:cxn ang="0">
                <a:pos x="126" y="54"/>
              </a:cxn>
              <a:cxn ang="0">
                <a:pos x="124" y="63"/>
              </a:cxn>
              <a:cxn ang="0">
                <a:pos x="119" y="70"/>
              </a:cxn>
              <a:cxn ang="0">
                <a:pos x="112" y="77"/>
              </a:cxn>
              <a:cxn ang="0">
                <a:pos x="103" y="83"/>
              </a:cxn>
              <a:cxn ang="0">
                <a:pos x="92" y="86"/>
              </a:cxn>
              <a:cxn ang="0">
                <a:pos x="82" y="90"/>
              </a:cxn>
              <a:cxn ang="0">
                <a:pos x="69" y="91"/>
              </a:cxn>
              <a:cxn ang="0">
                <a:pos x="57" y="90"/>
              </a:cxn>
              <a:cxn ang="0">
                <a:pos x="44" y="86"/>
              </a:cxn>
              <a:cxn ang="0">
                <a:pos x="32" y="83"/>
              </a:cxn>
              <a:cxn ang="0">
                <a:pos x="23" y="77"/>
              </a:cxn>
              <a:cxn ang="0">
                <a:pos x="14" y="70"/>
              </a:cxn>
              <a:cxn ang="0">
                <a:pos x="7" y="63"/>
              </a:cxn>
              <a:cxn ang="0">
                <a:pos x="2" y="55"/>
              </a:cxn>
              <a:cxn ang="0">
                <a:pos x="0" y="47"/>
              </a:cxn>
              <a:cxn ang="0">
                <a:pos x="0" y="37"/>
              </a:cxn>
              <a:cxn ang="0">
                <a:pos x="2" y="28"/>
              </a:cxn>
              <a:cxn ang="0">
                <a:pos x="7" y="20"/>
              </a:cxn>
              <a:cxn ang="0">
                <a:pos x="14" y="13"/>
              </a:cxn>
              <a:cxn ang="0">
                <a:pos x="22" y="9"/>
              </a:cxn>
              <a:cxn ang="0">
                <a:pos x="32" y="4"/>
              </a:cxn>
              <a:cxn ang="0">
                <a:pos x="44" y="2"/>
              </a:cxn>
              <a:cxn ang="0">
                <a:pos x="55" y="0"/>
              </a:cxn>
              <a:cxn ang="0">
                <a:pos x="68" y="0"/>
              </a:cxn>
            </a:cxnLst>
            <a:rect l="0" t="0" r="r" b="b"/>
            <a:pathLst>
              <a:path w="126" h="91">
                <a:moveTo>
                  <a:pt x="68" y="0"/>
                </a:moveTo>
                <a:lnTo>
                  <a:pt x="81" y="4"/>
                </a:lnTo>
                <a:lnTo>
                  <a:pt x="92" y="7"/>
                </a:lnTo>
                <a:lnTo>
                  <a:pt x="103" y="13"/>
                </a:lnTo>
                <a:lnTo>
                  <a:pt x="111" y="20"/>
                </a:lnTo>
                <a:lnTo>
                  <a:pt x="118" y="28"/>
                </a:lnTo>
                <a:lnTo>
                  <a:pt x="123" y="36"/>
                </a:lnTo>
                <a:lnTo>
                  <a:pt x="126" y="44"/>
                </a:lnTo>
                <a:lnTo>
                  <a:pt x="126" y="54"/>
                </a:lnTo>
                <a:lnTo>
                  <a:pt x="124" y="63"/>
                </a:lnTo>
                <a:lnTo>
                  <a:pt x="119" y="70"/>
                </a:lnTo>
                <a:lnTo>
                  <a:pt x="112" y="77"/>
                </a:lnTo>
                <a:lnTo>
                  <a:pt x="103" y="83"/>
                </a:lnTo>
                <a:lnTo>
                  <a:pt x="92" y="86"/>
                </a:lnTo>
                <a:lnTo>
                  <a:pt x="82" y="90"/>
                </a:lnTo>
                <a:lnTo>
                  <a:pt x="69" y="91"/>
                </a:lnTo>
                <a:lnTo>
                  <a:pt x="57" y="90"/>
                </a:lnTo>
                <a:lnTo>
                  <a:pt x="44" y="86"/>
                </a:lnTo>
                <a:lnTo>
                  <a:pt x="32" y="83"/>
                </a:lnTo>
                <a:lnTo>
                  <a:pt x="23" y="77"/>
                </a:lnTo>
                <a:lnTo>
                  <a:pt x="14" y="70"/>
                </a:lnTo>
                <a:lnTo>
                  <a:pt x="7" y="63"/>
                </a:lnTo>
                <a:lnTo>
                  <a:pt x="2" y="55"/>
                </a:lnTo>
                <a:lnTo>
                  <a:pt x="0" y="47"/>
                </a:lnTo>
                <a:lnTo>
                  <a:pt x="0" y="37"/>
                </a:lnTo>
                <a:lnTo>
                  <a:pt x="2" y="28"/>
                </a:lnTo>
                <a:lnTo>
                  <a:pt x="7" y="20"/>
                </a:lnTo>
                <a:lnTo>
                  <a:pt x="14" y="13"/>
                </a:lnTo>
                <a:lnTo>
                  <a:pt x="22" y="9"/>
                </a:lnTo>
                <a:lnTo>
                  <a:pt x="32" y="4"/>
                </a:lnTo>
                <a:lnTo>
                  <a:pt x="44" y="2"/>
                </a:lnTo>
                <a:lnTo>
                  <a:pt x="55" y="0"/>
                </a:lnTo>
                <a:lnTo>
                  <a:pt x="68"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5" name="Freeform 22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8"/>
              </a:cxn>
              <a:cxn ang="0">
                <a:pos x="103" y="14"/>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1" y="91"/>
              </a:cxn>
              <a:cxn ang="0">
                <a:pos x="58" y="90"/>
              </a:cxn>
              <a:cxn ang="0">
                <a:pos x="45" y="87"/>
              </a:cxn>
              <a:cxn ang="0">
                <a:pos x="34" y="83"/>
              </a:cxn>
              <a:cxn ang="0">
                <a:pos x="23" y="78"/>
              </a:cxn>
              <a:cxn ang="0">
                <a:pos x="15" y="71"/>
              </a:cxn>
              <a:cxn ang="0">
                <a:pos x="8" y="63"/>
              </a:cxn>
              <a:cxn ang="0">
                <a:pos x="4" y="55"/>
              </a:cxn>
              <a:cxn ang="0">
                <a:pos x="0" y="47"/>
              </a:cxn>
              <a:cxn ang="0">
                <a:pos x="0" y="37"/>
              </a:cxn>
              <a:cxn ang="0">
                <a:pos x="3" y="28"/>
              </a:cxn>
              <a:cxn ang="0">
                <a:pos x="7" y="21"/>
              </a:cxn>
              <a:cxn ang="0">
                <a:pos x="14" y="14"/>
              </a:cxn>
              <a:cxn ang="0">
                <a:pos x="23" y="8"/>
              </a:cxn>
              <a:cxn ang="0">
                <a:pos x="34" y="5"/>
              </a:cxn>
              <a:cxn ang="0">
                <a:pos x="44" y="2"/>
              </a:cxn>
              <a:cxn ang="0">
                <a:pos x="57" y="0"/>
              </a:cxn>
              <a:cxn ang="0">
                <a:pos x="70" y="2"/>
              </a:cxn>
            </a:cxnLst>
            <a:rect l="0" t="0" r="r" b="b"/>
            <a:pathLst>
              <a:path w="126" h="91">
                <a:moveTo>
                  <a:pt x="70" y="2"/>
                </a:moveTo>
                <a:lnTo>
                  <a:pt x="82" y="4"/>
                </a:lnTo>
                <a:lnTo>
                  <a:pt x="94" y="8"/>
                </a:lnTo>
                <a:lnTo>
                  <a:pt x="103" y="14"/>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1" y="91"/>
                </a:lnTo>
                <a:lnTo>
                  <a:pt x="58" y="90"/>
                </a:lnTo>
                <a:lnTo>
                  <a:pt x="45" y="87"/>
                </a:lnTo>
                <a:lnTo>
                  <a:pt x="34" y="83"/>
                </a:lnTo>
                <a:lnTo>
                  <a:pt x="23" y="78"/>
                </a:lnTo>
                <a:lnTo>
                  <a:pt x="15" y="71"/>
                </a:lnTo>
                <a:lnTo>
                  <a:pt x="8" y="63"/>
                </a:lnTo>
                <a:lnTo>
                  <a:pt x="4" y="55"/>
                </a:lnTo>
                <a:lnTo>
                  <a:pt x="0" y="47"/>
                </a:lnTo>
                <a:lnTo>
                  <a:pt x="0" y="37"/>
                </a:lnTo>
                <a:lnTo>
                  <a:pt x="3" y="28"/>
                </a:lnTo>
                <a:lnTo>
                  <a:pt x="7" y="21"/>
                </a:lnTo>
                <a:lnTo>
                  <a:pt x="14" y="14"/>
                </a:lnTo>
                <a:lnTo>
                  <a:pt x="23" y="8"/>
                </a:lnTo>
                <a:lnTo>
                  <a:pt x="34" y="5"/>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6" name="Freeform 22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0" y="3"/>
              </a:cxn>
              <a:cxn ang="0">
                <a:pos x="91" y="8"/>
              </a:cxn>
              <a:cxn ang="0">
                <a:pos x="100" y="14"/>
              </a:cxn>
              <a:cxn ang="0">
                <a:pos x="110" y="20"/>
              </a:cxn>
              <a:cxn ang="0">
                <a:pos x="115" y="28"/>
              </a:cxn>
              <a:cxn ang="0">
                <a:pos x="120" y="36"/>
              </a:cxn>
              <a:cxn ang="0">
                <a:pos x="124" y="45"/>
              </a:cxn>
              <a:cxn ang="0">
                <a:pos x="124" y="54"/>
              </a:cxn>
              <a:cxn ang="0">
                <a:pos x="121" y="62"/>
              </a:cxn>
              <a:cxn ang="0">
                <a:pos x="117" y="71"/>
              </a:cxn>
              <a:cxn ang="0">
                <a:pos x="110" y="77"/>
              </a:cxn>
              <a:cxn ang="0">
                <a:pos x="102" y="82"/>
              </a:cxn>
              <a:cxn ang="0">
                <a:pos x="92" y="87"/>
              </a:cxn>
              <a:cxn ang="0">
                <a:pos x="81" y="89"/>
              </a:cxn>
              <a:cxn ang="0">
                <a:pos x="69" y="90"/>
              </a:cxn>
              <a:cxn ang="0">
                <a:pos x="56" y="90"/>
              </a:cxn>
              <a:cxn ang="0">
                <a:pos x="44" y="87"/>
              </a:cxn>
              <a:cxn ang="0">
                <a:pos x="32" y="83"/>
              </a:cxn>
              <a:cxn ang="0">
                <a:pos x="23" y="77"/>
              </a:cxn>
              <a:cxn ang="0">
                <a:pos x="14" y="71"/>
              </a:cxn>
              <a:cxn ang="0">
                <a:pos x="7" y="62"/>
              </a:cxn>
              <a:cxn ang="0">
                <a:pos x="2" y="54"/>
              </a:cxn>
              <a:cxn ang="0">
                <a:pos x="0" y="46"/>
              </a:cxn>
              <a:cxn ang="0">
                <a:pos x="0" y="37"/>
              </a:cxn>
              <a:cxn ang="0">
                <a:pos x="2" y="28"/>
              </a:cxn>
              <a:cxn ang="0">
                <a:pos x="7" y="21"/>
              </a:cxn>
              <a:cxn ang="0">
                <a:pos x="14" y="14"/>
              </a:cxn>
              <a:cxn ang="0">
                <a:pos x="23" y="8"/>
              </a:cxn>
              <a:cxn ang="0">
                <a:pos x="32" y="4"/>
              </a:cxn>
              <a:cxn ang="0">
                <a:pos x="44" y="1"/>
              </a:cxn>
              <a:cxn ang="0">
                <a:pos x="55" y="0"/>
              </a:cxn>
              <a:cxn ang="0">
                <a:pos x="68" y="1"/>
              </a:cxn>
            </a:cxnLst>
            <a:rect l="0" t="0" r="r" b="b"/>
            <a:pathLst>
              <a:path w="124" h="90">
                <a:moveTo>
                  <a:pt x="68" y="1"/>
                </a:moveTo>
                <a:lnTo>
                  <a:pt x="80" y="3"/>
                </a:lnTo>
                <a:lnTo>
                  <a:pt x="91" y="8"/>
                </a:lnTo>
                <a:lnTo>
                  <a:pt x="100" y="14"/>
                </a:lnTo>
                <a:lnTo>
                  <a:pt x="110" y="20"/>
                </a:lnTo>
                <a:lnTo>
                  <a:pt x="115" y="28"/>
                </a:lnTo>
                <a:lnTo>
                  <a:pt x="120" y="36"/>
                </a:lnTo>
                <a:lnTo>
                  <a:pt x="124" y="45"/>
                </a:lnTo>
                <a:lnTo>
                  <a:pt x="124" y="54"/>
                </a:lnTo>
                <a:lnTo>
                  <a:pt x="121" y="62"/>
                </a:lnTo>
                <a:lnTo>
                  <a:pt x="117" y="71"/>
                </a:lnTo>
                <a:lnTo>
                  <a:pt x="110" y="77"/>
                </a:lnTo>
                <a:lnTo>
                  <a:pt x="102" y="82"/>
                </a:lnTo>
                <a:lnTo>
                  <a:pt x="92" y="87"/>
                </a:lnTo>
                <a:lnTo>
                  <a:pt x="81" y="89"/>
                </a:lnTo>
                <a:lnTo>
                  <a:pt x="69" y="90"/>
                </a:lnTo>
                <a:lnTo>
                  <a:pt x="56" y="90"/>
                </a:lnTo>
                <a:lnTo>
                  <a:pt x="44" y="87"/>
                </a:lnTo>
                <a:lnTo>
                  <a:pt x="32" y="83"/>
                </a:lnTo>
                <a:lnTo>
                  <a:pt x="23" y="77"/>
                </a:lnTo>
                <a:lnTo>
                  <a:pt x="14" y="71"/>
                </a:lnTo>
                <a:lnTo>
                  <a:pt x="7" y="62"/>
                </a:lnTo>
                <a:lnTo>
                  <a:pt x="2" y="54"/>
                </a:lnTo>
                <a:lnTo>
                  <a:pt x="0" y="46"/>
                </a:lnTo>
                <a:lnTo>
                  <a:pt x="0" y="37"/>
                </a:lnTo>
                <a:lnTo>
                  <a:pt x="2" y="28"/>
                </a:lnTo>
                <a:lnTo>
                  <a:pt x="7" y="21"/>
                </a:lnTo>
                <a:lnTo>
                  <a:pt x="14" y="14"/>
                </a:lnTo>
                <a:lnTo>
                  <a:pt x="23" y="8"/>
                </a:lnTo>
                <a:lnTo>
                  <a:pt x="32" y="4"/>
                </a:lnTo>
                <a:lnTo>
                  <a:pt x="44" y="1"/>
                </a:lnTo>
                <a:lnTo>
                  <a:pt x="55"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7" name="Freeform 22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1"/>
              </a:cxn>
              <a:cxn ang="0">
                <a:pos x="80" y="3"/>
              </a:cxn>
              <a:cxn ang="0">
                <a:pos x="92" y="8"/>
              </a:cxn>
              <a:cxn ang="0">
                <a:pos x="101" y="13"/>
              </a:cxn>
              <a:cxn ang="0">
                <a:pos x="110" y="20"/>
              </a:cxn>
              <a:cxn ang="0">
                <a:pos x="116" y="28"/>
              </a:cxn>
              <a:cxn ang="0">
                <a:pos x="121" y="36"/>
              </a:cxn>
              <a:cxn ang="0">
                <a:pos x="124" y="44"/>
              </a:cxn>
              <a:cxn ang="0">
                <a:pos x="124" y="53"/>
              </a:cxn>
              <a:cxn ang="0">
                <a:pos x="122" y="61"/>
              </a:cxn>
              <a:cxn ang="0">
                <a:pos x="117" y="69"/>
              </a:cxn>
              <a:cxn ang="0">
                <a:pos x="110" y="76"/>
              </a:cxn>
              <a:cxn ang="0">
                <a:pos x="102" y="81"/>
              </a:cxn>
              <a:cxn ang="0">
                <a:pos x="92" y="86"/>
              </a:cxn>
              <a:cxn ang="0">
                <a:pos x="80" y="88"/>
              </a:cxn>
              <a:cxn ang="0">
                <a:pos x="69" y="89"/>
              </a:cxn>
              <a:cxn ang="0">
                <a:pos x="56" y="89"/>
              </a:cxn>
              <a:cxn ang="0">
                <a:pos x="43" y="87"/>
              </a:cxn>
              <a:cxn ang="0">
                <a:pos x="33" y="82"/>
              </a:cxn>
              <a:cxn ang="0">
                <a:pos x="22" y="76"/>
              </a:cxn>
              <a:cxn ang="0">
                <a:pos x="14" y="69"/>
              </a:cxn>
              <a:cxn ang="0">
                <a:pos x="7" y="63"/>
              </a:cxn>
              <a:cxn ang="0">
                <a:pos x="3" y="54"/>
              </a:cxn>
              <a:cxn ang="0">
                <a:pos x="0" y="46"/>
              </a:cxn>
              <a:cxn ang="0">
                <a:pos x="0" y="37"/>
              </a:cxn>
              <a:cxn ang="0">
                <a:pos x="3" y="28"/>
              </a:cxn>
              <a:cxn ang="0">
                <a:pos x="7" y="21"/>
              </a:cxn>
              <a:cxn ang="0">
                <a:pos x="14" y="14"/>
              </a:cxn>
              <a:cxn ang="0">
                <a:pos x="22" y="8"/>
              </a:cxn>
              <a:cxn ang="0">
                <a:pos x="33" y="5"/>
              </a:cxn>
              <a:cxn ang="0">
                <a:pos x="43" y="1"/>
              </a:cxn>
              <a:cxn ang="0">
                <a:pos x="55" y="0"/>
              </a:cxn>
              <a:cxn ang="0">
                <a:pos x="67" y="1"/>
              </a:cxn>
            </a:cxnLst>
            <a:rect l="0" t="0" r="r" b="b"/>
            <a:pathLst>
              <a:path w="124" h="89">
                <a:moveTo>
                  <a:pt x="67" y="1"/>
                </a:moveTo>
                <a:lnTo>
                  <a:pt x="80" y="3"/>
                </a:lnTo>
                <a:lnTo>
                  <a:pt x="92" y="8"/>
                </a:lnTo>
                <a:lnTo>
                  <a:pt x="101" y="13"/>
                </a:lnTo>
                <a:lnTo>
                  <a:pt x="110" y="20"/>
                </a:lnTo>
                <a:lnTo>
                  <a:pt x="116" y="28"/>
                </a:lnTo>
                <a:lnTo>
                  <a:pt x="121" y="36"/>
                </a:lnTo>
                <a:lnTo>
                  <a:pt x="124" y="44"/>
                </a:lnTo>
                <a:lnTo>
                  <a:pt x="124" y="53"/>
                </a:lnTo>
                <a:lnTo>
                  <a:pt x="122" y="61"/>
                </a:lnTo>
                <a:lnTo>
                  <a:pt x="117" y="69"/>
                </a:lnTo>
                <a:lnTo>
                  <a:pt x="110" y="76"/>
                </a:lnTo>
                <a:lnTo>
                  <a:pt x="102" y="81"/>
                </a:lnTo>
                <a:lnTo>
                  <a:pt x="92" y="86"/>
                </a:lnTo>
                <a:lnTo>
                  <a:pt x="80" y="88"/>
                </a:lnTo>
                <a:lnTo>
                  <a:pt x="69" y="89"/>
                </a:lnTo>
                <a:lnTo>
                  <a:pt x="56" y="89"/>
                </a:lnTo>
                <a:lnTo>
                  <a:pt x="43" y="87"/>
                </a:lnTo>
                <a:lnTo>
                  <a:pt x="33" y="82"/>
                </a:lnTo>
                <a:lnTo>
                  <a:pt x="22" y="76"/>
                </a:lnTo>
                <a:lnTo>
                  <a:pt x="14" y="69"/>
                </a:lnTo>
                <a:lnTo>
                  <a:pt x="7" y="63"/>
                </a:lnTo>
                <a:lnTo>
                  <a:pt x="3" y="54"/>
                </a:lnTo>
                <a:lnTo>
                  <a:pt x="0" y="46"/>
                </a:lnTo>
                <a:lnTo>
                  <a:pt x="0" y="37"/>
                </a:lnTo>
                <a:lnTo>
                  <a:pt x="3" y="28"/>
                </a:lnTo>
                <a:lnTo>
                  <a:pt x="7" y="21"/>
                </a:lnTo>
                <a:lnTo>
                  <a:pt x="14" y="14"/>
                </a:lnTo>
                <a:lnTo>
                  <a:pt x="22" y="8"/>
                </a:lnTo>
                <a:lnTo>
                  <a:pt x="33" y="5"/>
                </a:lnTo>
                <a:lnTo>
                  <a:pt x="43" y="1"/>
                </a:lnTo>
                <a:lnTo>
                  <a:pt x="55" y="0"/>
                </a:lnTo>
                <a:lnTo>
                  <a:pt x="67"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8" name="Freeform 22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1" y="4"/>
              </a:cxn>
              <a:cxn ang="0">
                <a:pos x="93" y="8"/>
              </a:cxn>
              <a:cxn ang="0">
                <a:pos x="103" y="14"/>
              </a:cxn>
              <a:cxn ang="0">
                <a:pos x="111" y="20"/>
              </a:cxn>
              <a:cxn ang="0">
                <a:pos x="118" y="28"/>
              </a:cxn>
              <a:cxn ang="0">
                <a:pos x="123" y="36"/>
              </a:cxn>
              <a:cxn ang="0">
                <a:pos x="127" y="44"/>
              </a:cxn>
              <a:cxn ang="0">
                <a:pos x="127" y="53"/>
              </a:cxn>
              <a:cxn ang="0">
                <a:pos x="124" y="62"/>
              </a:cxn>
              <a:cxn ang="0">
                <a:pos x="120" y="69"/>
              </a:cxn>
              <a:cxn ang="0">
                <a:pos x="113" y="76"/>
              </a:cxn>
              <a:cxn ang="0">
                <a:pos x="103" y="82"/>
              </a:cxn>
              <a:cxn ang="0">
                <a:pos x="93" y="86"/>
              </a:cxn>
              <a:cxn ang="0">
                <a:pos x="83" y="89"/>
              </a:cxn>
              <a:cxn ang="0">
                <a:pos x="70" y="90"/>
              </a:cxn>
              <a:cxn ang="0">
                <a:pos x="57" y="89"/>
              </a:cxn>
              <a:cxn ang="0">
                <a:pos x="44" y="87"/>
              </a:cxn>
              <a:cxn ang="0">
                <a:pos x="33" y="82"/>
              </a:cxn>
              <a:cxn ang="0">
                <a:pos x="23" y="77"/>
              </a:cxn>
              <a:cxn ang="0">
                <a:pos x="15" y="70"/>
              </a:cxn>
              <a:cxn ang="0">
                <a:pos x="8" y="62"/>
              </a:cxn>
              <a:cxn ang="0">
                <a:pos x="4" y="54"/>
              </a:cxn>
              <a:cxn ang="0">
                <a:pos x="0" y="46"/>
              </a:cxn>
              <a:cxn ang="0">
                <a:pos x="0" y="37"/>
              </a:cxn>
              <a:cxn ang="0">
                <a:pos x="3" y="28"/>
              </a:cxn>
              <a:cxn ang="0">
                <a:pos x="7" y="21"/>
              </a:cxn>
              <a:cxn ang="0">
                <a:pos x="14" y="14"/>
              </a:cxn>
              <a:cxn ang="0">
                <a:pos x="22" y="8"/>
              </a:cxn>
              <a:cxn ang="0">
                <a:pos x="33" y="4"/>
              </a:cxn>
              <a:cxn ang="0">
                <a:pos x="44" y="1"/>
              </a:cxn>
              <a:cxn ang="0">
                <a:pos x="56" y="0"/>
              </a:cxn>
              <a:cxn ang="0">
                <a:pos x="69" y="1"/>
              </a:cxn>
            </a:cxnLst>
            <a:rect l="0" t="0" r="r" b="b"/>
            <a:pathLst>
              <a:path w="127" h="90">
                <a:moveTo>
                  <a:pt x="69" y="1"/>
                </a:moveTo>
                <a:lnTo>
                  <a:pt x="81" y="4"/>
                </a:lnTo>
                <a:lnTo>
                  <a:pt x="93" y="8"/>
                </a:lnTo>
                <a:lnTo>
                  <a:pt x="103" y="14"/>
                </a:lnTo>
                <a:lnTo>
                  <a:pt x="111" y="20"/>
                </a:lnTo>
                <a:lnTo>
                  <a:pt x="118" y="28"/>
                </a:lnTo>
                <a:lnTo>
                  <a:pt x="123" y="36"/>
                </a:lnTo>
                <a:lnTo>
                  <a:pt x="127" y="44"/>
                </a:lnTo>
                <a:lnTo>
                  <a:pt x="127" y="53"/>
                </a:lnTo>
                <a:lnTo>
                  <a:pt x="124" y="62"/>
                </a:lnTo>
                <a:lnTo>
                  <a:pt x="120" y="69"/>
                </a:lnTo>
                <a:lnTo>
                  <a:pt x="113" y="76"/>
                </a:lnTo>
                <a:lnTo>
                  <a:pt x="103" y="82"/>
                </a:lnTo>
                <a:lnTo>
                  <a:pt x="93" y="86"/>
                </a:lnTo>
                <a:lnTo>
                  <a:pt x="83" y="89"/>
                </a:lnTo>
                <a:lnTo>
                  <a:pt x="70" y="90"/>
                </a:lnTo>
                <a:lnTo>
                  <a:pt x="57" y="89"/>
                </a:lnTo>
                <a:lnTo>
                  <a:pt x="44" y="87"/>
                </a:lnTo>
                <a:lnTo>
                  <a:pt x="33" y="82"/>
                </a:lnTo>
                <a:lnTo>
                  <a:pt x="23" y="77"/>
                </a:lnTo>
                <a:lnTo>
                  <a:pt x="15" y="70"/>
                </a:lnTo>
                <a:lnTo>
                  <a:pt x="8" y="62"/>
                </a:lnTo>
                <a:lnTo>
                  <a:pt x="4" y="54"/>
                </a:lnTo>
                <a:lnTo>
                  <a:pt x="0" y="46"/>
                </a:lnTo>
                <a:lnTo>
                  <a:pt x="0" y="37"/>
                </a:lnTo>
                <a:lnTo>
                  <a:pt x="3" y="28"/>
                </a:lnTo>
                <a:lnTo>
                  <a:pt x="7" y="21"/>
                </a:lnTo>
                <a:lnTo>
                  <a:pt x="14" y="14"/>
                </a:lnTo>
                <a:lnTo>
                  <a:pt x="22" y="8"/>
                </a:lnTo>
                <a:lnTo>
                  <a:pt x="33" y="4"/>
                </a:lnTo>
                <a:lnTo>
                  <a:pt x="44" y="1"/>
                </a:lnTo>
                <a:lnTo>
                  <a:pt x="56"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9" name="Freeform 22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2" y="4"/>
              </a:cxn>
              <a:cxn ang="0">
                <a:pos x="93" y="7"/>
              </a:cxn>
              <a:cxn ang="0">
                <a:pos x="104" y="13"/>
              </a:cxn>
              <a:cxn ang="0">
                <a:pos x="112" y="20"/>
              </a:cxn>
              <a:cxn ang="0">
                <a:pos x="119" y="27"/>
              </a:cxn>
              <a:cxn ang="0">
                <a:pos x="124" y="36"/>
              </a:cxn>
              <a:cxn ang="0">
                <a:pos x="127" y="44"/>
              </a:cxn>
              <a:cxn ang="0">
                <a:pos x="127" y="54"/>
              </a:cxn>
              <a:cxn ang="0">
                <a:pos x="125" y="62"/>
              </a:cxn>
              <a:cxn ang="0">
                <a:pos x="120" y="70"/>
              </a:cxn>
              <a:cxn ang="0">
                <a:pos x="113" y="77"/>
              </a:cxn>
              <a:cxn ang="0">
                <a:pos x="104" y="82"/>
              </a:cxn>
              <a:cxn ang="0">
                <a:pos x="93" y="86"/>
              </a:cxn>
              <a:cxn ang="0">
                <a:pos x="83" y="88"/>
              </a:cxn>
              <a:cxn ang="0">
                <a:pos x="70" y="90"/>
              </a:cxn>
              <a:cxn ang="0">
                <a:pos x="58" y="88"/>
              </a:cxn>
              <a:cxn ang="0">
                <a:pos x="45" y="86"/>
              </a:cxn>
              <a:cxn ang="0">
                <a:pos x="33" y="82"/>
              </a:cxn>
              <a:cxn ang="0">
                <a:pos x="23" y="77"/>
              </a:cxn>
              <a:cxn ang="0">
                <a:pos x="15" y="70"/>
              </a:cxn>
              <a:cxn ang="0">
                <a:pos x="8" y="62"/>
              </a:cxn>
              <a:cxn ang="0">
                <a:pos x="3" y="54"/>
              </a:cxn>
              <a:cxn ang="0">
                <a:pos x="0" y="46"/>
              </a:cxn>
              <a:cxn ang="0">
                <a:pos x="0" y="36"/>
              </a:cxn>
              <a:cxn ang="0">
                <a:pos x="2" y="28"/>
              </a:cxn>
              <a:cxn ang="0">
                <a:pos x="8" y="20"/>
              </a:cxn>
              <a:cxn ang="0">
                <a:pos x="15" y="13"/>
              </a:cxn>
              <a:cxn ang="0">
                <a:pos x="23" y="9"/>
              </a:cxn>
              <a:cxn ang="0">
                <a:pos x="33" y="4"/>
              </a:cxn>
              <a:cxn ang="0">
                <a:pos x="45" y="2"/>
              </a:cxn>
              <a:cxn ang="0">
                <a:pos x="56" y="0"/>
              </a:cxn>
              <a:cxn ang="0">
                <a:pos x="69" y="2"/>
              </a:cxn>
            </a:cxnLst>
            <a:rect l="0" t="0" r="r" b="b"/>
            <a:pathLst>
              <a:path w="127" h="90">
                <a:moveTo>
                  <a:pt x="69" y="2"/>
                </a:moveTo>
                <a:lnTo>
                  <a:pt x="82" y="4"/>
                </a:lnTo>
                <a:lnTo>
                  <a:pt x="93" y="7"/>
                </a:lnTo>
                <a:lnTo>
                  <a:pt x="104" y="13"/>
                </a:lnTo>
                <a:lnTo>
                  <a:pt x="112" y="20"/>
                </a:lnTo>
                <a:lnTo>
                  <a:pt x="119" y="27"/>
                </a:lnTo>
                <a:lnTo>
                  <a:pt x="124" y="36"/>
                </a:lnTo>
                <a:lnTo>
                  <a:pt x="127" y="44"/>
                </a:lnTo>
                <a:lnTo>
                  <a:pt x="127" y="54"/>
                </a:lnTo>
                <a:lnTo>
                  <a:pt x="125" y="62"/>
                </a:lnTo>
                <a:lnTo>
                  <a:pt x="120" y="70"/>
                </a:lnTo>
                <a:lnTo>
                  <a:pt x="113" y="77"/>
                </a:lnTo>
                <a:lnTo>
                  <a:pt x="104" y="82"/>
                </a:lnTo>
                <a:lnTo>
                  <a:pt x="93" y="86"/>
                </a:lnTo>
                <a:lnTo>
                  <a:pt x="83" y="88"/>
                </a:lnTo>
                <a:lnTo>
                  <a:pt x="70" y="90"/>
                </a:lnTo>
                <a:lnTo>
                  <a:pt x="58" y="88"/>
                </a:lnTo>
                <a:lnTo>
                  <a:pt x="45" y="86"/>
                </a:lnTo>
                <a:lnTo>
                  <a:pt x="33" y="82"/>
                </a:lnTo>
                <a:lnTo>
                  <a:pt x="23" y="77"/>
                </a:lnTo>
                <a:lnTo>
                  <a:pt x="15" y="70"/>
                </a:lnTo>
                <a:lnTo>
                  <a:pt x="8" y="62"/>
                </a:lnTo>
                <a:lnTo>
                  <a:pt x="3" y="54"/>
                </a:lnTo>
                <a:lnTo>
                  <a:pt x="0" y="46"/>
                </a:lnTo>
                <a:lnTo>
                  <a:pt x="0" y="36"/>
                </a:lnTo>
                <a:lnTo>
                  <a:pt x="2" y="28"/>
                </a:lnTo>
                <a:lnTo>
                  <a:pt x="8" y="20"/>
                </a:lnTo>
                <a:lnTo>
                  <a:pt x="15" y="13"/>
                </a:lnTo>
                <a:lnTo>
                  <a:pt x="23" y="9"/>
                </a:lnTo>
                <a:lnTo>
                  <a:pt x="33" y="4"/>
                </a:lnTo>
                <a:lnTo>
                  <a:pt x="45"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0" name="Freeform 22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9"/>
              </a:cxn>
              <a:cxn ang="0">
                <a:pos x="103" y="13"/>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0" y="91"/>
              </a:cxn>
              <a:cxn ang="0">
                <a:pos x="57" y="90"/>
              </a:cxn>
              <a:cxn ang="0">
                <a:pos x="44" y="87"/>
              </a:cxn>
              <a:cxn ang="0">
                <a:pos x="33" y="83"/>
              </a:cxn>
              <a:cxn ang="0">
                <a:pos x="23" y="77"/>
              </a:cxn>
              <a:cxn ang="0">
                <a:pos x="15" y="70"/>
              </a:cxn>
              <a:cxn ang="0">
                <a:pos x="8" y="63"/>
              </a:cxn>
              <a:cxn ang="0">
                <a:pos x="4" y="54"/>
              </a:cxn>
              <a:cxn ang="0">
                <a:pos x="0" y="46"/>
              </a:cxn>
              <a:cxn ang="0">
                <a:pos x="0" y="36"/>
              </a:cxn>
              <a:cxn ang="0">
                <a:pos x="2" y="28"/>
              </a:cxn>
              <a:cxn ang="0">
                <a:pos x="7" y="20"/>
              </a:cxn>
              <a:cxn ang="0">
                <a:pos x="14" y="14"/>
              </a:cxn>
              <a:cxn ang="0">
                <a:pos x="23" y="9"/>
              </a:cxn>
              <a:cxn ang="0">
                <a:pos x="33" y="4"/>
              </a:cxn>
              <a:cxn ang="0">
                <a:pos x="44" y="2"/>
              </a:cxn>
              <a:cxn ang="0">
                <a:pos x="57" y="0"/>
              </a:cxn>
              <a:cxn ang="0">
                <a:pos x="70" y="2"/>
              </a:cxn>
            </a:cxnLst>
            <a:rect l="0" t="0" r="r" b="b"/>
            <a:pathLst>
              <a:path w="126" h="91">
                <a:moveTo>
                  <a:pt x="70" y="2"/>
                </a:moveTo>
                <a:lnTo>
                  <a:pt x="82" y="4"/>
                </a:lnTo>
                <a:lnTo>
                  <a:pt x="94" y="9"/>
                </a:lnTo>
                <a:lnTo>
                  <a:pt x="103" y="13"/>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0" y="91"/>
                </a:lnTo>
                <a:lnTo>
                  <a:pt x="57" y="90"/>
                </a:lnTo>
                <a:lnTo>
                  <a:pt x="44" y="87"/>
                </a:lnTo>
                <a:lnTo>
                  <a:pt x="33" y="83"/>
                </a:lnTo>
                <a:lnTo>
                  <a:pt x="23" y="77"/>
                </a:lnTo>
                <a:lnTo>
                  <a:pt x="15" y="70"/>
                </a:lnTo>
                <a:lnTo>
                  <a:pt x="8" y="63"/>
                </a:lnTo>
                <a:lnTo>
                  <a:pt x="4" y="54"/>
                </a:lnTo>
                <a:lnTo>
                  <a:pt x="0" y="46"/>
                </a:lnTo>
                <a:lnTo>
                  <a:pt x="0" y="36"/>
                </a:lnTo>
                <a:lnTo>
                  <a:pt x="2" y="28"/>
                </a:lnTo>
                <a:lnTo>
                  <a:pt x="7" y="20"/>
                </a:lnTo>
                <a:lnTo>
                  <a:pt x="14" y="14"/>
                </a:lnTo>
                <a:lnTo>
                  <a:pt x="23" y="9"/>
                </a:lnTo>
                <a:lnTo>
                  <a:pt x="33" y="4"/>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1" name="Freeform 23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4" y="8"/>
              </a:cxn>
              <a:cxn ang="0">
                <a:pos x="103" y="13"/>
              </a:cxn>
              <a:cxn ang="0">
                <a:pos x="112" y="20"/>
              </a:cxn>
              <a:cxn ang="0">
                <a:pos x="118" y="28"/>
              </a:cxn>
              <a:cxn ang="0">
                <a:pos x="123" y="36"/>
              </a:cxn>
              <a:cxn ang="0">
                <a:pos x="126" y="44"/>
              </a:cxn>
              <a:cxn ang="0">
                <a:pos x="126" y="53"/>
              </a:cxn>
              <a:cxn ang="0">
                <a:pos x="124" y="63"/>
              </a:cxn>
              <a:cxn ang="0">
                <a:pos x="119" y="71"/>
              </a:cxn>
              <a:cxn ang="0">
                <a:pos x="112" y="78"/>
              </a:cxn>
              <a:cxn ang="0">
                <a:pos x="104" y="82"/>
              </a:cxn>
              <a:cxn ang="0">
                <a:pos x="94" y="87"/>
              </a:cxn>
              <a:cxn ang="0">
                <a:pos x="82" y="89"/>
              </a:cxn>
              <a:cxn ang="0">
                <a:pos x="69" y="90"/>
              </a:cxn>
              <a:cxn ang="0">
                <a:pos x="57" y="89"/>
              </a:cxn>
              <a:cxn ang="0">
                <a:pos x="44" y="87"/>
              </a:cxn>
              <a:cxn ang="0">
                <a:pos x="32" y="82"/>
              </a:cxn>
              <a:cxn ang="0">
                <a:pos x="23" y="78"/>
              </a:cxn>
              <a:cxn ang="0">
                <a:pos x="15" y="71"/>
              </a:cxn>
              <a:cxn ang="0">
                <a:pos x="8" y="63"/>
              </a:cxn>
              <a:cxn ang="0">
                <a:pos x="3" y="55"/>
              </a:cxn>
              <a:cxn ang="0">
                <a:pos x="0" y="46"/>
              </a:cxn>
              <a:cxn ang="0">
                <a:pos x="0" y="37"/>
              </a:cxn>
              <a:cxn ang="0">
                <a:pos x="2" y="28"/>
              </a:cxn>
              <a:cxn ang="0">
                <a:pos x="7" y="21"/>
              </a:cxn>
              <a:cxn ang="0">
                <a:pos x="14" y="14"/>
              </a:cxn>
              <a:cxn ang="0">
                <a:pos x="23" y="8"/>
              </a:cxn>
              <a:cxn ang="0">
                <a:pos x="32" y="5"/>
              </a:cxn>
              <a:cxn ang="0">
                <a:pos x="44" y="1"/>
              </a:cxn>
              <a:cxn ang="0">
                <a:pos x="57" y="0"/>
              </a:cxn>
              <a:cxn ang="0">
                <a:pos x="69" y="1"/>
              </a:cxn>
            </a:cxnLst>
            <a:rect l="0" t="0" r="r" b="b"/>
            <a:pathLst>
              <a:path w="126" h="90">
                <a:moveTo>
                  <a:pt x="69" y="1"/>
                </a:moveTo>
                <a:lnTo>
                  <a:pt x="82" y="4"/>
                </a:lnTo>
                <a:lnTo>
                  <a:pt x="94" y="8"/>
                </a:lnTo>
                <a:lnTo>
                  <a:pt x="103" y="13"/>
                </a:lnTo>
                <a:lnTo>
                  <a:pt x="112" y="20"/>
                </a:lnTo>
                <a:lnTo>
                  <a:pt x="118" y="28"/>
                </a:lnTo>
                <a:lnTo>
                  <a:pt x="123" y="36"/>
                </a:lnTo>
                <a:lnTo>
                  <a:pt x="126" y="44"/>
                </a:lnTo>
                <a:lnTo>
                  <a:pt x="126" y="53"/>
                </a:lnTo>
                <a:lnTo>
                  <a:pt x="124" y="63"/>
                </a:lnTo>
                <a:lnTo>
                  <a:pt x="119" y="71"/>
                </a:lnTo>
                <a:lnTo>
                  <a:pt x="112" y="78"/>
                </a:lnTo>
                <a:lnTo>
                  <a:pt x="104" y="82"/>
                </a:lnTo>
                <a:lnTo>
                  <a:pt x="94" y="87"/>
                </a:lnTo>
                <a:lnTo>
                  <a:pt x="82" y="89"/>
                </a:lnTo>
                <a:lnTo>
                  <a:pt x="69" y="90"/>
                </a:lnTo>
                <a:lnTo>
                  <a:pt x="57" y="89"/>
                </a:lnTo>
                <a:lnTo>
                  <a:pt x="44" y="87"/>
                </a:lnTo>
                <a:lnTo>
                  <a:pt x="32" y="82"/>
                </a:lnTo>
                <a:lnTo>
                  <a:pt x="23" y="78"/>
                </a:lnTo>
                <a:lnTo>
                  <a:pt x="15" y="71"/>
                </a:lnTo>
                <a:lnTo>
                  <a:pt x="8" y="63"/>
                </a:lnTo>
                <a:lnTo>
                  <a:pt x="3" y="55"/>
                </a:lnTo>
                <a:lnTo>
                  <a:pt x="0" y="46"/>
                </a:lnTo>
                <a:lnTo>
                  <a:pt x="0" y="37"/>
                </a:lnTo>
                <a:lnTo>
                  <a:pt x="2" y="28"/>
                </a:lnTo>
                <a:lnTo>
                  <a:pt x="7" y="21"/>
                </a:lnTo>
                <a:lnTo>
                  <a:pt x="14" y="14"/>
                </a:lnTo>
                <a:lnTo>
                  <a:pt x="23" y="8"/>
                </a:lnTo>
                <a:lnTo>
                  <a:pt x="32" y="5"/>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2" name="Freeform 23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3" y="0"/>
              </a:cxn>
              <a:cxn ang="0">
                <a:pos x="86" y="4"/>
              </a:cxn>
              <a:cxn ang="0">
                <a:pos x="98" y="8"/>
              </a:cxn>
              <a:cxn ang="0">
                <a:pos x="107" y="14"/>
              </a:cxn>
              <a:cxn ang="0">
                <a:pos x="115" y="21"/>
              </a:cxn>
              <a:cxn ang="0">
                <a:pos x="121" y="28"/>
              </a:cxn>
              <a:cxn ang="0">
                <a:pos x="124" y="36"/>
              </a:cxn>
              <a:cxn ang="0">
                <a:pos x="127" y="44"/>
              </a:cxn>
              <a:cxn ang="0">
                <a:pos x="127" y="53"/>
              </a:cxn>
              <a:cxn ang="0">
                <a:pos x="124" y="63"/>
              </a:cxn>
              <a:cxn ang="0">
                <a:pos x="120" y="70"/>
              </a:cxn>
              <a:cxn ang="0">
                <a:pos x="113" y="77"/>
              </a:cxn>
              <a:cxn ang="0">
                <a:pos x="105" y="82"/>
              </a:cxn>
              <a:cxn ang="0">
                <a:pos x="94" y="86"/>
              </a:cxn>
              <a:cxn ang="0">
                <a:pos x="83" y="88"/>
              </a:cxn>
              <a:cxn ang="0">
                <a:pos x="71" y="89"/>
              </a:cxn>
              <a:cxn ang="0">
                <a:pos x="58" y="88"/>
              </a:cxn>
              <a:cxn ang="0">
                <a:pos x="45" y="86"/>
              </a:cxn>
              <a:cxn ang="0">
                <a:pos x="35" y="83"/>
              </a:cxn>
              <a:cxn ang="0">
                <a:pos x="26" y="80"/>
              </a:cxn>
              <a:cxn ang="0">
                <a:pos x="19" y="74"/>
              </a:cxn>
              <a:cxn ang="0">
                <a:pos x="13" y="68"/>
              </a:cxn>
              <a:cxn ang="0">
                <a:pos x="7" y="61"/>
              </a:cxn>
              <a:cxn ang="0">
                <a:pos x="4" y="53"/>
              </a:cxn>
              <a:cxn ang="0">
                <a:pos x="0" y="45"/>
              </a:cxn>
              <a:cxn ang="0">
                <a:pos x="4" y="43"/>
              </a:cxn>
              <a:cxn ang="0">
                <a:pos x="12" y="38"/>
              </a:cxn>
              <a:cxn ang="0">
                <a:pos x="23" y="31"/>
              </a:cxn>
              <a:cxn ang="0">
                <a:pos x="37" y="22"/>
              </a:cxn>
              <a:cxn ang="0">
                <a:pos x="50" y="14"/>
              </a:cxn>
              <a:cxn ang="0">
                <a:pos x="62" y="7"/>
              </a:cxn>
              <a:cxn ang="0">
                <a:pos x="70" y="2"/>
              </a:cxn>
              <a:cxn ang="0">
                <a:pos x="73" y="0"/>
              </a:cxn>
            </a:cxnLst>
            <a:rect l="0" t="0" r="r" b="b"/>
            <a:pathLst>
              <a:path w="127" h="89">
                <a:moveTo>
                  <a:pt x="73" y="0"/>
                </a:moveTo>
                <a:lnTo>
                  <a:pt x="86" y="4"/>
                </a:lnTo>
                <a:lnTo>
                  <a:pt x="98" y="8"/>
                </a:lnTo>
                <a:lnTo>
                  <a:pt x="107" y="14"/>
                </a:lnTo>
                <a:lnTo>
                  <a:pt x="115" y="21"/>
                </a:lnTo>
                <a:lnTo>
                  <a:pt x="121" y="28"/>
                </a:lnTo>
                <a:lnTo>
                  <a:pt x="124" y="36"/>
                </a:lnTo>
                <a:lnTo>
                  <a:pt x="127" y="44"/>
                </a:lnTo>
                <a:lnTo>
                  <a:pt x="127" y="53"/>
                </a:lnTo>
                <a:lnTo>
                  <a:pt x="124" y="63"/>
                </a:lnTo>
                <a:lnTo>
                  <a:pt x="120" y="70"/>
                </a:lnTo>
                <a:lnTo>
                  <a:pt x="113" y="77"/>
                </a:lnTo>
                <a:lnTo>
                  <a:pt x="105" y="82"/>
                </a:lnTo>
                <a:lnTo>
                  <a:pt x="94" y="86"/>
                </a:lnTo>
                <a:lnTo>
                  <a:pt x="83" y="88"/>
                </a:lnTo>
                <a:lnTo>
                  <a:pt x="71" y="89"/>
                </a:lnTo>
                <a:lnTo>
                  <a:pt x="58" y="88"/>
                </a:lnTo>
                <a:lnTo>
                  <a:pt x="45" y="86"/>
                </a:lnTo>
                <a:lnTo>
                  <a:pt x="35" y="83"/>
                </a:lnTo>
                <a:lnTo>
                  <a:pt x="26" y="80"/>
                </a:lnTo>
                <a:lnTo>
                  <a:pt x="19" y="74"/>
                </a:lnTo>
                <a:lnTo>
                  <a:pt x="13" y="68"/>
                </a:lnTo>
                <a:lnTo>
                  <a:pt x="7" y="61"/>
                </a:lnTo>
                <a:lnTo>
                  <a:pt x="4" y="53"/>
                </a:lnTo>
                <a:lnTo>
                  <a:pt x="0" y="45"/>
                </a:lnTo>
                <a:lnTo>
                  <a:pt x="4" y="43"/>
                </a:lnTo>
                <a:lnTo>
                  <a:pt x="12" y="38"/>
                </a:lnTo>
                <a:lnTo>
                  <a:pt x="23" y="31"/>
                </a:lnTo>
                <a:lnTo>
                  <a:pt x="37" y="22"/>
                </a:lnTo>
                <a:lnTo>
                  <a:pt x="50" y="14"/>
                </a:lnTo>
                <a:lnTo>
                  <a:pt x="62" y="7"/>
                </a:lnTo>
                <a:lnTo>
                  <a:pt x="70" y="2"/>
                </a:lnTo>
                <a:lnTo>
                  <a:pt x="73"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3" name="Freeform 23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1" y="3"/>
              </a:cxn>
              <a:cxn ang="0">
                <a:pos x="93" y="7"/>
              </a:cxn>
              <a:cxn ang="0">
                <a:pos x="103" y="12"/>
              </a:cxn>
              <a:cxn ang="0">
                <a:pos x="112" y="18"/>
              </a:cxn>
              <a:cxn ang="0">
                <a:pos x="118" y="26"/>
              </a:cxn>
              <a:cxn ang="0">
                <a:pos x="123" y="34"/>
              </a:cxn>
              <a:cxn ang="0">
                <a:pos x="127" y="43"/>
              </a:cxn>
              <a:cxn ang="0">
                <a:pos x="127" y="52"/>
              </a:cxn>
              <a:cxn ang="0">
                <a:pos x="124" y="61"/>
              </a:cxn>
              <a:cxn ang="0">
                <a:pos x="120" y="69"/>
              </a:cxn>
              <a:cxn ang="0">
                <a:pos x="113" y="76"/>
              </a:cxn>
              <a:cxn ang="0">
                <a:pos x="103" y="81"/>
              </a:cxn>
              <a:cxn ang="0">
                <a:pos x="93" y="85"/>
              </a:cxn>
              <a:cxn ang="0">
                <a:pos x="83" y="88"/>
              </a:cxn>
              <a:cxn ang="0">
                <a:pos x="70" y="89"/>
              </a:cxn>
              <a:cxn ang="0">
                <a:pos x="57" y="89"/>
              </a:cxn>
              <a:cxn ang="0">
                <a:pos x="44" y="85"/>
              </a:cxn>
              <a:cxn ang="0">
                <a:pos x="33" y="82"/>
              </a:cxn>
              <a:cxn ang="0">
                <a:pos x="24" y="76"/>
              </a:cxn>
              <a:cxn ang="0">
                <a:pos x="15" y="69"/>
              </a:cxn>
              <a:cxn ang="0">
                <a:pos x="8" y="61"/>
              </a:cxn>
              <a:cxn ang="0">
                <a:pos x="4" y="53"/>
              </a:cxn>
              <a:cxn ang="0">
                <a:pos x="0" y="45"/>
              </a:cxn>
              <a:cxn ang="0">
                <a:pos x="0" y="36"/>
              </a:cxn>
              <a:cxn ang="0">
                <a:pos x="3" y="27"/>
              </a:cxn>
              <a:cxn ang="0">
                <a:pos x="7" y="19"/>
              </a:cxn>
              <a:cxn ang="0">
                <a:pos x="14" y="12"/>
              </a:cxn>
              <a:cxn ang="0">
                <a:pos x="22" y="7"/>
              </a:cxn>
              <a:cxn ang="0">
                <a:pos x="33" y="3"/>
              </a:cxn>
              <a:cxn ang="0">
                <a:pos x="44" y="1"/>
              </a:cxn>
              <a:cxn ang="0">
                <a:pos x="56" y="0"/>
              </a:cxn>
              <a:cxn ang="0">
                <a:pos x="69" y="0"/>
              </a:cxn>
            </a:cxnLst>
            <a:rect l="0" t="0" r="r" b="b"/>
            <a:pathLst>
              <a:path w="127" h="89">
                <a:moveTo>
                  <a:pt x="69" y="0"/>
                </a:moveTo>
                <a:lnTo>
                  <a:pt x="81" y="3"/>
                </a:lnTo>
                <a:lnTo>
                  <a:pt x="93" y="7"/>
                </a:lnTo>
                <a:lnTo>
                  <a:pt x="103" y="12"/>
                </a:lnTo>
                <a:lnTo>
                  <a:pt x="112" y="18"/>
                </a:lnTo>
                <a:lnTo>
                  <a:pt x="118" y="26"/>
                </a:lnTo>
                <a:lnTo>
                  <a:pt x="123" y="34"/>
                </a:lnTo>
                <a:lnTo>
                  <a:pt x="127" y="43"/>
                </a:lnTo>
                <a:lnTo>
                  <a:pt x="127" y="52"/>
                </a:lnTo>
                <a:lnTo>
                  <a:pt x="124" y="61"/>
                </a:lnTo>
                <a:lnTo>
                  <a:pt x="120" y="69"/>
                </a:lnTo>
                <a:lnTo>
                  <a:pt x="113" y="76"/>
                </a:lnTo>
                <a:lnTo>
                  <a:pt x="103" y="81"/>
                </a:lnTo>
                <a:lnTo>
                  <a:pt x="93" y="85"/>
                </a:lnTo>
                <a:lnTo>
                  <a:pt x="83" y="88"/>
                </a:lnTo>
                <a:lnTo>
                  <a:pt x="70" y="89"/>
                </a:lnTo>
                <a:lnTo>
                  <a:pt x="57" y="89"/>
                </a:lnTo>
                <a:lnTo>
                  <a:pt x="44" y="85"/>
                </a:lnTo>
                <a:lnTo>
                  <a:pt x="33" y="82"/>
                </a:lnTo>
                <a:lnTo>
                  <a:pt x="24" y="76"/>
                </a:lnTo>
                <a:lnTo>
                  <a:pt x="15" y="69"/>
                </a:lnTo>
                <a:lnTo>
                  <a:pt x="8" y="61"/>
                </a:lnTo>
                <a:lnTo>
                  <a:pt x="4" y="53"/>
                </a:lnTo>
                <a:lnTo>
                  <a:pt x="0" y="45"/>
                </a:lnTo>
                <a:lnTo>
                  <a:pt x="0" y="36"/>
                </a:lnTo>
                <a:lnTo>
                  <a:pt x="3" y="27"/>
                </a:lnTo>
                <a:lnTo>
                  <a:pt x="7" y="19"/>
                </a:lnTo>
                <a:lnTo>
                  <a:pt x="14" y="12"/>
                </a:lnTo>
                <a:lnTo>
                  <a:pt x="22" y="7"/>
                </a:lnTo>
                <a:lnTo>
                  <a:pt x="33" y="3"/>
                </a:lnTo>
                <a:lnTo>
                  <a:pt x="44" y="1"/>
                </a:lnTo>
                <a:lnTo>
                  <a:pt x="56" y="0"/>
                </a:lnTo>
                <a:lnTo>
                  <a:pt x="69"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4" name="Freeform 23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2" y="8"/>
              </a:cxn>
              <a:cxn ang="0">
                <a:pos x="103" y="12"/>
              </a:cxn>
              <a:cxn ang="0">
                <a:pos x="111" y="19"/>
              </a:cxn>
              <a:cxn ang="0">
                <a:pos x="118" y="27"/>
              </a:cxn>
              <a:cxn ang="0">
                <a:pos x="124" y="35"/>
              </a:cxn>
              <a:cxn ang="0">
                <a:pos x="126" y="44"/>
              </a:cxn>
              <a:cxn ang="0">
                <a:pos x="126" y="53"/>
              </a:cxn>
              <a:cxn ang="0">
                <a:pos x="124" y="62"/>
              </a:cxn>
              <a:cxn ang="0">
                <a:pos x="119" y="69"/>
              </a:cxn>
              <a:cxn ang="0">
                <a:pos x="112" y="76"/>
              </a:cxn>
              <a:cxn ang="0">
                <a:pos x="103" y="82"/>
              </a:cxn>
              <a:cxn ang="0">
                <a:pos x="92" y="85"/>
              </a:cxn>
              <a:cxn ang="0">
                <a:pos x="82" y="89"/>
              </a:cxn>
              <a:cxn ang="0">
                <a:pos x="69" y="90"/>
              </a:cxn>
              <a:cxn ang="0">
                <a:pos x="56" y="89"/>
              </a:cxn>
              <a:cxn ang="0">
                <a:pos x="44" y="86"/>
              </a:cxn>
              <a:cxn ang="0">
                <a:pos x="32" y="82"/>
              </a:cxn>
              <a:cxn ang="0">
                <a:pos x="23" y="77"/>
              </a:cxn>
              <a:cxn ang="0">
                <a:pos x="14" y="70"/>
              </a:cxn>
              <a:cxn ang="0">
                <a:pos x="7" y="62"/>
              </a:cxn>
              <a:cxn ang="0">
                <a:pos x="2" y="54"/>
              </a:cxn>
              <a:cxn ang="0">
                <a:pos x="0" y="46"/>
              </a:cxn>
              <a:cxn ang="0">
                <a:pos x="0" y="37"/>
              </a:cxn>
              <a:cxn ang="0">
                <a:pos x="2" y="27"/>
              </a:cxn>
              <a:cxn ang="0">
                <a:pos x="7" y="19"/>
              </a:cxn>
              <a:cxn ang="0">
                <a:pos x="14" y="12"/>
              </a:cxn>
              <a:cxn ang="0">
                <a:pos x="22" y="8"/>
              </a:cxn>
              <a:cxn ang="0">
                <a:pos x="32" y="3"/>
              </a:cxn>
              <a:cxn ang="0">
                <a:pos x="44" y="1"/>
              </a:cxn>
              <a:cxn ang="0">
                <a:pos x="55" y="0"/>
              </a:cxn>
              <a:cxn ang="0">
                <a:pos x="68" y="1"/>
              </a:cxn>
            </a:cxnLst>
            <a:rect l="0" t="0" r="r" b="b"/>
            <a:pathLst>
              <a:path w="126" h="90">
                <a:moveTo>
                  <a:pt x="68" y="1"/>
                </a:moveTo>
                <a:lnTo>
                  <a:pt x="81" y="3"/>
                </a:lnTo>
                <a:lnTo>
                  <a:pt x="92" y="8"/>
                </a:lnTo>
                <a:lnTo>
                  <a:pt x="103" y="12"/>
                </a:lnTo>
                <a:lnTo>
                  <a:pt x="111" y="19"/>
                </a:lnTo>
                <a:lnTo>
                  <a:pt x="118" y="27"/>
                </a:lnTo>
                <a:lnTo>
                  <a:pt x="124" y="35"/>
                </a:lnTo>
                <a:lnTo>
                  <a:pt x="126" y="44"/>
                </a:lnTo>
                <a:lnTo>
                  <a:pt x="126" y="53"/>
                </a:lnTo>
                <a:lnTo>
                  <a:pt x="124" y="62"/>
                </a:lnTo>
                <a:lnTo>
                  <a:pt x="119" y="69"/>
                </a:lnTo>
                <a:lnTo>
                  <a:pt x="112" y="76"/>
                </a:lnTo>
                <a:lnTo>
                  <a:pt x="103" y="82"/>
                </a:lnTo>
                <a:lnTo>
                  <a:pt x="92" y="85"/>
                </a:lnTo>
                <a:lnTo>
                  <a:pt x="82" y="89"/>
                </a:lnTo>
                <a:lnTo>
                  <a:pt x="69" y="90"/>
                </a:lnTo>
                <a:lnTo>
                  <a:pt x="56" y="89"/>
                </a:lnTo>
                <a:lnTo>
                  <a:pt x="44" y="86"/>
                </a:lnTo>
                <a:lnTo>
                  <a:pt x="32" y="82"/>
                </a:lnTo>
                <a:lnTo>
                  <a:pt x="23" y="77"/>
                </a:lnTo>
                <a:lnTo>
                  <a:pt x="14" y="70"/>
                </a:lnTo>
                <a:lnTo>
                  <a:pt x="7" y="62"/>
                </a:lnTo>
                <a:lnTo>
                  <a:pt x="2" y="54"/>
                </a:lnTo>
                <a:lnTo>
                  <a:pt x="0" y="46"/>
                </a:lnTo>
                <a:lnTo>
                  <a:pt x="0" y="37"/>
                </a:lnTo>
                <a:lnTo>
                  <a:pt x="2" y="27"/>
                </a:lnTo>
                <a:lnTo>
                  <a:pt x="7" y="19"/>
                </a:lnTo>
                <a:lnTo>
                  <a:pt x="14" y="12"/>
                </a:lnTo>
                <a:lnTo>
                  <a:pt x="22" y="8"/>
                </a:lnTo>
                <a:lnTo>
                  <a:pt x="32" y="3"/>
                </a:lnTo>
                <a:lnTo>
                  <a:pt x="44" y="1"/>
                </a:lnTo>
                <a:lnTo>
                  <a:pt x="55" y="0"/>
                </a:lnTo>
                <a:lnTo>
                  <a:pt x="68"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5" name="Freeform 23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3" y="7"/>
              </a:cxn>
              <a:cxn ang="0">
                <a:pos x="103" y="13"/>
              </a:cxn>
              <a:cxn ang="0">
                <a:pos x="112" y="19"/>
              </a:cxn>
              <a:cxn ang="0">
                <a:pos x="118" y="27"/>
              </a:cxn>
              <a:cxn ang="0">
                <a:pos x="122" y="35"/>
              </a:cxn>
              <a:cxn ang="0">
                <a:pos x="126" y="44"/>
              </a:cxn>
              <a:cxn ang="0">
                <a:pos x="126" y="53"/>
              </a:cxn>
              <a:cxn ang="0">
                <a:pos x="124" y="62"/>
              </a:cxn>
              <a:cxn ang="0">
                <a:pos x="119" y="70"/>
              </a:cxn>
              <a:cxn ang="0">
                <a:pos x="112" y="77"/>
              </a:cxn>
              <a:cxn ang="0">
                <a:pos x="104" y="81"/>
              </a:cxn>
              <a:cxn ang="0">
                <a:pos x="93" y="86"/>
              </a:cxn>
              <a:cxn ang="0">
                <a:pos x="82" y="88"/>
              </a:cxn>
              <a:cxn ang="0">
                <a:pos x="70" y="89"/>
              </a:cxn>
              <a:cxn ang="0">
                <a:pos x="58" y="89"/>
              </a:cxn>
              <a:cxn ang="0">
                <a:pos x="45" y="86"/>
              </a:cxn>
              <a:cxn ang="0">
                <a:pos x="33" y="82"/>
              </a:cxn>
              <a:cxn ang="0">
                <a:pos x="23" y="77"/>
              </a:cxn>
              <a:cxn ang="0">
                <a:pos x="15" y="70"/>
              </a:cxn>
              <a:cxn ang="0">
                <a:pos x="8" y="63"/>
              </a:cxn>
              <a:cxn ang="0">
                <a:pos x="3" y="55"/>
              </a:cxn>
              <a:cxn ang="0">
                <a:pos x="0" y="45"/>
              </a:cxn>
              <a:cxn ang="0">
                <a:pos x="0" y="37"/>
              </a:cxn>
              <a:cxn ang="0">
                <a:pos x="2" y="28"/>
              </a:cxn>
              <a:cxn ang="0">
                <a:pos x="7" y="20"/>
              </a:cxn>
              <a:cxn ang="0">
                <a:pos x="14" y="13"/>
              </a:cxn>
              <a:cxn ang="0">
                <a:pos x="23" y="7"/>
              </a:cxn>
              <a:cxn ang="0">
                <a:pos x="33" y="4"/>
              </a:cxn>
              <a:cxn ang="0">
                <a:pos x="44" y="1"/>
              </a:cxn>
              <a:cxn ang="0">
                <a:pos x="56" y="0"/>
              </a:cxn>
              <a:cxn ang="0">
                <a:pos x="69" y="1"/>
              </a:cxn>
            </a:cxnLst>
            <a:rect l="0" t="0" r="r" b="b"/>
            <a:pathLst>
              <a:path w="126" h="89">
                <a:moveTo>
                  <a:pt x="69" y="1"/>
                </a:moveTo>
                <a:lnTo>
                  <a:pt x="82" y="4"/>
                </a:lnTo>
                <a:lnTo>
                  <a:pt x="93" y="7"/>
                </a:lnTo>
                <a:lnTo>
                  <a:pt x="103" y="13"/>
                </a:lnTo>
                <a:lnTo>
                  <a:pt x="112" y="19"/>
                </a:lnTo>
                <a:lnTo>
                  <a:pt x="118" y="27"/>
                </a:lnTo>
                <a:lnTo>
                  <a:pt x="122" y="35"/>
                </a:lnTo>
                <a:lnTo>
                  <a:pt x="126" y="44"/>
                </a:lnTo>
                <a:lnTo>
                  <a:pt x="126" y="53"/>
                </a:lnTo>
                <a:lnTo>
                  <a:pt x="124" y="62"/>
                </a:lnTo>
                <a:lnTo>
                  <a:pt x="119" y="70"/>
                </a:lnTo>
                <a:lnTo>
                  <a:pt x="112" y="77"/>
                </a:lnTo>
                <a:lnTo>
                  <a:pt x="104" y="81"/>
                </a:lnTo>
                <a:lnTo>
                  <a:pt x="93" y="86"/>
                </a:lnTo>
                <a:lnTo>
                  <a:pt x="82" y="88"/>
                </a:lnTo>
                <a:lnTo>
                  <a:pt x="70" y="89"/>
                </a:lnTo>
                <a:lnTo>
                  <a:pt x="58" y="89"/>
                </a:lnTo>
                <a:lnTo>
                  <a:pt x="45" y="86"/>
                </a:lnTo>
                <a:lnTo>
                  <a:pt x="33" y="82"/>
                </a:lnTo>
                <a:lnTo>
                  <a:pt x="23" y="77"/>
                </a:lnTo>
                <a:lnTo>
                  <a:pt x="15" y="70"/>
                </a:lnTo>
                <a:lnTo>
                  <a:pt x="8" y="63"/>
                </a:lnTo>
                <a:lnTo>
                  <a:pt x="3" y="55"/>
                </a:lnTo>
                <a:lnTo>
                  <a:pt x="0" y="45"/>
                </a:lnTo>
                <a:lnTo>
                  <a:pt x="0" y="37"/>
                </a:lnTo>
                <a:lnTo>
                  <a:pt x="2" y="28"/>
                </a:lnTo>
                <a:lnTo>
                  <a:pt x="7" y="20"/>
                </a:lnTo>
                <a:lnTo>
                  <a:pt x="14" y="13"/>
                </a:lnTo>
                <a:lnTo>
                  <a:pt x="23" y="7"/>
                </a:lnTo>
                <a:lnTo>
                  <a:pt x="33" y="4"/>
                </a:lnTo>
                <a:lnTo>
                  <a:pt x="44" y="1"/>
                </a:lnTo>
                <a:lnTo>
                  <a:pt x="56" y="0"/>
                </a:lnTo>
                <a:lnTo>
                  <a:pt x="69"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6" name="Freeform 23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0"/>
              </a:cxn>
              <a:cxn ang="0">
                <a:pos x="80" y="2"/>
              </a:cxn>
              <a:cxn ang="0">
                <a:pos x="92" y="6"/>
              </a:cxn>
              <a:cxn ang="0">
                <a:pos x="101" y="12"/>
              </a:cxn>
              <a:cxn ang="0">
                <a:pos x="109" y="19"/>
              </a:cxn>
              <a:cxn ang="0">
                <a:pos x="116" y="26"/>
              </a:cxn>
              <a:cxn ang="0">
                <a:pos x="121" y="35"/>
              </a:cxn>
              <a:cxn ang="0">
                <a:pos x="123" y="43"/>
              </a:cxn>
              <a:cxn ang="0">
                <a:pos x="123" y="52"/>
              </a:cxn>
              <a:cxn ang="0">
                <a:pos x="121" y="62"/>
              </a:cxn>
              <a:cxn ang="0">
                <a:pos x="116" y="68"/>
              </a:cxn>
              <a:cxn ang="0">
                <a:pos x="109" y="75"/>
              </a:cxn>
              <a:cxn ang="0">
                <a:pos x="101" y="81"/>
              </a:cxn>
              <a:cxn ang="0">
                <a:pos x="92" y="85"/>
              </a:cxn>
              <a:cxn ang="0">
                <a:pos x="80" y="88"/>
              </a:cxn>
              <a:cxn ang="0">
                <a:pos x="69" y="89"/>
              </a:cxn>
              <a:cxn ang="0">
                <a:pos x="56" y="88"/>
              </a:cxn>
              <a:cxn ang="0">
                <a:pos x="43" y="86"/>
              </a:cxn>
              <a:cxn ang="0">
                <a:pos x="33" y="81"/>
              </a:cxn>
              <a:cxn ang="0">
                <a:pos x="22" y="77"/>
              </a:cxn>
              <a:cxn ang="0">
                <a:pos x="14" y="70"/>
              </a:cxn>
              <a:cxn ang="0">
                <a:pos x="7" y="62"/>
              </a:cxn>
              <a:cxn ang="0">
                <a:pos x="2" y="53"/>
              </a:cxn>
              <a:cxn ang="0">
                <a:pos x="0" y="45"/>
              </a:cxn>
              <a:cxn ang="0">
                <a:pos x="0" y="36"/>
              </a:cxn>
              <a:cxn ang="0">
                <a:pos x="2" y="28"/>
              </a:cxn>
              <a:cxn ang="0">
                <a:pos x="8" y="20"/>
              </a:cxn>
              <a:cxn ang="0">
                <a:pos x="16" y="13"/>
              </a:cxn>
              <a:cxn ang="0">
                <a:pos x="26" y="8"/>
              </a:cxn>
              <a:cxn ang="0">
                <a:pos x="36" y="4"/>
              </a:cxn>
              <a:cxn ang="0">
                <a:pos x="46" y="1"/>
              </a:cxn>
              <a:cxn ang="0">
                <a:pos x="58" y="0"/>
              </a:cxn>
              <a:cxn ang="0">
                <a:pos x="67" y="0"/>
              </a:cxn>
            </a:cxnLst>
            <a:rect l="0" t="0" r="r" b="b"/>
            <a:pathLst>
              <a:path w="123" h="89">
                <a:moveTo>
                  <a:pt x="67" y="0"/>
                </a:moveTo>
                <a:lnTo>
                  <a:pt x="80" y="2"/>
                </a:lnTo>
                <a:lnTo>
                  <a:pt x="92" y="6"/>
                </a:lnTo>
                <a:lnTo>
                  <a:pt x="101" y="12"/>
                </a:lnTo>
                <a:lnTo>
                  <a:pt x="109" y="19"/>
                </a:lnTo>
                <a:lnTo>
                  <a:pt x="116" y="26"/>
                </a:lnTo>
                <a:lnTo>
                  <a:pt x="121" y="35"/>
                </a:lnTo>
                <a:lnTo>
                  <a:pt x="123" y="43"/>
                </a:lnTo>
                <a:lnTo>
                  <a:pt x="123" y="52"/>
                </a:lnTo>
                <a:lnTo>
                  <a:pt x="121" y="62"/>
                </a:lnTo>
                <a:lnTo>
                  <a:pt x="116" y="68"/>
                </a:lnTo>
                <a:lnTo>
                  <a:pt x="109" y="75"/>
                </a:lnTo>
                <a:lnTo>
                  <a:pt x="101" y="81"/>
                </a:lnTo>
                <a:lnTo>
                  <a:pt x="92" y="85"/>
                </a:lnTo>
                <a:lnTo>
                  <a:pt x="80" y="88"/>
                </a:lnTo>
                <a:lnTo>
                  <a:pt x="69" y="89"/>
                </a:lnTo>
                <a:lnTo>
                  <a:pt x="56" y="88"/>
                </a:lnTo>
                <a:lnTo>
                  <a:pt x="43" y="86"/>
                </a:lnTo>
                <a:lnTo>
                  <a:pt x="33" y="81"/>
                </a:lnTo>
                <a:lnTo>
                  <a:pt x="22" y="77"/>
                </a:lnTo>
                <a:lnTo>
                  <a:pt x="14" y="70"/>
                </a:lnTo>
                <a:lnTo>
                  <a:pt x="7" y="62"/>
                </a:lnTo>
                <a:lnTo>
                  <a:pt x="2" y="53"/>
                </a:lnTo>
                <a:lnTo>
                  <a:pt x="0" y="45"/>
                </a:lnTo>
                <a:lnTo>
                  <a:pt x="0" y="36"/>
                </a:lnTo>
                <a:lnTo>
                  <a:pt x="2" y="28"/>
                </a:lnTo>
                <a:lnTo>
                  <a:pt x="8" y="20"/>
                </a:lnTo>
                <a:lnTo>
                  <a:pt x="16" y="13"/>
                </a:lnTo>
                <a:lnTo>
                  <a:pt x="26" y="8"/>
                </a:lnTo>
                <a:lnTo>
                  <a:pt x="36" y="4"/>
                </a:lnTo>
                <a:lnTo>
                  <a:pt x="46" y="1"/>
                </a:lnTo>
                <a:lnTo>
                  <a:pt x="58" y="0"/>
                </a:lnTo>
                <a:lnTo>
                  <a:pt x="6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7" name="Freeform 23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3"/>
              </a:cxn>
              <a:cxn ang="0">
                <a:pos x="80" y="0"/>
              </a:cxn>
              <a:cxn ang="0">
                <a:pos x="90" y="2"/>
              </a:cxn>
              <a:cxn ang="0">
                <a:pos x="101" y="7"/>
              </a:cxn>
              <a:cxn ang="0">
                <a:pos x="110" y="14"/>
              </a:cxn>
              <a:cxn ang="0">
                <a:pos x="117" y="25"/>
              </a:cxn>
              <a:cxn ang="0">
                <a:pos x="123" y="35"/>
              </a:cxn>
              <a:cxn ang="0">
                <a:pos x="125" y="46"/>
              </a:cxn>
              <a:cxn ang="0">
                <a:pos x="125" y="55"/>
              </a:cxn>
              <a:cxn ang="0">
                <a:pos x="123" y="63"/>
              </a:cxn>
              <a:cxn ang="0">
                <a:pos x="117" y="71"/>
              </a:cxn>
              <a:cxn ang="0">
                <a:pos x="110" y="78"/>
              </a:cxn>
              <a:cxn ang="0">
                <a:pos x="102" y="83"/>
              </a:cxn>
              <a:cxn ang="0">
                <a:pos x="91" y="87"/>
              </a:cxn>
              <a:cxn ang="0">
                <a:pos x="80" y="90"/>
              </a:cxn>
              <a:cxn ang="0">
                <a:pos x="68" y="91"/>
              </a:cxn>
              <a:cxn ang="0">
                <a:pos x="55" y="91"/>
              </a:cxn>
              <a:cxn ang="0">
                <a:pos x="43" y="88"/>
              </a:cxn>
              <a:cxn ang="0">
                <a:pos x="31" y="84"/>
              </a:cxn>
              <a:cxn ang="0">
                <a:pos x="22" y="78"/>
              </a:cxn>
              <a:cxn ang="0">
                <a:pos x="14" y="71"/>
              </a:cxn>
              <a:cxn ang="0">
                <a:pos x="7" y="64"/>
              </a:cxn>
              <a:cxn ang="0">
                <a:pos x="2" y="55"/>
              </a:cxn>
              <a:cxn ang="0">
                <a:pos x="0" y="47"/>
              </a:cxn>
              <a:cxn ang="0">
                <a:pos x="0" y="37"/>
              </a:cxn>
              <a:cxn ang="0">
                <a:pos x="2" y="29"/>
              </a:cxn>
              <a:cxn ang="0">
                <a:pos x="6" y="25"/>
              </a:cxn>
              <a:cxn ang="0">
                <a:pos x="11" y="20"/>
              </a:cxn>
              <a:cxn ang="0">
                <a:pos x="18" y="17"/>
              </a:cxn>
              <a:cxn ang="0">
                <a:pos x="28" y="13"/>
              </a:cxn>
              <a:cxn ang="0">
                <a:pos x="39" y="11"/>
              </a:cxn>
              <a:cxn ang="0">
                <a:pos x="52" y="7"/>
              </a:cxn>
              <a:cxn ang="0">
                <a:pos x="67" y="3"/>
              </a:cxn>
            </a:cxnLst>
            <a:rect l="0" t="0" r="r" b="b"/>
            <a:pathLst>
              <a:path w="125" h="91">
                <a:moveTo>
                  <a:pt x="67" y="3"/>
                </a:moveTo>
                <a:lnTo>
                  <a:pt x="80" y="0"/>
                </a:lnTo>
                <a:lnTo>
                  <a:pt x="90" y="2"/>
                </a:lnTo>
                <a:lnTo>
                  <a:pt x="101" y="7"/>
                </a:lnTo>
                <a:lnTo>
                  <a:pt x="110" y="14"/>
                </a:lnTo>
                <a:lnTo>
                  <a:pt x="117" y="25"/>
                </a:lnTo>
                <a:lnTo>
                  <a:pt x="123" y="35"/>
                </a:lnTo>
                <a:lnTo>
                  <a:pt x="125" y="46"/>
                </a:lnTo>
                <a:lnTo>
                  <a:pt x="125" y="55"/>
                </a:lnTo>
                <a:lnTo>
                  <a:pt x="123" y="63"/>
                </a:lnTo>
                <a:lnTo>
                  <a:pt x="117" y="71"/>
                </a:lnTo>
                <a:lnTo>
                  <a:pt x="110" y="78"/>
                </a:lnTo>
                <a:lnTo>
                  <a:pt x="102" y="83"/>
                </a:lnTo>
                <a:lnTo>
                  <a:pt x="91" y="87"/>
                </a:lnTo>
                <a:lnTo>
                  <a:pt x="80" y="90"/>
                </a:lnTo>
                <a:lnTo>
                  <a:pt x="68" y="91"/>
                </a:lnTo>
                <a:lnTo>
                  <a:pt x="55" y="91"/>
                </a:lnTo>
                <a:lnTo>
                  <a:pt x="43" y="88"/>
                </a:lnTo>
                <a:lnTo>
                  <a:pt x="31" y="84"/>
                </a:lnTo>
                <a:lnTo>
                  <a:pt x="22" y="78"/>
                </a:lnTo>
                <a:lnTo>
                  <a:pt x="14" y="71"/>
                </a:lnTo>
                <a:lnTo>
                  <a:pt x="7" y="64"/>
                </a:lnTo>
                <a:lnTo>
                  <a:pt x="2" y="55"/>
                </a:lnTo>
                <a:lnTo>
                  <a:pt x="0" y="47"/>
                </a:lnTo>
                <a:lnTo>
                  <a:pt x="0" y="37"/>
                </a:lnTo>
                <a:lnTo>
                  <a:pt x="2" y="29"/>
                </a:lnTo>
                <a:lnTo>
                  <a:pt x="6" y="25"/>
                </a:lnTo>
                <a:lnTo>
                  <a:pt x="11" y="20"/>
                </a:lnTo>
                <a:lnTo>
                  <a:pt x="18" y="17"/>
                </a:lnTo>
                <a:lnTo>
                  <a:pt x="28" y="13"/>
                </a:lnTo>
                <a:lnTo>
                  <a:pt x="39" y="11"/>
                </a:lnTo>
                <a:lnTo>
                  <a:pt x="52" y="7"/>
                </a:lnTo>
                <a:lnTo>
                  <a:pt x="67" y="3"/>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8" name="Freeform 23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7" y="0"/>
              </a:cxn>
              <a:cxn ang="0">
                <a:pos x="88" y="5"/>
              </a:cxn>
              <a:cxn ang="0">
                <a:pos x="99" y="10"/>
              </a:cxn>
              <a:cxn ang="0">
                <a:pos x="109" y="14"/>
              </a:cxn>
              <a:cxn ang="0">
                <a:pos x="117" y="19"/>
              </a:cxn>
              <a:cxn ang="0">
                <a:pos x="123" y="25"/>
              </a:cxn>
              <a:cxn ang="0">
                <a:pos x="128" y="30"/>
              </a:cxn>
              <a:cxn ang="0">
                <a:pos x="130" y="37"/>
              </a:cxn>
              <a:cxn ang="0">
                <a:pos x="130" y="47"/>
              </a:cxn>
              <a:cxn ang="0">
                <a:pos x="128" y="55"/>
              </a:cxn>
              <a:cxn ang="0">
                <a:pos x="123" y="63"/>
              </a:cxn>
              <a:cxn ang="0">
                <a:pos x="116" y="70"/>
              </a:cxn>
              <a:cxn ang="0">
                <a:pos x="108" y="74"/>
              </a:cxn>
              <a:cxn ang="0">
                <a:pos x="98" y="79"/>
              </a:cxn>
              <a:cxn ang="0">
                <a:pos x="86" y="81"/>
              </a:cxn>
              <a:cxn ang="0">
                <a:pos x="73" y="83"/>
              </a:cxn>
              <a:cxn ang="0">
                <a:pos x="61" y="83"/>
              </a:cxn>
              <a:cxn ang="0">
                <a:pos x="48" y="79"/>
              </a:cxn>
              <a:cxn ang="0">
                <a:pos x="34" y="74"/>
              </a:cxn>
              <a:cxn ang="0">
                <a:pos x="22" y="68"/>
              </a:cxn>
              <a:cxn ang="0">
                <a:pos x="12" y="59"/>
              </a:cxn>
              <a:cxn ang="0">
                <a:pos x="5" y="51"/>
              </a:cxn>
              <a:cxn ang="0">
                <a:pos x="0" y="43"/>
              </a:cxn>
              <a:cxn ang="0">
                <a:pos x="0" y="36"/>
              </a:cxn>
              <a:cxn ang="0">
                <a:pos x="5" y="30"/>
              </a:cxn>
              <a:cxn ang="0">
                <a:pos x="12" y="26"/>
              </a:cxn>
              <a:cxn ang="0">
                <a:pos x="21" y="20"/>
              </a:cxn>
              <a:cxn ang="0">
                <a:pos x="33" y="15"/>
              </a:cxn>
              <a:cxn ang="0">
                <a:pos x="44" y="10"/>
              </a:cxn>
              <a:cxn ang="0">
                <a:pos x="56" y="6"/>
              </a:cxn>
              <a:cxn ang="0">
                <a:pos x="66" y="3"/>
              </a:cxn>
              <a:cxn ang="0">
                <a:pos x="73" y="0"/>
              </a:cxn>
              <a:cxn ang="0">
                <a:pos x="77" y="0"/>
              </a:cxn>
            </a:cxnLst>
            <a:rect l="0" t="0" r="r" b="b"/>
            <a:pathLst>
              <a:path w="130" h="83">
                <a:moveTo>
                  <a:pt x="77" y="0"/>
                </a:moveTo>
                <a:lnTo>
                  <a:pt x="88" y="5"/>
                </a:lnTo>
                <a:lnTo>
                  <a:pt x="99" y="10"/>
                </a:lnTo>
                <a:lnTo>
                  <a:pt x="109" y="14"/>
                </a:lnTo>
                <a:lnTo>
                  <a:pt x="117" y="19"/>
                </a:lnTo>
                <a:lnTo>
                  <a:pt x="123" y="25"/>
                </a:lnTo>
                <a:lnTo>
                  <a:pt x="128" y="30"/>
                </a:lnTo>
                <a:lnTo>
                  <a:pt x="130" y="37"/>
                </a:lnTo>
                <a:lnTo>
                  <a:pt x="130" y="47"/>
                </a:lnTo>
                <a:lnTo>
                  <a:pt x="128" y="55"/>
                </a:lnTo>
                <a:lnTo>
                  <a:pt x="123" y="63"/>
                </a:lnTo>
                <a:lnTo>
                  <a:pt x="116" y="70"/>
                </a:lnTo>
                <a:lnTo>
                  <a:pt x="108" y="74"/>
                </a:lnTo>
                <a:lnTo>
                  <a:pt x="98" y="79"/>
                </a:lnTo>
                <a:lnTo>
                  <a:pt x="86" y="81"/>
                </a:lnTo>
                <a:lnTo>
                  <a:pt x="73" y="83"/>
                </a:lnTo>
                <a:lnTo>
                  <a:pt x="61" y="83"/>
                </a:lnTo>
                <a:lnTo>
                  <a:pt x="48" y="79"/>
                </a:lnTo>
                <a:lnTo>
                  <a:pt x="34" y="74"/>
                </a:lnTo>
                <a:lnTo>
                  <a:pt x="22" y="68"/>
                </a:lnTo>
                <a:lnTo>
                  <a:pt x="12" y="59"/>
                </a:lnTo>
                <a:lnTo>
                  <a:pt x="5" y="51"/>
                </a:lnTo>
                <a:lnTo>
                  <a:pt x="0" y="43"/>
                </a:lnTo>
                <a:lnTo>
                  <a:pt x="0" y="36"/>
                </a:lnTo>
                <a:lnTo>
                  <a:pt x="5" y="30"/>
                </a:lnTo>
                <a:lnTo>
                  <a:pt x="12" y="26"/>
                </a:lnTo>
                <a:lnTo>
                  <a:pt x="21" y="20"/>
                </a:lnTo>
                <a:lnTo>
                  <a:pt x="33" y="15"/>
                </a:lnTo>
                <a:lnTo>
                  <a:pt x="44" y="10"/>
                </a:lnTo>
                <a:lnTo>
                  <a:pt x="56" y="6"/>
                </a:lnTo>
                <a:lnTo>
                  <a:pt x="66" y="3"/>
                </a:lnTo>
                <a:lnTo>
                  <a:pt x="73" y="0"/>
                </a:lnTo>
                <a:lnTo>
                  <a:pt x="7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9" name="Freeform 23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25" y="9"/>
              </a:cxn>
              <a:cxn ang="0">
                <a:pos x="124" y="473"/>
              </a:cxn>
              <a:cxn ang="0">
                <a:pos x="21" y="507"/>
              </a:cxn>
              <a:cxn ang="0">
                <a:pos x="21" y="313"/>
              </a:cxn>
              <a:cxn ang="0">
                <a:pos x="19" y="310"/>
              </a:cxn>
              <a:cxn ang="0">
                <a:pos x="17" y="303"/>
              </a:cxn>
              <a:cxn ang="0">
                <a:pos x="10" y="294"/>
              </a:cxn>
              <a:cxn ang="0">
                <a:pos x="0" y="285"/>
              </a:cxn>
              <a:cxn ang="0">
                <a:pos x="0" y="0"/>
              </a:cxn>
              <a:cxn ang="0">
                <a:pos x="2" y="3"/>
              </a:cxn>
              <a:cxn ang="0">
                <a:pos x="7" y="10"/>
              </a:cxn>
              <a:cxn ang="0">
                <a:pos x="16" y="20"/>
              </a:cxn>
              <a:cxn ang="0">
                <a:pos x="30" y="29"/>
              </a:cxn>
              <a:cxn ang="0">
                <a:pos x="46" y="35"/>
              </a:cxn>
              <a:cxn ang="0">
                <a:pos x="68" y="35"/>
              </a:cxn>
              <a:cxn ang="0">
                <a:pos x="95" y="28"/>
              </a:cxn>
              <a:cxn ang="0">
                <a:pos x="125" y="9"/>
              </a:cxn>
            </a:cxnLst>
            <a:rect l="0" t="0" r="r" b="b"/>
            <a:pathLst>
              <a:path w="125" h="507">
                <a:moveTo>
                  <a:pt x="125" y="9"/>
                </a:moveTo>
                <a:lnTo>
                  <a:pt x="124" y="473"/>
                </a:lnTo>
                <a:lnTo>
                  <a:pt x="21" y="507"/>
                </a:lnTo>
                <a:lnTo>
                  <a:pt x="21" y="313"/>
                </a:lnTo>
                <a:lnTo>
                  <a:pt x="19" y="310"/>
                </a:lnTo>
                <a:lnTo>
                  <a:pt x="17" y="303"/>
                </a:lnTo>
                <a:lnTo>
                  <a:pt x="10" y="294"/>
                </a:lnTo>
                <a:lnTo>
                  <a:pt x="0" y="285"/>
                </a:lnTo>
                <a:lnTo>
                  <a:pt x="0" y="0"/>
                </a:lnTo>
                <a:lnTo>
                  <a:pt x="2" y="3"/>
                </a:lnTo>
                <a:lnTo>
                  <a:pt x="7" y="10"/>
                </a:lnTo>
                <a:lnTo>
                  <a:pt x="16" y="20"/>
                </a:lnTo>
                <a:lnTo>
                  <a:pt x="30" y="29"/>
                </a:lnTo>
                <a:lnTo>
                  <a:pt x="46" y="35"/>
                </a:lnTo>
                <a:lnTo>
                  <a:pt x="68" y="35"/>
                </a:lnTo>
                <a:lnTo>
                  <a:pt x="95" y="28"/>
                </a:lnTo>
                <a:lnTo>
                  <a:pt x="125" y="9"/>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0" name="Freeform 23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88" y="225"/>
              </a:cxn>
              <a:cxn ang="0">
                <a:pos x="189" y="226"/>
              </a:cxn>
              <a:cxn ang="0">
                <a:pos x="191" y="228"/>
              </a:cxn>
              <a:cxn ang="0">
                <a:pos x="195" y="232"/>
              </a:cxn>
              <a:cxn ang="0">
                <a:pos x="200" y="235"/>
              </a:cxn>
              <a:cxn ang="0">
                <a:pos x="208" y="241"/>
              </a:cxn>
              <a:cxn ang="0">
                <a:pos x="217" y="246"/>
              </a:cxn>
              <a:cxn ang="0">
                <a:pos x="227" y="251"/>
              </a:cxn>
              <a:cxn ang="0">
                <a:pos x="239" y="256"/>
              </a:cxn>
              <a:cxn ang="0">
                <a:pos x="251" y="259"/>
              </a:cxn>
              <a:cxn ang="0">
                <a:pos x="266" y="263"/>
              </a:cxn>
              <a:cxn ang="0">
                <a:pos x="281" y="265"/>
              </a:cxn>
              <a:cxn ang="0">
                <a:pos x="299" y="265"/>
              </a:cxn>
              <a:cxn ang="0">
                <a:pos x="317" y="264"/>
              </a:cxn>
              <a:cxn ang="0">
                <a:pos x="336" y="261"/>
              </a:cxn>
              <a:cxn ang="0">
                <a:pos x="357" y="255"/>
              </a:cxn>
              <a:cxn ang="0">
                <a:pos x="379" y="247"/>
              </a:cxn>
              <a:cxn ang="0">
                <a:pos x="378" y="247"/>
              </a:cxn>
              <a:cxn ang="0">
                <a:pos x="374" y="249"/>
              </a:cxn>
              <a:cxn ang="0">
                <a:pos x="367" y="250"/>
              </a:cxn>
              <a:cxn ang="0">
                <a:pos x="359" y="253"/>
              </a:cxn>
              <a:cxn ang="0">
                <a:pos x="350" y="255"/>
              </a:cxn>
              <a:cxn ang="0">
                <a:pos x="338" y="257"/>
              </a:cxn>
              <a:cxn ang="0">
                <a:pos x="325" y="258"/>
              </a:cxn>
              <a:cxn ang="0">
                <a:pos x="312" y="259"/>
              </a:cxn>
              <a:cxn ang="0">
                <a:pos x="298" y="259"/>
              </a:cxn>
              <a:cxn ang="0">
                <a:pos x="283" y="257"/>
              </a:cxn>
              <a:cxn ang="0">
                <a:pos x="266" y="254"/>
              </a:cxn>
              <a:cxn ang="0">
                <a:pos x="250" y="249"/>
              </a:cxn>
              <a:cxn ang="0">
                <a:pos x="235" y="241"/>
              </a:cxn>
              <a:cxn ang="0">
                <a:pos x="220" y="232"/>
              </a:cxn>
              <a:cxn ang="0">
                <a:pos x="205" y="219"/>
              </a:cxn>
              <a:cxn ang="0">
                <a:pos x="191" y="203"/>
              </a:cxn>
              <a:cxn ang="0">
                <a:pos x="0" y="0"/>
              </a:cxn>
            </a:cxnLst>
            <a:rect l="0" t="0" r="r" b="b"/>
            <a:pathLst>
              <a:path w="379" h="265">
                <a:moveTo>
                  <a:pt x="0" y="0"/>
                </a:moveTo>
                <a:lnTo>
                  <a:pt x="188" y="225"/>
                </a:lnTo>
                <a:lnTo>
                  <a:pt x="189" y="226"/>
                </a:lnTo>
                <a:lnTo>
                  <a:pt x="191" y="228"/>
                </a:lnTo>
                <a:lnTo>
                  <a:pt x="195" y="232"/>
                </a:lnTo>
                <a:lnTo>
                  <a:pt x="200" y="235"/>
                </a:lnTo>
                <a:lnTo>
                  <a:pt x="208" y="241"/>
                </a:lnTo>
                <a:lnTo>
                  <a:pt x="217" y="246"/>
                </a:lnTo>
                <a:lnTo>
                  <a:pt x="227" y="251"/>
                </a:lnTo>
                <a:lnTo>
                  <a:pt x="239" y="256"/>
                </a:lnTo>
                <a:lnTo>
                  <a:pt x="251" y="259"/>
                </a:lnTo>
                <a:lnTo>
                  <a:pt x="266" y="263"/>
                </a:lnTo>
                <a:lnTo>
                  <a:pt x="281" y="265"/>
                </a:lnTo>
                <a:lnTo>
                  <a:pt x="299" y="265"/>
                </a:lnTo>
                <a:lnTo>
                  <a:pt x="317" y="264"/>
                </a:lnTo>
                <a:lnTo>
                  <a:pt x="336" y="261"/>
                </a:lnTo>
                <a:lnTo>
                  <a:pt x="357" y="255"/>
                </a:lnTo>
                <a:lnTo>
                  <a:pt x="379" y="247"/>
                </a:lnTo>
                <a:lnTo>
                  <a:pt x="378" y="247"/>
                </a:lnTo>
                <a:lnTo>
                  <a:pt x="374" y="249"/>
                </a:lnTo>
                <a:lnTo>
                  <a:pt x="367" y="250"/>
                </a:lnTo>
                <a:lnTo>
                  <a:pt x="359" y="253"/>
                </a:lnTo>
                <a:lnTo>
                  <a:pt x="350" y="255"/>
                </a:lnTo>
                <a:lnTo>
                  <a:pt x="338" y="257"/>
                </a:lnTo>
                <a:lnTo>
                  <a:pt x="325" y="258"/>
                </a:lnTo>
                <a:lnTo>
                  <a:pt x="312" y="259"/>
                </a:lnTo>
                <a:lnTo>
                  <a:pt x="298" y="259"/>
                </a:lnTo>
                <a:lnTo>
                  <a:pt x="283" y="257"/>
                </a:lnTo>
                <a:lnTo>
                  <a:pt x="266" y="254"/>
                </a:lnTo>
                <a:lnTo>
                  <a:pt x="250" y="249"/>
                </a:lnTo>
                <a:lnTo>
                  <a:pt x="235" y="241"/>
                </a:lnTo>
                <a:lnTo>
                  <a:pt x="220" y="232"/>
                </a:lnTo>
                <a:lnTo>
                  <a:pt x="205" y="219"/>
                </a:lnTo>
                <a:lnTo>
                  <a:pt x="191" y="203"/>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1" name="Freeform 24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4"/>
              </a:cxn>
              <a:cxn ang="0">
                <a:pos x="618" y="89"/>
              </a:cxn>
              <a:cxn ang="0">
                <a:pos x="619" y="88"/>
              </a:cxn>
              <a:cxn ang="0">
                <a:pos x="624" y="86"/>
              </a:cxn>
              <a:cxn ang="0">
                <a:pos x="630" y="80"/>
              </a:cxn>
              <a:cxn ang="0">
                <a:pos x="636" y="70"/>
              </a:cxn>
              <a:cxn ang="0">
                <a:pos x="640" y="59"/>
              </a:cxn>
              <a:cxn ang="0">
                <a:pos x="643" y="44"/>
              </a:cxn>
              <a:cxn ang="0">
                <a:pos x="640" y="24"/>
              </a:cxn>
              <a:cxn ang="0">
                <a:pos x="634" y="0"/>
              </a:cxn>
              <a:cxn ang="0">
                <a:pos x="634" y="2"/>
              </a:cxn>
              <a:cxn ang="0">
                <a:pos x="633" y="10"/>
              </a:cxn>
              <a:cxn ang="0">
                <a:pos x="632" y="21"/>
              </a:cxn>
              <a:cxn ang="0">
                <a:pos x="630" y="33"/>
              </a:cxn>
              <a:cxn ang="0">
                <a:pos x="625" y="47"/>
              </a:cxn>
              <a:cxn ang="0">
                <a:pos x="619" y="60"/>
              </a:cxn>
              <a:cxn ang="0">
                <a:pos x="610" y="72"/>
              </a:cxn>
              <a:cxn ang="0">
                <a:pos x="599" y="79"/>
              </a:cxn>
              <a:cxn ang="0">
                <a:pos x="0" y="314"/>
              </a:cxn>
            </a:cxnLst>
            <a:rect l="0" t="0" r="r" b="b"/>
            <a:pathLst>
              <a:path w="643" h="314">
                <a:moveTo>
                  <a:pt x="0" y="314"/>
                </a:moveTo>
                <a:lnTo>
                  <a:pt x="618" y="89"/>
                </a:lnTo>
                <a:lnTo>
                  <a:pt x="619" y="88"/>
                </a:lnTo>
                <a:lnTo>
                  <a:pt x="624" y="86"/>
                </a:lnTo>
                <a:lnTo>
                  <a:pt x="630" y="80"/>
                </a:lnTo>
                <a:lnTo>
                  <a:pt x="636" y="70"/>
                </a:lnTo>
                <a:lnTo>
                  <a:pt x="640" y="59"/>
                </a:lnTo>
                <a:lnTo>
                  <a:pt x="643" y="44"/>
                </a:lnTo>
                <a:lnTo>
                  <a:pt x="640" y="24"/>
                </a:lnTo>
                <a:lnTo>
                  <a:pt x="634" y="0"/>
                </a:lnTo>
                <a:lnTo>
                  <a:pt x="634" y="2"/>
                </a:lnTo>
                <a:lnTo>
                  <a:pt x="633" y="10"/>
                </a:lnTo>
                <a:lnTo>
                  <a:pt x="632" y="21"/>
                </a:lnTo>
                <a:lnTo>
                  <a:pt x="630" y="33"/>
                </a:lnTo>
                <a:lnTo>
                  <a:pt x="625" y="47"/>
                </a:lnTo>
                <a:lnTo>
                  <a:pt x="619" y="60"/>
                </a:lnTo>
                <a:lnTo>
                  <a:pt x="610" y="72"/>
                </a:lnTo>
                <a:lnTo>
                  <a:pt x="599" y="79"/>
                </a:lnTo>
                <a:lnTo>
                  <a:pt x="0" y="3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2" name="Freeform 24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231"/>
              </a:cxn>
              <a:cxn ang="0">
                <a:pos x="0" y="235"/>
              </a:cxn>
              <a:cxn ang="0">
                <a:pos x="613" y="44"/>
              </a:cxn>
              <a:cxn ang="0">
                <a:pos x="616" y="43"/>
              </a:cxn>
              <a:cxn ang="0">
                <a:pos x="619" y="41"/>
              </a:cxn>
              <a:cxn ang="0">
                <a:pos x="626" y="36"/>
              </a:cxn>
              <a:cxn ang="0">
                <a:pos x="634" y="30"/>
              </a:cxn>
              <a:cxn ang="0">
                <a:pos x="641" y="24"/>
              </a:cxn>
              <a:cxn ang="0">
                <a:pos x="648" y="16"/>
              </a:cxn>
              <a:cxn ang="0">
                <a:pos x="651" y="8"/>
              </a:cxn>
              <a:cxn ang="0">
                <a:pos x="654" y="0"/>
              </a:cxn>
              <a:cxn ang="0">
                <a:pos x="654" y="1"/>
              </a:cxn>
              <a:cxn ang="0">
                <a:pos x="653" y="4"/>
              </a:cxn>
              <a:cxn ang="0">
                <a:pos x="650" y="8"/>
              </a:cxn>
              <a:cxn ang="0">
                <a:pos x="646" y="14"/>
              </a:cxn>
              <a:cxn ang="0">
                <a:pos x="639" y="21"/>
              </a:cxn>
              <a:cxn ang="0">
                <a:pos x="629" y="28"/>
              </a:cxn>
              <a:cxn ang="0">
                <a:pos x="617" y="36"/>
              </a:cxn>
              <a:cxn ang="0">
                <a:pos x="600" y="43"/>
              </a:cxn>
              <a:cxn ang="0">
                <a:pos x="3" y="231"/>
              </a:cxn>
            </a:cxnLst>
            <a:rect l="0" t="0" r="r" b="b"/>
            <a:pathLst>
              <a:path w="654" h="235">
                <a:moveTo>
                  <a:pt x="3" y="231"/>
                </a:moveTo>
                <a:lnTo>
                  <a:pt x="0" y="235"/>
                </a:lnTo>
                <a:lnTo>
                  <a:pt x="613" y="44"/>
                </a:lnTo>
                <a:lnTo>
                  <a:pt x="616" y="43"/>
                </a:lnTo>
                <a:lnTo>
                  <a:pt x="619" y="41"/>
                </a:lnTo>
                <a:lnTo>
                  <a:pt x="626" y="36"/>
                </a:lnTo>
                <a:lnTo>
                  <a:pt x="634" y="30"/>
                </a:lnTo>
                <a:lnTo>
                  <a:pt x="641" y="24"/>
                </a:lnTo>
                <a:lnTo>
                  <a:pt x="648" y="16"/>
                </a:lnTo>
                <a:lnTo>
                  <a:pt x="651" y="8"/>
                </a:lnTo>
                <a:lnTo>
                  <a:pt x="654" y="0"/>
                </a:lnTo>
                <a:lnTo>
                  <a:pt x="654" y="1"/>
                </a:lnTo>
                <a:lnTo>
                  <a:pt x="653" y="4"/>
                </a:lnTo>
                <a:lnTo>
                  <a:pt x="650" y="8"/>
                </a:lnTo>
                <a:lnTo>
                  <a:pt x="646" y="14"/>
                </a:lnTo>
                <a:lnTo>
                  <a:pt x="639" y="21"/>
                </a:lnTo>
                <a:lnTo>
                  <a:pt x="629" y="28"/>
                </a:lnTo>
                <a:lnTo>
                  <a:pt x="617" y="36"/>
                </a:lnTo>
                <a:lnTo>
                  <a:pt x="600" y="43"/>
                </a:lnTo>
                <a:lnTo>
                  <a:pt x="3" y="23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3" name="Freeform 24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80" y="0"/>
              </a:cxn>
              <a:cxn ang="0">
                <a:pos x="0" y="254"/>
              </a:cxn>
              <a:cxn ang="0">
                <a:pos x="0" y="258"/>
              </a:cxn>
              <a:cxn ang="0">
                <a:pos x="785" y="7"/>
              </a:cxn>
              <a:cxn ang="0">
                <a:pos x="780" y="0"/>
              </a:cxn>
            </a:cxnLst>
            <a:rect l="0" t="0" r="r" b="b"/>
            <a:pathLst>
              <a:path w="785" h="258">
                <a:moveTo>
                  <a:pt x="780" y="0"/>
                </a:moveTo>
                <a:lnTo>
                  <a:pt x="0" y="254"/>
                </a:lnTo>
                <a:lnTo>
                  <a:pt x="0" y="258"/>
                </a:lnTo>
                <a:lnTo>
                  <a:pt x="785" y="7"/>
                </a:lnTo>
                <a:lnTo>
                  <a:pt x="78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4" name="Freeform 24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8"/>
              </a:cxn>
              <a:cxn ang="0">
                <a:pos x="609" y="82"/>
              </a:cxn>
              <a:cxn ang="0">
                <a:pos x="610" y="81"/>
              </a:cxn>
              <a:cxn ang="0">
                <a:pos x="615" y="79"/>
              </a:cxn>
              <a:cxn ang="0">
                <a:pos x="621" y="75"/>
              </a:cxn>
              <a:cxn ang="0">
                <a:pos x="626" y="67"/>
              </a:cxn>
              <a:cxn ang="0">
                <a:pos x="632" y="57"/>
              </a:cxn>
              <a:cxn ang="0">
                <a:pos x="637" y="43"/>
              </a:cxn>
              <a:cxn ang="0">
                <a:pos x="639" y="24"/>
              </a:cxn>
              <a:cxn ang="0">
                <a:pos x="637" y="0"/>
              </a:cxn>
              <a:cxn ang="0">
                <a:pos x="637" y="2"/>
              </a:cxn>
              <a:cxn ang="0">
                <a:pos x="638" y="9"/>
              </a:cxn>
              <a:cxn ang="0">
                <a:pos x="638" y="18"/>
              </a:cxn>
              <a:cxn ang="0">
                <a:pos x="636" y="30"/>
              </a:cxn>
              <a:cxn ang="0">
                <a:pos x="632" y="44"/>
              </a:cxn>
              <a:cxn ang="0">
                <a:pos x="625" y="58"/>
              </a:cxn>
              <a:cxn ang="0">
                <a:pos x="614" y="71"/>
              </a:cxn>
              <a:cxn ang="0">
                <a:pos x="599" y="82"/>
              </a:cxn>
              <a:cxn ang="0">
                <a:pos x="0" y="318"/>
              </a:cxn>
            </a:cxnLst>
            <a:rect l="0" t="0" r="r" b="b"/>
            <a:pathLst>
              <a:path w="639" h="318">
                <a:moveTo>
                  <a:pt x="0" y="318"/>
                </a:moveTo>
                <a:lnTo>
                  <a:pt x="609" y="82"/>
                </a:lnTo>
                <a:lnTo>
                  <a:pt x="610" y="81"/>
                </a:lnTo>
                <a:lnTo>
                  <a:pt x="615" y="79"/>
                </a:lnTo>
                <a:lnTo>
                  <a:pt x="621" y="75"/>
                </a:lnTo>
                <a:lnTo>
                  <a:pt x="626" y="67"/>
                </a:lnTo>
                <a:lnTo>
                  <a:pt x="632" y="57"/>
                </a:lnTo>
                <a:lnTo>
                  <a:pt x="637" y="43"/>
                </a:lnTo>
                <a:lnTo>
                  <a:pt x="639" y="24"/>
                </a:lnTo>
                <a:lnTo>
                  <a:pt x="637" y="0"/>
                </a:lnTo>
                <a:lnTo>
                  <a:pt x="637" y="2"/>
                </a:lnTo>
                <a:lnTo>
                  <a:pt x="638" y="9"/>
                </a:lnTo>
                <a:lnTo>
                  <a:pt x="638" y="18"/>
                </a:lnTo>
                <a:lnTo>
                  <a:pt x="636" y="30"/>
                </a:lnTo>
                <a:lnTo>
                  <a:pt x="632" y="44"/>
                </a:lnTo>
                <a:lnTo>
                  <a:pt x="625" y="58"/>
                </a:lnTo>
                <a:lnTo>
                  <a:pt x="614" y="71"/>
                </a:lnTo>
                <a:lnTo>
                  <a:pt x="599" y="82"/>
                </a:lnTo>
                <a:lnTo>
                  <a:pt x="0" y="31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5" name="Freeform 24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03" y="306"/>
              </a:cxn>
              <a:cxn ang="0">
                <a:pos x="204" y="307"/>
              </a:cxn>
              <a:cxn ang="0">
                <a:pos x="207" y="310"/>
              </a:cxn>
              <a:cxn ang="0">
                <a:pos x="210" y="313"/>
              </a:cxn>
              <a:cxn ang="0">
                <a:pos x="216" y="319"/>
              </a:cxn>
              <a:cxn ang="0">
                <a:pos x="223" y="323"/>
              </a:cxn>
              <a:cxn ang="0">
                <a:pos x="231" y="329"/>
              </a:cxn>
              <a:cxn ang="0">
                <a:pos x="241" y="336"/>
              </a:cxn>
              <a:cxn ang="0">
                <a:pos x="252" y="341"/>
              </a:cxn>
              <a:cxn ang="0">
                <a:pos x="264" y="347"/>
              </a:cxn>
              <a:cxn ang="0">
                <a:pos x="278" y="350"/>
              </a:cxn>
              <a:cxn ang="0">
                <a:pos x="295" y="354"/>
              </a:cxn>
              <a:cxn ang="0">
                <a:pos x="311" y="355"/>
              </a:cxn>
              <a:cxn ang="0">
                <a:pos x="329" y="355"/>
              </a:cxn>
              <a:cxn ang="0">
                <a:pos x="348" y="351"/>
              </a:cxn>
              <a:cxn ang="0">
                <a:pos x="369" y="347"/>
              </a:cxn>
              <a:cxn ang="0">
                <a:pos x="391" y="338"/>
              </a:cxn>
              <a:cxn ang="0">
                <a:pos x="390" y="338"/>
              </a:cxn>
              <a:cxn ang="0">
                <a:pos x="386" y="341"/>
              </a:cxn>
              <a:cxn ang="0">
                <a:pos x="379" y="342"/>
              </a:cxn>
              <a:cxn ang="0">
                <a:pos x="371" y="344"/>
              </a:cxn>
              <a:cxn ang="0">
                <a:pos x="362" y="347"/>
              </a:cxn>
              <a:cxn ang="0">
                <a:pos x="350" y="349"/>
              </a:cxn>
              <a:cxn ang="0">
                <a:pos x="337" y="350"/>
              </a:cxn>
              <a:cxn ang="0">
                <a:pos x="324" y="350"/>
              </a:cxn>
              <a:cxn ang="0">
                <a:pos x="310" y="350"/>
              </a:cxn>
              <a:cxn ang="0">
                <a:pos x="295" y="349"/>
              </a:cxn>
              <a:cxn ang="0">
                <a:pos x="278" y="345"/>
              </a:cxn>
              <a:cxn ang="0">
                <a:pos x="262" y="340"/>
              </a:cxn>
              <a:cxn ang="0">
                <a:pos x="247" y="333"/>
              </a:cxn>
              <a:cxn ang="0">
                <a:pos x="232" y="323"/>
              </a:cxn>
              <a:cxn ang="0">
                <a:pos x="217" y="311"/>
              </a:cxn>
              <a:cxn ang="0">
                <a:pos x="203" y="296"/>
              </a:cxn>
              <a:cxn ang="0">
                <a:pos x="0" y="0"/>
              </a:cxn>
            </a:cxnLst>
            <a:rect l="0" t="0" r="r" b="b"/>
            <a:pathLst>
              <a:path w="391" h="355">
                <a:moveTo>
                  <a:pt x="0" y="0"/>
                </a:moveTo>
                <a:lnTo>
                  <a:pt x="203" y="306"/>
                </a:lnTo>
                <a:lnTo>
                  <a:pt x="204" y="307"/>
                </a:lnTo>
                <a:lnTo>
                  <a:pt x="207" y="310"/>
                </a:lnTo>
                <a:lnTo>
                  <a:pt x="210" y="313"/>
                </a:lnTo>
                <a:lnTo>
                  <a:pt x="216" y="319"/>
                </a:lnTo>
                <a:lnTo>
                  <a:pt x="223" y="323"/>
                </a:lnTo>
                <a:lnTo>
                  <a:pt x="231" y="329"/>
                </a:lnTo>
                <a:lnTo>
                  <a:pt x="241" y="336"/>
                </a:lnTo>
                <a:lnTo>
                  <a:pt x="252" y="341"/>
                </a:lnTo>
                <a:lnTo>
                  <a:pt x="264" y="347"/>
                </a:lnTo>
                <a:lnTo>
                  <a:pt x="278" y="350"/>
                </a:lnTo>
                <a:lnTo>
                  <a:pt x="295" y="354"/>
                </a:lnTo>
                <a:lnTo>
                  <a:pt x="311" y="355"/>
                </a:lnTo>
                <a:lnTo>
                  <a:pt x="329" y="355"/>
                </a:lnTo>
                <a:lnTo>
                  <a:pt x="348" y="351"/>
                </a:lnTo>
                <a:lnTo>
                  <a:pt x="369" y="347"/>
                </a:lnTo>
                <a:lnTo>
                  <a:pt x="391" y="338"/>
                </a:lnTo>
                <a:lnTo>
                  <a:pt x="390" y="338"/>
                </a:lnTo>
                <a:lnTo>
                  <a:pt x="386" y="341"/>
                </a:lnTo>
                <a:lnTo>
                  <a:pt x="379" y="342"/>
                </a:lnTo>
                <a:lnTo>
                  <a:pt x="371" y="344"/>
                </a:lnTo>
                <a:lnTo>
                  <a:pt x="362" y="347"/>
                </a:lnTo>
                <a:lnTo>
                  <a:pt x="350" y="349"/>
                </a:lnTo>
                <a:lnTo>
                  <a:pt x="337" y="350"/>
                </a:lnTo>
                <a:lnTo>
                  <a:pt x="324" y="350"/>
                </a:lnTo>
                <a:lnTo>
                  <a:pt x="310" y="350"/>
                </a:lnTo>
                <a:lnTo>
                  <a:pt x="295" y="349"/>
                </a:lnTo>
                <a:lnTo>
                  <a:pt x="278" y="345"/>
                </a:lnTo>
                <a:lnTo>
                  <a:pt x="262" y="340"/>
                </a:lnTo>
                <a:lnTo>
                  <a:pt x="247" y="333"/>
                </a:lnTo>
                <a:lnTo>
                  <a:pt x="232" y="323"/>
                </a:lnTo>
                <a:lnTo>
                  <a:pt x="217" y="311"/>
                </a:lnTo>
                <a:lnTo>
                  <a:pt x="203" y="296"/>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6" name="Freeform 24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16" y="119"/>
              </a:cxn>
              <a:cxn ang="0">
                <a:pos x="117" y="120"/>
              </a:cxn>
              <a:cxn ang="0">
                <a:pos x="118" y="123"/>
              </a:cxn>
              <a:cxn ang="0">
                <a:pos x="123" y="127"/>
              </a:cxn>
              <a:cxn ang="0">
                <a:pos x="128" y="132"/>
              </a:cxn>
              <a:cxn ang="0">
                <a:pos x="135" y="138"/>
              </a:cxn>
              <a:cxn ang="0">
                <a:pos x="143" y="145"/>
              </a:cxn>
              <a:cxn ang="0">
                <a:pos x="152" y="150"/>
              </a:cxn>
              <a:cxn ang="0">
                <a:pos x="162" y="156"/>
              </a:cxn>
              <a:cxn ang="0">
                <a:pos x="175" y="162"/>
              </a:cxn>
              <a:cxn ang="0">
                <a:pos x="189" y="167"/>
              </a:cxn>
              <a:cxn ang="0">
                <a:pos x="204" y="169"/>
              </a:cxn>
              <a:cxn ang="0">
                <a:pos x="221" y="170"/>
              </a:cxn>
              <a:cxn ang="0">
                <a:pos x="240" y="170"/>
              </a:cxn>
              <a:cxn ang="0">
                <a:pos x="260" y="167"/>
              </a:cxn>
              <a:cxn ang="0">
                <a:pos x="281" y="161"/>
              </a:cxn>
              <a:cxn ang="0">
                <a:pos x="304" y="152"/>
              </a:cxn>
              <a:cxn ang="0">
                <a:pos x="303" y="152"/>
              </a:cxn>
              <a:cxn ang="0">
                <a:pos x="299" y="154"/>
              </a:cxn>
              <a:cxn ang="0">
                <a:pos x="292" y="155"/>
              </a:cxn>
              <a:cxn ang="0">
                <a:pos x="284" y="157"/>
              </a:cxn>
              <a:cxn ang="0">
                <a:pos x="275" y="160"/>
              </a:cxn>
              <a:cxn ang="0">
                <a:pos x="263" y="162"/>
              </a:cxn>
              <a:cxn ang="0">
                <a:pos x="250" y="163"/>
              </a:cxn>
              <a:cxn ang="0">
                <a:pos x="237" y="163"/>
              </a:cxn>
              <a:cxn ang="0">
                <a:pos x="223" y="163"/>
              </a:cxn>
              <a:cxn ang="0">
                <a:pos x="208" y="161"/>
              </a:cxn>
              <a:cxn ang="0">
                <a:pos x="191" y="157"/>
              </a:cxn>
              <a:cxn ang="0">
                <a:pos x="175" y="153"/>
              </a:cxn>
              <a:cxn ang="0">
                <a:pos x="160" y="145"/>
              </a:cxn>
              <a:cxn ang="0">
                <a:pos x="145" y="135"/>
              </a:cxn>
              <a:cxn ang="0">
                <a:pos x="130" y="123"/>
              </a:cxn>
              <a:cxn ang="0">
                <a:pos x="116" y="107"/>
              </a:cxn>
              <a:cxn ang="0">
                <a:pos x="0" y="0"/>
              </a:cxn>
            </a:cxnLst>
            <a:rect l="0" t="0" r="r" b="b"/>
            <a:pathLst>
              <a:path w="304" h="170">
                <a:moveTo>
                  <a:pt x="0" y="0"/>
                </a:moveTo>
                <a:lnTo>
                  <a:pt x="116" y="119"/>
                </a:lnTo>
                <a:lnTo>
                  <a:pt x="117" y="120"/>
                </a:lnTo>
                <a:lnTo>
                  <a:pt x="118" y="123"/>
                </a:lnTo>
                <a:lnTo>
                  <a:pt x="123" y="127"/>
                </a:lnTo>
                <a:lnTo>
                  <a:pt x="128" y="132"/>
                </a:lnTo>
                <a:lnTo>
                  <a:pt x="135" y="138"/>
                </a:lnTo>
                <a:lnTo>
                  <a:pt x="143" y="145"/>
                </a:lnTo>
                <a:lnTo>
                  <a:pt x="152" y="150"/>
                </a:lnTo>
                <a:lnTo>
                  <a:pt x="162" y="156"/>
                </a:lnTo>
                <a:lnTo>
                  <a:pt x="175" y="162"/>
                </a:lnTo>
                <a:lnTo>
                  <a:pt x="189" y="167"/>
                </a:lnTo>
                <a:lnTo>
                  <a:pt x="204" y="169"/>
                </a:lnTo>
                <a:lnTo>
                  <a:pt x="221" y="170"/>
                </a:lnTo>
                <a:lnTo>
                  <a:pt x="240" y="170"/>
                </a:lnTo>
                <a:lnTo>
                  <a:pt x="260" y="167"/>
                </a:lnTo>
                <a:lnTo>
                  <a:pt x="281" y="161"/>
                </a:lnTo>
                <a:lnTo>
                  <a:pt x="304" y="152"/>
                </a:lnTo>
                <a:lnTo>
                  <a:pt x="303" y="152"/>
                </a:lnTo>
                <a:lnTo>
                  <a:pt x="299" y="154"/>
                </a:lnTo>
                <a:lnTo>
                  <a:pt x="292" y="155"/>
                </a:lnTo>
                <a:lnTo>
                  <a:pt x="284" y="157"/>
                </a:lnTo>
                <a:lnTo>
                  <a:pt x="275" y="160"/>
                </a:lnTo>
                <a:lnTo>
                  <a:pt x="263" y="162"/>
                </a:lnTo>
                <a:lnTo>
                  <a:pt x="250" y="163"/>
                </a:lnTo>
                <a:lnTo>
                  <a:pt x="237" y="163"/>
                </a:lnTo>
                <a:lnTo>
                  <a:pt x="223" y="163"/>
                </a:lnTo>
                <a:lnTo>
                  <a:pt x="208" y="161"/>
                </a:lnTo>
                <a:lnTo>
                  <a:pt x="191" y="157"/>
                </a:lnTo>
                <a:lnTo>
                  <a:pt x="175" y="153"/>
                </a:lnTo>
                <a:lnTo>
                  <a:pt x="160" y="145"/>
                </a:lnTo>
                <a:lnTo>
                  <a:pt x="145" y="135"/>
                </a:lnTo>
                <a:lnTo>
                  <a:pt x="130" y="123"/>
                </a:lnTo>
                <a:lnTo>
                  <a:pt x="116" y="107"/>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7" name="Freeform 24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
              </a:cxn>
              <a:cxn ang="0">
                <a:pos x="163" y="170"/>
              </a:cxn>
              <a:cxn ang="0">
                <a:pos x="158" y="154"/>
              </a:cxn>
              <a:cxn ang="0">
                <a:pos x="3" y="0"/>
              </a:cxn>
              <a:cxn ang="0">
                <a:pos x="0" y="2"/>
              </a:cxn>
            </a:cxnLst>
            <a:rect l="0" t="0" r="r" b="b"/>
            <a:pathLst>
              <a:path w="163" h="170">
                <a:moveTo>
                  <a:pt x="0" y="2"/>
                </a:moveTo>
                <a:lnTo>
                  <a:pt x="163" y="170"/>
                </a:lnTo>
                <a:lnTo>
                  <a:pt x="158" y="154"/>
                </a:lnTo>
                <a:lnTo>
                  <a:pt x="3" y="0"/>
                </a:lnTo>
                <a:lnTo>
                  <a:pt x="0" y="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8" name="Freeform 24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111"/>
              </a:cxn>
              <a:cxn ang="0">
                <a:pos x="89" y="77"/>
              </a:cxn>
              <a:cxn ang="0">
                <a:pos x="91" y="76"/>
              </a:cxn>
              <a:cxn ang="0">
                <a:pos x="96" y="72"/>
              </a:cxn>
              <a:cxn ang="0">
                <a:pos x="102" y="66"/>
              </a:cxn>
              <a:cxn ang="0">
                <a:pos x="108" y="57"/>
              </a:cxn>
              <a:cxn ang="0">
                <a:pos x="111" y="47"/>
              </a:cxn>
              <a:cxn ang="0">
                <a:pos x="112" y="34"/>
              </a:cxn>
              <a:cxn ang="0">
                <a:pos x="110" y="18"/>
              </a:cxn>
              <a:cxn ang="0">
                <a:pos x="101" y="0"/>
              </a:cxn>
              <a:cxn ang="0">
                <a:pos x="102" y="3"/>
              </a:cxn>
              <a:cxn ang="0">
                <a:pos x="103" y="7"/>
              </a:cxn>
              <a:cxn ang="0">
                <a:pos x="104" y="15"/>
              </a:cxn>
              <a:cxn ang="0">
                <a:pos x="104" y="25"/>
              </a:cxn>
              <a:cxn ang="0">
                <a:pos x="102" y="36"/>
              </a:cxn>
              <a:cxn ang="0">
                <a:pos x="97" y="49"/>
              </a:cxn>
              <a:cxn ang="0">
                <a:pos x="90" y="62"/>
              </a:cxn>
              <a:cxn ang="0">
                <a:pos x="77" y="74"/>
              </a:cxn>
              <a:cxn ang="0">
                <a:pos x="0" y="111"/>
              </a:cxn>
            </a:cxnLst>
            <a:rect l="0" t="0" r="r" b="b"/>
            <a:pathLst>
              <a:path w="112" h="111">
                <a:moveTo>
                  <a:pt x="0" y="111"/>
                </a:moveTo>
                <a:lnTo>
                  <a:pt x="89" y="77"/>
                </a:lnTo>
                <a:lnTo>
                  <a:pt x="91" y="76"/>
                </a:lnTo>
                <a:lnTo>
                  <a:pt x="96" y="72"/>
                </a:lnTo>
                <a:lnTo>
                  <a:pt x="102" y="66"/>
                </a:lnTo>
                <a:lnTo>
                  <a:pt x="108" y="57"/>
                </a:lnTo>
                <a:lnTo>
                  <a:pt x="111" y="47"/>
                </a:lnTo>
                <a:lnTo>
                  <a:pt x="112" y="34"/>
                </a:lnTo>
                <a:lnTo>
                  <a:pt x="110" y="18"/>
                </a:lnTo>
                <a:lnTo>
                  <a:pt x="101" y="0"/>
                </a:lnTo>
                <a:lnTo>
                  <a:pt x="102" y="3"/>
                </a:lnTo>
                <a:lnTo>
                  <a:pt x="103" y="7"/>
                </a:lnTo>
                <a:lnTo>
                  <a:pt x="104" y="15"/>
                </a:lnTo>
                <a:lnTo>
                  <a:pt x="104" y="25"/>
                </a:lnTo>
                <a:lnTo>
                  <a:pt x="102" y="36"/>
                </a:lnTo>
                <a:lnTo>
                  <a:pt x="97" y="49"/>
                </a:lnTo>
                <a:lnTo>
                  <a:pt x="90" y="62"/>
                </a:lnTo>
                <a:lnTo>
                  <a:pt x="77" y="74"/>
                </a:lnTo>
                <a:lnTo>
                  <a:pt x="0" y="11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9" name="Freeform 24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9" y="71"/>
              </a:cxn>
              <a:cxn ang="0">
                <a:pos x="15" y="69"/>
              </a:cxn>
              <a:cxn ang="0">
                <a:pos x="6" y="59"/>
              </a:cxn>
              <a:cxn ang="0">
                <a:pos x="0" y="39"/>
              </a:cxn>
              <a:cxn ang="0">
                <a:pos x="0" y="0"/>
              </a:cxn>
              <a:cxn ang="0">
                <a:pos x="2" y="10"/>
              </a:cxn>
              <a:cxn ang="0">
                <a:pos x="5" y="32"/>
              </a:cxn>
              <a:cxn ang="0">
                <a:pos x="11" y="56"/>
              </a:cxn>
              <a:cxn ang="0">
                <a:pos x="19" y="71"/>
              </a:cxn>
            </a:cxnLst>
            <a:rect l="0" t="0" r="r" b="b"/>
            <a:pathLst>
              <a:path w="19" h="71">
                <a:moveTo>
                  <a:pt x="19" y="71"/>
                </a:moveTo>
                <a:lnTo>
                  <a:pt x="15" y="69"/>
                </a:lnTo>
                <a:lnTo>
                  <a:pt x="6" y="59"/>
                </a:lnTo>
                <a:lnTo>
                  <a:pt x="0" y="39"/>
                </a:lnTo>
                <a:lnTo>
                  <a:pt x="0" y="0"/>
                </a:lnTo>
                <a:lnTo>
                  <a:pt x="2" y="10"/>
                </a:lnTo>
                <a:lnTo>
                  <a:pt x="5" y="32"/>
                </a:lnTo>
                <a:lnTo>
                  <a:pt x="11" y="56"/>
                </a:lnTo>
                <a:lnTo>
                  <a:pt x="19" y="7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0" name="Freeform 24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6"/>
              </a:cxn>
              <a:cxn ang="0">
                <a:pos x="2" y="4"/>
              </a:cxn>
              <a:cxn ang="0">
                <a:pos x="9" y="2"/>
              </a:cxn>
              <a:cxn ang="0">
                <a:pos x="18" y="0"/>
              </a:cxn>
              <a:cxn ang="0">
                <a:pos x="27" y="1"/>
              </a:cxn>
              <a:cxn ang="0">
                <a:pos x="37" y="4"/>
              </a:cxn>
              <a:cxn ang="0">
                <a:pos x="44" y="14"/>
              </a:cxn>
              <a:cxn ang="0">
                <a:pos x="46" y="30"/>
              </a:cxn>
              <a:cxn ang="0">
                <a:pos x="44" y="55"/>
              </a:cxn>
              <a:cxn ang="0">
                <a:pos x="44" y="53"/>
              </a:cxn>
              <a:cxn ang="0">
                <a:pos x="44" y="46"/>
              </a:cxn>
              <a:cxn ang="0">
                <a:pos x="42" y="37"/>
              </a:cxn>
              <a:cxn ang="0">
                <a:pos x="39" y="26"/>
              </a:cxn>
              <a:cxn ang="0">
                <a:pos x="34" y="17"/>
              </a:cxn>
              <a:cxn ang="0">
                <a:pos x="26" y="9"/>
              </a:cxn>
              <a:cxn ang="0">
                <a:pos x="15" y="4"/>
              </a:cxn>
              <a:cxn ang="0">
                <a:pos x="0" y="6"/>
              </a:cxn>
            </a:cxnLst>
            <a:rect l="0" t="0" r="r" b="b"/>
            <a:pathLst>
              <a:path w="46" h="55">
                <a:moveTo>
                  <a:pt x="0" y="6"/>
                </a:moveTo>
                <a:lnTo>
                  <a:pt x="2" y="4"/>
                </a:lnTo>
                <a:lnTo>
                  <a:pt x="9" y="2"/>
                </a:lnTo>
                <a:lnTo>
                  <a:pt x="18" y="0"/>
                </a:lnTo>
                <a:lnTo>
                  <a:pt x="27" y="1"/>
                </a:lnTo>
                <a:lnTo>
                  <a:pt x="37" y="4"/>
                </a:lnTo>
                <a:lnTo>
                  <a:pt x="44" y="14"/>
                </a:lnTo>
                <a:lnTo>
                  <a:pt x="46" y="30"/>
                </a:lnTo>
                <a:lnTo>
                  <a:pt x="44" y="55"/>
                </a:lnTo>
                <a:lnTo>
                  <a:pt x="44" y="53"/>
                </a:lnTo>
                <a:lnTo>
                  <a:pt x="44" y="46"/>
                </a:lnTo>
                <a:lnTo>
                  <a:pt x="42" y="37"/>
                </a:lnTo>
                <a:lnTo>
                  <a:pt x="39" y="26"/>
                </a:lnTo>
                <a:lnTo>
                  <a:pt x="34" y="17"/>
                </a:lnTo>
                <a:lnTo>
                  <a:pt x="26" y="9"/>
                </a:lnTo>
                <a:lnTo>
                  <a:pt x="15" y="4"/>
                </a:lnTo>
                <a:lnTo>
                  <a:pt x="0" y="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1" name="Freeform 25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4" y="4"/>
              </a:cxn>
              <a:cxn ang="0">
                <a:pos x="1" y="14"/>
              </a:cxn>
              <a:cxn ang="0">
                <a:pos x="0" y="28"/>
              </a:cxn>
              <a:cxn ang="0">
                <a:pos x="0" y="42"/>
              </a:cxn>
              <a:cxn ang="0">
                <a:pos x="4" y="55"/>
              </a:cxn>
              <a:cxn ang="0">
                <a:pos x="13" y="64"/>
              </a:cxn>
              <a:cxn ang="0">
                <a:pos x="28" y="66"/>
              </a:cxn>
              <a:cxn ang="0">
                <a:pos x="50" y="59"/>
              </a:cxn>
              <a:cxn ang="0">
                <a:pos x="48" y="59"/>
              </a:cxn>
              <a:cxn ang="0">
                <a:pos x="41" y="60"/>
              </a:cxn>
              <a:cxn ang="0">
                <a:pos x="33" y="60"/>
              </a:cxn>
              <a:cxn ang="0">
                <a:pos x="22" y="57"/>
              </a:cxn>
              <a:cxn ang="0">
                <a:pos x="14" y="51"/>
              </a:cxn>
              <a:cxn ang="0">
                <a:pos x="6" y="41"/>
              </a:cxn>
              <a:cxn ang="0">
                <a:pos x="4" y="24"/>
              </a:cxn>
              <a:cxn ang="0">
                <a:pos x="5" y="0"/>
              </a:cxn>
            </a:cxnLst>
            <a:rect l="0" t="0" r="r" b="b"/>
            <a:pathLst>
              <a:path w="50" h="66">
                <a:moveTo>
                  <a:pt x="5" y="0"/>
                </a:moveTo>
                <a:lnTo>
                  <a:pt x="4" y="4"/>
                </a:lnTo>
                <a:lnTo>
                  <a:pt x="1" y="14"/>
                </a:lnTo>
                <a:lnTo>
                  <a:pt x="0" y="28"/>
                </a:lnTo>
                <a:lnTo>
                  <a:pt x="0" y="42"/>
                </a:lnTo>
                <a:lnTo>
                  <a:pt x="4" y="55"/>
                </a:lnTo>
                <a:lnTo>
                  <a:pt x="13" y="64"/>
                </a:lnTo>
                <a:lnTo>
                  <a:pt x="28" y="66"/>
                </a:lnTo>
                <a:lnTo>
                  <a:pt x="50" y="59"/>
                </a:lnTo>
                <a:lnTo>
                  <a:pt x="48" y="59"/>
                </a:lnTo>
                <a:lnTo>
                  <a:pt x="41" y="60"/>
                </a:lnTo>
                <a:lnTo>
                  <a:pt x="33" y="60"/>
                </a:lnTo>
                <a:lnTo>
                  <a:pt x="22" y="57"/>
                </a:lnTo>
                <a:lnTo>
                  <a:pt x="14" y="51"/>
                </a:lnTo>
                <a:lnTo>
                  <a:pt x="6" y="41"/>
                </a:lnTo>
                <a:lnTo>
                  <a:pt x="4" y="24"/>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2" name="Freeform 25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4" y="0"/>
              </a:cxn>
              <a:cxn ang="0">
                <a:pos x="33" y="0"/>
              </a:cxn>
              <a:cxn ang="0">
                <a:pos x="28" y="2"/>
              </a:cxn>
              <a:cxn ang="0">
                <a:pos x="21" y="5"/>
              </a:cxn>
              <a:cxn ang="0">
                <a:pos x="14" y="12"/>
              </a:cxn>
              <a:cxn ang="0">
                <a:pos x="8" y="22"/>
              </a:cxn>
              <a:cxn ang="0">
                <a:pos x="3" y="38"/>
              </a:cxn>
              <a:cxn ang="0">
                <a:pos x="0" y="57"/>
              </a:cxn>
              <a:cxn ang="0">
                <a:pos x="0" y="85"/>
              </a:cxn>
              <a:cxn ang="0">
                <a:pos x="2" y="73"/>
              </a:cxn>
              <a:cxn ang="0">
                <a:pos x="6" y="47"/>
              </a:cxn>
              <a:cxn ang="0">
                <a:pos x="17" y="18"/>
              </a:cxn>
              <a:cxn ang="0">
                <a:pos x="34" y="0"/>
              </a:cxn>
            </a:cxnLst>
            <a:rect l="0" t="0" r="r" b="b"/>
            <a:pathLst>
              <a:path w="34" h="85">
                <a:moveTo>
                  <a:pt x="34" y="0"/>
                </a:moveTo>
                <a:lnTo>
                  <a:pt x="33" y="0"/>
                </a:lnTo>
                <a:lnTo>
                  <a:pt x="28" y="2"/>
                </a:lnTo>
                <a:lnTo>
                  <a:pt x="21" y="5"/>
                </a:lnTo>
                <a:lnTo>
                  <a:pt x="14" y="12"/>
                </a:lnTo>
                <a:lnTo>
                  <a:pt x="8" y="22"/>
                </a:lnTo>
                <a:lnTo>
                  <a:pt x="3" y="38"/>
                </a:lnTo>
                <a:lnTo>
                  <a:pt x="0" y="57"/>
                </a:lnTo>
                <a:lnTo>
                  <a:pt x="0" y="85"/>
                </a:lnTo>
                <a:lnTo>
                  <a:pt x="2" y="73"/>
                </a:lnTo>
                <a:lnTo>
                  <a:pt x="6" y="47"/>
                </a:lnTo>
                <a:lnTo>
                  <a:pt x="17" y="18"/>
                </a:lnTo>
                <a:lnTo>
                  <a:pt x="34"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3" name="Freeform 25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9" y="0"/>
              </a:cxn>
              <a:cxn ang="0">
                <a:pos x="31" y="4"/>
              </a:cxn>
              <a:cxn ang="0">
                <a:pos x="33" y="12"/>
              </a:cxn>
              <a:cxn ang="0">
                <a:pos x="35" y="25"/>
              </a:cxn>
              <a:cxn ang="0">
                <a:pos x="36" y="38"/>
              </a:cxn>
              <a:cxn ang="0">
                <a:pos x="34" y="53"/>
              </a:cxn>
              <a:cxn ang="0">
                <a:pos x="28" y="66"/>
              </a:cxn>
              <a:cxn ang="0">
                <a:pos x="18" y="77"/>
              </a:cxn>
              <a:cxn ang="0">
                <a:pos x="0" y="81"/>
              </a:cxn>
              <a:cxn ang="0">
                <a:pos x="2" y="80"/>
              </a:cxn>
              <a:cxn ang="0">
                <a:pos x="6" y="78"/>
              </a:cxn>
              <a:cxn ang="0">
                <a:pos x="12" y="72"/>
              </a:cxn>
              <a:cxn ang="0">
                <a:pos x="18" y="65"/>
              </a:cxn>
              <a:cxn ang="0">
                <a:pos x="24" y="53"/>
              </a:cxn>
              <a:cxn ang="0">
                <a:pos x="28" y="40"/>
              </a:cxn>
              <a:cxn ang="0">
                <a:pos x="31" y="22"/>
              </a:cxn>
              <a:cxn ang="0">
                <a:pos x="29" y="0"/>
              </a:cxn>
            </a:cxnLst>
            <a:rect l="0" t="0" r="r" b="b"/>
            <a:pathLst>
              <a:path w="36" h="81">
                <a:moveTo>
                  <a:pt x="29" y="0"/>
                </a:moveTo>
                <a:lnTo>
                  <a:pt x="31" y="4"/>
                </a:lnTo>
                <a:lnTo>
                  <a:pt x="33" y="12"/>
                </a:lnTo>
                <a:lnTo>
                  <a:pt x="35" y="25"/>
                </a:lnTo>
                <a:lnTo>
                  <a:pt x="36" y="38"/>
                </a:lnTo>
                <a:lnTo>
                  <a:pt x="34" y="53"/>
                </a:lnTo>
                <a:lnTo>
                  <a:pt x="28" y="66"/>
                </a:lnTo>
                <a:lnTo>
                  <a:pt x="18" y="77"/>
                </a:lnTo>
                <a:lnTo>
                  <a:pt x="0" y="81"/>
                </a:lnTo>
                <a:lnTo>
                  <a:pt x="2" y="80"/>
                </a:lnTo>
                <a:lnTo>
                  <a:pt x="6" y="78"/>
                </a:lnTo>
                <a:lnTo>
                  <a:pt x="12" y="72"/>
                </a:lnTo>
                <a:lnTo>
                  <a:pt x="18" y="65"/>
                </a:lnTo>
                <a:lnTo>
                  <a:pt x="24" y="53"/>
                </a:lnTo>
                <a:lnTo>
                  <a:pt x="28" y="40"/>
                </a:lnTo>
                <a:lnTo>
                  <a:pt x="31" y="22"/>
                </a:lnTo>
                <a:lnTo>
                  <a:pt x="29"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4" name="Freeform 25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0"/>
              </a:cxn>
              <a:cxn ang="0">
                <a:pos x="0" y="0"/>
              </a:cxn>
            </a:cxnLst>
            <a:rect l="0" t="0" r="r" b="b"/>
            <a:pathLst>
              <a:path>
                <a:moveTo>
                  <a:pt x="0" y="0"/>
                </a:moveTo>
                <a:lnTo>
                  <a:pt x="0" y="0"/>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5" name="Freeform 25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4"/>
              </a:cxn>
              <a:cxn ang="0">
                <a:pos x="251" y="50"/>
              </a:cxn>
              <a:cxn ang="0">
                <a:pos x="256" y="48"/>
              </a:cxn>
              <a:cxn ang="0">
                <a:pos x="266" y="42"/>
              </a:cxn>
              <a:cxn ang="0">
                <a:pos x="284" y="34"/>
              </a:cxn>
              <a:cxn ang="0">
                <a:pos x="303" y="25"/>
              </a:cxn>
              <a:cxn ang="0">
                <a:pos x="325" y="15"/>
              </a:cxn>
              <a:cxn ang="0">
                <a:pos x="348" y="6"/>
              </a:cxn>
              <a:cxn ang="0">
                <a:pos x="369" y="2"/>
              </a:cxn>
              <a:cxn ang="0">
                <a:pos x="388" y="0"/>
              </a:cxn>
              <a:cxn ang="0">
                <a:pos x="386" y="1"/>
              </a:cxn>
              <a:cxn ang="0">
                <a:pos x="377" y="3"/>
              </a:cxn>
              <a:cxn ang="0">
                <a:pos x="366" y="6"/>
              </a:cxn>
              <a:cxn ang="0">
                <a:pos x="351" y="12"/>
              </a:cxn>
              <a:cxn ang="0">
                <a:pos x="331" y="20"/>
              </a:cxn>
              <a:cxn ang="0">
                <a:pos x="309" y="31"/>
              </a:cxn>
              <a:cxn ang="0">
                <a:pos x="285" y="42"/>
              </a:cxn>
              <a:cxn ang="0">
                <a:pos x="257" y="56"/>
              </a:cxn>
              <a:cxn ang="0">
                <a:pos x="0" y="214"/>
              </a:cxn>
            </a:cxnLst>
            <a:rect l="0" t="0" r="r" b="b"/>
            <a:pathLst>
              <a:path w="388" h="214">
                <a:moveTo>
                  <a:pt x="0" y="214"/>
                </a:moveTo>
                <a:lnTo>
                  <a:pt x="251" y="50"/>
                </a:lnTo>
                <a:lnTo>
                  <a:pt x="256" y="48"/>
                </a:lnTo>
                <a:lnTo>
                  <a:pt x="266" y="42"/>
                </a:lnTo>
                <a:lnTo>
                  <a:pt x="284" y="34"/>
                </a:lnTo>
                <a:lnTo>
                  <a:pt x="303" y="25"/>
                </a:lnTo>
                <a:lnTo>
                  <a:pt x="325" y="15"/>
                </a:lnTo>
                <a:lnTo>
                  <a:pt x="348" y="6"/>
                </a:lnTo>
                <a:lnTo>
                  <a:pt x="369" y="2"/>
                </a:lnTo>
                <a:lnTo>
                  <a:pt x="388" y="0"/>
                </a:lnTo>
                <a:lnTo>
                  <a:pt x="386" y="1"/>
                </a:lnTo>
                <a:lnTo>
                  <a:pt x="377" y="3"/>
                </a:lnTo>
                <a:lnTo>
                  <a:pt x="366" y="6"/>
                </a:lnTo>
                <a:lnTo>
                  <a:pt x="351" y="12"/>
                </a:lnTo>
                <a:lnTo>
                  <a:pt x="331" y="20"/>
                </a:lnTo>
                <a:lnTo>
                  <a:pt x="309" y="31"/>
                </a:lnTo>
                <a:lnTo>
                  <a:pt x="285" y="42"/>
                </a:lnTo>
                <a:lnTo>
                  <a:pt x="257" y="56"/>
                </a:lnTo>
                <a:lnTo>
                  <a:pt x="0" y="2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6" name="Freeform 25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26" y="0"/>
              </a:cxn>
              <a:cxn ang="0">
                <a:pos x="225" y="0"/>
              </a:cxn>
              <a:cxn ang="0">
                <a:pos x="219" y="1"/>
              </a:cxn>
              <a:cxn ang="0">
                <a:pos x="212" y="4"/>
              </a:cxn>
              <a:cxn ang="0">
                <a:pos x="202" y="8"/>
              </a:cxn>
              <a:cxn ang="0">
                <a:pos x="189" y="13"/>
              </a:cxn>
              <a:cxn ang="0">
                <a:pos x="174" y="20"/>
              </a:cxn>
              <a:cxn ang="0">
                <a:pos x="159" y="28"/>
              </a:cxn>
              <a:cxn ang="0">
                <a:pos x="141" y="39"/>
              </a:cxn>
              <a:cxn ang="0">
                <a:pos x="123" y="52"/>
              </a:cxn>
              <a:cxn ang="0">
                <a:pos x="104" y="67"/>
              </a:cxn>
              <a:cxn ang="0">
                <a:pos x="86" y="85"/>
              </a:cxn>
              <a:cxn ang="0">
                <a:pos x="67" y="106"/>
              </a:cxn>
              <a:cxn ang="0">
                <a:pos x="49" y="130"/>
              </a:cxn>
              <a:cxn ang="0">
                <a:pos x="31" y="157"/>
              </a:cxn>
              <a:cxn ang="0">
                <a:pos x="15" y="187"/>
              </a:cxn>
              <a:cxn ang="0">
                <a:pos x="0" y="220"/>
              </a:cxn>
              <a:cxn ang="0">
                <a:pos x="1" y="218"/>
              </a:cxn>
              <a:cxn ang="0">
                <a:pos x="4" y="213"/>
              </a:cxn>
              <a:cxn ang="0">
                <a:pos x="9" y="204"/>
              </a:cxn>
              <a:cxn ang="0">
                <a:pos x="15" y="193"/>
              </a:cxn>
              <a:cxn ang="0">
                <a:pos x="24" y="180"/>
              </a:cxn>
              <a:cxn ang="0">
                <a:pos x="35" y="164"/>
              </a:cxn>
              <a:cxn ang="0">
                <a:pos x="46" y="147"/>
              </a:cxn>
              <a:cxn ang="0">
                <a:pos x="60" y="129"/>
              </a:cxn>
              <a:cxn ang="0">
                <a:pos x="75" y="110"/>
              </a:cxn>
              <a:cxn ang="0">
                <a:pos x="93" y="92"/>
              </a:cxn>
              <a:cxn ang="0">
                <a:pos x="111" y="73"/>
              </a:cxn>
              <a:cxn ang="0">
                <a:pos x="131" y="56"/>
              </a:cxn>
              <a:cxn ang="0">
                <a:pos x="153" y="40"/>
              </a:cxn>
              <a:cxn ang="0">
                <a:pos x="176" y="25"/>
              </a:cxn>
              <a:cxn ang="0">
                <a:pos x="201" y="11"/>
              </a:cxn>
              <a:cxn ang="0">
                <a:pos x="226" y="0"/>
              </a:cxn>
            </a:cxnLst>
            <a:rect l="0" t="0" r="r" b="b"/>
            <a:pathLst>
              <a:path w="226" h="220">
                <a:moveTo>
                  <a:pt x="226" y="0"/>
                </a:moveTo>
                <a:lnTo>
                  <a:pt x="225" y="0"/>
                </a:lnTo>
                <a:lnTo>
                  <a:pt x="219" y="1"/>
                </a:lnTo>
                <a:lnTo>
                  <a:pt x="212" y="4"/>
                </a:lnTo>
                <a:lnTo>
                  <a:pt x="202" y="8"/>
                </a:lnTo>
                <a:lnTo>
                  <a:pt x="189" y="13"/>
                </a:lnTo>
                <a:lnTo>
                  <a:pt x="174" y="20"/>
                </a:lnTo>
                <a:lnTo>
                  <a:pt x="159" y="28"/>
                </a:lnTo>
                <a:lnTo>
                  <a:pt x="141" y="39"/>
                </a:lnTo>
                <a:lnTo>
                  <a:pt x="123" y="52"/>
                </a:lnTo>
                <a:lnTo>
                  <a:pt x="104" y="67"/>
                </a:lnTo>
                <a:lnTo>
                  <a:pt x="86" y="85"/>
                </a:lnTo>
                <a:lnTo>
                  <a:pt x="67" y="106"/>
                </a:lnTo>
                <a:lnTo>
                  <a:pt x="49" y="130"/>
                </a:lnTo>
                <a:lnTo>
                  <a:pt x="31" y="157"/>
                </a:lnTo>
                <a:lnTo>
                  <a:pt x="15" y="187"/>
                </a:lnTo>
                <a:lnTo>
                  <a:pt x="0" y="220"/>
                </a:lnTo>
                <a:lnTo>
                  <a:pt x="1" y="218"/>
                </a:lnTo>
                <a:lnTo>
                  <a:pt x="4" y="213"/>
                </a:lnTo>
                <a:lnTo>
                  <a:pt x="9" y="204"/>
                </a:lnTo>
                <a:lnTo>
                  <a:pt x="15" y="193"/>
                </a:lnTo>
                <a:lnTo>
                  <a:pt x="24" y="180"/>
                </a:lnTo>
                <a:lnTo>
                  <a:pt x="35" y="164"/>
                </a:lnTo>
                <a:lnTo>
                  <a:pt x="46" y="147"/>
                </a:lnTo>
                <a:lnTo>
                  <a:pt x="60" y="129"/>
                </a:lnTo>
                <a:lnTo>
                  <a:pt x="75" y="110"/>
                </a:lnTo>
                <a:lnTo>
                  <a:pt x="93" y="92"/>
                </a:lnTo>
                <a:lnTo>
                  <a:pt x="111" y="73"/>
                </a:lnTo>
                <a:lnTo>
                  <a:pt x="131" y="56"/>
                </a:lnTo>
                <a:lnTo>
                  <a:pt x="153" y="40"/>
                </a:lnTo>
                <a:lnTo>
                  <a:pt x="176" y="25"/>
                </a:lnTo>
                <a:lnTo>
                  <a:pt x="201" y="11"/>
                </a:lnTo>
                <a:lnTo>
                  <a:pt x="22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7" name="Freeform 25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223"/>
              </a:cxn>
              <a:cxn ang="0">
                <a:pos x="0" y="224"/>
              </a:cxn>
              <a:cxn ang="0">
                <a:pos x="1" y="228"/>
              </a:cxn>
              <a:cxn ang="0">
                <a:pos x="2" y="235"/>
              </a:cxn>
              <a:cxn ang="0">
                <a:pos x="7" y="242"/>
              </a:cxn>
              <a:cxn ang="0">
                <a:pos x="15" y="249"/>
              </a:cxn>
              <a:cxn ang="0">
                <a:pos x="28" y="256"/>
              </a:cxn>
              <a:cxn ang="0">
                <a:pos x="45" y="261"/>
              </a:cxn>
              <a:cxn ang="0">
                <a:pos x="69" y="263"/>
              </a:cxn>
              <a:cxn ang="0">
                <a:pos x="72" y="263"/>
              </a:cxn>
              <a:cxn ang="0">
                <a:pos x="76" y="261"/>
              </a:cxn>
              <a:cxn ang="0">
                <a:pos x="84" y="259"/>
              </a:cxn>
              <a:cxn ang="0">
                <a:pos x="94" y="254"/>
              </a:cxn>
              <a:cxn ang="0">
                <a:pos x="103" y="248"/>
              </a:cxn>
              <a:cxn ang="0">
                <a:pos x="112" y="240"/>
              </a:cxn>
              <a:cxn ang="0">
                <a:pos x="120" y="230"/>
              </a:cxn>
              <a:cxn ang="0">
                <a:pos x="125" y="218"/>
              </a:cxn>
              <a:cxn ang="0">
                <a:pos x="125" y="7"/>
              </a:cxn>
              <a:cxn ang="0">
                <a:pos x="121" y="10"/>
              </a:cxn>
              <a:cxn ang="0">
                <a:pos x="113" y="16"/>
              </a:cxn>
              <a:cxn ang="0">
                <a:pos x="99" y="23"/>
              </a:cxn>
              <a:cxn ang="0">
                <a:pos x="83" y="30"/>
              </a:cxn>
              <a:cxn ang="0">
                <a:pos x="63" y="34"/>
              </a:cxn>
              <a:cxn ang="0">
                <a:pos x="43" y="32"/>
              </a:cxn>
              <a:cxn ang="0">
                <a:pos x="21" y="21"/>
              </a:cxn>
              <a:cxn ang="0">
                <a:pos x="0" y="0"/>
              </a:cxn>
            </a:cxnLst>
            <a:rect l="0" t="0" r="r" b="b"/>
            <a:pathLst>
              <a:path w="125" h="263">
                <a:moveTo>
                  <a:pt x="0" y="0"/>
                </a:moveTo>
                <a:lnTo>
                  <a:pt x="0" y="223"/>
                </a:lnTo>
                <a:lnTo>
                  <a:pt x="0" y="224"/>
                </a:lnTo>
                <a:lnTo>
                  <a:pt x="1" y="228"/>
                </a:lnTo>
                <a:lnTo>
                  <a:pt x="2" y="235"/>
                </a:lnTo>
                <a:lnTo>
                  <a:pt x="7" y="242"/>
                </a:lnTo>
                <a:lnTo>
                  <a:pt x="15" y="249"/>
                </a:lnTo>
                <a:lnTo>
                  <a:pt x="28" y="256"/>
                </a:lnTo>
                <a:lnTo>
                  <a:pt x="45" y="261"/>
                </a:lnTo>
                <a:lnTo>
                  <a:pt x="69" y="263"/>
                </a:lnTo>
                <a:lnTo>
                  <a:pt x="72" y="263"/>
                </a:lnTo>
                <a:lnTo>
                  <a:pt x="76" y="261"/>
                </a:lnTo>
                <a:lnTo>
                  <a:pt x="84" y="259"/>
                </a:lnTo>
                <a:lnTo>
                  <a:pt x="94" y="254"/>
                </a:lnTo>
                <a:lnTo>
                  <a:pt x="103" y="248"/>
                </a:lnTo>
                <a:lnTo>
                  <a:pt x="112" y="240"/>
                </a:lnTo>
                <a:lnTo>
                  <a:pt x="120" y="230"/>
                </a:lnTo>
                <a:lnTo>
                  <a:pt x="125" y="218"/>
                </a:lnTo>
                <a:lnTo>
                  <a:pt x="125" y="7"/>
                </a:lnTo>
                <a:lnTo>
                  <a:pt x="121" y="10"/>
                </a:lnTo>
                <a:lnTo>
                  <a:pt x="113" y="16"/>
                </a:lnTo>
                <a:lnTo>
                  <a:pt x="99" y="23"/>
                </a:lnTo>
                <a:lnTo>
                  <a:pt x="83" y="30"/>
                </a:lnTo>
                <a:lnTo>
                  <a:pt x="63" y="34"/>
                </a:lnTo>
                <a:lnTo>
                  <a:pt x="43" y="32"/>
                </a:lnTo>
                <a:lnTo>
                  <a:pt x="21" y="21"/>
                </a:lnTo>
                <a:lnTo>
                  <a:pt x="0" y="0"/>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8" name="Freeform 25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2" y="3"/>
              </a:cxn>
              <a:cxn ang="0">
                <a:pos x="94" y="7"/>
              </a:cxn>
              <a:cxn ang="0">
                <a:pos x="103" y="12"/>
              </a:cxn>
              <a:cxn ang="0">
                <a:pos x="112" y="19"/>
              </a:cxn>
              <a:cxn ang="0">
                <a:pos x="119" y="28"/>
              </a:cxn>
              <a:cxn ang="0">
                <a:pos x="124" y="36"/>
              </a:cxn>
              <a:cxn ang="0">
                <a:pos x="126" y="44"/>
              </a:cxn>
              <a:cxn ang="0">
                <a:pos x="126" y="53"/>
              </a:cxn>
              <a:cxn ang="0">
                <a:pos x="124" y="62"/>
              </a:cxn>
              <a:cxn ang="0">
                <a:pos x="119" y="69"/>
              </a:cxn>
              <a:cxn ang="0">
                <a:pos x="112" y="76"/>
              </a:cxn>
              <a:cxn ang="0">
                <a:pos x="104" y="82"/>
              </a:cxn>
              <a:cxn ang="0">
                <a:pos x="94" y="85"/>
              </a:cxn>
              <a:cxn ang="0">
                <a:pos x="82" y="88"/>
              </a:cxn>
              <a:cxn ang="0">
                <a:pos x="69" y="89"/>
              </a:cxn>
              <a:cxn ang="0">
                <a:pos x="56" y="88"/>
              </a:cxn>
              <a:cxn ang="0">
                <a:pos x="44" y="85"/>
              </a:cxn>
              <a:cxn ang="0">
                <a:pos x="32" y="82"/>
              </a:cxn>
              <a:cxn ang="0">
                <a:pos x="23" y="76"/>
              </a:cxn>
              <a:cxn ang="0">
                <a:pos x="15" y="70"/>
              </a:cxn>
              <a:cxn ang="0">
                <a:pos x="8" y="62"/>
              </a:cxn>
              <a:cxn ang="0">
                <a:pos x="3" y="54"/>
              </a:cxn>
              <a:cxn ang="0">
                <a:pos x="0" y="45"/>
              </a:cxn>
              <a:cxn ang="0">
                <a:pos x="0" y="36"/>
              </a:cxn>
              <a:cxn ang="0">
                <a:pos x="2" y="28"/>
              </a:cxn>
              <a:cxn ang="0">
                <a:pos x="7" y="19"/>
              </a:cxn>
              <a:cxn ang="0">
                <a:pos x="14" y="12"/>
              </a:cxn>
              <a:cxn ang="0">
                <a:pos x="23" y="7"/>
              </a:cxn>
              <a:cxn ang="0">
                <a:pos x="32" y="3"/>
              </a:cxn>
              <a:cxn ang="0">
                <a:pos x="44" y="1"/>
              </a:cxn>
              <a:cxn ang="0">
                <a:pos x="56" y="0"/>
              </a:cxn>
              <a:cxn ang="0">
                <a:pos x="69" y="0"/>
              </a:cxn>
            </a:cxnLst>
            <a:rect l="0" t="0" r="r" b="b"/>
            <a:pathLst>
              <a:path w="126" h="89">
                <a:moveTo>
                  <a:pt x="69" y="0"/>
                </a:moveTo>
                <a:lnTo>
                  <a:pt x="82" y="3"/>
                </a:lnTo>
                <a:lnTo>
                  <a:pt x="94" y="7"/>
                </a:lnTo>
                <a:lnTo>
                  <a:pt x="103" y="12"/>
                </a:lnTo>
                <a:lnTo>
                  <a:pt x="112" y="19"/>
                </a:lnTo>
                <a:lnTo>
                  <a:pt x="119" y="28"/>
                </a:lnTo>
                <a:lnTo>
                  <a:pt x="124" y="36"/>
                </a:lnTo>
                <a:lnTo>
                  <a:pt x="126" y="44"/>
                </a:lnTo>
                <a:lnTo>
                  <a:pt x="126" y="53"/>
                </a:lnTo>
                <a:lnTo>
                  <a:pt x="124" y="62"/>
                </a:lnTo>
                <a:lnTo>
                  <a:pt x="119" y="69"/>
                </a:lnTo>
                <a:lnTo>
                  <a:pt x="112" y="76"/>
                </a:lnTo>
                <a:lnTo>
                  <a:pt x="104" y="82"/>
                </a:lnTo>
                <a:lnTo>
                  <a:pt x="94" y="85"/>
                </a:lnTo>
                <a:lnTo>
                  <a:pt x="82" y="88"/>
                </a:lnTo>
                <a:lnTo>
                  <a:pt x="69" y="89"/>
                </a:lnTo>
                <a:lnTo>
                  <a:pt x="56" y="88"/>
                </a:lnTo>
                <a:lnTo>
                  <a:pt x="44" y="85"/>
                </a:lnTo>
                <a:lnTo>
                  <a:pt x="32" y="82"/>
                </a:lnTo>
                <a:lnTo>
                  <a:pt x="23" y="76"/>
                </a:lnTo>
                <a:lnTo>
                  <a:pt x="15" y="70"/>
                </a:lnTo>
                <a:lnTo>
                  <a:pt x="8" y="62"/>
                </a:lnTo>
                <a:lnTo>
                  <a:pt x="3" y="54"/>
                </a:lnTo>
                <a:lnTo>
                  <a:pt x="0" y="45"/>
                </a:lnTo>
                <a:lnTo>
                  <a:pt x="0" y="36"/>
                </a:lnTo>
                <a:lnTo>
                  <a:pt x="2" y="28"/>
                </a:lnTo>
                <a:lnTo>
                  <a:pt x="7" y="19"/>
                </a:lnTo>
                <a:lnTo>
                  <a:pt x="14" y="12"/>
                </a:lnTo>
                <a:lnTo>
                  <a:pt x="23" y="7"/>
                </a:lnTo>
                <a:lnTo>
                  <a:pt x="32" y="3"/>
                </a:lnTo>
                <a:lnTo>
                  <a:pt x="44" y="1"/>
                </a:lnTo>
                <a:lnTo>
                  <a:pt x="56" y="0"/>
                </a:lnTo>
                <a:lnTo>
                  <a:pt x="69"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9" name="Freeform 25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0"/>
              </a:cxn>
              <a:cxn ang="0">
                <a:pos x="7" y="13"/>
              </a:cxn>
              <a:cxn ang="0">
                <a:pos x="15" y="7"/>
              </a:cxn>
              <a:cxn ang="0">
                <a:pos x="26" y="2"/>
              </a:cxn>
              <a:cxn ang="0">
                <a:pos x="43" y="0"/>
              </a:cxn>
              <a:cxn ang="0">
                <a:pos x="66" y="1"/>
              </a:cxn>
              <a:cxn ang="0">
                <a:pos x="63" y="1"/>
              </a:cxn>
              <a:cxn ang="0">
                <a:pos x="56" y="1"/>
              </a:cxn>
              <a:cxn ang="0">
                <a:pos x="46" y="2"/>
              </a:cxn>
              <a:cxn ang="0">
                <a:pos x="34" y="3"/>
              </a:cxn>
              <a:cxn ang="0">
                <a:pos x="22" y="8"/>
              </a:cxn>
              <a:cxn ang="0">
                <a:pos x="11" y="13"/>
              </a:cxn>
              <a:cxn ang="0">
                <a:pos x="3" y="23"/>
              </a:cxn>
              <a:cxn ang="0">
                <a:pos x="0" y="34"/>
              </a:cxn>
            </a:cxnLst>
            <a:rect l="0" t="0" r="r" b="b"/>
            <a:pathLst>
              <a:path w="66" h="34">
                <a:moveTo>
                  <a:pt x="0" y="34"/>
                </a:moveTo>
                <a:lnTo>
                  <a:pt x="0" y="32"/>
                </a:lnTo>
                <a:lnTo>
                  <a:pt x="0" y="27"/>
                </a:lnTo>
                <a:lnTo>
                  <a:pt x="2" y="20"/>
                </a:lnTo>
                <a:lnTo>
                  <a:pt x="7" y="13"/>
                </a:lnTo>
                <a:lnTo>
                  <a:pt x="15" y="7"/>
                </a:lnTo>
                <a:lnTo>
                  <a:pt x="26" y="2"/>
                </a:lnTo>
                <a:lnTo>
                  <a:pt x="43" y="0"/>
                </a:lnTo>
                <a:lnTo>
                  <a:pt x="66" y="1"/>
                </a:lnTo>
                <a:lnTo>
                  <a:pt x="63" y="1"/>
                </a:lnTo>
                <a:lnTo>
                  <a:pt x="56" y="1"/>
                </a:lnTo>
                <a:lnTo>
                  <a:pt x="46" y="2"/>
                </a:lnTo>
                <a:lnTo>
                  <a:pt x="34" y="3"/>
                </a:lnTo>
                <a:lnTo>
                  <a:pt x="22" y="8"/>
                </a:lnTo>
                <a:lnTo>
                  <a:pt x="11" y="13"/>
                </a:lnTo>
                <a:lnTo>
                  <a:pt x="3" y="23"/>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0" name="Freeform 25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7"/>
              </a:cxn>
              <a:cxn ang="0">
                <a:pos x="57" y="43"/>
              </a:cxn>
              <a:cxn ang="0">
                <a:pos x="57" y="36"/>
              </a:cxn>
              <a:cxn ang="0">
                <a:pos x="55" y="26"/>
              </a:cxn>
              <a:cxn ang="0">
                <a:pos x="49" y="18"/>
              </a:cxn>
              <a:cxn ang="0">
                <a:pos x="38" y="10"/>
              </a:cxn>
              <a:cxn ang="0">
                <a:pos x="22" y="3"/>
              </a:cxn>
              <a:cxn ang="0">
                <a:pos x="0" y="0"/>
              </a:cxn>
              <a:cxn ang="0">
                <a:pos x="3" y="0"/>
              </a:cxn>
              <a:cxn ang="0">
                <a:pos x="9" y="2"/>
              </a:cxn>
              <a:cxn ang="0">
                <a:pos x="20" y="6"/>
              </a:cxn>
              <a:cxn ang="0">
                <a:pos x="30" y="10"/>
              </a:cxn>
              <a:cxn ang="0">
                <a:pos x="41" y="17"/>
              </a:cxn>
              <a:cxn ang="0">
                <a:pos x="50" y="25"/>
              </a:cxn>
              <a:cxn ang="0">
                <a:pos x="55" y="37"/>
              </a:cxn>
              <a:cxn ang="0">
                <a:pos x="56" y="50"/>
              </a:cxn>
            </a:cxnLst>
            <a:rect l="0" t="0" r="r" b="b"/>
            <a:pathLst>
              <a:path w="57" h="50">
                <a:moveTo>
                  <a:pt x="56" y="50"/>
                </a:moveTo>
                <a:lnTo>
                  <a:pt x="56" y="47"/>
                </a:lnTo>
                <a:lnTo>
                  <a:pt x="57" y="43"/>
                </a:lnTo>
                <a:lnTo>
                  <a:pt x="57" y="36"/>
                </a:lnTo>
                <a:lnTo>
                  <a:pt x="55" y="26"/>
                </a:lnTo>
                <a:lnTo>
                  <a:pt x="49" y="18"/>
                </a:lnTo>
                <a:lnTo>
                  <a:pt x="38" y="10"/>
                </a:lnTo>
                <a:lnTo>
                  <a:pt x="22" y="3"/>
                </a:lnTo>
                <a:lnTo>
                  <a:pt x="0" y="0"/>
                </a:lnTo>
                <a:lnTo>
                  <a:pt x="3" y="0"/>
                </a:lnTo>
                <a:lnTo>
                  <a:pt x="9" y="2"/>
                </a:lnTo>
                <a:lnTo>
                  <a:pt x="20" y="6"/>
                </a:lnTo>
                <a:lnTo>
                  <a:pt x="30" y="10"/>
                </a:lnTo>
                <a:lnTo>
                  <a:pt x="41" y="17"/>
                </a:lnTo>
                <a:lnTo>
                  <a:pt x="50" y="25"/>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1" name="Freeform 26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3"/>
              </a:cxn>
              <a:cxn ang="0">
                <a:pos x="1" y="7"/>
              </a:cxn>
              <a:cxn ang="0">
                <a:pos x="3" y="14"/>
              </a:cxn>
              <a:cxn ang="0">
                <a:pos x="8" y="21"/>
              </a:cxn>
              <a:cxn ang="0">
                <a:pos x="16" y="28"/>
              </a:cxn>
              <a:cxn ang="0">
                <a:pos x="28" y="34"/>
              </a:cxn>
              <a:cxn ang="0">
                <a:pos x="44" y="36"/>
              </a:cxn>
              <a:cxn ang="0">
                <a:pos x="66" y="35"/>
              </a:cxn>
              <a:cxn ang="0">
                <a:pos x="63" y="35"/>
              </a:cxn>
              <a:cxn ang="0">
                <a:pos x="56" y="35"/>
              </a:cxn>
              <a:cxn ang="0">
                <a:pos x="46" y="33"/>
              </a:cxn>
              <a:cxn ang="0">
                <a:pos x="34" y="30"/>
              </a:cxn>
              <a:cxn ang="0">
                <a:pos x="23" y="27"/>
              </a:cxn>
              <a:cxn ang="0">
                <a:pos x="12" y="20"/>
              </a:cxn>
              <a:cxn ang="0">
                <a:pos x="4" y="12"/>
              </a:cxn>
              <a:cxn ang="0">
                <a:pos x="0" y="0"/>
              </a:cxn>
            </a:cxnLst>
            <a:rect l="0" t="0" r="r" b="b"/>
            <a:pathLst>
              <a:path w="66" h="36">
                <a:moveTo>
                  <a:pt x="0" y="0"/>
                </a:moveTo>
                <a:lnTo>
                  <a:pt x="0" y="3"/>
                </a:lnTo>
                <a:lnTo>
                  <a:pt x="1" y="7"/>
                </a:lnTo>
                <a:lnTo>
                  <a:pt x="3" y="14"/>
                </a:lnTo>
                <a:lnTo>
                  <a:pt x="8" y="21"/>
                </a:lnTo>
                <a:lnTo>
                  <a:pt x="16" y="28"/>
                </a:lnTo>
                <a:lnTo>
                  <a:pt x="28" y="34"/>
                </a:lnTo>
                <a:lnTo>
                  <a:pt x="44" y="36"/>
                </a:lnTo>
                <a:lnTo>
                  <a:pt x="66" y="35"/>
                </a:lnTo>
                <a:lnTo>
                  <a:pt x="63" y="35"/>
                </a:lnTo>
                <a:lnTo>
                  <a:pt x="56" y="35"/>
                </a:lnTo>
                <a:lnTo>
                  <a:pt x="46" y="33"/>
                </a:lnTo>
                <a:lnTo>
                  <a:pt x="34" y="30"/>
                </a:lnTo>
                <a:lnTo>
                  <a:pt x="23" y="27"/>
                </a:lnTo>
                <a:lnTo>
                  <a:pt x="12" y="20"/>
                </a:lnTo>
                <a:lnTo>
                  <a:pt x="4" y="1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2" name="Freeform 26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0"/>
              </a:cxn>
              <a:cxn ang="0">
                <a:pos x="56" y="3"/>
              </a:cxn>
              <a:cxn ang="0">
                <a:pos x="56" y="7"/>
              </a:cxn>
              <a:cxn ang="0">
                <a:pos x="56" y="14"/>
              </a:cxn>
              <a:cxn ang="0">
                <a:pos x="52" y="22"/>
              </a:cxn>
              <a:cxn ang="0">
                <a:pos x="46" y="31"/>
              </a:cxn>
              <a:cxn ang="0">
                <a:pos x="36" y="40"/>
              </a:cxn>
              <a:cxn ang="0">
                <a:pos x="21" y="47"/>
              </a:cxn>
              <a:cxn ang="0">
                <a:pos x="0" y="51"/>
              </a:cxn>
              <a:cxn ang="0">
                <a:pos x="2" y="50"/>
              </a:cxn>
              <a:cxn ang="0">
                <a:pos x="9" y="49"/>
              </a:cxn>
              <a:cxn ang="0">
                <a:pos x="20" y="45"/>
              </a:cxn>
              <a:cxn ang="0">
                <a:pos x="30" y="40"/>
              </a:cxn>
              <a:cxn ang="0">
                <a:pos x="40" y="33"/>
              </a:cxn>
              <a:cxn ang="0">
                <a:pos x="50" y="23"/>
              </a:cxn>
              <a:cxn ang="0">
                <a:pos x="56" y="13"/>
              </a:cxn>
              <a:cxn ang="0">
                <a:pos x="56" y="0"/>
              </a:cxn>
            </a:cxnLst>
            <a:rect l="0" t="0" r="r" b="b"/>
            <a:pathLst>
              <a:path w="56" h="51">
                <a:moveTo>
                  <a:pt x="56" y="0"/>
                </a:moveTo>
                <a:lnTo>
                  <a:pt x="56" y="3"/>
                </a:lnTo>
                <a:lnTo>
                  <a:pt x="56" y="7"/>
                </a:lnTo>
                <a:lnTo>
                  <a:pt x="56" y="14"/>
                </a:lnTo>
                <a:lnTo>
                  <a:pt x="52" y="22"/>
                </a:lnTo>
                <a:lnTo>
                  <a:pt x="46" y="31"/>
                </a:lnTo>
                <a:lnTo>
                  <a:pt x="36" y="40"/>
                </a:lnTo>
                <a:lnTo>
                  <a:pt x="21" y="47"/>
                </a:lnTo>
                <a:lnTo>
                  <a:pt x="0" y="51"/>
                </a:lnTo>
                <a:lnTo>
                  <a:pt x="2" y="50"/>
                </a:lnTo>
                <a:lnTo>
                  <a:pt x="9" y="49"/>
                </a:lnTo>
                <a:lnTo>
                  <a:pt x="20" y="45"/>
                </a:lnTo>
                <a:lnTo>
                  <a:pt x="30" y="40"/>
                </a:lnTo>
                <a:lnTo>
                  <a:pt x="40" y="33"/>
                </a:lnTo>
                <a:lnTo>
                  <a:pt x="50" y="23"/>
                </a:lnTo>
                <a:lnTo>
                  <a:pt x="56" y="13"/>
                </a:lnTo>
                <a:lnTo>
                  <a:pt x="5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3" name="Freeform 26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4"/>
              </a:cxn>
              <a:cxn ang="0">
                <a:pos x="1" y="30"/>
              </a:cxn>
              <a:cxn ang="0">
                <a:pos x="2" y="23"/>
              </a:cxn>
              <a:cxn ang="0">
                <a:pos x="7" y="15"/>
              </a:cxn>
              <a:cxn ang="0">
                <a:pos x="15" y="8"/>
              </a:cxn>
              <a:cxn ang="0">
                <a:pos x="27" y="2"/>
              </a:cxn>
              <a:cxn ang="0">
                <a:pos x="44" y="0"/>
              </a:cxn>
              <a:cxn ang="0">
                <a:pos x="66" y="1"/>
              </a:cxn>
              <a:cxn ang="0">
                <a:pos x="64" y="1"/>
              </a:cxn>
              <a:cxn ang="0">
                <a:pos x="57" y="1"/>
              </a:cxn>
              <a:cxn ang="0">
                <a:pos x="46" y="2"/>
              </a:cxn>
              <a:cxn ang="0">
                <a:pos x="35" y="4"/>
              </a:cxn>
              <a:cxn ang="0">
                <a:pos x="23" y="9"/>
              </a:cxn>
              <a:cxn ang="0">
                <a:pos x="13" y="15"/>
              </a:cxn>
              <a:cxn ang="0">
                <a:pos x="5" y="24"/>
              </a:cxn>
              <a:cxn ang="0">
                <a:pos x="0" y="37"/>
              </a:cxn>
            </a:cxnLst>
            <a:rect l="0" t="0" r="r" b="b"/>
            <a:pathLst>
              <a:path w="66" h="37">
                <a:moveTo>
                  <a:pt x="0" y="37"/>
                </a:moveTo>
                <a:lnTo>
                  <a:pt x="0" y="34"/>
                </a:lnTo>
                <a:lnTo>
                  <a:pt x="1" y="30"/>
                </a:lnTo>
                <a:lnTo>
                  <a:pt x="2" y="23"/>
                </a:lnTo>
                <a:lnTo>
                  <a:pt x="7" y="15"/>
                </a:lnTo>
                <a:lnTo>
                  <a:pt x="15" y="8"/>
                </a:lnTo>
                <a:lnTo>
                  <a:pt x="27" y="2"/>
                </a:lnTo>
                <a:lnTo>
                  <a:pt x="44" y="0"/>
                </a:lnTo>
                <a:lnTo>
                  <a:pt x="66" y="1"/>
                </a:lnTo>
                <a:lnTo>
                  <a:pt x="64" y="1"/>
                </a:lnTo>
                <a:lnTo>
                  <a:pt x="57" y="1"/>
                </a:lnTo>
                <a:lnTo>
                  <a:pt x="46" y="2"/>
                </a:lnTo>
                <a:lnTo>
                  <a:pt x="35" y="4"/>
                </a:lnTo>
                <a:lnTo>
                  <a:pt x="23" y="9"/>
                </a:lnTo>
                <a:lnTo>
                  <a:pt x="13" y="15"/>
                </a:lnTo>
                <a:lnTo>
                  <a:pt x="5"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4" name="Freeform 26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0"/>
              </a:cxn>
              <a:cxn ang="0">
                <a:pos x="55" y="47"/>
              </a:cxn>
              <a:cxn ang="0">
                <a:pos x="55" y="43"/>
              </a:cxn>
              <a:cxn ang="0">
                <a:pos x="55" y="36"/>
              </a:cxn>
              <a:cxn ang="0">
                <a:pos x="52" y="27"/>
              </a:cxn>
              <a:cxn ang="0">
                <a:pos x="46" y="19"/>
              </a:cxn>
              <a:cxn ang="0">
                <a:pos x="35" y="10"/>
              </a:cxn>
              <a:cxn ang="0">
                <a:pos x="20" y="3"/>
              </a:cxn>
              <a:cxn ang="0">
                <a:pos x="0" y="0"/>
              </a:cxn>
              <a:cxn ang="0">
                <a:pos x="2" y="1"/>
              </a:cxn>
              <a:cxn ang="0">
                <a:pos x="9" y="2"/>
              </a:cxn>
              <a:cxn ang="0">
                <a:pos x="19" y="6"/>
              </a:cxn>
              <a:cxn ang="0">
                <a:pos x="30" y="10"/>
              </a:cxn>
              <a:cxn ang="0">
                <a:pos x="40" y="17"/>
              </a:cxn>
              <a:cxn ang="0">
                <a:pos x="49" y="27"/>
              </a:cxn>
              <a:cxn ang="0">
                <a:pos x="54" y="37"/>
              </a:cxn>
              <a:cxn ang="0">
                <a:pos x="55" y="50"/>
              </a:cxn>
            </a:cxnLst>
            <a:rect l="0" t="0" r="r" b="b"/>
            <a:pathLst>
              <a:path w="55" h="50">
                <a:moveTo>
                  <a:pt x="55" y="50"/>
                </a:moveTo>
                <a:lnTo>
                  <a:pt x="55" y="47"/>
                </a:lnTo>
                <a:lnTo>
                  <a:pt x="55" y="43"/>
                </a:lnTo>
                <a:lnTo>
                  <a:pt x="55" y="36"/>
                </a:lnTo>
                <a:lnTo>
                  <a:pt x="52" y="27"/>
                </a:lnTo>
                <a:lnTo>
                  <a:pt x="46" y="19"/>
                </a:lnTo>
                <a:lnTo>
                  <a:pt x="35" y="10"/>
                </a:lnTo>
                <a:lnTo>
                  <a:pt x="20" y="3"/>
                </a:lnTo>
                <a:lnTo>
                  <a:pt x="0" y="0"/>
                </a:lnTo>
                <a:lnTo>
                  <a:pt x="2" y="1"/>
                </a:lnTo>
                <a:lnTo>
                  <a:pt x="9" y="2"/>
                </a:lnTo>
                <a:lnTo>
                  <a:pt x="19" y="6"/>
                </a:lnTo>
                <a:lnTo>
                  <a:pt x="30" y="10"/>
                </a:lnTo>
                <a:lnTo>
                  <a:pt x="40" y="17"/>
                </a:lnTo>
                <a:lnTo>
                  <a:pt x="49" y="27"/>
                </a:lnTo>
                <a:lnTo>
                  <a:pt x="54" y="37"/>
                </a:lnTo>
                <a:lnTo>
                  <a:pt x="55"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5" name="Freeform 26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8"/>
              </a:cxn>
              <a:cxn ang="0">
                <a:pos x="55" y="46"/>
              </a:cxn>
              <a:cxn ang="0">
                <a:pos x="57" y="41"/>
              </a:cxn>
              <a:cxn ang="0">
                <a:pos x="57" y="34"/>
              </a:cxn>
              <a:cxn ang="0">
                <a:pos x="54" y="26"/>
              </a:cxn>
              <a:cxn ang="0">
                <a:pos x="48" y="17"/>
              </a:cxn>
              <a:cxn ang="0">
                <a:pos x="38" y="10"/>
              </a:cxn>
              <a:cxn ang="0">
                <a:pos x="22" y="3"/>
              </a:cxn>
              <a:cxn ang="0">
                <a:pos x="0" y="0"/>
              </a:cxn>
              <a:cxn ang="0">
                <a:pos x="2" y="1"/>
              </a:cxn>
              <a:cxn ang="0">
                <a:pos x="9" y="2"/>
              </a:cxn>
              <a:cxn ang="0">
                <a:pos x="18" y="5"/>
              </a:cxn>
              <a:cxn ang="0">
                <a:pos x="30" y="10"/>
              </a:cxn>
              <a:cxn ang="0">
                <a:pos x="40" y="17"/>
              </a:cxn>
              <a:cxn ang="0">
                <a:pos x="48" y="25"/>
              </a:cxn>
              <a:cxn ang="0">
                <a:pos x="54" y="35"/>
              </a:cxn>
              <a:cxn ang="0">
                <a:pos x="55" y="48"/>
              </a:cxn>
            </a:cxnLst>
            <a:rect l="0" t="0" r="r" b="b"/>
            <a:pathLst>
              <a:path w="57" h="48">
                <a:moveTo>
                  <a:pt x="55" y="48"/>
                </a:moveTo>
                <a:lnTo>
                  <a:pt x="55" y="46"/>
                </a:lnTo>
                <a:lnTo>
                  <a:pt x="57" y="41"/>
                </a:lnTo>
                <a:lnTo>
                  <a:pt x="57" y="34"/>
                </a:lnTo>
                <a:lnTo>
                  <a:pt x="54" y="26"/>
                </a:lnTo>
                <a:lnTo>
                  <a:pt x="48" y="17"/>
                </a:lnTo>
                <a:lnTo>
                  <a:pt x="38" y="10"/>
                </a:lnTo>
                <a:lnTo>
                  <a:pt x="22" y="3"/>
                </a:lnTo>
                <a:lnTo>
                  <a:pt x="0" y="0"/>
                </a:lnTo>
                <a:lnTo>
                  <a:pt x="2" y="1"/>
                </a:lnTo>
                <a:lnTo>
                  <a:pt x="9" y="2"/>
                </a:lnTo>
                <a:lnTo>
                  <a:pt x="18" y="5"/>
                </a:lnTo>
                <a:lnTo>
                  <a:pt x="30" y="10"/>
                </a:lnTo>
                <a:lnTo>
                  <a:pt x="40" y="17"/>
                </a:lnTo>
                <a:lnTo>
                  <a:pt x="48" y="25"/>
                </a:lnTo>
                <a:lnTo>
                  <a:pt x="54" y="35"/>
                </a:lnTo>
                <a:lnTo>
                  <a:pt x="55" y="4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6" name="Freeform 26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2" y="47"/>
              </a:cxn>
              <a:cxn ang="0">
                <a:pos x="52" y="45"/>
              </a:cxn>
              <a:cxn ang="0">
                <a:pos x="53" y="41"/>
              </a:cxn>
              <a:cxn ang="0">
                <a:pos x="53" y="34"/>
              </a:cxn>
              <a:cxn ang="0">
                <a:pos x="51" y="27"/>
              </a:cxn>
              <a:cxn ang="0">
                <a:pos x="45" y="19"/>
              </a:cxn>
              <a:cxn ang="0">
                <a:pos x="36" y="12"/>
              </a:cxn>
              <a:cxn ang="0">
                <a:pos x="21" y="5"/>
              </a:cxn>
              <a:cxn ang="0">
                <a:pos x="0" y="0"/>
              </a:cxn>
              <a:cxn ang="0">
                <a:pos x="2" y="0"/>
              </a:cxn>
              <a:cxn ang="0">
                <a:pos x="9" y="3"/>
              </a:cxn>
              <a:cxn ang="0">
                <a:pos x="18" y="5"/>
              </a:cxn>
              <a:cxn ang="0">
                <a:pos x="28" y="9"/>
              </a:cxn>
              <a:cxn ang="0">
                <a:pos x="38" y="16"/>
              </a:cxn>
              <a:cxn ang="0">
                <a:pos x="46" y="25"/>
              </a:cxn>
              <a:cxn ang="0">
                <a:pos x="51" y="34"/>
              </a:cxn>
              <a:cxn ang="0">
                <a:pos x="52" y="47"/>
              </a:cxn>
            </a:cxnLst>
            <a:rect l="0" t="0" r="r" b="b"/>
            <a:pathLst>
              <a:path w="53" h="47">
                <a:moveTo>
                  <a:pt x="52" y="47"/>
                </a:moveTo>
                <a:lnTo>
                  <a:pt x="52" y="45"/>
                </a:lnTo>
                <a:lnTo>
                  <a:pt x="53" y="41"/>
                </a:lnTo>
                <a:lnTo>
                  <a:pt x="53" y="34"/>
                </a:lnTo>
                <a:lnTo>
                  <a:pt x="51" y="27"/>
                </a:lnTo>
                <a:lnTo>
                  <a:pt x="45" y="19"/>
                </a:lnTo>
                <a:lnTo>
                  <a:pt x="36" y="12"/>
                </a:lnTo>
                <a:lnTo>
                  <a:pt x="21" y="5"/>
                </a:lnTo>
                <a:lnTo>
                  <a:pt x="0" y="0"/>
                </a:lnTo>
                <a:lnTo>
                  <a:pt x="2" y="0"/>
                </a:lnTo>
                <a:lnTo>
                  <a:pt x="9" y="3"/>
                </a:lnTo>
                <a:lnTo>
                  <a:pt x="18" y="5"/>
                </a:lnTo>
                <a:lnTo>
                  <a:pt x="28" y="9"/>
                </a:lnTo>
                <a:lnTo>
                  <a:pt x="38" y="16"/>
                </a:lnTo>
                <a:lnTo>
                  <a:pt x="46" y="25"/>
                </a:lnTo>
                <a:lnTo>
                  <a:pt x="51" y="34"/>
                </a:lnTo>
                <a:lnTo>
                  <a:pt x="52" y="4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7" name="Freeform 26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3"/>
              </a:cxn>
              <a:cxn ang="0">
                <a:pos x="57" y="36"/>
              </a:cxn>
              <a:cxn ang="0">
                <a:pos x="55" y="28"/>
              </a:cxn>
              <a:cxn ang="0">
                <a:pos x="49" y="19"/>
              </a:cxn>
              <a:cxn ang="0">
                <a:pos x="39" y="11"/>
              </a:cxn>
              <a:cxn ang="0">
                <a:pos x="24" y="5"/>
              </a:cxn>
              <a:cxn ang="0">
                <a:pos x="0" y="0"/>
              </a:cxn>
              <a:cxn ang="0">
                <a:pos x="3" y="2"/>
              </a:cxn>
              <a:cxn ang="0">
                <a:pos x="10" y="3"/>
              </a:cxn>
              <a:cxn ang="0">
                <a:pos x="19" y="6"/>
              </a:cxn>
              <a:cxn ang="0">
                <a:pos x="31" y="11"/>
              </a:cxn>
              <a:cxn ang="0">
                <a:pos x="41" y="18"/>
              </a:cxn>
              <a:cxn ang="0">
                <a:pos x="49" y="27"/>
              </a:cxn>
              <a:cxn ang="0">
                <a:pos x="55" y="38"/>
              </a:cxn>
              <a:cxn ang="0">
                <a:pos x="56" y="50"/>
              </a:cxn>
            </a:cxnLst>
            <a:rect l="0" t="0" r="r" b="b"/>
            <a:pathLst>
              <a:path w="57" h="50">
                <a:moveTo>
                  <a:pt x="56" y="50"/>
                </a:moveTo>
                <a:lnTo>
                  <a:pt x="56" y="48"/>
                </a:lnTo>
                <a:lnTo>
                  <a:pt x="57" y="43"/>
                </a:lnTo>
                <a:lnTo>
                  <a:pt x="57" y="36"/>
                </a:lnTo>
                <a:lnTo>
                  <a:pt x="55" y="28"/>
                </a:lnTo>
                <a:lnTo>
                  <a:pt x="49" y="19"/>
                </a:lnTo>
                <a:lnTo>
                  <a:pt x="39" y="11"/>
                </a:lnTo>
                <a:lnTo>
                  <a:pt x="24" y="5"/>
                </a:lnTo>
                <a:lnTo>
                  <a:pt x="0" y="0"/>
                </a:lnTo>
                <a:lnTo>
                  <a:pt x="3" y="2"/>
                </a:lnTo>
                <a:lnTo>
                  <a:pt x="10" y="3"/>
                </a:lnTo>
                <a:lnTo>
                  <a:pt x="19" y="6"/>
                </a:lnTo>
                <a:lnTo>
                  <a:pt x="31" y="11"/>
                </a:lnTo>
                <a:lnTo>
                  <a:pt x="41" y="18"/>
                </a:lnTo>
                <a:lnTo>
                  <a:pt x="49" y="27"/>
                </a:lnTo>
                <a:lnTo>
                  <a:pt x="55"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8" name="Freeform 26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49"/>
              </a:cxn>
              <a:cxn ang="0">
                <a:pos x="55" y="48"/>
              </a:cxn>
              <a:cxn ang="0">
                <a:pos x="55" y="43"/>
              </a:cxn>
              <a:cxn ang="0">
                <a:pos x="55" y="37"/>
              </a:cxn>
              <a:cxn ang="0">
                <a:pos x="54" y="29"/>
              </a:cxn>
              <a:cxn ang="0">
                <a:pos x="48" y="22"/>
              </a:cxn>
              <a:cxn ang="0">
                <a:pos x="39" y="14"/>
              </a:cxn>
              <a:cxn ang="0">
                <a:pos x="23" y="6"/>
              </a:cxn>
              <a:cxn ang="0">
                <a:pos x="0" y="0"/>
              </a:cxn>
              <a:cxn ang="0">
                <a:pos x="2" y="1"/>
              </a:cxn>
              <a:cxn ang="0">
                <a:pos x="9" y="2"/>
              </a:cxn>
              <a:cxn ang="0">
                <a:pos x="18" y="6"/>
              </a:cxn>
              <a:cxn ang="0">
                <a:pos x="28" y="11"/>
              </a:cxn>
              <a:cxn ang="0">
                <a:pos x="39" y="17"/>
              </a:cxn>
              <a:cxn ang="0">
                <a:pos x="48" y="26"/>
              </a:cxn>
              <a:cxn ang="0">
                <a:pos x="53" y="36"/>
              </a:cxn>
              <a:cxn ang="0">
                <a:pos x="54" y="49"/>
              </a:cxn>
            </a:cxnLst>
            <a:rect l="0" t="0" r="r" b="b"/>
            <a:pathLst>
              <a:path w="55" h="49">
                <a:moveTo>
                  <a:pt x="54" y="49"/>
                </a:moveTo>
                <a:lnTo>
                  <a:pt x="55" y="48"/>
                </a:lnTo>
                <a:lnTo>
                  <a:pt x="55" y="43"/>
                </a:lnTo>
                <a:lnTo>
                  <a:pt x="55" y="37"/>
                </a:lnTo>
                <a:lnTo>
                  <a:pt x="54" y="29"/>
                </a:lnTo>
                <a:lnTo>
                  <a:pt x="48" y="22"/>
                </a:lnTo>
                <a:lnTo>
                  <a:pt x="39" y="14"/>
                </a:lnTo>
                <a:lnTo>
                  <a:pt x="23" y="6"/>
                </a:lnTo>
                <a:lnTo>
                  <a:pt x="0" y="0"/>
                </a:lnTo>
                <a:lnTo>
                  <a:pt x="2" y="1"/>
                </a:lnTo>
                <a:lnTo>
                  <a:pt x="9" y="2"/>
                </a:lnTo>
                <a:lnTo>
                  <a:pt x="18" y="6"/>
                </a:lnTo>
                <a:lnTo>
                  <a:pt x="28" y="11"/>
                </a:lnTo>
                <a:lnTo>
                  <a:pt x="39" y="17"/>
                </a:lnTo>
                <a:lnTo>
                  <a:pt x="48" y="26"/>
                </a:lnTo>
                <a:lnTo>
                  <a:pt x="53" y="36"/>
                </a:lnTo>
                <a:lnTo>
                  <a:pt x="54"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9" name="Freeform 26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3" y="23"/>
              </a:cxn>
              <a:cxn ang="0">
                <a:pos x="7" y="16"/>
              </a:cxn>
              <a:cxn ang="0">
                <a:pos x="14" y="9"/>
              </a:cxn>
              <a:cxn ang="0">
                <a:pos x="26" y="3"/>
              </a:cxn>
              <a:cxn ang="0">
                <a:pos x="42" y="0"/>
              </a:cxn>
              <a:cxn ang="0">
                <a:pos x="65" y="1"/>
              </a:cxn>
              <a:cxn ang="0">
                <a:pos x="63" y="1"/>
              </a:cxn>
              <a:cxn ang="0">
                <a:pos x="56" y="1"/>
              </a:cxn>
              <a:cxn ang="0">
                <a:pos x="45" y="2"/>
              </a:cxn>
              <a:cxn ang="0">
                <a:pos x="34" y="4"/>
              </a:cxn>
              <a:cxn ang="0">
                <a:pos x="22" y="9"/>
              </a:cxn>
              <a:cxn ang="0">
                <a:pos x="12" y="15"/>
              </a:cxn>
              <a:cxn ang="0">
                <a:pos x="4" y="24"/>
              </a:cxn>
              <a:cxn ang="0">
                <a:pos x="0" y="37"/>
              </a:cxn>
            </a:cxnLst>
            <a:rect l="0" t="0" r="r" b="b"/>
            <a:pathLst>
              <a:path w="65" h="37">
                <a:moveTo>
                  <a:pt x="0" y="37"/>
                </a:moveTo>
                <a:lnTo>
                  <a:pt x="0" y="35"/>
                </a:lnTo>
                <a:lnTo>
                  <a:pt x="0" y="30"/>
                </a:lnTo>
                <a:lnTo>
                  <a:pt x="3" y="23"/>
                </a:lnTo>
                <a:lnTo>
                  <a:pt x="7" y="16"/>
                </a:lnTo>
                <a:lnTo>
                  <a:pt x="14" y="9"/>
                </a:lnTo>
                <a:lnTo>
                  <a:pt x="26" y="3"/>
                </a:lnTo>
                <a:lnTo>
                  <a:pt x="42" y="0"/>
                </a:lnTo>
                <a:lnTo>
                  <a:pt x="65" y="1"/>
                </a:lnTo>
                <a:lnTo>
                  <a:pt x="63" y="1"/>
                </a:lnTo>
                <a:lnTo>
                  <a:pt x="56" y="1"/>
                </a:lnTo>
                <a:lnTo>
                  <a:pt x="45" y="2"/>
                </a:lnTo>
                <a:lnTo>
                  <a:pt x="34" y="4"/>
                </a:lnTo>
                <a:lnTo>
                  <a:pt x="22" y="9"/>
                </a:lnTo>
                <a:lnTo>
                  <a:pt x="12" y="15"/>
                </a:lnTo>
                <a:lnTo>
                  <a:pt x="4"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0" name="Freeform 26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3"/>
              </a:cxn>
              <a:cxn ang="0">
                <a:pos x="1" y="29"/>
              </a:cxn>
              <a:cxn ang="0">
                <a:pos x="3" y="22"/>
              </a:cxn>
              <a:cxn ang="0">
                <a:pos x="8" y="15"/>
              </a:cxn>
              <a:cxn ang="0">
                <a:pos x="15" y="8"/>
              </a:cxn>
              <a:cxn ang="0">
                <a:pos x="27" y="2"/>
              </a:cxn>
              <a:cxn ang="0">
                <a:pos x="44" y="0"/>
              </a:cxn>
              <a:cxn ang="0">
                <a:pos x="66" y="1"/>
              </a:cxn>
              <a:cxn ang="0">
                <a:pos x="63" y="1"/>
              </a:cxn>
              <a:cxn ang="0">
                <a:pos x="56" y="1"/>
              </a:cxn>
              <a:cxn ang="0">
                <a:pos x="46" y="2"/>
              </a:cxn>
              <a:cxn ang="0">
                <a:pos x="34" y="4"/>
              </a:cxn>
              <a:cxn ang="0">
                <a:pos x="23" y="8"/>
              </a:cxn>
              <a:cxn ang="0">
                <a:pos x="12" y="14"/>
              </a:cxn>
              <a:cxn ang="0">
                <a:pos x="4" y="23"/>
              </a:cxn>
              <a:cxn ang="0">
                <a:pos x="0" y="36"/>
              </a:cxn>
            </a:cxnLst>
            <a:rect l="0" t="0" r="r" b="b"/>
            <a:pathLst>
              <a:path w="66" h="36">
                <a:moveTo>
                  <a:pt x="0" y="36"/>
                </a:moveTo>
                <a:lnTo>
                  <a:pt x="0" y="33"/>
                </a:lnTo>
                <a:lnTo>
                  <a:pt x="1" y="29"/>
                </a:lnTo>
                <a:lnTo>
                  <a:pt x="3" y="22"/>
                </a:lnTo>
                <a:lnTo>
                  <a:pt x="8" y="15"/>
                </a:lnTo>
                <a:lnTo>
                  <a:pt x="15" y="8"/>
                </a:lnTo>
                <a:lnTo>
                  <a:pt x="27" y="2"/>
                </a:lnTo>
                <a:lnTo>
                  <a:pt x="44" y="0"/>
                </a:lnTo>
                <a:lnTo>
                  <a:pt x="66" y="1"/>
                </a:lnTo>
                <a:lnTo>
                  <a:pt x="63" y="1"/>
                </a:lnTo>
                <a:lnTo>
                  <a:pt x="56" y="1"/>
                </a:lnTo>
                <a:lnTo>
                  <a:pt x="46" y="2"/>
                </a:lnTo>
                <a:lnTo>
                  <a:pt x="34" y="4"/>
                </a:lnTo>
                <a:lnTo>
                  <a:pt x="23" y="8"/>
                </a:lnTo>
                <a:lnTo>
                  <a:pt x="12" y="14"/>
                </a:lnTo>
                <a:lnTo>
                  <a:pt x="4"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1" name="Freeform 27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4" y="48"/>
              </a:cxn>
              <a:cxn ang="0">
                <a:pos x="55" y="43"/>
              </a:cxn>
              <a:cxn ang="0">
                <a:pos x="55" y="36"/>
              </a:cxn>
              <a:cxn ang="0">
                <a:pos x="52" y="28"/>
              </a:cxn>
              <a:cxn ang="0">
                <a:pos x="47" y="19"/>
              </a:cxn>
              <a:cxn ang="0">
                <a:pos x="37" y="10"/>
              </a:cxn>
              <a:cxn ang="0">
                <a:pos x="22" y="5"/>
              </a:cxn>
              <a:cxn ang="0">
                <a:pos x="0" y="0"/>
              </a:cxn>
              <a:cxn ang="0">
                <a:pos x="3" y="1"/>
              </a:cxn>
              <a:cxn ang="0">
                <a:pos x="10" y="2"/>
              </a:cxn>
              <a:cxn ang="0">
                <a:pos x="19" y="6"/>
              </a:cxn>
              <a:cxn ang="0">
                <a:pos x="29" y="10"/>
              </a:cxn>
              <a:cxn ang="0">
                <a:pos x="40" y="17"/>
              </a:cxn>
              <a:cxn ang="0">
                <a:pos x="48" y="27"/>
              </a:cxn>
              <a:cxn ang="0">
                <a:pos x="52" y="37"/>
              </a:cxn>
              <a:cxn ang="0">
                <a:pos x="54" y="50"/>
              </a:cxn>
            </a:cxnLst>
            <a:rect l="0" t="0" r="r" b="b"/>
            <a:pathLst>
              <a:path w="55" h="50">
                <a:moveTo>
                  <a:pt x="54" y="50"/>
                </a:moveTo>
                <a:lnTo>
                  <a:pt x="54" y="48"/>
                </a:lnTo>
                <a:lnTo>
                  <a:pt x="55" y="43"/>
                </a:lnTo>
                <a:lnTo>
                  <a:pt x="55" y="36"/>
                </a:lnTo>
                <a:lnTo>
                  <a:pt x="52" y="28"/>
                </a:lnTo>
                <a:lnTo>
                  <a:pt x="47" y="19"/>
                </a:lnTo>
                <a:lnTo>
                  <a:pt x="37" y="10"/>
                </a:lnTo>
                <a:lnTo>
                  <a:pt x="22" y="5"/>
                </a:lnTo>
                <a:lnTo>
                  <a:pt x="0" y="0"/>
                </a:lnTo>
                <a:lnTo>
                  <a:pt x="3" y="1"/>
                </a:lnTo>
                <a:lnTo>
                  <a:pt x="10" y="2"/>
                </a:lnTo>
                <a:lnTo>
                  <a:pt x="19" y="6"/>
                </a:lnTo>
                <a:lnTo>
                  <a:pt x="29" y="10"/>
                </a:lnTo>
                <a:lnTo>
                  <a:pt x="40" y="17"/>
                </a:lnTo>
                <a:lnTo>
                  <a:pt x="48" y="27"/>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2" name="Freeform 27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2" y="22"/>
              </a:cxn>
              <a:cxn ang="0">
                <a:pos x="6" y="15"/>
              </a:cxn>
              <a:cxn ang="0">
                <a:pos x="14" y="8"/>
              </a:cxn>
              <a:cxn ang="0">
                <a:pos x="25" y="3"/>
              </a:cxn>
              <a:cxn ang="0">
                <a:pos x="43" y="0"/>
              </a:cxn>
              <a:cxn ang="0">
                <a:pos x="66" y="1"/>
              </a:cxn>
              <a:cxn ang="0">
                <a:pos x="63" y="1"/>
              </a:cxn>
              <a:cxn ang="0">
                <a:pos x="57" y="1"/>
              </a:cxn>
              <a:cxn ang="0">
                <a:pos x="46" y="3"/>
              </a:cxn>
              <a:cxn ang="0">
                <a:pos x="35" y="5"/>
              </a:cxn>
              <a:cxn ang="0">
                <a:pos x="22" y="8"/>
              </a:cxn>
              <a:cxn ang="0">
                <a:pos x="11" y="14"/>
              </a:cxn>
              <a:cxn ang="0">
                <a:pos x="3" y="23"/>
              </a:cxn>
              <a:cxn ang="0">
                <a:pos x="0" y="36"/>
              </a:cxn>
            </a:cxnLst>
            <a:rect l="0" t="0" r="r" b="b"/>
            <a:pathLst>
              <a:path w="66" h="36">
                <a:moveTo>
                  <a:pt x="0" y="36"/>
                </a:moveTo>
                <a:lnTo>
                  <a:pt x="0" y="34"/>
                </a:lnTo>
                <a:lnTo>
                  <a:pt x="0" y="29"/>
                </a:lnTo>
                <a:lnTo>
                  <a:pt x="2" y="22"/>
                </a:lnTo>
                <a:lnTo>
                  <a:pt x="6" y="15"/>
                </a:lnTo>
                <a:lnTo>
                  <a:pt x="14" y="8"/>
                </a:lnTo>
                <a:lnTo>
                  <a:pt x="25" y="3"/>
                </a:lnTo>
                <a:lnTo>
                  <a:pt x="43" y="0"/>
                </a:lnTo>
                <a:lnTo>
                  <a:pt x="66" y="1"/>
                </a:lnTo>
                <a:lnTo>
                  <a:pt x="63" y="1"/>
                </a:lnTo>
                <a:lnTo>
                  <a:pt x="57" y="1"/>
                </a:lnTo>
                <a:lnTo>
                  <a:pt x="46" y="3"/>
                </a:lnTo>
                <a:lnTo>
                  <a:pt x="35" y="5"/>
                </a:lnTo>
                <a:lnTo>
                  <a:pt x="22" y="8"/>
                </a:lnTo>
                <a:lnTo>
                  <a:pt x="11" y="14"/>
                </a:lnTo>
                <a:lnTo>
                  <a:pt x="3"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3" name="Freeform 27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1"/>
              </a:cxn>
              <a:cxn ang="0">
                <a:pos x="56" y="49"/>
              </a:cxn>
              <a:cxn ang="0">
                <a:pos x="57" y="44"/>
              </a:cxn>
              <a:cxn ang="0">
                <a:pos x="57" y="37"/>
              </a:cxn>
              <a:cxn ang="0">
                <a:pos x="55" y="29"/>
              </a:cxn>
              <a:cxn ang="0">
                <a:pos x="49" y="20"/>
              </a:cxn>
              <a:cxn ang="0">
                <a:pos x="39" y="12"/>
              </a:cxn>
              <a:cxn ang="0">
                <a:pos x="22" y="5"/>
              </a:cxn>
              <a:cxn ang="0">
                <a:pos x="0" y="0"/>
              </a:cxn>
              <a:cxn ang="0">
                <a:pos x="3" y="2"/>
              </a:cxn>
              <a:cxn ang="0">
                <a:pos x="10" y="3"/>
              </a:cxn>
              <a:cxn ang="0">
                <a:pos x="19" y="6"/>
              </a:cxn>
              <a:cxn ang="0">
                <a:pos x="31" y="12"/>
              </a:cxn>
              <a:cxn ang="0">
                <a:pos x="41" y="19"/>
              </a:cxn>
              <a:cxn ang="0">
                <a:pos x="49" y="27"/>
              </a:cxn>
              <a:cxn ang="0">
                <a:pos x="55" y="39"/>
              </a:cxn>
              <a:cxn ang="0">
                <a:pos x="56" y="51"/>
              </a:cxn>
            </a:cxnLst>
            <a:rect l="0" t="0" r="r" b="b"/>
            <a:pathLst>
              <a:path w="57" h="51">
                <a:moveTo>
                  <a:pt x="56" y="51"/>
                </a:moveTo>
                <a:lnTo>
                  <a:pt x="56" y="49"/>
                </a:lnTo>
                <a:lnTo>
                  <a:pt x="57" y="44"/>
                </a:lnTo>
                <a:lnTo>
                  <a:pt x="57" y="37"/>
                </a:lnTo>
                <a:lnTo>
                  <a:pt x="55" y="29"/>
                </a:lnTo>
                <a:lnTo>
                  <a:pt x="49" y="20"/>
                </a:lnTo>
                <a:lnTo>
                  <a:pt x="39" y="12"/>
                </a:lnTo>
                <a:lnTo>
                  <a:pt x="22" y="5"/>
                </a:lnTo>
                <a:lnTo>
                  <a:pt x="0" y="0"/>
                </a:lnTo>
                <a:lnTo>
                  <a:pt x="3" y="2"/>
                </a:lnTo>
                <a:lnTo>
                  <a:pt x="10" y="3"/>
                </a:lnTo>
                <a:lnTo>
                  <a:pt x="19" y="6"/>
                </a:lnTo>
                <a:lnTo>
                  <a:pt x="31" y="12"/>
                </a:lnTo>
                <a:lnTo>
                  <a:pt x="41" y="19"/>
                </a:lnTo>
                <a:lnTo>
                  <a:pt x="49" y="27"/>
                </a:lnTo>
                <a:lnTo>
                  <a:pt x="55" y="39"/>
                </a:lnTo>
                <a:lnTo>
                  <a:pt x="56"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4" name="Freeform 27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4"/>
              </a:cxn>
              <a:cxn ang="0">
                <a:pos x="6" y="15"/>
              </a:cxn>
              <a:cxn ang="0">
                <a:pos x="14" y="8"/>
              </a:cxn>
              <a:cxn ang="0">
                <a:pos x="26" y="3"/>
              </a:cxn>
              <a:cxn ang="0">
                <a:pos x="43" y="0"/>
              </a:cxn>
              <a:cxn ang="0">
                <a:pos x="66" y="0"/>
              </a:cxn>
              <a:cxn ang="0">
                <a:pos x="64" y="0"/>
              </a:cxn>
              <a:cxn ang="0">
                <a:pos x="57" y="0"/>
              </a:cxn>
              <a:cxn ang="0">
                <a:pos x="47" y="2"/>
              </a:cxn>
              <a:cxn ang="0">
                <a:pos x="35" y="4"/>
              </a:cxn>
              <a:cxn ang="0">
                <a:pos x="22" y="8"/>
              </a:cxn>
              <a:cxn ang="0">
                <a:pos x="12" y="15"/>
              </a:cxn>
              <a:cxn ang="0">
                <a:pos x="4" y="24"/>
              </a:cxn>
              <a:cxn ang="0">
                <a:pos x="0" y="36"/>
              </a:cxn>
            </a:cxnLst>
            <a:rect l="0" t="0" r="r" b="b"/>
            <a:pathLst>
              <a:path w="66" h="36">
                <a:moveTo>
                  <a:pt x="0" y="36"/>
                </a:moveTo>
                <a:lnTo>
                  <a:pt x="0" y="34"/>
                </a:lnTo>
                <a:lnTo>
                  <a:pt x="0" y="29"/>
                </a:lnTo>
                <a:lnTo>
                  <a:pt x="3" y="24"/>
                </a:lnTo>
                <a:lnTo>
                  <a:pt x="6" y="15"/>
                </a:lnTo>
                <a:lnTo>
                  <a:pt x="14" y="8"/>
                </a:lnTo>
                <a:lnTo>
                  <a:pt x="26" y="3"/>
                </a:lnTo>
                <a:lnTo>
                  <a:pt x="43" y="0"/>
                </a:lnTo>
                <a:lnTo>
                  <a:pt x="66" y="0"/>
                </a:lnTo>
                <a:lnTo>
                  <a:pt x="64" y="0"/>
                </a:lnTo>
                <a:lnTo>
                  <a:pt x="57" y="0"/>
                </a:lnTo>
                <a:lnTo>
                  <a:pt x="47" y="2"/>
                </a:lnTo>
                <a:lnTo>
                  <a:pt x="35" y="4"/>
                </a:lnTo>
                <a:lnTo>
                  <a:pt x="22" y="8"/>
                </a:lnTo>
                <a:lnTo>
                  <a:pt x="12" y="15"/>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5" name="Freeform 27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2" y="28"/>
              </a:cxn>
              <a:cxn ang="0">
                <a:pos x="46" y="19"/>
              </a:cxn>
              <a:cxn ang="0">
                <a:pos x="37" y="11"/>
              </a:cxn>
              <a:cxn ang="0">
                <a:pos x="21" y="4"/>
              </a:cxn>
              <a:cxn ang="0">
                <a:pos x="0" y="0"/>
              </a:cxn>
              <a:cxn ang="0">
                <a:pos x="2" y="1"/>
              </a:cxn>
              <a:cxn ang="0">
                <a:pos x="9" y="2"/>
              </a:cxn>
              <a:cxn ang="0">
                <a:pos x="19" y="5"/>
              </a:cxn>
              <a:cxn ang="0">
                <a:pos x="30" y="11"/>
              </a:cxn>
              <a:cxn ang="0">
                <a:pos x="41" y="18"/>
              </a:cxn>
              <a:cxn ang="0">
                <a:pos x="49" y="26"/>
              </a:cxn>
              <a:cxn ang="0">
                <a:pos x="54" y="38"/>
              </a:cxn>
              <a:cxn ang="0">
                <a:pos x="56" y="50"/>
              </a:cxn>
            </a:cxnLst>
            <a:rect l="0" t="0" r="r" b="b"/>
            <a:pathLst>
              <a:path w="57" h="50">
                <a:moveTo>
                  <a:pt x="56" y="50"/>
                </a:moveTo>
                <a:lnTo>
                  <a:pt x="56" y="48"/>
                </a:lnTo>
                <a:lnTo>
                  <a:pt x="57" y="44"/>
                </a:lnTo>
                <a:lnTo>
                  <a:pt x="56" y="37"/>
                </a:lnTo>
                <a:lnTo>
                  <a:pt x="52" y="28"/>
                </a:lnTo>
                <a:lnTo>
                  <a:pt x="46" y="19"/>
                </a:lnTo>
                <a:lnTo>
                  <a:pt x="37" y="11"/>
                </a:lnTo>
                <a:lnTo>
                  <a:pt x="21" y="4"/>
                </a:lnTo>
                <a:lnTo>
                  <a:pt x="0" y="0"/>
                </a:lnTo>
                <a:lnTo>
                  <a:pt x="2" y="1"/>
                </a:lnTo>
                <a:lnTo>
                  <a:pt x="9" y="2"/>
                </a:lnTo>
                <a:lnTo>
                  <a:pt x="19" y="5"/>
                </a:lnTo>
                <a:lnTo>
                  <a:pt x="30" y="11"/>
                </a:lnTo>
                <a:lnTo>
                  <a:pt x="41" y="18"/>
                </a:lnTo>
                <a:lnTo>
                  <a:pt x="49" y="26"/>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6" name="Freeform 27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6"/>
              </a:cxn>
              <a:cxn ang="0">
                <a:pos x="1" y="31"/>
              </a:cxn>
              <a:cxn ang="0">
                <a:pos x="4" y="24"/>
              </a:cxn>
              <a:cxn ang="0">
                <a:pos x="9" y="17"/>
              </a:cxn>
              <a:cxn ang="0">
                <a:pos x="17" y="10"/>
              </a:cxn>
              <a:cxn ang="0">
                <a:pos x="29" y="6"/>
              </a:cxn>
              <a:cxn ang="0">
                <a:pos x="45" y="1"/>
              </a:cxn>
              <a:cxn ang="0">
                <a:pos x="66" y="1"/>
              </a:cxn>
              <a:cxn ang="0">
                <a:pos x="63" y="1"/>
              </a:cxn>
              <a:cxn ang="0">
                <a:pos x="55" y="0"/>
              </a:cxn>
              <a:cxn ang="0">
                <a:pos x="45" y="0"/>
              </a:cxn>
              <a:cxn ang="0">
                <a:pos x="33" y="1"/>
              </a:cxn>
              <a:cxn ang="0">
                <a:pos x="20" y="5"/>
              </a:cxn>
              <a:cxn ang="0">
                <a:pos x="10" y="12"/>
              </a:cxn>
              <a:cxn ang="0">
                <a:pos x="2" y="22"/>
              </a:cxn>
              <a:cxn ang="0">
                <a:pos x="0" y="37"/>
              </a:cxn>
            </a:cxnLst>
            <a:rect l="0" t="0" r="r" b="b"/>
            <a:pathLst>
              <a:path w="66" h="37">
                <a:moveTo>
                  <a:pt x="0" y="37"/>
                </a:moveTo>
                <a:lnTo>
                  <a:pt x="0" y="36"/>
                </a:lnTo>
                <a:lnTo>
                  <a:pt x="1" y="31"/>
                </a:lnTo>
                <a:lnTo>
                  <a:pt x="4" y="24"/>
                </a:lnTo>
                <a:lnTo>
                  <a:pt x="9" y="17"/>
                </a:lnTo>
                <a:lnTo>
                  <a:pt x="17" y="10"/>
                </a:lnTo>
                <a:lnTo>
                  <a:pt x="29" y="6"/>
                </a:lnTo>
                <a:lnTo>
                  <a:pt x="45" y="1"/>
                </a:lnTo>
                <a:lnTo>
                  <a:pt x="66" y="1"/>
                </a:lnTo>
                <a:lnTo>
                  <a:pt x="63" y="1"/>
                </a:lnTo>
                <a:lnTo>
                  <a:pt x="55" y="0"/>
                </a:lnTo>
                <a:lnTo>
                  <a:pt x="45" y="0"/>
                </a:lnTo>
                <a:lnTo>
                  <a:pt x="33" y="1"/>
                </a:lnTo>
                <a:lnTo>
                  <a:pt x="20" y="5"/>
                </a:lnTo>
                <a:lnTo>
                  <a:pt x="10" y="12"/>
                </a:lnTo>
                <a:lnTo>
                  <a:pt x="2" y="22"/>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7" name="Freeform 27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9"/>
              </a:cxn>
              <a:cxn ang="0">
                <a:pos x="57" y="44"/>
              </a:cxn>
              <a:cxn ang="0">
                <a:pos x="57" y="37"/>
              </a:cxn>
              <a:cxn ang="0">
                <a:pos x="55" y="29"/>
              </a:cxn>
              <a:cxn ang="0">
                <a:pos x="49" y="21"/>
              </a:cxn>
              <a:cxn ang="0">
                <a:pos x="38" y="13"/>
              </a:cxn>
              <a:cxn ang="0">
                <a:pos x="23" y="5"/>
              </a:cxn>
              <a:cxn ang="0">
                <a:pos x="0" y="0"/>
              </a:cxn>
              <a:cxn ang="0">
                <a:pos x="3" y="1"/>
              </a:cxn>
              <a:cxn ang="0">
                <a:pos x="10" y="2"/>
              </a:cxn>
              <a:cxn ang="0">
                <a:pos x="19" y="6"/>
              </a:cxn>
              <a:cxn ang="0">
                <a:pos x="30" y="12"/>
              </a:cxn>
              <a:cxn ang="0">
                <a:pos x="41" y="19"/>
              </a:cxn>
              <a:cxn ang="0">
                <a:pos x="49" y="27"/>
              </a:cxn>
              <a:cxn ang="0">
                <a:pos x="55" y="37"/>
              </a:cxn>
              <a:cxn ang="0">
                <a:pos x="56" y="50"/>
              </a:cxn>
            </a:cxnLst>
            <a:rect l="0" t="0" r="r" b="b"/>
            <a:pathLst>
              <a:path w="57" h="50">
                <a:moveTo>
                  <a:pt x="56" y="50"/>
                </a:moveTo>
                <a:lnTo>
                  <a:pt x="56" y="49"/>
                </a:lnTo>
                <a:lnTo>
                  <a:pt x="57" y="44"/>
                </a:lnTo>
                <a:lnTo>
                  <a:pt x="57" y="37"/>
                </a:lnTo>
                <a:lnTo>
                  <a:pt x="55" y="29"/>
                </a:lnTo>
                <a:lnTo>
                  <a:pt x="49" y="21"/>
                </a:lnTo>
                <a:lnTo>
                  <a:pt x="38" y="13"/>
                </a:lnTo>
                <a:lnTo>
                  <a:pt x="23" y="5"/>
                </a:lnTo>
                <a:lnTo>
                  <a:pt x="0" y="0"/>
                </a:lnTo>
                <a:lnTo>
                  <a:pt x="3" y="1"/>
                </a:lnTo>
                <a:lnTo>
                  <a:pt x="10" y="2"/>
                </a:lnTo>
                <a:lnTo>
                  <a:pt x="19" y="6"/>
                </a:lnTo>
                <a:lnTo>
                  <a:pt x="30" y="12"/>
                </a:lnTo>
                <a:lnTo>
                  <a:pt x="41" y="19"/>
                </a:lnTo>
                <a:lnTo>
                  <a:pt x="49" y="27"/>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8" name="Freeform 27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2" y="24"/>
              </a:cxn>
              <a:cxn ang="0">
                <a:pos x="6" y="15"/>
              </a:cxn>
              <a:cxn ang="0">
                <a:pos x="12" y="8"/>
              </a:cxn>
              <a:cxn ang="0">
                <a:pos x="25" y="3"/>
              </a:cxn>
              <a:cxn ang="0">
                <a:pos x="41" y="0"/>
              </a:cxn>
              <a:cxn ang="0">
                <a:pos x="65" y="2"/>
              </a:cxn>
              <a:cxn ang="0">
                <a:pos x="62" y="2"/>
              </a:cxn>
              <a:cxn ang="0">
                <a:pos x="55" y="2"/>
              </a:cxn>
              <a:cxn ang="0">
                <a:pos x="45" y="3"/>
              </a:cxn>
              <a:cxn ang="0">
                <a:pos x="33" y="5"/>
              </a:cxn>
              <a:cxn ang="0">
                <a:pos x="22" y="10"/>
              </a:cxn>
              <a:cxn ang="0">
                <a:pos x="11" y="15"/>
              </a:cxn>
              <a:cxn ang="0">
                <a:pos x="3" y="25"/>
              </a:cxn>
              <a:cxn ang="0">
                <a:pos x="0" y="37"/>
              </a:cxn>
            </a:cxnLst>
            <a:rect l="0" t="0" r="r" b="b"/>
            <a:pathLst>
              <a:path w="65" h="37">
                <a:moveTo>
                  <a:pt x="0" y="37"/>
                </a:moveTo>
                <a:lnTo>
                  <a:pt x="0" y="35"/>
                </a:lnTo>
                <a:lnTo>
                  <a:pt x="0" y="30"/>
                </a:lnTo>
                <a:lnTo>
                  <a:pt x="2" y="24"/>
                </a:lnTo>
                <a:lnTo>
                  <a:pt x="6" y="15"/>
                </a:lnTo>
                <a:lnTo>
                  <a:pt x="12" y="8"/>
                </a:lnTo>
                <a:lnTo>
                  <a:pt x="25" y="3"/>
                </a:lnTo>
                <a:lnTo>
                  <a:pt x="41" y="0"/>
                </a:lnTo>
                <a:lnTo>
                  <a:pt x="65" y="2"/>
                </a:lnTo>
                <a:lnTo>
                  <a:pt x="62" y="2"/>
                </a:lnTo>
                <a:lnTo>
                  <a:pt x="55" y="2"/>
                </a:lnTo>
                <a:lnTo>
                  <a:pt x="45" y="3"/>
                </a:lnTo>
                <a:lnTo>
                  <a:pt x="33" y="5"/>
                </a:lnTo>
                <a:lnTo>
                  <a:pt x="22" y="10"/>
                </a:lnTo>
                <a:lnTo>
                  <a:pt x="11" y="15"/>
                </a:lnTo>
                <a:lnTo>
                  <a:pt x="3" y="25"/>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9" name="Freeform 27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49"/>
              </a:cxn>
              <a:cxn ang="0">
                <a:pos x="56" y="47"/>
              </a:cxn>
              <a:cxn ang="0">
                <a:pos x="57" y="43"/>
              </a:cxn>
              <a:cxn ang="0">
                <a:pos x="57" y="37"/>
              </a:cxn>
              <a:cxn ang="0">
                <a:pos x="55" y="27"/>
              </a:cxn>
              <a:cxn ang="0">
                <a:pos x="49" y="19"/>
              </a:cxn>
              <a:cxn ang="0">
                <a:pos x="40" y="11"/>
              </a:cxn>
              <a:cxn ang="0">
                <a:pos x="23" y="4"/>
              </a:cxn>
              <a:cxn ang="0">
                <a:pos x="0" y="0"/>
              </a:cxn>
              <a:cxn ang="0">
                <a:pos x="3" y="1"/>
              </a:cxn>
              <a:cxn ang="0">
                <a:pos x="9" y="2"/>
              </a:cxn>
              <a:cxn ang="0">
                <a:pos x="20" y="5"/>
              </a:cxn>
              <a:cxn ang="0">
                <a:pos x="30" y="10"/>
              </a:cxn>
              <a:cxn ang="0">
                <a:pos x="41" y="17"/>
              </a:cxn>
              <a:cxn ang="0">
                <a:pos x="50" y="26"/>
              </a:cxn>
              <a:cxn ang="0">
                <a:pos x="55" y="37"/>
              </a:cxn>
              <a:cxn ang="0">
                <a:pos x="56" y="49"/>
              </a:cxn>
            </a:cxnLst>
            <a:rect l="0" t="0" r="r" b="b"/>
            <a:pathLst>
              <a:path w="57" h="49">
                <a:moveTo>
                  <a:pt x="56" y="49"/>
                </a:moveTo>
                <a:lnTo>
                  <a:pt x="56" y="47"/>
                </a:lnTo>
                <a:lnTo>
                  <a:pt x="57" y="43"/>
                </a:lnTo>
                <a:lnTo>
                  <a:pt x="57" y="37"/>
                </a:lnTo>
                <a:lnTo>
                  <a:pt x="55" y="27"/>
                </a:lnTo>
                <a:lnTo>
                  <a:pt x="49" y="19"/>
                </a:lnTo>
                <a:lnTo>
                  <a:pt x="40" y="11"/>
                </a:lnTo>
                <a:lnTo>
                  <a:pt x="23" y="4"/>
                </a:lnTo>
                <a:lnTo>
                  <a:pt x="0" y="0"/>
                </a:lnTo>
                <a:lnTo>
                  <a:pt x="3" y="1"/>
                </a:lnTo>
                <a:lnTo>
                  <a:pt x="9" y="2"/>
                </a:lnTo>
                <a:lnTo>
                  <a:pt x="20" y="5"/>
                </a:lnTo>
                <a:lnTo>
                  <a:pt x="30" y="10"/>
                </a:lnTo>
                <a:lnTo>
                  <a:pt x="41" y="17"/>
                </a:lnTo>
                <a:lnTo>
                  <a:pt x="50" y="26"/>
                </a:lnTo>
                <a:lnTo>
                  <a:pt x="55" y="37"/>
                </a:lnTo>
                <a:lnTo>
                  <a:pt x="56"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0" name="Freeform 27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2"/>
              </a:cxn>
              <a:cxn ang="0">
                <a:pos x="6" y="15"/>
              </a:cxn>
              <a:cxn ang="0">
                <a:pos x="14" y="8"/>
              </a:cxn>
              <a:cxn ang="0">
                <a:pos x="25" y="2"/>
              </a:cxn>
              <a:cxn ang="0">
                <a:pos x="43" y="0"/>
              </a:cxn>
              <a:cxn ang="0">
                <a:pos x="66" y="0"/>
              </a:cxn>
              <a:cxn ang="0">
                <a:pos x="63" y="0"/>
              </a:cxn>
              <a:cxn ang="0">
                <a:pos x="57" y="0"/>
              </a:cxn>
              <a:cxn ang="0">
                <a:pos x="46" y="1"/>
              </a:cxn>
              <a:cxn ang="0">
                <a:pos x="35" y="3"/>
              </a:cxn>
              <a:cxn ang="0">
                <a:pos x="22" y="6"/>
              </a:cxn>
              <a:cxn ang="0">
                <a:pos x="11" y="12"/>
              </a:cxn>
              <a:cxn ang="0">
                <a:pos x="3" y="22"/>
              </a:cxn>
              <a:cxn ang="0">
                <a:pos x="0" y="34"/>
              </a:cxn>
            </a:cxnLst>
            <a:rect l="0" t="0" r="r" b="b"/>
            <a:pathLst>
              <a:path w="66" h="34">
                <a:moveTo>
                  <a:pt x="0" y="34"/>
                </a:moveTo>
                <a:lnTo>
                  <a:pt x="0" y="32"/>
                </a:lnTo>
                <a:lnTo>
                  <a:pt x="0" y="27"/>
                </a:lnTo>
                <a:lnTo>
                  <a:pt x="2" y="22"/>
                </a:lnTo>
                <a:lnTo>
                  <a:pt x="6" y="15"/>
                </a:lnTo>
                <a:lnTo>
                  <a:pt x="14" y="8"/>
                </a:lnTo>
                <a:lnTo>
                  <a:pt x="25" y="2"/>
                </a:lnTo>
                <a:lnTo>
                  <a:pt x="43" y="0"/>
                </a:lnTo>
                <a:lnTo>
                  <a:pt x="66" y="0"/>
                </a:lnTo>
                <a:lnTo>
                  <a:pt x="63" y="0"/>
                </a:lnTo>
                <a:lnTo>
                  <a:pt x="57" y="0"/>
                </a:lnTo>
                <a:lnTo>
                  <a:pt x="46" y="1"/>
                </a:lnTo>
                <a:lnTo>
                  <a:pt x="35" y="3"/>
                </a:lnTo>
                <a:lnTo>
                  <a:pt x="22" y="6"/>
                </a:lnTo>
                <a:lnTo>
                  <a:pt x="11" y="12"/>
                </a:lnTo>
                <a:lnTo>
                  <a:pt x="3" y="22"/>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1" name="Freeform 28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9"/>
              </a:cxn>
              <a:cxn ang="0">
                <a:pos x="55" y="48"/>
              </a:cxn>
              <a:cxn ang="0">
                <a:pos x="56" y="44"/>
              </a:cxn>
              <a:cxn ang="0">
                <a:pos x="56" y="37"/>
              </a:cxn>
              <a:cxn ang="0">
                <a:pos x="54" y="28"/>
              </a:cxn>
              <a:cxn ang="0">
                <a:pos x="48" y="20"/>
              </a:cxn>
              <a:cxn ang="0">
                <a:pos x="38" y="12"/>
              </a:cxn>
              <a:cxn ang="0">
                <a:pos x="22" y="4"/>
              </a:cxn>
              <a:cxn ang="0">
                <a:pos x="0" y="0"/>
              </a:cxn>
              <a:cxn ang="0">
                <a:pos x="3" y="1"/>
              </a:cxn>
              <a:cxn ang="0">
                <a:pos x="10" y="2"/>
              </a:cxn>
              <a:cxn ang="0">
                <a:pos x="19" y="5"/>
              </a:cxn>
              <a:cxn ang="0">
                <a:pos x="29" y="10"/>
              </a:cxn>
              <a:cxn ang="0">
                <a:pos x="40" y="17"/>
              </a:cxn>
              <a:cxn ang="0">
                <a:pos x="49" y="26"/>
              </a:cxn>
              <a:cxn ang="0">
                <a:pos x="54" y="37"/>
              </a:cxn>
              <a:cxn ang="0">
                <a:pos x="55" y="49"/>
              </a:cxn>
            </a:cxnLst>
            <a:rect l="0" t="0" r="r" b="b"/>
            <a:pathLst>
              <a:path w="56" h="49">
                <a:moveTo>
                  <a:pt x="55" y="49"/>
                </a:moveTo>
                <a:lnTo>
                  <a:pt x="55" y="48"/>
                </a:lnTo>
                <a:lnTo>
                  <a:pt x="56" y="44"/>
                </a:lnTo>
                <a:lnTo>
                  <a:pt x="56" y="37"/>
                </a:lnTo>
                <a:lnTo>
                  <a:pt x="54" y="28"/>
                </a:lnTo>
                <a:lnTo>
                  <a:pt x="48" y="20"/>
                </a:lnTo>
                <a:lnTo>
                  <a:pt x="38" y="12"/>
                </a:lnTo>
                <a:lnTo>
                  <a:pt x="22" y="4"/>
                </a:lnTo>
                <a:lnTo>
                  <a:pt x="0" y="0"/>
                </a:lnTo>
                <a:lnTo>
                  <a:pt x="3" y="1"/>
                </a:lnTo>
                <a:lnTo>
                  <a:pt x="10" y="2"/>
                </a:lnTo>
                <a:lnTo>
                  <a:pt x="19" y="5"/>
                </a:lnTo>
                <a:lnTo>
                  <a:pt x="29" y="10"/>
                </a:lnTo>
                <a:lnTo>
                  <a:pt x="40" y="17"/>
                </a:lnTo>
                <a:lnTo>
                  <a:pt x="49" y="26"/>
                </a:lnTo>
                <a:lnTo>
                  <a:pt x="54" y="37"/>
                </a:lnTo>
                <a:lnTo>
                  <a:pt x="55"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2" name="Freeform 28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2"/>
              </a:cxn>
              <a:cxn ang="0">
                <a:pos x="7" y="15"/>
              </a:cxn>
              <a:cxn ang="0">
                <a:pos x="14" y="9"/>
              </a:cxn>
              <a:cxn ang="0">
                <a:pos x="26" y="3"/>
              </a:cxn>
              <a:cxn ang="0">
                <a:pos x="43" y="0"/>
              </a:cxn>
              <a:cxn ang="0">
                <a:pos x="66" y="2"/>
              </a:cxn>
              <a:cxn ang="0">
                <a:pos x="64" y="2"/>
              </a:cxn>
              <a:cxn ang="0">
                <a:pos x="57" y="2"/>
              </a:cxn>
              <a:cxn ang="0">
                <a:pos x="47" y="3"/>
              </a:cxn>
              <a:cxn ang="0">
                <a:pos x="35" y="5"/>
              </a:cxn>
              <a:cxn ang="0">
                <a:pos x="22" y="9"/>
              </a:cxn>
              <a:cxn ang="0">
                <a:pos x="12" y="14"/>
              </a:cxn>
              <a:cxn ang="0">
                <a:pos x="4" y="24"/>
              </a:cxn>
              <a:cxn ang="0">
                <a:pos x="0" y="36"/>
              </a:cxn>
            </a:cxnLst>
            <a:rect l="0" t="0" r="r" b="b"/>
            <a:pathLst>
              <a:path w="66" h="36">
                <a:moveTo>
                  <a:pt x="0" y="36"/>
                </a:moveTo>
                <a:lnTo>
                  <a:pt x="0" y="34"/>
                </a:lnTo>
                <a:lnTo>
                  <a:pt x="0" y="29"/>
                </a:lnTo>
                <a:lnTo>
                  <a:pt x="3" y="22"/>
                </a:lnTo>
                <a:lnTo>
                  <a:pt x="7" y="15"/>
                </a:lnTo>
                <a:lnTo>
                  <a:pt x="14" y="9"/>
                </a:lnTo>
                <a:lnTo>
                  <a:pt x="26" y="3"/>
                </a:lnTo>
                <a:lnTo>
                  <a:pt x="43" y="0"/>
                </a:lnTo>
                <a:lnTo>
                  <a:pt x="66" y="2"/>
                </a:lnTo>
                <a:lnTo>
                  <a:pt x="64" y="2"/>
                </a:lnTo>
                <a:lnTo>
                  <a:pt x="57" y="2"/>
                </a:lnTo>
                <a:lnTo>
                  <a:pt x="47" y="3"/>
                </a:lnTo>
                <a:lnTo>
                  <a:pt x="35" y="5"/>
                </a:lnTo>
                <a:lnTo>
                  <a:pt x="22" y="9"/>
                </a:lnTo>
                <a:lnTo>
                  <a:pt x="12" y="14"/>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3" name="Freeform 28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7" y="49"/>
              </a:cxn>
              <a:cxn ang="0">
                <a:pos x="57" y="47"/>
              </a:cxn>
              <a:cxn ang="0">
                <a:pos x="58" y="42"/>
              </a:cxn>
              <a:cxn ang="0">
                <a:pos x="57" y="35"/>
              </a:cxn>
              <a:cxn ang="0">
                <a:pos x="54" y="27"/>
              </a:cxn>
              <a:cxn ang="0">
                <a:pos x="49" y="19"/>
              </a:cxn>
              <a:cxn ang="0">
                <a:pos x="38" y="11"/>
              </a:cxn>
              <a:cxn ang="0">
                <a:pos x="22" y="4"/>
              </a:cxn>
              <a:cxn ang="0">
                <a:pos x="0" y="0"/>
              </a:cxn>
              <a:cxn ang="0">
                <a:pos x="2" y="0"/>
              </a:cxn>
              <a:cxn ang="0">
                <a:pos x="8" y="2"/>
              </a:cxn>
              <a:cxn ang="0">
                <a:pos x="17" y="5"/>
              </a:cxn>
              <a:cxn ang="0">
                <a:pos x="28" y="10"/>
              </a:cxn>
              <a:cxn ang="0">
                <a:pos x="38" y="16"/>
              </a:cxn>
              <a:cxn ang="0">
                <a:pos x="47" y="25"/>
              </a:cxn>
              <a:cxn ang="0">
                <a:pos x="53" y="35"/>
              </a:cxn>
              <a:cxn ang="0">
                <a:pos x="57" y="49"/>
              </a:cxn>
            </a:cxnLst>
            <a:rect l="0" t="0" r="r" b="b"/>
            <a:pathLst>
              <a:path w="58" h="49">
                <a:moveTo>
                  <a:pt x="57" y="49"/>
                </a:moveTo>
                <a:lnTo>
                  <a:pt x="57" y="47"/>
                </a:lnTo>
                <a:lnTo>
                  <a:pt x="58" y="42"/>
                </a:lnTo>
                <a:lnTo>
                  <a:pt x="57" y="35"/>
                </a:lnTo>
                <a:lnTo>
                  <a:pt x="54" y="27"/>
                </a:lnTo>
                <a:lnTo>
                  <a:pt x="49" y="19"/>
                </a:lnTo>
                <a:lnTo>
                  <a:pt x="38" y="11"/>
                </a:lnTo>
                <a:lnTo>
                  <a:pt x="22" y="4"/>
                </a:lnTo>
                <a:lnTo>
                  <a:pt x="0" y="0"/>
                </a:lnTo>
                <a:lnTo>
                  <a:pt x="2" y="0"/>
                </a:lnTo>
                <a:lnTo>
                  <a:pt x="8" y="2"/>
                </a:lnTo>
                <a:lnTo>
                  <a:pt x="17" y="5"/>
                </a:lnTo>
                <a:lnTo>
                  <a:pt x="28" y="10"/>
                </a:lnTo>
                <a:lnTo>
                  <a:pt x="38" y="16"/>
                </a:lnTo>
                <a:lnTo>
                  <a:pt x="47" y="25"/>
                </a:lnTo>
                <a:lnTo>
                  <a:pt x="53" y="35"/>
                </a:lnTo>
                <a:lnTo>
                  <a:pt x="57"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4" name="Freeform 28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1" y="29"/>
              </a:cxn>
              <a:cxn ang="0">
                <a:pos x="4" y="22"/>
              </a:cxn>
              <a:cxn ang="0">
                <a:pos x="9" y="15"/>
              </a:cxn>
              <a:cxn ang="0">
                <a:pos x="16" y="8"/>
              </a:cxn>
              <a:cxn ang="0">
                <a:pos x="28" y="3"/>
              </a:cxn>
              <a:cxn ang="0">
                <a:pos x="44" y="0"/>
              </a:cxn>
              <a:cxn ang="0">
                <a:pos x="66" y="2"/>
              </a:cxn>
              <a:cxn ang="0">
                <a:pos x="64" y="2"/>
              </a:cxn>
              <a:cxn ang="0">
                <a:pos x="57" y="2"/>
              </a:cxn>
              <a:cxn ang="0">
                <a:pos x="47" y="3"/>
              </a:cxn>
              <a:cxn ang="0">
                <a:pos x="35" y="5"/>
              </a:cxn>
              <a:cxn ang="0">
                <a:pos x="23" y="8"/>
              </a:cxn>
              <a:cxn ang="0">
                <a:pos x="13" y="15"/>
              </a:cxn>
              <a:cxn ang="0">
                <a:pos x="5" y="25"/>
              </a:cxn>
              <a:cxn ang="0">
                <a:pos x="0" y="36"/>
              </a:cxn>
            </a:cxnLst>
            <a:rect l="0" t="0" r="r" b="b"/>
            <a:pathLst>
              <a:path w="66" h="36">
                <a:moveTo>
                  <a:pt x="0" y="36"/>
                </a:moveTo>
                <a:lnTo>
                  <a:pt x="0" y="34"/>
                </a:lnTo>
                <a:lnTo>
                  <a:pt x="1" y="29"/>
                </a:lnTo>
                <a:lnTo>
                  <a:pt x="4" y="22"/>
                </a:lnTo>
                <a:lnTo>
                  <a:pt x="9" y="15"/>
                </a:lnTo>
                <a:lnTo>
                  <a:pt x="16" y="8"/>
                </a:lnTo>
                <a:lnTo>
                  <a:pt x="28" y="3"/>
                </a:lnTo>
                <a:lnTo>
                  <a:pt x="44" y="0"/>
                </a:lnTo>
                <a:lnTo>
                  <a:pt x="66" y="2"/>
                </a:lnTo>
                <a:lnTo>
                  <a:pt x="64" y="2"/>
                </a:lnTo>
                <a:lnTo>
                  <a:pt x="57" y="2"/>
                </a:lnTo>
                <a:lnTo>
                  <a:pt x="47" y="3"/>
                </a:lnTo>
                <a:lnTo>
                  <a:pt x="35" y="5"/>
                </a:lnTo>
                <a:lnTo>
                  <a:pt x="23" y="8"/>
                </a:lnTo>
                <a:lnTo>
                  <a:pt x="13" y="15"/>
                </a:lnTo>
                <a:lnTo>
                  <a:pt x="5" y="25"/>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5" name="Freeform 28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3" y="28"/>
              </a:cxn>
              <a:cxn ang="0">
                <a:pos x="47" y="19"/>
              </a:cxn>
              <a:cxn ang="0">
                <a:pos x="37" y="11"/>
              </a:cxn>
              <a:cxn ang="0">
                <a:pos x="22" y="4"/>
              </a:cxn>
              <a:cxn ang="0">
                <a:pos x="0" y="0"/>
              </a:cxn>
              <a:cxn ang="0">
                <a:pos x="2" y="1"/>
              </a:cxn>
              <a:cxn ang="0">
                <a:pos x="9" y="2"/>
              </a:cxn>
              <a:cxn ang="0">
                <a:pos x="19" y="5"/>
              </a:cxn>
              <a:cxn ang="0">
                <a:pos x="30" y="11"/>
              </a:cxn>
              <a:cxn ang="0">
                <a:pos x="41" y="18"/>
              </a:cxn>
              <a:cxn ang="0">
                <a:pos x="49" y="27"/>
              </a:cxn>
              <a:cxn ang="0">
                <a:pos x="54" y="38"/>
              </a:cxn>
              <a:cxn ang="0">
                <a:pos x="56" y="50"/>
              </a:cxn>
            </a:cxnLst>
            <a:rect l="0" t="0" r="r" b="b"/>
            <a:pathLst>
              <a:path w="57" h="50">
                <a:moveTo>
                  <a:pt x="56" y="50"/>
                </a:moveTo>
                <a:lnTo>
                  <a:pt x="56" y="48"/>
                </a:lnTo>
                <a:lnTo>
                  <a:pt x="57" y="44"/>
                </a:lnTo>
                <a:lnTo>
                  <a:pt x="56" y="37"/>
                </a:lnTo>
                <a:lnTo>
                  <a:pt x="53" y="28"/>
                </a:lnTo>
                <a:lnTo>
                  <a:pt x="47" y="19"/>
                </a:lnTo>
                <a:lnTo>
                  <a:pt x="37" y="11"/>
                </a:lnTo>
                <a:lnTo>
                  <a:pt x="22" y="4"/>
                </a:lnTo>
                <a:lnTo>
                  <a:pt x="0" y="0"/>
                </a:lnTo>
                <a:lnTo>
                  <a:pt x="2" y="1"/>
                </a:lnTo>
                <a:lnTo>
                  <a:pt x="9" y="2"/>
                </a:lnTo>
                <a:lnTo>
                  <a:pt x="19" y="5"/>
                </a:lnTo>
                <a:lnTo>
                  <a:pt x="30" y="11"/>
                </a:lnTo>
                <a:lnTo>
                  <a:pt x="41" y="18"/>
                </a:lnTo>
                <a:lnTo>
                  <a:pt x="49" y="27"/>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6" name="Freeform 28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5"/>
              </a:cxn>
              <a:cxn ang="0">
                <a:pos x="0" y="30"/>
              </a:cxn>
              <a:cxn ang="0">
                <a:pos x="1" y="23"/>
              </a:cxn>
              <a:cxn ang="0">
                <a:pos x="5" y="16"/>
              </a:cxn>
              <a:cxn ang="0">
                <a:pos x="12" y="9"/>
              </a:cxn>
              <a:cxn ang="0">
                <a:pos x="23" y="5"/>
              </a:cxn>
              <a:cxn ang="0">
                <a:pos x="42" y="0"/>
              </a:cxn>
              <a:cxn ang="0">
                <a:pos x="66" y="0"/>
              </a:cxn>
              <a:cxn ang="0">
                <a:pos x="64" y="0"/>
              </a:cxn>
              <a:cxn ang="0">
                <a:pos x="57" y="0"/>
              </a:cxn>
              <a:cxn ang="0">
                <a:pos x="46" y="1"/>
              </a:cxn>
              <a:cxn ang="0">
                <a:pos x="35" y="3"/>
              </a:cxn>
              <a:cxn ang="0">
                <a:pos x="23" y="8"/>
              </a:cxn>
              <a:cxn ang="0">
                <a:pos x="13" y="15"/>
              </a:cxn>
              <a:cxn ang="0">
                <a:pos x="5" y="23"/>
              </a:cxn>
              <a:cxn ang="0">
                <a:pos x="0" y="36"/>
              </a:cxn>
            </a:cxnLst>
            <a:rect l="0" t="0" r="r" b="b"/>
            <a:pathLst>
              <a:path w="66" h="36">
                <a:moveTo>
                  <a:pt x="0" y="36"/>
                </a:moveTo>
                <a:lnTo>
                  <a:pt x="0" y="35"/>
                </a:lnTo>
                <a:lnTo>
                  <a:pt x="0" y="30"/>
                </a:lnTo>
                <a:lnTo>
                  <a:pt x="1" y="23"/>
                </a:lnTo>
                <a:lnTo>
                  <a:pt x="5" y="16"/>
                </a:lnTo>
                <a:lnTo>
                  <a:pt x="12" y="9"/>
                </a:lnTo>
                <a:lnTo>
                  <a:pt x="23" y="5"/>
                </a:lnTo>
                <a:lnTo>
                  <a:pt x="42" y="0"/>
                </a:lnTo>
                <a:lnTo>
                  <a:pt x="66" y="0"/>
                </a:lnTo>
                <a:lnTo>
                  <a:pt x="64" y="0"/>
                </a:lnTo>
                <a:lnTo>
                  <a:pt x="57" y="0"/>
                </a:lnTo>
                <a:lnTo>
                  <a:pt x="46" y="1"/>
                </a:lnTo>
                <a:lnTo>
                  <a:pt x="35" y="3"/>
                </a:lnTo>
                <a:lnTo>
                  <a:pt x="23" y="8"/>
                </a:lnTo>
                <a:lnTo>
                  <a:pt x="13" y="15"/>
                </a:lnTo>
                <a:lnTo>
                  <a:pt x="5"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7" name="Freeform 28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1"/>
              </a:cxn>
              <a:cxn ang="0">
                <a:pos x="55" y="50"/>
              </a:cxn>
              <a:cxn ang="0">
                <a:pos x="56" y="45"/>
              </a:cxn>
              <a:cxn ang="0">
                <a:pos x="56" y="38"/>
              </a:cxn>
              <a:cxn ang="0">
                <a:pos x="55" y="30"/>
              </a:cxn>
              <a:cxn ang="0">
                <a:pos x="50" y="22"/>
              </a:cxn>
              <a:cxn ang="0">
                <a:pos x="39" y="14"/>
              </a:cxn>
              <a:cxn ang="0">
                <a:pos x="23" y="6"/>
              </a:cxn>
              <a:cxn ang="0">
                <a:pos x="0" y="0"/>
              </a:cxn>
              <a:cxn ang="0">
                <a:pos x="2" y="1"/>
              </a:cxn>
              <a:cxn ang="0">
                <a:pos x="9" y="2"/>
              </a:cxn>
              <a:cxn ang="0">
                <a:pos x="18" y="6"/>
              </a:cxn>
              <a:cxn ang="0">
                <a:pos x="29" y="12"/>
              </a:cxn>
              <a:cxn ang="0">
                <a:pos x="39" y="19"/>
              </a:cxn>
              <a:cxn ang="0">
                <a:pos x="48" y="27"/>
              </a:cxn>
              <a:cxn ang="0">
                <a:pos x="53" y="38"/>
              </a:cxn>
              <a:cxn ang="0">
                <a:pos x="54" y="51"/>
              </a:cxn>
            </a:cxnLst>
            <a:rect l="0" t="0" r="r" b="b"/>
            <a:pathLst>
              <a:path w="56" h="51">
                <a:moveTo>
                  <a:pt x="54" y="51"/>
                </a:moveTo>
                <a:lnTo>
                  <a:pt x="55" y="50"/>
                </a:lnTo>
                <a:lnTo>
                  <a:pt x="56" y="45"/>
                </a:lnTo>
                <a:lnTo>
                  <a:pt x="56" y="38"/>
                </a:lnTo>
                <a:lnTo>
                  <a:pt x="55" y="30"/>
                </a:lnTo>
                <a:lnTo>
                  <a:pt x="50" y="22"/>
                </a:lnTo>
                <a:lnTo>
                  <a:pt x="39" y="14"/>
                </a:lnTo>
                <a:lnTo>
                  <a:pt x="23" y="6"/>
                </a:lnTo>
                <a:lnTo>
                  <a:pt x="0" y="0"/>
                </a:lnTo>
                <a:lnTo>
                  <a:pt x="2" y="1"/>
                </a:lnTo>
                <a:lnTo>
                  <a:pt x="9" y="2"/>
                </a:lnTo>
                <a:lnTo>
                  <a:pt x="18" y="6"/>
                </a:lnTo>
                <a:lnTo>
                  <a:pt x="29" y="12"/>
                </a:lnTo>
                <a:lnTo>
                  <a:pt x="39" y="19"/>
                </a:lnTo>
                <a:lnTo>
                  <a:pt x="48" y="27"/>
                </a:lnTo>
                <a:lnTo>
                  <a:pt x="53" y="38"/>
                </a:lnTo>
                <a:lnTo>
                  <a:pt x="54"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8" name="Freeform 28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5"/>
              </a:cxn>
              <a:cxn ang="0">
                <a:pos x="0" y="33"/>
              </a:cxn>
              <a:cxn ang="0">
                <a:pos x="0" y="29"/>
              </a:cxn>
              <a:cxn ang="0">
                <a:pos x="2" y="23"/>
              </a:cxn>
              <a:cxn ang="0">
                <a:pos x="5" y="16"/>
              </a:cxn>
              <a:cxn ang="0">
                <a:pos x="12" y="9"/>
              </a:cxn>
              <a:cxn ang="0">
                <a:pos x="25" y="3"/>
              </a:cxn>
              <a:cxn ang="0">
                <a:pos x="42" y="0"/>
              </a:cxn>
              <a:cxn ang="0">
                <a:pos x="66" y="0"/>
              </a:cxn>
              <a:cxn ang="0">
                <a:pos x="64" y="0"/>
              </a:cxn>
              <a:cxn ang="0">
                <a:pos x="57" y="0"/>
              </a:cxn>
              <a:cxn ang="0">
                <a:pos x="47" y="1"/>
              </a:cxn>
              <a:cxn ang="0">
                <a:pos x="35" y="3"/>
              </a:cxn>
              <a:cxn ang="0">
                <a:pos x="24" y="8"/>
              </a:cxn>
              <a:cxn ang="0">
                <a:pos x="13" y="14"/>
              </a:cxn>
              <a:cxn ang="0">
                <a:pos x="5" y="23"/>
              </a:cxn>
              <a:cxn ang="0">
                <a:pos x="0" y="35"/>
              </a:cxn>
            </a:cxnLst>
            <a:rect l="0" t="0" r="r" b="b"/>
            <a:pathLst>
              <a:path w="66" h="35">
                <a:moveTo>
                  <a:pt x="0" y="35"/>
                </a:moveTo>
                <a:lnTo>
                  <a:pt x="0" y="33"/>
                </a:lnTo>
                <a:lnTo>
                  <a:pt x="0" y="29"/>
                </a:lnTo>
                <a:lnTo>
                  <a:pt x="2" y="23"/>
                </a:lnTo>
                <a:lnTo>
                  <a:pt x="5" y="16"/>
                </a:lnTo>
                <a:lnTo>
                  <a:pt x="12" y="9"/>
                </a:lnTo>
                <a:lnTo>
                  <a:pt x="25" y="3"/>
                </a:lnTo>
                <a:lnTo>
                  <a:pt x="42" y="0"/>
                </a:lnTo>
                <a:lnTo>
                  <a:pt x="66" y="0"/>
                </a:lnTo>
                <a:lnTo>
                  <a:pt x="64" y="0"/>
                </a:lnTo>
                <a:lnTo>
                  <a:pt x="57" y="0"/>
                </a:lnTo>
                <a:lnTo>
                  <a:pt x="47" y="1"/>
                </a:lnTo>
                <a:lnTo>
                  <a:pt x="35" y="3"/>
                </a:lnTo>
                <a:lnTo>
                  <a:pt x="24" y="8"/>
                </a:lnTo>
                <a:lnTo>
                  <a:pt x="13" y="14"/>
                </a:lnTo>
                <a:lnTo>
                  <a:pt x="5" y="23"/>
                </a:lnTo>
                <a:lnTo>
                  <a:pt x="0" y="35"/>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9" name="Freeform 28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1"/>
              </a:cxn>
              <a:cxn ang="0">
                <a:pos x="56" y="50"/>
              </a:cxn>
              <a:cxn ang="0">
                <a:pos x="57" y="45"/>
              </a:cxn>
              <a:cxn ang="0">
                <a:pos x="57" y="39"/>
              </a:cxn>
              <a:cxn ang="0">
                <a:pos x="56" y="31"/>
              </a:cxn>
              <a:cxn ang="0">
                <a:pos x="50" y="23"/>
              </a:cxn>
              <a:cxn ang="0">
                <a:pos x="40" y="14"/>
              </a:cxn>
              <a:cxn ang="0">
                <a:pos x="23" y="7"/>
              </a:cxn>
              <a:cxn ang="0">
                <a:pos x="0" y="0"/>
              </a:cxn>
              <a:cxn ang="0">
                <a:pos x="2" y="1"/>
              </a:cxn>
              <a:cxn ang="0">
                <a:pos x="9" y="2"/>
              </a:cxn>
              <a:cxn ang="0">
                <a:pos x="19" y="6"/>
              </a:cxn>
              <a:cxn ang="0">
                <a:pos x="29" y="11"/>
              </a:cxn>
              <a:cxn ang="0">
                <a:pos x="40" y="18"/>
              </a:cxn>
              <a:cxn ang="0">
                <a:pos x="49" y="28"/>
              </a:cxn>
              <a:cxn ang="0">
                <a:pos x="53" y="38"/>
              </a:cxn>
              <a:cxn ang="0">
                <a:pos x="55" y="51"/>
              </a:cxn>
            </a:cxnLst>
            <a:rect l="0" t="0" r="r" b="b"/>
            <a:pathLst>
              <a:path w="57" h="51">
                <a:moveTo>
                  <a:pt x="55" y="51"/>
                </a:moveTo>
                <a:lnTo>
                  <a:pt x="56" y="50"/>
                </a:lnTo>
                <a:lnTo>
                  <a:pt x="57" y="45"/>
                </a:lnTo>
                <a:lnTo>
                  <a:pt x="57" y="39"/>
                </a:lnTo>
                <a:lnTo>
                  <a:pt x="56" y="31"/>
                </a:lnTo>
                <a:lnTo>
                  <a:pt x="50" y="23"/>
                </a:lnTo>
                <a:lnTo>
                  <a:pt x="40" y="14"/>
                </a:lnTo>
                <a:lnTo>
                  <a:pt x="23" y="7"/>
                </a:lnTo>
                <a:lnTo>
                  <a:pt x="0" y="0"/>
                </a:lnTo>
                <a:lnTo>
                  <a:pt x="2" y="1"/>
                </a:lnTo>
                <a:lnTo>
                  <a:pt x="9" y="2"/>
                </a:lnTo>
                <a:lnTo>
                  <a:pt x="19" y="6"/>
                </a:lnTo>
                <a:lnTo>
                  <a:pt x="29" y="11"/>
                </a:lnTo>
                <a:lnTo>
                  <a:pt x="40" y="18"/>
                </a:lnTo>
                <a:lnTo>
                  <a:pt x="49" y="28"/>
                </a:lnTo>
                <a:lnTo>
                  <a:pt x="53" y="38"/>
                </a:lnTo>
                <a:lnTo>
                  <a:pt x="55"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0" name="Freeform 28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5" y="48"/>
              </a:cxn>
              <a:cxn ang="0">
                <a:pos x="56" y="43"/>
              </a:cxn>
              <a:cxn ang="0">
                <a:pos x="56" y="37"/>
              </a:cxn>
              <a:cxn ang="0">
                <a:pos x="54" y="28"/>
              </a:cxn>
              <a:cxn ang="0">
                <a:pos x="49" y="20"/>
              </a:cxn>
              <a:cxn ang="0">
                <a:pos x="38" y="12"/>
              </a:cxn>
              <a:cxn ang="0">
                <a:pos x="23" y="5"/>
              </a:cxn>
              <a:cxn ang="0">
                <a:pos x="0" y="0"/>
              </a:cxn>
              <a:cxn ang="0">
                <a:pos x="3" y="0"/>
              </a:cxn>
              <a:cxn ang="0">
                <a:pos x="10" y="2"/>
              </a:cxn>
              <a:cxn ang="0">
                <a:pos x="19" y="6"/>
              </a:cxn>
              <a:cxn ang="0">
                <a:pos x="29" y="10"/>
              </a:cxn>
              <a:cxn ang="0">
                <a:pos x="38" y="17"/>
              </a:cxn>
              <a:cxn ang="0">
                <a:pos x="48" y="26"/>
              </a:cxn>
              <a:cxn ang="0">
                <a:pos x="52" y="37"/>
              </a:cxn>
              <a:cxn ang="0">
                <a:pos x="54" y="50"/>
              </a:cxn>
            </a:cxnLst>
            <a:rect l="0" t="0" r="r" b="b"/>
            <a:pathLst>
              <a:path w="56" h="50">
                <a:moveTo>
                  <a:pt x="54" y="50"/>
                </a:moveTo>
                <a:lnTo>
                  <a:pt x="55" y="48"/>
                </a:lnTo>
                <a:lnTo>
                  <a:pt x="56" y="43"/>
                </a:lnTo>
                <a:lnTo>
                  <a:pt x="56" y="37"/>
                </a:lnTo>
                <a:lnTo>
                  <a:pt x="54" y="28"/>
                </a:lnTo>
                <a:lnTo>
                  <a:pt x="49" y="20"/>
                </a:lnTo>
                <a:lnTo>
                  <a:pt x="38" y="12"/>
                </a:lnTo>
                <a:lnTo>
                  <a:pt x="23" y="5"/>
                </a:lnTo>
                <a:lnTo>
                  <a:pt x="0" y="0"/>
                </a:lnTo>
                <a:lnTo>
                  <a:pt x="3" y="0"/>
                </a:lnTo>
                <a:lnTo>
                  <a:pt x="10" y="2"/>
                </a:lnTo>
                <a:lnTo>
                  <a:pt x="19" y="6"/>
                </a:lnTo>
                <a:lnTo>
                  <a:pt x="29" y="10"/>
                </a:lnTo>
                <a:lnTo>
                  <a:pt x="38" y="17"/>
                </a:lnTo>
                <a:lnTo>
                  <a:pt x="48" y="26"/>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1" name="Freeform 29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452"/>
              </a:cxn>
              <a:cxn ang="0">
                <a:pos x="0" y="0"/>
              </a:cxn>
            </a:cxnLst>
            <a:rect l="0" t="0" r="r" b="b"/>
            <a:pathLst>
              <a:path h="452">
                <a:moveTo>
                  <a:pt x="0" y="0"/>
                </a:moveTo>
                <a:lnTo>
                  <a:pt x="0" y="45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2" name="Freeform 29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 y="0"/>
              </a:cxn>
              <a:cxn ang="0">
                <a:pos x="8" y="3"/>
              </a:cxn>
              <a:cxn ang="0">
                <a:pos x="4" y="8"/>
              </a:cxn>
              <a:cxn ang="0">
                <a:pos x="0" y="18"/>
              </a:cxn>
              <a:cxn ang="0">
                <a:pos x="0" y="29"/>
              </a:cxn>
              <a:cxn ang="0">
                <a:pos x="0" y="26"/>
              </a:cxn>
              <a:cxn ang="0">
                <a:pos x="0" y="19"/>
              </a:cxn>
              <a:cxn ang="0">
                <a:pos x="4" y="9"/>
              </a:cxn>
              <a:cxn ang="0">
                <a:pos x="11" y="0"/>
              </a:cxn>
            </a:cxnLst>
            <a:rect l="0" t="0" r="r" b="b"/>
            <a:pathLst>
              <a:path w="11" h="29">
                <a:moveTo>
                  <a:pt x="11" y="0"/>
                </a:moveTo>
                <a:lnTo>
                  <a:pt x="8" y="3"/>
                </a:lnTo>
                <a:lnTo>
                  <a:pt x="4" y="8"/>
                </a:lnTo>
                <a:lnTo>
                  <a:pt x="0" y="18"/>
                </a:lnTo>
                <a:lnTo>
                  <a:pt x="0" y="29"/>
                </a:lnTo>
                <a:lnTo>
                  <a:pt x="0" y="26"/>
                </a:lnTo>
                <a:lnTo>
                  <a:pt x="0" y="19"/>
                </a:lnTo>
                <a:lnTo>
                  <a:pt x="4" y="9"/>
                </a:lnTo>
                <a:lnTo>
                  <a:pt x="11"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3" name="Freeform 29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15"/>
              </a:cxn>
              <a:cxn ang="0">
                <a:pos x="0" y="0"/>
              </a:cxn>
            </a:cxnLst>
            <a:rect l="0" t="0" r="r" b="b"/>
            <a:pathLst>
              <a:path h="15">
                <a:moveTo>
                  <a:pt x="0" y="0"/>
                </a:moveTo>
                <a:lnTo>
                  <a:pt x="0" y="15"/>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4" name="Freeform 29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 y="13"/>
              </a:cxn>
              <a:cxn ang="0">
                <a:pos x="2" y="15"/>
              </a:cxn>
              <a:cxn ang="0">
                <a:pos x="7" y="16"/>
              </a:cxn>
              <a:cxn ang="0">
                <a:pos x="12" y="17"/>
              </a:cxn>
              <a:cxn ang="0">
                <a:pos x="22" y="17"/>
              </a:cxn>
              <a:cxn ang="0">
                <a:pos x="33" y="17"/>
              </a:cxn>
              <a:cxn ang="0">
                <a:pos x="47" y="13"/>
              </a:cxn>
              <a:cxn ang="0">
                <a:pos x="62" y="9"/>
              </a:cxn>
              <a:cxn ang="0">
                <a:pos x="80" y="0"/>
              </a:cxn>
              <a:cxn ang="0">
                <a:pos x="80" y="8"/>
              </a:cxn>
              <a:cxn ang="0">
                <a:pos x="78" y="9"/>
              </a:cxn>
              <a:cxn ang="0">
                <a:pos x="74" y="12"/>
              </a:cxn>
              <a:cxn ang="0">
                <a:pos x="67" y="16"/>
              </a:cxn>
              <a:cxn ang="0">
                <a:pos x="58" y="20"/>
              </a:cxn>
              <a:cxn ang="0">
                <a:pos x="45" y="24"/>
              </a:cxn>
              <a:cxn ang="0">
                <a:pos x="32" y="26"/>
              </a:cxn>
              <a:cxn ang="0">
                <a:pos x="16" y="26"/>
              </a:cxn>
              <a:cxn ang="0">
                <a:pos x="0" y="23"/>
              </a:cxn>
              <a:cxn ang="0">
                <a:pos x="1" y="13"/>
              </a:cxn>
            </a:cxnLst>
            <a:rect l="0" t="0" r="r" b="b"/>
            <a:pathLst>
              <a:path w="80" h="26">
                <a:moveTo>
                  <a:pt x="1" y="13"/>
                </a:moveTo>
                <a:lnTo>
                  <a:pt x="2" y="15"/>
                </a:lnTo>
                <a:lnTo>
                  <a:pt x="7" y="16"/>
                </a:lnTo>
                <a:lnTo>
                  <a:pt x="12" y="17"/>
                </a:lnTo>
                <a:lnTo>
                  <a:pt x="22" y="17"/>
                </a:lnTo>
                <a:lnTo>
                  <a:pt x="33" y="17"/>
                </a:lnTo>
                <a:lnTo>
                  <a:pt x="47" y="13"/>
                </a:lnTo>
                <a:lnTo>
                  <a:pt x="62" y="9"/>
                </a:lnTo>
                <a:lnTo>
                  <a:pt x="80" y="0"/>
                </a:lnTo>
                <a:lnTo>
                  <a:pt x="80" y="8"/>
                </a:lnTo>
                <a:lnTo>
                  <a:pt x="78" y="9"/>
                </a:lnTo>
                <a:lnTo>
                  <a:pt x="74" y="12"/>
                </a:lnTo>
                <a:lnTo>
                  <a:pt x="67" y="16"/>
                </a:lnTo>
                <a:lnTo>
                  <a:pt x="58" y="20"/>
                </a:lnTo>
                <a:lnTo>
                  <a:pt x="45" y="24"/>
                </a:lnTo>
                <a:lnTo>
                  <a:pt x="32" y="26"/>
                </a:lnTo>
                <a:lnTo>
                  <a:pt x="16" y="26"/>
                </a:lnTo>
                <a:lnTo>
                  <a:pt x="0" y="23"/>
                </a:lnTo>
                <a:lnTo>
                  <a:pt x="1" y="13"/>
                </a:lnTo>
                <a:close/>
              </a:path>
            </a:pathLst>
          </a:custGeom>
          <a:solidFill xmlns:a="http://schemas.openxmlformats.org/drawingml/2006/main">
            <a:srgbClr val="00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5" name="Rectangle 294"/>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6" name="Freeform 29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5" y="238"/>
              </a:cxn>
              <a:cxn ang="0">
                <a:pos x="0" y="235"/>
              </a:cxn>
              <a:cxn ang="0">
                <a:pos x="0" y="0"/>
              </a:cxn>
              <a:cxn ang="0">
                <a:pos x="5" y="0"/>
              </a:cxn>
            </a:cxnLst>
            <a:rect l="0" t="0" r="r" b="b"/>
            <a:pathLst>
              <a:path w="5" h="238">
                <a:moveTo>
                  <a:pt x="5" y="0"/>
                </a:moveTo>
                <a:lnTo>
                  <a:pt x="5" y="238"/>
                </a:lnTo>
                <a:lnTo>
                  <a:pt x="0" y="235"/>
                </a:lnTo>
                <a:lnTo>
                  <a:pt x="0" y="0"/>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7" name="Freeform 29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97" y="0"/>
              </a:cxn>
              <a:cxn ang="0">
                <a:pos x="0" y="151"/>
              </a:cxn>
              <a:cxn ang="0">
                <a:pos x="2" y="156"/>
              </a:cxn>
              <a:cxn ang="0">
                <a:pos x="406" y="1"/>
              </a:cxn>
              <a:cxn ang="0">
                <a:pos x="397" y="0"/>
              </a:cxn>
            </a:cxnLst>
            <a:rect l="0" t="0" r="r" b="b"/>
            <a:pathLst>
              <a:path w="406" h="156">
                <a:moveTo>
                  <a:pt x="397" y="0"/>
                </a:moveTo>
                <a:lnTo>
                  <a:pt x="0" y="151"/>
                </a:lnTo>
                <a:lnTo>
                  <a:pt x="2" y="156"/>
                </a:lnTo>
                <a:lnTo>
                  <a:pt x="406" y="1"/>
                </a:lnTo>
                <a:lnTo>
                  <a:pt x="397"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8" name="Freeform 29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35" y="322"/>
              </a:cxn>
              <a:cxn ang="0">
                <a:pos x="0" y="3"/>
              </a:cxn>
              <a:cxn ang="0">
                <a:pos x="5" y="0"/>
              </a:cxn>
              <a:cxn ang="0">
                <a:pos x="239" y="317"/>
              </a:cxn>
              <a:cxn ang="0">
                <a:pos x="235" y="322"/>
              </a:cxn>
            </a:cxnLst>
            <a:rect l="0" t="0" r="r" b="b"/>
            <a:pathLst>
              <a:path w="239" h="322">
                <a:moveTo>
                  <a:pt x="235" y="322"/>
                </a:moveTo>
                <a:lnTo>
                  <a:pt x="0" y="3"/>
                </a:lnTo>
                <a:lnTo>
                  <a:pt x="5" y="0"/>
                </a:lnTo>
                <a:lnTo>
                  <a:pt x="239" y="317"/>
                </a:lnTo>
                <a:lnTo>
                  <a:pt x="235" y="32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9" name="Freeform 29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14" y="287"/>
              </a:cxn>
              <a:cxn ang="0">
                <a:pos x="218" y="282"/>
              </a:cxn>
              <a:cxn ang="0">
                <a:pos x="0" y="0"/>
              </a:cxn>
            </a:cxnLst>
            <a:rect l="0" t="0" r="r" b="b"/>
            <a:pathLst>
              <a:path w="218" h="287">
                <a:moveTo>
                  <a:pt x="0" y="0"/>
                </a:moveTo>
                <a:lnTo>
                  <a:pt x="214" y="287"/>
                </a:lnTo>
                <a:lnTo>
                  <a:pt x="218" y="28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0" name="Rectangle 299"/>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1" name="Rectangle 300"/>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2" name="Freeform 30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4"/>
              </a:cxn>
              <a:cxn ang="0">
                <a:pos x="3" y="15"/>
              </a:cxn>
              <a:cxn ang="0">
                <a:pos x="0" y="0"/>
              </a:cxn>
              <a:cxn ang="0">
                <a:pos x="0" y="184"/>
              </a:cxn>
              <a:cxn ang="0">
                <a:pos x="4" y="184"/>
              </a:cxn>
            </a:cxnLst>
            <a:rect l="0" t="0" r="r" b="b"/>
            <a:pathLst>
              <a:path w="4" h="184">
                <a:moveTo>
                  <a:pt x="4" y="184"/>
                </a:moveTo>
                <a:lnTo>
                  <a:pt x="3" y="15"/>
                </a:lnTo>
                <a:lnTo>
                  <a:pt x="0" y="0"/>
                </a:lnTo>
                <a:lnTo>
                  <a:pt x="0" y="184"/>
                </a:lnTo>
                <a:lnTo>
                  <a:pt x="4" y="18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3" name="Freeform 30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191"/>
              </a:cxn>
              <a:cxn ang="0">
                <a:pos x="2" y="17"/>
              </a:cxn>
              <a:cxn ang="0">
                <a:pos x="0" y="0"/>
              </a:cxn>
              <a:cxn ang="0">
                <a:pos x="0" y="185"/>
              </a:cxn>
              <a:cxn ang="0">
                <a:pos x="3" y="191"/>
              </a:cxn>
            </a:cxnLst>
            <a:rect l="0" t="0" r="r" b="b"/>
            <a:pathLst>
              <a:path w="3" h="191">
                <a:moveTo>
                  <a:pt x="3" y="191"/>
                </a:moveTo>
                <a:lnTo>
                  <a:pt x="2" y="17"/>
                </a:lnTo>
                <a:lnTo>
                  <a:pt x="0" y="0"/>
                </a:lnTo>
                <a:lnTo>
                  <a:pt x="0" y="185"/>
                </a:lnTo>
                <a:lnTo>
                  <a:pt x="3" y="19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4" name="Freeform 30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9"/>
              </a:cxn>
              <a:cxn ang="0">
                <a:pos x="2" y="0"/>
              </a:cxn>
              <a:cxn ang="0">
                <a:pos x="0" y="21"/>
              </a:cxn>
              <a:cxn ang="0">
                <a:pos x="0" y="189"/>
              </a:cxn>
              <a:cxn ang="0">
                <a:pos x="4" y="189"/>
              </a:cxn>
            </a:cxnLst>
            <a:rect l="0" t="0" r="r" b="b"/>
            <a:pathLst>
              <a:path w="4" h="189">
                <a:moveTo>
                  <a:pt x="4" y="189"/>
                </a:moveTo>
                <a:lnTo>
                  <a:pt x="2" y="0"/>
                </a:lnTo>
                <a:lnTo>
                  <a:pt x="0" y="21"/>
                </a:lnTo>
                <a:lnTo>
                  <a:pt x="0" y="189"/>
                </a:lnTo>
                <a:lnTo>
                  <a:pt x="4" y="18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5" name="Rectangle 304"/>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6" name="Rectangle 305"/>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7" name="Rectangle 306"/>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grpSp>
  </cdr:relSizeAnchor>
  <cdr:relSizeAnchor xmlns:cdr="http://schemas.openxmlformats.org/drawingml/2006/chartDrawing">
    <cdr:from>
      <cdr:x>0.66965</cdr:x>
      <cdr:y>0.69992</cdr:y>
    </cdr:from>
    <cdr:to>
      <cdr:x>0.81759</cdr:x>
      <cdr:y>0.81789</cdr:y>
    </cdr:to>
    <cdr:sp macro="" textlink="">
      <cdr:nvSpPr>
        <cdr:cNvPr id="308" name="TextBox 107">
          <a:extLst xmlns:a="http://schemas.openxmlformats.org/drawingml/2006/main">
            <a:ext uri="{FF2B5EF4-FFF2-40B4-BE49-F238E27FC236}">
              <a16:creationId xmlns:a16="http://schemas.microsoft.com/office/drawing/2014/main" id="{B6B92519-2068-4874-B1E5-CE7AE3FBCF84}"/>
            </a:ext>
          </a:extLst>
        </cdr:cNvPr>
        <cdr:cNvSpPr txBox="1"/>
      </cdr:nvSpPr>
      <cdr:spPr>
        <a:xfrm xmlns:a="http://schemas.openxmlformats.org/drawingml/2006/main">
          <a:off x="5142385" y="2191171"/>
          <a:ext cx="1136017"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Cigarettes</a:t>
          </a:r>
        </a:p>
      </cdr:txBody>
    </cdr:sp>
  </cdr:relSizeAnchor>
  <cdr:relSizeAnchor xmlns:cdr="http://schemas.openxmlformats.org/drawingml/2006/chartDrawing">
    <cdr:from>
      <cdr:x>0.68177</cdr:x>
      <cdr:y>0.41808</cdr:y>
    </cdr:from>
    <cdr:to>
      <cdr:x>0.87278</cdr:x>
      <cdr:y>0.53606</cdr:y>
    </cdr:to>
    <cdr:sp macro="" textlink="">
      <cdr:nvSpPr>
        <cdr:cNvPr id="309" name="TextBox 108">
          <a:extLst xmlns:a="http://schemas.openxmlformats.org/drawingml/2006/main">
            <a:ext uri="{FF2B5EF4-FFF2-40B4-BE49-F238E27FC236}">
              <a16:creationId xmlns:a16="http://schemas.microsoft.com/office/drawing/2014/main" id="{C1B0063A-3A4E-4E9C-A818-D2996932B377}"/>
            </a:ext>
          </a:extLst>
        </cdr:cNvPr>
        <cdr:cNvSpPr txBox="1"/>
      </cdr:nvSpPr>
      <cdr:spPr>
        <a:xfrm xmlns:a="http://schemas.openxmlformats.org/drawingml/2006/main">
          <a:off x="5235433" y="1308856"/>
          <a:ext cx="1466813"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2D"/>
              </a:solidFill>
              <a:effectLst/>
              <a:uLnTx/>
              <a:uFillTx/>
              <a:latin typeface="Calibri" panose="020F0502020204030204" pitchFamily="34" charset="0"/>
              <a:ea typeface="+mn-ea"/>
              <a:cs typeface="+mn-cs"/>
            </a:rPr>
            <a:t>Marijuana</a:t>
          </a:r>
        </a:p>
      </cdr:txBody>
    </cdr:sp>
  </cdr:relSizeAnchor>
  <cdr:relSizeAnchor xmlns:cdr="http://schemas.openxmlformats.org/drawingml/2006/chartDrawing">
    <cdr:from>
      <cdr:x>0.76031</cdr:x>
      <cdr:y>0.1806</cdr:y>
    </cdr:from>
    <cdr:to>
      <cdr:x>0.87772</cdr:x>
      <cdr:y>0.29858</cdr:y>
    </cdr:to>
    <cdr:sp macro="" textlink="">
      <cdr:nvSpPr>
        <cdr:cNvPr id="310" name="TextBox 112">
          <a:extLst xmlns:a="http://schemas.openxmlformats.org/drawingml/2006/main">
            <a:ext uri="{FF2B5EF4-FFF2-40B4-BE49-F238E27FC236}">
              <a16:creationId xmlns:a16="http://schemas.microsoft.com/office/drawing/2014/main" id="{7FA10D6C-F43E-4D0B-A1E0-16B9571A6D9A}"/>
            </a:ext>
          </a:extLst>
        </cdr:cNvPr>
        <cdr:cNvSpPr txBox="1"/>
      </cdr:nvSpPr>
      <cdr:spPr>
        <a:xfrm xmlns:a="http://schemas.openxmlformats.org/drawingml/2006/main">
          <a:off x="5838549" y="565395"/>
          <a:ext cx="901657"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FF"/>
              </a:solidFill>
              <a:effectLst/>
              <a:uLnTx/>
              <a:uFillTx/>
              <a:latin typeface="Calibri" panose="020F0502020204030204" pitchFamily="34" charset="0"/>
              <a:ea typeface="+mn-ea"/>
              <a:cs typeface="+mn-cs"/>
            </a:rPr>
            <a:t>Alcohol</a:t>
          </a:r>
        </a:p>
      </cdr:txBody>
    </cdr:sp>
  </cdr:relSizeAnchor>
</c:userShapes>
</file>

<file path=ppt/drawings/drawing2.xml><?xml version="1.0" encoding="utf-8"?>
<c:userShapes xmlns:c="http://schemas.openxmlformats.org/drawingml/2006/chart">
  <cdr:relSizeAnchor xmlns:cdr="http://schemas.openxmlformats.org/drawingml/2006/chartDrawing">
    <cdr:from>
      <cdr:x>0.17171</cdr:x>
      <cdr:y>0.58424</cdr:y>
    </cdr:from>
    <cdr:to>
      <cdr:x>0.20068</cdr:x>
      <cdr:y>0.58424</cdr:y>
    </cdr:to>
    <cdr:cxnSp macro="">
      <cdr:nvCxnSpPr>
        <cdr:cNvPr id="3" name="Straight Connector 2">
          <a:extLst xmlns:a="http://schemas.openxmlformats.org/drawingml/2006/main">
            <a:ext uri="{FF2B5EF4-FFF2-40B4-BE49-F238E27FC236}">
              <a16:creationId xmlns:a16="http://schemas.microsoft.com/office/drawing/2014/main" id="{83EEA255-DF7E-42CC-AB63-50F2B2A768A8}"/>
            </a:ext>
          </a:extLst>
        </cdr:cNvPr>
        <cdr:cNvCxnSpPr/>
      </cdr:nvCxnSpPr>
      <cdr:spPr>
        <a:xfrm xmlns:a="http://schemas.openxmlformats.org/drawingml/2006/main">
          <a:off x="1929936" y="2684337"/>
          <a:ext cx="325670" cy="0"/>
        </a:xfrm>
        <a:prstGeom xmlns:a="http://schemas.openxmlformats.org/drawingml/2006/main" prst="line">
          <a:avLst/>
        </a:prstGeom>
        <a:ln xmlns:a="http://schemas.openxmlformats.org/drawingml/2006/main" w="412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idx="1"/>
          </p:nvPr>
        </p:nvSpPr>
        <p:spPr>
          <a:xfrm>
            <a:off x="3884614" y="0"/>
            <a:ext cx="2971800" cy="458788"/>
          </a:xfrm>
          <a:prstGeom prst="rect">
            <a:avLst/>
          </a:prstGeom>
        </p:spPr>
        <p:txBody>
          <a:bodyPr vert="horz" lIns="91438" tIns="45719" rIns="91438" bIns="45719" rtlCol="0"/>
          <a:lstStyle>
            <a:lvl1pPr algn="r">
              <a:defRPr sz="1200"/>
            </a:lvl1pPr>
          </a:lstStyle>
          <a:p>
            <a:fld id="{C2A02CA4-B51F-4096-B788-077BF8A41309}"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7988" cy="3086100"/>
          </a:xfrm>
          <a:prstGeom prst="rect">
            <a:avLst/>
          </a:prstGeom>
          <a:noFill/>
          <a:ln w="12700">
            <a:solidFill>
              <a:prstClr val="black"/>
            </a:solidFill>
          </a:ln>
        </p:spPr>
        <p:txBody>
          <a:bodyPr vert="horz" lIns="91438" tIns="45719" rIns="91438" bIns="45719"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8" tIns="45719" rIns="91438" bIns="457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214"/>
            <a:ext cx="2971800" cy="458787"/>
          </a:xfrm>
          <a:prstGeom prst="rect">
            <a:avLst/>
          </a:prstGeom>
        </p:spPr>
        <p:txBody>
          <a:bodyPr vert="horz" lIns="91438" tIns="45719" rIns="91438" bIns="4571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8" tIns="45719" rIns="91438" bIns="45719" rtlCol="0" anchor="b"/>
          <a:lstStyle>
            <a:lvl1pPr algn="r">
              <a:defRPr sz="1200"/>
            </a:lvl1pPr>
          </a:lstStyle>
          <a:p>
            <a:fld id="{4AF3D1AE-D667-4BC0-BBF1-E32D9105A0B5}" type="slidenum">
              <a:rPr lang="en-US" smtClean="0"/>
              <a:t>‹#›</a:t>
            </a:fld>
            <a:endParaRPr lang="en-US"/>
          </a:p>
        </p:txBody>
      </p:sp>
    </p:spTree>
    <p:extLst>
      <p:ext uri="{BB962C8B-B14F-4D97-AF65-F5344CB8AC3E}">
        <p14:creationId xmlns:p14="http://schemas.microsoft.com/office/powerpoint/2010/main" val="872358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81">
              <a:defRPr/>
            </a:pPr>
            <a:fld id="{060C6D3C-9EB0-4F2C-9026-3887D1CDB44E}" type="slidenum">
              <a:rPr lang="en-US">
                <a:solidFill>
                  <a:prstClr val="black"/>
                </a:solidFill>
                <a:latin typeface="Calibri" panose="020F0502020204030204"/>
              </a:rPr>
              <a:pPr defTabSz="914381">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79447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defTabSz="920398">
              <a:defRPr/>
            </a:pPr>
            <a:fld id="{56F7C34F-0F3A-4E4F-8FDD-1D0081E41786}" type="slidenum">
              <a:rPr lang="en-US">
                <a:solidFill>
                  <a:prstClr val="black"/>
                </a:solidFill>
                <a:latin typeface="Calibri" panose="020F0502020204030204"/>
              </a:rPr>
              <a:pPr defTabSz="920398">
                <a:defRPr/>
              </a:pPr>
              <a:t>23</a:t>
            </a:fld>
            <a:endParaRPr lang="en-US" dirty="0">
              <a:solidFill>
                <a:prstClr val="black"/>
              </a:solidFill>
              <a:latin typeface="Calibri" panose="020F0502020204030204"/>
            </a:endParaRPr>
          </a:p>
        </p:txBody>
      </p:sp>
      <p:sp>
        <p:nvSpPr>
          <p:cNvPr id="180227" name="Rectangle 2"/>
          <p:cNvSpPr>
            <a:spLocks noGrp="1" noRot="1" noChangeAspect="1" noChangeArrowheads="1" noTextEdit="1"/>
          </p:cNvSpPr>
          <p:nvPr>
            <p:ph type="sldImg"/>
          </p:nvPr>
        </p:nvSpPr>
        <p:spPr>
          <a:xfrm>
            <a:off x="407988" y="698500"/>
            <a:ext cx="6205537" cy="3490913"/>
          </a:xfrm>
          <a:ln/>
        </p:spPr>
      </p:sp>
      <p:sp>
        <p:nvSpPr>
          <p:cNvPr id="180228" name="Rectangle 3"/>
          <p:cNvSpPr>
            <a:spLocks noGrp="1" noChangeArrowheads="1"/>
          </p:cNvSpPr>
          <p:nvPr>
            <p:ph type="body" idx="1"/>
          </p:nvPr>
        </p:nvSpPr>
        <p:spPr>
          <a:noFill/>
          <a:ln/>
        </p:spPr>
        <p:txBody>
          <a:bodyPr/>
          <a:lstStyle/>
          <a:p>
            <a:pPr eaLnBrk="1" hangingPunct="1"/>
            <a:r>
              <a:rPr lang="en-US" b="1" dirty="0">
                <a:latin typeface="Helvetica" charset="0"/>
                <a:ea typeface="ＭＳ Ｐゴシック" pitchFamily="34" charset="-128"/>
              </a:rPr>
              <a:t>Research has identified a number of brain circuits that are affected by drug abuse and addiction</a:t>
            </a:r>
            <a:r>
              <a:rPr lang="en-US" dirty="0">
                <a:latin typeface="Helvetica" charset="0"/>
                <a:ea typeface="ＭＳ Ｐゴシック" pitchFamily="34" charset="-128"/>
              </a:rPr>
              <a:t>. Currently, NIDA supports research that study these brain circuits and underlying cellular and molecular mechanisms under normative conditions  as well as under drug exposed conditions.</a:t>
            </a:r>
          </a:p>
          <a:p>
            <a:pPr eaLnBrk="1" hangingPunct="1"/>
            <a:endParaRPr lang="en-US" dirty="0">
              <a:latin typeface="Helvetica" charset="0"/>
              <a:ea typeface="ＭＳ Ｐゴシック" pitchFamily="34" charset="-128"/>
            </a:endParaRPr>
          </a:p>
          <a:p>
            <a:pPr eaLnBrk="1" hangingPunct="1"/>
            <a:r>
              <a:rPr lang="en-US" dirty="0">
                <a:latin typeface="Helvetica" charset="0"/>
                <a:ea typeface="ＭＳ Ｐゴシック" pitchFamily="34" charset="-128"/>
              </a:rPr>
              <a:t>The areas depicted contain the circuits that underlie feelings of reward, learning and memory, habit formation motivation and drive, and inhibitory control. Each of these brain areas and the behaviors they control must be considered when developing strategies to treat drug addiction.  May of there receptor, and cellular mechanism involved are candidates for medication development. </a:t>
            </a:r>
          </a:p>
          <a:p>
            <a:pPr eaLnBrk="1" hangingPunct="1"/>
            <a:endParaRPr lang="en-US" dirty="0">
              <a:latin typeface="Helvetica" charset="0"/>
              <a:ea typeface="ＭＳ Ｐゴシック" pitchFamily="34" charset="-128"/>
            </a:endParaRPr>
          </a:p>
          <a:p>
            <a:pPr eaLnBrk="1" hangingPunct="1"/>
            <a:endParaRPr lang="en-US" b="1" dirty="0">
              <a:latin typeface="Helvetica" charset="0"/>
              <a:ea typeface="ＭＳ Ｐゴシック" pitchFamily="34" charset="-128"/>
            </a:endParaRPr>
          </a:p>
          <a:p>
            <a:pPr eaLnBrk="1" hangingPunct="1"/>
            <a:r>
              <a:rPr lang="en-US" b="1" dirty="0">
                <a:latin typeface="Helvetica" charset="0"/>
                <a:ea typeface="ＭＳ Ｐゴシック" pitchFamily="34" charset="-128"/>
              </a:rPr>
              <a:t>Key:</a:t>
            </a:r>
          </a:p>
          <a:p>
            <a:pPr eaLnBrk="1" hangingPunct="1"/>
            <a:r>
              <a:rPr lang="en-US" b="1" dirty="0">
                <a:latin typeface="Helvetica" charset="0"/>
                <a:ea typeface="ＭＳ Ｐゴシック" pitchFamily="34" charset="-128"/>
              </a:rPr>
              <a:t>PFC</a:t>
            </a:r>
            <a:r>
              <a:rPr lang="en-US" dirty="0">
                <a:latin typeface="Helvetica" charset="0"/>
                <a:ea typeface="ＭＳ Ｐゴシック" pitchFamily="34" charset="-128"/>
              </a:rPr>
              <a:t> – prefrontal cortex; </a:t>
            </a:r>
            <a:r>
              <a:rPr lang="en-US" b="1" dirty="0">
                <a:latin typeface="Helvetica" charset="0"/>
                <a:ea typeface="ＭＳ Ｐゴシック" pitchFamily="34" charset="-128"/>
              </a:rPr>
              <a:t>ACG</a:t>
            </a:r>
            <a:r>
              <a:rPr lang="en-US" dirty="0">
                <a:latin typeface="Helvetica" charset="0"/>
                <a:ea typeface="ＭＳ Ｐゴシック" pitchFamily="34" charset="-128"/>
              </a:rPr>
              <a:t> – anterior cingulate </a:t>
            </a:r>
            <a:r>
              <a:rPr lang="en-US" dirty="0" err="1">
                <a:latin typeface="Helvetica" charset="0"/>
                <a:ea typeface="ＭＳ Ｐゴシック" pitchFamily="34" charset="-128"/>
              </a:rPr>
              <a:t>gyrus</a:t>
            </a:r>
            <a:r>
              <a:rPr lang="en-US" dirty="0">
                <a:latin typeface="Helvetica" charset="0"/>
                <a:ea typeface="ＭＳ Ｐゴシック" pitchFamily="34" charset="-128"/>
              </a:rPr>
              <a:t>; </a:t>
            </a:r>
            <a:r>
              <a:rPr lang="en-US" b="1" dirty="0">
                <a:latin typeface="Helvetica" charset="0"/>
                <a:ea typeface="ＭＳ Ｐゴシック" pitchFamily="34" charset="-128"/>
              </a:rPr>
              <a:t>OFC</a:t>
            </a:r>
            <a:r>
              <a:rPr lang="en-US" dirty="0">
                <a:latin typeface="Helvetica" charset="0"/>
                <a:ea typeface="ＭＳ Ｐゴシック" pitchFamily="34" charset="-128"/>
              </a:rPr>
              <a:t> – </a:t>
            </a:r>
            <a:r>
              <a:rPr lang="en-US" dirty="0" err="1">
                <a:latin typeface="Helvetica" charset="0"/>
                <a:ea typeface="ＭＳ Ｐゴシック" pitchFamily="34" charset="-128"/>
              </a:rPr>
              <a:t>orbitofrontal</a:t>
            </a:r>
            <a:r>
              <a:rPr lang="en-US" dirty="0">
                <a:latin typeface="Helvetica" charset="0"/>
                <a:ea typeface="ＭＳ Ｐゴシック" pitchFamily="34" charset="-128"/>
              </a:rPr>
              <a:t> cortex; </a:t>
            </a:r>
            <a:r>
              <a:rPr lang="en-US" b="1" dirty="0">
                <a:latin typeface="Helvetica" charset="0"/>
                <a:ea typeface="ＭＳ Ｐゴシック" pitchFamily="34" charset="-128"/>
              </a:rPr>
              <a:t>SCC</a:t>
            </a:r>
            <a:r>
              <a:rPr lang="en-US" dirty="0">
                <a:latin typeface="Helvetica" charset="0"/>
                <a:ea typeface="ＭＳ Ｐゴシック" pitchFamily="34" charset="-128"/>
              </a:rPr>
              <a:t> – </a:t>
            </a:r>
            <a:r>
              <a:rPr lang="en-US" dirty="0" err="1">
                <a:latin typeface="Helvetica" charset="0"/>
                <a:ea typeface="ＭＳ Ｐゴシック" pitchFamily="34" charset="-128"/>
              </a:rPr>
              <a:t>subcallosal</a:t>
            </a:r>
            <a:r>
              <a:rPr lang="en-US" dirty="0">
                <a:latin typeface="Helvetica" charset="0"/>
                <a:ea typeface="ＭＳ Ｐゴシック" pitchFamily="34" charset="-128"/>
              </a:rPr>
              <a:t> cortex; </a:t>
            </a:r>
            <a:r>
              <a:rPr lang="en-US" b="1" dirty="0" err="1">
                <a:latin typeface="Helvetica" charset="0"/>
                <a:ea typeface="ＭＳ Ｐゴシック" pitchFamily="34" charset="-128"/>
              </a:rPr>
              <a:t>NAc</a:t>
            </a:r>
            <a:r>
              <a:rPr lang="en-US" dirty="0">
                <a:latin typeface="Helvetica" charset="0"/>
                <a:ea typeface="ＭＳ Ｐゴシック" pitchFamily="34" charset="-128"/>
              </a:rPr>
              <a:t> – nucleus </a:t>
            </a:r>
            <a:r>
              <a:rPr lang="en-US" dirty="0" err="1">
                <a:latin typeface="Helvetica" charset="0"/>
                <a:ea typeface="ＭＳ Ｐゴシック" pitchFamily="34" charset="-128"/>
              </a:rPr>
              <a:t>accumbens</a:t>
            </a:r>
            <a:r>
              <a:rPr lang="en-US" dirty="0">
                <a:latin typeface="Helvetica" charset="0"/>
                <a:ea typeface="ＭＳ Ｐゴシック" pitchFamily="34" charset="-128"/>
              </a:rPr>
              <a:t>; </a:t>
            </a:r>
            <a:r>
              <a:rPr lang="en-US" b="1" dirty="0">
                <a:latin typeface="Helvetica" charset="0"/>
                <a:ea typeface="ＭＳ Ｐゴシック" pitchFamily="34" charset="-128"/>
              </a:rPr>
              <a:t>VP</a:t>
            </a:r>
            <a:r>
              <a:rPr lang="en-US" dirty="0">
                <a:latin typeface="Helvetica" charset="0"/>
                <a:ea typeface="ＭＳ Ｐゴシック" pitchFamily="34" charset="-128"/>
              </a:rPr>
              <a:t> – ventral </a:t>
            </a:r>
            <a:r>
              <a:rPr lang="en-US" dirty="0" err="1">
                <a:latin typeface="Helvetica" charset="0"/>
                <a:ea typeface="ＭＳ Ｐゴシック" pitchFamily="34" charset="-128"/>
              </a:rPr>
              <a:t>pallidum</a:t>
            </a:r>
            <a:r>
              <a:rPr lang="en-US" dirty="0">
                <a:latin typeface="Helvetica" charset="0"/>
                <a:ea typeface="ＭＳ Ｐゴシック" pitchFamily="34" charset="-128"/>
              </a:rPr>
              <a:t>; </a:t>
            </a:r>
            <a:r>
              <a:rPr lang="en-US" b="1" dirty="0" err="1">
                <a:latin typeface="Helvetica" charset="0"/>
                <a:ea typeface="ＭＳ Ｐゴシック" pitchFamily="34" charset="-128"/>
              </a:rPr>
              <a:t>Hipp</a:t>
            </a:r>
            <a:r>
              <a:rPr lang="en-US" dirty="0">
                <a:latin typeface="Helvetica" charset="0"/>
                <a:ea typeface="ＭＳ Ｐゴシック" pitchFamily="34" charset="-128"/>
              </a:rPr>
              <a:t> – hippocampus; </a:t>
            </a:r>
            <a:r>
              <a:rPr lang="en-US" b="1" dirty="0" err="1">
                <a:latin typeface="Helvetica" charset="0"/>
                <a:ea typeface="ＭＳ Ｐゴシック" pitchFamily="34" charset="-128"/>
              </a:rPr>
              <a:t>Amyg</a:t>
            </a:r>
            <a:r>
              <a:rPr lang="en-US" dirty="0">
                <a:latin typeface="Helvetica" charset="0"/>
                <a:ea typeface="ＭＳ Ｐゴシック" pitchFamily="34" charset="-128"/>
              </a:rPr>
              <a:t> – </a:t>
            </a:r>
            <a:r>
              <a:rPr lang="en-US" dirty="0" err="1">
                <a:latin typeface="Helvetica" charset="0"/>
                <a:ea typeface="ＭＳ Ｐゴシック" pitchFamily="34" charset="-128"/>
              </a:rPr>
              <a:t>amygdala</a:t>
            </a:r>
            <a:endParaRPr lang="en-US" dirty="0">
              <a:latin typeface="Helvetica" charset="0"/>
              <a:ea typeface="ＭＳ Ｐゴシック" pitchFamily="34" charset="-128"/>
            </a:endParaRPr>
          </a:p>
          <a:p>
            <a:pPr eaLnBrk="1" hangingPunct="1"/>
            <a:endParaRPr lang="en-US" dirty="0">
              <a:latin typeface="Helvetica" charset="0"/>
              <a:ea typeface="ＭＳ Ｐゴシック" pitchFamily="34" charset="-128"/>
            </a:endParaRPr>
          </a:p>
        </p:txBody>
      </p:sp>
    </p:spTree>
    <p:extLst>
      <p:ext uri="{BB962C8B-B14F-4D97-AF65-F5344CB8AC3E}">
        <p14:creationId xmlns:p14="http://schemas.microsoft.com/office/powerpoint/2010/main" val="4152872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8500"/>
            <a:ext cx="6205537" cy="3490913"/>
          </a:xfrm>
          <a:ln/>
        </p:spPr>
      </p:sp>
      <p:sp>
        <p:nvSpPr>
          <p:cNvPr id="187395" name="Rectangle 3"/>
          <p:cNvSpPr>
            <a:spLocks noGrp="1" noChangeArrowheads="1"/>
          </p:cNvSpPr>
          <p:nvPr>
            <p:ph type="body" idx="1"/>
          </p:nvPr>
        </p:nvSpPr>
        <p:spPr>
          <a:noFill/>
          <a:ln/>
        </p:spPr>
        <p:txBody>
          <a:bodyPr/>
          <a:lstStyle/>
          <a:p>
            <a:r>
              <a:rPr lang="en-US" b="1" dirty="0">
                <a:latin typeface="Helvetica" pitchFamily="34" charset="0"/>
                <a:ea typeface="ＭＳ Ｐゴシック" pitchFamily="1" charset="-128"/>
              </a:rPr>
              <a:t>Genome wide analyses are being used to identify novel candidate genes that increase the risk for addiction. </a:t>
            </a:r>
            <a:r>
              <a:rPr lang="en-US" b="0" i="0" dirty="0">
                <a:solidFill>
                  <a:srgbClr val="212121"/>
                </a:solidFill>
                <a:effectLst/>
                <a:latin typeface="Cambria" panose="02040503050406030204" pitchFamily="18" charset="0"/>
              </a:rPr>
              <a:t>Contrasting individuals who smoke only a few cigarettes per day, or “chippers”, to heavy smoking, nicotine dependent subjects, focuses a genetic study on the transition from smoking to nicotine dependence. This approach has identified distinct genetic variants that contribute to nicotine dependence on </a:t>
            </a:r>
            <a:r>
              <a:rPr lang="en-US" b="0" i="0" dirty="0">
                <a:solidFill>
                  <a:srgbClr val="212121"/>
                </a:solidFill>
                <a:effectLst/>
                <a:highlight>
                  <a:srgbClr val="FFFF00"/>
                </a:highlight>
                <a:latin typeface="Cambria" panose="02040503050406030204" pitchFamily="18" charset="0"/>
              </a:rPr>
              <a:t>chromosome 15 in the region of the α5-α3-β4 family of nicotinic receptor genes</a:t>
            </a:r>
            <a:r>
              <a:rPr lang="en-US" b="0" i="0" dirty="0">
                <a:solidFill>
                  <a:srgbClr val="212121"/>
                </a:solidFill>
                <a:effectLst/>
                <a:latin typeface="Cambria" panose="02040503050406030204" pitchFamily="18" charset="0"/>
              </a:rPr>
              <a:t>.</a:t>
            </a:r>
            <a:r>
              <a:rPr lang="en-US" b="1" dirty="0">
                <a:latin typeface="Helvetica" pitchFamily="34" charset="0"/>
                <a:ea typeface="ＭＳ Ｐゴシック" pitchFamily="1" charset="-128"/>
              </a:rPr>
              <a:t> </a:t>
            </a:r>
            <a:r>
              <a:rPr lang="en-US" dirty="0">
                <a:latin typeface="Helvetica" pitchFamily="34" charset="0"/>
                <a:ea typeface="ＭＳ Ｐゴシック" pitchFamily="1" charset="-128"/>
              </a:rPr>
              <a:t>This slide illustrates convergent findings from different laboratories </a:t>
            </a:r>
            <a:r>
              <a:rPr lang="en-US" dirty="0" err="1">
                <a:latin typeface="Helvetica" pitchFamily="34" charset="0"/>
                <a:ea typeface="ＭＳ Ｐゴシック" pitchFamily="1" charset="-128"/>
              </a:rPr>
              <a:t>identifiying</a:t>
            </a:r>
            <a:r>
              <a:rPr lang="en-US" dirty="0">
                <a:latin typeface="Helvetica" pitchFamily="34" charset="0"/>
                <a:ea typeface="ＭＳ Ｐゴシック" pitchFamily="1" charset="-128"/>
              </a:rPr>
              <a:t> a cluster of three nicotinic receptor subunit genes (</a:t>
            </a:r>
            <a:r>
              <a:rPr lang="en-US" dirty="0">
                <a:latin typeface="Helvetica" pitchFamily="34" charset="0"/>
                <a:ea typeface="ＭＳ Ｐゴシック" pitchFamily="1" charset="-128"/>
                <a:sym typeface="Symbol" pitchFamily="18" charset="2"/>
              </a:rPr>
              <a:t></a:t>
            </a:r>
            <a:r>
              <a:rPr lang="en-US" dirty="0">
                <a:latin typeface="Helvetica" pitchFamily="34" charset="0"/>
                <a:ea typeface="ＭＳ Ｐゴシック" pitchFamily="1" charset="-128"/>
              </a:rPr>
              <a:t>3 </a:t>
            </a:r>
            <a:r>
              <a:rPr lang="en-US" dirty="0">
                <a:latin typeface="Helvetica" pitchFamily="34" charset="0"/>
                <a:ea typeface="ＭＳ Ｐゴシック" pitchFamily="1" charset="-128"/>
                <a:sym typeface="Symbol" pitchFamily="18" charset="2"/>
              </a:rPr>
              <a:t></a:t>
            </a:r>
            <a:r>
              <a:rPr lang="en-US" dirty="0">
                <a:latin typeface="Helvetica" pitchFamily="34" charset="0"/>
                <a:ea typeface="ＭＳ Ｐゴシック" pitchFamily="1" charset="-128"/>
              </a:rPr>
              <a:t>5 </a:t>
            </a:r>
            <a:r>
              <a:rPr lang="en-US" dirty="0">
                <a:latin typeface="Helvetica" pitchFamily="34" charset="0"/>
                <a:ea typeface="ＭＳ Ｐゴシック" pitchFamily="1" charset="-128"/>
                <a:sym typeface="Symbol" pitchFamily="18" charset="2"/>
              </a:rPr>
              <a:t></a:t>
            </a:r>
            <a:r>
              <a:rPr lang="en-US" dirty="0">
                <a:latin typeface="Helvetica" pitchFamily="34" charset="0"/>
                <a:ea typeface="ＭＳ Ｐゴシック" pitchFamily="1" charset="-128"/>
              </a:rPr>
              <a:t>4) linked to smoking quantity, nicotine dependence, and the risk of two smoking-related diseases––lung cancer and peripheral arterial disease. This new information on genetic vulnerability also suggests novel targets for the development of medications to treat tobacco addiction and related diseases. </a:t>
            </a:r>
            <a:endParaRPr lang="en-US" dirty="0">
              <a:solidFill>
                <a:srgbClr val="0000FF"/>
              </a:solidFill>
              <a:latin typeface="Helvetica" pitchFamily="34" charset="0"/>
              <a:ea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D30E0E6A-27EA-4AF2-94A7-E5ECAB4A7D58}" type="slidenum">
              <a:rPr lang="en-US" smtClean="0">
                <a:solidFill>
                  <a:srgbClr val="EEECE1"/>
                </a:solidFill>
              </a:rPr>
              <a:pPr/>
              <a:t>28</a:t>
            </a:fld>
            <a:endParaRPr lang="en-US">
              <a:solidFill>
                <a:srgbClr val="EEECE1"/>
              </a:solidFill>
            </a:endParaRPr>
          </a:p>
        </p:txBody>
      </p:sp>
      <p:sp>
        <p:nvSpPr>
          <p:cNvPr id="192515" name="Rectangle 2"/>
          <p:cNvSpPr>
            <a:spLocks noGrp="1" noRot="1" noChangeAspect="1" noChangeArrowheads="1" noTextEdit="1"/>
          </p:cNvSpPr>
          <p:nvPr>
            <p:ph type="sldImg"/>
          </p:nvPr>
        </p:nvSpPr>
        <p:spPr>
          <a:xfrm>
            <a:off x="407988" y="698500"/>
            <a:ext cx="6205537" cy="3490913"/>
          </a:xfrm>
          <a:ln/>
        </p:spPr>
      </p:sp>
      <p:sp>
        <p:nvSpPr>
          <p:cNvPr id="192516" name="Rectangle 3"/>
          <p:cNvSpPr>
            <a:spLocks noGrp="1" noChangeArrowheads="1"/>
          </p:cNvSpPr>
          <p:nvPr>
            <p:ph type="body" idx="1"/>
          </p:nvPr>
        </p:nvSpPr>
        <p:spPr>
          <a:noFill/>
          <a:ln/>
        </p:spPr>
        <p:txBody>
          <a:bodyPr/>
          <a:lstStyle/>
          <a:p>
            <a:pPr eaLnBrk="1" hangingPunct="1"/>
            <a:r>
              <a:rPr lang="en-US" b="1">
                <a:latin typeface="Helvetica" pitchFamily="34" charset="0"/>
                <a:ea typeface="ＭＳ Ｐゴシック" pitchFamily="1" charset="-128"/>
              </a:rPr>
              <a:t>How can the environment shape the response to drugs?  This study in non-human primates shows how social factors can influence the level of dopamine receptors and the propensity to self administer drugs.  </a:t>
            </a:r>
            <a:r>
              <a:rPr lang="en-US">
                <a:latin typeface="Helvetica" pitchFamily="34" charset="0"/>
                <a:ea typeface="ＭＳ Ｐゴシック" pitchFamily="1" charset="-128"/>
              </a:rPr>
              <a:t>Illustrated above are PET images of the brains of monkeys that were initially individually housed (left) and then group housed (right).  Those emerging at the top of their social rank – experiencing less stress and more access to natural rewards – expressed more dopamine receptors (bright yellow) and took less cocaine than did submissive monkeys (green symbols on graph).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381">
              <a:defRPr/>
            </a:pPr>
            <a:fld id="{060C6D3C-9EB0-4F2C-9026-3887D1CDB44E}" type="slidenum">
              <a:rPr lang="en-US">
                <a:solidFill>
                  <a:prstClr val="black"/>
                </a:solidFill>
                <a:latin typeface="Calibri" panose="020F0502020204030204"/>
              </a:rPr>
              <a:pPr defTabSz="914381">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12092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9837" cy="3554413"/>
          </a:xfrm>
        </p:spPr>
      </p:sp>
      <p:sp>
        <p:nvSpPr>
          <p:cNvPr id="3" name="Notes Placeholder 2"/>
          <p:cNvSpPr>
            <a:spLocks noGrp="1"/>
          </p:cNvSpPr>
          <p:nvPr>
            <p:ph type="body" idx="1"/>
          </p:nvPr>
        </p:nvSpPr>
        <p:spPr/>
        <p:txBody>
          <a:bodyPr/>
          <a:lstStyle/>
          <a:p>
            <a:pPr algn="ctr" defTabSz="914381">
              <a:lnSpc>
                <a:spcPct val="90000"/>
              </a:lnSpc>
              <a:defRPr/>
            </a:pPr>
            <a:r>
              <a:rPr lang="en-US" b="1" dirty="0">
                <a:solidFill>
                  <a:srgbClr val="FFFFFF"/>
                </a:solidFill>
                <a:latin typeface="Calibri" panose="020F0502020204030204" pitchFamily="34" charset="0"/>
                <a:ea typeface="Osaka" charset="-128"/>
                <a:cs typeface="Times New Roman" pitchFamily="18" charset="0"/>
              </a:rPr>
              <a:t>Consistent and dose-response association were found between frequency </a:t>
            </a:r>
          </a:p>
          <a:p>
            <a:pPr algn="ctr" defTabSz="914381">
              <a:lnSpc>
                <a:spcPct val="90000"/>
              </a:lnSpc>
              <a:defRPr/>
            </a:pPr>
            <a:r>
              <a:rPr lang="en-US" b="1" dirty="0">
                <a:solidFill>
                  <a:srgbClr val="FFFFFF"/>
                </a:solidFill>
                <a:latin typeface="Calibri" panose="020F0502020204030204" pitchFamily="34" charset="0"/>
                <a:ea typeface="Osaka" charset="-128"/>
                <a:cs typeface="Times New Roman" pitchFamily="18" charset="0"/>
              </a:rPr>
              <a:t>of adolescent cannabis use and adverse outcomes</a:t>
            </a:r>
            <a:endParaRPr lang="en-US" dirty="0">
              <a:solidFill>
                <a:srgbClr val="FFFFFF"/>
              </a:solidFill>
              <a:latin typeface="Calibri" panose="020F0502020204030204" pitchFamily="34" charset="0"/>
              <a:ea typeface="Osaka" charset="-128"/>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defTabSz="933219">
              <a:defRPr/>
            </a:pPr>
            <a:fld id="{FB8BD9C0-3C11-4653-B646-89E4FCD796F4}" type="slidenum">
              <a:rPr lang="en-US">
                <a:solidFill>
                  <a:prstClr val="black"/>
                </a:solidFill>
                <a:latin typeface="Calibri" panose="020F0502020204030204"/>
              </a:rPr>
              <a:pPr defTabSz="933219">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514715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81">
              <a:defRPr/>
            </a:pPr>
            <a:fld id="{060C6D3C-9EB0-4F2C-9026-3887D1CDB44E}" type="slidenum">
              <a:rPr lang="en-US">
                <a:solidFill>
                  <a:prstClr val="black"/>
                </a:solidFill>
                <a:latin typeface="Calibri" panose="020F0502020204030204"/>
              </a:rPr>
              <a:pPr defTabSz="914381">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97345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1">
              <a:defRPr/>
            </a:pPr>
            <a:endParaRPr lang="en-US" dirty="0"/>
          </a:p>
        </p:txBody>
      </p:sp>
      <p:sp>
        <p:nvSpPr>
          <p:cNvPr id="4" name="Slide Number Placeholder 3"/>
          <p:cNvSpPr>
            <a:spLocks noGrp="1"/>
          </p:cNvSpPr>
          <p:nvPr>
            <p:ph type="sldNum" sz="quarter" idx="5"/>
          </p:nvPr>
        </p:nvSpPr>
        <p:spPr/>
        <p:txBody>
          <a:bodyPr/>
          <a:lstStyle/>
          <a:p>
            <a:pPr defTabSz="914381">
              <a:defRPr/>
            </a:pPr>
            <a:fld id="{411164C9-0EDF-4051-A0F3-6568296E7479}" type="slidenum">
              <a:rPr lang="en-US">
                <a:solidFill>
                  <a:prstClr val="black"/>
                </a:solidFill>
                <a:latin typeface="Calibri" panose="020F0502020204030204"/>
              </a:rPr>
              <a:pPr defTabSz="914381">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789404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63" eaLnBrk="0" hangingPunct="0">
              <a:defRPr sz="2800" b="1">
                <a:solidFill>
                  <a:schemeClr val="tx1"/>
                </a:solidFill>
                <a:latin typeface="Times New Roman" pitchFamily="18" charset="0"/>
              </a:defRPr>
            </a:lvl1pPr>
            <a:lvl2pPr marL="744049" indent="-286173" defTabSz="930063" eaLnBrk="0" hangingPunct="0">
              <a:defRPr sz="2800" b="1">
                <a:solidFill>
                  <a:schemeClr val="tx1"/>
                </a:solidFill>
                <a:latin typeface="Times New Roman" pitchFamily="18" charset="0"/>
              </a:defRPr>
            </a:lvl2pPr>
            <a:lvl3pPr marL="1144692" indent="-228938" defTabSz="930063" eaLnBrk="0" hangingPunct="0">
              <a:defRPr sz="2800" b="1">
                <a:solidFill>
                  <a:schemeClr val="tx1"/>
                </a:solidFill>
                <a:latin typeface="Times New Roman" pitchFamily="18" charset="0"/>
              </a:defRPr>
            </a:lvl3pPr>
            <a:lvl4pPr marL="1602569" indent="-228938" defTabSz="930063" eaLnBrk="0" hangingPunct="0">
              <a:defRPr sz="2800" b="1">
                <a:solidFill>
                  <a:schemeClr val="tx1"/>
                </a:solidFill>
                <a:latin typeface="Times New Roman" pitchFamily="18" charset="0"/>
              </a:defRPr>
            </a:lvl4pPr>
            <a:lvl5pPr marL="2060445" indent="-228938" defTabSz="930063" eaLnBrk="0" hangingPunct="0">
              <a:defRPr sz="2800" b="1">
                <a:solidFill>
                  <a:schemeClr val="tx1"/>
                </a:solidFill>
                <a:latin typeface="Times New Roman" pitchFamily="18" charset="0"/>
              </a:defRPr>
            </a:lvl5pPr>
            <a:lvl6pPr marL="2518322" indent="-228938" defTabSz="930063" eaLnBrk="0" fontAlgn="base" hangingPunct="0">
              <a:spcBef>
                <a:spcPct val="0"/>
              </a:spcBef>
              <a:spcAft>
                <a:spcPct val="0"/>
              </a:spcAft>
              <a:defRPr sz="2800" b="1">
                <a:solidFill>
                  <a:schemeClr val="tx1"/>
                </a:solidFill>
                <a:latin typeface="Times New Roman" pitchFamily="18" charset="0"/>
              </a:defRPr>
            </a:lvl6pPr>
            <a:lvl7pPr marL="2976199" indent="-228938" defTabSz="930063" eaLnBrk="0" fontAlgn="base" hangingPunct="0">
              <a:spcBef>
                <a:spcPct val="0"/>
              </a:spcBef>
              <a:spcAft>
                <a:spcPct val="0"/>
              </a:spcAft>
              <a:defRPr sz="2800" b="1">
                <a:solidFill>
                  <a:schemeClr val="tx1"/>
                </a:solidFill>
                <a:latin typeface="Times New Roman" pitchFamily="18" charset="0"/>
              </a:defRPr>
            </a:lvl7pPr>
            <a:lvl8pPr marL="3434076" indent="-228938" defTabSz="930063" eaLnBrk="0" fontAlgn="base" hangingPunct="0">
              <a:spcBef>
                <a:spcPct val="0"/>
              </a:spcBef>
              <a:spcAft>
                <a:spcPct val="0"/>
              </a:spcAft>
              <a:defRPr sz="2800" b="1">
                <a:solidFill>
                  <a:schemeClr val="tx1"/>
                </a:solidFill>
                <a:latin typeface="Times New Roman" pitchFamily="18" charset="0"/>
              </a:defRPr>
            </a:lvl8pPr>
            <a:lvl9pPr marL="3891951" indent="-228938" defTabSz="930063" eaLnBrk="0" fontAlgn="base" hangingPunct="0">
              <a:spcBef>
                <a:spcPct val="0"/>
              </a:spcBef>
              <a:spcAft>
                <a:spcPct val="0"/>
              </a:spcAft>
              <a:defRPr sz="2800" b="1">
                <a:solidFill>
                  <a:schemeClr val="tx1"/>
                </a:solidFill>
                <a:latin typeface="Times New Roman" pitchFamily="18" charset="0"/>
              </a:defRPr>
            </a:lvl9pPr>
          </a:lstStyle>
          <a:p>
            <a:pPr eaLnBrk="1" hangingPunct="1">
              <a:defRPr/>
            </a:pPr>
            <a:fld id="{771B2CA7-2A51-49A3-9105-71AEF2B1D528}" type="slidenum">
              <a:rPr lang="en-US" sz="1200" b="0">
                <a:solidFill>
                  <a:prstClr val="black"/>
                </a:solidFill>
              </a:rPr>
              <a:pPr eaLnBrk="1" hangingPunct="1">
                <a:defRPr/>
              </a:pPr>
              <a:t>40</a:t>
            </a:fld>
            <a:endParaRPr lang="en-US" sz="1200" b="0" dirty="0">
              <a:solidFill>
                <a:prstClr val="black"/>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fontAlgn="base" hangingPunct="1">
              <a:spcBef>
                <a:spcPct val="30000"/>
              </a:spcBef>
              <a:spcAft>
                <a:spcPct val="0"/>
              </a:spcAft>
            </a:pPr>
            <a:endParaRPr lang="en-US" sz="1600" dirty="0">
              <a:latin typeface="Arial" charset="0"/>
              <a:cs typeface="Arial" panose="020B0604020202020204" pitchFamily="34" charset="0"/>
            </a:endParaRPr>
          </a:p>
        </p:txBody>
      </p:sp>
    </p:spTree>
    <p:extLst>
      <p:ext uri="{BB962C8B-B14F-4D97-AF65-F5344CB8AC3E}">
        <p14:creationId xmlns:p14="http://schemas.microsoft.com/office/powerpoint/2010/main" val="2084693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defTabSz="914381">
              <a:defRPr/>
            </a:pPr>
            <a:fld id="{AF8C23FE-CFD9-4A52-835C-7EDBEDB19531}" type="slidenum">
              <a:rPr lang="en-US">
                <a:solidFill>
                  <a:srgbClr val="000000"/>
                </a:solidFill>
                <a:latin typeface="Calibri" panose="020F0502020204030204"/>
                <a:ea typeface="ＭＳ Ｐゴシック" charset="-128"/>
              </a:rPr>
              <a:pPr defTabSz="914381">
                <a:defRPr/>
              </a:pPr>
              <a:t>47</a:t>
            </a:fld>
            <a:endParaRPr lang="en-US">
              <a:solidFill>
                <a:srgbClr val="000000"/>
              </a:solidFill>
              <a:latin typeface="Calibri" panose="020F0502020204030204"/>
              <a:ea typeface="ＭＳ Ｐゴシック" charset="-128"/>
            </a:endParaRPr>
          </a:p>
        </p:txBody>
      </p:sp>
      <p:sp>
        <p:nvSpPr>
          <p:cNvPr id="73731" name="Rectangle 2"/>
          <p:cNvSpPr>
            <a:spLocks noGrp="1" noRot="1" noChangeAspect="1" noChangeArrowheads="1" noTextEdit="1"/>
          </p:cNvSpPr>
          <p:nvPr>
            <p:ph type="sldImg"/>
          </p:nvPr>
        </p:nvSpPr>
        <p:spPr>
          <a:xfrm>
            <a:off x="406400" y="696913"/>
            <a:ext cx="6210300" cy="3492500"/>
          </a:xfrm>
          <a:ln/>
        </p:spPr>
      </p:sp>
      <p:sp>
        <p:nvSpPr>
          <p:cNvPr id="73732" name="Rectangle 3"/>
          <p:cNvSpPr>
            <a:spLocks noGrp="1" noChangeArrowheads="1"/>
          </p:cNvSpPr>
          <p:nvPr>
            <p:ph type="body" idx="1"/>
          </p:nvPr>
        </p:nvSpPr>
        <p:spPr>
          <a:noFill/>
          <a:ln/>
        </p:spPr>
        <p:txBody>
          <a:bodyPr lIns="94958" tIns="47479" rIns="94958" bIns="47479"/>
          <a:lstStyle/>
          <a:p>
            <a:pPr eaLnBrk="1" hangingPunct="1"/>
            <a:endParaRPr lang="en-US" dirty="0">
              <a:latin typeface="Times" charset="0"/>
              <a:ea typeface="ＭＳ Ｐゴシック" charset="-128"/>
            </a:endParaRPr>
          </a:p>
        </p:txBody>
      </p:sp>
    </p:spTree>
    <p:extLst>
      <p:ext uri="{BB962C8B-B14F-4D97-AF65-F5344CB8AC3E}">
        <p14:creationId xmlns:p14="http://schemas.microsoft.com/office/powerpoint/2010/main" val="3830539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81">
              <a:defRPr/>
            </a:pPr>
            <a:fld id="{060C6D3C-9EB0-4F2C-9026-3887D1CDB44E}" type="slidenum">
              <a:rPr lang="en-US">
                <a:solidFill>
                  <a:prstClr val="black"/>
                </a:solidFill>
                <a:latin typeface="Calibri" panose="020F0502020204030204"/>
              </a:rPr>
              <a:pPr defTabSz="914381">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40584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585858"/>
                </a:solidFill>
                <a:effectLst/>
                <a:latin typeface="Roboto" panose="02000000000000000000" pitchFamily="2" charset="0"/>
              </a:rPr>
              <a:t>Using more of a substance than intended or using it for longer than intended.</a:t>
            </a:r>
          </a:p>
          <a:p>
            <a:pPr algn="l">
              <a:buFont typeface="+mj-lt"/>
              <a:buAutoNum type="arabicPeriod"/>
            </a:pPr>
            <a:r>
              <a:rPr lang="en-US" b="0" i="0" dirty="0">
                <a:solidFill>
                  <a:srgbClr val="585858"/>
                </a:solidFill>
                <a:effectLst/>
                <a:latin typeface="Roboto" panose="02000000000000000000" pitchFamily="2" charset="0"/>
              </a:rPr>
              <a:t>Trying to cut down or stop using the substance but being unable to.</a:t>
            </a:r>
          </a:p>
          <a:p>
            <a:pPr algn="l">
              <a:buFont typeface="+mj-lt"/>
              <a:buAutoNum type="arabicPeriod"/>
            </a:pPr>
            <a:r>
              <a:rPr lang="en-US" b="0" i="0" dirty="0">
                <a:solidFill>
                  <a:srgbClr val="585858"/>
                </a:solidFill>
                <a:effectLst/>
                <a:latin typeface="Roboto" panose="02000000000000000000" pitchFamily="2" charset="0"/>
              </a:rPr>
              <a:t>Experiencing intense cravings or urges to use the substance.</a:t>
            </a:r>
          </a:p>
          <a:p>
            <a:pPr algn="l">
              <a:buFont typeface="+mj-lt"/>
              <a:buAutoNum type="arabicPeriod"/>
            </a:pPr>
            <a:r>
              <a:rPr lang="en-US" b="0" i="0" dirty="0">
                <a:solidFill>
                  <a:srgbClr val="585858"/>
                </a:solidFill>
                <a:effectLst/>
                <a:latin typeface="Roboto" panose="02000000000000000000" pitchFamily="2" charset="0"/>
              </a:rPr>
              <a:t>Needing more of the substance to get the desired effect — also called tolerance.</a:t>
            </a:r>
          </a:p>
          <a:p>
            <a:pPr algn="l">
              <a:buFont typeface="+mj-lt"/>
              <a:buAutoNum type="arabicPeriod"/>
            </a:pPr>
            <a:r>
              <a:rPr lang="en-US" b="0" i="0" dirty="0">
                <a:solidFill>
                  <a:srgbClr val="585858"/>
                </a:solidFill>
                <a:effectLst/>
                <a:latin typeface="Roboto" panose="02000000000000000000" pitchFamily="2" charset="0"/>
              </a:rPr>
              <a:t>Developing withdrawal symptoms when not using the substance.</a:t>
            </a:r>
          </a:p>
          <a:p>
            <a:pPr algn="l">
              <a:buFont typeface="+mj-lt"/>
              <a:buAutoNum type="arabicPeriod"/>
            </a:pPr>
            <a:r>
              <a:rPr lang="en-US" b="0" i="0" dirty="0">
                <a:solidFill>
                  <a:srgbClr val="585858"/>
                </a:solidFill>
                <a:effectLst/>
                <a:latin typeface="Roboto" panose="02000000000000000000" pitchFamily="2" charset="0"/>
              </a:rPr>
              <a:t>Spending more time getting and using drugs and recovering from substance use.</a:t>
            </a:r>
          </a:p>
          <a:p>
            <a:pPr algn="l">
              <a:buFont typeface="+mj-lt"/>
              <a:buAutoNum type="arabicPeriod"/>
            </a:pPr>
            <a:r>
              <a:rPr lang="en-US" b="0" i="0" dirty="0">
                <a:solidFill>
                  <a:srgbClr val="585858"/>
                </a:solidFill>
                <a:effectLst/>
                <a:latin typeface="Roboto" panose="02000000000000000000" pitchFamily="2" charset="0"/>
              </a:rPr>
              <a:t>Neglecting responsibilities at home, work or school because of substance use.</a:t>
            </a:r>
          </a:p>
          <a:p>
            <a:pPr algn="l">
              <a:buFont typeface="+mj-lt"/>
              <a:buAutoNum type="arabicPeriod"/>
            </a:pPr>
            <a:r>
              <a:rPr lang="en-US" b="0" i="0" dirty="0">
                <a:solidFill>
                  <a:srgbClr val="585858"/>
                </a:solidFill>
                <a:effectLst/>
                <a:latin typeface="Roboto" panose="02000000000000000000" pitchFamily="2" charset="0"/>
              </a:rPr>
              <a:t>Continuing to use even when it causes relationship problems.</a:t>
            </a:r>
          </a:p>
          <a:p>
            <a:pPr algn="l">
              <a:buFont typeface="+mj-lt"/>
              <a:buAutoNum type="arabicPeriod"/>
            </a:pPr>
            <a:r>
              <a:rPr lang="en-US" b="0" i="0" dirty="0">
                <a:solidFill>
                  <a:srgbClr val="585858"/>
                </a:solidFill>
                <a:effectLst/>
                <a:latin typeface="Roboto" panose="02000000000000000000" pitchFamily="2" charset="0"/>
              </a:rPr>
              <a:t>Giving up important or desirable social and recreational activities due to substance use.</a:t>
            </a:r>
          </a:p>
          <a:p>
            <a:pPr algn="l">
              <a:buFont typeface="+mj-lt"/>
              <a:buAutoNum type="arabicPeriod"/>
            </a:pPr>
            <a:r>
              <a:rPr lang="en-US" b="0" i="0" dirty="0">
                <a:solidFill>
                  <a:srgbClr val="585858"/>
                </a:solidFill>
                <a:effectLst/>
                <a:latin typeface="Roboto" panose="02000000000000000000" pitchFamily="2" charset="0"/>
              </a:rPr>
              <a:t>Using substances in risky settings that put you in danger.</a:t>
            </a:r>
          </a:p>
          <a:p>
            <a:pPr algn="l">
              <a:buFont typeface="+mj-lt"/>
              <a:buAutoNum type="arabicPeriod"/>
            </a:pPr>
            <a:r>
              <a:rPr lang="en-US" b="0" i="0" dirty="0">
                <a:solidFill>
                  <a:srgbClr val="585858"/>
                </a:solidFill>
                <a:effectLst/>
                <a:latin typeface="Roboto" panose="02000000000000000000" pitchFamily="2" charset="0"/>
              </a:rPr>
              <a:t>Continuing to use despite the substance causing problems to your physical and mental health.</a:t>
            </a:r>
          </a:p>
          <a:p>
            <a:endParaRPr lang="en-US" dirty="0"/>
          </a:p>
        </p:txBody>
      </p:sp>
      <p:sp>
        <p:nvSpPr>
          <p:cNvPr id="4" name="Slide Number Placeholder 3"/>
          <p:cNvSpPr>
            <a:spLocks noGrp="1"/>
          </p:cNvSpPr>
          <p:nvPr>
            <p:ph type="sldNum" sz="quarter" idx="5"/>
          </p:nvPr>
        </p:nvSpPr>
        <p:spPr/>
        <p:txBody>
          <a:bodyPr/>
          <a:lstStyle/>
          <a:p>
            <a:fld id="{4AF3D1AE-D667-4BC0-BBF1-E32D9105A0B5}" type="slidenum">
              <a:rPr lang="en-US" smtClean="0"/>
              <a:t>4</a:t>
            </a:fld>
            <a:endParaRPr lang="en-US"/>
          </a:p>
        </p:txBody>
      </p:sp>
    </p:spTree>
    <p:extLst>
      <p:ext uri="{BB962C8B-B14F-4D97-AF65-F5344CB8AC3E}">
        <p14:creationId xmlns:p14="http://schemas.microsoft.com/office/powerpoint/2010/main" val="231391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MTF: Note that 2020 was before </a:t>
            </a:r>
            <a:r>
              <a:rPr lang="en-US" err="1"/>
              <a:t>CoVID</a:t>
            </a:r>
            <a:r>
              <a:rPr lang="en-US"/>
              <a:t> lockdown and included ~25% of the usual sample; however, statistical analyses suggest that these numbers are likely representative.  (Usually around 40,000; 11,000 this year)</a:t>
            </a:r>
          </a:p>
        </p:txBody>
      </p:sp>
      <p:sp>
        <p:nvSpPr>
          <p:cNvPr id="4" name="Slide Number Placeholder 3"/>
          <p:cNvSpPr>
            <a:spLocks noGrp="1"/>
          </p:cNvSpPr>
          <p:nvPr>
            <p:ph type="sldNum" sz="quarter" idx="5"/>
          </p:nvPr>
        </p:nvSpPr>
        <p:spPr/>
        <p:txBody>
          <a:bodyPr/>
          <a:lstStyle/>
          <a:p>
            <a:pPr defTabSz="914381">
              <a:defRPr/>
            </a:pPr>
            <a:fld id="{060C6D3C-9EB0-4F2C-9026-3887D1CDB44E}" type="slidenum">
              <a:rPr lang="en-US">
                <a:solidFill>
                  <a:prstClr val="black"/>
                </a:solidFill>
                <a:latin typeface="Calibri" panose="020F0502020204030204"/>
              </a:rPr>
              <a:pPr defTabSz="914381">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477992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or more criteria</a:t>
            </a:r>
          </a:p>
        </p:txBody>
      </p:sp>
      <p:sp>
        <p:nvSpPr>
          <p:cNvPr id="4" name="Slide Number Placeholder 3"/>
          <p:cNvSpPr>
            <a:spLocks noGrp="1"/>
          </p:cNvSpPr>
          <p:nvPr>
            <p:ph type="sldNum" sz="quarter" idx="5"/>
          </p:nvPr>
        </p:nvSpPr>
        <p:spPr/>
        <p:txBody>
          <a:bodyPr/>
          <a:lstStyle/>
          <a:p>
            <a:fld id="{4AF3D1AE-D667-4BC0-BBF1-E32D9105A0B5}" type="slidenum">
              <a:rPr lang="en-US" smtClean="0"/>
              <a:t>10</a:t>
            </a:fld>
            <a:endParaRPr lang="en-US"/>
          </a:p>
        </p:txBody>
      </p:sp>
    </p:spTree>
    <p:extLst>
      <p:ext uri="{BB962C8B-B14F-4D97-AF65-F5344CB8AC3E}">
        <p14:creationId xmlns:p14="http://schemas.microsoft.com/office/powerpoint/2010/main" val="3218514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A29C9010-09F2-4484-ADA5-ADEDC51E2470}" type="slidenum">
              <a:rPr lang="en-US" smtClean="0">
                <a:solidFill>
                  <a:srgbClr val="EEECE1"/>
                </a:solidFill>
              </a:rPr>
              <a:pPr/>
              <a:t>12</a:t>
            </a:fld>
            <a:endParaRPr lang="en-US">
              <a:solidFill>
                <a:srgbClr val="EEECE1"/>
              </a:solidFill>
            </a:endParaRPr>
          </a:p>
        </p:txBody>
      </p:sp>
      <p:sp>
        <p:nvSpPr>
          <p:cNvPr id="156675" name="Rectangle 2"/>
          <p:cNvSpPr>
            <a:spLocks noGrp="1" noRot="1" noChangeAspect="1" noChangeArrowheads="1" noTextEdit="1"/>
          </p:cNvSpPr>
          <p:nvPr>
            <p:ph type="sldImg"/>
          </p:nvPr>
        </p:nvSpPr>
        <p:spPr>
          <a:xfrm>
            <a:off x="407988" y="698500"/>
            <a:ext cx="6205537" cy="3490913"/>
          </a:xfrm>
          <a:ln/>
        </p:spPr>
      </p:sp>
      <p:sp>
        <p:nvSpPr>
          <p:cNvPr id="156676" name="Rectangle 3"/>
          <p:cNvSpPr>
            <a:spLocks noGrp="1" noChangeArrowheads="1"/>
          </p:cNvSpPr>
          <p:nvPr>
            <p:ph type="body" idx="1"/>
          </p:nvPr>
        </p:nvSpPr>
        <p:spPr>
          <a:noFill/>
          <a:ln/>
        </p:spPr>
        <p:txBody>
          <a:bodyPr/>
          <a:lstStyle/>
          <a:p>
            <a:pPr eaLnBrk="1" hangingPunct="1"/>
            <a:r>
              <a:rPr lang="en-US" b="1" dirty="0">
                <a:latin typeface="Helvetica" pitchFamily="34" charset="0"/>
                <a:ea typeface="ＭＳ Ｐゴシック" pitchFamily="1" charset="-128"/>
              </a:rPr>
              <a:t>Why would anyone use drugs?</a:t>
            </a:r>
            <a:r>
              <a:rPr lang="en-US" dirty="0">
                <a:latin typeface="Helvetica" pitchFamily="34" charset="0"/>
                <a:ea typeface="ＭＳ Ｐゴシック" pitchFamily="1" charset="-128"/>
              </a:rPr>
              <a:t>  Research has shown that people generally take drugs to either feel good (i.e., sensation seekers or anyone wanting to experiment with feeling high or different) or to feel better (i.e., self-medicators or individuals who take drugs in an attempt to cope with difficult problems or situations, including stress, trauma, and symptoms of mental disorders).</a:t>
            </a:r>
          </a:p>
          <a:p>
            <a:pPr eaLnBrk="1" hangingPunct="1"/>
            <a:endParaRPr lang="en-US" dirty="0">
              <a:latin typeface="Helvetica" pitchFamily="34" charset="0"/>
              <a:ea typeface="ＭＳ Ｐゴシック" pitchFamily="1" charset="-128"/>
            </a:endParaRPr>
          </a:p>
          <a:p>
            <a:pPr eaLnBrk="1" hangingPunct="1"/>
            <a:r>
              <a:rPr lang="en-US" dirty="0">
                <a:latin typeface="Helvetica" pitchFamily="34" charset="0"/>
                <a:ea typeface="ＭＳ Ｐゴシック" pitchFamily="1" charset="-128"/>
              </a:rPr>
              <a:t>Images: courtesy of Vivian Felsen</a:t>
            </a:r>
          </a:p>
          <a:p>
            <a:pPr eaLnBrk="1" hangingPunct="1"/>
            <a:endParaRPr lang="en-US" dirty="0">
              <a:latin typeface="Helvetica" pitchFamily="34" charset="0"/>
              <a:ea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pPr defTabSz="914381">
              <a:defRPr/>
            </a:pPr>
            <a:fld id="{BF28F7F5-13D0-48B4-8662-FD150FF3AB32}" type="slidenum">
              <a:rPr lang="en-US">
                <a:solidFill>
                  <a:srgbClr val="EEECE1"/>
                </a:solidFill>
                <a:latin typeface="Calibri" panose="020F0502020204030204"/>
              </a:rPr>
              <a:pPr defTabSz="914381">
                <a:defRPr/>
              </a:pPr>
              <a:t>13</a:t>
            </a:fld>
            <a:endParaRPr lang="en-US">
              <a:solidFill>
                <a:srgbClr val="EEECE1"/>
              </a:solidFill>
              <a:latin typeface="Calibri" panose="020F0502020204030204"/>
            </a:endParaRPr>
          </a:p>
        </p:txBody>
      </p:sp>
      <p:sp>
        <p:nvSpPr>
          <p:cNvPr id="158723" name="Rectangle 2"/>
          <p:cNvSpPr>
            <a:spLocks noGrp="1" noRot="1" noChangeAspect="1" noChangeArrowheads="1" noTextEdit="1"/>
          </p:cNvSpPr>
          <p:nvPr>
            <p:ph type="sldImg"/>
          </p:nvPr>
        </p:nvSpPr>
        <p:spPr>
          <a:xfrm>
            <a:off x="409575" y="700088"/>
            <a:ext cx="6203950" cy="3489325"/>
          </a:xfrm>
          <a:ln/>
        </p:spPr>
      </p:sp>
      <p:sp>
        <p:nvSpPr>
          <p:cNvPr id="158724" name="Rectangle 3"/>
          <p:cNvSpPr>
            <a:spLocks noGrp="1" noChangeArrowheads="1"/>
          </p:cNvSpPr>
          <p:nvPr>
            <p:ph type="body" idx="1"/>
          </p:nvPr>
        </p:nvSpPr>
        <p:spPr>
          <a:xfrm>
            <a:off x="936733" y="4422460"/>
            <a:ext cx="5149637" cy="4187187"/>
          </a:xfrm>
          <a:noFill/>
          <a:ln/>
        </p:spPr>
        <p:txBody>
          <a:bodyPr/>
          <a:lstStyle/>
          <a:p>
            <a:pPr eaLnBrk="1" hangingPunct="1"/>
            <a:r>
              <a:rPr lang="en-US" b="1">
                <a:latin typeface="Helvetica" pitchFamily="34" charset="0"/>
                <a:ea typeface="ＭＳ Ｐゴシック" pitchFamily="1" charset="-128"/>
              </a:rPr>
              <a:t>How are drugs able to affect brain chemicals? </a:t>
            </a:r>
            <a:r>
              <a:rPr lang="en-US">
                <a:latin typeface="Helvetica" pitchFamily="34" charset="0"/>
                <a:ea typeface="ＭＳ Ｐゴシック" pitchFamily="1" charset="-128"/>
              </a:rPr>
              <a:t>Often, the chemical structure of drugs is similar to brain chemicals or neurotransmitters.  Similarity in structure allows them to be recognized by neurons and to alter normal brain messages. Illustrated </a:t>
            </a:r>
            <a:r>
              <a:rPr lang="en-US">
                <a:solidFill>
                  <a:srgbClr val="FF0000"/>
                </a:solidFill>
                <a:latin typeface="Helvetica" pitchFamily="34" charset="0"/>
                <a:ea typeface="ＭＳ Ｐゴシック" pitchFamily="1" charset="-128"/>
              </a:rPr>
              <a:t>in this slide </a:t>
            </a:r>
            <a:r>
              <a:rPr lang="en-US">
                <a:latin typeface="Helvetica" pitchFamily="34" charset="0"/>
                <a:ea typeface="ＭＳ Ｐゴシック" pitchFamily="1" charset="-128"/>
              </a:rPr>
              <a:t>is THC, the active ingredient found in marijuana.  It’s chemical structure is highly similar to anandamide, which is involved in a variety of functions including regulation of pain, appetite, memory, and mood.</a:t>
            </a:r>
          </a:p>
        </p:txBody>
      </p:sp>
    </p:spTree>
    <p:extLst>
      <p:ext uri="{BB962C8B-B14F-4D97-AF65-F5344CB8AC3E}">
        <p14:creationId xmlns:p14="http://schemas.microsoft.com/office/powerpoint/2010/main" val="5563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99012AD-FC49-624D-8A04-A94A6E3171E9}"/>
              </a:ext>
            </a:extLst>
          </p:cNvPr>
          <p:cNvSpPr>
            <a:spLocks noGrp="1" noRot="1" noChangeAspect="1" noChangeArrowheads="1" noTextEdit="1"/>
          </p:cNvSpPr>
          <p:nvPr>
            <p:ph type="sldImg"/>
          </p:nvPr>
        </p:nvSpPr>
        <p:spPr>
          <a:xfrm>
            <a:off x="406400" y="700088"/>
            <a:ext cx="6224588" cy="3502025"/>
          </a:xfrm>
          <a:ln/>
        </p:spPr>
      </p:sp>
      <p:sp>
        <p:nvSpPr>
          <p:cNvPr id="31747" name="Notes Placeholder 2">
            <a:extLst>
              <a:ext uri="{FF2B5EF4-FFF2-40B4-BE49-F238E27FC236}">
                <a16:creationId xmlns:a16="http://schemas.microsoft.com/office/drawing/2014/main" id="{B2368A32-5567-A962-9A89-F6DED69B7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81">
              <a:defRPr/>
            </a:pPr>
            <a:r>
              <a:rPr lang="en-US" b="1" dirty="0">
                <a:latin typeface="Helvetica" pitchFamily="34" charset="0"/>
                <a:ea typeface="ＭＳ Ｐゴシック" pitchFamily="1" charset="-128"/>
              </a:rPr>
              <a:t>Dopamine is a brain chemical involved in many different functions including </a:t>
            </a:r>
            <a:r>
              <a:rPr lang="en-US" dirty="0">
                <a:latin typeface="Helvetica" pitchFamily="34" charset="0"/>
                <a:ea typeface="ＭＳ Ｐゴシック" pitchFamily="1" charset="-128"/>
              </a:rPr>
              <a:t>movement, </a:t>
            </a:r>
            <a:r>
              <a:rPr lang="en-US" b="1" dirty="0">
                <a:latin typeface="Helvetica" pitchFamily="34" charset="0"/>
                <a:ea typeface="ＭＳ Ｐゴシック" pitchFamily="1" charset="-128"/>
              </a:rPr>
              <a:t>m</a:t>
            </a:r>
            <a:r>
              <a:rPr lang="en-US" dirty="0">
                <a:latin typeface="Helvetica" pitchFamily="34" charset="0"/>
                <a:ea typeface="ＭＳ Ｐゴシック" pitchFamily="1" charset="-128"/>
              </a:rPr>
              <a:t>otivation, reward — </a:t>
            </a:r>
            <a:r>
              <a:rPr lang="en-US" b="1" dirty="0">
                <a:latin typeface="Helvetica" pitchFamily="34" charset="0"/>
                <a:ea typeface="ＭＳ Ｐゴシック" pitchFamily="1" charset="-128"/>
              </a:rPr>
              <a:t>and</a:t>
            </a:r>
            <a:r>
              <a:rPr lang="en-US" dirty="0">
                <a:latin typeface="Helvetica" pitchFamily="34" charset="0"/>
                <a:ea typeface="ＭＳ Ｐゴシック" pitchFamily="1" charset="-128"/>
              </a:rPr>
              <a:t> addiction. Nearly all drugs of abuse directly or indirectly increase dopamine in the pleasure and motivation pathways and in so doing, alter the normal communication between neurons.</a:t>
            </a:r>
          </a:p>
          <a:p>
            <a:endParaRPr lang="en-US" altLang="en-US" dirty="0"/>
          </a:p>
        </p:txBody>
      </p:sp>
      <p:sp>
        <p:nvSpPr>
          <p:cNvPr id="31748" name="Date Placeholder 3">
            <a:extLst>
              <a:ext uri="{FF2B5EF4-FFF2-40B4-BE49-F238E27FC236}">
                <a16:creationId xmlns:a16="http://schemas.microsoft.com/office/drawing/2014/main" id="{4CCF9AB2-C969-6E82-79F9-2C36A4D88E3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1">
              <a:defRPr sz="2400" u="sng">
                <a:solidFill>
                  <a:schemeClr val="tx1"/>
                </a:solidFill>
                <a:latin typeface="Times New Roman" panose="02020603050405020304" pitchFamily="18" charset="0"/>
              </a:defRPr>
            </a:lvl1pPr>
            <a:lvl2pPr marL="742935" indent="-285744" defTabSz="933431">
              <a:defRPr sz="2400" u="sng">
                <a:solidFill>
                  <a:schemeClr val="tx1"/>
                </a:solidFill>
                <a:latin typeface="Times New Roman" panose="02020603050405020304" pitchFamily="18" charset="0"/>
              </a:defRPr>
            </a:lvl2pPr>
            <a:lvl3pPr marL="1142977" indent="-228596" defTabSz="933431">
              <a:defRPr sz="2400" u="sng">
                <a:solidFill>
                  <a:schemeClr val="tx1"/>
                </a:solidFill>
                <a:latin typeface="Times New Roman" panose="02020603050405020304" pitchFamily="18" charset="0"/>
              </a:defRPr>
            </a:lvl3pPr>
            <a:lvl4pPr marL="1600168" indent="-228596" defTabSz="933431">
              <a:defRPr sz="2400" u="sng">
                <a:solidFill>
                  <a:schemeClr val="tx1"/>
                </a:solidFill>
                <a:latin typeface="Times New Roman" panose="02020603050405020304" pitchFamily="18" charset="0"/>
              </a:defRPr>
            </a:lvl4pPr>
            <a:lvl5pPr marL="2057359" indent="-228596" defTabSz="933431">
              <a:defRPr sz="2400" u="sng">
                <a:solidFill>
                  <a:schemeClr val="tx1"/>
                </a:solidFill>
                <a:latin typeface="Times New Roman" panose="02020603050405020304" pitchFamily="18" charset="0"/>
              </a:defRPr>
            </a:lvl5pPr>
            <a:lvl6pPr marL="2514550" indent="-228596" defTabSz="933431" eaLnBrk="0" fontAlgn="base" hangingPunct="0">
              <a:spcBef>
                <a:spcPct val="0"/>
              </a:spcBef>
              <a:spcAft>
                <a:spcPct val="0"/>
              </a:spcAft>
              <a:defRPr sz="2400" u="sng">
                <a:solidFill>
                  <a:schemeClr val="tx1"/>
                </a:solidFill>
                <a:latin typeface="Times New Roman" panose="02020603050405020304" pitchFamily="18" charset="0"/>
              </a:defRPr>
            </a:lvl6pPr>
            <a:lvl7pPr marL="2971741" indent="-228596" defTabSz="933431" eaLnBrk="0" fontAlgn="base" hangingPunct="0">
              <a:spcBef>
                <a:spcPct val="0"/>
              </a:spcBef>
              <a:spcAft>
                <a:spcPct val="0"/>
              </a:spcAft>
              <a:defRPr sz="2400" u="sng">
                <a:solidFill>
                  <a:schemeClr val="tx1"/>
                </a:solidFill>
                <a:latin typeface="Times New Roman" panose="02020603050405020304" pitchFamily="18" charset="0"/>
              </a:defRPr>
            </a:lvl7pPr>
            <a:lvl8pPr marL="3428932" indent="-228596" defTabSz="933431" eaLnBrk="0" fontAlgn="base" hangingPunct="0">
              <a:spcBef>
                <a:spcPct val="0"/>
              </a:spcBef>
              <a:spcAft>
                <a:spcPct val="0"/>
              </a:spcAft>
              <a:defRPr sz="2400" u="sng">
                <a:solidFill>
                  <a:schemeClr val="tx1"/>
                </a:solidFill>
                <a:latin typeface="Times New Roman" panose="02020603050405020304" pitchFamily="18" charset="0"/>
              </a:defRPr>
            </a:lvl8pPr>
            <a:lvl9pPr marL="3886122" indent="-228596" defTabSz="933431" eaLnBrk="0" fontAlgn="base" hangingPunct="0">
              <a:spcBef>
                <a:spcPct val="0"/>
              </a:spcBef>
              <a:spcAft>
                <a:spcPct val="0"/>
              </a:spcAft>
              <a:defRPr sz="2400" u="sng">
                <a:solidFill>
                  <a:schemeClr val="tx1"/>
                </a:solidFill>
                <a:latin typeface="Times New Roman" panose="02020603050405020304" pitchFamily="18" charset="0"/>
              </a:defRPr>
            </a:lvl9pPr>
          </a:lstStyle>
          <a:p>
            <a:pPr eaLnBrk="0" fontAlgn="base" hangingPunct="0">
              <a:spcBef>
                <a:spcPct val="0"/>
              </a:spcBef>
              <a:spcAft>
                <a:spcPct val="0"/>
              </a:spcAft>
              <a:defRPr/>
            </a:pPr>
            <a:fld id="{D7987FB7-CEEB-4813-8605-7E4C35171157}" type="datetime1">
              <a:rPr lang="en-US" altLang="en-US" sz="1200" u="none">
                <a:solidFill>
                  <a:srgbClr val="000000"/>
                </a:solidFill>
              </a:rPr>
              <a:pPr eaLnBrk="0" fontAlgn="base" hangingPunct="0">
                <a:spcBef>
                  <a:spcPct val="0"/>
                </a:spcBef>
                <a:spcAft>
                  <a:spcPct val="0"/>
                </a:spcAft>
                <a:defRPr/>
              </a:pPr>
              <a:t>4/21/2023</a:t>
            </a:fld>
            <a:endParaRPr lang="en-US" altLang="en-US" sz="1200" u="none">
              <a:solidFill>
                <a:srgbClr val="000000"/>
              </a:solidFill>
            </a:endParaRPr>
          </a:p>
        </p:txBody>
      </p:sp>
      <p:sp>
        <p:nvSpPr>
          <p:cNvPr id="31749" name="Slide Number Placeholder 4">
            <a:extLst>
              <a:ext uri="{FF2B5EF4-FFF2-40B4-BE49-F238E27FC236}">
                <a16:creationId xmlns:a16="http://schemas.microsoft.com/office/drawing/2014/main" id="{12DB8A85-7F07-99FB-65A3-B4CB48EF6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1">
              <a:defRPr sz="2400" u="sng">
                <a:solidFill>
                  <a:schemeClr val="tx1"/>
                </a:solidFill>
                <a:latin typeface="Times New Roman" panose="02020603050405020304" pitchFamily="18" charset="0"/>
              </a:defRPr>
            </a:lvl1pPr>
            <a:lvl2pPr marL="742935" indent="-285744" defTabSz="933431">
              <a:defRPr sz="2400" u="sng">
                <a:solidFill>
                  <a:schemeClr val="tx1"/>
                </a:solidFill>
                <a:latin typeface="Times New Roman" panose="02020603050405020304" pitchFamily="18" charset="0"/>
              </a:defRPr>
            </a:lvl2pPr>
            <a:lvl3pPr marL="1142977" indent="-228596" defTabSz="933431">
              <a:defRPr sz="2400" u="sng">
                <a:solidFill>
                  <a:schemeClr val="tx1"/>
                </a:solidFill>
                <a:latin typeface="Times New Roman" panose="02020603050405020304" pitchFamily="18" charset="0"/>
              </a:defRPr>
            </a:lvl3pPr>
            <a:lvl4pPr marL="1600168" indent="-228596" defTabSz="933431">
              <a:defRPr sz="2400" u="sng">
                <a:solidFill>
                  <a:schemeClr val="tx1"/>
                </a:solidFill>
                <a:latin typeface="Times New Roman" panose="02020603050405020304" pitchFamily="18" charset="0"/>
              </a:defRPr>
            </a:lvl4pPr>
            <a:lvl5pPr marL="2057359" indent="-228596" defTabSz="933431">
              <a:defRPr sz="2400" u="sng">
                <a:solidFill>
                  <a:schemeClr val="tx1"/>
                </a:solidFill>
                <a:latin typeface="Times New Roman" panose="02020603050405020304" pitchFamily="18" charset="0"/>
              </a:defRPr>
            </a:lvl5pPr>
            <a:lvl6pPr marL="2514550" indent="-228596" defTabSz="933431" eaLnBrk="0" fontAlgn="base" hangingPunct="0">
              <a:spcBef>
                <a:spcPct val="0"/>
              </a:spcBef>
              <a:spcAft>
                <a:spcPct val="0"/>
              </a:spcAft>
              <a:defRPr sz="2400" u="sng">
                <a:solidFill>
                  <a:schemeClr val="tx1"/>
                </a:solidFill>
                <a:latin typeface="Times New Roman" panose="02020603050405020304" pitchFamily="18" charset="0"/>
              </a:defRPr>
            </a:lvl6pPr>
            <a:lvl7pPr marL="2971741" indent="-228596" defTabSz="933431" eaLnBrk="0" fontAlgn="base" hangingPunct="0">
              <a:spcBef>
                <a:spcPct val="0"/>
              </a:spcBef>
              <a:spcAft>
                <a:spcPct val="0"/>
              </a:spcAft>
              <a:defRPr sz="2400" u="sng">
                <a:solidFill>
                  <a:schemeClr val="tx1"/>
                </a:solidFill>
                <a:latin typeface="Times New Roman" panose="02020603050405020304" pitchFamily="18" charset="0"/>
              </a:defRPr>
            </a:lvl7pPr>
            <a:lvl8pPr marL="3428932" indent="-228596" defTabSz="933431" eaLnBrk="0" fontAlgn="base" hangingPunct="0">
              <a:spcBef>
                <a:spcPct val="0"/>
              </a:spcBef>
              <a:spcAft>
                <a:spcPct val="0"/>
              </a:spcAft>
              <a:defRPr sz="2400" u="sng">
                <a:solidFill>
                  <a:schemeClr val="tx1"/>
                </a:solidFill>
                <a:latin typeface="Times New Roman" panose="02020603050405020304" pitchFamily="18" charset="0"/>
              </a:defRPr>
            </a:lvl8pPr>
            <a:lvl9pPr marL="3886122" indent="-228596" defTabSz="933431" eaLnBrk="0" fontAlgn="base" hangingPunct="0">
              <a:spcBef>
                <a:spcPct val="0"/>
              </a:spcBef>
              <a:spcAft>
                <a:spcPct val="0"/>
              </a:spcAft>
              <a:defRPr sz="2400" u="sng">
                <a:solidFill>
                  <a:schemeClr val="tx1"/>
                </a:solidFill>
                <a:latin typeface="Times New Roman" panose="02020603050405020304" pitchFamily="18" charset="0"/>
              </a:defRPr>
            </a:lvl9pPr>
          </a:lstStyle>
          <a:p>
            <a:pPr eaLnBrk="0" fontAlgn="base" hangingPunct="0">
              <a:spcBef>
                <a:spcPct val="0"/>
              </a:spcBef>
              <a:spcAft>
                <a:spcPct val="0"/>
              </a:spcAft>
              <a:defRPr/>
            </a:pPr>
            <a:fld id="{6CF3555F-448C-4E01-BF28-578DA52A1A49}" type="slidenum">
              <a:rPr lang="en-US" altLang="en-US" sz="1200" u="none">
                <a:solidFill>
                  <a:srgbClr val="000000"/>
                </a:solidFill>
              </a:rPr>
              <a:pPr eaLnBrk="0" fontAlgn="base" hangingPunct="0">
                <a:spcBef>
                  <a:spcPct val="0"/>
                </a:spcBef>
                <a:spcAft>
                  <a:spcPct val="0"/>
                </a:spcAft>
                <a:defRPr/>
              </a:pPr>
              <a:t>14</a:t>
            </a:fld>
            <a:endParaRPr lang="en-US" altLang="en-US" sz="1200" u="none">
              <a:solidFill>
                <a:srgbClr val="000000"/>
              </a:solidFill>
            </a:endParaRPr>
          </a:p>
        </p:txBody>
      </p:sp>
    </p:spTree>
    <p:extLst>
      <p:ext uri="{BB962C8B-B14F-4D97-AF65-F5344CB8AC3E}">
        <p14:creationId xmlns:p14="http://schemas.microsoft.com/office/powerpoint/2010/main" val="306671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2275" y="704850"/>
            <a:ext cx="6188075" cy="3481388"/>
          </a:xfrm>
          <a:prstGeom prst="rect">
            <a:avLst/>
          </a:prstGeom>
        </p:spPr>
      </p:sp>
      <p:sp>
        <p:nvSpPr>
          <p:cNvPr id="49" name="PlaceHolder 2"/>
          <p:cNvSpPr>
            <a:spLocks noGrp="1"/>
          </p:cNvSpPr>
          <p:nvPr>
            <p:ph type="body"/>
          </p:nvPr>
        </p:nvSpPr>
        <p:spPr>
          <a:xfrm>
            <a:off x="703441" y="4410000"/>
            <a:ext cx="5627160" cy="4177800"/>
          </a:xfrm>
          <a:prstGeom prst="rect">
            <a:avLst/>
          </a:prstGeom>
        </p:spPr>
        <p:txBody>
          <a:bodyPr lIns="0" tIns="0" rIns="0" bIns="0"/>
          <a:lstStyle/>
          <a:p>
            <a:pPr>
              <a:lnSpc>
                <a:spcPct val="100000"/>
              </a:lnSpc>
            </a:pPr>
            <a:r>
              <a:rPr lang="en-US" sz="1000" spc="-1" dirty="0">
                <a:latin typeface="Arial Unicode MS"/>
                <a:ea typeface="Arial Unicode MS"/>
              </a:rPr>
              <a:t>Figure 1. Stages of the Addiction Cycle. During intoxication, drug-induced activation of the brain’s reward regions (in blue) is enhanced by conditioned cues in areas of increased sensitization (in green). During withdrawal, the activation of brain regions involved in emotions (in pink) results in negative mood and enhanced sensitivity to stress. During preoccupation, the decreased function of the prefrontal cortex leads to an inability to balance the strong desire for the drug with the will to abstain, which triggers relapse and reinitiates the cycle of addiction. The compromised neurocircuitry reflects the disruption of the dopamine and glutamate systems and the stress-control systems of the brain, which are affected by corticotropin-releasing factor and dynorphin. The behaviors during the three stages of addiction change as a person transitions from drug experimentation to addiction as a function of the progressive neuroadaptations that occur in the brain.</a:t>
            </a:r>
            <a:endParaRPr lang="en-US" sz="1000" spc="-1" dirty="0">
              <a:latin typeface="Arial"/>
            </a:endParaRPr>
          </a:p>
        </p:txBody>
      </p:sp>
    </p:spTree>
    <p:extLst>
      <p:ext uri="{BB962C8B-B14F-4D97-AF65-F5344CB8AC3E}">
        <p14:creationId xmlns:p14="http://schemas.microsoft.com/office/powerpoint/2010/main" val="146171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3D1AE-D667-4BC0-BBF1-E32D9105A0B5}" type="slidenum">
              <a:rPr lang="en-US" smtClean="0"/>
              <a:t>19</a:t>
            </a:fld>
            <a:endParaRPr lang="en-US"/>
          </a:p>
        </p:txBody>
      </p:sp>
    </p:spTree>
    <p:extLst>
      <p:ext uri="{BB962C8B-B14F-4D97-AF65-F5344CB8AC3E}">
        <p14:creationId xmlns:p14="http://schemas.microsoft.com/office/powerpoint/2010/main" val="687190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0"/>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endParaRPr lang="en-US" dirty="0"/>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fld id="{EECC7194-A4D0-457B-9D3E-53681723AFF7}" type="slidenum">
              <a:rPr lang="en-US" smtClean="0"/>
              <a:pPr/>
              <a:t>‹#›</a:t>
            </a:fld>
            <a:endParaRPr lang="en-US" dirty="0"/>
          </a:p>
        </p:txBody>
      </p:sp>
    </p:spTree>
    <p:extLst>
      <p:ext uri="{BB962C8B-B14F-4D97-AF65-F5344CB8AC3E}">
        <p14:creationId xmlns:p14="http://schemas.microsoft.com/office/powerpoint/2010/main" val="4139993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8631327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 X Number &amp; Icon">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7"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6"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2"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4"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0"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4"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49" y="2217585"/>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3267611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6"/>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3853837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31208383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7"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6"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4"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40617951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solidFill>
            <a:schemeClr val="tx1">
              <a:lumMod val="65000"/>
              <a:lumOff val="35000"/>
            </a:schemeClr>
          </a:soli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26528858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978316"/>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32014392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28654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6914190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0" y="1992933"/>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3" y="19929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3"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3" y="48693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0" y="3422739"/>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0" y="4867850"/>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2852599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053214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0" y="1992933"/>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3" y="19929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3"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3" y="48693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0" y="3422739"/>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0" y="4867850"/>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186553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0"/>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3"/>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1"/>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0"/>
            <a:ext cx="3314700" cy="205029"/>
          </a:xfrm>
        </p:spPr>
        <p:txBody>
          <a:bodyPr anchor="t"/>
          <a:lstStyle>
            <a:lvl1pPr marL="0" indent="0">
              <a:buNone/>
              <a:defRPr sz="1000" i="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17602608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8595360" y="6356366"/>
            <a:ext cx="2910840" cy="365125"/>
          </a:xfrm>
          <a:prstGeom prst="rect">
            <a:avLst/>
          </a:prstGeom>
        </p:spPr>
        <p:txBody>
          <a:bodyPr/>
          <a:lstStyle>
            <a:lvl1pPr>
              <a:defRPr/>
            </a:lvl1pPr>
          </a:lstStyle>
          <a:p>
            <a:pPr>
              <a:defRPr/>
            </a:pPr>
            <a:fld id="{EE87EFC7-7433-4BFC-BC2F-4734B5947390}" type="datetimeFigureOut">
              <a:rPr lang="en-US">
                <a:solidFill>
                  <a:prstClr val="white">
                    <a:tint val="95000"/>
                  </a:prstClr>
                </a:solidFill>
              </a:rPr>
              <a:pPr>
                <a:defRPr/>
              </a:pPr>
              <a:t>4/21/2023</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9593C3-EF5C-4D69-BD7A-02A6B9E82037}"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5410868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8595360" y="6356366"/>
            <a:ext cx="2910840" cy="365125"/>
          </a:xfrm>
          <a:prstGeom prst="rect">
            <a:avLst/>
          </a:prstGeom>
        </p:spPr>
        <p:txBody>
          <a:bodyPr/>
          <a:lstStyle>
            <a:lvl1pPr>
              <a:defRPr/>
            </a:lvl1pPr>
          </a:lstStyle>
          <a:p>
            <a:pPr>
              <a:defRPr/>
            </a:pPr>
            <a:fld id="{6F18B549-E22D-4457-A1BA-961CEAB41181}" type="datetimeFigureOut">
              <a:rPr lang="en-US">
                <a:solidFill>
                  <a:prstClr val="white">
                    <a:tint val="95000"/>
                  </a:prstClr>
                </a:solidFill>
              </a:rPr>
              <a:pPr>
                <a:defRPr/>
              </a:pPr>
              <a:t>4/21/2023</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EE7528-571D-4C84-A857-69FACC717482}"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33295772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urquoise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4"/>
            <a:ext cx="10972800" cy="1143000"/>
          </a:xfrm>
        </p:spPr>
        <p:txBody>
          <a:bodyPr>
            <a:normAutofit/>
          </a:bodyPr>
          <a:lstStyle>
            <a:lvl1pPr algn="l">
              <a:defRPr kumimoji="0" lang="en-GB" sz="2400" b="1" i="0" u="none" strike="noStrike" kern="1200" cap="none" spc="0" normalizeH="0" baseline="0" noProof="0" dirty="0" smtClean="0">
                <a:ln>
                  <a:noFill/>
                </a:ln>
                <a:solidFill>
                  <a:schemeClr val="bg1">
                    <a:lumMod val="95000"/>
                  </a:schemeClr>
                </a:solidFill>
                <a:effectLst>
                  <a:outerShdw blurRad="50800" dist="38100" dir="2700000" algn="tl" rotWithShape="0">
                    <a:prstClr val="black">
                      <a:alpha val="40000"/>
                    </a:prstClr>
                  </a:outerShdw>
                </a:effectLst>
                <a:uLnTx/>
                <a:uFillTx/>
                <a:latin typeface="+mn-lt"/>
                <a:ea typeface="+mj-ea"/>
                <a:cs typeface="Arial"/>
              </a:defRPr>
            </a:lvl1pPr>
          </a:lstStyle>
          <a:p>
            <a:r>
              <a:rPr lang="en-US" dirty="0"/>
              <a:t>Click to edit Master title style</a:t>
            </a:r>
            <a:endParaRPr lang="en-GB" dirty="0"/>
          </a:p>
        </p:txBody>
      </p:sp>
      <p:sp>
        <p:nvSpPr>
          <p:cNvPr id="7" name="Content Placeholder 2"/>
          <p:cNvSpPr>
            <a:spLocks noGrp="1"/>
          </p:cNvSpPr>
          <p:nvPr>
            <p:ph idx="13"/>
          </p:nvPr>
        </p:nvSpPr>
        <p:spPr>
          <a:xfrm>
            <a:off x="609600" y="1196752"/>
            <a:ext cx="10972800" cy="5112568"/>
          </a:xfrm>
          <a:prstGeom prst="rect">
            <a:avLst/>
          </a:prstGeom>
        </p:spPr>
        <p:txBody>
          <a:bodyPr/>
          <a:lstStyle>
            <a:lvl1pPr algn="l" defTabSz="685783" rtl="0" eaLnBrk="1" latinLnBrk="0" hangingPunct="1">
              <a:spcBef>
                <a:spcPct val="20000"/>
              </a:spcBef>
              <a:buSzPct val="120000"/>
              <a:buFont typeface="Arial" pitchFamily="34" charset="0"/>
              <a:buChar char="•"/>
              <a:defRPr kumimoji="0" lang="en-US" sz="1650" b="0" i="0" u="none" strike="noStrike" kern="0" cap="none" spc="0" normalizeH="0" baseline="0" noProof="0" dirty="0" smtClean="0">
                <a:ln>
                  <a:noFill/>
                </a:ln>
                <a:solidFill>
                  <a:schemeClr val="tx2">
                    <a:lumMod val="75000"/>
                  </a:schemeClr>
                </a:solidFill>
                <a:effectLst/>
                <a:uLnTx/>
                <a:uFillTx/>
                <a:latin typeface="+mn-lt"/>
                <a:ea typeface="+mn-ea"/>
                <a:cs typeface="+mn-cs"/>
              </a:defRPr>
            </a:lvl1pPr>
            <a:lvl2pPr algn="l" defTabSz="685783" rtl="0" eaLnBrk="1" latinLnBrk="0" hangingPunct="1">
              <a:spcBef>
                <a:spcPct val="20000"/>
              </a:spcBef>
              <a:buSzPct val="75000"/>
              <a:buFontTx/>
              <a:buBlip>
                <a:blip r:embed="rId2"/>
              </a:buBlip>
              <a:defRPr kumimoji="0" lang="en-US" sz="1350" b="0" i="0" u="none" strike="noStrike" kern="0" cap="none" spc="0" normalizeH="0" baseline="0" noProof="0" dirty="0" smtClean="0">
                <a:ln>
                  <a:noFill/>
                </a:ln>
                <a:solidFill>
                  <a:schemeClr val="accent5">
                    <a:lumMod val="75000"/>
                  </a:schemeClr>
                </a:solidFill>
                <a:effectLst/>
                <a:uLnTx/>
                <a:uFillTx/>
                <a:latin typeface="+mn-lt"/>
                <a:ea typeface="+mn-ea"/>
                <a:cs typeface="+mn-cs"/>
              </a:defRPr>
            </a:lvl2pPr>
            <a:lvl3pPr algn="l" defTabSz="685783" rtl="0" eaLnBrk="1" latinLnBrk="0" hangingPunct="1">
              <a:spcBef>
                <a:spcPct val="20000"/>
              </a:spcBef>
              <a:buSzPct val="75000"/>
              <a:buFontTx/>
              <a:buBlip>
                <a:blip r:embed="rId3"/>
              </a:buBlip>
              <a:defRPr kumimoji="0" lang="en-US" sz="1200" b="0" i="0" u="none" strike="noStrike" kern="0" cap="none" spc="0" normalizeH="0" baseline="0" noProof="0" dirty="0" smtClean="0">
                <a:ln>
                  <a:noFill/>
                </a:ln>
                <a:solidFill>
                  <a:schemeClr val="bg1">
                    <a:lumMod val="65000"/>
                  </a:schemeClr>
                </a:solidFill>
                <a:effectLst/>
                <a:uLnTx/>
                <a:uFillTx/>
                <a:latin typeface="+mn-lt"/>
                <a:ea typeface="+mn-ea"/>
                <a:cs typeface="+mn-cs"/>
              </a:defRPr>
            </a:lvl3pPr>
            <a:lvl4pPr algn="l" defTabSz="685783" rtl="0" eaLnBrk="1" latinLnBrk="0" hangingPunct="1">
              <a:spcBef>
                <a:spcPct val="20000"/>
              </a:spcBef>
              <a:defRPr kumimoji="0" lang="en-US" sz="1050" b="0" i="0" u="none" strike="noStrike" kern="0" cap="none" spc="0" normalizeH="0" baseline="0" noProof="0" dirty="0" smtClean="0">
                <a:ln>
                  <a:noFill/>
                </a:ln>
                <a:solidFill>
                  <a:schemeClr val="bg1">
                    <a:lumMod val="65000"/>
                  </a:schemeClr>
                </a:solidFill>
                <a:effectLst/>
                <a:uLnTx/>
                <a:uFillTx/>
                <a:latin typeface="+mn-lt"/>
                <a:ea typeface="+mn-ea"/>
                <a:cs typeface="+mn-cs"/>
              </a:defRPr>
            </a:lvl4pPr>
            <a:lvl5pPr algn="l" defTabSz="685783" rtl="0" eaLnBrk="1" latinLnBrk="0" hangingPunct="1">
              <a:spcBef>
                <a:spcPct val="20000"/>
              </a:spcBef>
              <a:defRPr kumimoji="0" lang="en-GB" sz="1050" b="0" i="0" u="none" strike="noStrike" kern="0" cap="none" spc="0" normalizeH="0" baseline="0" noProof="0" dirty="0" smtClean="0">
                <a:ln>
                  <a:noFill/>
                </a:ln>
                <a:solidFill>
                  <a:schemeClr val="bg1">
                    <a:lumMod val="65000"/>
                  </a:schemeClr>
                </a:solidFill>
                <a:effectLst/>
                <a:uLnTx/>
                <a:uFillTx/>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4"/>
          </p:nvPr>
        </p:nvSpPr>
        <p:spPr>
          <a:xfrm>
            <a:off x="8595360" y="6356366"/>
            <a:ext cx="2910840" cy="365125"/>
          </a:xfrm>
          <a:prstGeom prst="rect">
            <a:avLst/>
          </a:prstGeom>
        </p:spPr>
        <p:txBody>
          <a:bodyPr/>
          <a:lstStyle>
            <a:lvl1pPr>
              <a:defRPr/>
            </a:lvl1pPr>
          </a:lstStyle>
          <a:p>
            <a:pPr>
              <a:defRPr/>
            </a:pPr>
            <a:fld id="{1D6BB525-68C0-458B-B99A-E707C16688AB}" type="datetime3">
              <a:rPr lang="en-US">
                <a:solidFill>
                  <a:prstClr val="black">
                    <a:tint val="75000"/>
                  </a:prstClr>
                </a:solidFill>
              </a:rPr>
              <a:pPr>
                <a:defRPr/>
              </a:pPr>
              <a:t>21 April 2023</a:t>
            </a:fld>
            <a:endParaRPr lang="en-GB">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DDDF433D-1FAE-45FE-892C-1669EFD6120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951337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D13B-4273-2A46-833B-FDFD41DE3411}"/>
              </a:ext>
            </a:extLst>
          </p:cNvPr>
          <p:cNvSpPr>
            <a:spLocks noGrp="1"/>
          </p:cNvSpPr>
          <p:nvPr>
            <p:ph type="title"/>
          </p:nvPr>
        </p:nvSpPr>
        <p:spPr>
          <a:xfrm>
            <a:off x="374073" y="365125"/>
            <a:ext cx="11430000" cy="962230"/>
          </a:xfrm>
        </p:spPr>
        <p:txBody>
          <a:bodyPr>
            <a:noAutofit/>
          </a:bodyPr>
          <a:lstStyle>
            <a:lvl1pPr>
              <a:lnSpc>
                <a:spcPct val="100000"/>
              </a:lnSpc>
              <a:defRPr sz="34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3E7969C-D9C6-C44C-9495-E9B49C3FA0A6}"/>
              </a:ext>
            </a:extLst>
          </p:cNvPr>
          <p:cNvSpPr>
            <a:spLocks noGrp="1"/>
          </p:cNvSpPr>
          <p:nvPr>
            <p:ph idx="1"/>
          </p:nvPr>
        </p:nvSpPr>
        <p:spPr>
          <a:xfrm>
            <a:off x="374073" y="1592825"/>
            <a:ext cx="11430000" cy="4663595"/>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buClr>
                <a:srgbClr val="2869AB"/>
              </a:buClr>
              <a:buSzPct val="75000"/>
              <a:defRPr/>
            </a:lvl3pPr>
            <a:lvl4pPr>
              <a:lnSpc>
                <a:spcPct val="100000"/>
              </a:lnSpc>
              <a:spcBef>
                <a:spcPts val="0"/>
              </a:spcBef>
              <a:spcAft>
                <a:spcPts val="12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256660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0E90C-6D5B-4997-9378-5E72DD54E16F}"/>
              </a:ext>
            </a:extLst>
          </p:cNvPr>
          <p:cNvSpPr>
            <a:spLocks noGrp="1"/>
          </p:cNvSpPr>
          <p:nvPr>
            <p:ph type="dt" sz="half" idx="10"/>
          </p:nvPr>
        </p:nvSpPr>
        <p:spPr/>
        <p:txBody>
          <a:bodyPr/>
          <a:lstStyle/>
          <a:p>
            <a:pPr defTabSz="771551"/>
            <a:fld id="{1B8E2320-77BC-40CE-BE5B-E826C3D9A469}" type="datetimeFigureOut">
              <a:rPr lang="en-US" smtClean="0">
                <a:solidFill>
                  <a:prstClr val="black">
                    <a:tint val="75000"/>
                  </a:prstClr>
                </a:solidFill>
              </a:rPr>
              <a:pPr defTabSz="771551"/>
              <a:t>4/21/2023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E2BEB1C-70EA-4BBE-8B41-453435B0E408}"/>
              </a:ext>
            </a:extLst>
          </p:cNvPr>
          <p:cNvSpPr>
            <a:spLocks noGrp="1"/>
          </p:cNvSpPr>
          <p:nvPr>
            <p:ph type="ftr" sz="quarter" idx="11"/>
          </p:nvPr>
        </p:nvSpPr>
        <p:spPr/>
        <p:txBody>
          <a:bodyPr/>
          <a:lstStyle/>
          <a:p>
            <a:pPr defTabSz="771551"/>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DCA64D0-E2F1-42B8-99B5-5DB7AF0D2D52}"/>
              </a:ext>
            </a:extLst>
          </p:cNvPr>
          <p:cNvSpPr>
            <a:spLocks noGrp="1"/>
          </p:cNvSpPr>
          <p:nvPr>
            <p:ph type="sldNum" sz="quarter" idx="12"/>
          </p:nvPr>
        </p:nvSpPr>
        <p:spPr/>
        <p:txBody>
          <a:bodyPr/>
          <a:lstStyle/>
          <a:p>
            <a:pPr defTabSz="771551"/>
            <a:fld id="{A497751D-F295-4F7E-8CE5-DAFFE947767A}" type="slidenum">
              <a:rPr lang="en-US" smtClean="0">
                <a:solidFill>
                  <a:prstClr val="black">
                    <a:tint val="75000"/>
                  </a:prstClr>
                </a:solidFill>
              </a:rPr>
              <a:pPr defTabSz="771551"/>
              <a:t>‹#›</a:t>
            </a:fld>
            <a:endParaRPr lang="en-US">
              <a:solidFill>
                <a:prstClr val="black">
                  <a:tint val="75000"/>
                </a:prstClr>
              </a:solidFill>
            </a:endParaRPr>
          </a:p>
        </p:txBody>
      </p:sp>
    </p:spTree>
    <p:extLst>
      <p:ext uri="{BB962C8B-B14F-4D97-AF65-F5344CB8AC3E}">
        <p14:creationId xmlns:p14="http://schemas.microsoft.com/office/powerpoint/2010/main" val="23536593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0E90C-6D5B-4997-9378-5E72DD54E16F}"/>
              </a:ext>
            </a:extLst>
          </p:cNvPr>
          <p:cNvSpPr>
            <a:spLocks noGrp="1"/>
          </p:cNvSpPr>
          <p:nvPr>
            <p:ph type="dt" sz="half" idx="10"/>
          </p:nvPr>
        </p:nvSpPr>
        <p:spPr/>
        <p:txBody>
          <a:bodyPr/>
          <a:lstStyle/>
          <a:p>
            <a:pPr defTabSz="771551"/>
            <a:fld id="{1B8E2320-77BC-40CE-BE5B-E826C3D9A469}" type="datetimeFigureOut">
              <a:rPr lang="en-US" smtClean="0">
                <a:solidFill>
                  <a:prstClr val="black">
                    <a:tint val="75000"/>
                  </a:prstClr>
                </a:solidFill>
              </a:rPr>
              <a:pPr defTabSz="771551"/>
              <a:t>4/21/2023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E2BEB1C-70EA-4BBE-8B41-453435B0E408}"/>
              </a:ext>
            </a:extLst>
          </p:cNvPr>
          <p:cNvSpPr>
            <a:spLocks noGrp="1"/>
          </p:cNvSpPr>
          <p:nvPr>
            <p:ph type="ftr" sz="quarter" idx="11"/>
          </p:nvPr>
        </p:nvSpPr>
        <p:spPr/>
        <p:txBody>
          <a:bodyPr/>
          <a:lstStyle/>
          <a:p>
            <a:pPr defTabSz="771551"/>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DCA64D0-E2F1-42B8-99B5-5DB7AF0D2D52}"/>
              </a:ext>
            </a:extLst>
          </p:cNvPr>
          <p:cNvSpPr>
            <a:spLocks noGrp="1"/>
          </p:cNvSpPr>
          <p:nvPr>
            <p:ph type="sldNum" sz="quarter" idx="12"/>
          </p:nvPr>
        </p:nvSpPr>
        <p:spPr/>
        <p:txBody>
          <a:bodyPr/>
          <a:lstStyle/>
          <a:p>
            <a:pPr defTabSz="771551"/>
            <a:fld id="{A497751D-F295-4F7E-8CE5-DAFFE947767A}" type="slidenum">
              <a:rPr lang="en-US" smtClean="0">
                <a:solidFill>
                  <a:prstClr val="black">
                    <a:tint val="75000"/>
                  </a:prstClr>
                </a:solidFill>
              </a:rPr>
              <a:pPr defTabSz="771551"/>
              <a:t>‹#›</a:t>
            </a:fld>
            <a:endParaRPr lang="en-US">
              <a:solidFill>
                <a:prstClr val="black">
                  <a:tint val="75000"/>
                </a:prstClr>
              </a:solidFill>
            </a:endParaRPr>
          </a:p>
        </p:txBody>
      </p:sp>
    </p:spTree>
    <p:extLst>
      <p:ext uri="{BB962C8B-B14F-4D97-AF65-F5344CB8AC3E}">
        <p14:creationId xmlns:p14="http://schemas.microsoft.com/office/powerpoint/2010/main" val="23906958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3CD504-455D-4D4A-8027-09EB490D5D22}" type="datetimeFigureOut">
              <a:rPr lang="en-US" smtClean="0"/>
              <a:t>4/21/2023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FF911D-DD42-46F8-A2E3-6C61C5D8BBC6}" type="slidenum">
              <a:rPr lang="en-US" smtClean="0"/>
              <a:t>‹#›</a:t>
            </a:fld>
            <a:endParaRPr lang="en-US"/>
          </a:p>
        </p:txBody>
      </p:sp>
    </p:spTree>
    <p:extLst>
      <p:ext uri="{BB962C8B-B14F-4D97-AF65-F5344CB8AC3E}">
        <p14:creationId xmlns:p14="http://schemas.microsoft.com/office/powerpoint/2010/main" val="29281352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MASTER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6145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alf Column Bullets">
    <p:spTree>
      <p:nvGrpSpPr>
        <p:cNvPr id="1" name=""/>
        <p:cNvGrpSpPr/>
        <p:nvPr/>
      </p:nvGrpSpPr>
      <p:grpSpPr>
        <a:xfrm>
          <a:off x="0" y="0"/>
          <a:ext cx="0" cy="0"/>
          <a:chOff x="0" y="0"/>
          <a:chExt cx="0" cy="0"/>
        </a:xfrm>
      </p:grpSpPr>
      <p:cxnSp>
        <p:nvCxnSpPr>
          <p:cNvPr id="15" name="Straight Connector 14"/>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4" name="Text Placeholder 3"/>
          <p:cNvSpPr>
            <a:spLocks noGrp="1"/>
          </p:cNvSpPr>
          <p:nvPr>
            <p:ph type="body" sz="quarter" idx="11"/>
          </p:nvPr>
        </p:nvSpPr>
        <p:spPr>
          <a:xfrm>
            <a:off x="478149" y="1220087"/>
            <a:ext cx="5457534" cy="46417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7822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0073849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Column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3173" y="992981"/>
            <a:ext cx="11280362" cy="4861719"/>
          </a:xfrm>
        </p:spPr>
        <p:txBody>
          <a:bodyPr numCol="1">
            <a:noAutofit/>
          </a:bodyPr>
          <a:lstStyle>
            <a:lvl1pPr marL="457109" indent="-457109">
              <a:lnSpc>
                <a:spcPct val="114000"/>
              </a:lnSpc>
              <a:spcBef>
                <a:spcPts val="0"/>
              </a:spcBef>
              <a:buFont typeface="AppleSymbols" charset="0"/>
              <a:buChar char="⦿"/>
              <a:defRPr sz="2200"/>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hoc in </a:t>
            </a:r>
            <a:r>
              <a:rPr lang="en-US" dirty="0" err="1"/>
              <a:t>eo</a:t>
            </a:r>
            <a:r>
              <a:rPr lang="en-US" dirty="0"/>
              <a:t> M. </a:t>
            </a:r>
            <a:r>
              <a:rPr lang="en-US" dirty="0" err="1"/>
              <a:t>Ut</a:t>
            </a:r>
            <a:r>
              <a:rPr lang="en-US" dirty="0"/>
              <a:t> </a:t>
            </a:r>
            <a:r>
              <a:rPr lang="en-US" dirty="0" err="1"/>
              <a:t>pulsi</a:t>
            </a:r>
            <a:r>
              <a:rPr lang="en-US" dirty="0"/>
              <a:t> </a:t>
            </a:r>
            <a:r>
              <a:rPr lang="en-US" dirty="0" err="1"/>
              <a:t>recurrant</a:t>
            </a:r>
            <a:r>
              <a:rPr lang="en-US" dirty="0"/>
              <a:t>? </a:t>
            </a:r>
            <a:r>
              <a:rPr lang="en-US" dirty="0" err="1"/>
              <a:t>Istam</a:t>
            </a:r>
            <a:r>
              <a:rPr lang="en-US" dirty="0"/>
              <a:t> </a:t>
            </a:r>
            <a:r>
              <a:rPr lang="en-US" dirty="0" err="1"/>
              <a:t>voluptatem</a:t>
            </a:r>
            <a:r>
              <a:rPr lang="en-US" dirty="0"/>
              <a:t>, </a:t>
            </a:r>
            <a:r>
              <a:rPr lang="en-US" dirty="0" err="1"/>
              <a:t>inquit</a:t>
            </a:r>
            <a:r>
              <a:rPr lang="en-US" dirty="0"/>
              <a:t>, Epicurus </a:t>
            </a:r>
            <a:r>
              <a:rPr lang="en-US" dirty="0" err="1"/>
              <a:t>ignorat</a:t>
            </a:r>
            <a:r>
              <a:rPr lang="en-US" dirty="0"/>
              <a:t>? An </a:t>
            </a:r>
            <a:r>
              <a:rPr lang="en-US" dirty="0" err="1"/>
              <a:t>eiusdem</a:t>
            </a:r>
            <a:r>
              <a:rPr lang="en-US" dirty="0"/>
              <a:t> </a:t>
            </a:r>
            <a:r>
              <a:rPr lang="en-US" dirty="0" err="1"/>
              <a:t>modi</a:t>
            </a:r>
            <a:r>
              <a:rPr lang="en-US" dirty="0"/>
              <a:t>?</a:t>
            </a:r>
          </a:p>
          <a:p>
            <a:r>
              <a:rPr lang="en-US" dirty="0"/>
              <a:t>Nos </a:t>
            </a:r>
            <a:r>
              <a:rPr lang="en-US" dirty="0" err="1"/>
              <a:t>commodius</a:t>
            </a:r>
            <a:r>
              <a:rPr lang="en-US" dirty="0"/>
              <a:t> </a:t>
            </a:r>
            <a:r>
              <a:rPr lang="en-US" dirty="0" err="1"/>
              <a:t>agimus</a:t>
            </a:r>
            <a:r>
              <a:rPr lang="en-US" dirty="0"/>
              <a:t>. </a:t>
            </a:r>
            <a:r>
              <a:rPr lang="en-US" dirty="0" err="1"/>
              <a:t>Eaedem</a:t>
            </a:r>
            <a:r>
              <a:rPr lang="en-US" dirty="0"/>
              <a:t> res </a:t>
            </a:r>
            <a:r>
              <a:rPr lang="en-US" dirty="0" err="1"/>
              <a:t>maneant</a:t>
            </a:r>
            <a:r>
              <a:rPr lang="en-US" dirty="0"/>
              <a:t> </a:t>
            </a:r>
            <a:r>
              <a:rPr lang="en-US" dirty="0" err="1"/>
              <a:t>alio</a:t>
            </a:r>
            <a:r>
              <a:rPr lang="en-US" dirty="0"/>
              <a:t> </a:t>
            </a:r>
            <a:r>
              <a:rPr lang="en-US" dirty="0" err="1"/>
              <a:t>modo</a:t>
            </a:r>
            <a:r>
              <a:rPr lang="en-US" dirty="0"/>
              <a:t>. </a:t>
            </a:r>
            <a:r>
              <a:rPr lang="en-US" dirty="0" err="1"/>
              <a:t>Avaritiamne</a:t>
            </a:r>
            <a:r>
              <a:rPr lang="en-US" dirty="0"/>
              <a:t> </a:t>
            </a:r>
            <a:r>
              <a:rPr lang="en-US" dirty="0" err="1"/>
              <a:t>minuis</a:t>
            </a:r>
            <a:r>
              <a:rPr lang="en-US" dirty="0"/>
              <a:t>? </a:t>
            </a:r>
            <a:r>
              <a:rPr lang="en-US" dirty="0" err="1"/>
              <a:t>Sed</a:t>
            </a:r>
            <a:r>
              <a:rPr lang="en-US" dirty="0"/>
              <a:t> </a:t>
            </a:r>
            <a:r>
              <a:rPr lang="en-US" dirty="0" err="1"/>
              <a:t>haec</a:t>
            </a:r>
            <a:r>
              <a:rPr lang="en-US" dirty="0"/>
              <a:t> in </a:t>
            </a:r>
            <a:r>
              <a:rPr lang="en-US" dirty="0" err="1"/>
              <a:t>pueris</a:t>
            </a:r>
            <a:r>
              <a:rPr lang="en-US" dirty="0"/>
              <a:t>; </a:t>
            </a:r>
          </a:p>
          <a:p>
            <a:r>
              <a:rPr lang="en-US" dirty="0" err="1"/>
              <a:t>Immo</a:t>
            </a:r>
            <a:r>
              <a:rPr lang="en-US" dirty="0"/>
              <a:t> </a:t>
            </a:r>
            <a:r>
              <a:rPr lang="en-US" dirty="0" err="1"/>
              <a:t>videri</a:t>
            </a:r>
            <a:r>
              <a:rPr lang="en-US" dirty="0"/>
              <a:t> </a:t>
            </a:r>
            <a:r>
              <a:rPr lang="en-US" dirty="0" err="1"/>
              <a:t>fortasse</a:t>
            </a:r>
            <a:r>
              <a:rPr lang="en-US" dirty="0"/>
              <a:t>.</a:t>
            </a:r>
          </a:p>
          <a:p>
            <a:r>
              <a:rPr lang="en-US" dirty="0"/>
              <a:t>Qui </a:t>
            </a:r>
            <a:r>
              <a:rPr lang="en-US" dirty="0" err="1"/>
              <a:t>autem</a:t>
            </a:r>
            <a:r>
              <a:rPr lang="en-US" dirty="0"/>
              <a:t> de </a:t>
            </a:r>
            <a:r>
              <a:rPr lang="en-US" dirty="0" err="1"/>
              <a:t>summo</a:t>
            </a:r>
            <a:r>
              <a:rPr lang="en-US" dirty="0"/>
              <a:t> bono </a:t>
            </a:r>
            <a:r>
              <a:rPr lang="en-US" dirty="0" err="1"/>
              <a:t>dissentit</a:t>
            </a:r>
            <a:r>
              <a:rPr lang="en-US" dirty="0"/>
              <a:t> de </a:t>
            </a:r>
            <a:r>
              <a:rPr lang="en-US" dirty="0" err="1"/>
              <a:t>tota</a:t>
            </a:r>
            <a:r>
              <a:rPr lang="en-US" dirty="0"/>
              <a:t> </a:t>
            </a:r>
            <a:r>
              <a:rPr lang="en-US" dirty="0" err="1"/>
              <a:t>philosophiae</a:t>
            </a:r>
            <a:r>
              <a:rPr lang="en-US" dirty="0"/>
              <a:t> </a:t>
            </a:r>
            <a:r>
              <a:rPr lang="en-US" dirty="0" err="1"/>
              <a:t>ratione</a:t>
            </a:r>
            <a:r>
              <a:rPr lang="en-US" dirty="0"/>
              <a:t> </a:t>
            </a:r>
            <a:r>
              <a:rPr lang="en-US" dirty="0" err="1"/>
              <a:t>dissentit</a:t>
            </a:r>
            <a:r>
              <a:rPr lang="en-US" dirty="0"/>
              <a:t>.</a:t>
            </a:r>
          </a:p>
          <a:p>
            <a:r>
              <a:rPr lang="en-US" dirty="0"/>
              <a:t>An </a:t>
            </a:r>
            <a:r>
              <a:rPr lang="en-US" dirty="0" err="1"/>
              <a:t>est</a:t>
            </a:r>
            <a:r>
              <a:rPr lang="en-US" dirty="0"/>
              <a:t> </a:t>
            </a:r>
            <a:r>
              <a:rPr lang="en-US" dirty="0" err="1"/>
              <a:t>aliquid</a:t>
            </a:r>
            <a:r>
              <a:rPr lang="en-US" dirty="0"/>
              <a:t> per se ipsum </a:t>
            </a:r>
            <a:r>
              <a:rPr lang="en-US" dirty="0" err="1"/>
              <a:t>flagitiosum</a:t>
            </a:r>
            <a:r>
              <a:rPr lang="en-US" dirty="0"/>
              <a:t>, </a:t>
            </a:r>
            <a:r>
              <a:rPr lang="en-US" dirty="0" err="1"/>
              <a:t>etiamsi</a:t>
            </a:r>
            <a:r>
              <a:rPr lang="en-US" dirty="0"/>
              <a:t> </a:t>
            </a:r>
            <a:r>
              <a:rPr lang="en-US" dirty="0" err="1"/>
              <a:t>nulla</a:t>
            </a:r>
            <a:r>
              <a:rPr lang="en-US" dirty="0"/>
              <a:t> </a:t>
            </a:r>
            <a:r>
              <a:rPr lang="en-US" dirty="0" err="1"/>
              <a:t>comitetur</a:t>
            </a:r>
            <a:r>
              <a:rPr lang="en-US" dirty="0"/>
              <a:t> </a:t>
            </a:r>
            <a:r>
              <a:rPr lang="en-US" dirty="0" err="1"/>
              <a:t>infamia</a:t>
            </a:r>
            <a:r>
              <a:rPr lang="en-US" dirty="0"/>
              <a:t>?</a:t>
            </a:r>
          </a:p>
          <a:p>
            <a:r>
              <a:rPr lang="en-US" dirty="0"/>
              <a:t>Cur </a:t>
            </a:r>
            <a:r>
              <a:rPr lang="en-US" dirty="0" err="1"/>
              <a:t>deinde</a:t>
            </a:r>
            <a:r>
              <a:rPr lang="en-US" dirty="0"/>
              <a:t> </a:t>
            </a:r>
            <a:r>
              <a:rPr lang="en-US" dirty="0" err="1"/>
              <a:t>Metrodori</a:t>
            </a:r>
            <a:r>
              <a:rPr lang="en-US" dirty="0"/>
              <a:t> </a:t>
            </a:r>
            <a:r>
              <a:rPr lang="en-US" dirty="0" err="1"/>
              <a:t>liberos</a:t>
            </a:r>
            <a:r>
              <a:rPr lang="en-US" dirty="0"/>
              <a:t> </a:t>
            </a:r>
            <a:r>
              <a:rPr lang="en-US" dirty="0" err="1"/>
              <a:t>commendas</a:t>
            </a:r>
            <a:r>
              <a:rPr lang="en-US" dirty="0"/>
              <a:t>?</a:t>
            </a:r>
          </a:p>
          <a:p>
            <a:r>
              <a:rPr lang="en-US" dirty="0"/>
              <a:t>Quid ergo?</a:t>
            </a:r>
          </a:p>
          <a:p>
            <a:r>
              <a:rPr lang="en-US" dirty="0" err="1"/>
              <a:t>Sed</a:t>
            </a:r>
            <a:r>
              <a:rPr lang="en-US" dirty="0"/>
              <a:t> </a:t>
            </a:r>
            <a:r>
              <a:rPr lang="en-US" dirty="0" err="1"/>
              <a:t>fortuna</a:t>
            </a:r>
            <a:r>
              <a:rPr lang="en-US" dirty="0"/>
              <a:t> </a:t>
            </a:r>
            <a:r>
              <a:rPr lang="en-US" dirty="0" err="1"/>
              <a:t>fortis</a:t>
            </a:r>
            <a:r>
              <a:rPr lang="en-US" dirty="0"/>
              <a:t>; Quid, quod res alia </a:t>
            </a:r>
            <a:r>
              <a:rPr lang="en-US" dirty="0" err="1"/>
              <a:t>tota</a:t>
            </a:r>
            <a:r>
              <a:rPr lang="en-US" dirty="0"/>
              <a:t> </a:t>
            </a:r>
            <a:r>
              <a:rPr lang="en-US" dirty="0" err="1"/>
              <a:t>est</a:t>
            </a:r>
            <a:r>
              <a:rPr lang="en-US" dirty="0"/>
              <a:t>? </a:t>
            </a:r>
            <a:r>
              <a:rPr lang="en-US" dirty="0" err="1"/>
              <a:t>Respondeat</a:t>
            </a:r>
            <a:r>
              <a:rPr lang="en-US" dirty="0"/>
              <a:t> </a:t>
            </a:r>
            <a:r>
              <a:rPr lang="en-US" dirty="0" err="1"/>
              <a:t>totidem</a:t>
            </a:r>
            <a:r>
              <a:rPr lang="en-US" dirty="0"/>
              <a:t> </a:t>
            </a:r>
            <a:r>
              <a:rPr lang="en-US" dirty="0" err="1"/>
              <a:t>verbis</a:t>
            </a:r>
            <a:r>
              <a:rPr lang="en-US" dirty="0"/>
              <a:t>. </a:t>
            </a:r>
            <a:r>
              <a:rPr lang="en-US" dirty="0" err="1"/>
              <a:t>Sed</a:t>
            </a:r>
            <a:r>
              <a:rPr lang="en-US" dirty="0"/>
              <a:t> </a:t>
            </a:r>
            <a:r>
              <a:rPr lang="en-US" dirty="0" err="1"/>
              <a:t>haec</a:t>
            </a:r>
            <a:r>
              <a:rPr lang="en-US" dirty="0"/>
              <a:t> </a:t>
            </a:r>
            <a:r>
              <a:rPr lang="en-US" dirty="0" err="1"/>
              <a:t>omittamus</a:t>
            </a:r>
            <a:r>
              <a:rPr lang="en-US" dirty="0"/>
              <a:t>; Ratio </a:t>
            </a:r>
            <a:r>
              <a:rPr lang="en-US" dirty="0" err="1"/>
              <a:t>quidem</a:t>
            </a:r>
            <a:r>
              <a:rPr lang="en-US" dirty="0"/>
              <a:t> </a:t>
            </a:r>
            <a:r>
              <a:rPr lang="en-US" dirty="0" err="1"/>
              <a:t>vestra</a:t>
            </a:r>
            <a:r>
              <a:rPr lang="en-US" dirty="0"/>
              <a:t> sic </a:t>
            </a:r>
            <a:r>
              <a:rPr lang="en-US" dirty="0" err="1"/>
              <a:t>cogit</a:t>
            </a:r>
            <a:r>
              <a:rPr lang="en-US" dirty="0"/>
              <a:t>. </a:t>
            </a:r>
            <a:r>
              <a:rPr lang="en-US" dirty="0" err="1"/>
              <a:t>Ita</a:t>
            </a:r>
            <a:r>
              <a:rPr lang="en-US" dirty="0"/>
              <a:t> fit cum </a:t>
            </a:r>
            <a:r>
              <a:rPr lang="en-US" dirty="0" err="1"/>
              <a:t>gravior</a:t>
            </a:r>
            <a:r>
              <a:rPr lang="en-US" dirty="0"/>
              <a:t>, tum </a:t>
            </a:r>
            <a:r>
              <a:rPr lang="en-US" dirty="0" err="1"/>
              <a:t>etiam</a:t>
            </a:r>
            <a:r>
              <a:rPr lang="en-US" dirty="0"/>
              <a:t> </a:t>
            </a:r>
            <a:r>
              <a:rPr lang="en-US" dirty="0" err="1"/>
              <a:t>splendidior</a:t>
            </a:r>
            <a:r>
              <a:rPr lang="en-US" dirty="0"/>
              <a:t>.</a:t>
            </a:r>
          </a:p>
        </p:txBody>
      </p:sp>
      <p:cxnSp>
        <p:nvCxnSpPr>
          <p:cNvPr id="16" name="Straight Connector 15"/>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4" name="Title 3"/>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7015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ull Column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4" name="Text Placeholder 3"/>
          <p:cNvSpPr>
            <a:spLocks noGrp="1"/>
          </p:cNvSpPr>
          <p:nvPr>
            <p:ph type="body" sz="quarter" idx="11"/>
          </p:nvPr>
        </p:nvSpPr>
        <p:spPr>
          <a:xfrm>
            <a:off x="478149" y="1220087"/>
            <a:ext cx="11250361" cy="4798125"/>
          </a:xfrm>
        </p:spPr>
        <p:txBody>
          <a:bodyPr/>
          <a:lstStyle>
            <a:lvl1pPr marL="457109" indent="-457109">
              <a:buSzPct val="100000"/>
              <a:buFont typeface="+mj-lt"/>
              <a:buAutoNum type="arabicPeriod"/>
              <a:defRPr/>
            </a:lvl1pPr>
            <a:lvl2pPr marL="914217" indent="-457109">
              <a:buSzPct val="100000"/>
              <a:buFont typeface="+mj-lt"/>
              <a:buAutoNum type="alphaUcPeriod"/>
              <a:defRPr/>
            </a:lvl2pPr>
            <a:lvl3pPr marL="1371326" indent="-457109">
              <a:buFont typeface="+mj-lt"/>
              <a:buAutoNum type="romanLcPeriod"/>
              <a:defRPr/>
            </a:lvl3pPr>
            <a:lvl4pPr marL="1828434" indent="-457109">
              <a:buSzPct val="100000"/>
              <a:buFont typeface="+mj-lt"/>
              <a:buAutoNum type="arabicPeriod"/>
              <a:defRPr/>
            </a:lvl4pPr>
            <a:lvl5pPr marL="2285543" indent="-457109">
              <a:buSzPct val="100000"/>
              <a:buFont typeface="+mj-lt"/>
              <a:buAutoNum type="alphaL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cxnSp>
        <p:nvCxnSpPr>
          <p:cNvPr id="6" name="Straight Connector 5"/>
          <p:cNvCxnSpPr/>
          <p:nvPr userDrawn="1"/>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4448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Separate Box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6184" y="985648"/>
            <a:ext cx="5459500" cy="4721225"/>
          </a:xfrm>
        </p:spPr>
        <p:txBody>
          <a:bodyPr numCol="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7111" y="985648"/>
            <a:ext cx="5471400" cy="4721225"/>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64436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2" name="Straight Connector 11"/>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3" name="Title 2"/>
          <p:cNvSpPr>
            <a:spLocks noGrp="1"/>
          </p:cNvSpPr>
          <p:nvPr>
            <p:ph type="title"/>
          </p:nvPr>
        </p:nvSpPr>
        <p:spPr/>
        <p:txBody>
          <a:bodyPr/>
          <a:lstStyle/>
          <a:p>
            <a:r>
              <a:rPr lang="en-US"/>
              <a:t>Click to edit Master title style</a:t>
            </a:r>
          </a:p>
        </p:txBody>
      </p:sp>
      <p:sp>
        <p:nvSpPr>
          <p:cNvPr id="6"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9805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3"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8819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6F18B549-E22D-4457-A1BA-961CEAB41181}" type="datetimeFigureOut">
              <a:rPr lang="en-US">
                <a:solidFill>
                  <a:prstClr val="white">
                    <a:tint val="95000"/>
                  </a:prstClr>
                </a:solidFill>
              </a:rPr>
              <a:pPr>
                <a:defRPr/>
              </a:pPr>
              <a:t>4/21/2023</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EE7528-571D-4C84-A857-69FACC717482}"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1968861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urquoise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4"/>
            <a:ext cx="10972800" cy="1143000"/>
          </a:xfrm>
        </p:spPr>
        <p:txBody>
          <a:bodyPr>
            <a:normAutofit/>
          </a:bodyPr>
          <a:lstStyle>
            <a:lvl1pPr algn="l">
              <a:defRPr kumimoji="0" lang="en-GB" sz="3200" b="1" i="0" u="none" strike="noStrike" kern="1200" cap="none" spc="0" normalizeH="0" baseline="0" noProof="0" dirty="0" smtClean="0">
                <a:ln>
                  <a:noFill/>
                </a:ln>
                <a:solidFill>
                  <a:schemeClr val="bg1">
                    <a:lumMod val="95000"/>
                  </a:schemeClr>
                </a:solidFill>
                <a:effectLst>
                  <a:outerShdw blurRad="50800" dist="38100" dir="2700000" algn="tl" rotWithShape="0">
                    <a:prstClr val="black">
                      <a:alpha val="40000"/>
                    </a:prstClr>
                  </a:outerShdw>
                </a:effectLst>
                <a:uLnTx/>
                <a:uFillTx/>
                <a:latin typeface="+mn-lt"/>
                <a:ea typeface="+mj-ea"/>
                <a:cs typeface="Arial"/>
              </a:defRPr>
            </a:lvl1pPr>
          </a:lstStyle>
          <a:p>
            <a:r>
              <a:rPr lang="en-US" dirty="0"/>
              <a:t>Click to edit Master title style</a:t>
            </a:r>
            <a:endParaRPr lang="en-GB" dirty="0"/>
          </a:p>
        </p:txBody>
      </p:sp>
      <p:sp>
        <p:nvSpPr>
          <p:cNvPr id="7" name="Content Placeholder 2"/>
          <p:cNvSpPr>
            <a:spLocks noGrp="1"/>
          </p:cNvSpPr>
          <p:nvPr>
            <p:ph idx="13"/>
          </p:nvPr>
        </p:nvSpPr>
        <p:spPr>
          <a:xfrm>
            <a:off x="609600" y="1196752"/>
            <a:ext cx="10972800" cy="5112568"/>
          </a:xfrm>
          <a:prstGeom prst="rect">
            <a:avLst/>
          </a:prstGeom>
        </p:spPr>
        <p:txBody>
          <a:bodyPr/>
          <a:lstStyle>
            <a:lvl1pPr algn="l" defTabSz="914400" rtl="0" eaLnBrk="1" latinLnBrk="0" hangingPunct="1">
              <a:spcBef>
                <a:spcPct val="20000"/>
              </a:spcBef>
              <a:buSzPct val="120000"/>
              <a:buFont typeface="Arial" pitchFamily="34" charset="0"/>
              <a:buChar char="•"/>
              <a:defRPr kumimoji="0" lang="en-US" sz="2200" b="0" i="0" u="none" strike="noStrike" kern="0" cap="none" spc="0" normalizeH="0" baseline="0" noProof="0" dirty="0" smtClean="0">
                <a:ln>
                  <a:noFill/>
                </a:ln>
                <a:solidFill>
                  <a:schemeClr val="tx2">
                    <a:lumMod val="75000"/>
                  </a:schemeClr>
                </a:solidFill>
                <a:effectLst/>
                <a:uLnTx/>
                <a:uFillTx/>
                <a:latin typeface="+mn-lt"/>
                <a:ea typeface="+mn-ea"/>
                <a:cs typeface="+mn-cs"/>
              </a:defRPr>
            </a:lvl1pPr>
            <a:lvl2pPr algn="l" defTabSz="914400" rtl="0" eaLnBrk="1" latinLnBrk="0" hangingPunct="1">
              <a:spcBef>
                <a:spcPct val="20000"/>
              </a:spcBef>
              <a:buSzPct val="75000"/>
              <a:buFontTx/>
              <a:buBlip>
                <a:blip r:embed="rId2"/>
              </a:buBlip>
              <a:defRPr kumimoji="0" lang="en-US" sz="1800" b="0" i="0" u="none" strike="noStrike" kern="0" cap="none" spc="0" normalizeH="0" baseline="0" noProof="0" dirty="0" smtClean="0">
                <a:ln>
                  <a:noFill/>
                </a:ln>
                <a:solidFill>
                  <a:schemeClr val="accent5">
                    <a:lumMod val="75000"/>
                  </a:schemeClr>
                </a:solidFill>
                <a:effectLst/>
                <a:uLnTx/>
                <a:uFillTx/>
                <a:latin typeface="+mn-lt"/>
                <a:ea typeface="+mn-ea"/>
                <a:cs typeface="+mn-cs"/>
              </a:defRPr>
            </a:lvl2pPr>
            <a:lvl3pPr algn="l" defTabSz="914400" rtl="0" eaLnBrk="1" latinLnBrk="0" hangingPunct="1">
              <a:spcBef>
                <a:spcPct val="20000"/>
              </a:spcBef>
              <a:buSzPct val="75000"/>
              <a:buFontTx/>
              <a:buBlip>
                <a:blip r:embed="rId3"/>
              </a:buBlip>
              <a:def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defRPr>
            </a:lvl3pPr>
            <a:lvl4pPr algn="l" defTabSz="914400" rtl="0" eaLnBrk="1" latinLnBrk="0" hangingPunct="1">
              <a:spcBef>
                <a:spcPct val="20000"/>
              </a:spcBef>
              <a:defRPr kumimoji="0" lang="en-US" sz="1400" b="0" i="0" u="none" strike="noStrike" kern="0" cap="none" spc="0" normalizeH="0" baseline="0" noProof="0" dirty="0" smtClean="0">
                <a:ln>
                  <a:noFill/>
                </a:ln>
                <a:solidFill>
                  <a:schemeClr val="bg1">
                    <a:lumMod val="65000"/>
                  </a:schemeClr>
                </a:solidFill>
                <a:effectLst/>
                <a:uLnTx/>
                <a:uFillTx/>
                <a:latin typeface="+mn-lt"/>
                <a:ea typeface="+mn-ea"/>
                <a:cs typeface="+mn-cs"/>
              </a:defRPr>
            </a:lvl4pPr>
            <a:lvl5pPr algn="l" defTabSz="914400" rtl="0" eaLnBrk="1" latinLnBrk="0" hangingPunct="1">
              <a:spcBef>
                <a:spcPct val="20000"/>
              </a:spcBef>
              <a:defRPr kumimoji="0" lang="en-GB" sz="1400" b="0" i="0" u="none" strike="noStrike" kern="0" cap="none" spc="0" normalizeH="0" baseline="0" noProof="0" dirty="0" smtClean="0">
                <a:ln>
                  <a:noFill/>
                </a:ln>
                <a:solidFill>
                  <a:schemeClr val="bg1">
                    <a:lumMod val="65000"/>
                  </a:schemeClr>
                </a:solidFill>
                <a:effectLst/>
                <a:uLnTx/>
                <a:uFillTx/>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4"/>
          </p:nvPr>
        </p:nvSpPr>
        <p:spPr/>
        <p:txBody>
          <a:bodyPr/>
          <a:lstStyle>
            <a:lvl1pPr>
              <a:defRPr/>
            </a:lvl1pPr>
          </a:lstStyle>
          <a:p>
            <a:pPr>
              <a:defRPr/>
            </a:pPr>
            <a:fld id="{1D6BB525-68C0-458B-B99A-E707C16688AB}" type="datetime3">
              <a:rPr lang="en-US">
                <a:solidFill>
                  <a:prstClr val="black">
                    <a:tint val="75000"/>
                  </a:prstClr>
                </a:solidFill>
              </a:rPr>
              <a:pPr>
                <a:defRPr/>
              </a:pPr>
              <a:t>21 April 2023</a:t>
            </a:fld>
            <a:endParaRPr lang="en-GB">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DDDF433D-1FAE-45FE-892C-1669EFD6120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051835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15" y="2183802"/>
            <a:ext cx="5079991" cy="823912"/>
          </a:xfrm>
        </p:spPr>
        <p:txBody>
          <a:bodyPr anchor="b">
            <a:normAutofit/>
          </a:bodyPr>
          <a:lstStyle>
            <a:lvl1pPr marL="0" indent="0">
              <a:buNone/>
              <a:defRPr sz="1575"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85807" y="313267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1575"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0" y="313267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773861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urquoise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4"/>
            <a:ext cx="10972800" cy="1143000"/>
          </a:xfrm>
        </p:spPr>
        <p:txBody>
          <a:bodyPr>
            <a:normAutofit/>
          </a:bodyPr>
          <a:lstStyle>
            <a:lvl1pPr algn="l">
              <a:defRPr kumimoji="0" lang="en-GB" sz="2400" b="1" i="0" u="none" strike="noStrike" kern="1200" cap="none" spc="0" normalizeH="0" baseline="0" noProof="0" dirty="0" smtClean="0">
                <a:ln>
                  <a:noFill/>
                </a:ln>
                <a:solidFill>
                  <a:schemeClr val="bg1">
                    <a:lumMod val="95000"/>
                  </a:schemeClr>
                </a:solidFill>
                <a:effectLst>
                  <a:outerShdw blurRad="50800" dist="38100" dir="2700000" algn="tl" rotWithShape="0">
                    <a:prstClr val="black">
                      <a:alpha val="40000"/>
                    </a:prstClr>
                  </a:outerShdw>
                </a:effectLst>
                <a:uLnTx/>
                <a:uFillTx/>
                <a:latin typeface="+mn-lt"/>
                <a:ea typeface="+mj-ea"/>
                <a:cs typeface="Arial"/>
              </a:defRPr>
            </a:lvl1pPr>
          </a:lstStyle>
          <a:p>
            <a:r>
              <a:rPr lang="en-US" dirty="0"/>
              <a:t>Click to edit Master title style</a:t>
            </a:r>
            <a:endParaRPr lang="en-GB" dirty="0"/>
          </a:p>
        </p:txBody>
      </p:sp>
      <p:sp>
        <p:nvSpPr>
          <p:cNvPr id="7" name="Content Placeholder 2"/>
          <p:cNvSpPr>
            <a:spLocks noGrp="1"/>
          </p:cNvSpPr>
          <p:nvPr>
            <p:ph idx="13"/>
          </p:nvPr>
        </p:nvSpPr>
        <p:spPr>
          <a:xfrm>
            <a:off x="609600" y="1196752"/>
            <a:ext cx="10972800" cy="5112568"/>
          </a:xfrm>
          <a:prstGeom prst="rect">
            <a:avLst/>
          </a:prstGeom>
        </p:spPr>
        <p:txBody>
          <a:bodyPr/>
          <a:lstStyle>
            <a:lvl1pPr algn="l" defTabSz="685800" rtl="0" eaLnBrk="1" latinLnBrk="0" hangingPunct="1">
              <a:spcBef>
                <a:spcPct val="20000"/>
              </a:spcBef>
              <a:buSzPct val="120000"/>
              <a:buFont typeface="Arial" pitchFamily="34" charset="0"/>
              <a:buChar char="•"/>
              <a:defRPr kumimoji="0" lang="en-US" sz="1650" b="0" i="0" u="none" strike="noStrike" kern="0" cap="none" spc="0" normalizeH="0" baseline="0" noProof="0" dirty="0" smtClean="0">
                <a:ln>
                  <a:noFill/>
                </a:ln>
                <a:solidFill>
                  <a:schemeClr val="tx2">
                    <a:lumMod val="75000"/>
                  </a:schemeClr>
                </a:solidFill>
                <a:effectLst/>
                <a:uLnTx/>
                <a:uFillTx/>
                <a:latin typeface="+mn-lt"/>
                <a:ea typeface="+mn-ea"/>
                <a:cs typeface="+mn-cs"/>
              </a:defRPr>
            </a:lvl1pPr>
            <a:lvl2pPr algn="l" defTabSz="685800" rtl="0" eaLnBrk="1" latinLnBrk="0" hangingPunct="1">
              <a:spcBef>
                <a:spcPct val="20000"/>
              </a:spcBef>
              <a:buSzPct val="75000"/>
              <a:buFontTx/>
              <a:buBlip>
                <a:blip r:embed="rId2"/>
              </a:buBlip>
              <a:defRPr kumimoji="0" lang="en-US" sz="1350" b="0" i="0" u="none" strike="noStrike" kern="0" cap="none" spc="0" normalizeH="0" baseline="0" noProof="0" dirty="0" smtClean="0">
                <a:ln>
                  <a:noFill/>
                </a:ln>
                <a:solidFill>
                  <a:schemeClr val="accent5">
                    <a:lumMod val="75000"/>
                  </a:schemeClr>
                </a:solidFill>
                <a:effectLst/>
                <a:uLnTx/>
                <a:uFillTx/>
                <a:latin typeface="+mn-lt"/>
                <a:ea typeface="+mn-ea"/>
                <a:cs typeface="+mn-cs"/>
              </a:defRPr>
            </a:lvl2pPr>
            <a:lvl3pPr algn="l" defTabSz="685800" rtl="0" eaLnBrk="1" latinLnBrk="0" hangingPunct="1">
              <a:spcBef>
                <a:spcPct val="20000"/>
              </a:spcBef>
              <a:buSzPct val="75000"/>
              <a:buFontTx/>
              <a:buBlip>
                <a:blip r:embed="rId3"/>
              </a:buBlip>
              <a:defRPr kumimoji="0" lang="en-US" sz="1200" b="0" i="0" u="none" strike="noStrike" kern="0" cap="none" spc="0" normalizeH="0" baseline="0" noProof="0" dirty="0" smtClean="0">
                <a:ln>
                  <a:noFill/>
                </a:ln>
                <a:solidFill>
                  <a:schemeClr val="bg1">
                    <a:lumMod val="65000"/>
                  </a:schemeClr>
                </a:solidFill>
                <a:effectLst/>
                <a:uLnTx/>
                <a:uFillTx/>
                <a:latin typeface="+mn-lt"/>
                <a:ea typeface="+mn-ea"/>
                <a:cs typeface="+mn-cs"/>
              </a:defRPr>
            </a:lvl3pPr>
            <a:lvl4pPr algn="l" defTabSz="685800" rtl="0" eaLnBrk="1" latinLnBrk="0" hangingPunct="1">
              <a:spcBef>
                <a:spcPct val="20000"/>
              </a:spcBef>
              <a:defRPr kumimoji="0" lang="en-US" sz="1050" b="0" i="0" u="none" strike="noStrike" kern="0" cap="none" spc="0" normalizeH="0" baseline="0" noProof="0" dirty="0" smtClean="0">
                <a:ln>
                  <a:noFill/>
                </a:ln>
                <a:solidFill>
                  <a:schemeClr val="bg1">
                    <a:lumMod val="65000"/>
                  </a:schemeClr>
                </a:solidFill>
                <a:effectLst/>
                <a:uLnTx/>
                <a:uFillTx/>
                <a:latin typeface="+mn-lt"/>
                <a:ea typeface="+mn-ea"/>
                <a:cs typeface="+mn-cs"/>
              </a:defRPr>
            </a:lvl4pPr>
            <a:lvl5pPr algn="l" defTabSz="685800" rtl="0" eaLnBrk="1" latinLnBrk="0" hangingPunct="1">
              <a:spcBef>
                <a:spcPct val="20000"/>
              </a:spcBef>
              <a:defRPr kumimoji="0" lang="en-GB" sz="1050" b="0" i="0" u="none" strike="noStrike" kern="0" cap="none" spc="0" normalizeH="0" baseline="0" noProof="0" dirty="0" smtClean="0">
                <a:ln>
                  <a:noFill/>
                </a:ln>
                <a:solidFill>
                  <a:schemeClr val="bg1">
                    <a:lumMod val="65000"/>
                  </a:schemeClr>
                </a:solidFill>
                <a:effectLst/>
                <a:uLnTx/>
                <a:uFillTx/>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4"/>
          </p:nvPr>
        </p:nvSpPr>
        <p:spPr/>
        <p:txBody>
          <a:bodyPr/>
          <a:lstStyle>
            <a:lvl1pPr>
              <a:defRPr/>
            </a:lvl1pPr>
          </a:lstStyle>
          <a:p>
            <a:pPr>
              <a:defRPr/>
            </a:pPr>
            <a:fld id="{1D6BB525-68C0-458B-B99A-E707C16688AB}" type="datetime3">
              <a:rPr lang="en-US">
                <a:solidFill>
                  <a:prstClr val="black">
                    <a:tint val="75000"/>
                  </a:prstClr>
                </a:solidFill>
              </a:rPr>
              <a:pPr>
                <a:defRPr/>
              </a:pPr>
              <a:t>21 April 2023</a:t>
            </a:fld>
            <a:endParaRPr lang="en-GB">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DDDF433D-1FAE-45FE-892C-1669EFD6120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14411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E711-70BE-45B2-AEEC-A889A90B04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94F6B6-7E74-431F-85C4-3A5D5571E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C41AA8-43A8-4AA1-A4B2-EAD6BEF328AB}"/>
              </a:ext>
            </a:extLst>
          </p:cNvPr>
          <p:cNvSpPr>
            <a:spLocks noGrp="1"/>
          </p:cNvSpPr>
          <p:nvPr>
            <p:ph type="dt" sz="half" idx="10"/>
          </p:nvPr>
        </p:nvSpPr>
        <p:spPr/>
        <p:txBody>
          <a:bodyPr/>
          <a:lstStyle/>
          <a:p>
            <a:fld id="{4461DA84-3B1A-4DB2-8AC1-D916B144C1BD}" type="datetimeFigureOut">
              <a:rPr lang="en-US" smtClean="0"/>
              <a:t>4/21/2023</a:t>
            </a:fld>
            <a:endParaRPr lang="en-US"/>
          </a:p>
        </p:txBody>
      </p:sp>
      <p:sp>
        <p:nvSpPr>
          <p:cNvPr id="5" name="Footer Placeholder 4">
            <a:extLst>
              <a:ext uri="{FF2B5EF4-FFF2-40B4-BE49-F238E27FC236}">
                <a16:creationId xmlns:a16="http://schemas.microsoft.com/office/drawing/2014/main" id="{6C937CA9-25F3-42B2-9566-122C86422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711B4-6D24-4277-A784-A0CD0666C237}"/>
              </a:ext>
            </a:extLst>
          </p:cNvPr>
          <p:cNvSpPr>
            <a:spLocks noGrp="1"/>
          </p:cNvSpPr>
          <p:nvPr>
            <p:ph type="sldNum" sz="quarter" idx="12"/>
          </p:nvPr>
        </p:nvSpPr>
        <p:spPr/>
        <p:txBody>
          <a:bodyPr/>
          <a:lstStyle/>
          <a:p>
            <a:fld id="{DE6A1AA3-A7D3-411D-AB55-EEFCF7DF7A82}" type="slidenum">
              <a:rPr lang="en-US" smtClean="0"/>
              <a:t>‹#›</a:t>
            </a:fld>
            <a:endParaRPr lang="en-US"/>
          </a:p>
        </p:txBody>
      </p:sp>
    </p:spTree>
    <p:extLst>
      <p:ext uri="{BB962C8B-B14F-4D97-AF65-F5344CB8AC3E}">
        <p14:creationId xmlns:p14="http://schemas.microsoft.com/office/powerpoint/2010/main" val="3311412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0"/>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3"/>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1"/>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0"/>
            <a:ext cx="3314700" cy="205029"/>
          </a:xfrm>
        </p:spPr>
        <p:txBody>
          <a:bodyPr anchor="t"/>
          <a:lstStyle>
            <a:lvl1pPr marL="0" indent="0">
              <a:buNone/>
              <a:defRPr sz="1000" i="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13343713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solidFill>
            <a:schemeClr val="tx1"/>
          </a:soli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3121504314"/>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4888642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MRI brain scans ">
            <a:extLst>
              <a:ext uri="{FF2B5EF4-FFF2-40B4-BE49-F238E27FC236}">
                <a16:creationId xmlns:a16="http://schemas.microsoft.com/office/drawing/2014/main" id="{C4764C94-FF77-4090-90D1-F1EA1B011B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16429" y="3810"/>
            <a:ext cx="10275570" cy="6850380"/>
          </a:xfrm>
          <a:prstGeom prst="rect">
            <a:avLst/>
          </a:prstGeom>
        </p:spPr>
      </p:pic>
      <p:sp>
        <p:nvSpPr>
          <p:cNvPr id="8" name="TextBox 7">
            <a:extLst>
              <a:ext uri="{FF2B5EF4-FFF2-40B4-BE49-F238E27FC236}">
                <a16:creationId xmlns:a16="http://schemas.microsoft.com/office/drawing/2014/main" id="{A9530613-246A-4C98-BA6C-13D2DBBB4A20}"/>
              </a:ext>
            </a:extLst>
          </p:cNvPr>
          <p:cNvSpPr txBox="1"/>
          <p:nvPr userDrawn="1"/>
        </p:nvSpPr>
        <p:spPr>
          <a:xfrm>
            <a:off x="9509854" y="6638746"/>
            <a:ext cx="2682145" cy="215444"/>
          </a:xfrm>
          <a:prstGeom prst="rect">
            <a:avLst/>
          </a:prstGeom>
          <a:noFill/>
        </p:spPr>
        <p:txBody>
          <a:bodyPr wrap="non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Image Courtesy NIDA,  MRI in IRP Neuroimaging Lab</a:t>
            </a:r>
          </a:p>
        </p:txBody>
      </p:sp>
      <p:sp>
        <p:nvSpPr>
          <p:cNvPr id="2" name="Title 1">
            <a:extLst>
              <a:ext uri="{FF2B5EF4-FFF2-40B4-BE49-F238E27FC236}">
                <a16:creationId xmlns:a16="http://schemas.microsoft.com/office/drawing/2014/main" id="{3D6E3CCF-778B-894E-A1F0-7B7587B140D2}"/>
              </a:ext>
            </a:extLst>
          </p:cNvPr>
          <p:cNvSpPr>
            <a:spLocks noGrp="1"/>
          </p:cNvSpPr>
          <p:nvPr>
            <p:ph type="ctrTitle"/>
          </p:nvPr>
        </p:nvSpPr>
        <p:spPr>
          <a:xfrm>
            <a:off x="509155" y="2450326"/>
            <a:ext cx="11346872" cy="923330"/>
          </a:xfrm>
        </p:spPr>
        <p:txBody>
          <a:bodyPr anchor="b">
            <a:spAutoFit/>
          </a:bodyPr>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98F2CC6-3FD7-B24E-A91B-4AC56217A907}"/>
              </a:ext>
            </a:extLst>
          </p:cNvPr>
          <p:cNvSpPr>
            <a:spLocks noGrp="1"/>
          </p:cNvSpPr>
          <p:nvPr>
            <p:ph type="subTitle" idx="1"/>
          </p:nvPr>
        </p:nvSpPr>
        <p:spPr>
          <a:xfrm>
            <a:off x="509155" y="3813464"/>
            <a:ext cx="11346872" cy="590931"/>
          </a:xfrm>
        </p:spPr>
        <p:txBody>
          <a:bodyPr>
            <a:spAutoFit/>
          </a:bodyPr>
          <a:lstStyle>
            <a:lvl1pPr marL="0" indent="0" algn="l">
              <a:buNone/>
              <a:defRPr sz="3600">
                <a:solidFill>
                  <a:srgbClr val="2869A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BA6E5EAA-946E-3849-B479-56DDAAC9226B}"/>
              </a:ext>
            </a:extLst>
          </p:cNvPr>
          <p:cNvSpPr/>
          <p:nvPr userDrawn="1"/>
        </p:nvSpPr>
        <p:spPr>
          <a:xfrm>
            <a:off x="11856027" y="6591869"/>
            <a:ext cx="263185" cy="266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7" name="Picture 6" descr="Logo for NIH. National Institute on Drug Abuse.">
            <a:extLst>
              <a:ext uri="{FF2B5EF4-FFF2-40B4-BE49-F238E27FC236}">
                <a16:creationId xmlns:a16="http://schemas.microsoft.com/office/drawing/2014/main" id="{8FF47C98-CEE1-4589-9B6A-6293927C6B8A}"/>
              </a:ext>
            </a:extLst>
          </p:cNvPr>
          <p:cNvPicPr>
            <a:picLocks noChangeAspect="1"/>
          </p:cNvPicPr>
          <p:nvPr userDrawn="1"/>
        </p:nvPicPr>
        <p:blipFill>
          <a:blip r:embed="rId3"/>
          <a:stretch>
            <a:fillRect/>
          </a:stretch>
        </p:blipFill>
        <p:spPr>
          <a:xfrm>
            <a:off x="509155" y="5863979"/>
            <a:ext cx="2077291" cy="549109"/>
          </a:xfrm>
          <a:prstGeom prst="rect">
            <a:avLst/>
          </a:prstGeom>
        </p:spPr>
      </p:pic>
    </p:spTree>
    <p:extLst>
      <p:ext uri="{BB962C8B-B14F-4D97-AF65-F5344CB8AC3E}">
        <p14:creationId xmlns:p14="http://schemas.microsoft.com/office/powerpoint/2010/main" val="2283957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D13B-4273-2A46-833B-FDFD41DE3411}"/>
              </a:ext>
            </a:extLst>
          </p:cNvPr>
          <p:cNvSpPr>
            <a:spLocks noGrp="1"/>
          </p:cNvSpPr>
          <p:nvPr>
            <p:ph type="title"/>
          </p:nvPr>
        </p:nvSpPr>
        <p:spPr>
          <a:xfrm>
            <a:off x="374073" y="365125"/>
            <a:ext cx="11430000" cy="962230"/>
          </a:xfrm>
        </p:spPr>
        <p:txBody>
          <a:bodyPr>
            <a:noAutofit/>
          </a:bodyPr>
          <a:lstStyle>
            <a:lvl1pPr>
              <a:lnSpc>
                <a:spcPct val="100000"/>
              </a:lnSpc>
              <a:defRPr sz="34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3E7969C-D9C6-C44C-9495-E9B49C3FA0A6}"/>
              </a:ext>
            </a:extLst>
          </p:cNvPr>
          <p:cNvSpPr>
            <a:spLocks noGrp="1"/>
          </p:cNvSpPr>
          <p:nvPr>
            <p:ph idx="1"/>
          </p:nvPr>
        </p:nvSpPr>
        <p:spPr>
          <a:xfrm>
            <a:off x="374073" y="1592825"/>
            <a:ext cx="11430000" cy="4663595"/>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buClr>
                <a:srgbClr val="2869AB"/>
              </a:buClr>
              <a:buSzPct val="75000"/>
              <a:defRPr/>
            </a:lvl3pPr>
            <a:lvl4pPr>
              <a:lnSpc>
                <a:spcPct val="100000"/>
              </a:lnSpc>
              <a:spcBef>
                <a:spcPts val="0"/>
              </a:spcBef>
              <a:spcAft>
                <a:spcPts val="12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3906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2738-9F37-BD46-BFA3-475BF9518084}"/>
              </a:ext>
            </a:extLst>
          </p:cNvPr>
          <p:cNvSpPr>
            <a:spLocks noGrp="1"/>
          </p:cNvSpPr>
          <p:nvPr>
            <p:ph type="title"/>
          </p:nvPr>
        </p:nvSpPr>
        <p:spPr>
          <a:xfrm>
            <a:off x="374073" y="365125"/>
            <a:ext cx="11430000" cy="960120"/>
          </a:xfrm>
        </p:spPr>
        <p:txBody>
          <a:bodyPr>
            <a:normAutofit/>
          </a:bodyPr>
          <a:lstStyle>
            <a:lvl1pPr>
              <a:defRPr sz="3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443DD40-A377-B34A-8676-8CADF7CB7A4A}"/>
              </a:ext>
            </a:extLst>
          </p:cNvPr>
          <p:cNvSpPr>
            <a:spLocks noGrp="1"/>
          </p:cNvSpPr>
          <p:nvPr>
            <p:ph sz="half" idx="1"/>
          </p:nvPr>
        </p:nvSpPr>
        <p:spPr>
          <a:xfrm>
            <a:off x="374073" y="1612490"/>
            <a:ext cx="5539839" cy="4651150"/>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910732B7-B525-4B41-8FDF-71B88D660083}"/>
              </a:ext>
            </a:extLst>
          </p:cNvPr>
          <p:cNvSpPr>
            <a:spLocks noGrp="1"/>
          </p:cNvSpPr>
          <p:nvPr>
            <p:ph sz="half" idx="2"/>
          </p:nvPr>
        </p:nvSpPr>
        <p:spPr>
          <a:xfrm>
            <a:off x="6096000" y="1612490"/>
            <a:ext cx="5714010" cy="4651150"/>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81159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F128EC-2309-C84B-98BB-4C07F5BF1B9C}"/>
              </a:ext>
            </a:extLst>
          </p:cNvPr>
          <p:cNvSpPr>
            <a:spLocks noGrp="1"/>
          </p:cNvSpPr>
          <p:nvPr>
            <p:ph type="body" idx="1"/>
          </p:nvPr>
        </p:nvSpPr>
        <p:spPr>
          <a:xfrm>
            <a:off x="362710" y="1065820"/>
            <a:ext cx="5634865"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E510B2-74E2-6042-BE4E-25C1E1AE5B5B}"/>
              </a:ext>
            </a:extLst>
          </p:cNvPr>
          <p:cNvSpPr>
            <a:spLocks noGrp="1"/>
          </p:cNvSpPr>
          <p:nvPr>
            <p:ph sz="half" idx="2"/>
          </p:nvPr>
        </p:nvSpPr>
        <p:spPr>
          <a:xfrm>
            <a:off x="362710" y="1590261"/>
            <a:ext cx="5634865" cy="4599402"/>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40FB53B-EE9C-A945-A585-CFD19998EC28}"/>
              </a:ext>
            </a:extLst>
          </p:cNvPr>
          <p:cNvSpPr>
            <a:spLocks noGrp="1"/>
          </p:cNvSpPr>
          <p:nvPr>
            <p:ph type="body" sz="quarter" idx="3"/>
          </p:nvPr>
        </p:nvSpPr>
        <p:spPr>
          <a:xfrm>
            <a:off x="6194427" y="1065820"/>
            <a:ext cx="5662616"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D8F00-1C36-DD40-8073-C8AA9679F9B0}"/>
              </a:ext>
            </a:extLst>
          </p:cNvPr>
          <p:cNvSpPr>
            <a:spLocks noGrp="1"/>
          </p:cNvSpPr>
          <p:nvPr>
            <p:ph sz="quarter" idx="4"/>
          </p:nvPr>
        </p:nvSpPr>
        <p:spPr>
          <a:xfrm>
            <a:off x="6194427" y="1590261"/>
            <a:ext cx="5662616" cy="4599402"/>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32075C18-E3AB-A948-AFB4-F476D27D1B11}"/>
              </a:ext>
            </a:extLst>
          </p:cNvPr>
          <p:cNvSpPr>
            <a:spLocks noGrp="1"/>
          </p:cNvSpPr>
          <p:nvPr>
            <p:ph type="title"/>
          </p:nvPr>
        </p:nvSpPr>
        <p:spPr>
          <a:xfrm>
            <a:off x="374073" y="365126"/>
            <a:ext cx="11430000" cy="530352"/>
          </a:xfrm>
        </p:spPr>
        <p:txBody>
          <a:bodyPr/>
          <a:lstStyle/>
          <a:p>
            <a:r>
              <a:rPr lang="en-US"/>
              <a:t>Click to edit Master title style</a:t>
            </a:r>
            <a:endParaRPr lang="en-US" dirty="0"/>
          </a:p>
        </p:txBody>
      </p:sp>
    </p:spTree>
    <p:extLst>
      <p:ext uri="{BB962C8B-B14F-4D97-AF65-F5344CB8AC3E}">
        <p14:creationId xmlns:p14="http://schemas.microsoft.com/office/powerpoint/2010/main" val="3121570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35C2-4039-AB42-AD89-F7823F368433}"/>
              </a:ext>
            </a:extLst>
          </p:cNvPr>
          <p:cNvSpPr>
            <a:spLocks noGrp="1"/>
          </p:cNvSpPr>
          <p:nvPr>
            <p:ph type="title"/>
          </p:nvPr>
        </p:nvSpPr>
        <p:spPr>
          <a:xfrm>
            <a:off x="374904" y="365126"/>
            <a:ext cx="11430000" cy="1158874"/>
          </a:xfrm>
        </p:spPr>
        <p:txBody>
          <a:bodyPr>
            <a:noAutofit/>
          </a:bodyPr>
          <a:lstStyle>
            <a:lvl1pPr>
              <a:defRPr sz="3800"/>
            </a:lvl1pPr>
          </a:lstStyle>
          <a:p>
            <a:r>
              <a:rPr lang="en-US"/>
              <a:t>Click to edit Master title style</a:t>
            </a:r>
            <a:endParaRPr lang="en-US" dirty="0"/>
          </a:p>
        </p:txBody>
      </p:sp>
      <p:sp>
        <p:nvSpPr>
          <p:cNvPr id="3" name="Text Placeholder 3">
            <a:extLst>
              <a:ext uri="{FF2B5EF4-FFF2-40B4-BE49-F238E27FC236}">
                <a16:creationId xmlns:a16="http://schemas.microsoft.com/office/drawing/2014/main" id="{4702C1D6-6DB6-3942-8BDF-C56C4741D7AA}"/>
              </a:ext>
            </a:extLst>
          </p:cNvPr>
          <p:cNvSpPr>
            <a:spLocks noGrp="1"/>
          </p:cNvSpPr>
          <p:nvPr>
            <p:ph type="body" sz="half" idx="2"/>
          </p:nvPr>
        </p:nvSpPr>
        <p:spPr>
          <a:xfrm>
            <a:off x="381663" y="1641986"/>
            <a:ext cx="11505537" cy="462165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83567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A2CB-C3D1-6448-80A4-ED5CC04F58BB}"/>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5BC35A97-2324-9940-807D-87B8EF6FBAB3}"/>
              </a:ext>
            </a:extLst>
          </p:cNvPr>
          <p:cNvSpPr>
            <a:spLocks noGrp="1"/>
          </p:cNvSpPr>
          <p:nvPr>
            <p:ph type="chart" sz="quarter" idx="10"/>
          </p:nvPr>
        </p:nvSpPr>
        <p:spPr>
          <a:xfrm>
            <a:off x="374650" y="1260475"/>
            <a:ext cx="11385550" cy="4884738"/>
          </a:xfrm>
        </p:spPr>
        <p:txBody>
          <a:bodyPr/>
          <a:lstStyle>
            <a:lvl1pPr>
              <a:defRPr baseline="0">
                <a:latin typeface="Arial" panose="020B0604020202020204" pitchFamily="34" charset="0"/>
              </a:defRPr>
            </a:lvl1pPr>
          </a:lstStyle>
          <a:p>
            <a:r>
              <a:rPr lang="en-US"/>
              <a:t>Click icon to add chart</a:t>
            </a:r>
            <a:endParaRPr lang="en-US" dirty="0"/>
          </a:p>
        </p:txBody>
      </p:sp>
    </p:spTree>
    <p:extLst>
      <p:ext uri="{BB962C8B-B14F-4D97-AF65-F5344CB8AC3E}">
        <p14:creationId xmlns:p14="http://schemas.microsoft.com/office/powerpoint/2010/main" val="1761278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9DABD6C-025A-DF43-B613-01A666818B69}"/>
              </a:ext>
            </a:extLst>
          </p:cNvPr>
          <p:cNvSpPr>
            <a:spLocks noGrp="1"/>
          </p:cNvSpPr>
          <p:nvPr>
            <p:ph type="pic" idx="1"/>
          </p:nvPr>
        </p:nvSpPr>
        <p:spPr>
          <a:xfrm>
            <a:off x="1"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568960"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63FB89F-D40F-9F49-9C11-4A507808DA59}"/>
              </a:ext>
            </a:extLst>
          </p:cNvPr>
          <p:cNvSpPr>
            <a:spLocks noGrp="1"/>
          </p:cNvSpPr>
          <p:nvPr>
            <p:ph type="body" sz="half" idx="2"/>
          </p:nvPr>
        </p:nvSpPr>
        <p:spPr>
          <a:xfrm>
            <a:off x="568960" y="5811520"/>
            <a:ext cx="11318240" cy="681354"/>
          </a:xfrm>
        </p:spPr>
        <p:txBody>
          <a:bodyP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4735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38BB47-A3DE-A045-8730-2C470100A734}"/>
              </a:ext>
            </a:extLst>
          </p:cNvPr>
          <p:cNvSpPr>
            <a:spLocks noGrp="1"/>
          </p:cNvSpPr>
          <p:nvPr>
            <p:ph type="pic" idx="1"/>
          </p:nvPr>
        </p:nvSpPr>
        <p:spPr>
          <a:xfrm>
            <a:off x="6096000" y="0"/>
            <a:ext cx="610028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562EF651-F22C-0249-AB9E-1FBE091E48FA}"/>
              </a:ext>
            </a:extLst>
          </p:cNvPr>
          <p:cNvSpPr>
            <a:spLocks noGrp="1"/>
          </p:cNvSpPr>
          <p:nvPr>
            <p:ph type="title"/>
          </p:nvPr>
        </p:nvSpPr>
        <p:spPr>
          <a:xfrm>
            <a:off x="324196" y="332511"/>
            <a:ext cx="4621877" cy="1403032"/>
          </a:xfrm>
        </p:spPr>
        <p:txBody>
          <a:bodyPr anchor="b">
            <a:noAutofit/>
          </a:bodyPr>
          <a:lstStyle>
            <a:lvl1pPr>
              <a:defRPr sz="3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D2F9CAE-0E39-BC48-AF71-736F22253A36}"/>
              </a:ext>
            </a:extLst>
          </p:cNvPr>
          <p:cNvSpPr>
            <a:spLocks noGrp="1"/>
          </p:cNvSpPr>
          <p:nvPr>
            <p:ph type="body" sz="half" idx="2"/>
          </p:nvPr>
        </p:nvSpPr>
        <p:spPr>
          <a:xfrm>
            <a:off x="324196" y="1933996"/>
            <a:ext cx="4621877" cy="459149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F56D66E9-9D2A-4F42-BCBE-76D71A48DDDD}"/>
              </a:ext>
            </a:extLst>
          </p:cNvPr>
          <p:cNvSpPr>
            <a:spLocks noGrp="1"/>
          </p:cNvSpPr>
          <p:nvPr>
            <p:ph type="body" sz="half" idx="10"/>
          </p:nvPr>
        </p:nvSpPr>
        <p:spPr>
          <a:xfrm>
            <a:off x="6451600" y="6382932"/>
            <a:ext cx="5567680" cy="285114"/>
          </a:xfrm>
        </p:spPr>
        <p:txBody>
          <a:bodyPr>
            <a:normAutofit/>
          </a:bodyPr>
          <a:lstStyle>
            <a:lvl1pPr marL="0" indent="0" algn="r">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21008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8595360" y="6356366"/>
            <a:ext cx="2910840" cy="365125"/>
          </a:xfrm>
          <a:prstGeom prst="rect">
            <a:avLst/>
          </a:prstGeom>
        </p:spPr>
        <p:txBody>
          <a:bodyPr/>
          <a:lstStyle>
            <a:lvl1pPr>
              <a:defRPr/>
            </a:lvl1pPr>
          </a:lstStyle>
          <a:p>
            <a:pPr>
              <a:defRPr/>
            </a:pPr>
            <a:fld id="{EE87EFC7-7433-4BFC-BC2F-4734B5947390}" type="datetimeFigureOut">
              <a:rPr lang="en-US">
                <a:solidFill>
                  <a:prstClr val="white">
                    <a:tint val="95000"/>
                  </a:prstClr>
                </a:solidFill>
              </a:rPr>
              <a:pPr>
                <a:defRPr/>
              </a:pPr>
              <a:t>4/21/2023</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9593C3-EF5C-4D69-BD7A-02A6B9E82037}"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29180646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Title: Autoradiograph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BD2560-BA1D-A446-B165-23043FD424D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308070" cy="6929979"/>
          </a:xfrm>
          <a:prstGeom prst="rect">
            <a:avLst/>
          </a:prstGeom>
        </p:spPr>
      </p:pic>
      <p:sp>
        <p:nvSpPr>
          <p:cNvPr id="7" name="TextBox 6" descr="Autoradiographic Visualization: Areas show intricate pattern of opioid receptor distribution in well-defined brain areas. Receptors are marked by [³H]naloxone binding and subsequent and autoradiographic visualization in emulsion-coated brain sections. Courtesy of Miles Herkenham, NIH/NIMH&#10;">
            <a:extLst>
              <a:ext uri="{FF2B5EF4-FFF2-40B4-BE49-F238E27FC236}">
                <a16:creationId xmlns:a16="http://schemas.microsoft.com/office/drawing/2014/main" id="{37E0E4FB-0F5D-2448-91EE-B911768D36F6}"/>
              </a:ext>
            </a:extLst>
          </p:cNvPr>
          <p:cNvSpPr txBox="1"/>
          <p:nvPr userDrawn="1"/>
        </p:nvSpPr>
        <p:spPr>
          <a:xfrm>
            <a:off x="383156" y="6265992"/>
            <a:ext cx="11402444" cy="461665"/>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Autoradiographic Visualization: Areas show intricate pattern of opioid receptor distribution in well-defined brain areas. Receptors are marked by [³H]naloxone binding and subsequent and autoradiographic visualization in emulsion-coated brain sections. </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Courtesy of Miles Herkenham, NIH/NIMH</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3156"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32127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ubTitle: Mitochondrial Fragmenta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B732D-E85B-8A4E-9C75-B5F0C70153B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36018" y="-35991"/>
            <a:ext cx="12631667" cy="7112177"/>
          </a:xfrm>
          <a:prstGeom prst="rect">
            <a:avLst/>
          </a:prstGeom>
        </p:spPr>
      </p:pic>
      <p:sp>
        <p:nvSpPr>
          <p:cNvPr id="8" name="TextBox 7">
            <a:extLst>
              <a:ext uri="{FF2B5EF4-FFF2-40B4-BE49-F238E27FC236}">
                <a16:creationId xmlns:a16="http://schemas.microsoft.com/office/drawing/2014/main" id="{7E9024A7-EAD1-8E44-83E2-06FFFFE66596}"/>
              </a:ext>
            </a:extLst>
          </p:cNvPr>
          <p:cNvSpPr txBox="1"/>
          <p:nvPr userDrawn="1"/>
        </p:nvSpPr>
        <p:spPr>
          <a:xfrm>
            <a:off x="383156" y="6441440"/>
            <a:ext cx="10630284"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Mitochondrial fragmentation,</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Courtesy NIDA/IRP</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3156"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98311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ubtitle: GD Gangliosides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1E052C-D9F6-40B5-A7F5-097A4CBB242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77191" cy="6858000"/>
          </a:xfrm>
          <a:prstGeom prst="rect">
            <a:avLst/>
          </a:prstGeom>
        </p:spPr>
      </p:pic>
      <p:sp>
        <p:nvSpPr>
          <p:cNvPr id="7" name="TextBox 6">
            <a:extLst>
              <a:ext uri="{FF2B5EF4-FFF2-40B4-BE49-F238E27FC236}">
                <a16:creationId xmlns:a16="http://schemas.microsoft.com/office/drawing/2014/main" id="{C39335A6-6FFA-8D48-8029-A64FAE918335}"/>
              </a:ext>
            </a:extLst>
          </p:cNvPr>
          <p:cNvSpPr txBox="1"/>
          <p:nvPr userDrawn="1"/>
        </p:nvSpPr>
        <p:spPr>
          <a:xfrm>
            <a:off x="394778" y="6256774"/>
            <a:ext cx="11402444" cy="461665"/>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imaging of [M–H]</a:t>
            </a:r>
            <a:r>
              <a:rPr lang="en-US" sz="12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[M–H</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O–H]</a:t>
            </a:r>
            <a:r>
              <a:rPr lang="en-US" sz="12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mass peaks for GD</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gangliosides showed different distribution, reflecting the different spatial distribution of GD</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1a</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GD</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1b</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Courtesy of NIDA/IRP</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4048" y="680086"/>
            <a:ext cx="11054080" cy="486930"/>
          </a:xfrm>
          <a:noFill/>
        </p:spPr>
        <p:txBody>
          <a:bodyPr>
            <a:no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84946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ubtitle: Bra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85249-109E-4946-A18E-75520010CB1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21190"/>
          </a:xfrm>
          <a:prstGeom prst="rect">
            <a:avLst/>
          </a:prstGeom>
        </p:spPr>
      </p:pic>
      <p:sp>
        <p:nvSpPr>
          <p:cNvPr id="7" name="TextBox 6">
            <a:extLst>
              <a:ext uri="{FF2B5EF4-FFF2-40B4-BE49-F238E27FC236}">
                <a16:creationId xmlns:a16="http://schemas.microsoft.com/office/drawing/2014/main" id="{C39335A6-6FFA-8D48-8029-A64FAE918335}"/>
              </a:ext>
            </a:extLst>
          </p:cNvPr>
          <p:cNvSpPr txBox="1"/>
          <p:nvPr userDrawn="1"/>
        </p:nvSpPr>
        <p:spPr>
          <a:xfrm>
            <a:off x="283265" y="6430522"/>
            <a:ext cx="11402444" cy="276999"/>
          </a:xfrm>
          <a:prstGeom prst="rect">
            <a:avLst/>
          </a:prstGeom>
          <a:noFill/>
        </p:spPr>
        <p:txBody>
          <a:bodyPr wrap="square" rtlCol="0">
            <a:spAutoFit/>
          </a:bodyPr>
          <a:lstStyle/>
          <a:p>
            <a:pPr algn="l"/>
            <a:r>
              <a:rPr lang="en-US"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Artwork by ABCD Study participant</a:t>
            </a:r>
            <a:endParaRPr lang="en-US"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1CE26762-30A0-BC4B-8171-37CCCED9D4CE}"/>
              </a:ext>
            </a:extLst>
          </p:cNvPr>
          <p:cNvSpPr>
            <a:spLocks noGrp="1"/>
          </p:cNvSpPr>
          <p:nvPr>
            <p:ph type="title"/>
          </p:nvPr>
        </p:nvSpPr>
        <p:spPr>
          <a:xfrm>
            <a:off x="384048" y="676656"/>
            <a:ext cx="11055096" cy="484632"/>
          </a:xfrm>
        </p:spPr>
        <p:txBody>
          <a:bodyPr>
            <a:noAutofit/>
          </a:bodyPr>
          <a:lstStyle>
            <a:lvl1pPr>
              <a:defRPr sz="4400">
                <a:solidFill>
                  <a:srgbClr val="20558A"/>
                </a:solidFill>
              </a:defRPr>
            </a:lvl1pPr>
          </a:lstStyle>
          <a:p>
            <a:r>
              <a:rPr lang="en-US"/>
              <a:t>Click to edit Master title style</a:t>
            </a:r>
            <a:endParaRPr lang="en-US" dirty="0"/>
          </a:p>
        </p:txBody>
      </p:sp>
    </p:spTree>
    <p:extLst>
      <p:ext uri="{BB962C8B-B14F-4D97-AF65-F5344CB8AC3E}">
        <p14:creationId xmlns:p14="http://schemas.microsoft.com/office/powerpoint/2010/main" val="2648188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ubtitle: Brai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32BC8F-13F8-2C48-931D-C7EEB1B6C63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039"/>
            <a:ext cx="12192000" cy="6917473"/>
          </a:xfrm>
          <a:prstGeom prst="rect">
            <a:avLst/>
          </a:prstGeom>
        </p:spPr>
      </p:pic>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4048" y="676656"/>
            <a:ext cx="11055096" cy="484632"/>
          </a:xfrm>
        </p:spPr>
        <p:txBody>
          <a:bodyPr>
            <a:noAutofit/>
          </a:bodyPr>
          <a:lstStyle>
            <a:lvl1pPr>
              <a:defRPr sz="4400">
                <a:solidFill>
                  <a:schemeClr val="bg1"/>
                </a:solidFill>
              </a:defRPr>
            </a:lvl1pPr>
          </a:lstStyle>
          <a:p>
            <a:r>
              <a:rPr lang="en-US"/>
              <a:t>Click to edit Master title style</a:t>
            </a:r>
            <a:endParaRPr lang="en-US" dirty="0"/>
          </a:p>
        </p:txBody>
      </p:sp>
      <p:sp>
        <p:nvSpPr>
          <p:cNvPr id="7" name="TextBox 6">
            <a:extLst>
              <a:ext uri="{FF2B5EF4-FFF2-40B4-BE49-F238E27FC236}">
                <a16:creationId xmlns:a16="http://schemas.microsoft.com/office/drawing/2014/main" id="{C39335A6-6FFA-8D48-8029-A64FAE918335}"/>
              </a:ext>
            </a:extLst>
          </p:cNvPr>
          <p:cNvSpPr txBox="1"/>
          <p:nvPr userDrawn="1"/>
        </p:nvSpPr>
        <p:spPr>
          <a:xfrm>
            <a:off x="285185" y="6397574"/>
            <a:ext cx="11536702" cy="276999"/>
          </a:xfrm>
          <a:prstGeom prst="rect">
            <a:avLst/>
          </a:prstGeom>
          <a:noFill/>
        </p:spPr>
        <p:txBody>
          <a:bodyPr wrap="square" rtlCol="0">
            <a:spAutoFit/>
          </a:bodyPr>
          <a:lstStyle/>
          <a:p>
            <a:pPr algn="l"/>
            <a:r>
              <a:rPr lang="en-US" sz="1200" b="0" i="0" u="none" strike="noStrike"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Artwork by ABCD Study participant</a:t>
            </a:r>
            <a:endParaRPr lang="en-US"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9089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0C18-B58E-87FF-CFB3-14E6F2E579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13A568-001B-A731-4A07-1106F9CB6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D24F3-5719-2727-42F0-1B9FD332833B}"/>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5" name="Footer Placeholder 4">
            <a:extLst>
              <a:ext uri="{FF2B5EF4-FFF2-40B4-BE49-F238E27FC236}">
                <a16:creationId xmlns:a16="http://schemas.microsoft.com/office/drawing/2014/main" id="{BBABCB08-B4BA-6591-C914-275B06CC8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00800-E6E6-147C-8AFB-35E9521206FE}"/>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113620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FEB8-53D6-AA82-6C34-F6DF95E06D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F7ECF-348F-C0CE-43C9-3412DBE0D2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AB847-4489-8582-2354-DD601CDF9938}"/>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5" name="Footer Placeholder 4">
            <a:extLst>
              <a:ext uri="{FF2B5EF4-FFF2-40B4-BE49-F238E27FC236}">
                <a16:creationId xmlns:a16="http://schemas.microsoft.com/office/drawing/2014/main" id="{51FF2799-4C0D-1725-F9FD-0DE14E497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B7E8B-AA4F-8120-2AAD-6636F0DC3A6E}"/>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3127434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32E99-6FE4-6084-C401-69D95AFA1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C31FAF-8480-2C3B-670C-399E04AB2B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31112-D29A-E2AC-0F0F-6E802E036347}"/>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5" name="Footer Placeholder 4">
            <a:extLst>
              <a:ext uri="{FF2B5EF4-FFF2-40B4-BE49-F238E27FC236}">
                <a16:creationId xmlns:a16="http://schemas.microsoft.com/office/drawing/2014/main" id="{9C4A23B8-D64D-D108-1051-0923C2570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AE108F-1BC6-5B55-8E0A-9C213507A63C}"/>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35226465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D7520-E0EB-C976-F46B-7910144D05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45D7F-11C4-16BB-639B-01321D97C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7E8D45-5236-392B-98DF-58663CAF21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137C4E-9936-E1E4-61F7-52756C7785DB}"/>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6" name="Footer Placeholder 5">
            <a:extLst>
              <a:ext uri="{FF2B5EF4-FFF2-40B4-BE49-F238E27FC236}">
                <a16:creationId xmlns:a16="http://schemas.microsoft.com/office/drawing/2014/main" id="{B9100C66-C413-2D62-5534-B815896B1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B2ECF-D9E5-6340-538F-969D038E2B15}"/>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13963716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4879-EB7D-4034-2B7D-B628B9BBFD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5401D4-5664-8901-493E-2C1F012B5B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2B692A-0AF7-1F16-EF59-660B66A915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7B546A-E6A8-D842-98A3-AFCB2992C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790189-E44B-DB34-1A92-3C3ED1E61C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6C9CB-6E55-9566-925F-0274A68AB2E6}"/>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8" name="Footer Placeholder 7">
            <a:extLst>
              <a:ext uri="{FF2B5EF4-FFF2-40B4-BE49-F238E27FC236}">
                <a16:creationId xmlns:a16="http://schemas.microsoft.com/office/drawing/2014/main" id="{1FEFC9B6-2493-4D4C-5C43-83422EE245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7293E1-6768-0D38-16D2-38446F6AAD5C}"/>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665011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8595360" y="6356366"/>
            <a:ext cx="2910840" cy="365125"/>
          </a:xfrm>
          <a:prstGeom prst="rect">
            <a:avLst/>
          </a:prstGeom>
        </p:spPr>
        <p:txBody>
          <a:bodyPr/>
          <a:lstStyle>
            <a:lvl1pPr>
              <a:defRPr/>
            </a:lvl1pPr>
          </a:lstStyle>
          <a:p>
            <a:pPr>
              <a:defRPr/>
            </a:pPr>
            <a:fld id="{6F18B549-E22D-4457-A1BA-961CEAB41181}" type="datetimeFigureOut">
              <a:rPr lang="en-US">
                <a:solidFill>
                  <a:prstClr val="white">
                    <a:tint val="95000"/>
                  </a:prstClr>
                </a:solidFill>
              </a:rPr>
              <a:pPr>
                <a:defRPr/>
              </a:pPr>
              <a:t>4/21/2023</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EE7528-571D-4C84-A857-69FACC717482}"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14155534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42452-F1DF-963F-E27B-4541E794E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E6DBB6-3705-0552-6CF7-6042846BEFE0}"/>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4" name="Footer Placeholder 3">
            <a:extLst>
              <a:ext uri="{FF2B5EF4-FFF2-40B4-BE49-F238E27FC236}">
                <a16:creationId xmlns:a16="http://schemas.microsoft.com/office/drawing/2014/main" id="{41F4BEA9-15EA-06DE-0661-1DF205B14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EE6C-517D-BA4C-4639-83F5F0D59FE1}"/>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25555604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54D54C-79FF-2DF5-5418-E90916F7D02E}"/>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3" name="Footer Placeholder 2">
            <a:extLst>
              <a:ext uri="{FF2B5EF4-FFF2-40B4-BE49-F238E27FC236}">
                <a16:creationId xmlns:a16="http://schemas.microsoft.com/office/drawing/2014/main" id="{0EEC1277-9FD7-5C53-BFCD-775109D6A2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CD246D-B828-B8F5-B4EC-A3754AA35DA5}"/>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16961000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2B5B-3435-B650-CF6C-8A53C50494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7000E4-8F23-5DC8-D8C9-4CCF2331A1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02101C-0BB5-EB45-D244-D0C94D7C7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D97A21-4D6E-3874-4EB0-CE3984A7B06A}"/>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6" name="Footer Placeholder 5">
            <a:extLst>
              <a:ext uri="{FF2B5EF4-FFF2-40B4-BE49-F238E27FC236}">
                <a16:creationId xmlns:a16="http://schemas.microsoft.com/office/drawing/2014/main" id="{1DD94BE1-55D3-E8F9-C1D4-587C6821C0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05F1E3-26D4-AD0E-1B6F-358B71C7F4B8}"/>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14703476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4DA19-9860-962E-EC65-7910EC0C0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ADB9EB-C023-BDBD-BDD3-3A24AAA13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A40BA0-E9E0-6B5A-FE37-A4CE41D3C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0087B8-9B43-7F94-BC66-3D59271713C5}"/>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6" name="Footer Placeholder 5">
            <a:extLst>
              <a:ext uri="{FF2B5EF4-FFF2-40B4-BE49-F238E27FC236}">
                <a16:creationId xmlns:a16="http://schemas.microsoft.com/office/drawing/2014/main" id="{575B09A3-8801-5028-B4F1-2119466727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DA4F9-F9DB-D09B-EDC8-FC7D33F10AB5}"/>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14152787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A010-2881-714D-1524-EEAB6475CA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0E1320-6C1C-F005-09D9-DA687CA77B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E840F-A079-CD0B-D435-1CF06C225A70}"/>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5" name="Footer Placeholder 4">
            <a:extLst>
              <a:ext uri="{FF2B5EF4-FFF2-40B4-BE49-F238E27FC236}">
                <a16:creationId xmlns:a16="http://schemas.microsoft.com/office/drawing/2014/main" id="{EBB38090-B879-22CE-07BE-EF30C50F0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9069C-CC12-5799-55FF-FE11C8558083}"/>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32662577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8DB75E-A206-E55C-AA18-69D70EA7ED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5C2244-947B-0810-76AD-37DFA074C0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4FC1F-25CA-312E-440D-4F0040E41740}"/>
              </a:ext>
            </a:extLst>
          </p:cNvPr>
          <p:cNvSpPr>
            <a:spLocks noGrp="1"/>
          </p:cNvSpPr>
          <p:nvPr>
            <p:ph type="dt" sz="half" idx="10"/>
          </p:nvPr>
        </p:nvSpPr>
        <p:spPr/>
        <p:txBody>
          <a:bodyPr/>
          <a:lstStyle/>
          <a:p>
            <a:fld id="{95F861C2-95E9-48A7-B3AA-5B18EF03DCB9}" type="datetimeFigureOut">
              <a:rPr lang="en-US" smtClean="0"/>
              <a:t>4/21/2023</a:t>
            </a:fld>
            <a:endParaRPr lang="en-US"/>
          </a:p>
        </p:txBody>
      </p:sp>
      <p:sp>
        <p:nvSpPr>
          <p:cNvPr id="5" name="Footer Placeholder 4">
            <a:extLst>
              <a:ext uri="{FF2B5EF4-FFF2-40B4-BE49-F238E27FC236}">
                <a16:creationId xmlns:a16="http://schemas.microsoft.com/office/drawing/2014/main" id="{608F48C3-F951-DCD1-E5EC-6DB232752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CFEB3-8213-29AD-491B-96A223EDADFE}"/>
              </a:ext>
            </a:extLst>
          </p:cNvPr>
          <p:cNvSpPr>
            <a:spLocks noGrp="1"/>
          </p:cNvSpPr>
          <p:nvPr>
            <p:ph type="sldNum" sz="quarter" idx="12"/>
          </p:nvPr>
        </p:nvSpPr>
        <p:spPr/>
        <p:txBody>
          <a:bodyPr/>
          <a:lstStyle/>
          <a:p>
            <a:fld id="{5D2B2A4D-9BA2-447D-B766-E7AC982FDE7F}" type="slidenum">
              <a:rPr lang="en-US" smtClean="0"/>
              <a:t>‹#›</a:t>
            </a:fld>
            <a:endParaRPr lang="en-US"/>
          </a:p>
        </p:txBody>
      </p:sp>
    </p:spTree>
    <p:extLst>
      <p:ext uri="{BB962C8B-B14F-4D97-AF65-F5344CB8AC3E}">
        <p14:creationId xmlns:p14="http://schemas.microsoft.com/office/powerpoint/2010/main" val="30045081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MRI brain scans ">
            <a:extLst>
              <a:ext uri="{FF2B5EF4-FFF2-40B4-BE49-F238E27FC236}">
                <a16:creationId xmlns:a16="http://schemas.microsoft.com/office/drawing/2014/main" id="{C4764C94-FF77-4090-90D1-F1EA1B011B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16429" y="3810"/>
            <a:ext cx="10275570" cy="6850380"/>
          </a:xfrm>
          <a:prstGeom prst="rect">
            <a:avLst/>
          </a:prstGeom>
        </p:spPr>
      </p:pic>
      <p:sp>
        <p:nvSpPr>
          <p:cNvPr id="8" name="TextBox 7">
            <a:extLst>
              <a:ext uri="{FF2B5EF4-FFF2-40B4-BE49-F238E27FC236}">
                <a16:creationId xmlns:a16="http://schemas.microsoft.com/office/drawing/2014/main" id="{A9530613-246A-4C98-BA6C-13D2DBBB4A20}"/>
              </a:ext>
            </a:extLst>
          </p:cNvPr>
          <p:cNvSpPr txBox="1"/>
          <p:nvPr userDrawn="1"/>
        </p:nvSpPr>
        <p:spPr>
          <a:xfrm>
            <a:off x="9509854" y="6638746"/>
            <a:ext cx="2682145" cy="215444"/>
          </a:xfrm>
          <a:prstGeom prst="rect">
            <a:avLst/>
          </a:prstGeom>
          <a:noFill/>
        </p:spPr>
        <p:txBody>
          <a:bodyPr wrap="non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Image Courtesy NIDA,  MRI in IRP Neuroimaging Lab</a:t>
            </a:r>
          </a:p>
        </p:txBody>
      </p:sp>
      <p:sp>
        <p:nvSpPr>
          <p:cNvPr id="2" name="Title 1">
            <a:extLst>
              <a:ext uri="{FF2B5EF4-FFF2-40B4-BE49-F238E27FC236}">
                <a16:creationId xmlns:a16="http://schemas.microsoft.com/office/drawing/2014/main" id="{3D6E3CCF-778B-894E-A1F0-7B7587B140D2}"/>
              </a:ext>
            </a:extLst>
          </p:cNvPr>
          <p:cNvSpPr>
            <a:spLocks noGrp="1"/>
          </p:cNvSpPr>
          <p:nvPr>
            <p:ph type="ctrTitle"/>
          </p:nvPr>
        </p:nvSpPr>
        <p:spPr>
          <a:xfrm>
            <a:off x="509155" y="2450326"/>
            <a:ext cx="11346872" cy="923330"/>
          </a:xfrm>
        </p:spPr>
        <p:txBody>
          <a:bodyPr anchor="b">
            <a:spAutoFit/>
          </a:bodyPr>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98F2CC6-3FD7-B24E-A91B-4AC56217A907}"/>
              </a:ext>
            </a:extLst>
          </p:cNvPr>
          <p:cNvSpPr>
            <a:spLocks noGrp="1"/>
          </p:cNvSpPr>
          <p:nvPr>
            <p:ph type="subTitle" idx="1"/>
          </p:nvPr>
        </p:nvSpPr>
        <p:spPr>
          <a:xfrm>
            <a:off x="509155" y="3813464"/>
            <a:ext cx="11346872" cy="590931"/>
          </a:xfrm>
        </p:spPr>
        <p:txBody>
          <a:bodyPr>
            <a:spAutoFit/>
          </a:bodyPr>
          <a:lstStyle>
            <a:lvl1pPr marL="0" indent="0" algn="l">
              <a:buNone/>
              <a:defRPr sz="3600">
                <a:solidFill>
                  <a:srgbClr val="2869A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BA6E5EAA-946E-3849-B479-56DDAAC9226B}"/>
              </a:ext>
            </a:extLst>
          </p:cNvPr>
          <p:cNvSpPr/>
          <p:nvPr userDrawn="1"/>
        </p:nvSpPr>
        <p:spPr>
          <a:xfrm>
            <a:off x="11856027" y="6591869"/>
            <a:ext cx="263185" cy="266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7" name="Picture 6" descr="Logo for NIH. National Institute on Drug Abuse.">
            <a:extLst>
              <a:ext uri="{FF2B5EF4-FFF2-40B4-BE49-F238E27FC236}">
                <a16:creationId xmlns:a16="http://schemas.microsoft.com/office/drawing/2014/main" id="{8FF47C98-CEE1-4589-9B6A-6293927C6B8A}"/>
              </a:ext>
            </a:extLst>
          </p:cNvPr>
          <p:cNvPicPr>
            <a:picLocks noChangeAspect="1"/>
          </p:cNvPicPr>
          <p:nvPr userDrawn="1"/>
        </p:nvPicPr>
        <p:blipFill>
          <a:blip r:embed="rId3"/>
          <a:stretch>
            <a:fillRect/>
          </a:stretch>
        </p:blipFill>
        <p:spPr>
          <a:xfrm>
            <a:off x="509155" y="5863979"/>
            <a:ext cx="2077291" cy="549109"/>
          </a:xfrm>
          <a:prstGeom prst="rect">
            <a:avLst/>
          </a:prstGeom>
        </p:spPr>
      </p:pic>
    </p:spTree>
    <p:extLst>
      <p:ext uri="{BB962C8B-B14F-4D97-AF65-F5344CB8AC3E}">
        <p14:creationId xmlns:p14="http://schemas.microsoft.com/office/powerpoint/2010/main" val="1153001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D13B-4273-2A46-833B-FDFD41DE3411}"/>
              </a:ext>
            </a:extLst>
          </p:cNvPr>
          <p:cNvSpPr>
            <a:spLocks noGrp="1"/>
          </p:cNvSpPr>
          <p:nvPr>
            <p:ph type="title"/>
          </p:nvPr>
        </p:nvSpPr>
        <p:spPr>
          <a:xfrm>
            <a:off x="374073" y="365125"/>
            <a:ext cx="11430000" cy="962230"/>
          </a:xfrm>
        </p:spPr>
        <p:txBody>
          <a:bodyPr>
            <a:noAutofit/>
          </a:bodyPr>
          <a:lstStyle>
            <a:lvl1pPr>
              <a:lnSpc>
                <a:spcPct val="100000"/>
              </a:lnSpc>
              <a:defRPr sz="34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3E7969C-D9C6-C44C-9495-E9B49C3FA0A6}"/>
              </a:ext>
            </a:extLst>
          </p:cNvPr>
          <p:cNvSpPr>
            <a:spLocks noGrp="1"/>
          </p:cNvSpPr>
          <p:nvPr>
            <p:ph idx="1"/>
          </p:nvPr>
        </p:nvSpPr>
        <p:spPr>
          <a:xfrm>
            <a:off x="374073" y="1592825"/>
            <a:ext cx="11430000" cy="4663595"/>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buClr>
                <a:srgbClr val="2869AB"/>
              </a:buClr>
              <a:buSzPct val="75000"/>
              <a:defRPr/>
            </a:lvl3pPr>
            <a:lvl4pPr>
              <a:lnSpc>
                <a:spcPct val="100000"/>
              </a:lnSpc>
              <a:spcBef>
                <a:spcPts val="0"/>
              </a:spcBef>
              <a:spcAft>
                <a:spcPts val="12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06027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2738-9F37-BD46-BFA3-475BF9518084}"/>
              </a:ext>
            </a:extLst>
          </p:cNvPr>
          <p:cNvSpPr>
            <a:spLocks noGrp="1"/>
          </p:cNvSpPr>
          <p:nvPr>
            <p:ph type="title"/>
          </p:nvPr>
        </p:nvSpPr>
        <p:spPr>
          <a:xfrm>
            <a:off x="374073" y="365125"/>
            <a:ext cx="11430000" cy="960120"/>
          </a:xfrm>
        </p:spPr>
        <p:txBody>
          <a:bodyPr>
            <a:normAutofit/>
          </a:bodyPr>
          <a:lstStyle>
            <a:lvl1pPr>
              <a:defRPr sz="3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443DD40-A377-B34A-8676-8CADF7CB7A4A}"/>
              </a:ext>
            </a:extLst>
          </p:cNvPr>
          <p:cNvSpPr>
            <a:spLocks noGrp="1"/>
          </p:cNvSpPr>
          <p:nvPr>
            <p:ph sz="half" idx="1"/>
          </p:nvPr>
        </p:nvSpPr>
        <p:spPr>
          <a:xfrm>
            <a:off x="374073" y="1612490"/>
            <a:ext cx="5539839" cy="4651150"/>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910732B7-B525-4B41-8FDF-71B88D660083}"/>
              </a:ext>
            </a:extLst>
          </p:cNvPr>
          <p:cNvSpPr>
            <a:spLocks noGrp="1"/>
          </p:cNvSpPr>
          <p:nvPr>
            <p:ph sz="half" idx="2"/>
          </p:nvPr>
        </p:nvSpPr>
        <p:spPr>
          <a:xfrm>
            <a:off x="6096000" y="1612490"/>
            <a:ext cx="5714010" cy="4651150"/>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05177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F128EC-2309-C84B-98BB-4C07F5BF1B9C}"/>
              </a:ext>
            </a:extLst>
          </p:cNvPr>
          <p:cNvSpPr>
            <a:spLocks noGrp="1"/>
          </p:cNvSpPr>
          <p:nvPr>
            <p:ph type="body" idx="1"/>
          </p:nvPr>
        </p:nvSpPr>
        <p:spPr>
          <a:xfrm>
            <a:off x="362710" y="1065820"/>
            <a:ext cx="5634865"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E510B2-74E2-6042-BE4E-25C1E1AE5B5B}"/>
              </a:ext>
            </a:extLst>
          </p:cNvPr>
          <p:cNvSpPr>
            <a:spLocks noGrp="1"/>
          </p:cNvSpPr>
          <p:nvPr>
            <p:ph sz="half" idx="2"/>
          </p:nvPr>
        </p:nvSpPr>
        <p:spPr>
          <a:xfrm>
            <a:off x="362710" y="1590261"/>
            <a:ext cx="5634865" cy="4599402"/>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40FB53B-EE9C-A945-A585-CFD19998EC28}"/>
              </a:ext>
            </a:extLst>
          </p:cNvPr>
          <p:cNvSpPr>
            <a:spLocks noGrp="1"/>
          </p:cNvSpPr>
          <p:nvPr>
            <p:ph type="body" sz="quarter" idx="3"/>
          </p:nvPr>
        </p:nvSpPr>
        <p:spPr>
          <a:xfrm>
            <a:off x="6194427" y="1065820"/>
            <a:ext cx="5662616"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D8F00-1C36-DD40-8073-C8AA9679F9B0}"/>
              </a:ext>
            </a:extLst>
          </p:cNvPr>
          <p:cNvSpPr>
            <a:spLocks noGrp="1"/>
          </p:cNvSpPr>
          <p:nvPr>
            <p:ph sz="quarter" idx="4"/>
          </p:nvPr>
        </p:nvSpPr>
        <p:spPr>
          <a:xfrm>
            <a:off x="6194427" y="1590261"/>
            <a:ext cx="5662616" cy="4599402"/>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32075C18-E3AB-A948-AFB4-F476D27D1B11}"/>
              </a:ext>
            </a:extLst>
          </p:cNvPr>
          <p:cNvSpPr>
            <a:spLocks noGrp="1"/>
          </p:cNvSpPr>
          <p:nvPr>
            <p:ph type="title"/>
          </p:nvPr>
        </p:nvSpPr>
        <p:spPr>
          <a:xfrm>
            <a:off x="374073" y="365126"/>
            <a:ext cx="11430000" cy="530352"/>
          </a:xfrm>
        </p:spPr>
        <p:txBody>
          <a:bodyPr/>
          <a:lstStyle/>
          <a:p>
            <a:r>
              <a:rPr lang="en-US"/>
              <a:t>Click to edit Master title style</a:t>
            </a:r>
            <a:endParaRPr lang="en-US" dirty="0"/>
          </a:p>
        </p:txBody>
      </p:sp>
    </p:spTree>
    <p:extLst>
      <p:ext uri="{BB962C8B-B14F-4D97-AF65-F5344CB8AC3E}">
        <p14:creationId xmlns:p14="http://schemas.microsoft.com/office/powerpoint/2010/main" val="2871369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D13B-4273-2A46-833B-FDFD41DE3411}"/>
              </a:ext>
            </a:extLst>
          </p:cNvPr>
          <p:cNvSpPr>
            <a:spLocks noGrp="1"/>
          </p:cNvSpPr>
          <p:nvPr>
            <p:ph type="title"/>
          </p:nvPr>
        </p:nvSpPr>
        <p:spPr>
          <a:xfrm>
            <a:off x="374073" y="365125"/>
            <a:ext cx="11430000" cy="962230"/>
          </a:xfrm>
        </p:spPr>
        <p:txBody>
          <a:bodyPr>
            <a:noAutofit/>
          </a:bodyPr>
          <a:lstStyle>
            <a:lvl1pPr>
              <a:lnSpc>
                <a:spcPct val="100000"/>
              </a:lnSpc>
              <a:defRPr sz="34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3E7969C-D9C6-C44C-9495-E9B49C3FA0A6}"/>
              </a:ext>
            </a:extLst>
          </p:cNvPr>
          <p:cNvSpPr>
            <a:spLocks noGrp="1"/>
          </p:cNvSpPr>
          <p:nvPr>
            <p:ph idx="1"/>
          </p:nvPr>
        </p:nvSpPr>
        <p:spPr>
          <a:xfrm>
            <a:off x="374073" y="1592825"/>
            <a:ext cx="11430000" cy="4663595"/>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buClr>
                <a:srgbClr val="2869AB"/>
              </a:buClr>
              <a:buSzPct val="75000"/>
              <a:defRPr/>
            </a:lvl3pPr>
            <a:lvl4pPr>
              <a:lnSpc>
                <a:spcPct val="100000"/>
              </a:lnSpc>
              <a:spcBef>
                <a:spcPts val="0"/>
              </a:spcBef>
              <a:spcAft>
                <a:spcPts val="12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639948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35C2-4039-AB42-AD89-F7823F368433}"/>
              </a:ext>
            </a:extLst>
          </p:cNvPr>
          <p:cNvSpPr>
            <a:spLocks noGrp="1"/>
          </p:cNvSpPr>
          <p:nvPr>
            <p:ph type="title"/>
          </p:nvPr>
        </p:nvSpPr>
        <p:spPr>
          <a:xfrm>
            <a:off x="374904" y="365126"/>
            <a:ext cx="11430000" cy="1158874"/>
          </a:xfrm>
        </p:spPr>
        <p:txBody>
          <a:bodyPr>
            <a:noAutofit/>
          </a:bodyPr>
          <a:lstStyle>
            <a:lvl1pPr>
              <a:defRPr sz="3800"/>
            </a:lvl1pPr>
          </a:lstStyle>
          <a:p>
            <a:r>
              <a:rPr lang="en-US"/>
              <a:t>Click to edit Master title style</a:t>
            </a:r>
            <a:endParaRPr lang="en-US" dirty="0"/>
          </a:p>
        </p:txBody>
      </p:sp>
      <p:sp>
        <p:nvSpPr>
          <p:cNvPr id="3" name="Text Placeholder 3">
            <a:extLst>
              <a:ext uri="{FF2B5EF4-FFF2-40B4-BE49-F238E27FC236}">
                <a16:creationId xmlns:a16="http://schemas.microsoft.com/office/drawing/2014/main" id="{4702C1D6-6DB6-3942-8BDF-C56C4741D7AA}"/>
              </a:ext>
            </a:extLst>
          </p:cNvPr>
          <p:cNvSpPr>
            <a:spLocks noGrp="1"/>
          </p:cNvSpPr>
          <p:nvPr>
            <p:ph type="body" sz="half" idx="2"/>
          </p:nvPr>
        </p:nvSpPr>
        <p:spPr>
          <a:xfrm>
            <a:off x="381663" y="1641986"/>
            <a:ext cx="11505537" cy="462165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25555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A2CB-C3D1-6448-80A4-ED5CC04F58BB}"/>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5BC35A97-2324-9940-807D-87B8EF6FBAB3}"/>
              </a:ext>
            </a:extLst>
          </p:cNvPr>
          <p:cNvSpPr>
            <a:spLocks noGrp="1"/>
          </p:cNvSpPr>
          <p:nvPr>
            <p:ph type="chart" sz="quarter" idx="10"/>
          </p:nvPr>
        </p:nvSpPr>
        <p:spPr>
          <a:xfrm>
            <a:off x="374650" y="1260475"/>
            <a:ext cx="11385550" cy="4884738"/>
          </a:xfrm>
        </p:spPr>
        <p:txBody>
          <a:bodyPr/>
          <a:lstStyle>
            <a:lvl1pPr>
              <a:defRPr baseline="0">
                <a:latin typeface="Arial" panose="020B0604020202020204" pitchFamily="34" charset="0"/>
              </a:defRPr>
            </a:lvl1pPr>
          </a:lstStyle>
          <a:p>
            <a:r>
              <a:rPr lang="en-US"/>
              <a:t>Click icon to add chart</a:t>
            </a:r>
            <a:endParaRPr lang="en-US" dirty="0"/>
          </a:p>
        </p:txBody>
      </p:sp>
    </p:spTree>
    <p:extLst>
      <p:ext uri="{BB962C8B-B14F-4D97-AF65-F5344CB8AC3E}">
        <p14:creationId xmlns:p14="http://schemas.microsoft.com/office/powerpoint/2010/main" val="3297698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9DABD6C-025A-DF43-B613-01A666818B69}"/>
              </a:ext>
            </a:extLst>
          </p:cNvPr>
          <p:cNvSpPr>
            <a:spLocks noGrp="1"/>
          </p:cNvSpPr>
          <p:nvPr>
            <p:ph type="pic" idx="1"/>
          </p:nvPr>
        </p:nvSpPr>
        <p:spPr>
          <a:xfrm>
            <a:off x="1"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568960"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63FB89F-D40F-9F49-9C11-4A507808DA59}"/>
              </a:ext>
            </a:extLst>
          </p:cNvPr>
          <p:cNvSpPr>
            <a:spLocks noGrp="1"/>
          </p:cNvSpPr>
          <p:nvPr>
            <p:ph type="body" sz="half" idx="2"/>
          </p:nvPr>
        </p:nvSpPr>
        <p:spPr>
          <a:xfrm>
            <a:off x="568960" y="5811520"/>
            <a:ext cx="11318240" cy="681354"/>
          </a:xfrm>
        </p:spPr>
        <p:txBody>
          <a:bodyP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93098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38BB47-A3DE-A045-8730-2C470100A734}"/>
              </a:ext>
            </a:extLst>
          </p:cNvPr>
          <p:cNvSpPr>
            <a:spLocks noGrp="1"/>
          </p:cNvSpPr>
          <p:nvPr>
            <p:ph type="pic" idx="1"/>
          </p:nvPr>
        </p:nvSpPr>
        <p:spPr>
          <a:xfrm>
            <a:off x="6096000" y="0"/>
            <a:ext cx="610028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562EF651-F22C-0249-AB9E-1FBE091E48FA}"/>
              </a:ext>
            </a:extLst>
          </p:cNvPr>
          <p:cNvSpPr>
            <a:spLocks noGrp="1"/>
          </p:cNvSpPr>
          <p:nvPr>
            <p:ph type="title"/>
          </p:nvPr>
        </p:nvSpPr>
        <p:spPr>
          <a:xfrm>
            <a:off x="324196" y="332511"/>
            <a:ext cx="4621877" cy="1403032"/>
          </a:xfrm>
        </p:spPr>
        <p:txBody>
          <a:bodyPr anchor="b">
            <a:noAutofit/>
          </a:bodyPr>
          <a:lstStyle>
            <a:lvl1pPr>
              <a:defRPr sz="3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D2F9CAE-0E39-BC48-AF71-736F22253A36}"/>
              </a:ext>
            </a:extLst>
          </p:cNvPr>
          <p:cNvSpPr>
            <a:spLocks noGrp="1"/>
          </p:cNvSpPr>
          <p:nvPr>
            <p:ph type="body" sz="half" idx="2"/>
          </p:nvPr>
        </p:nvSpPr>
        <p:spPr>
          <a:xfrm>
            <a:off x="324196" y="1933996"/>
            <a:ext cx="4621877" cy="459149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F56D66E9-9D2A-4F42-BCBE-76D71A48DDDD}"/>
              </a:ext>
            </a:extLst>
          </p:cNvPr>
          <p:cNvSpPr>
            <a:spLocks noGrp="1"/>
          </p:cNvSpPr>
          <p:nvPr>
            <p:ph type="body" sz="half" idx="10"/>
          </p:nvPr>
        </p:nvSpPr>
        <p:spPr>
          <a:xfrm>
            <a:off x="6451600" y="6382932"/>
            <a:ext cx="5567680" cy="285114"/>
          </a:xfrm>
        </p:spPr>
        <p:txBody>
          <a:bodyPr>
            <a:normAutofit/>
          </a:bodyPr>
          <a:lstStyle>
            <a:lvl1pPr marL="0" indent="0" algn="r">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4846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ubTitle: Autoradiograph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BD2560-BA1D-A446-B165-23043FD424D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308070" cy="6929979"/>
          </a:xfrm>
          <a:prstGeom prst="rect">
            <a:avLst/>
          </a:prstGeom>
        </p:spPr>
      </p:pic>
      <p:sp>
        <p:nvSpPr>
          <p:cNvPr id="7" name="TextBox 6" descr="Autoradiographic Visualization: Areas show intricate pattern of opioid receptor distribution in well-defined brain areas. Receptors are marked by [³H]naloxone binding and subsequent and autoradiographic visualization in emulsion-coated brain sections. Courtesy of Miles Herkenham, NIH/NIMH&#10;">
            <a:extLst>
              <a:ext uri="{FF2B5EF4-FFF2-40B4-BE49-F238E27FC236}">
                <a16:creationId xmlns:a16="http://schemas.microsoft.com/office/drawing/2014/main" id="{37E0E4FB-0F5D-2448-91EE-B911768D36F6}"/>
              </a:ext>
            </a:extLst>
          </p:cNvPr>
          <p:cNvSpPr txBox="1"/>
          <p:nvPr userDrawn="1"/>
        </p:nvSpPr>
        <p:spPr>
          <a:xfrm>
            <a:off x="383156" y="6265992"/>
            <a:ext cx="11402444" cy="461665"/>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Autoradiographic Visualization: Areas show intricate pattern of opioid receptor distribution in well-defined brain areas. Receptors are marked by [³H]naloxone binding and subsequent and autoradiographic visualization in emulsion-coated brain sections. </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Courtesy of Miles Herkenham, NIH/NIMH</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3156"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18804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ubTitle: Mitochondrial Fragmenta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B732D-E85B-8A4E-9C75-B5F0C70153B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36018" y="-35991"/>
            <a:ext cx="12631667" cy="7112177"/>
          </a:xfrm>
          <a:prstGeom prst="rect">
            <a:avLst/>
          </a:prstGeom>
        </p:spPr>
      </p:pic>
      <p:sp>
        <p:nvSpPr>
          <p:cNvPr id="8" name="TextBox 7">
            <a:extLst>
              <a:ext uri="{FF2B5EF4-FFF2-40B4-BE49-F238E27FC236}">
                <a16:creationId xmlns:a16="http://schemas.microsoft.com/office/drawing/2014/main" id="{7E9024A7-EAD1-8E44-83E2-06FFFFE66596}"/>
              </a:ext>
            </a:extLst>
          </p:cNvPr>
          <p:cNvSpPr txBox="1"/>
          <p:nvPr userDrawn="1"/>
        </p:nvSpPr>
        <p:spPr>
          <a:xfrm>
            <a:off x="383156" y="6441440"/>
            <a:ext cx="10630284"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Mitochondrial fragmentation,</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Courtesy NIDA/IRP</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3156"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42758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ubtitle: GD Gangliosides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1E052C-D9F6-40B5-A7F5-097A4CBB242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77191" cy="6858000"/>
          </a:xfrm>
          <a:prstGeom prst="rect">
            <a:avLst/>
          </a:prstGeom>
        </p:spPr>
      </p:pic>
      <p:sp>
        <p:nvSpPr>
          <p:cNvPr id="7" name="TextBox 6">
            <a:extLst>
              <a:ext uri="{FF2B5EF4-FFF2-40B4-BE49-F238E27FC236}">
                <a16:creationId xmlns:a16="http://schemas.microsoft.com/office/drawing/2014/main" id="{C39335A6-6FFA-8D48-8029-A64FAE918335}"/>
              </a:ext>
            </a:extLst>
          </p:cNvPr>
          <p:cNvSpPr txBox="1"/>
          <p:nvPr userDrawn="1"/>
        </p:nvSpPr>
        <p:spPr>
          <a:xfrm>
            <a:off x="394778" y="6256774"/>
            <a:ext cx="11402444" cy="461665"/>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imaging of [M–H]</a:t>
            </a:r>
            <a:r>
              <a:rPr lang="en-US" sz="12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[M–H</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O–H]</a:t>
            </a:r>
            <a:r>
              <a:rPr lang="en-US" sz="12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mass peaks for GD</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gangliosides showed different distribution, reflecting the different spatial distribution of GD</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1a</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GD</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1b</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Courtesy of NIDA/IRP</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4048" y="680086"/>
            <a:ext cx="11054080" cy="486930"/>
          </a:xfrm>
          <a:noFill/>
        </p:spPr>
        <p:txBody>
          <a:bodyPr>
            <a:no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73977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ubtitle: Bra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85249-109E-4946-A18E-75520010CB1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21190"/>
          </a:xfrm>
          <a:prstGeom prst="rect">
            <a:avLst/>
          </a:prstGeom>
        </p:spPr>
      </p:pic>
      <p:sp>
        <p:nvSpPr>
          <p:cNvPr id="7" name="TextBox 6">
            <a:extLst>
              <a:ext uri="{FF2B5EF4-FFF2-40B4-BE49-F238E27FC236}">
                <a16:creationId xmlns:a16="http://schemas.microsoft.com/office/drawing/2014/main" id="{C39335A6-6FFA-8D48-8029-A64FAE918335}"/>
              </a:ext>
            </a:extLst>
          </p:cNvPr>
          <p:cNvSpPr txBox="1"/>
          <p:nvPr userDrawn="1"/>
        </p:nvSpPr>
        <p:spPr>
          <a:xfrm>
            <a:off x="283265" y="6430522"/>
            <a:ext cx="11402444" cy="276999"/>
          </a:xfrm>
          <a:prstGeom prst="rect">
            <a:avLst/>
          </a:prstGeom>
          <a:noFill/>
        </p:spPr>
        <p:txBody>
          <a:bodyPr wrap="square" rtlCol="0">
            <a:spAutoFit/>
          </a:bodyPr>
          <a:lstStyle/>
          <a:p>
            <a:pPr algn="l"/>
            <a:r>
              <a:rPr lang="en-US"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Artwork by ABCD Study participant</a:t>
            </a:r>
            <a:endParaRPr lang="en-US"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1CE26762-30A0-BC4B-8171-37CCCED9D4CE}"/>
              </a:ext>
            </a:extLst>
          </p:cNvPr>
          <p:cNvSpPr>
            <a:spLocks noGrp="1"/>
          </p:cNvSpPr>
          <p:nvPr>
            <p:ph type="title"/>
          </p:nvPr>
        </p:nvSpPr>
        <p:spPr>
          <a:xfrm>
            <a:off x="384048" y="676656"/>
            <a:ext cx="11055096" cy="484632"/>
          </a:xfrm>
        </p:spPr>
        <p:txBody>
          <a:bodyPr>
            <a:noAutofit/>
          </a:bodyPr>
          <a:lstStyle>
            <a:lvl1pPr>
              <a:defRPr sz="4400">
                <a:solidFill>
                  <a:srgbClr val="20558A"/>
                </a:solidFill>
              </a:defRPr>
            </a:lvl1pPr>
          </a:lstStyle>
          <a:p>
            <a:r>
              <a:rPr lang="en-US"/>
              <a:t>Click to edit Master title style</a:t>
            </a:r>
            <a:endParaRPr lang="en-US" dirty="0"/>
          </a:p>
        </p:txBody>
      </p:sp>
    </p:spTree>
    <p:extLst>
      <p:ext uri="{BB962C8B-B14F-4D97-AF65-F5344CB8AC3E}">
        <p14:creationId xmlns:p14="http://schemas.microsoft.com/office/powerpoint/2010/main" val="3091196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ubtitle: Brai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32BC8F-13F8-2C48-931D-C7EEB1B6C63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039"/>
            <a:ext cx="12192000" cy="6917473"/>
          </a:xfrm>
          <a:prstGeom prst="rect">
            <a:avLst/>
          </a:prstGeom>
        </p:spPr>
      </p:pic>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4048" y="676656"/>
            <a:ext cx="11055096" cy="484632"/>
          </a:xfrm>
        </p:spPr>
        <p:txBody>
          <a:bodyPr>
            <a:noAutofit/>
          </a:bodyPr>
          <a:lstStyle>
            <a:lvl1pPr>
              <a:defRPr sz="4400">
                <a:solidFill>
                  <a:schemeClr val="bg1"/>
                </a:solidFill>
              </a:defRPr>
            </a:lvl1pPr>
          </a:lstStyle>
          <a:p>
            <a:r>
              <a:rPr lang="en-US"/>
              <a:t>Click to edit Master title style</a:t>
            </a:r>
            <a:endParaRPr lang="en-US" dirty="0"/>
          </a:p>
        </p:txBody>
      </p:sp>
      <p:sp>
        <p:nvSpPr>
          <p:cNvPr id="7" name="TextBox 6">
            <a:extLst>
              <a:ext uri="{FF2B5EF4-FFF2-40B4-BE49-F238E27FC236}">
                <a16:creationId xmlns:a16="http://schemas.microsoft.com/office/drawing/2014/main" id="{C39335A6-6FFA-8D48-8029-A64FAE918335}"/>
              </a:ext>
            </a:extLst>
          </p:cNvPr>
          <p:cNvSpPr txBox="1"/>
          <p:nvPr userDrawn="1"/>
        </p:nvSpPr>
        <p:spPr>
          <a:xfrm>
            <a:off x="285185" y="6397574"/>
            <a:ext cx="11536702" cy="276999"/>
          </a:xfrm>
          <a:prstGeom prst="rect">
            <a:avLst/>
          </a:prstGeom>
          <a:noFill/>
        </p:spPr>
        <p:txBody>
          <a:bodyPr wrap="square" rtlCol="0">
            <a:spAutoFit/>
          </a:bodyPr>
          <a:lstStyle/>
          <a:p>
            <a:pPr algn="l"/>
            <a:r>
              <a:rPr lang="en-US" sz="1200" b="0" i="0" u="none" strike="noStrike"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Artwork by ABCD Study participant</a:t>
            </a:r>
            <a:endParaRPr lang="en-US"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95997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914400"/>
          </a:xfrm>
        </p:spPr>
        <p:txBody>
          <a:bodyPr/>
          <a:lstStyle/>
          <a:p>
            <a:r>
              <a:rPr lang="en-US"/>
              <a:t>Click to edit Master title style</a:t>
            </a:r>
          </a:p>
        </p:txBody>
      </p:sp>
      <p:sp>
        <p:nvSpPr>
          <p:cNvPr id="3" name="Chart Placeholder 2"/>
          <p:cNvSpPr>
            <a:spLocks noGrp="1"/>
          </p:cNvSpPr>
          <p:nvPr>
            <p:ph type="chart" idx="1"/>
          </p:nvPr>
        </p:nvSpPr>
        <p:spPr>
          <a:xfrm>
            <a:off x="914400" y="1676400"/>
            <a:ext cx="10363200" cy="4114800"/>
          </a:xfrm>
        </p:spPr>
        <p:txBody>
          <a:bodyPr/>
          <a:lstStyle/>
          <a:p>
            <a:pPr lvl="0"/>
            <a:endParaRPr lang="en-US" noProof="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5072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3CD504-455D-4D4A-8027-09EB490D5D22}" type="datetimeFigureOut">
              <a:rPr lang="en-US" smtClean="0"/>
              <a:t>4/21/2023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FF911D-DD42-46F8-A2E3-6C61C5D8BBC6}" type="slidenum">
              <a:rPr lang="en-US" smtClean="0"/>
              <a:t>‹#›</a:t>
            </a:fld>
            <a:endParaRPr lang="en-US"/>
          </a:p>
        </p:txBody>
      </p:sp>
    </p:spTree>
    <p:extLst>
      <p:ext uri="{BB962C8B-B14F-4D97-AF65-F5344CB8AC3E}">
        <p14:creationId xmlns:p14="http://schemas.microsoft.com/office/powerpoint/2010/main" val="20761201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6" name="Picture 5" descr="MRI brain scans ">
            <a:extLst>
              <a:ext uri="{FF2B5EF4-FFF2-40B4-BE49-F238E27FC236}">
                <a16:creationId xmlns:a16="http://schemas.microsoft.com/office/drawing/2014/main" id="{C4764C94-FF77-4090-90D1-F1EA1B011B8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16429" y="3810"/>
            <a:ext cx="10275570" cy="6850380"/>
          </a:xfrm>
          <a:prstGeom prst="rect">
            <a:avLst/>
          </a:prstGeom>
        </p:spPr>
      </p:pic>
      <p:sp>
        <p:nvSpPr>
          <p:cNvPr id="8" name="TextBox 7">
            <a:extLst>
              <a:ext uri="{FF2B5EF4-FFF2-40B4-BE49-F238E27FC236}">
                <a16:creationId xmlns:a16="http://schemas.microsoft.com/office/drawing/2014/main" id="{A9530613-246A-4C98-BA6C-13D2DBBB4A20}"/>
              </a:ext>
            </a:extLst>
          </p:cNvPr>
          <p:cNvSpPr txBox="1"/>
          <p:nvPr userDrawn="1"/>
        </p:nvSpPr>
        <p:spPr>
          <a:xfrm>
            <a:off x="9509854" y="6638746"/>
            <a:ext cx="2682145" cy="215444"/>
          </a:xfrm>
          <a:prstGeom prst="rect">
            <a:avLst/>
          </a:prstGeom>
          <a:noFill/>
        </p:spPr>
        <p:txBody>
          <a:bodyPr wrap="non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Image Courtesy NIDA,  MRI in IRP Neuroimaging Lab</a:t>
            </a:r>
          </a:p>
        </p:txBody>
      </p:sp>
      <p:sp>
        <p:nvSpPr>
          <p:cNvPr id="2" name="Title 1">
            <a:extLst>
              <a:ext uri="{FF2B5EF4-FFF2-40B4-BE49-F238E27FC236}">
                <a16:creationId xmlns:a16="http://schemas.microsoft.com/office/drawing/2014/main" id="{3D6E3CCF-778B-894E-A1F0-7B7587B140D2}"/>
              </a:ext>
            </a:extLst>
          </p:cNvPr>
          <p:cNvSpPr>
            <a:spLocks noGrp="1"/>
          </p:cNvSpPr>
          <p:nvPr>
            <p:ph type="ctrTitle"/>
          </p:nvPr>
        </p:nvSpPr>
        <p:spPr>
          <a:xfrm>
            <a:off x="509155" y="2450326"/>
            <a:ext cx="11346872" cy="923330"/>
          </a:xfrm>
        </p:spPr>
        <p:txBody>
          <a:bodyPr anchor="b">
            <a:spAutoFit/>
          </a:bodyPr>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98F2CC6-3FD7-B24E-A91B-4AC56217A907}"/>
              </a:ext>
            </a:extLst>
          </p:cNvPr>
          <p:cNvSpPr>
            <a:spLocks noGrp="1"/>
          </p:cNvSpPr>
          <p:nvPr>
            <p:ph type="subTitle" idx="1"/>
          </p:nvPr>
        </p:nvSpPr>
        <p:spPr>
          <a:xfrm>
            <a:off x="509155" y="3813464"/>
            <a:ext cx="11346872" cy="590931"/>
          </a:xfrm>
        </p:spPr>
        <p:txBody>
          <a:bodyPr>
            <a:spAutoFit/>
          </a:bodyPr>
          <a:lstStyle>
            <a:lvl1pPr marL="0" indent="0" algn="l">
              <a:buNone/>
              <a:defRPr sz="3600">
                <a:solidFill>
                  <a:srgbClr val="2869A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BA6E5EAA-946E-3849-B479-56DDAAC9226B}"/>
              </a:ext>
            </a:extLst>
          </p:cNvPr>
          <p:cNvSpPr/>
          <p:nvPr userDrawn="1"/>
        </p:nvSpPr>
        <p:spPr>
          <a:xfrm>
            <a:off x="11856027" y="6591869"/>
            <a:ext cx="263185" cy="266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7" name="Picture 6" descr="Logo for NIH. National Institute on Drug Abuse.">
            <a:extLst>
              <a:ext uri="{FF2B5EF4-FFF2-40B4-BE49-F238E27FC236}">
                <a16:creationId xmlns:a16="http://schemas.microsoft.com/office/drawing/2014/main" id="{8FF47C98-CEE1-4589-9B6A-6293927C6B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9155" y="5863979"/>
            <a:ext cx="2077291" cy="549109"/>
          </a:xfrm>
          <a:prstGeom prst="rect">
            <a:avLst/>
          </a:prstGeom>
        </p:spPr>
      </p:pic>
    </p:spTree>
    <p:extLst>
      <p:ext uri="{BB962C8B-B14F-4D97-AF65-F5344CB8AC3E}">
        <p14:creationId xmlns:p14="http://schemas.microsoft.com/office/powerpoint/2010/main" val="1298638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63C91F-CAE2-E64B-82F7-EDC1614BD2DB}"/>
              </a:ext>
            </a:extLst>
          </p:cNvPr>
          <p:cNvSpPr/>
          <p:nvPr userDrawn="1"/>
        </p:nvSpPr>
        <p:spPr>
          <a:xfrm>
            <a:off x="11856027" y="6591869"/>
            <a:ext cx="263185" cy="266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0" name="Picture 9" descr="Logo for NIH. National Institute on Drug Abuse.">
            <a:extLst>
              <a:ext uri="{FF2B5EF4-FFF2-40B4-BE49-F238E27FC236}">
                <a16:creationId xmlns:a16="http://schemas.microsoft.com/office/drawing/2014/main" id="{E1469C50-067F-9448-968A-A3D7840D0C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5" y="5863979"/>
            <a:ext cx="2077291" cy="549109"/>
          </a:xfrm>
          <a:prstGeom prst="rect">
            <a:avLst/>
          </a:prstGeom>
        </p:spPr>
      </p:pic>
      <p:sp>
        <p:nvSpPr>
          <p:cNvPr id="13" name="Title 1">
            <a:extLst>
              <a:ext uri="{FF2B5EF4-FFF2-40B4-BE49-F238E27FC236}">
                <a16:creationId xmlns:a16="http://schemas.microsoft.com/office/drawing/2014/main" id="{F5436D56-0D74-B340-A09E-C90A47F1BDC6}"/>
              </a:ext>
            </a:extLst>
          </p:cNvPr>
          <p:cNvSpPr>
            <a:spLocks noGrp="1"/>
          </p:cNvSpPr>
          <p:nvPr>
            <p:ph type="ctrTitle"/>
          </p:nvPr>
        </p:nvSpPr>
        <p:spPr>
          <a:xfrm>
            <a:off x="661555" y="2602726"/>
            <a:ext cx="11346872" cy="923330"/>
          </a:xfrm>
        </p:spPr>
        <p:txBody>
          <a:bodyPr anchor="b">
            <a:spAutoFit/>
          </a:bodyPr>
          <a:lstStyle>
            <a:lvl1pPr algn="l">
              <a:defRPr sz="6000"/>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344BA9E4-BD9C-1B42-9F6B-46B70327B146}"/>
              </a:ext>
            </a:extLst>
          </p:cNvPr>
          <p:cNvSpPr>
            <a:spLocks noGrp="1"/>
          </p:cNvSpPr>
          <p:nvPr>
            <p:ph type="subTitle" idx="1"/>
          </p:nvPr>
        </p:nvSpPr>
        <p:spPr>
          <a:xfrm>
            <a:off x="661555" y="3965864"/>
            <a:ext cx="11346872" cy="590931"/>
          </a:xfrm>
        </p:spPr>
        <p:txBody>
          <a:bodyPr>
            <a:spAutoFit/>
          </a:bodyPr>
          <a:lstStyle>
            <a:lvl1pPr marL="0" indent="0" algn="l">
              <a:buNone/>
              <a:defRPr sz="3600">
                <a:solidFill>
                  <a:srgbClr val="2869A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46589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D13B-4273-2A46-833B-FDFD41DE3411}"/>
              </a:ext>
            </a:extLst>
          </p:cNvPr>
          <p:cNvSpPr>
            <a:spLocks noGrp="1"/>
          </p:cNvSpPr>
          <p:nvPr>
            <p:ph type="title"/>
          </p:nvPr>
        </p:nvSpPr>
        <p:spPr>
          <a:xfrm>
            <a:off x="374073" y="365125"/>
            <a:ext cx="11430000" cy="962230"/>
          </a:xfrm>
        </p:spPr>
        <p:txBody>
          <a:bodyPr>
            <a:noAutofit/>
          </a:bodyPr>
          <a:lstStyle>
            <a:lvl1pPr>
              <a:lnSpc>
                <a:spcPct val="100000"/>
              </a:lnSpc>
              <a:defRPr sz="34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3E7969C-D9C6-C44C-9495-E9B49C3FA0A6}"/>
              </a:ext>
            </a:extLst>
          </p:cNvPr>
          <p:cNvSpPr>
            <a:spLocks noGrp="1"/>
          </p:cNvSpPr>
          <p:nvPr>
            <p:ph idx="1"/>
          </p:nvPr>
        </p:nvSpPr>
        <p:spPr>
          <a:xfrm>
            <a:off x="374073" y="1592825"/>
            <a:ext cx="11430000" cy="4663595"/>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buClr>
                <a:srgbClr val="2869AB"/>
              </a:buClr>
              <a:buSzPct val="75000"/>
              <a:defRPr/>
            </a:lvl3pPr>
            <a:lvl4pPr>
              <a:lnSpc>
                <a:spcPct val="100000"/>
              </a:lnSpc>
              <a:spcBef>
                <a:spcPts val="0"/>
              </a:spcBef>
              <a:spcAft>
                <a:spcPts val="12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6923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2738-9F37-BD46-BFA3-475BF9518084}"/>
              </a:ext>
            </a:extLst>
          </p:cNvPr>
          <p:cNvSpPr>
            <a:spLocks noGrp="1"/>
          </p:cNvSpPr>
          <p:nvPr>
            <p:ph type="title"/>
          </p:nvPr>
        </p:nvSpPr>
        <p:spPr>
          <a:xfrm>
            <a:off x="374073" y="365125"/>
            <a:ext cx="11430000" cy="960120"/>
          </a:xfrm>
        </p:spPr>
        <p:txBody>
          <a:bodyPr>
            <a:normAutofit/>
          </a:bodyPr>
          <a:lstStyle>
            <a:lvl1pPr>
              <a:defRPr sz="3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443DD40-A377-B34A-8676-8CADF7CB7A4A}"/>
              </a:ext>
            </a:extLst>
          </p:cNvPr>
          <p:cNvSpPr>
            <a:spLocks noGrp="1"/>
          </p:cNvSpPr>
          <p:nvPr>
            <p:ph sz="half" idx="1"/>
          </p:nvPr>
        </p:nvSpPr>
        <p:spPr>
          <a:xfrm>
            <a:off x="374073" y="1612490"/>
            <a:ext cx="5539839" cy="4651150"/>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910732B7-B525-4B41-8FDF-71B88D660083}"/>
              </a:ext>
            </a:extLst>
          </p:cNvPr>
          <p:cNvSpPr>
            <a:spLocks noGrp="1"/>
          </p:cNvSpPr>
          <p:nvPr>
            <p:ph sz="half" idx="2"/>
          </p:nvPr>
        </p:nvSpPr>
        <p:spPr>
          <a:xfrm>
            <a:off x="6096000" y="1612490"/>
            <a:ext cx="5714010" cy="4651150"/>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80817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F128EC-2309-C84B-98BB-4C07F5BF1B9C}"/>
              </a:ext>
            </a:extLst>
          </p:cNvPr>
          <p:cNvSpPr>
            <a:spLocks noGrp="1"/>
          </p:cNvSpPr>
          <p:nvPr>
            <p:ph type="body" idx="1"/>
          </p:nvPr>
        </p:nvSpPr>
        <p:spPr>
          <a:xfrm>
            <a:off x="362710" y="1065820"/>
            <a:ext cx="5634865"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E510B2-74E2-6042-BE4E-25C1E1AE5B5B}"/>
              </a:ext>
            </a:extLst>
          </p:cNvPr>
          <p:cNvSpPr>
            <a:spLocks noGrp="1"/>
          </p:cNvSpPr>
          <p:nvPr>
            <p:ph sz="half" idx="2"/>
          </p:nvPr>
        </p:nvSpPr>
        <p:spPr>
          <a:xfrm>
            <a:off x="362710" y="1590261"/>
            <a:ext cx="5634865" cy="4599402"/>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40FB53B-EE9C-A945-A585-CFD19998EC28}"/>
              </a:ext>
            </a:extLst>
          </p:cNvPr>
          <p:cNvSpPr>
            <a:spLocks noGrp="1"/>
          </p:cNvSpPr>
          <p:nvPr>
            <p:ph type="body" sz="quarter" idx="3"/>
          </p:nvPr>
        </p:nvSpPr>
        <p:spPr>
          <a:xfrm>
            <a:off x="6194427" y="1065820"/>
            <a:ext cx="5662616"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D8F00-1C36-DD40-8073-C8AA9679F9B0}"/>
              </a:ext>
            </a:extLst>
          </p:cNvPr>
          <p:cNvSpPr>
            <a:spLocks noGrp="1"/>
          </p:cNvSpPr>
          <p:nvPr>
            <p:ph sz="quarter" idx="4"/>
          </p:nvPr>
        </p:nvSpPr>
        <p:spPr>
          <a:xfrm>
            <a:off x="6194427" y="1590261"/>
            <a:ext cx="5662616" cy="4599402"/>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32075C18-E3AB-A948-AFB4-F476D27D1B11}"/>
              </a:ext>
            </a:extLst>
          </p:cNvPr>
          <p:cNvSpPr>
            <a:spLocks noGrp="1"/>
          </p:cNvSpPr>
          <p:nvPr>
            <p:ph type="title"/>
          </p:nvPr>
        </p:nvSpPr>
        <p:spPr>
          <a:xfrm>
            <a:off x="374073" y="365126"/>
            <a:ext cx="11430000" cy="530352"/>
          </a:xfrm>
        </p:spPr>
        <p:txBody>
          <a:bodyPr/>
          <a:lstStyle/>
          <a:p>
            <a:r>
              <a:rPr lang="en-US"/>
              <a:t>Click to edit Master title style</a:t>
            </a:r>
            <a:endParaRPr lang="en-US" dirty="0"/>
          </a:p>
        </p:txBody>
      </p:sp>
    </p:spTree>
    <p:extLst>
      <p:ext uri="{BB962C8B-B14F-4D97-AF65-F5344CB8AC3E}">
        <p14:creationId xmlns:p14="http://schemas.microsoft.com/office/powerpoint/2010/main" val="1433477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35C2-4039-AB42-AD89-F7823F368433}"/>
              </a:ext>
            </a:extLst>
          </p:cNvPr>
          <p:cNvSpPr>
            <a:spLocks noGrp="1"/>
          </p:cNvSpPr>
          <p:nvPr>
            <p:ph type="title"/>
          </p:nvPr>
        </p:nvSpPr>
        <p:spPr>
          <a:xfrm>
            <a:off x="374904" y="365126"/>
            <a:ext cx="11430000" cy="1158874"/>
          </a:xfrm>
        </p:spPr>
        <p:txBody>
          <a:bodyPr>
            <a:noAutofit/>
          </a:bodyPr>
          <a:lstStyle>
            <a:lvl1pPr>
              <a:defRPr sz="3800"/>
            </a:lvl1pPr>
          </a:lstStyle>
          <a:p>
            <a:r>
              <a:rPr lang="en-US"/>
              <a:t>Click to edit Master title style</a:t>
            </a:r>
            <a:endParaRPr lang="en-US" dirty="0"/>
          </a:p>
        </p:txBody>
      </p:sp>
      <p:sp>
        <p:nvSpPr>
          <p:cNvPr id="3" name="Text Placeholder 3">
            <a:extLst>
              <a:ext uri="{FF2B5EF4-FFF2-40B4-BE49-F238E27FC236}">
                <a16:creationId xmlns:a16="http://schemas.microsoft.com/office/drawing/2014/main" id="{4702C1D6-6DB6-3942-8BDF-C56C4741D7AA}"/>
              </a:ext>
            </a:extLst>
          </p:cNvPr>
          <p:cNvSpPr>
            <a:spLocks noGrp="1"/>
          </p:cNvSpPr>
          <p:nvPr>
            <p:ph type="body" sz="half" idx="2"/>
          </p:nvPr>
        </p:nvSpPr>
        <p:spPr>
          <a:xfrm>
            <a:off x="381663" y="1641986"/>
            <a:ext cx="11505537" cy="462165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30091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A2CB-C3D1-6448-80A4-ED5CC04F58BB}"/>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5BC35A97-2324-9940-807D-87B8EF6FBAB3}"/>
              </a:ext>
            </a:extLst>
          </p:cNvPr>
          <p:cNvSpPr>
            <a:spLocks noGrp="1"/>
          </p:cNvSpPr>
          <p:nvPr>
            <p:ph type="chart" sz="quarter" idx="10"/>
          </p:nvPr>
        </p:nvSpPr>
        <p:spPr>
          <a:xfrm>
            <a:off x="374650" y="1260475"/>
            <a:ext cx="11385550" cy="4884738"/>
          </a:xfrm>
        </p:spPr>
        <p:txBody>
          <a:bodyPr/>
          <a:lstStyle>
            <a:lvl1pPr>
              <a:defRPr baseline="0">
                <a:latin typeface="Arial" panose="020B0604020202020204" pitchFamily="34" charset="0"/>
              </a:defRPr>
            </a:lvl1pPr>
          </a:lstStyle>
          <a:p>
            <a:r>
              <a:rPr lang="en-US"/>
              <a:t>Click icon to add chart</a:t>
            </a:r>
            <a:endParaRPr lang="en-US" dirty="0"/>
          </a:p>
        </p:txBody>
      </p:sp>
    </p:spTree>
    <p:extLst>
      <p:ext uri="{BB962C8B-B14F-4D97-AF65-F5344CB8AC3E}">
        <p14:creationId xmlns:p14="http://schemas.microsoft.com/office/powerpoint/2010/main" val="2945277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38BB47-A3DE-A045-8730-2C470100A734}"/>
              </a:ext>
            </a:extLst>
          </p:cNvPr>
          <p:cNvSpPr>
            <a:spLocks noGrp="1"/>
          </p:cNvSpPr>
          <p:nvPr>
            <p:ph type="pic" idx="1"/>
          </p:nvPr>
        </p:nvSpPr>
        <p:spPr>
          <a:xfrm>
            <a:off x="6096000" y="0"/>
            <a:ext cx="610028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562EF651-F22C-0249-AB9E-1FBE091E48FA}"/>
              </a:ext>
            </a:extLst>
          </p:cNvPr>
          <p:cNvSpPr>
            <a:spLocks noGrp="1"/>
          </p:cNvSpPr>
          <p:nvPr>
            <p:ph type="title"/>
          </p:nvPr>
        </p:nvSpPr>
        <p:spPr>
          <a:xfrm>
            <a:off x="324196" y="332511"/>
            <a:ext cx="4621877" cy="1403032"/>
          </a:xfrm>
        </p:spPr>
        <p:txBody>
          <a:bodyPr anchor="b">
            <a:noAutofit/>
          </a:bodyPr>
          <a:lstStyle>
            <a:lvl1pPr>
              <a:defRPr sz="3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D2F9CAE-0E39-BC48-AF71-736F22253A36}"/>
              </a:ext>
            </a:extLst>
          </p:cNvPr>
          <p:cNvSpPr>
            <a:spLocks noGrp="1"/>
          </p:cNvSpPr>
          <p:nvPr>
            <p:ph type="body" sz="half" idx="2"/>
          </p:nvPr>
        </p:nvSpPr>
        <p:spPr>
          <a:xfrm>
            <a:off x="324196" y="1933996"/>
            <a:ext cx="4621877" cy="459149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F56D66E9-9D2A-4F42-BCBE-76D71A48DDDD}"/>
              </a:ext>
            </a:extLst>
          </p:cNvPr>
          <p:cNvSpPr>
            <a:spLocks noGrp="1"/>
          </p:cNvSpPr>
          <p:nvPr>
            <p:ph type="body" sz="half" idx="10"/>
          </p:nvPr>
        </p:nvSpPr>
        <p:spPr>
          <a:xfrm>
            <a:off x="6451600" y="6382932"/>
            <a:ext cx="5567680" cy="285114"/>
          </a:xfrm>
        </p:spPr>
        <p:txBody>
          <a:bodyPr>
            <a:normAutofit/>
          </a:bodyPr>
          <a:lstStyle>
            <a:lvl1pPr marL="0" indent="0" algn="r">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6188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ubTitle: Autoradiograph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BD2560-BA1D-A446-B165-23043FD424D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308070" cy="6929979"/>
          </a:xfrm>
          <a:prstGeom prst="rect">
            <a:avLst/>
          </a:prstGeom>
        </p:spPr>
      </p:pic>
      <p:sp>
        <p:nvSpPr>
          <p:cNvPr id="7" name="TextBox 6" descr="Autoradiographic Visualization: Areas show intricate pattern of opioid receptor distribution in well-defined brain areas. Receptors are marked by [³H]naloxone binding and subsequent and autoradiographic visualization in emulsion-coated brain sections. Courtesy of Miles Herkenham, NIH/NIMH&#10;">
            <a:extLst>
              <a:ext uri="{FF2B5EF4-FFF2-40B4-BE49-F238E27FC236}">
                <a16:creationId xmlns:a16="http://schemas.microsoft.com/office/drawing/2014/main" id="{37E0E4FB-0F5D-2448-91EE-B911768D36F6}"/>
              </a:ext>
            </a:extLst>
          </p:cNvPr>
          <p:cNvSpPr txBox="1"/>
          <p:nvPr userDrawn="1"/>
        </p:nvSpPr>
        <p:spPr>
          <a:xfrm>
            <a:off x="383156" y="6265992"/>
            <a:ext cx="11402444" cy="461665"/>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Autoradiographic Visualization: Areas show intricate pattern of opioid receptor distribution in well-defined brain areas. Receptors are marked by [³H]naloxone binding and subsequent and autoradiographic visualization in emulsion-coated brain sections. </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Courtesy of Miles Herkenham, NIH/NIMH</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3156"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88371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ubTitle: Mitochondrial Fragmenta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B732D-E85B-8A4E-9C75-B5F0C70153B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36018" y="-35991"/>
            <a:ext cx="12631667" cy="7112177"/>
          </a:xfrm>
          <a:prstGeom prst="rect">
            <a:avLst/>
          </a:prstGeom>
        </p:spPr>
      </p:pic>
      <p:sp>
        <p:nvSpPr>
          <p:cNvPr id="8" name="TextBox 7">
            <a:extLst>
              <a:ext uri="{FF2B5EF4-FFF2-40B4-BE49-F238E27FC236}">
                <a16:creationId xmlns:a16="http://schemas.microsoft.com/office/drawing/2014/main" id="{7E9024A7-EAD1-8E44-83E2-06FFFFE66596}"/>
              </a:ext>
            </a:extLst>
          </p:cNvPr>
          <p:cNvSpPr txBox="1"/>
          <p:nvPr userDrawn="1"/>
        </p:nvSpPr>
        <p:spPr>
          <a:xfrm>
            <a:off x="383156" y="6441440"/>
            <a:ext cx="10630284"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Mitochondrial fragmentation,</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Courtesy NIDA/IRP</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3156"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206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12" name="Straight Connector 11"/>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3" name="Title 2"/>
          <p:cNvSpPr>
            <a:spLocks noGrp="1"/>
          </p:cNvSpPr>
          <p:nvPr>
            <p:ph type="title"/>
          </p:nvPr>
        </p:nvSpPr>
        <p:spPr/>
        <p:txBody>
          <a:bodyPr/>
          <a:lstStyle/>
          <a:p>
            <a:r>
              <a:rPr lang="en-US"/>
              <a:t>Click to edit Master title style</a:t>
            </a:r>
          </a:p>
        </p:txBody>
      </p:sp>
      <p:sp>
        <p:nvSpPr>
          <p:cNvPr id="6"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9583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ubtitle: GD Gangliosides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1E052C-D9F6-40B5-A7F5-097A4CBB24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77191" cy="6858000"/>
          </a:xfrm>
          <a:prstGeom prst="rect">
            <a:avLst/>
          </a:prstGeom>
        </p:spPr>
      </p:pic>
      <p:sp>
        <p:nvSpPr>
          <p:cNvPr id="7" name="TextBox 6">
            <a:extLst>
              <a:ext uri="{FF2B5EF4-FFF2-40B4-BE49-F238E27FC236}">
                <a16:creationId xmlns:a16="http://schemas.microsoft.com/office/drawing/2014/main" id="{C39335A6-6FFA-8D48-8029-A64FAE918335}"/>
              </a:ext>
            </a:extLst>
          </p:cNvPr>
          <p:cNvSpPr txBox="1"/>
          <p:nvPr userDrawn="1"/>
        </p:nvSpPr>
        <p:spPr>
          <a:xfrm>
            <a:off x="394778" y="6256774"/>
            <a:ext cx="11402444" cy="461665"/>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imaging of [M–H]</a:t>
            </a:r>
            <a:r>
              <a:rPr lang="en-US" sz="12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[M–H</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O–H]</a:t>
            </a:r>
            <a:r>
              <a:rPr lang="en-US" sz="12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mass peaks for GD</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gangliosides showed different distribution, reflecting the different spatial distribution of GD</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1a</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GD</a:t>
            </a:r>
            <a:r>
              <a:rPr lang="en-US" sz="1200"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1b</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Courtesy of NIDA/IRP</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4048" y="680086"/>
            <a:ext cx="11054080" cy="486930"/>
          </a:xfrm>
          <a:noFill/>
        </p:spPr>
        <p:txBody>
          <a:bodyPr>
            <a:no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19230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ubtitle: Bra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85249-109E-4946-A18E-75520010CB15}"/>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21190"/>
          </a:xfrm>
          <a:prstGeom prst="rect">
            <a:avLst/>
          </a:prstGeom>
        </p:spPr>
      </p:pic>
      <p:sp>
        <p:nvSpPr>
          <p:cNvPr id="7" name="TextBox 6">
            <a:extLst>
              <a:ext uri="{FF2B5EF4-FFF2-40B4-BE49-F238E27FC236}">
                <a16:creationId xmlns:a16="http://schemas.microsoft.com/office/drawing/2014/main" id="{C39335A6-6FFA-8D48-8029-A64FAE918335}"/>
              </a:ext>
            </a:extLst>
          </p:cNvPr>
          <p:cNvSpPr txBox="1"/>
          <p:nvPr userDrawn="1"/>
        </p:nvSpPr>
        <p:spPr>
          <a:xfrm>
            <a:off x="283265" y="6430522"/>
            <a:ext cx="11402444" cy="276999"/>
          </a:xfrm>
          <a:prstGeom prst="rect">
            <a:avLst/>
          </a:prstGeom>
          <a:noFill/>
        </p:spPr>
        <p:txBody>
          <a:bodyPr wrap="square" rtlCol="0">
            <a:spAutoFit/>
          </a:bodyPr>
          <a:lstStyle/>
          <a:p>
            <a:pPr algn="l"/>
            <a:r>
              <a:rPr lang="en-US"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Artwork by ABCD Study participant</a:t>
            </a:r>
            <a:endParaRPr lang="en-US"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1CE26762-30A0-BC4B-8171-37CCCED9D4CE}"/>
              </a:ext>
            </a:extLst>
          </p:cNvPr>
          <p:cNvSpPr>
            <a:spLocks noGrp="1"/>
          </p:cNvSpPr>
          <p:nvPr>
            <p:ph type="title"/>
          </p:nvPr>
        </p:nvSpPr>
        <p:spPr>
          <a:xfrm>
            <a:off x="384048" y="676656"/>
            <a:ext cx="11055096" cy="484632"/>
          </a:xfrm>
        </p:spPr>
        <p:txBody>
          <a:bodyPr>
            <a:noAutofit/>
          </a:bodyPr>
          <a:lstStyle>
            <a:lvl1pPr>
              <a:defRPr sz="4400">
                <a:solidFill>
                  <a:srgbClr val="20558A"/>
                </a:solidFill>
              </a:defRPr>
            </a:lvl1pPr>
          </a:lstStyle>
          <a:p>
            <a:r>
              <a:rPr lang="en-US"/>
              <a:t>Click to edit Master title style</a:t>
            </a:r>
            <a:endParaRPr lang="en-US" dirty="0"/>
          </a:p>
        </p:txBody>
      </p:sp>
    </p:spTree>
    <p:extLst>
      <p:ext uri="{BB962C8B-B14F-4D97-AF65-F5344CB8AC3E}">
        <p14:creationId xmlns:p14="http://schemas.microsoft.com/office/powerpoint/2010/main" val="2901382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title: Brai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32BC8F-13F8-2C48-931D-C7EEB1B6C635}"/>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2039"/>
            <a:ext cx="12192000" cy="6917473"/>
          </a:xfrm>
          <a:prstGeom prst="rect">
            <a:avLst/>
          </a:prstGeom>
        </p:spPr>
      </p:pic>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384048" y="676656"/>
            <a:ext cx="11055096" cy="484632"/>
          </a:xfrm>
        </p:spPr>
        <p:txBody>
          <a:bodyPr>
            <a:noAutofit/>
          </a:bodyPr>
          <a:lstStyle>
            <a:lvl1pPr>
              <a:defRPr sz="4400">
                <a:solidFill>
                  <a:schemeClr val="bg1"/>
                </a:solidFill>
              </a:defRPr>
            </a:lvl1pPr>
          </a:lstStyle>
          <a:p>
            <a:r>
              <a:rPr lang="en-US"/>
              <a:t>Click to edit Master title style</a:t>
            </a:r>
            <a:endParaRPr lang="en-US" dirty="0"/>
          </a:p>
        </p:txBody>
      </p:sp>
      <p:sp>
        <p:nvSpPr>
          <p:cNvPr id="7" name="TextBox 6">
            <a:extLst>
              <a:ext uri="{FF2B5EF4-FFF2-40B4-BE49-F238E27FC236}">
                <a16:creationId xmlns:a16="http://schemas.microsoft.com/office/drawing/2014/main" id="{C39335A6-6FFA-8D48-8029-A64FAE918335}"/>
              </a:ext>
            </a:extLst>
          </p:cNvPr>
          <p:cNvSpPr txBox="1"/>
          <p:nvPr userDrawn="1"/>
        </p:nvSpPr>
        <p:spPr>
          <a:xfrm>
            <a:off x="285185" y="6397574"/>
            <a:ext cx="11536702" cy="276999"/>
          </a:xfrm>
          <a:prstGeom prst="rect">
            <a:avLst/>
          </a:prstGeom>
          <a:noFill/>
        </p:spPr>
        <p:txBody>
          <a:bodyPr wrap="square" rtlCol="0">
            <a:spAutoFit/>
          </a:bodyPr>
          <a:lstStyle/>
          <a:p>
            <a:pPr algn="l"/>
            <a:r>
              <a:rPr lang="en-US" sz="1200" b="0" i="0" u="none" strike="noStrike"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Artwork by ABCD Study participant</a:t>
            </a:r>
            <a:endParaRPr lang="en-US"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3083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9544054"/>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399343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8563880"/>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752600"/>
            <a:ext cx="5091289"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2" y="1752600"/>
            <a:ext cx="5091289"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220106"/>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696349"/>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26686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54375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E711-70BE-45B2-AEEC-A889A90B04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94F6B6-7E74-431F-85C4-3A5D5571E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C41AA8-43A8-4AA1-A4B2-EAD6BEF328AB}"/>
              </a:ext>
            </a:extLst>
          </p:cNvPr>
          <p:cNvSpPr>
            <a:spLocks noGrp="1"/>
          </p:cNvSpPr>
          <p:nvPr>
            <p:ph type="dt" sz="half" idx="10"/>
          </p:nvPr>
        </p:nvSpPr>
        <p:spPr/>
        <p:txBody>
          <a:bodyPr/>
          <a:lstStyle/>
          <a:p>
            <a:fld id="{4461DA84-3B1A-4DB2-8AC1-D916B144C1BD}" type="datetimeFigureOut">
              <a:rPr lang="en-US" smtClean="0"/>
              <a:t>4/21/2023</a:t>
            </a:fld>
            <a:endParaRPr lang="en-US"/>
          </a:p>
        </p:txBody>
      </p:sp>
      <p:sp>
        <p:nvSpPr>
          <p:cNvPr id="5" name="Footer Placeholder 4">
            <a:extLst>
              <a:ext uri="{FF2B5EF4-FFF2-40B4-BE49-F238E27FC236}">
                <a16:creationId xmlns:a16="http://schemas.microsoft.com/office/drawing/2014/main" id="{6C937CA9-25F3-42B2-9566-122C86422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711B4-6D24-4277-A784-A0CD0666C237}"/>
              </a:ext>
            </a:extLst>
          </p:cNvPr>
          <p:cNvSpPr>
            <a:spLocks noGrp="1"/>
          </p:cNvSpPr>
          <p:nvPr>
            <p:ph type="sldNum" sz="quarter" idx="12"/>
          </p:nvPr>
        </p:nvSpPr>
        <p:spPr/>
        <p:txBody>
          <a:bodyPr/>
          <a:lstStyle/>
          <a:p>
            <a:fld id="{DE6A1AA3-A7D3-411D-AB55-EEFCF7DF7A82}" type="slidenum">
              <a:rPr lang="en-US" smtClean="0"/>
              <a:t>‹#›</a:t>
            </a:fld>
            <a:endParaRPr lang="en-US"/>
          </a:p>
        </p:txBody>
      </p:sp>
    </p:spTree>
    <p:extLst>
      <p:ext uri="{BB962C8B-B14F-4D97-AF65-F5344CB8AC3E}">
        <p14:creationId xmlns:p14="http://schemas.microsoft.com/office/powerpoint/2010/main" val="5967402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1105274"/>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6179378"/>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39651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533400"/>
            <a:ext cx="2590799"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533400"/>
            <a:ext cx="7591778"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507948"/>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14400"/>
          </a:xfrm>
        </p:spPr>
        <p:txBody>
          <a:bodyPr/>
          <a:lstStyle/>
          <a:p>
            <a:r>
              <a:rPr lang="en-US"/>
              <a:t>Click to edit Master title style</a:t>
            </a:r>
          </a:p>
        </p:txBody>
      </p:sp>
      <p:sp>
        <p:nvSpPr>
          <p:cNvPr id="3" name="Chart Placeholder 2"/>
          <p:cNvSpPr>
            <a:spLocks noGrp="1"/>
          </p:cNvSpPr>
          <p:nvPr>
            <p:ph type="chart" idx="1"/>
          </p:nvPr>
        </p:nvSpPr>
        <p:spPr>
          <a:xfrm>
            <a:off x="914400" y="1752600"/>
            <a:ext cx="10363200" cy="4343400"/>
          </a:xfrm>
        </p:spPr>
        <p:txBody>
          <a:bodyPr/>
          <a:lstStyle/>
          <a:p>
            <a:pPr lvl="0"/>
            <a:endParaRPr lang="en-US" noProof="0"/>
          </a:p>
        </p:txBody>
      </p:sp>
    </p:spTree>
    <p:extLst>
      <p:ext uri="{BB962C8B-B14F-4D97-AF65-F5344CB8AC3E}">
        <p14:creationId xmlns:p14="http://schemas.microsoft.com/office/powerpoint/2010/main" val="484219273"/>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14400"/>
          </a:xfrm>
        </p:spPr>
        <p:txBody>
          <a:bodyPr/>
          <a:lstStyle/>
          <a:p>
            <a:r>
              <a:rPr lang="en-US"/>
              <a:t>Click to edit Master title style</a:t>
            </a:r>
          </a:p>
        </p:txBody>
      </p:sp>
      <p:sp>
        <p:nvSpPr>
          <p:cNvPr id="3" name="Chart Placeholder 2"/>
          <p:cNvSpPr>
            <a:spLocks noGrp="1"/>
          </p:cNvSpPr>
          <p:nvPr>
            <p:ph type="chart" sz="half" idx="1"/>
          </p:nvPr>
        </p:nvSpPr>
        <p:spPr>
          <a:xfrm>
            <a:off x="914401" y="1752600"/>
            <a:ext cx="5091289" cy="4343400"/>
          </a:xfrm>
        </p:spPr>
        <p:txBody>
          <a:bodyPr/>
          <a:lstStyle/>
          <a:p>
            <a:pPr lvl="0"/>
            <a:endParaRPr lang="en-US" noProof="0"/>
          </a:p>
        </p:txBody>
      </p:sp>
      <p:sp>
        <p:nvSpPr>
          <p:cNvPr id="4" name="Text Placeholder 3"/>
          <p:cNvSpPr>
            <a:spLocks noGrp="1"/>
          </p:cNvSpPr>
          <p:nvPr>
            <p:ph type="body" sz="half" idx="2"/>
          </p:nvPr>
        </p:nvSpPr>
        <p:spPr>
          <a:xfrm>
            <a:off x="6186312" y="1752600"/>
            <a:ext cx="5091289"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0452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3" y="2731933"/>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4" cy="360000"/>
          </a:xfrm>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dirty="0"/>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8393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Column Bullets">
    <p:spTree>
      <p:nvGrpSpPr>
        <p:cNvPr id="1" name=""/>
        <p:cNvGrpSpPr/>
        <p:nvPr/>
      </p:nvGrpSpPr>
      <p:grpSpPr>
        <a:xfrm>
          <a:off x="0" y="0"/>
          <a:ext cx="0" cy="0"/>
          <a:chOff x="0" y="0"/>
          <a:chExt cx="0" cy="0"/>
        </a:xfrm>
      </p:grpSpPr>
      <p:cxnSp>
        <p:nvCxnSpPr>
          <p:cNvPr id="15" name="Straight Connector 14"/>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4" name="Text Placeholder 3"/>
          <p:cNvSpPr>
            <a:spLocks noGrp="1"/>
          </p:cNvSpPr>
          <p:nvPr>
            <p:ph type="body" sz="quarter" idx="11"/>
          </p:nvPr>
        </p:nvSpPr>
        <p:spPr>
          <a:xfrm>
            <a:off x="478149" y="1220087"/>
            <a:ext cx="5457534" cy="46417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82497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Column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3173" y="992981"/>
            <a:ext cx="11280362" cy="4861719"/>
          </a:xfrm>
        </p:spPr>
        <p:txBody>
          <a:bodyPr numCol="1">
            <a:noAutofit/>
          </a:bodyPr>
          <a:lstStyle>
            <a:lvl1pPr marL="457109" indent="-457109">
              <a:lnSpc>
                <a:spcPct val="114000"/>
              </a:lnSpc>
              <a:spcBef>
                <a:spcPts val="0"/>
              </a:spcBef>
              <a:buFont typeface="AppleSymbols" charset="0"/>
              <a:buChar char="⦿"/>
              <a:defRPr sz="2200"/>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hoc in </a:t>
            </a:r>
            <a:r>
              <a:rPr lang="en-US" dirty="0" err="1"/>
              <a:t>eo</a:t>
            </a:r>
            <a:r>
              <a:rPr lang="en-US" dirty="0"/>
              <a:t> M. </a:t>
            </a:r>
            <a:r>
              <a:rPr lang="en-US" dirty="0" err="1"/>
              <a:t>Ut</a:t>
            </a:r>
            <a:r>
              <a:rPr lang="en-US" dirty="0"/>
              <a:t> </a:t>
            </a:r>
            <a:r>
              <a:rPr lang="en-US" dirty="0" err="1"/>
              <a:t>pulsi</a:t>
            </a:r>
            <a:r>
              <a:rPr lang="en-US" dirty="0"/>
              <a:t> </a:t>
            </a:r>
            <a:r>
              <a:rPr lang="en-US" dirty="0" err="1"/>
              <a:t>recurrant</a:t>
            </a:r>
            <a:r>
              <a:rPr lang="en-US" dirty="0"/>
              <a:t>? </a:t>
            </a:r>
            <a:r>
              <a:rPr lang="en-US" dirty="0" err="1"/>
              <a:t>Istam</a:t>
            </a:r>
            <a:r>
              <a:rPr lang="en-US" dirty="0"/>
              <a:t> </a:t>
            </a:r>
            <a:r>
              <a:rPr lang="en-US" dirty="0" err="1"/>
              <a:t>voluptatem</a:t>
            </a:r>
            <a:r>
              <a:rPr lang="en-US" dirty="0"/>
              <a:t>, </a:t>
            </a:r>
            <a:r>
              <a:rPr lang="en-US" dirty="0" err="1"/>
              <a:t>inquit</a:t>
            </a:r>
            <a:r>
              <a:rPr lang="en-US" dirty="0"/>
              <a:t>, Epicurus </a:t>
            </a:r>
            <a:r>
              <a:rPr lang="en-US" dirty="0" err="1"/>
              <a:t>ignorat</a:t>
            </a:r>
            <a:r>
              <a:rPr lang="en-US" dirty="0"/>
              <a:t>? An </a:t>
            </a:r>
            <a:r>
              <a:rPr lang="en-US" dirty="0" err="1"/>
              <a:t>eiusdem</a:t>
            </a:r>
            <a:r>
              <a:rPr lang="en-US" dirty="0"/>
              <a:t> </a:t>
            </a:r>
            <a:r>
              <a:rPr lang="en-US" dirty="0" err="1"/>
              <a:t>modi</a:t>
            </a:r>
            <a:r>
              <a:rPr lang="en-US" dirty="0"/>
              <a:t>?</a:t>
            </a:r>
          </a:p>
          <a:p>
            <a:r>
              <a:rPr lang="en-US" dirty="0"/>
              <a:t>Nos </a:t>
            </a:r>
            <a:r>
              <a:rPr lang="en-US" dirty="0" err="1"/>
              <a:t>commodius</a:t>
            </a:r>
            <a:r>
              <a:rPr lang="en-US" dirty="0"/>
              <a:t> </a:t>
            </a:r>
            <a:r>
              <a:rPr lang="en-US" dirty="0" err="1"/>
              <a:t>agimus</a:t>
            </a:r>
            <a:r>
              <a:rPr lang="en-US" dirty="0"/>
              <a:t>. </a:t>
            </a:r>
            <a:r>
              <a:rPr lang="en-US" dirty="0" err="1"/>
              <a:t>Eaedem</a:t>
            </a:r>
            <a:r>
              <a:rPr lang="en-US" dirty="0"/>
              <a:t> res </a:t>
            </a:r>
            <a:r>
              <a:rPr lang="en-US" dirty="0" err="1"/>
              <a:t>maneant</a:t>
            </a:r>
            <a:r>
              <a:rPr lang="en-US" dirty="0"/>
              <a:t> </a:t>
            </a:r>
            <a:r>
              <a:rPr lang="en-US" dirty="0" err="1"/>
              <a:t>alio</a:t>
            </a:r>
            <a:r>
              <a:rPr lang="en-US" dirty="0"/>
              <a:t> </a:t>
            </a:r>
            <a:r>
              <a:rPr lang="en-US" dirty="0" err="1"/>
              <a:t>modo</a:t>
            </a:r>
            <a:r>
              <a:rPr lang="en-US" dirty="0"/>
              <a:t>. </a:t>
            </a:r>
            <a:r>
              <a:rPr lang="en-US" dirty="0" err="1"/>
              <a:t>Avaritiamne</a:t>
            </a:r>
            <a:r>
              <a:rPr lang="en-US" dirty="0"/>
              <a:t> </a:t>
            </a:r>
            <a:r>
              <a:rPr lang="en-US" dirty="0" err="1"/>
              <a:t>minuis</a:t>
            </a:r>
            <a:r>
              <a:rPr lang="en-US" dirty="0"/>
              <a:t>? </a:t>
            </a:r>
            <a:r>
              <a:rPr lang="en-US" dirty="0" err="1"/>
              <a:t>Sed</a:t>
            </a:r>
            <a:r>
              <a:rPr lang="en-US" dirty="0"/>
              <a:t> </a:t>
            </a:r>
            <a:r>
              <a:rPr lang="en-US" dirty="0" err="1"/>
              <a:t>haec</a:t>
            </a:r>
            <a:r>
              <a:rPr lang="en-US" dirty="0"/>
              <a:t> in </a:t>
            </a:r>
            <a:r>
              <a:rPr lang="en-US" dirty="0" err="1"/>
              <a:t>pueris</a:t>
            </a:r>
            <a:r>
              <a:rPr lang="en-US" dirty="0"/>
              <a:t>; </a:t>
            </a:r>
          </a:p>
          <a:p>
            <a:r>
              <a:rPr lang="en-US" dirty="0" err="1"/>
              <a:t>Immo</a:t>
            </a:r>
            <a:r>
              <a:rPr lang="en-US" dirty="0"/>
              <a:t> </a:t>
            </a:r>
            <a:r>
              <a:rPr lang="en-US" dirty="0" err="1"/>
              <a:t>videri</a:t>
            </a:r>
            <a:r>
              <a:rPr lang="en-US" dirty="0"/>
              <a:t> </a:t>
            </a:r>
            <a:r>
              <a:rPr lang="en-US" dirty="0" err="1"/>
              <a:t>fortasse</a:t>
            </a:r>
            <a:r>
              <a:rPr lang="en-US" dirty="0"/>
              <a:t>.</a:t>
            </a:r>
          </a:p>
          <a:p>
            <a:r>
              <a:rPr lang="en-US" dirty="0"/>
              <a:t>Qui </a:t>
            </a:r>
            <a:r>
              <a:rPr lang="en-US" dirty="0" err="1"/>
              <a:t>autem</a:t>
            </a:r>
            <a:r>
              <a:rPr lang="en-US" dirty="0"/>
              <a:t> de </a:t>
            </a:r>
            <a:r>
              <a:rPr lang="en-US" dirty="0" err="1"/>
              <a:t>summo</a:t>
            </a:r>
            <a:r>
              <a:rPr lang="en-US" dirty="0"/>
              <a:t> bono </a:t>
            </a:r>
            <a:r>
              <a:rPr lang="en-US" dirty="0" err="1"/>
              <a:t>dissentit</a:t>
            </a:r>
            <a:r>
              <a:rPr lang="en-US" dirty="0"/>
              <a:t> de </a:t>
            </a:r>
            <a:r>
              <a:rPr lang="en-US" dirty="0" err="1"/>
              <a:t>tota</a:t>
            </a:r>
            <a:r>
              <a:rPr lang="en-US" dirty="0"/>
              <a:t> </a:t>
            </a:r>
            <a:r>
              <a:rPr lang="en-US" dirty="0" err="1"/>
              <a:t>philosophiae</a:t>
            </a:r>
            <a:r>
              <a:rPr lang="en-US" dirty="0"/>
              <a:t> </a:t>
            </a:r>
            <a:r>
              <a:rPr lang="en-US" dirty="0" err="1"/>
              <a:t>ratione</a:t>
            </a:r>
            <a:r>
              <a:rPr lang="en-US" dirty="0"/>
              <a:t> </a:t>
            </a:r>
            <a:r>
              <a:rPr lang="en-US" dirty="0" err="1"/>
              <a:t>dissentit</a:t>
            </a:r>
            <a:r>
              <a:rPr lang="en-US" dirty="0"/>
              <a:t>.</a:t>
            </a:r>
          </a:p>
          <a:p>
            <a:r>
              <a:rPr lang="en-US" dirty="0"/>
              <a:t>An </a:t>
            </a:r>
            <a:r>
              <a:rPr lang="en-US" dirty="0" err="1"/>
              <a:t>est</a:t>
            </a:r>
            <a:r>
              <a:rPr lang="en-US" dirty="0"/>
              <a:t> </a:t>
            </a:r>
            <a:r>
              <a:rPr lang="en-US" dirty="0" err="1"/>
              <a:t>aliquid</a:t>
            </a:r>
            <a:r>
              <a:rPr lang="en-US" dirty="0"/>
              <a:t> per se ipsum </a:t>
            </a:r>
            <a:r>
              <a:rPr lang="en-US" dirty="0" err="1"/>
              <a:t>flagitiosum</a:t>
            </a:r>
            <a:r>
              <a:rPr lang="en-US" dirty="0"/>
              <a:t>, </a:t>
            </a:r>
            <a:r>
              <a:rPr lang="en-US" dirty="0" err="1"/>
              <a:t>etiamsi</a:t>
            </a:r>
            <a:r>
              <a:rPr lang="en-US" dirty="0"/>
              <a:t> </a:t>
            </a:r>
            <a:r>
              <a:rPr lang="en-US" dirty="0" err="1"/>
              <a:t>nulla</a:t>
            </a:r>
            <a:r>
              <a:rPr lang="en-US" dirty="0"/>
              <a:t> </a:t>
            </a:r>
            <a:r>
              <a:rPr lang="en-US" dirty="0" err="1"/>
              <a:t>comitetur</a:t>
            </a:r>
            <a:r>
              <a:rPr lang="en-US" dirty="0"/>
              <a:t> </a:t>
            </a:r>
            <a:r>
              <a:rPr lang="en-US" dirty="0" err="1"/>
              <a:t>infamia</a:t>
            </a:r>
            <a:r>
              <a:rPr lang="en-US" dirty="0"/>
              <a:t>?</a:t>
            </a:r>
          </a:p>
          <a:p>
            <a:r>
              <a:rPr lang="en-US" dirty="0"/>
              <a:t>Cur </a:t>
            </a:r>
            <a:r>
              <a:rPr lang="en-US" dirty="0" err="1"/>
              <a:t>deinde</a:t>
            </a:r>
            <a:r>
              <a:rPr lang="en-US" dirty="0"/>
              <a:t> </a:t>
            </a:r>
            <a:r>
              <a:rPr lang="en-US" dirty="0" err="1"/>
              <a:t>Metrodori</a:t>
            </a:r>
            <a:r>
              <a:rPr lang="en-US" dirty="0"/>
              <a:t> </a:t>
            </a:r>
            <a:r>
              <a:rPr lang="en-US" dirty="0" err="1"/>
              <a:t>liberos</a:t>
            </a:r>
            <a:r>
              <a:rPr lang="en-US" dirty="0"/>
              <a:t> </a:t>
            </a:r>
            <a:r>
              <a:rPr lang="en-US" dirty="0" err="1"/>
              <a:t>commendas</a:t>
            </a:r>
            <a:r>
              <a:rPr lang="en-US" dirty="0"/>
              <a:t>?</a:t>
            </a:r>
          </a:p>
          <a:p>
            <a:r>
              <a:rPr lang="en-US" dirty="0"/>
              <a:t>Quid ergo?</a:t>
            </a:r>
          </a:p>
          <a:p>
            <a:r>
              <a:rPr lang="en-US" dirty="0" err="1"/>
              <a:t>Sed</a:t>
            </a:r>
            <a:r>
              <a:rPr lang="en-US" dirty="0"/>
              <a:t> </a:t>
            </a:r>
            <a:r>
              <a:rPr lang="en-US" dirty="0" err="1"/>
              <a:t>fortuna</a:t>
            </a:r>
            <a:r>
              <a:rPr lang="en-US" dirty="0"/>
              <a:t> </a:t>
            </a:r>
            <a:r>
              <a:rPr lang="en-US" dirty="0" err="1"/>
              <a:t>fortis</a:t>
            </a:r>
            <a:r>
              <a:rPr lang="en-US" dirty="0"/>
              <a:t>; Quid, quod res alia </a:t>
            </a:r>
            <a:r>
              <a:rPr lang="en-US" dirty="0" err="1"/>
              <a:t>tota</a:t>
            </a:r>
            <a:r>
              <a:rPr lang="en-US" dirty="0"/>
              <a:t> </a:t>
            </a:r>
            <a:r>
              <a:rPr lang="en-US" dirty="0" err="1"/>
              <a:t>est</a:t>
            </a:r>
            <a:r>
              <a:rPr lang="en-US" dirty="0"/>
              <a:t>? </a:t>
            </a:r>
            <a:r>
              <a:rPr lang="en-US" dirty="0" err="1"/>
              <a:t>Respondeat</a:t>
            </a:r>
            <a:r>
              <a:rPr lang="en-US" dirty="0"/>
              <a:t> </a:t>
            </a:r>
            <a:r>
              <a:rPr lang="en-US" dirty="0" err="1"/>
              <a:t>totidem</a:t>
            </a:r>
            <a:r>
              <a:rPr lang="en-US" dirty="0"/>
              <a:t> </a:t>
            </a:r>
            <a:r>
              <a:rPr lang="en-US" dirty="0" err="1"/>
              <a:t>verbis</a:t>
            </a:r>
            <a:r>
              <a:rPr lang="en-US" dirty="0"/>
              <a:t>. </a:t>
            </a:r>
            <a:r>
              <a:rPr lang="en-US" dirty="0" err="1"/>
              <a:t>Sed</a:t>
            </a:r>
            <a:r>
              <a:rPr lang="en-US" dirty="0"/>
              <a:t> </a:t>
            </a:r>
            <a:r>
              <a:rPr lang="en-US" dirty="0" err="1"/>
              <a:t>haec</a:t>
            </a:r>
            <a:r>
              <a:rPr lang="en-US" dirty="0"/>
              <a:t> </a:t>
            </a:r>
            <a:r>
              <a:rPr lang="en-US" dirty="0" err="1"/>
              <a:t>omittamus</a:t>
            </a:r>
            <a:r>
              <a:rPr lang="en-US" dirty="0"/>
              <a:t>; Ratio </a:t>
            </a:r>
            <a:r>
              <a:rPr lang="en-US" dirty="0" err="1"/>
              <a:t>quidem</a:t>
            </a:r>
            <a:r>
              <a:rPr lang="en-US" dirty="0"/>
              <a:t> </a:t>
            </a:r>
            <a:r>
              <a:rPr lang="en-US" dirty="0" err="1"/>
              <a:t>vestra</a:t>
            </a:r>
            <a:r>
              <a:rPr lang="en-US" dirty="0"/>
              <a:t> sic </a:t>
            </a:r>
            <a:r>
              <a:rPr lang="en-US" dirty="0" err="1"/>
              <a:t>cogit</a:t>
            </a:r>
            <a:r>
              <a:rPr lang="en-US" dirty="0"/>
              <a:t>. </a:t>
            </a:r>
            <a:r>
              <a:rPr lang="en-US" dirty="0" err="1"/>
              <a:t>Ita</a:t>
            </a:r>
            <a:r>
              <a:rPr lang="en-US" dirty="0"/>
              <a:t> fit cum </a:t>
            </a:r>
            <a:r>
              <a:rPr lang="en-US" dirty="0" err="1"/>
              <a:t>gravior</a:t>
            </a:r>
            <a:r>
              <a:rPr lang="en-US" dirty="0"/>
              <a:t>, tum </a:t>
            </a:r>
            <a:r>
              <a:rPr lang="en-US" dirty="0" err="1"/>
              <a:t>etiam</a:t>
            </a:r>
            <a:r>
              <a:rPr lang="en-US" dirty="0"/>
              <a:t> </a:t>
            </a:r>
            <a:r>
              <a:rPr lang="en-US" dirty="0" err="1"/>
              <a:t>splendidior</a:t>
            </a:r>
            <a:r>
              <a:rPr lang="en-US" dirty="0"/>
              <a:t>.</a:t>
            </a:r>
          </a:p>
        </p:txBody>
      </p:sp>
      <p:cxnSp>
        <p:nvCxnSpPr>
          <p:cNvPr id="16" name="Straight Connector 15"/>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4" name="Title 3"/>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91309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Column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4" name="Text Placeholder 3"/>
          <p:cNvSpPr>
            <a:spLocks noGrp="1"/>
          </p:cNvSpPr>
          <p:nvPr>
            <p:ph type="body" sz="quarter" idx="11"/>
          </p:nvPr>
        </p:nvSpPr>
        <p:spPr>
          <a:xfrm>
            <a:off x="478149" y="1220087"/>
            <a:ext cx="11250361" cy="4798125"/>
          </a:xfrm>
        </p:spPr>
        <p:txBody>
          <a:bodyPr/>
          <a:lstStyle>
            <a:lvl1pPr marL="457109" indent="-457109">
              <a:buSzPct val="100000"/>
              <a:buFont typeface="+mj-lt"/>
              <a:buAutoNum type="arabicPeriod"/>
              <a:defRPr/>
            </a:lvl1pPr>
            <a:lvl2pPr marL="914217" indent="-457109">
              <a:buSzPct val="100000"/>
              <a:buFont typeface="+mj-lt"/>
              <a:buAutoNum type="alphaUcPeriod"/>
              <a:defRPr/>
            </a:lvl2pPr>
            <a:lvl3pPr marL="1371326" indent="-457109">
              <a:buFont typeface="+mj-lt"/>
              <a:buAutoNum type="romanLcPeriod"/>
              <a:defRPr/>
            </a:lvl3pPr>
            <a:lvl4pPr marL="1828434" indent="-457109">
              <a:buSzPct val="100000"/>
              <a:buFont typeface="+mj-lt"/>
              <a:buAutoNum type="arabicPeriod"/>
              <a:defRPr/>
            </a:lvl4pPr>
            <a:lvl5pPr marL="2285543" indent="-457109">
              <a:buSzPct val="100000"/>
              <a:buFont typeface="+mj-lt"/>
              <a:buAutoNum type="alphaL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cxnSp>
        <p:nvCxnSpPr>
          <p:cNvPr id="6" name="Straight Connector 5"/>
          <p:cNvCxnSpPr/>
          <p:nvPr userDrawn="1"/>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854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Separate Box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6184" y="985648"/>
            <a:ext cx="5459500" cy="4721225"/>
          </a:xfrm>
        </p:spPr>
        <p:txBody>
          <a:bodyPr numCol="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7111" y="985648"/>
            <a:ext cx="5471400" cy="4721225"/>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062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3"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25304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vl1pPr>
          </a:lstStyle>
          <a:p>
            <a:pPr>
              <a:defRPr/>
            </a:pPr>
            <a:fld id="{6F18B549-E22D-4457-A1BA-961CEAB41181}" type="datetimeFigureOut">
              <a:rPr lang="en-US">
                <a:solidFill>
                  <a:prstClr val="white">
                    <a:tint val="95000"/>
                  </a:prstClr>
                </a:solidFill>
              </a:rPr>
              <a:pPr>
                <a:defRPr/>
              </a:pPr>
              <a:t>4/21/2023</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EE7528-571D-4C84-A857-69FACC717482}"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924655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urquoise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4"/>
            <a:ext cx="10972800" cy="1143000"/>
          </a:xfrm>
        </p:spPr>
        <p:txBody>
          <a:bodyPr>
            <a:normAutofit/>
          </a:bodyPr>
          <a:lstStyle>
            <a:lvl1pPr algn="l">
              <a:defRPr kumimoji="0" lang="en-GB" sz="3200" b="1" i="0" u="none" strike="noStrike" kern="1200" cap="none" spc="0" normalizeH="0" baseline="0" noProof="0" dirty="0" smtClean="0">
                <a:ln>
                  <a:noFill/>
                </a:ln>
                <a:solidFill>
                  <a:schemeClr val="bg1">
                    <a:lumMod val="95000"/>
                  </a:schemeClr>
                </a:solidFill>
                <a:effectLst>
                  <a:outerShdw blurRad="50800" dist="38100" dir="2700000" algn="tl" rotWithShape="0">
                    <a:prstClr val="black">
                      <a:alpha val="40000"/>
                    </a:prstClr>
                  </a:outerShdw>
                </a:effectLst>
                <a:uLnTx/>
                <a:uFillTx/>
                <a:latin typeface="+mn-lt"/>
                <a:ea typeface="+mj-ea"/>
                <a:cs typeface="Arial"/>
              </a:defRPr>
            </a:lvl1pPr>
          </a:lstStyle>
          <a:p>
            <a:r>
              <a:rPr lang="en-US" dirty="0"/>
              <a:t>Click to edit Master title style</a:t>
            </a:r>
            <a:endParaRPr lang="en-GB" dirty="0"/>
          </a:p>
        </p:txBody>
      </p:sp>
      <p:sp>
        <p:nvSpPr>
          <p:cNvPr id="7" name="Content Placeholder 2"/>
          <p:cNvSpPr>
            <a:spLocks noGrp="1"/>
          </p:cNvSpPr>
          <p:nvPr>
            <p:ph idx="13"/>
          </p:nvPr>
        </p:nvSpPr>
        <p:spPr>
          <a:xfrm>
            <a:off x="609600" y="1196752"/>
            <a:ext cx="10972800" cy="5112568"/>
          </a:xfrm>
          <a:prstGeom prst="rect">
            <a:avLst/>
          </a:prstGeom>
        </p:spPr>
        <p:txBody>
          <a:bodyPr/>
          <a:lstStyle>
            <a:lvl1pPr algn="l" defTabSz="914400" rtl="0" eaLnBrk="1" latinLnBrk="0" hangingPunct="1">
              <a:spcBef>
                <a:spcPct val="20000"/>
              </a:spcBef>
              <a:buSzPct val="120000"/>
              <a:buFont typeface="Arial" pitchFamily="34" charset="0"/>
              <a:buChar char="•"/>
              <a:defRPr kumimoji="0" lang="en-US" sz="2200" b="0" i="0" u="none" strike="noStrike" kern="0" cap="none" spc="0" normalizeH="0" baseline="0" noProof="0" dirty="0" smtClean="0">
                <a:ln>
                  <a:noFill/>
                </a:ln>
                <a:solidFill>
                  <a:schemeClr val="tx2">
                    <a:lumMod val="75000"/>
                  </a:schemeClr>
                </a:solidFill>
                <a:effectLst/>
                <a:uLnTx/>
                <a:uFillTx/>
                <a:latin typeface="+mn-lt"/>
                <a:ea typeface="+mn-ea"/>
                <a:cs typeface="+mn-cs"/>
              </a:defRPr>
            </a:lvl1pPr>
            <a:lvl2pPr algn="l" defTabSz="914400" rtl="0" eaLnBrk="1" latinLnBrk="0" hangingPunct="1">
              <a:spcBef>
                <a:spcPct val="20000"/>
              </a:spcBef>
              <a:buSzPct val="75000"/>
              <a:buFontTx/>
              <a:buBlip>
                <a:blip r:embed="rId2"/>
              </a:buBlip>
              <a:defRPr kumimoji="0" lang="en-US" sz="1800" b="0" i="0" u="none" strike="noStrike" kern="0" cap="none" spc="0" normalizeH="0" baseline="0" noProof="0" dirty="0" smtClean="0">
                <a:ln>
                  <a:noFill/>
                </a:ln>
                <a:solidFill>
                  <a:schemeClr val="accent5">
                    <a:lumMod val="75000"/>
                  </a:schemeClr>
                </a:solidFill>
                <a:effectLst/>
                <a:uLnTx/>
                <a:uFillTx/>
                <a:latin typeface="+mn-lt"/>
                <a:ea typeface="+mn-ea"/>
                <a:cs typeface="+mn-cs"/>
              </a:defRPr>
            </a:lvl2pPr>
            <a:lvl3pPr algn="l" defTabSz="914400" rtl="0" eaLnBrk="1" latinLnBrk="0" hangingPunct="1">
              <a:spcBef>
                <a:spcPct val="20000"/>
              </a:spcBef>
              <a:buSzPct val="75000"/>
              <a:buFontTx/>
              <a:buBlip>
                <a:blip r:embed="rId3"/>
              </a:buBlip>
              <a:def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defRPr>
            </a:lvl3pPr>
            <a:lvl4pPr algn="l" defTabSz="914400" rtl="0" eaLnBrk="1" latinLnBrk="0" hangingPunct="1">
              <a:spcBef>
                <a:spcPct val="20000"/>
              </a:spcBef>
              <a:defRPr kumimoji="0" lang="en-US" sz="1400" b="0" i="0" u="none" strike="noStrike" kern="0" cap="none" spc="0" normalizeH="0" baseline="0" noProof="0" dirty="0" smtClean="0">
                <a:ln>
                  <a:noFill/>
                </a:ln>
                <a:solidFill>
                  <a:schemeClr val="bg1">
                    <a:lumMod val="65000"/>
                  </a:schemeClr>
                </a:solidFill>
                <a:effectLst/>
                <a:uLnTx/>
                <a:uFillTx/>
                <a:latin typeface="+mn-lt"/>
                <a:ea typeface="+mn-ea"/>
                <a:cs typeface="+mn-cs"/>
              </a:defRPr>
            </a:lvl4pPr>
            <a:lvl5pPr algn="l" defTabSz="914400" rtl="0" eaLnBrk="1" latinLnBrk="0" hangingPunct="1">
              <a:spcBef>
                <a:spcPct val="20000"/>
              </a:spcBef>
              <a:defRPr kumimoji="0" lang="en-GB" sz="1400" b="0" i="0" u="none" strike="noStrike" kern="0" cap="none" spc="0" normalizeH="0" baseline="0" noProof="0" dirty="0" smtClean="0">
                <a:ln>
                  <a:noFill/>
                </a:ln>
                <a:solidFill>
                  <a:schemeClr val="bg1">
                    <a:lumMod val="65000"/>
                  </a:schemeClr>
                </a:solidFill>
                <a:effectLst/>
                <a:uLnTx/>
                <a:uFillTx/>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4"/>
          </p:nvPr>
        </p:nvSpPr>
        <p:spPr>
          <a:xfrm>
            <a:off x="838200" y="6356352"/>
            <a:ext cx="2743200" cy="365125"/>
          </a:xfrm>
          <a:prstGeom prst="rect">
            <a:avLst/>
          </a:prstGeom>
        </p:spPr>
        <p:txBody>
          <a:bodyPr/>
          <a:lstStyle>
            <a:lvl1pPr>
              <a:defRPr/>
            </a:lvl1pPr>
          </a:lstStyle>
          <a:p>
            <a:pPr>
              <a:defRPr/>
            </a:pPr>
            <a:fld id="{1D6BB525-68C0-458B-B99A-E707C16688AB}" type="datetime3">
              <a:rPr lang="en-US">
                <a:solidFill>
                  <a:prstClr val="black">
                    <a:tint val="75000"/>
                  </a:prstClr>
                </a:solidFill>
              </a:rPr>
              <a:pPr>
                <a:defRPr/>
              </a:pPr>
              <a:t>21 April 2023</a:t>
            </a:fld>
            <a:endParaRPr lang="en-GB">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DDDF433D-1FAE-45FE-892C-1669EFD6120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55168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4" y="2731934"/>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4000" y="6262080"/>
            <a:ext cx="6190934" cy="360000"/>
          </a:xfrm>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dirty="0"/>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96103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5 X Number &amp; Icon">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4"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6"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4"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8"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7"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4"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6"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5"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1"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1"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1"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5"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1"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50" y="2217586"/>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341073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7"/>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Tree>
    <p:extLst>
      <p:ext uri="{BB962C8B-B14F-4D97-AF65-F5344CB8AC3E}">
        <p14:creationId xmlns:p14="http://schemas.microsoft.com/office/powerpoint/2010/main" val="306891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 X Number &amp; Icon">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7"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6"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2"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4"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0"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4"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49" y="2217585"/>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2201009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2" y="2186444"/>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2" y="1775806"/>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2" y="2186444"/>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2" y="1775806"/>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2" y="4335857"/>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2" y="3925219"/>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2" y="4335857"/>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2" y="3925219"/>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4275488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500"/>
            <a:ext cx="3276000" cy="2238815"/>
          </a:xfrm>
        </p:spPr>
        <p:txBody>
          <a:bodyPr lIns="108000"/>
          <a:lstStyle>
            <a:lvl1pPr marL="171459" indent="-171459">
              <a:buClr>
                <a:schemeClr val="accent2"/>
              </a:buClr>
              <a:buFont typeface="Arial" panose="020B0604020202020204" pitchFamily="34" charset="0"/>
              <a:buChar char="•"/>
              <a:defRPr sz="1200">
                <a:solidFill>
                  <a:schemeClr val="tx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6"/>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500"/>
            <a:ext cx="3276000" cy="2238815"/>
          </a:xfrm>
        </p:spPr>
        <p:txBody>
          <a:bodyPr lIns="108000"/>
          <a:lstStyle>
            <a:lvl1pPr marL="171459" indent="-171459">
              <a:buClr>
                <a:schemeClr val="accent2"/>
              </a:buClr>
              <a:buFont typeface="Arial" panose="020B0604020202020204" pitchFamily="34" charset="0"/>
              <a:buChar char="•"/>
              <a:defRPr sz="1200">
                <a:solidFill>
                  <a:schemeClr val="tx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6"/>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500"/>
            <a:ext cx="3276000" cy="2238815"/>
          </a:xfrm>
        </p:spPr>
        <p:txBody>
          <a:bodyPr lIns="108000"/>
          <a:lstStyle>
            <a:lvl1pPr marL="171459" indent="-171459">
              <a:buClr>
                <a:schemeClr val="accent2"/>
              </a:buClr>
              <a:buFont typeface="Arial" panose="020B0604020202020204" pitchFamily="34" charset="0"/>
              <a:buChar char="•"/>
              <a:defRPr sz="1200">
                <a:solidFill>
                  <a:schemeClr val="tx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6"/>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8" y="2005143"/>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7" y="2005143"/>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5" y="2005143"/>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Tree>
    <p:extLst>
      <p:ext uri="{BB962C8B-B14F-4D97-AF65-F5344CB8AC3E}">
        <p14:creationId xmlns:p14="http://schemas.microsoft.com/office/powerpoint/2010/main" val="3973769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6"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26" name="Freeform: Shape 25">
            <a:extLst>
              <a:ext uri="{FF2B5EF4-FFF2-40B4-BE49-F238E27FC236}">
                <a16:creationId xmlns:a16="http://schemas.microsoft.com/office/drawing/2014/main" id="{89445125-53D2-43B3-8ABC-C88E463BE7DD}"/>
              </a:ext>
            </a:extLst>
          </p:cNvPr>
          <p:cNvSpPr/>
          <p:nvPr userDrawn="1"/>
        </p:nvSpPr>
        <p:spPr>
          <a:xfrm rot="5400000">
            <a:off x="9166517" y="-574515"/>
            <a:ext cx="2450969" cy="3600000"/>
          </a:xfrm>
          <a:custGeom>
            <a:avLst/>
            <a:gdLst>
              <a:gd name="connsiteX0" fmla="*/ 0 w 2450969"/>
              <a:gd name="connsiteY0" fmla="*/ 3600000 h 3600000"/>
              <a:gd name="connsiteX1" fmla="*/ 0 w 2450969"/>
              <a:gd name="connsiteY1" fmla="*/ 0 h 3600000"/>
              <a:gd name="connsiteX2" fmla="*/ 180000 w 2450969"/>
              <a:gd name="connsiteY2" fmla="*/ 0 h 3600000"/>
              <a:gd name="connsiteX3" fmla="*/ 2450969 w 2450969"/>
              <a:gd name="connsiteY3" fmla="*/ 0 h 3600000"/>
              <a:gd name="connsiteX4" fmla="*/ 2450969 w 2450969"/>
              <a:gd name="connsiteY4" fmla="*/ 180000 h 3600000"/>
              <a:gd name="connsiteX5" fmla="*/ 180000 w 2450969"/>
              <a:gd name="connsiteY5" fmla="*/ 180000 h 3600000"/>
              <a:gd name="connsiteX6" fmla="*/ 180000 w 2450969"/>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69" h="3600000">
                <a:moveTo>
                  <a:pt x="0" y="3600000"/>
                </a:moveTo>
                <a:lnTo>
                  <a:pt x="0" y="0"/>
                </a:lnTo>
                <a:lnTo>
                  <a:pt x="180000" y="0"/>
                </a:lnTo>
                <a:lnTo>
                  <a:pt x="2450969" y="0"/>
                </a:lnTo>
                <a:lnTo>
                  <a:pt x="2450969"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Tree>
    <p:extLst>
      <p:ext uri="{BB962C8B-B14F-4D97-AF65-F5344CB8AC3E}">
        <p14:creationId xmlns:p14="http://schemas.microsoft.com/office/powerpoint/2010/main" val="263188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10"/>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07364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4"/>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6"/>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4" y="3407564"/>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4" y="3005056"/>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2" y="3407564"/>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2" y="3005056"/>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4"/>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4"/>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4"/>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9"/>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1"/>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4" y="5736659"/>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4" y="5334151"/>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2" y="5736659"/>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2" y="5334151"/>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786329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10"/>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1" y="1992934"/>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4" y="1992935"/>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4"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4" y="4869335"/>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1" y="3422740"/>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1" y="4867851"/>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289944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10"/>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860695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1"/>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4"/>
            <a:ext cx="3314700" cy="205029"/>
          </a:xfrm>
          <a:ln>
            <a:noFill/>
          </a:ln>
        </p:spPr>
        <p:txBody>
          <a:bodyPr anchor="t"/>
          <a:lstStyle>
            <a:lvl1pPr marL="0" indent="0">
              <a:buNone/>
              <a:defRPr sz="1600">
                <a:solidFill>
                  <a:schemeClr val="bg1"/>
                </a:solidFill>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2"/>
            <a:ext cx="3314700" cy="205029"/>
          </a:xfrm>
          <a:ln>
            <a:noFill/>
          </a:ln>
        </p:spPr>
        <p:txBody>
          <a:bodyPr anchor="t"/>
          <a:lstStyle>
            <a:lvl1pPr marL="0" indent="0">
              <a:buNone/>
              <a:defRPr sz="1600">
                <a:solidFill>
                  <a:schemeClr val="bg1"/>
                </a:solidFill>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1"/>
            <a:ext cx="3314700" cy="205029"/>
          </a:xfrm>
        </p:spPr>
        <p:txBody>
          <a:bodyPr anchor="t"/>
          <a:lstStyle>
            <a:lvl1pPr marL="0" indent="0">
              <a:buNone/>
              <a:defRPr sz="1000" i="0">
                <a:solidFill>
                  <a:schemeClr val="bg1"/>
                </a:solidFill>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5928751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solidFill>
            <a:schemeClr val="tx1"/>
          </a:soli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181041731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F128EC-2309-C84B-98BB-4C07F5BF1B9C}"/>
              </a:ext>
            </a:extLst>
          </p:cNvPr>
          <p:cNvSpPr>
            <a:spLocks noGrp="1"/>
          </p:cNvSpPr>
          <p:nvPr>
            <p:ph type="body" idx="1"/>
          </p:nvPr>
        </p:nvSpPr>
        <p:spPr>
          <a:xfrm>
            <a:off x="362710" y="1065820"/>
            <a:ext cx="5634865"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E510B2-74E2-6042-BE4E-25C1E1AE5B5B}"/>
              </a:ext>
            </a:extLst>
          </p:cNvPr>
          <p:cNvSpPr>
            <a:spLocks noGrp="1"/>
          </p:cNvSpPr>
          <p:nvPr>
            <p:ph sz="half" idx="2"/>
          </p:nvPr>
        </p:nvSpPr>
        <p:spPr>
          <a:xfrm>
            <a:off x="362710" y="1590261"/>
            <a:ext cx="5634865" cy="4599402"/>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40FB53B-EE9C-A945-A585-CFD19998EC28}"/>
              </a:ext>
            </a:extLst>
          </p:cNvPr>
          <p:cNvSpPr>
            <a:spLocks noGrp="1"/>
          </p:cNvSpPr>
          <p:nvPr>
            <p:ph type="body" sz="quarter" idx="3"/>
          </p:nvPr>
        </p:nvSpPr>
        <p:spPr>
          <a:xfrm>
            <a:off x="6194427" y="1065820"/>
            <a:ext cx="5662616"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D8F00-1C36-DD40-8073-C8AA9679F9B0}"/>
              </a:ext>
            </a:extLst>
          </p:cNvPr>
          <p:cNvSpPr>
            <a:spLocks noGrp="1"/>
          </p:cNvSpPr>
          <p:nvPr>
            <p:ph sz="quarter" idx="4"/>
          </p:nvPr>
        </p:nvSpPr>
        <p:spPr>
          <a:xfrm>
            <a:off x="6194427" y="1590261"/>
            <a:ext cx="5662616" cy="4599402"/>
          </a:xfrm>
        </p:spPr>
        <p:txBody>
          <a:bodyPr/>
          <a:lstStyle>
            <a:lvl3pPr marL="1143000" indent="-228600">
              <a:defRPr lang="en-US" sz="2000" kern="1200" dirty="0">
                <a:solidFill>
                  <a:schemeClr val="tx1"/>
                </a:solidFill>
                <a:latin typeface="Open Sans" panose="020B0606030504020204" pitchFamily="34" charset="0"/>
                <a:ea typeface="+mn-ea"/>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32075C18-E3AB-A948-AFB4-F476D27D1B11}"/>
              </a:ext>
            </a:extLst>
          </p:cNvPr>
          <p:cNvSpPr>
            <a:spLocks noGrp="1"/>
          </p:cNvSpPr>
          <p:nvPr>
            <p:ph type="title"/>
          </p:nvPr>
        </p:nvSpPr>
        <p:spPr>
          <a:xfrm>
            <a:off x="374073" y="365126"/>
            <a:ext cx="11430000" cy="530352"/>
          </a:xfrm>
        </p:spPr>
        <p:txBody>
          <a:bodyPr/>
          <a:lstStyle/>
          <a:p>
            <a:r>
              <a:rPr lang="en-US"/>
              <a:t>Click to edit Master title style</a:t>
            </a:r>
            <a:endParaRPr lang="en-US" dirty="0"/>
          </a:p>
        </p:txBody>
      </p:sp>
    </p:spTree>
    <p:extLst>
      <p:ext uri="{BB962C8B-B14F-4D97-AF65-F5344CB8AC3E}">
        <p14:creationId xmlns:p14="http://schemas.microsoft.com/office/powerpoint/2010/main" val="55396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6"/>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884137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A2CB-C3D1-6448-80A4-ED5CC04F58BB}"/>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5BC35A97-2324-9940-807D-87B8EF6FBAB3}"/>
              </a:ext>
            </a:extLst>
          </p:cNvPr>
          <p:cNvSpPr>
            <a:spLocks noGrp="1"/>
          </p:cNvSpPr>
          <p:nvPr>
            <p:ph type="chart" sz="quarter" idx="10"/>
          </p:nvPr>
        </p:nvSpPr>
        <p:spPr>
          <a:xfrm>
            <a:off x="374650" y="1260475"/>
            <a:ext cx="11385550" cy="4884738"/>
          </a:xfrm>
        </p:spPr>
        <p:txBody>
          <a:bodyPr/>
          <a:lstStyle>
            <a:lvl1pPr>
              <a:defRPr baseline="0">
                <a:latin typeface="Arial" panose="020B0604020202020204" pitchFamily="34" charset="0"/>
              </a:defRPr>
            </a:lvl1pPr>
          </a:lstStyle>
          <a:p>
            <a:r>
              <a:rPr lang="en-US"/>
              <a:t>Click icon to add chart</a:t>
            </a:r>
            <a:endParaRPr lang="en-US" dirty="0"/>
          </a:p>
        </p:txBody>
      </p:sp>
    </p:spTree>
    <p:extLst>
      <p:ext uri="{BB962C8B-B14F-4D97-AF65-F5344CB8AC3E}">
        <p14:creationId xmlns:p14="http://schemas.microsoft.com/office/powerpoint/2010/main" val="1364454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9DABD6C-025A-DF43-B613-01A666818B69}"/>
              </a:ext>
            </a:extLst>
          </p:cNvPr>
          <p:cNvSpPr>
            <a:spLocks noGrp="1"/>
          </p:cNvSpPr>
          <p:nvPr>
            <p:ph type="pic" idx="1"/>
          </p:nvPr>
        </p:nvSpPr>
        <p:spPr>
          <a:xfrm>
            <a:off x="1"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568960"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63FB89F-D40F-9F49-9C11-4A507808DA59}"/>
              </a:ext>
            </a:extLst>
          </p:cNvPr>
          <p:cNvSpPr>
            <a:spLocks noGrp="1"/>
          </p:cNvSpPr>
          <p:nvPr>
            <p:ph type="body" sz="half" idx="2"/>
          </p:nvPr>
        </p:nvSpPr>
        <p:spPr>
          <a:xfrm>
            <a:off x="568960" y="5811520"/>
            <a:ext cx="11318240" cy="681354"/>
          </a:xfrm>
        </p:spPr>
        <p:txBody>
          <a:bodyP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21061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38BB47-A3DE-A045-8730-2C470100A734}"/>
              </a:ext>
            </a:extLst>
          </p:cNvPr>
          <p:cNvSpPr>
            <a:spLocks noGrp="1"/>
          </p:cNvSpPr>
          <p:nvPr>
            <p:ph type="pic" idx="1"/>
          </p:nvPr>
        </p:nvSpPr>
        <p:spPr>
          <a:xfrm>
            <a:off x="6096000" y="0"/>
            <a:ext cx="610028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562EF651-F22C-0249-AB9E-1FBE091E48FA}"/>
              </a:ext>
            </a:extLst>
          </p:cNvPr>
          <p:cNvSpPr>
            <a:spLocks noGrp="1"/>
          </p:cNvSpPr>
          <p:nvPr>
            <p:ph type="title"/>
          </p:nvPr>
        </p:nvSpPr>
        <p:spPr>
          <a:xfrm>
            <a:off x="324196" y="332511"/>
            <a:ext cx="4621877" cy="1403032"/>
          </a:xfrm>
        </p:spPr>
        <p:txBody>
          <a:bodyPr anchor="b">
            <a:noAutofit/>
          </a:bodyPr>
          <a:lstStyle>
            <a:lvl1pPr>
              <a:defRPr sz="3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D2F9CAE-0E39-BC48-AF71-736F22253A36}"/>
              </a:ext>
            </a:extLst>
          </p:cNvPr>
          <p:cNvSpPr>
            <a:spLocks noGrp="1"/>
          </p:cNvSpPr>
          <p:nvPr>
            <p:ph type="body" sz="half" idx="2"/>
          </p:nvPr>
        </p:nvSpPr>
        <p:spPr>
          <a:xfrm>
            <a:off x="324196" y="1933996"/>
            <a:ext cx="4621877" cy="459149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F56D66E9-9D2A-4F42-BCBE-76D71A48DDDD}"/>
              </a:ext>
            </a:extLst>
          </p:cNvPr>
          <p:cNvSpPr>
            <a:spLocks noGrp="1"/>
          </p:cNvSpPr>
          <p:nvPr>
            <p:ph type="body" sz="half" idx="10"/>
          </p:nvPr>
        </p:nvSpPr>
        <p:spPr>
          <a:xfrm>
            <a:off x="6451600" y="6382932"/>
            <a:ext cx="5567680" cy="285114"/>
          </a:xfrm>
        </p:spPr>
        <p:txBody>
          <a:bodyPr>
            <a:normAutofit/>
          </a:bodyPr>
          <a:lstStyle>
            <a:lvl1pPr marL="0" indent="0" algn="r">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9138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2B4384-9027-4EFF-ABC4-E883BEC8B6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88207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14400"/>
          </a:xfrm>
        </p:spPr>
        <p:txBody>
          <a:bodyPr/>
          <a:lstStyle>
            <a:lvl1pPr>
              <a:defRPr b="0" cap="small" baseline="0">
                <a:solidFill>
                  <a:schemeClr val="bg1"/>
                </a:solidFill>
                <a:latin typeface="Calibri Light "/>
                <a:cs typeface="Calibri" panose="020F0502020204030204" pitchFamily="34" charset="0"/>
              </a:defRPr>
            </a:lvl1pPr>
          </a:lstStyle>
          <a:p>
            <a:r>
              <a:rPr lang="en-US" dirty="0"/>
              <a:t>Click to edit Master title style</a:t>
            </a:r>
          </a:p>
        </p:txBody>
      </p:sp>
      <p:sp>
        <p:nvSpPr>
          <p:cNvPr id="3" name="Chart Placeholder 2"/>
          <p:cNvSpPr>
            <a:spLocks noGrp="1"/>
          </p:cNvSpPr>
          <p:nvPr>
            <p:ph type="chart" idx="1"/>
          </p:nvPr>
        </p:nvSpPr>
        <p:spPr>
          <a:xfrm>
            <a:off x="914400" y="1752600"/>
            <a:ext cx="10363200" cy="4343400"/>
          </a:xfrm>
        </p:spPr>
        <p:txBody>
          <a:bodyPr/>
          <a:lstStyle>
            <a:lvl1pPr marL="285750" indent="-285750">
              <a:buClr>
                <a:schemeClr val="bg1"/>
              </a:buClr>
              <a:buFont typeface="Arial" panose="020B0604020202020204" pitchFamily="34" charset="0"/>
              <a:buChar char="•"/>
              <a:defRPr/>
            </a:lvl1pPr>
          </a:lstStyle>
          <a:p>
            <a:pPr lvl="0"/>
            <a:endParaRPr lang="en-US" noProof="0" dirty="0"/>
          </a:p>
        </p:txBody>
      </p:sp>
    </p:spTree>
    <p:extLst>
      <p:ext uri="{BB962C8B-B14F-4D97-AF65-F5344CB8AC3E}">
        <p14:creationId xmlns:p14="http://schemas.microsoft.com/office/powerpoint/2010/main" val="415030876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35C2-4039-AB42-AD89-F7823F368433}"/>
              </a:ext>
            </a:extLst>
          </p:cNvPr>
          <p:cNvSpPr>
            <a:spLocks noGrp="1"/>
          </p:cNvSpPr>
          <p:nvPr>
            <p:ph type="title"/>
          </p:nvPr>
        </p:nvSpPr>
        <p:spPr>
          <a:xfrm>
            <a:off x="381663" y="365126"/>
            <a:ext cx="11505537" cy="486930"/>
          </a:xfrm>
        </p:spPr>
        <p:txBody>
          <a:bodyPr>
            <a:noAutofit/>
          </a:bodyPr>
          <a:lstStyle>
            <a:lvl1pPr>
              <a:defRPr sz="4400"/>
            </a:lvl1pPr>
          </a:lstStyle>
          <a:p>
            <a:r>
              <a:rPr lang="en-US" dirty="0"/>
              <a:t>Click to edit Master title style</a:t>
            </a:r>
          </a:p>
        </p:txBody>
      </p:sp>
      <p:sp>
        <p:nvSpPr>
          <p:cNvPr id="3" name="Text Placeholder 3">
            <a:extLst>
              <a:ext uri="{FF2B5EF4-FFF2-40B4-BE49-F238E27FC236}">
                <a16:creationId xmlns:a16="http://schemas.microsoft.com/office/drawing/2014/main" id="{4702C1D6-6DB6-3942-8BDF-C56C4741D7AA}"/>
              </a:ext>
            </a:extLst>
          </p:cNvPr>
          <p:cNvSpPr>
            <a:spLocks noGrp="1"/>
          </p:cNvSpPr>
          <p:nvPr>
            <p:ph type="body" sz="half" idx="2"/>
          </p:nvPr>
        </p:nvSpPr>
        <p:spPr>
          <a:xfrm>
            <a:off x="381663" y="1036163"/>
            <a:ext cx="11505537" cy="509192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179652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3CF4AC-D56C-4D1D-91A5-4367159B7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5230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 name="PlaceHolder 2"/>
          <p:cNvSpPr>
            <a:spLocks noGrp="1"/>
          </p:cNvSpPr>
          <p:nvPr>
            <p:ph type="subTitle"/>
          </p:nvPr>
        </p:nvSpPr>
        <p:spPr>
          <a:xfrm>
            <a:off x="609600" y="1604753"/>
            <a:ext cx="10972364" cy="3977259"/>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2463603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C8BF-FA74-EECA-C90D-8A3C60AB84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EE46FD-0381-0ECD-410E-E5F983D625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AFF8A-6BE9-4E95-9EB2-3401AA9E019E}"/>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5" name="Footer Placeholder 4">
            <a:extLst>
              <a:ext uri="{FF2B5EF4-FFF2-40B4-BE49-F238E27FC236}">
                <a16:creationId xmlns:a16="http://schemas.microsoft.com/office/drawing/2014/main" id="{75B28A7E-AA43-73FF-0637-FE16836BA8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140C3C-8780-C072-EAC1-C2ECD75638A8}"/>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905094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C5500-85BC-908D-DCB8-91611E48EC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90E03-528C-1AB1-CC12-A822D76D6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0D66B-317C-AF49-D13C-23D3EDDF3EAD}"/>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5" name="Footer Placeholder 4">
            <a:extLst>
              <a:ext uri="{FF2B5EF4-FFF2-40B4-BE49-F238E27FC236}">
                <a16:creationId xmlns:a16="http://schemas.microsoft.com/office/drawing/2014/main" id="{665AD741-F550-6D6C-90F5-4D8A9B2F2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506F7D-FC0E-37FD-F5BC-2473CCD82F31}"/>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326092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302432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A48F-E9DC-BFF2-8224-3CAC02396D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0B0734-BD1C-110A-784E-F045F247D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7251D8-57B4-0348-391F-90038A38AED9}"/>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5" name="Footer Placeholder 4">
            <a:extLst>
              <a:ext uri="{FF2B5EF4-FFF2-40B4-BE49-F238E27FC236}">
                <a16:creationId xmlns:a16="http://schemas.microsoft.com/office/drawing/2014/main" id="{AA2599D0-CE73-4157-EB2B-E3EAAA612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FB00C7-5A47-3C11-92B6-FA17B133988A}"/>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3713509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9731-607F-7C74-B9C6-2E1F677D0F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BAD915-D825-DF05-8498-B5A75FD84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77CC35-7CA5-A33D-A250-4DAF263E1E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A92C1C-93AA-AB9A-52FF-5B728C8E4948}"/>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6" name="Footer Placeholder 5">
            <a:extLst>
              <a:ext uri="{FF2B5EF4-FFF2-40B4-BE49-F238E27FC236}">
                <a16:creationId xmlns:a16="http://schemas.microsoft.com/office/drawing/2014/main" id="{D3F94F51-CEB2-B6D6-B172-8BE49DD35C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6CB579-FD96-EA90-7B90-4D8182355050}"/>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4252582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5491-DC04-96BC-AF58-F6B6B78D10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21984-6459-2D55-89BA-3E33B1BC65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4D8C3-2AFD-D5B7-0389-EFA692420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DB4303-5E6F-A2D7-BD43-9CB2E4F564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66AC1C-6FE1-C818-7067-0C038EA22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6469CF-5490-AC0E-6682-4F5B432B7147}"/>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8" name="Footer Placeholder 7">
            <a:extLst>
              <a:ext uri="{FF2B5EF4-FFF2-40B4-BE49-F238E27FC236}">
                <a16:creationId xmlns:a16="http://schemas.microsoft.com/office/drawing/2014/main" id="{D11DFBE9-60B9-298E-FB5F-EC4DF8697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217749-C999-D3C1-A630-3E8D441724CA}"/>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187516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1012-3B8C-6490-D486-2809EBA672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1A3C0-155C-5A05-1932-A2A3B8322713}"/>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4" name="Footer Placeholder 3">
            <a:extLst>
              <a:ext uri="{FF2B5EF4-FFF2-40B4-BE49-F238E27FC236}">
                <a16:creationId xmlns:a16="http://schemas.microsoft.com/office/drawing/2014/main" id="{F0693D2B-35F6-59A9-B753-C74D97066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E02BE1-335D-C7FA-EF73-AD4FE0B7ED6D}"/>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4139720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1E49DB-E951-6D1A-78BC-1A03E7F90B3F}"/>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3" name="Footer Placeholder 2">
            <a:extLst>
              <a:ext uri="{FF2B5EF4-FFF2-40B4-BE49-F238E27FC236}">
                <a16:creationId xmlns:a16="http://schemas.microsoft.com/office/drawing/2014/main" id="{31C23AE4-645A-320E-3D01-F6ED6717ED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9E3CA5-61C7-37FE-AD9E-460E8BBD21F9}"/>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2536133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527AF-069C-EC91-56F7-86AEEFC12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2CEEF2-1C53-22EE-A4AA-26642A168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E4006F-5C13-08C5-428E-18EBCE371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1B9BB-6C8C-0DC3-7895-8EDE78738952}"/>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6" name="Footer Placeholder 5">
            <a:extLst>
              <a:ext uri="{FF2B5EF4-FFF2-40B4-BE49-F238E27FC236}">
                <a16:creationId xmlns:a16="http://schemas.microsoft.com/office/drawing/2014/main" id="{E39D984F-AD60-6029-2411-BB7D2E03A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895911-0357-4497-EDD1-13921B11ED92}"/>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3796994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D1F8-7F8B-7A5D-7DC3-BE189C790B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80FC05-5279-F1A8-6FE4-931A25426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BC09E1-25BD-033C-286E-F4712B169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106A4-1250-D8B1-8A87-38D231BB154A}"/>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6" name="Footer Placeholder 5">
            <a:extLst>
              <a:ext uri="{FF2B5EF4-FFF2-40B4-BE49-F238E27FC236}">
                <a16:creationId xmlns:a16="http://schemas.microsoft.com/office/drawing/2014/main" id="{C08C0DF2-CD97-41B2-2F33-C568E1C85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64E4E1-880E-ADE6-4A69-FF347981486A}"/>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56786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3C2E-FFAA-73DB-19E7-F94E3851DC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4EC3C7-6DB6-4E86-6FE1-61455E36C8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DCAC8-A249-4F2B-934E-1D4159912FEB}"/>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5" name="Footer Placeholder 4">
            <a:extLst>
              <a:ext uri="{FF2B5EF4-FFF2-40B4-BE49-F238E27FC236}">
                <a16:creationId xmlns:a16="http://schemas.microsoft.com/office/drawing/2014/main" id="{74009743-BA0E-75AC-D0EB-63F5C4C563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EC4588-3440-595A-1D60-16C6533001B8}"/>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3790218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BF1651-2A5B-38E8-CC94-84BF8573E3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930EAF-7202-2A18-A4C7-2000318F63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E13E-4A96-3AC9-8B47-4BAC490C296E}"/>
              </a:ext>
            </a:extLst>
          </p:cNvPr>
          <p:cNvSpPr>
            <a:spLocks noGrp="1"/>
          </p:cNvSpPr>
          <p:nvPr>
            <p:ph type="dt" sz="half" idx="10"/>
          </p:nvPr>
        </p:nvSpPr>
        <p:spPr/>
        <p:txBody>
          <a:bodyPr/>
          <a:lstStyle/>
          <a:p>
            <a:fld id="{1C5331F1-1AFD-4A1D-BF42-0F58FBC452F2}" type="datetimeFigureOut">
              <a:rPr lang="en-US" smtClean="0"/>
              <a:t>4/21/2023</a:t>
            </a:fld>
            <a:endParaRPr lang="en-US"/>
          </a:p>
        </p:txBody>
      </p:sp>
      <p:sp>
        <p:nvSpPr>
          <p:cNvPr id="5" name="Footer Placeholder 4">
            <a:extLst>
              <a:ext uri="{FF2B5EF4-FFF2-40B4-BE49-F238E27FC236}">
                <a16:creationId xmlns:a16="http://schemas.microsoft.com/office/drawing/2014/main" id="{7BAB77B0-C911-8A94-4753-B165C7ACB0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C3E6FD-2692-6990-43D0-F2FDEE6B8452}"/>
              </a:ext>
            </a:extLst>
          </p:cNvPr>
          <p:cNvSpPr>
            <a:spLocks noGrp="1"/>
          </p:cNvSpPr>
          <p:nvPr>
            <p:ph type="sldNum" sz="quarter" idx="12"/>
          </p:nvPr>
        </p:nvSpPr>
        <p:spPr/>
        <p:txBody>
          <a:bodyPr/>
          <a:lstStyle/>
          <a:p>
            <a:fld id="{6D10E301-9511-49B9-862C-00BAEDCDAA83}" type="slidenum">
              <a:rPr lang="en-US" smtClean="0"/>
              <a:t>‹#›</a:t>
            </a:fld>
            <a:endParaRPr lang="en-US"/>
          </a:p>
        </p:txBody>
      </p:sp>
    </p:spTree>
    <p:extLst>
      <p:ext uri="{BB962C8B-B14F-4D97-AF65-F5344CB8AC3E}">
        <p14:creationId xmlns:p14="http://schemas.microsoft.com/office/powerpoint/2010/main" val="1736644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1793EBE2-16B0-4E4A-8318-2837B630BDAB}"/>
              </a:ext>
            </a:extLst>
          </p:cNvPr>
          <p:cNvSpPr>
            <a:spLocks noGrp="1"/>
          </p:cNvSpPr>
          <p:nvPr>
            <p:ph type="ctrTitle" hasCustomPrompt="1"/>
          </p:nvPr>
        </p:nvSpPr>
        <p:spPr>
          <a:xfrm>
            <a:off x="666752" y="381000"/>
            <a:ext cx="10972800" cy="3200399"/>
          </a:xfrm>
          <a:effectLst/>
        </p:spPr>
        <p:txBody>
          <a:bodyPr tIns="0" bIns="0" anchor="ctr">
            <a:normAutofit/>
          </a:bodyPr>
          <a:lstStyle>
            <a:lvl1pPr algn="l" rtl="0" eaLnBrk="1" latinLnBrk="0" hangingPunct="1">
              <a:spcBef>
                <a:spcPct val="0"/>
              </a:spcBef>
              <a:buNone/>
              <a:defRPr lang="en-US" sz="5400" b="1" kern="1200" dirty="0">
                <a:ln w="500">
                  <a:solidFill>
                    <a:schemeClr val="tx2">
                      <a:shade val="20000"/>
                      <a:satMod val="350000"/>
                    </a:schemeClr>
                  </a:solidFill>
                </a:ln>
                <a:solidFill>
                  <a:schemeClr val="tx2">
                    <a:tint val="100000"/>
                    <a:satMod val="250000"/>
                  </a:schemeClr>
                </a:solidFill>
                <a:effectLst/>
                <a:latin typeface="Lato" panose="020F0502020204030203" pitchFamily="34" charset="0"/>
                <a:ea typeface="+mj-ea"/>
                <a:cs typeface="+mj-cs"/>
              </a:defRPr>
            </a:lvl1pPr>
          </a:lstStyle>
          <a:p>
            <a:r>
              <a:rPr lang="en-US" dirty="0"/>
              <a:t>[INSERT PRESENTATION TITLE]</a:t>
            </a:r>
          </a:p>
        </p:txBody>
      </p:sp>
      <p:sp>
        <p:nvSpPr>
          <p:cNvPr id="4" name="Subtitle 16">
            <a:extLst>
              <a:ext uri="{FF2B5EF4-FFF2-40B4-BE49-F238E27FC236}">
                <a16:creationId xmlns:a16="http://schemas.microsoft.com/office/drawing/2014/main" id="{6F705875-8292-44B2-B528-4475B55DA823}"/>
              </a:ext>
            </a:extLst>
          </p:cNvPr>
          <p:cNvSpPr>
            <a:spLocks noGrp="1"/>
          </p:cNvSpPr>
          <p:nvPr>
            <p:ph type="subTitle" idx="1" hasCustomPrompt="1"/>
          </p:nvPr>
        </p:nvSpPr>
        <p:spPr>
          <a:xfrm>
            <a:off x="666752" y="3753928"/>
            <a:ext cx="10972800" cy="1219200"/>
          </a:xfrm>
        </p:spPr>
        <p:txBody>
          <a:bodyPr lIns="0" tIns="0" rIns="0" bIns="0" anchor="ctr">
            <a:normAutofit/>
          </a:bodyPr>
          <a:lstStyle>
            <a:lvl1pPr marL="0" indent="0" algn="l">
              <a:buNone/>
              <a:defRPr sz="3600" b="1">
                <a:solidFill>
                  <a:schemeClr val="tx1"/>
                </a:solidFill>
              </a:defRPr>
            </a:lvl1pPr>
            <a:lvl2pPr marL="457178" indent="0" algn="ctr">
              <a:buNone/>
            </a:lvl2pPr>
            <a:lvl3pPr marL="914354" indent="0" algn="ctr">
              <a:buNone/>
            </a:lvl3pPr>
            <a:lvl4pPr marL="1371532" indent="0" algn="ctr">
              <a:buNone/>
            </a:lvl4pPr>
            <a:lvl5pPr marL="1828709" indent="0" algn="ctr">
              <a:buNone/>
            </a:lvl5pPr>
            <a:lvl6pPr marL="2285886" indent="0" algn="ctr">
              <a:buNone/>
            </a:lvl6pPr>
            <a:lvl7pPr marL="2743062" indent="0" algn="ctr">
              <a:buNone/>
            </a:lvl7pPr>
            <a:lvl8pPr marL="3200240" indent="0" algn="ctr">
              <a:buNone/>
            </a:lvl8pPr>
            <a:lvl9pPr marL="3657418" indent="0" algn="ctr">
              <a:buNone/>
            </a:lvl9pPr>
          </a:lstStyle>
          <a:p>
            <a:r>
              <a:rPr lang="en-US" dirty="0"/>
              <a:t>[Insert Speaker Name, Speaker Credentials]</a:t>
            </a:r>
          </a:p>
        </p:txBody>
      </p:sp>
      <p:sp>
        <p:nvSpPr>
          <p:cNvPr id="5" name="Text Placeholder 2">
            <a:extLst>
              <a:ext uri="{FF2B5EF4-FFF2-40B4-BE49-F238E27FC236}">
                <a16:creationId xmlns:a16="http://schemas.microsoft.com/office/drawing/2014/main" id="{BE0A9706-3AF9-4028-AD50-F074E200C598}"/>
              </a:ext>
            </a:extLst>
          </p:cNvPr>
          <p:cNvSpPr>
            <a:spLocks noGrp="1"/>
          </p:cNvSpPr>
          <p:nvPr>
            <p:ph type="body" sz="quarter" idx="10" hasCustomPrompt="1"/>
          </p:nvPr>
        </p:nvSpPr>
        <p:spPr>
          <a:xfrm>
            <a:off x="666750" y="5029200"/>
            <a:ext cx="10972800" cy="914400"/>
          </a:xfrm>
        </p:spPr>
        <p:txBody>
          <a:bodyPr anchor="ctr">
            <a:normAutofit/>
          </a:bodyPr>
          <a:lstStyle>
            <a:lvl1pPr marL="0" indent="0">
              <a:buNone/>
              <a:defRPr sz="2800" baseline="0"/>
            </a:lvl1pPr>
          </a:lstStyle>
          <a:p>
            <a:r>
              <a:rPr lang="en-US" dirty="0"/>
              <a:t>Presented at Name of Event on Date of Event </a:t>
            </a:r>
          </a:p>
        </p:txBody>
      </p:sp>
      <p:pic>
        <p:nvPicPr>
          <p:cNvPr id="6" name="Picture 5"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64379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7"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6"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4"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814657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sclosure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0964-EFF8-49BE-884A-BCD0A02B21C3}"/>
              </a:ext>
            </a:extLst>
          </p:cNvPr>
          <p:cNvSpPr>
            <a:spLocks noGrp="1"/>
          </p:cNvSpPr>
          <p:nvPr>
            <p:ph type="title" hasCustomPrompt="1"/>
          </p:nvPr>
        </p:nvSpPr>
        <p:spPr>
          <a:xfrm>
            <a:off x="609600" y="228601"/>
            <a:ext cx="10972800" cy="685800"/>
          </a:xfrm>
        </p:spPr>
        <p:txBody>
          <a:bodyPr/>
          <a:lstStyle>
            <a:lvl1pPr algn="ctr">
              <a:defRPr/>
            </a:lvl1pPr>
          </a:lstStyle>
          <a:p>
            <a:r>
              <a:rPr lang="en-US" dirty="0"/>
              <a:t>Disclosure Information</a:t>
            </a:r>
          </a:p>
        </p:txBody>
      </p:sp>
      <p:sp>
        <p:nvSpPr>
          <p:cNvPr id="5" name="Text Placeholder 23">
            <a:extLst>
              <a:ext uri="{FF2B5EF4-FFF2-40B4-BE49-F238E27FC236}">
                <a16:creationId xmlns:a16="http://schemas.microsoft.com/office/drawing/2014/main" id="{9F4B5D65-2E7E-4980-98FA-463AFCF2409A}"/>
              </a:ext>
            </a:extLst>
          </p:cNvPr>
          <p:cNvSpPr>
            <a:spLocks noGrp="1"/>
          </p:cNvSpPr>
          <p:nvPr>
            <p:ph type="body" sz="quarter" idx="18" hasCustomPrompt="1"/>
          </p:nvPr>
        </p:nvSpPr>
        <p:spPr>
          <a:xfrm>
            <a:off x="609600" y="1044186"/>
            <a:ext cx="10972799" cy="744927"/>
          </a:xfrm>
        </p:spPr>
        <p:txBody>
          <a:bodyPr anchor="ctr">
            <a:noAutofit/>
          </a:bodyPr>
          <a:lstStyle>
            <a:lvl1pPr marL="0" indent="0" algn="l">
              <a:buNone/>
              <a:defRPr sz="3200" b="1"/>
            </a:lvl1pPr>
          </a:lstStyle>
          <a:p>
            <a:pPr lvl="0"/>
            <a:r>
              <a:rPr lang="en-US" dirty="0"/>
              <a:t>[Insert Name of Presentation]</a:t>
            </a:r>
          </a:p>
        </p:txBody>
      </p:sp>
      <p:sp>
        <p:nvSpPr>
          <p:cNvPr id="6" name="Text Placeholder 25">
            <a:extLst>
              <a:ext uri="{FF2B5EF4-FFF2-40B4-BE49-F238E27FC236}">
                <a16:creationId xmlns:a16="http://schemas.microsoft.com/office/drawing/2014/main" id="{D4887183-AD59-426E-95F3-1A97A3F07F7E}"/>
              </a:ext>
            </a:extLst>
          </p:cNvPr>
          <p:cNvSpPr>
            <a:spLocks noGrp="1"/>
          </p:cNvSpPr>
          <p:nvPr>
            <p:ph type="body" sz="quarter" idx="19" hasCustomPrompt="1"/>
          </p:nvPr>
        </p:nvSpPr>
        <p:spPr>
          <a:xfrm>
            <a:off x="609599" y="2529277"/>
            <a:ext cx="6858001" cy="465138"/>
          </a:xfrm>
        </p:spPr>
        <p:txBody>
          <a:bodyPr>
            <a:noAutofit/>
          </a:bodyPr>
          <a:lstStyle>
            <a:lvl1pPr marL="0" indent="0" algn="l">
              <a:buNone/>
              <a:defRPr sz="2600"/>
            </a:lvl1pPr>
          </a:lstStyle>
          <a:p>
            <a:pPr lvl="0"/>
            <a:r>
              <a:rPr lang="en-US" dirty="0"/>
              <a:t>[Speaker Name, Credentials]</a:t>
            </a:r>
          </a:p>
        </p:txBody>
      </p:sp>
      <p:sp>
        <p:nvSpPr>
          <p:cNvPr id="9" name="Picture Placeholder 8">
            <a:extLst>
              <a:ext uri="{FF2B5EF4-FFF2-40B4-BE49-F238E27FC236}">
                <a16:creationId xmlns:a16="http://schemas.microsoft.com/office/drawing/2014/main" id="{DD289C13-3FF3-4B02-96DA-7B234F6EB1D6}"/>
              </a:ext>
            </a:extLst>
          </p:cNvPr>
          <p:cNvSpPr>
            <a:spLocks noGrp="1"/>
          </p:cNvSpPr>
          <p:nvPr>
            <p:ph type="pic" sz="quarter" idx="20" hasCustomPrompt="1"/>
          </p:nvPr>
        </p:nvSpPr>
        <p:spPr>
          <a:xfrm>
            <a:off x="7620000" y="1928307"/>
            <a:ext cx="3962400" cy="4089906"/>
          </a:xfrm>
          <a:prstGeom prst="rect">
            <a:avLst/>
          </a:prstGeom>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lstStyle>
            <a:lvl1pPr marL="0" indent="0">
              <a:buNone/>
              <a:defRPr>
                <a:solidFill>
                  <a:schemeClr val="tx1"/>
                </a:solidFill>
              </a:defRPr>
            </a:lvl1pPr>
          </a:lstStyle>
          <a:p>
            <a:r>
              <a:rPr lang="en-US" dirty="0"/>
              <a:t>Click the icon to insert presenter photo</a:t>
            </a:r>
          </a:p>
        </p:txBody>
      </p:sp>
      <p:sp>
        <p:nvSpPr>
          <p:cNvPr id="11" name="Text Placeholder 10">
            <a:extLst>
              <a:ext uri="{FF2B5EF4-FFF2-40B4-BE49-F238E27FC236}">
                <a16:creationId xmlns:a16="http://schemas.microsoft.com/office/drawing/2014/main" id="{05C4401C-8650-4366-BDE8-6290777D278B}"/>
              </a:ext>
            </a:extLst>
          </p:cNvPr>
          <p:cNvSpPr>
            <a:spLocks noGrp="1"/>
          </p:cNvSpPr>
          <p:nvPr>
            <p:ph type="body" sz="quarter" idx="21" hasCustomPrompt="1"/>
          </p:nvPr>
        </p:nvSpPr>
        <p:spPr>
          <a:xfrm>
            <a:off x="609600" y="1928813"/>
            <a:ext cx="6858000" cy="465138"/>
          </a:xfrm>
        </p:spPr>
        <p:txBody>
          <a:bodyPr anchor="ctr">
            <a:noAutofit/>
          </a:bodyPr>
          <a:lstStyle>
            <a:lvl1pPr marL="0" indent="0">
              <a:buNone/>
              <a:defRPr sz="2800"/>
            </a:lvl1pPr>
          </a:lstStyle>
          <a:p>
            <a:pPr lvl="0"/>
            <a:r>
              <a:rPr lang="en-US" dirty="0"/>
              <a:t>[Insert date and time of activity]</a:t>
            </a:r>
          </a:p>
        </p:txBody>
      </p:sp>
      <p:sp>
        <p:nvSpPr>
          <p:cNvPr id="13" name="Content Placeholder 12">
            <a:extLst>
              <a:ext uri="{FF2B5EF4-FFF2-40B4-BE49-F238E27FC236}">
                <a16:creationId xmlns:a16="http://schemas.microsoft.com/office/drawing/2014/main" id="{4DC340C2-B3EA-45B3-8263-DF147371BF41}"/>
              </a:ext>
            </a:extLst>
          </p:cNvPr>
          <p:cNvSpPr>
            <a:spLocks noGrp="1"/>
          </p:cNvSpPr>
          <p:nvPr>
            <p:ph sz="quarter" idx="22" hasCustomPrompt="1"/>
          </p:nvPr>
        </p:nvSpPr>
        <p:spPr>
          <a:xfrm>
            <a:off x="609600" y="3124200"/>
            <a:ext cx="6858000" cy="2894013"/>
          </a:xfrm>
        </p:spPr>
        <p:txBody>
          <a:bodyPr>
            <a:normAutofit/>
          </a:bodyPr>
          <a:lstStyle>
            <a:lvl1pPr>
              <a:defRPr sz="2200"/>
            </a:lvl1pPr>
          </a:lstStyle>
          <a:p>
            <a:pPr lvl="0"/>
            <a:r>
              <a:rPr lang="en-US" dirty="0"/>
              <a:t>[Insert Commercial Interest, What was received, For What Role – Put “No Disclosures” if you do not have any]</a:t>
            </a:r>
          </a:p>
        </p:txBody>
      </p:sp>
      <p:pic>
        <p:nvPicPr>
          <p:cNvPr id="8" name="Picture 7"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40513665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sclosures Layout -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0964-EFF8-49BE-884A-BCD0A02B21C3}"/>
              </a:ext>
            </a:extLst>
          </p:cNvPr>
          <p:cNvSpPr>
            <a:spLocks noGrp="1"/>
          </p:cNvSpPr>
          <p:nvPr>
            <p:ph type="title" hasCustomPrompt="1"/>
          </p:nvPr>
        </p:nvSpPr>
        <p:spPr>
          <a:xfrm>
            <a:off x="609600" y="228601"/>
            <a:ext cx="10972800" cy="685800"/>
          </a:xfrm>
        </p:spPr>
        <p:txBody>
          <a:bodyPr/>
          <a:lstStyle>
            <a:lvl1pPr algn="ctr">
              <a:defRPr/>
            </a:lvl1pPr>
          </a:lstStyle>
          <a:p>
            <a:r>
              <a:rPr lang="en-US" dirty="0"/>
              <a:t>Disclosure Information</a:t>
            </a:r>
          </a:p>
        </p:txBody>
      </p:sp>
      <p:sp>
        <p:nvSpPr>
          <p:cNvPr id="13" name="Content Placeholder 12">
            <a:extLst>
              <a:ext uri="{FF2B5EF4-FFF2-40B4-BE49-F238E27FC236}">
                <a16:creationId xmlns:a16="http://schemas.microsoft.com/office/drawing/2014/main" id="{4DC340C2-B3EA-45B3-8263-DF147371BF41}"/>
              </a:ext>
            </a:extLst>
          </p:cNvPr>
          <p:cNvSpPr>
            <a:spLocks noGrp="1"/>
          </p:cNvSpPr>
          <p:nvPr>
            <p:ph sz="quarter" idx="22" hasCustomPrompt="1"/>
          </p:nvPr>
        </p:nvSpPr>
        <p:spPr>
          <a:xfrm>
            <a:off x="609600" y="1295400"/>
            <a:ext cx="10972798" cy="4722814"/>
          </a:xfrm>
        </p:spPr>
        <p:txBody>
          <a:bodyPr>
            <a:normAutofit/>
          </a:bodyPr>
          <a:lstStyle>
            <a:lvl1pPr>
              <a:defRPr sz="2200" baseline="0"/>
            </a:lvl1pPr>
            <a:lvl2pPr>
              <a:defRPr sz="2000"/>
            </a:lvl2pPr>
          </a:lstStyle>
          <a:p>
            <a:pPr lvl="0"/>
            <a:r>
              <a:rPr lang="en-US" dirty="0"/>
              <a:t>Presenter 1: Full Name and Credentials</a:t>
            </a:r>
          </a:p>
          <a:p>
            <a:pPr lvl="1"/>
            <a:r>
              <a:rPr lang="en-US" dirty="0"/>
              <a:t>Presenter 1 Commercial Interests: Name of Company, What was received, For What Role – Put “No Disclosures” if they do not have any</a:t>
            </a:r>
          </a:p>
          <a:p>
            <a:pPr lvl="0"/>
            <a:r>
              <a:rPr lang="en-US" dirty="0"/>
              <a:t>Presenter 2: Full Name and Credentials</a:t>
            </a:r>
          </a:p>
          <a:p>
            <a:pPr lvl="1"/>
            <a:r>
              <a:rPr lang="en-US" dirty="0"/>
              <a:t>Presenter 2 Commercial Interests: Name of Company, What was received, For What Role – Put “No Disclosures” if they do not have any</a:t>
            </a:r>
          </a:p>
          <a:p>
            <a:pPr lvl="0"/>
            <a:r>
              <a:rPr lang="en-US" dirty="0"/>
              <a:t>Presenter 3: Full Name and Credentials</a:t>
            </a:r>
          </a:p>
          <a:p>
            <a:pPr lvl="1"/>
            <a:r>
              <a:rPr lang="en-US" dirty="0"/>
              <a:t>Presenter 3 Commercial Interests: Name of Company, What was received, For What Role – Put “No Disclosures” if they do not have any</a:t>
            </a:r>
          </a:p>
          <a:p>
            <a:pPr lvl="0"/>
            <a:r>
              <a:rPr lang="en-US" dirty="0"/>
              <a:t>Presenter 4: Full Name and Credentials</a:t>
            </a:r>
          </a:p>
          <a:p>
            <a:pPr lvl="1"/>
            <a:r>
              <a:rPr lang="en-US" dirty="0"/>
              <a:t>Presenter 4 Commercial Interests: Name of Company, What was received, For What Role – Put “No Disclosures” if they do not have any</a:t>
            </a:r>
          </a:p>
          <a:p>
            <a:pPr lvl="0"/>
            <a:endParaRPr lang="en-US" dirty="0"/>
          </a:p>
        </p:txBody>
      </p:sp>
      <p:pic>
        <p:nvPicPr>
          <p:cNvPr id="8" name="Picture 7"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4421279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earning Objective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9D20-5495-47CC-BB63-8B86BF8DA6BC}"/>
              </a:ext>
            </a:extLst>
          </p:cNvPr>
          <p:cNvSpPr>
            <a:spLocks noGrp="1"/>
          </p:cNvSpPr>
          <p:nvPr>
            <p:ph type="title" hasCustomPrompt="1"/>
          </p:nvPr>
        </p:nvSpPr>
        <p:spPr>
          <a:xfrm>
            <a:off x="609600" y="228600"/>
            <a:ext cx="10972800" cy="1143000"/>
          </a:xfrm>
        </p:spPr>
        <p:txBody>
          <a:bodyPr/>
          <a:lstStyle>
            <a:lvl1pPr algn="ctr">
              <a:defRPr/>
            </a:lvl1pPr>
          </a:lstStyle>
          <a:p>
            <a:r>
              <a:rPr lang="en-US" dirty="0"/>
              <a:t>[Click to insert title]</a:t>
            </a:r>
          </a:p>
        </p:txBody>
      </p:sp>
      <p:sp>
        <p:nvSpPr>
          <p:cNvPr id="4" name="Content Placeholder 3">
            <a:extLst>
              <a:ext uri="{FF2B5EF4-FFF2-40B4-BE49-F238E27FC236}">
                <a16:creationId xmlns:a16="http://schemas.microsoft.com/office/drawing/2014/main" id="{9A38641F-A841-4651-B0B6-5DB5E1097527}"/>
              </a:ext>
            </a:extLst>
          </p:cNvPr>
          <p:cNvSpPr>
            <a:spLocks noGrp="1"/>
          </p:cNvSpPr>
          <p:nvPr>
            <p:ph sz="quarter" idx="10"/>
          </p:nvPr>
        </p:nvSpPr>
        <p:spPr>
          <a:xfrm>
            <a:off x="609600" y="1524000"/>
            <a:ext cx="109728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764145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References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3103FD-3CDC-46AD-895D-365162FE730A}"/>
              </a:ext>
            </a:extLst>
          </p:cNvPr>
          <p:cNvSpPr>
            <a:spLocks noGrp="1"/>
          </p:cNvSpPr>
          <p:nvPr>
            <p:ph idx="1" hasCustomPrompt="1"/>
          </p:nvPr>
        </p:nvSpPr>
        <p:spPr>
          <a:xfrm>
            <a:off x="609600" y="1292850"/>
            <a:ext cx="10972800" cy="4683206"/>
          </a:xfrm>
        </p:spPr>
        <p:txBody>
          <a:bodyPr>
            <a:normAutofit/>
          </a:bodyPr>
          <a:lstStyle>
            <a:lvl1pPr marL="457200" indent="-457200">
              <a:buClr>
                <a:schemeClr val="accent2"/>
              </a:buClr>
              <a:buFont typeface="+mj-lt"/>
              <a:buAutoNum type="arabicPeriod"/>
              <a:defRPr sz="2400">
                <a:solidFill>
                  <a:schemeClr val="tx1"/>
                </a:solidFill>
              </a:defRPr>
            </a:lvl1pPr>
          </a:lstStyle>
          <a:p>
            <a:pPr lvl="0"/>
            <a:r>
              <a:rPr lang="en-US" dirty="0"/>
              <a:t>Reference 1 (press enter to enter a second reference)</a:t>
            </a:r>
          </a:p>
        </p:txBody>
      </p:sp>
      <p:sp>
        <p:nvSpPr>
          <p:cNvPr id="4" name="Title 3">
            <a:extLst>
              <a:ext uri="{FF2B5EF4-FFF2-40B4-BE49-F238E27FC236}">
                <a16:creationId xmlns:a16="http://schemas.microsoft.com/office/drawing/2014/main" id="{47827790-E4B7-4DA1-AB88-74DF3BA35E2A}"/>
              </a:ext>
            </a:extLst>
          </p:cNvPr>
          <p:cNvSpPr>
            <a:spLocks noGrp="1"/>
          </p:cNvSpPr>
          <p:nvPr>
            <p:ph type="title"/>
          </p:nvPr>
        </p:nvSpPr>
        <p:spPr/>
        <p:txBody>
          <a:bodyPr/>
          <a:lstStyle/>
          <a:p>
            <a:r>
              <a:rPr lang="en-US"/>
              <a:t>Click to edit Master title style</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685152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mp; Bullet Poi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5DBE-F07E-4C35-8001-82AFDCE6927D}"/>
              </a:ext>
            </a:extLst>
          </p:cNvPr>
          <p:cNvSpPr>
            <a:spLocks noGrp="1"/>
          </p:cNvSpPr>
          <p:nvPr>
            <p:ph type="title" hasCustomPrompt="1"/>
          </p:nvPr>
        </p:nvSpPr>
        <p:spPr>
          <a:xfrm>
            <a:off x="609600" y="228600"/>
            <a:ext cx="10972800" cy="914400"/>
          </a:xfrm>
        </p:spPr>
        <p:txBody>
          <a:bodyPr/>
          <a:lstStyle>
            <a:lvl1pPr algn="ctr">
              <a:defRPr/>
            </a:lvl1pPr>
          </a:lstStyle>
          <a:p>
            <a:r>
              <a:rPr lang="en-US" dirty="0"/>
              <a:t>[Click to insert title]</a:t>
            </a:r>
          </a:p>
        </p:txBody>
      </p:sp>
      <p:sp>
        <p:nvSpPr>
          <p:cNvPr id="4" name="Content Placeholder 3">
            <a:extLst>
              <a:ext uri="{FF2B5EF4-FFF2-40B4-BE49-F238E27FC236}">
                <a16:creationId xmlns:a16="http://schemas.microsoft.com/office/drawing/2014/main" id="{6AC45B4E-3371-464E-AEC1-E099AA6CB057}"/>
              </a:ext>
            </a:extLst>
          </p:cNvPr>
          <p:cNvSpPr>
            <a:spLocks noGrp="1"/>
          </p:cNvSpPr>
          <p:nvPr>
            <p:ph sz="quarter" idx="10" hasCustomPrompt="1"/>
          </p:nvPr>
        </p:nvSpPr>
        <p:spPr>
          <a:xfrm>
            <a:off x="609600" y="1295400"/>
            <a:ext cx="10972800" cy="472440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06B1D92E-0E18-4D7E-88A0-D43A63EB48B5}"/>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baseline="0">
                <a:ln>
                  <a:noFill/>
                </a:ln>
                <a:solidFill>
                  <a:schemeClr val="tx1"/>
                </a:solidFill>
              </a:defRPr>
            </a:lvl1pPr>
          </a:lstStyle>
          <a:p>
            <a:pPr lvl="0"/>
            <a:r>
              <a:rPr lang="en-US" dirty="0"/>
              <a:t>Slide References</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17283634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mart Art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5DBE-F07E-4C35-8001-82AFDCE6927D}"/>
              </a:ext>
            </a:extLst>
          </p:cNvPr>
          <p:cNvSpPr>
            <a:spLocks noGrp="1"/>
          </p:cNvSpPr>
          <p:nvPr>
            <p:ph type="title" hasCustomPrompt="1"/>
          </p:nvPr>
        </p:nvSpPr>
        <p:spPr>
          <a:xfrm>
            <a:off x="609600" y="228600"/>
            <a:ext cx="10972800" cy="914400"/>
          </a:xfrm>
        </p:spPr>
        <p:txBody>
          <a:bodyPr/>
          <a:lstStyle>
            <a:lvl1pPr algn="ctr">
              <a:defRPr/>
            </a:lvl1pPr>
          </a:lstStyle>
          <a:p>
            <a:r>
              <a:rPr lang="en-US" dirty="0"/>
              <a:t>[Click to insert title]</a:t>
            </a:r>
          </a:p>
        </p:txBody>
      </p:sp>
      <p:sp>
        <p:nvSpPr>
          <p:cNvPr id="7" name="SmartArt Placeholder 6">
            <a:extLst>
              <a:ext uri="{FF2B5EF4-FFF2-40B4-BE49-F238E27FC236}">
                <a16:creationId xmlns:a16="http://schemas.microsoft.com/office/drawing/2014/main" id="{32352C51-BFD6-4389-9F97-D3F4D281C21B}"/>
              </a:ext>
            </a:extLst>
          </p:cNvPr>
          <p:cNvSpPr>
            <a:spLocks noGrp="1"/>
          </p:cNvSpPr>
          <p:nvPr>
            <p:ph type="dgm" sz="quarter" idx="10" hasCustomPrompt="1"/>
          </p:nvPr>
        </p:nvSpPr>
        <p:spPr>
          <a:xfrm>
            <a:off x="609600" y="1219200"/>
            <a:ext cx="10972800" cy="4800600"/>
          </a:xfrm>
        </p:spPr>
        <p:txBody>
          <a:bodyPr/>
          <a:lstStyle>
            <a:lvl1pPr marL="0" indent="0">
              <a:buNone/>
              <a:defRPr/>
            </a:lvl1pPr>
          </a:lstStyle>
          <a:p>
            <a:r>
              <a:rPr lang="en-US" dirty="0"/>
              <a:t>[insert smart art graphic]</a:t>
            </a:r>
          </a:p>
        </p:txBody>
      </p:sp>
      <p:sp>
        <p:nvSpPr>
          <p:cNvPr id="9" name="Text Placeholder 6">
            <a:extLst>
              <a:ext uri="{FF2B5EF4-FFF2-40B4-BE49-F238E27FC236}">
                <a16:creationId xmlns:a16="http://schemas.microsoft.com/office/drawing/2014/main" id="{C70C9A4E-3F36-46A2-A72C-FAB408589917}"/>
              </a:ext>
            </a:extLst>
          </p:cNvPr>
          <p:cNvSpPr>
            <a:spLocks noGrp="1"/>
          </p:cNvSpPr>
          <p:nvPr>
            <p:ph type="body" sz="quarter" idx="11" hasCustomPrompt="1"/>
          </p:nvPr>
        </p:nvSpPr>
        <p:spPr>
          <a:xfrm>
            <a:off x="4343400" y="6116129"/>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2160625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mart Ar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5DBE-F07E-4C35-8001-82AFDCE6927D}"/>
              </a:ext>
            </a:extLst>
          </p:cNvPr>
          <p:cNvSpPr>
            <a:spLocks noGrp="1"/>
          </p:cNvSpPr>
          <p:nvPr>
            <p:ph type="title" hasCustomPrompt="1"/>
          </p:nvPr>
        </p:nvSpPr>
        <p:spPr>
          <a:xfrm>
            <a:off x="228600" y="228600"/>
            <a:ext cx="2590800" cy="5791200"/>
          </a:xfrm>
        </p:spPr>
        <p:txBody>
          <a:bodyPr anchor="ctr">
            <a:normAutofit/>
          </a:bodyPr>
          <a:lstStyle>
            <a:lvl1pPr algn="ctr">
              <a:defRPr sz="4400"/>
            </a:lvl1pPr>
          </a:lstStyle>
          <a:p>
            <a:r>
              <a:rPr lang="en-US" dirty="0"/>
              <a:t>[Click to insert title]</a:t>
            </a:r>
          </a:p>
        </p:txBody>
      </p:sp>
      <p:sp>
        <p:nvSpPr>
          <p:cNvPr id="7" name="SmartArt Placeholder 6">
            <a:extLst>
              <a:ext uri="{FF2B5EF4-FFF2-40B4-BE49-F238E27FC236}">
                <a16:creationId xmlns:a16="http://schemas.microsoft.com/office/drawing/2014/main" id="{32352C51-BFD6-4389-9F97-D3F4D281C21B}"/>
              </a:ext>
            </a:extLst>
          </p:cNvPr>
          <p:cNvSpPr>
            <a:spLocks noGrp="1"/>
          </p:cNvSpPr>
          <p:nvPr>
            <p:ph type="dgm" sz="quarter" idx="10" hasCustomPrompt="1"/>
          </p:nvPr>
        </p:nvSpPr>
        <p:spPr>
          <a:xfrm>
            <a:off x="2895600" y="228600"/>
            <a:ext cx="9067800" cy="5791200"/>
          </a:xfrm>
        </p:spPr>
        <p:txBody>
          <a:bodyPr/>
          <a:lstStyle>
            <a:lvl1pPr marL="0" indent="0">
              <a:buNone/>
              <a:defRPr/>
            </a:lvl1pPr>
          </a:lstStyle>
          <a:p>
            <a:r>
              <a:rPr lang="en-US" dirty="0"/>
              <a:t>[insert smart art graphic]</a:t>
            </a:r>
          </a:p>
        </p:txBody>
      </p:sp>
      <p:sp>
        <p:nvSpPr>
          <p:cNvPr id="9" name="Text Placeholder 6">
            <a:extLst>
              <a:ext uri="{FF2B5EF4-FFF2-40B4-BE49-F238E27FC236}">
                <a16:creationId xmlns:a16="http://schemas.microsoft.com/office/drawing/2014/main" id="{C70C9A4E-3F36-46A2-A72C-FAB408589917}"/>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082723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1AA8-F5BA-4671-A67A-B90AEF53F5A7}"/>
              </a:ext>
            </a:extLst>
          </p:cNvPr>
          <p:cNvSpPr>
            <a:spLocks noGrp="1"/>
          </p:cNvSpPr>
          <p:nvPr>
            <p:ph type="title" hasCustomPrompt="1"/>
          </p:nvPr>
        </p:nvSpPr>
        <p:spPr>
          <a:xfrm>
            <a:off x="609600" y="228600"/>
            <a:ext cx="10972800" cy="990600"/>
          </a:xfrm>
        </p:spPr>
        <p:txBody>
          <a:bodyPr/>
          <a:lstStyle>
            <a:lvl1pPr algn="ctr">
              <a:defRPr/>
            </a:lvl1pPr>
          </a:lstStyle>
          <a:p>
            <a:r>
              <a:rPr lang="en-US" dirty="0"/>
              <a:t>[Click to insert title]</a:t>
            </a:r>
          </a:p>
        </p:txBody>
      </p:sp>
      <p:sp>
        <p:nvSpPr>
          <p:cNvPr id="3" name="Content Placeholder 4">
            <a:extLst>
              <a:ext uri="{FF2B5EF4-FFF2-40B4-BE49-F238E27FC236}">
                <a16:creationId xmlns:a16="http://schemas.microsoft.com/office/drawing/2014/main" id="{24C73728-AD64-4C8F-840F-17BFD19FEBFA}"/>
              </a:ext>
            </a:extLst>
          </p:cNvPr>
          <p:cNvSpPr>
            <a:spLocks noGrp="1"/>
          </p:cNvSpPr>
          <p:nvPr>
            <p:ph sz="quarter" idx="2" hasCustomPrompt="1"/>
          </p:nvPr>
        </p:nvSpPr>
        <p:spPr>
          <a:xfrm>
            <a:off x="609600" y="1295400"/>
            <a:ext cx="5386917" cy="4724400"/>
          </a:xfrm>
        </p:spPr>
        <p:txBody>
          <a:bodyPr/>
          <a:lstStyle>
            <a:lvl1pPr>
              <a:defRPr sz="2500"/>
            </a:lvl1pPr>
            <a:lvl2pPr>
              <a:defRPr sz="2400"/>
            </a:lvl2pPr>
            <a:lvl3pPr>
              <a:defRPr sz="2300"/>
            </a:lvl3pPr>
            <a:lvl4pPr>
              <a:defRPr sz="2200"/>
            </a:lvl4pPr>
            <a:lvl5pPr>
              <a:defRPr sz="2000"/>
            </a:lvl5pPr>
          </a:lstStyle>
          <a:p>
            <a:pPr lvl="0"/>
            <a:r>
              <a:rPr lang="en-US" dirty="0"/>
              <a:t>First level</a:t>
            </a:r>
          </a:p>
          <a:p>
            <a:pPr lvl="1"/>
            <a:r>
              <a:rPr lang="en-US" dirty="0"/>
              <a:t>Second level</a:t>
            </a:r>
          </a:p>
          <a:p>
            <a:pPr lvl="2"/>
            <a:r>
              <a:rPr lang="en-US" dirty="0"/>
              <a:t>Third level</a:t>
            </a:r>
          </a:p>
        </p:txBody>
      </p:sp>
      <p:sp>
        <p:nvSpPr>
          <p:cNvPr id="4" name="Content Placeholder 5">
            <a:extLst>
              <a:ext uri="{FF2B5EF4-FFF2-40B4-BE49-F238E27FC236}">
                <a16:creationId xmlns:a16="http://schemas.microsoft.com/office/drawing/2014/main" id="{13B3FAFF-7602-4619-AF1C-F63A286B671D}"/>
              </a:ext>
            </a:extLst>
          </p:cNvPr>
          <p:cNvSpPr>
            <a:spLocks noGrp="1"/>
          </p:cNvSpPr>
          <p:nvPr>
            <p:ph sz="quarter" idx="4" hasCustomPrompt="1"/>
          </p:nvPr>
        </p:nvSpPr>
        <p:spPr>
          <a:xfrm>
            <a:off x="6193377" y="1295400"/>
            <a:ext cx="5389033" cy="4724400"/>
          </a:xfrm>
        </p:spPr>
        <p:txBody>
          <a:bodyPr/>
          <a:lstStyle>
            <a:lvl1pPr>
              <a:defRPr sz="2500"/>
            </a:lvl1pPr>
            <a:lvl2pPr>
              <a:defRPr sz="2400"/>
            </a:lvl2pPr>
            <a:lvl3pPr>
              <a:defRPr sz="2300"/>
            </a:lvl3pPr>
            <a:lvl4pPr marL="960072" indent="0">
              <a:buNone/>
              <a:defRPr sz="2200"/>
            </a:lvl4pPr>
            <a:lvl5pPr marL="1197803" indent="0">
              <a:buNone/>
              <a:defRPr sz="2000"/>
            </a:lvl5pPr>
          </a:lstStyle>
          <a:p>
            <a:pPr lvl="0"/>
            <a:r>
              <a:rPr lang="en-US" dirty="0"/>
              <a:t>First level</a:t>
            </a:r>
          </a:p>
          <a:p>
            <a:pPr lvl="1"/>
            <a:r>
              <a:rPr lang="en-US" dirty="0"/>
              <a:t>Second level</a:t>
            </a:r>
          </a:p>
          <a:p>
            <a:pPr lvl="2"/>
            <a:r>
              <a:rPr lang="en-US" dirty="0"/>
              <a:t>Third level</a:t>
            </a:r>
          </a:p>
          <a:p>
            <a:pPr lvl="3"/>
            <a:endParaRPr lang="en-US" dirty="0"/>
          </a:p>
        </p:txBody>
      </p:sp>
      <p:sp>
        <p:nvSpPr>
          <p:cNvPr id="6" name="Text Placeholder 6">
            <a:extLst>
              <a:ext uri="{FF2B5EF4-FFF2-40B4-BE49-F238E27FC236}">
                <a16:creationId xmlns:a16="http://schemas.microsoft.com/office/drawing/2014/main" id="{319B0107-67D6-406F-AD70-3D80614A698D}"/>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7" name="Picture 6"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3376193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BF65-36B2-4F1B-881C-F9CE1BAA828E}"/>
              </a:ext>
            </a:extLst>
          </p:cNvPr>
          <p:cNvSpPr>
            <a:spLocks noGrp="1"/>
          </p:cNvSpPr>
          <p:nvPr>
            <p:ph type="title" hasCustomPrompt="1"/>
          </p:nvPr>
        </p:nvSpPr>
        <p:spPr>
          <a:xfrm>
            <a:off x="609600" y="228600"/>
            <a:ext cx="10972800" cy="922882"/>
          </a:xfrm>
        </p:spPr>
        <p:txBody>
          <a:bodyPr/>
          <a:lstStyle>
            <a:lvl1pPr algn="ctr">
              <a:defRPr/>
            </a:lvl1pPr>
          </a:lstStyle>
          <a:p>
            <a:r>
              <a:rPr lang="en-US" dirty="0"/>
              <a:t>[Click to insert title]</a:t>
            </a:r>
          </a:p>
        </p:txBody>
      </p:sp>
      <p:sp>
        <p:nvSpPr>
          <p:cNvPr id="3" name="Text Placeholder 2">
            <a:extLst>
              <a:ext uri="{FF2B5EF4-FFF2-40B4-BE49-F238E27FC236}">
                <a16:creationId xmlns:a16="http://schemas.microsoft.com/office/drawing/2014/main" id="{A732FFB7-F684-4907-B700-2BF13B8A61A5}"/>
              </a:ext>
            </a:extLst>
          </p:cNvPr>
          <p:cNvSpPr>
            <a:spLocks noGrp="1"/>
          </p:cNvSpPr>
          <p:nvPr>
            <p:ph type="body" idx="1" hasCustomPrompt="1"/>
          </p:nvPr>
        </p:nvSpPr>
        <p:spPr>
          <a:xfrm>
            <a:off x="609600" y="1295400"/>
            <a:ext cx="5386917" cy="502920"/>
          </a:xfrm>
        </p:spPr>
        <p:txBody>
          <a:bodyPr anchor="b">
            <a:noAutofit/>
          </a:bodyPr>
          <a:lstStyle>
            <a:lvl1pPr marL="320024" indent="-320024" algn="l" rtl="0" eaLnBrk="1" latinLnBrk="0" hangingPunct="1">
              <a:spcBef>
                <a:spcPct val="20000"/>
              </a:spcBef>
              <a:buClr>
                <a:schemeClr val="accent1"/>
              </a:buClr>
              <a:buSzPct val="70000"/>
              <a:buFont typeface="Wingdings 2"/>
              <a:buNone/>
              <a:defRPr lang="en-US" sz="2800" b="1" kern="1200" dirty="0">
                <a:solidFill>
                  <a:schemeClr val="tx1"/>
                </a:solidFill>
                <a:effectLst>
                  <a:outerShdw blurRad="30000" dist="30000" dir="2700000" algn="tl" rotWithShape="0">
                    <a:schemeClr val="bg2">
                      <a:shade val="45000"/>
                      <a:satMod val="150000"/>
                      <a:alpha val="90000"/>
                    </a:schemeClr>
                  </a:outerShdw>
                </a:effectLst>
                <a:latin typeface="Lato" panose="020F0502020204030203" pitchFamily="34" charset="0"/>
                <a:ea typeface="+mn-ea"/>
                <a:cs typeface="+mn-cs"/>
              </a:defRPr>
            </a:lvl1pPr>
            <a:lvl2pPr>
              <a:buNone/>
              <a:defRPr sz="2000" b="1"/>
            </a:lvl2pPr>
            <a:lvl3pPr>
              <a:buNone/>
              <a:defRPr sz="1800" b="1"/>
            </a:lvl3pPr>
            <a:lvl4pPr>
              <a:buNone/>
              <a:defRPr sz="1600" b="1"/>
            </a:lvl4pPr>
            <a:lvl5pPr>
              <a:buNone/>
              <a:defRPr sz="1600" b="1"/>
            </a:lvl5pPr>
          </a:lstStyle>
          <a:p>
            <a:pPr marL="320024" lvl="0" indent="-320024" algn="l" rtl="0" eaLnBrk="1" latinLnBrk="0" hangingPunct="1">
              <a:spcBef>
                <a:spcPct val="20000"/>
              </a:spcBef>
              <a:buClr>
                <a:schemeClr val="accent1"/>
              </a:buClr>
              <a:buSzPct val="70000"/>
              <a:buFont typeface="Wingdings 2"/>
              <a:buNone/>
            </a:pPr>
            <a:r>
              <a:rPr lang="en-US" dirty="0"/>
              <a:t>[Insert Heading]</a:t>
            </a:r>
          </a:p>
        </p:txBody>
      </p:sp>
      <p:sp>
        <p:nvSpPr>
          <p:cNvPr id="4" name="Text Placeholder 3">
            <a:extLst>
              <a:ext uri="{FF2B5EF4-FFF2-40B4-BE49-F238E27FC236}">
                <a16:creationId xmlns:a16="http://schemas.microsoft.com/office/drawing/2014/main" id="{581BFE5F-C2DA-4CB6-A1B1-3D809CA8F9B5}"/>
              </a:ext>
            </a:extLst>
          </p:cNvPr>
          <p:cNvSpPr>
            <a:spLocks noGrp="1"/>
          </p:cNvSpPr>
          <p:nvPr>
            <p:ph type="body" sz="half" idx="3" hasCustomPrompt="1"/>
          </p:nvPr>
        </p:nvSpPr>
        <p:spPr>
          <a:xfrm>
            <a:off x="6193377" y="1295400"/>
            <a:ext cx="5389033" cy="502920"/>
          </a:xfrm>
        </p:spPr>
        <p:txBody>
          <a:bodyPr anchor="b">
            <a:noAutofit/>
          </a:bodyPr>
          <a:lstStyle>
            <a:lvl1pPr marL="320024" indent="-320024" algn="l" rtl="0" eaLnBrk="1" latinLnBrk="0" hangingPunct="1">
              <a:spcBef>
                <a:spcPct val="20000"/>
              </a:spcBef>
              <a:buClr>
                <a:schemeClr val="accent1"/>
              </a:buClr>
              <a:buSzPct val="70000"/>
              <a:buFont typeface="Wingdings 2"/>
              <a:buNone/>
              <a:defRPr sz="28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marL="320024" lvl="0" indent="-320024" algn="l" rtl="0" eaLnBrk="1" latinLnBrk="0" hangingPunct="1">
              <a:spcBef>
                <a:spcPct val="20000"/>
              </a:spcBef>
              <a:buClr>
                <a:schemeClr val="accent1"/>
              </a:buClr>
              <a:buSzPct val="70000"/>
              <a:buFont typeface="Wingdings 2"/>
              <a:buNone/>
            </a:pPr>
            <a:r>
              <a:rPr lang="en-US" dirty="0"/>
              <a:t>[Insert Heading]</a:t>
            </a:r>
          </a:p>
        </p:txBody>
      </p:sp>
      <p:sp>
        <p:nvSpPr>
          <p:cNvPr id="5" name="Content Placeholder 4">
            <a:extLst>
              <a:ext uri="{FF2B5EF4-FFF2-40B4-BE49-F238E27FC236}">
                <a16:creationId xmlns:a16="http://schemas.microsoft.com/office/drawing/2014/main" id="{D7A44C07-434C-4581-8A43-8FFFF2ABB0D8}"/>
              </a:ext>
            </a:extLst>
          </p:cNvPr>
          <p:cNvSpPr>
            <a:spLocks noGrp="1"/>
          </p:cNvSpPr>
          <p:nvPr>
            <p:ph sz="quarter" idx="2" hasCustomPrompt="1"/>
          </p:nvPr>
        </p:nvSpPr>
        <p:spPr>
          <a:xfrm>
            <a:off x="609600" y="1942238"/>
            <a:ext cx="5386917" cy="4077562"/>
          </a:xfrm>
        </p:spPr>
        <p:txBody>
          <a:bodyPr/>
          <a:lstStyle>
            <a:lvl1pPr>
              <a:defRPr sz="2500"/>
            </a:lvl1pPr>
            <a:lvl2pPr>
              <a:defRPr sz="2400"/>
            </a:lvl2pPr>
            <a:lvl3pPr>
              <a:defRPr sz="2300"/>
            </a:lvl3pPr>
            <a:lvl4pPr>
              <a:defRPr sz="2200"/>
            </a:lvl4pPr>
            <a:lvl5pPr marL="1197803" indent="0">
              <a:buNone/>
              <a:defRPr sz="2400"/>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6" name="Content Placeholder 5">
            <a:extLst>
              <a:ext uri="{FF2B5EF4-FFF2-40B4-BE49-F238E27FC236}">
                <a16:creationId xmlns:a16="http://schemas.microsoft.com/office/drawing/2014/main" id="{AB78093A-43B0-48F9-A10F-7D6F274B8A47}"/>
              </a:ext>
            </a:extLst>
          </p:cNvPr>
          <p:cNvSpPr>
            <a:spLocks noGrp="1"/>
          </p:cNvSpPr>
          <p:nvPr>
            <p:ph sz="quarter" idx="4" hasCustomPrompt="1"/>
          </p:nvPr>
        </p:nvSpPr>
        <p:spPr>
          <a:xfrm>
            <a:off x="6193377" y="1942238"/>
            <a:ext cx="5389033" cy="4077562"/>
          </a:xfrm>
        </p:spPr>
        <p:txBody>
          <a:bodyPr/>
          <a:lstStyle>
            <a:lvl1pPr>
              <a:defRPr sz="2500"/>
            </a:lvl1pPr>
            <a:lvl2pPr>
              <a:defRPr sz="2400"/>
            </a:lvl2pPr>
            <a:lvl3pPr>
              <a:defRPr sz="2300"/>
            </a:lvl3pPr>
            <a:lvl4pPr>
              <a:defRPr sz="2200"/>
            </a:lvl4pPr>
            <a:lvl5pPr>
              <a:defRPr sz="2000"/>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48939AF1-74B9-4BAE-89DB-6B148E2572BA}"/>
              </a:ext>
            </a:extLst>
          </p:cNvPr>
          <p:cNvSpPr>
            <a:spLocks noGrp="1"/>
          </p:cNvSpPr>
          <p:nvPr>
            <p:ph type="body" sz="quarter" idx="11" hasCustomPrompt="1"/>
          </p:nvPr>
        </p:nvSpPr>
        <p:spPr>
          <a:xfrm>
            <a:off x="4343400" y="6163718"/>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8" name="Picture 7"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10362517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ingle Chart Layout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609600" y="228600"/>
            <a:ext cx="10972800" cy="990600"/>
          </a:xfrm>
        </p:spPr>
        <p:txBody>
          <a:bodyPr/>
          <a:lstStyle>
            <a:lvl1pPr algn="ctr">
              <a:defRPr/>
            </a:lvl1pPr>
          </a:lstStyle>
          <a:p>
            <a:r>
              <a:rPr lang="en-US" dirty="0"/>
              <a:t>[Click to insert title]</a:t>
            </a:r>
          </a:p>
        </p:txBody>
      </p:sp>
      <p:sp>
        <p:nvSpPr>
          <p:cNvPr id="9" name="Text Placeholder 8">
            <a:extLst>
              <a:ext uri="{FF2B5EF4-FFF2-40B4-BE49-F238E27FC236}">
                <a16:creationId xmlns:a16="http://schemas.microsoft.com/office/drawing/2014/main" id="{1546BA48-3D98-48F8-8C15-89DB373CCCD4}"/>
              </a:ext>
            </a:extLst>
          </p:cNvPr>
          <p:cNvSpPr>
            <a:spLocks noGrp="1"/>
          </p:cNvSpPr>
          <p:nvPr>
            <p:ph type="body" sz="quarter" idx="13" hasCustomPrompt="1"/>
          </p:nvPr>
        </p:nvSpPr>
        <p:spPr>
          <a:xfrm>
            <a:off x="609600" y="1219200"/>
            <a:ext cx="10972800" cy="609600"/>
          </a:xfrm>
        </p:spPr>
        <p:txBody>
          <a:bodyPr>
            <a:noAutofit/>
          </a:bodyPr>
          <a:lstStyle>
            <a:lvl1pPr marL="0" indent="0" algn="ctr">
              <a:buNone/>
              <a:defRPr sz="3200" b="1"/>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sp>
        <p:nvSpPr>
          <p:cNvPr id="11" name="Text Placeholder 6">
            <a:extLst>
              <a:ext uri="{FF2B5EF4-FFF2-40B4-BE49-F238E27FC236}">
                <a16:creationId xmlns:a16="http://schemas.microsoft.com/office/drawing/2014/main" id="{26753E94-D33B-4EC6-A735-B28D9A1BE762}"/>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12" name="Content Placeholder 7">
            <a:extLst>
              <a:ext uri="{FF2B5EF4-FFF2-40B4-BE49-F238E27FC236}">
                <a16:creationId xmlns:a16="http://schemas.microsoft.com/office/drawing/2014/main" id="{4B957661-4E44-452F-941C-C6A98C1A2926}"/>
              </a:ext>
            </a:extLst>
          </p:cNvPr>
          <p:cNvSpPr>
            <a:spLocks noGrp="1"/>
          </p:cNvSpPr>
          <p:nvPr>
            <p:ph sz="quarter" idx="15" hasCustomPrompt="1"/>
          </p:nvPr>
        </p:nvSpPr>
        <p:spPr>
          <a:xfrm>
            <a:off x="609601" y="1828800"/>
            <a:ext cx="10972800" cy="4152900"/>
          </a:xfrm>
        </p:spPr>
        <p:txBody>
          <a:bodyPr/>
          <a:lstStyle>
            <a:lvl1pPr marL="0" indent="0">
              <a:buNone/>
              <a:defRPr/>
            </a:lvl1pPr>
          </a:lstStyle>
          <a:p>
            <a:pPr lvl="0"/>
            <a:r>
              <a:rPr lang="en-US" dirty="0"/>
              <a:t>[Insert or paste in chart]</a:t>
            </a:r>
          </a:p>
        </p:txBody>
      </p:sp>
      <p:pic>
        <p:nvPicPr>
          <p:cNvPr id="6" name="Picture 5"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194048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solidFill>
            <a:schemeClr val="tx1">
              <a:lumMod val="65000"/>
              <a:lumOff val="35000"/>
            </a:schemeClr>
          </a:soli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1051247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Horizontal Chart Layout Option 2">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85DB370-49A6-45E1-AFCA-CCB1AE13F388}"/>
              </a:ext>
            </a:extLst>
          </p:cNvPr>
          <p:cNvSpPr>
            <a:spLocks noGrp="1"/>
          </p:cNvSpPr>
          <p:nvPr>
            <p:ph sz="quarter" idx="15" hasCustomPrompt="1"/>
          </p:nvPr>
        </p:nvSpPr>
        <p:spPr>
          <a:xfrm>
            <a:off x="609601" y="1295400"/>
            <a:ext cx="10972800" cy="4686300"/>
          </a:xfrm>
        </p:spPr>
        <p:txBody>
          <a:bodyPr/>
          <a:lstStyle>
            <a:lvl1pPr marL="0" indent="0">
              <a:buNone/>
              <a:defRPr/>
            </a:lvl1pPr>
          </a:lstStyle>
          <a:p>
            <a:pPr lvl="0"/>
            <a:r>
              <a:rPr lang="en-US" dirty="0"/>
              <a:t>[Insert or paste in chart]</a:t>
            </a:r>
          </a:p>
        </p:txBody>
      </p:sp>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609600" y="228600"/>
            <a:ext cx="10972800" cy="990600"/>
          </a:xfrm>
        </p:spPr>
        <p:txBody>
          <a:bodyPr/>
          <a:lstStyle>
            <a:lvl1pPr algn="ctr">
              <a:defRPr/>
            </a:lvl1pPr>
          </a:lstStyle>
          <a:p>
            <a:r>
              <a:rPr lang="en-US" dirty="0"/>
              <a:t>[Click to insert title]</a:t>
            </a:r>
          </a:p>
        </p:txBody>
      </p:sp>
      <p:sp>
        <p:nvSpPr>
          <p:cNvPr id="7" name="Text Placeholder 6">
            <a:extLst>
              <a:ext uri="{FF2B5EF4-FFF2-40B4-BE49-F238E27FC236}">
                <a16:creationId xmlns:a16="http://schemas.microsoft.com/office/drawing/2014/main" id="{E9879B10-F719-4601-B36A-5071C9EAC6F4}"/>
              </a:ext>
            </a:extLst>
          </p:cNvPr>
          <p:cNvSpPr>
            <a:spLocks noGrp="1"/>
          </p:cNvSpPr>
          <p:nvPr>
            <p:ph type="body" sz="quarter" idx="11" hasCustomPrompt="1"/>
          </p:nvPr>
        </p:nvSpPr>
        <p:spPr>
          <a:xfrm>
            <a:off x="4343400" y="6116129"/>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2269195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Multiple Char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609600" y="228600"/>
            <a:ext cx="10972800" cy="990600"/>
          </a:xfrm>
        </p:spPr>
        <p:txBody>
          <a:bodyPr/>
          <a:lstStyle>
            <a:lvl1pPr algn="ctr">
              <a:defRPr/>
            </a:lvl1pPr>
          </a:lstStyle>
          <a:p>
            <a:r>
              <a:rPr lang="en-US" dirty="0"/>
              <a:t>[Click to insert title]</a:t>
            </a:r>
          </a:p>
        </p:txBody>
      </p:sp>
      <p:sp>
        <p:nvSpPr>
          <p:cNvPr id="5" name="Chart Placeholder 4">
            <a:extLst>
              <a:ext uri="{FF2B5EF4-FFF2-40B4-BE49-F238E27FC236}">
                <a16:creationId xmlns:a16="http://schemas.microsoft.com/office/drawing/2014/main" id="{2BCE3DEF-A2F5-4D68-8C11-63152CF7A8DC}"/>
              </a:ext>
            </a:extLst>
          </p:cNvPr>
          <p:cNvSpPr>
            <a:spLocks noGrp="1"/>
          </p:cNvSpPr>
          <p:nvPr>
            <p:ph type="chart" sz="quarter" idx="12" hasCustomPrompt="1"/>
          </p:nvPr>
        </p:nvSpPr>
        <p:spPr>
          <a:xfrm>
            <a:off x="609600" y="1981200"/>
            <a:ext cx="5334000" cy="4038600"/>
          </a:xfrm>
          <a:ln w="12700">
            <a:noFill/>
          </a:ln>
        </p:spPr>
        <p:txBody>
          <a:bodyPr vert="horz" lIns="91440">
            <a:normAutofit/>
          </a:bodyPr>
          <a:lstStyle>
            <a:lvl1pPr marL="0" marR="0" indent="0" algn="l" defTabSz="914400" rtl="0" eaLnBrk="1" fontAlgn="auto" latinLnBrk="0" hangingPunct="1">
              <a:lnSpc>
                <a:spcPct val="100000"/>
              </a:lnSpc>
              <a:spcBef>
                <a:spcPct val="20000"/>
              </a:spcBef>
              <a:spcAft>
                <a:spcPts val="0"/>
              </a:spcAft>
              <a:buClr>
                <a:schemeClr val="accent1"/>
              </a:buClr>
              <a:buSzPct val="100000"/>
              <a:buFontTx/>
              <a:buNone/>
              <a:tabLst/>
              <a:defRPr lang="en-US" dirty="0"/>
            </a:lvl1pPr>
          </a:lstStyle>
          <a:p>
            <a:pPr marL="320024" marR="0" lvl="0" indent="-320024" algn="l" defTabSz="914400" rtl="0" eaLnBrk="1" fontAlgn="auto" latinLnBrk="0" hangingPunct="1">
              <a:lnSpc>
                <a:spcPct val="100000"/>
              </a:lnSpc>
              <a:spcBef>
                <a:spcPct val="20000"/>
              </a:spcBef>
              <a:spcAft>
                <a:spcPts val="0"/>
              </a:spcAft>
              <a:buClr>
                <a:schemeClr val="accent1"/>
              </a:buClr>
              <a:buSzPct val="100000"/>
              <a:buFont typeface="Wingdings 2" panose="05020102010507070707" pitchFamily="18" charset="2"/>
              <a:buChar char="®"/>
              <a:tabLst/>
              <a:defRPr/>
            </a:pPr>
            <a:r>
              <a:rPr lang="en-US" dirty="0"/>
              <a:t>[click the icon to insert a chart]</a:t>
            </a:r>
          </a:p>
          <a:p>
            <a:pPr lvl="0"/>
            <a:endParaRPr lang="en-US" dirty="0"/>
          </a:p>
        </p:txBody>
      </p:sp>
      <p:sp>
        <p:nvSpPr>
          <p:cNvPr id="9" name="Text Placeholder 8">
            <a:extLst>
              <a:ext uri="{FF2B5EF4-FFF2-40B4-BE49-F238E27FC236}">
                <a16:creationId xmlns:a16="http://schemas.microsoft.com/office/drawing/2014/main" id="{1546BA48-3D98-48F8-8C15-89DB373CCCD4}"/>
              </a:ext>
            </a:extLst>
          </p:cNvPr>
          <p:cNvSpPr>
            <a:spLocks noGrp="1"/>
          </p:cNvSpPr>
          <p:nvPr>
            <p:ph type="body" sz="quarter" idx="13" hasCustomPrompt="1"/>
          </p:nvPr>
        </p:nvSpPr>
        <p:spPr>
          <a:xfrm>
            <a:off x="609600" y="1295400"/>
            <a:ext cx="5334000" cy="609600"/>
          </a:xfrm>
        </p:spPr>
        <p:txBody>
          <a:bodyPr>
            <a:noAutofit/>
          </a:bodyPr>
          <a:lstStyle>
            <a:lvl1pPr marL="0" indent="0" algn="ctr">
              <a:buNone/>
              <a:defRPr sz="2600" b="1"/>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sp>
        <p:nvSpPr>
          <p:cNvPr id="11" name="Text Placeholder 6">
            <a:extLst>
              <a:ext uri="{FF2B5EF4-FFF2-40B4-BE49-F238E27FC236}">
                <a16:creationId xmlns:a16="http://schemas.microsoft.com/office/drawing/2014/main" id="{26753E94-D33B-4EC6-A735-B28D9A1BE762}"/>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6" name="Chart Placeholder 4">
            <a:extLst>
              <a:ext uri="{FF2B5EF4-FFF2-40B4-BE49-F238E27FC236}">
                <a16:creationId xmlns:a16="http://schemas.microsoft.com/office/drawing/2014/main" id="{F7CA21EC-1B48-40AB-9966-BA28DCDF08D2}"/>
              </a:ext>
            </a:extLst>
          </p:cNvPr>
          <p:cNvSpPr>
            <a:spLocks noGrp="1"/>
          </p:cNvSpPr>
          <p:nvPr>
            <p:ph type="chart" sz="quarter" idx="14" hasCustomPrompt="1"/>
          </p:nvPr>
        </p:nvSpPr>
        <p:spPr>
          <a:xfrm>
            <a:off x="6248400" y="1978660"/>
            <a:ext cx="5334000" cy="4038600"/>
          </a:xfrm>
          <a:ln w="12700">
            <a:noFill/>
          </a:ln>
        </p:spPr>
        <p:txBody>
          <a:bodyPr vert="horz" lIns="91440">
            <a:normAutofit/>
          </a:bodyPr>
          <a:lstStyle>
            <a:lvl1pPr marL="0" marR="0" indent="0" algn="l" defTabSz="914400" rtl="0" eaLnBrk="1" fontAlgn="auto" latinLnBrk="0" hangingPunct="1">
              <a:lnSpc>
                <a:spcPct val="100000"/>
              </a:lnSpc>
              <a:spcBef>
                <a:spcPct val="20000"/>
              </a:spcBef>
              <a:spcAft>
                <a:spcPts val="0"/>
              </a:spcAft>
              <a:buClr>
                <a:schemeClr val="accent1"/>
              </a:buClr>
              <a:buSzPct val="100000"/>
              <a:buFontTx/>
              <a:buNone/>
              <a:tabLst/>
              <a:defRPr lang="en-US" dirty="0"/>
            </a:lvl1pPr>
          </a:lstStyle>
          <a:p>
            <a:pPr marL="320024" marR="0" lvl="0" indent="-320024" algn="l" defTabSz="914400" rtl="0" eaLnBrk="1" fontAlgn="auto" latinLnBrk="0" hangingPunct="1">
              <a:lnSpc>
                <a:spcPct val="100000"/>
              </a:lnSpc>
              <a:spcBef>
                <a:spcPct val="20000"/>
              </a:spcBef>
              <a:spcAft>
                <a:spcPts val="0"/>
              </a:spcAft>
              <a:buClr>
                <a:schemeClr val="accent1"/>
              </a:buClr>
              <a:buSzPct val="100000"/>
              <a:buFont typeface="Wingdings 2" panose="05020102010507070707" pitchFamily="18" charset="2"/>
              <a:buChar char="®"/>
              <a:tabLst/>
              <a:defRPr/>
            </a:pPr>
            <a:r>
              <a:rPr lang="en-US" dirty="0"/>
              <a:t>[click the icon to insert a chart]</a:t>
            </a:r>
          </a:p>
          <a:p>
            <a:pPr lvl="0"/>
            <a:endParaRPr lang="en-US" dirty="0"/>
          </a:p>
        </p:txBody>
      </p:sp>
      <p:sp>
        <p:nvSpPr>
          <p:cNvPr id="7" name="Text Placeholder 8">
            <a:extLst>
              <a:ext uri="{FF2B5EF4-FFF2-40B4-BE49-F238E27FC236}">
                <a16:creationId xmlns:a16="http://schemas.microsoft.com/office/drawing/2014/main" id="{B8828604-0488-4E4E-8B88-0B534FB14531}"/>
              </a:ext>
            </a:extLst>
          </p:cNvPr>
          <p:cNvSpPr>
            <a:spLocks noGrp="1"/>
          </p:cNvSpPr>
          <p:nvPr>
            <p:ph type="body" sz="quarter" idx="15" hasCustomPrompt="1"/>
          </p:nvPr>
        </p:nvSpPr>
        <p:spPr>
          <a:xfrm>
            <a:off x="6248400" y="1295400"/>
            <a:ext cx="5334000" cy="609600"/>
          </a:xfrm>
        </p:spPr>
        <p:txBody>
          <a:bodyPr>
            <a:noAutofit/>
          </a:bodyPr>
          <a:lstStyle>
            <a:lvl1pPr marL="0" indent="0" algn="ctr">
              <a:buNone/>
              <a:defRPr lang="en-US" sz="2600" b="1" kern="1200" dirty="0" smtClean="0">
                <a:solidFill>
                  <a:schemeClr val="tx1"/>
                </a:solidFill>
                <a:latin typeface="Lato" panose="020F0502020204030203" pitchFamily="34" charset="0"/>
                <a:ea typeface="+mn-ea"/>
                <a:cs typeface="+mn-cs"/>
              </a:defRPr>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pic>
        <p:nvPicPr>
          <p:cNvPr id="8" name="Picture 7"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11368945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ingle Chart Layou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304800" y="228600"/>
            <a:ext cx="2743200" cy="1752600"/>
          </a:xfrm>
        </p:spPr>
        <p:txBody>
          <a:bodyPr>
            <a:normAutofit/>
          </a:bodyPr>
          <a:lstStyle>
            <a:lvl1pPr algn="ctr">
              <a:defRPr sz="4000"/>
            </a:lvl1pPr>
          </a:lstStyle>
          <a:p>
            <a:r>
              <a:rPr lang="en-US" dirty="0"/>
              <a:t>[Click to insert title]</a:t>
            </a:r>
          </a:p>
        </p:txBody>
      </p:sp>
      <p:sp>
        <p:nvSpPr>
          <p:cNvPr id="6" name="Text Placeholder 6">
            <a:extLst>
              <a:ext uri="{FF2B5EF4-FFF2-40B4-BE49-F238E27FC236}">
                <a16:creationId xmlns:a16="http://schemas.microsoft.com/office/drawing/2014/main" id="{AFE18DB0-9D1C-46BD-8C65-AD9CC7A42846}"/>
              </a:ext>
            </a:extLst>
          </p:cNvPr>
          <p:cNvSpPr>
            <a:spLocks noGrp="1"/>
          </p:cNvSpPr>
          <p:nvPr>
            <p:ph type="body" sz="quarter" idx="11" hasCustomPrompt="1"/>
          </p:nvPr>
        </p:nvSpPr>
        <p:spPr>
          <a:xfrm>
            <a:off x="4343400" y="6116129"/>
            <a:ext cx="75438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9" name="Text Placeholder 8">
            <a:extLst>
              <a:ext uri="{FF2B5EF4-FFF2-40B4-BE49-F238E27FC236}">
                <a16:creationId xmlns:a16="http://schemas.microsoft.com/office/drawing/2014/main" id="{1546BA48-3D98-48F8-8C15-89DB373CCCD4}"/>
              </a:ext>
            </a:extLst>
          </p:cNvPr>
          <p:cNvSpPr>
            <a:spLocks noGrp="1"/>
          </p:cNvSpPr>
          <p:nvPr>
            <p:ph type="body" sz="quarter" idx="13" hasCustomPrompt="1"/>
          </p:nvPr>
        </p:nvSpPr>
        <p:spPr>
          <a:xfrm>
            <a:off x="3124200" y="228600"/>
            <a:ext cx="8763000" cy="609600"/>
          </a:xfrm>
        </p:spPr>
        <p:txBody>
          <a:bodyPr>
            <a:noAutofit/>
          </a:bodyPr>
          <a:lstStyle>
            <a:lvl1pPr marL="0" indent="0" algn="ctr">
              <a:buNone/>
              <a:defRPr sz="2800" b="1"/>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sp>
        <p:nvSpPr>
          <p:cNvPr id="4" name="Text Placeholder 3">
            <a:extLst>
              <a:ext uri="{FF2B5EF4-FFF2-40B4-BE49-F238E27FC236}">
                <a16:creationId xmlns:a16="http://schemas.microsoft.com/office/drawing/2014/main" id="{304CFD73-7469-4688-8859-FFC3F9DDC011}"/>
              </a:ext>
            </a:extLst>
          </p:cNvPr>
          <p:cNvSpPr>
            <a:spLocks noGrp="1"/>
          </p:cNvSpPr>
          <p:nvPr>
            <p:ph type="body" sz="quarter" idx="14" hasCustomPrompt="1"/>
          </p:nvPr>
        </p:nvSpPr>
        <p:spPr>
          <a:xfrm>
            <a:off x="304800" y="2057400"/>
            <a:ext cx="2743200" cy="3924300"/>
          </a:xfrm>
        </p:spPr>
        <p:txBody>
          <a:bodyPr>
            <a:normAutofit/>
          </a:bodyPr>
          <a:lstStyle>
            <a:lvl1pPr>
              <a:defRPr sz="2400"/>
            </a:lvl1pPr>
          </a:lstStyle>
          <a:p>
            <a:pPr lvl="0"/>
            <a:r>
              <a:rPr lang="en-US" dirty="0"/>
              <a:t>Description</a:t>
            </a:r>
          </a:p>
        </p:txBody>
      </p:sp>
      <p:sp>
        <p:nvSpPr>
          <p:cNvPr id="8" name="Content Placeholder 7">
            <a:extLst>
              <a:ext uri="{FF2B5EF4-FFF2-40B4-BE49-F238E27FC236}">
                <a16:creationId xmlns:a16="http://schemas.microsoft.com/office/drawing/2014/main" id="{1BAD4D91-4B9A-4892-A207-E648404A0BFD}"/>
              </a:ext>
            </a:extLst>
          </p:cNvPr>
          <p:cNvSpPr>
            <a:spLocks noGrp="1"/>
          </p:cNvSpPr>
          <p:nvPr>
            <p:ph sz="quarter" idx="15" hasCustomPrompt="1"/>
          </p:nvPr>
        </p:nvSpPr>
        <p:spPr>
          <a:xfrm>
            <a:off x="3112477" y="876300"/>
            <a:ext cx="8763000" cy="5105400"/>
          </a:xfrm>
        </p:spPr>
        <p:txBody>
          <a:bodyPr/>
          <a:lstStyle>
            <a:lvl1pPr marL="0" indent="0">
              <a:buNone/>
              <a:defRPr/>
            </a:lvl1pPr>
          </a:lstStyle>
          <a:p>
            <a:pPr lvl="0"/>
            <a:r>
              <a:rPr lang="en-US" dirty="0"/>
              <a:t>[Insert or paste in chart]</a:t>
            </a:r>
          </a:p>
        </p:txBody>
      </p:sp>
      <p:pic>
        <p:nvPicPr>
          <p:cNvPr id="7" name="Picture 6"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4131884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ingle Chart Layout Reverse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9132277" y="240323"/>
            <a:ext cx="2743200" cy="1752600"/>
          </a:xfrm>
        </p:spPr>
        <p:txBody>
          <a:bodyPr>
            <a:normAutofit/>
          </a:bodyPr>
          <a:lstStyle>
            <a:lvl1pPr algn="ctr">
              <a:defRPr sz="4000"/>
            </a:lvl1pPr>
          </a:lstStyle>
          <a:p>
            <a:r>
              <a:rPr lang="en-US" dirty="0"/>
              <a:t>[Click to insert title]</a:t>
            </a:r>
          </a:p>
        </p:txBody>
      </p:sp>
      <p:sp>
        <p:nvSpPr>
          <p:cNvPr id="6" name="Text Placeholder 6">
            <a:extLst>
              <a:ext uri="{FF2B5EF4-FFF2-40B4-BE49-F238E27FC236}">
                <a16:creationId xmlns:a16="http://schemas.microsoft.com/office/drawing/2014/main" id="{AFE18DB0-9D1C-46BD-8C65-AD9CC7A42846}"/>
              </a:ext>
            </a:extLst>
          </p:cNvPr>
          <p:cNvSpPr>
            <a:spLocks noGrp="1"/>
          </p:cNvSpPr>
          <p:nvPr>
            <p:ph type="body" sz="quarter" idx="11" hasCustomPrompt="1"/>
          </p:nvPr>
        </p:nvSpPr>
        <p:spPr>
          <a:xfrm>
            <a:off x="4331677" y="6172200"/>
            <a:ext cx="75438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9" name="Text Placeholder 8">
            <a:extLst>
              <a:ext uri="{FF2B5EF4-FFF2-40B4-BE49-F238E27FC236}">
                <a16:creationId xmlns:a16="http://schemas.microsoft.com/office/drawing/2014/main" id="{1546BA48-3D98-48F8-8C15-89DB373CCCD4}"/>
              </a:ext>
            </a:extLst>
          </p:cNvPr>
          <p:cNvSpPr>
            <a:spLocks noGrp="1"/>
          </p:cNvSpPr>
          <p:nvPr>
            <p:ph type="body" sz="quarter" idx="13" hasCustomPrompt="1"/>
          </p:nvPr>
        </p:nvSpPr>
        <p:spPr>
          <a:xfrm>
            <a:off x="304800" y="240323"/>
            <a:ext cx="8763000" cy="609600"/>
          </a:xfrm>
        </p:spPr>
        <p:txBody>
          <a:bodyPr>
            <a:noAutofit/>
          </a:bodyPr>
          <a:lstStyle>
            <a:lvl1pPr marL="0" indent="0" algn="ctr">
              <a:buNone/>
              <a:defRPr sz="2800" b="1"/>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sp>
        <p:nvSpPr>
          <p:cNvPr id="4" name="Text Placeholder 3">
            <a:extLst>
              <a:ext uri="{FF2B5EF4-FFF2-40B4-BE49-F238E27FC236}">
                <a16:creationId xmlns:a16="http://schemas.microsoft.com/office/drawing/2014/main" id="{304CFD73-7469-4688-8859-FFC3F9DDC011}"/>
              </a:ext>
            </a:extLst>
          </p:cNvPr>
          <p:cNvSpPr>
            <a:spLocks noGrp="1"/>
          </p:cNvSpPr>
          <p:nvPr>
            <p:ph type="body" sz="quarter" idx="14"/>
          </p:nvPr>
        </p:nvSpPr>
        <p:spPr>
          <a:xfrm>
            <a:off x="9132277" y="2086708"/>
            <a:ext cx="2743200" cy="3924300"/>
          </a:xfrm>
        </p:spPr>
        <p:txBody>
          <a:bodyPr>
            <a:normAutofit/>
          </a:bodyPr>
          <a:lstStyle>
            <a:lvl1pPr>
              <a:defRPr sz="2400"/>
            </a:lvl1pPr>
          </a:lstStyle>
          <a:p>
            <a:pPr lvl="0"/>
            <a:r>
              <a:rPr lang="en-US" dirty="0"/>
              <a:t>Edit Master text styles</a:t>
            </a:r>
          </a:p>
        </p:txBody>
      </p:sp>
      <p:sp>
        <p:nvSpPr>
          <p:cNvPr id="8" name="Content Placeholder 7">
            <a:extLst>
              <a:ext uri="{FF2B5EF4-FFF2-40B4-BE49-F238E27FC236}">
                <a16:creationId xmlns:a16="http://schemas.microsoft.com/office/drawing/2014/main" id="{1BAD4D91-4B9A-4892-A207-E648404A0BFD}"/>
              </a:ext>
            </a:extLst>
          </p:cNvPr>
          <p:cNvSpPr>
            <a:spLocks noGrp="1"/>
          </p:cNvSpPr>
          <p:nvPr>
            <p:ph sz="quarter" idx="15" hasCustomPrompt="1"/>
          </p:nvPr>
        </p:nvSpPr>
        <p:spPr>
          <a:xfrm>
            <a:off x="293077" y="888022"/>
            <a:ext cx="8763000" cy="5122985"/>
          </a:xfrm>
        </p:spPr>
        <p:txBody>
          <a:bodyPr/>
          <a:lstStyle>
            <a:lvl1pPr marL="0" indent="0">
              <a:buNone/>
              <a:defRPr/>
            </a:lvl1pPr>
          </a:lstStyle>
          <a:p>
            <a:pPr lvl="0"/>
            <a:r>
              <a:rPr lang="en-US" dirty="0"/>
              <a:t>[Insert or paste in chart]</a:t>
            </a:r>
          </a:p>
        </p:txBody>
      </p:sp>
      <p:pic>
        <p:nvPicPr>
          <p:cNvPr id="7" name="Picture 6"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3478011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BBC2-4710-41D7-A79F-01972ABCCF55}"/>
              </a:ext>
            </a:extLst>
          </p:cNvPr>
          <p:cNvSpPr>
            <a:spLocks noGrp="1"/>
          </p:cNvSpPr>
          <p:nvPr>
            <p:ph type="title" hasCustomPrompt="1"/>
          </p:nvPr>
        </p:nvSpPr>
        <p:spPr>
          <a:xfrm>
            <a:off x="609600" y="228600"/>
            <a:ext cx="10972800" cy="1066800"/>
          </a:xfrm>
        </p:spPr>
        <p:txBody>
          <a:bodyPr/>
          <a:lstStyle>
            <a:lvl1pPr algn="ctr">
              <a:defRPr/>
            </a:lvl1pPr>
          </a:lstStyle>
          <a:p>
            <a:r>
              <a:rPr lang="en-US" dirty="0"/>
              <a:t>[Click to insert title]</a:t>
            </a:r>
          </a:p>
        </p:txBody>
      </p:sp>
      <p:sp>
        <p:nvSpPr>
          <p:cNvPr id="3" name="Text Placeholder 6">
            <a:extLst>
              <a:ext uri="{FF2B5EF4-FFF2-40B4-BE49-F238E27FC236}">
                <a16:creationId xmlns:a16="http://schemas.microsoft.com/office/drawing/2014/main" id="{072C0345-E024-4C21-B743-731BB517112F}"/>
              </a:ext>
            </a:extLst>
          </p:cNvPr>
          <p:cNvSpPr>
            <a:spLocks noGrp="1"/>
          </p:cNvSpPr>
          <p:nvPr>
            <p:ph type="body" sz="quarter" idx="11" hasCustomPrompt="1"/>
          </p:nvPr>
        </p:nvSpPr>
        <p:spPr>
          <a:xfrm>
            <a:off x="4038600" y="6067964"/>
            <a:ext cx="75438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4" name="Picture 3"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40947000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8807163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ummary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EF74-2322-4939-A391-425C2628FF22}"/>
              </a:ext>
            </a:extLst>
          </p:cNvPr>
          <p:cNvSpPr>
            <a:spLocks noGrp="1"/>
          </p:cNvSpPr>
          <p:nvPr>
            <p:ph type="title" hasCustomPrompt="1"/>
          </p:nvPr>
        </p:nvSpPr>
        <p:spPr>
          <a:xfrm>
            <a:off x="533400" y="228600"/>
            <a:ext cx="11049000" cy="990600"/>
          </a:xfrm>
        </p:spPr>
        <p:txBody>
          <a:bodyPr/>
          <a:lstStyle>
            <a:lvl1pPr>
              <a:defRPr/>
            </a:lvl1pPr>
          </a:lstStyle>
          <a:p>
            <a:r>
              <a:rPr lang="en-US" dirty="0"/>
              <a:t>In Summary</a:t>
            </a:r>
          </a:p>
        </p:txBody>
      </p:sp>
      <p:sp>
        <p:nvSpPr>
          <p:cNvPr id="4" name="Content Placeholder 3">
            <a:extLst>
              <a:ext uri="{FF2B5EF4-FFF2-40B4-BE49-F238E27FC236}">
                <a16:creationId xmlns:a16="http://schemas.microsoft.com/office/drawing/2014/main" id="{114EDBAF-7068-484D-B0D5-7A2F4DCC5F32}"/>
              </a:ext>
            </a:extLst>
          </p:cNvPr>
          <p:cNvSpPr>
            <a:spLocks noGrp="1"/>
          </p:cNvSpPr>
          <p:nvPr>
            <p:ph sz="quarter" idx="10" hasCustomPrompt="1"/>
          </p:nvPr>
        </p:nvSpPr>
        <p:spPr>
          <a:xfrm>
            <a:off x="533400" y="1371600"/>
            <a:ext cx="11049000" cy="4495800"/>
          </a:xfrm>
        </p:spPr>
        <p:txBody>
          <a:bodyPr/>
          <a:lstStyle>
            <a:lvl1pPr>
              <a:defRPr/>
            </a:lvl1pPr>
          </a:lstStyle>
          <a:p>
            <a:pPr lvl="0"/>
            <a:r>
              <a:rPr lang="en-US" dirty="0"/>
              <a:t>[Insert takeaway]</a:t>
            </a:r>
          </a:p>
          <a:p>
            <a:pPr lvl="0"/>
            <a:endParaRPr lang="en-US" dirty="0"/>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2277491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able of Data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029F-5DBD-4E23-B1F3-FA4A83286BA0}"/>
              </a:ext>
            </a:extLst>
          </p:cNvPr>
          <p:cNvSpPr>
            <a:spLocks noGrp="1"/>
          </p:cNvSpPr>
          <p:nvPr>
            <p:ph type="title" hasCustomPrompt="1"/>
          </p:nvPr>
        </p:nvSpPr>
        <p:spPr>
          <a:xfrm>
            <a:off x="609600" y="228600"/>
            <a:ext cx="10972800" cy="1066800"/>
          </a:xfrm>
        </p:spPr>
        <p:txBody>
          <a:bodyPr/>
          <a:lstStyle>
            <a:lvl1pPr algn="ctr">
              <a:defRPr/>
            </a:lvl1pPr>
          </a:lstStyle>
          <a:p>
            <a:r>
              <a:rPr lang="en-US" dirty="0"/>
              <a:t>[Click to insert title or table name]</a:t>
            </a:r>
          </a:p>
        </p:txBody>
      </p:sp>
      <p:sp>
        <p:nvSpPr>
          <p:cNvPr id="3" name="Text Placeholder 6">
            <a:extLst>
              <a:ext uri="{FF2B5EF4-FFF2-40B4-BE49-F238E27FC236}">
                <a16:creationId xmlns:a16="http://schemas.microsoft.com/office/drawing/2014/main" id="{69F5C896-B623-4DDC-A5DA-0D76D8B08047}"/>
              </a:ext>
            </a:extLst>
          </p:cNvPr>
          <p:cNvSpPr>
            <a:spLocks noGrp="1"/>
          </p:cNvSpPr>
          <p:nvPr>
            <p:ph type="body" sz="quarter" idx="11" hasCustomPrompt="1"/>
          </p:nvPr>
        </p:nvSpPr>
        <p:spPr>
          <a:xfrm>
            <a:off x="4038600" y="6172200"/>
            <a:ext cx="75438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5" name="Table Placeholder 4">
            <a:extLst>
              <a:ext uri="{FF2B5EF4-FFF2-40B4-BE49-F238E27FC236}">
                <a16:creationId xmlns:a16="http://schemas.microsoft.com/office/drawing/2014/main" id="{658924D4-77A4-4D4C-B063-165E40B4B892}"/>
              </a:ext>
            </a:extLst>
          </p:cNvPr>
          <p:cNvSpPr>
            <a:spLocks noGrp="1"/>
          </p:cNvSpPr>
          <p:nvPr>
            <p:ph type="tbl" sz="quarter" idx="12" hasCustomPrompt="1"/>
          </p:nvPr>
        </p:nvSpPr>
        <p:spPr>
          <a:xfrm>
            <a:off x="609600" y="1447800"/>
            <a:ext cx="10972800" cy="4572000"/>
          </a:xfrm>
        </p:spPr>
        <p:txBody>
          <a:bodyPr/>
          <a:lstStyle>
            <a:lvl1pPr>
              <a:defRPr/>
            </a:lvl1pPr>
          </a:lstStyle>
          <a:p>
            <a:r>
              <a:rPr lang="en-US" dirty="0"/>
              <a:t>[click the icon to insert your table]</a:t>
            </a:r>
          </a:p>
        </p:txBody>
      </p:sp>
      <p:pic>
        <p:nvPicPr>
          <p:cNvPr id="6" name="Picture 5"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23491197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FF36-A7F2-48AF-9237-2601D43919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C6B86E-B23C-490B-A251-7410A9EE9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BAB4CF-9F05-44FD-8ED0-3F95E5A28B83}"/>
              </a:ext>
            </a:extLst>
          </p:cNvPr>
          <p:cNvSpPr>
            <a:spLocks noGrp="1"/>
          </p:cNvSpPr>
          <p:nvPr>
            <p:ph type="dt" sz="half" idx="10"/>
          </p:nvPr>
        </p:nvSpPr>
        <p:spPr/>
        <p:txBody>
          <a:bodyPr/>
          <a:lstStyle/>
          <a:p>
            <a:fld id="{28DE7C01-131D-4330-B6FE-73731655A4A9}" type="datetimeFigureOut">
              <a:rPr lang="en-US" smtClean="0"/>
              <a:t>4/21/2023</a:t>
            </a:fld>
            <a:endParaRPr lang="en-US"/>
          </a:p>
        </p:txBody>
      </p:sp>
      <p:sp>
        <p:nvSpPr>
          <p:cNvPr id="5" name="Footer Placeholder 4">
            <a:extLst>
              <a:ext uri="{FF2B5EF4-FFF2-40B4-BE49-F238E27FC236}">
                <a16:creationId xmlns:a16="http://schemas.microsoft.com/office/drawing/2014/main" id="{3A01A76D-7484-4F95-BD54-E1ED5ACB2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F991-6964-4F5E-9F68-E09235B64C7A}"/>
              </a:ext>
            </a:extLst>
          </p:cNvPr>
          <p:cNvSpPr>
            <a:spLocks noGrp="1"/>
          </p:cNvSpPr>
          <p:nvPr>
            <p:ph type="sldNum" sz="quarter" idx="12"/>
          </p:nvPr>
        </p:nvSpPr>
        <p:spPr/>
        <p:txBody>
          <a:bodyPr/>
          <a:lstStyle/>
          <a:p>
            <a:fld id="{FE7D6B26-BED7-4127-8CCE-6919C0FBCCC4}" type="slidenum">
              <a:rPr lang="en-US" smtClean="0"/>
              <a:t>‹#›</a:t>
            </a:fld>
            <a:endParaRPr lang="en-US"/>
          </a:p>
        </p:txBody>
      </p:sp>
    </p:spTree>
    <p:extLst>
      <p:ext uri="{BB962C8B-B14F-4D97-AF65-F5344CB8AC3E}">
        <p14:creationId xmlns:p14="http://schemas.microsoft.com/office/powerpoint/2010/main" val="9352664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other-figure_no-sig-not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8" name="Content Placeholder 12"/>
          <p:cNvSpPr>
            <a:spLocks noGrp="1"/>
          </p:cNvSpPr>
          <p:nvPr>
            <p:ph sz="quarter" idx="15"/>
          </p:nvPr>
        </p:nvSpPr>
        <p:spPr>
          <a:xfrm>
            <a:off x="1574350" y="1600220"/>
            <a:ext cx="8128900" cy="4114779"/>
          </a:xfrm>
        </p:spPr>
        <p:txBody>
          <a:bodyPr/>
          <a:lstStyle>
            <a:lvl1pPr>
              <a:defRPr sz="1800"/>
            </a:lvl1pPr>
          </a:lstStyle>
          <a:p>
            <a:pPr lvl="0"/>
            <a:r>
              <a:rPr lang="en-US"/>
              <a:t>Edit Master text styles</a:t>
            </a:r>
          </a:p>
        </p:txBody>
      </p:sp>
      <p:sp>
        <p:nvSpPr>
          <p:cNvPr id="9" name="Text Placeholder 2"/>
          <p:cNvSpPr>
            <a:spLocks noGrp="1"/>
          </p:cNvSpPr>
          <p:nvPr>
            <p:ph type="body" sz="quarter" idx="11" hasCustomPrompt="1"/>
          </p:nvPr>
        </p:nvSpPr>
        <p:spPr>
          <a:xfrm>
            <a:off x="1297116" y="6446486"/>
            <a:ext cx="8683367" cy="285509"/>
          </a:xfrm>
        </p:spPr>
        <p:txBody>
          <a:bodyPr anchor="b" anchorCtr="0">
            <a:noAutofit/>
          </a:bodyPr>
          <a:lstStyle>
            <a:lvl1pPr marL="111125" indent="-111125">
              <a:spcBef>
                <a:spcPts val="300"/>
              </a:spcBef>
              <a:buNone/>
              <a:defRPr sz="1100" b="0">
                <a:solidFill>
                  <a:schemeClr val="tx1"/>
                </a:solidFill>
                <a:latin typeface="Arial Narrow" panose="020B0606020202030204" pitchFamily="34" charset="0"/>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Notes:</a:t>
            </a:r>
          </a:p>
        </p:txBody>
      </p:sp>
      <p:sp>
        <p:nvSpPr>
          <p:cNvPr id="10" name="Text Placeholder 2"/>
          <p:cNvSpPr>
            <a:spLocks noGrp="1"/>
          </p:cNvSpPr>
          <p:nvPr>
            <p:ph type="body" sz="quarter" idx="10" hasCustomPrompt="1"/>
          </p:nvPr>
        </p:nvSpPr>
        <p:spPr>
          <a:xfrm>
            <a:off x="61026" y="67236"/>
            <a:ext cx="838200" cy="195158"/>
          </a:xfrm>
        </p:spPr>
        <p:txBody>
          <a:bodyPr wrap="square" anchor="b" anchorCtr="0">
            <a:noAutofit/>
          </a:bodyPr>
          <a:lstStyle>
            <a:lvl1pPr marL="114300" indent="-114300">
              <a:spcBef>
                <a:spcPts val="300"/>
              </a:spcBef>
              <a:buNone/>
              <a:defRPr sz="900" b="1">
                <a:solidFill>
                  <a:schemeClr val="bg1"/>
                </a:solidFill>
                <a:latin typeface="+mn-lt"/>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M-</a:t>
            </a:r>
          </a:p>
        </p:txBody>
      </p:sp>
    </p:spTree>
    <p:extLst>
      <p:ext uri="{BB962C8B-B14F-4D97-AF65-F5344CB8AC3E}">
        <p14:creationId xmlns:p14="http://schemas.microsoft.com/office/powerpoint/2010/main" val="902060030"/>
      </p:ext>
    </p:extLst>
  </p:cSld>
  <p:clrMapOvr>
    <a:masterClrMapping/>
  </p:clrMapOvr>
  <p:extLst>
    <p:ext uri="{DCECCB84-F9BA-43D5-87BE-67443E8EF086}">
      <p15:sldGuideLst xmlns:p15="http://schemas.microsoft.com/office/powerpoint/2012/main">
        <p15:guide id="1" pos="3552">
          <p15:clr>
            <a:srgbClr val="FBAE40"/>
          </p15:clr>
        </p15:guide>
        <p15:guide id="2" orient="horz" pos="36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978316"/>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41936881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EA9C9-6EC5-4C67-8F87-BCD4EE3189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5499AD-0B11-472A-AA1F-F84209453566}"/>
              </a:ext>
            </a:extLst>
          </p:cNvPr>
          <p:cNvSpPr>
            <a:spLocks noGrp="1"/>
          </p:cNvSpPr>
          <p:nvPr>
            <p:ph type="dt" sz="half" idx="10"/>
          </p:nvPr>
        </p:nvSpPr>
        <p:spPr/>
        <p:txBody>
          <a:bodyPr/>
          <a:lstStyle/>
          <a:p>
            <a:fld id="{28DE7C01-131D-4330-B6FE-73731655A4A9}" type="datetimeFigureOut">
              <a:rPr lang="en-US" smtClean="0"/>
              <a:t>4/21/2023</a:t>
            </a:fld>
            <a:endParaRPr lang="en-US"/>
          </a:p>
        </p:txBody>
      </p:sp>
      <p:sp>
        <p:nvSpPr>
          <p:cNvPr id="4" name="Footer Placeholder 3">
            <a:extLst>
              <a:ext uri="{FF2B5EF4-FFF2-40B4-BE49-F238E27FC236}">
                <a16:creationId xmlns:a16="http://schemas.microsoft.com/office/drawing/2014/main" id="{095B048F-A83E-45B8-926D-2D8EBE10BC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8DF601-7C3A-4FC4-AA7C-D09A05838AAF}"/>
              </a:ext>
            </a:extLst>
          </p:cNvPr>
          <p:cNvSpPr>
            <a:spLocks noGrp="1"/>
          </p:cNvSpPr>
          <p:nvPr>
            <p:ph type="sldNum" sz="quarter" idx="12"/>
          </p:nvPr>
        </p:nvSpPr>
        <p:spPr/>
        <p:txBody>
          <a:bodyPr/>
          <a:lstStyle/>
          <a:p>
            <a:fld id="{FE7D6B26-BED7-4127-8CCE-6919C0FBCCC4}" type="slidenum">
              <a:rPr lang="en-US" smtClean="0"/>
              <a:t>‹#›</a:t>
            </a:fld>
            <a:endParaRPr lang="en-US"/>
          </a:p>
        </p:txBody>
      </p:sp>
    </p:spTree>
    <p:extLst>
      <p:ext uri="{BB962C8B-B14F-4D97-AF65-F5344CB8AC3E}">
        <p14:creationId xmlns:p14="http://schemas.microsoft.com/office/powerpoint/2010/main" val="18572624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1"/>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5C97F3D-57FA-4E82-9EEC-E93088055A15}"/>
              </a:ext>
            </a:extLst>
          </p:cNvPr>
          <p:cNvSpPr>
            <a:spLocks noGrp="1"/>
          </p:cNvSpPr>
          <p:nvPr>
            <p:ph type="subTitle" idx="1"/>
          </p:nvPr>
        </p:nvSpPr>
        <p:spPr>
          <a:xfrm>
            <a:off x="3600000" y="4276447"/>
            <a:ext cx="5161550" cy="620016"/>
          </a:xfrm>
          <a:gradFill>
            <a:gsLst>
              <a:gs pos="0">
                <a:schemeClr val="tx2"/>
              </a:gs>
              <a:gs pos="100000">
                <a:schemeClr val="accent2"/>
              </a:gs>
            </a:gsLst>
            <a:lin ang="14400000" scaled="0"/>
          </a:gradFill>
        </p:spPr>
        <p:txBody>
          <a:bodyPr lIns="144000" anchor="ctr"/>
          <a:lstStyle>
            <a:lvl1pPr marL="0" indent="0" algn="l">
              <a:buNone/>
              <a:defRPr sz="2400" b="1" i="1">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endParaRPr lang="en-US" dirty="0"/>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fld id="{EECC7194-A4D0-457B-9D3E-53681723AFF7}" type="slidenum">
              <a:rPr lang="en-US" smtClean="0"/>
              <a:pPr/>
              <a:t>‹#›</a:t>
            </a:fld>
            <a:endParaRPr lang="en-US" dirty="0"/>
          </a:p>
        </p:txBody>
      </p:sp>
    </p:spTree>
    <p:extLst>
      <p:ext uri="{BB962C8B-B14F-4D97-AF65-F5344CB8AC3E}">
        <p14:creationId xmlns:p14="http://schemas.microsoft.com/office/powerpoint/2010/main" val="620366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4" y="2731934"/>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4000" y="6262080"/>
            <a:ext cx="6190934" cy="360000"/>
          </a:xfrm>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dirty="0"/>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438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 X Number &amp; Icon">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4"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6"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4"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8"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7"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4"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6"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5"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1"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1"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1"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5"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1"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50" y="2217586"/>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34607038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7"/>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Tree>
    <p:extLst>
      <p:ext uri="{BB962C8B-B14F-4D97-AF65-F5344CB8AC3E}">
        <p14:creationId xmlns:p14="http://schemas.microsoft.com/office/powerpoint/2010/main" val="32887490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2" y="2186444"/>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2" y="1775806"/>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2" y="2186444"/>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2" y="1775806"/>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2" y="4335857"/>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2" y="3925219"/>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2" y="4335857"/>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2" y="3925219"/>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285263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500"/>
            <a:ext cx="3276000" cy="2238815"/>
          </a:xfrm>
        </p:spPr>
        <p:txBody>
          <a:bodyPr lIns="108000"/>
          <a:lstStyle>
            <a:lvl1pPr marL="171459" indent="-171459">
              <a:buClr>
                <a:schemeClr val="accent2"/>
              </a:buClr>
              <a:buFont typeface="Arial" panose="020B0604020202020204" pitchFamily="34" charset="0"/>
              <a:buChar char="•"/>
              <a:defRPr sz="1200">
                <a:solidFill>
                  <a:schemeClr val="tx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6"/>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500"/>
            <a:ext cx="3276000" cy="2238815"/>
          </a:xfrm>
        </p:spPr>
        <p:txBody>
          <a:bodyPr lIns="108000"/>
          <a:lstStyle>
            <a:lvl1pPr marL="171459" indent="-171459">
              <a:buClr>
                <a:schemeClr val="accent2"/>
              </a:buClr>
              <a:buFont typeface="Arial" panose="020B0604020202020204" pitchFamily="34" charset="0"/>
              <a:buChar char="•"/>
              <a:defRPr sz="1200">
                <a:solidFill>
                  <a:schemeClr val="tx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6"/>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500"/>
            <a:ext cx="3276000" cy="2238815"/>
          </a:xfrm>
        </p:spPr>
        <p:txBody>
          <a:bodyPr lIns="108000"/>
          <a:lstStyle>
            <a:lvl1pPr marL="171459" indent="-171459">
              <a:buClr>
                <a:schemeClr val="accent2"/>
              </a:buClr>
              <a:buFont typeface="Arial" panose="020B0604020202020204" pitchFamily="34" charset="0"/>
              <a:buChar char="•"/>
              <a:defRPr sz="1200">
                <a:solidFill>
                  <a:schemeClr val="tx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6"/>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8" y="2005143"/>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7" y="2005143"/>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5" y="2005143"/>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Tree>
    <p:extLst>
      <p:ext uri="{BB962C8B-B14F-4D97-AF65-F5344CB8AC3E}">
        <p14:creationId xmlns:p14="http://schemas.microsoft.com/office/powerpoint/2010/main" val="23549404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6"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26" name="Freeform: Shape 25">
            <a:extLst>
              <a:ext uri="{FF2B5EF4-FFF2-40B4-BE49-F238E27FC236}">
                <a16:creationId xmlns:a16="http://schemas.microsoft.com/office/drawing/2014/main" id="{89445125-53D2-43B3-8ABC-C88E463BE7DD}"/>
              </a:ext>
            </a:extLst>
          </p:cNvPr>
          <p:cNvSpPr/>
          <p:nvPr userDrawn="1"/>
        </p:nvSpPr>
        <p:spPr>
          <a:xfrm rot="5400000">
            <a:off x="9166517" y="-574515"/>
            <a:ext cx="2450969" cy="3600000"/>
          </a:xfrm>
          <a:custGeom>
            <a:avLst/>
            <a:gdLst>
              <a:gd name="connsiteX0" fmla="*/ 0 w 2450969"/>
              <a:gd name="connsiteY0" fmla="*/ 3600000 h 3600000"/>
              <a:gd name="connsiteX1" fmla="*/ 0 w 2450969"/>
              <a:gd name="connsiteY1" fmla="*/ 0 h 3600000"/>
              <a:gd name="connsiteX2" fmla="*/ 180000 w 2450969"/>
              <a:gd name="connsiteY2" fmla="*/ 0 h 3600000"/>
              <a:gd name="connsiteX3" fmla="*/ 2450969 w 2450969"/>
              <a:gd name="connsiteY3" fmla="*/ 0 h 3600000"/>
              <a:gd name="connsiteX4" fmla="*/ 2450969 w 2450969"/>
              <a:gd name="connsiteY4" fmla="*/ 180000 h 3600000"/>
              <a:gd name="connsiteX5" fmla="*/ 180000 w 2450969"/>
              <a:gd name="connsiteY5" fmla="*/ 180000 h 3600000"/>
              <a:gd name="connsiteX6" fmla="*/ 180000 w 2450969"/>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69" h="3600000">
                <a:moveTo>
                  <a:pt x="0" y="3600000"/>
                </a:moveTo>
                <a:lnTo>
                  <a:pt x="0" y="0"/>
                </a:lnTo>
                <a:lnTo>
                  <a:pt x="180000" y="0"/>
                </a:lnTo>
                <a:lnTo>
                  <a:pt x="2450969" y="0"/>
                </a:lnTo>
                <a:lnTo>
                  <a:pt x="2450969"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p>
        </p:txBody>
      </p:sp>
    </p:spTree>
    <p:extLst>
      <p:ext uri="{BB962C8B-B14F-4D97-AF65-F5344CB8AC3E}">
        <p14:creationId xmlns:p14="http://schemas.microsoft.com/office/powerpoint/2010/main" val="985151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978316"/>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14830180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10"/>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94321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13127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4"/>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6"/>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4" y="3407564"/>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4" y="3005056"/>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2" y="3407564"/>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2" y="3005056"/>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4"/>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4"/>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4"/>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9"/>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1"/>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4" y="5736659"/>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4" y="5334151"/>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2" y="5736659"/>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2" y="5334151"/>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1881858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10"/>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1" y="1992934"/>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4" y="1992935"/>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4"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4" y="4869335"/>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1" y="3422740"/>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1" y="4867851"/>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31761621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10"/>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256604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1"/>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4"/>
            <a:ext cx="3314700" cy="205029"/>
          </a:xfrm>
          <a:ln>
            <a:noFill/>
          </a:ln>
        </p:spPr>
        <p:txBody>
          <a:bodyPr anchor="t"/>
          <a:lstStyle>
            <a:lvl1pPr marL="0" indent="0">
              <a:buNone/>
              <a:defRPr sz="1600">
                <a:solidFill>
                  <a:schemeClr val="bg1"/>
                </a:solidFill>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2"/>
            <a:ext cx="3314700" cy="205029"/>
          </a:xfrm>
          <a:ln>
            <a:noFill/>
          </a:ln>
        </p:spPr>
        <p:txBody>
          <a:bodyPr anchor="t"/>
          <a:lstStyle>
            <a:lvl1pPr marL="0" indent="0">
              <a:buNone/>
              <a:defRPr sz="1600">
                <a:solidFill>
                  <a:schemeClr val="bg1"/>
                </a:solidFill>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1"/>
            <a:ext cx="3314700" cy="205029"/>
          </a:xfrm>
        </p:spPr>
        <p:txBody>
          <a:bodyPr anchor="t"/>
          <a:lstStyle>
            <a:lvl1pPr marL="0" indent="0">
              <a:buNone/>
              <a:defRPr sz="1000" i="0">
                <a:solidFill>
                  <a:schemeClr val="bg1"/>
                </a:solidFill>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13049615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4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46325" y="355432"/>
            <a:ext cx="9144000" cy="646331"/>
          </a:xfrm>
        </p:spPr>
        <p:txBody>
          <a:bodyPr anchor="t" anchorCtr="0">
            <a:spAutoFit/>
          </a:bodyPr>
          <a:lstStyle>
            <a:lvl1pPr algn="r">
              <a:defRPr sz="4000"/>
            </a:lvl1pPr>
          </a:lstStyle>
          <a:p>
            <a:r>
              <a:rPr lang="en-US"/>
              <a:t>Click to edit Master title style</a:t>
            </a:r>
            <a:endParaRPr lang="en-US" dirty="0"/>
          </a:p>
        </p:txBody>
      </p:sp>
      <p:sp>
        <p:nvSpPr>
          <p:cNvPr id="3" name="Subtitle 2"/>
          <p:cNvSpPr>
            <a:spLocks noGrp="1"/>
          </p:cNvSpPr>
          <p:nvPr>
            <p:ph type="subTitle" idx="1"/>
          </p:nvPr>
        </p:nvSpPr>
        <p:spPr>
          <a:xfrm>
            <a:off x="3535707" y="3109202"/>
            <a:ext cx="7954617" cy="1655762"/>
          </a:xfrm>
        </p:spPr>
        <p:txBody>
          <a:bodyPr anchor="ctr">
            <a:noAutofit/>
          </a:bodyPr>
          <a:lstStyle>
            <a:lvl1pPr marL="0" indent="0" algn="r">
              <a:lnSpc>
                <a:spcPct val="95000"/>
              </a:lnSpc>
              <a:spcBef>
                <a:spcPts val="8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748208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983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ine-graph_sig-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type="body" sz="quarter" idx="10" hasCustomPrompt="1"/>
          </p:nvPr>
        </p:nvSpPr>
        <p:spPr>
          <a:xfrm>
            <a:off x="61026" y="67236"/>
            <a:ext cx="838200" cy="195158"/>
          </a:xfrm>
        </p:spPr>
        <p:txBody>
          <a:bodyPr wrap="square" anchor="b" anchorCtr="0">
            <a:noAutofit/>
          </a:bodyPr>
          <a:lstStyle>
            <a:lvl1pPr marL="114300" indent="-114300">
              <a:spcBef>
                <a:spcPts val="300"/>
              </a:spcBef>
              <a:buNone/>
              <a:defRPr sz="900" b="1">
                <a:solidFill>
                  <a:schemeClr val="bg1"/>
                </a:solidFill>
                <a:latin typeface="+mn-lt"/>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M-</a:t>
            </a:r>
          </a:p>
        </p:txBody>
      </p:sp>
      <p:sp>
        <p:nvSpPr>
          <p:cNvPr id="7" name="TextBox 6"/>
          <p:cNvSpPr txBox="1"/>
          <p:nvPr userDrawn="1"/>
        </p:nvSpPr>
        <p:spPr>
          <a:xfrm>
            <a:off x="10287000" y="5349875"/>
            <a:ext cx="1905000" cy="739738"/>
          </a:xfrm>
          <a:prstGeom prst="rect">
            <a:avLst/>
          </a:prstGeom>
          <a:noFill/>
        </p:spPr>
        <p:txBody>
          <a:bodyPr wrap="square" lIns="73152" rtlCol="0" anchor="b" anchorCtr="0">
            <a:noAutofit/>
          </a:bodyPr>
          <a:lstStyle/>
          <a:p>
            <a:pPr marL="109728" marR="0" indent="-109728" algn="l" rtl="0"/>
            <a:r>
              <a:rPr lang="en-US" sz="1100" b="0" i="0" u="none" strike="noStrike" baseline="0" dirty="0">
                <a:solidFill>
                  <a:srgbClr val="000000"/>
                </a:solidFill>
                <a:latin typeface="Arial Narrow" panose="020B0606020202030204" pitchFamily="34" charset="0"/>
              </a:rPr>
              <a:t>Note: There is no connecting line between 2019 and 2020 to indicate caution should be used when comparing estimates between 2020 and prior years because of methodological changes for 2020. Due to these changes, significance testing between 2020 and prior years was not performed.</a:t>
            </a:r>
          </a:p>
        </p:txBody>
      </p:sp>
      <p:sp>
        <p:nvSpPr>
          <p:cNvPr id="8" name="Content Placeholder 12"/>
          <p:cNvSpPr>
            <a:spLocks noGrp="1"/>
          </p:cNvSpPr>
          <p:nvPr>
            <p:ph sz="quarter" idx="15"/>
          </p:nvPr>
        </p:nvSpPr>
        <p:spPr>
          <a:xfrm>
            <a:off x="2256683" y="1234464"/>
            <a:ext cx="6764234" cy="4115411"/>
          </a:xfrm>
        </p:spPr>
        <p:txBody>
          <a:bodyPr/>
          <a:lstStyle>
            <a:lvl1pPr>
              <a:defRPr sz="1800"/>
            </a:lvl1pPr>
          </a:lstStyle>
          <a:p>
            <a:pPr lvl="0"/>
            <a:r>
              <a:rPr lang="en-US"/>
              <a:t>Edit Master text styles</a:t>
            </a:r>
          </a:p>
        </p:txBody>
      </p:sp>
      <p:sp>
        <p:nvSpPr>
          <p:cNvPr id="9" name="Text Placeholder 2"/>
          <p:cNvSpPr>
            <a:spLocks noGrp="1"/>
          </p:cNvSpPr>
          <p:nvPr>
            <p:ph type="body" sz="quarter" idx="11" hasCustomPrompt="1"/>
          </p:nvPr>
        </p:nvSpPr>
        <p:spPr>
          <a:xfrm>
            <a:off x="10287000" y="2971800"/>
            <a:ext cx="1676335" cy="1291338"/>
          </a:xfrm>
        </p:spPr>
        <p:txBody>
          <a:bodyPr lIns="73152" rIns="91440" anchor="b" anchorCtr="0">
            <a:noAutofit/>
          </a:bodyPr>
          <a:lstStyle>
            <a:lvl1pPr marL="111125" indent="-111125">
              <a:spcBef>
                <a:spcPts val="300"/>
              </a:spcBef>
              <a:buNone/>
              <a:defRPr sz="1100" b="0">
                <a:solidFill>
                  <a:schemeClr val="tx1"/>
                </a:solidFill>
                <a:latin typeface="Arial Narrow" panose="020B0606020202030204" pitchFamily="34" charset="0"/>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Notes:</a:t>
            </a:r>
          </a:p>
        </p:txBody>
      </p:sp>
    </p:spTree>
    <p:extLst>
      <p:ext uri="{BB962C8B-B14F-4D97-AF65-F5344CB8AC3E}">
        <p14:creationId xmlns:p14="http://schemas.microsoft.com/office/powerpoint/2010/main" val="2876481894"/>
      </p:ext>
    </p:extLst>
  </p:cSld>
  <p:clrMapOvr>
    <a:masterClrMapping/>
  </p:clrMapOvr>
  <p:extLst>
    <p:ext uri="{DCECCB84-F9BA-43D5-87BE-67443E8EF086}">
      <p15:sldGuideLst xmlns:p15="http://schemas.microsoft.com/office/powerpoint/2012/main">
        <p15:guide id="1" pos="3552">
          <p15:clr>
            <a:srgbClr val="FBAE40"/>
          </p15:clr>
        </p15:guide>
        <p15:guide id="2" orient="horz" pos="337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ther-figure_no-sig-not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8" name="Content Placeholder 12"/>
          <p:cNvSpPr>
            <a:spLocks noGrp="1"/>
          </p:cNvSpPr>
          <p:nvPr>
            <p:ph sz="quarter" idx="15"/>
          </p:nvPr>
        </p:nvSpPr>
        <p:spPr>
          <a:xfrm>
            <a:off x="1574350" y="1600220"/>
            <a:ext cx="8128900" cy="4114779"/>
          </a:xfrm>
        </p:spPr>
        <p:txBody>
          <a:bodyPr/>
          <a:lstStyle>
            <a:lvl1pPr>
              <a:defRPr sz="1800"/>
            </a:lvl1pPr>
          </a:lstStyle>
          <a:p>
            <a:pPr lvl="0"/>
            <a:r>
              <a:rPr lang="en-US"/>
              <a:t>Edit Master text styles</a:t>
            </a:r>
          </a:p>
        </p:txBody>
      </p:sp>
      <p:sp>
        <p:nvSpPr>
          <p:cNvPr id="9" name="Text Placeholder 2"/>
          <p:cNvSpPr>
            <a:spLocks noGrp="1"/>
          </p:cNvSpPr>
          <p:nvPr>
            <p:ph type="body" sz="quarter" idx="11" hasCustomPrompt="1"/>
          </p:nvPr>
        </p:nvSpPr>
        <p:spPr>
          <a:xfrm>
            <a:off x="1297116" y="6446486"/>
            <a:ext cx="8683367" cy="285509"/>
          </a:xfrm>
        </p:spPr>
        <p:txBody>
          <a:bodyPr anchor="b" anchorCtr="0">
            <a:noAutofit/>
          </a:bodyPr>
          <a:lstStyle>
            <a:lvl1pPr marL="111125" indent="-111125">
              <a:spcBef>
                <a:spcPts val="300"/>
              </a:spcBef>
              <a:buNone/>
              <a:defRPr sz="1100" b="0">
                <a:solidFill>
                  <a:schemeClr val="tx1"/>
                </a:solidFill>
                <a:latin typeface="Arial Narrow" panose="020B0606020202030204" pitchFamily="34" charset="0"/>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Notes:</a:t>
            </a:r>
          </a:p>
        </p:txBody>
      </p:sp>
      <p:sp>
        <p:nvSpPr>
          <p:cNvPr id="10" name="Text Placeholder 2"/>
          <p:cNvSpPr>
            <a:spLocks noGrp="1"/>
          </p:cNvSpPr>
          <p:nvPr>
            <p:ph type="body" sz="quarter" idx="10" hasCustomPrompt="1"/>
          </p:nvPr>
        </p:nvSpPr>
        <p:spPr>
          <a:xfrm>
            <a:off x="61026" y="67236"/>
            <a:ext cx="838200" cy="195158"/>
          </a:xfrm>
        </p:spPr>
        <p:txBody>
          <a:bodyPr wrap="square" anchor="b" anchorCtr="0">
            <a:noAutofit/>
          </a:bodyPr>
          <a:lstStyle>
            <a:lvl1pPr marL="114300" indent="-114300">
              <a:spcBef>
                <a:spcPts val="300"/>
              </a:spcBef>
              <a:buNone/>
              <a:defRPr sz="900" b="1">
                <a:solidFill>
                  <a:schemeClr val="bg1"/>
                </a:solidFill>
                <a:latin typeface="+mn-lt"/>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M-</a:t>
            </a:r>
          </a:p>
        </p:txBody>
      </p:sp>
    </p:spTree>
    <p:extLst>
      <p:ext uri="{BB962C8B-B14F-4D97-AF65-F5344CB8AC3E}">
        <p14:creationId xmlns:p14="http://schemas.microsoft.com/office/powerpoint/2010/main" val="2472034800"/>
      </p:ext>
    </p:extLst>
  </p:cSld>
  <p:clrMapOvr>
    <a:masterClrMapping/>
  </p:clrMapOvr>
  <p:extLst>
    <p:ext uri="{DCECCB84-F9BA-43D5-87BE-67443E8EF086}">
      <p15:sldGuideLst xmlns:p15="http://schemas.microsoft.com/office/powerpoint/2012/main">
        <p15:guide id="1" pos="3552">
          <p15:clr>
            <a:srgbClr val="FBAE40"/>
          </p15:clr>
        </p15:guide>
        <p15:guide id="2" orient="horz" pos="360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0"/>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endParaRPr lang="en-US" dirty="0"/>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fld id="{EECC7194-A4D0-457B-9D3E-53681723AFF7}" type="slidenum">
              <a:rPr lang="en-US" smtClean="0"/>
              <a:pPr/>
              <a:t>‹#›</a:t>
            </a:fld>
            <a:endParaRPr lang="en-US" dirty="0"/>
          </a:p>
        </p:txBody>
      </p:sp>
    </p:spTree>
    <p:extLst>
      <p:ext uri="{BB962C8B-B14F-4D97-AF65-F5344CB8AC3E}">
        <p14:creationId xmlns:p14="http://schemas.microsoft.com/office/powerpoint/2010/main" val="2119792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3" y="2731933"/>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4" cy="360000"/>
          </a:xfrm>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dirty="0"/>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73836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1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2.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image" Target="../media/image3.pn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ags" Target="../tags/tag1.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heme" Target="../theme/theme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theme" Target="../theme/theme7.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9.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697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0"/>
            <a:ext cx="7560000" cy="360000"/>
          </a:xfrm>
          <a:prstGeom prst="rect">
            <a:avLst/>
          </a:prstGeom>
        </p:spPr>
        <p:txBody>
          <a:bodyPr vert="horz" lIns="0" tIns="0" rIns="0" bIns="0" rtlCol="0" anchor="b"/>
          <a:lstStyle>
            <a:lvl1pPr algn="l">
              <a:defRPr sz="8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4" cy="270474"/>
          </a:xfrm>
          <a:prstGeom prst="ellipse">
            <a:avLst/>
          </a:prstGeom>
          <a:solidFill>
            <a:schemeClr val="accent1"/>
          </a:solidFill>
        </p:spPr>
        <p:txBody>
          <a:bodyPr vert="horz" lIns="0" tIns="0" rIns="0" bIns="0" rtlCol="0" anchor="ctr"/>
          <a:lstStyle>
            <a:lvl1pPr algn="ctr">
              <a:defRPr sz="1000">
                <a:solidFill>
                  <a:schemeClr val="tx2"/>
                </a:solidFill>
              </a:defRPr>
            </a:lvl1p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48930465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1" r:id="rId16"/>
    <p:sldLayoutId id="2147484002" r:id="rId17"/>
    <p:sldLayoutId id="2147484031" r:id="rId18"/>
    <p:sldLayoutId id="2147484034" r:id="rId19"/>
    <p:sldLayoutId id="2147483945" r:id="rId20"/>
    <p:sldLayoutId id="2147483946" r:id="rId21"/>
    <p:sldLayoutId id="2147483947" r:id="rId22"/>
    <p:sldLayoutId id="2147483948" r:id="rId23"/>
    <p:sldLayoutId id="2147483950" r:id="rId24"/>
    <p:sldLayoutId id="2147483951" r:id="rId25"/>
    <p:sldLayoutId id="2147483952" r:id="rId26"/>
    <p:sldLayoutId id="2147483881" r:id="rId27"/>
    <p:sldLayoutId id="2147483882" r:id="rId28"/>
    <p:sldLayoutId id="2147483883" r:id="rId29"/>
    <p:sldLayoutId id="2147483884" r:id="rId30"/>
    <p:sldLayoutId id="2147483885" r:id="rId31"/>
    <p:sldLayoutId id="2147483886" r:id="rId32"/>
    <p:sldLayoutId id="2147483888" r:id="rId33"/>
    <p:sldLayoutId id="2147483889" r:id="rId34"/>
    <p:sldLayoutId id="2147483890" r:id="rId35"/>
    <p:sldLayoutId id="2147483891" r:id="rId36"/>
    <p:sldLayoutId id="2147483892" r:id="rId37"/>
    <p:sldLayoutId id="2147483907" r:id="rId38"/>
    <p:sldLayoutId id="2147483973" r:id="rId39"/>
    <p:sldLayoutId id="2147483975" r:id="rId40"/>
    <p:sldLayoutId id="2147483976" r:id="rId41"/>
    <p:sldLayoutId id="2147483977" r:id="rId42"/>
    <p:sldLayoutId id="2147484100" r:id="rId43"/>
    <p:sldLayoutId id="2147484101" r:id="rId44"/>
    <p:sldLayoutId id="2147484385" r:id="rId45"/>
    <p:sldLayoutId id="2147484386" r:id="rId46"/>
    <p:sldLayoutId id="2147484418" r:id="rId47"/>
  </p:sldLayoutIdLst>
  <p:hf hdr="0" ftr="0" dt="0"/>
  <p:txStyles>
    <p:titleStyle>
      <a:lvl1pPr algn="l" defTabSz="914400" rtl="0" eaLnBrk="1" latinLnBrk="0" hangingPunct="1">
        <a:lnSpc>
          <a:spcPct val="90000"/>
        </a:lnSpc>
        <a:spcBef>
          <a:spcPct val="0"/>
        </a:spcBef>
        <a:buNone/>
        <a:defRPr sz="4000" b="0" kern="1200" cap="all" spc="-150" baseline="0">
          <a:solidFill>
            <a:schemeClr val="bg1"/>
          </a:solidFill>
          <a:latin typeface="Calibri Light" panose="020F0302020204030204" pitchFamily="34" charset="0"/>
          <a:ea typeface="+mj-ea"/>
          <a:cs typeface="Calibri Light" panose="020F0302020204030204" pitchFamily="34" charset="0"/>
        </a:defRPr>
      </a:lvl1pPr>
    </p:titleStyle>
    <p:bodyStyle>
      <a:lvl1pPr marL="266700" indent="-266700"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600" kern="1200">
          <a:solidFill>
            <a:schemeClr val="bg1"/>
          </a:solidFill>
          <a:latin typeface="Calibri  "/>
          <a:ea typeface="+mn-ea"/>
          <a:cs typeface="+mn-cs"/>
        </a:defRPr>
      </a:lvl1pPr>
      <a:lvl2pPr marL="447675"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400" kern="1200">
          <a:solidFill>
            <a:schemeClr val="bg1"/>
          </a:solidFill>
          <a:latin typeface="Calibri  "/>
          <a:ea typeface="+mn-ea"/>
          <a:cs typeface="+mn-cs"/>
        </a:defRPr>
      </a:lvl2pPr>
      <a:lvl3pPr marL="62865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200" kern="1200">
          <a:solidFill>
            <a:schemeClr val="bg1"/>
          </a:solidFill>
          <a:latin typeface="Calibri  "/>
          <a:ea typeface="+mn-ea"/>
          <a:cs typeface="+mn-cs"/>
        </a:defRPr>
      </a:lvl3pPr>
      <a:lvl4pPr marL="809625" indent="-180975" algn="l" defTabSz="914400" rtl="0" eaLnBrk="1" latinLnBrk="0" hangingPunct="1">
        <a:lnSpc>
          <a:spcPct val="100000"/>
        </a:lnSpc>
        <a:spcBef>
          <a:spcPts val="0"/>
        </a:spcBef>
        <a:spcAft>
          <a:spcPts val="1000"/>
        </a:spcAft>
        <a:buClr>
          <a:schemeClr val="bg1"/>
        </a:buClr>
        <a:buSzPct val="80000"/>
        <a:buFont typeface="Arial" panose="020B0604020202020204" pitchFamily="34" charset="0"/>
        <a:buChar char="•"/>
        <a:defRPr sz="1000" kern="1200">
          <a:solidFill>
            <a:schemeClr val="bg1"/>
          </a:solidFill>
          <a:latin typeface="Calibri  "/>
          <a:ea typeface="+mn-ea"/>
          <a:cs typeface="+mn-cs"/>
        </a:defRPr>
      </a:lvl4pPr>
      <a:lvl5pPr marL="99060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000" kern="1200">
          <a:solidFill>
            <a:schemeClr val="bg1"/>
          </a:solidFill>
          <a:latin typeface="Calibri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D0946-6B65-654E-800D-187B49AF1C5A}"/>
              </a:ext>
            </a:extLst>
          </p:cNvPr>
          <p:cNvSpPr>
            <a:spLocks noGrp="1"/>
          </p:cNvSpPr>
          <p:nvPr>
            <p:ph type="title"/>
          </p:nvPr>
        </p:nvSpPr>
        <p:spPr>
          <a:xfrm>
            <a:off x="374073" y="365126"/>
            <a:ext cx="11385711" cy="48693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A6C262-507A-5349-A721-2135725CE11E}"/>
              </a:ext>
            </a:extLst>
          </p:cNvPr>
          <p:cNvSpPr>
            <a:spLocks noGrp="1"/>
          </p:cNvSpPr>
          <p:nvPr>
            <p:ph type="body" idx="1"/>
          </p:nvPr>
        </p:nvSpPr>
        <p:spPr>
          <a:xfrm>
            <a:off x="374073" y="1130531"/>
            <a:ext cx="11385711" cy="50630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Text Placeholder 5">
            <a:extLst>
              <a:ext uri="{FF2B5EF4-FFF2-40B4-BE49-F238E27FC236}">
                <a16:creationId xmlns:a16="http://schemas.microsoft.com/office/drawing/2014/main" id="{63FE5BE0-27FD-0E4A-B9C1-392DE2792AB1}"/>
              </a:ext>
            </a:extLst>
          </p:cNvPr>
          <p:cNvSpPr txBox="1">
            <a:spLocks/>
          </p:cNvSpPr>
          <p:nvPr userDrawn="1"/>
        </p:nvSpPr>
        <p:spPr>
          <a:xfrm>
            <a:off x="11804072" y="6632369"/>
            <a:ext cx="387928" cy="225631"/>
          </a:xfrm>
          <a:prstGeom prst="rect">
            <a:avLst/>
          </a:prstGeom>
        </p:spPr>
        <p:txBody>
          <a:bodyPr/>
          <a:lstStyle>
            <a:lvl1pPr marL="228600" indent="-228600" algn="l" defTabSz="914400" rtl="0" eaLnBrk="1" latinLnBrk="0" hangingPunct="1">
              <a:lnSpc>
                <a:spcPct val="90000"/>
              </a:lnSpc>
              <a:spcBef>
                <a:spcPts val="1000"/>
              </a:spcBef>
              <a:buClr>
                <a:srgbClr val="C0143C"/>
              </a:buClr>
              <a:buFontTx/>
              <a:buNone/>
              <a:defRPr sz="1000" kern="1200">
                <a:solidFill>
                  <a:srgbClr val="2869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0558A"/>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F197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21C067D-5FDF-064C-9DE7-D1A9DCDEDADD}" type="slidenum">
              <a:rPr lang="en-US" smtClean="0">
                <a:latin typeface="Open Sans" panose="020B0606030504020204" pitchFamily="34" charset="0"/>
                <a:ea typeface="Open Sans" panose="020B0606030504020204" pitchFamily="34" charset="0"/>
                <a:cs typeface="Open Sans" panose="020B0606030504020204" pitchFamily="34" charset="0"/>
              </a:rPr>
              <a:pPr/>
              <a:t>‹#›</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9914127"/>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 id="2147484401"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b="1" i="0" kern="1200" baseline="0">
          <a:solidFill>
            <a:srgbClr val="20558A"/>
          </a:solidFill>
          <a:latin typeface="Arial" panose="020B0604020202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C0143C"/>
        </a:buClr>
        <a:buFont typeface="Arial" panose="020B0604020202020204" pitchFamily="34" charset="0"/>
        <a:buChar char="•"/>
        <a:defRPr sz="28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20558A"/>
        </a:buClr>
        <a:buFont typeface="Wingdings" pitchFamily="2" charset="2"/>
        <a:buChar char="§"/>
        <a:defRPr sz="24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5F1973"/>
        </a:buClr>
        <a:buSzPct val="75000"/>
        <a:buFont typeface="Wingdings 3" panose="05040102010807070707" pitchFamily="18" charset="2"/>
        <a:buChar char=""/>
        <a:defRPr sz="20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D0946-6B65-654E-800D-187B49AF1C5A}"/>
              </a:ext>
            </a:extLst>
          </p:cNvPr>
          <p:cNvSpPr>
            <a:spLocks noGrp="1"/>
          </p:cNvSpPr>
          <p:nvPr>
            <p:ph type="title"/>
          </p:nvPr>
        </p:nvSpPr>
        <p:spPr>
          <a:xfrm>
            <a:off x="374073" y="365126"/>
            <a:ext cx="11385711" cy="48693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A6C262-507A-5349-A721-2135725CE11E}"/>
              </a:ext>
            </a:extLst>
          </p:cNvPr>
          <p:cNvSpPr>
            <a:spLocks noGrp="1"/>
          </p:cNvSpPr>
          <p:nvPr>
            <p:ph type="body" idx="1"/>
          </p:nvPr>
        </p:nvSpPr>
        <p:spPr>
          <a:xfrm>
            <a:off x="374073" y="1130531"/>
            <a:ext cx="11385711" cy="50630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Text Placeholder 5">
            <a:extLst>
              <a:ext uri="{FF2B5EF4-FFF2-40B4-BE49-F238E27FC236}">
                <a16:creationId xmlns:a16="http://schemas.microsoft.com/office/drawing/2014/main" id="{63FE5BE0-27FD-0E4A-B9C1-392DE2792AB1}"/>
              </a:ext>
            </a:extLst>
          </p:cNvPr>
          <p:cNvSpPr txBox="1">
            <a:spLocks/>
          </p:cNvSpPr>
          <p:nvPr userDrawn="1"/>
        </p:nvSpPr>
        <p:spPr>
          <a:xfrm>
            <a:off x="11804072" y="6632369"/>
            <a:ext cx="387928" cy="225631"/>
          </a:xfrm>
          <a:prstGeom prst="rect">
            <a:avLst/>
          </a:prstGeom>
        </p:spPr>
        <p:txBody>
          <a:bodyPr/>
          <a:lstStyle>
            <a:lvl1pPr marL="228600" indent="-228600" algn="l" defTabSz="914400" rtl="0" eaLnBrk="1" latinLnBrk="0" hangingPunct="1">
              <a:lnSpc>
                <a:spcPct val="90000"/>
              </a:lnSpc>
              <a:spcBef>
                <a:spcPts val="1000"/>
              </a:spcBef>
              <a:buClr>
                <a:srgbClr val="C0143C"/>
              </a:buClr>
              <a:buFontTx/>
              <a:buNone/>
              <a:defRPr sz="1000" kern="1200">
                <a:solidFill>
                  <a:srgbClr val="2869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0558A"/>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F197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21C067D-5FDF-064C-9DE7-D1A9DCDEDADD}" type="slidenum">
              <a:rPr lang="en-US" smtClean="0">
                <a:latin typeface="Open Sans" panose="020B0606030504020204" pitchFamily="34" charset="0"/>
                <a:ea typeface="Open Sans" panose="020B0606030504020204" pitchFamily="34" charset="0"/>
                <a:cs typeface="Open Sans" panose="020B0606030504020204" pitchFamily="34" charset="0"/>
              </a:rPr>
              <a:pPr/>
              <a:t>‹#›</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43286173"/>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b="1" i="0" kern="1200" baseline="0">
          <a:solidFill>
            <a:srgbClr val="20558A"/>
          </a:solidFill>
          <a:latin typeface="Arial" panose="020B0604020202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C0143C"/>
        </a:buClr>
        <a:buFont typeface="Arial" panose="020B0604020202020204" pitchFamily="34" charset="0"/>
        <a:buChar char="•"/>
        <a:defRPr sz="28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20558A"/>
        </a:buClr>
        <a:buFont typeface="Wingdings" pitchFamily="2" charset="2"/>
        <a:buChar char="§"/>
        <a:defRPr sz="24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5F1973"/>
        </a:buClr>
        <a:buSzPct val="75000"/>
        <a:buFont typeface="Wingdings 3" panose="05040102010807070707" pitchFamily="18" charset="2"/>
        <a:buChar char=""/>
        <a:defRPr sz="20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48756F-4094-C8D7-0E92-034B7C0D7BE0}"/>
              </a:ext>
            </a:extLst>
          </p:cNvPr>
          <p:cNvSpPr>
            <a:spLocks noGrp="1" noChangeArrowheads="1"/>
          </p:cNvSpPr>
          <p:nvPr>
            <p:ph type="title"/>
          </p:nvPr>
        </p:nvSpPr>
        <p:spPr bwMode="auto">
          <a:xfrm>
            <a:off x="914400" y="5334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56566FA-947E-4B93-3C1B-603FBC57920B}"/>
              </a:ext>
            </a:extLst>
          </p:cNvPr>
          <p:cNvSpPr>
            <a:spLocks noGrp="1" noChangeArrowheads="1"/>
          </p:cNvSpPr>
          <p:nvPr>
            <p:ph type="body" idx="1"/>
          </p:nvPr>
        </p:nvSpPr>
        <p:spPr bwMode="auto">
          <a:xfrm>
            <a:off x="914400" y="1752600"/>
            <a:ext cx="10363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60638763"/>
      </p:ext>
    </p:extLst>
  </p:cSld>
  <p:clrMap bg1="dk2" tx1="lt1" bg2="dk1"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Lst>
  <p:transition>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eaLnBrk="0" fontAlgn="base" hangingPunct="0">
        <a:spcBef>
          <a:spcPct val="0"/>
        </a:spcBef>
        <a:spcAft>
          <a:spcPct val="0"/>
        </a:spcAft>
        <a:defRPr sz="4400" b="1">
          <a:solidFill>
            <a:schemeClr val="tx2"/>
          </a:solidFill>
          <a:latin typeface="Times New Roman" pitchFamily="18" charset="0"/>
        </a:defRPr>
      </a:lvl6pPr>
      <a:lvl7pPr marL="914400" algn="ctr" rtl="0" eaLnBrk="0" fontAlgn="base" hangingPunct="0">
        <a:spcBef>
          <a:spcPct val="0"/>
        </a:spcBef>
        <a:spcAft>
          <a:spcPct val="0"/>
        </a:spcAft>
        <a:defRPr sz="4400" b="1">
          <a:solidFill>
            <a:schemeClr val="tx2"/>
          </a:solidFill>
          <a:latin typeface="Times New Roman" pitchFamily="18" charset="0"/>
        </a:defRPr>
      </a:lvl7pPr>
      <a:lvl8pPr marL="1371600" algn="ctr" rtl="0" eaLnBrk="0" fontAlgn="base" hangingPunct="0">
        <a:spcBef>
          <a:spcPct val="0"/>
        </a:spcBef>
        <a:spcAft>
          <a:spcPct val="0"/>
        </a:spcAft>
        <a:defRPr sz="4400" b="1">
          <a:solidFill>
            <a:schemeClr val="tx2"/>
          </a:solidFill>
          <a:latin typeface="Times New Roman" pitchFamily="18" charset="0"/>
        </a:defRPr>
      </a:lvl8pPr>
      <a:lvl9pPr marL="1828800" algn="ctr" rtl="0" eaLnBrk="0" fontAlgn="base" hangingPunct="0">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lnSpc>
          <a:spcPct val="90000"/>
        </a:lnSpc>
        <a:spcBef>
          <a:spcPct val="50000"/>
        </a:spcBef>
        <a:spcAft>
          <a:spcPct val="0"/>
        </a:spcAft>
        <a:buChar char="•"/>
        <a:defRPr sz="3200">
          <a:solidFill>
            <a:schemeClr val="tx1"/>
          </a:solidFill>
          <a:latin typeface="+mn-lt"/>
          <a:ea typeface="+mn-ea"/>
          <a:cs typeface="+mn-cs"/>
        </a:defRPr>
      </a:lvl1pPr>
      <a:lvl2pPr marL="742950" indent="-285750" algn="l" rtl="0" eaLnBrk="0" fontAlgn="base" hangingPunct="0">
        <a:lnSpc>
          <a:spcPct val="90000"/>
        </a:lnSpc>
        <a:spcBef>
          <a:spcPct val="50000"/>
        </a:spcBef>
        <a:spcAft>
          <a:spcPct val="0"/>
        </a:spcAft>
        <a:buChar char="–"/>
        <a:defRPr sz="2800">
          <a:solidFill>
            <a:schemeClr val="tx1"/>
          </a:solidFill>
          <a:latin typeface="+mn-lt"/>
        </a:defRPr>
      </a:lvl2pPr>
      <a:lvl3pPr marL="1143000" indent="-228600" algn="l" rtl="0" eaLnBrk="0" fontAlgn="base" hangingPunct="0">
        <a:lnSpc>
          <a:spcPct val="90000"/>
        </a:lnSpc>
        <a:spcBef>
          <a:spcPct val="50000"/>
        </a:spcBef>
        <a:spcAft>
          <a:spcPct val="0"/>
        </a:spcAft>
        <a:buChar char="•"/>
        <a:defRPr sz="2400">
          <a:solidFill>
            <a:schemeClr val="tx1"/>
          </a:solidFill>
          <a:latin typeface="+mn-lt"/>
        </a:defRPr>
      </a:lvl3pPr>
      <a:lvl4pPr marL="1600200" indent="-228600" algn="l" rtl="0" eaLnBrk="0" fontAlgn="base" hangingPunct="0">
        <a:lnSpc>
          <a:spcPct val="90000"/>
        </a:lnSpc>
        <a:spcBef>
          <a:spcPct val="50000"/>
        </a:spcBef>
        <a:spcAft>
          <a:spcPct val="0"/>
        </a:spcAft>
        <a:buChar char="–"/>
        <a:defRPr sz="2000">
          <a:solidFill>
            <a:schemeClr val="tx1"/>
          </a:solidFill>
          <a:latin typeface="+mn-lt"/>
        </a:defRPr>
      </a:lvl4pPr>
      <a:lvl5pPr marL="2057400" indent="-228600" algn="l" rtl="0" eaLnBrk="0" fontAlgn="base" hangingPunct="0">
        <a:lnSpc>
          <a:spcPct val="90000"/>
        </a:lnSpc>
        <a:spcBef>
          <a:spcPct val="50000"/>
        </a:spcBef>
        <a:spcAft>
          <a:spcPct val="0"/>
        </a:spcAft>
        <a:buChar char="»"/>
        <a:defRPr sz="2000">
          <a:solidFill>
            <a:schemeClr val="tx1"/>
          </a:solidFill>
          <a:latin typeface="+mn-lt"/>
        </a:defRPr>
      </a:lvl5pPr>
      <a:lvl6pPr marL="2514600" indent="-228600" algn="l" rtl="0" eaLnBrk="0" fontAlgn="base" hangingPunct="0">
        <a:lnSpc>
          <a:spcPct val="90000"/>
        </a:lnSpc>
        <a:spcBef>
          <a:spcPct val="50000"/>
        </a:spcBef>
        <a:spcAft>
          <a:spcPct val="0"/>
        </a:spcAft>
        <a:buChar char="»"/>
        <a:defRPr sz="2000">
          <a:solidFill>
            <a:schemeClr val="tx1"/>
          </a:solidFill>
          <a:latin typeface="+mn-lt"/>
        </a:defRPr>
      </a:lvl6pPr>
      <a:lvl7pPr marL="2971800" indent="-228600" algn="l" rtl="0" eaLnBrk="0" fontAlgn="base" hangingPunct="0">
        <a:lnSpc>
          <a:spcPct val="90000"/>
        </a:lnSpc>
        <a:spcBef>
          <a:spcPct val="50000"/>
        </a:spcBef>
        <a:spcAft>
          <a:spcPct val="0"/>
        </a:spcAft>
        <a:buChar char="»"/>
        <a:defRPr sz="2000">
          <a:solidFill>
            <a:schemeClr val="tx1"/>
          </a:solidFill>
          <a:latin typeface="+mn-lt"/>
        </a:defRPr>
      </a:lvl7pPr>
      <a:lvl8pPr marL="3429000" indent="-228600" algn="l" rtl="0" eaLnBrk="0" fontAlgn="base" hangingPunct="0">
        <a:lnSpc>
          <a:spcPct val="90000"/>
        </a:lnSpc>
        <a:spcBef>
          <a:spcPct val="50000"/>
        </a:spcBef>
        <a:spcAft>
          <a:spcPct val="0"/>
        </a:spcAft>
        <a:buChar char="»"/>
        <a:defRPr sz="2000">
          <a:solidFill>
            <a:schemeClr val="tx1"/>
          </a:solidFill>
          <a:latin typeface="+mn-lt"/>
        </a:defRPr>
      </a:lvl8pPr>
      <a:lvl9pPr marL="3886200" indent="-228600" algn="l" rtl="0" eaLnBrk="0" fontAlgn="base" hangingPunct="0">
        <a:lnSpc>
          <a:spcPct val="90000"/>
        </a:lnSpc>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106920-A4BD-3BD1-38D9-09177F96DB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65A3C7-99D2-2040-C847-DA04A31C74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E68F-B0CA-FD4C-1094-8CE0915F0F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331F1-1AFD-4A1D-BF42-0F58FBC452F2}" type="datetimeFigureOut">
              <a:rPr lang="en-US" smtClean="0"/>
              <a:t>4/21/2023</a:t>
            </a:fld>
            <a:endParaRPr lang="en-US"/>
          </a:p>
        </p:txBody>
      </p:sp>
      <p:sp>
        <p:nvSpPr>
          <p:cNvPr id="6" name="Slide Number Placeholder 5">
            <a:extLst>
              <a:ext uri="{FF2B5EF4-FFF2-40B4-BE49-F238E27FC236}">
                <a16:creationId xmlns:a16="http://schemas.microsoft.com/office/drawing/2014/main" id="{41E7AD2F-F783-15C1-9953-22E8F352C7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0E301-9511-49B9-862C-00BAEDCDAA83}" type="slidenum">
              <a:rPr lang="en-US" smtClean="0"/>
              <a:t>‹#›</a:t>
            </a:fld>
            <a:endParaRPr lang="en-US"/>
          </a:p>
        </p:txBody>
      </p:sp>
    </p:spTree>
    <p:extLst>
      <p:ext uri="{BB962C8B-B14F-4D97-AF65-F5344CB8AC3E}">
        <p14:creationId xmlns:p14="http://schemas.microsoft.com/office/powerpoint/2010/main" val="2452931276"/>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204C"/>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228600"/>
            <a:ext cx="10972800" cy="1524000"/>
          </a:xfrm>
          <a:prstGeom prst="rect">
            <a:avLst/>
          </a:prstGeom>
        </p:spPr>
        <p:txBody>
          <a:bodyPr vert="horz" lIns="0" tIns="9144" rIns="0" bIns="9144" anchor="ctr">
            <a:normAutofit/>
          </a:bodyPr>
          <a:lstStyle/>
          <a:p>
            <a:r>
              <a:rPr lang="en-US" dirty="0"/>
              <a:t>Click to insert title</a:t>
            </a:r>
          </a:p>
        </p:txBody>
      </p:sp>
      <p:sp>
        <p:nvSpPr>
          <p:cNvPr id="30" name="Text Placeholder 29"/>
          <p:cNvSpPr>
            <a:spLocks noGrp="1"/>
          </p:cNvSpPr>
          <p:nvPr>
            <p:ph type="body" idx="1"/>
          </p:nvPr>
        </p:nvSpPr>
        <p:spPr>
          <a:xfrm>
            <a:off x="609600" y="1828801"/>
            <a:ext cx="10972800" cy="4147256"/>
          </a:xfrm>
          <a:prstGeom prst="rect">
            <a:avLst/>
          </a:prstGeom>
        </p:spPr>
        <p:txBody>
          <a:bodyPr vert="horz" lIns="9144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24"/>
    </p:custDataLst>
    <p:extLst>
      <p:ext uri="{BB962C8B-B14F-4D97-AF65-F5344CB8AC3E}">
        <p14:creationId xmlns:p14="http://schemas.microsoft.com/office/powerpoint/2010/main" val="1759534766"/>
      </p:ext>
    </p:extLst>
  </p:cSld>
  <p:clrMap bg1="dk1" tx1="lt1" bg2="dk2"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 id="2147484023" r:id="rId18"/>
    <p:sldLayoutId id="2147484024" r:id="rId19"/>
    <p:sldLayoutId id="2147484025" r:id="rId20"/>
    <p:sldLayoutId id="2147484027" r:id="rId21"/>
    <p:sldLayoutId id="2147484028" r:id="rId22"/>
  </p:sldLayoutIdLst>
  <p:txStyles>
    <p:titleStyle>
      <a:lvl1pPr algn="ctr" rtl="0" eaLnBrk="1" latinLnBrk="0" hangingPunct="1">
        <a:spcBef>
          <a:spcPct val="0"/>
        </a:spcBef>
        <a:buNone/>
        <a:defRPr lang="en-US" sz="5000" b="1" kern="1200" dirty="0">
          <a:ln w="500">
            <a:solidFill>
              <a:schemeClr val="tx2">
                <a:shade val="20000"/>
                <a:satMod val="350000"/>
              </a:schemeClr>
            </a:solidFill>
          </a:ln>
          <a:solidFill>
            <a:schemeClr val="tx2">
              <a:tint val="100000"/>
              <a:satMod val="250000"/>
            </a:schemeClr>
          </a:solidFill>
          <a:effectLst/>
          <a:latin typeface="Lato" panose="020F0502020204030203" pitchFamily="34" charset="0"/>
          <a:ea typeface="+mj-ea"/>
          <a:cs typeface="+mj-cs"/>
        </a:defRPr>
      </a:lvl1pPr>
    </p:titleStyle>
    <p:bodyStyle>
      <a:lvl1pPr marL="320024" indent="-320024" algn="l" rtl="0" eaLnBrk="1" latinLnBrk="0" hangingPunct="1">
        <a:spcBef>
          <a:spcPct val="20000"/>
        </a:spcBef>
        <a:buClr>
          <a:schemeClr val="accent2"/>
        </a:buClr>
        <a:buSzPct val="100000"/>
        <a:buFont typeface="Wingdings 2" panose="05020102010507070707" pitchFamily="18" charset="2"/>
        <a:buChar char="®"/>
        <a:defRPr sz="3000" kern="1200">
          <a:solidFill>
            <a:schemeClr val="tx1"/>
          </a:solidFill>
          <a:latin typeface="Lato" panose="020F0502020204030203" pitchFamily="34" charset="0"/>
          <a:ea typeface="+mn-ea"/>
          <a:cs typeface="+mn-cs"/>
        </a:defRPr>
      </a:lvl1pPr>
      <a:lvl2pPr marL="630904" indent="-274306" algn="l" rtl="0" eaLnBrk="1" latinLnBrk="0" hangingPunct="1">
        <a:spcBef>
          <a:spcPct val="20000"/>
        </a:spcBef>
        <a:buClr>
          <a:schemeClr val="accent2"/>
        </a:buClr>
        <a:buSzPct val="90000"/>
        <a:buFont typeface="Wingdings 2" panose="05020102010507070707" pitchFamily="18" charset="2"/>
        <a:buChar char="®"/>
        <a:defRPr sz="2600" kern="1200">
          <a:solidFill>
            <a:schemeClr val="tx1"/>
          </a:solidFill>
          <a:latin typeface="Lato" panose="020F0502020204030203" pitchFamily="34" charset="0"/>
          <a:ea typeface="+mn-ea"/>
          <a:cs typeface="+mn-cs"/>
        </a:defRPr>
      </a:lvl2pPr>
      <a:lvl3pPr marL="923498" indent="-274306" algn="l" rtl="0" eaLnBrk="1" latinLnBrk="0" hangingPunct="1">
        <a:spcBef>
          <a:spcPct val="20000"/>
        </a:spcBef>
        <a:buClr>
          <a:schemeClr val="accent2"/>
        </a:buClr>
        <a:buSzPct val="80000"/>
        <a:buFont typeface="Wingdings 2" panose="05020102010507070707" pitchFamily="18" charset="2"/>
        <a:buChar char="®"/>
        <a:defRPr sz="2400" kern="1200">
          <a:solidFill>
            <a:schemeClr val="tx1"/>
          </a:solidFill>
          <a:latin typeface="Lato" panose="020F0502020204030203" pitchFamily="34" charset="0"/>
          <a:ea typeface="+mn-ea"/>
          <a:cs typeface="+mn-cs"/>
        </a:defRPr>
      </a:lvl3pPr>
      <a:lvl4pPr marL="1188661" indent="-228589" algn="l" rtl="0" eaLnBrk="1" latinLnBrk="0" hangingPunct="1">
        <a:spcBef>
          <a:spcPct val="20000"/>
        </a:spcBef>
        <a:buClr>
          <a:schemeClr val="accent2"/>
        </a:buClr>
        <a:buSzPct val="70000"/>
        <a:buFont typeface="Wingdings 2" panose="05020102010507070707" pitchFamily="18" charset="2"/>
        <a:buChar char="®"/>
        <a:defRPr sz="2200" kern="1200">
          <a:solidFill>
            <a:schemeClr val="tx1"/>
          </a:solidFill>
          <a:latin typeface="Lato" panose="020F0502020204030203" pitchFamily="34" charset="0"/>
          <a:ea typeface="+mn-ea"/>
          <a:cs typeface="+mn-cs"/>
        </a:defRPr>
      </a:lvl4pPr>
      <a:lvl5pPr marL="1426392" indent="-228589" algn="l" rtl="0" eaLnBrk="1" latinLnBrk="0" hangingPunct="1">
        <a:spcBef>
          <a:spcPct val="20000"/>
        </a:spcBef>
        <a:buClr>
          <a:schemeClr val="accent2"/>
        </a:buClr>
        <a:buSzPct val="60000"/>
        <a:buFont typeface="Wingdings 2" panose="05020102010507070707" pitchFamily="18" charset="2"/>
        <a:buChar char="®"/>
        <a:defRPr sz="2000" kern="1200">
          <a:solidFill>
            <a:schemeClr val="tx1"/>
          </a:solidFill>
          <a:latin typeface="Lato" panose="020F0502020204030203" pitchFamily="34" charset="0"/>
          <a:ea typeface="+mn-ea"/>
          <a:cs typeface="+mn-cs"/>
        </a:defRPr>
      </a:lvl5pPr>
      <a:lvl6pPr marL="1673269" indent="-228589"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00" indent="-228589"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302" indent="-18287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461" indent="-18287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178" algn="l" rtl="0" eaLnBrk="1" hangingPunct="1">
        <a:defRPr kern="1200">
          <a:solidFill>
            <a:schemeClr val="tx1"/>
          </a:solidFill>
          <a:latin typeface="+mn-lt"/>
          <a:ea typeface="+mn-ea"/>
          <a:cs typeface="+mn-cs"/>
        </a:defRPr>
      </a:lvl2pPr>
      <a:lvl3pPr marL="914354" algn="l" rtl="0" eaLnBrk="1" hangingPunct="1">
        <a:defRPr kern="1200">
          <a:solidFill>
            <a:schemeClr val="tx1"/>
          </a:solidFill>
          <a:latin typeface="+mn-lt"/>
          <a:ea typeface="+mn-ea"/>
          <a:cs typeface="+mn-cs"/>
        </a:defRPr>
      </a:lvl3pPr>
      <a:lvl4pPr marL="1371532" algn="l" rtl="0" eaLnBrk="1" hangingPunct="1">
        <a:defRPr kern="1200">
          <a:solidFill>
            <a:schemeClr val="tx1"/>
          </a:solidFill>
          <a:latin typeface="+mn-lt"/>
          <a:ea typeface="+mn-ea"/>
          <a:cs typeface="+mn-cs"/>
        </a:defRPr>
      </a:lvl4pPr>
      <a:lvl5pPr marL="1828709" algn="l" rtl="0" eaLnBrk="1" hangingPunct="1">
        <a:defRPr kern="1200">
          <a:solidFill>
            <a:schemeClr val="tx1"/>
          </a:solidFill>
          <a:latin typeface="+mn-lt"/>
          <a:ea typeface="+mn-ea"/>
          <a:cs typeface="+mn-cs"/>
        </a:defRPr>
      </a:lvl5pPr>
      <a:lvl6pPr marL="2285886" algn="l" rtl="0" eaLnBrk="1" hangingPunct="1">
        <a:defRPr kern="1200">
          <a:solidFill>
            <a:schemeClr val="tx1"/>
          </a:solidFill>
          <a:latin typeface="+mn-lt"/>
          <a:ea typeface="+mn-ea"/>
          <a:cs typeface="+mn-cs"/>
        </a:defRPr>
      </a:lvl6pPr>
      <a:lvl7pPr marL="2743062" algn="l" rtl="0" eaLnBrk="1" hangingPunct="1">
        <a:defRPr kern="1200">
          <a:solidFill>
            <a:schemeClr val="tx1"/>
          </a:solidFill>
          <a:latin typeface="+mn-lt"/>
          <a:ea typeface="+mn-ea"/>
          <a:cs typeface="+mn-cs"/>
        </a:defRPr>
      </a:lvl7pPr>
      <a:lvl8pPr marL="3200240" algn="l" rtl="0" eaLnBrk="1" hangingPunct="1">
        <a:defRPr kern="1200">
          <a:solidFill>
            <a:schemeClr val="tx1"/>
          </a:solidFill>
          <a:latin typeface="+mn-lt"/>
          <a:ea typeface="+mn-ea"/>
          <a:cs typeface="+mn-cs"/>
        </a:defRPr>
      </a:lvl8pPr>
      <a:lvl9pPr marL="3657418"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0"/>
            <a:ext cx="7560000" cy="360000"/>
          </a:xfrm>
          <a:prstGeom prst="rect">
            <a:avLst/>
          </a:prstGeom>
        </p:spPr>
        <p:txBody>
          <a:bodyPr vert="horz" lIns="0" tIns="0" rIns="0" bIns="0" rtlCol="0" anchor="b"/>
          <a:lstStyle>
            <a:lvl1pPr algn="l">
              <a:defRPr sz="8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4" cy="270474"/>
          </a:xfrm>
          <a:prstGeom prst="ellipse">
            <a:avLst/>
          </a:prstGeom>
          <a:solidFill>
            <a:schemeClr val="accent1"/>
          </a:solidFill>
        </p:spPr>
        <p:txBody>
          <a:bodyPr vert="horz" lIns="0" tIns="0" rIns="0" bIns="0" rtlCol="0" anchor="ctr"/>
          <a:lstStyle>
            <a:lvl1pPr algn="ctr">
              <a:defRPr sz="1000">
                <a:solidFill>
                  <a:schemeClr val="tx2"/>
                </a:solidFill>
              </a:defRPr>
            </a:lvl1p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119917415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Lst>
  <p:hf hdr="0" ftr="0" dt="0"/>
  <p:txStyles>
    <p:titleStyle>
      <a:lvl1pPr algn="l" defTabSz="914446" rtl="0" eaLnBrk="1" latinLnBrk="0" hangingPunct="1">
        <a:lnSpc>
          <a:spcPct val="90000"/>
        </a:lnSpc>
        <a:spcBef>
          <a:spcPct val="0"/>
        </a:spcBef>
        <a:buNone/>
        <a:defRPr sz="3200" b="1" kern="1200" cap="all" spc="-150" baseline="0">
          <a:solidFill>
            <a:schemeClr val="accent2"/>
          </a:solidFill>
          <a:latin typeface="+mj-lt"/>
          <a:ea typeface="+mj-ea"/>
          <a:cs typeface="+mj-cs"/>
        </a:defRPr>
      </a:lvl1pPr>
    </p:titleStyle>
    <p:bodyStyle>
      <a:lvl1pPr marL="266713" indent="-266713" algn="l" defTabSz="914446"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98" indent="-180984" algn="l" defTabSz="914446"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81" indent="-180984" algn="l" defTabSz="914446"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66" indent="-180984" algn="l" defTabSz="914446"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50" indent="-180984" algn="l" defTabSz="914446"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p:cNvPicPr>
            <a:picLocks noChangeAspect="1"/>
          </p:cNvPicPr>
          <p:nvPr userDrawn="1"/>
        </p:nvPicPr>
        <p:blipFill rotWithShape="1">
          <a:blip r:embed="rId6">
            <a:extLst>
              <a:ext uri="{28A0092B-C50C-407E-A947-70E740481C1C}">
                <a14:useLocalDpi xmlns:a14="http://schemas.microsoft.com/office/drawing/2010/main" val="0"/>
              </a:ext>
            </a:extLst>
          </a:blip>
          <a:srcRect l="84976" t="90069" r="1935" b="1006"/>
          <a:stretch/>
        </p:blipFill>
        <p:spPr bwMode="auto">
          <a:xfrm>
            <a:off x="10555856" y="6176963"/>
            <a:ext cx="1595887" cy="61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701675" y="0"/>
            <a:ext cx="10652125" cy="96014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1675" y="1508125"/>
            <a:ext cx="10788650" cy="46688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973109"/>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Lst>
  <p:hf hdr="0" ftr="0" dt="0"/>
  <p:txStyles>
    <p:titleStyle>
      <a:lvl1pPr algn="l" defTabSz="914400" rtl="0" eaLnBrk="1" latinLnBrk="0" hangingPunct="1">
        <a:lnSpc>
          <a:spcPct val="90000"/>
        </a:lnSpc>
        <a:spcBef>
          <a:spcPct val="0"/>
        </a:spcBef>
        <a:buNone/>
        <a:defRPr sz="3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38">
          <p15:clr>
            <a:srgbClr val="F26B43"/>
          </p15:clr>
        </p15:guide>
        <p15:guide id="2" orient="horz" pos="4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2697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0"/>
            <a:ext cx="7560000" cy="360000"/>
          </a:xfrm>
          <a:prstGeom prst="rect">
            <a:avLst/>
          </a:prstGeom>
        </p:spPr>
        <p:txBody>
          <a:bodyPr vert="horz" lIns="0" tIns="0" rIns="0" bIns="0" rtlCol="0" anchor="b"/>
          <a:lstStyle>
            <a:lvl1pPr algn="l">
              <a:defRPr sz="8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4" cy="270474"/>
          </a:xfrm>
          <a:prstGeom prst="ellipse">
            <a:avLst/>
          </a:prstGeom>
          <a:solidFill>
            <a:schemeClr val="accent1"/>
          </a:solidFill>
        </p:spPr>
        <p:txBody>
          <a:bodyPr vert="horz" lIns="0" tIns="0" rIns="0" bIns="0" rtlCol="0" anchor="ctr"/>
          <a:lstStyle>
            <a:lvl1pPr algn="ctr">
              <a:defRPr sz="1000">
                <a:solidFill>
                  <a:schemeClr val="tx2"/>
                </a:solidFill>
              </a:defRPr>
            </a:lvl1p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801542605"/>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 id="2147484177" r:id="rId17"/>
    <p:sldLayoutId id="2147484179" r:id="rId18"/>
  </p:sldLayoutIdLst>
  <p:hf hdr="0" ftr="0" dt="0"/>
  <p:txStyles>
    <p:title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2697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01FDBC-CDA5-462E-ABDB-A32C9F1F2CD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15F5D-B8B5-46D8-9E19-E6439618C9B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4DC50-B85D-4C1A-8E8B-C3392143AEA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13">
                <a:solidFill>
                  <a:schemeClr val="tx1">
                    <a:tint val="75000"/>
                  </a:schemeClr>
                </a:solidFill>
              </a:defRPr>
            </a:lvl1pPr>
          </a:lstStyle>
          <a:p>
            <a:fld id="{1B8E2320-77BC-40CE-BE5B-E826C3D9A469}" type="datetimeFigureOut">
              <a:rPr lang="en-US" smtClean="0"/>
              <a:t>4/21/2023</a:t>
            </a:fld>
            <a:endParaRPr lang="en-US"/>
          </a:p>
        </p:txBody>
      </p:sp>
      <p:sp>
        <p:nvSpPr>
          <p:cNvPr id="5" name="Footer Placeholder 4">
            <a:extLst>
              <a:ext uri="{FF2B5EF4-FFF2-40B4-BE49-F238E27FC236}">
                <a16:creationId xmlns:a16="http://schemas.microsoft.com/office/drawing/2014/main" id="{39ACA4E7-5A5D-4A87-9D85-6222BAEE0A43}"/>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88EDA3-79FC-4827-A703-84D2D23F752B}"/>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013">
                <a:solidFill>
                  <a:schemeClr val="tx1">
                    <a:tint val="75000"/>
                  </a:schemeClr>
                </a:solidFill>
              </a:defRPr>
            </a:lvl1pPr>
          </a:lstStyle>
          <a:p>
            <a:fld id="{A497751D-F295-4F7E-8CE5-DAFFE947767A}" type="slidenum">
              <a:rPr lang="en-US" smtClean="0"/>
              <a:t>‹#›</a:t>
            </a:fld>
            <a:endParaRPr lang="en-US"/>
          </a:p>
        </p:txBody>
      </p:sp>
    </p:spTree>
    <p:extLst>
      <p:ext uri="{BB962C8B-B14F-4D97-AF65-F5344CB8AC3E}">
        <p14:creationId xmlns:p14="http://schemas.microsoft.com/office/powerpoint/2010/main" val="3104236568"/>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417" r:id="rId16"/>
  </p:sldLayoutIdLst>
  <p:txStyles>
    <p:titleStyle>
      <a:lvl1pPr algn="l" defTabSz="771551"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89" indent="-192889" algn="l" defTabSz="77155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64" indent="-192889" algn="l" defTabSz="771551" rtl="0" eaLnBrk="1" latinLnBrk="0" hangingPunct="1">
        <a:lnSpc>
          <a:spcPct val="90000"/>
        </a:lnSpc>
        <a:spcBef>
          <a:spcPts val="421"/>
        </a:spcBef>
        <a:buFont typeface="Arial" panose="020B0604020202020204" pitchFamily="34" charset="0"/>
        <a:buChar char="•"/>
        <a:defRPr sz="2025" kern="1200">
          <a:solidFill>
            <a:schemeClr val="tx1"/>
          </a:solidFill>
          <a:latin typeface="+mn-lt"/>
          <a:ea typeface="+mn-ea"/>
          <a:cs typeface="+mn-cs"/>
        </a:defRPr>
      </a:lvl2pPr>
      <a:lvl3pPr marL="964439" indent="-192889" algn="l" defTabSz="771551" rtl="0" eaLnBrk="1" latinLnBrk="0" hangingPunct="1">
        <a:lnSpc>
          <a:spcPct val="90000"/>
        </a:lnSpc>
        <a:spcBef>
          <a:spcPts val="421"/>
        </a:spcBef>
        <a:buFont typeface="Arial" panose="020B0604020202020204" pitchFamily="34" charset="0"/>
        <a:buChar char="•"/>
        <a:defRPr sz="1688" kern="1200">
          <a:solidFill>
            <a:schemeClr val="tx1"/>
          </a:solidFill>
          <a:latin typeface="+mn-lt"/>
          <a:ea typeface="+mn-ea"/>
          <a:cs typeface="+mn-cs"/>
        </a:defRPr>
      </a:lvl3pPr>
      <a:lvl4pPr marL="1350216"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4pPr>
      <a:lvl5pPr marL="1735991"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5pPr>
      <a:lvl6pPr marL="2121766"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6pPr>
      <a:lvl7pPr marL="2507543"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7pPr>
      <a:lvl8pPr marL="2893318"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8pPr>
      <a:lvl9pPr marL="3279094"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51" rtl="0" eaLnBrk="1" latinLnBrk="0" hangingPunct="1">
        <a:defRPr sz="1519" kern="1200">
          <a:solidFill>
            <a:schemeClr val="tx1"/>
          </a:solidFill>
          <a:latin typeface="+mn-lt"/>
          <a:ea typeface="+mn-ea"/>
          <a:cs typeface="+mn-cs"/>
        </a:defRPr>
      </a:lvl1pPr>
      <a:lvl2pPr marL="385776" algn="l" defTabSz="771551" rtl="0" eaLnBrk="1" latinLnBrk="0" hangingPunct="1">
        <a:defRPr sz="1519" kern="1200">
          <a:solidFill>
            <a:schemeClr val="tx1"/>
          </a:solidFill>
          <a:latin typeface="+mn-lt"/>
          <a:ea typeface="+mn-ea"/>
          <a:cs typeface="+mn-cs"/>
        </a:defRPr>
      </a:lvl2pPr>
      <a:lvl3pPr marL="771551" algn="l" defTabSz="771551" rtl="0" eaLnBrk="1" latinLnBrk="0" hangingPunct="1">
        <a:defRPr sz="1519" kern="1200">
          <a:solidFill>
            <a:schemeClr val="tx1"/>
          </a:solidFill>
          <a:latin typeface="+mn-lt"/>
          <a:ea typeface="+mn-ea"/>
          <a:cs typeface="+mn-cs"/>
        </a:defRPr>
      </a:lvl3pPr>
      <a:lvl4pPr marL="1157327" algn="l" defTabSz="771551" rtl="0" eaLnBrk="1" latinLnBrk="0" hangingPunct="1">
        <a:defRPr sz="1519" kern="1200">
          <a:solidFill>
            <a:schemeClr val="tx1"/>
          </a:solidFill>
          <a:latin typeface="+mn-lt"/>
          <a:ea typeface="+mn-ea"/>
          <a:cs typeface="+mn-cs"/>
        </a:defRPr>
      </a:lvl4pPr>
      <a:lvl5pPr marL="1543103" algn="l" defTabSz="771551" rtl="0" eaLnBrk="1" latinLnBrk="0" hangingPunct="1">
        <a:defRPr sz="1519" kern="1200">
          <a:solidFill>
            <a:schemeClr val="tx1"/>
          </a:solidFill>
          <a:latin typeface="+mn-lt"/>
          <a:ea typeface="+mn-ea"/>
          <a:cs typeface="+mn-cs"/>
        </a:defRPr>
      </a:lvl5pPr>
      <a:lvl6pPr marL="1928878" algn="l" defTabSz="771551" rtl="0" eaLnBrk="1" latinLnBrk="0" hangingPunct="1">
        <a:defRPr sz="1519" kern="1200">
          <a:solidFill>
            <a:schemeClr val="tx1"/>
          </a:solidFill>
          <a:latin typeface="+mn-lt"/>
          <a:ea typeface="+mn-ea"/>
          <a:cs typeface="+mn-cs"/>
        </a:defRPr>
      </a:lvl6pPr>
      <a:lvl7pPr marL="2314654" algn="l" defTabSz="771551" rtl="0" eaLnBrk="1" latinLnBrk="0" hangingPunct="1">
        <a:defRPr sz="1519" kern="1200">
          <a:solidFill>
            <a:schemeClr val="tx1"/>
          </a:solidFill>
          <a:latin typeface="+mn-lt"/>
          <a:ea typeface="+mn-ea"/>
          <a:cs typeface="+mn-cs"/>
        </a:defRPr>
      </a:lvl7pPr>
      <a:lvl8pPr marL="2700431" algn="l" defTabSz="771551" rtl="0" eaLnBrk="1" latinLnBrk="0" hangingPunct="1">
        <a:defRPr sz="1519" kern="1200">
          <a:solidFill>
            <a:schemeClr val="tx1"/>
          </a:solidFill>
          <a:latin typeface="+mn-lt"/>
          <a:ea typeface="+mn-ea"/>
          <a:cs typeface="+mn-cs"/>
        </a:defRPr>
      </a:lvl8pPr>
      <a:lvl9pPr marL="3086206" algn="l" defTabSz="771551" rtl="0" eaLnBrk="1" latinLnBrk="0" hangingPunct="1">
        <a:defRPr sz="151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D0946-6B65-654E-800D-187B49AF1C5A}"/>
              </a:ext>
            </a:extLst>
          </p:cNvPr>
          <p:cNvSpPr>
            <a:spLocks noGrp="1"/>
          </p:cNvSpPr>
          <p:nvPr>
            <p:ph type="title"/>
          </p:nvPr>
        </p:nvSpPr>
        <p:spPr>
          <a:xfrm>
            <a:off x="374073" y="365126"/>
            <a:ext cx="11385711" cy="48693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A6C262-507A-5349-A721-2135725CE11E}"/>
              </a:ext>
            </a:extLst>
          </p:cNvPr>
          <p:cNvSpPr>
            <a:spLocks noGrp="1"/>
          </p:cNvSpPr>
          <p:nvPr>
            <p:ph type="body" idx="1"/>
          </p:nvPr>
        </p:nvSpPr>
        <p:spPr>
          <a:xfrm>
            <a:off x="374073" y="1130531"/>
            <a:ext cx="11385711" cy="50630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Text Placeholder 5">
            <a:extLst>
              <a:ext uri="{FF2B5EF4-FFF2-40B4-BE49-F238E27FC236}">
                <a16:creationId xmlns:a16="http://schemas.microsoft.com/office/drawing/2014/main" id="{63FE5BE0-27FD-0E4A-B9C1-392DE2792AB1}"/>
              </a:ext>
            </a:extLst>
          </p:cNvPr>
          <p:cNvSpPr txBox="1">
            <a:spLocks/>
          </p:cNvSpPr>
          <p:nvPr userDrawn="1"/>
        </p:nvSpPr>
        <p:spPr>
          <a:xfrm>
            <a:off x="11804072" y="6632369"/>
            <a:ext cx="387928" cy="225631"/>
          </a:xfrm>
          <a:prstGeom prst="rect">
            <a:avLst/>
          </a:prstGeom>
        </p:spPr>
        <p:txBody>
          <a:bodyPr/>
          <a:lstStyle>
            <a:lvl1pPr marL="228600" indent="-228600" algn="l" defTabSz="914400" rtl="0" eaLnBrk="1" latinLnBrk="0" hangingPunct="1">
              <a:lnSpc>
                <a:spcPct val="90000"/>
              </a:lnSpc>
              <a:spcBef>
                <a:spcPts val="1000"/>
              </a:spcBef>
              <a:buClr>
                <a:srgbClr val="C0143C"/>
              </a:buClr>
              <a:buFontTx/>
              <a:buNone/>
              <a:defRPr sz="1000" kern="1200">
                <a:solidFill>
                  <a:srgbClr val="2869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0558A"/>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F197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21C067D-5FDF-064C-9DE7-D1A9DCDEDADD}" type="slidenum">
              <a:rPr lang="en-US" smtClean="0">
                <a:latin typeface="Open Sans" panose="020B0606030504020204" pitchFamily="34" charset="0"/>
                <a:ea typeface="Open Sans" panose="020B0606030504020204" pitchFamily="34" charset="0"/>
                <a:cs typeface="Open Sans" panose="020B0606030504020204" pitchFamily="34" charset="0"/>
              </a:rPr>
              <a:pPr/>
              <a:t>‹#›</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27672687"/>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b="1" i="0" kern="1200" baseline="0">
          <a:solidFill>
            <a:srgbClr val="20558A"/>
          </a:solidFill>
          <a:latin typeface="Arial" panose="020B0604020202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C0143C"/>
        </a:buClr>
        <a:buFont typeface="Arial" panose="020B0604020202020204" pitchFamily="34" charset="0"/>
        <a:buChar char="•"/>
        <a:defRPr sz="28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20558A"/>
        </a:buClr>
        <a:buFont typeface="Wingdings" pitchFamily="2" charset="2"/>
        <a:buChar char="§"/>
        <a:defRPr sz="24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5F1973"/>
        </a:buClr>
        <a:buSzPct val="75000"/>
        <a:buFont typeface="Wingdings 3" panose="05040102010807070707" pitchFamily="18" charset="2"/>
        <a:buChar char=""/>
        <a:defRPr sz="20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E626B9-EC4A-D282-599D-04C06D14F8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08E06-BF59-C3B7-3B29-540BDA533F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E44B4-551B-B9ED-01C2-FE7BA1289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861C2-95E9-48A7-B3AA-5B18EF03DCB9}" type="datetimeFigureOut">
              <a:rPr lang="en-US" smtClean="0"/>
              <a:t>4/21/2023</a:t>
            </a:fld>
            <a:endParaRPr lang="en-US"/>
          </a:p>
        </p:txBody>
      </p:sp>
      <p:sp>
        <p:nvSpPr>
          <p:cNvPr id="5" name="Footer Placeholder 4">
            <a:extLst>
              <a:ext uri="{FF2B5EF4-FFF2-40B4-BE49-F238E27FC236}">
                <a16:creationId xmlns:a16="http://schemas.microsoft.com/office/drawing/2014/main" id="{2C211803-C808-7411-BF6B-AA7E12E7B1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DEEA7D-2E18-C3F4-2688-5414480A8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B2A4D-9BA2-447D-B766-E7AC982FDE7F}" type="slidenum">
              <a:rPr lang="en-US" smtClean="0"/>
              <a:t>‹#›</a:t>
            </a:fld>
            <a:endParaRPr lang="en-US"/>
          </a:p>
        </p:txBody>
      </p:sp>
    </p:spTree>
    <p:extLst>
      <p:ext uri="{BB962C8B-B14F-4D97-AF65-F5344CB8AC3E}">
        <p14:creationId xmlns:p14="http://schemas.microsoft.com/office/powerpoint/2010/main" val="2560082768"/>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3.xml"/><Relationship Id="rId6" Type="http://schemas.openxmlformats.org/officeDocument/2006/relationships/image" Target="../media/image37.png"/><Relationship Id="rId5" Type="http://schemas.openxmlformats.org/officeDocument/2006/relationships/image" Target="../media/image36.wmf"/><Relationship Id="rId10" Type="http://schemas.openxmlformats.org/officeDocument/2006/relationships/image" Target="../media/image41.png"/><Relationship Id="rId4" Type="http://schemas.openxmlformats.org/officeDocument/2006/relationships/image" Target="../media/image35.wmf"/><Relationship Id="rId9" Type="http://schemas.openxmlformats.org/officeDocument/2006/relationships/image" Target="../media/image40.wmf"/></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15.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chart" Target="../charts/chart4.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hyperlink" Target="https://abcdstudy.org/" TargetMode="External"/><Relationship Id="rId2" Type="http://schemas.openxmlformats.org/officeDocument/2006/relationships/notesSlide" Target="../notesSlides/notesSlide15.xml"/><Relationship Id="rId1" Type="http://schemas.openxmlformats.org/officeDocument/2006/relationships/slideLayout" Target="../slideLayouts/slideLayout116.xml"/><Relationship Id="rId6" Type="http://schemas.microsoft.com/office/2007/relationships/hdphoto" Target="../media/hdphoto1.wdp"/><Relationship Id="rId5" Type="http://schemas.openxmlformats.org/officeDocument/2006/relationships/image" Target="../media/image81.pn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tiff"/><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hyperlink" Target="https://hbcdstudy.org/"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s://www.cdc.gov/nchs/nvss/vsrr/drug-overdose-data.htm" TargetMode="External"/><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51.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tandfonline.com/doi/full/10.1080/15563650701877374" TargetMode="External"/><Relationship Id="rId2" Type="http://schemas.openxmlformats.org/officeDocument/2006/relationships/hyperlink" Target="https://jpet.aspetjournals.org/content/371/2/453" TargetMode="External"/><Relationship Id="rId1" Type="http://schemas.openxmlformats.org/officeDocument/2006/relationships/slideLayout" Target="../slideLayouts/slideLayout172.xml"/><Relationship Id="rId5" Type="http://schemas.openxmlformats.org/officeDocument/2006/relationships/image" Target="../media/image93.png"/><Relationship Id="rId4" Type="http://schemas.openxmlformats.org/officeDocument/2006/relationships/hyperlink" Target="https://www.cdc.gov/mmwr/volumes/66/wr/mm6614a2.ht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3.xml"/><Relationship Id="rId5" Type="http://schemas.openxmlformats.org/officeDocument/2006/relationships/image" Target="../media/image97.png"/><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jpeg"/><Relationship Id="rId1" Type="http://schemas.openxmlformats.org/officeDocument/2006/relationships/slideLayout" Target="../slideLayouts/slideLayout45.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17.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875C8C95-C42C-4341-898A-D4C7849BF67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a:xfrm>
            <a:off x="8193997" y="852912"/>
            <a:ext cx="3191231" cy="4533472"/>
          </a:xfrm>
        </p:spPr>
      </p:pic>
      <p:pic>
        <p:nvPicPr>
          <p:cNvPr id="11" name="Picture 10">
            <a:extLst>
              <a:ext uri="{FF2B5EF4-FFF2-40B4-BE49-F238E27FC236}">
                <a16:creationId xmlns:a16="http://schemas.microsoft.com/office/drawing/2014/main" id="{DBDC55A6-45F7-4AC3-B904-0F484DBFD0DF}"/>
              </a:ext>
            </a:extLst>
          </p:cNvPr>
          <p:cNvPicPr>
            <a:picLocks noChangeAspect="1"/>
          </p:cNvPicPr>
          <p:nvPr/>
        </p:nvPicPr>
        <p:blipFill>
          <a:blip r:embed="rId4"/>
          <a:stretch>
            <a:fillRect/>
          </a:stretch>
        </p:blipFill>
        <p:spPr>
          <a:xfrm>
            <a:off x="7197614" y="0"/>
            <a:ext cx="5026806" cy="6858000"/>
          </a:xfrm>
          <a:prstGeom prst="rect">
            <a:avLst/>
          </a:prstGeom>
        </p:spPr>
      </p:pic>
      <p:sp>
        <p:nvSpPr>
          <p:cNvPr id="3" name="Title 2">
            <a:extLst>
              <a:ext uri="{FF2B5EF4-FFF2-40B4-BE49-F238E27FC236}">
                <a16:creationId xmlns:a16="http://schemas.microsoft.com/office/drawing/2014/main" id="{B8D8E648-93B0-47FF-A306-492EFF7FC499}"/>
              </a:ext>
            </a:extLst>
          </p:cNvPr>
          <p:cNvSpPr>
            <a:spLocks noGrp="1"/>
          </p:cNvSpPr>
          <p:nvPr>
            <p:ph type="ctrTitle"/>
          </p:nvPr>
        </p:nvSpPr>
        <p:spPr>
          <a:xfrm>
            <a:off x="1" y="0"/>
            <a:ext cx="7197614" cy="6857999"/>
          </a:xfrm>
          <a:solidFill>
            <a:schemeClr val="accent5">
              <a:lumMod val="60000"/>
              <a:lumOff val="40000"/>
              <a:alpha val="48000"/>
            </a:schemeClr>
          </a:solidFill>
        </p:spPr>
        <p:txBody>
          <a:bodyPr/>
          <a:lstStyle/>
          <a:p>
            <a:br>
              <a:rPr lang="en-US" sz="54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US" sz="54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Science of Addiction</a:t>
            </a:r>
            <a:b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US" sz="32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CRIT/FIT</a:t>
            </a:r>
            <a:br>
              <a:rPr lang="en-US" sz="28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Boston, Ma</a:t>
            </a:r>
            <a:br>
              <a:rPr lang="en-US" sz="28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April 2023</a:t>
            </a:r>
            <a:br>
              <a:rPr lang="en-US" sz="28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US" sz="28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US" sz="32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Susan R.B. Weiss</a:t>
            </a:r>
            <a:br>
              <a:rPr lang="en-US" sz="2800" b="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400" b="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Director</a:t>
            </a:r>
            <a:br>
              <a:rPr lang="en-US" sz="2400" b="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400" b="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Division of Extramural Research </a:t>
            </a:r>
            <a:br>
              <a:rPr lang="en-US" sz="2400" b="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400" b="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 Institute on Drug Abuse</a:t>
            </a:r>
            <a:br>
              <a:rPr lang="en-US" sz="32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n-US" sz="3200" b="0" dirty="0">
              <a:effectLst>
                <a:outerShdw blurRad="38100" dist="38100" dir="2700000" algn="tl">
                  <a:srgbClr val="000000">
                    <a:alpha val="43137"/>
                  </a:srgbClr>
                </a:outerShdw>
              </a:effectLst>
              <a:latin typeface="Calibri" panose="020F0502020204030204" pitchFamily="34" charset="0"/>
              <a:ea typeface="Corbel" charset="0"/>
              <a:cs typeface="Calibri" panose="020F0502020204030204" pitchFamily="34" charset="0"/>
            </a:endParaRPr>
          </a:p>
        </p:txBody>
      </p:sp>
      <p:sp>
        <p:nvSpPr>
          <p:cNvPr id="5" name="object 7" descr="Beige rectangle">
            <a:extLst>
              <a:ext uri="{FF2B5EF4-FFF2-40B4-BE49-F238E27FC236}">
                <a16:creationId xmlns:a16="http://schemas.microsoft.com/office/drawing/2014/main" id="{C85C272F-FCB2-478D-9E03-EC734D1AB6C0}"/>
              </a:ext>
            </a:extLst>
          </p:cNvPr>
          <p:cNvSpPr/>
          <p:nvPr/>
        </p:nvSpPr>
        <p:spPr bwMode="white">
          <a:xfrm>
            <a:off x="645479" y="4578264"/>
            <a:ext cx="6201231" cy="161624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pic>
        <p:nvPicPr>
          <p:cNvPr id="16" name="Picture 15">
            <a:extLst>
              <a:ext uri="{FF2B5EF4-FFF2-40B4-BE49-F238E27FC236}">
                <a16:creationId xmlns:a16="http://schemas.microsoft.com/office/drawing/2014/main" id="{62F98EAF-A7B5-4D3C-8EF8-649B73640D47}"/>
              </a:ext>
            </a:extLst>
          </p:cNvPr>
          <p:cNvPicPr>
            <a:picLocks noChangeAspect="1"/>
          </p:cNvPicPr>
          <p:nvPr/>
        </p:nvPicPr>
        <p:blipFill>
          <a:blip r:embed="rId5"/>
          <a:stretch>
            <a:fillRect/>
          </a:stretch>
        </p:blipFill>
        <p:spPr>
          <a:xfrm>
            <a:off x="5965242" y="5730521"/>
            <a:ext cx="1027470" cy="972817"/>
          </a:xfrm>
          <a:prstGeom prst="rect">
            <a:avLst/>
          </a:prstGeom>
        </p:spPr>
      </p:pic>
      <p:pic>
        <p:nvPicPr>
          <p:cNvPr id="17" name="Picture 16">
            <a:extLst>
              <a:ext uri="{FF2B5EF4-FFF2-40B4-BE49-F238E27FC236}">
                <a16:creationId xmlns:a16="http://schemas.microsoft.com/office/drawing/2014/main" id="{C4DE1E6A-6018-4354-BAF4-3C4E45E9D110}"/>
              </a:ext>
            </a:extLst>
          </p:cNvPr>
          <p:cNvPicPr>
            <a:picLocks noChangeAspect="1"/>
          </p:cNvPicPr>
          <p:nvPr/>
        </p:nvPicPr>
        <p:blipFill rotWithShape="1">
          <a:blip r:embed="rId6"/>
          <a:srcRect r="81570"/>
          <a:stretch/>
        </p:blipFill>
        <p:spPr>
          <a:xfrm>
            <a:off x="143991" y="108682"/>
            <a:ext cx="994527" cy="873367"/>
          </a:xfrm>
          <a:prstGeom prst="rect">
            <a:avLst/>
          </a:prstGeom>
        </p:spPr>
      </p:pic>
    </p:spTree>
    <p:extLst>
      <p:ext uri="{BB962C8B-B14F-4D97-AF65-F5344CB8AC3E}">
        <p14:creationId xmlns:p14="http://schemas.microsoft.com/office/powerpoint/2010/main" val="4140507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3E0C752C-379B-0F8A-377A-5F15673F43D8}"/>
              </a:ext>
            </a:extLst>
          </p:cNvPr>
          <p:cNvPicPr>
            <a:picLocks noChangeAspect="1"/>
          </p:cNvPicPr>
          <p:nvPr/>
        </p:nvPicPr>
        <p:blipFill rotWithShape="1">
          <a:blip r:embed="rId3">
            <a:extLst>
              <a:ext uri="{28A0092B-C50C-407E-A947-70E740481C1C}">
                <a14:useLocalDpi xmlns:a14="http://schemas.microsoft.com/office/drawing/2010/main" val="0"/>
              </a:ext>
            </a:extLst>
          </a:blip>
          <a:srcRect l="85302" t="89697" r="1364" b="1111"/>
          <a:stretch/>
        </p:blipFill>
        <p:spPr bwMode="auto">
          <a:xfrm>
            <a:off x="10400144" y="5978236"/>
            <a:ext cx="1625601" cy="6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84DD81E-6697-4D26-F05B-C9E4A52C08D0}"/>
              </a:ext>
            </a:extLst>
          </p:cNvPr>
          <p:cNvSpPr>
            <a:spLocks noGrp="1"/>
          </p:cNvSpPr>
          <p:nvPr>
            <p:ph type="title"/>
          </p:nvPr>
        </p:nvSpPr>
        <p:spPr>
          <a:xfrm>
            <a:off x="166255" y="225029"/>
            <a:ext cx="11752119" cy="1325563"/>
          </a:xfrm>
        </p:spPr>
        <p:txBody>
          <a:bodyPr/>
          <a:lstStyle/>
          <a:p>
            <a:pPr algn="ctr"/>
            <a:r>
              <a:rPr lang="en-US" cap="all" dirty="0">
                <a:solidFill>
                  <a:schemeClr val="tx1"/>
                </a:solidFill>
                <a:latin typeface="Calibri Light" panose="020F0302020204030204" pitchFamily="34" charset="0"/>
                <a:cs typeface="Calibri Light" panose="020F0302020204030204" pitchFamily="34" charset="0"/>
              </a:rPr>
              <a:t>Past Year Substance Use Disorder (SUD) and Perceived need for treatment (2021)</a:t>
            </a:r>
          </a:p>
        </p:txBody>
      </p:sp>
      <p:pic>
        <p:nvPicPr>
          <p:cNvPr id="3" name="Content Placeholder 5" descr="Figure 31 is a pie chart with an accompanying horizontal bar graph, where the pie chart shows the number and percentage of people with no past year SUD and the number and percentage of people with a past year SUD. The bar graph breaks down the people with a past year SUD by showing the number of people on the horizontal axis and eight types of substance use disorders on the vertical axis. There is a superscripted number 1 associated with Drug Use Disorder to direct readers to the text for footnote 1. There is a superscripted number 2 associated with Pain Reliever Use Disorder and Stimulant Use Disorder to direct readers to the text for footnote 2. &#10;For the pie chart, the number and percentage of people aged 12 or older in 2021 with no past year SUD were 233.6 million people and 83.5 percent, respectively. The number and percentage of people with a past year SUD were 46.3 million people and 16.5 percent, respectively.&#10;For the bar graph, in descending order, of the 46.3 million people aged 12 or older in 2021 with a past year SUD:&#10;The number of people who had an alcohol use disorder in the past year was 29.5 million.&#10;The number of people who had a drug use disorder in the past year was 24.0 million.&#10;The number of people who had a marijuana use disorder in the past year was 16.3 million.&#10;The number of people who had a pain reliever use disorder in the past year was 5.0 million.&#10;The number of people who had a methamphetamine use disorder in the past year was 1.6 million.&#10;The number of people who had a stimulant use disorder in the past year was 1.5 million.&#10;The number of people who had a cocaine use disorder in the past year was 1.4 million.&#10;The number of people who had a heroin use disorder in the past year was 1.0 million.&#10;">
            <a:extLst>
              <a:ext uri="{FF2B5EF4-FFF2-40B4-BE49-F238E27FC236}">
                <a16:creationId xmlns:a16="http://schemas.microsoft.com/office/drawing/2014/main" id="{CC7D04B9-8058-7290-FB45-F6C0BD1F3E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5"/>
          <a:stretch/>
        </p:blipFill>
        <p:spPr bwMode="auto">
          <a:xfrm>
            <a:off x="166255" y="2453201"/>
            <a:ext cx="7668490" cy="2369130"/>
          </a:xfrm>
          <a:prstGeom prst="rect">
            <a:avLst/>
          </a:prstGeom>
          <a:noFill/>
          <a:ln>
            <a:noFill/>
          </a:ln>
          <a:extLst>
            <a:ext uri="{53640926-AAD7-44D8-BBD7-CCE9431645EC}">
              <a14:shadowObscured xmlns:a14="http://schemas.microsoft.com/office/drawing/2010/main"/>
            </a:ext>
          </a:extLst>
        </p:spPr>
      </p:pic>
      <p:sp>
        <p:nvSpPr>
          <p:cNvPr id="4" name="Text Placeholder 3">
            <a:extLst>
              <a:ext uri="{FF2B5EF4-FFF2-40B4-BE49-F238E27FC236}">
                <a16:creationId xmlns:a16="http://schemas.microsoft.com/office/drawing/2014/main" id="{E8474CAB-6FDB-2943-6B62-E9A418484765}"/>
              </a:ext>
            </a:extLst>
          </p:cNvPr>
          <p:cNvSpPr txBox="1">
            <a:spLocks/>
          </p:cNvSpPr>
          <p:nvPr/>
        </p:nvSpPr>
        <p:spPr>
          <a:xfrm>
            <a:off x="166255" y="5301986"/>
            <a:ext cx="5777345" cy="1306632"/>
          </a:xfrm>
          <a:prstGeom prst="rect">
            <a:avLst/>
          </a:prstGeom>
        </p:spPr>
        <p:txBody>
          <a:bodyPr/>
          <a:lstStyle>
            <a:lvl1pPr marL="266700" indent="-266700"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600" kern="1200">
                <a:solidFill>
                  <a:schemeClr val="bg1"/>
                </a:solidFill>
                <a:latin typeface="Calibri  "/>
                <a:ea typeface="+mn-ea"/>
                <a:cs typeface="+mn-cs"/>
              </a:defRPr>
            </a:lvl1pPr>
            <a:lvl2pPr marL="447675"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400" kern="1200">
                <a:solidFill>
                  <a:schemeClr val="bg1"/>
                </a:solidFill>
                <a:latin typeface="Calibri  "/>
                <a:ea typeface="+mn-ea"/>
                <a:cs typeface="+mn-cs"/>
              </a:defRPr>
            </a:lvl2pPr>
            <a:lvl3pPr marL="62865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200" kern="1200">
                <a:solidFill>
                  <a:schemeClr val="bg1"/>
                </a:solidFill>
                <a:latin typeface="Calibri  "/>
                <a:ea typeface="+mn-ea"/>
                <a:cs typeface="+mn-cs"/>
              </a:defRPr>
            </a:lvl3pPr>
            <a:lvl4pPr marL="809625" indent="-180975" algn="l" defTabSz="914400" rtl="0" eaLnBrk="1" latinLnBrk="0" hangingPunct="1">
              <a:lnSpc>
                <a:spcPct val="100000"/>
              </a:lnSpc>
              <a:spcBef>
                <a:spcPts val="0"/>
              </a:spcBef>
              <a:spcAft>
                <a:spcPts val="1000"/>
              </a:spcAft>
              <a:buClr>
                <a:schemeClr val="bg1"/>
              </a:buClr>
              <a:buSzPct val="80000"/>
              <a:buFont typeface="Arial" panose="020B0604020202020204" pitchFamily="34" charset="0"/>
              <a:buChar char="•"/>
              <a:defRPr sz="1000" kern="1200">
                <a:solidFill>
                  <a:schemeClr val="bg1"/>
                </a:solidFill>
                <a:latin typeface="Calibri  "/>
                <a:ea typeface="+mn-ea"/>
                <a:cs typeface="+mn-cs"/>
              </a:defRPr>
            </a:lvl4pPr>
            <a:lvl5pPr marL="99060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000" kern="1200">
                <a:solidFill>
                  <a:schemeClr val="bg1"/>
                </a:solidFill>
                <a:latin typeface="Calibri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1100" dirty="0">
                <a:solidFill>
                  <a:schemeClr val="tx1"/>
                </a:solidFill>
              </a:rPr>
              <a:t>Note: The estimated numbers of people with substance use disorders are not mutually exclusive because people could have use disorders for more than one substance.</a:t>
            </a:r>
          </a:p>
          <a:p>
            <a:pPr>
              <a:buClr>
                <a:schemeClr val="tx1"/>
              </a:buClr>
            </a:pPr>
            <a:r>
              <a:rPr lang="en-US" sz="1100" baseline="30000" dirty="0">
                <a:solidFill>
                  <a:schemeClr val="tx1"/>
                </a:solidFill>
              </a:rPr>
              <a:t>1</a:t>
            </a:r>
            <a:r>
              <a:rPr lang="en-US" sz="1100" dirty="0">
                <a:solidFill>
                  <a:schemeClr val="tx1"/>
                </a:solidFill>
              </a:rPr>
              <a:t> Includes data from all past year users of marijuana, cocaine, heroin, hallucinogens, inhalants, methamphetamine, and prescription psychotherapeutic drugs (i.e., pain relievers, tranquilizers, stimulants, or sedatives).</a:t>
            </a:r>
          </a:p>
          <a:p>
            <a:pPr>
              <a:buClr>
                <a:schemeClr val="tx1"/>
              </a:buClr>
            </a:pPr>
            <a:r>
              <a:rPr lang="en-US" sz="1100" baseline="30000" dirty="0">
                <a:solidFill>
                  <a:schemeClr val="tx1"/>
                </a:solidFill>
              </a:rPr>
              <a:t>2</a:t>
            </a:r>
            <a:r>
              <a:rPr lang="en-US" sz="1100" dirty="0">
                <a:solidFill>
                  <a:schemeClr val="tx1"/>
                </a:solidFill>
              </a:rPr>
              <a:t> Includes data from all past year users of the specific prescription drug.</a:t>
            </a:r>
          </a:p>
        </p:txBody>
      </p:sp>
      <p:pic>
        <p:nvPicPr>
          <p:cNvPr id="5" name="Content Placeholder 5" descr="Figure 60 is a pie chart, with a label below the chart that says, &quot;40.7 Million People with an Illicit Drug or Alcohol Use Disorder Who Did Not Receive Substance Use Treatment at a Specialty Facility.&quot; Among people with an illicit drug or alcohol use disorder who did not receive substance use treatment at a specialty facility in the past year, the pie chart shows the number and percentage of people who (1) felt they needed treatment and made an effort to get treatment, (2) felt they needed treatment and did not make an effort to get treatment, and (3) did not feel they needed treatment. &#10;Among the 40.7 million people aged 12 or older in 2021 with an illicit drug or alcohol use disorder in the past year who did not receive substance use treatment at a specialty facility in the past year, 447,000 (1.1 percent) felt they needed treatment and made an effort to get treatment, 837,000 (2.1 percent) felt they needed treatment and did not make an effort to get treatment, and 39.5 million (96.8 percent) did not feel they needed treatment.&#10;">
            <a:extLst>
              <a:ext uri="{FF2B5EF4-FFF2-40B4-BE49-F238E27FC236}">
                <a16:creationId xmlns:a16="http://schemas.microsoft.com/office/drawing/2014/main" id="{18932567-8531-9BD8-7058-D53C19D298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3911" y="2930839"/>
            <a:ext cx="4101834" cy="2885958"/>
          </a:xfrm>
          <a:prstGeom prst="rect">
            <a:avLst/>
          </a:prstGeom>
          <a:noFill/>
        </p:spPr>
      </p:pic>
      <p:sp>
        <p:nvSpPr>
          <p:cNvPr id="6" name="TextBox 5">
            <a:extLst>
              <a:ext uri="{FF2B5EF4-FFF2-40B4-BE49-F238E27FC236}">
                <a16:creationId xmlns:a16="http://schemas.microsoft.com/office/drawing/2014/main" id="{A1B0902F-DE40-2FED-F288-CD754DBF2DFF}"/>
              </a:ext>
            </a:extLst>
          </p:cNvPr>
          <p:cNvSpPr txBox="1"/>
          <p:nvPr/>
        </p:nvSpPr>
        <p:spPr>
          <a:xfrm>
            <a:off x="8081748" y="1569071"/>
            <a:ext cx="3715754" cy="1200329"/>
          </a:xfrm>
          <a:prstGeom prst="rect">
            <a:avLst/>
          </a:prstGeom>
          <a:noFill/>
        </p:spPr>
        <p:txBody>
          <a:bodyPr wrap="square">
            <a:spAutoFit/>
          </a:bodyPr>
          <a:lstStyle/>
          <a:p>
            <a:pPr algn="ctr"/>
            <a:r>
              <a:rPr lang="en-US" dirty="0">
                <a:solidFill>
                  <a:schemeClr val="tx1"/>
                </a:solidFill>
                <a:latin typeface="Calibri  "/>
              </a:rPr>
              <a:t>People with a Past Year Illicit Drug or Alcohol Use Disorder Who Did Not Receive Substance Use Treatment at a Specialty Facility in the Past Year</a:t>
            </a:r>
            <a:endParaRPr lang="en-US" dirty="0">
              <a:latin typeface="Calibri  "/>
            </a:endParaRPr>
          </a:p>
        </p:txBody>
      </p:sp>
      <p:sp>
        <p:nvSpPr>
          <p:cNvPr id="7" name="TextBox 6">
            <a:extLst>
              <a:ext uri="{FF2B5EF4-FFF2-40B4-BE49-F238E27FC236}">
                <a16:creationId xmlns:a16="http://schemas.microsoft.com/office/drawing/2014/main" id="{2CD568D1-1274-8F1A-1526-FF6E8FD7D181}"/>
              </a:ext>
            </a:extLst>
          </p:cNvPr>
          <p:cNvSpPr txBox="1"/>
          <p:nvPr/>
        </p:nvSpPr>
        <p:spPr>
          <a:xfrm>
            <a:off x="1112393" y="1742713"/>
            <a:ext cx="4353225" cy="461665"/>
          </a:xfrm>
          <a:prstGeom prst="rect">
            <a:avLst/>
          </a:prstGeom>
          <a:noFill/>
        </p:spPr>
        <p:txBody>
          <a:bodyPr wrap="square">
            <a:spAutoFit/>
          </a:bodyPr>
          <a:lstStyle/>
          <a:p>
            <a:r>
              <a:rPr lang="en-US" sz="2400" dirty="0">
                <a:latin typeface="Calibri  "/>
              </a:rPr>
              <a:t>People Aged 12 or Older</a:t>
            </a:r>
          </a:p>
        </p:txBody>
      </p:sp>
    </p:spTree>
    <p:extLst>
      <p:ext uri="{BB962C8B-B14F-4D97-AF65-F5344CB8AC3E}">
        <p14:creationId xmlns:p14="http://schemas.microsoft.com/office/powerpoint/2010/main" val="1726658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ED8FC-1919-CE84-502A-97FF98F90896}"/>
              </a:ext>
            </a:extLst>
          </p:cNvPr>
          <p:cNvSpPr>
            <a:spLocks noGrp="1"/>
          </p:cNvSpPr>
          <p:nvPr>
            <p:ph type="body" sz="quarter" idx="13"/>
          </p:nvPr>
        </p:nvSpPr>
        <p:spPr/>
        <p:txBody>
          <a:bodyPr/>
          <a:lstStyle/>
          <a:p>
            <a:endParaRPr lang="en-US" dirty="0"/>
          </a:p>
        </p:txBody>
      </p:sp>
      <p:sp>
        <p:nvSpPr>
          <p:cNvPr id="5" name="Title 4">
            <a:extLst>
              <a:ext uri="{FF2B5EF4-FFF2-40B4-BE49-F238E27FC236}">
                <a16:creationId xmlns:a16="http://schemas.microsoft.com/office/drawing/2014/main" id="{EAF5B122-F586-B3EF-42CA-115AAC2A9058}"/>
              </a:ext>
            </a:extLst>
          </p:cNvPr>
          <p:cNvSpPr>
            <a:spLocks noGrp="1"/>
          </p:cNvSpPr>
          <p:nvPr>
            <p:ph type="title"/>
          </p:nvPr>
        </p:nvSpPr>
        <p:spPr>
          <a:xfrm>
            <a:off x="1749777" y="3096086"/>
            <a:ext cx="5838799" cy="1079987"/>
          </a:xfrm>
        </p:spPr>
        <p:txBody>
          <a:bodyPr/>
          <a:lstStyle/>
          <a:p>
            <a:r>
              <a:rPr lang="en-US" sz="4400" b="0" dirty="0">
                <a:latin typeface="Calibri Light" panose="020F0302020204030204" pitchFamily="34" charset="0"/>
                <a:cs typeface="Calibri Light" panose="020F0302020204030204" pitchFamily="34" charset="0"/>
              </a:rPr>
              <a:t>Neurobiology of Drug misuse and addiction</a:t>
            </a:r>
          </a:p>
        </p:txBody>
      </p:sp>
    </p:spTree>
    <p:extLst>
      <p:ext uri="{BB962C8B-B14F-4D97-AF65-F5344CB8AC3E}">
        <p14:creationId xmlns:p14="http://schemas.microsoft.com/office/powerpoint/2010/main" val="3409834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idx="4294967295"/>
          </p:nvPr>
        </p:nvSpPr>
        <p:spPr>
          <a:xfrm>
            <a:off x="0" y="384792"/>
            <a:ext cx="12192000" cy="1356696"/>
          </a:xfrm>
        </p:spPr>
        <p:txBody>
          <a:bodyPr/>
          <a:lstStyle/>
          <a:p>
            <a:pPr algn="ctr" eaLnBrk="1" hangingPunct="1"/>
            <a:r>
              <a:rPr lang="en-US" sz="4800" dirty="0">
                <a:solidFill>
                  <a:schemeClr val="bg1"/>
                </a:solidFill>
                <a:latin typeface="Calibri Light" panose="020F0302020204030204" pitchFamily="34" charset="0"/>
                <a:ea typeface="ＭＳ Ｐゴシック" pitchFamily="1" charset="-128"/>
                <a:cs typeface="Calibri Light" panose="020F0302020204030204" pitchFamily="34" charset="0"/>
              </a:rPr>
              <a:t>Why Do People Take Drugs in The First Place?</a:t>
            </a:r>
          </a:p>
        </p:txBody>
      </p:sp>
      <p:sp>
        <p:nvSpPr>
          <p:cNvPr id="81923" name="Rectangle 3"/>
          <p:cNvSpPr>
            <a:spLocks noChangeArrowheads="1"/>
          </p:cNvSpPr>
          <p:nvPr/>
        </p:nvSpPr>
        <p:spPr bwMode="auto">
          <a:xfrm>
            <a:off x="207782" y="1895351"/>
            <a:ext cx="2563698" cy="3724096"/>
          </a:xfrm>
          <a:prstGeom prst="rect">
            <a:avLst/>
          </a:prstGeom>
          <a:noFill/>
          <a:ln w="9525">
            <a:noFill/>
            <a:miter lim="800000"/>
            <a:headEnd/>
            <a:tailEnd/>
          </a:ln>
        </p:spPr>
        <p:txBody>
          <a:bodyPr wrap="square">
            <a:spAutoFit/>
          </a:bodyPr>
          <a:lstStyle/>
          <a:p>
            <a:r>
              <a:rPr lang="en-US" sz="3000" u="sng" cap="small" dirty="0">
                <a:solidFill>
                  <a:schemeClr val="accent6">
                    <a:lumMod val="40000"/>
                    <a:lumOff val="60000"/>
                  </a:schemeClr>
                </a:solidFill>
                <a:latin typeface="Calibri" panose="020F0502020204030204" pitchFamily="34" charset="0"/>
                <a:cs typeface="Calibri" panose="020F0502020204030204" pitchFamily="34" charset="0"/>
              </a:rPr>
              <a:t>To Feel Good</a:t>
            </a:r>
          </a:p>
          <a:p>
            <a:endParaRPr lang="en-US" sz="3000" u="sng" cap="small" dirty="0">
              <a:solidFill>
                <a:schemeClr val="accent6">
                  <a:lumMod val="40000"/>
                  <a:lumOff val="60000"/>
                </a:schemeClr>
              </a:solidFill>
              <a:latin typeface="Calibri" panose="020F0502020204030204" pitchFamily="34" charset="0"/>
              <a:cs typeface="Calibri" panose="020F0502020204030204" pitchFamily="34" charset="0"/>
            </a:endParaRPr>
          </a:p>
          <a:p>
            <a:r>
              <a:rPr lang="en-US" sz="2400" cap="small" dirty="0">
                <a:solidFill>
                  <a:schemeClr val="bg1"/>
                </a:solidFill>
                <a:latin typeface="Calibri" panose="020F0502020204030204" pitchFamily="34" charset="0"/>
                <a:cs typeface="Calibri" panose="020F0502020204030204" pitchFamily="34" charset="0"/>
              </a:rPr>
              <a:t>To have novel:</a:t>
            </a:r>
          </a:p>
          <a:p>
            <a:r>
              <a:rPr lang="en-US" sz="2400" cap="small" dirty="0">
                <a:solidFill>
                  <a:schemeClr val="bg1"/>
                </a:solidFill>
                <a:latin typeface="Calibri" panose="020F0502020204030204" pitchFamily="34" charset="0"/>
                <a:cs typeface="Calibri" panose="020F0502020204030204" pitchFamily="34" charset="0"/>
              </a:rPr>
              <a:t>feelings</a:t>
            </a:r>
          </a:p>
          <a:p>
            <a:r>
              <a:rPr lang="en-US" sz="2400" cap="small" dirty="0">
                <a:solidFill>
                  <a:schemeClr val="bg1"/>
                </a:solidFill>
                <a:latin typeface="Calibri" panose="020F0502020204030204" pitchFamily="34" charset="0"/>
                <a:cs typeface="Calibri" panose="020F0502020204030204" pitchFamily="34" charset="0"/>
              </a:rPr>
              <a:t>sensations</a:t>
            </a:r>
          </a:p>
          <a:p>
            <a:r>
              <a:rPr lang="en-US" sz="2400" cap="small" dirty="0">
                <a:solidFill>
                  <a:schemeClr val="bg1"/>
                </a:solidFill>
                <a:latin typeface="Calibri" panose="020F0502020204030204" pitchFamily="34" charset="0"/>
                <a:cs typeface="Calibri" panose="020F0502020204030204" pitchFamily="34" charset="0"/>
              </a:rPr>
              <a:t>experiences</a:t>
            </a:r>
          </a:p>
          <a:p>
            <a:r>
              <a:rPr lang="en-US" sz="2400" cap="small" dirty="0">
                <a:solidFill>
                  <a:schemeClr val="bg1"/>
                </a:solidFill>
                <a:latin typeface="Calibri" panose="020F0502020204030204" pitchFamily="34" charset="0"/>
                <a:cs typeface="Calibri" panose="020F0502020204030204" pitchFamily="34" charset="0"/>
              </a:rPr>
              <a:t>AND</a:t>
            </a:r>
          </a:p>
          <a:p>
            <a:r>
              <a:rPr lang="en-US" sz="2400" cap="small" dirty="0">
                <a:solidFill>
                  <a:schemeClr val="bg1"/>
                </a:solidFill>
                <a:latin typeface="Calibri" panose="020F0502020204030204" pitchFamily="34" charset="0"/>
                <a:cs typeface="Calibri" panose="020F0502020204030204" pitchFamily="34" charset="0"/>
              </a:rPr>
              <a:t>to share them</a:t>
            </a:r>
          </a:p>
          <a:p>
            <a:pPr algn="r"/>
            <a:r>
              <a:rPr lang="en-US" sz="3200" dirty="0">
                <a:solidFill>
                  <a:srgbClr val="0000FF"/>
                </a:solidFill>
                <a:latin typeface="Times New Roman" pitchFamily="18" charset="0"/>
              </a:rPr>
              <a:t> </a:t>
            </a:r>
          </a:p>
        </p:txBody>
      </p:sp>
      <p:sp>
        <p:nvSpPr>
          <p:cNvPr id="81924" name="Rectangle 4"/>
          <p:cNvSpPr>
            <a:spLocks noChangeArrowheads="1"/>
          </p:cNvSpPr>
          <p:nvPr/>
        </p:nvSpPr>
        <p:spPr bwMode="auto">
          <a:xfrm>
            <a:off x="9617479" y="1979670"/>
            <a:ext cx="3098602" cy="4493538"/>
          </a:xfrm>
          <a:prstGeom prst="rect">
            <a:avLst/>
          </a:prstGeom>
          <a:noFill/>
          <a:ln w="9525">
            <a:noFill/>
            <a:miter lim="800000"/>
            <a:headEnd/>
            <a:tailEnd/>
          </a:ln>
        </p:spPr>
        <p:txBody>
          <a:bodyPr>
            <a:spAutoFit/>
          </a:bodyPr>
          <a:lstStyle/>
          <a:p>
            <a:r>
              <a:rPr lang="en-US" sz="3000" u="sng" cap="small" dirty="0">
                <a:solidFill>
                  <a:schemeClr val="bg1"/>
                </a:solidFill>
                <a:latin typeface="Calibri" panose="020F0502020204030204" pitchFamily="34" charset="0"/>
                <a:cs typeface="Calibri" panose="020F0502020204030204" pitchFamily="34" charset="0"/>
              </a:rPr>
              <a:t>To Feel Better</a:t>
            </a:r>
          </a:p>
          <a:p>
            <a:endParaRPr lang="en-US" sz="2400" cap="small" dirty="0">
              <a:solidFill>
                <a:schemeClr val="bg1"/>
              </a:solidFill>
              <a:latin typeface="Calibri" panose="020F0502020204030204" pitchFamily="34" charset="0"/>
              <a:cs typeface="Calibri" panose="020F0502020204030204" pitchFamily="34" charset="0"/>
            </a:endParaRPr>
          </a:p>
          <a:p>
            <a:r>
              <a:rPr lang="en-US" sz="2400" cap="small" dirty="0">
                <a:solidFill>
                  <a:schemeClr val="bg1"/>
                </a:solidFill>
                <a:latin typeface="Calibri" panose="020F0502020204030204" pitchFamily="34" charset="0"/>
                <a:cs typeface="Calibri" panose="020F0502020204030204" pitchFamily="34" charset="0"/>
              </a:rPr>
              <a:t>To lessen:</a:t>
            </a:r>
          </a:p>
          <a:p>
            <a:r>
              <a:rPr lang="en-US" sz="2400" cap="small" dirty="0">
                <a:solidFill>
                  <a:schemeClr val="bg1"/>
                </a:solidFill>
                <a:latin typeface="Calibri" panose="020F0502020204030204" pitchFamily="34" charset="0"/>
                <a:cs typeface="Calibri" panose="020F0502020204030204" pitchFamily="34" charset="0"/>
              </a:rPr>
              <a:t>anxiety</a:t>
            </a:r>
          </a:p>
          <a:p>
            <a:r>
              <a:rPr lang="en-US" sz="2400" cap="small" dirty="0">
                <a:solidFill>
                  <a:schemeClr val="bg1"/>
                </a:solidFill>
                <a:latin typeface="Calibri" panose="020F0502020204030204" pitchFamily="34" charset="0"/>
                <a:cs typeface="Calibri" panose="020F0502020204030204" pitchFamily="34" charset="0"/>
              </a:rPr>
              <a:t>worries</a:t>
            </a:r>
          </a:p>
          <a:p>
            <a:r>
              <a:rPr lang="en-US" sz="2400" cap="small" dirty="0">
                <a:solidFill>
                  <a:schemeClr val="bg1"/>
                </a:solidFill>
                <a:latin typeface="Calibri" panose="020F0502020204030204" pitchFamily="34" charset="0"/>
                <a:cs typeface="Calibri" panose="020F0502020204030204" pitchFamily="34" charset="0"/>
              </a:rPr>
              <a:t>fears</a:t>
            </a:r>
          </a:p>
          <a:p>
            <a:r>
              <a:rPr lang="en-US" sz="2400" cap="small" dirty="0">
                <a:solidFill>
                  <a:schemeClr val="bg1"/>
                </a:solidFill>
                <a:latin typeface="Calibri" panose="020F0502020204030204" pitchFamily="34" charset="0"/>
                <a:cs typeface="Calibri" panose="020F0502020204030204" pitchFamily="34" charset="0"/>
              </a:rPr>
              <a:t>depression</a:t>
            </a:r>
          </a:p>
          <a:p>
            <a:r>
              <a:rPr lang="en-US" sz="2400" cap="small" dirty="0">
                <a:solidFill>
                  <a:schemeClr val="bg1"/>
                </a:solidFill>
                <a:latin typeface="Calibri" panose="020F0502020204030204" pitchFamily="34" charset="0"/>
                <a:cs typeface="Calibri" panose="020F0502020204030204" pitchFamily="34" charset="0"/>
              </a:rPr>
              <a:t>Hopelessness</a:t>
            </a:r>
          </a:p>
          <a:p>
            <a:r>
              <a:rPr lang="en-US" sz="2400" cap="small" dirty="0">
                <a:solidFill>
                  <a:schemeClr val="bg1"/>
                </a:solidFill>
                <a:latin typeface="Calibri" panose="020F0502020204030204" pitchFamily="34" charset="0"/>
                <a:cs typeface="Calibri" panose="020F0502020204030204" pitchFamily="34" charset="0"/>
              </a:rPr>
              <a:t>Loneliness</a:t>
            </a:r>
          </a:p>
          <a:p>
            <a:r>
              <a:rPr lang="en-US" sz="3200" cap="small" dirty="0">
                <a:solidFill>
                  <a:schemeClr val="bg1"/>
                </a:solidFill>
                <a:latin typeface="Calibri" panose="020F0502020204030204" pitchFamily="34" charset="0"/>
                <a:cs typeface="Calibri" panose="020F0502020204030204" pitchFamily="34" charset="0"/>
              </a:rPr>
              <a:t> </a:t>
            </a:r>
            <a:br>
              <a:rPr lang="en-US" sz="3200" cap="small" dirty="0">
                <a:solidFill>
                  <a:schemeClr val="bg1"/>
                </a:solidFill>
                <a:latin typeface="Calibri" panose="020F0502020204030204" pitchFamily="34" charset="0"/>
                <a:cs typeface="Calibri" panose="020F0502020204030204" pitchFamily="34" charset="0"/>
              </a:rPr>
            </a:br>
            <a:endParaRPr lang="en-US" sz="3200" cap="small" dirty="0">
              <a:solidFill>
                <a:schemeClr val="bg1"/>
              </a:solidFill>
              <a:latin typeface="Calibri" panose="020F0502020204030204" pitchFamily="34" charset="0"/>
              <a:cs typeface="Calibri" panose="020F0502020204030204" pitchFamily="34" charset="0"/>
            </a:endParaRPr>
          </a:p>
        </p:txBody>
      </p:sp>
      <p:pic>
        <p:nvPicPr>
          <p:cNvPr id="81925" name="Picture 6"/>
          <p:cNvPicPr>
            <a:picLocks noChangeAspect="1" noChangeArrowheads="1"/>
          </p:cNvPicPr>
          <p:nvPr/>
        </p:nvPicPr>
        <p:blipFill>
          <a:blip r:embed="rId3" cstate="print"/>
          <a:srcRect/>
          <a:stretch>
            <a:fillRect/>
          </a:stretch>
        </p:blipFill>
        <p:spPr bwMode="auto">
          <a:xfrm>
            <a:off x="2771480" y="1840995"/>
            <a:ext cx="6348479" cy="3832808"/>
          </a:xfrm>
          <a:prstGeom prst="rect">
            <a:avLst/>
          </a:prstGeom>
          <a:noFill/>
          <a:ln w="9525">
            <a:noFill/>
            <a:miter lim="800000"/>
            <a:headEnd/>
            <a:tailEnd/>
          </a:ln>
        </p:spPr>
      </p:pic>
      <p:sp>
        <p:nvSpPr>
          <p:cNvPr id="2" name="TextBox 1">
            <a:extLst>
              <a:ext uri="{FF2B5EF4-FFF2-40B4-BE49-F238E27FC236}">
                <a16:creationId xmlns:a16="http://schemas.microsoft.com/office/drawing/2014/main" id="{2D98176F-A638-4BDC-A898-9DDC7298E457}"/>
              </a:ext>
            </a:extLst>
          </p:cNvPr>
          <p:cNvSpPr txBox="1"/>
          <p:nvPr/>
        </p:nvSpPr>
        <p:spPr>
          <a:xfrm>
            <a:off x="4446484" y="5882326"/>
            <a:ext cx="2351478" cy="369332"/>
          </a:xfrm>
          <a:prstGeom prst="rect">
            <a:avLst/>
          </a:prstGeom>
          <a:noFill/>
        </p:spPr>
        <p:txBody>
          <a:bodyPr wrap="none" rtlCol="0">
            <a:spAutoFit/>
          </a:bodyPr>
          <a:lstStyle/>
          <a:p>
            <a:r>
              <a:rPr lang="en-US" i="1" dirty="0">
                <a:solidFill>
                  <a:schemeClr val="bg1"/>
                </a:solidFill>
                <a:latin typeface="Calibri  "/>
              </a:rPr>
              <a:t>Courtesy: Vivian Felsen</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5"/>
          <p:cNvPicPr>
            <a:picLocks noChangeAspect="1" noChangeArrowheads="1"/>
          </p:cNvPicPr>
          <p:nvPr/>
        </p:nvPicPr>
        <p:blipFill>
          <a:blip r:embed="rId3" cstate="print"/>
          <a:srcRect/>
          <a:stretch>
            <a:fillRect/>
          </a:stretch>
        </p:blipFill>
        <p:spPr bwMode="auto">
          <a:xfrm>
            <a:off x="2093715" y="1495425"/>
            <a:ext cx="3761184" cy="4914900"/>
          </a:xfrm>
          <a:prstGeom prst="rect">
            <a:avLst/>
          </a:prstGeom>
          <a:noFill/>
          <a:ln w="9525">
            <a:noFill/>
            <a:miter lim="800000"/>
            <a:headEnd/>
            <a:tailEnd/>
          </a:ln>
        </p:spPr>
      </p:pic>
      <p:sp>
        <p:nvSpPr>
          <p:cNvPr id="83970" name="Rectangle 2"/>
          <p:cNvSpPr>
            <a:spLocks noGrp="1" noChangeArrowheads="1"/>
          </p:cNvSpPr>
          <p:nvPr>
            <p:ph type="title"/>
          </p:nvPr>
        </p:nvSpPr>
        <p:spPr>
          <a:xfrm>
            <a:off x="603707" y="134332"/>
            <a:ext cx="10689603" cy="1143000"/>
          </a:xfrm>
        </p:spPr>
        <p:txBody>
          <a:bodyPr>
            <a:noAutofit/>
          </a:bodyPr>
          <a:lstStyle/>
          <a:p>
            <a:pPr algn="ctr" eaLnBrk="1" hangingPunct="1"/>
            <a:r>
              <a:rPr lang="en-US" sz="4800" dirty="0">
                <a:solidFill>
                  <a:schemeClr val="bg1"/>
                </a:solidFill>
                <a:latin typeface="Calibri Light" panose="020F0302020204030204" pitchFamily="34" charset="0"/>
                <a:ea typeface="ＭＳ Ｐゴシック" pitchFamily="1" charset="-128"/>
                <a:cs typeface="Calibri Light" panose="020F0302020204030204" pitchFamily="34" charset="0"/>
              </a:rPr>
              <a:t>Drugs can mimic natural chemicals</a:t>
            </a:r>
            <a:br>
              <a:rPr lang="en-US" sz="4800" b="1" dirty="0">
                <a:solidFill>
                  <a:schemeClr val="bg1"/>
                </a:solidFill>
                <a:latin typeface="Calibri Light" panose="020F0302020204030204" pitchFamily="34" charset="0"/>
                <a:ea typeface="ＭＳ Ｐゴシック" pitchFamily="1" charset="-128"/>
                <a:cs typeface="Calibri Light" panose="020F0302020204030204" pitchFamily="34" charset="0"/>
              </a:rPr>
            </a:br>
            <a:endParaRPr lang="en-US" sz="4800" b="1" dirty="0">
              <a:solidFill>
                <a:schemeClr val="bg1"/>
              </a:solidFill>
              <a:latin typeface="Calibri Light" panose="020F0302020204030204" pitchFamily="34" charset="0"/>
              <a:ea typeface="ＭＳ Ｐゴシック" pitchFamily="1" charset="-128"/>
              <a:cs typeface="Calibri Light" panose="020F0302020204030204" pitchFamily="34" charset="0"/>
            </a:endParaRPr>
          </a:p>
        </p:txBody>
      </p:sp>
      <p:pic>
        <p:nvPicPr>
          <p:cNvPr id="83972" name="Picture 6"/>
          <p:cNvPicPr>
            <a:picLocks noChangeAspect="1" noChangeArrowheads="1"/>
          </p:cNvPicPr>
          <p:nvPr/>
        </p:nvPicPr>
        <p:blipFill>
          <a:blip r:embed="rId4" cstate="print"/>
          <a:srcRect/>
          <a:stretch>
            <a:fillRect/>
          </a:stretch>
        </p:blipFill>
        <p:spPr bwMode="auto">
          <a:xfrm>
            <a:off x="6294240" y="1495425"/>
            <a:ext cx="3761184" cy="4914900"/>
          </a:xfrm>
          <a:prstGeom prst="rect">
            <a:avLst/>
          </a:prstGeom>
          <a:noFill/>
          <a:ln w="9525">
            <a:noFill/>
            <a:miter lim="800000"/>
            <a:headEnd/>
            <a:tailEnd/>
          </a:ln>
        </p:spPr>
      </p:pic>
      <p:pic>
        <p:nvPicPr>
          <p:cNvPr id="83973" name="Picture 6" descr="white nida"/>
          <p:cNvPicPr>
            <a:picLocks noChangeAspect="1" noChangeArrowheads="1"/>
          </p:cNvPicPr>
          <p:nvPr/>
        </p:nvPicPr>
        <p:blipFill>
          <a:blip r:embed="rId5" cstate="print"/>
          <a:srcRect/>
          <a:stretch>
            <a:fillRect/>
          </a:stretch>
        </p:blipFill>
        <p:spPr bwMode="auto">
          <a:xfrm>
            <a:off x="10267951" y="6437319"/>
            <a:ext cx="723305" cy="217487"/>
          </a:xfrm>
          <a:prstGeom prst="rect">
            <a:avLst/>
          </a:prstGeom>
          <a:noFill/>
          <a:ln w="9525">
            <a:noFill/>
            <a:miter lim="800000"/>
            <a:headEnd/>
            <a:tailEnd/>
          </a:ln>
        </p:spPr>
      </p:pic>
    </p:spTree>
    <p:extLst>
      <p:ext uri="{BB962C8B-B14F-4D97-AF65-F5344CB8AC3E}">
        <p14:creationId xmlns:p14="http://schemas.microsoft.com/office/powerpoint/2010/main" val="3315074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6">
            <a:extLst>
              <a:ext uri="{FF2B5EF4-FFF2-40B4-BE49-F238E27FC236}">
                <a16:creationId xmlns:a16="http://schemas.microsoft.com/office/drawing/2014/main" id="{491C1C39-352F-39F0-D699-D046884BF56F}"/>
              </a:ext>
            </a:extLst>
          </p:cNvPr>
          <p:cNvSpPr>
            <a:spLocks noChangeArrowheads="1"/>
          </p:cNvSpPr>
          <p:nvPr/>
        </p:nvSpPr>
        <p:spPr bwMode="auto">
          <a:xfrm>
            <a:off x="952500" y="228600"/>
            <a:ext cx="10287000" cy="136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1" tIns="45582" rIns="91191" bIns="45582"/>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kumimoji="1" lang="en-US" altLang="en-US" sz="4000" b="1" cap="small" dirty="0">
                <a:solidFill>
                  <a:srgbClr val="FFFFFF"/>
                </a:solidFill>
                <a:latin typeface="Calibri Light" panose="020F0302020204030204" pitchFamily="34" charset="0"/>
                <a:cs typeface="Calibri Light" panose="020F0302020204030204" pitchFamily="34" charset="0"/>
              </a:rPr>
              <a:t>Natural Rewards Elevate Dopamine Levels</a:t>
            </a:r>
          </a:p>
          <a:p>
            <a:pPr algn="ctr" eaLnBrk="0" fontAlgn="base" hangingPunct="0">
              <a:lnSpc>
                <a:spcPct val="100000"/>
              </a:lnSpc>
              <a:spcBef>
                <a:spcPct val="0"/>
              </a:spcBef>
              <a:spcAft>
                <a:spcPct val="0"/>
              </a:spcAft>
              <a:buNone/>
            </a:pPr>
            <a:endParaRPr kumimoji="1" lang="en-US" altLang="en-US" sz="3600" b="1" dirty="0">
              <a:solidFill>
                <a:srgbClr val="FFFFFF"/>
              </a:solidFill>
              <a:latin typeface="Helvetica" panose="020B0604020202020204" pitchFamily="34" charset="0"/>
              <a:cs typeface="Arial" panose="020B0604020202020204" pitchFamily="34" charset="0"/>
            </a:endParaRPr>
          </a:p>
        </p:txBody>
      </p:sp>
      <p:sp>
        <p:nvSpPr>
          <p:cNvPr id="30724" name="Rectangle 7">
            <a:extLst>
              <a:ext uri="{FF2B5EF4-FFF2-40B4-BE49-F238E27FC236}">
                <a16:creationId xmlns:a16="http://schemas.microsoft.com/office/drawing/2014/main" id="{8766FE03-47B0-B3F3-18ED-222FDF5F8DBC}"/>
              </a:ext>
            </a:extLst>
          </p:cNvPr>
          <p:cNvSpPr>
            <a:spLocks noChangeArrowheads="1"/>
          </p:cNvSpPr>
          <p:nvPr/>
        </p:nvSpPr>
        <p:spPr bwMode="auto">
          <a:xfrm>
            <a:off x="6781801" y="6324601"/>
            <a:ext cx="4530046" cy="36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1" tIns="45582" rIns="91191" bIns="45582">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800" b="1" i="1" dirty="0">
                <a:solidFill>
                  <a:schemeClr val="bg1"/>
                </a:solidFill>
                <a:latin typeface="Calibri "/>
                <a:cs typeface="Calibri Light" panose="020F0302020204030204" pitchFamily="34" charset="0"/>
              </a:rPr>
              <a:t>Fiorino and Phillips, J. Neuroscience, 1997.</a:t>
            </a:r>
          </a:p>
        </p:txBody>
      </p:sp>
      <p:sp>
        <p:nvSpPr>
          <p:cNvPr id="30725" name="Rectangle 8">
            <a:extLst>
              <a:ext uri="{FF2B5EF4-FFF2-40B4-BE49-F238E27FC236}">
                <a16:creationId xmlns:a16="http://schemas.microsoft.com/office/drawing/2014/main" id="{BB230D41-B840-4B1E-D08A-1D529BF08A78}"/>
              </a:ext>
            </a:extLst>
          </p:cNvPr>
          <p:cNvSpPr>
            <a:spLocks noChangeArrowheads="1"/>
          </p:cNvSpPr>
          <p:nvPr/>
        </p:nvSpPr>
        <p:spPr bwMode="auto">
          <a:xfrm rot="16200000">
            <a:off x="-400997" y="3085254"/>
            <a:ext cx="353586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2000" b="1" dirty="0">
                <a:solidFill>
                  <a:srgbClr val="FFFFFF"/>
                </a:solidFill>
                <a:latin typeface="Calibri  "/>
                <a:cs typeface="Arial" panose="020B0604020202020204" pitchFamily="34" charset="0"/>
              </a:rPr>
              <a:t>DA Concentration</a:t>
            </a:r>
          </a:p>
          <a:p>
            <a:pPr algn="ctr" eaLnBrk="0" fontAlgn="base" hangingPunct="0">
              <a:lnSpc>
                <a:spcPct val="100000"/>
              </a:lnSpc>
              <a:spcBef>
                <a:spcPct val="0"/>
              </a:spcBef>
              <a:spcAft>
                <a:spcPct val="0"/>
              </a:spcAft>
              <a:buNone/>
            </a:pPr>
            <a:r>
              <a:rPr lang="en-US" altLang="en-US" sz="2000" b="1" dirty="0">
                <a:solidFill>
                  <a:srgbClr val="FFFFFF"/>
                </a:solidFill>
                <a:latin typeface="Calibri  "/>
                <a:cs typeface="Arial" panose="020B0604020202020204" pitchFamily="34" charset="0"/>
              </a:rPr>
              <a:t> (% Baseline)</a:t>
            </a:r>
            <a:endParaRPr lang="en-US" altLang="en-US" sz="2000" dirty="0">
              <a:solidFill>
                <a:srgbClr val="FFFFFF"/>
              </a:solidFill>
              <a:latin typeface="Calibri  "/>
              <a:cs typeface="Arial" panose="020B0604020202020204" pitchFamily="34" charset="0"/>
            </a:endParaRPr>
          </a:p>
        </p:txBody>
      </p:sp>
      <p:sp>
        <p:nvSpPr>
          <p:cNvPr id="30726" name="Line 33">
            <a:extLst>
              <a:ext uri="{FF2B5EF4-FFF2-40B4-BE49-F238E27FC236}">
                <a16:creationId xmlns:a16="http://schemas.microsoft.com/office/drawing/2014/main" id="{DA07006C-F136-2D83-BB8C-1C227261D1E4}"/>
              </a:ext>
            </a:extLst>
          </p:cNvPr>
          <p:cNvSpPr>
            <a:spLocks noChangeShapeType="1"/>
          </p:cNvSpPr>
          <p:nvPr/>
        </p:nvSpPr>
        <p:spPr bwMode="auto">
          <a:xfrm>
            <a:off x="2393951" y="5162550"/>
            <a:ext cx="179546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lIns="91191" tIns="45582" rIns="91191" bIns="45582"/>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27" name="Rectangle 34">
            <a:extLst>
              <a:ext uri="{FF2B5EF4-FFF2-40B4-BE49-F238E27FC236}">
                <a16:creationId xmlns:a16="http://schemas.microsoft.com/office/drawing/2014/main" id="{556DEB76-A2B8-499B-EB7F-838826C5A6AC}"/>
              </a:ext>
            </a:extLst>
          </p:cNvPr>
          <p:cNvSpPr>
            <a:spLocks noChangeArrowheads="1"/>
          </p:cNvSpPr>
          <p:nvPr/>
        </p:nvSpPr>
        <p:spPr bwMode="auto">
          <a:xfrm>
            <a:off x="2165119" y="5588242"/>
            <a:ext cx="23448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2000" b="1" dirty="0">
                <a:solidFill>
                  <a:srgbClr val="FFFFFF"/>
                </a:solidFill>
                <a:latin typeface="Calibri  "/>
                <a:cs typeface="Arial" panose="020B0604020202020204" pitchFamily="34" charset="0"/>
              </a:rPr>
              <a:t>Sample Number</a:t>
            </a:r>
            <a:endParaRPr lang="en-US" altLang="en-US" sz="2000" dirty="0">
              <a:solidFill>
                <a:srgbClr val="FFFFFF"/>
              </a:solidFill>
              <a:latin typeface="Calibri  "/>
              <a:cs typeface="Arial" panose="020B0604020202020204" pitchFamily="34" charset="0"/>
            </a:endParaRPr>
          </a:p>
        </p:txBody>
      </p:sp>
      <p:grpSp>
        <p:nvGrpSpPr>
          <p:cNvPr id="30728" name="Group 35">
            <a:extLst>
              <a:ext uri="{FF2B5EF4-FFF2-40B4-BE49-F238E27FC236}">
                <a16:creationId xmlns:a16="http://schemas.microsoft.com/office/drawing/2014/main" id="{1B9DC5C7-C99B-0F4F-4CAE-CF2085BE67D5}"/>
              </a:ext>
            </a:extLst>
          </p:cNvPr>
          <p:cNvGrpSpPr>
            <a:grpSpLocks/>
          </p:cNvGrpSpPr>
          <p:nvPr/>
        </p:nvGrpSpPr>
        <p:grpSpPr bwMode="auto">
          <a:xfrm>
            <a:off x="2414589" y="5160964"/>
            <a:ext cx="85725" cy="244475"/>
            <a:chOff x="2933" y="3143"/>
            <a:chExt cx="69" cy="229"/>
          </a:xfrm>
        </p:grpSpPr>
        <p:sp>
          <p:nvSpPr>
            <p:cNvPr id="30892" name="Line 36">
              <a:extLst>
                <a:ext uri="{FF2B5EF4-FFF2-40B4-BE49-F238E27FC236}">
                  <a16:creationId xmlns:a16="http://schemas.microsoft.com/office/drawing/2014/main" id="{D52FB2F8-37FD-ADD9-A501-291960B4A18A}"/>
                </a:ext>
              </a:extLst>
            </p:cNvPr>
            <p:cNvSpPr>
              <a:spLocks noChangeShapeType="1"/>
            </p:cNvSpPr>
            <p:nvPr/>
          </p:nvSpPr>
          <p:spPr bwMode="auto">
            <a:xfrm flipV="1">
              <a:off x="29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93" name="Rectangle 37">
              <a:extLst>
                <a:ext uri="{FF2B5EF4-FFF2-40B4-BE49-F238E27FC236}">
                  <a16:creationId xmlns:a16="http://schemas.microsoft.com/office/drawing/2014/main" id="{AA1279F7-818D-D0D0-5CA5-C7791B8F0504}"/>
                </a:ext>
              </a:extLst>
            </p:cNvPr>
            <p:cNvSpPr>
              <a:spLocks noChangeArrowheads="1"/>
            </p:cNvSpPr>
            <p:nvPr/>
          </p:nvSpPr>
          <p:spPr bwMode="auto">
            <a:xfrm>
              <a:off x="2933" y="3199"/>
              <a:ext cx="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1200" b="1">
                  <a:solidFill>
                    <a:srgbClr val="FFFFFF"/>
                  </a:solidFill>
                  <a:latin typeface="Helvetica" panose="020B0604020202020204" pitchFamily="34" charset="0"/>
                  <a:cs typeface="Arial" panose="020B0604020202020204" pitchFamily="34" charset="0"/>
                </a:rPr>
                <a:t>1</a:t>
              </a:r>
              <a:endParaRPr lang="en-US" altLang="en-US" sz="2400">
                <a:solidFill>
                  <a:srgbClr val="FFFFFF"/>
                </a:solidFill>
                <a:latin typeface="Helvetica" panose="020B0604020202020204" pitchFamily="34" charset="0"/>
                <a:cs typeface="Arial" panose="020B0604020202020204" pitchFamily="34" charset="0"/>
              </a:endParaRPr>
            </a:p>
          </p:txBody>
        </p:sp>
      </p:grpSp>
      <p:grpSp>
        <p:nvGrpSpPr>
          <p:cNvPr id="30729" name="Group 38">
            <a:extLst>
              <a:ext uri="{FF2B5EF4-FFF2-40B4-BE49-F238E27FC236}">
                <a16:creationId xmlns:a16="http://schemas.microsoft.com/office/drawing/2014/main" id="{4509F662-E760-2C37-6375-42E71997DB54}"/>
              </a:ext>
            </a:extLst>
          </p:cNvPr>
          <p:cNvGrpSpPr>
            <a:grpSpLocks/>
          </p:cNvGrpSpPr>
          <p:nvPr/>
        </p:nvGrpSpPr>
        <p:grpSpPr bwMode="auto">
          <a:xfrm>
            <a:off x="2654300" y="5160964"/>
            <a:ext cx="84138" cy="244475"/>
            <a:chOff x="3080" y="3143"/>
            <a:chExt cx="68" cy="229"/>
          </a:xfrm>
        </p:grpSpPr>
        <p:sp>
          <p:nvSpPr>
            <p:cNvPr id="30890" name="Line 39">
              <a:extLst>
                <a:ext uri="{FF2B5EF4-FFF2-40B4-BE49-F238E27FC236}">
                  <a16:creationId xmlns:a16="http://schemas.microsoft.com/office/drawing/2014/main" id="{58C84588-B0BF-1F19-E612-CF078633AF32}"/>
                </a:ext>
              </a:extLst>
            </p:cNvPr>
            <p:cNvSpPr>
              <a:spLocks noChangeShapeType="1"/>
            </p:cNvSpPr>
            <p:nvPr/>
          </p:nvSpPr>
          <p:spPr bwMode="auto">
            <a:xfrm flipV="1">
              <a:off x="3114"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91" name="Rectangle 40">
              <a:extLst>
                <a:ext uri="{FF2B5EF4-FFF2-40B4-BE49-F238E27FC236}">
                  <a16:creationId xmlns:a16="http://schemas.microsoft.com/office/drawing/2014/main" id="{9F489E85-8D4A-5433-D77B-E20D853C6CB6}"/>
                </a:ext>
              </a:extLst>
            </p:cNvPr>
            <p:cNvSpPr>
              <a:spLocks noChangeArrowheads="1"/>
            </p:cNvSpPr>
            <p:nvPr/>
          </p:nvSpPr>
          <p:spPr bwMode="auto">
            <a:xfrm>
              <a:off x="3080" y="3199"/>
              <a:ext cx="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1200" b="1">
                  <a:solidFill>
                    <a:srgbClr val="FFFFFF"/>
                  </a:solidFill>
                  <a:latin typeface="Helvetica" panose="020B0604020202020204" pitchFamily="34" charset="0"/>
                  <a:cs typeface="Arial" panose="020B0604020202020204" pitchFamily="34" charset="0"/>
                </a:rPr>
                <a:t>2</a:t>
              </a:r>
              <a:endParaRPr lang="en-US" altLang="en-US" sz="2400">
                <a:solidFill>
                  <a:srgbClr val="FFFFFF"/>
                </a:solidFill>
                <a:latin typeface="Helvetica" panose="020B0604020202020204" pitchFamily="34" charset="0"/>
                <a:cs typeface="Arial" panose="020B0604020202020204" pitchFamily="34" charset="0"/>
              </a:endParaRPr>
            </a:p>
          </p:txBody>
        </p:sp>
      </p:grpSp>
      <p:grpSp>
        <p:nvGrpSpPr>
          <p:cNvPr id="30730" name="Group 41">
            <a:extLst>
              <a:ext uri="{FF2B5EF4-FFF2-40B4-BE49-F238E27FC236}">
                <a16:creationId xmlns:a16="http://schemas.microsoft.com/office/drawing/2014/main" id="{192DCBBB-CF6B-59A4-DEC3-7A1764C793B7}"/>
              </a:ext>
            </a:extLst>
          </p:cNvPr>
          <p:cNvGrpSpPr>
            <a:grpSpLocks/>
          </p:cNvGrpSpPr>
          <p:nvPr/>
        </p:nvGrpSpPr>
        <p:grpSpPr bwMode="auto">
          <a:xfrm>
            <a:off x="2901951" y="5160964"/>
            <a:ext cx="85725" cy="244475"/>
            <a:chOff x="3209" y="3143"/>
            <a:chExt cx="70" cy="229"/>
          </a:xfrm>
        </p:grpSpPr>
        <p:sp>
          <p:nvSpPr>
            <p:cNvPr id="30888" name="Line 42">
              <a:extLst>
                <a:ext uri="{FF2B5EF4-FFF2-40B4-BE49-F238E27FC236}">
                  <a16:creationId xmlns:a16="http://schemas.microsoft.com/office/drawing/2014/main" id="{BA4945AA-D5C0-E009-79C5-59943AF5B2A7}"/>
                </a:ext>
              </a:extLst>
            </p:cNvPr>
            <p:cNvSpPr>
              <a:spLocks noChangeShapeType="1"/>
            </p:cNvSpPr>
            <p:nvPr/>
          </p:nvSpPr>
          <p:spPr bwMode="auto">
            <a:xfrm flipV="1">
              <a:off x="3240"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89" name="Rectangle 43">
              <a:extLst>
                <a:ext uri="{FF2B5EF4-FFF2-40B4-BE49-F238E27FC236}">
                  <a16:creationId xmlns:a16="http://schemas.microsoft.com/office/drawing/2014/main" id="{3A0FDF57-309F-5392-EC9D-777CE32183A9}"/>
                </a:ext>
              </a:extLst>
            </p:cNvPr>
            <p:cNvSpPr>
              <a:spLocks noChangeArrowheads="1"/>
            </p:cNvSpPr>
            <p:nvPr/>
          </p:nvSpPr>
          <p:spPr bwMode="auto">
            <a:xfrm>
              <a:off x="3209" y="3199"/>
              <a:ext cx="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1200" b="1">
                  <a:solidFill>
                    <a:srgbClr val="FFFFFF"/>
                  </a:solidFill>
                  <a:latin typeface="Helvetica" panose="020B0604020202020204" pitchFamily="34" charset="0"/>
                  <a:cs typeface="Arial" panose="020B0604020202020204" pitchFamily="34" charset="0"/>
                </a:rPr>
                <a:t>3</a:t>
              </a:r>
              <a:endParaRPr lang="en-US" altLang="en-US" sz="2400">
                <a:solidFill>
                  <a:srgbClr val="FFFFFF"/>
                </a:solidFill>
                <a:latin typeface="Helvetica" panose="020B0604020202020204" pitchFamily="34" charset="0"/>
                <a:cs typeface="Arial" panose="020B0604020202020204" pitchFamily="34" charset="0"/>
              </a:endParaRPr>
            </a:p>
          </p:txBody>
        </p:sp>
      </p:grpSp>
      <p:grpSp>
        <p:nvGrpSpPr>
          <p:cNvPr id="30731" name="Group 44">
            <a:extLst>
              <a:ext uri="{FF2B5EF4-FFF2-40B4-BE49-F238E27FC236}">
                <a16:creationId xmlns:a16="http://schemas.microsoft.com/office/drawing/2014/main" id="{C7E9F319-55C0-8289-DE04-83A9E3DF6DE4}"/>
              </a:ext>
            </a:extLst>
          </p:cNvPr>
          <p:cNvGrpSpPr>
            <a:grpSpLocks/>
          </p:cNvGrpSpPr>
          <p:nvPr/>
        </p:nvGrpSpPr>
        <p:grpSpPr bwMode="auto">
          <a:xfrm>
            <a:off x="3152776" y="5160964"/>
            <a:ext cx="85725" cy="244475"/>
            <a:chOff x="3335" y="3143"/>
            <a:chExt cx="70" cy="229"/>
          </a:xfrm>
        </p:grpSpPr>
        <p:sp>
          <p:nvSpPr>
            <p:cNvPr id="30886" name="Line 45">
              <a:extLst>
                <a:ext uri="{FF2B5EF4-FFF2-40B4-BE49-F238E27FC236}">
                  <a16:creationId xmlns:a16="http://schemas.microsoft.com/office/drawing/2014/main" id="{6D3B7914-DEDB-47C1-9544-5B5DC88D0E42}"/>
                </a:ext>
              </a:extLst>
            </p:cNvPr>
            <p:cNvSpPr>
              <a:spLocks noChangeShapeType="1"/>
            </p:cNvSpPr>
            <p:nvPr/>
          </p:nvSpPr>
          <p:spPr bwMode="auto">
            <a:xfrm flipV="1">
              <a:off x="3371"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87" name="Rectangle 46">
              <a:extLst>
                <a:ext uri="{FF2B5EF4-FFF2-40B4-BE49-F238E27FC236}">
                  <a16:creationId xmlns:a16="http://schemas.microsoft.com/office/drawing/2014/main" id="{5D4D98AF-95E7-65C7-C574-81702F1BEBA4}"/>
                </a:ext>
              </a:extLst>
            </p:cNvPr>
            <p:cNvSpPr>
              <a:spLocks noChangeArrowheads="1"/>
            </p:cNvSpPr>
            <p:nvPr/>
          </p:nvSpPr>
          <p:spPr bwMode="auto">
            <a:xfrm>
              <a:off x="3335" y="3199"/>
              <a:ext cx="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1200" b="1">
                  <a:solidFill>
                    <a:srgbClr val="FFFFFF"/>
                  </a:solidFill>
                  <a:latin typeface="Helvetica" panose="020B0604020202020204" pitchFamily="34" charset="0"/>
                  <a:cs typeface="Arial" panose="020B0604020202020204" pitchFamily="34" charset="0"/>
                </a:rPr>
                <a:t>4</a:t>
              </a:r>
              <a:endParaRPr lang="en-US" altLang="en-US" sz="2400">
                <a:solidFill>
                  <a:srgbClr val="FFFFFF"/>
                </a:solidFill>
                <a:latin typeface="Helvetica" panose="020B0604020202020204" pitchFamily="34" charset="0"/>
                <a:cs typeface="Arial" panose="020B0604020202020204" pitchFamily="34" charset="0"/>
              </a:endParaRPr>
            </a:p>
          </p:txBody>
        </p:sp>
      </p:grpSp>
      <p:grpSp>
        <p:nvGrpSpPr>
          <p:cNvPr id="30732" name="Group 47">
            <a:extLst>
              <a:ext uri="{FF2B5EF4-FFF2-40B4-BE49-F238E27FC236}">
                <a16:creationId xmlns:a16="http://schemas.microsoft.com/office/drawing/2014/main" id="{28A1F685-5922-E0AD-9750-999A4F1EEE87}"/>
              </a:ext>
            </a:extLst>
          </p:cNvPr>
          <p:cNvGrpSpPr>
            <a:grpSpLocks/>
          </p:cNvGrpSpPr>
          <p:nvPr/>
        </p:nvGrpSpPr>
        <p:grpSpPr bwMode="auto">
          <a:xfrm>
            <a:off x="3381376" y="5160964"/>
            <a:ext cx="85725" cy="244475"/>
            <a:chOff x="3450" y="3143"/>
            <a:chExt cx="69" cy="229"/>
          </a:xfrm>
        </p:grpSpPr>
        <p:sp>
          <p:nvSpPr>
            <p:cNvPr id="30884" name="Line 48">
              <a:extLst>
                <a:ext uri="{FF2B5EF4-FFF2-40B4-BE49-F238E27FC236}">
                  <a16:creationId xmlns:a16="http://schemas.microsoft.com/office/drawing/2014/main" id="{C34F9D07-4F1A-5E3A-4C69-7215DF085AFE}"/>
                </a:ext>
              </a:extLst>
            </p:cNvPr>
            <p:cNvSpPr>
              <a:spLocks noChangeShapeType="1"/>
            </p:cNvSpPr>
            <p:nvPr/>
          </p:nvSpPr>
          <p:spPr bwMode="auto">
            <a:xfrm flipV="1">
              <a:off x="349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85" name="Rectangle 49">
              <a:extLst>
                <a:ext uri="{FF2B5EF4-FFF2-40B4-BE49-F238E27FC236}">
                  <a16:creationId xmlns:a16="http://schemas.microsoft.com/office/drawing/2014/main" id="{1DC559EC-F5A1-3A7A-56CC-56854BC89123}"/>
                </a:ext>
              </a:extLst>
            </p:cNvPr>
            <p:cNvSpPr>
              <a:spLocks noChangeArrowheads="1"/>
            </p:cNvSpPr>
            <p:nvPr/>
          </p:nvSpPr>
          <p:spPr bwMode="auto">
            <a:xfrm>
              <a:off x="3450" y="3199"/>
              <a:ext cx="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1200" b="1">
                  <a:solidFill>
                    <a:srgbClr val="FFFFFF"/>
                  </a:solidFill>
                  <a:latin typeface="Helvetica" panose="020B0604020202020204" pitchFamily="34" charset="0"/>
                  <a:cs typeface="Arial" panose="020B0604020202020204" pitchFamily="34" charset="0"/>
                </a:rPr>
                <a:t>5</a:t>
              </a:r>
              <a:endParaRPr lang="en-US" altLang="en-US" sz="2400">
                <a:solidFill>
                  <a:srgbClr val="FFFFFF"/>
                </a:solidFill>
                <a:latin typeface="Helvetica" panose="020B0604020202020204" pitchFamily="34" charset="0"/>
                <a:cs typeface="Arial" panose="020B0604020202020204" pitchFamily="34" charset="0"/>
              </a:endParaRPr>
            </a:p>
          </p:txBody>
        </p:sp>
      </p:grpSp>
      <p:grpSp>
        <p:nvGrpSpPr>
          <p:cNvPr id="30733" name="Group 50">
            <a:extLst>
              <a:ext uri="{FF2B5EF4-FFF2-40B4-BE49-F238E27FC236}">
                <a16:creationId xmlns:a16="http://schemas.microsoft.com/office/drawing/2014/main" id="{6BE04ED7-17C1-D5F3-7F28-67AF20D7FD75}"/>
              </a:ext>
            </a:extLst>
          </p:cNvPr>
          <p:cNvGrpSpPr>
            <a:grpSpLocks/>
          </p:cNvGrpSpPr>
          <p:nvPr/>
        </p:nvGrpSpPr>
        <p:grpSpPr bwMode="auto">
          <a:xfrm>
            <a:off x="3617914" y="5164139"/>
            <a:ext cx="85725" cy="244475"/>
            <a:chOff x="3599" y="3143"/>
            <a:chExt cx="70" cy="230"/>
          </a:xfrm>
        </p:grpSpPr>
        <p:sp>
          <p:nvSpPr>
            <p:cNvPr id="30882" name="Line 51">
              <a:extLst>
                <a:ext uri="{FF2B5EF4-FFF2-40B4-BE49-F238E27FC236}">
                  <a16:creationId xmlns:a16="http://schemas.microsoft.com/office/drawing/2014/main" id="{2FDDFCEE-2949-0CFA-3E08-BBBF0D81B027}"/>
                </a:ext>
              </a:extLst>
            </p:cNvPr>
            <p:cNvSpPr>
              <a:spLocks noChangeShapeType="1"/>
            </p:cNvSpPr>
            <p:nvPr/>
          </p:nvSpPr>
          <p:spPr bwMode="auto">
            <a:xfrm flipV="1">
              <a:off x="362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83" name="Rectangle 52">
              <a:extLst>
                <a:ext uri="{FF2B5EF4-FFF2-40B4-BE49-F238E27FC236}">
                  <a16:creationId xmlns:a16="http://schemas.microsoft.com/office/drawing/2014/main" id="{A03F5655-B72D-D3F8-B717-82BC09EF4542}"/>
                </a:ext>
              </a:extLst>
            </p:cNvPr>
            <p:cNvSpPr>
              <a:spLocks noChangeArrowheads="1"/>
            </p:cNvSpPr>
            <p:nvPr/>
          </p:nvSpPr>
          <p:spPr bwMode="auto">
            <a:xfrm>
              <a:off x="3599" y="3200"/>
              <a:ext cx="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1200" b="1">
                  <a:solidFill>
                    <a:srgbClr val="FFFFFF"/>
                  </a:solidFill>
                  <a:latin typeface="Helvetica" panose="020B0604020202020204" pitchFamily="34" charset="0"/>
                  <a:cs typeface="Arial" panose="020B0604020202020204" pitchFamily="34" charset="0"/>
                </a:rPr>
                <a:t>6</a:t>
              </a:r>
              <a:endParaRPr lang="en-US" altLang="en-US" sz="2400">
                <a:solidFill>
                  <a:srgbClr val="FFFFFF"/>
                </a:solidFill>
                <a:latin typeface="Helvetica" panose="020B0604020202020204" pitchFamily="34" charset="0"/>
                <a:cs typeface="Arial" panose="020B0604020202020204" pitchFamily="34" charset="0"/>
              </a:endParaRPr>
            </a:p>
          </p:txBody>
        </p:sp>
      </p:grpSp>
      <p:grpSp>
        <p:nvGrpSpPr>
          <p:cNvPr id="30734" name="Group 53">
            <a:extLst>
              <a:ext uri="{FF2B5EF4-FFF2-40B4-BE49-F238E27FC236}">
                <a16:creationId xmlns:a16="http://schemas.microsoft.com/office/drawing/2014/main" id="{33E84C12-0280-B821-C57D-417C6E04DA22}"/>
              </a:ext>
            </a:extLst>
          </p:cNvPr>
          <p:cNvGrpSpPr>
            <a:grpSpLocks/>
          </p:cNvGrpSpPr>
          <p:nvPr/>
        </p:nvGrpSpPr>
        <p:grpSpPr bwMode="auto">
          <a:xfrm>
            <a:off x="3844926" y="5160964"/>
            <a:ext cx="85725" cy="244475"/>
            <a:chOff x="3722" y="3143"/>
            <a:chExt cx="70" cy="229"/>
          </a:xfrm>
        </p:grpSpPr>
        <p:sp>
          <p:nvSpPr>
            <p:cNvPr id="30880" name="Line 54">
              <a:extLst>
                <a:ext uri="{FF2B5EF4-FFF2-40B4-BE49-F238E27FC236}">
                  <a16:creationId xmlns:a16="http://schemas.microsoft.com/office/drawing/2014/main" id="{F77C2DD4-A765-1BE2-4F08-6A5FBC329129}"/>
                </a:ext>
              </a:extLst>
            </p:cNvPr>
            <p:cNvSpPr>
              <a:spLocks noChangeShapeType="1"/>
            </p:cNvSpPr>
            <p:nvPr/>
          </p:nvSpPr>
          <p:spPr bwMode="auto">
            <a:xfrm flipV="1">
              <a:off x="3755"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81" name="Rectangle 55">
              <a:extLst>
                <a:ext uri="{FF2B5EF4-FFF2-40B4-BE49-F238E27FC236}">
                  <a16:creationId xmlns:a16="http://schemas.microsoft.com/office/drawing/2014/main" id="{A7A59B24-2AAD-B3EB-CE83-CCF85C748892}"/>
                </a:ext>
              </a:extLst>
            </p:cNvPr>
            <p:cNvSpPr>
              <a:spLocks noChangeArrowheads="1"/>
            </p:cNvSpPr>
            <p:nvPr/>
          </p:nvSpPr>
          <p:spPr bwMode="auto">
            <a:xfrm>
              <a:off x="3722" y="3199"/>
              <a:ext cx="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1200" b="1">
                  <a:solidFill>
                    <a:srgbClr val="FFFFFF"/>
                  </a:solidFill>
                  <a:latin typeface="Helvetica" panose="020B0604020202020204" pitchFamily="34" charset="0"/>
                  <a:cs typeface="Arial" panose="020B0604020202020204" pitchFamily="34" charset="0"/>
                </a:rPr>
                <a:t>7</a:t>
              </a:r>
              <a:endParaRPr lang="en-US" altLang="en-US" sz="2400">
                <a:solidFill>
                  <a:srgbClr val="FFFFFF"/>
                </a:solidFill>
                <a:latin typeface="Helvetica" panose="020B0604020202020204" pitchFamily="34" charset="0"/>
                <a:cs typeface="Arial" panose="020B0604020202020204" pitchFamily="34" charset="0"/>
              </a:endParaRPr>
            </a:p>
          </p:txBody>
        </p:sp>
      </p:grpSp>
      <p:grpSp>
        <p:nvGrpSpPr>
          <p:cNvPr id="30735" name="Group 56">
            <a:extLst>
              <a:ext uri="{FF2B5EF4-FFF2-40B4-BE49-F238E27FC236}">
                <a16:creationId xmlns:a16="http://schemas.microsoft.com/office/drawing/2014/main" id="{6FB1F987-188D-FFF5-C41B-2CC2C235A6AB}"/>
              </a:ext>
            </a:extLst>
          </p:cNvPr>
          <p:cNvGrpSpPr>
            <a:grpSpLocks/>
          </p:cNvGrpSpPr>
          <p:nvPr/>
        </p:nvGrpSpPr>
        <p:grpSpPr bwMode="auto">
          <a:xfrm>
            <a:off x="4054476" y="5167314"/>
            <a:ext cx="85725" cy="244475"/>
            <a:chOff x="3834" y="3143"/>
            <a:chExt cx="69" cy="230"/>
          </a:xfrm>
        </p:grpSpPr>
        <p:sp>
          <p:nvSpPr>
            <p:cNvPr id="30878" name="Line 57">
              <a:extLst>
                <a:ext uri="{FF2B5EF4-FFF2-40B4-BE49-F238E27FC236}">
                  <a16:creationId xmlns:a16="http://schemas.microsoft.com/office/drawing/2014/main" id="{498C8087-458E-6229-4809-D3CA52CAB919}"/>
                </a:ext>
              </a:extLst>
            </p:cNvPr>
            <p:cNvSpPr>
              <a:spLocks noChangeShapeType="1"/>
            </p:cNvSpPr>
            <p:nvPr/>
          </p:nvSpPr>
          <p:spPr bwMode="auto">
            <a:xfrm flipV="1">
              <a:off x="38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79" name="Rectangle 58">
              <a:extLst>
                <a:ext uri="{FF2B5EF4-FFF2-40B4-BE49-F238E27FC236}">
                  <a16:creationId xmlns:a16="http://schemas.microsoft.com/office/drawing/2014/main" id="{350630EA-177C-169F-B2A2-9585E9BD6AD0}"/>
                </a:ext>
              </a:extLst>
            </p:cNvPr>
            <p:cNvSpPr>
              <a:spLocks noChangeArrowheads="1"/>
            </p:cNvSpPr>
            <p:nvPr/>
          </p:nvSpPr>
          <p:spPr bwMode="auto">
            <a:xfrm>
              <a:off x="3834" y="3200"/>
              <a:ext cx="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1200" b="1">
                  <a:solidFill>
                    <a:srgbClr val="FFFFFF"/>
                  </a:solidFill>
                  <a:latin typeface="Helvetica" panose="020B0604020202020204" pitchFamily="34" charset="0"/>
                  <a:cs typeface="Arial" panose="020B0604020202020204" pitchFamily="34" charset="0"/>
                </a:rPr>
                <a:t>8</a:t>
              </a:r>
              <a:endParaRPr lang="en-US" altLang="en-US" sz="2400">
                <a:solidFill>
                  <a:srgbClr val="FFFFFF"/>
                </a:solidFill>
                <a:latin typeface="Helvetica" panose="020B0604020202020204" pitchFamily="34" charset="0"/>
                <a:cs typeface="Arial" panose="020B0604020202020204" pitchFamily="34" charset="0"/>
              </a:endParaRPr>
            </a:p>
          </p:txBody>
        </p:sp>
      </p:grpSp>
      <p:sp>
        <p:nvSpPr>
          <p:cNvPr id="30736" name="Rectangle 59">
            <a:extLst>
              <a:ext uri="{FF2B5EF4-FFF2-40B4-BE49-F238E27FC236}">
                <a16:creationId xmlns:a16="http://schemas.microsoft.com/office/drawing/2014/main" id="{7517F775-30A1-3392-4114-0BA4E70FC5A4}"/>
              </a:ext>
            </a:extLst>
          </p:cNvPr>
          <p:cNvSpPr>
            <a:spLocks noChangeArrowheads="1"/>
          </p:cNvSpPr>
          <p:nvPr/>
        </p:nvSpPr>
        <p:spPr bwMode="auto">
          <a:xfrm>
            <a:off x="3117850" y="4965700"/>
            <a:ext cx="9779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000" b="1">
                <a:solidFill>
                  <a:srgbClr val="FFFFFF"/>
                </a:solidFill>
                <a:latin typeface="Helvetica" panose="020B0604020202020204" pitchFamily="34" charset="0"/>
                <a:cs typeface="Arial" panose="020B0604020202020204" pitchFamily="34" charset="0"/>
              </a:rPr>
              <a:t>Female  Present</a:t>
            </a:r>
            <a:endParaRPr lang="en-US" altLang="en-US" sz="1000">
              <a:solidFill>
                <a:srgbClr val="FFFFFF"/>
              </a:solidFill>
              <a:latin typeface="Helvetica" panose="020B0604020202020204" pitchFamily="34" charset="0"/>
              <a:cs typeface="Arial" panose="020B0604020202020204" pitchFamily="34" charset="0"/>
            </a:endParaRPr>
          </a:p>
        </p:txBody>
      </p:sp>
      <p:sp>
        <p:nvSpPr>
          <p:cNvPr id="30737" name="Line 60">
            <a:extLst>
              <a:ext uri="{FF2B5EF4-FFF2-40B4-BE49-F238E27FC236}">
                <a16:creationId xmlns:a16="http://schemas.microsoft.com/office/drawing/2014/main" id="{76E82713-99EA-F282-5240-C15A8227FCD6}"/>
              </a:ext>
            </a:extLst>
          </p:cNvPr>
          <p:cNvSpPr>
            <a:spLocks noChangeShapeType="1"/>
          </p:cNvSpPr>
          <p:nvPr/>
        </p:nvSpPr>
        <p:spPr bwMode="auto">
          <a:xfrm>
            <a:off x="2709863" y="4892675"/>
            <a:ext cx="0" cy="71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91191" tIns="45582" rIns="91191" bIns="45582"/>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38" name="Line 61">
            <a:extLst>
              <a:ext uri="{FF2B5EF4-FFF2-40B4-BE49-F238E27FC236}">
                <a16:creationId xmlns:a16="http://schemas.microsoft.com/office/drawing/2014/main" id="{EDFD0E20-A46C-658C-0846-C08460C940B6}"/>
              </a:ext>
            </a:extLst>
          </p:cNvPr>
          <p:cNvSpPr>
            <a:spLocks noChangeShapeType="1"/>
          </p:cNvSpPr>
          <p:nvPr/>
        </p:nvSpPr>
        <p:spPr bwMode="auto">
          <a:xfrm>
            <a:off x="4143375" y="4892675"/>
            <a:ext cx="0" cy="71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91191" tIns="45582" rIns="91191" bIns="45582"/>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39" name="Line 62">
            <a:extLst>
              <a:ext uri="{FF2B5EF4-FFF2-40B4-BE49-F238E27FC236}">
                <a16:creationId xmlns:a16="http://schemas.microsoft.com/office/drawing/2014/main" id="{769F4907-4641-6905-AEA5-DF456A11CCD3}"/>
              </a:ext>
            </a:extLst>
          </p:cNvPr>
          <p:cNvSpPr>
            <a:spLocks noChangeShapeType="1"/>
          </p:cNvSpPr>
          <p:nvPr/>
        </p:nvSpPr>
        <p:spPr bwMode="auto">
          <a:xfrm>
            <a:off x="2709863" y="4957763"/>
            <a:ext cx="1439862" cy="0"/>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lIns="91191" tIns="45582" rIns="91191" bIns="45582"/>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40" name="Text Box 63">
            <a:extLst>
              <a:ext uri="{FF2B5EF4-FFF2-40B4-BE49-F238E27FC236}">
                <a16:creationId xmlns:a16="http://schemas.microsoft.com/office/drawing/2014/main" id="{E4031773-72DE-7F88-8080-8750758C654B}"/>
              </a:ext>
            </a:extLst>
          </p:cNvPr>
          <p:cNvSpPr txBox="1">
            <a:spLocks noChangeArrowheads="1"/>
          </p:cNvSpPr>
          <p:nvPr/>
        </p:nvSpPr>
        <p:spPr bwMode="auto">
          <a:xfrm>
            <a:off x="2987676" y="1755124"/>
            <a:ext cx="1004889" cy="52294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1" tIns="45582" rIns="91191" bIns="45582">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fontAlgn="base">
              <a:lnSpc>
                <a:spcPct val="100000"/>
              </a:lnSpc>
              <a:spcBef>
                <a:spcPct val="0"/>
              </a:spcBef>
              <a:spcAft>
                <a:spcPct val="0"/>
              </a:spcAft>
              <a:buNone/>
            </a:pPr>
            <a:r>
              <a:rPr lang="en-US" altLang="en-US" sz="2800" b="1" dirty="0">
                <a:solidFill>
                  <a:schemeClr val="bg1"/>
                </a:solidFill>
                <a:latin typeface="Calibri "/>
              </a:rPr>
              <a:t>SEX</a:t>
            </a:r>
          </a:p>
        </p:txBody>
      </p:sp>
      <p:grpSp>
        <p:nvGrpSpPr>
          <p:cNvPr id="30741" name="Group 64">
            <a:extLst>
              <a:ext uri="{FF2B5EF4-FFF2-40B4-BE49-F238E27FC236}">
                <a16:creationId xmlns:a16="http://schemas.microsoft.com/office/drawing/2014/main" id="{21D3DBA7-F0CC-A36B-08A2-FA717A127D46}"/>
              </a:ext>
            </a:extLst>
          </p:cNvPr>
          <p:cNvGrpSpPr>
            <a:grpSpLocks/>
          </p:cNvGrpSpPr>
          <p:nvPr/>
        </p:nvGrpSpPr>
        <p:grpSpPr bwMode="auto">
          <a:xfrm>
            <a:off x="2498726" y="4130675"/>
            <a:ext cx="1844675" cy="401638"/>
            <a:chOff x="1272" y="1776"/>
            <a:chExt cx="1162" cy="301"/>
          </a:xfrm>
        </p:grpSpPr>
        <p:grpSp>
          <p:nvGrpSpPr>
            <p:cNvPr id="30854" name="Group 65">
              <a:extLst>
                <a:ext uri="{FF2B5EF4-FFF2-40B4-BE49-F238E27FC236}">
                  <a16:creationId xmlns:a16="http://schemas.microsoft.com/office/drawing/2014/main" id="{B68FEF93-0F8D-3024-30C4-4BF11CE5671D}"/>
                </a:ext>
              </a:extLst>
            </p:cNvPr>
            <p:cNvGrpSpPr>
              <a:grpSpLocks/>
            </p:cNvGrpSpPr>
            <p:nvPr/>
          </p:nvGrpSpPr>
          <p:grpSpPr bwMode="auto">
            <a:xfrm>
              <a:off x="1320" y="1824"/>
              <a:ext cx="1092" cy="216"/>
              <a:chOff x="888" y="1536"/>
              <a:chExt cx="1092" cy="600"/>
            </a:xfrm>
          </p:grpSpPr>
          <p:grpSp>
            <p:nvGrpSpPr>
              <p:cNvPr id="30862" name="Group 66">
                <a:extLst>
                  <a:ext uri="{FF2B5EF4-FFF2-40B4-BE49-F238E27FC236}">
                    <a16:creationId xmlns:a16="http://schemas.microsoft.com/office/drawing/2014/main" id="{6261E58F-636C-2213-7B92-614BB4E3B7C4}"/>
                  </a:ext>
                </a:extLst>
              </p:cNvPr>
              <p:cNvGrpSpPr>
                <a:grpSpLocks/>
              </p:cNvGrpSpPr>
              <p:nvPr/>
            </p:nvGrpSpPr>
            <p:grpSpPr bwMode="auto">
              <a:xfrm>
                <a:off x="917" y="1546"/>
                <a:ext cx="883" cy="566"/>
                <a:chOff x="832" y="1744"/>
                <a:chExt cx="883" cy="566"/>
              </a:xfrm>
            </p:grpSpPr>
            <p:sp>
              <p:nvSpPr>
                <p:cNvPr id="30872" name="Line 67">
                  <a:extLst>
                    <a:ext uri="{FF2B5EF4-FFF2-40B4-BE49-F238E27FC236}">
                      <a16:creationId xmlns:a16="http://schemas.microsoft.com/office/drawing/2014/main" id="{728ECDAB-A040-B2A5-D71F-2025B0AAADC9}"/>
                    </a:ext>
                  </a:extLst>
                </p:cNvPr>
                <p:cNvSpPr>
                  <a:spLocks noChangeShapeType="1"/>
                </p:cNvSpPr>
                <p:nvPr/>
              </p:nvSpPr>
              <p:spPr bwMode="auto">
                <a:xfrm flipV="1">
                  <a:off x="832" y="2044"/>
                  <a:ext cx="145" cy="266"/>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73" name="Line 68">
                  <a:extLst>
                    <a:ext uri="{FF2B5EF4-FFF2-40B4-BE49-F238E27FC236}">
                      <a16:creationId xmlns:a16="http://schemas.microsoft.com/office/drawing/2014/main" id="{6EEE3983-217F-78C6-691D-7326124F8258}"/>
                    </a:ext>
                  </a:extLst>
                </p:cNvPr>
                <p:cNvSpPr>
                  <a:spLocks noChangeShapeType="1"/>
                </p:cNvSpPr>
                <p:nvPr/>
              </p:nvSpPr>
              <p:spPr bwMode="auto">
                <a:xfrm flipV="1">
                  <a:off x="977" y="1744"/>
                  <a:ext cx="151" cy="3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74" name="Line 69">
                  <a:extLst>
                    <a:ext uri="{FF2B5EF4-FFF2-40B4-BE49-F238E27FC236}">
                      <a16:creationId xmlns:a16="http://schemas.microsoft.com/office/drawing/2014/main" id="{C2CAD83C-2E1B-241D-6001-35AE63FC64F2}"/>
                    </a:ext>
                  </a:extLst>
                </p:cNvPr>
                <p:cNvSpPr>
                  <a:spLocks noChangeShapeType="1"/>
                </p:cNvSpPr>
                <p:nvPr/>
              </p:nvSpPr>
              <p:spPr bwMode="auto">
                <a:xfrm>
                  <a:off x="1128" y="1744"/>
                  <a:ext cx="145" cy="12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75" name="Line 70">
                  <a:extLst>
                    <a:ext uri="{FF2B5EF4-FFF2-40B4-BE49-F238E27FC236}">
                      <a16:creationId xmlns:a16="http://schemas.microsoft.com/office/drawing/2014/main" id="{991E8FE6-CE76-4024-BB22-291FFF44BFB7}"/>
                    </a:ext>
                  </a:extLst>
                </p:cNvPr>
                <p:cNvSpPr>
                  <a:spLocks noChangeShapeType="1"/>
                </p:cNvSpPr>
                <p:nvPr/>
              </p:nvSpPr>
              <p:spPr bwMode="auto">
                <a:xfrm>
                  <a:off x="1273" y="1864"/>
                  <a:ext cx="146" cy="71"/>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76" name="Line 71">
                  <a:extLst>
                    <a:ext uri="{FF2B5EF4-FFF2-40B4-BE49-F238E27FC236}">
                      <a16:creationId xmlns:a16="http://schemas.microsoft.com/office/drawing/2014/main" id="{4707902F-3F73-BCFD-34EC-FEA5DEE586CA}"/>
                    </a:ext>
                  </a:extLst>
                </p:cNvPr>
                <p:cNvSpPr>
                  <a:spLocks noChangeShapeType="1"/>
                </p:cNvSpPr>
                <p:nvPr/>
              </p:nvSpPr>
              <p:spPr bwMode="auto">
                <a:xfrm flipV="1">
                  <a:off x="1419" y="1904"/>
                  <a:ext cx="151" cy="31"/>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77" name="Line 72">
                  <a:extLst>
                    <a:ext uri="{FF2B5EF4-FFF2-40B4-BE49-F238E27FC236}">
                      <a16:creationId xmlns:a16="http://schemas.microsoft.com/office/drawing/2014/main" id="{0B465973-EEA7-8A68-FC90-ABB8E6987090}"/>
                    </a:ext>
                  </a:extLst>
                </p:cNvPr>
                <p:cNvSpPr>
                  <a:spLocks noChangeShapeType="1"/>
                </p:cNvSpPr>
                <p:nvPr/>
              </p:nvSpPr>
              <p:spPr bwMode="auto">
                <a:xfrm>
                  <a:off x="1570" y="1904"/>
                  <a:ext cx="145" cy="8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grpSp>
          <p:grpSp>
            <p:nvGrpSpPr>
              <p:cNvPr id="30863" name="Group 73">
                <a:extLst>
                  <a:ext uri="{FF2B5EF4-FFF2-40B4-BE49-F238E27FC236}">
                    <a16:creationId xmlns:a16="http://schemas.microsoft.com/office/drawing/2014/main" id="{F3E02233-D400-EB9E-E79B-E9D09EAD3D4F}"/>
                  </a:ext>
                </a:extLst>
              </p:cNvPr>
              <p:cNvGrpSpPr>
                <a:grpSpLocks/>
              </p:cNvGrpSpPr>
              <p:nvPr/>
            </p:nvGrpSpPr>
            <p:grpSpPr bwMode="auto">
              <a:xfrm>
                <a:off x="888" y="1536"/>
                <a:ext cx="1092" cy="600"/>
                <a:chOff x="800" y="1726"/>
                <a:chExt cx="1092" cy="600"/>
              </a:xfrm>
            </p:grpSpPr>
            <p:sp>
              <p:nvSpPr>
                <p:cNvPr id="30864" name="Line 74">
                  <a:extLst>
                    <a:ext uri="{FF2B5EF4-FFF2-40B4-BE49-F238E27FC236}">
                      <a16:creationId xmlns:a16="http://schemas.microsoft.com/office/drawing/2014/main" id="{4B434DD1-58F6-9C66-42BE-8A1965C2ED24}"/>
                    </a:ext>
                  </a:extLst>
                </p:cNvPr>
                <p:cNvSpPr>
                  <a:spLocks noChangeShapeType="1"/>
                </p:cNvSpPr>
                <p:nvPr/>
              </p:nvSpPr>
              <p:spPr bwMode="auto">
                <a:xfrm flipV="1">
                  <a:off x="1704" y="1976"/>
                  <a:ext cx="162" cy="9"/>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65" name="Rectangle 75">
                  <a:extLst>
                    <a:ext uri="{FF2B5EF4-FFF2-40B4-BE49-F238E27FC236}">
                      <a16:creationId xmlns:a16="http://schemas.microsoft.com/office/drawing/2014/main" id="{FE85263E-C907-CCC0-90BA-B3AB75233322}"/>
                    </a:ext>
                  </a:extLst>
                </p:cNvPr>
                <p:cNvSpPr>
                  <a:spLocks noChangeArrowheads="1"/>
                </p:cNvSpPr>
                <p:nvPr/>
              </p:nvSpPr>
              <p:spPr bwMode="auto">
                <a:xfrm>
                  <a:off x="800" y="2290"/>
                  <a:ext cx="58" cy="36"/>
                </a:xfrm>
                <a:prstGeom prst="rect">
                  <a:avLst/>
                </a:prstGeom>
                <a:solidFill>
                  <a:srgbClr val="FF9966"/>
                </a:solidFill>
                <a:ln w="9525">
                  <a:solidFill>
                    <a:srgbClr val="FF9966"/>
                  </a:solidFill>
                  <a:miter lim="800000"/>
                  <a:headEnd/>
                  <a:tailEnd/>
                </a:ln>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66" name="Rectangle 76">
                  <a:extLst>
                    <a:ext uri="{FF2B5EF4-FFF2-40B4-BE49-F238E27FC236}">
                      <a16:creationId xmlns:a16="http://schemas.microsoft.com/office/drawing/2014/main" id="{DE58A39C-3E23-3EF7-84F8-C5AE28F022E6}"/>
                    </a:ext>
                  </a:extLst>
                </p:cNvPr>
                <p:cNvSpPr>
                  <a:spLocks noChangeArrowheads="1"/>
                </p:cNvSpPr>
                <p:nvPr/>
              </p:nvSpPr>
              <p:spPr bwMode="auto">
                <a:xfrm>
                  <a:off x="947" y="2024"/>
                  <a:ext cx="57" cy="36"/>
                </a:xfrm>
                <a:prstGeom prst="rect">
                  <a:avLst/>
                </a:prstGeom>
                <a:solidFill>
                  <a:srgbClr val="FF9966"/>
                </a:solidFill>
                <a:ln w="9525">
                  <a:solidFill>
                    <a:srgbClr val="FF9966"/>
                  </a:solidFill>
                  <a:miter lim="800000"/>
                  <a:headEnd/>
                  <a:tailEnd/>
                </a:ln>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67" name="Rectangle 77">
                  <a:extLst>
                    <a:ext uri="{FF2B5EF4-FFF2-40B4-BE49-F238E27FC236}">
                      <a16:creationId xmlns:a16="http://schemas.microsoft.com/office/drawing/2014/main" id="{365A7D0F-2FDB-0B43-AE13-7460A7595AFC}"/>
                    </a:ext>
                  </a:extLst>
                </p:cNvPr>
                <p:cNvSpPr>
                  <a:spLocks noChangeArrowheads="1"/>
                </p:cNvSpPr>
                <p:nvPr/>
              </p:nvSpPr>
              <p:spPr bwMode="auto">
                <a:xfrm>
                  <a:off x="1096" y="1726"/>
                  <a:ext cx="58" cy="35"/>
                </a:xfrm>
                <a:prstGeom prst="rect">
                  <a:avLst/>
                </a:prstGeom>
                <a:solidFill>
                  <a:srgbClr val="FF9966"/>
                </a:solidFill>
                <a:ln w="9525">
                  <a:solidFill>
                    <a:srgbClr val="FF9966"/>
                  </a:solidFill>
                  <a:miter lim="800000"/>
                  <a:headEnd/>
                  <a:tailEnd/>
                </a:ln>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68" name="Rectangle 78">
                  <a:extLst>
                    <a:ext uri="{FF2B5EF4-FFF2-40B4-BE49-F238E27FC236}">
                      <a16:creationId xmlns:a16="http://schemas.microsoft.com/office/drawing/2014/main" id="{3C288F3C-79DF-C499-02A1-DCDC09C447D9}"/>
                    </a:ext>
                  </a:extLst>
                </p:cNvPr>
                <p:cNvSpPr>
                  <a:spLocks noChangeArrowheads="1"/>
                </p:cNvSpPr>
                <p:nvPr/>
              </p:nvSpPr>
              <p:spPr bwMode="auto">
                <a:xfrm>
                  <a:off x="1242" y="1845"/>
                  <a:ext cx="57" cy="35"/>
                </a:xfrm>
                <a:prstGeom prst="rect">
                  <a:avLst/>
                </a:prstGeom>
                <a:solidFill>
                  <a:srgbClr val="FF9966"/>
                </a:solidFill>
                <a:ln w="9525">
                  <a:solidFill>
                    <a:srgbClr val="FF9966"/>
                  </a:solidFill>
                  <a:miter lim="800000"/>
                  <a:headEnd/>
                  <a:tailEnd/>
                </a:ln>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69" name="Rectangle 79">
                  <a:extLst>
                    <a:ext uri="{FF2B5EF4-FFF2-40B4-BE49-F238E27FC236}">
                      <a16:creationId xmlns:a16="http://schemas.microsoft.com/office/drawing/2014/main" id="{9A1EB5D5-B309-DAA8-29BC-2A6B85C54291}"/>
                    </a:ext>
                  </a:extLst>
                </p:cNvPr>
                <p:cNvSpPr>
                  <a:spLocks noChangeArrowheads="1"/>
                </p:cNvSpPr>
                <p:nvPr/>
              </p:nvSpPr>
              <p:spPr bwMode="auto">
                <a:xfrm>
                  <a:off x="1389" y="1916"/>
                  <a:ext cx="56" cy="35"/>
                </a:xfrm>
                <a:prstGeom prst="rect">
                  <a:avLst/>
                </a:prstGeom>
                <a:solidFill>
                  <a:srgbClr val="FF9966"/>
                </a:solidFill>
                <a:ln w="9525">
                  <a:solidFill>
                    <a:srgbClr val="FF9966"/>
                  </a:solidFill>
                  <a:miter lim="800000"/>
                  <a:headEnd/>
                  <a:tailEnd/>
                </a:ln>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70" name="Rectangle 80">
                  <a:extLst>
                    <a:ext uri="{FF2B5EF4-FFF2-40B4-BE49-F238E27FC236}">
                      <a16:creationId xmlns:a16="http://schemas.microsoft.com/office/drawing/2014/main" id="{B0F47AD9-D6E1-1105-0025-4BC5A2AD824E}"/>
                    </a:ext>
                  </a:extLst>
                </p:cNvPr>
                <p:cNvSpPr>
                  <a:spLocks noChangeArrowheads="1"/>
                </p:cNvSpPr>
                <p:nvPr/>
              </p:nvSpPr>
              <p:spPr bwMode="auto">
                <a:xfrm>
                  <a:off x="1538" y="1886"/>
                  <a:ext cx="58" cy="35"/>
                </a:xfrm>
                <a:prstGeom prst="rect">
                  <a:avLst/>
                </a:prstGeom>
                <a:solidFill>
                  <a:srgbClr val="FF9966"/>
                </a:solidFill>
                <a:ln w="9525">
                  <a:solidFill>
                    <a:srgbClr val="FF9966"/>
                  </a:solidFill>
                  <a:miter lim="800000"/>
                  <a:headEnd/>
                  <a:tailEnd/>
                </a:ln>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71" name="Rectangle 81">
                  <a:extLst>
                    <a:ext uri="{FF2B5EF4-FFF2-40B4-BE49-F238E27FC236}">
                      <a16:creationId xmlns:a16="http://schemas.microsoft.com/office/drawing/2014/main" id="{B7A1C30C-D41F-28A3-35C1-D913BA5BBDB6}"/>
                    </a:ext>
                  </a:extLst>
                </p:cNvPr>
                <p:cNvSpPr>
                  <a:spLocks noChangeArrowheads="1"/>
                </p:cNvSpPr>
                <p:nvPr/>
              </p:nvSpPr>
              <p:spPr bwMode="auto">
                <a:xfrm>
                  <a:off x="1834" y="1956"/>
                  <a:ext cx="58" cy="36"/>
                </a:xfrm>
                <a:prstGeom prst="rect">
                  <a:avLst/>
                </a:prstGeom>
                <a:solidFill>
                  <a:srgbClr val="FF9966"/>
                </a:solidFill>
                <a:ln w="9525">
                  <a:solidFill>
                    <a:srgbClr val="FF9966"/>
                  </a:solidFill>
                  <a:miter lim="800000"/>
                  <a:headEnd/>
                  <a:tailEnd/>
                </a:ln>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grpSp>
        </p:grpSp>
        <p:sp>
          <p:nvSpPr>
            <p:cNvPr id="30855" name="Oval 82">
              <a:extLst>
                <a:ext uri="{FF2B5EF4-FFF2-40B4-BE49-F238E27FC236}">
                  <a16:creationId xmlns:a16="http://schemas.microsoft.com/office/drawing/2014/main" id="{61DAE469-1710-4595-96CA-0859B535472A}"/>
                </a:ext>
              </a:extLst>
            </p:cNvPr>
            <p:cNvSpPr>
              <a:spLocks noChangeArrowheads="1"/>
            </p:cNvSpPr>
            <p:nvPr/>
          </p:nvSpPr>
          <p:spPr bwMode="auto">
            <a:xfrm>
              <a:off x="1272" y="2016"/>
              <a:ext cx="106"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56" name="Oval 83">
              <a:extLst>
                <a:ext uri="{FF2B5EF4-FFF2-40B4-BE49-F238E27FC236}">
                  <a16:creationId xmlns:a16="http://schemas.microsoft.com/office/drawing/2014/main" id="{77D444CC-2D51-DB54-36E8-A0792E357010}"/>
                </a:ext>
              </a:extLst>
            </p:cNvPr>
            <p:cNvSpPr>
              <a:spLocks noChangeArrowheads="1"/>
            </p:cNvSpPr>
            <p:nvPr/>
          </p:nvSpPr>
          <p:spPr bwMode="auto">
            <a:xfrm>
              <a:off x="1464" y="1872"/>
              <a:ext cx="106"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57" name="Oval 84">
              <a:extLst>
                <a:ext uri="{FF2B5EF4-FFF2-40B4-BE49-F238E27FC236}">
                  <a16:creationId xmlns:a16="http://schemas.microsoft.com/office/drawing/2014/main" id="{587BF9A1-62CE-AE83-39AE-D6769D2D95DB}"/>
                </a:ext>
              </a:extLst>
            </p:cNvPr>
            <p:cNvSpPr>
              <a:spLocks noChangeArrowheads="1"/>
            </p:cNvSpPr>
            <p:nvPr/>
          </p:nvSpPr>
          <p:spPr bwMode="auto">
            <a:xfrm>
              <a:off x="1608" y="1776"/>
              <a:ext cx="106"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58" name="Oval 85">
              <a:extLst>
                <a:ext uri="{FF2B5EF4-FFF2-40B4-BE49-F238E27FC236}">
                  <a16:creationId xmlns:a16="http://schemas.microsoft.com/office/drawing/2014/main" id="{2776F983-B90E-CDC5-A30D-826E8E97D63A}"/>
                </a:ext>
              </a:extLst>
            </p:cNvPr>
            <p:cNvSpPr>
              <a:spLocks noChangeArrowheads="1"/>
            </p:cNvSpPr>
            <p:nvPr/>
          </p:nvSpPr>
          <p:spPr bwMode="auto">
            <a:xfrm>
              <a:off x="1752" y="1824"/>
              <a:ext cx="106"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59" name="Oval 86">
              <a:extLst>
                <a:ext uri="{FF2B5EF4-FFF2-40B4-BE49-F238E27FC236}">
                  <a16:creationId xmlns:a16="http://schemas.microsoft.com/office/drawing/2014/main" id="{3458B8BC-533E-34B5-A2CC-C88A352818DD}"/>
                </a:ext>
              </a:extLst>
            </p:cNvPr>
            <p:cNvSpPr>
              <a:spLocks noChangeArrowheads="1"/>
            </p:cNvSpPr>
            <p:nvPr/>
          </p:nvSpPr>
          <p:spPr bwMode="auto">
            <a:xfrm>
              <a:off x="1896" y="1872"/>
              <a:ext cx="106"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60" name="Oval 87">
              <a:extLst>
                <a:ext uri="{FF2B5EF4-FFF2-40B4-BE49-F238E27FC236}">
                  <a16:creationId xmlns:a16="http://schemas.microsoft.com/office/drawing/2014/main" id="{CEFDD922-AD3A-7A1E-2292-2F6D7EE35A0F}"/>
                </a:ext>
              </a:extLst>
            </p:cNvPr>
            <p:cNvSpPr>
              <a:spLocks noChangeArrowheads="1"/>
            </p:cNvSpPr>
            <p:nvPr/>
          </p:nvSpPr>
          <p:spPr bwMode="auto">
            <a:xfrm>
              <a:off x="2088" y="1872"/>
              <a:ext cx="106"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61" name="Oval 88">
              <a:extLst>
                <a:ext uri="{FF2B5EF4-FFF2-40B4-BE49-F238E27FC236}">
                  <a16:creationId xmlns:a16="http://schemas.microsoft.com/office/drawing/2014/main" id="{B35E820E-61AD-BAD6-2643-EA9E4B8E63CD}"/>
                </a:ext>
              </a:extLst>
            </p:cNvPr>
            <p:cNvSpPr>
              <a:spLocks noChangeArrowheads="1"/>
            </p:cNvSpPr>
            <p:nvPr/>
          </p:nvSpPr>
          <p:spPr bwMode="auto">
            <a:xfrm>
              <a:off x="2328" y="1872"/>
              <a:ext cx="106"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grpSp>
      <p:grpSp>
        <p:nvGrpSpPr>
          <p:cNvPr id="30742" name="Group 147">
            <a:extLst>
              <a:ext uri="{FF2B5EF4-FFF2-40B4-BE49-F238E27FC236}">
                <a16:creationId xmlns:a16="http://schemas.microsoft.com/office/drawing/2014/main" id="{A3005FB5-869E-651D-0A6A-F111714C628C}"/>
              </a:ext>
            </a:extLst>
          </p:cNvPr>
          <p:cNvGrpSpPr>
            <a:grpSpLocks/>
          </p:cNvGrpSpPr>
          <p:nvPr/>
        </p:nvGrpSpPr>
        <p:grpSpPr bwMode="auto">
          <a:xfrm>
            <a:off x="1812925" y="1844676"/>
            <a:ext cx="503238" cy="2995613"/>
            <a:chOff x="3267" y="1056"/>
            <a:chExt cx="317" cy="1887"/>
          </a:xfrm>
        </p:grpSpPr>
        <p:sp>
          <p:nvSpPr>
            <p:cNvPr id="30829" name="Line 148">
              <a:extLst>
                <a:ext uri="{FF2B5EF4-FFF2-40B4-BE49-F238E27FC236}">
                  <a16:creationId xmlns:a16="http://schemas.microsoft.com/office/drawing/2014/main" id="{7BF51551-1417-024E-15A2-BDA61CA637E3}"/>
                </a:ext>
              </a:extLst>
            </p:cNvPr>
            <p:cNvSpPr>
              <a:spLocks noChangeShapeType="1"/>
            </p:cNvSpPr>
            <p:nvPr/>
          </p:nvSpPr>
          <p:spPr bwMode="auto">
            <a:xfrm>
              <a:off x="3583" y="1108"/>
              <a:ext cx="1" cy="177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0" name="Line 149">
              <a:extLst>
                <a:ext uri="{FF2B5EF4-FFF2-40B4-BE49-F238E27FC236}">
                  <a16:creationId xmlns:a16="http://schemas.microsoft.com/office/drawing/2014/main" id="{0C7B3056-CAED-A4C5-4FC3-DA19C34F0248}"/>
                </a:ext>
              </a:extLst>
            </p:cNvPr>
            <p:cNvSpPr>
              <a:spLocks noChangeShapeType="1"/>
            </p:cNvSpPr>
            <p:nvPr/>
          </p:nvSpPr>
          <p:spPr bwMode="auto">
            <a:xfrm>
              <a:off x="3533" y="2718"/>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1" name="Line 150">
              <a:extLst>
                <a:ext uri="{FF2B5EF4-FFF2-40B4-BE49-F238E27FC236}">
                  <a16:creationId xmlns:a16="http://schemas.microsoft.com/office/drawing/2014/main" id="{F72EE648-8C80-AF0D-C66A-765F3974386A}"/>
                </a:ext>
              </a:extLst>
            </p:cNvPr>
            <p:cNvSpPr>
              <a:spLocks noChangeShapeType="1"/>
            </p:cNvSpPr>
            <p:nvPr/>
          </p:nvSpPr>
          <p:spPr bwMode="auto">
            <a:xfrm>
              <a:off x="3533" y="2557"/>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2" name="Line 151">
              <a:extLst>
                <a:ext uri="{FF2B5EF4-FFF2-40B4-BE49-F238E27FC236}">
                  <a16:creationId xmlns:a16="http://schemas.microsoft.com/office/drawing/2014/main" id="{FEF23B93-F785-6B5F-F14C-3441B0555703}"/>
                </a:ext>
              </a:extLst>
            </p:cNvPr>
            <p:cNvSpPr>
              <a:spLocks noChangeShapeType="1"/>
            </p:cNvSpPr>
            <p:nvPr/>
          </p:nvSpPr>
          <p:spPr bwMode="auto">
            <a:xfrm>
              <a:off x="3533" y="2395"/>
              <a:ext cx="5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3" name="Line 152">
              <a:extLst>
                <a:ext uri="{FF2B5EF4-FFF2-40B4-BE49-F238E27FC236}">
                  <a16:creationId xmlns:a16="http://schemas.microsoft.com/office/drawing/2014/main" id="{1CA35864-9926-6995-7E2F-915E9DDF14A7}"/>
                </a:ext>
              </a:extLst>
            </p:cNvPr>
            <p:cNvSpPr>
              <a:spLocks noChangeShapeType="1"/>
            </p:cNvSpPr>
            <p:nvPr/>
          </p:nvSpPr>
          <p:spPr bwMode="auto">
            <a:xfrm>
              <a:off x="3533" y="2235"/>
              <a:ext cx="5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4" name="Line 153">
              <a:extLst>
                <a:ext uri="{FF2B5EF4-FFF2-40B4-BE49-F238E27FC236}">
                  <a16:creationId xmlns:a16="http://schemas.microsoft.com/office/drawing/2014/main" id="{84840177-17B1-076E-5741-A4FC102833D0}"/>
                </a:ext>
              </a:extLst>
            </p:cNvPr>
            <p:cNvSpPr>
              <a:spLocks noChangeShapeType="1"/>
            </p:cNvSpPr>
            <p:nvPr/>
          </p:nvSpPr>
          <p:spPr bwMode="auto">
            <a:xfrm>
              <a:off x="3533" y="2073"/>
              <a:ext cx="5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5" name="Line 154">
              <a:extLst>
                <a:ext uri="{FF2B5EF4-FFF2-40B4-BE49-F238E27FC236}">
                  <a16:creationId xmlns:a16="http://schemas.microsoft.com/office/drawing/2014/main" id="{D9086900-C988-ECEF-E3F8-239E5CC73721}"/>
                </a:ext>
              </a:extLst>
            </p:cNvPr>
            <p:cNvSpPr>
              <a:spLocks noChangeShapeType="1"/>
            </p:cNvSpPr>
            <p:nvPr/>
          </p:nvSpPr>
          <p:spPr bwMode="auto">
            <a:xfrm>
              <a:off x="3533" y="1916"/>
              <a:ext cx="5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6" name="Line 155">
              <a:extLst>
                <a:ext uri="{FF2B5EF4-FFF2-40B4-BE49-F238E27FC236}">
                  <a16:creationId xmlns:a16="http://schemas.microsoft.com/office/drawing/2014/main" id="{8467A339-7C26-4A55-925F-84F438FA8AF5}"/>
                </a:ext>
              </a:extLst>
            </p:cNvPr>
            <p:cNvSpPr>
              <a:spLocks noChangeShapeType="1"/>
            </p:cNvSpPr>
            <p:nvPr/>
          </p:nvSpPr>
          <p:spPr bwMode="auto">
            <a:xfrm>
              <a:off x="3533" y="1753"/>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7" name="Line 156">
              <a:extLst>
                <a:ext uri="{FF2B5EF4-FFF2-40B4-BE49-F238E27FC236}">
                  <a16:creationId xmlns:a16="http://schemas.microsoft.com/office/drawing/2014/main" id="{13F104E1-0544-57AA-7CEE-A424BB81AE37}"/>
                </a:ext>
              </a:extLst>
            </p:cNvPr>
            <p:cNvSpPr>
              <a:spLocks noChangeShapeType="1"/>
            </p:cNvSpPr>
            <p:nvPr/>
          </p:nvSpPr>
          <p:spPr bwMode="auto">
            <a:xfrm>
              <a:off x="3533" y="1592"/>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8" name="Line 157">
              <a:extLst>
                <a:ext uri="{FF2B5EF4-FFF2-40B4-BE49-F238E27FC236}">
                  <a16:creationId xmlns:a16="http://schemas.microsoft.com/office/drawing/2014/main" id="{60EE59A7-FD0E-31E8-4852-8C34FBCDEBA4}"/>
                </a:ext>
              </a:extLst>
            </p:cNvPr>
            <p:cNvSpPr>
              <a:spLocks noChangeShapeType="1"/>
            </p:cNvSpPr>
            <p:nvPr/>
          </p:nvSpPr>
          <p:spPr bwMode="auto">
            <a:xfrm>
              <a:off x="3533" y="1431"/>
              <a:ext cx="5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39" name="Line 158">
              <a:extLst>
                <a:ext uri="{FF2B5EF4-FFF2-40B4-BE49-F238E27FC236}">
                  <a16:creationId xmlns:a16="http://schemas.microsoft.com/office/drawing/2014/main" id="{BCE78808-0F19-84FB-6A39-82B30D02E39C}"/>
                </a:ext>
              </a:extLst>
            </p:cNvPr>
            <p:cNvSpPr>
              <a:spLocks noChangeShapeType="1"/>
            </p:cNvSpPr>
            <p:nvPr/>
          </p:nvSpPr>
          <p:spPr bwMode="auto">
            <a:xfrm>
              <a:off x="3533" y="1270"/>
              <a:ext cx="5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40" name="Line 159">
              <a:extLst>
                <a:ext uri="{FF2B5EF4-FFF2-40B4-BE49-F238E27FC236}">
                  <a16:creationId xmlns:a16="http://schemas.microsoft.com/office/drawing/2014/main" id="{2EBFDBC2-A612-0580-449F-2EDF9DC86384}"/>
                </a:ext>
              </a:extLst>
            </p:cNvPr>
            <p:cNvSpPr>
              <a:spLocks noChangeShapeType="1"/>
            </p:cNvSpPr>
            <p:nvPr/>
          </p:nvSpPr>
          <p:spPr bwMode="auto">
            <a:xfrm>
              <a:off x="3533" y="1108"/>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41" name="Rectangle 160">
              <a:extLst>
                <a:ext uri="{FF2B5EF4-FFF2-40B4-BE49-F238E27FC236}">
                  <a16:creationId xmlns:a16="http://schemas.microsoft.com/office/drawing/2014/main" id="{70CA620F-A1A6-9BCE-D977-3C2EEA8BFFE7}"/>
                </a:ext>
              </a:extLst>
            </p:cNvPr>
            <p:cNvSpPr>
              <a:spLocks noChangeArrowheads="1"/>
            </p:cNvSpPr>
            <p:nvPr/>
          </p:nvSpPr>
          <p:spPr bwMode="auto">
            <a:xfrm>
              <a:off x="3366" y="2827"/>
              <a:ext cx="5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0</a:t>
              </a:r>
              <a:endParaRPr lang="en-US" altLang="en-US" sz="1200">
                <a:solidFill>
                  <a:srgbClr val="FFFFFF"/>
                </a:solidFill>
              </a:endParaRPr>
            </a:p>
          </p:txBody>
        </p:sp>
        <p:sp>
          <p:nvSpPr>
            <p:cNvPr id="30842" name="Rectangle 161">
              <a:extLst>
                <a:ext uri="{FF2B5EF4-FFF2-40B4-BE49-F238E27FC236}">
                  <a16:creationId xmlns:a16="http://schemas.microsoft.com/office/drawing/2014/main" id="{320AA148-9C7F-E0DC-48D8-886614FC93C1}"/>
                </a:ext>
              </a:extLst>
            </p:cNvPr>
            <p:cNvSpPr>
              <a:spLocks noChangeArrowheads="1"/>
            </p:cNvSpPr>
            <p:nvPr/>
          </p:nvSpPr>
          <p:spPr bwMode="auto">
            <a:xfrm>
              <a:off x="3321" y="2666"/>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100</a:t>
              </a:r>
              <a:endParaRPr lang="en-US" altLang="en-US" sz="1200">
                <a:solidFill>
                  <a:srgbClr val="FFFFFF"/>
                </a:solidFill>
              </a:endParaRPr>
            </a:p>
          </p:txBody>
        </p:sp>
        <p:sp>
          <p:nvSpPr>
            <p:cNvPr id="30843" name="Rectangle 162">
              <a:extLst>
                <a:ext uri="{FF2B5EF4-FFF2-40B4-BE49-F238E27FC236}">
                  <a16:creationId xmlns:a16="http://schemas.microsoft.com/office/drawing/2014/main" id="{FCC79FDE-23AA-8214-25B4-B7723C944D39}"/>
                </a:ext>
              </a:extLst>
            </p:cNvPr>
            <p:cNvSpPr>
              <a:spLocks noChangeArrowheads="1"/>
            </p:cNvSpPr>
            <p:nvPr/>
          </p:nvSpPr>
          <p:spPr bwMode="auto">
            <a:xfrm>
              <a:off x="3321" y="2505"/>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200</a:t>
              </a:r>
              <a:endParaRPr lang="en-US" altLang="en-US" sz="1200">
                <a:solidFill>
                  <a:srgbClr val="FFFFFF"/>
                </a:solidFill>
              </a:endParaRPr>
            </a:p>
          </p:txBody>
        </p:sp>
        <p:sp>
          <p:nvSpPr>
            <p:cNvPr id="30844" name="Rectangle 163">
              <a:extLst>
                <a:ext uri="{FF2B5EF4-FFF2-40B4-BE49-F238E27FC236}">
                  <a16:creationId xmlns:a16="http://schemas.microsoft.com/office/drawing/2014/main" id="{2124B5BA-F45F-B822-0C6A-5CEDB9398E45}"/>
                </a:ext>
              </a:extLst>
            </p:cNvPr>
            <p:cNvSpPr>
              <a:spLocks noChangeArrowheads="1"/>
            </p:cNvSpPr>
            <p:nvPr/>
          </p:nvSpPr>
          <p:spPr bwMode="auto">
            <a:xfrm>
              <a:off x="3321" y="2344"/>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300</a:t>
              </a:r>
              <a:endParaRPr lang="en-US" altLang="en-US" sz="1200">
                <a:solidFill>
                  <a:srgbClr val="FFFFFF"/>
                </a:solidFill>
              </a:endParaRPr>
            </a:p>
          </p:txBody>
        </p:sp>
        <p:sp>
          <p:nvSpPr>
            <p:cNvPr id="30845" name="Rectangle 164">
              <a:extLst>
                <a:ext uri="{FF2B5EF4-FFF2-40B4-BE49-F238E27FC236}">
                  <a16:creationId xmlns:a16="http://schemas.microsoft.com/office/drawing/2014/main" id="{A70942B5-A945-5832-2660-CED473DE8D8E}"/>
                </a:ext>
              </a:extLst>
            </p:cNvPr>
            <p:cNvSpPr>
              <a:spLocks noChangeArrowheads="1"/>
            </p:cNvSpPr>
            <p:nvPr/>
          </p:nvSpPr>
          <p:spPr bwMode="auto">
            <a:xfrm>
              <a:off x="3321" y="2182"/>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400</a:t>
              </a:r>
              <a:endParaRPr lang="en-US" altLang="en-US" sz="1200">
                <a:solidFill>
                  <a:srgbClr val="FFFFFF"/>
                </a:solidFill>
              </a:endParaRPr>
            </a:p>
          </p:txBody>
        </p:sp>
        <p:sp>
          <p:nvSpPr>
            <p:cNvPr id="30846" name="Rectangle 165">
              <a:extLst>
                <a:ext uri="{FF2B5EF4-FFF2-40B4-BE49-F238E27FC236}">
                  <a16:creationId xmlns:a16="http://schemas.microsoft.com/office/drawing/2014/main" id="{82BB3F95-3F7D-2D34-5F03-AE3B6A4E948D}"/>
                </a:ext>
              </a:extLst>
            </p:cNvPr>
            <p:cNvSpPr>
              <a:spLocks noChangeArrowheads="1"/>
            </p:cNvSpPr>
            <p:nvPr/>
          </p:nvSpPr>
          <p:spPr bwMode="auto">
            <a:xfrm>
              <a:off x="3321" y="2021"/>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500</a:t>
              </a:r>
              <a:endParaRPr lang="en-US" altLang="en-US" sz="1200">
                <a:solidFill>
                  <a:srgbClr val="FFFFFF"/>
                </a:solidFill>
              </a:endParaRPr>
            </a:p>
          </p:txBody>
        </p:sp>
        <p:sp>
          <p:nvSpPr>
            <p:cNvPr id="30847" name="Rectangle 166">
              <a:extLst>
                <a:ext uri="{FF2B5EF4-FFF2-40B4-BE49-F238E27FC236}">
                  <a16:creationId xmlns:a16="http://schemas.microsoft.com/office/drawing/2014/main" id="{941363C8-01A9-2509-102C-3185ED06577A}"/>
                </a:ext>
              </a:extLst>
            </p:cNvPr>
            <p:cNvSpPr>
              <a:spLocks noChangeArrowheads="1"/>
            </p:cNvSpPr>
            <p:nvPr/>
          </p:nvSpPr>
          <p:spPr bwMode="auto">
            <a:xfrm>
              <a:off x="3321" y="1862"/>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600</a:t>
              </a:r>
              <a:endParaRPr lang="en-US" altLang="en-US" sz="1200">
                <a:solidFill>
                  <a:srgbClr val="FFFFFF"/>
                </a:solidFill>
              </a:endParaRPr>
            </a:p>
          </p:txBody>
        </p:sp>
        <p:sp>
          <p:nvSpPr>
            <p:cNvPr id="30848" name="Rectangle 167">
              <a:extLst>
                <a:ext uri="{FF2B5EF4-FFF2-40B4-BE49-F238E27FC236}">
                  <a16:creationId xmlns:a16="http://schemas.microsoft.com/office/drawing/2014/main" id="{28E9EF2B-8B4D-AB30-597C-C31A743699B9}"/>
                </a:ext>
              </a:extLst>
            </p:cNvPr>
            <p:cNvSpPr>
              <a:spLocks noChangeArrowheads="1"/>
            </p:cNvSpPr>
            <p:nvPr/>
          </p:nvSpPr>
          <p:spPr bwMode="auto">
            <a:xfrm>
              <a:off x="3321" y="1701"/>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700</a:t>
              </a:r>
              <a:endParaRPr lang="en-US" altLang="en-US" sz="1200">
                <a:solidFill>
                  <a:srgbClr val="FFFFFF"/>
                </a:solidFill>
              </a:endParaRPr>
            </a:p>
          </p:txBody>
        </p:sp>
        <p:sp>
          <p:nvSpPr>
            <p:cNvPr id="30849" name="Rectangle 168">
              <a:extLst>
                <a:ext uri="{FF2B5EF4-FFF2-40B4-BE49-F238E27FC236}">
                  <a16:creationId xmlns:a16="http://schemas.microsoft.com/office/drawing/2014/main" id="{AF6C33EA-32E0-4FC5-40A7-A5E0FDFFE022}"/>
                </a:ext>
              </a:extLst>
            </p:cNvPr>
            <p:cNvSpPr>
              <a:spLocks noChangeArrowheads="1"/>
            </p:cNvSpPr>
            <p:nvPr/>
          </p:nvSpPr>
          <p:spPr bwMode="auto">
            <a:xfrm>
              <a:off x="3321" y="1540"/>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800</a:t>
              </a:r>
              <a:endParaRPr lang="en-US" altLang="en-US" sz="1200">
                <a:solidFill>
                  <a:srgbClr val="FFFFFF"/>
                </a:solidFill>
              </a:endParaRPr>
            </a:p>
          </p:txBody>
        </p:sp>
        <p:sp>
          <p:nvSpPr>
            <p:cNvPr id="30850" name="Rectangle 169">
              <a:extLst>
                <a:ext uri="{FF2B5EF4-FFF2-40B4-BE49-F238E27FC236}">
                  <a16:creationId xmlns:a16="http://schemas.microsoft.com/office/drawing/2014/main" id="{D8118419-CA09-A0B4-CEEB-0509E0B19127}"/>
                </a:ext>
              </a:extLst>
            </p:cNvPr>
            <p:cNvSpPr>
              <a:spLocks noChangeArrowheads="1"/>
            </p:cNvSpPr>
            <p:nvPr/>
          </p:nvSpPr>
          <p:spPr bwMode="auto">
            <a:xfrm>
              <a:off x="3321" y="1379"/>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900</a:t>
              </a:r>
              <a:endParaRPr lang="en-US" altLang="en-US" sz="1200">
                <a:solidFill>
                  <a:srgbClr val="FFFFFF"/>
                </a:solidFill>
              </a:endParaRPr>
            </a:p>
          </p:txBody>
        </p:sp>
        <p:sp>
          <p:nvSpPr>
            <p:cNvPr id="30851" name="Rectangle 170">
              <a:extLst>
                <a:ext uri="{FF2B5EF4-FFF2-40B4-BE49-F238E27FC236}">
                  <a16:creationId xmlns:a16="http://schemas.microsoft.com/office/drawing/2014/main" id="{E690C154-674D-EE32-486D-6EF02FD76308}"/>
                </a:ext>
              </a:extLst>
            </p:cNvPr>
            <p:cNvSpPr>
              <a:spLocks noChangeArrowheads="1"/>
            </p:cNvSpPr>
            <p:nvPr/>
          </p:nvSpPr>
          <p:spPr bwMode="auto">
            <a:xfrm>
              <a:off x="3267" y="1217"/>
              <a:ext cx="21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1000</a:t>
              </a:r>
              <a:endParaRPr lang="en-US" altLang="en-US" sz="1200">
                <a:solidFill>
                  <a:srgbClr val="FFFFFF"/>
                </a:solidFill>
              </a:endParaRPr>
            </a:p>
          </p:txBody>
        </p:sp>
        <p:sp>
          <p:nvSpPr>
            <p:cNvPr id="30852" name="Rectangle 171">
              <a:extLst>
                <a:ext uri="{FF2B5EF4-FFF2-40B4-BE49-F238E27FC236}">
                  <a16:creationId xmlns:a16="http://schemas.microsoft.com/office/drawing/2014/main" id="{0D88881E-ACB1-D941-0657-31C82A03FF65}"/>
                </a:ext>
              </a:extLst>
            </p:cNvPr>
            <p:cNvSpPr>
              <a:spLocks noChangeArrowheads="1"/>
            </p:cNvSpPr>
            <p:nvPr/>
          </p:nvSpPr>
          <p:spPr bwMode="auto">
            <a:xfrm>
              <a:off x="3267" y="1056"/>
              <a:ext cx="209"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1100</a:t>
              </a:r>
              <a:endParaRPr lang="en-US" altLang="en-US" sz="1200">
                <a:solidFill>
                  <a:srgbClr val="FFFFFF"/>
                </a:solidFill>
              </a:endParaRPr>
            </a:p>
          </p:txBody>
        </p:sp>
        <p:sp>
          <p:nvSpPr>
            <p:cNvPr id="30853" name="Line 172">
              <a:extLst>
                <a:ext uri="{FF2B5EF4-FFF2-40B4-BE49-F238E27FC236}">
                  <a16:creationId xmlns:a16="http://schemas.microsoft.com/office/drawing/2014/main" id="{581F767B-F478-A345-912B-308BD96086C9}"/>
                </a:ext>
              </a:extLst>
            </p:cNvPr>
            <p:cNvSpPr>
              <a:spLocks noChangeShapeType="1"/>
            </p:cNvSpPr>
            <p:nvPr/>
          </p:nvSpPr>
          <p:spPr bwMode="auto">
            <a:xfrm>
              <a:off x="3533" y="2880"/>
              <a:ext cx="5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grpSp>
      <p:grpSp>
        <p:nvGrpSpPr>
          <p:cNvPr id="15" name="Group 178">
            <a:extLst>
              <a:ext uri="{FF2B5EF4-FFF2-40B4-BE49-F238E27FC236}">
                <a16:creationId xmlns:a16="http://schemas.microsoft.com/office/drawing/2014/main" id="{8F02876A-62DF-4353-73B9-04C1C9E39FA4}"/>
              </a:ext>
            </a:extLst>
          </p:cNvPr>
          <p:cNvGrpSpPr>
            <a:grpSpLocks/>
          </p:cNvGrpSpPr>
          <p:nvPr/>
        </p:nvGrpSpPr>
        <p:grpSpPr bwMode="auto">
          <a:xfrm>
            <a:off x="2766244" y="822073"/>
            <a:ext cx="8280400" cy="5141913"/>
            <a:chOff x="1037" y="529"/>
            <a:chExt cx="5216" cy="3239"/>
          </a:xfrm>
        </p:grpSpPr>
        <p:grpSp>
          <p:nvGrpSpPr>
            <p:cNvPr id="30744" name="Group 176">
              <a:extLst>
                <a:ext uri="{FF2B5EF4-FFF2-40B4-BE49-F238E27FC236}">
                  <a16:creationId xmlns:a16="http://schemas.microsoft.com/office/drawing/2014/main" id="{3A97E5CC-D101-8D7C-7D5E-F42C02997859}"/>
                </a:ext>
              </a:extLst>
            </p:cNvPr>
            <p:cNvGrpSpPr>
              <a:grpSpLocks/>
            </p:cNvGrpSpPr>
            <p:nvPr/>
          </p:nvGrpSpPr>
          <p:grpSpPr bwMode="auto">
            <a:xfrm>
              <a:off x="2616" y="1114"/>
              <a:ext cx="3637" cy="2654"/>
              <a:chOff x="2616" y="1114"/>
              <a:chExt cx="3637" cy="2654"/>
            </a:xfrm>
          </p:grpSpPr>
          <p:sp>
            <p:nvSpPr>
              <p:cNvPr id="30746" name="Line 9">
                <a:extLst>
                  <a:ext uri="{FF2B5EF4-FFF2-40B4-BE49-F238E27FC236}">
                    <a16:creationId xmlns:a16="http://schemas.microsoft.com/office/drawing/2014/main" id="{22549C36-7068-501A-7636-C9D9372E0C2E}"/>
                  </a:ext>
                </a:extLst>
              </p:cNvPr>
              <p:cNvSpPr>
                <a:spLocks noChangeShapeType="1"/>
              </p:cNvSpPr>
              <p:nvPr/>
            </p:nvSpPr>
            <p:spPr bwMode="auto">
              <a:xfrm>
                <a:off x="3607" y="3226"/>
                <a:ext cx="2588"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47" name="Line 10">
                <a:extLst>
                  <a:ext uri="{FF2B5EF4-FFF2-40B4-BE49-F238E27FC236}">
                    <a16:creationId xmlns:a16="http://schemas.microsoft.com/office/drawing/2014/main" id="{E9AC5152-0DBA-C961-B417-7D3D219B5943}"/>
                  </a:ext>
                </a:extLst>
              </p:cNvPr>
              <p:cNvSpPr>
                <a:spLocks noChangeShapeType="1"/>
              </p:cNvSpPr>
              <p:nvPr/>
            </p:nvSpPr>
            <p:spPr bwMode="auto">
              <a:xfrm flipV="1">
                <a:off x="3607" y="3226"/>
                <a:ext cx="2"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48" name="Line 11">
                <a:extLst>
                  <a:ext uri="{FF2B5EF4-FFF2-40B4-BE49-F238E27FC236}">
                    <a16:creationId xmlns:a16="http://schemas.microsoft.com/office/drawing/2014/main" id="{E5EBDBC0-88DA-8F77-C8E3-8B42DCC8F508}"/>
                  </a:ext>
                </a:extLst>
              </p:cNvPr>
              <p:cNvSpPr>
                <a:spLocks noChangeShapeType="1"/>
              </p:cNvSpPr>
              <p:nvPr/>
            </p:nvSpPr>
            <p:spPr bwMode="auto">
              <a:xfrm flipV="1">
                <a:off x="3780"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49" name="Line 12">
                <a:extLst>
                  <a:ext uri="{FF2B5EF4-FFF2-40B4-BE49-F238E27FC236}">
                    <a16:creationId xmlns:a16="http://schemas.microsoft.com/office/drawing/2014/main" id="{55CD1346-9CB9-402F-83C0-3B62993039C5}"/>
                  </a:ext>
                </a:extLst>
              </p:cNvPr>
              <p:cNvSpPr>
                <a:spLocks noChangeShapeType="1"/>
              </p:cNvSpPr>
              <p:nvPr/>
            </p:nvSpPr>
            <p:spPr bwMode="auto">
              <a:xfrm flipV="1">
                <a:off x="3951" y="3226"/>
                <a:ext cx="2"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0" name="Line 13">
                <a:extLst>
                  <a:ext uri="{FF2B5EF4-FFF2-40B4-BE49-F238E27FC236}">
                    <a16:creationId xmlns:a16="http://schemas.microsoft.com/office/drawing/2014/main" id="{9BD0678C-5A55-3550-DE80-D723CC11A287}"/>
                  </a:ext>
                </a:extLst>
              </p:cNvPr>
              <p:cNvSpPr>
                <a:spLocks noChangeShapeType="1"/>
              </p:cNvSpPr>
              <p:nvPr/>
            </p:nvSpPr>
            <p:spPr bwMode="auto">
              <a:xfrm flipV="1">
                <a:off x="4124" y="3226"/>
                <a:ext cx="2"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1" name="Line 14">
                <a:extLst>
                  <a:ext uri="{FF2B5EF4-FFF2-40B4-BE49-F238E27FC236}">
                    <a16:creationId xmlns:a16="http://schemas.microsoft.com/office/drawing/2014/main" id="{F01AB30A-0457-93A2-463B-F8024004BD15}"/>
                  </a:ext>
                </a:extLst>
              </p:cNvPr>
              <p:cNvSpPr>
                <a:spLocks noChangeShapeType="1"/>
              </p:cNvSpPr>
              <p:nvPr/>
            </p:nvSpPr>
            <p:spPr bwMode="auto">
              <a:xfrm flipV="1">
                <a:off x="4297"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2" name="Line 15">
                <a:extLst>
                  <a:ext uri="{FF2B5EF4-FFF2-40B4-BE49-F238E27FC236}">
                    <a16:creationId xmlns:a16="http://schemas.microsoft.com/office/drawing/2014/main" id="{A9A65A13-4E5A-FB86-CD07-1A310FD9C277}"/>
                  </a:ext>
                </a:extLst>
              </p:cNvPr>
              <p:cNvSpPr>
                <a:spLocks noChangeShapeType="1"/>
              </p:cNvSpPr>
              <p:nvPr/>
            </p:nvSpPr>
            <p:spPr bwMode="auto">
              <a:xfrm flipV="1">
                <a:off x="4470"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3" name="Line 16">
                <a:extLst>
                  <a:ext uri="{FF2B5EF4-FFF2-40B4-BE49-F238E27FC236}">
                    <a16:creationId xmlns:a16="http://schemas.microsoft.com/office/drawing/2014/main" id="{2F4C1F47-5BEF-C58E-5D0D-90AEFCF6C8DB}"/>
                  </a:ext>
                </a:extLst>
              </p:cNvPr>
              <p:cNvSpPr>
                <a:spLocks noChangeShapeType="1"/>
              </p:cNvSpPr>
              <p:nvPr/>
            </p:nvSpPr>
            <p:spPr bwMode="auto">
              <a:xfrm flipV="1">
                <a:off x="4643"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4" name="Line 17">
                <a:extLst>
                  <a:ext uri="{FF2B5EF4-FFF2-40B4-BE49-F238E27FC236}">
                    <a16:creationId xmlns:a16="http://schemas.microsoft.com/office/drawing/2014/main" id="{98E96AC8-F227-E992-99B4-92E073A1D8A6}"/>
                  </a:ext>
                </a:extLst>
              </p:cNvPr>
              <p:cNvSpPr>
                <a:spLocks noChangeShapeType="1"/>
              </p:cNvSpPr>
              <p:nvPr/>
            </p:nvSpPr>
            <p:spPr bwMode="auto">
              <a:xfrm flipV="1">
                <a:off x="4814"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5" name="Line 18">
                <a:extLst>
                  <a:ext uri="{FF2B5EF4-FFF2-40B4-BE49-F238E27FC236}">
                    <a16:creationId xmlns:a16="http://schemas.microsoft.com/office/drawing/2014/main" id="{AA67CE37-593E-EA98-A8EE-DC9CEBD2D772}"/>
                  </a:ext>
                </a:extLst>
              </p:cNvPr>
              <p:cNvSpPr>
                <a:spLocks noChangeShapeType="1"/>
              </p:cNvSpPr>
              <p:nvPr/>
            </p:nvSpPr>
            <p:spPr bwMode="auto">
              <a:xfrm flipV="1">
                <a:off x="4987"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6" name="Line 19">
                <a:extLst>
                  <a:ext uri="{FF2B5EF4-FFF2-40B4-BE49-F238E27FC236}">
                    <a16:creationId xmlns:a16="http://schemas.microsoft.com/office/drawing/2014/main" id="{970F176A-1B25-912A-948A-13343D7BFA87}"/>
                  </a:ext>
                </a:extLst>
              </p:cNvPr>
              <p:cNvSpPr>
                <a:spLocks noChangeShapeType="1"/>
              </p:cNvSpPr>
              <p:nvPr/>
            </p:nvSpPr>
            <p:spPr bwMode="auto">
              <a:xfrm flipV="1">
                <a:off x="5160"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7" name="Line 20">
                <a:extLst>
                  <a:ext uri="{FF2B5EF4-FFF2-40B4-BE49-F238E27FC236}">
                    <a16:creationId xmlns:a16="http://schemas.microsoft.com/office/drawing/2014/main" id="{90C9C213-B332-405E-9005-DE343123F79D}"/>
                  </a:ext>
                </a:extLst>
              </p:cNvPr>
              <p:cNvSpPr>
                <a:spLocks noChangeShapeType="1"/>
              </p:cNvSpPr>
              <p:nvPr/>
            </p:nvSpPr>
            <p:spPr bwMode="auto">
              <a:xfrm flipV="1">
                <a:off x="5332" y="3226"/>
                <a:ext cx="2"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8" name="Line 21">
                <a:extLst>
                  <a:ext uri="{FF2B5EF4-FFF2-40B4-BE49-F238E27FC236}">
                    <a16:creationId xmlns:a16="http://schemas.microsoft.com/office/drawing/2014/main" id="{019C51B7-FF20-5B65-51E2-4EB71E4754E3}"/>
                  </a:ext>
                </a:extLst>
              </p:cNvPr>
              <p:cNvSpPr>
                <a:spLocks noChangeShapeType="1"/>
              </p:cNvSpPr>
              <p:nvPr/>
            </p:nvSpPr>
            <p:spPr bwMode="auto">
              <a:xfrm flipV="1">
                <a:off x="5504"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59" name="Line 22">
                <a:extLst>
                  <a:ext uri="{FF2B5EF4-FFF2-40B4-BE49-F238E27FC236}">
                    <a16:creationId xmlns:a16="http://schemas.microsoft.com/office/drawing/2014/main" id="{1B2A39F0-5EFA-9335-8E2A-BB5BF2A1CFBE}"/>
                  </a:ext>
                </a:extLst>
              </p:cNvPr>
              <p:cNvSpPr>
                <a:spLocks noChangeShapeType="1"/>
              </p:cNvSpPr>
              <p:nvPr/>
            </p:nvSpPr>
            <p:spPr bwMode="auto">
              <a:xfrm flipV="1">
                <a:off x="5677"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60" name="Line 23">
                <a:extLst>
                  <a:ext uri="{FF2B5EF4-FFF2-40B4-BE49-F238E27FC236}">
                    <a16:creationId xmlns:a16="http://schemas.microsoft.com/office/drawing/2014/main" id="{324D57B5-980F-2C7F-A1CE-F574564B9CF1}"/>
                  </a:ext>
                </a:extLst>
              </p:cNvPr>
              <p:cNvSpPr>
                <a:spLocks noChangeShapeType="1"/>
              </p:cNvSpPr>
              <p:nvPr/>
            </p:nvSpPr>
            <p:spPr bwMode="auto">
              <a:xfrm flipV="1">
                <a:off x="5849" y="3226"/>
                <a:ext cx="2"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61" name="Line 24">
                <a:extLst>
                  <a:ext uri="{FF2B5EF4-FFF2-40B4-BE49-F238E27FC236}">
                    <a16:creationId xmlns:a16="http://schemas.microsoft.com/office/drawing/2014/main" id="{727412C4-740F-2082-17C8-BCB14D51A6B0}"/>
                  </a:ext>
                </a:extLst>
              </p:cNvPr>
              <p:cNvSpPr>
                <a:spLocks noChangeShapeType="1"/>
              </p:cNvSpPr>
              <p:nvPr/>
            </p:nvSpPr>
            <p:spPr bwMode="auto">
              <a:xfrm flipV="1">
                <a:off x="6022" y="3226"/>
                <a:ext cx="2"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62" name="Line 25">
                <a:extLst>
                  <a:ext uri="{FF2B5EF4-FFF2-40B4-BE49-F238E27FC236}">
                    <a16:creationId xmlns:a16="http://schemas.microsoft.com/office/drawing/2014/main" id="{1C48B3C6-924D-E937-BEB1-230ADAFB947F}"/>
                  </a:ext>
                </a:extLst>
              </p:cNvPr>
              <p:cNvSpPr>
                <a:spLocks noChangeShapeType="1"/>
              </p:cNvSpPr>
              <p:nvPr/>
            </p:nvSpPr>
            <p:spPr bwMode="auto">
              <a:xfrm flipV="1">
                <a:off x="6195" y="3226"/>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63" name="Rectangle 26">
                <a:extLst>
                  <a:ext uri="{FF2B5EF4-FFF2-40B4-BE49-F238E27FC236}">
                    <a16:creationId xmlns:a16="http://schemas.microsoft.com/office/drawing/2014/main" id="{2602289D-96A1-A066-DB01-6E2141448402}"/>
                  </a:ext>
                </a:extLst>
              </p:cNvPr>
              <p:cNvSpPr>
                <a:spLocks noChangeArrowheads="1"/>
              </p:cNvSpPr>
              <p:nvPr/>
            </p:nvSpPr>
            <p:spPr bwMode="auto">
              <a:xfrm>
                <a:off x="3566" y="3306"/>
                <a:ext cx="5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0</a:t>
                </a:r>
                <a:endParaRPr lang="en-US" altLang="en-US" sz="1200">
                  <a:solidFill>
                    <a:srgbClr val="FFFFFF"/>
                  </a:solidFill>
                </a:endParaRPr>
              </a:p>
            </p:txBody>
          </p:sp>
          <p:sp>
            <p:nvSpPr>
              <p:cNvPr id="30764" name="Rectangle 27">
                <a:extLst>
                  <a:ext uri="{FF2B5EF4-FFF2-40B4-BE49-F238E27FC236}">
                    <a16:creationId xmlns:a16="http://schemas.microsoft.com/office/drawing/2014/main" id="{A650CFE0-1357-0AE5-D5A6-44C28D004C3B}"/>
                  </a:ext>
                </a:extLst>
              </p:cNvPr>
              <p:cNvSpPr>
                <a:spLocks noChangeArrowheads="1"/>
              </p:cNvSpPr>
              <p:nvPr/>
            </p:nvSpPr>
            <p:spPr bwMode="auto">
              <a:xfrm>
                <a:off x="4088" y="3306"/>
                <a:ext cx="5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1</a:t>
                </a:r>
                <a:endParaRPr lang="en-US" altLang="en-US" sz="1200">
                  <a:solidFill>
                    <a:srgbClr val="FFFFFF"/>
                  </a:solidFill>
                </a:endParaRPr>
              </a:p>
            </p:txBody>
          </p:sp>
          <p:sp>
            <p:nvSpPr>
              <p:cNvPr id="30765" name="Rectangle 28">
                <a:extLst>
                  <a:ext uri="{FF2B5EF4-FFF2-40B4-BE49-F238E27FC236}">
                    <a16:creationId xmlns:a16="http://schemas.microsoft.com/office/drawing/2014/main" id="{47E0F635-EBD0-2C88-F6E5-1A5A54212B22}"/>
                  </a:ext>
                </a:extLst>
              </p:cNvPr>
              <p:cNvSpPr>
                <a:spLocks noChangeArrowheads="1"/>
              </p:cNvSpPr>
              <p:nvPr/>
            </p:nvSpPr>
            <p:spPr bwMode="auto">
              <a:xfrm>
                <a:off x="4600" y="3306"/>
                <a:ext cx="5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2</a:t>
                </a:r>
                <a:endParaRPr lang="en-US" altLang="en-US" sz="1200">
                  <a:solidFill>
                    <a:srgbClr val="FFFFFF"/>
                  </a:solidFill>
                </a:endParaRPr>
              </a:p>
            </p:txBody>
          </p:sp>
          <p:sp>
            <p:nvSpPr>
              <p:cNvPr id="30766" name="Rectangle 29">
                <a:extLst>
                  <a:ext uri="{FF2B5EF4-FFF2-40B4-BE49-F238E27FC236}">
                    <a16:creationId xmlns:a16="http://schemas.microsoft.com/office/drawing/2014/main" id="{D46131EE-C842-300B-D1BF-B1CF7092DDEE}"/>
                  </a:ext>
                </a:extLst>
              </p:cNvPr>
              <p:cNvSpPr>
                <a:spLocks noChangeArrowheads="1"/>
              </p:cNvSpPr>
              <p:nvPr/>
            </p:nvSpPr>
            <p:spPr bwMode="auto">
              <a:xfrm>
                <a:off x="5117" y="3306"/>
                <a:ext cx="5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3</a:t>
                </a:r>
                <a:endParaRPr lang="en-US" altLang="en-US" sz="1200">
                  <a:solidFill>
                    <a:srgbClr val="FFFFFF"/>
                  </a:solidFill>
                </a:endParaRPr>
              </a:p>
            </p:txBody>
          </p:sp>
          <p:sp>
            <p:nvSpPr>
              <p:cNvPr id="30767" name="Rectangle 30">
                <a:extLst>
                  <a:ext uri="{FF2B5EF4-FFF2-40B4-BE49-F238E27FC236}">
                    <a16:creationId xmlns:a16="http://schemas.microsoft.com/office/drawing/2014/main" id="{0A7E9CDF-63D5-0739-E750-579D91D76B74}"/>
                  </a:ext>
                </a:extLst>
              </p:cNvPr>
              <p:cNvSpPr>
                <a:spLocks noChangeArrowheads="1"/>
              </p:cNvSpPr>
              <p:nvPr/>
            </p:nvSpPr>
            <p:spPr bwMode="auto">
              <a:xfrm>
                <a:off x="5637" y="3306"/>
                <a:ext cx="5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4</a:t>
                </a:r>
                <a:endParaRPr lang="en-US" altLang="en-US" sz="1200">
                  <a:solidFill>
                    <a:srgbClr val="FFFFFF"/>
                  </a:solidFill>
                </a:endParaRPr>
              </a:p>
            </p:txBody>
          </p:sp>
          <p:sp>
            <p:nvSpPr>
              <p:cNvPr id="30768" name="Rectangle 31">
                <a:extLst>
                  <a:ext uri="{FF2B5EF4-FFF2-40B4-BE49-F238E27FC236}">
                    <a16:creationId xmlns:a16="http://schemas.microsoft.com/office/drawing/2014/main" id="{E77B49E0-296F-5930-2907-86C1B80606E4}"/>
                  </a:ext>
                </a:extLst>
              </p:cNvPr>
              <p:cNvSpPr>
                <a:spLocks noChangeArrowheads="1"/>
              </p:cNvSpPr>
              <p:nvPr/>
            </p:nvSpPr>
            <p:spPr bwMode="auto">
              <a:xfrm>
                <a:off x="6045" y="3306"/>
                <a:ext cx="178"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5 hr</a:t>
                </a:r>
                <a:endParaRPr lang="en-US" altLang="en-US" sz="1200">
                  <a:solidFill>
                    <a:srgbClr val="FFFFFF"/>
                  </a:solidFill>
                </a:endParaRPr>
              </a:p>
            </p:txBody>
          </p:sp>
          <p:sp>
            <p:nvSpPr>
              <p:cNvPr id="30769" name="Rectangle 32">
                <a:extLst>
                  <a:ext uri="{FF2B5EF4-FFF2-40B4-BE49-F238E27FC236}">
                    <a16:creationId xmlns:a16="http://schemas.microsoft.com/office/drawing/2014/main" id="{5D7D0E53-5786-67AF-101E-2731072CB540}"/>
                  </a:ext>
                </a:extLst>
              </p:cNvPr>
              <p:cNvSpPr>
                <a:spLocks noChangeArrowheads="1"/>
              </p:cNvSpPr>
              <p:nvPr/>
            </p:nvSpPr>
            <p:spPr bwMode="auto">
              <a:xfrm>
                <a:off x="4134" y="3574"/>
                <a:ext cx="1704" cy="19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2000" b="1" dirty="0">
                    <a:solidFill>
                      <a:srgbClr val="FFFFFF"/>
                    </a:solidFill>
                    <a:latin typeface="Calibri  "/>
                  </a:rPr>
                  <a:t>Time After Amphetamine</a:t>
                </a:r>
                <a:endParaRPr lang="en-US" altLang="en-US" sz="2000" dirty="0">
                  <a:solidFill>
                    <a:srgbClr val="FFFFFF"/>
                  </a:solidFill>
                  <a:latin typeface="Calibri  "/>
                </a:endParaRPr>
              </a:p>
            </p:txBody>
          </p:sp>
          <p:sp>
            <p:nvSpPr>
              <p:cNvPr id="30770" name="Line 89">
                <a:extLst>
                  <a:ext uri="{FF2B5EF4-FFF2-40B4-BE49-F238E27FC236}">
                    <a16:creationId xmlns:a16="http://schemas.microsoft.com/office/drawing/2014/main" id="{504568EC-2EA6-B883-9A44-24F033BEA989}"/>
                  </a:ext>
                </a:extLst>
              </p:cNvPr>
              <p:cNvSpPr>
                <a:spLocks noChangeShapeType="1"/>
              </p:cNvSpPr>
              <p:nvPr/>
            </p:nvSpPr>
            <p:spPr bwMode="auto">
              <a:xfrm flipV="1">
                <a:off x="3616" y="2210"/>
                <a:ext cx="172" cy="67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71" name="Line 90">
                <a:extLst>
                  <a:ext uri="{FF2B5EF4-FFF2-40B4-BE49-F238E27FC236}">
                    <a16:creationId xmlns:a16="http://schemas.microsoft.com/office/drawing/2014/main" id="{B5277FF7-04BA-B51A-E824-30DEBE3EA352}"/>
                  </a:ext>
                </a:extLst>
              </p:cNvPr>
              <p:cNvSpPr>
                <a:spLocks noChangeShapeType="1"/>
              </p:cNvSpPr>
              <p:nvPr/>
            </p:nvSpPr>
            <p:spPr bwMode="auto">
              <a:xfrm flipV="1">
                <a:off x="3788" y="1435"/>
                <a:ext cx="172" cy="7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72" name="Line 91">
                <a:extLst>
                  <a:ext uri="{FF2B5EF4-FFF2-40B4-BE49-F238E27FC236}">
                    <a16:creationId xmlns:a16="http://schemas.microsoft.com/office/drawing/2014/main" id="{0B2A9150-7EB2-2423-43D4-EC87C26EAF36}"/>
                  </a:ext>
                </a:extLst>
              </p:cNvPr>
              <p:cNvSpPr>
                <a:spLocks noChangeShapeType="1"/>
              </p:cNvSpPr>
              <p:nvPr/>
            </p:nvSpPr>
            <p:spPr bwMode="auto">
              <a:xfrm>
                <a:off x="3960" y="1435"/>
                <a:ext cx="173" cy="54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73" name="Line 92">
                <a:extLst>
                  <a:ext uri="{FF2B5EF4-FFF2-40B4-BE49-F238E27FC236}">
                    <a16:creationId xmlns:a16="http://schemas.microsoft.com/office/drawing/2014/main" id="{FBCBC35A-E61B-ED3E-BE1A-FE7813538F7E}"/>
                  </a:ext>
                </a:extLst>
              </p:cNvPr>
              <p:cNvSpPr>
                <a:spLocks noChangeShapeType="1"/>
              </p:cNvSpPr>
              <p:nvPr/>
            </p:nvSpPr>
            <p:spPr bwMode="auto">
              <a:xfrm>
                <a:off x="4133" y="1980"/>
                <a:ext cx="173" cy="33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74" name="Line 93">
                <a:extLst>
                  <a:ext uri="{FF2B5EF4-FFF2-40B4-BE49-F238E27FC236}">
                    <a16:creationId xmlns:a16="http://schemas.microsoft.com/office/drawing/2014/main" id="{4FFF85C9-1778-D087-9472-7B0C96320DE7}"/>
                  </a:ext>
                </a:extLst>
              </p:cNvPr>
              <p:cNvSpPr>
                <a:spLocks noChangeShapeType="1"/>
              </p:cNvSpPr>
              <p:nvPr/>
            </p:nvSpPr>
            <p:spPr bwMode="auto">
              <a:xfrm>
                <a:off x="4306" y="2319"/>
                <a:ext cx="173" cy="8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75" name="Line 94">
                <a:extLst>
                  <a:ext uri="{FF2B5EF4-FFF2-40B4-BE49-F238E27FC236}">
                    <a16:creationId xmlns:a16="http://schemas.microsoft.com/office/drawing/2014/main" id="{58686E87-025C-5DBF-AF60-D41EA73C3C21}"/>
                  </a:ext>
                </a:extLst>
              </p:cNvPr>
              <p:cNvSpPr>
                <a:spLocks noChangeShapeType="1"/>
              </p:cNvSpPr>
              <p:nvPr/>
            </p:nvSpPr>
            <p:spPr bwMode="auto">
              <a:xfrm>
                <a:off x="4479" y="2400"/>
                <a:ext cx="172" cy="5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76" name="Line 95">
                <a:extLst>
                  <a:ext uri="{FF2B5EF4-FFF2-40B4-BE49-F238E27FC236}">
                    <a16:creationId xmlns:a16="http://schemas.microsoft.com/office/drawing/2014/main" id="{6C6853CA-E78F-FEEC-25D7-67C9CE708834}"/>
                  </a:ext>
                </a:extLst>
              </p:cNvPr>
              <p:cNvSpPr>
                <a:spLocks noChangeShapeType="1"/>
              </p:cNvSpPr>
              <p:nvPr/>
            </p:nvSpPr>
            <p:spPr bwMode="auto">
              <a:xfrm>
                <a:off x="4651" y="2451"/>
                <a:ext cx="172" cy="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77" name="Line 96">
                <a:extLst>
                  <a:ext uri="{FF2B5EF4-FFF2-40B4-BE49-F238E27FC236}">
                    <a16:creationId xmlns:a16="http://schemas.microsoft.com/office/drawing/2014/main" id="{943C5B46-DDF8-58BD-8946-B22862432CBD}"/>
                  </a:ext>
                </a:extLst>
              </p:cNvPr>
              <p:cNvSpPr>
                <a:spLocks noChangeShapeType="1"/>
              </p:cNvSpPr>
              <p:nvPr/>
            </p:nvSpPr>
            <p:spPr bwMode="auto">
              <a:xfrm>
                <a:off x="4823" y="2498"/>
                <a:ext cx="172" cy="4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78" name="Line 97">
                <a:extLst>
                  <a:ext uri="{FF2B5EF4-FFF2-40B4-BE49-F238E27FC236}">
                    <a16:creationId xmlns:a16="http://schemas.microsoft.com/office/drawing/2014/main" id="{17AA8A41-92A2-6E03-C5C1-3B0C7E709D70}"/>
                  </a:ext>
                </a:extLst>
              </p:cNvPr>
              <p:cNvSpPr>
                <a:spLocks noChangeShapeType="1"/>
              </p:cNvSpPr>
              <p:nvPr/>
            </p:nvSpPr>
            <p:spPr bwMode="auto">
              <a:xfrm>
                <a:off x="4995" y="2546"/>
                <a:ext cx="174" cy="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79" name="Line 98">
                <a:extLst>
                  <a:ext uri="{FF2B5EF4-FFF2-40B4-BE49-F238E27FC236}">
                    <a16:creationId xmlns:a16="http://schemas.microsoft.com/office/drawing/2014/main" id="{A1507341-F466-145A-92BF-2850651DE749}"/>
                  </a:ext>
                </a:extLst>
              </p:cNvPr>
              <p:cNvSpPr>
                <a:spLocks noChangeShapeType="1"/>
              </p:cNvSpPr>
              <p:nvPr/>
            </p:nvSpPr>
            <p:spPr bwMode="auto">
              <a:xfrm>
                <a:off x="5169" y="2593"/>
                <a:ext cx="172" cy="7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80" name="Line 99">
                <a:extLst>
                  <a:ext uri="{FF2B5EF4-FFF2-40B4-BE49-F238E27FC236}">
                    <a16:creationId xmlns:a16="http://schemas.microsoft.com/office/drawing/2014/main" id="{759E9B4C-0465-D77C-2C33-1DA9CA49ACE2}"/>
                  </a:ext>
                </a:extLst>
              </p:cNvPr>
              <p:cNvSpPr>
                <a:spLocks noChangeShapeType="1"/>
              </p:cNvSpPr>
              <p:nvPr/>
            </p:nvSpPr>
            <p:spPr bwMode="auto">
              <a:xfrm>
                <a:off x="5341" y="2666"/>
                <a:ext cx="172" cy="2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81" name="Line 100">
                <a:extLst>
                  <a:ext uri="{FF2B5EF4-FFF2-40B4-BE49-F238E27FC236}">
                    <a16:creationId xmlns:a16="http://schemas.microsoft.com/office/drawing/2014/main" id="{4303E850-E36E-E492-AC2F-774CFD5353F7}"/>
                  </a:ext>
                </a:extLst>
              </p:cNvPr>
              <p:cNvSpPr>
                <a:spLocks noChangeShapeType="1"/>
              </p:cNvSpPr>
              <p:nvPr/>
            </p:nvSpPr>
            <p:spPr bwMode="auto">
              <a:xfrm>
                <a:off x="5513" y="2689"/>
                <a:ext cx="172" cy="1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82" name="Line 101">
                <a:extLst>
                  <a:ext uri="{FF2B5EF4-FFF2-40B4-BE49-F238E27FC236}">
                    <a16:creationId xmlns:a16="http://schemas.microsoft.com/office/drawing/2014/main" id="{1A9CD310-C35F-F9C8-CA23-B43192D57D06}"/>
                  </a:ext>
                </a:extLst>
              </p:cNvPr>
              <p:cNvSpPr>
                <a:spLocks noChangeShapeType="1"/>
              </p:cNvSpPr>
              <p:nvPr/>
            </p:nvSpPr>
            <p:spPr bwMode="auto">
              <a:xfrm>
                <a:off x="5685" y="2707"/>
                <a:ext cx="173" cy="34"/>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83" name="Line 102">
                <a:extLst>
                  <a:ext uri="{FF2B5EF4-FFF2-40B4-BE49-F238E27FC236}">
                    <a16:creationId xmlns:a16="http://schemas.microsoft.com/office/drawing/2014/main" id="{569A6F48-81A4-189F-FCA4-D5FAB783F291}"/>
                  </a:ext>
                </a:extLst>
              </p:cNvPr>
              <p:cNvSpPr>
                <a:spLocks noChangeShapeType="1"/>
              </p:cNvSpPr>
              <p:nvPr/>
            </p:nvSpPr>
            <p:spPr bwMode="auto">
              <a:xfrm>
                <a:off x="5858" y="2741"/>
                <a:ext cx="172" cy="24"/>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84" name="Line 103">
                <a:extLst>
                  <a:ext uri="{FF2B5EF4-FFF2-40B4-BE49-F238E27FC236}">
                    <a16:creationId xmlns:a16="http://schemas.microsoft.com/office/drawing/2014/main" id="{8FD21A49-E873-4595-C5E6-2596789562CB}"/>
                  </a:ext>
                </a:extLst>
              </p:cNvPr>
              <p:cNvSpPr>
                <a:spLocks noChangeShapeType="1"/>
              </p:cNvSpPr>
              <p:nvPr/>
            </p:nvSpPr>
            <p:spPr bwMode="auto">
              <a:xfrm>
                <a:off x="6030" y="2765"/>
                <a:ext cx="175" cy="3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785" name="Oval 104">
                <a:extLst>
                  <a:ext uri="{FF2B5EF4-FFF2-40B4-BE49-F238E27FC236}">
                    <a16:creationId xmlns:a16="http://schemas.microsoft.com/office/drawing/2014/main" id="{540C01E2-070D-7A17-BC61-195270B6D235}"/>
                  </a:ext>
                </a:extLst>
              </p:cNvPr>
              <p:cNvSpPr>
                <a:spLocks noChangeArrowheads="1"/>
              </p:cNvSpPr>
              <p:nvPr/>
            </p:nvSpPr>
            <p:spPr bwMode="auto">
              <a:xfrm>
                <a:off x="3730" y="2177"/>
                <a:ext cx="106"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86" name="Oval 105">
                <a:extLst>
                  <a:ext uri="{FF2B5EF4-FFF2-40B4-BE49-F238E27FC236}">
                    <a16:creationId xmlns:a16="http://schemas.microsoft.com/office/drawing/2014/main" id="{EDCC117C-DE39-9A20-05D9-3EFD180F986B}"/>
                  </a:ext>
                </a:extLst>
              </p:cNvPr>
              <p:cNvSpPr>
                <a:spLocks noChangeArrowheads="1"/>
              </p:cNvSpPr>
              <p:nvPr/>
            </p:nvSpPr>
            <p:spPr bwMode="auto">
              <a:xfrm>
                <a:off x="3902" y="1401"/>
                <a:ext cx="106"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87" name="Oval 106">
                <a:extLst>
                  <a:ext uri="{FF2B5EF4-FFF2-40B4-BE49-F238E27FC236}">
                    <a16:creationId xmlns:a16="http://schemas.microsoft.com/office/drawing/2014/main" id="{D7661EFB-FB6F-82D2-8242-E633B2F75435}"/>
                  </a:ext>
                </a:extLst>
              </p:cNvPr>
              <p:cNvSpPr>
                <a:spLocks noChangeArrowheads="1"/>
              </p:cNvSpPr>
              <p:nvPr/>
            </p:nvSpPr>
            <p:spPr bwMode="auto">
              <a:xfrm>
                <a:off x="4076" y="1947"/>
                <a:ext cx="107"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88" name="Oval 107">
                <a:extLst>
                  <a:ext uri="{FF2B5EF4-FFF2-40B4-BE49-F238E27FC236}">
                    <a16:creationId xmlns:a16="http://schemas.microsoft.com/office/drawing/2014/main" id="{872550BB-3794-49F1-E1A3-991950689D0E}"/>
                  </a:ext>
                </a:extLst>
              </p:cNvPr>
              <p:cNvSpPr>
                <a:spLocks noChangeArrowheads="1"/>
              </p:cNvSpPr>
              <p:nvPr/>
            </p:nvSpPr>
            <p:spPr bwMode="auto">
              <a:xfrm>
                <a:off x="4248" y="2285"/>
                <a:ext cx="107"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89" name="Oval 108">
                <a:extLst>
                  <a:ext uri="{FF2B5EF4-FFF2-40B4-BE49-F238E27FC236}">
                    <a16:creationId xmlns:a16="http://schemas.microsoft.com/office/drawing/2014/main" id="{A88262E6-5CEC-7A46-6664-BC4BC4453754}"/>
                  </a:ext>
                </a:extLst>
              </p:cNvPr>
              <p:cNvSpPr>
                <a:spLocks noChangeArrowheads="1"/>
              </p:cNvSpPr>
              <p:nvPr/>
            </p:nvSpPr>
            <p:spPr bwMode="auto">
              <a:xfrm>
                <a:off x="4421" y="2366"/>
                <a:ext cx="108"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0" name="Oval 109">
                <a:extLst>
                  <a:ext uri="{FF2B5EF4-FFF2-40B4-BE49-F238E27FC236}">
                    <a16:creationId xmlns:a16="http://schemas.microsoft.com/office/drawing/2014/main" id="{92B344B2-B797-7A2E-CC19-EA787DF7B556}"/>
                  </a:ext>
                </a:extLst>
              </p:cNvPr>
              <p:cNvSpPr>
                <a:spLocks noChangeArrowheads="1"/>
              </p:cNvSpPr>
              <p:nvPr/>
            </p:nvSpPr>
            <p:spPr bwMode="auto">
              <a:xfrm>
                <a:off x="4593" y="2417"/>
                <a:ext cx="106"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1" name="Oval 110">
                <a:extLst>
                  <a:ext uri="{FF2B5EF4-FFF2-40B4-BE49-F238E27FC236}">
                    <a16:creationId xmlns:a16="http://schemas.microsoft.com/office/drawing/2014/main" id="{E77C4DD8-F8CB-8E66-DFA1-E89C1A71008A}"/>
                  </a:ext>
                </a:extLst>
              </p:cNvPr>
              <p:cNvSpPr>
                <a:spLocks noChangeArrowheads="1"/>
              </p:cNvSpPr>
              <p:nvPr/>
            </p:nvSpPr>
            <p:spPr bwMode="auto">
              <a:xfrm>
                <a:off x="4765" y="2466"/>
                <a:ext cx="108"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2" name="Oval 111">
                <a:extLst>
                  <a:ext uri="{FF2B5EF4-FFF2-40B4-BE49-F238E27FC236}">
                    <a16:creationId xmlns:a16="http://schemas.microsoft.com/office/drawing/2014/main" id="{5857D39C-930B-9713-E8B7-5D365F5A6C36}"/>
                  </a:ext>
                </a:extLst>
              </p:cNvPr>
              <p:cNvSpPr>
                <a:spLocks noChangeArrowheads="1"/>
              </p:cNvSpPr>
              <p:nvPr/>
            </p:nvSpPr>
            <p:spPr bwMode="auto">
              <a:xfrm>
                <a:off x="4937" y="2513"/>
                <a:ext cx="108"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3" name="Oval 112">
                <a:extLst>
                  <a:ext uri="{FF2B5EF4-FFF2-40B4-BE49-F238E27FC236}">
                    <a16:creationId xmlns:a16="http://schemas.microsoft.com/office/drawing/2014/main" id="{210AD8A6-E11C-C8F4-D270-732B6FF683E6}"/>
                  </a:ext>
                </a:extLst>
              </p:cNvPr>
              <p:cNvSpPr>
                <a:spLocks noChangeArrowheads="1"/>
              </p:cNvSpPr>
              <p:nvPr/>
            </p:nvSpPr>
            <p:spPr bwMode="auto">
              <a:xfrm>
                <a:off x="5111" y="2560"/>
                <a:ext cx="107"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4" name="Oval 113">
                <a:extLst>
                  <a:ext uri="{FF2B5EF4-FFF2-40B4-BE49-F238E27FC236}">
                    <a16:creationId xmlns:a16="http://schemas.microsoft.com/office/drawing/2014/main" id="{A3F4F0A1-38BC-10EE-0A4E-6E4888B62646}"/>
                  </a:ext>
                </a:extLst>
              </p:cNvPr>
              <p:cNvSpPr>
                <a:spLocks noChangeArrowheads="1"/>
              </p:cNvSpPr>
              <p:nvPr/>
            </p:nvSpPr>
            <p:spPr bwMode="auto">
              <a:xfrm>
                <a:off x="5283" y="2632"/>
                <a:ext cx="107"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5" name="Oval 114">
                <a:extLst>
                  <a:ext uri="{FF2B5EF4-FFF2-40B4-BE49-F238E27FC236}">
                    <a16:creationId xmlns:a16="http://schemas.microsoft.com/office/drawing/2014/main" id="{1535D98C-1B07-5C1D-F5F8-14B58954ECAA}"/>
                  </a:ext>
                </a:extLst>
              </p:cNvPr>
              <p:cNvSpPr>
                <a:spLocks noChangeArrowheads="1"/>
              </p:cNvSpPr>
              <p:nvPr/>
            </p:nvSpPr>
            <p:spPr bwMode="auto">
              <a:xfrm>
                <a:off x="5456" y="2655"/>
                <a:ext cx="106"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6" name="Oval 115">
                <a:extLst>
                  <a:ext uri="{FF2B5EF4-FFF2-40B4-BE49-F238E27FC236}">
                    <a16:creationId xmlns:a16="http://schemas.microsoft.com/office/drawing/2014/main" id="{1C1AAA9C-3000-08EC-551A-4332622F4DE8}"/>
                  </a:ext>
                </a:extLst>
              </p:cNvPr>
              <p:cNvSpPr>
                <a:spLocks noChangeArrowheads="1"/>
              </p:cNvSpPr>
              <p:nvPr/>
            </p:nvSpPr>
            <p:spPr bwMode="auto">
              <a:xfrm>
                <a:off x="5628" y="2675"/>
                <a:ext cx="106"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7" name="Oval 116">
                <a:extLst>
                  <a:ext uri="{FF2B5EF4-FFF2-40B4-BE49-F238E27FC236}">
                    <a16:creationId xmlns:a16="http://schemas.microsoft.com/office/drawing/2014/main" id="{DAA8289E-5143-42DF-812A-24A537969A77}"/>
                  </a:ext>
                </a:extLst>
              </p:cNvPr>
              <p:cNvSpPr>
                <a:spLocks noChangeArrowheads="1"/>
              </p:cNvSpPr>
              <p:nvPr/>
            </p:nvSpPr>
            <p:spPr bwMode="auto">
              <a:xfrm>
                <a:off x="5800" y="2707"/>
                <a:ext cx="108"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8" name="Oval 117">
                <a:extLst>
                  <a:ext uri="{FF2B5EF4-FFF2-40B4-BE49-F238E27FC236}">
                    <a16:creationId xmlns:a16="http://schemas.microsoft.com/office/drawing/2014/main" id="{1D20CD4E-D065-D8FF-628F-B20C3C8FCEEE}"/>
                  </a:ext>
                </a:extLst>
              </p:cNvPr>
              <p:cNvSpPr>
                <a:spLocks noChangeArrowheads="1"/>
              </p:cNvSpPr>
              <p:nvPr/>
            </p:nvSpPr>
            <p:spPr bwMode="auto">
              <a:xfrm>
                <a:off x="5975" y="2732"/>
                <a:ext cx="105" cy="61"/>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799" name="Oval 118">
                <a:extLst>
                  <a:ext uri="{FF2B5EF4-FFF2-40B4-BE49-F238E27FC236}">
                    <a16:creationId xmlns:a16="http://schemas.microsoft.com/office/drawing/2014/main" id="{E3A3180C-00EF-52D6-6749-C5CCE41701D0}"/>
                  </a:ext>
                </a:extLst>
              </p:cNvPr>
              <p:cNvSpPr>
                <a:spLocks noChangeArrowheads="1"/>
              </p:cNvSpPr>
              <p:nvPr/>
            </p:nvSpPr>
            <p:spPr bwMode="auto">
              <a:xfrm>
                <a:off x="6147" y="2769"/>
                <a:ext cx="106"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sp>
            <p:nvSpPr>
              <p:cNvPr id="30800" name="Text Box 119">
                <a:extLst>
                  <a:ext uri="{FF2B5EF4-FFF2-40B4-BE49-F238E27FC236}">
                    <a16:creationId xmlns:a16="http://schemas.microsoft.com/office/drawing/2014/main" id="{891C7DA4-5337-1529-E7D8-05EB5B15C447}"/>
                  </a:ext>
                </a:extLst>
              </p:cNvPr>
              <p:cNvSpPr txBox="1">
                <a:spLocks noChangeArrowheads="1"/>
              </p:cNvSpPr>
              <p:nvPr/>
            </p:nvSpPr>
            <p:spPr bwMode="auto">
              <a:xfrm>
                <a:off x="4238" y="1114"/>
                <a:ext cx="1364" cy="29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fontAlgn="base">
                  <a:lnSpc>
                    <a:spcPct val="100000"/>
                  </a:lnSpc>
                  <a:spcBef>
                    <a:spcPct val="0"/>
                  </a:spcBef>
                  <a:spcAft>
                    <a:spcPct val="0"/>
                  </a:spcAft>
                  <a:buNone/>
                </a:pPr>
                <a:r>
                  <a:rPr lang="en-US" altLang="en-US" sz="2400" b="1" dirty="0">
                    <a:solidFill>
                      <a:schemeClr val="bg1"/>
                    </a:solidFill>
                    <a:latin typeface="Calibri  "/>
                  </a:rPr>
                  <a:t>AMPHETAMINE</a:t>
                </a:r>
              </a:p>
            </p:txBody>
          </p:sp>
          <p:sp>
            <p:nvSpPr>
              <p:cNvPr id="30801" name="Rectangle 120">
                <a:extLst>
                  <a:ext uri="{FF2B5EF4-FFF2-40B4-BE49-F238E27FC236}">
                    <a16:creationId xmlns:a16="http://schemas.microsoft.com/office/drawing/2014/main" id="{CFECD87C-709E-2FA5-2730-ABAC0D609E5D}"/>
                  </a:ext>
                </a:extLst>
              </p:cNvPr>
              <p:cNvSpPr>
                <a:spLocks noChangeArrowheads="1"/>
              </p:cNvSpPr>
              <p:nvPr/>
            </p:nvSpPr>
            <p:spPr bwMode="auto">
              <a:xfrm rot="16200000">
                <a:off x="2200" y="1883"/>
                <a:ext cx="12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2000" b="1" dirty="0">
                    <a:solidFill>
                      <a:srgbClr val="FFFFFF"/>
                    </a:solidFill>
                    <a:latin typeface="Calibri  "/>
                    <a:cs typeface="Arial" panose="020B0604020202020204" pitchFamily="34" charset="0"/>
                  </a:rPr>
                  <a:t>DA Concentration </a:t>
                </a:r>
              </a:p>
              <a:p>
                <a:pPr algn="ctr" eaLnBrk="0" fontAlgn="base" hangingPunct="0">
                  <a:lnSpc>
                    <a:spcPct val="100000"/>
                  </a:lnSpc>
                  <a:spcBef>
                    <a:spcPct val="0"/>
                  </a:spcBef>
                  <a:spcAft>
                    <a:spcPct val="0"/>
                  </a:spcAft>
                  <a:buNone/>
                </a:pPr>
                <a:r>
                  <a:rPr lang="en-US" altLang="en-US" sz="2000" b="1" dirty="0">
                    <a:solidFill>
                      <a:srgbClr val="FFFFFF"/>
                    </a:solidFill>
                    <a:latin typeface="Calibri  "/>
                    <a:cs typeface="Arial" panose="020B0604020202020204" pitchFamily="34" charset="0"/>
                  </a:rPr>
                  <a:t>(% Baseline</a:t>
                </a:r>
                <a:r>
                  <a:rPr lang="en-US" altLang="en-US" sz="1400" b="1" dirty="0">
                    <a:solidFill>
                      <a:srgbClr val="FFFFFF"/>
                    </a:solidFill>
                    <a:latin typeface="Helvetica" panose="020B0604020202020204" pitchFamily="34" charset="0"/>
                    <a:cs typeface="Arial" panose="020B0604020202020204" pitchFamily="34" charset="0"/>
                  </a:rPr>
                  <a:t>)</a:t>
                </a:r>
                <a:endParaRPr lang="en-US" altLang="en-US" sz="1400" dirty="0">
                  <a:solidFill>
                    <a:srgbClr val="FFFFFF"/>
                  </a:solidFill>
                  <a:latin typeface="Helvetica" panose="020B0604020202020204" pitchFamily="34" charset="0"/>
                  <a:cs typeface="Arial" panose="020B0604020202020204" pitchFamily="34" charset="0"/>
                </a:endParaRPr>
              </a:p>
            </p:txBody>
          </p:sp>
          <p:grpSp>
            <p:nvGrpSpPr>
              <p:cNvPr id="30802" name="Group 121">
                <a:extLst>
                  <a:ext uri="{FF2B5EF4-FFF2-40B4-BE49-F238E27FC236}">
                    <a16:creationId xmlns:a16="http://schemas.microsoft.com/office/drawing/2014/main" id="{CE3B6D51-B01F-C02D-5E55-F9D8C55EBBAE}"/>
                  </a:ext>
                </a:extLst>
              </p:cNvPr>
              <p:cNvGrpSpPr>
                <a:grpSpLocks/>
              </p:cNvGrpSpPr>
              <p:nvPr/>
            </p:nvGrpSpPr>
            <p:grpSpPr bwMode="auto">
              <a:xfrm>
                <a:off x="3113" y="1162"/>
                <a:ext cx="317" cy="1887"/>
                <a:chOff x="3267" y="1056"/>
                <a:chExt cx="317" cy="1887"/>
              </a:xfrm>
            </p:grpSpPr>
            <p:sp>
              <p:nvSpPr>
                <p:cNvPr id="30804" name="Line 122">
                  <a:extLst>
                    <a:ext uri="{FF2B5EF4-FFF2-40B4-BE49-F238E27FC236}">
                      <a16:creationId xmlns:a16="http://schemas.microsoft.com/office/drawing/2014/main" id="{C9F3CE66-B783-0597-42F4-FB8EE36CAE21}"/>
                    </a:ext>
                  </a:extLst>
                </p:cNvPr>
                <p:cNvSpPr>
                  <a:spLocks noChangeShapeType="1"/>
                </p:cNvSpPr>
                <p:nvPr/>
              </p:nvSpPr>
              <p:spPr bwMode="auto">
                <a:xfrm>
                  <a:off x="3583" y="1108"/>
                  <a:ext cx="1" cy="177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05" name="Line 123">
                  <a:extLst>
                    <a:ext uri="{FF2B5EF4-FFF2-40B4-BE49-F238E27FC236}">
                      <a16:creationId xmlns:a16="http://schemas.microsoft.com/office/drawing/2014/main" id="{AC190A9E-5FCE-2E2B-B6E9-773AEEF0B244}"/>
                    </a:ext>
                  </a:extLst>
                </p:cNvPr>
                <p:cNvSpPr>
                  <a:spLocks noChangeShapeType="1"/>
                </p:cNvSpPr>
                <p:nvPr/>
              </p:nvSpPr>
              <p:spPr bwMode="auto">
                <a:xfrm>
                  <a:off x="3533" y="2718"/>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06" name="Line 124">
                  <a:extLst>
                    <a:ext uri="{FF2B5EF4-FFF2-40B4-BE49-F238E27FC236}">
                      <a16:creationId xmlns:a16="http://schemas.microsoft.com/office/drawing/2014/main" id="{5F4798FD-6C6F-1B4F-00BA-A16FB09CE137}"/>
                    </a:ext>
                  </a:extLst>
                </p:cNvPr>
                <p:cNvSpPr>
                  <a:spLocks noChangeShapeType="1"/>
                </p:cNvSpPr>
                <p:nvPr/>
              </p:nvSpPr>
              <p:spPr bwMode="auto">
                <a:xfrm>
                  <a:off x="3533" y="2557"/>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07" name="Line 125">
                  <a:extLst>
                    <a:ext uri="{FF2B5EF4-FFF2-40B4-BE49-F238E27FC236}">
                      <a16:creationId xmlns:a16="http://schemas.microsoft.com/office/drawing/2014/main" id="{6B4ECD89-45EF-9935-7154-845FA27EF0D7}"/>
                    </a:ext>
                  </a:extLst>
                </p:cNvPr>
                <p:cNvSpPr>
                  <a:spLocks noChangeShapeType="1"/>
                </p:cNvSpPr>
                <p:nvPr/>
              </p:nvSpPr>
              <p:spPr bwMode="auto">
                <a:xfrm>
                  <a:off x="3533" y="2395"/>
                  <a:ext cx="5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08" name="Line 126">
                  <a:extLst>
                    <a:ext uri="{FF2B5EF4-FFF2-40B4-BE49-F238E27FC236}">
                      <a16:creationId xmlns:a16="http://schemas.microsoft.com/office/drawing/2014/main" id="{32FBFB57-9EA9-0367-A68C-F65FEFF66C4C}"/>
                    </a:ext>
                  </a:extLst>
                </p:cNvPr>
                <p:cNvSpPr>
                  <a:spLocks noChangeShapeType="1"/>
                </p:cNvSpPr>
                <p:nvPr/>
              </p:nvSpPr>
              <p:spPr bwMode="auto">
                <a:xfrm>
                  <a:off x="3533" y="2235"/>
                  <a:ext cx="5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09" name="Line 127">
                  <a:extLst>
                    <a:ext uri="{FF2B5EF4-FFF2-40B4-BE49-F238E27FC236}">
                      <a16:creationId xmlns:a16="http://schemas.microsoft.com/office/drawing/2014/main" id="{05208B2C-1402-0FCB-3958-3CE20BCC0B78}"/>
                    </a:ext>
                  </a:extLst>
                </p:cNvPr>
                <p:cNvSpPr>
                  <a:spLocks noChangeShapeType="1"/>
                </p:cNvSpPr>
                <p:nvPr/>
              </p:nvSpPr>
              <p:spPr bwMode="auto">
                <a:xfrm>
                  <a:off x="3533" y="2073"/>
                  <a:ext cx="5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10" name="Line 128">
                  <a:extLst>
                    <a:ext uri="{FF2B5EF4-FFF2-40B4-BE49-F238E27FC236}">
                      <a16:creationId xmlns:a16="http://schemas.microsoft.com/office/drawing/2014/main" id="{B0D63F45-C61F-B7B0-BBFB-C270941AA217}"/>
                    </a:ext>
                  </a:extLst>
                </p:cNvPr>
                <p:cNvSpPr>
                  <a:spLocks noChangeShapeType="1"/>
                </p:cNvSpPr>
                <p:nvPr/>
              </p:nvSpPr>
              <p:spPr bwMode="auto">
                <a:xfrm>
                  <a:off x="3533" y="1916"/>
                  <a:ext cx="5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11" name="Line 129">
                  <a:extLst>
                    <a:ext uri="{FF2B5EF4-FFF2-40B4-BE49-F238E27FC236}">
                      <a16:creationId xmlns:a16="http://schemas.microsoft.com/office/drawing/2014/main" id="{FFFF043B-E2F9-61FD-E9E2-C3521E6494B2}"/>
                    </a:ext>
                  </a:extLst>
                </p:cNvPr>
                <p:cNvSpPr>
                  <a:spLocks noChangeShapeType="1"/>
                </p:cNvSpPr>
                <p:nvPr/>
              </p:nvSpPr>
              <p:spPr bwMode="auto">
                <a:xfrm>
                  <a:off x="3533" y="1753"/>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12" name="Line 130">
                  <a:extLst>
                    <a:ext uri="{FF2B5EF4-FFF2-40B4-BE49-F238E27FC236}">
                      <a16:creationId xmlns:a16="http://schemas.microsoft.com/office/drawing/2014/main" id="{2C2F90DE-31F3-A94D-99C4-D1628C10BBE8}"/>
                    </a:ext>
                  </a:extLst>
                </p:cNvPr>
                <p:cNvSpPr>
                  <a:spLocks noChangeShapeType="1"/>
                </p:cNvSpPr>
                <p:nvPr/>
              </p:nvSpPr>
              <p:spPr bwMode="auto">
                <a:xfrm>
                  <a:off x="3533" y="1592"/>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13" name="Line 131">
                  <a:extLst>
                    <a:ext uri="{FF2B5EF4-FFF2-40B4-BE49-F238E27FC236}">
                      <a16:creationId xmlns:a16="http://schemas.microsoft.com/office/drawing/2014/main" id="{64AE5E6B-3A1F-1A4C-A2F8-2688BA99A667}"/>
                    </a:ext>
                  </a:extLst>
                </p:cNvPr>
                <p:cNvSpPr>
                  <a:spLocks noChangeShapeType="1"/>
                </p:cNvSpPr>
                <p:nvPr/>
              </p:nvSpPr>
              <p:spPr bwMode="auto">
                <a:xfrm>
                  <a:off x="3533" y="1431"/>
                  <a:ext cx="5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14" name="Line 132">
                  <a:extLst>
                    <a:ext uri="{FF2B5EF4-FFF2-40B4-BE49-F238E27FC236}">
                      <a16:creationId xmlns:a16="http://schemas.microsoft.com/office/drawing/2014/main" id="{8C857A2C-7771-5C85-DB8F-48AC682379C7}"/>
                    </a:ext>
                  </a:extLst>
                </p:cNvPr>
                <p:cNvSpPr>
                  <a:spLocks noChangeShapeType="1"/>
                </p:cNvSpPr>
                <p:nvPr/>
              </p:nvSpPr>
              <p:spPr bwMode="auto">
                <a:xfrm>
                  <a:off x="3533" y="1270"/>
                  <a:ext cx="5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15" name="Line 133">
                  <a:extLst>
                    <a:ext uri="{FF2B5EF4-FFF2-40B4-BE49-F238E27FC236}">
                      <a16:creationId xmlns:a16="http://schemas.microsoft.com/office/drawing/2014/main" id="{EC050F12-2C73-64FC-0064-AC9BBFBAA715}"/>
                    </a:ext>
                  </a:extLst>
                </p:cNvPr>
                <p:cNvSpPr>
                  <a:spLocks noChangeShapeType="1"/>
                </p:cNvSpPr>
                <p:nvPr/>
              </p:nvSpPr>
              <p:spPr bwMode="auto">
                <a:xfrm>
                  <a:off x="3533" y="1108"/>
                  <a:ext cx="50"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sp>
              <p:nvSpPr>
                <p:cNvPr id="30816" name="Rectangle 134">
                  <a:extLst>
                    <a:ext uri="{FF2B5EF4-FFF2-40B4-BE49-F238E27FC236}">
                      <a16:creationId xmlns:a16="http://schemas.microsoft.com/office/drawing/2014/main" id="{01AB8EC9-0D0D-0207-56B5-F4D353D4B73A}"/>
                    </a:ext>
                  </a:extLst>
                </p:cNvPr>
                <p:cNvSpPr>
                  <a:spLocks noChangeArrowheads="1"/>
                </p:cNvSpPr>
                <p:nvPr/>
              </p:nvSpPr>
              <p:spPr bwMode="auto">
                <a:xfrm>
                  <a:off x="3366" y="2827"/>
                  <a:ext cx="5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0</a:t>
                  </a:r>
                  <a:endParaRPr lang="en-US" altLang="en-US" sz="1200">
                    <a:solidFill>
                      <a:srgbClr val="FFFFFF"/>
                    </a:solidFill>
                  </a:endParaRPr>
                </a:p>
              </p:txBody>
            </p:sp>
            <p:sp>
              <p:nvSpPr>
                <p:cNvPr id="30817" name="Rectangle 135">
                  <a:extLst>
                    <a:ext uri="{FF2B5EF4-FFF2-40B4-BE49-F238E27FC236}">
                      <a16:creationId xmlns:a16="http://schemas.microsoft.com/office/drawing/2014/main" id="{78D12474-81CB-85DA-2313-6B54D340E9BF}"/>
                    </a:ext>
                  </a:extLst>
                </p:cNvPr>
                <p:cNvSpPr>
                  <a:spLocks noChangeArrowheads="1"/>
                </p:cNvSpPr>
                <p:nvPr/>
              </p:nvSpPr>
              <p:spPr bwMode="auto">
                <a:xfrm>
                  <a:off x="3321" y="2666"/>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100</a:t>
                  </a:r>
                  <a:endParaRPr lang="en-US" altLang="en-US" sz="1200">
                    <a:solidFill>
                      <a:srgbClr val="FFFFFF"/>
                    </a:solidFill>
                  </a:endParaRPr>
                </a:p>
              </p:txBody>
            </p:sp>
            <p:sp>
              <p:nvSpPr>
                <p:cNvPr id="30818" name="Rectangle 136">
                  <a:extLst>
                    <a:ext uri="{FF2B5EF4-FFF2-40B4-BE49-F238E27FC236}">
                      <a16:creationId xmlns:a16="http://schemas.microsoft.com/office/drawing/2014/main" id="{ED90612E-9F66-8730-27A5-A2D15AE7B503}"/>
                    </a:ext>
                  </a:extLst>
                </p:cNvPr>
                <p:cNvSpPr>
                  <a:spLocks noChangeArrowheads="1"/>
                </p:cNvSpPr>
                <p:nvPr/>
              </p:nvSpPr>
              <p:spPr bwMode="auto">
                <a:xfrm>
                  <a:off x="3321" y="2505"/>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200</a:t>
                  </a:r>
                  <a:endParaRPr lang="en-US" altLang="en-US" sz="1200">
                    <a:solidFill>
                      <a:srgbClr val="FFFFFF"/>
                    </a:solidFill>
                  </a:endParaRPr>
                </a:p>
              </p:txBody>
            </p:sp>
            <p:sp>
              <p:nvSpPr>
                <p:cNvPr id="30819" name="Rectangle 137">
                  <a:extLst>
                    <a:ext uri="{FF2B5EF4-FFF2-40B4-BE49-F238E27FC236}">
                      <a16:creationId xmlns:a16="http://schemas.microsoft.com/office/drawing/2014/main" id="{CB0C7A82-EEDB-CCFE-1ED6-3B48AA1C2AEC}"/>
                    </a:ext>
                  </a:extLst>
                </p:cNvPr>
                <p:cNvSpPr>
                  <a:spLocks noChangeArrowheads="1"/>
                </p:cNvSpPr>
                <p:nvPr/>
              </p:nvSpPr>
              <p:spPr bwMode="auto">
                <a:xfrm>
                  <a:off x="3321" y="2344"/>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300</a:t>
                  </a:r>
                  <a:endParaRPr lang="en-US" altLang="en-US" sz="1200">
                    <a:solidFill>
                      <a:srgbClr val="FFFFFF"/>
                    </a:solidFill>
                  </a:endParaRPr>
                </a:p>
              </p:txBody>
            </p:sp>
            <p:sp>
              <p:nvSpPr>
                <p:cNvPr id="30820" name="Rectangle 138">
                  <a:extLst>
                    <a:ext uri="{FF2B5EF4-FFF2-40B4-BE49-F238E27FC236}">
                      <a16:creationId xmlns:a16="http://schemas.microsoft.com/office/drawing/2014/main" id="{94243A3F-7CE5-CB51-742F-D7C0D72449BA}"/>
                    </a:ext>
                  </a:extLst>
                </p:cNvPr>
                <p:cNvSpPr>
                  <a:spLocks noChangeArrowheads="1"/>
                </p:cNvSpPr>
                <p:nvPr/>
              </p:nvSpPr>
              <p:spPr bwMode="auto">
                <a:xfrm>
                  <a:off x="3321" y="2182"/>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400</a:t>
                  </a:r>
                  <a:endParaRPr lang="en-US" altLang="en-US" sz="1200">
                    <a:solidFill>
                      <a:srgbClr val="FFFFFF"/>
                    </a:solidFill>
                  </a:endParaRPr>
                </a:p>
              </p:txBody>
            </p:sp>
            <p:sp>
              <p:nvSpPr>
                <p:cNvPr id="30821" name="Rectangle 139">
                  <a:extLst>
                    <a:ext uri="{FF2B5EF4-FFF2-40B4-BE49-F238E27FC236}">
                      <a16:creationId xmlns:a16="http://schemas.microsoft.com/office/drawing/2014/main" id="{D5E87C24-A82B-9B2B-395A-5767E52DD1ED}"/>
                    </a:ext>
                  </a:extLst>
                </p:cNvPr>
                <p:cNvSpPr>
                  <a:spLocks noChangeArrowheads="1"/>
                </p:cNvSpPr>
                <p:nvPr/>
              </p:nvSpPr>
              <p:spPr bwMode="auto">
                <a:xfrm>
                  <a:off x="3321" y="2021"/>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500</a:t>
                  </a:r>
                  <a:endParaRPr lang="en-US" altLang="en-US" sz="1200">
                    <a:solidFill>
                      <a:srgbClr val="FFFFFF"/>
                    </a:solidFill>
                  </a:endParaRPr>
                </a:p>
              </p:txBody>
            </p:sp>
            <p:sp>
              <p:nvSpPr>
                <p:cNvPr id="30822" name="Rectangle 140">
                  <a:extLst>
                    <a:ext uri="{FF2B5EF4-FFF2-40B4-BE49-F238E27FC236}">
                      <a16:creationId xmlns:a16="http://schemas.microsoft.com/office/drawing/2014/main" id="{455CF5D8-D58D-C063-0EBB-4107C13610E4}"/>
                    </a:ext>
                  </a:extLst>
                </p:cNvPr>
                <p:cNvSpPr>
                  <a:spLocks noChangeArrowheads="1"/>
                </p:cNvSpPr>
                <p:nvPr/>
              </p:nvSpPr>
              <p:spPr bwMode="auto">
                <a:xfrm>
                  <a:off x="3321" y="1862"/>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600</a:t>
                  </a:r>
                  <a:endParaRPr lang="en-US" altLang="en-US" sz="1200">
                    <a:solidFill>
                      <a:srgbClr val="FFFFFF"/>
                    </a:solidFill>
                  </a:endParaRPr>
                </a:p>
              </p:txBody>
            </p:sp>
            <p:sp>
              <p:nvSpPr>
                <p:cNvPr id="30823" name="Rectangle 141">
                  <a:extLst>
                    <a:ext uri="{FF2B5EF4-FFF2-40B4-BE49-F238E27FC236}">
                      <a16:creationId xmlns:a16="http://schemas.microsoft.com/office/drawing/2014/main" id="{EC3ABBCC-B0BE-B307-1F7D-EE496922C651}"/>
                    </a:ext>
                  </a:extLst>
                </p:cNvPr>
                <p:cNvSpPr>
                  <a:spLocks noChangeArrowheads="1"/>
                </p:cNvSpPr>
                <p:nvPr/>
              </p:nvSpPr>
              <p:spPr bwMode="auto">
                <a:xfrm>
                  <a:off x="3321" y="1701"/>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700</a:t>
                  </a:r>
                  <a:endParaRPr lang="en-US" altLang="en-US" sz="1200">
                    <a:solidFill>
                      <a:srgbClr val="FFFFFF"/>
                    </a:solidFill>
                  </a:endParaRPr>
                </a:p>
              </p:txBody>
            </p:sp>
            <p:sp>
              <p:nvSpPr>
                <p:cNvPr id="30824" name="Rectangle 142">
                  <a:extLst>
                    <a:ext uri="{FF2B5EF4-FFF2-40B4-BE49-F238E27FC236}">
                      <a16:creationId xmlns:a16="http://schemas.microsoft.com/office/drawing/2014/main" id="{3D143B83-BFDA-323E-135B-33C1E0540D2D}"/>
                    </a:ext>
                  </a:extLst>
                </p:cNvPr>
                <p:cNvSpPr>
                  <a:spLocks noChangeArrowheads="1"/>
                </p:cNvSpPr>
                <p:nvPr/>
              </p:nvSpPr>
              <p:spPr bwMode="auto">
                <a:xfrm>
                  <a:off x="3321" y="1540"/>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800</a:t>
                  </a:r>
                  <a:endParaRPr lang="en-US" altLang="en-US" sz="1200">
                    <a:solidFill>
                      <a:srgbClr val="FFFFFF"/>
                    </a:solidFill>
                  </a:endParaRPr>
                </a:p>
              </p:txBody>
            </p:sp>
            <p:sp>
              <p:nvSpPr>
                <p:cNvPr id="30825" name="Rectangle 143">
                  <a:extLst>
                    <a:ext uri="{FF2B5EF4-FFF2-40B4-BE49-F238E27FC236}">
                      <a16:creationId xmlns:a16="http://schemas.microsoft.com/office/drawing/2014/main" id="{0F680054-3594-B4F9-E2D2-1197694F7449}"/>
                    </a:ext>
                  </a:extLst>
                </p:cNvPr>
                <p:cNvSpPr>
                  <a:spLocks noChangeArrowheads="1"/>
                </p:cNvSpPr>
                <p:nvPr/>
              </p:nvSpPr>
              <p:spPr bwMode="auto">
                <a:xfrm>
                  <a:off x="3321" y="1379"/>
                  <a:ext cx="1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900</a:t>
                  </a:r>
                  <a:endParaRPr lang="en-US" altLang="en-US" sz="1200">
                    <a:solidFill>
                      <a:srgbClr val="FFFFFF"/>
                    </a:solidFill>
                  </a:endParaRPr>
                </a:p>
              </p:txBody>
            </p:sp>
            <p:sp>
              <p:nvSpPr>
                <p:cNvPr id="30826" name="Rectangle 144">
                  <a:extLst>
                    <a:ext uri="{FF2B5EF4-FFF2-40B4-BE49-F238E27FC236}">
                      <a16:creationId xmlns:a16="http://schemas.microsoft.com/office/drawing/2014/main" id="{43F9A566-ABD4-17AD-4C51-79F1A88DD172}"/>
                    </a:ext>
                  </a:extLst>
                </p:cNvPr>
                <p:cNvSpPr>
                  <a:spLocks noChangeArrowheads="1"/>
                </p:cNvSpPr>
                <p:nvPr/>
              </p:nvSpPr>
              <p:spPr bwMode="auto">
                <a:xfrm>
                  <a:off x="3267" y="1217"/>
                  <a:ext cx="21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1000</a:t>
                  </a:r>
                  <a:endParaRPr lang="en-US" altLang="en-US" sz="1200">
                    <a:solidFill>
                      <a:srgbClr val="FFFFFF"/>
                    </a:solidFill>
                  </a:endParaRPr>
                </a:p>
              </p:txBody>
            </p:sp>
            <p:sp>
              <p:nvSpPr>
                <p:cNvPr id="30827" name="Rectangle 145">
                  <a:extLst>
                    <a:ext uri="{FF2B5EF4-FFF2-40B4-BE49-F238E27FC236}">
                      <a16:creationId xmlns:a16="http://schemas.microsoft.com/office/drawing/2014/main" id="{D06E39AE-1504-7C48-E06E-6C0C4CD75A00}"/>
                    </a:ext>
                  </a:extLst>
                </p:cNvPr>
                <p:cNvSpPr>
                  <a:spLocks noChangeArrowheads="1"/>
                </p:cNvSpPr>
                <p:nvPr/>
              </p:nvSpPr>
              <p:spPr bwMode="auto">
                <a:xfrm>
                  <a:off x="3267" y="1056"/>
                  <a:ext cx="209"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lang="en-US" altLang="en-US" sz="1200" b="1">
                      <a:solidFill>
                        <a:srgbClr val="FFFFFF"/>
                      </a:solidFill>
                      <a:latin typeface="Arial" panose="020B0604020202020204" pitchFamily="34" charset="0"/>
                    </a:rPr>
                    <a:t>1100</a:t>
                  </a:r>
                  <a:endParaRPr lang="en-US" altLang="en-US" sz="1200">
                    <a:solidFill>
                      <a:srgbClr val="FFFFFF"/>
                    </a:solidFill>
                  </a:endParaRPr>
                </a:p>
              </p:txBody>
            </p:sp>
            <p:sp>
              <p:nvSpPr>
                <p:cNvPr id="30828" name="Line 146">
                  <a:extLst>
                    <a:ext uri="{FF2B5EF4-FFF2-40B4-BE49-F238E27FC236}">
                      <a16:creationId xmlns:a16="http://schemas.microsoft.com/office/drawing/2014/main" id="{CE2AA9D2-B361-9BB5-D649-3FF5FFA65B68}"/>
                    </a:ext>
                  </a:extLst>
                </p:cNvPr>
                <p:cNvSpPr>
                  <a:spLocks noChangeShapeType="1"/>
                </p:cNvSpPr>
                <p:nvPr/>
              </p:nvSpPr>
              <p:spPr bwMode="auto">
                <a:xfrm>
                  <a:off x="3533" y="2880"/>
                  <a:ext cx="5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u="sng">
                    <a:solidFill>
                      <a:srgbClr val="FFFFFF"/>
                    </a:solidFill>
                    <a:latin typeface="Times New Roman" panose="02020603050405020304" pitchFamily="18" charset="0"/>
                  </a:endParaRPr>
                </a:p>
              </p:txBody>
            </p:sp>
          </p:grpSp>
          <p:sp>
            <p:nvSpPr>
              <p:cNvPr id="30803" name="Oval 173">
                <a:extLst>
                  <a:ext uri="{FF2B5EF4-FFF2-40B4-BE49-F238E27FC236}">
                    <a16:creationId xmlns:a16="http://schemas.microsoft.com/office/drawing/2014/main" id="{CCF84916-9CA1-4F80-9E88-6AF189CF1FFE}"/>
                  </a:ext>
                </a:extLst>
              </p:cNvPr>
              <p:cNvSpPr>
                <a:spLocks noChangeArrowheads="1"/>
              </p:cNvSpPr>
              <p:nvPr/>
            </p:nvSpPr>
            <p:spPr bwMode="auto">
              <a:xfrm>
                <a:off x="3566" y="2842"/>
                <a:ext cx="107" cy="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endParaRPr lang="en-US" altLang="en-US" sz="2400" u="sng">
                  <a:solidFill>
                    <a:srgbClr val="FFFFFF"/>
                  </a:solidFill>
                </a:endParaRPr>
              </a:p>
            </p:txBody>
          </p:sp>
        </p:grpSp>
        <p:sp>
          <p:nvSpPr>
            <p:cNvPr id="30745" name="Text Box 175">
              <a:extLst>
                <a:ext uri="{FF2B5EF4-FFF2-40B4-BE49-F238E27FC236}">
                  <a16:creationId xmlns:a16="http://schemas.microsoft.com/office/drawing/2014/main" id="{13D3ABC3-A8F6-1908-9EC6-B32835E854F7}"/>
                </a:ext>
              </a:extLst>
            </p:cNvPr>
            <p:cNvSpPr txBox="1">
              <a:spLocks noChangeArrowheads="1"/>
            </p:cNvSpPr>
            <p:nvPr/>
          </p:nvSpPr>
          <p:spPr bwMode="auto">
            <a:xfrm>
              <a:off x="1037" y="529"/>
              <a:ext cx="45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00000"/>
                </a:lnSpc>
                <a:spcBef>
                  <a:spcPct val="0"/>
                </a:spcBef>
                <a:spcAft>
                  <a:spcPct val="0"/>
                </a:spcAft>
                <a:buNone/>
              </a:pPr>
              <a:r>
                <a:rPr kumimoji="1" lang="en-US" altLang="en-US" sz="3600" b="1" cap="small" dirty="0">
                  <a:solidFill>
                    <a:srgbClr val="FFFFFF"/>
                  </a:solidFill>
                  <a:latin typeface="Calibri Light" panose="020F0302020204030204" pitchFamily="34" charset="0"/>
                  <a:cs typeface="Calibri Light" panose="020F0302020204030204" pitchFamily="34" charset="0"/>
                </a:rPr>
                <a:t>But Drugs are amazingly more effective</a:t>
              </a:r>
            </a:p>
          </p:txBody>
        </p:sp>
      </p:grpSp>
    </p:spTree>
    <p:extLst>
      <p:ext uri="{BB962C8B-B14F-4D97-AF65-F5344CB8AC3E}">
        <p14:creationId xmlns:p14="http://schemas.microsoft.com/office/powerpoint/2010/main" val="90551071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Line 5">
            <a:extLst>
              <a:ext uri="{FF2B5EF4-FFF2-40B4-BE49-F238E27FC236}">
                <a16:creationId xmlns:a16="http://schemas.microsoft.com/office/drawing/2014/main" id="{1E125624-B2DA-0D4B-978B-973613C601FC}"/>
              </a:ext>
            </a:extLst>
          </p:cNvPr>
          <p:cNvSpPr>
            <a:spLocks noChangeShapeType="1"/>
          </p:cNvSpPr>
          <p:nvPr/>
        </p:nvSpPr>
        <p:spPr bwMode="auto">
          <a:xfrm>
            <a:off x="2366964" y="1139826"/>
            <a:ext cx="1587" cy="20923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72" name="Line 6">
            <a:extLst>
              <a:ext uri="{FF2B5EF4-FFF2-40B4-BE49-F238E27FC236}">
                <a16:creationId xmlns:a16="http://schemas.microsoft.com/office/drawing/2014/main" id="{F94B0D1A-1D63-E1DE-3512-94B68A4A77D7}"/>
              </a:ext>
            </a:extLst>
          </p:cNvPr>
          <p:cNvSpPr>
            <a:spLocks noChangeShapeType="1"/>
          </p:cNvSpPr>
          <p:nvPr/>
        </p:nvSpPr>
        <p:spPr bwMode="auto">
          <a:xfrm>
            <a:off x="2308225" y="3041650"/>
            <a:ext cx="58738"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73" name="Line 7">
            <a:extLst>
              <a:ext uri="{FF2B5EF4-FFF2-40B4-BE49-F238E27FC236}">
                <a16:creationId xmlns:a16="http://schemas.microsoft.com/office/drawing/2014/main" id="{0FFD25D4-721B-084F-BB03-BDCFFB355366}"/>
              </a:ext>
            </a:extLst>
          </p:cNvPr>
          <p:cNvSpPr>
            <a:spLocks noChangeShapeType="1"/>
          </p:cNvSpPr>
          <p:nvPr/>
        </p:nvSpPr>
        <p:spPr bwMode="auto">
          <a:xfrm>
            <a:off x="2308225" y="2851150"/>
            <a:ext cx="58738"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74" name="Line 8">
            <a:extLst>
              <a:ext uri="{FF2B5EF4-FFF2-40B4-BE49-F238E27FC236}">
                <a16:creationId xmlns:a16="http://schemas.microsoft.com/office/drawing/2014/main" id="{E61CEAA4-94EB-C8C2-11B4-93DA4D4980A5}"/>
              </a:ext>
            </a:extLst>
          </p:cNvPr>
          <p:cNvSpPr>
            <a:spLocks noChangeShapeType="1"/>
          </p:cNvSpPr>
          <p:nvPr/>
        </p:nvSpPr>
        <p:spPr bwMode="auto">
          <a:xfrm>
            <a:off x="2308225" y="2659064"/>
            <a:ext cx="58738"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75" name="Line 9">
            <a:extLst>
              <a:ext uri="{FF2B5EF4-FFF2-40B4-BE49-F238E27FC236}">
                <a16:creationId xmlns:a16="http://schemas.microsoft.com/office/drawing/2014/main" id="{ADEB0336-219F-1D21-92BC-98691A47F213}"/>
              </a:ext>
            </a:extLst>
          </p:cNvPr>
          <p:cNvSpPr>
            <a:spLocks noChangeShapeType="1"/>
          </p:cNvSpPr>
          <p:nvPr/>
        </p:nvSpPr>
        <p:spPr bwMode="auto">
          <a:xfrm>
            <a:off x="2308225" y="2470150"/>
            <a:ext cx="58738"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76" name="Line 10">
            <a:extLst>
              <a:ext uri="{FF2B5EF4-FFF2-40B4-BE49-F238E27FC236}">
                <a16:creationId xmlns:a16="http://schemas.microsoft.com/office/drawing/2014/main" id="{0E4CD724-B4FD-8FFE-98E8-B13681014C29}"/>
              </a:ext>
            </a:extLst>
          </p:cNvPr>
          <p:cNvSpPr>
            <a:spLocks noChangeShapeType="1"/>
          </p:cNvSpPr>
          <p:nvPr/>
        </p:nvSpPr>
        <p:spPr bwMode="auto">
          <a:xfrm>
            <a:off x="2308225" y="2279650"/>
            <a:ext cx="58738"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77" name="Line 11">
            <a:extLst>
              <a:ext uri="{FF2B5EF4-FFF2-40B4-BE49-F238E27FC236}">
                <a16:creationId xmlns:a16="http://schemas.microsoft.com/office/drawing/2014/main" id="{704FD23C-DC5A-602A-A5E1-16792B8A0755}"/>
              </a:ext>
            </a:extLst>
          </p:cNvPr>
          <p:cNvSpPr>
            <a:spLocks noChangeShapeType="1"/>
          </p:cNvSpPr>
          <p:nvPr/>
        </p:nvSpPr>
        <p:spPr bwMode="auto">
          <a:xfrm>
            <a:off x="2308225" y="2093914"/>
            <a:ext cx="58738"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78" name="Line 12">
            <a:extLst>
              <a:ext uri="{FF2B5EF4-FFF2-40B4-BE49-F238E27FC236}">
                <a16:creationId xmlns:a16="http://schemas.microsoft.com/office/drawing/2014/main" id="{BA118892-BFB5-F9B0-DD0F-C546E2A954F2}"/>
              </a:ext>
            </a:extLst>
          </p:cNvPr>
          <p:cNvSpPr>
            <a:spLocks noChangeShapeType="1"/>
          </p:cNvSpPr>
          <p:nvPr/>
        </p:nvSpPr>
        <p:spPr bwMode="auto">
          <a:xfrm>
            <a:off x="2308225" y="1901825"/>
            <a:ext cx="58738"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79" name="Line 13">
            <a:extLst>
              <a:ext uri="{FF2B5EF4-FFF2-40B4-BE49-F238E27FC236}">
                <a16:creationId xmlns:a16="http://schemas.microsoft.com/office/drawing/2014/main" id="{3DA29D86-6779-7D0F-82DF-23524C8A4870}"/>
              </a:ext>
            </a:extLst>
          </p:cNvPr>
          <p:cNvSpPr>
            <a:spLocks noChangeShapeType="1"/>
          </p:cNvSpPr>
          <p:nvPr/>
        </p:nvSpPr>
        <p:spPr bwMode="auto">
          <a:xfrm>
            <a:off x="2308225" y="1711325"/>
            <a:ext cx="58738"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80" name="Line 14">
            <a:extLst>
              <a:ext uri="{FF2B5EF4-FFF2-40B4-BE49-F238E27FC236}">
                <a16:creationId xmlns:a16="http://schemas.microsoft.com/office/drawing/2014/main" id="{65679D68-E338-ADA4-FCF6-A171EE467C25}"/>
              </a:ext>
            </a:extLst>
          </p:cNvPr>
          <p:cNvSpPr>
            <a:spLocks noChangeShapeType="1"/>
          </p:cNvSpPr>
          <p:nvPr/>
        </p:nvSpPr>
        <p:spPr bwMode="auto">
          <a:xfrm>
            <a:off x="2308225" y="1520825"/>
            <a:ext cx="58738"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81" name="Line 15">
            <a:extLst>
              <a:ext uri="{FF2B5EF4-FFF2-40B4-BE49-F238E27FC236}">
                <a16:creationId xmlns:a16="http://schemas.microsoft.com/office/drawing/2014/main" id="{23A7648D-E37F-2138-19F9-4B77EBCE9C54}"/>
              </a:ext>
            </a:extLst>
          </p:cNvPr>
          <p:cNvSpPr>
            <a:spLocks noChangeShapeType="1"/>
          </p:cNvSpPr>
          <p:nvPr/>
        </p:nvSpPr>
        <p:spPr bwMode="auto">
          <a:xfrm>
            <a:off x="2308225" y="1330325"/>
            <a:ext cx="58738"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82" name="Line 16">
            <a:extLst>
              <a:ext uri="{FF2B5EF4-FFF2-40B4-BE49-F238E27FC236}">
                <a16:creationId xmlns:a16="http://schemas.microsoft.com/office/drawing/2014/main" id="{E8F65BB8-2A96-A665-6AFD-269FDD822407}"/>
              </a:ext>
            </a:extLst>
          </p:cNvPr>
          <p:cNvSpPr>
            <a:spLocks noChangeShapeType="1"/>
          </p:cNvSpPr>
          <p:nvPr/>
        </p:nvSpPr>
        <p:spPr bwMode="auto">
          <a:xfrm>
            <a:off x="2308225" y="1139825"/>
            <a:ext cx="58738"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83" name="Rectangle 17">
            <a:extLst>
              <a:ext uri="{FF2B5EF4-FFF2-40B4-BE49-F238E27FC236}">
                <a16:creationId xmlns:a16="http://schemas.microsoft.com/office/drawing/2014/main" id="{7520455A-F70D-D6B9-DB90-3F4C6A009888}"/>
              </a:ext>
            </a:extLst>
          </p:cNvPr>
          <p:cNvSpPr>
            <a:spLocks noChangeArrowheads="1"/>
          </p:cNvSpPr>
          <p:nvPr/>
        </p:nvSpPr>
        <p:spPr bwMode="auto">
          <a:xfrm>
            <a:off x="2111376" y="3170238"/>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84" name="Rectangle 18">
            <a:extLst>
              <a:ext uri="{FF2B5EF4-FFF2-40B4-BE49-F238E27FC236}">
                <a16:creationId xmlns:a16="http://schemas.microsoft.com/office/drawing/2014/main" id="{045F52D1-502A-A212-0708-9F066C25E1F0}"/>
              </a:ext>
            </a:extLst>
          </p:cNvPr>
          <p:cNvSpPr>
            <a:spLocks noChangeArrowheads="1"/>
          </p:cNvSpPr>
          <p:nvPr/>
        </p:nvSpPr>
        <p:spPr bwMode="auto">
          <a:xfrm>
            <a:off x="1901825" y="2979738"/>
            <a:ext cx="255588"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85" name="Rectangle 19">
            <a:extLst>
              <a:ext uri="{FF2B5EF4-FFF2-40B4-BE49-F238E27FC236}">
                <a16:creationId xmlns:a16="http://schemas.microsoft.com/office/drawing/2014/main" id="{560B1B26-6A7A-ADA7-9E63-700564F12CED}"/>
              </a:ext>
            </a:extLst>
          </p:cNvPr>
          <p:cNvSpPr>
            <a:spLocks noChangeArrowheads="1"/>
          </p:cNvSpPr>
          <p:nvPr/>
        </p:nvSpPr>
        <p:spPr bwMode="auto">
          <a:xfrm>
            <a:off x="1901825" y="2789238"/>
            <a:ext cx="255588"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86" name="Rectangle 20">
            <a:extLst>
              <a:ext uri="{FF2B5EF4-FFF2-40B4-BE49-F238E27FC236}">
                <a16:creationId xmlns:a16="http://schemas.microsoft.com/office/drawing/2014/main" id="{6074E387-2FE1-1B75-64EE-44E31733B06A}"/>
              </a:ext>
            </a:extLst>
          </p:cNvPr>
          <p:cNvSpPr>
            <a:spLocks noChangeArrowheads="1"/>
          </p:cNvSpPr>
          <p:nvPr/>
        </p:nvSpPr>
        <p:spPr bwMode="auto">
          <a:xfrm>
            <a:off x="1901825" y="2598738"/>
            <a:ext cx="255588"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300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87" name="Rectangle 21">
            <a:extLst>
              <a:ext uri="{FF2B5EF4-FFF2-40B4-BE49-F238E27FC236}">
                <a16:creationId xmlns:a16="http://schemas.microsoft.com/office/drawing/2014/main" id="{988EF096-BD12-ACDB-5420-59C9ECC628DC}"/>
              </a:ext>
            </a:extLst>
          </p:cNvPr>
          <p:cNvSpPr>
            <a:spLocks noChangeArrowheads="1"/>
          </p:cNvSpPr>
          <p:nvPr/>
        </p:nvSpPr>
        <p:spPr bwMode="auto">
          <a:xfrm>
            <a:off x="1901825" y="2408238"/>
            <a:ext cx="255588"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400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88" name="Rectangle 22">
            <a:extLst>
              <a:ext uri="{FF2B5EF4-FFF2-40B4-BE49-F238E27FC236}">
                <a16:creationId xmlns:a16="http://schemas.microsoft.com/office/drawing/2014/main" id="{CDE44001-0C34-47A1-AA19-043E00DDFC53}"/>
              </a:ext>
            </a:extLst>
          </p:cNvPr>
          <p:cNvSpPr>
            <a:spLocks noChangeArrowheads="1"/>
          </p:cNvSpPr>
          <p:nvPr/>
        </p:nvSpPr>
        <p:spPr bwMode="auto">
          <a:xfrm>
            <a:off x="1901825" y="2217738"/>
            <a:ext cx="255588"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500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89" name="Rectangle 23">
            <a:extLst>
              <a:ext uri="{FF2B5EF4-FFF2-40B4-BE49-F238E27FC236}">
                <a16:creationId xmlns:a16="http://schemas.microsoft.com/office/drawing/2014/main" id="{1570062A-137C-B497-8D2A-3E679E17E7DA}"/>
              </a:ext>
            </a:extLst>
          </p:cNvPr>
          <p:cNvSpPr>
            <a:spLocks noChangeArrowheads="1"/>
          </p:cNvSpPr>
          <p:nvPr/>
        </p:nvSpPr>
        <p:spPr bwMode="auto">
          <a:xfrm>
            <a:off x="1901825" y="2030413"/>
            <a:ext cx="255588"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600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90" name="Rectangle 24">
            <a:extLst>
              <a:ext uri="{FF2B5EF4-FFF2-40B4-BE49-F238E27FC236}">
                <a16:creationId xmlns:a16="http://schemas.microsoft.com/office/drawing/2014/main" id="{B8520A1C-108A-FC90-C0D1-2AEA33E33BF4}"/>
              </a:ext>
            </a:extLst>
          </p:cNvPr>
          <p:cNvSpPr>
            <a:spLocks noChangeArrowheads="1"/>
          </p:cNvSpPr>
          <p:nvPr/>
        </p:nvSpPr>
        <p:spPr bwMode="auto">
          <a:xfrm>
            <a:off x="1901825" y="1839913"/>
            <a:ext cx="255588"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700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91" name="Rectangle 25">
            <a:extLst>
              <a:ext uri="{FF2B5EF4-FFF2-40B4-BE49-F238E27FC236}">
                <a16:creationId xmlns:a16="http://schemas.microsoft.com/office/drawing/2014/main" id="{96C01B79-70D4-2571-B561-89087944C281}"/>
              </a:ext>
            </a:extLst>
          </p:cNvPr>
          <p:cNvSpPr>
            <a:spLocks noChangeArrowheads="1"/>
          </p:cNvSpPr>
          <p:nvPr/>
        </p:nvSpPr>
        <p:spPr bwMode="auto">
          <a:xfrm>
            <a:off x="1901825" y="1649413"/>
            <a:ext cx="255588"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800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92" name="Rectangle 26">
            <a:extLst>
              <a:ext uri="{FF2B5EF4-FFF2-40B4-BE49-F238E27FC236}">
                <a16:creationId xmlns:a16="http://schemas.microsoft.com/office/drawing/2014/main" id="{A7BBF92B-F0AA-53AD-7EA4-24D02458B5E2}"/>
              </a:ext>
            </a:extLst>
          </p:cNvPr>
          <p:cNvSpPr>
            <a:spLocks noChangeArrowheads="1"/>
          </p:cNvSpPr>
          <p:nvPr/>
        </p:nvSpPr>
        <p:spPr bwMode="auto">
          <a:xfrm>
            <a:off x="1901825" y="1458913"/>
            <a:ext cx="255588"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900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93" name="Rectangle 27">
            <a:extLst>
              <a:ext uri="{FF2B5EF4-FFF2-40B4-BE49-F238E27FC236}">
                <a16:creationId xmlns:a16="http://schemas.microsoft.com/office/drawing/2014/main" id="{47AEA1DC-90DD-8022-40EA-2671F3C2D3C0}"/>
              </a:ext>
            </a:extLst>
          </p:cNvPr>
          <p:cNvSpPr>
            <a:spLocks noChangeArrowheads="1"/>
          </p:cNvSpPr>
          <p:nvPr/>
        </p:nvSpPr>
        <p:spPr bwMode="auto">
          <a:xfrm>
            <a:off x="1792289" y="1268413"/>
            <a:ext cx="339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1000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94" name="Rectangle 28">
            <a:extLst>
              <a:ext uri="{FF2B5EF4-FFF2-40B4-BE49-F238E27FC236}">
                <a16:creationId xmlns:a16="http://schemas.microsoft.com/office/drawing/2014/main" id="{42BC97F0-D36A-A16F-A31B-48EC3BD222E2}"/>
              </a:ext>
            </a:extLst>
          </p:cNvPr>
          <p:cNvSpPr>
            <a:spLocks noChangeArrowheads="1"/>
          </p:cNvSpPr>
          <p:nvPr/>
        </p:nvSpPr>
        <p:spPr bwMode="auto">
          <a:xfrm>
            <a:off x="1792289" y="1077913"/>
            <a:ext cx="339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1100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95" name="Line 29">
            <a:extLst>
              <a:ext uri="{FF2B5EF4-FFF2-40B4-BE49-F238E27FC236}">
                <a16:creationId xmlns:a16="http://schemas.microsoft.com/office/drawing/2014/main" id="{7A9025BA-05E4-CADA-77F0-78E430C84D2D}"/>
              </a:ext>
            </a:extLst>
          </p:cNvPr>
          <p:cNvSpPr>
            <a:spLocks noChangeShapeType="1"/>
          </p:cNvSpPr>
          <p:nvPr/>
        </p:nvSpPr>
        <p:spPr bwMode="auto">
          <a:xfrm>
            <a:off x="2308225" y="3232150"/>
            <a:ext cx="58738"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96" name="Line 31">
            <a:extLst>
              <a:ext uri="{FF2B5EF4-FFF2-40B4-BE49-F238E27FC236}">
                <a16:creationId xmlns:a16="http://schemas.microsoft.com/office/drawing/2014/main" id="{15380344-303D-85B2-2E09-A517AD74C997}"/>
              </a:ext>
            </a:extLst>
          </p:cNvPr>
          <p:cNvSpPr>
            <a:spLocks noChangeShapeType="1"/>
          </p:cNvSpPr>
          <p:nvPr/>
        </p:nvSpPr>
        <p:spPr bwMode="auto">
          <a:xfrm>
            <a:off x="2620964" y="3232150"/>
            <a:ext cx="305593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97" name="Line 32">
            <a:extLst>
              <a:ext uri="{FF2B5EF4-FFF2-40B4-BE49-F238E27FC236}">
                <a16:creationId xmlns:a16="http://schemas.microsoft.com/office/drawing/2014/main" id="{FC5DD341-B5CE-1641-A729-9B66D218959D}"/>
              </a:ext>
            </a:extLst>
          </p:cNvPr>
          <p:cNvSpPr>
            <a:spLocks noChangeShapeType="1"/>
          </p:cNvSpPr>
          <p:nvPr/>
        </p:nvSpPr>
        <p:spPr bwMode="auto">
          <a:xfrm flipV="1">
            <a:off x="2620964" y="3232150"/>
            <a:ext cx="158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98" name="Line 33">
            <a:extLst>
              <a:ext uri="{FF2B5EF4-FFF2-40B4-BE49-F238E27FC236}">
                <a16:creationId xmlns:a16="http://schemas.microsoft.com/office/drawing/2014/main" id="{8A5BCE0B-E0F7-EFF5-15E2-CABDECAF3709}"/>
              </a:ext>
            </a:extLst>
          </p:cNvPr>
          <p:cNvSpPr>
            <a:spLocks noChangeShapeType="1"/>
          </p:cNvSpPr>
          <p:nvPr/>
        </p:nvSpPr>
        <p:spPr bwMode="auto">
          <a:xfrm flipV="1">
            <a:off x="2824164" y="3232150"/>
            <a:ext cx="158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799" name="Line 34">
            <a:extLst>
              <a:ext uri="{FF2B5EF4-FFF2-40B4-BE49-F238E27FC236}">
                <a16:creationId xmlns:a16="http://schemas.microsoft.com/office/drawing/2014/main" id="{6029B342-EB14-526D-0558-49A53BE7EF86}"/>
              </a:ext>
            </a:extLst>
          </p:cNvPr>
          <p:cNvSpPr>
            <a:spLocks noChangeShapeType="1"/>
          </p:cNvSpPr>
          <p:nvPr/>
        </p:nvSpPr>
        <p:spPr bwMode="auto">
          <a:xfrm flipV="1">
            <a:off x="3027364" y="3232150"/>
            <a:ext cx="158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0" name="Line 35">
            <a:extLst>
              <a:ext uri="{FF2B5EF4-FFF2-40B4-BE49-F238E27FC236}">
                <a16:creationId xmlns:a16="http://schemas.microsoft.com/office/drawing/2014/main" id="{9E547A3E-D8F3-8FE9-5DFC-9CED04AA34A3}"/>
              </a:ext>
            </a:extLst>
          </p:cNvPr>
          <p:cNvSpPr>
            <a:spLocks noChangeShapeType="1"/>
          </p:cNvSpPr>
          <p:nvPr/>
        </p:nvSpPr>
        <p:spPr bwMode="auto">
          <a:xfrm flipV="1">
            <a:off x="3230564" y="3232150"/>
            <a:ext cx="158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1" name="Line 36">
            <a:extLst>
              <a:ext uri="{FF2B5EF4-FFF2-40B4-BE49-F238E27FC236}">
                <a16:creationId xmlns:a16="http://schemas.microsoft.com/office/drawing/2014/main" id="{72BC0ADA-BC54-EF4B-DDFE-74BFBF1AC145}"/>
              </a:ext>
            </a:extLst>
          </p:cNvPr>
          <p:cNvSpPr>
            <a:spLocks noChangeShapeType="1"/>
          </p:cNvSpPr>
          <p:nvPr/>
        </p:nvSpPr>
        <p:spPr bwMode="auto">
          <a:xfrm flipV="1">
            <a:off x="3435350" y="3232150"/>
            <a:ext cx="1588"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2" name="Line 37">
            <a:extLst>
              <a:ext uri="{FF2B5EF4-FFF2-40B4-BE49-F238E27FC236}">
                <a16:creationId xmlns:a16="http://schemas.microsoft.com/office/drawing/2014/main" id="{0719B417-6F23-F1FA-FCD8-80CFFEC406A8}"/>
              </a:ext>
            </a:extLst>
          </p:cNvPr>
          <p:cNvSpPr>
            <a:spLocks noChangeShapeType="1"/>
          </p:cNvSpPr>
          <p:nvPr/>
        </p:nvSpPr>
        <p:spPr bwMode="auto">
          <a:xfrm flipV="1">
            <a:off x="3638550" y="3232150"/>
            <a:ext cx="1588"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3" name="Line 38">
            <a:extLst>
              <a:ext uri="{FF2B5EF4-FFF2-40B4-BE49-F238E27FC236}">
                <a16:creationId xmlns:a16="http://schemas.microsoft.com/office/drawing/2014/main" id="{8885110A-158F-56D2-AA57-176E15AF2C4E}"/>
              </a:ext>
            </a:extLst>
          </p:cNvPr>
          <p:cNvSpPr>
            <a:spLocks noChangeShapeType="1"/>
          </p:cNvSpPr>
          <p:nvPr/>
        </p:nvSpPr>
        <p:spPr bwMode="auto">
          <a:xfrm flipV="1">
            <a:off x="3843339" y="3232150"/>
            <a:ext cx="158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4" name="Line 39">
            <a:extLst>
              <a:ext uri="{FF2B5EF4-FFF2-40B4-BE49-F238E27FC236}">
                <a16:creationId xmlns:a16="http://schemas.microsoft.com/office/drawing/2014/main" id="{5A0592B4-F480-1935-E44E-FF3F1675D6CA}"/>
              </a:ext>
            </a:extLst>
          </p:cNvPr>
          <p:cNvSpPr>
            <a:spLocks noChangeShapeType="1"/>
          </p:cNvSpPr>
          <p:nvPr/>
        </p:nvSpPr>
        <p:spPr bwMode="auto">
          <a:xfrm flipV="1">
            <a:off x="4044950" y="3232150"/>
            <a:ext cx="1588"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5" name="Line 40">
            <a:extLst>
              <a:ext uri="{FF2B5EF4-FFF2-40B4-BE49-F238E27FC236}">
                <a16:creationId xmlns:a16="http://schemas.microsoft.com/office/drawing/2014/main" id="{8902DABE-7BAB-2730-A8F4-BD106F96F403}"/>
              </a:ext>
            </a:extLst>
          </p:cNvPr>
          <p:cNvSpPr>
            <a:spLocks noChangeShapeType="1"/>
          </p:cNvSpPr>
          <p:nvPr/>
        </p:nvSpPr>
        <p:spPr bwMode="auto">
          <a:xfrm flipV="1">
            <a:off x="4249739" y="3232150"/>
            <a:ext cx="158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6" name="Line 41">
            <a:extLst>
              <a:ext uri="{FF2B5EF4-FFF2-40B4-BE49-F238E27FC236}">
                <a16:creationId xmlns:a16="http://schemas.microsoft.com/office/drawing/2014/main" id="{9BB69625-4C8C-0D82-AAE4-9D334B72C1DA}"/>
              </a:ext>
            </a:extLst>
          </p:cNvPr>
          <p:cNvSpPr>
            <a:spLocks noChangeShapeType="1"/>
          </p:cNvSpPr>
          <p:nvPr/>
        </p:nvSpPr>
        <p:spPr bwMode="auto">
          <a:xfrm flipV="1">
            <a:off x="4452939" y="3232150"/>
            <a:ext cx="158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7" name="Line 42">
            <a:extLst>
              <a:ext uri="{FF2B5EF4-FFF2-40B4-BE49-F238E27FC236}">
                <a16:creationId xmlns:a16="http://schemas.microsoft.com/office/drawing/2014/main" id="{0354B16E-2A4E-8734-578D-3E7135B4199E}"/>
              </a:ext>
            </a:extLst>
          </p:cNvPr>
          <p:cNvSpPr>
            <a:spLocks noChangeShapeType="1"/>
          </p:cNvSpPr>
          <p:nvPr/>
        </p:nvSpPr>
        <p:spPr bwMode="auto">
          <a:xfrm flipV="1">
            <a:off x="4657725" y="3232150"/>
            <a:ext cx="1588"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8" name="Line 43">
            <a:extLst>
              <a:ext uri="{FF2B5EF4-FFF2-40B4-BE49-F238E27FC236}">
                <a16:creationId xmlns:a16="http://schemas.microsoft.com/office/drawing/2014/main" id="{3509F3C2-82E5-C70B-474D-F20EF6D09877}"/>
              </a:ext>
            </a:extLst>
          </p:cNvPr>
          <p:cNvSpPr>
            <a:spLocks noChangeShapeType="1"/>
          </p:cNvSpPr>
          <p:nvPr/>
        </p:nvSpPr>
        <p:spPr bwMode="auto">
          <a:xfrm flipV="1">
            <a:off x="4860925" y="3232150"/>
            <a:ext cx="1588"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09" name="Line 44">
            <a:extLst>
              <a:ext uri="{FF2B5EF4-FFF2-40B4-BE49-F238E27FC236}">
                <a16:creationId xmlns:a16="http://schemas.microsoft.com/office/drawing/2014/main" id="{86C97DB6-95A3-0A79-9A60-7EC4B6EAB30A}"/>
              </a:ext>
            </a:extLst>
          </p:cNvPr>
          <p:cNvSpPr>
            <a:spLocks noChangeShapeType="1"/>
          </p:cNvSpPr>
          <p:nvPr/>
        </p:nvSpPr>
        <p:spPr bwMode="auto">
          <a:xfrm flipV="1">
            <a:off x="5064125" y="3232150"/>
            <a:ext cx="1588"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10" name="Line 45">
            <a:extLst>
              <a:ext uri="{FF2B5EF4-FFF2-40B4-BE49-F238E27FC236}">
                <a16:creationId xmlns:a16="http://schemas.microsoft.com/office/drawing/2014/main" id="{7E16A2D2-4907-D19F-09FA-053FEC99071F}"/>
              </a:ext>
            </a:extLst>
          </p:cNvPr>
          <p:cNvSpPr>
            <a:spLocks noChangeShapeType="1"/>
          </p:cNvSpPr>
          <p:nvPr/>
        </p:nvSpPr>
        <p:spPr bwMode="auto">
          <a:xfrm flipV="1">
            <a:off x="5268914" y="3232150"/>
            <a:ext cx="158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11" name="Line 46">
            <a:extLst>
              <a:ext uri="{FF2B5EF4-FFF2-40B4-BE49-F238E27FC236}">
                <a16:creationId xmlns:a16="http://schemas.microsoft.com/office/drawing/2014/main" id="{6198AD9F-C4E7-A750-DB55-66554DCCDD9C}"/>
              </a:ext>
            </a:extLst>
          </p:cNvPr>
          <p:cNvSpPr>
            <a:spLocks noChangeShapeType="1"/>
          </p:cNvSpPr>
          <p:nvPr/>
        </p:nvSpPr>
        <p:spPr bwMode="auto">
          <a:xfrm flipV="1">
            <a:off x="5472114" y="3232150"/>
            <a:ext cx="158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12" name="Line 47">
            <a:extLst>
              <a:ext uri="{FF2B5EF4-FFF2-40B4-BE49-F238E27FC236}">
                <a16:creationId xmlns:a16="http://schemas.microsoft.com/office/drawing/2014/main" id="{15FEA1C5-108B-B41B-F645-E2590691AC0C}"/>
              </a:ext>
            </a:extLst>
          </p:cNvPr>
          <p:cNvSpPr>
            <a:spLocks noChangeShapeType="1"/>
          </p:cNvSpPr>
          <p:nvPr/>
        </p:nvSpPr>
        <p:spPr bwMode="auto">
          <a:xfrm flipV="1">
            <a:off x="5676900" y="3232150"/>
            <a:ext cx="1588"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13" name="Rectangle 49">
            <a:extLst>
              <a:ext uri="{FF2B5EF4-FFF2-40B4-BE49-F238E27FC236}">
                <a16:creationId xmlns:a16="http://schemas.microsoft.com/office/drawing/2014/main" id="{9D3D86B5-73F6-FBE6-582D-06A4089EE7D7}"/>
              </a:ext>
            </a:extLst>
          </p:cNvPr>
          <p:cNvSpPr>
            <a:spLocks noChangeArrowheads="1"/>
          </p:cNvSpPr>
          <p:nvPr/>
        </p:nvSpPr>
        <p:spPr bwMode="auto">
          <a:xfrm>
            <a:off x="2571751" y="332740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14" name="Rectangle 50">
            <a:extLst>
              <a:ext uri="{FF2B5EF4-FFF2-40B4-BE49-F238E27FC236}">
                <a16:creationId xmlns:a16="http://schemas.microsoft.com/office/drawing/2014/main" id="{8632C072-CF55-3588-C8E9-32F89D4917EA}"/>
              </a:ext>
            </a:extLst>
          </p:cNvPr>
          <p:cNvSpPr>
            <a:spLocks noChangeArrowheads="1"/>
          </p:cNvSpPr>
          <p:nvPr/>
        </p:nvSpPr>
        <p:spPr bwMode="auto">
          <a:xfrm>
            <a:off x="3189289" y="332740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15" name="Rectangle 51">
            <a:extLst>
              <a:ext uri="{FF2B5EF4-FFF2-40B4-BE49-F238E27FC236}">
                <a16:creationId xmlns:a16="http://schemas.microsoft.com/office/drawing/2014/main" id="{630A7AB0-A82F-E8C4-769E-EEDBBAF8A91D}"/>
              </a:ext>
            </a:extLst>
          </p:cNvPr>
          <p:cNvSpPr>
            <a:spLocks noChangeArrowheads="1"/>
          </p:cNvSpPr>
          <p:nvPr/>
        </p:nvSpPr>
        <p:spPr bwMode="auto">
          <a:xfrm>
            <a:off x="3792539" y="332740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16" name="Rectangle 52">
            <a:extLst>
              <a:ext uri="{FF2B5EF4-FFF2-40B4-BE49-F238E27FC236}">
                <a16:creationId xmlns:a16="http://schemas.microsoft.com/office/drawing/2014/main" id="{A221C38F-E24C-D653-213C-D9E9200A1463}"/>
              </a:ext>
            </a:extLst>
          </p:cNvPr>
          <p:cNvSpPr>
            <a:spLocks noChangeArrowheads="1"/>
          </p:cNvSpPr>
          <p:nvPr/>
        </p:nvSpPr>
        <p:spPr bwMode="auto">
          <a:xfrm>
            <a:off x="4403726" y="332740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3</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17" name="Rectangle 53">
            <a:extLst>
              <a:ext uri="{FF2B5EF4-FFF2-40B4-BE49-F238E27FC236}">
                <a16:creationId xmlns:a16="http://schemas.microsoft.com/office/drawing/2014/main" id="{A530A045-D3BD-D9F9-1DC5-A36D9554FB38}"/>
              </a:ext>
            </a:extLst>
          </p:cNvPr>
          <p:cNvSpPr>
            <a:spLocks noChangeArrowheads="1"/>
          </p:cNvSpPr>
          <p:nvPr/>
        </p:nvSpPr>
        <p:spPr bwMode="auto">
          <a:xfrm>
            <a:off x="5018089" y="332740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4</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18" name="Rectangle 54">
            <a:extLst>
              <a:ext uri="{FF2B5EF4-FFF2-40B4-BE49-F238E27FC236}">
                <a16:creationId xmlns:a16="http://schemas.microsoft.com/office/drawing/2014/main" id="{AC43B650-E0BB-6635-AB4A-C025DF436EDA}"/>
              </a:ext>
            </a:extLst>
          </p:cNvPr>
          <p:cNvSpPr>
            <a:spLocks noChangeArrowheads="1"/>
          </p:cNvSpPr>
          <p:nvPr/>
        </p:nvSpPr>
        <p:spPr bwMode="auto">
          <a:xfrm>
            <a:off x="5500689" y="332740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5</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19" name="Rectangle 55">
            <a:extLst>
              <a:ext uri="{FF2B5EF4-FFF2-40B4-BE49-F238E27FC236}">
                <a16:creationId xmlns:a16="http://schemas.microsoft.com/office/drawing/2014/main" id="{CEC9E1DF-E471-06BE-E366-DECACE3EE9AE}"/>
              </a:ext>
            </a:extLst>
          </p:cNvPr>
          <p:cNvSpPr>
            <a:spLocks noChangeArrowheads="1"/>
          </p:cNvSpPr>
          <p:nvPr/>
        </p:nvSpPr>
        <p:spPr bwMode="auto">
          <a:xfrm>
            <a:off x="3227388" y="3551238"/>
            <a:ext cx="1706562"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Hrs. after amphetamine</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20" name="Rectangle 56">
            <a:extLst>
              <a:ext uri="{FF2B5EF4-FFF2-40B4-BE49-F238E27FC236}">
                <a16:creationId xmlns:a16="http://schemas.microsoft.com/office/drawing/2014/main" id="{10203EBD-1257-3497-CA70-3F71C003C9D5}"/>
              </a:ext>
            </a:extLst>
          </p:cNvPr>
          <p:cNvSpPr>
            <a:spLocks noChangeArrowheads="1"/>
          </p:cNvSpPr>
          <p:nvPr/>
        </p:nvSpPr>
        <p:spPr bwMode="auto">
          <a:xfrm rot="16200000">
            <a:off x="839789" y="1916114"/>
            <a:ext cx="1398587" cy="18573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 of Basal Release</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21" name="Line 57">
            <a:extLst>
              <a:ext uri="{FF2B5EF4-FFF2-40B4-BE49-F238E27FC236}">
                <a16:creationId xmlns:a16="http://schemas.microsoft.com/office/drawing/2014/main" id="{90D4A041-FBEF-E536-1D14-983B157E0AA5}"/>
              </a:ext>
            </a:extLst>
          </p:cNvPr>
          <p:cNvSpPr>
            <a:spLocks noChangeShapeType="1"/>
          </p:cNvSpPr>
          <p:nvPr/>
        </p:nvSpPr>
        <p:spPr bwMode="auto">
          <a:xfrm flipV="1">
            <a:off x="2620963" y="2246314"/>
            <a:ext cx="203200" cy="7953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22" name="Oval 60">
            <a:extLst>
              <a:ext uri="{FF2B5EF4-FFF2-40B4-BE49-F238E27FC236}">
                <a16:creationId xmlns:a16="http://schemas.microsoft.com/office/drawing/2014/main" id="{9C9F8E02-9B8C-71DB-24B7-706D2DC37443}"/>
              </a:ext>
            </a:extLst>
          </p:cNvPr>
          <p:cNvSpPr>
            <a:spLocks noChangeArrowheads="1"/>
          </p:cNvSpPr>
          <p:nvPr/>
        </p:nvSpPr>
        <p:spPr bwMode="auto">
          <a:xfrm>
            <a:off x="2565400" y="3001964"/>
            <a:ext cx="1270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23" name="Line 63">
            <a:extLst>
              <a:ext uri="{FF2B5EF4-FFF2-40B4-BE49-F238E27FC236}">
                <a16:creationId xmlns:a16="http://schemas.microsoft.com/office/drawing/2014/main" id="{2F7CD535-E7DF-3F81-79CD-373F5329181E}"/>
              </a:ext>
            </a:extLst>
          </p:cNvPr>
          <p:cNvSpPr>
            <a:spLocks noChangeShapeType="1"/>
          </p:cNvSpPr>
          <p:nvPr/>
        </p:nvSpPr>
        <p:spPr bwMode="auto">
          <a:xfrm flipV="1">
            <a:off x="2824163" y="1330325"/>
            <a:ext cx="203200" cy="915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24" name="Line 64">
            <a:extLst>
              <a:ext uri="{FF2B5EF4-FFF2-40B4-BE49-F238E27FC236}">
                <a16:creationId xmlns:a16="http://schemas.microsoft.com/office/drawing/2014/main" id="{E1CB6BFF-3C64-EB4B-3CA4-72BB0A69E6D8}"/>
              </a:ext>
            </a:extLst>
          </p:cNvPr>
          <p:cNvSpPr>
            <a:spLocks noChangeShapeType="1"/>
          </p:cNvSpPr>
          <p:nvPr/>
        </p:nvSpPr>
        <p:spPr bwMode="auto">
          <a:xfrm>
            <a:off x="3027364" y="1330326"/>
            <a:ext cx="204787" cy="644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25" name="Line 65">
            <a:extLst>
              <a:ext uri="{FF2B5EF4-FFF2-40B4-BE49-F238E27FC236}">
                <a16:creationId xmlns:a16="http://schemas.microsoft.com/office/drawing/2014/main" id="{BBF69710-6A15-AE75-C469-14A2D1396A3E}"/>
              </a:ext>
            </a:extLst>
          </p:cNvPr>
          <p:cNvSpPr>
            <a:spLocks noChangeShapeType="1"/>
          </p:cNvSpPr>
          <p:nvPr/>
        </p:nvSpPr>
        <p:spPr bwMode="auto">
          <a:xfrm>
            <a:off x="3232150" y="1974850"/>
            <a:ext cx="203200" cy="4000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26" name="Line 66">
            <a:extLst>
              <a:ext uri="{FF2B5EF4-FFF2-40B4-BE49-F238E27FC236}">
                <a16:creationId xmlns:a16="http://schemas.microsoft.com/office/drawing/2014/main" id="{64A87AA8-6F65-9A0E-8CB0-AD4D7884AE34}"/>
              </a:ext>
            </a:extLst>
          </p:cNvPr>
          <p:cNvSpPr>
            <a:spLocks noChangeShapeType="1"/>
          </p:cNvSpPr>
          <p:nvPr/>
        </p:nvSpPr>
        <p:spPr bwMode="auto">
          <a:xfrm>
            <a:off x="3435350" y="2374900"/>
            <a:ext cx="204788" cy="952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27" name="Line 67">
            <a:extLst>
              <a:ext uri="{FF2B5EF4-FFF2-40B4-BE49-F238E27FC236}">
                <a16:creationId xmlns:a16="http://schemas.microsoft.com/office/drawing/2014/main" id="{ECD4BE1A-9A65-383A-14D0-2ABC42F14994}"/>
              </a:ext>
            </a:extLst>
          </p:cNvPr>
          <p:cNvSpPr>
            <a:spLocks noChangeShapeType="1"/>
          </p:cNvSpPr>
          <p:nvPr/>
        </p:nvSpPr>
        <p:spPr bwMode="auto">
          <a:xfrm>
            <a:off x="3640138" y="2470151"/>
            <a:ext cx="203200" cy="603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28" name="Line 68">
            <a:extLst>
              <a:ext uri="{FF2B5EF4-FFF2-40B4-BE49-F238E27FC236}">
                <a16:creationId xmlns:a16="http://schemas.microsoft.com/office/drawing/2014/main" id="{B29D29DE-8956-AEE6-41F9-6C903EB29424}"/>
              </a:ext>
            </a:extLst>
          </p:cNvPr>
          <p:cNvSpPr>
            <a:spLocks noChangeShapeType="1"/>
          </p:cNvSpPr>
          <p:nvPr/>
        </p:nvSpPr>
        <p:spPr bwMode="auto">
          <a:xfrm>
            <a:off x="3843338" y="2530476"/>
            <a:ext cx="203200" cy="555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29" name="Line 69">
            <a:extLst>
              <a:ext uri="{FF2B5EF4-FFF2-40B4-BE49-F238E27FC236}">
                <a16:creationId xmlns:a16="http://schemas.microsoft.com/office/drawing/2014/main" id="{91EC39C2-0B59-0035-ED03-A537A28C9CFE}"/>
              </a:ext>
            </a:extLst>
          </p:cNvPr>
          <p:cNvSpPr>
            <a:spLocks noChangeShapeType="1"/>
          </p:cNvSpPr>
          <p:nvPr/>
        </p:nvSpPr>
        <p:spPr bwMode="auto">
          <a:xfrm>
            <a:off x="4046538" y="2586038"/>
            <a:ext cx="203200" cy="571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30" name="Line 70">
            <a:extLst>
              <a:ext uri="{FF2B5EF4-FFF2-40B4-BE49-F238E27FC236}">
                <a16:creationId xmlns:a16="http://schemas.microsoft.com/office/drawing/2014/main" id="{2B8B1369-16F0-DDCD-C0F1-2DBFABFD5E44}"/>
              </a:ext>
            </a:extLst>
          </p:cNvPr>
          <p:cNvSpPr>
            <a:spLocks noChangeShapeType="1"/>
          </p:cNvSpPr>
          <p:nvPr/>
        </p:nvSpPr>
        <p:spPr bwMode="auto">
          <a:xfrm>
            <a:off x="4249739" y="2643188"/>
            <a:ext cx="204787" cy="555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31" name="Line 71">
            <a:extLst>
              <a:ext uri="{FF2B5EF4-FFF2-40B4-BE49-F238E27FC236}">
                <a16:creationId xmlns:a16="http://schemas.microsoft.com/office/drawing/2014/main" id="{A4AD7041-6EED-9860-46DF-072464357B9E}"/>
              </a:ext>
            </a:extLst>
          </p:cNvPr>
          <p:cNvSpPr>
            <a:spLocks noChangeShapeType="1"/>
          </p:cNvSpPr>
          <p:nvPr/>
        </p:nvSpPr>
        <p:spPr bwMode="auto">
          <a:xfrm>
            <a:off x="4454525" y="2698751"/>
            <a:ext cx="203200" cy="857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32" name="Line 72">
            <a:extLst>
              <a:ext uri="{FF2B5EF4-FFF2-40B4-BE49-F238E27FC236}">
                <a16:creationId xmlns:a16="http://schemas.microsoft.com/office/drawing/2014/main" id="{5972B0CD-43BF-96EC-6134-B71E4B8D473E}"/>
              </a:ext>
            </a:extLst>
          </p:cNvPr>
          <p:cNvSpPr>
            <a:spLocks noChangeShapeType="1"/>
          </p:cNvSpPr>
          <p:nvPr/>
        </p:nvSpPr>
        <p:spPr bwMode="auto">
          <a:xfrm>
            <a:off x="4657725" y="2784475"/>
            <a:ext cx="203200" cy="26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33" name="Line 73">
            <a:extLst>
              <a:ext uri="{FF2B5EF4-FFF2-40B4-BE49-F238E27FC236}">
                <a16:creationId xmlns:a16="http://schemas.microsoft.com/office/drawing/2014/main" id="{A4460224-808E-D96E-547C-DBDFB28A13D8}"/>
              </a:ext>
            </a:extLst>
          </p:cNvPr>
          <p:cNvSpPr>
            <a:spLocks noChangeShapeType="1"/>
          </p:cNvSpPr>
          <p:nvPr/>
        </p:nvSpPr>
        <p:spPr bwMode="auto">
          <a:xfrm>
            <a:off x="4860925" y="2811464"/>
            <a:ext cx="203200" cy="222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34" name="Line 74">
            <a:extLst>
              <a:ext uri="{FF2B5EF4-FFF2-40B4-BE49-F238E27FC236}">
                <a16:creationId xmlns:a16="http://schemas.microsoft.com/office/drawing/2014/main" id="{699225B2-F142-F32D-EC52-BA6ADD71D962}"/>
              </a:ext>
            </a:extLst>
          </p:cNvPr>
          <p:cNvSpPr>
            <a:spLocks noChangeShapeType="1"/>
          </p:cNvSpPr>
          <p:nvPr/>
        </p:nvSpPr>
        <p:spPr bwMode="auto">
          <a:xfrm>
            <a:off x="5064125" y="2833689"/>
            <a:ext cx="204788" cy="396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35" name="Line 75">
            <a:extLst>
              <a:ext uri="{FF2B5EF4-FFF2-40B4-BE49-F238E27FC236}">
                <a16:creationId xmlns:a16="http://schemas.microsoft.com/office/drawing/2014/main" id="{CED5C7C4-A048-7341-F521-B6C60CCC6D73}"/>
              </a:ext>
            </a:extLst>
          </p:cNvPr>
          <p:cNvSpPr>
            <a:spLocks noChangeShapeType="1"/>
          </p:cNvSpPr>
          <p:nvPr/>
        </p:nvSpPr>
        <p:spPr bwMode="auto">
          <a:xfrm>
            <a:off x="5268913" y="2873376"/>
            <a:ext cx="203200" cy="28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36" name="Line 76">
            <a:extLst>
              <a:ext uri="{FF2B5EF4-FFF2-40B4-BE49-F238E27FC236}">
                <a16:creationId xmlns:a16="http://schemas.microsoft.com/office/drawing/2014/main" id="{C6DC78B9-130C-C2F1-05B8-EE384B26D9E6}"/>
              </a:ext>
            </a:extLst>
          </p:cNvPr>
          <p:cNvSpPr>
            <a:spLocks noChangeShapeType="1"/>
          </p:cNvSpPr>
          <p:nvPr/>
        </p:nvSpPr>
        <p:spPr bwMode="auto">
          <a:xfrm>
            <a:off x="5472114" y="2901950"/>
            <a:ext cx="206375" cy="444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37" name="Oval 104">
            <a:extLst>
              <a:ext uri="{FF2B5EF4-FFF2-40B4-BE49-F238E27FC236}">
                <a16:creationId xmlns:a16="http://schemas.microsoft.com/office/drawing/2014/main" id="{08AAD579-79CE-FE29-DF58-68D2CFEC056A}"/>
              </a:ext>
            </a:extLst>
          </p:cNvPr>
          <p:cNvSpPr>
            <a:spLocks noChangeArrowheads="1"/>
          </p:cNvSpPr>
          <p:nvPr/>
        </p:nvSpPr>
        <p:spPr bwMode="auto">
          <a:xfrm>
            <a:off x="2755901" y="2206626"/>
            <a:ext cx="12541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38" name="Oval 105">
            <a:extLst>
              <a:ext uri="{FF2B5EF4-FFF2-40B4-BE49-F238E27FC236}">
                <a16:creationId xmlns:a16="http://schemas.microsoft.com/office/drawing/2014/main" id="{F400C1B1-D4D1-EF8A-FA61-A19C40060989}"/>
              </a:ext>
            </a:extLst>
          </p:cNvPr>
          <p:cNvSpPr>
            <a:spLocks noChangeArrowheads="1"/>
          </p:cNvSpPr>
          <p:nvPr/>
        </p:nvSpPr>
        <p:spPr bwMode="auto">
          <a:xfrm>
            <a:off x="2959101" y="1290639"/>
            <a:ext cx="12541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39" name="Oval 106">
            <a:extLst>
              <a:ext uri="{FF2B5EF4-FFF2-40B4-BE49-F238E27FC236}">
                <a16:creationId xmlns:a16="http://schemas.microsoft.com/office/drawing/2014/main" id="{EB77CB7B-D911-A935-557C-6F447A35A4CD}"/>
              </a:ext>
            </a:extLst>
          </p:cNvPr>
          <p:cNvSpPr>
            <a:spLocks noChangeArrowheads="1"/>
          </p:cNvSpPr>
          <p:nvPr/>
        </p:nvSpPr>
        <p:spPr bwMode="auto">
          <a:xfrm>
            <a:off x="3163888" y="1935164"/>
            <a:ext cx="1270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0" name="Oval 107">
            <a:extLst>
              <a:ext uri="{FF2B5EF4-FFF2-40B4-BE49-F238E27FC236}">
                <a16:creationId xmlns:a16="http://schemas.microsoft.com/office/drawing/2014/main" id="{5D4B53B8-F083-062B-80B2-A24F480B9AA1}"/>
              </a:ext>
            </a:extLst>
          </p:cNvPr>
          <p:cNvSpPr>
            <a:spLocks noChangeArrowheads="1"/>
          </p:cNvSpPr>
          <p:nvPr/>
        </p:nvSpPr>
        <p:spPr bwMode="auto">
          <a:xfrm>
            <a:off x="3367088" y="2335214"/>
            <a:ext cx="127000"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1" name="Oval 108">
            <a:extLst>
              <a:ext uri="{FF2B5EF4-FFF2-40B4-BE49-F238E27FC236}">
                <a16:creationId xmlns:a16="http://schemas.microsoft.com/office/drawing/2014/main" id="{1B8DFBD7-2878-3E1A-A7E1-1C1831FE8904}"/>
              </a:ext>
            </a:extLst>
          </p:cNvPr>
          <p:cNvSpPr>
            <a:spLocks noChangeArrowheads="1"/>
          </p:cNvSpPr>
          <p:nvPr/>
        </p:nvSpPr>
        <p:spPr bwMode="auto">
          <a:xfrm>
            <a:off x="3571875" y="2430464"/>
            <a:ext cx="1270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2" name="Oval 109">
            <a:extLst>
              <a:ext uri="{FF2B5EF4-FFF2-40B4-BE49-F238E27FC236}">
                <a16:creationId xmlns:a16="http://schemas.microsoft.com/office/drawing/2014/main" id="{9466A74F-59B9-4969-4C95-C496286D909D}"/>
              </a:ext>
            </a:extLst>
          </p:cNvPr>
          <p:cNvSpPr>
            <a:spLocks noChangeArrowheads="1"/>
          </p:cNvSpPr>
          <p:nvPr/>
        </p:nvSpPr>
        <p:spPr bwMode="auto">
          <a:xfrm>
            <a:off x="3775076" y="2490789"/>
            <a:ext cx="12541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3" name="Oval 110">
            <a:extLst>
              <a:ext uri="{FF2B5EF4-FFF2-40B4-BE49-F238E27FC236}">
                <a16:creationId xmlns:a16="http://schemas.microsoft.com/office/drawing/2014/main" id="{E215C619-4D15-6663-B38F-9BA199D29FCB}"/>
              </a:ext>
            </a:extLst>
          </p:cNvPr>
          <p:cNvSpPr>
            <a:spLocks noChangeArrowheads="1"/>
          </p:cNvSpPr>
          <p:nvPr/>
        </p:nvSpPr>
        <p:spPr bwMode="auto">
          <a:xfrm>
            <a:off x="3978275" y="2547939"/>
            <a:ext cx="1270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4" name="Oval 111">
            <a:extLst>
              <a:ext uri="{FF2B5EF4-FFF2-40B4-BE49-F238E27FC236}">
                <a16:creationId xmlns:a16="http://schemas.microsoft.com/office/drawing/2014/main" id="{19A9BAB8-9B7A-15B4-3F75-DC3BF2A08058}"/>
              </a:ext>
            </a:extLst>
          </p:cNvPr>
          <p:cNvSpPr>
            <a:spLocks noChangeArrowheads="1"/>
          </p:cNvSpPr>
          <p:nvPr/>
        </p:nvSpPr>
        <p:spPr bwMode="auto">
          <a:xfrm>
            <a:off x="4181475" y="2603501"/>
            <a:ext cx="1270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5" name="Oval 112">
            <a:extLst>
              <a:ext uri="{FF2B5EF4-FFF2-40B4-BE49-F238E27FC236}">
                <a16:creationId xmlns:a16="http://schemas.microsoft.com/office/drawing/2014/main" id="{BBAC0064-E397-8408-71BC-FD80D6B9856D}"/>
              </a:ext>
            </a:extLst>
          </p:cNvPr>
          <p:cNvSpPr>
            <a:spLocks noChangeArrowheads="1"/>
          </p:cNvSpPr>
          <p:nvPr/>
        </p:nvSpPr>
        <p:spPr bwMode="auto">
          <a:xfrm>
            <a:off x="4386263" y="2659064"/>
            <a:ext cx="1270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6" name="Oval 113">
            <a:extLst>
              <a:ext uri="{FF2B5EF4-FFF2-40B4-BE49-F238E27FC236}">
                <a16:creationId xmlns:a16="http://schemas.microsoft.com/office/drawing/2014/main" id="{EAC1DC27-FB23-A277-7F12-8A04365E39AE}"/>
              </a:ext>
            </a:extLst>
          </p:cNvPr>
          <p:cNvSpPr>
            <a:spLocks noChangeArrowheads="1"/>
          </p:cNvSpPr>
          <p:nvPr/>
        </p:nvSpPr>
        <p:spPr bwMode="auto">
          <a:xfrm>
            <a:off x="4589463" y="2744789"/>
            <a:ext cx="1270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7" name="Oval 114">
            <a:extLst>
              <a:ext uri="{FF2B5EF4-FFF2-40B4-BE49-F238E27FC236}">
                <a16:creationId xmlns:a16="http://schemas.microsoft.com/office/drawing/2014/main" id="{D60549EF-3D41-6F8B-6157-D314A8A72829}"/>
              </a:ext>
            </a:extLst>
          </p:cNvPr>
          <p:cNvSpPr>
            <a:spLocks noChangeArrowheads="1"/>
          </p:cNvSpPr>
          <p:nvPr/>
        </p:nvSpPr>
        <p:spPr bwMode="auto">
          <a:xfrm>
            <a:off x="4794251" y="2771776"/>
            <a:ext cx="12541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8" name="Oval 115">
            <a:extLst>
              <a:ext uri="{FF2B5EF4-FFF2-40B4-BE49-F238E27FC236}">
                <a16:creationId xmlns:a16="http://schemas.microsoft.com/office/drawing/2014/main" id="{0867D602-ACAE-BA2C-772D-D0E41EE3657E}"/>
              </a:ext>
            </a:extLst>
          </p:cNvPr>
          <p:cNvSpPr>
            <a:spLocks noChangeArrowheads="1"/>
          </p:cNvSpPr>
          <p:nvPr/>
        </p:nvSpPr>
        <p:spPr bwMode="auto">
          <a:xfrm>
            <a:off x="4997451" y="2795589"/>
            <a:ext cx="12541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49" name="Oval 116">
            <a:extLst>
              <a:ext uri="{FF2B5EF4-FFF2-40B4-BE49-F238E27FC236}">
                <a16:creationId xmlns:a16="http://schemas.microsoft.com/office/drawing/2014/main" id="{239577D6-6A08-87DC-CE5E-50146350C798}"/>
              </a:ext>
            </a:extLst>
          </p:cNvPr>
          <p:cNvSpPr>
            <a:spLocks noChangeArrowheads="1"/>
          </p:cNvSpPr>
          <p:nvPr/>
        </p:nvSpPr>
        <p:spPr bwMode="auto">
          <a:xfrm>
            <a:off x="5200650" y="2833689"/>
            <a:ext cx="1270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50" name="Oval 117">
            <a:extLst>
              <a:ext uri="{FF2B5EF4-FFF2-40B4-BE49-F238E27FC236}">
                <a16:creationId xmlns:a16="http://schemas.microsoft.com/office/drawing/2014/main" id="{5248F97F-11A8-6306-E952-2BC9BEE21DDA}"/>
              </a:ext>
            </a:extLst>
          </p:cNvPr>
          <p:cNvSpPr>
            <a:spLocks noChangeArrowheads="1"/>
          </p:cNvSpPr>
          <p:nvPr/>
        </p:nvSpPr>
        <p:spPr bwMode="auto">
          <a:xfrm>
            <a:off x="5407026" y="2862264"/>
            <a:ext cx="123825"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51" name="Oval 118">
            <a:extLst>
              <a:ext uri="{FF2B5EF4-FFF2-40B4-BE49-F238E27FC236}">
                <a16:creationId xmlns:a16="http://schemas.microsoft.com/office/drawing/2014/main" id="{2A549C25-5132-3F9E-CC1D-09B22945B888}"/>
              </a:ext>
            </a:extLst>
          </p:cNvPr>
          <p:cNvSpPr>
            <a:spLocks noChangeArrowheads="1"/>
          </p:cNvSpPr>
          <p:nvPr/>
        </p:nvSpPr>
        <p:spPr bwMode="auto">
          <a:xfrm>
            <a:off x="5610226" y="2906714"/>
            <a:ext cx="12541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52" name="Rectangle 151">
            <a:extLst>
              <a:ext uri="{FF2B5EF4-FFF2-40B4-BE49-F238E27FC236}">
                <a16:creationId xmlns:a16="http://schemas.microsoft.com/office/drawing/2014/main" id="{29A2BFFC-9D66-B084-2176-28FB849089D8}"/>
              </a:ext>
            </a:extLst>
          </p:cNvPr>
          <p:cNvSpPr>
            <a:spLocks noChangeArrowheads="1"/>
          </p:cNvSpPr>
          <p:nvPr/>
        </p:nvSpPr>
        <p:spPr bwMode="auto">
          <a:xfrm>
            <a:off x="10124282" y="6538039"/>
            <a:ext cx="1881925" cy="2462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(DA in N. </a:t>
            </a:r>
            <a:r>
              <a:rPr kumimoji="0" lang="en-US" alt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Accumbens</a:t>
            </a: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endParaRPr kumimoji="0" lang="en-US" alt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
        <p:nvSpPr>
          <p:cNvPr id="32853" name="Text Box 159">
            <a:extLst>
              <a:ext uri="{FF2B5EF4-FFF2-40B4-BE49-F238E27FC236}">
                <a16:creationId xmlns:a16="http://schemas.microsoft.com/office/drawing/2014/main" id="{6F902221-F336-8497-FCC3-749BF478FF19}"/>
              </a:ext>
            </a:extLst>
          </p:cNvPr>
          <p:cNvSpPr txBox="1">
            <a:spLocks noChangeArrowheads="1"/>
          </p:cNvSpPr>
          <p:nvPr/>
        </p:nvSpPr>
        <p:spPr bwMode="auto">
          <a:xfrm>
            <a:off x="3690939" y="1203326"/>
            <a:ext cx="1836465"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AMPHETAMINE</a:t>
            </a:r>
          </a:p>
        </p:txBody>
      </p:sp>
      <p:sp>
        <p:nvSpPr>
          <p:cNvPr id="32855" name="Line 307">
            <a:extLst>
              <a:ext uri="{FF2B5EF4-FFF2-40B4-BE49-F238E27FC236}">
                <a16:creationId xmlns:a16="http://schemas.microsoft.com/office/drawing/2014/main" id="{F7499F62-52C0-0685-B5AA-08D1EEE7151E}"/>
              </a:ext>
            </a:extLst>
          </p:cNvPr>
          <p:cNvSpPr>
            <a:spLocks noChangeShapeType="1"/>
          </p:cNvSpPr>
          <p:nvPr/>
        </p:nvSpPr>
        <p:spPr bwMode="auto">
          <a:xfrm>
            <a:off x="6900864" y="4181475"/>
            <a:ext cx="1587" cy="14541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56" name="Line 308">
            <a:extLst>
              <a:ext uri="{FF2B5EF4-FFF2-40B4-BE49-F238E27FC236}">
                <a16:creationId xmlns:a16="http://schemas.microsoft.com/office/drawing/2014/main" id="{3D4AC805-884D-9740-5DB9-B947CF867B09}"/>
              </a:ext>
            </a:extLst>
          </p:cNvPr>
          <p:cNvSpPr>
            <a:spLocks noChangeShapeType="1"/>
          </p:cNvSpPr>
          <p:nvPr/>
        </p:nvSpPr>
        <p:spPr bwMode="auto">
          <a:xfrm>
            <a:off x="6864351" y="6035675"/>
            <a:ext cx="36513"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57" name="Line 309">
            <a:extLst>
              <a:ext uri="{FF2B5EF4-FFF2-40B4-BE49-F238E27FC236}">
                <a16:creationId xmlns:a16="http://schemas.microsoft.com/office/drawing/2014/main" id="{B446B4EA-5C82-2509-E038-70FFEB49838A}"/>
              </a:ext>
            </a:extLst>
          </p:cNvPr>
          <p:cNvSpPr>
            <a:spLocks noChangeShapeType="1"/>
          </p:cNvSpPr>
          <p:nvPr/>
        </p:nvSpPr>
        <p:spPr bwMode="auto">
          <a:xfrm rot="18922671" flipH="1" flipV="1">
            <a:off x="6819901" y="5648326"/>
            <a:ext cx="130175"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58" name="Line 310">
            <a:extLst>
              <a:ext uri="{FF2B5EF4-FFF2-40B4-BE49-F238E27FC236}">
                <a16:creationId xmlns:a16="http://schemas.microsoft.com/office/drawing/2014/main" id="{B483C654-3095-BE4E-3952-2391407C5589}"/>
              </a:ext>
            </a:extLst>
          </p:cNvPr>
          <p:cNvSpPr>
            <a:spLocks noChangeShapeType="1"/>
          </p:cNvSpPr>
          <p:nvPr/>
        </p:nvSpPr>
        <p:spPr bwMode="auto">
          <a:xfrm>
            <a:off x="6864351" y="5380039"/>
            <a:ext cx="36513"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59" name="Line 311">
            <a:extLst>
              <a:ext uri="{FF2B5EF4-FFF2-40B4-BE49-F238E27FC236}">
                <a16:creationId xmlns:a16="http://schemas.microsoft.com/office/drawing/2014/main" id="{CB8B673F-972A-EAC8-A8DA-407660A508ED}"/>
              </a:ext>
            </a:extLst>
          </p:cNvPr>
          <p:cNvSpPr>
            <a:spLocks noChangeShapeType="1"/>
          </p:cNvSpPr>
          <p:nvPr/>
        </p:nvSpPr>
        <p:spPr bwMode="auto">
          <a:xfrm>
            <a:off x="6864351" y="4979989"/>
            <a:ext cx="36513"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60" name="Line 312">
            <a:extLst>
              <a:ext uri="{FF2B5EF4-FFF2-40B4-BE49-F238E27FC236}">
                <a16:creationId xmlns:a16="http://schemas.microsoft.com/office/drawing/2014/main" id="{95932D6E-CEE6-3477-A5C2-35BF005FC9F7}"/>
              </a:ext>
            </a:extLst>
          </p:cNvPr>
          <p:cNvSpPr>
            <a:spLocks noChangeShapeType="1"/>
          </p:cNvSpPr>
          <p:nvPr/>
        </p:nvSpPr>
        <p:spPr bwMode="auto">
          <a:xfrm>
            <a:off x="6864351" y="4581525"/>
            <a:ext cx="36513"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61" name="Line 313">
            <a:extLst>
              <a:ext uri="{FF2B5EF4-FFF2-40B4-BE49-F238E27FC236}">
                <a16:creationId xmlns:a16="http://schemas.microsoft.com/office/drawing/2014/main" id="{5A2072CA-E4F2-5975-C5D3-74F34CC82D96}"/>
              </a:ext>
            </a:extLst>
          </p:cNvPr>
          <p:cNvSpPr>
            <a:spLocks noChangeShapeType="1"/>
          </p:cNvSpPr>
          <p:nvPr/>
        </p:nvSpPr>
        <p:spPr bwMode="auto">
          <a:xfrm>
            <a:off x="6864351" y="4181475"/>
            <a:ext cx="36513"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62" name="Rectangle 314">
            <a:extLst>
              <a:ext uri="{FF2B5EF4-FFF2-40B4-BE49-F238E27FC236}">
                <a16:creationId xmlns:a16="http://schemas.microsoft.com/office/drawing/2014/main" id="{0374C193-E426-EE2E-8FD7-76669C48D40D}"/>
              </a:ext>
            </a:extLst>
          </p:cNvPr>
          <p:cNvSpPr>
            <a:spLocks noChangeArrowheads="1"/>
          </p:cNvSpPr>
          <p:nvPr/>
        </p:nvSpPr>
        <p:spPr bwMode="auto">
          <a:xfrm>
            <a:off x="6743701" y="5978525"/>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63" name="Rectangle 315">
            <a:extLst>
              <a:ext uri="{FF2B5EF4-FFF2-40B4-BE49-F238E27FC236}">
                <a16:creationId xmlns:a16="http://schemas.microsoft.com/office/drawing/2014/main" id="{354B0758-7758-4214-FF25-11908A78B6A3}"/>
              </a:ext>
            </a:extLst>
          </p:cNvPr>
          <p:cNvSpPr>
            <a:spLocks noChangeArrowheads="1"/>
          </p:cNvSpPr>
          <p:nvPr/>
        </p:nvSpPr>
        <p:spPr bwMode="auto">
          <a:xfrm>
            <a:off x="6608764" y="5321300"/>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64" name="Rectangle 316">
            <a:extLst>
              <a:ext uri="{FF2B5EF4-FFF2-40B4-BE49-F238E27FC236}">
                <a16:creationId xmlns:a16="http://schemas.microsoft.com/office/drawing/2014/main" id="{6DC60F8E-5F53-7571-1405-28BEC6AB77C5}"/>
              </a:ext>
            </a:extLst>
          </p:cNvPr>
          <p:cNvSpPr>
            <a:spLocks noChangeArrowheads="1"/>
          </p:cNvSpPr>
          <p:nvPr/>
        </p:nvSpPr>
        <p:spPr bwMode="auto">
          <a:xfrm>
            <a:off x="6608764" y="4919663"/>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150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65" name="Rectangle 317">
            <a:extLst>
              <a:ext uri="{FF2B5EF4-FFF2-40B4-BE49-F238E27FC236}">
                <a16:creationId xmlns:a16="http://schemas.microsoft.com/office/drawing/2014/main" id="{BDD980F0-CC8A-9D13-C0C2-12990EDA0E7E}"/>
              </a:ext>
            </a:extLst>
          </p:cNvPr>
          <p:cNvSpPr>
            <a:spLocks noChangeArrowheads="1"/>
          </p:cNvSpPr>
          <p:nvPr/>
        </p:nvSpPr>
        <p:spPr bwMode="auto">
          <a:xfrm>
            <a:off x="6608764" y="4524375"/>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66" name="Rectangle 318">
            <a:extLst>
              <a:ext uri="{FF2B5EF4-FFF2-40B4-BE49-F238E27FC236}">
                <a16:creationId xmlns:a16="http://schemas.microsoft.com/office/drawing/2014/main" id="{49EEBA77-06B8-E2FD-FA0C-03786A1FF5A3}"/>
              </a:ext>
            </a:extLst>
          </p:cNvPr>
          <p:cNvSpPr>
            <a:spLocks noChangeArrowheads="1"/>
          </p:cNvSpPr>
          <p:nvPr/>
        </p:nvSpPr>
        <p:spPr bwMode="auto">
          <a:xfrm>
            <a:off x="6608764" y="4127500"/>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250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67" name="Line 319">
            <a:extLst>
              <a:ext uri="{FF2B5EF4-FFF2-40B4-BE49-F238E27FC236}">
                <a16:creationId xmlns:a16="http://schemas.microsoft.com/office/drawing/2014/main" id="{9C720625-23FD-F4A8-7F4D-AB9CB8A36BD8}"/>
              </a:ext>
            </a:extLst>
          </p:cNvPr>
          <p:cNvSpPr>
            <a:spLocks noChangeShapeType="1"/>
          </p:cNvSpPr>
          <p:nvPr/>
        </p:nvSpPr>
        <p:spPr bwMode="auto">
          <a:xfrm>
            <a:off x="7059614" y="6000750"/>
            <a:ext cx="3189287"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68" name="Line 320">
            <a:extLst>
              <a:ext uri="{FF2B5EF4-FFF2-40B4-BE49-F238E27FC236}">
                <a16:creationId xmlns:a16="http://schemas.microsoft.com/office/drawing/2014/main" id="{27E9EA1C-05A2-1F88-8125-62FBA5796F57}"/>
              </a:ext>
            </a:extLst>
          </p:cNvPr>
          <p:cNvSpPr>
            <a:spLocks noChangeShapeType="1"/>
          </p:cNvSpPr>
          <p:nvPr/>
        </p:nvSpPr>
        <p:spPr bwMode="auto">
          <a:xfrm flipV="1">
            <a:off x="7059613"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69" name="Line 321">
            <a:extLst>
              <a:ext uri="{FF2B5EF4-FFF2-40B4-BE49-F238E27FC236}">
                <a16:creationId xmlns:a16="http://schemas.microsoft.com/office/drawing/2014/main" id="{BAED5B18-4426-A967-193C-19154A56929E}"/>
              </a:ext>
            </a:extLst>
          </p:cNvPr>
          <p:cNvSpPr>
            <a:spLocks noChangeShapeType="1"/>
          </p:cNvSpPr>
          <p:nvPr/>
        </p:nvSpPr>
        <p:spPr bwMode="auto">
          <a:xfrm flipV="1">
            <a:off x="7272338"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0" name="Line 322">
            <a:extLst>
              <a:ext uri="{FF2B5EF4-FFF2-40B4-BE49-F238E27FC236}">
                <a16:creationId xmlns:a16="http://schemas.microsoft.com/office/drawing/2014/main" id="{624AE3D3-3B1B-9A9B-BCF1-5C409AC36212}"/>
              </a:ext>
            </a:extLst>
          </p:cNvPr>
          <p:cNvSpPr>
            <a:spLocks noChangeShapeType="1"/>
          </p:cNvSpPr>
          <p:nvPr/>
        </p:nvSpPr>
        <p:spPr bwMode="auto">
          <a:xfrm flipV="1">
            <a:off x="7485064" y="6000750"/>
            <a:ext cx="158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1" name="Line 323">
            <a:extLst>
              <a:ext uri="{FF2B5EF4-FFF2-40B4-BE49-F238E27FC236}">
                <a16:creationId xmlns:a16="http://schemas.microsoft.com/office/drawing/2014/main" id="{C92C1566-F9B6-464C-85EF-9C189B5AE6C2}"/>
              </a:ext>
            </a:extLst>
          </p:cNvPr>
          <p:cNvSpPr>
            <a:spLocks noChangeShapeType="1"/>
          </p:cNvSpPr>
          <p:nvPr/>
        </p:nvSpPr>
        <p:spPr bwMode="auto">
          <a:xfrm flipV="1">
            <a:off x="7697789" y="6000750"/>
            <a:ext cx="158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2" name="Line 324">
            <a:extLst>
              <a:ext uri="{FF2B5EF4-FFF2-40B4-BE49-F238E27FC236}">
                <a16:creationId xmlns:a16="http://schemas.microsoft.com/office/drawing/2014/main" id="{DC2E823A-7A40-4E46-4088-9F3F70F09885}"/>
              </a:ext>
            </a:extLst>
          </p:cNvPr>
          <p:cNvSpPr>
            <a:spLocks noChangeShapeType="1"/>
          </p:cNvSpPr>
          <p:nvPr/>
        </p:nvSpPr>
        <p:spPr bwMode="auto">
          <a:xfrm flipV="1">
            <a:off x="7910514" y="6000750"/>
            <a:ext cx="158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3" name="Line 325">
            <a:extLst>
              <a:ext uri="{FF2B5EF4-FFF2-40B4-BE49-F238E27FC236}">
                <a16:creationId xmlns:a16="http://schemas.microsoft.com/office/drawing/2014/main" id="{96131650-6E38-BAA2-9D77-59B4BD80671F}"/>
              </a:ext>
            </a:extLst>
          </p:cNvPr>
          <p:cNvSpPr>
            <a:spLocks noChangeShapeType="1"/>
          </p:cNvSpPr>
          <p:nvPr/>
        </p:nvSpPr>
        <p:spPr bwMode="auto">
          <a:xfrm flipV="1">
            <a:off x="8123239" y="6000750"/>
            <a:ext cx="158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4" name="Line 326">
            <a:extLst>
              <a:ext uri="{FF2B5EF4-FFF2-40B4-BE49-F238E27FC236}">
                <a16:creationId xmlns:a16="http://schemas.microsoft.com/office/drawing/2014/main" id="{6B9BEE41-943E-4ECB-0ED3-7E7CB903EB1E}"/>
              </a:ext>
            </a:extLst>
          </p:cNvPr>
          <p:cNvSpPr>
            <a:spLocks noChangeShapeType="1"/>
          </p:cNvSpPr>
          <p:nvPr/>
        </p:nvSpPr>
        <p:spPr bwMode="auto">
          <a:xfrm flipV="1">
            <a:off x="833755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5" name="Line 327">
            <a:extLst>
              <a:ext uri="{FF2B5EF4-FFF2-40B4-BE49-F238E27FC236}">
                <a16:creationId xmlns:a16="http://schemas.microsoft.com/office/drawing/2014/main" id="{A5B14794-B927-8C04-71CF-E36038D6B9B0}"/>
              </a:ext>
            </a:extLst>
          </p:cNvPr>
          <p:cNvSpPr>
            <a:spLocks noChangeShapeType="1"/>
          </p:cNvSpPr>
          <p:nvPr/>
        </p:nvSpPr>
        <p:spPr bwMode="auto">
          <a:xfrm flipV="1">
            <a:off x="8550275"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6" name="Line 328">
            <a:extLst>
              <a:ext uri="{FF2B5EF4-FFF2-40B4-BE49-F238E27FC236}">
                <a16:creationId xmlns:a16="http://schemas.microsoft.com/office/drawing/2014/main" id="{1EC0B878-2344-DE61-0086-8D6BB6B0418B}"/>
              </a:ext>
            </a:extLst>
          </p:cNvPr>
          <p:cNvSpPr>
            <a:spLocks noChangeShapeType="1"/>
          </p:cNvSpPr>
          <p:nvPr/>
        </p:nvSpPr>
        <p:spPr bwMode="auto">
          <a:xfrm flipV="1">
            <a:off x="8758238"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7" name="Line 329">
            <a:extLst>
              <a:ext uri="{FF2B5EF4-FFF2-40B4-BE49-F238E27FC236}">
                <a16:creationId xmlns:a16="http://schemas.microsoft.com/office/drawing/2014/main" id="{504591A0-EF5C-C82A-4365-B33FC8853AD5}"/>
              </a:ext>
            </a:extLst>
          </p:cNvPr>
          <p:cNvSpPr>
            <a:spLocks noChangeShapeType="1"/>
          </p:cNvSpPr>
          <p:nvPr/>
        </p:nvSpPr>
        <p:spPr bwMode="auto">
          <a:xfrm flipV="1">
            <a:off x="8970963"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8" name="Line 330">
            <a:extLst>
              <a:ext uri="{FF2B5EF4-FFF2-40B4-BE49-F238E27FC236}">
                <a16:creationId xmlns:a16="http://schemas.microsoft.com/office/drawing/2014/main" id="{938703D4-E484-262D-2080-C4E40576155F}"/>
              </a:ext>
            </a:extLst>
          </p:cNvPr>
          <p:cNvSpPr>
            <a:spLocks noChangeShapeType="1"/>
          </p:cNvSpPr>
          <p:nvPr/>
        </p:nvSpPr>
        <p:spPr bwMode="auto">
          <a:xfrm flipV="1">
            <a:off x="9183689" y="6000750"/>
            <a:ext cx="158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79" name="Line 331">
            <a:extLst>
              <a:ext uri="{FF2B5EF4-FFF2-40B4-BE49-F238E27FC236}">
                <a16:creationId xmlns:a16="http://schemas.microsoft.com/office/drawing/2014/main" id="{2F83917A-16CD-C562-2EAB-04F21781D7B3}"/>
              </a:ext>
            </a:extLst>
          </p:cNvPr>
          <p:cNvSpPr>
            <a:spLocks noChangeShapeType="1"/>
          </p:cNvSpPr>
          <p:nvPr/>
        </p:nvSpPr>
        <p:spPr bwMode="auto">
          <a:xfrm flipV="1">
            <a:off x="9396414" y="6000750"/>
            <a:ext cx="158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80" name="Line 332">
            <a:extLst>
              <a:ext uri="{FF2B5EF4-FFF2-40B4-BE49-F238E27FC236}">
                <a16:creationId xmlns:a16="http://schemas.microsoft.com/office/drawing/2014/main" id="{CAE61FF3-ECAA-0951-6BF7-83371BE38842}"/>
              </a:ext>
            </a:extLst>
          </p:cNvPr>
          <p:cNvSpPr>
            <a:spLocks noChangeShapeType="1"/>
          </p:cNvSpPr>
          <p:nvPr/>
        </p:nvSpPr>
        <p:spPr bwMode="auto">
          <a:xfrm flipV="1">
            <a:off x="9609139" y="6000750"/>
            <a:ext cx="158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81" name="Line 333">
            <a:extLst>
              <a:ext uri="{FF2B5EF4-FFF2-40B4-BE49-F238E27FC236}">
                <a16:creationId xmlns:a16="http://schemas.microsoft.com/office/drawing/2014/main" id="{80C68A12-66E7-24FF-9FD8-BBC731316002}"/>
              </a:ext>
            </a:extLst>
          </p:cNvPr>
          <p:cNvSpPr>
            <a:spLocks noChangeShapeType="1"/>
          </p:cNvSpPr>
          <p:nvPr/>
        </p:nvSpPr>
        <p:spPr bwMode="auto">
          <a:xfrm flipV="1">
            <a:off x="9821864" y="6000750"/>
            <a:ext cx="158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82" name="Line 334">
            <a:extLst>
              <a:ext uri="{FF2B5EF4-FFF2-40B4-BE49-F238E27FC236}">
                <a16:creationId xmlns:a16="http://schemas.microsoft.com/office/drawing/2014/main" id="{F8A58818-58B6-48E3-1F4E-5E134091C1D1}"/>
              </a:ext>
            </a:extLst>
          </p:cNvPr>
          <p:cNvSpPr>
            <a:spLocks noChangeShapeType="1"/>
          </p:cNvSpPr>
          <p:nvPr/>
        </p:nvSpPr>
        <p:spPr bwMode="auto">
          <a:xfrm flipV="1">
            <a:off x="10036175"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83" name="Line 335">
            <a:extLst>
              <a:ext uri="{FF2B5EF4-FFF2-40B4-BE49-F238E27FC236}">
                <a16:creationId xmlns:a16="http://schemas.microsoft.com/office/drawing/2014/main" id="{3E6E0052-EC0F-7310-4F0A-4B57FC05B796}"/>
              </a:ext>
            </a:extLst>
          </p:cNvPr>
          <p:cNvSpPr>
            <a:spLocks noChangeShapeType="1"/>
          </p:cNvSpPr>
          <p:nvPr/>
        </p:nvSpPr>
        <p:spPr bwMode="auto">
          <a:xfrm flipV="1">
            <a:off x="1024890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84" name="Rectangle 336">
            <a:extLst>
              <a:ext uri="{FF2B5EF4-FFF2-40B4-BE49-F238E27FC236}">
                <a16:creationId xmlns:a16="http://schemas.microsoft.com/office/drawing/2014/main" id="{C475CA1B-2F31-92A5-CB8D-1BD55D750E43}"/>
              </a:ext>
            </a:extLst>
          </p:cNvPr>
          <p:cNvSpPr>
            <a:spLocks noChangeArrowheads="1"/>
          </p:cNvSpPr>
          <p:nvPr/>
        </p:nvSpPr>
        <p:spPr bwMode="auto">
          <a:xfrm>
            <a:off x="7029451" y="608965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85" name="Rectangle 337">
            <a:extLst>
              <a:ext uri="{FF2B5EF4-FFF2-40B4-BE49-F238E27FC236}">
                <a16:creationId xmlns:a16="http://schemas.microsoft.com/office/drawing/2014/main" id="{63B312ED-BB88-3EB8-3CA5-7F28ED02CB53}"/>
              </a:ext>
            </a:extLst>
          </p:cNvPr>
          <p:cNvSpPr>
            <a:spLocks noChangeArrowheads="1"/>
          </p:cNvSpPr>
          <p:nvPr/>
        </p:nvSpPr>
        <p:spPr bwMode="auto">
          <a:xfrm>
            <a:off x="7666039" y="608965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86" name="Rectangle 338">
            <a:extLst>
              <a:ext uri="{FF2B5EF4-FFF2-40B4-BE49-F238E27FC236}">
                <a16:creationId xmlns:a16="http://schemas.microsoft.com/office/drawing/2014/main" id="{E0DCA728-07D8-339B-3DD7-FA57F574DEC1}"/>
              </a:ext>
            </a:extLst>
          </p:cNvPr>
          <p:cNvSpPr>
            <a:spLocks noChangeArrowheads="1"/>
          </p:cNvSpPr>
          <p:nvPr/>
        </p:nvSpPr>
        <p:spPr bwMode="auto">
          <a:xfrm>
            <a:off x="8307389" y="608965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87" name="Rectangle 339">
            <a:extLst>
              <a:ext uri="{FF2B5EF4-FFF2-40B4-BE49-F238E27FC236}">
                <a16:creationId xmlns:a16="http://schemas.microsoft.com/office/drawing/2014/main" id="{E4BD19C8-02AE-B554-B344-E9A088E458FD}"/>
              </a:ext>
            </a:extLst>
          </p:cNvPr>
          <p:cNvSpPr>
            <a:spLocks noChangeArrowheads="1"/>
          </p:cNvSpPr>
          <p:nvPr/>
        </p:nvSpPr>
        <p:spPr bwMode="auto">
          <a:xfrm>
            <a:off x="8937626" y="608965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3</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88" name="Rectangle 340">
            <a:extLst>
              <a:ext uri="{FF2B5EF4-FFF2-40B4-BE49-F238E27FC236}">
                <a16:creationId xmlns:a16="http://schemas.microsoft.com/office/drawing/2014/main" id="{86388B5E-F72E-0199-4D72-D2BB87172DB1}"/>
              </a:ext>
            </a:extLst>
          </p:cNvPr>
          <p:cNvSpPr>
            <a:spLocks noChangeArrowheads="1"/>
          </p:cNvSpPr>
          <p:nvPr/>
        </p:nvSpPr>
        <p:spPr bwMode="auto">
          <a:xfrm>
            <a:off x="9580564" y="608965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4</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89" name="Rectangle 341">
            <a:extLst>
              <a:ext uri="{FF2B5EF4-FFF2-40B4-BE49-F238E27FC236}">
                <a16:creationId xmlns:a16="http://schemas.microsoft.com/office/drawing/2014/main" id="{BD1CC172-20F5-BD00-6BDC-054908C89F14}"/>
              </a:ext>
            </a:extLst>
          </p:cNvPr>
          <p:cNvSpPr>
            <a:spLocks noChangeArrowheads="1"/>
          </p:cNvSpPr>
          <p:nvPr/>
        </p:nvSpPr>
        <p:spPr bwMode="auto">
          <a:xfrm>
            <a:off x="10156826" y="6089650"/>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5</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90" name="Rectangle 342">
            <a:extLst>
              <a:ext uri="{FF2B5EF4-FFF2-40B4-BE49-F238E27FC236}">
                <a16:creationId xmlns:a16="http://schemas.microsoft.com/office/drawing/2014/main" id="{0C2FFF6B-312E-0A91-6B82-AA6FD90B56F5}"/>
              </a:ext>
            </a:extLst>
          </p:cNvPr>
          <p:cNvSpPr>
            <a:spLocks noChangeArrowheads="1"/>
          </p:cNvSpPr>
          <p:nvPr/>
        </p:nvSpPr>
        <p:spPr bwMode="auto">
          <a:xfrm>
            <a:off x="8051801" y="6229350"/>
            <a:ext cx="14192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Hrs. after morphine</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91" name="Rectangle 343">
            <a:extLst>
              <a:ext uri="{FF2B5EF4-FFF2-40B4-BE49-F238E27FC236}">
                <a16:creationId xmlns:a16="http://schemas.microsoft.com/office/drawing/2014/main" id="{596EAF27-52E2-0F9C-B7B8-23EC5937924A}"/>
              </a:ext>
            </a:extLst>
          </p:cNvPr>
          <p:cNvSpPr>
            <a:spLocks noChangeArrowheads="1"/>
          </p:cNvSpPr>
          <p:nvPr/>
        </p:nvSpPr>
        <p:spPr bwMode="auto">
          <a:xfrm rot="16200000">
            <a:off x="5786438" y="4879976"/>
            <a:ext cx="1398588" cy="18573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 of Basal Release</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92" name="Line 344">
            <a:extLst>
              <a:ext uri="{FF2B5EF4-FFF2-40B4-BE49-F238E27FC236}">
                <a16:creationId xmlns:a16="http://schemas.microsoft.com/office/drawing/2014/main" id="{30C1F959-FF60-443A-3250-7A2DF60A27E6}"/>
              </a:ext>
            </a:extLst>
          </p:cNvPr>
          <p:cNvSpPr>
            <a:spLocks noChangeShapeType="1"/>
          </p:cNvSpPr>
          <p:nvPr/>
        </p:nvSpPr>
        <p:spPr bwMode="auto">
          <a:xfrm rot="18922671" flipH="1" flipV="1">
            <a:off x="6840539" y="5703889"/>
            <a:ext cx="128587"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93" name="Line 345">
            <a:extLst>
              <a:ext uri="{FF2B5EF4-FFF2-40B4-BE49-F238E27FC236}">
                <a16:creationId xmlns:a16="http://schemas.microsoft.com/office/drawing/2014/main" id="{EF10C2D0-6725-FD18-B56D-C73B14094B57}"/>
              </a:ext>
            </a:extLst>
          </p:cNvPr>
          <p:cNvSpPr>
            <a:spLocks noChangeShapeType="1"/>
          </p:cNvSpPr>
          <p:nvPr/>
        </p:nvSpPr>
        <p:spPr bwMode="auto">
          <a:xfrm flipV="1">
            <a:off x="6899275" y="5718175"/>
            <a:ext cx="0" cy="31750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94" name="Line 347">
            <a:extLst>
              <a:ext uri="{FF2B5EF4-FFF2-40B4-BE49-F238E27FC236}">
                <a16:creationId xmlns:a16="http://schemas.microsoft.com/office/drawing/2014/main" id="{4D2D53C0-780F-4FA0-295D-98E545BE221D}"/>
              </a:ext>
            </a:extLst>
          </p:cNvPr>
          <p:cNvSpPr>
            <a:spLocks noChangeShapeType="1"/>
          </p:cNvSpPr>
          <p:nvPr/>
        </p:nvSpPr>
        <p:spPr bwMode="auto">
          <a:xfrm flipV="1">
            <a:off x="7086600" y="5100638"/>
            <a:ext cx="185738" cy="309562"/>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95" name="Oval 350">
            <a:extLst>
              <a:ext uri="{FF2B5EF4-FFF2-40B4-BE49-F238E27FC236}">
                <a16:creationId xmlns:a16="http://schemas.microsoft.com/office/drawing/2014/main" id="{8BDBE263-66AE-C0E2-7967-4C6D22D7EBB5}"/>
              </a:ext>
            </a:extLst>
          </p:cNvPr>
          <p:cNvSpPr>
            <a:spLocks noChangeArrowheads="1"/>
          </p:cNvSpPr>
          <p:nvPr/>
        </p:nvSpPr>
        <p:spPr bwMode="auto">
          <a:xfrm>
            <a:off x="7038976" y="5343526"/>
            <a:ext cx="79375"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896" name="Line 362">
            <a:extLst>
              <a:ext uri="{FF2B5EF4-FFF2-40B4-BE49-F238E27FC236}">
                <a16:creationId xmlns:a16="http://schemas.microsoft.com/office/drawing/2014/main" id="{216FA330-42ED-72D8-D401-00AAE00497CC}"/>
              </a:ext>
            </a:extLst>
          </p:cNvPr>
          <p:cNvSpPr>
            <a:spLocks noChangeShapeType="1"/>
          </p:cNvSpPr>
          <p:nvPr/>
        </p:nvSpPr>
        <p:spPr bwMode="auto">
          <a:xfrm flipV="1">
            <a:off x="7272339" y="4932364"/>
            <a:ext cx="212725" cy="168275"/>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97" name="Line 374">
            <a:extLst>
              <a:ext uri="{FF2B5EF4-FFF2-40B4-BE49-F238E27FC236}">
                <a16:creationId xmlns:a16="http://schemas.microsoft.com/office/drawing/2014/main" id="{E173F437-8F3C-44BE-3FCA-5384ECA92515}"/>
              </a:ext>
            </a:extLst>
          </p:cNvPr>
          <p:cNvSpPr>
            <a:spLocks noChangeShapeType="1"/>
          </p:cNvSpPr>
          <p:nvPr/>
        </p:nvSpPr>
        <p:spPr bwMode="auto">
          <a:xfrm flipV="1">
            <a:off x="7485064" y="4789489"/>
            <a:ext cx="212725" cy="147637"/>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98" name="Line 389">
            <a:extLst>
              <a:ext uri="{FF2B5EF4-FFF2-40B4-BE49-F238E27FC236}">
                <a16:creationId xmlns:a16="http://schemas.microsoft.com/office/drawing/2014/main" id="{AF036541-E8C6-53A5-8988-B3D380C97730}"/>
              </a:ext>
            </a:extLst>
          </p:cNvPr>
          <p:cNvSpPr>
            <a:spLocks noChangeShapeType="1"/>
          </p:cNvSpPr>
          <p:nvPr/>
        </p:nvSpPr>
        <p:spPr bwMode="auto">
          <a:xfrm flipV="1">
            <a:off x="7696201" y="4654550"/>
            <a:ext cx="214313" cy="146050"/>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899" name="Line 390">
            <a:extLst>
              <a:ext uri="{FF2B5EF4-FFF2-40B4-BE49-F238E27FC236}">
                <a16:creationId xmlns:a16="http://schemas.microsoft.com/office/drawing/2014/main" id="{B24CBA63-6424-02AF-B0CA-74B19F9CA92E}"/>
              </a:ext>
            </a:extLst>
          </p:cNvPr>
          <p:cNvSpPr>
            <a:spLocks noChangeShapeType="1"/>
          </p:cNvSpPr>
          <p:nvPr/>
        </p:nvSpPr>
        <p:spPr bwMode="auto">
          <a:xfrm flipV="1">
            <a:off x="7956552" y="4595012"/>
            <a:ext cx="212725" cy="31750"/>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0" name="Line 391">
            <a:extLst>
              <a:ext uri="{FF2B5EF4-FFF2-40B4-BE49-F238E27FC236}">
                <a16:creationId xmlns:a16="http://schemas.microsoft.com/office/drawing/2014/main" id="{E07830E6-494A-237D-276B-53AE3BB5C95C}"/>
              </a:ext>
            </a:extLst>
          </p:cNvPr>
          <p:cNvSpPr>
            <a:spLocks noChangeShapeType="1"/>
          </p:cNvSpPr>
          <p:nvPr/>
        </p:nvSpPr>
        <p:spPr bwMode="auto">
          <a:xfrm>
            <a:off x="8123238" y="4622801"/>
            <a:ext cx="214312" cy="15875"/>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1" name="Line 392">
            <a:extLst>
              <a:ext uri="{FF2B5EF4-FFF2-40B4-BE49-F238E27FC236}">
                <a16:creationId xmlns:a16="http://schemas.microsoft.com/office/drawing/2014/main" id="{CEA13824-CD28-DFF4-1275-3057C91240CD}"/>
              </a:ext>
            </a:extLst>
          </p:cNvPr>
          <p:cNvSpPr>
            <a:spLocks noChangeShapeType="1"/>
          </p:cNvSpPr>
          <p:nvPr/>
        </p:nvSpPr>
        <p:spPr bwMode="auto">
          <a:xfrm>
            <a:off x="8413750" y="4638676"/>
            <a:ext cx="212725" cy="4763"/>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2" name="Line 393">
            <a:extLst>
              <a:ext uri="{FF2B5EF4-FFF2-40B4-BE49-F238E27FC236}">
                <a16:creationId xmlns:a16="http://schemas.microsoft.com/office/drawing/2014/main" id="{B691B40D-A1F7-61F6-A172-2B1E7297688E}"/>
              </a:ext>
            </a:extLst>
          </p:cNvPr>
          <p:cNvSpPr>
            <a:spLocks noChangeShapeType="1"/>
          </p:cNvSpPr>
          <p:nvPr/>
        </p:nvSpPr>
        <p:spPr bwMode="auto">
          <a:xfrm>
            <a:off x="8626475" y="4643438"/>
            <a:ext cx="207963" cy="11112"/>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3" name="Line 394">
            <a:extLst>
              <a:ext uri="{FF2B5EF4-FFF2-40B4-BE49-F238E27FC236}">
                <a16:creationId xmlns:a16="http://schemas.microsoft.com/office/drawing/2014/main" id="{F26EE28E-4EF5-2980-8056-0CD692F48132}"/>
              </a:ext>
            </a:extLst>
          </p:cNvPr>
          <p:cNvSpPr>
            <a:spLocks noChangeShapeType="1"/>
          </p:cNvSpPr>
          <p:nvPr/>
        </p:nvSpPr>
        <p:spPr bwMode="auto">
          <a:xfrm>
            <a:off x="8834438" y="4654550"/>
            <a:ext cx="212725" cy="63500"/>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4" name="Line 395">
            <a:extLst>
              <a:ext uri="{FF2B5EF4-FFF2-40B4-BE49-F238E27FC236}">
                <a16:creationId xmlns:a16="http://schemas.microsoft.com/office/drawing/2014/main" id="{E1CC3990-8A34-7F9F-D044-9302CAB867C6}"/>
              </a:ext>
            </a:extLst>
          </p:cNvPr>
          <p:cNvSpPr>
            <a:spLocks noChangeShapeType="1"/>
          </p:cNvSpPr>
          <p:nvPr/>
        </p:nvSpPr>
        <p:spPr bwMode="auto">
          <a:xfrm>
            <a:off x="8970964" y="4718051"/>
            <a:ext cx="212725" cy="104775"/>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5" name="Line 396">
            <a:extLst>
              <a:ext uri="{FF2B5EF4-FFF2-40B4-BE49-F238E27FC236}">
                <a16:creationId xmlns:a16="http://schemas.microsoft.com/office/drawing/2014/main" id="{AD912357-8737-CF3C-AC0C-D536F43A9DFB}"/>
              </a:ext>
            </a:extLst>
          </p:cNvPr>
          <p:cNvSpPr>
            <a:spLocks noChangeShapeType="1"/>
          </p:cNvSpPr>
          <p:nvPr/>
        </p:nvSpPr>
        <p:spPr bwMode="auto">
          <a:xfrm>
            <a:off x="9183689" y="4822825"/>
            <a:ext cx="212725" cy="115888"/>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6" name="Line 397">
            <a:extLst>
              <a:ext uri="{FF2B5EF4-FFF2-40B4-BE49-F238E27FC236}">
                <a16:creationId xmlns:a16="http://schemas.microsoft.com/office/drawing/2014/main" id="{AC97C423-D707-C40F-8700-DC5D4761BA81}"/>
              </a:ext>
            </a:extLst>
          </p:cNvPr>
          <p:cNvSpPr>
            <a:spLocks noChangeShapeType="1"/>
          </p:cNvSpPr>
          <p:nvPr/>
        </p:nvSpPr>
        <p:spPr bwMode="auto">
          <a:xfrm>
            <a:off x="9396414" y="4938713"/>
            <a:ext cx="212725" cy="184150"/>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7" name="Line 398">
            <a:extLst>
              <a:ext uri="{FF2B5EF4-FFF2-40B4-BE49-F238E27FC236}">
                <a16:creationId xmlns:a16="http://schemas.microsoft.com/office/drawing/2014/main" id="{0A356A6F-7B3B-8901-B786-CD0BDB263CC8}"/>
              </a:ext>
            </a:extLst>
          </p:cNvPr>
          <p:cNvSpPr>
            <a:spLocks noChangeShapeType="1"/>
          </p:cNvSpPr>
          <p:nvPr/>
        </p:nvSpPr>
        <p:spPr bwMode="auto">
          <a:xfrm>
            <a:off x="9609139" y="5122864"/>
            <a:ext cx="212725" cy="84137"/>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8" name="Line 399">
            <a:extLst>
              <a:ext uri="{FF2B5EF4-FFF2-40B4-BE49-F238E27FC236}">
                <a16:creationId xmlns:a16="http://schemas.microsoft.com/office/drawing/2014/main" id="{AE4E6835-97F8-E23E-2552-B30FCACAF290}"/>
              </a:ext>
            </a:extLst>
          </p:cNvPr>
          <p:cNvSpPr>
            <a:spLocks noChangeShapeType="1"/>
          </p:cNvSpPr>
          <p:nvPr/>
        </p:nvSpPr>
        <p:spPr bwMode="auto">
          <a:xfrm>
            <a:off x="9821863" y="5218114"/>
            <a:ext cx="214312" cy="14287"/>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09" name="Line 400">
            <a:extLst>
              <a:ext uri="{FF2B5EF4-FFF2-40B4-BE49-F238E27FC236}">
                <a16:creationId xmlns:a16="http://schemas.microsoft.com/office/drawing/2014/main" id="{61AF9200-7EC5-6AC2-6B32-34B538F5AA3C}"/>
              </a:ext>
            </a:extLst>
          </p:cNvPr>
          <p:cNvSpPr>
            <a:spLocks noChangeShapeType="1"/>
          </p:cNvSpPr>
          <p:nvPr/>
        </p:nvSpPr>
        <p:spPr bwMode="auto">
          <a:xfrm>
            <a:off x="10073476" y="5213475"/>
            <a:ext cx="212725" cy="79375"/>
          </a:xfrm>
          <a:prstGeom prst="line">
            <a:avLst/>
          </a:prstGeom>
          <a:noFill/>
          <a:ln w="28575">
            <a:solidFill>
              <a:srgbClr val="FF993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10" name="Text Box 466">
            <a:extLst>
              <a:ext uri="{FF2B5EF4-FFF2-40B4-BE49-F238E27FC236}">
                <a16:creationId xmlns:a16="http://schemas.microsoft.com/office/drawing/2014/main" id="{C12702B5-B9FD-343B-9A86-34EBC8ABA1BD}"/>
              </a:ext>
            </a:extLst>
          </p:cNvPr>
          <p:cNvSpPr txBox="1">
            <a:spLocks noChangeArrowheads="1"/>
          </p:cNvSpPr>
          <p:nvPr/>
        </p:nvSpPr>
        <p:spPr bwMode="auto">
          <a:xfrm>
            <a:off x="8839201" y="4175126"/>
            <a:ext cx="1554163" cy="396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MORPHINE</a:t>
            </a:r>
          </a:p>
        </p:txBody>
      </p:sp>
      <p:sp>
        <p:nvSpPr>
          <p:cNvPr id="32912" name="Line 469">
            <a:extLst>
              <a:ext uri="{FF2B5EF4-FFF2-40B4-BE49-F238E27FC236}">
                <a16:creationId xmlns:a16="http://schemas.microsoft.com/office/drawing/2014/main" id="{9BE9C1E3-780E-B4D3-C2F9-8B0FF72F91A1}"/>
              </a:ext>
            </a:extLst>
          </p:cNvPr>
          <p:cNvSpPr>
            <a:spLocks noChangeShapeType="1"/>
          </p:cNvSpPr>
          <p:nvPr/>
        </p:nvSpPr>
        <p:spPr bwMode="auto">
          <a:xfrm>
            <a:off x="2268539" y="4059239"/>
            <a:ext cx="1587" cy="15192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13" name="Line 470">
            <a:extLst>
              <a:ext uri="{FF2B5EF4-FFF2-40B4-BE49-F238E27FC236}">
                <a16:creationId xmlns:a16="http://schemas.microsoft.com/office/drawing/2014/main" id="{A70F40F7-E081-1995-3A34-D0E526F98C58}"/>
              </a:ext>
            </a:extLst>
          </p:cNvPr>
          <p:cNvSpPr>
            <a:spLocks noChangeShapeType="1"/>
          </p:cNvSpPr>
          <p:nvPr/>
        </p:nvSpPr>
        <p:spPr bwMode="auto">
          <a:xfrm>
            <a:off x="2230438" y="4873625"/>
            <a:ext cx="38100"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14" name="Line 471">
            <a:extLst>
              <a:ext uri="{FF2B5EF4-FFF2-40B4-BE49-F238E27FC236}">
                <a16:creationId xmlns:a16="http://schemas.microsoft.com/office/drawing/2014/main" id="{77A08D50-DBCA-C38C-04C0-EC8B46596402}"/>
              </a:ext>
            </a:extLst>
          </p:cNvPr>
          <p:cNvSpPr>
            <a:spLocks noChangeShapeType="1"/>
          </p:cNvSpPr>
          <p:nvPr/>
        </p:nvSpPr>
        <p:spPr bwMode="auto">
          <a:xfrm>
            <a:off x="2230438" y="4468814"/>
            <a:ext cx="38100"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15" name="Rectangle 472">
            <a:extLst>
              <a:ext uri="{FF2B5EF4-FFF2-40B4-BE49-F238E27FC236}">
                <a16:creationId xmlns:a16="http://schemas.microsoft.com/office/drawing/2014/main" id="{E5C8AC28-095C-634A-90FE-F3FEDC7186D3}"/>
              </a:ext>
            </a:extLst>
          </p:cNvPr>
          <p:cNvSpPr>
            <a:spLocks noChangeArrowheads="1"/>
          </p:cNvSpPr>
          <p:nvPr/>
        </p:nvSpPr>
        <p:spPr bwMode="auto">
          <a:xfrm>
            <a:off x="2105026" y="5872163"/>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16" name="Rectangle 473">
            <a:extLst>
              <a:ext uri="{FF2B5EF4-FFF2-40B4-BE49-F238E27FC236}">
                <a16:creationId xmlns:a16="http://schemas.microsoft.com/office/drawing/2014/main" id="{B8409CD1-546F-4AC6-584E-8D4B1530BA2C}"/>
              </a:ext>
            </a:extLst>
          </p:cNvPr>
          <p:cNvSpPr>
            <a:spLocks noChangeArrowheads="1"/>
          </p:cNvSpPr>
          <p:nvPr/>
        </p:nvSpPr>
        <p:spPr bwMode="auto">
          <a:xfrm>
            <a:off x="1966914" y="5224463"/>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17" name="Rectangle 474">
            <a:extLst>
              <a:ext uri="{FF2B5EF4-FFF2-40B4-BE49-F238E27FC236}">
                <a16:creationId xmlns:a16="http://schemas.microsoft.com/office/drawing/2014/main" id="{3DF94D9D-F6C2-A77E-63C1-7B3B60624374}"/>
              </a:ext>
            </a:extLst>
          </p:cNvPr>
          <p:cNvSpPr>
            <a:spLocks noChangeArrowheads="1"/>
          </p:cNvSpPr>
          <p:nvPr/>
        </p:nvSpPr>
        <p:spPr bwMode="auto">
          <a:xfrm>
            <a:off x="1966914" y="4813300"/>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150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18" name="Rectangle 475">
            <a:extLst>
              <a:ext uri="{FF2B5EF4-FFF2-40B4-BE49-F238E27FC236}">
                <a16:creationId xmlns:a16="http://schemas.microsoft.com/office/drawing/2014/main" id="{ADC0B9CC-FBAB-7374-7E97-E70181A9407E}"/>
              </a:ext>
            </a:extLst>
          </p:cNvPr>
          <p:cNvSpPr>
            <a:spLocks noChangeArrowheads="1"/>
          </p:cNvSpPr>
          <p:nvPr/>
        </p:nvSpPr>
        <p:spPr bwMode="auto">
          <a:xfrm>
            <a:off x="1966914" y="4408488"/>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19" name="Rectangle 476">
            <a:extLst>
              <a:ext uri="{FF2B5EF4-FFF2-40B4-BE49-F238E27FC236}">
                <a16:creationId xmlns:a16="http://schemas.microsoft.com/office/drawing/2014/main" id="{02BDFFC1-F7DF-088F-574F-58D7FFD9B93F}"/>
              </a:ext>
            </a:extLst>
          </p:cNvPr>
          <p:cNvSpPr>
            <a:spLocks noChangeArrowheads="1"/>
          </p:cNvSpPr>
          <p:nvPr/>
        </p:nvSpPr>
        <p:spPr bwMode="auto">
          <a:xfrm>
            <a:off x="1966914" y="3998913"/>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250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20" name="Line 477">
            <a:extLst>
              <a:ext uri="{FF2B5EF4-FFF2-40B4-BE49-F238E27FC236}">
                <a16:creationId xmlns:a16="http://schemas.microsoft.com/office/drawing/2014/main" id="{63882D61-5E20-6FDE-BB95-7406C4D3E9F6}"/>
              </a:ext>
            </a:extLst>
          </p:cNvPr>
          <p:cNvSpPr>
            <a:spLocks noChangeShapeType="1"/>
          </p:cNvSpPr>
          <p:nvPr/>
        </p:nvSpPr>
        <p:spPr bwMode="auto">
          <a:xfrm>
            <a:off x="2238375" y="5934075"/>
            <a:ext cx="381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grpSp>
        <p:nvGrpSpPr>
          <p:cNvPr id="32921" name="Group 478">
            <a:extLst>
              <a:ext uri="{FF2B5EF4-FFF2-40B4-BE49-F238E27FC236}">
                <a16:creationId xmlns:a16="http://schemas.microsoft.com/office/drawing/2014/main" id="{057BE304-C018-7CD1-B55A-2E7CF885EC76}"/>
              </a:ext>
            </a:extLst>
          </p:cNvPr>
          <p:cNvGrpSpPr>
            <a:grpSpLocks/>
          </p:cNvGrpSpPr>
          <p:nvPr/>
        </p:nvGrpSpPr>
        <p:grpSpPr bwMode="auto">
          <a:xfrm>
            <a:off x="2401888" y="5934076"/>
            <a:ext cx="2063750" cy="277813"/>
            <a:chOff x="2062" y="3229"/>
            <a:chExt cx="1980" cy="306"/>
          </a:xfrm>
        </p:grpSpPr>
        <p:sp>
          <p:nvSpPr>
            <p:cNvPr id="33038" name="Line 479">
              <a:extLst>
                <a:ext uri="{FF2B5EF4-FFF2-40B4-BE49-F238E27FC236}">
                  <a16:creationId xmlns:a16="http://schemas.microsoft.com/office/drawing/2014/main" id="{D497A387-A8C7-BACE-0D42-43D9703A5FEA}"/>
                </a:ext>
              </a:extLst>
            </p:cNvPr>
            <p:cNvSpPr>
              <a:spLocks noChangeShapeType="1"/>
            </p:cNvSpPr>
            <p:nvPr/>
          </p:nvSpPr>
          <p:spPr bwMode="auto">
            <a:xfrm>
              <a:off x="2089" y="3229"/>
              <a:ext cx="1951"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39" name="Line 480">
              <a:extLst>
                <a:ext uri="{FF2B5EF4-FFF2-40B4-BE49-F238E27FC236}">
                  <a16:creationId xmlns:a16="http://schemas.microsoft.com/office/drawing/2014/main" id="{B2BEB2AC-6AF6-60CB-948C-9ADD7AA6770E}"/>
                </a:ext>
              </a:extLst>
            </p:cNvPr>
            <p:cNvSpPr>
              <a:spLocks noChangeShapeType="1"/>
            </p:cNvSpPr>
            <p:nvPr/>
          </p:nvSpPr>
          <p:spPr bwMode="auto">
            <a:xfrm flipV="1">
              <a:off x="208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0" name="Line 481">
              <a:extLst>
                <a:ext uri="{FF2B5EF4-FFF2-40B4-BE49-F238E27FC236}">
                  <a16:creationId xmlns:a16="http://schemas.microsoft.com/office/drawing/2014/main" id="{0A0E8D02-E43B-74E1-5C12-105363408A6A}"/>
                </a:ext>
              </a:extLst>
            </p:cNvPr>
            <p:cNvSpPr>
              <a:spLocks noChangeShapeType="1"/>
            </p:cNvSpPr>
            <p:nvPr/>
          </p:nvSpPr>
          <p:spPr bwMode="auto">
            <a:xfrm flipV="1">
              <a:off x="230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1" name="Line 482">
              <a:extLst>
                <a:ext uri="{FF2B5EF4-FFF2-40B4-BE49-F238E27FC236}">
                  <a16:creationId xmlns:a16="http://schemas.microsoft.com/office/drawing/2014/main" id="{05D91361-8997-6C97-3543-4AF6F9C33FB1}"/>
                </a:ext>
              </a:extLst>
            </p:cNvPr>
            <p:cNvSpPr>
              <a:spLocks noChangeShapeType="1"/>
            </p:cNvSpPr>
            <p:nvPr/>
          </p:nvSpPr>
          <p:spPr bwMode="auto">
            <a:xfrm flipV="1">
              <a:off x="252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2" name="Line 483">
              <a:extLst>
                <a:ext uri="{FF2B5EF4-FFF2-40B4-BE49-F238E27FC236}">
                  <a16:creationId xmlns:a16="http://schemas.microsoft.com/office/drawing/2014/main" id="{4FAE64CB-90CE-0C13-3A49-73955D39F15D}"/>
                </a:ext>
              </a:extLst>
            </p:cNvPr>
            <p:cNvSpPr>
              <a:spLocks noChangeShapeType="1"/>
            </p:cNvSpPr>
            <p:nvPr/>
          </p:nvSpPr>
          <p:spPr bwMode="auto">
            <a:xfrm flipV="1">
              <a:off x="2738"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3" name="Line 484">
              <a:extLst>
                <a:ext uri="{FF2B5EF4-FFF2-40B4-BE49-F238E27FC236}">
                  <a16:creationId xmlns:a16="http://schemas.microsoft.com/office/drawing/2014/main" id="{A58EE0B0-45A0-1822-B49D-072CB1C7AC99}"/>
                </a:ext>
              </a:extLst>
            </p:cNvPr>
            <p:cNvSpPr>
              <a:spLocks noChangeShapeType="1"/>
            </p:cNvSpPr>
            <p:nvPr/>
          </p:nvSpPr>
          <p:spPr bwMode="auto">
            <a:xfrm flipV="1">
              <a:off x="2955"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4" name="Line 485">
              <a:extLst>
                <a:ext uri="{FF2B5EF4-FFF2-40B4-BE49-F238E27FC236}">
                  <a16:creationId xmlns:a16="http://schemas.microsoft.com/office/drawing/2014/main" id="{6C27E77C-62AB-C637-B2FD-7C708F1CBB7F}"/>
                </a:ext>
              </a:extLst>
            </p:cNvPr>
            <p:cNvSpPr>
              <a:spLocks noChangeShapeType="1"/>
            </p:cNvSpPr>
            <p:nvPr/>
          </p:nvSpPr>
          <p:spPr bwMode="auto">
            <a:xfrm flipV="1">
              <a:off x="3175"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5" name="Line 486">
              <a:extLst>
                <a:ext uri="{FF2B5EF4-FFF2-40B4-BE49-F238E27FC236}">
                  <a16:creationId xmlns:a16="http://schemas.microsoft.com/office/drawing/2014/main" id="{5770BA98-7E0F-C4B7-4976-9917105D44FE}"/>
                </a:ext>
              </a:extLst>
            </p:cNvPr>
            <p:cNvSpPr>
              <a:spLocks noChangeShapeType="1"/>
            </p:cNvSpPr>
            <p:nvPr/>
          </p:nvSpPr>
          <p:spPr bwMode="auto">
            <a:xfrm flipV="1">
              <a:off x="3392" y="3229"/>
              <a:ext cx="3"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6" name="Line 487">
              <a:extLst>
                <a:ext uri="{FF2B5EF4-FFF2-40B4-BE49-F238E27FC236}">
                  <a16:creationId xmlns:a16="http://schemas.microsoft.com/office/drawing/2014/main" id="{890AFA9A-A92C-6427-96D6-4AC211055812}"/>
                </a:ext>
              </a:extLst>
            </p:cNvPr>
            <p:cNvSpPr>
              <a:spLocks noChangeShapeType="1"/>
            </p:cNvSpPr>
            <p:nvPr/>
          </p:nvSpPr>
          <p:spPr bwMode="auto">
            <a:xfrm flipV="1">
              <a:off x="360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7" name="Line 488">
              <a:extLst>
                <a:ext uri="{FF2B5EF4-FFF2-40B4-BE49-F238E27FC236}">
                  <a16:creationId xmlns:a16="http://schemas.microsoft.com/office/drawing/2014/main" id="{99E1C00E-8B93-B87A-42E4-3E99F4374AB4}"/>
                </a:ext>
              </a:extLst>
            </p:cNvPr>
            <p:cNvSpPr>
              <a:spLocks noChangeShapeType="1"/>
            </p:cNvSpPr>
            <p:nvPr/>
          </p:nvSpPr>
          <p:spPr bwMode="auto">
            <a:xfrm flipV="1">
              <a:off x="382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8" name="Line 489">
              <a:extLst>
                <a:ext uri="{FF2B5EF4-FFF2-40B4-BE49-F238E27FC236}">
                  <a16:creationId xmlns:a16="http://schemas.microsoft.com/office/drawing/2014/main" id="{1BBC97CB-B175-CF2A-7E94-F9C36C5E9C4F}"/>
                </a:ext>
              </a:extLst>
            </p:cNvPr>
            <p:cNvSpPr>
              <a:spLocks noChangeShapeType="1"/>
            </p:cNvSpPr>
            <p:nvPr/>
          </p:nvSpPr>
          <p:spPr bwMode="auto">
            <a:xfrm flipV="1">
              <a:off x="404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49" name="Rectangle 490">
              <a:extLst>
                <a:ext uri="{FF2B5EF4-FFF2-40B4-BE49-F238E27FC236}">
                  <a16:creationId xmlns:a16="http://schemas.microsoft.com/office/drawing/2014/main" id="{0C048FFD-CFFB-CCA7-7764-80C466726EED}"/>
                </a:ext>
              </a:extLst>
            </p:cNvPr>
            <p:cNvSpPr>
              <a:spLocks noChangeArrowheads="1"/>
            </p:cNvSpPr>
            <p:nvPr/>
          </p:nvSpPr>
          <p:spPr bwMode="auto">
            <a:xfrm>
              <a:off x="2062" y="3332"/>
              <a:ext cx="82"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50" name="Rectangle 491">
              <a:extLst>
                <a:ext uri="{FF2B5EF4-FFF2-40B4-BE49-F238E27FC236}">
                  <a16:creationId xmlns:a16="http://schemas.microsoft.com/office/drawing/2014/main" id="{D7CA24D0-779A-B64E-FC0A-71AD489DBA2A}"/>
                </a:ext>
              </a:extLst>
            </p:cNvPr>
            <p:cNvSpPr>
              <a:spLocks noChangeArrowheads="1"/>
            </p:cNvSpPr>
            <p:nvPr/>
          </p:nvSpPr>
          <p:spPr bwMode="auto">
            <a:xfrm>
              <a:off x="2706" y="3332"/>
              <a:ext cx="82"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51" name="Rectangle 492">
              <a:extLst>
                <a:ext uri="{FF2B5EF4-FFF2-40B4-BE49-F238E27FC236}">
                  <a16:creationId xmlns:a16="http://schemas.microsoft.com/office/drawing/2014/main" id="{003F2B03-880F-18EC-BE82-D5FE874F4EBF}"/>
                </a:ext>
              </a:extLst>
            </p:cNvPr>
            <p:cNvSpPr>
              <a:spLocks noChangeArrowheads="1"/>
            </p:cNvSpPr>
            <p:nvPr/>
          </p:nvSpPr>
          <p:spPr bwMode="auto">
            <a:xfrm>
              <a:off x="3363" y="3332"/>
              <a:ext cx="82"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52" name="Rectangle 493">
              <a:extLst>
                <a:ext uri="{FF2B5EF4-FFF2-40B4-BE49-F238E27FC236}">
                  <a16:creationId xmlns:a16="http://schemas.microsoft.com/office/drawing/2014/main" id="{2DB0FAAA-B458-8ABB-A812-465EDBD52E6F}"/>
                </a:ext>
              </a:extLst>
            </p:cNvPr>
            <p:cNvSpPr>
              <a:spLocks noChangeArrowheads="1"/>
            </p:cNvSpPr>
            <p:nvPr/>
          </p:nvSpPr>
          <p:spPr bwMode="auto">
            <a:xfrm>
              <a:off x="3932" y="3332"/>
              <a:ext cx="82"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3</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32922" name="Rectangle 494">
            <a:extLst>
              <a:ext uri="{FF2B5EF4-FFF2-40B4-BE49-F238E27FC236}">
                <a16:creationId xmlns:a16="http://schemas.microsoft.com/office/drawing/2014/main" id="{58737C48-39C9-DB4E-EF9C-3F9A4C8C5E0A}"/>
              </a:ext>
            </a:extLst>
          </p:cNvPr>
          <p:cNvSpPr>
            <a:spLocks noChangeArrowheads="1"/>
          </p:cNvSpPr>
          <p:nvPr/>
        </p:nvSpPr>
        <p:spPr bwMode="auto">
          <a:xfrm>
            <a:off x="2871788" y="6218238"/>
            <a:ext cx="1308100"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Hrs. after nicotine</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23" name="Rectangle 495">
            <a:extLst>
              <a:ext uri="{FF2B5EF4-FFF2-40B4-BE49-F238E27FC236}">
                <a16:creationId xmlns:a16="http://schemas.microsoft.com/office/drawing/2014/main" id="{9F2F29A0-4C81-2534-F23B-B0B29ECA8B4A}"/>
              </a:ext>
            </a:extLst>
          </p:cNvPr>
          <p:cNvSpPr>
            <a:spLocks noChangeArrowheads="1"/>
          </p:cNvSpPr>
          <p:nvPr/>
        </p:nvSpPr>
        <p:spPr bwMode="auto">
          <a:xfrm rot="16200000">
            <a:off x="1138238" y="4797426"/>
            <a:ext cx="1398588" cy="18573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 of Basal Release</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24" name="Line 496">
            <a:extLst>
              <a:ext uri="{FF2B5EF4-FFF2-40B4-BE49-F238E27FC236}">
                <a16:creationId xmlns:a16="http://schemas.microsoft.com/office/drawing/2014/main" id="{ABEE9449-8145-9E99-63BB-E7D501DE0682}"/>
              </a:ext>
            </a:extLst>
          </p:cNvPr>
          <p:cNvSpPr>
            <a:spLocks noChangeShapeType="1"/>
          </p:cNvSpPr>
          <p:nvPr/>
        </p:nvSpPr>
        <p:spPr bwMode="auto">
          <a:xfrm>
            <a:off x="2392363" y="5284788"/>
            <a:ext cx="381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25" name="Line 497">
            <a:extLst>
              <a:ext uri="{FF2B5EF4-FFF2-40B4-BE49-F238E27FC236}">
                <a16:creationId xmlns:a16="http://schemas.microsoft.com/office/drawing/2014/main" id="{2D64A5FA-23C3-6A08-B286-3141BD76EE65}"/>
              </a:ext>
            </a:extLst>
          </p:cNvPr>
          <p:cNvSpPr>
            <a:spLocks noChangeShapeType="1"/>
          </p:cNvSpPr>
          <p:nvPr/>
        </p:nvSpPr>
        <p:spPr bwMode="auto">
          <a:xfrm flipV="1">
            <a:off x="2430464" y="4305300"/>
            <a:ext cx="225425" cy="9794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26" name="Oval 499">
            <a:extLst>
              <a:ext uri="{FF2B5EF4-FFF2-40B4-BE49-F238E27FC236}">
                <a16:creationId xmlns:a16="http://schemas.microsoft.com/office/drawing/2014/main" id="{3AF46494-D364-F6CE-F490-4787DACB81C2}"/>
              </a:ext>
            </a:extLst>
          </p:cNvPr>
          <p:cNvSpPr>
            <a:spLocks noChangeArrowheads="1"/>
          </p:cNvSpPr>
          <p:nvPr/>
        </p:nvSpPr>
        <p:spPr bwMode="auto">
          <a:xfrm>
            <a:off x="2387601" y="5246688"/>
            <a:ext cx="80963"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27" name="Line 501">
            <a:extLst>
              <a:ext uri="{FF2B5EF4-FFF2-40B4-BE49-F238E27FC236}">
                <a16:creationId xmlns:a16="http://schemas.microsoft.com/office/drawing/2014/main" id="{9BB8A3C3-03F1-E9E0-B809-EB3A65364952}"/>
              </a:ext>
            </a:extLst>
          </p:cNvPr>
          <p:cNvSpPr>
            <a:spLocks noChangeShapeType="1"/>
          </p:cNvSpPr>
          <p:nvPr/>
        </p:nvSpPr>
        <p:spPr bwMode="auto">
          <a:xfrm>
            <a:off x="2655889" y="4305301"/>
            <a:ext cx="223837" cy="3667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28" name="Line 502">
            <a:extLst>
              <a:ext uri="{FF2B5EF4-FFF2-40B4-BE49-F238E27FC236}">
                <a16:creationId xmlns:a16="http://schemas.microsoft.com/office/drawing/2014/main" id="{DD8346B3-C954-A005-C80D-113EB4BCDE42}"/>
              </a:ext>
            </a:extLst>
          </p:cNvPr>
          <p:cNvSpPr>
            <a:spLocks noChangeShapeType="1"/>
          </p:cNvSpPr>
          <p:nvPr/>
        </p:nvSpPr>
        <p:spPr bwMode="auto">
          <a:xfrm>
            <a:off x="2879726" y="4672013"/>
            <a:ext cx="227013" cy="1206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29" name="Line 503">
            <a:extLst>
              <a:ext uri="{FF2B5EF4-FFF2-40B4-BE49-F238E27FC236}">
                <a16:creationId xmlns:a16="http://schemas.microsoft.com/office/drawing/2014/main" id="{61D948C3-4CDB-18B6-9347-5B1208FC88B3}"/>
              </a:ext>
            </a:extLst>
          </p:cNvPr>
          <p:cNvSpPr>
            <a:spLocks noChangeShapeType="1"/>
          </p:cNvSpPr>
          <p:nvPr/>
        </p:nvSpPr>
        <p:spPr bwMode="auto">
          <a:xfrm>
            <a:off x="3106739" y="4792663"/>
            <a:ext cx="225425" cy="428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30" name="Line 504">
            <a:extLst>
              <a:ext uri="{FF2B5EF4-FFF2-40B4-BE49-F238E27FC236}">
                <a16:creationId xmlns:a16="http://schemas.microsoft.com/office/drawing/2014/main" id="{ED2B7E8B-83E2-D809-9B36-C30EEE0CE14E}"/>
              </a:ext>
            </a:extLst>
          </p:cNvPr>
          <p:cNvSpPr>
            <a:spLocks noChangeShapeType="1"/>
          </p:cNvSpPr>
          <p:nvPr/>
        </p:nvSpPr>
        <p:spPr bwMode="auto">
          <a:xfrm>
            <a:off x="3332164" y="4835525"/>
            <a:ext cx="230187" cy="3333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31" name="Line 505">
            <a:extLst>
              <a:ext uri="{FF2B5EF4-FFF2-40B4-BE49-F238E27FC236}">
                <a16:creationId xmlns:a16="http://schemas.microsoft.com/office/drawing/2014/main" id="{53F8774F-0657-19B6-F09B-CC0E3C78ED60}"/>
              </a:ext>
            </a:extLst>
          </p:cNvPr>
          <p:cNvSpPr>
            <a:spLocks noChangeShapeType="1"/>
          </p:cNvSpPr>
          <p:nvPr/>
        </p:nvSpPr>
        <p:spPr bwMode="auto">
          <a:xfrm>
            <a:off x="3562351" y="4868864"/>
            <a:ext cx="225425" cy="714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32" name="Line 506">
            <a:extLst>
              <a:ext uri="{FF2B5EF4-FFF2-40B4-BE49-F238E27FC236}">
                <a16:creationId xmlns:a16="http://schemas.microsoft.com/office/drawing/2014/main" id="{41CFCBA1-3B9F-2E09-3FB2-F14B179507FB}"/>
              </a:ext>
            </a:extLst>
          </p:cNvPr>
          <p:cNvSpPr>
            <a:spLocks noChangeShapeType="1"/>
          </p:cNvSpPr>
          <p:nvPr/>
        </p:nvSpPr>
        <p:spPr bwMode="auto">
          <a:xfrm>
            <a:off x="3787776" y="4940301"/>
            <a:ext cx="227013" cy="158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33" name="Line 507">
            <a:extLst>
              <a:ext uri="{FF2B5EF4-FFF2-40B4-BE49-F238E27FC236}">
                <a16:creationId xmlns:a16="http://schemas.microsoft.com/office/drawing/2014/main" id="{CC821035-9F72-057A-08CD-698B8F662753}"/>
              </a:ext>
            </a:extLst>
          </p:cNvPr>
          <p:cNvSpPr>
            <a:spLocks noChangeShapeType="1"/>
          </p:cNvSpPr>
          <p:nvPr/>
        </p:nvSpPr>
        <p:spPr bwMode="auto">
          <a:xfrm>
            <a:off x="4014789" y="4956176"/>
            <a:ext cx="223837" cy="111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34" name="Line 508">
            <a:extLst>
              <a:ext uri="{FF2B5EF4-FFF2-40B4-BE49-F238E27FC236}">
                <a16:creationId xmlns:a16="http://schemas.microsoft.com/office/drawing/2014/main" id="{E46DC2F2-222B-29BC-7597-336AC85800DC}"/>
              </a:ext>
            </a:extLst>
          </p:cNvPr>
          <p:cNvSpPr>
            <a:spLocks noChangeShapeType="1"/>
          </p:cNvSpPr>
          <p:nvPr/>
        </p:nvSpPr>
        <p:spPr bwMode="auto">
          <a:xfrm>
            <a:off x="4238626" y="4967288"/>
            <a:ext cx="225425" cy="47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35" name="Oval 517">
            <a:extLst>
              <a:ext uri="{FF2B5EF4-FFF2-40B4-BE49-F238E27FC236}">
                <a16:creationId xmlns:a16="http://schemas.microsoft.com/office/drawing/2014/main" id="{9A6EDC3F-5ED1-937E-9C21-AA0690E5F149}"/>
              </a:ext>
            </a:extLst>
          </p:cNvPr>
          <p:cNvSpPr>
            <a:spLocks noChangeArrowheads="1"/>
          </p:cNvSpPr>
          <p:nvPr/>
        </p:nvSpPr>
        <p:spPr bwMode="auto">
          <a:xfrm>
            <a:off x="2611438" y="4267200"/>
            <a:ext cx="80962"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36" name="Oval 518">
            <a:extLst>
              <a:ext uri="{FF2B5EF4-FFF2-40B4-BE49-F238E27FC236}">
                <a16:creationId xmlns:a16="http://schemas.microsoft.com/office/drawing/2014/main" id="{C21BE1F7-93C9-6E4B-9803-F8919BC41407}"/>
              </a:ext>
            </a:extLst>
          </p:cNvPr>
          <p:cNvSpPr>
            <a:spLocks noChangeArrowheads="1"/>
          </p:cNvSpPr>
          <p:nvPr/>
        </p:nvSpPr>
        <p:spPr bwMode="auto">
          <a:xfrm>
            <a:off x="2836863" y="4633913"/>
            <a:ext cx="80962"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37" name="Oval 519">
            <a:extLst>
              <a:ext uri="{FF2B5EF4-FFF2-40B4-BE49-F238E27FC236}">
                <a16:creationId xmlns:a16="http://schemas.microsoft.com/office/drawing/2014/main" id="{4DC5A77C-D3AD-83B1-792C-BBEE7426749B}"/>
              </a:ext>
            </a:extLst>
          </p:cNvPr>
          <p:cNvSpPr>
            <a:spLocks noChangeArrowheads="1"/>
          </p:cNvSpPr>
          <p:nvPr/>
        </p:nvSpPr>
        <p:spPr bwMode="auto">
          <a:xfrm>
            <a:off x="3063876" y="4754563"/>
            <a:ext cx="80963"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38" name="Oval 520">
            <a:extLst>
              <a:ext uri="{FF2B5EF4-FFF2-40B4-BE49-F238E27FC236}">
                <a16:creationId xmlns:a16="http://schemas.microsoft.com/office/drawing/2014/main" id="{18411A98-DBAD-B519-B87A-F0E050335D15}"/>
              </a:ext>
            </a:extLst>
          </p:cNvPr>
          <p:cNvSpPr>
            <a:spLocks noChangeArrowheads="1"/>
          </p:cNvSpPr>
          <p:nvPr/>
        </p:nvSpPr>
        <p:spPr bwMode="auto">
          <a:xfrm>
            <a:off x="3287713" y="4797425"/>
            <a:ext cx="80962"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39" name="Oval 521">
            <a:extLst>
              <a:ext uri="{FF2B5EF4-FFF2-40B4-BE49-F238E27FC236}">
                <a16:creationId xmlns:a16="http://schemas.microsoft.com/office/drawing/2014/main" id="{58689785-CBEF-FFC4-0DB2-3103AB061F83}"/>
              </a:ext>
            </a:extLst>
          </p:cNvPr>
          <p:cNvSpPr>
            <a:spLocks noChangeArrowheads="1"/>
          </p:cNvSpPr>
          <p:nvPr/>
        </p:nvSpPr>
        <p:spPr bwMode="auto">
          <a:xfrm>
            <a:off x="3519488" y="4830764"/>
            <a:ext cx="80962"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40" name="Oval 522">
            <a:extLst>
              <a:ext uri="{FF2B5EF4-FFF2-40B4-BE49-F238E27FC236}">
                <a16:creationId xmlns:a16="http://schemas.microsoft.com/office/drawing/2014/main" id="{CB6423FA-2D2C-0808-86E5-AF243BA67571}"/>
              </a:ext>
            </a:extLst>
          </p:cNvPr>
          <p:cNvSpPr>
            <a:spLocks noChangeArrowheads="1"/>
          </p:cNvSpPr>
          <p:nvPr/>
        </p:nvSpPr>
        <p:spPr bwMode="auto">
          <a:xfrm>
            <a:off x="3744913" y="4902200"/>
            <a:ext cx="80962"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41" name="Oval 523">
            <a:extLst>
              <a:ext uri="{FF2B5EF4-FFF2-40B4-BE49-F238E27FC236}">
                <a16:creationId xmlns:a16="http://schemas.microsoft.com/office/drawing/2014/main" id="{EC2172AA-8066-DA05-60D6-29D54446569D}"/>
              </a:ext>
            </a:extLst>
          </p:cNvPr>
          <p:cNvSpPr>
            <a:spLocks noChangeArrowheads="1"/>
          </p:cNvSpPr>
          <p:nvPr/>
        </p:nvSpPr>
        <p:spPr bwMode="auto">
          <a:xfrm>
            <a:off x="3970338" y="4918075"/>
            <a:ext cx="80962"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42" name="Oval 524">
            <a:extLst>
              <a:ext uri="{FF2B5EF4-FFF2-40B4-BE49-F238E27FC236}">
                <a16:creationId xmlns:a16="http://schemas.microsoft.com/office/drawing/2014/main" id="{012C99E6-74EE-323A-F418-AC19B0E0D0E0}"/>
              </a:ext>
            </a:extLst>
          </p:cNvPr>
          <p:cNvSpPr>
            <a:spLocks noChangeArrowheads="1"/>
          </p:cNvSpPr>
          <p:nvPr/>
        </p:nvSpPr>
        <p:spPr bwMode="auto">
          <a:xfrm>
            <a:off x="4195763" y="4929189"/>
            <a:ext cx="80962"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43" name="Oval 525">
            <a:extLst>
              <a:ext uri="{FF2B5EF4-FFF2-40B4-BE49-F238E27FC236}">
                <a16:creationId xmlns:a16="http://schemas.microsoft.com/office/drawing/2014/main" id="{F586D3FF-4B1F-DC7A-475F-1780512A2FAE}"/>
              </a:ext>
            </a:extLst>
          </p:cNvPr>
          <p:cNvSpPr>
            <a:spLocks noChangeArrowheads="1"/>
          </p:cNvSpPr>
          <p:nvPr/>
        </p:nvSpPr>
        <p:spPr bwMode="auto">
          <a:xfrm>
            <a:off x="4421188" y="4933950"/>
            <a:ext cx="80962"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44" name="Line 541">
            <a:extLst>
              <a:ext uri="{FF2B5EF4-FFF2-40B4-BE49-F238E27FC236}">
                <a16:creationId xmlns:a16="http://schemas.microsoft.com/office/drawing/2014/main" id="{17F4280D-9B23-B1A0-2ABC-2CCC8C4CB73B}"/>
              </a:ext>
            </a:extLst>
          </p:cNvPr>
          <p:cNvSpPr>
            <a:spLocks noChangeShapeType="1"/>
          </p:cNvSpPr>
          <p:nvPr/>
        </p:nvSpPr>
        <p:spPr bwMode="auto">
          <a:xfrm>
            <a:off x="2235200" y="5270500"/>
            <a:ext cx="381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45" name="Line 542">
            <a:extLst>
              <a:ext uri="{FF2B5EF4-FFF2-40B4-BE49-F238E27FC236}">
                <a16:creationId xmlns:a16="http://schemas.microsoft.com/office/drawing/2014/main" id="{43BC0BA9-900F-8B94-46B9-E6B57FE39458}"/>
              </a:ext>
            </a:extLst>
          </p:cNvPr>
          <p:cNvSpPr>
            <a:spLocks noChangeShapeType="1"/>
          </p:cNvSpPr>
          <p:nvPr/>
        </p:nvSpPr>
        <p:spPr bwMode="auto">
          <a:xfrm>
            <a:off x="2270125" y="5634039"/>
            <a:ext cx="0" cy="3016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46" name="Line 543">
            <a:extLst>
              <a:ext uri="{FF2B5EF4-FFF2-40B4-BE49-F238E27FC236}">
                <a16:creationId xmlns:a16="http://schemas.microsoft.com/office/drawing/2014/main" id="{78564020-41C5-A5D7-1847-36976D7F3241}"/>
              </a:ext>
            </a:extLst>
          </p:cNvPr>
          <p:cNvSpPr>
            <a:spLocks noChangeShapeType="1"/>
          </p:cNvSpPr>
          <p:nvPr/>
        </p:nvSpPr>
        <p:spPr bwMode="auto">
          <a:xfrm flipV="1">
            <a:off x="2219326" y="5607050"/>
            <a:ext cx="112713" cy="460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47" name="Line 544">
            <a:extLst>
              <a:ext uri="{FF2B5EF4-FFF2-40B4-BE49-F238E27FC236}">
                <a16:creationId xmlns:a16="http://schemas.microsoft.com/office/drawing/2014/main" id="{AD294705-277E-9A7B-8C9E-79F2898DE8CD}"/>
              </a:ext>
            </a:extLst>
          </p:cNvPr>
          <p:cNvSpPr>
            <a:spLocks noChangeShapeType="1"/>
          </p:cNvSpPr>
          <p:nvPr/>
        </p:nvSpPr>
        <p:spPr bwMode="auto">
          <a:xfrm flipV="1">
            <a:off x="2216151" y="5561014"/>
            <a:ext cx="112713" cy="460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48" name="Text Box 545">
            <a:extLst>
              <a:ext uri="{FF2B5EF4-FFF2-40B4-BE49-F238E27FC236}">
                <a16:creationId xmlns:a16="http://schemas.microsoft.com/office/drawing/2014/main" id="{9F1695A0-7347-5EB8-05A7-8CB6D29F6444}"/>
              </a:ext>
            </a:extLst>
          </p:cNvPr>
          <p:cNvSpPr txBox="1">
            <a:spLocks noChangeArrowheads="1"/>
          </p:cNvSpPr>
          <p:nvPr/>
        </p:nvSpPr>
        <p:spPr bwMode="auto">
          <a:xfrm>
            <a:off x="4011614" y="4175126"/>
            <a:ext cx="1212704"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NICOTINE</a:t>
            </a:r>
          </a:p>
        </p:txBody>
      </p:sp>
      <p:sp>
        <p:nvSpPr>
          <p:cNvPr id="32949" name="Rectangle 547">
            <a:extLst>
              <a:ext uri="{FF2B5EF4-FFF2-40B4-BE49-F238E27FC236}">
                <a16:creationId xmlns:a16="http://schemas.microsoft.com/office/drawing/2014/main" id="{5ACA58A8-F061-5E35-948A-5F72EBD991B6}"/>
              </a:ext>
            </a:extLst>
          </p:cNvPr>
          <p:cNvSpPr>
            <a:spLocks noChangeArrowheads="1"/>
          </p:cNvSpPr>
          <p:nvPr/>
        </p:nvSpPr>
        <p:spPr bwMode="auto">
          <a:xfrm>
            <a:off x="52388" y="6498224"/>
            <a:ext cx="3689350"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Source: Di Chiara and </a:t>
            </a:r>
            <a:r>
              <a:rPr kumimoji="0" lang="en-US" altLang="en-US"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Imperato</a:t>
            </a:r>
            <a:endPar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950" name="Rectangle 548">
            <a:extLst>
              <a:ext uri="{FF2B5EF4-FFF2-40B4-BE49-F238E27FC236}">
                <a16:creationId xmlns:a16="http://schemas.microsoft.com/office/drawing/2014/main" id="{2B6530CC-F154-20D6-173A-7994385C38F1}"/>
              </a:ext>
            </a:extLst>
          </p:cNvPr>
          <p:cNvSpPr>
            <a:spLocks noChangeArrowheads="1"/>
          </p:cNvSpPr>
          <p:nvPr/>
        </p:nvSpPr>
        <p:spPr bwMode="auto">
          <a:xfrm>
            <a:off x="0" y="-40479"/>
            <a:ext cx="12192000" cy="11430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500" b="1" i="0" u="none" strike="noStrike" kern="1200" cap="small"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Drugs Elevate Dopamine More and for Longer than Natural Rewards</a:t>
            </a:r>
          </a:p>
        </p:txBody>
      </p:sp>
      <p:sp>
        <p:nvSpPr>
          <p:cNvPr id="32952" name="Line 163">
            <a:extLst>
              <a:ext uri="{FF2B5EF4-FFF2-40B4-BE49-F238E27FC236}">
                <a16:creationId xmlns:a16="http://schemas.microsoft.com/office/drawing/2014/main" id="{9961FFF5-2EC3-5CE6-FC8A-F1057AAC0EDA}"/>
              </a:ext>
            </a:extLst>
          </p:cNvPr>
          <p:cNvSpPr>
            <a:spLocks noChangeShapeType="1"/>
          </p:cNvSpPr>
          <p:nvPr/>
        </p:nvSpPr>
        <p:spPr bwMode="auto">
          <a:xfrm>
            <a:off x="6883400" y="1282701"/>
            <a:ext cx="1588" cy="2066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53" name="Line 164">
            <a:extLst>
              <a:ext uri="{FF2B5EF4-FFF2-40B4-BE49-F238E27FC236}">
                <a16:creationId xmlns:a16="http://schemas.microsoft.com/office/drawing/2014/main" id="{F3192CF7-3550-CEB7-E790-D7AB448B405E}"/>
              </a:ext>
            </a:extLst>
          </p:cNvPr>
          <p:cNvSpPr>
            <a:spLocks noChangeShapeType="1"/>
          </p:cNvSpPr>
          <p:nvPr/>
        </p:nvSpPr>
        <p:spPr bwMode="auto">
          <a:xfrm>
            <a:off x="6840538" y="2316164"/>
            <a:ext cx="42862"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54" name="Line 165">
            <a:extLst>
              <a:ext uri="{FF2B5EF4-FFF2-40B4-BE49-F238E27FC236}">
                <a16:creationId xmlns:a16="http://schemas.microsoft.com/office/drawing/2014/main" id="{D88FBCA0-A495-F13E-6E1B-4316B81C1408}"/>
              </a:ext>
            </a:extLst>
          </p:cNvPr>
          <p:cNvSpPr>
            <a:spLocks noChangeShapeType="1"/>
          </p:cNvSpPr>
          <p:nvPr/>
        </p:nvSpPr>
        <p:spPr bwMode="auto">
          <a:xfrm>
            <a:off x="6840538" y="1801813"/>
            <a:ext cx="42862"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55" name="Line 166">
            <a:extLst>
              <a:ext uri="{FF2B5EF4-FFF2-40B4-BE49-F238E27FC236}">
                <a16:creationId xmlns:a16="http://schemas.microsoft.com/office/drawing/2014/main" id="{2BB93FB8-C4FE-E825-6878-43963EDCA2B2}"/>
              </a:ext>
            </a:extLst>
          </p:cNvPr>
          <p:cNvSpPr>
            <a:spLocks noChangeShapeType="1"/>
          </p:cNvSpPr>
          <p:nvPr/>
        </p:nvSpPr>
        <p:spPr bwMode="auto">
          <a:xfrm>
            <a:off x="6840538" y="1282700"/>
            <a:ext cx="42862"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56" name="Rectangle 167">
            <a:extLst>
              <a:ext uri="{FF2B5EF4-FFF2-40B4-BE49-F238E27FC236}">
                <a16:creationId xmlns:a16="http://schemas.microsoft.com/office/drawing/2014/main" id="{521FAC42-E87C-6D64-463E-225170615804}"/>
              </a:ext>
            </a:extLst>
          </p:cNvPr>
          <p:cNvSpPr>
            <a:spLocks noChangeArrowheads="1"/>
          </p:cNvSpPr>
          <p:nvPr/>
        </p:nvSpPr>
        <p:spPr bwMode="auto">
          <a:xfrm>
            <a:off x="6699251" y="3286125"/>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57" name="Rectangle 168">
            <a:extLst>
              <a:ext uri="{FF2B5EF4-FFF2-40B4-BE49-F238E27FC236}">
                <a16:creationId xmlns:a16="http://schemas.microsoft.com/office/drawing/2014/main" id="{F653F502-0DC8-9D78-71A3-A90245191BC1}"/>
              </a:ext>
            </a:extLst>
          </p:cNvPr>
          <p:cNvSpPr>
            <a:spLocks noChangeArrowheads="1"/>
          </p:cNvSpPr>
          <p:nvPr/>
        </p:nvSpPr>
        <p:spPr bwMode="auto">
          <a:xfrm>
            <a:off x="6542089" y="2773363"/>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58" name="Rectangle 169">
            <a:extLst>
              <a:ext uri="{FF2B5EF4-FFF2-40B4-BE49-F238E27FC236}">
                <a16:creationId xmlns:a16="http://schemas.microsoft.com/office/drawing/2014/main" id="{B0CF1C3F-CED2-85B9-EE31-DC7D7E2CD885}"/>
              </a:ext>
            </a:extLst>
          </p:cNvPr>
          <p:cNvSpPr>
            <a:spLocks noChangeArrowheads="1"/>
          </p:cNvSpPr>
          <p:nvPr/>
        </p:nvSpPr>
        <p:spPr bwMode="auto">
          <a:xfrm>
            <a:off x="6542089" y="2254250"/>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59" name="Rectangle 170">
            <a:extLst>
              <a:ext uri="{FF2B5EF4-FFF2-40B4-BE49-F238E27FC236}">
                <a16:creationId xmlns:a16="http://schemas.microsoft.com/office/drawing/2014/main" id="{4F6D97BC-D762-4732-1A8F-ED8E1FB7D22A}"/>
              </a:ext>
            </a:extLst>
          </p:cNvPr>
          <p:cNvSpPr>
            <a:spLocks noChangeArrowheads="1"/>
          </p:cNvSpPr>
          <p:nvPr/>
        </p:nvSpPr>
        <p:spPr bwMode="auto">
          <a:xfrm>
            <a:off x="6542089" y="1739900"/>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300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60" name="Rectangle 171">
            <a:extLst>
              <a:ext uri="{FF2B5EF4-FFF2-40B4-BE49-F238E27FC236}">
                <a16:creationId xmlns:a16="http://schemas.microsoft.com/office/drawing/2014/main" id="{F051BCDA-D296-E7FF-B549-FC70A289D3AE}"/>
              </a:ext>
            </a:extLst>
          </p:cNvPr>
          <p:cNvSpPr>
            <a:spLocks noChangeArrowheads="1"/>
          </p:cNvSpPr>
          <p:nvPr/>
        </p:nvSpPr>
        <p:spPr bwMode="auto">
          <a:xfrm>
            <a:off x="6542089" y="1222375"/>
            <a:ext cx="255587"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400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61" name="Line 172">
            <a:extLst>
              <a:ext uri="{FF2B5EF4-FFF2-40B4-BE49-F238E27FC236}">
                <a16:creationId xmlns:a16="http://schemas.microsoft.com/office/drawing/2014/main" id="{3EF16EDA-D375-BD05-A687-BC6689D045CE}"/>
              </a:ext>
            </a:extLst>
          </p:cNvPr>
          <p:cNvSpPr>
            <a:spLocks noChangeShapeType="1"/>
          </p:cNvSpPr>
          <p:nvPr/>
        </p:nvSpPr>
        <p:spPr bwMode="auto">
          <a:xfrm>
            <a:off x="6850063" y="3349625"/>
            <a:ext cx="44450"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62" name="Line 173">
            <a:extLst>
              <a:ext uri="{FF2B5EF4-FFF2-40B4-BE49-F238E27FC236}">
                <a16:creationId xmlns:a16="http://schemas.microsoft.com/office/drawing/2014/main" id="{0CE2F2E4-D370-0FA9-2890-BF9F321E2F59}"/>
              </a:ext>
            </a:extLst>
          </p:cNvPr>
          <p:cNvSpPr>
            <a:spLocks noChangeShapeType="1"/>
          </p:cNvSpPr>
          <p:nvPr/>
        </p:nvSpPr>
        <p:spPr bwMode="auto">
          <a:xfrm>
            <a:off x="7069138" y="3349625"/>
            <a:ext cx="3060700"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63" name="Line 174">
            <a:extLst>
              <a:ext uri="{FF2B5EF4-FFF2-40B4-BE49-F238E27FC236}">
                <a16:creationId xmlns:a16="http://schemas.microsoft.com/office/drawing/2014/main" id="{23716839-1E2F-F893-F4CE-B1F733CE3E00}"/>
              </a:ext>
            </a:extLst>
          </p:cNvPr>
          <p:cNvSpPr>
            <a:spLocks noChangeShapeType="1"/>
          </p:cNvSpPr>
          <p:nvPr/>
        </p:nvSpPr>
        <p:spPr bwMode="auto">
          <a:xfrm flipV="1">
            <a:off x="7069138" y="3349626"/>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64" name="Line 175">
            <a:extLst>
              <a:ext uri="{FF2B5EF4-FFF2-40B4-BE49-F238E27FC236}">
                <a16:creationId xmlns:a16="http://schemas.microsoft.com/office/drawing/2014/main" id="{2A3EECF6-F823-9294-0248-138815800619}"/>
              </a:ext>
            </a:extLst>
          </p:cNvPr>
          <p:cNvSpPr>
            <a:spLocks noChangeShapeType="1"/>
          </p:cNvSpPr>
          <p:nvPr/>
        </p:nvSpPr>
        <p:spPr bwMode="auto">
          <a:xfrm flipV="1">
            <a:off x="7273925" y="3349626"/>
            <a:ext cx="1588"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65" name="Line 176">
            <a:extLst>
              <a:ext uri="{FF2B5EF4-FFF2-40B4-BE49-F238E27FC236}">
                <a16:creationId xmlns:a16="http://schemas.microsoft.com/office/drawing/2014/main" id="{1B82737B-64C3-04F3-ECF6-E48D25FC0500}"/>
              </a:ext>
            </a:extLst>
          </p:cNvPr>
          <p:cNvSpPr>
            <a:spLocks noChangeShapeType="1"/>
          </p:cNvSpPr>
          <p:nvPr/>
        </p:nvSpPr>
        <p:spPr bwMode="auto">
          <a:xfrm flipV="1">
            <a:off x="7475538" y="3349626"/>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66" name="Line 177">
            <a:extLst>
              <a:ext uri="{FF2B5EF4-FFF2-40B4-BE49-F238E27FC236}">
                <a16:creationId xmlns:a16="http://schemas.microsoft.com/office/drawing/2014/main" id="{036E36CB-1E01-245F-92DE-0DFEC36904EB}"/>
              </a:ext>
            </a:extLst>
          </p:cNvPr>
          <p:cNvSpPr>
            <a:spLocks noChangeShapeType="1"/>
          </p:cNvSpPr>
          <p:nvPr/>
        </p:nvSpPr>
        <p:spPr bwMode="auto">
          <a:xfrm flipV="1">
            <a:off x="7680325" y="3349626"/>
            <a:ext cx="1588"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67" name="Line 178">
            <a:extLst>
              <a:ext uri="{FF2B5EF4-FFF2-40B4-BE49-F238E27FC236}">
                <a16:creationId xmlns:a16="http://schemas.microsoft.com/office/drawing/2014/main" id="{4F314884-EE6E-E468-0650-CBCE6B911B6D}"/>
              </a:ext>
            </a:extLst>
          </p:cNvPr>
          <p:cNvSpPr>
            <a:spLocks noChangeShapeType="1"/>
          </p:cNvSpPr>
          <p:nvPr/>
        </p:nvSpPr>
        <p:spPr bwMode="auto">
          <a:xfrm flipV="1">
            <a:off x="7886700" y="3349626"/>
            <a:ext cx="1588"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68" name="Line 179">
            <a:extLst>
              <a:ext uri="{FF2B5EF4-FFF2-40B4-BE49-F238E27FC236}">
                <a16:creationId xmlns:a16="http://schemas.microsoft.com/office/drawing/2014/main" id="{C17B0D49-BFDD-CE60-A29E-887FE015060C}"/>
              </a:ext>
            </a:extLst>
          </p:cNvPr>
          <p:cNvSpPr>
            <a:spLocks noChangeShapeType="1"/>
          </p:cNvSpPr>
          <p:nvPr/>
        </p:nvSpPr>
        <p:spPr bwMode="auto">
          <a:xfrm flipV="1">
            <a:off x="8085139" y="3349626"/>
            <a:ext cx="158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69" name="Line 180">
            <a:extLst>
              <a:ext uri="{FF2B5EF4-FFF2-40B4-BE49-F238E27FC236}">
                <a16:creationId xmlns:a16="http://schemas.microsoft.com/office/drawing/2014/main" id="{7238A740-0567-A0FB-B10B-E5F55A36E073}"/>
              </a:ext>
            </a:extLst>
          </p:cNvPr>
          <p:cNvSpPr>
            <a:spLocks noChangeShapeType="1"/>
          </p:cNvSpPr>
          <p:nvPr/>
        </p:nvSpPr>
        <p:spPr bwMode="auto">
          <a:xfrm flipV="1">
            <a:off x="8293100" y="3349626"/>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0" name="Line 181">
            <a:extLst>
              <a:ext uri="{FF2B5EF4-FFF2-40B4-BE49-F238E27FC236}">
                <a16:creationId xmlns:a16="http://schemas.microsoft.com/office/drawing/2014/main" id="{D9F240F0-3CCC-D757-B84E-B07A7B96542A}"/>
              </a:ext>
            </a:extLst>
          </p:cNvPr>
          <p:cNvSpPr>
            <a:spLocks noChangeShapeType="1"/>
          </p:cNvSpPr>
          <p:nvPr/>
        </p:nvSpPr>
        <p:spPr bwMode="auto">
          <a:xfrm flipV="1">
            <a:off x="8499475" y="3349626"/>
            <a:ext cx="1588"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1" name="Line 182">
            <a:extLst>
              <a:ext uri="{FF2B5EF4-FFF2-40B4-BE49-F238E27FC236}">
                <a16:creationId xmlns:a16="http://schemas.microsoft.com/office/drawing/2014/main" id="{8B9F3FA5-22D4-4DAD-DF45-19031E82BA0F}"/>
              </a:ext>
            </a:extLst>
          </p:cNvPr>
          <p:cNvSpPr>
            <a:spLocks noChangeShapeType="1"/>
          </p:cNvSpPr>
          <p:nvPr/>
        </p:nvSpPr>
        <p:spPr bwMode="auto">
          <a:xfrm flipV="1">
            <a:off x="8697913" y="3349626"/>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2" name="Line 183">
            <a:extLst>
              <a:ext uri="{FF2B5EF4-FFF2-40B4-BE49-F238E27FC236}">
                <a16:creationId xmlns:a16="http://schemas.microsoft.com/office/drawing/2014/main" id="{C4A7B9C5-126C-82E2-6D19-E26F59B20CB3}"/>
              </a:ext>
            </a:extLst>
          </p:cNvPr>
          <p:cNvSpPr>
            <a:spLocks noChangeShapeType="1"/>
          </p:cNvSpPr>
          <p:nvPr/>
        </p:nvSpPr>
        <p:spPr bwMode="auto">
          <a:xfrm flipV="1">
            <a:off x="8904289" y="3349626"/>
            <a:ext cx="158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3" name="Line 184">
            <a:extLst>
              <a:ext uri="{FF2B5EF4-FFF2-40B4-BE49-F238E27FC236}">
                <a16:creationId xmlns:a16="http://schemas.microsoft.com/office/drawing/2014/main" id="{21A0FE83-7826-6E29-77AC-957F4B0B9B22}"/>
              </a:ext>
            </a:extLst>
          </p:cNvPr>
          <p:cNvSpPr>
            <a:spLocks noChangeShapeType="1"/>
          </p:cNvSpPr>
          <p:nvPr/>
        </p:nvSpPr>
        <p:spPr bwMode="auto">
          <a:xfrm flipV="1">
            <a:off x="9110664" y="3349626"/>
            <a:ext cx="158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4" name="Line 185">
            <a:extLst>
              <a:ext uri="{FF2B5EF4-FFF2-40B4-BE49-F238E27FC236}">
                <a16:creationId xmlns:a16="http://schemas.microsoft.com/office/drawing/2014/main" id="{0FF86C9F-57AA-D751-FA05-46DEBC2678C0}"/>
              </a:ext>
            </a:extLst>
          </p:cNvPr>
          <p:cNvSpPr>
            <a:spLocks noChangeShapeType="1"/>
          </p:cNvSpPr>
          <p:nvPr/>
        </p:nvSpPr>
        <p:spPr bwMode="auto">
          <a:xfrm flipV="1">
            <a:off x="9310688" y="3349626"/>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5" name="Line 186">
            <a:extLst>
              <a:ext uri="{FF2B5EF4-FFF2-40B4-BE49-F238E27FC236}">
                <a16:creationId xmlns:a16="http://schemas.microsoft.com/office/drawing/2014/main" id="{99822B16-C51A-11C1-7F08-5BB14BE2BE9B}"/>
              </a:ext>
            </a:extLst>
          </p:cNvPr>
          <p:cNvSpPr>
            <a:spLocks noChangeShapeType="1"/>
          </p:cNvSpPr>
          <p:nvPr/>
        </p:nvSpPr>
        <p:spPr bwMode="auto">
          <a:xfrm flipV="1">
            <a:off x="9517064" y="3349626"/>
            <a:ext cx="158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6" name="Line 187">
            <a:extLst>
              <a:ext uri="{FF2B5EF4-FFF2-40B4-BE49-F238E27FC236}">
                <a16:creationId xmlns:a16="http://schemas.microsoft.com/office/drawing/2014/main" id="{E1770DA7-243C-D290-88C7-26C8A3BBF9D4}"/>
              </a:ext>
            </a:extLst>
          </p:cNvPr>
          <p:cNvSpPr>
            <a:spLocks noChangeShapeType="1"/>
          </p:cNvSpPr>
          <p:nvPr/>
        </p:nvSpPr>
        <p:spPr bwMode="auto">
          <a:xfrm flipV="1">
            <a:off x="9723439" y="3349626"/>
            <a:ext cx="158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7" name="Line 188">
            <a:extLst>
              <a:ext uri="{FF2B5EF4-FFF2-40B4-BE49-F238E27FC236}">
                <a16:creationId xmlns:a16="http://schemas.microsoft.com/office/drawing/2014/main" id="{C249EDFD-9AB8-1E53-9613-EA4BEF0BFDF0}"/>
              </a:ext>
            </a:extLst>
          </p:cNvPr>
          <p:cNvSpPr>
            <a:spLocks noChangeShapeType="1"/>
          </p:cNvSpPr>
          <p:nvPr/>
        </p:nvSpPr>
        <p:spPr bwMode="auto">
          <a:xfrm flipV="1">
            <a:off x="9921875" y="3349626"/>
            <a:ext cx="1588"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8" name="Line 189">
            <a:extLst>
              <a:ext uri="{FF2B5EF4-FFF2-40B4-BE49-F238E27FC236}">
                <a16:creationId xmlns:a16="http://schemas.microsoft.com/office/drawing/2014/main" id="{D67B0C0A-06E5-0185-4099-0F788929A0DB}"/>
              </a:ext>
            </a:extLst>
          </p:cNvPr>
          <p:cNvSpPr>
            <a:spLocks noChangeShapeType="1"/>
          </p:cNvSpPr>
          <p:nvPr/>
        </p:nvSpPr>
        <p:spPr bwMode="auto">
          <a:xfrm flipV="1">
            <a:off x="10129838" y="3349626"/>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79" name="Rectangle 190">
            <a:extLst>
              <a:ext uri="{FF2B5EF4-FFF2-40B4-BE49-F238E27FC236}">
                <a16:creationId xmlns:a16="http://schemas.microsoft.com/office/drawing/2014/main" id="{9B075F89-E825-6E5D-E531-24E545EF3FA2}"/>
              </a:ext>
            </a:extLst>
          </p:cNvPr>
          <p:cNvSpPr>
            <a:spLocks noChangeArrowheads="1"/>
          </p:cNvSpPr>
          <p:nvPr/>
        </p:nvSpPr>
        <p:spPr bwMode="auto">
          <a:xfrm>
            <a:off x="7034214" y="3424238"/>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80" name="Rectangle 191">
            <a:extLst>
              <a:ext uri="{FF2B5EF4-FFF2-40B4-BE49-F238E27FC236}">
                <a16:creationId xmlns:a16="http://schemas.microsoft.com/office/drawing/2014/main" id="{F3272877-C074-7A9C-6E56-411A61A19D89}"/>
              </a:ext>
            </a:extLst>
          </p:cNvPr>
          <p:cNvSpPr>
            <a:spLocks noChangeArrowheads="1"/>
          </p:cNvSpPr>
          <p:nvPr/>
        </p:nvSpPr>
        <p:spPr bwMode="auto">
          <a:xfrm>
            <a:off x="7642226" y="3424238"/>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81" name="Rectangle 192">
            <a:extLst>
              <a:ext uri="{FF2B5EF4-FFF2-40B4-BE49-F238E27FC236}">
                <a16:creationId xmlns:a16="http://schemas.microsoft.com/office/drawing/2014/main" id="{1C504D34-C6F9-1263-E1F8-96EA0DD7DEAB}"/>
              </a:ext>
            </a:extLst>
          </p:cNvPr>
          <p:cNvSpPr>
            <a:spLocks noChangeArrowheads="1"/>
          </p:cNvSpPr>
          <p:nvPr/>
        </p:nvSpPr>
        <p:spPr bwMode="auto">
          <a:xfrm>
            <a:off x="8258176" y="3424238"/>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82" name="Rectangle 193">
            <a:extLst>
              <a:ext uri="{FF2B5EF4-FFF2-40B4-BE49-F238E27FC236}">
                <a16:creationId xmlns:a16="http://schemas.microsoft.com/office/drawing/2014/main" id="{1F7040DE-A819-453F-960D-70BC53EC7B7E}"/>
              </a:ext>
            </a:extLst>
          </p:cNvPr>
          <p:cNvSpPr>
            <a:spLocks noChangeArrowheads="1"/>
          </p:cNvSpPr>
          <p:nvPr/>
        </p:nvSpPr>
        <p:spPr bwMode="auto">
          <a:xfrm>
            <a:off x="8869364" y="3424238"/>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3</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83" name="Rectangle 194">
            <a:extLst>
              <a:ext uri="{FF2B5EF4-FFF2-40B4-BE49-F238E27FC236}">
                <a16:creationId xmlns:a16="http://schemas.microsoft.com/office/drawing/2014/main" id="{9047A29C-2BDF-26F7-A8E6-7519E913ED13}"/>
              </a:ext>
            </a:extLst>
          </p:cNvPr>
          <p:cNvSpPr>
            <a:spLocks noChangeArrowheads="1"/>
          </p:cNvSpPr>
          <p:nvPr/>
        </p:nvSpPr>
        <p:spPr bwMode="auto">
          <a:xfrm>
            <a:off x="9482139" y="3424238"/>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4</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84" name="Rectangle 195">
            <a:extLst>
              <a:ext uri="{FF2B5EF4-FFF2-40B4-BE49-F238E27FC236}">
                <a16:creationId xmlns:a16="http://schemas.microsoft.com/office/drawing/2014/main" id="{B2FEE347-5BD8-C148-7BE7-EAEAFBDDE1F0}"/>
              </a:ext>
            </a:extLst>
          </p:cNvPr>
          <p:cNvSpPr>
            <a:spLocks noChangeArrowheads="1"/>
          </p:cNvSpPr>
          <p:nvPr/>
        </p:nvSpPr>
        <p:spPr bwMode="auto">
          <a:xfrm>
            <a:off x="10001251" y="3424238"/>
            <a:ext cx="85725"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5</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85" name="Rectangle 196">
            <a:extLst>
              <a:ext uri="{FF2B5EF4-FFF2-40B4-BE49-F238E27FC236}">
                <a16:creationId xmlns:a16="http://schemas.microsoft.com/office/drawing/2014/main" id="{1FA9D56C-DB54-A0C7-4807-1D8940632799}"/>
              </a:ext>
            </a:extLst>
          </p:cNvPr>
          <p:cNvSpPr>
            <a:spLocks noChangeArrowheads="1"/>
          </p:cNvSpPr>
          <p:nvPr/>
        </p:nvSpPr>
        <p:spPr bwMode="auto">
          <a:xfrm>
            <a:off x="7985125" y="3573463"/>
            <a:ext cx="1289050" cy="184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Hrs. after cocaine</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86" name="Rectangle 197">
            <a:extLst>
              <a:ext uri="{FF2B5EF4-FFF2-40B4-BE49-F238E27FC236}">
                <a16:creationId xmlns:a16="http://schemas.microsoft.com/office/drawing/2014/main" id="{CFAFC005-9C05-43CF-4ECF-E287A53B44A0}"/>
              </a:ext>
            </a:extLst>
          </p:cNvPr>
          <p:cNvSpPr>
            <a:spLocks noChangeArrowheads="1"/>
          </p:cNvSpPr>
          <p:nvPr/>
        </p:nvSpPr>
        <p:spPr bwMode="auto">
          <a:xfrm rot="16200000">
            <a:off x="5676900" y="2054225"/>
            <a:ext cx="1398588" cy="18573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 of Basal Release</a:t>
            </a: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87" name="Line 198">
            <a:extLst>
              <a:ext uri="{FF2B5EF4-FFF2-40B4-BE49-F238E27FC236}">
                <a16:creationId xmlns:a16="http://schemas.microsoft.com/office/drawing/2014/main" id="{53CD1054-BFED-6537-9161-C2AD8EBBA1E0}"/>
              </a:ext>
            </a:extLst>
          </p:cNvPr>
          <p:cNvSpPr>
            <a:spLocks noChangeShapeType="1"/>
          </p:cNvSpPr>
          <p:nvPr/>
        </p:nvSpPr>
        <p:spPr bwMode="auto">
          <a:xfrm>
            <a:off x="7024688" y="2833689"/>
            <a:ext cx="42862"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88" name="Line 199">
            <a:extLst>
              <a:ext uri="{FF2B5EF4-FFF2-40B4-BE49-F238E27FC236}">
                <a16:creationId xmlns:a16="http://schemas.microsoft.com/office/drawing/2014/main" id="{37E3565B-A3D7-B942-D504-4CFC087AC2DF}"/>
              </a:ext>
            </a:extLst>
          </p:cNvPr>
          <p:cNvSpPr>
            <a:spLocks noChangeShapeType="1"/>
          </p:cNvSpPr>
          <p:nvPr/>
        </p:nvSpPr>
        <p:spPr bwMode="auto">
          <a:xfrm flipV="1">
            <a:off x="7067551" y="2225676"/>
            <a:ext cx="206375" cy="6080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89" name="Oval 202">
            <a:extLst>
              <a:ext uri="{FF2B5EF4-FFF2-40B4-BE49-F238E27FC236}">
                <a16:creationId xmlns:a16="http://schemas.microsoft.com/office/drawing/2014/main" id="{A3AE6D36-6C3D-0E45-3C99-1EC221DAE0B9}"/>
              </a:ext>
            </a:extLst>
          </p:cNvPr>
          <p:cNvSpPr>
            <a:spLocks noChangeArrowheads="1"/>
          </p:cNvSpPr>
          <p:nvPr/>
        </p:nvSpPr>
        <p:spPr bwMode="auto">
          <a:xfrm>
            <a:off x="7018339" y="2794001"/>
            <a:ext cx="92075"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990" name="Line 205">
            <a:extLst>
              <a:ext uri="{FF2B5EF4-FFF2-40B4-BE49-F238E27FC236}">
                <a16:creationId xmlns:a16="http://schemas.microsoft.com/office/drawing/2014/main" id="{04DFD31B-FE45-9A1F-C6AE-DAF3B6E6A50C}"/>
              </a:ext>
            </a:extLst>
          </p:cNvPr>
          <p:cNvSpPr>
            <a:spLocks noChangeShapeType="1"/>
          </p:cNvSpPr>
          <p:nvPr/>
        </p:nvSpPr>
        <p:spPr bwMode="auto">
          <a:xfrm flipV="1">
            <a:off x="7273925" y="2035175"/>
            <a:ext cx="198438" cy="1905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91" name="Line 206">
            <a:extLst>
              <a:ext uri="{FF2B5EF4-FFF2-40B4-BE49-F238E27FC236}">
                <a16:creationId xmlns:a16="http://schemas.microsoft.com/office/drawing/2014/main" id="{929DCB35-2796-79A0-B866-E0573922F68D}"/>
              </a:ext>
            </a:extLst>
          </p:cNvPr>
          <p:cNvSpPr>
            <a:spLocks noChangeShapeType="1"/>
          </p:cNvSpPr>
          <p:nvPr/>
        </p:nvSpPr>
        <p:spPr bwMode="auto">
          <a:xfrm flipV="1">
            <a:off x="7472363" y="1879601"/>
            <a:ext cx="207962" cy="155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92" name="Line 207">
            <a:extLst>
              <a:ext uri="{FF2B5EF4-FFF2-40B4-BE49-F238E27FC236}">
                <a16:creationId xmlns:a16="http://schemas.microsoft.com/office/drawing/2014/main" id="{E2028624-41BF-B8B3-D807-82521DA8735A}"/>
              </a:ext>
            </a:extLst>
          </p:cNvPr>
          <p:cNvSpPr>
            <a:spLocks noChangeShapeType="1"/>
          </p:cNvSpPr>
          <p:nvPr/>
        </p:nvSpPr>
        <p:spPr bwMode="auto">
          <a:xfrm flipV="1">
            <a:off x="7680326" y="1646238"/>
            <a:ext cx="206375" cy="2333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93" name="Line 208">
            <a:extLst>
              <a:ext uri="{FF2B5EF4-FFF2-40B4-BE49-F238E27FC236}">
                <a16:creationId xmlns:a16="http://schemas.microsoft.com/office/drawing/2014/main" id="{D89AEDC4-C50F-A676-3570-A13894068101}"/>
              </a:ext>
            </a:extLst>
          </p:cNvPr>
          <p:cNvSpPr>
            <a:spLocks noChangeShapeType="1"/>
          </p:cNvSpPr>
          <p:nvPr/>
        </p:nvSpPr>
        <p:spPr bwMode="auto">
          <a:xfrm>
            <a:off x="7886700" y="1646238"/>
            <a:ext cx="198438"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94" name="Line 209">
            <a:extLst>
              <a:ext uri="{FF2B5EF4-FFF2-40B4-BE49-F238E27FC236}">
                <a16:creationId xmlns:a16="http://schemas.microsoft.com/office/drawing/2014/main" id="{5BF9CED2-6E58-0297-23C4-EA163294164B}"/>
              </a:ext>
            </a:extLst>
          </p:cNvPr>
          <p:cNvSpPr>
            <a:spLocks noChangeShapeType="1"/>
          </p:cNvSpPr>
          <p:nvPr/>
        </p:nvSpPr>
        <p:spPr bwMode="auto">
          <a:xfrm>
            <a:off x="8085139" y="1697038"/>
            <a:ext cx="206375" cy="809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95" name="Line 210">
            <a:extLst>
              <a:ext uri="{FF2B5EF4-FFF2-40B4-BE49-F238E27FC236}">
                <a16:creationId xmlns:a16="http://schemas.microsoft.com/office/drawing/2014/main" id="{8D7BE7DE-C628-229D-13F8-5EC486AD4A37}"/>
              </a:ext>
            </a:extLst>
          </p:cNvPr>
          <p:cNvSpPr>
            <a:spLocks noChangeShapeType="1"/>
          </p:cNvSpPr>
          <p:nvPr/>
        </p:nvSpPr>
        <p:spPr bwMode="auto">
          <a:xfrm>
            <a:off x="8291514" y="1778001"/>
            <a:ext cx="206375" cy="1254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96" name="Line 211">
            <a:extLst>
              <a:ext uri="{FF2B5EF4-FFF2-40B4-BE49-F238E27FC236}">
                <a16:creationId xmlns:a16="http://schemas.microsoft.com/office/drawing/2014/main" id="{25C77999-A312-7287-EC7E-95CB9EFA27CA}"/>
              </a:ext>
            </a:extLst>
          </p:cNvPr>
          <p:cNvSpPr>
            <a:spLocks noChangeShapeType="1"/>
          </p:cNvSpPr>
          <p:nvPr/>
        </p:nvSpPr>
        <p:spPr bwMode="auto">
          <a:xfrm>
            <a:off x="8497889" y="1903414"/>
            <a:ext cx="198437" cy="1031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97" name="Line 212">
            <a:extLst>
              <a:ext uri="{FF2B5EF4-FFF2-40B4-BE49-F238E27FC236}">
                <a16:creationId xmlns:a16="http://schemas.microsoft.com/office/drawing/2014/main" id="{11144085-8930-C69A-2A0D-5E43D9A84A0A}"/>
              </a:ext>
            </a:extLst>
          </p:cNvPr>
          <p:cNvSpPr>
            <a:spLocks noChangeShapeType="1"/>
          </p:cNvSpPr>
          <p:nvPr/>
        </p:nvSpPr>
        <p:spPr bwMode="auto">
          <a:xfrm>
            <a:off x="8696326" y="2006601"/>
            <a:ext cx="206375" cy="390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98" name="Line 213">
            <a:extLst>
              <a:ext uri="{FF2B5EF4-FFF2-40B4-BE49-F238E27FC236}">
                <a16:creationId xmlns:a16="http://schemas.microsoft.com/office/drawing/2014/main" id="{A4C28696-C8A6-372F-98B6-FB299B873FC7}"/>
              </a:ext>
            </a:extLst>
          </p:cNvPr>
          <p:cNvSpPr>
            <a:spLocks noChangeShapeType="1"/>
          </p:cNvSpPr>
          <p:nvPr/>
        </p:nvSpPr>
        <p:spPr bwMode="auto">
          <a:xfrm>
            <a:off x="8902701" y="2397126"/>
            <a:ext cx="207963" cy="349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2999" name="Line 214">
            <a:extLst>
              <a:ext uri="{FF2B5EF4-FFF2-40B4-BE49-F238E27FC236}">
                <a16:creationId xmlns:a16="http://schemas.microsoft.com/office/drawing/2014/main" id="{CC94542B-7C27-814C-0E9F-1ECA7AA837AE}"/>
              </a:ext>
            </a:extLst>
          </p:cNvPr>
          <p:cNvSpPr>
            <a:spLocks noChangeShapeType="1"/>
          </p:cNvSpPr>
          <p:nvPr/>
        </p:nvSpPr>
        <p:spPr bwMode="auto">
          <a:xfrm>
            <a:off x="9110664" y="2432051"/>
            <a:ext cx="198437" cy="682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00" name="Line 215">
            <a:extLst>
              <a:ext uri="{FF2B5EF4-FFF2-40B4-BE49-F238E27FC236}">
                <a16:creationId xmlns:a16="http://schemas.microsoft.com/office/drawing/2014/main" id="{28769191-B835-3E7D-A5E2-16440D32B86C}"/>
              </a:ext>
            </a:extLst>
          </p:cNvPr>
          <p:cNvSpPr>
            <a:spLocks noChangeShapeType="1"/>
          </p:cNvSpPr>
          <p:nvPr/>
        </p:nvSpPr>
        <p:spPr bwMode="auto">
          <a:xfrm>
            <a:off x="9309101" y="2500314"/>
            <a:ext cx="206375" cy="523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01" name="Line 216">
            <a:extLst>
              <a:ext uri="{FF2B5EF4-FFF2-40B4-BE49-F238E27FC236}">
                <a16:creationId xmlns:a16="http://schemas.microsoft.com/office/drawing/2014/main" id="{E3DFE39B-C7AD-E5D9-0364-694DBFE15047}"/>
              </a:ext>
            </a:extLst>
          </p:cNvPr>
          <p:cNvSpPr>
            <a:spLocks noChangeShapeType="1"/>
          </p:cNvSpPr>
          <p:nvPr/>
        </p:nvSpPr>
        <p:spPr bwMode="auto">
          <a:xfrm>
            <a:off x="9515476" y="2552701"/>
            <a:ext cx="206375" cy="746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02" name="Line 217">
            <a:extLst>
              <a:ext uri="{FF2B5EF4-FFF2-40B4-BE49-F238E27FC236}">
                <a16:creationId xmlns:a16="http://schemas.microsoft.com/office/drawing/2014/main" id="{1BF8B2CF-4C30-CE73-EBBD-95A20ACEC2D1}"/>
              </a:ext>
            </a:extLst>
          </p:cNvPr>
          <p:cNvSpPr>
            <a:spLocks noChangeShapeType="1"/>
          </p:cNvSpPr>
          <p:nvPr/>
        </p:nvSpPr>
        <p:spPr bwMode="auto">
          <a:xfrm>
            <a:off x="9721851" y="2627313"/>
            <a:ext cx="200025"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03" name="Line 218">
            <a:extLst>
              <a:ext uri="{FF2B5EF4-FFF2-40B4-BE49-F238E27FC236}">
                <a16:creationId xmlns:a16="http://schemas.microsoft.com/office/drawing/2014/main" id="{11339D98-B356-2BD5-6F0B-D87BA7457663}"/>
              </a:ext>
            </a:extLst>
          </p:cNvPr>
          <p:cNvSpPr>
            <a:spLocks noChangeShapeType="1"/>
          </p:cNvSpPr>
          <p:nvPr/>
        </p:nvSpPr>
        <p:spPr bwMode="auto">
          <a:xfrm>
            <a:off x="9921876" y="2678113"/>
            <a:ext cx="206375" cy="127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04" name="Oval 247">
            <a:extLst>
              <a:ext uri="{FF2B5EF4-FFF2-40B4-BE49-F238E27FC236}">
                <a16:creationId xmlns:a16="http://schemas.microsoft.com/office/drawing/2014/main" id="{E721FEBB-E147-F72D-759D-C4B48212198E}"/>
              </a:ext>
            </a:extLst>
          </p:cNvPr>
          <p:cNvSpPr>
            <a:spLocks noChangeArrowheads="1"/>
          </p:cNvSpPr>
          <p:nvPr/>
        </p:nvSpPr>
        <p:spPr bwMode="auto">
          <a:xfrm>
            <a:off x="7223126" y="2184401"/>
            <a:ext cx="93663"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05" name="Oval 248">
            <a:extLst>
              <a:ext uri="{FF2B5EF4-FFF2-40B4-BE49-F238E27FC236}">
                <a16:creationId xmlns:a16="http://schemas.microsoft.com/office/drawing/2014/main" id="{724E90B7-CCEB-97FE-4AA0-B46E89757085}"/>
              </a:ext>
            </a:extLst>
          </p:cNvPr>
          <p:cNvSpPr>
            <a:spLocks noChangeArrowheads="1"/>
          </p:cNvSpPr>
          <p:nvPr/>
        </p:nvSpPr>
        <p:spPr bwMode="auto">
          <a:xfrm>
            <a:off x="7423151" y="1995488"/>
            <a:ext cx="92075"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06" name="Oval 249">
            <a:extLst>
              <a:ext uri="{FF2B5EF4-FFF2-40B4-BE49-F238E27FC236}">
                <a16:creationId xmlns:a16="http://schemas.microsoft.com/office/drawing/2014/main" id="{02D34A57-F4A9-386F-29B3-62EAD62FDC7E}"/>
              </a:ext>
            </a:extLst>
          </p:cNvPr>
          <p:cNvSpPr>
            <a:spLocks noChangeArrowheads="1"/>
          </p:cNvSpPr>
          <p:nvPr/>
        </p:nvSpPr>
        <p:spPr bwMode="auto">
          <a:xfrm>
            <a:off x="7629526" y="1839913"/>
            <a:ext cx="92075"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07" name="Oval 250">
            <a:extLst>
              <a:ext uri="{FF2B5EF4-FFF2-40B4-BE49-F238E27FC236}">
                <a16:creationId xmlns:a16="http://schemas.microsoft.com/office/drawing/2014/main" id="{A8B4A978-0643-FB11-CB14-DE2D412D06E8}"/>
              </a:ext>
            </a:extLst>
          </p:cNvPr>
          <p:cNvSpPr>
            <a:spLocks noChangeArrowheads="1"/>
          </p:cNvSpPr>
          <p:nvPr/>
        </p:nvSpPr>
        <p:spPr bwMode="auto">
          <a:xfrm>
            <a:off x="7835901" y="1604963"/>
            <a:ext cx="93663"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08" name="Oval 251">
            <a:extLst>
              <a:ext uri="{FF2B5EF4-FFF2-40B4-BE49-F238E27FC236}">
                <a16:creationId xmlns:a16="http://schemas.microsoft.com/office/drawing/2014/main" id="{2FE4C36D-A9E7-B7B4-2C6E-72E24199C1DD}"/>
              </a:ext>
            </a:extLst>
          </p:cNvPr>
          <p:cNvSpPr>
            <a:spLocks noChangeArrowheads="1"/>
          </p:cNvSpPr>
          <p:nvPr/>
        </p:nvSpPr>
        <p:spPr bwMode="auto">
          <a:xfrm>
            <a:off x="8035926" y="1657351"/>
            <a:ext cx="92075"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09" name="Oval 252">
            <a:extLst>
              <a:ext uri="{FF2B5EF4-FFF2-40B4-BE49-F238E27FC236}">
                <a16:creationId xmlns:a16="http://schemas.microsoft.com/office/drawing/2014/main" id="{2DA679AE-A06C-6F6F-AD5C-2221FFD574CB}"/>
              </a:ext>
            </a:extLst>
          </p:cNvPr>
          <p:cNvSpPr>
            <a:spLocks noChangeArrowheads="1"/>
          </p:cNvSpPr>
          <p:nvPr/>
        </p:nvSpPr>
        <p:spPr bwMode="auto">
          <a:xfrm>
            <a:off x="8242301" y="1738313"/>
            <a:ext cx="92075"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0" name="Oval 253">
            <a:extLst>
              <a:ext uri="{FF2B5EF4-FFF2-40B4-BE49-F238E27FC236}">
                <a16:creationId xmlns:a16="http://schemas.microsoft.com/office/drawing/2014/main" id="{5559FCED-18C7-5963-DB7F-1BB98B0988A9}"/>
              </a:ext>
            </a:extLst>
          </p:cNvPr>
          <p:cNvSpPr>
            <a:spLocks noChangeArrowheads="1"/>
          </p:cNvSpPr>
          <p:nvPr/>
        </p:nvSpPr>
        <p:spPr bwMode="auto">
          <a:xfrm>
            <a:off x="8448676" y="1863726"/>
            <a:ext cx="92075"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1" name="Oval 254">
            <a:extLst>
              <a:ext uri="{FF2B5EF4-FFF2-40B4-BE49-F238E27FC236}">
                <a16:creationId xmlns:a16="http://schemas.microsoft.com/office/drawing/2014/main" id="{D1CD15F3-62D6-A017-9BD6-64E4AA35A568}"/>
              </a:ext>
            </a:extLst>
          </p:cNvPr>
          <p:cNvSpPr>
            <a:spLocks noChangeArrowheads="1"/>
          </p:cNvSpPr>
          <p:nvPr/>
        </p:nvSpPr>
        <p:spPr bwMode="auto">
          <a:xfrm>
            <a:off x="8647114" y="1966913"/>
            <a:ext cx="92075"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2" name="Oval 255">
            <a:extLst>
              <a:ext uri="{FF2B5EF4-FFF2-40B4-BE49-F238E27FC236}">
                <a16:creationId xmlns:a16="http://schemas.microsoft.com/office/drawing/2014/main" id="{18173164-A29B-B204-A234-56CC948CD8D3}"/>
              </a:ext>
            </a:extLst>
          </p:cNvPr>
          <p:cNvSpPr>
            <a:spLocks noChangeArrowheads="1"/>
          </p:cNvSpPr>
          <p:nvPr/>
        </p:nvSpPr>
        <p:spPr bwMode="auto">
          <a:xfrm>
            <a:off x="8853489" y="2357438"/>
            <a:ext cx="92075"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3" name="Oval 256">
            <a:extLst>
              <a:ext uri="{FF2B5EF4-FFF2-40B4-BE49-F238E27FC236}">
                <a16:creationId xmlns:a16="http://schemas.microsoft.com/office/drawing/2014/main" id="{81C19835-E2A9-5462-247F-F2A72C71E8A5}"/>
              </a:ext>
            </a:extLst>
          </p:cNvPr>
          <p:cNvSpPr>
            <a:spLocks noChangeArrowheads="1"/>
          </p:cNvSpPr>
          <p:nvPr/>
        </p:nvSpPr>
        <p:spPr bwMode="auto">
          <a:xfrm>
            <a:off x="9059863" y="2390776"/>
            <a:ext cx="93662"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4" name="Oval 257">
            <a:extLst>
              <a:ext uri="{FF2B5EF4-FFF2-40B4-BE49-F238E27FC236}">
                <a16:creationId xmlns:a16="http://schemas.microsoft.com/office/drawing/2014/main" id="{72C0B54C-E0F1-7F0D-F244-25B3CEAC901A}"/>
              </a:ext>
            </a:extLst>
          </p:cNvPr>
          <p:cNvSpPr>
            <a:spLocks noChangeArrowheads="1"/>
          </p:cNvSpPr>
          <p:nvPr/>
        </p:nvSpPr>
        <p:spPr bwMode="auto">
          <a:xfrm>
            <a:off x="9259889" y="2460626"/>
            <a:ext cx="92075"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5" name="Oval 258">
            <a:extLst>
              <a:ext uri="{FF2B5EF4-FFF2-40B4-BE49-F238E27FC236}">
                <a16:creationId xmlns:a16="http://schemas.microsoft.com/office/drawing/2014/main" id="{BB4D00AE-9F0F-07FB-7E3C-3957D22B7D94}"/>
              </a:ext>
            </a:extLst>
          </p:cNvPr>
          <p:cNvSpPr>
            <a:spLocks noChangeArrowheads="1"/>
          </p:cNvSpPr>
          <p:nvPr/>
        </p:nvSpPr>
        <p:spPr bwMode="auto">
          <a:xfrm>
            <a:off x="9466264" y="2511426"/>
            <a:ext cx="92075"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6" name="Oval 259">
            <a:extLst>
              <a:ext uri="{FF2B5EF4-FFF2-40B4-BE49-F238E27FC236}">
                <a16:creationId xmlns:a16="http://schemas.microsoft.com/office/drawing/2014/main" id="{7BDD35AA-54CD-E881-0F2D-622814EC01AC}"/>
              </a:ext>
            </a:extLst>
          </p:cNvPr>
          <p:cNvSpPr>
            <a:spLocks noChangeArrowheads="1"/>
          </p:cNvSpPr>
          <p:nvPr/>
        </p:nvSpPr>
        <p:spPr bwMode="auto">
          <a:xfrm>
            <a:off x="9672639" y="2586038"/>
            <a:ext cx="92075" cy="7620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7" name="Oval 260">
            <a:extLst>
              <a:ext uri="{FF2B5EF4-FFF2-40B4-BE49-F238E27FC236}">
                <a16:creationId xmlns:a16="http://schemas.microsoft.com/office/drawing/2014/main" id="{AE516C56-581B-2BA4-CBE7-6A37876130F4}"/>
              </a:ext>
            </a:extLst>
          </p:cNvPr>
          <p:cNvSpPr>
            <a:spLocks noChangeArrowheads="1"/>
          </p:cNvSpPr>
          <p:nvPr/>
        </p:nvSpPr>
        <p:spPr bwMode="auto">
          <a:xfrm>
            <a:off x="9872664" y="2638426"/>
            <a:ext cx="92075"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8" name="Oval 261">
            <a:extLst>
              <a:ext uri="{FF2B5EF4-FFF2-40B4-BE49-F238E27FC236}">
                <a16:creationId xmlns:a16="http://schemas.microsoft.com/office/drawing/2014/main" id="{D736FE53-966D-25FD-B00E-0EED125211F8}"/>
              </a:ext>
            </a:extLst>
          </p:cNvPr>
          <p:cNvSpPr>
            <a:spLocks noChangeArrowheads="1"/>
          </p:cNvSpPr>
          <p:nvPr/>
        </p:nvSpPr>
        <p:spPr bwMode="auto">
          <a:xfrm>
            <a:off x="10079039" y="2649538"/>
            <a:ext cx="9048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19" name="Line 302">
            <a:extLst>
              <a:ext uri="{FF2B5EF4-FFF2-40B4-BE49-F238E27FC236}">
                <a16:creationId xmlns:a16="http://schemas.microsoft.com/office/drawing/2014/main" id="{807BA04F-62CF-AC2B-E752-9C95E3D6B742}"/>
              </a:ext>
            </a:extLst>
          </p:cNvPr>
          <p:cNvSpPr>
            <a:spLocks noChangeShapeType="1"/>
          </p:cNvSpPr>
          <p:nvPr/>
        </p:nvSpPr>
        <p:spPr bwMode="auto">
          <a:xfrm>
            <a:off x="6832601" y="2820988"/>
            <a:ext cx="41275"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33022" name="Text Box 2155">
            <a:extLst>
              <a:ext uri="{FF2B5EF4-FFF2-40B4-BE49-F238E27FC236}">
                <a16:creationId xmlns:a16="http://schemas.microsoft.com/office/drawing/2014/main" id="{7612AFF2-23ED-BB91-7AB5-2DD2FA145DB5}"/>
              </a:ext>
            </a:extLst>
          </p:cNvPr>
          <p:cNvSpPr txBox="1">
            <a:spLocks noChangeArrowheads="1"/>
          </p:cNvSpPr>
          <p:nvPr/>
        </p:nvSpPr>
        <p:spPr bwMode="auto">
          <a:xfrm>
            <a:off x="8839201" y="1143001"/>
            <a:ext cx="1146211"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COCAINE</a:t>
            </a:r>
          </a:p>
        </p:txBody>
      </p:sp>
      <p:sp>
        <p:nvSpPr>
          <p:cNvPr id="33023" name="Oval 2159">
            <a:extLst>
              <a:ext uri="{FF2B5EF4-FFF2-40B4-BE49-F238E27FC236}">
                <a16:creationId xmlns:a16="http://schemas.microsoft.com/office/drawing/2014/main" id="{6CB94A5B-0F8F-C4D0-24B8-B5A7B05AA7E5}"/>
              </a:ext>
            </a:extLst>
          </p:cNvPr>
          <p:cNvSpPr>
            <a:spLocks noChangeArrowheads="1"/>
          </p:cNvSpPr>
          <p:nvPr/>
        </p:nvSpPr>
        <p:spPr bwMode="auto">
          <a:xfrm>
            <a:off x="7259639" y="5029201"/>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24" name="Oval 2162">
            <a:extLst>
              <a:ext uri="{FF2B5EF4-FFF2-40B4-BE49-F238E27FC236}">
                <a16:creationId xmlns:a16="http://schemas.microsoft.com/office/drawing/2014/main" id="{F50AA644-2E33-7D19-76F3-127D953761B3}"/>
              </a:ext>
            </a:extLst>
          </p:cNvPr>
          <p:cNvSpPr>
            <a:spLocks noChangeArrowheads="1"/>
          </p:cNvSpPr>
          <p:nvPr/>
        </p:nvSpPr>
        <p:spPr bwMode="auto">
          <a:xfrm>
            <a:off x="7485064" y="4819650"/>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25" name="Oval 2163">
            <a:extLst>
              <a:ext uri="{FF2B5EF4-FFF2-40B4-BE49-F238E27FC236}">
                <a16:creationId xmlns:a16="http://schemas.microsoft.com/office/drawing/2014/main" id="{B98FBFAC-60E8-68FC-DEFD-2F8C93760CD3}"/>
              </a:ext>
            </a:extLst>
          </p:cNvPr>
          <p:cNvSpPr>
            <a:spLocks noChangeArrowheads="1"/>
          </p:cNvSpPr>
          <p:nvPr/>
        </p:nvSpPr>
        <p:spPr bwMode="auto">
          <a:xfrm>
            <a:off x="7680326" y="4743451"/>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26" name="Oval 2164">
            <a:extLst>
              <a:ext uri="{FF2B5EF4-FFF2-40B4-BE49-F238E27FC236}">
                <a16:creationId xmlns:a16="http://schemas.microsoft.com/office/drawing/2014/main" id="{44CA09CA-FDA1-E3F3-902B-F888E7523634}"/>
              </a:ext>
            </a:extLst>
          </p:cNvPr>
          <p:cNvSpPr>
            <a:spLocks noChangeArrowheads="1"/>
          </p:cNvSpPr>
          <p:nvPr/>
        </p:nvSpPr>
        <p:spPr bwMode="auto">
          <a:xfrm>
            <a:off x="7907339" y="4614863"/>
            <a:ext cx="79375" cy="68262"/>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27" name="Oval 2165">
            <a:extLst>
              <a:ext uri="{FF2B5EF4-FFF2-40B4-BE49-F238E27FC236}">
                <a16:creationId xmlns:a16="http://schemas.microsoft.com/office/drawing/2014/main" id="{EF7BA758-5058-8E22-C8E9-722306679960}"/>
              </a:ext>
            </a:extLst>
          </p:cNvPr>
          <p:cNvSpPr>
            <a:spLocks noChangeArrowheads="1"/>
          </p:cNvSpPr>
          <p:nvPr/>
        </p:nvSpPr>
        <p:spPr bwMode="auto">
          <a:xfrm>
            <a:off x="8099426" y="4572001"/>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28" name="Oval 2166">
            <a:extLst>
              <a:ext uri="{FF2B5EF4-FFF2-40B4-BE49-F238E27FC236}">
                <a16:creationId xmlns:a16="http://schemas.microsoft.com/office/drawing/2014/main" id="{56B77B33-F6B0-1103-6918-44F807E9ABF5}"/>
              </a:ext>
            </a:extLst>
          </p:cNvPr>
          <p:cNvSpPr>
            <a:spLocks noChangeArrowheads="1"/>
          </p:cNvSpPr>
          <p:nvPr/>
        </p:nvSpPr>
        <p:spPr bwMode="auto">
          <a:xfrm>
            <a:off x="8305801" y="4597401"/>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29" name="Oval 2167">
            <a:extLst>
              <a:ext uri="{FF2B5EF4-FFF2-40B4-BE49-F238E27FC236}">
                <a16:creationId xmlns:a16="http://schemas.microsoft.com/office/drawing/2014/main" id="{AA2FE1DE-6AA9-D978-FB21-F4F068132CDD}"/>
              </a:ext>
            </a:extLst>
          </p:cNvPr>
          <p:cNvSpPr>
            <a:spLocks noChangeArrowheads="1"/>
          </p:cNvSpPr>
          <p:nvPr/>
        </p:nvSpPr>
        <p:spPr bwMode="auto">
          <a:xfrm>
            <a:off x="8534401" y="4614863"/>
            <a:ext cx="79375" cy="68262"/>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30" name="Oval 2168">
            <a:extLst>
              <a:ext uri="{FF2B5EF4-FFF2-40B4-BE49-F238E27FC236}">
                <a16:creationId xmlns:a16="http://schemas.microsoft.com/office/drawing/2014/main" id="{73354EF5-7FB6-DDE0-7D01-C8C42FEFCBA6}"/>
              </a:ext>
            </a:extLst>
          </p:cNvPr>
          <p:cNvSpPr>
            <a:spLocks noChangeArrowheads="1"/>
          </p:cNvSpPr>
          <p:nvPr/>
        </p:nvSpPr>
        <p:spPr bwMode="auto">
          <a:xfrm>
            <a:off x="8739189" y="4648201"/>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31" name="Oval 2169">
            <a:extLst>
              <a:ext uri="{FF2B5EF4-FFF2-40B4-BE49-F238E27FC236}">
                <a16:creationId xmlns:a16="http://schemas.microsoft.com/office/drawing/2014/main" id="{48085696-B8ED-8ECE-09D6-8CC0A188F6AA}"/>
              </a:ext>
            </a:extLst>
          </p:cNvPr>
          <p:cNvSpPr>
            <a:spLocks noChangeArrowheads="1"/>
          </p:cNvSpPr>
          <p:nvPr/>
        </p:nvSpPr>
        <p:spPr bwMode="auto">
          <a:xfrm>
            <a:off x="9007476" y="4687888"/>
            <a:ext cx="79375" cy="68262"/>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32" name="Oval 2170">
            <a:extLst>
              <a:ext uri="{FF2B5EF4-FFF2-40B4-BE49-F238E27FC236}">
                <a16:creationId xmlns:a16="http://schemas.microsoft.com/office/drawing/2014/main" id="{165B0B40-046F-7AB7-458A-5310626E4CD4}"/>
              </a:ext>
            </a:extLst>
          </p:cNvPr>
          <p:cNvSpPr>
            <a:spLocks noChangeArrowheads="1"/>
          </p:cNvSpPr>
          <p:nvPr/>
        </p:nvSpPr>
        <p:spPr bwMode="auto">
          <a:xfrm>
            <a:off x="9144001" y="4800601"/>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33" name="Oval 2171">
            <a:extLst>
              <a:ext uri="{FF2B5EF4-FFF2-40B4-BE49-F238E27FC236}">
                <a16:creationId xmlns:a16="http://schemas.microsoft.com/office/drawing/2014/main" id="{1C4F0E19-E79F-83FA-0A65-66EC7BA73E3B}"/>
              </a:ext>
            </a:extLst>
          </p:cNvPr>
          <p:cNvSpPr>
            <a:spLocks noChangeArrowheads="1"/>
          </p:cNvSpPr>
          <p:nvPr/>
        </p:nvSpPr>
        <p:spPr bwMode="auto">
          <a:xfrm>
            <a:off x="9372601" y="4899026"/>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34" name="Oval 2172">
            <a:extLst>
              <a:ext uri="{FF2B5EF4-FFF2-40B4-BE49-F238E27FC236}">
                <a16:creationId xmlns:a16="http://schemas.microsoft.com/office/drawing/2014/main" id="{22015B9B-12C8-C433-578F-2CF9237CE680}"/>
              </a:ext>
            </a:extLst>
          </p:cNvPr>
          <p:cNvSpPr>
            <a:spLocks noChangeArrowheads="1"/>
          </p:cNvSpPr>
          <p:nvPr/>
        </p:nvSpPr>
        <p:spPr bwMode="auto">
          <a:xfrm>
            <a:off x="9544051" y="5091113"/>
            <a:ext cx="79375" cy="68262"/>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35" name="Oval 2173">
            <a:extLst>
              <a:ext uri="{FF2B5EF4-FFF2-40B4-BE49-F238E27FC236}">
                <a16:creationId xmlns:a16="http://schemas.microsoft.com/office/drawing/2014/main" id="{DDF0E99D-8FE2-CAE4-2292-E3B4AF964DCB}"/>
              </a:ext>
            </a:extLst>
          </p:cNvPr>
          <p:cNvSpPr>
            <a:spLocks noChangeArrowheads="1"/>
          </p:cNvSpPr>
          <p:nvPr/>
        </p:nvSpPr>
        <p:spPr bwMode="auto">
          <a:xfrm>
            <a:off x="9772651" y="5181601"/>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36" name="Oval 2174">
            <a:extLst>
              <a:ext uri="{FF2B5EF4-FFF2-40B4-BE49-F238E27FC236}">
                <a16:creationId xmlns:a16="http://schemas.microsoft.com/office/drawing/2014/main" id="{6FA13EA3-8DD9-B192-57F3-33915B5FAEE6}"/>
              </a:ext>
            </a:extLst>
          </p:cNvPr>
          <p:cNvSpPr>
            <a:spLocks noChangeArrowheads="1"/>
          </p:cNvSpPr>
          <p:nvPr/>
        </p:nvSpPr>
        <p:spPr bwMode="auto">
          <a:xfrm>
            <a:off x="9991726" y="5200651"/>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3037" name="Oval 2175">
            <a:extLst>
              <a:ext uri="{FF2B5EF4-FFF2-40B4-BE49-F238E27FC236}">
                <a16:creationId xmlns:a16="http://schemas.microsoft.com/office/drawing/2014/main" id="{7A25D6F7-8A8E-6390-5B0A-7CE2FCFC7123}"/>
              </a:ext>
            </a:extLst>
          </p:cNvPr>
          <p:cNvSpPr>
            <a:spLocks noChangeArrowheads="1"/>
          </p:cNvSpPr>
          <p:nvPr/>
        </p:nvSpPr>
        <p:spPr bwMode="auto">
          <a:xfrm>
            <a:off x="10210801" y="5257801"/>
            <a:ext cx="79375" cy="68263"/>
          </a:xfrm>
          <a:prstGeom prst="ellipse">
            <a:avLst/>
          </a:prstGeom>
          <a:solidFill>
            <a:srgbClr val="FF9933"/>
          </a:solidFill>
          <a:ln w="9525">
            <a:solidFill>
              <a:srgbClr val="FF9933"/>
            </a:solidFill>
            <a:round/>
            <a:headEnd/>
            <a:tailEnd/>
          </a:ln>
          <a:effectLst>
            <a:outerShdw dist="35921" dir="2700000" algn="ctr" rotWithShape="0">
              <a:srgbClr val="000000"/>
            </a:outerShdw>
          </a:effectLst>
        </p:spPr>
        <p:txBody>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984938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FB15AD72-50E4-B877-4FB3-C1FD5A6D6EAB}"/>
              </a:ext>
            </a:extLst>
          </p:cNvPr>
          <p:cNvSpPr txBox="1">
            <a:spLocks noChangeArrowheads="1"/>
          </p:cNvSpPr>
          <p:nvPr/>
        </p:nvSpPr>
        <p:spPr bwMode="auto">
          <a:xfrm>
            <a:off x="647701" y="182564"/>
            <a:ext cx="112299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small" spc="0" normalizeH="0" baseline="0" noProof="0" dirty="0">
                <a:ln>
                  <a:noFill/>
                </a:ln>
                <a:solidFill>
                  <a:srgbClr val="FFFFFF"/>
                </a:solidFill>
                <a:effectLst/>
                <a:uLnTx/>
                <a:uFillTx/>
                <a:latin typeface="Calibri Light" panose="020F0302020204030204" pitchFamily="34" charset="0"/>
                <a:ea typeface="Osaka" charset="-128"/>
                <a:cs typeface="Calibri Light" panose="020F0302020204030204" pitchFamily="34" charset="0"/>
              </a:rPr>
              <a:t>Dopamine Receptor levels are Lower in Addiction</a:t>
            </a:r>
          </a:p>
        </p:txBody>
      </p:sp>
      <p:pic>
        <p:nvPicPr>
          <p:cNvPr id="38915" name="Picture 4">
            <a:extLst>
              <a:ext uri="{FF2B5EF4-FFF2-40B4-BE49-F238E27FC236}">
                <a16:creationId xmlns:a16="http://schemas.microsoft.com/office/drawing/2014/main" id="{567B57A9-CA01-9670-861D-EF0214D12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537"/>
          <a:stretch>
            <a:fillRect/>
          </a:stretch>
        </p:blipFill>
        <p:spPr bwMode="auto">
          <a:xfrm>
            <a:off x="9631364" y="1143000"/>
            <a:ext cx="6556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8916" name="Text Box 5">
            <a:extLst>
              <a:ext uri="{FF2B5EF4-FFF2-40B4-BE49-F238E27FC236}">
                <a16:creationId xmlns:a16="http://schemas.microsoft.com/office/drawing/2014/main" id="{FA46E9E6-8E5B-ED8C-DFE6-973F2E36531D}"/>
              </a:ext>
            </a:extLst>
          </p:cNvPr>
          <p:cNvSpPr txBox="1">
            <a:spLocks noChangeArrowheads="1"/>
          </p:cNvSpPr>
          <p:nvPr/>
        </p:nvSpPr>
        <p:spPr bwMode="auto">
          <a:xfrm rot="16189877">
            <a:off x="8064501" y="3494088"/>
            <a:ext cx="387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Osaka" charset="-128"/>
                <a:cs typeface="+mn-cs"/>
              </a:rPr>
              <a:t>DA  Receptor Availability</a:t>
            </a:r>
          </a:p>
        </p:txBody>
      </p:sp>
      <p:pic>
        <p:nvPicPr>
          <p:cNvPr id="38917" name="Picture 6">
            <a:extLst>
              <a:ext uri="{FF2B5EF4-FFF2-40B4-BE49-F238E27FC236}">
                <a16:creationId xmlns:a16="http://schemas.microsoft.com/office/drawing/2014/main" id="{810363E3-0A59-339E-6FF8-44A116D44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32" r="47499" b="58324"/>
          <a:stretch>
            <a:fillRect/>
          </a:stretch>
        </p:blipFill>
        <p:spPr bwMode="auto">
          <a:xfrm>
            <a:off x="7496175" y="2819400"/>
            <a:ext cx="14430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a:extLst>
              <a:ext uri="{FF2B5EF4-FFF2-40B4-BE49-F238E27FC236}">
                <a16:creationId xmlns:a16="http://schemas.microsoft.com/office/drawing/2014/main" id="{DFF2038C-519B-197A-5493-6D4064310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9" r="75833" b="58324"/>
          <a:stretch>
            <a:fillRect/>
          </a:stretch>
        </p:blipFill>
        <p:spPr bwMode="auto">
          <a:xfrm>
            <a:off x="5524501" y="2743200"/>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8">
            <a:extLst>
              <a:ext uri="{FF2B5EF4-FFF2-40B4-BE49-F238E27FC236}">
                <a16:creationId xmlns:a16="http://schemas.microsoft.com/office/drawing/2014/main" id="{10C06F0C-33BE-96FC-13EA-354D9136F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50" y="1066800"/>
            <a:ext cx="14414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9">
            <a:extLst>
              <a:ext uri="{FF2B5EF4-FFF2-40B4-BE49-F238E27FC236}">
                <a16:creationId xmlns:a16="http://schemas.microsoft.com/office/drawing/2014/main" id="{DC8936D7-B47A-B311-5BBA-2DDD4DF110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0225" y="990600"/>
            <a:ext cx="1403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10">
            <a:extLst>
              <a:ext uri="{FF2B5EF4-FFF2-40B4-BE49-F238E27FC236}">
                <a16:creationId xmlns:a16="http://schemas.microsoft.com/office/drawing/2014/main" id="{B298BF57-1619-5E6F-D06F-55A354F9820E}"/>
              </a:ext>
            </a:extLst>
          </p:cNvPr>
          <p:cNvSpPr txBox="1">
            <a:spLocks noChangeArrowheads="1"/>
          </p:cNvSpPr>
          <p:nvPr/>
        </p:nvSpPr>
        <p:spPr bwMode="auto">
          <a:xfrm>
            <a:off x="5794376" y="6386513"/>
            <a:ext cx="1109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Osaka" charset="-128"/>
                <a:cs typeface="Calibri" panose="020F0502020204030204" pitchFamily="34" charset="0"/>
              </a:rPr>
              <a:t>Control</a:t>
            </a:r>
          </a:p>
        </p:txBody>
      </p:sp>
      <p:sp>
        <p:nvSpPr>
          <p:cNvPr id="38922" name="Text Box 11">
            <a:extLst>
              <a:ext uri="{FF2B5EF4-FFF2-40B4-BE49-F238E27FC236}">
                <a16:creationId xmlns:a16="http://schemas.microsoft.com/office/drawing/2014/main" id="{9A78F0AF-5796-45FB-4137-0961C3A8004A}"/>
              </a:ext>
            </a:extLst>
          </p:cNvPr>
          <p:cNvSpPr txBox="1">
            <a:spLocks noChangeArrowheads="1"/>
          </p:cNvSpPr>
          <p:nvPr/>
        </p:nvSpPr>
        <p:spPr bwMode="auto">
          <a:xfrm>
            <a:off x="7543800" y="6402388"/>
            <a:ext cx="1417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Osaka" charset="-128"/>
                <a:cs typeface="Calibri" panose="020F0502020204030204" pitchFamily="34" charset="0"/>
              </a:rPr>
              <a:t>Addiction</a:t>
            </a:r>
          </a:p>
        </p:txBody>
      </p:sp>
      <p:sp>
        <p:nvSpPr>
          <p:cNvPr id="38923" name="Line 12">
            <a:extLst>
              <a:ext uri="{FF2B5EF4-FFF2-40B4-BE49-F238E27FC236}">
                <a16:creationId xmlns:a16="http://schemas.microsoft.com/office/drawing/2014/main" id="{50FD60A9-29C8-4A8B-6882-78947187018B}"/>
              </a:ext>
            </a:extLst>
          </p:cNvPr>
          <p:cNvSpPr>
            <a:spLocks noChangeShapeType="1"/>
          </p:cNvSpPr>
          <p:nvPr/>
        </p:nvSpPr>
        <p:spPr bwMode="auto">
          <a:xfrm flipV="1">
            <a:off x="10023475" y="17526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pic>
        <p:nvPicPr>
          <p:cNvPr id="38924" name="Picture 13">
            <a:extLst>
              <a:ext uri="{FF2B5EF4-FFF2-40B4-BE49-F238E27FC236}">
                <a16:creationId xmlns:a16="http://schemas.microsoft.com/office/drawing/2014/main" id="{F136DB0A-F2F8-B0BE-D9E9-E2FBC6F5E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1900" y="4648200"/>
            <a:ext cx="1346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38925" name="Picture 14">
            <a:extLst>
              <a:ext uri="{FF2B5EF4-FFF2-40B4-BE49-F238E27FC236}">
                <a16:creationId xmlns:a16="http://schemas.microsoft.com/office/drawing/2014/main" id="{E2285DD2-060A-F12A-C426-5D1AC8972C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9763" y="4648200"/>
            <a:ext cx="13700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38926" name="Picture 16">
            <a:extLst>
              <a:ext uri="{FF2B5EF4-FFF2-40B4-BE49-F238E27FC236}">
                <a16:creationId xmlns:a16="http://schemas.microsoft.com/office/drawing/2014/main" id="{B1D4F6BA-089C-E9F8-2FF2-2370AAA3EA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5526" y="1101726"/>
            <a:ext cx="1971675" cy="1260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7" name="Text Box 17">
            <a:extLst>
              <a:ext uri="{FF2B5EF4-FFF2-40B4-BE49-F238E27FC236}">
                <a16:creationId xmlns:a16="http://schemas.microsoft.com/office/drawing/2014/main" id="{ABE30BF8-D7A1-11B1-1CB4-6A315BD7F83D}"/>
              </a:ext>
            </a:extLst>
          </p:cNvPr>
          <p:cNvSpPr txBox="1">
            <a:spLocks noChangeArrowheads="1"/>
          </p:cNvSpPr>
          <p:nvPr/>
        </p:nvSpPr>
        <p:spPr bwMode="auto">
          <a:xfrm>
            <a:off x="2479676" y="2312989"/>
            <a:ext cx="15021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panose="020F0502020204030204" pitchFamily="34" charset="0"/>
                <a:ea typeface="Osaka" charset="-128"/>
                <a:cs typeface="Calibri" panose="020F0502020204030204" pitchFamily="34" charset="0"/>
              </a:rPr>
              <a:t>Cocaine</a:t>
            </a:r>
          </a:p>
        </p:txBody>
      </p:sp>
      <p:sp>
        <p:nvSpPr>
          <p:cNvPr id="38928" name="Text Box 18">
            <a:extLst>
              <a:ext uri="{FF2B5EF4-FFF2-40B4-BE49-F238E27FC236}">
                <a16:creationId xmlns:a16="http://schemas.microsoft.com/office/drawing/2014/main" id="{560061D6-B7B2-CDC7-829C-81F2824354AB}"/>
              </a:ext>
            </a:extLst>
          </p:cNvPr>
          <p:cNvSpPr txBox="1">
            <a:spLocks noChangeArrowheads="1"/>
          </p:cNvSpPr>
          <p:nvPr/>
        </p:nvSpPr>
        <p:spPr bwMode="auto">
          <a:xfrm>
            <a:off x="2590800" y="6275389"/>
            <a:ext cx="13081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panose="020F0502020204030204" pitchFamily="34" charset="0"/>
                <a:ea typeface="Osaka" charset="-128"/>
                <a:cs typeface="Calibri" panose="020F0502020204030204" pitchFamily="34" charset="0"/>
              </a:rPr>
              <a:t>Heroin</a:t>
            </a:r>
          </a:p>
        </p:txBody>
      </p:sp>
      <p:pic>
        <p:nvPicPr>
          <p:cNvPr id="38929" name="Picture 19">
            <a:extLst>
              <a:ext uri="{FF2B5EF4-FFF2-40B4-BE49-F238E27FC236}">
                <a16:creationId xmlns:a16="http://schemas.microsoft.com/office/drawing/2014/main" id="{0D270FEF-3F0F-60B9-5162-FF27BD42D4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30627" b="7433"/>
          <a:stretch>
            <a:fillRect/>
          </a:stretch>
        </p:blipFill>
        <p:spPr bwMode="auto">
          <a:xfrm>
            <a:off x="2295526" y="2930526"/>
            <a:ext cx="1971675" cy="13366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30" name="Text Box 20">
            <a:extLst>
              <a:ext uri="{FF2B5EF4-FFF2-40B4-BE49-F238E27FC236}">
                <a16:creationId xmlns:a16="http://schemas.microsoft.com/office/drawing/2014/main" id="{703A21C7-5C0D-8F75-1B72-466DCE2E5E3F}"/>
              </a:ext>
            </a:extLst>
          </p:cNvPr>
          <p:cNvSpPr txBox="1">
            <a:spLocks noChangeArrowheads="1"/>
          </p:cNvSpPr>
          <p:nvPr/>
        </p:nvSpPr>
        <p:spPr bwMode="auto">
          <a:xfrm>
            <a:off x="2560638" y="4217989"/>
            <a:ext cx="14300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panose="020F0502020204030204" pitchFamily="34" charset="0"/>
                <a:ea typeface="Osaka" charset="-128"/>
                <a:cs typeface="Calibri" panose="020F0502020204030204" pitchFamily="34" charset="0"/>
              </a:rPr>
              <a:t>Alcohol</a:t>
            </a:r>
          </a:p>
        </p:txBody>
      </p:sp>
      <p:pic>
        <p:nvPicPr>
          <p:cNvPr id="38931" name="Picture 21">
            <a:extLst>
              <a:ext uri="{FF2B5EF4-FFF2-40B4-BE49-F238E27FC236}">
                <a16:creationId xmlns:a16="http://schemas.microsoft.com/office/drawing/2014/main" id="{F9D2FB3E-C711-8B5B-259C-E5C2E83DF6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5526" y="4859338"/>
            <a:ext cx="1971675" cy="1389062"/>
          </a:xfrm>
          <a:prstGeom prst="rect">
            <a:avLst/>
          </a:prstGeom>
          <a:noFill/>
          <a:ln w="38100">
            <a:solidFill>
              <a:srgbClr val="FF191D"/>
            </a:solidFill>
            <a:miter lim="800000"/>
            <a:headEnd/>
            <a:tailEnd/>
          </a:ln>
          <a:extLst>
            <a:ext uri="{909E8E84-426E-40DD-AFC4-6F175D3DCCD1}">
              <a14:hiddenFill xmlns:a14="http://schemas.microsoft.com/office/drawing/2010/main">
                <a:solidFill>
                  <a:srgbClr val="FFFFFF"/>
                </a:solidFill>
              </a14:hiddenFill>
            </a:ext>
          </a:extLst>
        </p:spPr>
      </p:pic>
      <p:sp>
        <p:nvSpPr>
          <p:cNvPr id="38932" name="Line 22">
            <a:extLst>
              <a:ext uri="{FF2B5EF4-FFF2-40B4-BE49-F238E27FC236}">
                <a16:creationId xmlns:a16="http://schemas.microsoft.com/office/drawing/2014/main" id="{591F7BBF-9133-9A5C-0E56-A2523B99A2B7}"/>
              </a:ext>
            </a:extLst>
          </p:cNvPr>
          <p:cNvSpPr>
            <a:spLocks noChangeShapeType="1"/>
          </p:cNvSpPr>
          <p:nvPr/>
        </p:nvSpPr>
        <p:spPr bwMode="auto">
          <a:xfrm>
            <a:off x="10239375" y="3587750"/>
            <a:ext cx="158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31363967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5A1DC1-0BAE-47BE-9CB4-20C2FC50B6D4}"/>
              </a:ext>
            </a:extLst>
          </p:cNvPr>
          <p:cNvSpPr>
            <a:spLocks noGrp="1"/>
          </p:cNvSpPr>
          <p:nvPr>
            <p:ph type="title"/>
          </p:nvPr>
        </p:nvSpPr>
        <p:spPr>
          <a:xfrm>
            <a:off x="259903" y="448578"/>
            <a:ext cx="4829050" cy="1746705"/>
          </a:xfrm>
        </p:spPr>
        <p:txBody>
          <a:bodyPr/>
          <a:lstStyle/>
          <a:p>
            <a:pPr>
              <a:lnSpc>
                <a:spcPct val="90000"/>
              </a:lnSpc>
              <a:spcAft>
                <a:spcPts val="3600"/>
              </a:spcAft>
            </a:pPr>
            <a:r>
              <a:rPr lang="en-US" sz="4400" cap="small" dirty="0">
                <a:latin typeface="Calibri" panose="020F0502020204030204" pitchFamily="34" charset="0"/>
                <a:cs typeface="Calibri" panose="020F0502020204030204" pitchFamily="34" charset="0"/>
              </a:rPr>
              <a:t>Long Term Recovery Reverses some of the Brain Dopamine Effects</a:t>
            </a:r>
            <a:br>
              <a:rPr lang="en-US" sz="4400" cap="small" dirty="0">
                <a:latin typeface="Calibri" panose="020F0502020204030204" pitchFamily="34" charset="0"/>
                <a:cs typeface="Calibri" panose="020F0502020204030204" pitchFamily="34" charset="0"/>
              </a:rPr>
            </a:br>
            <a:endParaRPr lang="en-US" sz="3600" i="1" cap="small" dirty="0">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FD413C65-4B82-457C-9AB9-937FAD837FA5}"/>
              </a:ext>
            </a:extLst>
          </p:cNvPr>
          <p:cNvGrpSpPr/>
          <p:nvPr/>
        </p:nvGrpSpPr>
        <p:grpSpPr>
          <a:xfrm>
            <a:off x="0" y="3201451"/>
            <a:ext cx="12294158" cy="3469964"/>
            <a:chOff x="-20083" y="2920176"/>
            <a:chExt cx="12294158" cy="3469964"/>
          </a:xfrm>
        </p:grpSpPr>
        <p:sp>
          <p:nvSpPr>
            <p:cNvPr id="2" name="Rectangle 1">
              <a:extLst>
                <a:ext uri="{FF2B5EF4-FFF2-40B4-BE49-F238E27FC236}">
                  <a16:creationId xmlns:a16="http://schemas.microsoft.com/office/drawing/2014/main" id="{47FE8848-AFE8-4D0C-BD55-058C29B03CE5}"/>
                </a:ext>
              </a:extLst>
            </p:cNvPr>
            <p:cNvSpPr/>
            <p:nvPr/>
          </p:nvSpPr>
          <p:spPr>
            <a:xfrm>
              <a:off x="1333501" y="3075502"/>
              <a:ext cx="5494492" cy="2389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9171"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795" y="3226261"/>
              <a:ext cx="1856694" cy="217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9172"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047" y="3226261"/>
              <a:ext cx="1861945" cy="217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9170"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1" y="3075502"/>
              <a:ext cx="1850393" cy="238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9185" name="Oval 1041"/>
            <p:cNvSpPr>
              <a:spLocks noChangeArrowheads="1"/>
            </p:cNvSpPr>
            <p:nvPr/>
          </p:nvSpPr>
          <p:spPr bwMode="auto">
            <a:xfrm>
              <a:off x="3771896" y="4015408"/>
              <a:ext cx="630529" cy="723665"/>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186" name="Oval 1042"/>
            <p:cNvSpPr>
              <a:spLocks noChangeArrowheads="1"/>
            </p:cNvSpPr>
            <p:nvPr/>
          </p:nvSpPr>
          <p:spPr bwMode="auto">
            <a:xfrm>
              <a:off x="5653704" y="4015408"/>
              <a:ext cx="571045" cy="723665"/>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174" name="Text Box 1030"/>
            <p:cNvSpPr txBox="1">
              <a:spLocks noChangeArrowheads="1"/>
            </p:cNvSpPr>
            <p:nvPr/>
          </p:nvSpPr>
          <p:spPr bwMode="auto">
            <a:xfrm>
              <a:off x="1005509" y="5510669"/>
              <a:ext cx="2314575" cy="61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Control Subject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(30 y/o, Female)</a:t>
              </a:r>
            </a:p>
          </p:txBody>
        </p:sp>
        <p:sp>
          <p:nvSpPr>
            <p:cNvPr id="519175" name="Text Box 1031"/>
            <p:cNvSpPr txBox="1">
              <a:spLocks noChangeArrowheads="1"/>
            </p:cNvSpPr>
            <p:nvPr/>
          </p:nvSpPr>
          <p:spPr bwMode="auto">
            <a:xfrm>
              <a:off x="2952198" y="5510668"/>
              <a:ext cx="2228850" cy="87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METH User</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(27 y/o, Female)</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 months detox</a:t>
              </a:r>
            </a:p>
          </p:txBody>
        </p:sp>
        <p:sp>
          <p:nvSpPr>
            <p:cNvPr id="519176" name="Text Box 1032"/>
            <p:cNvSpPr txBox="1">
              <a:spLocks noChangeArrowheads="1"/>
            </p:cNvSpPr>
            <p:nvPr/>
          </p:nvSpPr>
          <p:spPr bwMode="auto">
            <a:xfrm>
              <a:off x="4843666" y="5510668"/>
              <a:ext cx="2400300" cy="87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METH User</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(27 y/o, Female)</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13 months detox</a:t>
              </a:r>
            </a:p>
          </p:txBody>
        </p:sp>
        <p:grpSp>
          <p:nvGrpSpPr>
            <p:cNvPr id="4" name="Group 3">
              <a:extLst>
                <a:ext uri="{FF2B5EF4-FFF2-40B4-BE49-F238E27FC236}">
                  <a16:creationId xmlns:a16="http://schemas.microsoft.com/office/drawing/2014/main" id="{459D1B5E-859D-4030-B7C2-60E8D486F8B0}"/>
                </a:ext>
              </a:extLst>
            </p:cNvPr>
            <p:cNvGrpSpPr/>
            <p:nvPr/>
          </p:nvGrpSpPr>
          <p:grpSpPr>
            <a:xfrm>
              <a:off x="-20083" y="2920176"/>
              <a:ext cx="1543050" cy="2878691"/>
              <a:chOff x="9767782" y="2370593"/>
              <a:chExt cx="1543050" cy="2878691"/>
            </a:xfrm>
          </p:grpSpPr>
          <p:pic>
            <p:nvPicPr>
              <p:cNvPr id="519173"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275" y="2569030"/>
                <a:ext cx="25558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9177" name="Text Box 1033"/>
              <p:cNvSpPr txBox="1">
                <a:spLocks noChangeArrowheads="1"/>
              </p:cNvSpPr>
              <p:nvPr/>
            </p:nvSpPr>
            <p:spPr bwMode="auto">
              <a:xfrm>
                <a:off x="9767782" y="4944484"/>
                <a:ext cx="154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Calibri" panose="020F0502020204030204"/>
                    <a:ea typeface="+mn-ea"/>
                    <a:cs typeface="+mn-cs"/>
                  </a:rPr>
                  <a:t>µmol/100g/min</a:t>
                </a:r>
              </a:p>
            </p:txBody>
          </p:sp>
          <p:sp>
            <p:nvSpPr>
              <p:cNvPr id="519178" name="Text Box 1034"/>
              <p:cNvSpPr txBox="1">
                <a:spLocks noChangeArrowheads="1"/>
              </p:cNvSpPr>
              <p:nvPr/>
            </p:nvSpPr>
            <p:spPr bwMode="auto">
              <a:xfrm>
                <a:off x="10528300" y="2370593"/>
                <a:ext cx="444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mn-cs"/>
                  </a:rPr>
                  <a:t>70</a:t>
                </a:r>
                <a:endParaRPr kumimoji="0" lang="en-US" alt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9179" name="Text Box 1035"/>
              <p:cNvSpPr txBox="1">
                <a:spLocks noChangeArrowheads="1"/>
              </p:cNvSpPr>
              <p:nvPr/>
            </p:nvSpPr>
            <p:spPr bwMode="auto">
              <a:xfrm>
                <a:off x="10560050" y="4715330"/>
                <a:ext cx="3145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mn-cs"/>
                  </a:rPr>
                  <a:t>0</a:t>
                </a:r>
                <a:endParaRPr kumimoji="0" lang="en-US" alt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19184" name="Oval 1040"/>
            <p:cNvSpPr>
              <a:spLocks noChangeArrowheads="1"/>
            </p:cNvSpPr>
            <p:nvPr/>
          </p:nvSpPr>
          <p:spPr bwMode="auto">
            <a:xfrm>
              <a:off x="1989482" y="4015408"/>
              <a:ext cx="630529" cy="723665"/>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9756584-8B4D-4B86-8E97-25DFD77391E3}"/>
                </a:ext>
              </a:extLst>
            </p:cNvPr>
            <p:cNvSpPr txBox="1"/>
            <p:nvPr/>
          </p:nvSpPr>
          <p:spPr>
            <a:xfrm>
              <a:off x="6970788" y="6020420"/>
              <a:ext cx="53032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G-J Wang et al., </a:t>
              </a: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r>
                <a:rPr kumimoji="0" lang="pl-PL"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 J Psychiatry</a:t>
              </a: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2001</a:t>
              </a:r>
            </a:p>
          </p:txBody>
        </p:sp>
      </p:grpSp>
      <p:grpSp>
        <p:nvGrpSpPr>
          <p:cNvPr id="8" name="Group 7">
            <a:extLst>
              <a:ext uri="{FF2B5EF4-FFF2-40B4-BE49-F238E27FC236}">
                <a16:creationId xmlns:a16="http://schemas.microsoft.com/office/drawing/2014/main" id="{FE55B964-63F0-41AF-94C3-2EB169F92839}"/>
              </a:ext>
            </a:extLst>
          </p:cNvPr>
          <p:cNvGrpSpPr/>
          <p:nvPr/>
        </p:nvGrpSpPr>
        <p:grpSpPr>
          <a:xfrm>
            <a:off x="556616" y="41912"/>
            <a:ext cx="11642374" cy="3023646"/>
            <a:chOff x="-1926746" y="-2205813"/>
            <a:chExt cx="11642374" cy="3023646"/>
          </a:xfrm>
        </p:grpSpPr>
        <p:sp>
          <p:nvSpPr>
            <p:cNvPr id="26" name="Text Box 6">
              <a:extLst>
                <a:ext uri="{FF2B5EF4-FFF2-40B4-BE49-F238E27FC236}">
                  <a16:creationId xmlns:a16="http://schemas.microsoft.com/office/drawing/2014/main" id="{B85E55DB-0877-4BCE-A7E1-6072DB571553}"/>
                </a:ext>
              </a:extLst>
            </p:cNvPr>
            <p:cNvSpPr txBox="1">
              <a:spLocks noChangeArrowheads="1"/>
            </p:cNvSpPr>
            <p:nvPr/>
          </p:nvSpPr>
          <p:spPr bwMode="auto">
            <a:xfrm>
              <a:off x="2985277" y="253832"/>
              <a:ext cx="1789208" cy="33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Normal Control</a:t>
              </a:r>
            </a:p>
          </p:txBody>
        </p:sp>
        <p:sp>
          <p:nvSpPr>
            <p:cNvPr id="27" name="Text Box 7">
              <a:extLst>
                <a:ext uri="{FF2B5EF4-FFF2-40B4-BE49-F238E27FC236}">
                  <a16:creationId xmlns:a16="http://schemas.microsoft.com/office/drawing/2014/main" id="{22A1E5E7-AFA6-4F8A-8AB4-2E029C39956B}"/>
                </a:ext>
              </a:extLst>
            </p:cNvPr>
            <p:cNvSpPr txBox="1">
              <a:spLocks noChangeArrowheads="1"/>
            </p:cNvSpPr>
            <p:nvPr/>
          </p:nvSpPr>
          <p:spPr bwMode="auto">
            <a:xfrm>
              <a:off x="5250902" y="253832"/>
              <a:ext cx="1356461" cy="56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METH User</a:t>
              </a:r>
            </a:p>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month)</a:t>
              </a:r>
            </a:p>
          </p:txBody>
        </p:sp>
        <p:sp>
          <p:nvSpPr>
            <p:cNvPr id="28" name="Text Box 8">
              <a:extLst>
                <a:ext uri="{FF2B5EF4-FFF2-40B4-BE49-F238E27FC236}">
                  <a16:creationId xmlns:a16="http://schemas.microsoft.com/office/drawing/2014/main" id="{0465D6C5-F56E-4F65-9445-ABCEA365897F}"/>
                </a:ext>
              </a:extLst>
            </p:cNvPr>
            <p:cNvSpPr txBox="1">
              <a:spLocks noChangeArrowheads="1"/>
            </p:cNvSpPr>
            <p:nvPr/>
          </p:nvSpPr>
          <p:spPr bwMode="auto">
            <a:xfrm>
              <a:off x="7289718" y="253832"/>
              <a:ext cx="1459887" cy="5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METH User</a:t>
              </a:r>
            </a:p>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(14 months</a:t>
              </a:r>
              <a:r>
                <a:rPr kumimoji="0" lang="en-US" alt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nvGrpSpPr>
            <p:cNvPr id="6" name="Group 5">
              <a:extLst>
                <a:ext uri="{FF2B5EF4-FFF2-40B4-BE49-F238E27FC236}">
                  <a16:creationId xmlns:a16="http://schemas.microsoft.com/office/drawing/2014/main" id="{1023E938-5DCF-4A00-92DF-56897413BA38}"/>
                </a:ext>
              </a:extLst>
            </p:cNvPr>
            <p:cNvGrpSpPr/>
            <p:nvPr/>
          </p:nvGrpSpPr>
          <p:grpSpPr>
            <a:xfrm>
              <a:off x="3014686" y="-2205813"/>
              <a:ext cx="6700942" cy="2775195"/>
              <a:chOff x="5511007" y="-2405337"/>
              <a:chExt cx="6700942" cy="2775195"/>
            </a:xfrm>
          </p:grpSpPr>
          <p:grpSp>
            <p:nvGrpSpPr>
              <p:cNvPr id="5" name="Group 4">
                <a:extLst>
                  <a:ext uri="{FF2B5EF4-FFF2-40B4-BE49-F238E27FC236}">
                    <a16:creationId xmlns:a16="http://schemas.microsoft.com/office/drawing/2014/main" id="{BDCCFD7E-81AB-4AF5-9A05-6F3E0D2D6472}"/>
                  </a:ext>
                </a:extLst>
              </p:cNvPr>
              <p:cNvGrpSpPr/>
              <p:nvPr/>
            </p:nvGrpSpPr>
            <p:grpSpPr>
              <a:xfrm>
                <a:off x="5511007" y="-2368673"/>
                <a:ext cx="5888730" cy="2389130"/>
                <a:chOff x="1310783" y="1903302"/>
                <a:chExt cx="5888730" cy="2389130"/>
              </a:xfrm>
            </p:grpSpPr>
            <p:pic>
              <p:nvPicPr>
                <p:cNvPr id="22" name="Picture 2">
                  <a:extLst>
                    <a:ext uri="{FF2B5EF4-FFF2-40B4-BE49-F238E27FC236}">
                      <a16:creationId xmlns:a16="http://schemas.microsoft.com/office/drawing/2014/main" id="{C67B1328-9BF9-42E2-9AC2-92FCA48CE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166" t="4445" r="57225" b="71111"/>
                <a:stretch>
                  <a:fillRect/>
                </a:stretch>
              </p:blipFill>
              <p:spPr bwMode="auto">
                <a:xfrm>
                  <a:off x="1310783" y="1903304"/>
                  <a:ext cx="2111861" cy="238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a:extLst>
                    <a:ext uri="{FF2B5EF4-FFF2-40B4-BE49-F238E27FC236}">
                      <a16:creationId xmlns:a16="http://schemas.microsoft.com/office/drawing/2014/main" id="{85DF9206-B489-4C18-805C-FA5C2DA904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639" t="32222" r="54169" b="41112"/>
                <a:stretch>
                  <a:fillRect/>
                </a:stretch>
              </p:blipFill>
              <p:spPr bwMode="auto">
                <a:xfrm>
                  <a:off x="3189283" y="1903302"/>
                  <a:ext cx="2199856" cy="238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a:extLst>
                    <a:ext uri="{FF2B5EF4-FFF2-40B4-BE49-F238E27FC236}">
                      <a16:creationId xmlns:a16="http://schemas.microsoft.com/office/drawing/2014/main" id="{D63F3E4A-4A86-4140-80AD-528C8D9E9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166" t="65556" r="54169" b="7777"/>
                <a:stretch>
                  <a:fillRect/>
                </a:stretch>
              </p:blipFill>
              <p:spPr bwMode="auto">
                <a:xfrm>
                  <a:off x="5087653" y="1903304"/>
                  <a:ext cx="2111860" cy="238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9">
                <a:extLst>
                  <a:ext uri="{FF2B5EF4-FFF2-40B4-BE49-F238E27FC236}">
                    <a16:creationId xmlns:a16="http://schemas.microsoft.com/office/drawing/2014/main" id="{0F24AAEF-0E18-433B-922F-7A4CEE177A65}"/>
                  </a:ext>
                </a:extLst>
              </p:cNvPr>
              <p:cNvGrpSpPr>
                <a:grpSpLocks/>
              </p:cNvGrpSpPr>
              <p:nvPr/>
            </p:nvGrpSpPr>
            <p:grpSpPr bwMode="auto">
              <a:xfrm>
                <a:off x="11354987" y="-2405337"/>
                <a:ext cx="856962" cy="2775195"/>
                <a:chOff x="5884" y="1710"/>
                <a:chExt cx="383" cy="1224"/>
              </a:xfrm>
            </p:grpSpPr>
            <p:pic>
              <p:nvPicPr>
                <p:cNvPr id="30" name="Picture 10">
                  <a:extLst>
                    <a:ext uri="{FF2B5EF4-FFF2-40B4-BE49-F238E27FC236}">
                      <a16:creationId xmlns:a16="http://schemas.microsoft.com/office/drawing/2014/main" id="{38F7B413-B55F-48DC-8C99-F15711AEA2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4787" t="38889" r="10439" b="36667"/>
                <a:stretch>
                  <a:fillRect/>
                </a:stretch>
              </p:blipFill>
              <p:spPr bwMode="auto">
                <a:xfrm>
                  <a:off x="5904" y="1728"/>
                  <a:ext cx="150"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1">
                  <a:extLst>
                    <a:ext uri="{FF2B5EF4-FFF2-40B4-BE49-F238E27FC236}">
                      <a16:creationId xmlns:a16="http://schemas.microsoft.com/office/drawing/2014/main" id="{0AC439B9-E25F-40EF-8119-FE108DAFD8AB}"/>
                    </a:ext>
                  </a:extLst>
                </p:cNvPr>
                <p:cNvSpPr txBox="1">
                  <a:spLocks noChangeArrowheads="1"/>
                </p:cNvSpPr>
                <p:nvPr/>
              </p:nvSpPr>
              <p:spPr bwMode="auto">
                <a:xfrm>
                  <a:off x="6140" y="2625"/>
                  <a:ext cx="123"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Times New Roman" pitchFamily="18" charset="0"/>
                      <a:ea typeface="+mn-ea"/>
                      <a:cs typeface="+mn-cs"/>
                    </a:rPr>
                    <a:t>0</a:t>
                  </a:r>
                </a:p>
              </p:txBody>
            </p:sp>
            <p:sp>
              <p:nvSpPr>
                <p:cNvPr id="32" name="Text Box 12">
                  <a:extLst>
                    <a:ext uri="{FF2B5EF4-FFF2-40B4-BE49-F238E27FC236}">
                      <a16:creationId xmlns:a16="http://schemas.microsoft.com/office/drawing/2014/main" id="{6716E91C-47DA-4E72-87D1-14B6FBF6368B}"/>
                    </a:ext>
                  </a:extLst>
                </p:cNvPr>
                <p:cNvSpPr txBox="1">
                  <a:spLocks noChangeArrowheads="1"/>
                </p:cNvSpPr>
                <p:nvPr/>
              </p:nvSpPr>
              <p:spPr bwMode="auto">
                <a:xfrm>
                  <a:off x="6144" y="1710"/>
                  <a:ext cx="123"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Times New Roman" pitchFamily="18" charset="0"/>
                      <a:ea typeface="+mn-ea"/>
                      <a:cs typeface="+mn-cs"/>
                    </a:rPr>
                    <a:t>3</a:t>
                  </a:r>
                </a:p>
              </p:txBody>
            </p:sp>
            <p:sp>
              <p:nvSpPr>
                <p:cNvPr id="33" name="Line 13">
                  <a:extLst>
                    <a:ext uri="{FF2B5EF4-FFF2-40B4-BE49-F238E27FC236}">
                      <a16:creationId xmlns:a16="http://schemas.microsoft.com/office/drawing/2014/main" id="{C6BA8632-5BAA-41B4-AE9F-3D8D4E794BC5}"/>
                    </a:ext>
                  </a:extLst>
                </p:cNvPr>
                <p:cNvSpPr>
                  <a:spLocks noChangeShapeType="1"/>
                </p:cNvSpPr>
                <p:nvPr/>
              </p:nvSpPr>
              <p:spPr bwMode="auto">
                <a:xfrm>
                  <a:off x="6000" y="2688"/>
                  <a:ext cx="14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14">
                  <a:extLst>
                    <a:ext uri="{FF2B5EF4-FFF2-40B4-BE49-F238E27FC236}">
                      <a16:creationId xmlns:a16="http://schemas.microsoft.com/office/drawing/2014/main" id="{A1873C1B-0C43-4F29-8AAD-C1C2CEDB0982}"/>
                    </a:ext>
                  </a:extLst>
                </p:cNvPr>
                <p:cNvSpPr>
                  <a:spLocks noChangeShapeType="1"/>
                </p:cNvSpPr>
                <p:nvPr/>
              </p:nvSpPr>
              <p:spPr bwMode="auto">
                <a:xfrm>
                  <a:off x="6000" y="1768"/>
                  <a:ext cx="14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Box 15">
                  <a:extLst>
                    <a:ext uri="{FF2B5EF4-FFF2-40B4-BE49-F238E27FC236}">
                      <a16:creationId xmlns:a16="http://schemas.microsoft.com/office/drawing/2014/main" id="{3396C023-C6F4-4A0F-8EBE-8A6E199A29F1}"/>
                    </a:ext>
                  </a:extLst>
                </p:cNvPr>
                <p:cNvSpPr txBox="1">
                  <a:spLocks noChangeArrowheads="1"/>
                </p:cNvSpPr>
                <p:nvPr/>
              </p:nvSpPr>
              <p:spPr bwMode="auto">
                <a:xfrm>
                  <a:off x="5884" y="2817"/>
                  <a:ext cx="292"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Times New Roman" pitchFamily="18" charset="0"/>
                      <a:ea typeface="+mn-ea"/>
                      <a:cs typeface="+mn-cs"/>
                    </a:rPr>
                    <a:t>ml/gm</a:t>
                  </a:r>
                </a:p>
              </p:txBody>
            </p:sp>
          </p:grpSp>
        </p:grpSp>
        <p:sp>
          <p:nvSpPr>
            <p:cNvPr id="36" name="Text Box 16">
              <a:extLst>
                <a:ext uri="{FF2B5EF4-FFF2-40B4-BE49-F238E27FC236}">
                  <a16:creationId xmlns:a16="http://schemas.microsoft.com/office/drawing/2014/main" id="{88314352-9175-4C8F-9812-8F885EDA6600}"/>
                </a:ext>
              </a:extLst>
            </p:cNvPr>
            <p:cNvSpPr txBox="1">
              <a:spLocks noChangeArrowheads="1"/>
            </p:cNvSpPr>
            <p:nvPr/>
          </p:nvSpPr>
          <p:spPr bwMode="auto">
            <a:xfrm>
              <a:off x="-1926746" y="131746"/>
              <a:ext cx="4066626" cy="25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Volkow, ND et al., </a:t>
              </a:r>
              <a:r>
                <a:rPr kumimoji="0" lang="en-US" alt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of Neuroscience </a:t>
              </a: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2001</a:t>
              </a:r>
            </a:p>
          </p:txBody>
        </p:sp>
      </p:grpSp>
      <p:sp>
        <p:nvSpPr>
          <p:cNvPr id="40" name="Title 2">
            <a:extLst>
              <a:ext uri="{FF2B5EF4-FFF2-40B4-BE49-F238E27FC236}">
                <a16:creationId xmlns:a16="http://schemas.microsoft.com/office/drawing/2014/main" id="{5359D19C-D215-44A7-8C24-376075DB2759}"/>
              </a:ext>
            </a:extLst>
          </p:cNvPr>
          <p:cNvSpPr txBox="1">
            <a:spLocks/>
          </p:cNvSpPr>
          <p:nvPr/>
        </p:nvSpPr>
        <p:spPr bwMode="auto">
          <a:xfrm>
            <a:off x="6949754" y="3889116"/>
            <a:ext cx="4868901" cy="174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100000"/>
              </a:lnSpc>
              <a:spcBef>
                <a:spcPct val="0"/>
              </a:spcBef>
              <a:spcAft>
                <a:spcPct val="0"/>
              </a:spcAft>
              <a:defRPr sz="3400">
                <a:solidFill>
                  <a:schemeClr val="tx2"/>
                </a:solidFill>
                <a:latin typeface="Arial" panose="020B0604020202020204" pitchFamily="34" charset="0"/>
                <a:ea typeface="Arial" panose="020B0604020202020204" pitchFamily="34"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90000"/>
              </a:lnSpc>
              <a:spcBef>
                <a:spcPct val="0"/>
              </a:spcBef>
              <a:spcAft>
                <a:spcPts val="3600"/>
              </a:spcAft>
              <a:buClrTx/>
              <a:buSzTx/>
              <a:buFontTx/>
              <a:buNone/>
              <a:tabLst/>
              <a:defRPr/>
            </a:pPr>
            <a:r>
              <a:rPr kumimoji="0" lang="en-US" sz="3300" b="0" u="none" strike="noStrike" kern="0" cap="small" spc="0" normalizeH="0" baseline="0" noProof="0" dirty="0">
                <a:ln>
                  <a:noFill/>
                </a:ln>
                <a:solidFill>
                  <a:prstClr val="white"/>
                </a:solidFill>
                <a:effectLst/>
                <a:uLnTx/>
                <a:uFillTx/>
                <a:latin typeface="Calibri" panose="020F0502020204030204" pitchFamily="34" charset="0"/>
                <a:cs typeface="Calibri" panose="020F0502020204030204" pitchFamily="34" charset="0"/>
              </a:rPr>
              <a:t>Reversal of DAT decreases and Improvement in Brain Metabolism with Prolonged Abstinence from Methamphetamine Use</a:t>
            </a:r>
          </a:p>
        </p:txBody>
      </p:sp>
    </p:spTree>
    <p:extLst>
      <p:ext uri="{BB962C8B-B14F-4D97-AF65-F5344CB8AC3E}">
        <p14:creationId xmlns:p14="http://schemas.microsoft.com/office/powerpoint/2010/main" val="1707268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F7E8E"/>
        </a:solidFill>
        <a:effectLst/>
      </p:bgPr>
    </p:bg>
    <p:spTree>
      <p:nvGrpSpPr>
        <p:cNvPr id="1" name=""/>
        <p:cNvGrpSpPr/>
        <p:nvPr/>
      </p:nvGrpSpPr>
      <p:grpSpPr>
        <a:xfrm>
          <a:off x="0" y="0"/>
          <a:ext cx="0" cy="0"/>
          <a:chOff x="0" y="0"/>
          <a:chExt cx="0" cy="0"/>
        </a:xfrm>
      </p:grpSpPr>
      <p:pic>
        <p:nvPicPr>
          <p:cNvPr id="44" name="Picture 43"/>
          <p:cNvPicPr/>
          <p:nvPr/>
        </p:nvPicPr>
        <p:blipFill>
          <a:blip r:embed="rId3"/>
          <a:stretch/>
        </p:blipFill>
        <p:spPr>
          <a:xfrm>
            <a:off x="1713556" y="3642688"/>
            <a:ext cx="2255294" cy="349094"/>
          </a:xfrm>
          <a:prstGeom prst="rect">
            <a:avLst/>
          </a:prstGeom>
          <a:ln>
            <a:noFill/>
          </a:ln>
        </p:spPr>
      </p:pic>
      <p:sp>
        <p:nvSpPr>
          <p:cNvPr id="45" name="TextShape 1"/>
          <p:cNvSpPr txBox="1"/>
          <p:nvPr/>
        </p:nvSpPr>
        <p:spPr>
          <a:xfrm>
            <a:off x="137350" y="6324035"/>
            <a:ext cx="6194118" cy="473294"/>
          </a:xfrm>
          <a:prstGeom prst="rect">
            <a:avLst/>
          </a:prstGeom>
          <a:noFill/>
          <a:ln>
            <a:noFill/>
          </a:ln>
        </p:spPr>
        <p:txBody>
          <a:bodyPr lIns="0" tIns="0" rIns="0" bIns="0" anchor="ctr"/>
          <a:lstStyle/>
          <a:p>
            <a:pPr marL="0" marR="0" lvl="0" indent="0" algn="l" defTabSz="806867" rtl="0" eaLnBrk="1" fontAlgn="auto" latinLnBrk="0" hangingPunct="1">
              <a:lnSpc>
                <a:spcPct val="97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FFFFFF"/>
                </a:solidFill>
                <a:effectLst/>
                <a:uLnTx/>
                <a:uFillTx/>
                <a:latin typeface="Calibri  "/>
                <a:ea typeface="Arial Unicode MS"/>
              </a:rPr>
              <a:t>Volkow</a:t>
            </a:r>
            <a:r>
              <a:rPr kumimoji="0" lang="en-US" sz="1800" b="1" i="0" u="none" strike="noStrike" kern="1200" cap="none" spc="-1" normalizeH="0" baseline="0" noProof="0" dirty="0">
                <a:ln>
                  <a:noFill/>
                </a:ln>
                <a:solidFill>
                  <a:srgbClr val="FFFFFF"/>
                </a:solidFill>
                <a:effectLst/>
                <a:uLnTx/>
                <a:uFillTx/>
                <a:latin typeface="Calibri  "/>
                <a:ea typeface="Arial Unicode MS"/>
              </a:rPr>
              <a:t> ND et al. N </a:t>
            </a:r>
            <a:r>
              <a:rPr kumimoji="0" lang="en-US" sz="1800" b="1" i="0" u="none" strike="noStrike" kern="1200" cap="none" spc="-1" normalizeH="0" baseline="0" noProof="0" dirty="0" err="1">
                <a:ln>
                  <a:noFill/>
                </a:ln>
                <a:solidFill>
                  <a:srgbClr val="FFFFFF"/>
                </a:solidFill>
                <a:effectLst/>
                <a:uLnTx/>
                <a:uFillTx/>
                <a:latin typeface="Calibri  "/>
                <a:ea typeface="Arial Unicode MS"/>
              </a:rPr>
              <a:t>Engl</a:t>
            </a:r>
            <a:r>
              <a:rPr kumimoji="0" lang="en-US" sz="1800" b="1" i="0" u="none" strike="noStrike" kern="1200" cap="none" spc="-1" normalizeH="0" baseline="0" noProof="0" dirty="0">
                <a:ln>
                  <a:noFill/>
                </a:ln>
                <a:solidFill>
                  <a:srgbClr val="FFFFFF"/>
                </a:solidFill>
                <a:effectLst/>
                <a:uLnTx/>
                <a:uFillTx/>
                <a:latin typeface="Calibri  "/>
                <a:ea typeface="Arial Unicode MS"/>
              </a:rPr>
              <a:t> J Med 2016;374:363-371.</a:t>
            </a:r>
            <a:endParaRPr kumimoji="0" lang="en-US" sz="1800" b="0" i="0" u="none" strike="noStrike" kern="1200" cap="none" spc="-1" normalizeH="0" baseline="0" noProof="0" dirty="0">
              <a:ln>
                <a:noFill/>
              </a:ln>
              <a:solidFill>
                <a:prstClr val="black"/>
              </a:solidFill>
              <a:effectLst/>
              <a:uLnTx/>
              <a:uFillTx/>
              <a:latin typeface="Calibri  "/>
            </a:endParaRPr>
          </a:p>
        </p:txBody>
      </p:sp>
      <p:pic>
        <p:nvPicPr>
          <p:cNvPr id="46" name="Picture 45"/>
          <p:cNvPicPr/>
          <p:nvPr/>
        </p:nvPicPr>
        <p:blipFill>
          <a:blip r:embed="rId4"/>
          <a:stretch/>
        </p:blipFill>
        <p:spPr>
          <a:xfrm>
            <a:off x="5948579" y="290661"/>
            <a:ext cx="6018028" cy="6270021"/>
          </a:xfrm>
          <a:prstGeom prst="rect">
            <a:avLst/>
          </a:prstGeom>
          <a:ln>
            <a:noFill/>
          </a:ln>
        </p:spPr>
      </p:pic>
      <p:sp>
        <p:nvSpPr>
          <p:cNvPr id="47" name="CustomShape 2"/>
          <p:cNvSpPr/>
          <p:nvPr/>
        </p:nvSpPr>
        <p:spPr>
          <a:xfrm>
            <a:off x="372652" y="926864"/>
            <a:ext cx="4937103" cy="368669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1" normalizeH="0" baseline="0" noProof="0" dirty="0">
                <a:ln>
                  <a:noFill/>
                </a:ln>
                <a:solidFill>
                  <a:srgbClr val="FFFFFF"/>
                </a:solidFill>
                <a:effectLst/>
                <a:uLnTx/>
                <a:uFillTx/>
                <a:latin typeface="Calibri Light" panose="020F0302020204030204" pitchFamily="34" charset="0"/>
                <a:ea typeface="Arial Unicode MS"/>
                <a:cs typeface="Calibri Light" panose="020F0302020204030204" pitchFamily="34" charset="0"/>
              </a:rPr>
              <a:t>Stages of the Addiction Cycle</a:t>
            </a:r>
            <a:endParaRPr kumimoji="0" lang="en-US" sz="4800" b="1" i="0" u="none" strike="noStrike" kern="1200" cap="small" spc="-1"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4238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508659" y="492331"/>
            <a:ext cx="4049486" cy="1016000"/>
          </a:xfrm>
        </p:spPr>
        <p:txBody>
          <a:bodyPr/>
          <a:lstStyle/>
          <a:p>
            <a:pPr algn="ctr"/>
            <a:r>
              <a:rPr lang="en-US" sz="4800" b="1" cap="small" dirty="0"/>
              <a:t>Binge and Intoxication</a:t>
            </a:r>
          </a:p>
        </p:txBody>
      </p:sp>
      <p:sp>
        <p:nvSpPr>
          <p:cNvPr id="16" name="Content Placeholder 15"/>
          <p:cNvSpPr>
            <a:spLocks noGrp="1"/>
          </p:cNvSpPr>
          <p:nvPr>
            <p:ph idx="1"/>
          </p:nvPr>
        </p:nvSpPr>
        <p:spPr>
          <a:xfrm>
            <a:off x="890819" y="2161767"/>
            <a:ext cx="4049486" cy="3657600"/>
          </a:xfrm>
        </p:spPr>
        <p:txBody>
          <a:bodyPr/>
          <a:lstStyle/>
          <a:p>
            <a:r>
              <a:rPr lang="en-US" sz="2400" dirty="0">
                <a:latin typeface="Calibri "/>
              </a:rPr>
              <a:t>All drugs activate dopamine in reward region</a:t>
            </a:r>
          </a:p>
          <a:p>
            <a:r>
              <a:rPr lang="en-US" sz="2400" dirty="0">
                <a:latin typeface="Calibri "/>
              </a:rPr>
              <a:t>Link to preceding environmental stimuli </a:t>
            </a:r>
          </a:p>
          <a:p>
            <a:r>
              <a:rPr lang="en-US" sz="2400" dirty="0">
                <a:latin typeface="Calibri "/>
              </a:rPr>
              <a:t>Cue-induced anticipatory dopamine release</a:t>
            </a:r>
          </a:p>
          <a:p>
            <a:r>
              <a:rPr lang="en-US" sz="2400" dirty="0">
                <a:latin typeface="Calibri "/>
              </a:rPr>
              <a:t>Conditioned response trigger craving (even after drug use stops)</a:t>
            </a:r>
          </a:p>
        </p:txBody>
      </p:sp>
      <p:grpSp>
        <p:nvGrpSpPr>
          <p:cNvPr id="2" name="Group 1">
            <a:extLst>
              <a:ext uri="{FF2B5EF4-FFF2-40B4-BE49-F238E27FC236}">
                <a16:creationId xmlns:a16="http://schemas.microsoft.com/office/drawing/2014/main" id="{5EAF8796-B036-A695-FE75-D9E648E68D97}"/>
              </a:ext>
            </a:extLst>
          </p:cNvPr>
          <p:cNvGrpSpPr/>
          <p:nvPr/>
        </p:nvGrpSpPr>
        <p:grpSpPr>
          <a:xfrm>
            <a:off x="5500750" y="152647"/>
            <a:ext cx="6511636" cy="6552705"/>
            <a:chOff x="4419600" y="-28700"/>
            <a:chExt cx="6858000" cy="6882741"/>
          </a:xfrm>
        </p:grpSpPr>
        <p:pic>
          <p:nvPicPr>
            <p:cNvPr id="17" name="Picture 16"/>
            <p:cNvPicPr>
              <a:picLocks noChangeAspect="1"/>
            </p:cNvPicPr>
            <p:nvPr/>
          </p:nvPicPr>
          <p:blipFill>
            <a:blip r:embed="rId3"/>
            <a:stretch>
              <a:fillRect/>
            </a:stretch>
          </p:blipFill>
          <p:spPr>
            <a:xfrm>
              <a:off x="4419600" y="-28700"/>
              <a:ext cx="6858000" cy="6882741"/>
            </a:xfrm>
            <a:prstGeom prst="rect">
              <a:avLst/>
            </a:prstGeom>
          </p:spPr>
        </p:pic>
        <p:sp>
          <p:nvSpPr>
            <p:cNvPr id="18" name="Oval 17"/>
            <p:cNvSpPr/>
            <p:nvPr/>
          </p:nvSpPr>
          <p:spPr bwMode="auto">
            <a:xfrm rot="20286055">
              <a:off x="6572307" y="1344871"/>
              <a:ext cx="2145625" cy="1473481"/>
            </a:xfrm>
            <a:prstGeom prst="ellipse">
              <a:avLst/>
            </a:prstGeom>
            <a:noFill/>
            <a:ln w="38100" cap="flat" cmpd="sng" algn="ctr">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280" tIns="40640" rIns="81280" bIns="40640" numCol="1" rtlCol="0" anchor="t" anchorCtr="0" compatLnSpc="1">
              <a:prstTxWarp prst="textNoShape">
                <a:avLst/>
              </a:prstTxWarp>
            </a:bodyPr>
            <a:lstStyle/>
            <a:p>
              <a:pPr eaLnBrk="0" fontAlgn="base" hangingPunct="0">
                <a:spcBef>
                  <a:spcPct val="0"/>
                </a:spcBef>
                <a:spcAft>
                  <a:spcPct val="0"/>
                </a:spcAft>
                <a:defRPr/>
              </a:pPr>
              <a:endParaRPr lang="en-US" sz="2133">
                <a:solidFill>
                  <a:srgbClr val="FFFF00"/>
                </a:solidFill>
                <a:latin typeface="Times" pitchFamily="18" charset="0"/>
                <a:ea typeface="Osaka"/>
              </a:endParaRPr>
            </a:p>
          </p:txBody>
        </p:sp>
      </p:grpSp>
    </p:spTree>
    <p:extLst>
      <p:ext uri="{BB962C8B-B14F-4D97-AF65-F5344CB8AC3E}">
        <p14:creationId xmlns:p14="http://schemas.microsoft.com/office/powerpoint/2010/main" val="359586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BFD0C9D-B70E-4426-BB22-63637477ACD7}"/>
              </a:ext>
            </a:extLst>
          </p:cNvPr>
          <p:cNvSpPr>
            <a:spLocks noGrp="1" noChangeArrowheads="1"/>
          </p:cNvSpPr>
          <p:nvPr>
            <p:ph type="title"/>
          </p:nvPr>
        </p:nvSpPr>
        <p:spPr bwMode="auto">
          <a:xfrm>
            <a:off x="0" y="84841"/>
            <a:ext cx="12192000" cy="472754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defTabSz="914400" fontAlgn="base">
              <a:spcAft>
                <a:spcPct val="0"/>
              </a:spcAft>
              <a:buClrTx/>
              <a:buSzTx/>
              <a:tabLst/>
            </a:pPr>
            <a:r>
              <a:rPr kumimoji="0" lang="en-US" altLang="en-US" sz="3200" b="0" i="0" u="none" strike="noStrike" kern="1200" cap="small" normalizeH="0" dirty="0">
                <a:ln>
                  <a:noFill/>
                </a:ln>
                <a:solidFill>
                  <a:schemeClr val="bg1"/>
                </a:solidFill>
                <a:effectLst/>
                <a:latin typeface="Calibri "/>
              </a:rPr>
              <a:t>Disclaimer:  </a:t>
            </a:r>
            <a:br>
              <a:rPr kumimoji="0" lang="en-US" altLang="en-US" sz="2200" b="0" i="0" u="none" strike="noStrike" kern="1200" cap="small" normalizeH="0" dirty="0">
                <a:ln>
                  <a:noFill/>
                </a:ln>
                <a:solidFill>
                  <a:schemeClr val="bg1"/>
                </a:solidFill>
                <a:effectLst/>
                <a:latin typeface="Calibri "/>
              </a:rPr>
            </a:br>
            <a:br>
              <a:rPr kumimoji="0" lang="en-US" altLang="en-US" sz="1200" b="0" i="0" u="none" strike="noStrike" kern="1200" cap="small" normalizeH="0" dirty="0">
                <a:ln>
                  <a:noFill/>
                </a:ln>
                <a:solidFill>
                  <a:schemeClr val="bg1"/>
                </a:solidFill>
                <a:effectLst/>
                <a:latin typeface="Calibri "/>
              </a:rPr>
            </a:br>
            <a:r>
              <a:rPr kumimoji="0" lang="en-US" altLang="en-US" sz="2800" b="0" i="0" u="none" strike="noStrike" kern="1200" cap="small" normalizeH="0" dirty="0">
                <a:ln>
                  <a:noFill/>
                </a:ln>
                <a:solidFill>
                  <a:schemeClr val="bg1"/>
                </a:solidFill>
                <a:effectLst/>
                <a:latin typeface="Calibri "/>
              </a:rPr>
              <a:t>The views and opinions expressed in this presentation are those of the </a:t>
            </a:r>
            <a:br>
              <a:rPr kumimoji="0" lang="en-US" altLang="en-US" sz="2800" b="0" i="0" u="none" strike="noStrike" kern="1200" cap="small" normalizeH="0" dirty="0">
                <a:ln>
                  <a:noFill/>
                </a:ln>
                <a:solidFill>
                  <a:schemeClr val="bg1"/>
                </a:solidFill>
                <a:effectLst/>
                <a:latin typeface="Calibri "/>
              </a:rPr>
            </a:br>
            <a:r>
              <a:rPr kumimoji="0" lang="en-US" altLang="en-US" sz="2800" b="0" i="0" u="none" strike="noStrike" kern="1200" cap="small" normalizeH="0" dirty="0">
                <a:ln>
                  <a:noFill/>
                </a:ln>
                <a:solidFill>
                  <a:schemeClr val="bg1"/>
                </a:solidFill>
                <a:effectLst/>
                <a:latin typeface="Calibri "/>
              </a:rPr>
              <a:t>author only and do not necessarily represent the views, official policy, </a:t>
            </a:r>
            <a:br>
              <a:rPr kumimoji="0" lang="en-US" altLang="en-US" sz="2800" b="0" i="0" u="none" strike="noStrike" kern="1200" cap="small" normalizeH="0" dirty="0">
                <a:ln>
                  <a:noFill/>
                </a:ln>
                <a:solidFill>
                  <a:schemeClr val="bg1"/>
                </a:solidFill>
                <a:effectLst/>
                <a:latin typeface="Calibri "/>
              </a:rPr>
            </a:br>
            <a:r>
              <a:rPr kumimoji="0" lang="en-US" altLang="en-US" sz="2800" b="0" i="0" u="none" strike="noStrike" kern="1200" cap="small" normalizeH="0" dirty="0">
                <a:ln>
                  <a:noFill/>
                </a:ln>
                <a:solidFill>
                  <a:schemeClr val="bg1"/>
                </a:solidFill>
                <a:effectLst/>
                <a:latin typeface="Calibri "/>
              </a:rPr>
              <a:t>or position of the U.S. Department of Health and Human Services </a:t>
            </a:r>
            <a:br>
              <a:rPr kumimoji="0" lang="en-US" altLang="en-US" sz="2800" b="0" i="0" u="none" strike="noStrike" kern="1200" cap="small" normalizeH="0" dirty="0">
                <a:ln>
                  <a:noFill/>
                </a:ln>
                <a:solidFill>
                  <a:schemeClr val="bg1"/>
                </a:solidFill>
                <a:effectLst/>
                <a:latin typeface="Calibri "/>
              </a:rPr>
            </a:br>
            <a:r>
              <a:rPr kumimoji="0" lang="en-US" altLang="en-US" sz="2800" b="0" i="0" u="none" strike="noStrike" kern="1200" cap="small" normalizeH="0" dirty="0">
                <a:ln>
                  <a:noFill/>
                </a:ln>
                <a:solidFill>
                  <a:schemeClr val="bg1"/>
                </a:solidFill>
                <a:effectLst/>
                <a:latin typeface="Calibri "/>
              </a:rPr>
              <a:t>or any of its affiliated institutions or agencies. </a:t>
            </a:r>
          </a:p>
        </p:txBody>
      </p:sp>
      <p:sp>
        <p:nvSpPr>
          <p:cNvPr id="2" name="TextBox 1">
            <a:extLst>
              <a:ext uri="{FF2B5EF4-FFF2-40B4-BE49-F238E27FC236}">
                <a16:creationId xmlns:a16="http://schemas.microsoft.com/office/drawing/2014/main" id="{BFA5A1C2-70F3-0544-1597-F29B2EA98F5C}"/>
              </a:ext>
            </a:extLst>
          </p:cNvPr>
          <p:cNvSpPr txBox="1"/>
          <p:nvPr/>
        </p:nvSpPr>
        <p:spPr>
          <a:xfrm>
            <a:off x="0" y="4812383"/>
            <a:ext cx="12192000" cy="584775"/>
          </a:xfrm>
          <a:prstGeom prst="rect">
            <a:avLst/>
          </a:prstGeom>
          <a:noFill/>
        </p:spPr>
        <p:txBody>
          <a:bodyPr wrap="square" rtlCol="0">
            <a:spAutoFit/>
          </a:bodyPr>
          <a:lstStyle/>
          <a:p>
            <a:pPr algn="ctr"/>
            <a:r>
              <a:rPr lang="en-US" sz="3200" cap="small" dirty="0">
                <a:solidFill>
                  <a:schemeClr val="bg1"/>
                </a:solidFill>
                <a:latin typeface="Calibri "/>
              </a:rPr>
              <a:t>Financial Disclosure: Merck Shareholder</a:t>
            </a:r>
          </a:p>
        </p:txBody>
      </p:sp>
    </p:spTree>
    <p:extLst>
      <p:ext uri="{BB962C8B-B14F-4D97-AF65-F5344CB8AC3E}">
        <p14:creationId xmlns:p14="http://schemas.microsoft.com/office/powerpoint/2010/main" val="3746091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457200"/>
            <a:ext cx="4281311" cy="1992292"/>
          </a:xfrm>
        </p:spPr>
        <p:txBody>
          <a:bodyPr/>
          <a:lstStyle/>
          <a:p>
            <a:pPr algn="ctr"/>
            <a:r>
              <a:rPr lang="en-US" sz="4800" b="1" cap="small" dirty="0"/>
              <a:t>Withdrawal and Negative Affect</a:t>
            </a:r>
          </a:p>
        </p:txBody>
      </p:sp>
      <p:sp>
        <p:nvSpPr>
          <p:cNvPr id="3" name="Content Placeholder 2"/>
          <p:cNvSpPr>
            <a:spLocks noGrp="1"/>
          </p:cNvSpPr>
          <p:nvPr>
            <p:ph idx="1"/>
          </p:nvPr>
        </p:nvSpPr>
        <p:spPr>
          <a:xfrm>
            <a:off x="380999" y="2449492"/>
            <a:ext cx="4281311" cy="3657600"/>
          </a:xfrm>
        </p:spPr>
        <p:txBody>
          <a:bodyPr/>
          <a:lstStyle/>
          <a:p>
            <a:r>
              <a:rPr lang="en-US" sz="2400" dirty="0">
                <a:latin typeface="Calibri "/>
              </a:rPr>
              <a:t>Reduced dopamine levels -&gt; diminished reward system</a:t>
            </a:r>
          </a:p>
          <a:p>
            <a:r>
              <a:rPr lang="en-US" sz="2400" dirty="0">
                <a:latin typeface="Calibri "/>
              </a:rPr>
              <a:t>Increased stress/negative emotions (“anti-reward” system)</a:t>
            </a:r>
          </a:p>
          <a:p>
            <a:r>
              <a:rPr lang="en-US" sz="2400" dirty="0">
                <a:latin typeface="Calibri "/>
              </a:rPr>
              <a:t>Shift from desire for pleasure to avoiding distress</a:t>
            </a:r>
          </a:p>
        </p:txBody>
      </p:sp>
      <p:grpSp>
        <p:nvGrpSpPr>
          <p:cNvPr id="6" name="Group 5">
            <a:extLst>
              <a:ext uri="{FF2B5EF4-FFF2-40B4-BE49-F238E27FC236}">
                <a16:creationId xmlns:a16="http://schemas.microsoft.com/office/drawing/2014/main" id="{5C204024-FB14-F3EC-6EA2-3E069C16B629}"/>
              </a:ext>
            </a:extLst>
          </p:cNvPr>
          <p:cNvGrpSpPr/>
          <p:nvPr/>
        </p:nvGrpSpPr>
        <p:grpSpPr>
          <a:xfrm>
            <a:off x="5250872" y="129886"/>
            <a:ext cx="6691745" cy="6598227"/>
            <a:chOff x="4800600" y="0"/>
            <a:chExt cx="6858000" cy="6858000"/>
          </a:xfrm>
        </p:grpSpPr>
        <p:pic>
          <p:nvPicPr>
            <p:cNvPr id="4" name="Picture 3"/>
            <p:cNvPicPr>
              <a:picLocks noChangeAspect="1"/>
            </p:cNvPicPr>
            <p:nvPr/>
          </p:nvPicPr>
          <p:blipFill>
            <a:blip r:embed="rId2"/>
            <a:stretch>
              <a:fillRect/>
            </a:stretch>
          </p:blipFill>
          <p:spPr>
            <a:xfrm>
              <a:off x="4800600" y="0"/>
              <a:ext cx="6858000" cy="6858000"/>
            </a:xfrm>
            <a:prstGeom prst="rect">
              <a:avLst/>
            </a:prstGeom>
          </p:spPr>
        </p:pic>
        <p:sp>
          <p:nvSpPr>
            <p:cNvPr id="5" name="Oval 4"/>
            <p:cNvSpPr/>
            <p:nvPr/>
          </p:nvSpPr>
          <p:spPr bwMode="auto">
            <a:xfrm rot="1350070">
              <a:off x="7270345" y="1670762"/>
              <a:ext cx="3879366" cy="2138203"/>
            </a:xfrm>
            <a:prstGeom prst="ellipse">
              <a:avLst/>
            </a:prstGeom>
            <a:noFill/>
            <a:ln w="38100" cap="flat" cmpd="sng" algn="ctr">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280" tIns="40640" rIns="81280" bIns="40640" numCol="1" rtlCol="0" anchor="t" anchorCtr="0" compatLnSpc="1">
              <a:prstTxWarp prst="textNoShape">
                <a:avLst/>
              </a:prstTxWarp>
            </a:bodyPr>
            <a:lstStyle/>
            <a:p>
              <a:pPr eaLnBrk="0" fontAlgn="base" hangingPunct="0">
                <a:spcBef>
                  <a:spcPct val="0"/>
                </a:spcBef>
                <a:spcAft>
                  <a:spcPct val="0"/>
                </a:spcAft>
                <a:defRPr/>
              </a:pPr>
              <a:endParaRPr lang="en-US" sz="2133">
                <a:solidFill>
                  <a:srgbClr val="FFFF00"/>
                </a:solidFill>
                <a:latin typeface="Times" pitchFamily="18" charset="0"/>
                <a:ea typeface="Osaka"/>
              </a:endParaRPr>
            </a:p>
          </p:txBody>
        </p:sp>
      </p:grpSp>
    </p:spTree>
    <p:extLst>
      <p:ext uri="{BB962C8B-B14F-4D97-AF65-F5344CB8AC3E}">
        <p14:creationId xmlns:p14="http://schemas.microsoft.com/office/powerpoint/2010/main" val="1150895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4570865" cy="1948180"/>
          </a:xfrm>
        </p:spPr>
        <p:txBody>
          <a:bodyPr/>
          <a:lstStyle/>
          <a:p>
            <a:pPr algn="ctr"/>
            <a:r>
              <a:rPr lang="en-US" sz="5400" b="1" cap="small" dirty="0"/>
              <a:t>Preoccupation and Anticipation</a:t>
            </a:r>
          </a:p>
        </p:txBody>
      </p:sp>
      <p:sp>
        <p:nvSpPr>
          <p:cNvPr id="3" name="Content Placeholder 2"/>
          <p:cNvSpPr>
            <a:spLocks noGrp="1"/>
          </p:cNvSpPr>
          <p:nvPr>
            <p:ph idx="1"/>
          </p:nvPr>
        </p:nvSpPr>
        <p:spPr>
          <a:xfrm>
            <a:off x="368308" y="2821935"/>
            <a:ext cx="4291447" cy="3657600"/>
          </a:xfrm>
        </p:spPr>
        <p:txBody>
          <a:bodyPr/>
          <a:lstStyle/>
          <a:p>
            <a:r>
              <a:rPr lang="en-US" sz="2400" dirty="0">
                <a:latin typeface="Calibri "/>
              </a:rPr>
              <a:t>Prefrontal changes to executive processes</a:t>
            </a:r>
          </a:p>
          <a:p>
            <a:r>
              <a:rPr lang="en-US" sz="2400" dirty="0">
                <a:latin typeface="Calibri "/>
              </a:rPr>
              <a:t>Impaired self-regulation, decision making</a:t>
            </a:r>
          </a:p>
          <a:p>
            <a:r>
              <a:rPr lang="en-US" sz="2400" dirty="0">
                <a:latin typeface="Calibri "/>
              </a:rPr>
              <a:t>Difficulty resisting strong urges</a:t>
            </a:r>
          </a:p>
          <a:p>
            <a:r>
              <a:rPr lang="en-US" sz="2400" dirty="0">
                <a:latin typeface="Calibri "/>
              </a:rPr>
              <a:t>Impulsiveness</a:t>
            </a:r>
          </a:p>
          <a:p>
            <a:pPr marL="0" indent="0">
              <a:buNone/>
            </a:pPr>
            <a:endParaRPr lang="en-US" dirty="0">
              <a:solidFill>
                <a:srgbClr val="000000"/>
              </a:solidFill>
            </a:endParaRPr>
          </a:p>
        </p:txBody>
      </p:sp>
      <p:grpSp>
        <p:nvGrpSpPr>
          <p:cNvPr id="6" name="Group 5">
            <a:extLst>
              <a:ext uri="{FF2B5EF4-FFF2-40B4-BE49-F238E27FC236}">
                <a16:creationId xmlns:a16="http://schemas.microsoft.com/office/drawing/2014/main" id="{98D552C4-0461-4EA0-E456-A26744B0026A}"/>
              </a:ext>
            </a:extLst>
          </p:cNvPr>
          <p:cNvGrpSpPr/>
          <p:nvPr/>
        </p:nvGrpSpPr>
        <p:grpSpPr>
          <a:xfrm>
            <a:off x="5077693" y="114300"/>
            <a:ext cx="6761018" cy="6629400"/>
            <a:chOff x="4648200" y="0"/>
            <a:chExt cx="7010400" cy="6858000"/>
          </a:xfrm>
        </p:grpSpPr>
        <p:pic>
          <p:nvPicPr>
            <p:cNvPr id="4" name="Picture 3"/>
            <p:cNvPicPr>
              <a:picLocks noChangeAspect="1"/>
            </p:cNvPicPr>
            <p:nvPr/>
          </p:nvPicPr>
          <p:blipFill>
            <a:blip r:embed="rId2"/>
            <a:stretch>
              <a:fillRect/>
            </a:stretch>
          </p:blipFill>
          <p:spPr>
            <a:xfrm>
              <a:off x="4648200" y="0"/>
              <a:ext cx="7010400" cy="6858000"/>
            </a:xfrm>
            <a:prstGeom prst="rect">
              <a:avLst/>
            </a:prstGeom>
          </p:spPr>
        </p:pic>
        <p:sp>
          <p:nvSpPr>
            <p:cNvPr id="5" name="Oval 4"/>
            <p:cNvSpPr/>
            <p:nvPr/>
          </p:nvSpPr>
          <p:spPr bwMode="auto">
            <a:xfrm>
              <a:off x="5562600" y="2133600"/>
              <a:ext cx="3965574" cy="2089358"/>
            </a:xfrm>
            <a:prstGeom prst="ellipse">
              <a:avLst/>
            </a:prstGeom>
            <a:noFill/>
            <a:ln w="38100" cap="flat" cmpd="sng" algn="ctr">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280" tIns="40640" rIns="81280" bIns="40640" numCol="1" rtlCol="0" anchor="t" anchorCtr="0" compatLnSpc="1">
              <a:prstTxWarp prst="textNoShape">
                <a:avLst/>
              </a:prstTxWarp>
            </a:bodyPr>
            <a:lstStyle/>
            <a:p>
              <a:pPr eaLnBrk="0" fontAlgn="base" hangingPunct="0">
                <a:spcBef>
                  <a:spcPct val="0"/>
                </a:spcBef>
                <a:spcAft>
                  <a:spcPct val="0"/>
                </a:spcAft>
                <a:defRPr/>
              </a:pPr>
              <a:endParaRPr lang="en-US" sz="2133">
                <a:solidFill>
                  <a:srgbClr val="FFFF00"/>
                </a:solidFill>
                <a:latin typeface="Times" pitchFamily="18" charset="0"/>
                <a:ea typeface="Osaka"/>
              </a:endParaRPr>
            </a:p>
          </p:txBody>
        </p:sp>
      </p:grpSp>
    </p:spTree>
    <p:extLst>
      <p:ext uri="{BB962C8B-B14F-4D97-AF65-F5344CB8AC3E}">
        <p14:creationId xmlns:p14="http://schemas.microsoft.com/office/powerpoint/2010/main" val="3514877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96101" y="1049483"/>
            <a:ext cx="7772400" cy="4121766"/>
          </a:xfrm>
        </p:spPr>
        <p:txBody>
          <a:bodyPr/>
          <a:lstStyle/>
          <a:p>
            <a:r>
              <a:rPr lang="en-US" sz="3200" cap="small" dirty="0"/>
              <a:t>“…altered signaling in </a:t>
            </a:r>
            <a:r>
              <a:rPr lang="en-US" sz="3600" cap="small" dirty="0">
                <a:solidFill>
                  <a:srgbClr val="25FF88"/>
                </a:solidFill>
              </a:rPr>
              <a:t>prefrontal regulatory circuits</a:t>
            </a:r>
            <a:r>
              <a:rPr lang="en-US" sz="3200" cap="small" dirty="0"/>
              <a:t>, paired with changes in the circuitry involved in </a:t>
            </a:r>
            <a:r>
              <a:rPr lang="en-US" sz="3600" cap="small" dirty="0">
                <a:solidFill>
                  <a:srgbClr val="25FF88"/>
                </a:solidFill>
              </a:rPr>
              <a:t>reward and emotional response</a:t>
            </a:r>
            <a:r>
              <a:rPr lang="en-US" sz="3200" cap="small" dirty="0"/>
              <a:t>, creates an imbalance that is crucial to both the gradual development of </a:t>
            </a:r>
            <a:r>
              <a:rPr lang="en-US" sz="3600" cap="small" dirty="0">
                <a:solidFill>
                  <a:srgbClr val="25FF88"/>
                </a:solidFill>
              </a:rPr>
              <a:t>compulsive behavior </a:t>
            </a:r>
            <a:r>
              <a:rPr lang="en-US" sz="3200" cap="small" dirty="0"/>
              <a:t>in the addicted disease state and the associated inability to </a:t>
            </a:r>
            <a:r>
              <a:rPr lang="en-US" sz="3600" cap="small" dirty="0">
                <a:solidFill>
                  <a:srgbClr val="25FF88"/>
                </a:solidFill>
              </a:rPr>
              <a:t>voluntarily reduce drug-taking behavior</a:t>
            </a:r>
            <a:r>
              <a:rPr lang="en-US" sz="3200" cap="small" dirty="0"/>
              <a:t>, despite the potentially catastrophic consequences.”</a:t>
            </a:r>
          </a:p>
        </p:txBody>
      </p:sp>
      <p:sp>
        <p:nvSpPr>
          <p:cNvPr id="8" name="TextBox 7"/>
          <p:cNvSpPr txBox="1"/>
          <p:nvPr/>
        </p:nvSpPr>
        <p:spPr>
          <a:xfrm>
            <a:off x="6913350" y="5946422"/>
            <a:ext cx="3614451" cy="369332"/>
          </a:xfrm>
          <a:prstGeom prst="rect">
            <a:avLst/>
          </a:prstGeom>
          <a:noFill/>
        </p:spPr>
        <p:txBody>
          <a:bodyPr wrap="none" rtlCol="0">
            <a:spAutoFit/>
          </a:bodyPr>
          <a:lstStyle/>
          <a:p>
            <a:pPr marL="0" marR="0" lvl="0" indent="0" algn="l" defTabSz="40581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
                <a:ea typeface="Osaka"/>
                <a:cs typeface="+mn-cs"/>
              </a:rPr>
              <a:t>Volkow</a:t>
            </a:r>
            <a:r>
              <a:rPr kumimoji="0" lang="en-US" sz="1800" b="0" i="0" u="none" strike="noStrike" kern="1200" cap="none" spc="0" normalizeH="0" baseline="0" noProof="0" dirty="0">
                <a:ln>
                  <a:noFill/>
                </a:ln>
                <a:solidFill>
                  <a:prstClr val="white"/>
                </a:solidFill>
                <a:effectLst/>
                <a:uLnTx/>
                <a:uFillTx/>
                <a:latin typeface="Calibri "/>
                <a:ea typeface="Osaka"/>
                <a:cs typeface="+mn-cs"/>
              </a:rPr>
              <a:t>, </a:t>
            </a:r>
            <a:r>
              <a:rPr kumimoji="0" lang="en-US" sz="1800" b="0" i="0" u="none" strike="noStrike" kern="1200" cap="none" spc="0" normalizeH="0" baseline="0" noProof="0" dirty="0" err="1">
                <a:ln>
                  <a:noFill/>
                </a:ln>
                <a:solidFill>
                  <a:prstClr val="white"/>
                </a:solidFill>
                <a:effectLst/>
                <a:uLnTx/>
                <a:uFillTx/>
                <a:latin typeface="Calibri "/>
                <a:ea typeface="Osaka"/>
                <a:cs typeface="+mn-cs"/>
              </a:rPr>
              <a:t>Koob</a:t>
            </a:r>
            <a:r>
              <a:rPr kumimoji="0" lang="en-US" sz="1800" b="0" i="0" u="none" strike="noStrike" kern="1200" cap="none" spc="0" normalizeH="0" baseline="0" noProof="0" dirty="0">
                <a:ln>
                  <a:noFill/>
                </a:ln>
                <a:solidFill>
                  <a:prstClr val="white"/>
                </a:solidFill>
                <a:effectLst/>
                <a:uLnTx/>
                <a:uFillTx/>
                <a:latin typeface="Calibri "/>
                <a:ea typeface="Osaka"/>
                <a:cs typeface="+mn-cs"/>
              </a:rPr>
              <a:t>, </a:t>
            </a:r>
            <a:r>
              <a:rPr kumimoji="0" lang="en-US" sz="1800" b="0" i="0" u="none" strike="noStrike" kern="1200" cap="none" spc="0" normalizeH="0" baseline="0" noProof="0" dirty="0" err="1">
                <a:ln>
                  <a:noFill/>
                </a:ln>
                <a:solidFill>
                  <a:prstClr val="white"/>
                </a:solidFill>
                <a:effectLst/>
                <a:uLnTx/>
                <a:uFillTx/>
                <a:latin typeface="Calibri "/>
                <a:ea typeface="Osaka"/>
                <a:cs typeface="+mn-cs"/>
              </a:rPr>
              <a:t>McLellan</a:t>
            </a:r>
            <a:r>
              <a:rPr kumimoji="0" lang="en-US" sz="1800" b="0" i="0" u="none" strike="noStrike" kern="1200" cap="none" spc="0" normalizeH="0" baseline="0" noProof="0" dirty="0">
                <a:ln>
                  <a:noFill/>
                </a:ln>
                <a:solidFill>
                  <a:prstClr val="white"/>
                </a:solidFill>
                <a:effectLst/>
                <a:uLnTx/>
                <a:uFillTx/>
                <a:latin typeface="Calibri "/>
                <a:ea typeface="Osaka"/>
                <a:cs typeface="+mn-cs"/>
              </a:rPr>
              <a:t>, NEJM, 2016</a:t>
            </a:r>
          </a:p>
        </p:txBody>
      </p:sp>
    </p:spTree>
    <p:extLst>
      <p:ext uri="{BB962C8B-B14F-4D97-AF65-F5344CB8AC3E}">
        <p14:creationId xmlns:p14="http://schemas.microsoft.com/office/powerpoint/2010/main" val="927591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p:cNvPicPr>
            <a:picLocks noChangeAspect="1" noChangeArrowheads="1"/>
          </p:cNvPicPr>
          <p:nvPr/>
        </p:nvPicPr>
        <p:blipFill>
          <a:blip r:embed="rId3" cstate="print"/>
          <a:srcRect/>
          <a:stretch>
            <a:fillRect/>
          </a:stretch>
        </p:blipFill>
        <p:spPr bwMode="auto">
          <a:xfrm>
            <a:off x="5843931" y="1513845"/>
            <a:ext cx="6348069" cy="4802145"/>
          </a:xfrm>
          <a:prstGeom prst="rect">
            <a:avLst/>
          </a:prstGeom>
          <a:noFill/>
          <a:ln w="9525">
            <a:solidFill>
              <a:schemeClr val="accent2">
                <a:lumMod val="75000"/>
              </a:schemeClr>
            </a:solidFill>
            <a:miter lim="800000"/>
            <a:headEnd/>
            <a:tailEnd/>
          </a:ln>
          <a:effectLst/>
        </p:spPr>
      </p:pic>
      <p:sp>
        <p:nvSpPr>
          <p:cNvPr id="142338" name="Text Box 4"/>
          <p:cNvSpPr txBox="1">
            <a:spLocks noChangeArrowheads="1"/>
          </p:cNvSpPr>
          <p:nvPr/>
        </p:nvSpPr>
        <p:spPr bwMode="auto">
          <a:xfrm>
            <a:off x="0" y="109229"/>
            <a:ext cx="12192000" cy="707886"/>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small" spc="0" normalizeH="0" baseline="0" noProof="0" dirty="0">
                <a:ln>
                  <a:noFill/>
                </a:ln>
                <a:solidFill>
                  <a:schemeClr val="bg1"/>
                </a:solidFill>
                <a:effectLst/>
                <a:uLnTx/>
                <a:uFillTx/>
                <a:latin typeface="Calibri Light" panose="020F0302020204030204" pitchFamily="34" charset="0"/>
                <a:ea typeface="Osaka" pitchFamily="48" charset="-128"/>
                <a:cs typeface="Calibri Light" panose="020F0302020204030204" pitchFamily="34" charset="0"/>
              </a:rPr>
              <a:t>Multiple Circuits Are Involved In Drug Use and Addiction</a:t>
            </a:r>
          </a:p>
        </p:txBody>
      </p:sp>
      <p:sp>
        <p:nvSpPr>
          <p:cNvPr id="142339" name="Rectangle 5"/>
          <p:cNvSpPr>
            <a:spLocks noChangeArrowheads="1"/>
          </p:cNvSpPr>
          <p:nvPr/>
        </p:nvSpPr>
        <p:spPr bwMode="auto">
          <a:xfrm>
            <a:off x="7634288" y="5516563"/>
            <a:ext cx="831850" cy="715962"/>
          </a:xfrm>
          <a:prstGeom prst="rect">
            <a:avLst/>
          </a:prstGeom>
          <a:no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2340" name="Rectangle 6"/>
          <p:cNvSpPr>
            <a:spLocks noChangeArrowheads="1"/>
          </p:cNvSpPr>
          <p:nvPr/>
        </p:nvSpPr>
        <p:spPr bwMode="auto">
          <a:xfrm>
            <a:off x="4724402" y="5410201"/>
            <a:ext cx="5330825" cy="1447800"/>
          </a:xfrm>
          <a:prstGeom prst="rect">
            <a:avLst/>
          </a:prstGeom>
          <a:no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D011FDFB-9618-0D9D-B0C2-9D5CEBC6482F}"/>
              </a:ext>
            </a:extLst>
          </p:cNvPr>
          <p:cNvSpPr txBox="1"/>
          <p:nvPr/>
        </p:nvSpPr>
        <p:spPr>
          <a:xfrm>
            <a:off x="344783" y="1671341"/>
            <a:ext cx="5499148"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spc="0" normalizeH="0" noProof="0" dirty="0">
                <a:ln>
                  <a:noFill/>
                </a:ln>
                <a:solidFill>
                  <a:schemeClr val="bg1"/>
                </a:solidFill>
                <a:effectLst/>
                <a:uLnTx/>
                <a:uFillTx/>
                <a:latin typeface="Calibri" pitchFamily="34" charset="0"/>
                <a:ea typeface="ＭＳ Ｐゴシック" charset="-128"/>
                <a:cs typeface="Calibri" pitchFamily="34" charset="0"/>
              </a:rPr>
              <a:t>Multiple Targets for Therapeutics: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small" spc="0" normalizeH="0" baseline="0" noProof="0" dirty="0">
              <a:ln>
                <a:noFill/>
              </a:ln>
              <a:solidFill>
                <a:schemeClr val="bg1"/>
              </a:solidFill>
              <a:effectLst/>
              <a:uLnTx/>
              <a:uFillTx/>
              <a:latin typeface="Calibri" pitchFamily="34" charset="0"/>
              <a:ea typeface="ＭＳ Ｐゴシック" charset="-128"/>
              <a:cs typeface="Calibri"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spc="0" normalizeH="0" noProof="0" dirty="0">
                <a:ln>
                  <a:noFill/>
                </a:ln>
                <a:solidFill>
                  <a:schemeClr val="bg1"/>
                </a:solidFill>
                <a:effectLst/>
                <a:uLnTx/>
                <a:uFillTx/>
                <a:latin typeface="Calibri" pitchFamily="34" charset="0"/>
                <a:ea typeface="ＭＳ Ｐゴシック" charset="-128"/>
                <a:cs typeface="Calibri" pitchFamily="34" charset="0"/>
              </a:rPr>
              <a:t>Reversing Overdose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spc="0" normalizeH="0" noProof="0" dirty="0">
                <a:ln>
                  <a:noFill/>
                </a:ln>
                <a:solidFill>
                  <a:schemeClr val="bg1"/>
                </a:solidFill>
                <a:effectLst/>
                <a:uLnTx/>
                <a:uFillTx/>
                <a:latin typeface="Calibri" pitchFamily="34" charset="0"/>
                <a:ea typeface="ＭＳ Ｐゴシック" charset="-128"/>
                <a:cs typeface="Calibri" pitchFamily="34" charset="0"/>
              </a:rPr>
              <a:t>Treating Withdrawal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spc="0" normalizeH="0" noProof="0" dirty="0">
                <a:ln>
                  <a:noFill/>
                </a:ln>
                <a:solidFill>
                  <a:schemeClr val="bg1"/>
                </a:solidFill>
                <a:effectLst/>
                <a:uLnTx/>
                <a:uFillTx/>
                <a:latin typeface="Calibri" pitchFamily="34" charset="0"/>
                <a:ea typeface="ＭＳ Ｐゴシック" charset="-128"/>
                <a:cs typeface="Calibri" pitchFamily="34" charset="0"/>
              </a:rPr>
              <a:t>Restoring Function in Affected Circuits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spc="0" normalizeH="0" noProof="0" dirty="0">
                <a:ln>
                  <a:noFill/>
                </a:ln>
                <a:solidFill>
                  <a:schemeClr val="bg1"/>
                </a:solidFill>
                <a:effectLst/>
                <a:uLnTx/>
                <a:uFillTx/>
                <a:latin typeface="Calibri" pitchFamily="34" charset="0"/>
                <a:ea typeface="ＭＳ Ｐゴシック" charset="-128"/>
                <a:cs typeface="Calibri" pitchFamily="34" charset="0"/>
              </a:rPr>
              <a:t>Blunting Craving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spc="0" normalizeH="0" noProof="0" dirty="0">
                <a:ln>
                  <a:noFill/>
                </a:ln>
                <a:solidFill>
                  <a:schemeClr val="bg1"/>
                </a:solidFill>
                <a:effectLst/>
                <a:uLnTx/>
                <a:uFillTx/>
                <a:latin typeface="Calibri" pitchFamily="34" charset="0"/>
                <a:ea typeface="ＭＳ Ｐゴシック" charset="-128"/>
                <a:cs typeface="Calibri" pitchFamily="34" charset="0"/>
              </a:rPr>
              <a:t>Improving sleep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spc="0" normalizeH="0" noProof="0" dirty="0">
                <a:ln>
                  <a:noFill/>
                </a:ln>
                <a:solidFill>
                  <a:schemeClr val="bg1"/>
                </a:solidFill>
                <a:effectLst/>
                <a:uLnTx/>
                <a:uFillTx/>
                <a:latin typeface="Calibri" pitchFamily="34" charset="0"/>
                <a:ea typeface="ＭＳ Ｐゴシック" charset="-128"/>
                <a:cs typeface="Calibri" pitchFamily="34" charset="0"/>
              </a:rPr>
              <a:t>Preventing Relapse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spc="0" normalizeH="0" noProof="0" dirty="0">
                <a:ln>
                  <a:noFill/>
                </a:ln>
                <a:solidFill>
                  <a:schemeClr val="bg1"/>
                </a:solidFill>
                <a:effectLst/>
                <a:uLnTx/>
                <a:uFillTx/>
                <a:latin typeface="Calibri" pitchFamily="34" charset="0"/>
                <a:ea typeface="ＭＳ Ｐゴシック" charset="-128"/>
                <a:cs typeface="Calibri" pitchFamily="34" charset="0"/>
              </a:rPr>
              <a:t>Treating Co-morbidities</a:t>
            </a:r>
          </a:p>
        </p:txBody>
      </p:sp>
    </p:spTree>
    <p:extLst>
      <p:ext uri="{BB962C8B-B14F-4D97-AF65-F5344CB8AC3E}">
        <p14:creationId xmlns:p14="http://schemas.microsoft.com/office/powerpoint/2010/main" val="386790961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225"/>
          <p:cNvSpPr>
            <a:spLocks noChangeArrowheads="1"/>
          </p:cNvSpPr>
          <p:nvPr/>
        </p:nvSpPr>
        <p:spPr bwMode="auto">
          <a:xfrm>
            <a:off x="5040525" y="1107247"/>
            <a:ext cx="2185989" cy="542925"/>
          </a:xfrm>
          <a:prstGeom prst="leftRightArrow">
            <a:avLst>
              <a:gd name="adj1" fmla="val 50000"/>
              <a:gd name="adj2" fmla="val 90592"/>
            </a:avLst>
          </a:prstGeom>
          <a:gradFill rotWithShape="0">
            <a:gsLst>
              <a:gs pos="0">
                <a:srgbClr val="FFF200"/>
              </a:gs>
              <a:gs pos="45000">
                <a:srgbClr val="FF7A00"/>
              </a:gs>
              <a:gs pos="70000">
                <a:srgbClr val="E912EE"/>
              </a:gs>
              <a:gs pos="100000">
                <a:srgbClr val="4D0808"/>
              </a:gs>
            </a:gsLst>
            <a:lin ang="5400000"/>
          </a:gradFill>
          <a:ln w="9525">
            <a:noFill/>
            <a:miter lim="800000"/>
            <a:headEnd/>
            <a:tailEnd/>
          </a:ln>
        </p:spPr>
        <p:txBody>
          <a:bodyPr wrap="none" lIns="91683" tIns="45908" rIns="91683" bIns="45908" anchor="ctr"/>
          <a:lstStyle/>
          <a:p>
            <a:pPr marL="0" marR="0" lvl="0" indent="0" algn="l" defTabSz="710153"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dirty="0">
              <a:ln>
                <a:noFill/>
              </a:ln>
              <a:solidFill>
                <a:prstClr val="black"/>
              </a:solidFill>
              <a:effectLst/>
              <a:uLnTx/>
              <a:uFillTx/>
              <a:latin typeface="Corbel" pitchFamily="34" charset="0"/>
              <a:ea typeface="ＭＳ Ｐゴシック" pitchFamily="34" charset="-128"/>
              <a:cs typeface="+mn-cs"/>
              <a:sym typeface="Gill Sans" charset="0"/>
            </a:endParaRPr>
          </a:p>
        </p:txBody>
      </p:sp>
      <p:sp>
        <p:nvSpPr>
          <p:cNvPr id="26" name="Text Box 12"/>
          <p:cNvSpPr txBox="1">
            <a:spLocks noChangeArrowheads="1"/>
          </p:cNvSpPr>
          <p:nvPr/>
        </p:nvSpPr>
        <p:spPr bwMode="auto">
          <a:xfrm>
            <a:off x="139147" y="160539"/>
            <a:ext cx="12052854" cy="573175"/>
          </a:xfrm>
          <a:prstGeom prst="rect">
            <a:avLst/>
          </a:prstGeom>
          <a:noFill/>
          <a:ln w="9525">
            <a:noFill/>
            <a:miter lim="800000"/>
            <a:headEnd/>
            <a:tailEnd/>
          </a:ln>
        </p:spPr>
        <p:txBody>
          <a:bodyPr wrap="square" lIns="96910" tIns="48580" rIns="96910" bIns="48580">
            <a:spAutoFit/>
          </a:bodyPr>
          <a:lstStyle/>
          <a:p>
            <a:pPr marL="0" marR="0" lvl="0" indent="-485136" algn="ctr" defTabSz="710261" rtl="0" eaLnBrk="0" fontAlgn="base" latinLnBrk="0" hangingPunct="0">
              <a:lnSpc>
                <a:spcPct val="85000"/>
              </a:lnSpc>
              <a:spcBef>
                <a:spcPct val="0"/>
              </a:spcBef>
              <a:spcAft>
                <a:spcPct val="0"/>
              </a:spcAft>
              <a:buClrTx/>
              <a:buSzTx/>
              <a:buFontTx/>
              <a:buNone/>
              <a:tabLst/>
              <a:defRPr/>
            </a:pPr>
            <a:r>
              <a:rPr kumimoji="0" lang="en-US" sz="3600" b="1" i="0" u="none" strike="noStrike" kern="1200" cap="small" spc="0" normalizeH="0" noProof="0" dirty="0">
                <a:ln>
                  <a:noFill/>
                </a:ln>
                <a:solidFill>
                  <a:schemeClr val="bg1"/>
                </a:solidFill>
                <a:effectLst/>
                <a:uLnTx/>
                <a:uFillTx/>
                <a:latin typeface="Calibri Light" panose="020F0302020204030204" pitchFamily="34" charset="0"/>
                <a:ea typeface="ＭＳ Ｐゴシック" pitchFamily="34" charset="-128"/>
                <a:cs typeface="Calibri Light" panose="020F0302020204030204" pitchFamily="34" charset="0"/>
                <a:sym typeface="Gill Sans" charset="0"/>
              </a:rPr>
              <a:t>ADDICTION: </a:t>
            </a:r>
            <a:r>
              <a:rPr kumimoji="0" lang="en-US" sz="3600" b="1" u="none" strike="noStrike" kern="1200" cap="small" spc="0" normalizeH="0" noProof="0" dirty="0">
                <a:ln>
                  <a:noFill/>
                </a:ln>
                <a:solidFill>
                  <a:schemeClr val="bg1"/>
                </a:solidFill>
                <a:effectLst/>
                <a:uLnTx/>
                <a:uFillTx/>
                <a:latin typeface="Calibri Light" panose="020F0302020204030204" pitchFamily="34" charset="0"/>
                <a:ea typeface="ＭＳ Ｐゴシック" pitchFamily="34" charset="-128"/>
                <a:cs typeface="Calibri Light" panose="020F0302020204030204" pitchFamily="34" charset="0"/>
                <a:sym typeface="Gill Sans" charset="0"/>
              </a:rPr>
              <a:t>Disease of Gene-Environment-Development</a:t>
            </a:r>
          </a:p>
        </p:txBody>
      </p:sp>
      <p:grpSp>
        <p:nvGrpSpPr>
          <p:cNvPr id="52" name="Group 85"/>
          <p:cNvGrpSpPr/>
          <p:nvPr/>
        </p:nvGrpSpPr>
        <p:grpSpPr>
          <a:xfrm>
            <a:off x="1636389" y="5369549"/>
            <a:ext cx="9058393" cy="1655236"/>
            <a:chOff x="-76200" y="5298313"/>
            <a:chExt cx="8934526" cy="1525662"/>
          </a:xfrm>
        </p:grpSpPr>
        <p:pic>
          <p:nvPicPr>
            <p:cNvPr id="53" name="Picture 1" descr="C:\Documents and Settings\wcompton\Desktop\Picture1.png"/>
            <p:cNvPicPr>
              <a:picLocks noChangeAspect="1" noChangeArrowheads="1"/>
            </p:cNvPicPr>
            <p:nvPr/>
          </p:nvPicPr>
          <p:blipFill>
            <a:blip r:embed="rId2" cstate="print">
              <a:lum/>
            </a:blip>
            <a:srcRect/>
            <a:stretch>
              <a:fillRect/>
            </a:stretch>
          </p:blipFill>
          <p:spPr bwMode="auto">
            <a:xfrm>
              <a:off x="-76200" y="5370735"/>
              <a:ext cx="8934526" cy="1350026"/>
            </a:xfrm>
            <a:prstGeom prst="rect">
              <a:avLst/>
            </a:prstGeom>
            <a:noFill/>
          </p:spPr>
        </p:pic>
        <p:sp>
          <p:nvSpPr>
            <p:cNvPr id="54" name="Isosceles Triangle 53"/>
            <p:cNvSpPr/>
            <p:nvPr/>
          </p:nvSpPr>
          <p:spPr>
            <a:xfrm rot="5205475">
              <a:off x="-101733" y="5375318"/>
              <a:ext cx="614788" cy="460777"/>
            </a:xfrm>
            <a:prstGeom prst="triangle">
              <a:avLst>
                <a:gd name="adj" fmla="val 809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0494"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a:ln>
                  <a:noFill/>
                </a:ln>
                <a:solidFill>
                  <a:prstClr val="white"/>
                </a:solidFill>
                <a:effectLst/>
                <a:uLnTx/>
                <a:uFillTx/>
                <a:latin typeface="Arial" panose="020B0604020202020204"/>
                <a:ea typeface="+mn-ea"/>
                <a:cs typeface="+mn-cs"/>
                <a:sym typeface="Gill Sans" charset="0"/>
              </a:endParaRPr>
            </a:p>
          </p:txBody>
        </p:sp>
        <p:sp>
          <p:nvSpPr>
            <p:cNvPr id="55" name="Isosceles Triangle 54"/>
            <p:cNvSpPr/>
            <p:nvPr/>
          </p:nvSpPr>
          <p:spPr>
            <a:xfrm rot="21020927">
              <a:off x="4212432" y="6487935"/>
              <a:ext cx="726082" cy="268932"/>
            </a:xfrm>
            <a:prstGeom prst="triangle">
              <a:avLst>
                <a:gd name="adj" fmla="val 809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0494"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a:ln>
                  <a:noFill/>
                </a:ln>
                <a:solidFill>
                  <a:prstClr val="white"/>
                </a:solidFill>
                <a:effectLst/>
                <a:uLnTx/>
                <a:uFillTx/>
                <a:latin typeface="Arial" panose="020B0604020202020204"/>
                <a:ea typeface="+mn-ea"/>
                <a:cs typeface="+mn-cs"/>
                <a:sym typeface="Gill Sans" charset="0"/>
              </a:endParaRPr>
            </a:p>
          </p:txBody>
        </p:sp>
        <p:sp>
          <p:nvSpPr>
            <p:cNvPr id="56" name="Isosceles Triangle 55"/>
            <p:cNvSpPr/>
            <p:nvPr/>
          </p:nvSpPr>
          <p:spPr>
            <a:xfrm rot="20910047">
              <a:off x="6534629" y="6308683"/>
              <a:ext cx="813524" cy="515292"/>
            </a:xfrm>
            <a:prstGeom prst="triangle">
              <a:avLst>
                <a:gd name="adj" fmla="val 172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0494"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a:ln>
                  <a:noFill/>
                </a:ln>
                <a:solidFill>
                  <a:prstClr val="white"/>
                </a:solidFill>
                <a:effectLst/>
                <a:uLnTx/>
                <a:uFillTx/>
                <a:latin typeface="Arial" panose="020B0604020202020204"/>
                <a:ea typeface="+mn-ea"/>
                <a:cs typeface="+mn-cs"/>
                <a:sym typeface="Gill Sans" charset="0"/>
              </a:endParaRPr>
            </a:p>
          </p:txBody>
        </p:sp>
      </p:grpSp>
      <p:cxnSp>
        <p:nvCxnSpPr>
          <p:cNvPr id="57" name="Straight Arrow Connector 56"/>
          <p:cNvCxnSpPr>
            <a:cxnSpLocks/>
          </p:cNvCxnSpPr>
          <p:nvPr/>
        </p:nvCxnSpPr>
        <p:spPr>
          <a:xfrm flipV="1">
            <a:off x="1670088" y="5428679"/>
            <a:ext cx="9218124" cy="14362"/>
          </a:xfrm>
          <a:prstGeom prst="straightConnector1">
            <a:avLst/>
          </a:prstGeom>
          <a:ln w="127000">
            <a:gradFill flip="none" rotWithShape="1">
              <a:gsLst>
                <a:gs pos="0">
                  <a:srgbClr val="FF3399"/>
                </a:gs>
                <a:gs pos="20000">
                  <a:srgbClr val="FF6633"/>
                </a:gs>
                <a:gs pos="39000">
                  <a:srgbClr val="FFFF00"/>
                </a:gs>
                <a:gs pos="61000">
                  <a:srgbClr val="01A78F"/>
                </a:gs>
                <a:gs pos="91000">
                  <a:srgbClr val="3366FF"/>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pic>
        <p:nvPicPr>
          <p:cNvPr id="28" name="Picture 424" descr="hispanic family"/>
          <p:cNvPicPr>
            <a:picLocks noChangeAspect="1" noChangeArrowheads="1"/>
          </p:cNvPicPr>
          <p:nvPr/>
        </p:nvPicPr>
        <p:blipFill>
          <a:blip r:embed="rId3" cstate="print"/>
          <a:srcRect l="3510" t="4805"/>
          <a:stretch>
            <a:fillRect/>
          </a:stretch>
        </p:blipFill>
        <p:spPr bwMode="auto">
          <a:xfrm>
            <a:off x="9846151" y="2007494"/>
            <a:ext cx="1697263" cy="1376080"/>
          </a:xfrm>
          <a:prstGeom prst="rect">
            <a:avLst/>
          </a:prstGeom>
          <a:noFill/>
          <a:ln w="9525">
            <a:noFill/>
            <a:miter lim="800000"/>
            <a:headEnd/>
            <a:tailEnd/>
          </a:ln>
        </p:spPr>
      </p:pic>
      <p:sp>
        <p:nvSpPr>
          <p:cNvPr id="34" name="AutoShape 7"/>
          <p:cNvSpPr>
            <a:spLocks noChangeArrowheads="1"/>
          </p:cNvSpPr>
          <p:nvPr/>
        </p:nvSpPr>
        <p:spPr bwMode="auto">
          <a:xfrm rot="18895002" flipH="1" flipV="1">
            <a:off x="6792393" y="881740"/>
            <a:ext cx="1180855" cy="13843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w="9525">
            <a:noFill/>
            <a:miter lim="800000"/>
            <a:headEnd/>
            <a:tailEnd/>
          </a:ln>
        </p:spPr>
        <p:txBody>
          <a:bodyPr wrap="none" anchor="ctr"/>
          <a:lstStyle/>
          <a:p>
            <a:pPr marL="0" marR="0" lvl="0" indent="0" algn="l" defTabSz="710153"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a:ln>
                <a:noFill/>
              </a:ln>
              <a:solidFill>
                <a:prstClr val="black"/>
              </a:solidFill>
              <a:effectLst/>
              <a:uLnTx/>
              <a:uFillTx/>
              <a:latin typeface="Corbel" pitchFamily="34" charset="0"/>
              <a:ea typeface="ＭＳ Ｐゴシック" pitchFamily="34" charset="-128"/>
              <a:cs typeface="+mn-cs"/>
              <a:sym typeface="Gill Sans" charset="0"/>
            </a:endParaRPr>
          </a:p>
        </p:txBody>
      </p:sp>
      <p:sp>
        <p:nvSpPr>
          <p:cNvPr id="35" name="AutoShape 8"/>
          <p:cNvSpPr>
            <a:spLocks noChangeArrowheads="1"/>
          </p:cNvSpPr>
          <p:nvPr/>
        </p:nvSpPr>
        <p:spPr bwMode="auto">
          <a:xfrm rot="18895002">
            <a:off x="6338384" y="1602599"/>
            <a:ext cx="1182409" cy="1392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w="9525">
            <a:noFill/>
            <a:miter lim="800000"/>
            <a:headEnd/>
            <a:tailEnd/>
          </a:ln>
        </p:spPr>
        <p:txBody>
          <a:bodyPr wrap="none" anchor="ctr"/>
          <a:lstStyle/>
          <a:p>
            <a:pPr marL="0" marR="0" lvl="0" indent="0" algn="l" defTabSz="710153"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a:ln>
                <a:noFill/>
              </a:ln>
              <a:solidFill>
                <a:prstClr val="black"/>
              </a:solidFill>
              <a:effectLst/>
              <a:uLnTx/>
              <a:uFillTx/>
              <a:latin typeface="Corbel" pitchFamily="34" charset="0"/>
              <a:ea typeface="ＭＳ Ｐゴシック" pitchFamily="34" charset="-128"/>
              <a:cs typeface="+mn-cs"/>
              <a:sym typeface="Gill Sans" charset="0"/>
            </a:endParaRPr>
          </a:p>
        </p:txBody>
      </p:sp>
      <p:sp>
        <p:nvSpPr>
          <p:cNvPr id="36" name="AutoShape 9"/>
          <p:cNvSpPr>
            <a:spLocks noChangeArrowheads="1"/>
          </p:cNvSpPr>
          <p:nvPr/>
        </p:nvSpPr>
        <p:spPr bwMode="auto">
          <a:xfrm flipH="1">
            <a:off x="6141394" y="2097507"/>
            <a:ext cx="609600" cy="2206659"/>
          </a:xfrm>
          <a:prstGeom prst="downArrow">
            <a:avLst>
              <a:gd name="adj1" fmla="val 50000"/>
              <a:gd name="adj2" fmla="val 90080"/>
            </a:avLst>
          </a:prstGeom>
          <a:solidFill>
            <a:schemeClr val="bg1"/>
          </a:solidFill>
          <a:ln w="9525">
            <a:noFill/>
            <a:miter lim="800000"/>
            <a:headEnd/>
            <a:tailEnd/>
          </a:ln>
        </p:spPr>
        <p:txBody>
          <a:bodyPr wrap="none" anchor="ctr"/>
          <a:lstStyle/>
          <a:p>
            <a:pPr marL="0" marR="0" lvl="0" indent="0" algn="l" defTabSz="710153"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a:ln>
                <a:noFill/>
              </a:ln>
              <a:solidFill>
                <a:prstClr val="black"/>
              </a:solidFill>
              <a:effectLst/>
              <a:uLnTx/>
              <a:uFillTx/>
              <a:latin typeface="Corbel" pitchFamily="34" charset="0"/>
              <a:ea typeface="ＭＳ Ｐゴシック" pitchFamily="34" charset="-128"/>
              <a:cs typeface="+mn-cs"/>
              <a:sym typeface="Gill Sans" charset="0"/>
            </a:endParaRPr>
          </a:p>
        </p:txBody>
      </p:sp>
      <p:sp>
        <p:nvSpPr>
          <p:cNvPr id="39" name="AutoShape 12"/>
          <p:cNvSpPr>
            <a:spLocks noChangeArrowheads="1"/>
          </p:cNvSpPr>
          <p:nvPr/>
        </p:nvSpPr>
        <p:spPr bwMode="auto">
          <a:xfrm rot="2704998" flipV="1">
            <a:off x="3856253" y="902851"/>
            <a:ext cx="1176144" cy="13843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w="9525">
            <a:noFill/>
            <a:miter lim="800000"/>
            <a:headEnd/>
            <a:tailEnd/>
          </a:ln>
        </p:spPr>
        <p:txBody>
          <a:bodyPr wrap="none" anchor="ctr"/>
          <a:lstStyle/>
          <a:p>
            <a:pPr marL="0" marR="0" lvl="0" indent="0" algn="l" defTabSz="710153"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a:ln>
                <a:noFill/>
              </a:ln>
              <a:solidFill>
                <a:prstClr val="black"/>
              </a:solidFill>
              <a:effectLst/>
              <a:uLnTx/>
              <a:uFillTx/>
              <a:latin typeface="Corbel" pitchFamily="34" charset="0"/>
              <a:ea typeface="ＭＳ Ｐゴシック" pitchFamily="34" charset="-128"/>
              <a:cs typeface="+mn-cs"/>
              <a:sym typeface="Gill Sans" charset="0"/>
            </a:endParaRPr>
          </a:p>
        </p:txBody>
      </p:sp>
      <p:sp>
        <p:nvSpPr>
          <p:cNvPr id="40" name="AutoShape 13"/>
          <p:cNvSpPr>
            <a:spLocks noChangeArrowheads="1"/>
          </p:cNvSpPr>
          <p:nvPr/>
        </p:nvSpPr>
        <p:spPr bwMode="auto">
          <a:xfrm rot="2704998" flipH="1">
            <a:off x="4357923" y="1603795"/>
            <a:ext cx="1177692" cy="1392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w="9525">
            <a:noFill/>
            <a:miter lim="800000"/>
            <a:headEnd/>
            <a:tailEnd/>
          </a:ln>
        </p:spPr>
        <p:txBody>
          <a:bodyPr wrap="none" anchor="ctr"/>
          <a:lstStyle/>
          <a:p>
            <a:pPr marL="0" marR="0" lvl="0" indent="0" algn="l" defTabSz="710153"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a:ln>
                <a:noFill/>
              </a:ln>
              <a:solidFill>
                <a:prstClr val="black"/>
              </a:solidFill>
              <a:effectLst/>
              <a:uLnTx/>
              <a:uFillTx/>
              <a:latin typeface="Corbel" pitchFamily="34" charset="0"/>
              <a:ea typeface="ＭＳ Ｐゴシック" pitchFamily="34" charset="-128"/>
              <a:cs typeface="+mn-cs"/>
              <a:sym typeface="Gill Sans" charset="0"/>
            </a:endParaRPr>
          </a:p>
        </p:txBody>
      </p:sp>
      <p:sp>
        <p:nvSpPr>
          <p:cNvPr id="41" name="AutoShape 14"/>
          <p:cNvSpPr>
            <a:spLocks noChangeArrowheads="1"/>
          </p:cNvSpPr>
          <p:nvPr/>
        </p:nvSpPr>
        <p:spPr bwMode="auto">
          <a:xfrm>
            <a:off x="5150764" y="2107244"/>
            <a:ext cx="581025" cy="2197855"/>
          </a:xfrm>
          <a:prstGeom prst="downArrow">
            <a:avLst>
              <a:gd name="adj1" fmla="val 50000"/>
              <a:gd name="adj2" fmla="val 90080"/>
            </a:avLst>
          </a:prstGeom>
          <a:solidFill>
            <a:schemeClr val="bg1">
              <a:lumMod val="95000"/>
            </a:schemeClr>
          </a:solidFill>
          <a:ln w="9525">
            <a:noFill/>
            <a:miter lim="800000"/>
            <a:headEnd/>
            <a:tailEnd/>
          </a:ln>
        </p:spPr>
        <p:txBody>
          <a:bodyPr wrap="none" anchor="ctr"/>
          <a:lstStyle/>
          <a:p>
            <a:pPr marL="0" marR="0" lvl="0" indent="0" algn="l" defTabSz="710153" rtl="0" eaLnBrk="1" fontAlgn="base" latinLnBrk="0" hangingPunct="1">
              <a:lnSpc>
                <a:spcPct val="100000"/>
              </a:lnSpc>
              <a:spcBef>
                <a:spcPct val="0"/>
              </a:spcBef>
              <a:spcAft>
                <a:spcPct val="0"/>
              </a:spcAft>
              <a:buClrTx/>
              <a:buSzTx/>
              <a:buFontTx/>
              <a:buNone/>
              <a:tabLst/>
              <a:defRPr/>
            </a:pPr>
            <a:endParaRPr kumimoji="0" lang="en-US" sz="2475" b="1" i="1" u="none" strike="noStrike" kern="1200" cap="none" spc="0" normalizeH="0" baseline="0" noProof="0">
              <a:ln>
                <a:noFill/>
              </a:ln>
              <a:solidFill>
                <a:prstClr val="black"/>
              </a:solidFill>
              <a:effectLst/>
              <a:uLnTx/>
              <a:uFillTx/>
              <a:latin typeface="Corbel" pitchFamily="34" charset="0"/>
              <a:ea typeface="ＭＳ Ｐゴシック" pitchFamily="34" charset="-128"/>
              <a:cs typeface="+mn-cs"/>
              <a:sym typeface="Gill Sans" charset="0"/>
            </a:endParaRPr>
          </a:p>
        </p:txBody>
      </p:sp>
      <p:sp>
        <p:nvSpPr>
          <p:cNvPr id="49" name="Text Box 221"/>
          <p:cNvSpPr txBox="1">
            <a:spLocks noChangeArrowheads="1"/>
          </p:cNvSpPr>
          <p:nvPr/>
        </p:nvSpPr>
        <p:spPr bwMode="auto">
          <a:xfrm>
            <a:off x="7226293" y="866274"/>
            <a:ext cx="3186299" cy="992959"/>
          </a:xfrm>
          <a:prstGeom prst="rect">
            <a:avLst/>
          </a:prstGeom>
          <a:solidFill>
            <a:srgbClr val="FF00FF"/>
          </a:solidFill>
          <a:ln w="9525">
            <a:noFill/>
            <a:miter lim="800000"/>
            <a:headEnd/>
            <a:tailEnd/>
          </a:ln>
          <a:effectLst>
            <a:outerShdw dist="35921" dir="2700000" algn="ctr" rotWithShape="0">
              <a:srgbClr val="1D0801"/>
            </a:outerShdw>
          </a:effectLst>
        </p:spPr>
        <p:txBody>
          <a:bodyPr wrap="none" lIns="91683" tIns="45908" rIns="91683" bIns="45908">
            <a:spAutoFit/>
          </a:bodyPr>
          <a:lstStyle/>
          <a:p>
            <a:pPr marL="0" marR="0" lvl="0" indent="0" algn="l" defTabSz="710153"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itchFamily="34" charset="0"/>
                <a:ea typeface="Osaka" charset="-128"/>
                <a:cs typeface="+mn-cs"/>
                <a:sym typeface="Gill Sans" charset="0"/>
              </a:rPr>
              <a:t>  </a:t>
            </a:r>
          </a:p>
          <a:p>
            <a:pPr marL="0" marR="0" lvl="0" indent="0" algn="l" defTabSz="710153" rtl="0" eaLnBrk="0" fontAlgn="base" latinLnBrk="0" hangingPunct="0">
              <a:lnSpc>
                <a:spcPct val="100000"/>
              </a:lnSpc>
              <a:spcBef>
                <a:spcPct val="0"/>
              </a:spcBef>
              <a:spcAft>
                <a:spcPct val="0"/>
              </a:spcAft>
              <a:buClrTx/>
              <a:buSzTx/>
              <a:buFontTx/>
              <a:buNone/>
              <a:tabLst/>
              <a:defRPr/>
            </a:pPr>
            <a:r>
              <a:rPr kumimoji="0" lang="en-US" sz="3375"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itchFamily="34" charset="0"/>
                <a:ea typeface="Osaka" charset="-128"/>
                <a:cs typeface="+mn-cs"/>
                <a:sym typeface="Gill Sans" charset="0"/>
              </a:rPr>
              <a:t>    </a:t>
            </a:r>
            <a:r>
              <a:rPr kumimoji="0" lang="en-US" sz="3375"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
                <a:ea typeface="Osaka" charset="-128"/>
                <a:sym typeface="Gill Sans" charset="0"/>
              </a:rPr>
              <a:t>Environment</a:t>
            </a:r>
            <a:r>
              <a:rPr kumimoji="0" lang="en-US" sz="3375"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itchFamily="34" charset="0"/>
                <a:ea typeface="Osaka" charset="-128"/>
                <a:cs typeface="+mn-cs"/>
                <a:sym typeface="Gill Sans" charset="0"/>
              </a:rPr>
              <a:t>    </a:t>
            </a:r>
            <a:endParaRPr kumimoji="0" lang="en-US" sz="225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itchFamily="34" charset="0"/>
              <a:ea typeface="Osaka" charset="-128"/>
              <a:cs typeface="+mn-cs"/>
              <a:sym typeface="Gill Sans" charset="0"/>
            </a:endParaRPr>
          </a:p>
          <a:p>
            <a:pPr marL="0" marR="0" lvl="0" indent="0" algn="l" defTabSz="710153" rtl="0" eaLnBrk="0" fontAlgn="base" latinLnBrk="0" hangingPunct="0">
              <a:lnSpc>
                <a:spcPct val="100000"/>
              </a:lnSpc>
              <a:spcBef>
                <a:spcPct val="0"/>
              </a:spcBef>
              <a:spcAft>
                <a:spcPct val="0"/>
              </a:spcAft>
              <a:buClrTx/>
              <a:buSzTx/>
              <a:buFontTx/>
              <a:buNone/>
              <a:tabLst/>
              <a:defRPr/>
            </a:pPr>
            <a:endParaRPr kumimoji="0" lang="en-US" sz="1575"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itchFamily="34" charset="0"/>
              <a:ea typeface="Osaka" charset="-128"/>
              <a:cs typeface="+mn-cs"/>
              <a:sym typeface="Gill Sans" charset="0"/>
            </a:endParaRPr>
          </a:p>
        </p:txBody>
      </p:sp>
      <p:pic>
        <p:nvPicPr>
          <p:cNvPr id="27" name="Picture 428" descr="MPj01491110000[1]"/>
          <p:cNvPicPr>
            <a:picLocks noChangeAspect="1" noChangeArrowheads="1"/>
          </p:cNvPicPr>
          <p:nvPr/>
        </p:nvPicPr>
        <p:blipFill>
          <a:blip r:embed="rId4" cstate="print"/>
          <a:srcRect l="12500" t="40698"/>
          <a:stretch>
            <a:fillRect/>
          </a:stretch>
        </p:blipFill>
        <p:spPr bwMode="auto">
          <a:xfrm>
            <a:off x="9327438" y="3599542"/>
            <a:ext cx="2347619" cy="1202390"/>
          </a:xfrm>
          <a:prstGeom prst="rect">
            <a:avLst/>
          </a:prstGeom>
          <a:noFill/>
          <a:ln w="9525">
            <a:noFill/>
            <a:miter lim="800000"/>
            <a:headEnd/>
            <a:tailEnd/>
          </a:ln>
        </p:spPr>
      </p:pic>
      <p:pic>
        <p:nvPicPr>
          <p:cNvPr id="29" name="Picture 425" descr="MPj04285190000[1]"/>
          <p:cNvPicPr>
            <a:picLocks noChangeAspect="1" noChangeArrowheads="1"/>
          </p:cNvPicPr>
          <p:nvPr/>
        </p:nvPicPr>
        <p:blipFill>
          <a:blip r:embed="rId5" cstate="print"/>
          <a:srcRect/>
          <a:stretch>
            <a:fillRect/>
          </a:stretch>
        </p:blipFill>
        <p:spPr bwMode="auto">
          <a:xfrm>
            <a:off x="8401080" y="2852379"/>
            <a:ext cx="1536010" cy="1174353"/>
          </a:xfrm>
          <a:prstGeom prst="rect">
            <a:avLst/>
          </a:prstGeom>
          <a:noFill/>
          <a:ln w="9525">
            <a:noFill/>
            <a:miter lim="800000"/>
            <a:headEnd/>
            <a:tailEnd/>
          </a:ln>
        </p:spPr>
      </p:pic>
      <p:sp>
        <p:nvSpPr>
          <p:cNvPr id="32" name="Rectangle 5"/>
          <p:cNvSpPr>
            <a:spLocks noChangeArrowheads="1"/>
          </p:cNvSpPr>
          <p:nvPr/>
        </p:nvSpPr>
        <p:spPr bwMode="auto">
          <a:xfrm>
            <a:off x="4443188" y="4099357"/>
            <a:ext cx="3245649" cy="615553"/>
          </a:xfrm>
          <a:prstGeom prst="rect">
            <a:avLst/>
          </a:prstGeom>
          <a:solidFill>
            <a:srgbClr val="C00000"/>
          </a:solidFill>
          <a:ln w="9525">
            <a:noFill/>
            <a:miter lim="800000"/>
            <a:headEnd/>
            <a:tailEnd/>
          </a:ln>
          <a:effectLst>
            <a:outerShdw dist="35921" dir="2700000" algn="ctr" rotWithShape="0">
              <a:srgbClr val="1D0801"/>
            </a:outerShdw>
          </a:effectLst>
        </p:spPr>
        <p:txBody>
          <a:bodyPr wrap="square" lIns="0" tIns="0" rIns="0" bIns="0">
            <a:spAutoFit/>
          </a:bodyPr>
          <a:lstStyle/>
          <a:p>
            <a:pPr marL="0" marR="0" lvl="0" indent="0" algn="ctr" defTabSz="710153" rtl="0" eaLnBrk="0" fontAlgn="base" latinLnBrk="0" hangingPunct="0">
              <a:lnSpc>
                <a:spcPct val="100000"/>
              </a:lnSpc>
              <a:spcBef>
                <a:spcPct val="0"/>
              </a:spcBef>
              <a:spcAft>
                <a:spcPct val="0"/>
              </a:spcAft>
              <a:buClrTx/>
              <a:buSzTx/>
              <a:buFontTx/>
              <a:buNone/>
              <a:tabLst/>
              <a:defRPr/>
            </a:pPr>
            <a:r>
              <a:rPr kumimoji="0" lang="en-US" sz="4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
                <a:ea typeface="Osaka" charset="-128"/>
                <a:sym typeface="Gill Sans" charset="0"/>
              </a:rPr>
              <a:t>Addiction</a:t>
            </a:r>
            <a:endParaRPr kumimoji="0" lang="en-US" sz="4163"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
              <a:ea typeface="Osaka" charset="-128"/>
              <a:sym typeface="Gill Sans" charset="0"/>
            </a:endParaRPr>
          </a:p>
        </p:txBody>
      </p:sp>
      <p:sp>
        <p:nvSpPr>
          <p:cNvPr id="43" name="Rectangle 16"/>
          <p:cNvSpPr>
            <a:spLocks noChangeArrowheads="1"/>
          </p:cNvSpPr>
          <p:nvPr/>
        </p:nvSpPr>
        <p:spPr bwMode="auto">
          <a:xfrm>
            <a:off x="4519472" y="2155553"/>
            <a:ext cx="3045109" cy="588623"/>
          </a:xfrm>
          <a:prstGeom prst="rect">
            <a:avLst/>
          </a:prstGeom>
          <a:solidFill>
            <a:srgbClr val="00B0F0"/>
          </a:solidFill>
          <a:ln w="9525">
            <a:noFill/>
            <a:miter lim="800000"/>
            <a:headEnd/>
            <a:tailEnd/>
          </a:ln>
          <a:effectLst>
            <a:outerShdw dist="35921" dir="2700000" algn="ctr" rotWithShape="0">
              <a:srgbClr val="1D0801"/>
            </a:outerShdw>
          </a:effectLst>
        </p:spPr>
        <p:txBody>
          <a:bodyPr wrap="square" lIns="0" tIns="0" rIns="0" bIns="0">
            <a:spAutoFit/>
          </a:bodyPr>
          <a:lstStyle/>
          <a:p>
            <a:pPr marL="0" marR="0" lvl="0" indent="0" algn="ctr" defTabSz="710153" rtl="0" eaLnBrk="0" fontAlgn="base" latinLnBrk="0" hangingPunct="0">
              <a:lnSpc>
                <a:spcPct val="100000"/>
              </a:lnSpc>
              <a:spcBef>
                <a:spcPct val="0"/>
              </a:spcBef>
              <a:spcAft>
                <a:spcPct val="0"/>
              </a:spcAft>
              <a:buClrTx/>
              <a:buSzTx/>
              <a:buFontTx/>
              <a:buNone/>
              <a:tabLst/>
              <a:defRPr/>
            </a:pPr>
            <a:r>
              <a:rPr kumimoji="0" lang="en-US" sz="3375" u="none" strike="noStrike" kern="1200" cap="none" spc="0" normalizeH="0" noProof="0" dirty="0">
                <a:ln>
                  <a:noFill/>
                </a:ln>
                <a:solidFill>
                  <a:schemeClr val="bg1"/>
                </a:solidFill>
                <a:effectLst/>
                <a:uLnTx/>
                <a:uFillTx/>
                <a:latin typeface="Calibri  "/>
                <a:ea typeface="Osaka" charset="-128"/>
                <a:sym typeface="Gill Sans" charset="0"/>
              </a:rPr>
              <a:t>Drugs/Alcohol</a:t>
            </a:r>
          </a:p>
          <a:p>
            <a:pPr marL="0" marR="0" lvl="0" indent="0" algn="ctr" defTabSz="710153" rtl="0" eaLnBrk="0" fontAlgn="base" latinLnBrk="0" hangingPunct="0">
              <a:lnSpc>
                <a:spcPct val="100000"/>
              </a:lnSpc>
              <a:spcBef>
                <a:spcPct val="0"/>
              </a:spcBef>
              <a:spcAft>
                <a:spcPct val="0"/>
              </a:spcAft>
              <a:buClrTx/>
              <a:buSzTx/>
              <a:buFontTx/>
              <a:buNone/>
              <a:tabLst/>
              <a:defRPr/>
            </a:pPr>
            <a:r>
              <a:rPr kumimoji="0" lang="en-US" sz="450" b="1" i="1" u="none" strike="noStrike" kern="1200" cap="none" spc="0" normalizeH="0" baseline="0" noProof="0" dirty="0">
                <a:ln>
                  <a:noFill/>
                </a:ln>
                <a:solidFill>
                  <a:srgbClr val="FFFF00"/>
                </a:solidFill>
                <a:effectLst/>
                <a:uLnTx/>
                <a:uFillTx/>
                <a:latin typeface="Corbel" pitchFamily="34" charset="0"/>
                <a:ea typeface="Osaka" charset="-128"/>
                <a:cs typeface="+mn-cs"/>
                <a:sym typeface="Gill Sans" charset="0"/>
              </a:rPr>
              <a:t>  </a:t>
            </a:r>
          </a:p>
        </p:txBody>
      </p:sp>
      <p:sp>
        <p:nvSpPr>
          <p:cNvPr id="45" name="Text Box 18"/>
          <p:cNvSpPr txBox="1">
            <a:spLocks noChangeArrowheads="1"/>
          </p:cNvSpPr>
          <p:nvPr/>
        </p:nvSpPr>
        <p:spPr bwMode="auto">
          <a:xfrm>
            <a:off x="3956847" y="3086517"/>
            <a:ext cx="4218441" cy="646710"/>
          </a:xfrm>
          <a:prstGeom prst="rect">
            <a:avLst/>
          </a:prstGeom>
          <a:solidFill>
            <a:srgbClr val="5EC450"/>
          </a:solidFill>
          <a:ln w="9525">
            <a:noFill/>
            <a:miter lim="800000"/>
            <a:headEnd/>
            <a:tailEnd/>
          </a:ln>
          <a:effectLst>
            <a:outerShdw dist="35921" dir="2700000" algn="ctr" rotWithShape="0">
              <a:srgbClr val="1D0801"/>
            </a:outerShdw>
          </a:effectLst>
        </p:spPr>
        <p:txBody>
          <a:bodyPr wrap="none" lIns="91683" tIns="45908" rIns="91683" bIns="45908">
            <a:spAutoFit/>
          </a:bodyPr>
          <a:lstStyle/>
          <a:p>
            <a:pPr marL="0" marR="0" lvl="0" indent="0" algn="ctr" defTabSz="710153"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itchFamily="34" charset="0"/>
                <a:ea typeface="ＭＳ Ｐゴシック" charset="-128"/>
                <a:cs typeface="Times New Roman" charset="0"/>
                <a:sym typeface="Gill Sans" charset="0"/>
              </a:rPr>
              <a:t>   </a:t>
            </a:r>
            <a:r>
              <a:rPr kumimoji="0" lang="en-US" sz="36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
                <a:ea typeface="ＭＳ Ｐゴシック" charset="-128"/>
                <a:cs typeface="Times New Roman" charset="0"/>
                <a:sym typeface="Gill Sans" charset="0"/>
              </a:rPr>
              <a:t>Brain Mechanisms   </a:t>
            </a:r>
          </a:p>
        </p:txBody>
      </p:sp>
      <p:grpSp>
        <p:nvGrpSpPr>
          <p:cNvPr id="2" name="Group 1">
            <a:extLst>
              <a:ext uri="{FF2B5EF4-FFF2-40B4-BE49-F238E27FC236}">
                <a16:creationId xmlns:a16="http://schemas.microsoft.com/office/drawing/2014/main" id="{126A957B-907C-E5D3-B99A-032EB1474185}"/>
              </a:ext>
            </a:extLst>
          </p:cNvPr>
          <p:cNvGrpSpPr/>
          <p:nvPr/>
        </p:nvGrpSpPr>
        <p:grpSpPr>
          <a:xfrm rot="21433286">
            <a:off x="-330343" y="1186323"/>
            <a:ext cx="1873254" cy="4714875"/>
            <a:chOff x="-380087" y="1103765"/>
            <a:chExt cx="1873254" cy="4714875"/>
          </a:xfrm>
        </p:grpSpPr>
        <p:pic>
          <p:nvPicPr>
            <p:cNvPr id="30" name="Picture 417" descr="dna"/>
            <p:cNvPicPr>
              <a:picLocks noChangeAspect="1" noChangeArrowheads="1"/>
            </p:cNvPicPr>
            <p:nvPr/>
          </p:nvPicPr>
          <p:blipFill>
            <a:blip r:embed="rId6" cstate="print">
              <a:clrChange>
                <a:clrFrom>
                  <a:srgbClr val="000000"/>
                </a:clrFrom>
                <a:clrTo>
                  <a:srgbClr val="000000">
                    <a:alpha val="0"/>
                  </a:srgbClr>
                </a:clrTo>
              </a:clrChange>
            </a:blip>
            <a:srcRect t="5943" r="19875" b="8275"/>
            <a:stretch>
              <a:fillRect/>
            </a:stretch>
          </p:blipFill>
          <p:spPr bwMode="auto">
            <a:xfrm>
              <a:off x="-380087" y="2789690"/>
              <a:ext cx="1797051" cy="3028950"/>
            </a:xfrm>
            <a:prstGeom prst="rect">
              <a:avLst/>
            </a:prstGeom>
            <a:noFill/>
            <a:ln w="9525">
              <a:noFill/>
              <a:miter lim="800000"/>
              <a:headEnd/>
              <a:tailEnd/>
            </a:ln>
          </p:spPr>
        </p:pic>
        <p:pic>
          <p:nvPicPr>
            <p:cNvPr id="51" name="Picture 421" descr="dna"/>
            <p:cNvPicPr>
              <a:picLocks noChangeAspect="1" noChangeArrowheads="1"/>
            </p:cNvPicPr>
            <p:nvPr/>
          </p:nvPicPr>
          <p:blipFill>
            <a:blip r:embed="rId6" cstate="print">
              <a:clrChange>
                <a:clrFrom>
                  <a:srgbClr val="000000"/>
                </a:clrFrom>
                <a:clrTo>
                  <a:srgbClr val="000000">
                    <a:alpha val="0"/>
                  </a:srgbClr>
                </a:clrTo>
              </a:clrChange>
            </a:blip>
            <a:srcRect t="5943" r="19875" b="8275"/>
            <a:stretch>
              <a:fillRect/>
            </a:stretch>
          </p:blipFill>
          <p:spPr bwMode="auto">
            <a:xfrm>
              <a:off x="-303884" y="1103765"/>
              <a:ext cx="1797051" cy="3200400"/>
            </a:xfrm>
            <a:prstGeom prst="rect">
              <a:avLst/>
            </a:prstGeom>
            <a:noFill/>
            <a:ln w="9525">
              <a:noFill/>
              <a:miter lim="800000"/>
              <a:headEnd/>
              <a:tailEnd/>
            </a:ln>
          </p:spPr>
        </p:pic>
      </p:grpSp>
      <p:sp>
        <p:nvSpPr>
          <p:cNvPr id="47" name="Text Box 23"/>
          <p:cNvSpPr txBox="1">
            <a:spLocks noChangeArrowheads="1"/>
          </p:cNvSpPr>
          <p:nvPr/>
        </p:nvSpPr>
        <p:spPr bwMode="auto">
          <a:xfrm>
            <a:off x="1468477" y="852217"/>
            <a:ext cx="3520495" cy="965259"/>
          </a:xfrm>
          <a:prstGeom prst="rect">
            <a:avLst/>
          </a:prstGeom>
          <a:solidFill>
            <a:srgbClr val="FF9933"/>
          </a:solidFill>
          <a:ln w="9525">
            <a:noFill/>
            <a:miter lim="800000"/>
            <a:headEnd/>
            <a:tailEnd/>
          </a:ln>
          <a:effectLst>
            <a:outerShdw dist="35921" dir="2700000" algn="ctr" rotWithShape="0">
              <a:srgbClr val="1D0801"/>
            </a:outerShdw>
          </a:effectLst>
        </p:spPr>
        <p:txBody>
          <a:bodyPr wrap="square" lIns="91683" tIns="45908" rIns="91683" bIns="45908">
            <a:spAutoFit/>
          </a:bodyPr>
          <a:lstStyle/>
          <a:p>
            <a:pPr marL="0" marR="0" lvl="0" indent="0" algn="ctr" defTabSz="710153" rtl="0" eaLnBrk="0" fontAlgn="base" latinLnBrk="0" hangingPunct="0">
              <a:lnSpc>
                <a:spcPct val="90000"/>
              </a:lnSpc>
              <a:spcBef>
                <a:spcPct val="0"/>
              </a:spcBef>
              <a:spcAft>
                <a:spcPct val="0"/>
              </a:spcAft>
              <a:buClrTx/>
              <a:buSzTx/>
              <a:buFontTx/>
              <a:buNone/>
              <a:tabLst/>
              <a:defRPr/>
            </a:pPr>
            <a:r>
              <a:rPr kumimoji="0" lang="en-US" sz="3375"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
                <a:ea typeface="Osaka" charset="-128"/>
                <a:sym typeface="Gill Sans" charset="0"/>
              </a:rPr>
              <a:t>Biology</a:t>
            </a:r>
          </a:p>
          <a:p>
            <a:pPr marL="0" marR="0" lvl="0" indent="0" algn="ctr" defTabSz="710153" rtl="0" eaLnBrk="0" fontAlgn="base" latinLnBrk="0" hangingPunct="0">
              <a:lnSpc>
                <a:spcPct val="90000"/>
              </a:lnSpc>
              <a:spcBef>
                <a:spcPct val="0"/>
              </a:spcBef>
              <a:spcAft>
                <a:spcPct val="0"/>
              </a:spcAft>
              <a:buClrTx/>
              <a:buSzTx/>
              <a:buFontTx/>
              <a:buNone/>
              <a:tabLst/>
              <a:defRPr/>
            </a:pPr>
            <a:r>
              <a:rPr kumimoji="0" lang="en-US" sz="2925"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
                <a:ea typeface="Osaka" charset="-128"/>
                <a:sym typeface="Gill Sans" charset="0"/>
              </a:rPr>
              <a:t>Genes/Development</a:t>
            </a:r>
          </a:p>
        </p:txBody>
      </p:sp>
      <p:sp>
        <p:nvSpPr>
          <p:cNvPr id="6" name="TextBox 5"/>
          <p:cNvSpPr txBox="1"/>
          <p:nvPr/>
        </p:nvSpPr>
        <p:spPr>
          <a:xfrm>
            <a:off x="5595976" y="4739982"/>
            <a:ext cx="1000047" cy="611706"/>
          </a:xfrm>
          <a:prstGeom prst="rect">
            <a:avLst/>
          </a:prstGeom>
          <a:noFill/>
        </p:spPr>
        <p:txBody>
          <a:bodyPr wrap="square" rtlCol="0">
            <a:spAutoFit/>
          </a:bodyPr>
          <a:lstStyle/>
          <a:p>
            <a:pPr marL="0" marR="0" lvl="0" indent="0" algn="l" defTabSz="1028700" rtl="0" eaLnBrk="1" fontAlgn="base" latinLnBrk="0" hangingPunct="1">
              <a:lnSpc>
                <a:spcPct val="100000"/>
              </a:lnSpc>
              <a:spcBef>
                <a:spcPct val="0"/>
              </a:spcBef>
              <a:spcAft>
                <a:spcPct val="0"/>
              </a:spcAft>
              <a:buClrTx/>
              <a:buSzTx/>
              <a:buFontTx/>
              <a:buNone/>
              <a:tabLst/>
              <a:defRPr/>
            </a:pPr>
            <a:r>
              <a:rPr kumimoji="0" lang="en-US" sz="3375" u="none" strike="noStrike" kern="1200" cap="none" spc="0" normalizeH="0" baseline="0" noProof="0" dirty="0">
                <a:ln>
                  <a:noFill/>
                </a:ln>
                <a:solidFill>
                  <a:schemeClr val="bg1"/>
                </a:solidFill>
                <a:effectLst/>
                <a:uLnTx/>
                <a:uFillTx/>
                <a:latin typeface="Calibri  "/>
              </a:rPr>
              <a:t>Age</a:t>
            </a:r>
          </a:p>
        </p:txBody>
      </p:sp>
    </p:spTree>
    <p:extLst>
      <p:ext uri="{BB962C8B-B14F-4D97-AF65-F5344CB8AC3E}">
        <p14:creationId xmlns:p14="http://schemas.microsoft.com/office/powerpoint/2010/main" val="4080704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75E4F3FD-EE69-0E0D-466B-F83708C2C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714" y="968667"/>
            <a:ext cx="56324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4F5B0916-2097-E4AA-0925-0388F3771528}"/>
              </a:ext>
            </a:extLst>
          </p:cNvPr>
          <p:cNvCxnSpPr/>
          <p:nvPr/>
        </p:nvCxnSpPr>
        <p:spPr>
          <a:xfrm flipV="1">
            <a:off x="2968625" y="1162342"/>
            <a:ext cx="0" cy="25241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06DBAAD6-8459-540E-9BF1-5E9F953D191E}"/>
              </a:ext>
            </a:extLst>
          </p:cNvPr>
          <p:cNvCxnSpPr/>
          <p:nvPr/>
        </p:nvCxnSpPr>
        <p:spPr>
          <a:xfrm>
            <a:off x="2968625" y="3799180"/>
            <a:ext cx="0" cy="25225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1B74452D-1869-AC0D-6205-3214C578A8B4}"/>
              </a:ext>
            </a:extLst>
          </p:cNvPr>
          <p:cNvSpPr txBox="1"/>
          <p:nvPr/>
        </p:nvSpPr>
        <p:spPr>
          <a:xfrm rot="16200000">
            <a:off x="2028032" y="2361698"/>
            <a:ext cx="1374775" cy="325438"/>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1519" b="0" i="0" u="none" strike="noStrike" kern="1200" cap="none" spc="0" normalizeH="0" baseline="0" noProof="0" dirty="0">
                <a:ln>
                  <a:noFill/>
                </a:ln>
                <a:solidFill>
                  <a:prstClr val="white"/>
                </a:solidFill>
                <a:effectLst/>
                <a:uLnTx/>
                <a:uFillTx/>
                <a:latin typeface="Calibri" panose="020F0502020204030204"/>
                <a:ea typeface="+mn-ea"/>
                <a:cs typeface="+mn-cs"/>
              </a:rPr>
              <a:t>Population size</a:t>
            </a:r>
            <a:endParaRPr kumimoji="0" lang="es-AR" sz="151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ADEE40-2978-BF3F-F20F-E8DE36803A01}"/>
              </a:ext>
            </a:extLst>
          </p:cNvPr>
          <p:cNvSpPr txBox="1"/>
          <p:nvPr/>
        </p:nvSpPr>
        <p:spPr>
          <a:xfrm rot="16200000">
            <a:off x="2027238" y="4775491"/>
            <a:ext cx="1338262" cy="325438"/>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1519" b="0" i="0" u="none" strike="noStrike" kern="1200" cap="none" spc="0" normalizeH="0" baseline="0" noProof="0" dirty="0">
                <a:ln>
                  <a:noFill/>
                </a:ln>
                <a:solidFill>
                  <a:prstClr val="white"/>
                </a:solidFill>
                <a:effectLst/>
                <a:uLnTx/>
                <a:uFillTx/>
                <a:latin typeface="Calibri" panose="020F0502020204030204"/>
                <a:ea typeface="+mn-ea"/>
                <a:cs typeface="+mn-cs"/>
              </a:rPr>
              <a:t>Annual Deaths</a:t>
            </a:r>
            <a:endParaRPr kumimoji="0" lang="es-AR" sz="151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A910914-640F-21AC-3D1D-E74A2C87B156}"/>
              </a:ext>
            </a:extLst>
          </p:cNvPr>
          <p:cNvSpPr/>
          <p:nvPr/>
        </p:nvSpPr>
        <p:spPr>
          <a:xfrm>
            <a:off x="5292726" y="3794416"/>
            <a:ext cx="1108075" cy="25908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771571" rtl="0" eaLnBrk="1" fontAlgn="auto" latinLnBrk="0" hangingPunct="1">
              <a:lnSpc>
                <a:spcPct val="100000"/>
              </a:lnSpc>
              <a:spcBef>
                <a:spcPts val="0"/>
              </a:spcBef>
              <a:spcAft>
                <a:spcPts val="0"/>
              </a:spcAft>
              <a:buClrTx/>
              <a:buSzTx/>
              <a:buFontTx/>
              <a:buNone/>
              <a:tabLst/>
              <a:defRPr/>
            </a:pPr>
            <a:endParaRPr kumimoji="0" lang="es-AR" sz="151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5E8AF6B-914D-AB4E-9D36-32EEF47E987A}"/>
              </a:ext>
            </a:extLst>
          </p:cNvPr>
          <p:cNvSpPr/>
          <p:nvPr/>
        </p:nvSpPr>
        <p:spPr>
          <a:xfrm>
            <a:off x="3160714" y="3794416"/>
            <a:ext cx="2092325" cy="30003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771571" rtl="0" eaLnBrk="1" fontAlgn="auto" latinLnBrk="0" hangingPunct="1">
              <a:lnSpc>
                <a:spcPct val="100000"/>
              </a:lnSpc>
              <a:spcBef>
                <a:spcPts val="0"/>
              </a:spcBef>
              <a:spcAft>
                <a:spcPts val="0"/>
              </a:spcAft>
              <a:buClrTx/>
              <a:buSzTx/>
              <a:buFontTx/>
              <a:buNone/>
              <a:tabLst/>
              <a:defRPr/>
            </a:pPr>
            <a:endParaRPr kumimoji="0" lang="es-AR" sz="151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6717816-0F56-985C-B793-25735B412FB9}"/>
              </a:ext>
            </a:extLst>
          </p:cNvPr>
          <p:cNvSpPr txBox="1"/>
          <p:nvPr/>
        </p:nvSpPr>
        <p:spPr>
          <a:xfrm>
            <a:off x="1328739" y="1162342"/>
            <a:ext cx="460375" cy="663575"/>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3713" b="0" i="0" u="none" strike="noStrike" kern="1200" cap="none" spc="0" normalizeH="0" baseline="0" noProof="0" dirty="0">
                <a:ln>
                  <a:noFill/>
                </a:ln>
                <a:solidFill>
                  <a:prstClr val="white"/>
                </a:solidFill>
                <a:effectLst/>
                <a:uLnTx/>
                <a:uFillTx/>
                <a:latin typeface="Calibri" panose="020F0502020204030204"/>
                <a:ea typeface="+mn-ea"/>
                <a:cs typeface="+mn-cs"/>
              </a:rPr>
              <a:t>A</a:t>
            </a:r>
            <a:endParaRPr kumimoji="0" lang="es-AR" sz="37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E3187B-31CE-C664-87C8-3CAB5BF11BFD}"/>
              </a:ext>
            </a:extLst>
          </p:cNvPr>
          <p:cNvSpPr txBox="1"/>
          <p:nvPr/>
        </p:nvSpPr>
        <p:spPr>
          <a:xfrm>
            <a:off x="1328738" y="3791242"/>
            <a:ext cx="444500" cy="663575"/>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3713" b="0" i="0" u="none" strike="noStrike" kern="1200" cap="none" spc="0" normalizeH="0" baseline="0" noProof="0" dirty="0">
                <a:ln>
                  <a:noFill/>
                </a:ln>
                <a:solidFill>
                  <a:prstClr val="white"/>
                </a:solidFill>
                <a:effectLst/>
                <a:uLnTx/>
                <a:uFillTx/>
                <a:latin typeface="Calibri" panose="020F0502020204030204"/>
                <a:ea typeface="+mn-ea"/>
                <a:cs typeface="+mn-cs"/>
              </a:rPr>
              <a:t>B</a:t>
            </a:r>
            <a:endParaRPr kumimoji="0" lang="es-AR" sz="37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4982238-0A22-8A39-7983-19CFE46B4DC6}"/>
              </a:ext>
            </a:extLst>
          </p:cNvPr>
          <p:cNvSpPr txBox="1"/>
          <p:nvPr/>
        </p:nvSpPr>
        <p:spPr>
          <a:xfrm>
            <a:off x="5431632" y="3830408"/>
            <a:ext cx="830262" cy="325438"/>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1519" b="0" i="0" u="none" strike="noStrike" kern="1200" cap="none" spc="0" normalizeH="0" baseline="0" noProof="0" dirty="0">
                <a:ln>
                  <a:noFill/>
                </a:ln>
                <a:solidFill>
                  <a:prstClr val="white"/>
                </a:solidFill>
                <a:effectLst/>
                <a:uLnTx/>
                <a:uFillTx/>
                <a:latin typeface="Calibri" panose="020F0502020204030204"/>
                <a:ea typeface="+mn-ea"/>
                <a:cs typeface="+mn-cs"/>
              </a:rPr>
              <a:t>400,000</a:t>
            </a:r>
            <a:endParaRPr kumimoji="0" lang="es-AR" sz="151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C7DE8F4-AC67-02E7-83C6-7AB8E3427456}"/>
              </a:ext>
            </a:extLst>
          </p:cNvPr>
          <p:cNvSpPr txBox="1"/>
          <p:nvPr/>
        </p:nvSpPr>
        <p:spPr>
          <a:xfrm>
            <a:off x="3819525" y="3788067"/>
            <a:ext cx="730250" cy="327025"/>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1519" b="0" i="0" u="none" strike="noStrike" kern="1200" cap="none" spc="0" normalizeH="0" baseline="0" noProof="0" dirty="0">
                <a:ln>
                  <a:noFill/>
                </a:ln>
                <a:solidFill>
                  <a:prstClr val="white"/>
                </a:solidFill>
                <a:effectLst/>
                <a:uLnTx/>
                <a:uFillTx/>
                <a:latin typeface="Calibri" panose="020F0502020204030204"/>
                <a:ea typeface="+mn-ea"/>
                <a:cs typeface="+mn-cs"/>
              </a:rPr>
              <a:t>85,000</a:t>
            </a:r>
            <a:endParaRPr kumimoji="0" lang="es-AR" sz="151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a:extLst>
              <a:ext uri="{FF2B5EF4-FFF2-40B4-BE49-F238E27FC236}">
                <a16:creationId xmlns:a16="http://schemas.microsoft.com/office/drawing/2014/main" id="{7921D6EE-8D27-37C6-3887-6AD3CE3EB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326" y="3794417"/>
            <a:ext cx="12985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B6C8ADE-AC83-DA6D-7427-6CBC67E85078}"/>
              </a:ext>
            </a:extLst>
          </p:cNvPr>
          <p:cNvSpPr txBox="1"/>
          <p:nvPr/>
        </p:nvSpPr>
        <p:spPr>
          <a:xfrm>
            <a:off x="7392988" y="3856330"/>
            <a:ext cx="1187450" cy="325437"/>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1519" b="0" i="0" u="none" strike="noStrike" kern="1200" cap="none" spc="0" normalizeH="0" baseline="0" noProof="0" dirty="0">
                <a:ln>
                  <a:noFill/>
                </a:ln>
                <a:solidFill>
                  <a:prstClr val="white"/>
                </a:solidFill>
                <a:effectLst/>
                <a:uLnTx/>
                <a:uFillTx/>
                <a:latin typeface="Calibri" panose="020F0502020204030204"/>
                <a:ea typeface="+mn-ea"/>
                <a:cs typeface="+mn-cs"/>
              </a:rPr>
              <a:t>    &gt;100,000 </a:t>
            </a:r>
            <a:endParaRPr kumimoji="0" lang="es-AR" sz="151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A49559D-76AF-AFC1-71D3-CD9D1AC305B6}"/>
              </a:ext>
            </a:extLst>
          </p:cNvPr>
          <p:cNvSpPr/>
          <p:nvPr/>
        </p:nvSpPr>
        <p:spPr>
          <a:xfrm>
            <a:off x="5791200" y="1489367"/>
            <a:ext cx="1752600" cy="347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F1E884A-859D-3194-D62F-8869162327BF}"/>
              </a:ext>
            </a:extLst>
          </p:cNvPr>
          <p:cNvSpPr txBox="1"/>
          <p:nvPr/>
        </p:nvSpPr>
        <p:spPr>
          <a:xfrm>
            <a:off x="9063327" y="1716088"/>
            <a:ext cx="2982912" cy="107632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US Prevalence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Use and SUD </a:t>
            </a:r>
          </a:p>
        </p:txBody>
      </p:sp>
      <p:sp>
        <p:nvSpPr>
          <p:cNvPr id="21" name="TextBox 20">
            <a:extLst>
              <a:ext uri="{FF2B5EF4-FFF2-40B4-BE49-F238E27FC236}">
                <a16:creationId xmlns:a16="http://schemas.microsoft.com/office/drawing/2014/main" id="{92EAD22C-74B0-44A5-7EF3-3548E9E86C5E}"/>
              </a:ext>
            </a:extLst>
          </p:cNvPr>
          <p:cNvSpPr txBox="1"/>
          <p:nvPr/>
        </p:nvSpPr>
        <p:spPr>
          <a:xfrm>
            <a:off x="9336051" y="4497274"/>
            <a:ext cx="2437463" cy="107721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Drug Related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ortality</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E48882D-C4FD-5855-0B78-91E1DD6369EA}"/>
              </a:ext>
            </a:extLst>
          </p:cNvPr>
          <p:cNvSpPr txBox="1"/>
          <p:nvPr/>
        </p:nvSpPr>
        <p:spPr>
          <a:xfrm>
            <a:off x="-18090" y="61496"/>
            <a:ext cx="12191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small" spc="0" normalizeH="0" baseline="0" noProof="0" dirty="0">
                <a:ln>
                  <a:noFill/>
                </a:ln>
                <a:solidFill>
                  <a:prstClr val="white"/>
                </a:solidFill>
                <a:effectLst/>
                <a:uLnTx/>
                <a:uFillTx/>
                <a:latin typeface="Calibri Light" panose="020F0302020204030204"/>
                <a:ea typeface="+mn-ea"/>
                <a:cs typeface="+mn-cs"/>
              </a:rPr>
              <a:t>The Drug Matters: Some are more Addictive than Others</a:t>
            </a:r>
          </a:p>
        </p:txBody>
      </p:sp>
      <p:sp>
        <p:nvSpPr>
          <p:cNvPr id="2" name="TextBox 1">
            <a:extLst>
              <a:ext uri="{FF2B5EF4-FFF2-40B4-BE49-F238E27FC236}">
                <a16:creationId xmlns:a16="http://schemas.microsoft.com/office/drawing/2014/main" id="{DA4D8E5E-2751-46EE-61C1-072F1FA69FC1}"/>
              </a:ext>
            </a:extLst>
          </p:cNvPr>
          <p:cNvSpPr txBox="1"/>
          <p:nvPr/>
        </p:nvSpPr>
        <p:spPr>
          <a:xfrm>
            <a:off x="3222700" y="1350867"/>
            <a:ext cx="119365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
                <a:ea typeface="+mn-ea"/>
                <a:cs typeface="+mn-cs"/>
              </a:rPr>
              <a:t>Alcohol 15 %</a:t>
            </a:r>
          </a:p>
        </p:txBody>
      </p:sp>
      <p:sp>
        <p:nvSpPr>
          <p:cNvPr id="3" name="TextBox 2">
            <a:extLst>
              <a:ext uri="{FF2B5EF4-FFF2-40B4-BE49-F238E27FC236}">
                <a16:creationId xmlns:a16="http://schemas.microsoft.com/office/drawing/2014/main" id="{FF1B35BC-59FF-BDD1-0071-1720D5344638}"/>
              </a:ext>
            </a:extLst>
          </p:cNvPr>
          <p:cNvSpPr txBox="1"/>
          <p:nvPr/>
        </p:nvSpPr>
        <p:spPr>
          <a:xfrm>
            <a:off x="5273898" y="2285904"/>
            <a:ext cx="119365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
                <a:ea typeface="+mn-ea"/>
                <a:cs typeface="+mn-cs"/>
              </a:rPr>
              <a:t>Cigarettes 55%</a:t>
            </a:r>
          </a:p>
        </p:txBody>
      </p:sp>
      <p:sp>
        <p:nvSpPr>
          <p:cNvPr id="8" name="TextBox 7">
            <a:extLst>
              <a:ext uri="{FF2B5EF4-FFF2-40B4-BE49-F238E27FC236}">
                <a16:creationId xmlns:a16="http://schemas.microsoft.com/office/drawing/2014/main" id="{2CA5C541-1AF4-7D61-82AF-4A71A23A5D75}"/>
              </a:ext>
            </a:extLst>
          </p:cNvPr>
          <p:cNvSpPr txBox="1"/>
          <p:nvPr/>
        </p:nvSpPr>
        <p:spPr>
          <a:xfrm>
            <a:off x="6400801" y="2485188"/>
            <a:ext cx="110626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
                <a:ea typeface="+mn-ea"/>
                <a:cs typeface="+mn-cs"/>
              </a:rPr>
              <a:t>Cannabis 9%</a:t>
            </a:r>
          </a:p>
        </p:txBody>
      </p:sp>
      <p:sp>
        <p:nvSpPr>
          <p:cNvPr id="23" name="TextBox 22">
            <a:extLst>
              <a:ext uri="{FF2B5EF4-FFF2-40B4-BE49-F238E27FC236}">
                <a16:creationId xmlns:a16="http://schemas.microsoft.com/office/drawing/2014/main" id="{4834F275-689A-B363-0598-D4C14E5729D1}"/>
              </a:ext>
            </a:extLst>
          </p:cNvPr>
          <p:cNvSpPr txBox="1"/>
          <p:nvPr/>
        </p:nvSpPr>
        <p:spPr>
          <a:xfrm rot="16200000">
            <a:off x="7045498" y="2350434"/>
            <a:ext cx="1300782" cy="2467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
                <a:ea typeface="+mn-ea"/>
                <a:cs typeface="+mn-cs"/>
              </a:rPr>
              <a:t>Pain relievers 15%</a:t>
            </a:r>
          </a:p>
        </p:txBody>
      </p:sp>
      <p:sp>
        <p:nvSpPr>
          <p:cNvPr id="24" name="TextBox 23">
            <a:extLst>
              <a:ext uri="{FF2B5EF4-FFF2-40B4-BE49-F238E27FC236}">
                <a16:creationId xmlns:a16="http://schemas.microsoft.com/office/drawing/2014/main" id="{88E52218-800C-5A16-05DF-2DD219979D95}"/>
              </a:ext>
            </a:extLst>
          </p:cNvPr>
          <p:cNvSpPr txBox="1"/>
          <p:nvPr/>
        </p:nvSpPr>
        <p:spPr>
          <a:xfrm rot="16200000">
            <a:off x="7512839" y="2569226"/>
            <a:ext cx="131080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
                <a:ea typeface="+mn-ea"/>
                <a:cs typeface="+mn-cs"/>
              </a:rPr>
              <a:t>Cocaine 19%</a:t>
            </a:r>
          </a:p>
        </p:txBody>
      </p:sp>
      <p:sp>
        <p:nvSpPr>
          <p:cNvPr id="25" name="TextBox 24">
            <a:extLst>
              <a:ext uri="{FF2B5EF4-FFF2-40B4-BE49-F238E27FC236}">
                <a16:creationId xmlns:a16="http://schemas.microsoft.com/office/drawing/2014/main" id="{E1ED2808-6AEB-3158-19E9-C62A2907B5AE}"/>
              </a:ext>
            </a:extLst>
          </p:cNvPr>
          <p:cNvSpPr txBox="1"/>
          <p:nvPr/>
        </p:nvSpPr>
        <p:spPr>
          <a:xfrm rot="16200000">
            <a:off x="7902485" y="2743748"/>
            <a:ext cx="1161910"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
                <a:ea typeface="+mn-ea"/>
                <a:cs typeface="+mn-cs"/>
              </a:rPr>
              <a:t>Meth 51%</a:t>
            </a:r>
          </a:p>
        </p:txBody>
      </p:sp>
      <p:sp>
        <p:nvSpPr>
          <p:cNvPr id="26" name="TextBox 25">
            <a:extLst>
              <a:ext uri="{FF2B5EF4-FFF2-40B4-BE49-F238E27FC236}">
                <a16:creationId xmlns:a16="http://schemas.microsoft.com/office/drawing/2014/main" id="{5328EC3B-DF12-CE56-F98C-CD17B4E1A476}"/>
              </a:ext>
            </a:extLst>
          </p:cNvPr>
          <p:cNvSpPr txBox="1"/>
          <p:nvPr/>
        </p:nvSpPr>
        <p:spPr>
          <a:xfrm rot="16200000">
            <a:off x="8205560" y="2995323"/>
            <a:ext cx="965201"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
                <a:ea typeface="+mn-ea"/>
                <a:cs typeface="+mn-cs"/>
              </a:rPr>
              <a:t>Heroin 60%</a:t>
            </a:r>
          </a:p>
        </p:txBody>
      </p:sp>
    </p:spTree>
    <p:extLst>
      <p:ext uri="{BB962C8B-B14F-4D97-AF65-F5344CB8AC3E}">
        <p14:creationId xmlns:p14="http://schemas.microsoft.com/office/powerpoint/2010/main" val="2030806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4" grpId="0"/>
      <p:bldP spid="15" grpId="0"/>
      <p:bldP spid="16" grpId="0"/>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277402" y="-16459"/>
            <a:ext cx="11311847" cy="2123658"/>
          </a:xfrm>
          <a:prstGeom prst="rect">
            <a:avLst/>
          </a:prstGeom>
          <a:noFill/>
          <a:ln w="9525" algn="ctr">
            <a:noFill/>
            <a:miter lim="800000"/>
            <a:headEnd/>
            <a:tailEnd/>
          </a:ln>
        </p:spPr>
        <p:txBody>
          <a:bodyPr wrap="square" anchor="ctr">
            <a:spAutoFit/>
          </a:bodyPr>
          <a:lstStyle/>
          <a:p>
            <a:pPr algn="ctr" eaLnBrk="1" hangingPunct="1"/>
            <a:r>
              <a:rPr lang="en-US" sz="4400" b="1" cap="small" dirty="0">
                <a:solidFill>
                  <a:schemeClr val="bg1"/>
                </a:solidFill>
                <a:latin typeface="Calibri Light" panose="020F0302020204030204" pitchFamily="34" charset="0"/>
                <a:cs typeface="Calibri Light" panose="020F0302020204030204" pitchFamily="34" charset="0"/>
              </a:rPr>
              <a:t>Gene Cluster is Associated with  Vulnerability to Nicotine Dependence</a:t>
            </a:r>
            <a:br>
              <a:rPr lang="en-US" sz="4400" b="1" cap="small" dirty="0">
                <a:solidFill>
                  <a:srgbClr val="1F497D">
                    <a:lumMod val="40000"/>
                    <a:lumOff val="60000"/>
                  </a:srgbClr>
                </a:solidFill>
                <a:latin typeface="Calibri Light" panose="020F0302020204030204" pitchFamily="34" charset="0"/>
                <a:cs typeface="Calibri Light" panose="020F0302020204030204" pitchFamily="34" charset="0"/>
              </a:rPr>
            </a:br>
            <a:endParaRPr lang="en-US" sz="4400" b="1" cap="small" dirty="0">
              <a:solidFill>
                <a:srgbClr val="1F497D">
                  <a:lumMod val="40000"/>
                  <a:lumOff val="60000"/>
                </a:srgbClr>
              </a:solidFill>
              <a:latin typeface="Calibri Light" panose="020F0302020204030204" pitchFamily="34" charset="0"/>
              <a:cs typeface="Calibri Light" panose="020F0302020204030204" pitchFamily="34" charset="0"/>
            </a:endParaRPr>
          </a:p>
        </p:txBody>
      </p:sp>
      <p:pic>
        <p:nvPicPr>
          <p:cNvPr id="111619" name="Picture 3"/>
          <p:cNvPicPr>
            <a:picLocks noChangeAspect="1" noChangeArrowheads="1"/>
          </p:cNvPicPr>
          <p:nvPr/>
        </p:nvPicPr>
        <p:blipFill>
          <a:blip r:embed="rId3" cstate="print"/>
          <a:srcRect l="1355" t="9245" r="64999" b="72005"/>
          <a:stretch>
            <a:fillRect/>
          </a:stretch>
        </p:blipFill>
        <p:spPr bwMode="auto">
          <a:xfrm>
            <a:off x="1993701" y="1418701"/>
            <a:ext cx="8204597" cy="1828800"/>
          </a:xfrm>
          <a:prstGeom prst="rect">
            <a:avLst/>
          </a:prstGeom>
          <a:noFill/>
          <a:ln w="38100" algn="ctr">
            <a:solidFill>
              <a:srgbClr val="FF0000"/>
            </a:solidFill>
            <a:miter lim="800000"/>
            <a:headEnd/>
            <a:tailEnd/>
          </a:ln>
        </p:spPr>
      </p:pic>
      <p:pic>
        <p:nvPicPr>
          <p:cNvPr id="111620" name="Picture 4"/>
          <p:cNvPicPr>
            <a:picLocks noChangeAspect="1" noChangeArrowheads="1"/>
          </p:cNvPicPr>
          <p:nvPr/>
        </p:nvPicPr>
        <p:blipFill>
          <a:blip r:embed="rId4" cstate="print"/>
          <a:srcRect l="9822" t="39371" r="58749" b="33073"/>
          <a:stretch>
            <a:fillRect/>
          </a:stretch>
        </p:blipFill>
        <p:spPr bwMode="auto">
          <a:xfrm>
            <a:off x="1052512" y="3303588"/>
            <a:ext cx="5036344" cy="1687512"/>
          </a:xfrm>
          <a:prstGeom prst="rect">
            <a:avLst/>
          </a:prstGeom>
          <a:noFill/>
          <a:ln w="38100" algn="ctr">
            <a:solidFill>
              <a:srgbClr val="FF0000"/>
            </a:solidFill>
            <a:miter lim="800000"/>
            <a:headEnd/>
            <a:tailEnd/>
          </a:ln>
        </p:spPr>
      </p:pic>
      <p:pic>
        <p:nvPicPr>
          <p:cNvPr id="111621" name="Picture 10"/>
          <p:cNvPicPr>
            <a:picLocks noChangeAspect="1" noChangeArrowheads="1"/>
          </p:cNvPicPr>
          <p:nvPr/>
        </p:nvPicPr>
        <p:blipFill>
          <a:blip r:embed="rId5" cstate="print"/>
          <a:srcRect l="6876" t="26563" r="60660" b="43460"/>
          <a:stretch>
            <a:fillRect/>
          </a:stretch>
        </p:blipFill>
        <p:spPr bwMode="auto">
          <a:xfrm>
            <a:off x="3967165" y="4992688"/>
            <a:ext cx="4998840" cy="1797050"/>
          </a:xfrm>
          <a:prstGeom prst="rect">
            <a:avLst/>
          </a:prstGeom>
          <a:noFill/>
          <a:ln w="38100">
            <a:solidFill>
              <a:srgbClr val="FF0000"/>
            </a:solidFill>
            <a:miter lim="800000"/>
            <a:headEnd/>
            <a:tailEnd/>
          </a:ln>
        </p:spPr>
      </p:pic>
      <p:pic>
        <p:nvPicPr>
          <p:cNvPr id="111622" name="Picture 5"/>
          <p:cNvPicPr>
            <a:picLocks noChangeAspect="1" noChangeArrowheads="1"/>
          </p:cNvPicPr>
          <p:nvPr/>
        </p:nvPicPr>
        <p:blipFill>
          <a:blip r:embed="rId6" cstate="print"/>
          <a:srcRect l="15781" t="35693" r="57761" b="45313"/>
          <a:stretch>
            <a:fillRect/>
          </a:stretch>
        </p:blipFill>
        <p:spPr bwMode="auto">
          <a:xfrm>
            <a:off x="1775822" y="4433894"/>
            <a:ext cx="4588073" cy="1317625"/>
          </a:xfrm>
          <a:prstGeom prst="rect">
            <a:avLst/>
          </a:prstGeom>
          <a:noFill/>
          <a:ln w="38100" algn="ctr">
            <a:solidFill>
              <a:srgbClr val="FF0000"/>
            </a:solidFill>
            <a:miter lim="800000"/>
            <a:headEnd/>
            <a:tailEnd/>
          </a:ln>
        </p:spPr>
      </p:pic>
      <p:pic>
        <p:nvPicPr>
          <p:cNvPr id="111623" name="Picture 6"/>
          <p:cNvPicPr>
            <a:picLocks noChangeAspect="1" noChangeArrowheads="1"/>
          </p:cNvPicPr>
          <p:nvPr/>
        </p:nvPicPr>
        <p:blipFill>
          <a:blip r:embed="rId7" cstate="print"/>
          <a:srcRect l="15781" t="38020" r="59456" b="43620"/>
          <a:stretch>
            <a:fillRect/>
          </a:stretch>
        </p:blipFill>
        <p:spPr bwMode="auto">
          <a:xfrm>
            <a:off x="5838826" y="3286125"/>
            <a:ext cx="5400675" cy="1601788"/>
          </a:xfrm>
          <a:prstGeom prst="rect">
            <a:avLst/>
          </a:prstGeom>
          <a:noFill/>
          <a:ln w="38100" algn="ctr">
            <a:solidFill>
              <a:srgbClr val="FF0000"/>
            </a:solid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C - Social Determinants of Health - STLT Gateway">
            <a:extLst>
              <a:ext uri="{FF2B5EF4-FFF2-40B4-BE49-F238E27FC236}">
                <a16:creationId xmlns:a16="http://schemas.microsoft.com/office/drawing/2014/main" id="{10901275-6401-E1BB-8FAE-3C280E6EC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762" y="1715789"/>
            <a:ext cx="8115695" cy="4338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360BBDA5-1E87-2CF2-8EEA-6698AB2AE27C}"/>
              </a:ext>
            </a:extLst>
          </p:cNvPr>
          <p:cNvSpPr txBox="1">
            <a:spLocks noChangeArrowheads="1"/>
          </p:cNvSpPr>
          <p:nvPr/>
        </p:nvSpPr>
        <p:spPr>
          <a:xfrm>
            <a:off x="8678551" y="2266663"/>
            <a:ext cx="3297789" cy="4338938"/>
          </a:xfrm>
          <a:prstGeom prst="rect">
            <a:avLst/>
          </a:prstGeom>
        </p:spPr>
        <p:txBody>
          <a:bodyPr>
            <a:normAutofit lnSpcReduction="10000"/>
          </a:bodyPr>
          <a:lstStyle>
            <a:lvl1pPr marL="266700" indent="-266700"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600" kern="1200">
                <a:solidFill>
                  <a:schemeClr val="bg1"/>
                </a:solidFill>
                <a:latin typeface="Calibri  "/>
                <a:ea typeface="+mn-ea"/>
                <a:cs typeface="+mn-cs"/>
              </a:defRPr>
            </a:lvl1pPr>
            <a:lvl2pPr marL="447675"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400" kern="1200">
                <a:solidFill>
                  <a:schemeClr val="bg1"/>
                </a:solidFill>
                <a:latin typeface="Calibri  "/>
                <a:ea typeface="+mn-ea"/>
                <a:cs typeface="+mn-cs"/>
              </a:defRPr>
            </a:lvl2pPr>
            <a:lvl3pPr marL="62865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200" kern="1200">
                <a:solidFill>
                  <a:schemeClr val="bg1"/>
                </a:solidFill>
                <a:latin typeface="Calibri  "/>
                <a:ea typeface="+mn-ea"/>
                <a:cs typeface="+mn-cs"/>
              </a:defRPr>
            </a:lvl3pPr>
            <a:lvl4pPr marL="809625" indent="-180975" algn="l" defTabSz="914400" rtl="0" eaLnBrk="1" latinLnBrk="0" hangingPunct="1">
              <a:lnSpc>
                <a:spcPct val="100000"/>
              </a:lnSpc>
              <a:spcBef>
                <a:spcPts val="0"/>
              </a:spcBef>
              <a:spcAft>
                <a:spcPts val="1000"/>
              </a:spcAft>
              <a:buClr>
                <a:schemeClr val="bg1"/>
              </a:buClr>
              <a:buSzPct val="80000"/>
              <a:buFont typeface="Arial" panose="020B0604020202020204" pitchFamily="34" charset="0"/>
              <a:buChar char="•"/>
              <a:defRPr sz="1000" kern="1200">
                <a:solidFill>
                  <a:schemeClr val="bg1"/>
                </a:solidFill>
                <a:latin typeface="Calibri  "/>
                <a:ea typeface="+mn-ea"/>
                <a:cs typeface="+mn-cs"/>
              </a:defRPr>
            </a:lvl4pPr>
            <a:lvl5pPr marL="99060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000" kern="1200">
                <a:solidFill>
                  <a:schemeClr val="bg1"/>
                </a:solidFill>
                <a:latin typeface="Calibri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ea typeface="ＭＳ Ｐゴシック" pitchFamily="1" charset="-128"/>
              </a:rPr>
              <a:t>Drug availability</a:t>
            </a:r>
          </a:p>
          <a:p>
            <a:r>
              <a:rPr lang="en-US" sz="2000" dirty="0">
                <a:ea typeface="ＭＳ Ｐゴシック" pitchFamily="1" charset="-128"/>
              </a:rPr>
              <a:t>Peers who use drugs</a:t>
            </a:r>
          </a:p>
          <a:p>
            <a:r>
              <a:rPr lang="en-US" sz="2000" dirty="0">
                <a:ea typeface="ＭＳ Ｐゴシック" pitchFamily="1" charset="-128"/>
              </a:rPr>
              <a:t>Parents who use drugs</a:t>
            </a:r>
          </a:p>
          <a:p>
            <a:r>
              <a:rPr lang="en-US" sz="2000" dirty="0">
                <a:ea typeface="ＭＳ Ｐゴシック" pitchFamily="1" charset="-128"/>
              </a:rPr>
              <a:t>Family Problems</a:t>
            </a:r>
          </a:p>
          <a:p>
            <a:r>
              <a:rPr lang="en-US" sz="2000" dirty="0">
                <a:ea typeface="ＭＳ Ｐゴシック" pitchFamily="1" charset="-128"/>
              </a:rPr>
              <a:t>Physical or sexual abuse</a:t>
            </a:r>
          </a:p>
          <a:p>
            <a:r>
              <a:rPr lang="en-US" sz="2000" dirty="0">
                <a:ea typeface="ＭＳ Ｐゴシック" pitchFamily="1" charset="-128"/>
              </a:rPr>
              <a:t>Stress – financial, social</a:t>
            </a:r>
          </a:p>
          <a:p>
            <a:r>
              <a:rPr lang="en-US" sz="2000" dirty="0">
                <a:ea typeface="ＭＳ Ｐゴシック" pitchFamily="1" charset="-128"/>
              </a:rPr>
              <a:t>Education Opportunities</a:t>
            </a:r>
          </a:p>
          <a:p>
            <a:r>
              <a:rPr lang="en-US" sz="2000" dirty="0">
                <a:ea typeface="ＭＳ Ｐゴシック" pitchFamily="1" charset="-128"/>
              </a:rPr>
              <a:t>Nutrition</a:t>
            </a:r>
          </a:p>
          <a:p>
            <a:r>
              <a:rPr lang="en-US" sz="2000" dirty="0">
                <a:ea typeface="ＭＳ Ｐゴシック" pitchFamily="1" charset="-128"/>
              </a:rPr>
              <a:t>Physical activity </a:t>
            </a:r>
          </a:p>
          <a:p>
            <a:r>
              <a:rPr lang="en-US" sz="2000" dirty="0">
                <a:ea typeface="ＭＳ Ｐゴシック" pitchFamily="1" charset="-128"/>
              </a:rPr>
              <a:t>Exposure to Art, Music</a:t>
            </a:r>
          </a:p>
          <a:p>
            <a:endParaRPr lang="en-US" dirty="0">
              <a:ea typeface="ＭＳ Ｐゴシック" pitchFamily="1" charset="-128"/>
            </a:endParaRPr>
          </a:p>
        </p:txBody>
      </p:sp>
      <p:sp>
        <p:nvSpPr>
          <p:cNvPr id="3" name="TextBox 2">
            <a:extLst>
              <a:ext uri="{FF2B5EF4-FFF2-40B4-BE49-F238E27FC236}">
                <a16:creationId xmlns:a16="http://schemas.microsoft.com/office/drawing/2014/main" id="{36473447-B850-9739-E5D2-1C04B50A09C5}"/>
              </a:ext>
            </a:extLst>
          </p:cNvPr>
          <p:cNvSpPr txBox="1"/>
          <p:nvPr/>
        </p:nvSpPr>
        <p:spPr>
          <a:xfrm>
            <a:off x="205269" y="148500"/>
            <a:ext cx="11771071" cy="1200329"/>
          </a:xfrm>
          <a:prstGeom prst="rect">
            <a:avLst/>
          </a:prstGeom>
          <a:noFill/>
        </p:spPr>
        <p:txBody>
          <a:bodyPr wrap="square" rtlCol="0">
            <a:spAutoFit/>
          </a:bodyPr>
          <a:lstStyle/>
          <a:p>
            <a:pPr algn="ctr"/>
            <a:r>
              <a:rPr lang="en-US" sz="3600" b="1" cap="small" dirty="0">
                <a:solidFill>
                  <a:schemeClr val="bg1"/>
                </a:solidFill>
                <a:latin typeface="Calibri Light" panose="020F0302020204030204" pitchFamily="34" charset="0"/>
                <a:cs typeface="Calibri Light" panose="020F0302020204030204" pitchFamily="34" charset="0"/>
              </a:rPr>
              <a:t>Multiple Environmental Influences on Drug Use and Use Disorders at the Individual, Family, Community, and Policy Level</a:t>
            </a:r>
          </a:p>
        </p:txBody>
      </p:sp>
    </p:spTree>
    <p:extLst>
      <p:ext uri="{BB962C8B-B14F-4D97-AF65-F5344CB8AC3E}">
        <p14:creationId xmlns:p14="http://schemas.microsoft.com/office/powerpoint/2010/main" val="3834031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10"/>
          <p:cNvPicPr>
            <a:picLocks noChangeAspect="1" noChangeArrowheads="1"/>
          </p:cNvPicPr>
          <p:nvPr/>
        </p:nvPicPr>
        <p:blipFill>
          <a:blip r:embed="rId3" cstate="print"/>
          <a:srcRect/>
          <a:stretch>
            <a:fillRect/>
          </a:stretch>
        </p:blipFill>
        <p:spPr bwMode="auto">
          <a:xfrm>
            <a:off x="5190511" y="4354819"/>
            <a:ext cx="1628775" cy="2019300"/>
          </a:xfrm>
          <a:prstGeom prst="rect">
            <a:avLst/>
          </a:prstGeom>
          <a:noFill/>
          <a:ln w="9525">
            <a:noFill/>
            <a:miter lim="800000"/>
            <a:headEnd/>
            <a:tailEnd/>
          </a:ln>
        </p:spPr>
      </p:pic>
      <p:pic>
        <p:nvPicPr>
          <p:cNvPr id="116739" name="Picture 109"/>
          <p:cNvPicPr>
            <a:picLocks noChangeAspect="1" noChangeArrowheads="1"/>
          </p:cNvPicPr>
          <p:nvPr/>
        </p:nvPicPr>
        <p:blipFill>
          <a:blip r:embed="rId4" cstate="print"/>
          <a:srcRect/>
          <a:stretch>
            <a:fillRect/>
          </a:stretch>
        </p:blipFill>
        <p:spPr bwMode="auto">
          <a:xfrm>
            <a:off x="5198559" y="2100046"/>
            <a:ext cx="1596628" cy="1990725"/>
          </a:xfrm>
          <a:prstGeom prst="rect">
            <a:avLst/>
          </a:prstGeom>
          <a:noFill/>
          <a:ln w="9525">
            <a:noFill/>
            <a:miter lim="800000"/>
            <a:headEnd/>
            <a:tailEnd/>
          </a:ln>
        </p:spPr>
      </p:pic>
      <p:pic>
        <p:nvPicPr>
          <p:cNvPr id="116740" name="Picture 108"/>
          <p:cNvPicPr>
            <a:picLocks noChangeAspect="1" noChangeArrowheads="1"/>
          </p:cNvPicPr>
          <p:nvPr/>
        </p:nvPicPr>
        <p:blipFill>
          <a:blip r:embed="rId5" cstate="print"/>
          <a:srcRect/>
          <a:stretch>
            <a:fillRect/>
          </a:stretch>
        </p:blipFill>
        <p:spPr bwMode="auto">
          <a:xfrm>
            <a:off x="1285126" y="4324928"/>
            <a:ext cx="1725216" cy="2000250"/>
          </a:xfrm>
          <a:prstGeom prst="rect">
            <a:avLst/>
          </a:prstGeom>
          <a:noFill/>
          <a:ln w="9525">
            <a:noFill/>
            <a:miter lim="800000"/>
            <a:headEnd/>
            <a:tailEnd/>
          </a:ln>
        </p:spPr>
      </p:pic>
      <p:pic>
        <p:nvPicPr>
          <p:cNvPr id="116741" name="Picture 107"/>
          <p:cNvPicPr>
            <a:picLocks noChangeAspect="1" noChangeArrowheads="1"/>
          </p:cNvPicPr>
          <p:nvPr/>
        </p:nvPicPr>
        <p:blipFill>
          <a:blip r:embed="rId6" cstate="print"/>
          <a:srcRect/>
          <a:stretch>
            <a:fillRect/>
          </a:stretch>
        </p:blipFill>
        <p:spPr bwMode="auto">
          <a:xfrm>
            <a:off x="1294128" y="2043528"/>
            <a:ext cx="1714500" cy="2019300"/>
          </a:xfrm>
          <a:prstGeom prst="rect">
            <a:avLst/>
          </a:prstGeom>
          <a:noFill/>
          <a:ln w="9525">
            <a:noFill/>
            <a:miter lim="800000"/>
            <a:headEnd/>
            <a:tailEnd/>
          </a:ln>
        </p:spPr>
      </p:pic>
      <p:sp>
        <p:nvSpPr>
          <p:cNvPr id="116742" name="AutoShape 84"/>
          <p:cNvSpPr>
            <a:spLocks noChangeArrowheads="1"/>
          </p:cNvSpPr>
          <p:nvPr/>
        </p:nvSpPr>
        <p:spPr bwMode="auto">
          <a:xfrm>
            <a:off x="3436740" y="2908300"/>
            <a:ext cx="1362670" cy="381000"/>
          </a:xfrm>
          <a:prstGeom prst="rightArrow">
            <a:avLst>
              <a:gd name="adj1" fmla="val 50000"/>
              <a:gd name="adj2" fmla="val 79479"/>
            </a:avLst>
          </a:prstGeom>
          <a:gradFill rotWithShape="0">
            <a:gsLst>
              <a:gs pos="0">
                <a:srgbClr val="FF230E"/>
              </a:gs>
              <a:gs pos="100000">
                <a:srgbClr val="2DFF15"/>
              </a:gs>
            </a:gsLst>
            <a:lin ang="0" scaled="1"/>
          </a:gradFill>
          <a:ln w="9525">
            <a:solidFill>
              <a:srgbClr val="2DFF15"/>
            </a:solidFill>
            <a:miter lim="800000"/>
            <a:headEnd/>
            <a:tailEnd/>
          </a:ln>
        </p:spPr>
        <p:txBody>
          <a:bodyPr wrap="none" anchor="ctr"/>
          <a:lstStyle/>
          <a:p>
            <a:endParaRPr lang="en-US">
              <a:solidFill>
                <a:srgbClr val="1F497D"/>
              </a:solidFill>
            </a:endParaRPr>
          </a:p>
        </p:txBody>
      </p:sp>
      <p:sp>
        <p:nvSpPr>
          <p:cNvPr id="116743" name="AutoShape 87"/>
          <p:cNvSpPr>
            <a:spLocks noChangeArrowheads="1"/>
          </p:cNvSpPr>
          <p:nvPr/>
        </p:nvSpPr>
        <p:spPr bwMode="auto">
          <a:xfrm>
            <a:off x="3431381" y="5419725"/>
            <a:ext cx="1371600" cy="381000"/>
          </a:xfrm>
          <a:prstGeom prst="rightArrow">
            <a:avLst>
              <a:gd name="adj1" fmla="val 50000"/>
              <a:gd name="adj2" fmla="val 80000"/>
            </a:avLst>
          </a:prstGeom>
          <a:solidFill>
            <a:srgbClr val="FF0000"/>
          </a:solidFill>
          <a:ln w="9525">
            <a:solidFill>
              <a:srgbClr val="FFFFFF"/>
            </a:solidFill>
            <a:miter lim="800000"/>
            <a:headEnd/>
            <a:tailEnd/>
          </a:ln>
        </p:spPr>
        <p:txBody>
          <a:bodyPr wrap="none" anchor="ctr"/>
          <a:lstStyle/>
          <a:p>
            <a:endParaRPr lang="en-US">
              <a:solidFill>
                <a:srgbClr val="1F497D"/>
              </a:solidFill>
            </a:endParaRPr>
          </a:p>
        </p:txBody>
      </p:sp>
      <p:sp>
        <p:nvSpPr>
          <p:cNvPr id="116744" name="Rectangle 93"/>
          <p:cNvSpPr>
            <a:spLocks noChangeArrowheads="1"/>
          </p:cNvSpPr>
          <p:nvPr/>
        </p:nvSpPr>
        <p:spPr bwMode="auto">
          <a:xfrm>
            <a:off x="2969328" y="4621214"/>
            <a:ext cx="2454645" cy="705321"/>
          </a:xfrm>
          <a:prstGeom prst="rect">
            <a:avLst/>
          </a:prstGeom>
          <a:noFill/>
          <a:ln w="12700">
            <a:noFill/>
            <a:miter lim="800000"/>
            <a:headEnd/>
            <a:tailEnd/>
          </a:ln>
        </p:spPr>
        <p:txBody>
          <a:bodyPr wrap="none" lIns="90487" tIns="44450" rIns="90487" bIns="44450">
            <a:spAutoFit/>
          </a:bodyPr>
          <a:lstStyle/>
          <a:p>
            <a:r>
              <a:rPr lang="en-US" sz="2000" dirty="0">
                <a:solidFill>
                  <a:prstClr val="white"/>
                </a:solidFill>
                <a:latin typeface="Calibri "/>
              </a:rPr>
              <a:t>Becomes Subordinate</a:t>
            </a:r>
          </a:p>
          <a:p>
            <a:r>
              <a:rPr lang="en-US" sz="2000" dirty="0">
                <a:solidFill>
                  <a:prstClr val="white"/>
                </a:solidFill>
                <a:latin typeface="Calibri "/>
              </a:rPr>
              <a:t>Stress remains</a:t>
            </a:r>
            <a:endParaRPr lang="en-US" sz="2400" dirty="0">
              <a:solidFill>
                <a:prstClr val="white"/>
              </a:solidFill>
              <a:latin typeface="Calibri "/>
            </a:endParaRPr>
          </a:p>
        </p:txBody>
      </p:sp>
      <p:sp>
        <p:nvSpPr>
          <p:cNvPr id="116745" name="Rectangle 94"/>
          <p:cNvSpPr>
            <a:spLocks noChangeArrowheads="1"/>
          </p:cNvSpPr>
          <p:nvPr/>
        </p:nvSpPr>
        <p:spPr bwMode="auto">
          <a:xfrm>
            <a:off x="2948306" y="2211389"/>
            <a:ext cx="2210541" cy="705321"/>
          </a:xfrm>
          <a:prstGeom prst="rect">
            <a:avLst/>
          </a:prstGeom>
          <a:noFill/>
          <a:ln w="12700">
            <a:noFill/>
            <a:miter lim="800000"/>
            <a:headEnd/>
            <a:tailEnd/>
          </a:ln>
        </p:spPr>
        <p:txBody>
          <a:bodyPr wrap="none" lIns="90487" tIns="44450" rIns="90487" bIns="44450">
            <a:spAutoFit/>
          </a:bodyPr>
          <a:lstStyle/>
          <a:p>
            <a:r>
              <a:rPr lang="en-US" sz="2000" dirty="0">
                <a:solidFill>
                  <a:prstClr val="white"/>
                </a:solidFill>
                <a:latin typeface="Calibri "/>
              </a:rPr>
              <a:t>Becomes Dominant</a:t>
            </a:r>
          </a:p>
          <a:p>
            <a:r>
              <a:rPr lang="en-US" sz="2000" dirty="0">
                <a:solidFill>
                  <a:prstClr val="white"/>
                </a:solidFill>
                <a:latin typeface="Calibri "/>
              </a:rPr>
              <a:t>No longer stressed</a:t>
            </a:r>
          </a:p>
        </p:txBody>
      </p:sp>
      <p:sp>
        <p:nvSpPr>
          <p:cNvPr id="116746" name="Rectangle 95"/>
          <p:cNvSpPr>
            <a:spLocks noChangeArrowheads="1"/>
          </p:cNvSpPr>
          <p:nvPr/>
        </p:nvSpPr>
        <p:spPr bwMode="auto">
          <a:xfrm>
            <a:off x="1484040" y="1344661"/>
            <a:ext cx="1615826" cy="655757"/>
          </a:xfrm>
          <a:prstGeom prst="rect">
            <a:avLst/>
          </a:prstGeom>
          <a:noFill/>
          <a:ln w="12700">
            <a:noFill/>
            <a:miter lim="800000"/>
            <a:headEnd/>
            <a:tailEnd/>
          </a:ln>
        </p:spPr>
        <p:txBody>
          <a:bodyPr wrap="none" lIns="90487" tIns="44450" rIns="90487" bIns="44450">
            <a:spAutoFit/>
          </a:bodyPr>
          <a:lstStyle/>
          <a:p>
            <a:pPr>
              <a:lnSpc>
                <a:spcPct val="75000"/>
              </a:lnSpc>
            </a:pPr>
            <a:r>
              <a:rPr lang="en-US" sz="2400" dirty="0">
                <a:solidFill>
                  <a:srgbClr val="FFFFFF"/>
                </a:solidFill>
                <a:latin typeface="Calibri "/>
              </a:rPr>
              <a:t>Individually</a:t>
            </a:r>
          </a:p>
          <a:p>
            <a:pPr>
              <a:lnSpc>
                <a:spcPct val="75000"/>
              </a:lnSpc>
            </a:pPr>
            <a:r>
              <a:rPr lang="en-US" sz="2400" dirty="0">
                <a:solidFill>
                  <a:srgbClr val="FFFFFF"/>
                </a:solidFill>
                <a:latin typeface="Calibri "/>
              </a:rPr>
              <a:t>Housed</a:t>
            </a:r>
          </a:p>
        </p:txBody>
      </p:sp>
      <p:sp>
        <p:nvSpPr>
          <p:cNvPr id="116747" name="Rectangle 96"/>
          <p:cNvSpPr>
            <a:spLocks noChangeArrowheads="1"/>
          </p:cNvSpPr>
          <p:nvPr/>
        </p:nvSpPr>
        <p:spPr bwMode="auto">
          <a:xfrm>
            <a:off x="5375734" y="1424728"/>
            <a:ext cx="1134925" cy="655757"/>
          </a:xfrm>
          <a:prstGeom prst="rect">
            <a:avLst/>
          </a:prstGeom>
          <a:noFill/>
          <a:ln w="12700">
            <a:noFill/>
            <a:miter lim="800000"/>
            <a:headEnd/>
            <a:tailEnd/>
          </a:ln>
        </p:spPr>
        <p:txBody>
          <a:bodyPr wrap="none" lIns="90487" tIns="44450" rIns="90487" bIns="44450">
            <a:spAutoFit/>
          </a:bodyPr>
          <a:lstStyle/>
          <a:p>
            <a:pPr>
              <a:lnSpc>
                <a:spcPct val="75000"/>
              </a:lnSpc>
            </a:pPr>
            <a:r>
              <a:rPr lang="en-US" sz="2400" dirty="0">
                <a:solidFill>
                  <a:srgbClr val="FFFFFF"/>
                </a:solidFill>
                <a:latin typeface="Calibri "/>
              </a:rPr>
              <a:t>Group</a:t>
            </a:r>
          </a:p>
          <a:p>
            <a:pPr>
              <a:lnSpc>
                <a:spcPct val="75000"/>
              </a:lnSpc>
            </a:pPr>
            <a:r>
              <a:rPr lang="en-US" sz="2400" dirty="0">
                <a:solidFill>
                  <a:srgbClr val="FFFFFF"/>
                </a:solidFill>
                <a:latin typeface="Calibri "/>
              </a:rPr>
              <a:t>Housed</a:t>
            </a:r>
          </a:p>
        </p:txBody>
      </p:sp>
      <p:sp>
        <p:nvSpPr>
          <p:cNvPr id="116748" name="Text Box 104"/>
          <p:cNvSpPr txBox="1">
            <a:spLocks noChangeArrowheads="1"/>
          </p:cNvSpPr>
          <p:nvPr/>
        </p:nvSpPr>
        <p:spPr bwMode="auto">
          <a:xfrm>
            <a:off x="246733" y="142875"/>
            <a:ext cx="11630076" cy="1189236"/>
          </a:xfrm>
          <a:prstGeom prst="rect">
            <a:avLst/>
          </a:prstGeom>
          <a:noFill/>
          <a:ln w="9525">
            <a:noFill/>
            <a:miter lim="800000"/>
            <a:headEnd/>
            <a:tailEnd/>
          </a:ln>
        </p:spPr>
        <p:txBody>
          <a:bodyPr wrap="square">
            <a:spAutoFit/>
          </a:bodyPr>
          <a:lstStyle/>
          <a:p>
            <a:pPr algn="ctr">
              <a:lnSpc>
                <a:spcPct val="80000"/>
              </a:lnSpc>
            </a:pPr>
            <a:r>
              <a:rPr lang="en-US" sz="4400" b="1" cap="small" dirty="0">
                <a:solidFill>
                  <a:schemeClr val="bg1"/>
                </a:solidFill>
                <a:latin typeface="Calibri Light" panose="020F0302020204030204" pitchFamily="34" charset="0"/>
                <a:cs typeface="Calibri Light" panose="020F0302020204030204" pitchFamily="34" charset="0"/>
              </a:rPr>
              <a:t>Social Factors Affect Brain DA D2 Receptors and Drug Self-Administration</a:t>
            </a:r>
          </a:p>
        </p:txBody>
      </p:sp>
      <p:sp>
        <p:nvSpPr>
          <p:cNvPr id="116750" name="Text Box 86"/>
          <p:cNvSpPr txBox="1">
            <a:spLocks noChangeArrowheads="1"/>
          </p:cNvSpPr>
          <p:nvPr/>
        </p:nvSpPr>
        <p:spPr bwMode="auto">
          <a:xfrm>
            <a:off x="246733" y="6392647"/>
            <a:ext cx="5403146" cy="430887"/>
          </a:xfrm>
          <a:prstGeom prst="rect">
            <a:avLst/>
          </a:prstGeom>
          <a:noFill/>
          <a:ln w="9525">
            <a:noFill/>
            <a:miter lim="800000"/>
            <a:headEnd/>
            <a:tailEnd/>
          </a:ln>
        </p:spPr>
        <p:txBody>
          <a:bodyPr wrap="none">
            <a:spAutoFit/>
          </a:bodyPr>
          <a:lstStyle/>
          <a:p>
            <a:r>
              <a:rPr lang="en-US" sz="2200" dirty="0">
                <a:solidFill>
                  <a:schemeClr val="bg1"/>
                </a:solidFill>
                <a:latin typeface="Calibri "/>
              </a:rPr>
              <a:t>Morgan, D. et al., Nature Neuroscience, 2002.</a:t>
            </a:r>
          </a:p>
        </p:txBody>
      </p:sp>
      <p:grpSp>
        <p:nvGrpSpPr>
          <p:cNvPr id="2" name="Group 94"/>
          <p:cNvGrpSpPr>
            <a:grpSpLocks/>
          </p:cNvGrpSpPr>
          <p:nvPr/>
        </p:nvGrpSpPr>
        <p:grpSpPr bwMode="auto">
          <a:xfrm>
            <a:off x="7297422" y="1509497"/>
            <a:ext cx="4114800" cy="4883151"/>
            <a:chOff x="3511" y="932"/>
            <a:chExt cx="2304" cy="3076"/>
          </a:xfrm>
        </p:grpSpPr>
        <p:sp>
          <p:nvSpPr>
            <p:cNvPr id="116752" name="Text Box 99"/>
            <p:cNvSpPr txBox="1">
              <a:spLocks noChangeArrowheads="1"/>
            </p:cNvSpPr>
            <p:nvPr/>
          </p:nvSpPr>
          <p:spPr bwMode="auto">
            <a:xfrm rot="16182208">
              <a:off x="2415" y="2028"/>
              <a:ext cx="2486" cy="293"/>
            </a:xfrm>
            <a:prstGeom prst="rect">
              <a:avLst/>
            </a:prstGeom>
            <a:noFill/>
            <a:ln w="12700">
              <a:noFill/>
              <a:miter lim="800000"/>
              <a:headEnd/>
              <a:tailEnd/>
            </a:ln>
          </p:spPr>
          <p:txBody>
            <a:bodyPr wrap="square">
              <a:spAutoFit/>
            </a:bodyPr>
            <a:lstStyle/>
            <a:p>
              <a:r>
                <a:rPr lang="en-US" sz="2400" dirty="0">
                  <a:solidFill>
                    <a:srgbClr val="FFFF00"/>
                  </a:solidFill>
                  <a:latin typeface="Times New Roman" pitchFamily="18" charset="0"/>
                </a:rPr>
                <a:t> </a:t>
              </a:r>
              <a:r>
                <a:rPr lang="en-US" sz="2400" dirty="0">
                  <a:solidFill>
                    <a:srgbClr val="FFFFFF"/>
                  </a:solidFill>
                  <a:latin typeface="Calibri "/>
                </a:rPr>
                <a:t>Reinforcers (per session</a:t>
              </a:r>
              <a:r>
                <a:rPr lang="en-US" sz="2800" dirty="0">
                  <a:solidFill>
                    <a:srgbClr val="FFFFFF"/>
                  </a:solidFill>
                  <a:latin typeface="Calibri "/>
                </a:rPr>
                <a:t>)</a:t>
              </a:r>
            </a:p>
          </p:txBody>
        </p:sp>
        <p:sp>
          <p:nvSpPr>
            <p:cNvPr id="116753" name="Text Box 100"/>
            <p:cNvSpPr txBox="1">
              <a:spLocks noChangeArrowheads="1"/>
            </p:cNvSpPr>
            <p:nvPr/>
          </p:nvSpPr>
          <p:spPr bwMode="auto">
            <a:xfrm>
              <a:off x="3886" y="3717"/>
              <a:ext cx="1929" cy="291"/>
            </a:xfrm>
            <a:prstGeom prst="rect">
              <a:avLst/>
            </a:prstGeom>
            <a:noFill/>
            <a:ln w="12700">
              <a:noFill/>
              <a:miter lim="800000"/>
              <a:headEnd/>
              <a:tailEnd/>
            </a:ln>
          </p:spPr>
          <p:txBody>
            <a:bodyPr wrap="none">
              <a:spAutoFit/>
            </a:bodyPr>
            <a:lstStyle/>
            <a:p>
              <a:r>
                <a:rPr lang="en-US" sz="2400" dirty="0">
                  <a:solidFill>
                    <a:srgbClr val="FFFFFF"/>
                  </a:solidFill>
                  <a:latin typeface="Calibri "/>
                </a:rPr>
                <a:t>Cocaine (mg/kg/injection)</a:t>
              </a:r>
            </a:p>
          </p:txBody>
        </p:sp>
        <p:sp>
          <p:nvSpPr>
            <p:cNvPr id="116754" name="Line 11"/>
            <p:cNvSpPr>
              <a:spLocks noChangeShapeType="1"/>
            </p:cNvSpPr>
            <p:nvPr/>
          </p:nvSpPr>
          <p:spPr bwMode="auto">
            <a:xfrm>
              <a:off x="4159" y="3458"/>
              <a:ext cx="133" cy="0"/>
            </a:xfrm>
            <a:prstGeom prst="line">
              <a:avLst/>
            </a:prstGeom>
            <a:noFill/>
            <a:ln w="19050">
              <a:solidFill>
                <a:srgbClr val="FFFFFF"/>
              </a:solidFill>
              <a:round/>
              <a:headEnd/>
              <a:tailEnd/>
            </a:ln>
          </p:spPr>
          <p:txBody>
            <a:bodyPr wrap="none" anchor="ctr"/>
            <a:lstStyle/>
            <a:p>
              <a:endParaRPr lang="en-US">
                <a:solidFill>
                  <a:srgbClr val="1F497D"/>
                </a:solidFill>
              </a:endParaRPr>
            </a:p>
          </p:txBody>
        </p:sp>
        <p:sp>
          <p:nvSpPr>
            <p:cNvPr id="116755" name="Rectangle 12"/>
            <p:cNvSpPr>
              <a:spLocks noChangeArrowheads="1"/>
            </p:cNvSpPr>
            <p:nvPr/>
          </p:nvSpPr>
          <p:spPr bwMode="auto">
            <a:xfrm>
              <a:off x="4976" y="2158"/>
              <a:ext cx="129" cy="349"/>
            </a:xfrm>
            <a:prstGeom prst="rect">
              <a:avLst/>
            </a:prstGeom>
            <a:noFill/>
            <a:ln w="19050">
              <a:noFill/>
              <a:miter lim="800000"/>
              <a:headEnd/>
              <a:tailEnd/>
            </a:ln>
          </p:spPr>
          <p:txBody>
            <a:bodyPr wrap="none" lIns="0" tIns="0" rIns="0" bIns="0">
              <a:spAutoFit/>
            </a:bodyPr>
            <a:lstStyle/>
            <a:p>
              <a:r>
                <a:rPr lang="en-US" sz="3600">
                  <a:solidFill>
                    <a:srgbClr val="FFFFFF"/>
                  </a:solidFill>
                  <a:latin typeface="Times New Roman" pitchFamily="18" charset="0"/>
                </a:rPr>
                <a:t>*</a:t>
              </a:r>
            </a:p>
          </p:txBody>
        </p:sp>
        <p:sp>
          <p:nvSpPr>
            <p:cNvPr id="116756" name="Rectangle 13"/>
            <p:cNvSpPr>
              <a:spLocks noChangeArrowheads="1"/>
            </p:cNvSpPr>
            <p:nvPr/>
          </p:nvSpPr>
          <p:spPr bwMode="auto">
            <a:xfrm>
              <a:off x="4675" y="2031"/>
              <a:ext cx="129" cy="349"/>
            </a:xfrm>
            <a:prstGeom prst="rect">
              <a:avLst/>
            </a:prstGeom>
            <a:noFill/>
            <a:ln w="19050">
              <a:noFill/>
              <a:miter lim="800000"/>
              <a:headEnd/>
              <a:tailEnd/>
            </a:ln>
          </p:spPr>
          <p:txBody>
            <a:bodyPr wrap="none" lIns="0" tIns="0" rIns="0" bIns="0">
              <a:spAutoFit/>
            </a:bodyPr>
            <a:lstStyle/>
            <a:p>
              <a:r>
                <a:rPr lang="en-US" sz="3600">
                  <a:solidFill>
                    <a:srgbClr val="FFFFFF"/>
                  </a:solidFill>
                  <a:latin typeface="Times New Roman" pitchFamily="18" charset="0"/>
                </a:rPr>
                <a:t>*</a:t>
              </a:r>
            </a:p>
          </p:txBody>
        </p:sp>
        <p:sp>
          <p:nvSpPr>
            <p:cNvPr id="116757" name="Line 14"/>
            <p:cNvSpPr>
              <a:spLocks noChangeShapeType="1"/>
            </p:cNvSpPr>
            <p:nvPr/>
          </p:nvSpPr>
          <p:spPr bwMode="auto">
            <a:xfrm>
              <a:off x="4233" y="3464"/>
              <a:ext cx="0" cy="37"/>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58" name="Rectangle 15"/>
            <p:cNvSpPr>
              <a:spLocks noChangeArrowheads="1"/>
            </p:cNvSpPr>
            <p:nvPr/>
          </p:nvSpPr>
          <p:spPr bwMode="auto">
            <a:xfrm>
              <a:off x="4208" y="3579"/>
              <a:ext cx="64"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S</a:t>
              </a:r>
            </a:p>
          </p:txBody>
        </p:sp>
        <p:sp>
          <p:nvSpPr>
            <p:cNvPr id="116759" name="Line 16"/>
            <p:cNvSpPr>
              <a:spLocks noChangeShapeType="1"/>
            </p:cNvSpPr>
            <p:nvPr/>
          </p:nvSpPr>
          <p:spPr bwMode="auto">
            <a:xfrm>
              <a:off x="4378" y="3464"/>
              <a:ext cx="0" cy="37"/>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60" name="Line 17"/>
            <p:cNvSpPr>
              <a:spLocks noChangeShapeType="1"/>
            </p:cNvSpPr>
            <p:nvPr/>
          </p:nvSpPr>
          <p:spPr bwMode="auto">
            <a:xfrm>
              <a:off x="4728" y="3464"/>
              <a:ext cx="0" cy="37"/>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61" name="Line 18"/>
            <p:cNvSpPr>
              <a:spLocks noChangeShapeType="1"/>
            </p:cNvSpPr>
            <p:nvPr/>
          </p:nvSpPr>
          <p:spPr bwMode="auto">
            <a:xfrm>
              <a:off x="5045" y="3464"/>
              <a:ext cx="2" cy="37"/>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62" name="Line 19"/>
            <p:cNvSpPr>
              <a:spLocks noChangeShapeType="1"/>
            </p:cNvSpPr>
            <p:nvPr/>
          </p:nvSpPr>
          <p:spPr bwMode="auto">
            <a:xfrm>
              <a:off x="5395" y="3464"/>
              <a:ext cx="0" cy="37"/>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63" name="Rectangle 20"/>
            <p:cNvSpPr>
              <a:spLocks noChangeArrowheads="1"/>
            </p:cNvSpPr>
            <p:nvPr/>
          </p:nvSpPr>
          <p:spPr bwMode="auto">
            <a:xfrm>
              <a:off x="4293" y="3579"/>
              <a:ext cx="201"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.003</a:t>
              </a:r>
            </a:p>
          </p:txBody>
        </p:sp>
        <p:sp>
          <p:nvSpPr>
            <p:cNvPr id="116764" name="Rectangle 21"/>
            <p:cNvSpPr>
              <a:spLocks noChangeArrowheads="1"/>
            </p:cNvSpPr>
            <p:nvPr/>
          </p:nvSpPr>
          <p:spPr bwMode="auto">
            <a:xfrm>
              <a:off x="4660" y="3579"/>
              <a:ext cx="144"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.01</a:t>
              </a:r>
            </a:p>
          </p:txBody>
        </p:sp>
        <p:sp>
          <p:nvSpPr>
            <p:cNvPr id="116765" name="Rectangle 22"/>
            <p:cNvSpPr>
              <a:spLocks noChangeArrowheads="1"/>
            </p:cNvSpPr>
            <p:nvPr/>
          </p:nvSpPr>
          <p:spPr bwMode="auto">
            <a:xfrm>
              <a:off x="4977" y="3579"/>
              <a:ext cx="144"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.03</a:t>
              </a:r>
            </a:p>
          </p:txBody>
        </p:sp>
        <p:sp>
          <p:nvSpPr>
            <p:cNvPr id="116766" name="Rectangle 23"/>
            <p:cNvSpPr>
              <a:spLocks noChangeArrowheads="1"/>
            </p:cNvSpPr>
            <p:nvPr/>
          </p:nvSpPr>
          <p:spPr bwMode="auto">
            <a:xfrm>
              <a:off x="5353" y="3579"/>
              <a:ext cx="86"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.1</a:t>
              </a:r>
            </a:p>
          </p:txBody>
        </p:sp>
        <p:sp>
          <p:nvSpPr>
            <p:cNvPr id="116767" name="Line 24"/>
            <p:cNvSpPr>
              <a:spLocks noChangeShapeType="1"/>
            </p:cNvSpPr>
            <p:nvPr/>
          </p:nvSpPr>
          <p:spPr bwMode="auto">
            <a:xfrm flipV="1">
              <a:off x="4096" y="1196"/>
              <a:ext cx="0" cy="2155"/>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68" name="Line 25"/>
            <p:cNvSpPr>
              <a:spLocks noChangeShapeType="1"/>
            </p:cNvSpPr>
            <p:nvPr/>
          </p:nvSpPr>
          <p:spPr bwMode="auto">
            <a:xfrm flipH="1">
              <a:off x="4055" y="3351"/>
              <a:ext cx="41" cy="0"/>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69" name="Line 26"/>
            <p:cNvSpPr>
              <a:spLocks noChangeShapeType="1"/>
            </p:cNvSpPr>
            <p:nvPr/>
          </p:nvSpPr>
          <p:spPr bwMode="auto">
            <a:xfrm flipH="1">
              <a:off x="4055" y="2919"/>
              <a:ext cx="41" cy="3"/>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70" name="Line 27"/>
            <p:cNvSpPr>
              <a:spLocks noChangeShapeType="1"/>
            </p:cNvSpPr>
            <p:nvPr/>
          </p:nvSpPr>
          <p:spPr bwMode="auto">
            <a:xfrm flipH="1">
              <a:off x="4055" y="2490"/>
              <a:ext cx="41" cy="0"/>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71" name="Line 28"/>
            <p:cNvSpPr>
              <a:spLocks noChangeShapeType="1"/>
            </p:cNvSpPr>
            <p:nvPr/>
          </p:nvSpPr>
          <p:spPr bwMode="auto">
            <a:xfrm flipH="1">
              <a:off x="4055" y="2057"/>
              <a:ext cx="41" cy="0"/>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72" name="Line 29"/>
            <p:cNvSpPr>
              <a:spLocks noChangeShapeType="1"/>
            </p:cNvSpPr>
            <p:nvPr/>
          </p:nvSpPr>
          <p:spPr bwMode="auto">
            <a:xfrm flipH="1">
              <a:off x="4055" y="1625"/>
              <a:ext cx="41" cy="0"/>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73" name="Line 30"/>
            <p:cNvSpPr>
              <a:spLocks noChangeShapeType="1"/>
            </p:cNvSpPr>
            <p:nvPr/>
          </p:nvSpPr>
          <p:spPr bwMode="auto">
            <a:xfrm flipH="1">
              <a:off x="4055" y="1196"/>
              <a:ext cx="41" cy="0"/>
            </a:xfrm>
            <a:prstGeom prst="line">
              <a:avLst/>
            </a:prstGeom>
            <a:noFill/>
            <a:ln w="19050">
              <a:solidFill>
                <a:srgbClr val="FFFFFF"/>
              </a:solidFill>
              <a:round/>
              <a:headEnd/>
              <a:tailEnd/>
            </a:ln>
          </p:spPr>
          <p:txBody>
            <a:bodyPr/>
            <a:lstStyle/>
            <a:p>
              <a:endParaRPr lang="en-US">
                <a:solidFill>
                  <a:srgbClr val="1F497D"/>
                </a:solidFill>
              </a:endParaRPr>
            </a:p>
          </p:txBody>
        </p:sp>
        <p:sp>
          <p:nvSpPr>
            <p:cNvPr id="116774" name="Rectangle 31"/>
            <p:cNvSpPr>
              <a:spLocks noChangeArrowheads="1"/>
            </p:cNvSpPr>
            <p:nvPr/>
          </p:nvSpPr>
          <p:spPr bwMode="auto">
            <a:xfrm>
              <a:off x="3952" y="3258"/>
              <a:ext cx="57"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0</a:t>
              </a:r>
            </a:p>
          </p:txBody>
        </p:sp>
        <p:sp>
          <p:nvSpPr>
            <p:cNvPr id="116775" name="Rectangle 32"/>
            <p:cNvSpPr>
              <a:spLocks noChangeArrowheads="1"/>
            </p:cNvSpPr>
            <p:nvPr/>
          </p:nvSpPr>
          <p:spPr bwMode="auto">
            <a:xfrm>
              <a:off x="3883" y="2838"/>
              <a:ext cx="115"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10</a:t>
              </a:r>
            </a:p>
          </p:txBody>
        </p:sp>
        <p:sp>
          <p:nvSpPr>
            <p:cNvPr id="116776" name="Rectangle 33"/>
            <p:cNvSpPr>
              <a:spLocks noChangeArrowheads="1"/>
            </p:cNvSpPr>
            <p:nvPr/>
          </p:nvSpPr>
          <p:spPr bwMode="auto">
            <a:xfrm>
              <a:off x="3895" y="2399"/>
              <a:ext cx="115"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20</a:t>
              </a:r>
            </a:p>
          </p:txBody>
        </p:sp>
        <p:sp>
          <p:nvSpPr>
            <p:cNvPr id="116777" name="Rectangle 34"/>
            <p:cNvSpPr>
              <a:spLocks noChangeArrowheads="1"/>
            </p:cNvSpPr>
            <p:nvPr/>
          </p:nvSpPr>
          <p:spPr bwMode="auto">
            <a:xfrm>
              <a:off x="3895" y="1973"/>
              <a:ext cx="115"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30</a:t>
              </a:r>
            </a:p>
          </p:txBody>
        </p:sp>
        <p:sp>
          <p:nvSpPr>
            <p:cNvPr id="116778" name="Rectangle 35"/>
            <p:cNvSpPr>
              <a:spLocks noChangeArrowheads="1"/>
            </p:cNvSpPr>
            <p:nvPr/>
          </p:nvSpPr>
          <p:spPr bwMode="auto">
            <a:xfrm>
              <a:off x="3895" y="1543"/>
              <a:ext cx="115"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40</a:t>
              </a:r>
            </a:p>
          </p:txBody>
        </p:sp>
        <p:sp>
          <p:nvSpPr>
            <p:cNvPr id="116779" name="Rectangle 36"/>
            <p:cNvSpPr>
              <a:spLocks noChangeArrowheads="1"/>
            </p:cNvSpPr>
            <p:nvPr/>
          </p:nvSpPr>
          <p:spPr bwMode="auto">
            <a:xfrm>
              <a:off x="3895" y="1141"/>
              <a:ext cx="115" cy="155"/>
            </a:xfrm>
            <a:prstGeom prst="rect">
              <a:avLst/>
            </a:prstGeom>
            <a:noFill/>
            <a:ln w="9525">
              <a:noFill/>
              <a:miter lim="800000"/>
              <a:headEnd/>
              <a:tailEnd/>
            </a:ln>
          </p:spPr>
          <p:txBody>
            <a:bodyPr wrap="none" lIns="0" tIns="0" rIns="0" bIns="0">
              <a:spAutoFit/>
            </a:bodyPr>
            <a:lstStyle/>
            <a:p>
              <a:r>
                <a:rPr lang="en-US" sz="1600">
                  <a:solidFill>
                    <a:srgbClr val="FFFFFF"/>
                  </a:solidFill>
                  <a:latin typeface="Times New Roman" pitchFamily="18" charset="0"/>
                </a:rPr>
                <a:t>50</a:t>
              </a:r>
            </a:p>
          </p:txBody>
        </p:sp>
        <p:sp>
          <p:nvSpPr>
            <p:cNvPr id="116780" name="Oval 37"/>
            <p:cNvSpPr>
              <a:spLocks noChangeArrowheads="1"/>
            </p:cNvSpPr>
            <p:nvPr/>
          </p:nvSpPr>
          <p:spPr bwMode="auto">
            <a:xfrm>
              <a:off x="4336" y="2369"/>
              <a:ext cx="82" cy="95"/>
            </a:xfrm>
            <a:prstGeom prst="ellipse">
              <a:avLst/>
            </a:prstGeom>
            <a:solidFill>
              <a:srgbClr val="00FF00"/>
            </a:solidFill>
            <a:ln w="19050">
              <a:solidFill>
                <a:srgbClr val="00FF00"/>
              </a:solidFill>
              <a:round/>
              <a:headEnd/>
              <a:tailEnd/>
            </a:ln>
          </p:spPr>
          <p:txBody>
            <a:bodyPr/>
            <a:lstStyle/>
            <a:p>
              <a:endParaRPr lang="en-US">
                <a:solidFill>
                  <a:srgbClr val="1F497D"/>
                </a:solidFill>
              </a:endParaRPr>
            </a:p>
          </p:txBody>
        </p:sp>
        <p:sp>
          <p:nvSpPr>
            <p:cNvPr id="116781" name="Line 38"/>
            <p:cNvSpPr>
              <a:spLocks noChangeShapeType="1"/>
            </p:cNvSpPr>
            <p:nvPr/>
          </p:nvSpPr>
          <p:spPr bwMode="auto">
            <a:xfrm>
              <a:off x="4378" y="2464"/>
              <a:ext cx="0" cy="305"/>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82" name="Line 39"/>
            <p:cNvSpPr>
              <a:spLocks noChangeShapeType="1"/>
            </p:cNvSpPr>
            <p:nvPr/>
          </p:nvSpPr>
          <p:spPr bwMode="auto">
            <a:xfrm flipH="1">
              <a:off x="4363" y="2769"/>
              <a:ext cx="36" cy="0"/>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83" name="Line 40"/>
            <p:cNvSpPr>
              <a:spLocks noChangeShapeType="1"/>
            </p:cNvSpPr>
            <p:nvPr/>
          </p:nvSpPr>
          <p:spPr bwMode="auto">
            <a:xfrm>
              <a:off x="4378" y="2418"/>
              <a:ext cx="350" cy="207"/>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84" name="Oval 41"/>
            <p:cNvSpPr>
              <a:spLocks noChangeArrowheads="1"/>
            </p:cNvSpPr>
            <p:nvPr/>
          </p:nvSpPr>
          <p:spPr bwMode="auto">
            <a:xfrm>
              <a:off x="4687" y="2576"/>
              <a:ext cx="83" cy="98"/>
            </a:xfrm>
            <a:prstGeom prst="ellipse">
              <a:avLst/>
            </a:prstGeom>
            <a:solidFill>
              <a:srgbClr val="00FF00"/>
            </a:solidFill>
            <a:ln w="19050">
              <a:solidFill>
                <a:srgbClr val="00FF00"/>
              </a:solidFill>
              <a:round/>
              <a:headEnd/>
              <a:tailEnd/>
            </a:ln>
          </p:spPr>
          <p:txBody>
            <a:bodyPr/>
            <a:lstStyle/>
            <a:p>
              <a:endParaRPr lang="en-US">
                <a:solidFill>
                  <a:srgbClr val="1F497D"/>
                </a:solidFill>
              </a:endParaRPr>
            </a:p>
          </p:txBody>
        </p:sp>
        <p:sp>
          <p:nvSpPr>
            <p:cNvPr id="116785" name="Line 42"/>
            <p:cNvSpPr>
              <a:spLocks noChangeShapeType="1"/>
            </p:cNvSpPr>
            <p:nvPr/>
          </p:nvSpPr>
          <p:spPr bwMode="auto">
            <a:xfrm>
              <a:off x="4728" y="2674"/>
              <a:ext cx="0" cy="375"/>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86" name="Line 43"/>
            <p:cNvSpPr>
              <a:spLocks noChangeShapeType="1"/>
            </p:cNvSpPr>
            <p:nvPr/>
          </p:nvSpPr>
          <p:spPr bwMode="auto">
            <a:xfrm flipH="1">
              <a:off x="4709" y="3049"/>
              <a:ext cx="39" cy="0"/>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87" name="Line 44"/>
            <p:cNvSpPr>
              <a:spLocks noChangeShapeType="1"/>
            </p:cNvSpPr>
            <p:nvPr/>
          </p:nvSpPr>
          <p:spPr bwMode="auto">
            <a:xfrm>
              <a:off x="4728" y="2625"/>
              <a:ext cx="317" cy="49"/>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88" name="Oval 45"/>
            <p:cNvSpPr>
              <a:spLocks noChangeArrowheads="1"/>
            </p:cNvSpPr>
            <p:nvPr/>
          </p:nvSpPr>
          <p:spPr bwMode="auto">
            <a:xfrm>
              <a:off x="5003" y="2625"/>
              <a:ext cx="83" cy="95"/>
            </a:xfrm>
            <a:prstGeom prst="ellipse">
              <a:avLst/>
            </a:prstGeom>
            <a:solidFill>
              <a:srgbClr val="00FF00"/>
            </a:solidFill>
            <a:ln w="19050">
              <a:solidFill>
                <a:srgbClr val="00FF00"/>
              </a:solidFill>
              <a:round/>
              <a:headEnd/>
              <a:tailEnd/>
            </a:ln>
          </p:spPr>
          <p:txBody>
            <a:bodyPr/>
            <a:lstStyle/>
            <a:p>
              <a:endParaRPr lang="en-US">
                <a:solidFill>
                  <a:srgbClr val="1F497D"/>
                </a:solidFill>
              </a:endParaRPr>
            </a:p>
          </p:txBody>
        </p:sp>
        <p:sp>
          <p:nvSpPr>
            <p:cNvPr id="116789" name="Line 46"/>
            <p:cNvSpPr>
              <a:spLocks noChangeShapeType="1"/>
            </p:cNvSpPr>
            <p:nvPr/>
          </p:nvSpPr>
          <p:spPr bwMode="auto">
            <a:xfrm>
              <a:off x="5045" y="2720"/>
              <a:ext cx="2" cy="95"/>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90" name="Line 47"/>
            <p:cNvSpPr>
              <a:spLocks noChangeShapeType="1"/>
            </p:cNvSpPr>
            <p:nvPr/>
          </p:nvSpPr>
          <p:spPr bwMode="auto">
            <a:xfrm flipH="1">
              <a:off x="5025" y="2815"/>
              <a:ext cx="39" cy="3"/>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91" name="Line 48"/>
            <p:cNvSpPr>
              <a:spLocks noChangeShapeType="1"/>
            </p:cNvSpPr>
            <p:nvPr/>
          </p:nvSpPr>
          <p:spPr bwMode="auto">
            <a:xfrm>
              <a:off x="5045" y="2674"/>
              <a:ext cx="350" cy="245"/>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92" name="Oval 49"/>
            <p:cNvSpPr>
              <a:spLocks noChangeArrowheads="1"/>
            </p:cNvSpPr>
            <p:nvPr/>
          </p:nvSpPr>
          <p:spPr bwMode="auto">
            <a:xfrm>
              <a:off x="5356" y="2870"/>
              <a:ext cx="80" cy="98"/>
            </a:xfrm>
            <a:prstGeom prst="ellipse">
              <a:avLst/>
            </a:prstGeom>
            <a:solidFill>
              <a:srgbClr val="00FF00"/>
            </a:solidFill>
            <a:ln w="19050">
              <a:solidFill>
                <a:srgbClr val="00FF00"/>
              </a:solidFill>
              <a:round/>
              <a:headEnd/>
              <a:tailEnd/>
            </a:ln>
          </p:spPr>
          <p:txBody>
            <a:bodyPr/>
            <a:lstStyle/>
            <a:p>
              <a:endParaRPr lang="en-US">
                <a:solidFill>
                  <a:srgbClr val="1F497D"/>
                </a:solidFill>
              </a:endParaRPr>
            </a:p>
          </p:txBody>
        </p:sp>
        <p:sp>
          <p:nvSpPr>
            <p:cNvPr id="116793" name="Line 50"/>
            <p:cNvSpPr>
              <a:spLocks noChangeShapeType="1"/>
            </p:cNvSpPr>
            <p:nvPr/>
          </p:nvSpPr>
          <p:spPr bwMode="auto">
            <a:xfrm>
              <a:off x="5395" y="2959"/>
              <a:ext cx="0" cy="72"/>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94" name="Line 51"/>
            <p:cNvSpPr>
              <a:spLocks noChangeShapeType="1"/>
            </p:cNvSpPr>
            <p:nvPr/>
          </p:nvSpPr>
          <p:spPr bwMode="auto">
            <a:xfrm flipH="1">
              <a:off x="5376" y="3031"/>
              <a:ext cx="38" cy="3"/>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795" name="Oval 52"/>
            <p:cNvSpPr>
              <a:spLocks noChangeArrowheads="1"/>
            </p:cNvSpPr>
            <p:nvPr/>
          </p:nvSpPr>
          <p:spPr bwMode="auto">
            <a:xfrm>
              <a:off x="4336" y="2242"/>
              <a:ext cx="82" cy="95"/>
            </a:xfrm>
            <a:prstGeom prst="ellipse">
              <a:avLst/>
            </a:prstGeom>
            <a:solidFill>
              <a:srgbClr val="FF0000"/>
            </a:solidFill>
            <a:ln w="19050">
              <a:solidFill>
                <a:srgbClr val="FF0000"/>
              </a:solidFill>
              <a:round/>
              <a:headEnd/>
              <a:tailEnd/>
            </a:ln>
          </p:spPr>
          <p:txBody>
            <a:bodyPr/>
            <a:lstStyle/>
            <a:p>
              <a:endParaRPr lang="en-US" sz="2400">
                <a:solidFill>
                  <a:srgbClr val="FF0000"/>
                </a:solidFill>
                <a:latin typeface="Times New Roman" pitchFamily="18" charset="0"/>
              </a:endParaRPr>
            </a:p>
          </p:txBody>
        </p:sp>
        <p:sp>
          <p:nvSpPr>
            <p:cNvPr id="116796" name="Line 53"/>
            <p:cNvSpPr>
              <a:spLocks noChangeShapeType="1"/>
            </p:cNvSpPr>
            <p:nvPr/>
          </p:nvSpPr>
          <p:spPr bwMode="auto">
            <a:xfrm flipV="1">
              <a:off x="4378" y="2089"/>
              <a:ext cx="0" cy="153"/>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797" name="Line 54"/>
            <p:cNvSpPr>
              <a:spLocks noChangeShapeType="1"/>
            </p:cNvSpPr>
            <p:nvPr/>
          </p:nvSpPr>
          <p:spPr bwMode="auto">
            <a:xfrm flipH="1">
              <a:off x="4363" y="2089"/>
              <a:ext cx="36" cy="3"/>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798" name="Line 55"/>
            <p:cNvSpPr>
              <a:spLocks noChangeShapeType="1"/>
            </p:cNvSpPr>
            <p:nvPr/>
          </p:nvSpPr>
          <p:spPr bwMode="auto">
            <a:xfrm flipV="1">
              <a:off x="4390" y="1882"/>
              <a:ext cx="338" cy="391"/>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799" name="Oval 56"/>
            <p:cNvSpPr>
              <a:spLocks noChangeArrowheads="1"/>
            </p:cNvSpPr>
            <p:nvPr/>
          </p:nvSpPr>
          <p:spPr bwMode="auto">
            <a:xfrm>
              <a:off x="4687" y="1835"/>
              <a:ext cx="83" cy="96"/>
            </a:xfrm>
            <a:prstGeom prst="ellipse">
              <a:avLst/>
            </a:prstGeom>
            <a:solidFill>
              <a:srgbClr val="FF0000"/>
            </a:solidFill>
            <a:ln w="19050">
              <a:solidFill>
                <a:srgbClr val="FF0000"/>
              </a:solidFill>
              <a:round/>
              <a:headEnd/>
              <a:tailEnd/>
            </a:ln>
          </p:spPr>
          <p:txBody>
            <a:bodyPr/>
            <a:lstStyle/>
            <a:p>
              <a:endParaRPr lang="en-US">
                <a:solidFill>
                  <a:srgbClr val="1F497D"/>
                </a:solidFill>
              </a:endParaRPr>
            </a:p>
          </p:txBody>
        </p:sp>
        <p:sp>
          <p:nvSpPr>
            <p:cNvPr id="116800" name="Line 57"/>
            <p:cNvSpPr>
              <a:spLocks noChangeShapeType="1"/>
            </p:cNvSpPr>
            <p:nvPr/>
          </p:nvSpPr>
          <p:spPr bwMode="auto">
            <a:xfrm flipV="1">
              <a:off x="4728" y="1521"/>
              <a:ext cx="0" cy="320"/>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801" name="Line 58"/>
            <p:cNvSpPr>
              <a:spLocks noChangeShapeType="1"/>
            </p:cNvSpPr>
            <p:nvPr/>
          </p:nvSpPr>
          <p:spPr bwMode="auto">
            <a:xfrm flipH="1">
              <a:off x="4709" y="1521"/>
              <a:ext cx="39" cy="0"/>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802" name="Line 59"/>
            <p:cNvSpPr>
              <a:spLocks noChangeShapeType="1"/>
            </p:cNvSpPr>
            <p:nvPr/>
          </p:nvSpPr>
          <p:spPr bwMode="auto">
            <a:xfrm>
              <a:off x="4728" y="1882"/>
              <a:ext cx="317" cy="144"/>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803" name="Oval 60"/>
            <p:cNvSpPr>
              <a:spLocks noChangeArrowheads="1"/>
            </p:cNvSpPr>
            <p:nvPr/>
          </p:nvSpPr>
          <p:spPr bwMode="auto">
            <a:xfrm>
              <a:off x="5003" y="1977"/>
              <a:ext cx="83" cy="98"/>
            </a:xfrm>
            <a:prstGeom prst="ellipse">
              <a:avLst/>
            </a:prstGeom>
            <a:solidFill>
              <a:srgbClr val="FF0000"/>
            </a:solidFill>
            <a:ln w="19050">
              <a:solidFill>
                <a:srgbClr val="FF0000"/>
              </a:solidFill>
              <a:round/>
              <a:headEnd/>
              <a:tailEnd/>
            </a:ln>
          </p:spPr>
          <p:txBody>
            <a:bodyPr/>
            <a:lstStyle/>
            <a:p>
              <a:endParaRPr lang="en-US">
                <a:solidFill>
                  <a:srgbClr val="1F497D"/>
                </a:solidFill>
              </a:endParaRPr>
            </a:p>
          </p:txBody>
        </p:sp>
        <p:sp>
          <p:nvSpPr>
            <p:cNvPr id="116804" name="Line 61"/>
            <p:cNvSpPr>
              <a:spLocks noChangeShapeType="1"/>
            </p:cNvSpPr>
            <p:nvPr/>
          </p:nvSpPr>
          <p:spPr bwMode="auto">
            <a:xfrm flipV="1">
              <a:off x="5045" y="1648"/>
              <a:ext cx="2" cy="329"/>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805" name="Line 62"/>
            <p:cNvSpPr>
              <a:spLocks noChangeShapeType="1"/>
            </p:cNvSpPr>
            <p:nvPr/>
          </p:nvSpPr>
          <p:spPr bwMode="auto">
            <a:xfrm flipH="1">
              <a:off x="5025" y="1648"/>
              <a:ext cx="39" cy="3"/>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806" name="Line 63"/>
            <p:cNvSpPr>
              <a:spLocks noChangeShapeType="1"/>
            </p:cNvSpPr>
            <p:nvPr/>
          </p:nvSpPr>
          <p:spPr bwMode="auto">
            <a:xfrm>
              <a:off x="5045" y="2026"/>
              <a:ext cx="350" cy="648"/>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807" name="Oval 64"/>
            <p:cNvSpPr>
              <a:spLocks noChangeArrowheads="1"/>
            </p:cNvSpPr>
            <p:nvPr/>
          </p:nvSpPr>
          <p:spPr bwMode="auto">
            <a:xfrm>
              <a:off x="5356" y="2625"/>
              <a:ext cx="80" cy="95"/>
            </a:xfrm>
            <a:prstGeom prst="ellipse">
              <a:avLst/>
            </a:prstGeom>
            <a:solidFill>
              <a:srgbClr val="FF0000"/>
            </a:solidFill>
            <a:ln w="19050">
              <a:solidFill>
                <a:srgbClr val="FF0000"/>
              </a:solidFill>
              <a:round/>
              <a:headEnd/>
              <a:tailEnd/>
            </a:ln>
          </p:spPr>
          <p:txBody>
            <a:bodyPr/>
            <a:lstStyle/>
            <a:p>
              <a:endParaRPr lang="en-US">
                <a:solidFill>
                  <a:srgbClr val="1F497D"/>
                </a:solidFill>
              </a:endParaRPr>
            </a:p>
          </p:txBody>
        </p:sp>
        <p:sp>
          <p:nvSpPr>
            <p:cNvPr id="116808" name="Line 65"/>
            <p:cNvSpPr>
              <a:spLocks noChangeShapeType="1"/>
            </p:cNvSpPr>
            <p:nvPr/>
          </p:nvSpPr>
          <p:spPr bwMode="auto">
            <a:xfrm flipV="1">
              <a:off x="5395" y="2608"/>
              <a:ext cx="0" cy="17"/>
            </a:xfrm>
            <a:prstGeom prst="line">
              <a:avLst/>
            </a:prstGeom>
            <a:noFill/>
            <a:ln w="19050">
              <a:solidFill>
                <a:srgbClr val="FFFF00"/>
              </a:solidFill>
              <a:round/>
              <a:headEnd/>
              <a:tailEnd/>
            </a:ln>
          </p:spPr>
          <p:txBody>
            <a:bodyPr/>
            <a:lstStyle/>
            <a:p>
              <a:endParaRPr lang="en-US">
                <a:solidFill>
                  <a:srgbClr val="1F497D"/>
                </a:solidFill>
              </a:endParaRPr>
            </a:p>
          </p:txBody>
        </p:sp>
        <p:sp>
          <p:nvSpPr>
            <p:cNvPr id="116809" name="Line 66"/>
            <p:cNvSpPr>
              <a:spLocks noChangeShapeType="1"/>
            </p:cNvSpPr>
            <p:nvPr/>
          </p:nvSpPr>
          <p:spPr bwMode="auto">
            <a:xfrm flipH="1">
              <a:off x="5350" y="2548"/>
              <a:ext cx="92" cy="0"/>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810" name="Oval 67"/>
            <p:cNvSpPr>
              <a:spLocks noChangeArrowheads="1"/>
            </p:cNvSpPr>
            <p:nvPr/>
          </p:nvSpPr>
          <p:spPr bwMode="auto">
            <a:xfrm>
              <a:off x="4193" y="2807"/>
              <a:ext cx="83" cy="98"/>
            </a:xfrm>
            <a:prstGeom prst="ellipse">
              <a:avLst/>
            </a:prstGeom>
            <a:solidFill>
              <a:srgbClr val="00FF00"/>
            </a:solidFill>
            <a:ln w="19050">
              <a:solidFill>
                <a:srgbClr val="00FF00"/>
              </a:solidFill>
              <a:round/>
              <a:headEnd/>
              <a:tailEnd/>
            </a:ln>
          </p:spPr>
          <p:txBody>
            <a:bodyPr/>
            <a:lstStyle/>
            <a:p>
              <a:endParaRPr lang="en-US">
                <a:solidFill>
                  <a:srgbClr val="1F497D"/>
                </a:solidFill>
              </a:endParaRPr>
            </a:p>
          </p:txBody>
        </p:sp>
        <p:sp>
          <p:nvSpPr>
            <p:cNvPr id="116811" name="Line 68"/>
            <p:cNvSpPr>
              <a:spLocks noChangeShapeType="1"/>
            </p:cNvSpPr>
            <p:nvPr/>
          </p:nvSpPr>
          <p:spPr bwMode="auto">
            <a:xfrm>
              <a:off x="4233" y="2905"/>
              <a:ext cx="0" cy="48"/>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812" name="Line 69"/>
            <p:cNvSpPr>
              <a:spLocks noChangeShapeType="1"/>
            </p:cNvSpPr>
            <p:nvPr/>
          </p:nvSpPr>
          <p:spPr bwMode="auto">
            <a:xfrm flipH="1">
              <a:off x="4213" y="2953"/>
              <a:ext cx="35" cy="0"/>
            </a:xfrm>
            <a:prstGeom prst="line">
              <a:avLst/>
            </a:prstGeom>
            <a:noFill/>
            <a:ln w="19050">
              <a:solidFill>
                <a:srgbClr val="00FF00"/>
              </a:solidFill>
              <a:round/>
              <a:headEnd/>
              <a:tailEnd/>
            </a:ln>
          </p:spPr>
          <p:txBody>
            <a:bodyPr/>
            <a:lstStyle/>
            <a:p>
              <a:endParaRPr lang="en-US">
                <a:solidFill>
                  <a:srgbClr val="1F497D"/>
                </a:solidFill>
              </a:endParaRPr>
            </a:p>
          </p:txBody>
        </p:sp>
        <p:sp>
          <p:nvSpPr>
            <p:cNvPr id="116813" name="Oval 70"/>
            <p:cNvSpPr>
              <a:spLocks noChangeArrowheads="1"/>
            </p:cNvSpPr>
            <p:nvPr/>
          </p:nvSpPr>
          <p:spPr bwMode="auto">
            <a:xfrm>
              <a:off x="4193" y="2648"/>
              <a:ext cx="83" cy="95"/>
            </a:xfrm>
            <a:prstGeom prst="ellipse">
              <a:avLst/>
            </a:prstGeom>
            <a:solidFill>
              <a:srgbClr val="FF0000"/>
            </a:solidFill>
            <a:ln w="19050">
              <a:solidFill>
                <a:srgbClr val="FF0000"/>
              </a:solidFill>
              <a:round/>
              <a:headEnd/>
              <a:tailEnd/>
            </a:ln>
          </p:spPr>
          <p:txBody>
            <a:bodyPr/>
            <a:lstStyle/>
            <a:p>
              <a:endParaRPr lang="en-US">
                <a:solidFill>
                  <a:srgbClr val="1F497D"/>
                </a:solidFill>
              </a:endParaRPr>
            </a:p>
          </p:txBody>
        </p:sp>
        <p:sp>
          <p:nvSpPr>
            <p:cNvPr id="116814" name="Line 71"/>
            <p:cNvSpPr>
              <a:spLocks noChangeShapeType="1"/>
            </p:cNvSpPr>
            <p:nvPr/>
          </p:nvSpPr>
          <p:spPr bwMode="auto">
            <a:xfrm flipV="1">
              <a:off x="4233" y="2532"/>
              <a:ext cx="3" cy="116"/>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815" name="Line 72"/>
            <p:cNvSpPr>
              <a:spLocks noChangeShapeType="1"/>
            </p:cNvSpPr>
            <p:nvPr/>
          </p:nvSpPr>
          <p:spPr bwMode="auto">
            <a:xfrm flipH="1">
              <a:off x="4213" y="2525"/>
              <a:ext cx="55" cy="0"/>
            </a:xfrm>
            <a:prstGeom prst="line">
              <a:avLst/>
            </a:prstGeom>
            <a:noFill/>
            <a:ln w="19050">
              <a:solidFill>
                <a:srgbClr val="FF0000"/>
              </a:solidFill>
              <a:round/>
              <a:headEnd/>
              <a:tailEnd/>
            </a:ln>
          </p:spPr>
          <p:txBody>
            <a:bodyPr/>
            <a:lstStyle/>
            <a:p>
              <a:endParaRPr lang="en-US">
                <a:solidFill>
                  <a:srgbClr val="1F497D"/>
                </a:solidFill>
              </a:endParaRPr>
            </a:p>
          </p:txBody>
        </p:sp>
        <p:sp>
          <p:nvSpPr>
            <p:cNvPr id="116816" name="Line 79"/>
            <p:cNvSpPr>
              <a:spLocks noChangeShapeType="1"/>
            </p:cNvSpPr>
            <p:nvPr/>
          </p:nvSpPr>
          <p:spPr bwMode="auto">
            <a:xfrm>
              <a:off x="4378" y="3458"/>
              <a:ext cx="1019" cy="0"/>
            </a:xfrm>
            <a:prstGeom prst="line">
              <a:avLst/>
            </a:prstGeom>
            <a:noFill/>
            <a:ln w="19050">
              <a:solidFill>
                <a:srgbClr val="FFFFFF"/>
              </a:solidFill>
              <a:round/>
              <a:headEnd/>
              <a:tailEnd/>
            </a:ln>
          </p:spPr>
          <p:txBody>
            <a:bodyPr wrap="none" anchor="ctr"/>
            <a:lstStyle/>
            <a:p>
              <a:endParaRPr lang="en-US">
                <a:solidFill>
                  <a:srgbClr val="1F497D"/>
                </a:solidFill>
              </a:endParaRPr>
            </a:p>
          </p:txBody>
        </p:sp>
        <p:grpSp>
          <p:nvGrpSpPr>
            <p:cNvPr id="3" name="Group 89"/>
            <p:cNvGrpSpPr>
              <a:grpSpLocks/>
            </p:cNvGrpSpPr>
            <p:nvPr/>
          </p:nvGrpSpPr>
          <p:grpSpPr bwMode="auto">
            <a:xfrm>
              <a:off x="4400" y="1088"/>
              <a:ext cx="887" cy="358"/>
              <a:chOff x="4400" y="1088"/>
              <a:chExt cx="887" cy="358"/>
            </a:xfrm>
          </p:grpSpPr>
          <p:grpSp>
            <p:nvGrpSpPr>
              <p:cNvPr id="4" name="Group 88"/>
              <p:cNvGrpSpPr>
                <a:grpSpLocks/>
              </p:cNvGrpSpPr>
              <p:nvPr/>
            </p:nvGrpSpPr>
            <p:grpSpPr bwMode="auto">
              <a:xfrm>
                <a:off x="4401" y="1272"/>
                <a:ext cx="753" cy="174"/>
                <a:chOff x="4407" y="1056"/>
                <a:chExt cx="753" cy="174"/>
              </a:xfrm>
            </p:grpSpPr>
            <p:sp>
              <p:nvSpPr>
                <p:cNvPr id="116823" name="Oval 74"/>
                <p:cNvSpPr>
                  <a:spLocks noChangeArrowheads="1"/>
                </p:cNvSpPr>
                <p:nvPr/>
              </p:nvSpPr>
              <p:spPr bwMode="auto">
                <a:xfrm>
                  <a:off x="4407" y="1076"/>
                  <a:ext cx="85" cy="123"/>
                </a:xfrm>
                <a:prstGeom prst="ellipse">
                  <a:avLst/>
                </a:prstGeom>
                <a:solidFill>
                  <a:srgbClr val="03FB1B"/>
                </a:solidFill>
                <a:ln w="12700">
                  <a:noFill/>
                  <a:round/>
                  <a:headEnd/>
                  <a:tailEnd/>
                </a:ln>
              </p:spPr>
              <p:txBody>
                <a:bodyPr/>
                <a:lstStyle/>
                <a:p>
                  <a:endParaRPr lang="en-US">
                    <a:solidFill>
                      <a:srgbClr val="1F497D"/>
                    </a:solidFill>
                  </a:endParaRPr>
                </a:p>
              </p:txBody>
            </p:sp>
            <p:sp>
              <p:nvSpPr>
                <p:cNvPr id="116824" name="Rectangle 102"/>
                <p:cNvSpPr>
                  <a:spLocks noChangeArrowheads="1"/>
                </p:cNvSpPr>
                <p:nvPr/>
              </p:nvSpPr>
              <p:spPr bwMode="auto">
                <a:xfrm>
                  <a:off x="4643" y="1056"/>
                  <a:ext cx="517" cy="174"/>
                </a:xfrm>
                <a:prstGeom prst="rect">
                  <a:avLst/>
                </a:prstGeom>
                <a:noFill/>
                <a:ln w="9525">
                  <a:noFill/>
                  <a:miter lim="800000"/>
                  <a:headEnd/>
                  <a:tailEnd/>
                </a:ln>
              </p:spPr>
              <p:txBody>
                <a:bodyPr wrap="none" lIns="0" tIns="0" rIns="0" bIns="0">
                  <a:spAutoFit/>
                </a:bodyPr>
                <a:lstStyle/>
                <a:p>
                  <a:r>
                    <a:rPr lang="en-US">
                      <a:solidFill>
                        <a:srgbClr val="03FB1B"/>
                      </a:solidFill>
                      <a:latin typeface="Times New Roman" pitchFamily="18" charset="0"/>
                    </a:rPr>
                    <a:t>Dominant</a:t>
                  </a:r>
                </a:p>
              </p:txBody>
            </p:sp>
          </p:grpSp>
          <p:grpSp>
            <p:nvGrpSpPr>
              <p:cNvPr id="5" name="Group 87"/>
              <p:cNvGrpSpPr>
                <a:grpSpLocks/>
              </p:cNvGrpSpPr>
              <p:nvPr/>
            </p:nvGrpSpPr>
            <p:grpSpPr bwMode="auto">
              <a:xfrm>
                <a:off x="4400" y="1088"/>
                <a:ext cx="887" cy="174"/>
                <a:chOff x="4406" y="1244"/>
                <a:chExt cx="887" cy="174"/>
              </a:xfrm>
            </p:grpSpPr>
            <p:sp>
              <p:nvSpPr>
                <p:cNvPr id="116821" name="Oval 76"/>
                <p:cNvSpPr>
                  <a:spLocks noChangeArrowheads="1"/>
                </p:cNvSpPr>
                <p:nvPr/>
              </p:nvSpPr>
              <p:spPr bwMode="auto">
                <a:xfrm>
                  <a:off x="4406" y="1275"/>
                  <a:ext cx="85" cy="123"/>
                </a:xfrm>
                <a:prstGeom prst="ellipse">
                  <a:avLst/>
                </a:prstGeom>
                <a:solidFill>
                  <a:srgbClr val="FF0000"/>
                </a:solidFill>
                <a:ln w="12700">
                  <a:solidFill>
                    <a:srgbClr val="FF0000"/>
                  </a:solidFill>
                  <a:round/>
                  <a:headEnd/>
                  <a:tailEnd/>
                </a:ln>
              </p:spPr>
              <p:txBody>
                <a:bodyPr/>
                <a:lstStyle/>
                <a:p>
                  <a:endParaRPr lang="en-US">
                    <a:solidFill>
                      <a:srgbClr val="1F497D"/>
                    </a:solidFill>
                  </a:endParaRPr>
                </a:p>
              </p:txBody>
            </p:sp>
            <p:sp>
              <p:nvSpPr>
                <p:cNvPr id="116822" name="Rectangle 103"/>
                <p:cNvSpPr>
                  <a:spLocks noChangeArrowheads="1"/>
                </p:cNvSpPr>
                <p:nvPr/>
              </p:nvSpPr>
              <p:spPr bwMode="auto">
                <a:xfrm>
                  <a:off x="4668" y="1244"/>
                  <a:ext cx="625" cy="174"/>
                </a:xfrm>
                <a:prstGeom prst="rect">
                  <a:avLst/>
                </a:prstGeom>
                <a:noFill/>
                <a:ln w="9525">
                  <a:noFill/>
                  <a:miter lim="800000"/>
                  <a:headEnd/>
                  <a:tailEnd/>
                </a:ln>
              </p:spPr>
              <p:txBody>
                <a:bodyPr wrap="none" lIns="0" tIns="0" rIns="0" bIns="0">
                  <a:spAutoFit/>
                </a:bodyPr>
                <a:lstStyle/>
                <a:p>
                  <a:r>
                    <a:rPr lang="en-US">
                      <a:solidFill>
                        <a:srgbClr val="FF0000"/>
                      </a:solidFill>
                      <a:latin typeface="Times New Roman" pitchFamily="18" charset="0"/>
                    </a:rPr>
                    <a:t>Subordinate</a:t>
                  </a:r>
                  <a:endParaRPr lang="en-US" sz="2400">
                    <a:solidFill>
                      <a:srgbClr val="FFFF00"/>
                    </a:solidFill>
                    <a:latin typeface="Times New Roman" pitchFamily="18" charset="0"/>
                  </a:endParaRPr>
                </a:p>
              </p:txBody>
            </p:sp>
          </p:grpSp>
        </p:grpSp>
        <p:sp>
          <p:nvSpPr>
            <p:cNvPr id="116818" name="Line 53"/>
            <p:cNvSpPr>
              <a:spLocks noChangeShapeType="1"/>
            </p:cNvSpPr>
            <p:nvPr/>
          </p:nvSpPr>
          <p:spPr bwMode="auto">
            <a:xfrm flipH="1" flipV="1">
              <a:off x="5394" y="2553"/>
              <a:ext cx="4" cy="73"/>
            </a:xfrm>
            <a:prstGeom prst="line">
              <a:avLst/>
            </a:prstGeom>
            <a:noFill/>
            <a:ln w="19050">
              <a:solidFill>
                <a:srgbClr val="FF0000"/>
              </a:solidFill>
              <a:round/>
              <a:headEnd/>
              <a:tailEnd/>
            </a:ln>
          </p:spPr>
          <p:txBody>
            <a:bodyPr/>
            <a:lstStyle/>
            <a:p>
              <a:endParaRPr lang="en-US">
                <a:solidFill>
                  <a:srgbClr val="1F497D"/>
                </a:solidFill>
              </a:endParaRPr>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2705100" y="1676400"/>
            <a:ext cx="2113656" cy="665439"/>
          </a:xfrm>
          <a:prstGeom prst="rect">
            <a:avLst/>
          </a:prstGeom>
          <a:noFill/>
          <a:ln w="9525">
            <a:noFill/>
            <a:miter lim="800000"/>
            <a:headEnd/>
            <a:tailEnd/>
          </a:ln>
        </p:spPr>
        <p:txBody>
          <a:bodyPr wrap="none">
            <a:spAutoFit/>
          </a:bodyPr>
          <a:lstStyle/>
          <a:p>
            <a:pPr algn="l">
              <a:lnSpc>
                <a:spcPct val="80000"/>
              </a:lnSpc>
            </a:pPr>
            <a:r>
              <a:rPr lang="en-US" sz="2400" dirty="0">
                <a:solidFill>
                  <a:srgbClr val="FFFF00"/>
                </a:solidFill>
                <a:latin typeface="Times" pitchFamily="1" charset="0"/>
              </a:rPr>
              <a:t>  </a:t>
            </a:r>
            <a:r>
              <a:rPr lang="en-US" sz="2200" dirty="0">
                <a:solidFill>
                  <a:schemeClr val="bg1"/>
                </a:solidFill>
                <a:latin typeface="Calibri  "/>
              </a:rPr>
              <a:t>Drug Initiation </a:t>
            </a:r>
          </a:p>
          <a:p>
            <a:pPr algn="l">
              <a:lnSpc>
                <a:spcPct val="80000"/>
              </a:lnSpc>
            </a:pPr>
            <a:r>
              <a:rPr lang="en-US" sz="2200" dirty="0">
                <a:solidFill>
                  <a:schemeClr val="bg1"/>
                </a:solidFill>
                <a:latin typeface="Calibri  "/>
              </a:rPr>
              <a:t>&lt; 14 years of age</a:t>
            </a:r>
          </a:p>
        </p:txBody>
      </p:sp>
      <p:grpSp>
        <p:nvGrpSpPr>
          <p:cNvPr id="2" name="Group 6"/>
          <p:cNvGrpSpPr>
            <a:grpSpLocks/>
          </p:cNvGrpSpPr>
          <p:nvPr/>
        </p:nvGrpSpPr>
        <p:grpSpPr bwMode="auto">
          <a:xfrm>
            <a:off x="2590800" y="4616450"/>
            <a:ext cx="355600" cy="279400"/>
            <a:chOff x="1032" y="3328"/>
            <a:chExt cx="224" cy="176"/>
          </a:xfrm>
        </p:grpSpPr>
        <p:sp>
          <p:nvSpPr>
            <p:cNvPr id="71786" name="Rectangle 7"/>
            <p:cNvSpPr>
              <a:spLocks noChangeArrowheads="1"/>
            </p:cNvSpPr>
            <p:nvPr/>
          </p:nvSpPr>
          <p:spPr bwMode="auto">
            <a:xfrm>
              <a:off x="1032" y="3328"/>
              <a:ext cx="224" cy="176"/>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87" name="Rectangle 8"/>
            <p:cNvSpPr>
              <a:spLocks noChangeArrowheads="1"/>
            </p:cNvSpPr>
            <p:nvPr/>
          </p:nvSpPr>
          <p:spPr bwMode="auto">
            <a:xfrm>
              <a:off x="1032" y="3328"/>
              <a:ext cx="224" cy="176"/>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3" name="Group 9"/>
          <p:cNvGrpSpPr>
            <a:grpSpLocks/>
          </p:cNvGrpSpPr>
          <p:nvPr/>
        </p:nvGrpSpPr>
        <p:grpSpPr bwMode="auto">
          <a:xfrm>
            <a:off x="3048000" y="4489450"/>
            <a:ext cx="355600" cy="406400"/>
            <a:chOff x="1320" y="3248"/>
            <a:chExt cx="224" cy="256"/>
          </a:xfrm>
        </p:grpSpPr>
        <p:sp>
          <p:nvSpPr>
            <p:cNvPr id="71784" name="Rectangle 10"/>
            <p:cNvSpPr>
              <a:spLocks noChangeArrowheads="1"/>
            </p:cNvSpPr>
            <p:nvPr/>
          </p:nvSpPr>
          <p:spPr bwMode="auto">
            <a:xfrm>
              <a:off x="1320" y="3248"/>
              <a:ext cx="224" cy="256"/>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85" name="Rectangle 11"/>
            <p:cNvSpPr>
              <a:spLocks noChangeArrowheads="1"/>
            </p:cNvSpPr>
            <p:nvPr/>
          </p:nvSpPr>
          <p:spPr bwMode="auto">
            <a:xfrm>
              <a:off x="1320" y="3248"/>
              <a:ext cx="224" cy="256"/>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4" name="Group 12"/>
          <p:cNvGrpSpPr>
            <a:grpSpLocks/>
          </p:cNvGrpSpPr>
          <p:nvPr/>
        </p:nvGrpSpPr>
        <p:grpSpPr bwMode="auto">
          <a:xfrm>
            <a:off x="3505200" y="4095750"/>
            <a:ext cx="355600" cy="800100"/>
            <a:chOff x="1608" y="3000"/>
            <a:chExt cx="224" cy="504"/>
          </a:xfrm>
        </p:grpSpPr>
        <p:sp>
          <p:nvSpPr>
            <p:cNvPr id="71782" name="Rectangle 13"/>
            <p:cNvSpPr>
              <a:spLocks noChangeArrowheads="1"/>
            </p:cNvSpPr>
            <p:nvPr/>
          </p:nvSpPr>
          <p:spPr bwMode="auto">
            <a:xfrm>
              <a:off x="1608" y="3000"/>
              <a:ext cx="224" cy="504"/>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83" name="Rectangle 14"/>
            <p:cNvSpPr>
              <a:spLocks noChangeArrowheads="1"/>
            </p:cNvSpPr>
            <p:nvPr/>
          </p:nvSpPr>
          <p:spPr bwMode="auto">
            <a:xfrm>
              <a:off x="1608" y="3000"/>
              <a:ext cx="224" cy="504"/>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5" name="Group 15"/>
          <p:cNvGrpSpPr>
            <a:grpSpLocks/>
          </p:cNvGrpSpPr>
          <p:nvPr/>
        </p:nvGrpSpPr>
        <p:grpSpPr bwMode="auto">
          <a:xfrm>
            <a:off x="3962400" y="3803650"/>
            <a:ext cx="355600" cy="1092200"/>
            <a:chOff x="1896" y="2816"/>
            <a:chExt cx="224" cy="688"/>
          </a:xfrm>
        </p:grpSpPr>
        <p:sp>
          <p:nvSpPr>
            <p:cNvPr id="71780" name="Rectangle 16"/>
            <p:cNvSpPr>
              <a:spLocks noChangeArrowheads="1"/>
            </p:cNvSpPr>
            <p:nvPr/>
          </p:nvSpPr>
          <p:spPr bwMode="auto">
            <a:xfrm>
              <a:off x="1896" y="2816"/>
              <a:ext cx="224" cy="688"/>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81" name="Rectangle 17"/>
            <p:cNvSpPr>
              <a:spLocks noChangeArrowheads="1"/>
            </p:cNvSpPr>
            <p:nvPr/>
          </p:nvSpPr>
          <p:spPr bwMode="auto">
            <a:xfrm>
              <a:off x="1896" y="2816"/>
              <a:ext cx="224" cy="688"/>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6" name="Group 18"/>
          <p:cNvGrpSpPr>
            <a:grpSpLocks/>
          </p:cNvGrpSpPr>
          <p:nvPr/>
        </p:nvGrpSpPr>
        <p:grpSpPr bwMode="auto">
          <a:xfrm>
            <a:off x="4419600" y="3854450"/>
            <a:ext cx="355600" cy="1041400"/>
            <a:chOff x="2184" y="2848"/>
            <a:chExt cx="224" cy="656"/>
          </a:xfrm>
        </p:grpSpPr>
        <p:sp>
          <p:nvSpPr>
            <p:cNvPr id="71778" name="Rectangle 19"/>
            <p:cNvSpPr>
              <a:spLocks noChangeArrowheads="1"/>
            </p:cNvSpPr>
            <p:nvPr/>
          </p:nvSpPr>
          <p:spPr bwMode="auto">
            <a:xfrm>
              <a:off x="2184" y="2848"/>
              <a:ext cx="224" cy="656"/>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79" name="Rectangle 20"/>
            <p:cNvSpPr>
              <a:spLocks noChangeArrowheads="1"/>
            </p:cNvSpPr>
            <p:nvPr/>
          </p:nvSpPr>
          <p:spPr bwMode="auto">
            <a:xfrm>
              <a:off x="2184" y="2848"/>
              <a:ext cx="224" cy="656"/>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7" name="Group 21"/>
          <p:cNvGrpSpPr>
            <a:grpSpLocks/>
          </p:cNvGrpSpPr>
          <p:nvPr/>
        </p:nvGrpSpPr>
        <p:grpSpPr bwMode="auto">
          <a:xfrm>
            <a:off x="4876800" y="2393950"/>
            <a:ext cx="355600" cy="2501900"/>
            <a:chOff x="2472" y="1928"/>
            <a:chExt cx="224" cy="1576"/>
          </a:xfrm>
        </p:grpSpPr>
        <p:sp>
          <p:nvSpPr>
            <p:cNvPr id="71776" name="Rectangle 22"/>
            <p:cNvSpPr>
              <a:spLocks noChangeArrowheads="1"/>
            </p:cNvSpPr>
            <p:nvPr/>
          </p:nvSpPr>
          <p:spPr bwMode="auto">
            <a:xfrm>
              <a:off x="2472" y="1928"/>
              <a:ext cx="224" cy="1576"/>
            </a:xfrm>
            <a:prstGeom prst="rect">
              <a:avLst/>
            </a:prstGeom>
            <a:solidFill>
              <a:srgbClr val="CC122C"/>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77" name="Rectangle 23"/>
            <p:cNvSpPr>
              <a:spLocks noChangeArrowheads="1"/>
            </p:cNvSpPr>
            <p:nvPr/>
          </p:nvSpPr>
          <p:spPr bwMode="auto">
            <a:xfrm>
              <a:off x="2472" y="1928"/>
              <a:ext cx="224" cy="1576"/>
            </a:xfrm>
            <a:prstGeom prst="rect">
              <a:avLst/>
            </a:prstGeom>
            <a:solidFill>
              <a:srgbClr val="CC122C"/>
            </a:solid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8" name="Group 24"/>
          <p:cNvGrpSpPr>
            <a:grpSpLocks/>
          </p:cNvGrpSpPr>
          <p:nvPr/>
        </p:nvGrpSpPr>
        <p:grpSpPr bwMode="auto">
          <a:xfrm>
            <a:off x="2540000" y="2152650"/>
            <a:ext cx="76200" cy="2744788"/>
            <a:chOff x="1000" y="1776"/>
            <a:chExt cx="48" cy="1729"/>
          </a:xfrm>
        </p:grpSpPr>
        <p:sp>
          <p:nvSpPr>
            <p:cNvPr id="71770" name="Line 25"/>
            <p:cNvSpPr>
              <a:spLocks noChangeShapeType="1"/>
            </p:cNvSpPr>
            <p:nvPr/>
          </p:nvSpPr>
          <p:spPr bwMode="auto">
            <a:xfrm>
              <a:off x="1000" y="3504"/>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71" name="Line 26"/>
            <p:cNvSpPr>
              <a:spLocks noChangeShapeType="1"/>
            </p:cNvSpPr>
            <p:nvPr/>
          </p:nvSpPr>
          <p:spPr bwMode="auto">
            <a:xfrm>
              <a:off x="1000" y="3160"/>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72" name="Line 27"/>
            <p:cNvSpPr>
              <a:spLocks noChangeShapeType="1"/>
            </p:cNvSpPr>
            <p:nvPr/>
          </p:nvSpPr>
          <p:spPr bwMode="auto">
            <a:xfrm>
              <a:off x="1000" y="2816"/>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73" name="Line 28"/>
            <p:cNvSpPr>
              <a:spLocks noChangeShapeType="1"/>
            </p:cNvSpPr>
            <p:nvPr/>
          </p:nvSpPr>
          <p:spPr bwMode="auto">
            <a:xfrm>
              <a:off x="1000" y="2464"/>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74" name="Line 29"/>
            <p:cNvSpPr>
              <a:spLocks noChangeShapeType="1"/>
            </p:cNvSpPr>
            <p:nvPr/>
          </p:nvSpPr>
          <p:spPr bwMode="auto">
            <a:xfrm>
              <a:off x="1000" y="2120"/>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75" name="Line 30"/>
            <p:cNvSpPr>
              <a:spLocks noChangeShapeType="1"/>
            </p:cNvSpPr>
            <p:nvPr/>
          </p:nvSpPr>
          <p:spPr bwMode="auto">
            <a:xfrm>
              <a:off x="1000" y="1776"/>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9" name="Group 31"/>
          <p:cNvGrpSpPr>
            <a:grpSpLocks/>
          </p:cNvGrpSpPr>
          <p:nvPr/>
        </p:nvGrpSpPr>
        <p:grpSpPr bwMode="auto">
          <a:xfrm>
            <a:off x="2540000" y="4819650"/>
            <a:ext cx="2744788" cy="76200"/>
            <a:chOff x="1000" y="3456"/>
            <a:chExt cx="1729" cy="48"/>
          </a:xfrm>
        </p:grpSpPr>
        <p:sp>
          <p:nvSpPr>
            <p:cNvPr id="71763" name="Line 32"/>
            <p:cNvSpPr>
              <a:spLocks noChangeShapeType="1"/>
            </p:cNvSpPr>
            <p:nvPr/>
          </p:nvSpPr>
          <p:spPr bwMode="auto">
            <a:xfrm flipV="1">
              <a:off x="1000"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64" name="Line 33"/>
            <p:cNvSpPr>
              <a:spLocks noChangeShapeType="1"/>
            </p:cNvSpPr>
            <p:nvPr/>
          </p:nvSpPr>
          <p:spPr bwMode="auto">
            <a:xfrm flipV="1">
              <a:off x="1288"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65" name="Line 34"/>
            <p:cNvSpPr>
              <a:spLocks noChangeShapeType="1"/>
            </p:cNvSpPr>
            <p:nvPr/>
          </p:nvSpPr>
          <p:spPr bwMode="auto">
            <a:xfrm flipV="1">
              <a:off x="1576"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66" name="Line 35"/>
            <p:cNvSpPr>
              <a:spLocks noChangeShapeType="1"/>
            </p:cNvSpPr>
            <p:nvPr/>
          </p:nvSpPr>
          <p:spPr bwMode="auto">
            <a:xfrm flipV="1">
              <a:off x="1864"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67" name="Line 36"/>
            <p:cNvSpPr>
              <a:spLocks noChangeShapeType="1"/>
            </p:cNvSpPr>
            <p:nvPr/>
          </p:nvSpPr>
          <p:spPr bwMode="auto">
            <a:xfrm flipV="1">
              <a:off x="2152"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68" name="Line 37"/>
            <p:cNvSpPr>
              <a:spLocks noChangeShapeType="1"/>
            </p:cNvSpPr>
            <p:nvPr/>
          </p:nvSpPr>
          <p:spPr bwMode="auto">
            <a:xfrm flipV="1">
              <a:off x="2440"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69" name="Line 38"/>
            <p:cNvSpPr>
              <a:spLocks noChangeShapeType="1"/>
            </p:cNvSpPr>
            <p:nvPr/>
          </p:nvSpPr>
          <p:spPr bwMode="auto">
            <a:xfrm flipV="1">
              <a:off x="2728"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grpSp>
      <p:sp>
        <p:nvSpPr>
          <p:cNvPr id="71691" name="Line 39"/>
          <p:cNvSpPr>
            <a:spLocks noChangeShapeType="1"/>
          </p:cNvSpPr>
          <p:nvPr/>
        </p:nvSpPr>
        <p:spPr bwMode="auto">
          <a:xfrm flipV="1">
            <a:off x="2540000" y="2152650"/>
            <a:ext cx="1588" cy="2743200"/>
          </a:xfrm>
          <a:prstGeom prst="line">
            <a:avLst/>
          </a:prstGeom>
          <a:noFill/>
          <a:ln w="12700">
            <a:solidFill>
              <a:schemeClr val="bg1"/>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692" name="Line 40"/>
          <p:cNvSpPr>
            <a:spLocks noChangeShapeType="1"/>
          </p:cNvSpPr>
          <p:nvPr/>
        </p:nvSpPr>
        <p:spPr bwMode="auto">
          <a:xfrm>
            <a:off x="2540000" y="4895850"/>
            <a:ext cx="2743200" cy="1588"/>
          </a:xfrm>
          <a:prstGeom prst="line">
            <a:avLst/>
          </a:prstGeom>
          <a:noFill/>
          <a:ln w="12700">
            <a:solidFill>
              <a:schemeClr val="bg1"/>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grpSp>
        <p:nvGrpSpPr>
          <p:cNvPr id="10" name="Group 41"/>
          <p:cNvGrpSpPr>
            <a:grpSpLocks/>
          </p:cNvGrpSpPr>
          <p:nvPr/>
        </p:nvGrpSpPr>
        <p:grpSpPr bwMode="auto">
          <a:xfrm>
            <a:off x="2241551" y="1981200"/>
            <a:ext cx="307975" cy="3113088"/>
            <a:chOff x="812" y="1668"/>
            <a:chExt cx="194" cy="1961"/>
          </a:xfrm>
        </p:grpSpPr>
        <p:sp>
          <p:nvSpPr>
            <p:cNvPr id="71757" name="Rectangle 42"/>
            <p:cNvSpPr>
              <a:spLocks noChangeArrowheads="1"/>
            </p:cNvSpPr>
            <p:nvPr/>
          </p:nvSpPr>
          <p:spPr bwMode="auto">
            <a:xfrm>
              <a:off x="884" y="339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0</a:t>
              </a:r>
              <a:endParaRPr lang="en-US" sz="4400" dirty="0">
                <a:solidFill>
                  <a:schemeClr val="bg1"/>
                </a:solidFill>
                <a:latin typeface="Times" pitchFamily="1" charset="0"/>
              </a:endParaRPr>
            </a:p>
          </p:txBody>
        </p:sp>
        <p:sp>
          <p:nvSpPr>
            <p:cNvPr id="71758" name="Rectangle 43"/>
            <p:cNvSpPr>
              <a:spLocks noChangeArrowheads="1"/>
            </p:cNvSpPr>
            <p:nvPr/>
          </p:nvSpPr>
          <p:spPr bwMode="auto">
            <a:xfrm>
              <a:off x="884" y="3052"/>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2</a:t>
              </a:r>
              <a:endParaRPr lang="en-US" sz="4400" dirty="0">
                <a:solidFill>
                  <a:schemeClr val="bg1"/>
                </a:solidFill>
                <a:latin typeface="Times" pitchFamily="1" charset="0"/>
              </a:endParaRPr>
            </a:p>
          </p:txBody>
        </p:sp>
        <p:sp>
          <p:nvSpPr>
            <p:cNvPr id="71759" name="Rectangle 44"/>
            <p:cNvSpPr>
              <a:spLocks noChangeArrowheads="1"/>
            </p:cNvSpPr>
            <p:nvPr/>
          </p:nvSpPr>
          <p:spPr bwMode="auto">
            <a:xfrm>
              <a:off x="884" y="2708"/>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a:solidFill>
                    <a:schemeClr val="bg1"/>
                  </a:solidFill>
                  <a:latin typeface="Times New Roman" pitchFamily="18" charset="0"/>
                </a:rPr>
                <a:t>4</a:t>
              </a:r>
              <a:endParaRPr lang="en-US" sz="4400">
                <a:solidFill>
                  <a:schemeClr val="bg1"/>
                </a:solidFill>
                <a:latin typeface="Times" pitchFamily="1" charset="0"/>
              </a:endParaRPr>
            </a:p>
          </p:txBody>
        </p:sp>
        <p:sp>
          <p:nvSpPr>
            <p:cNvPr id="71760" name="Rectangle 45"/>
            <p:cNvSpPr>
              <a:spLocks noChangeArrowheads="1"/>
            </p:cNvSpPr>
            <p:nvPr/>
          </p:nvSpPr>
          <p:spPr bwMode="auto">
            <a:xfrm>
              <a:off x="884" y="2364"/>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6</a:t>
              </a:r>
              <a:endParaRPr lang="en-US" sz="4400" dirty="0">
                <a:solidFill>
                  <a:schemeClr val="bg1"/>
                </a:solidFill>
                <a:latin typeface="Times" pitchFamily="1" charset="0"/>
              </a:endParaRPr>
            </a:p>
          </p:txBody>
        </p:sp>
        <p:sp>
          <p:nvSpPr>
            <p:cNvPr id="71761" name="Rectangle 46"/>
            <p:cNvSpPr>
              <a:spLocks noChangeArrowheads="1"/>
            </p:cNvSpPr>
            <p:nvPr/>
          </p:nvSpPr>
          <p:spPr bwMode="auto">
            <a:xfrm>
              <a:off x="884" y="2020"/>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8</a:t>
              </a:r>
              <a:endParaRPr lang="en-US" sz="4400" dirty="0">
                <a:solidFill>
                  <a:schemeClr val="bg1"/>
                </a:solidFill>
                <a:latin typeface="Times" pitchFamily="1" charset="0"/>
              </a:endParaRPr>
            </a:p>
          </p:txBody>
        </p:sp>
        <p:sp>
          <p:nvSpPr>
            <p:cNvPr id="71762" name="Rectangle 47"/>
            <p:cNvSpPr>
              <a:spLocks noChangeArrowheads="1"/>
            </p:cNvSpPr>
            <p:nvPr/>
          </p:nvSpPr>
          <p:spPr bwMode="auto">
            <a:xfrm>
              <a:off x="812" y="1668"/>
              <a:ext cx="194"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10</a:t>
              </a:r>
              <a:endParaRPr lang="en-US" sz="4400" dirty="0">
                <a:solidFill>
                  <a:schemeClr val="bg1"/>
                </a:solidFill>
                <a:latin typeface="Times" pitchFamily="1" charset="0"/>
              </a:endParaRPr>
            </a:p>
          </p:txBody>
        </p:sp>
      </p:grpSp>
      <p:grpSp>
        <p:nvGrpSpPr>
          <p:cNvPr id="11" name="Group 48"/>
          <p:cNvGrpSpPr>
            <a:grpSpLocks/>
          </p:cNvGrpSpPr>
          <p:nvPr/>
        </p:nvGrpSpPr>
        <p:grpSpPr bwMode="auto">
          <a:xfrm>
            <a:off x="2724150" y="4914908"/>
            <a:ext cx="2439988" cy="369888"/>
            <a:chOff x="1116" y="3516"/>
            <a:chExt cx="1537" cy="233"/>
          </a:xfrm>
        </p:grpSpPr>
        <p:sp>
          <p:nvSpPr>
            <p:cNvPr id="71751" name="Rectangle 49"/>
            <p:cNvSpPr>
              <a:spLocks noChangeArrowheads="1"/>
            </p:cNvSpPr>
            <p:nvPr/>
          </p:nvSpPr>
          <p:spPr bwMode="auto">
            <a:xfrm>
              <a:off x="1116"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0</a:t>
              </a:r>
              <a:endParaRPr lang="en-US" sz="4400" dirty="0">
                <a:solidFill>
                  <a:schemeClr val="bg1"/>
                </a:solidFill>
                <a:latin typeface="Times" pitchFamily="1" charset="0"/>
              </a:endParaRPr>
            </a:p>
          </p:txBody>
        </p:sp>
        <p:sp>
          <p:nvSpPr>
            <p:cNvPr id="71752" name="Rectangle 50"/>
            <p:cNvSpPr>
              <a:spLocks noChangeArrowheads="1"/>
            </p:cNvSpPr>
            <p:nvPr/>
          </p:nvSpPr>
          <p:spPr bwMode="auto">
            <a:xfrm>
              <a:off x="1404"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1</a:t>
              </a:r>
              <a:endParaRPr lang="en-US" sz="4400" dirty="0">
                <a:solidFill>
                  <a:schemeClr val="bg1"/>
                </a:solidFill>
                <a:latin typeface="Times" pitchFamily="1" charset="0"/>
              </a:endParaRPr>
            </a:p>
          </p:txBody>
        </p:sp>
        <p:sp>
          <p:nvSpPr>
            <p:cNvPr id="71753" name="Rectangle 51"/>
            <p:cNvSpPr>
              <a:spLocks noChangeArrowheads="1"/>
            </p:cNvSpPr>
            <p:nvPr/>
          </p:nvSpPr>
          <p:spPr bwMode="auto">
            <a:xfrm>
              <a:off x="1692"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2</a:t>
              </a:r>
              <a:endParaRPr lang="en-US" sz="4400" dirty="0">
                <a:solidFill>
                  <a:schemeClr val="bg1"/>
                </a:solidFill>
                <a:latin typeface="Times" pitchFamily="1" charset="0"/>
              </a:endParaRPr>
            </a:p>
          </p:txBody>
        </p:sp>
        <p:sp>
          <p:nvSpPr>
            <p:cNvPr id="71754" name="Rectangle 52"/>
            <p:cNvSpPr>
              <a:spLocks noChangeArrowheads="1"/>
            </p:cNvSpPr>
            <p:nvPr/>
          </p:nvSpPr>
          <p:spPr bwMode="auto">
            <a:xfrm>
              <a:off x="1980"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3</a:t>
              </a:r>
              <a:endParaRPr lang="en-US" sz="4400" dirty="0">
                <a:solidFill>
                  <a:schemeClr val="bg1"/>
                </a:solidFill>
                <a:latin typeface="Times" pitchFamily="1" charset="0"/>
              </a:endParaRPr>
            </a:p>
          </p:txBody>
        </p:sp>
        <p:sp>
          <p:nvSpPr>
            <p:cNvPr id="71755" name="Rectangle 53"/>
            <p:cNvSpPr>
              <a:spLocks noChangeArrowheads="1"/>
            </p:cNvSpPr>
            <p:nvPr/>
          </p:nvSpPr>
          <p:spPr bwMode="auto">
            <a:xfrm>
              <a:off x="2268"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4</a:t>
              </a:r>
              <a:endParaRPr lang="en-US" sz="4400" dirty="0">
                <a:solidFill>
                  <a:schemeClr val="bg1"/>
                </a:solidFill>
                <a:latin typeface="Times" pitchFamily="1" charset="0"/>
              </a:endParaRPr>
            </a:p>
          </p:txBody>
        </p:sp>
        <p:sp>
          <p:nvSpPr>
            <p:cNvPr id="71756" name="Rectangle 54"/>
            <p:cNvSpPr>
              <a:spLocks noChangeArrowheads="1"/>
            </p:cNvSpPr>
            <p:nvPr/>
          </p:nvSpPr>
          <p:spPr bwMode="auto">
            <a:xfrm>
              <a:off x="2556"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5</a:t>
              </a:r>
              <a:endParaRPr lang="en-US" sz="4400" dirty="0">
                <a:solidFill>
                  <a:schemeClr val="bg1"/>
                </a:solidFill>
                <a:latin typeface="Times" pitchFamily="1" charset="0"/>
              </a:endParaRPr>
            </a:p>
          </p:txBody>
        </p:sp>
      </p:grpSp>
      <p:sp>
        <p:nvSpPr>
          <p:cNvPr id="71695" name="Rectangle 55"/>
          <p:cNvSpPr>
            <a:spLocks noChangeArrowheads="1"/>
          </p:cNvSpPr>
          <p:nvPr/>
        </p:nvSpPr>
        <p:spPr bwMode="auto">
          <a:xfrm rot="-5400000">
            <a:off x="1098847" y="3184983"/>
            <a:ext cx="1593257" cy="430887"/>
          </a:xfrm>
          <a:prstGeom prst="rect">
            <a:avLst/>
          </a:prstGeom>
          <a:noFill/>
          <a:ln w="9525">
            <a:noFill/>
            <a:miter lim="800000"/>
            <a:headEnd/>
            <a:tailEnd/>
          </a:ln>
        </p:spPr>
        <p:txBody>
          <a:bodyPr wrap="none" lIns="0" tIns="0" rIns="0" bIns="0">
            <a:spAutoFit/>
          </a:bodyPr>
          <a:lstStyle/>
          <a:p>
            <a:pPr algn="l">
              <a:lnSpc>
                <a:spcPct val="100000"/>
              </a:lnSpc>
            </a:pPr>
            <a:r>
              <a:rPr lang="en-US" sz="2800" dirty="0">
                <a:solidFill>
                  <a:schemeClr val="bg1"/>
                </a:solidFill>
                <a:latin typeface="Calibri "/>
              </a:rPr>
              <a:t>Odds Ratio</a:t>
            </a:r>
          </a:p>
        </p:txBody>
      </p:sp>
      <p:sp>
        <p:nvSpPr>
          <p:cNvPr id="71696" name="Rectangle 56"/>
          <p:cNvSpPr>
            <a:spLocks noChangeArrowheads="1"/>
          </p:cNvSpPr>
          <p:nvPr/>
        </p:nvSpPr>
        <p:spPr bwMode="auto">
          <a:xfrm>
            <a:off x="3390900" y="5276850"/>
            <a:ext cx="1454822" cy="430887"/>
          </a:xfrm>
          <a:prstGeom prst="rect">
            <a:avLst/>
          </a:prstGeom>
          <a:noFill/>
          <a:ln w="9525">
            <a:noFill/>
            <a:miter lim="800000"/>
            <a:headEnd/>
            <a:tailEnd/>
          </a:ln>
        </p:spPr>
        <p:txBody>
          <a:bodyPr wrap="none" lIns="0" tIns="0" rIns="0" bIns="0">
            <a:spAutoFit/>
          </a:bodyPr>
          <a:lstStyle/>
          <a:p>
            <a:pPr algn="l">
              <a:lnSpc>
                <a:spcPct val="100000"/>
              </a:lnSpc>
            </a:pPr>
            <a:r>
              <a:rPr lang="en-US" sz="2800" dirty="0">
                <a:solidFill>
                  <a:schemeClr val="bg1"/>
                </a:solidFill>
                <a:latin typeface="Calibri "/>
              </a:rPr>
              <a:t>ACE Score</a:t>
            </a:r>
          </a:p>
        </p:txBody>
      </p:sp>
      <p:grpSp>
        <p:nvGrpSpPr>
          <p:cNvPr id="12" name="Group 57"/>
          <p:cNvGrpSpPr>
            <a:grpSpLocks/>
          </p:cNvGrpSpPr>
          <p:nvPr/>
        </p:nvGrpSpPr>
        <p:grpSpPr bwMode="auto">
          <a:xfrm>
            <a:off x="6705600" y="4616450"/>
            <a:ext cx="355600" cy="279400"/>
            <a:chOff x="3624" y="3328"/>
            <a:chExt cx="224" cy="176"/>
          </a:xfrm>
        </p:grpSpPr>
        <p:sp>
          <p:nvSpPr>
            <p:cNvPr id="71749" name="Rectangle 58"/>
            <p:cNvSpPr>
              <a:spLocks noChangeArrowheads="1"/>
            </p:cNvSpPr>
            <p:nvPr/>
          </p:nvSpPr>
          <p:spPr bwMode="auto">
            <a:xfrm>
              <a:off x="3624" y="3328"/>
              <a:ext cx="224" cy="176"/>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50" name="Rectangle 59"/>
            <p:cNvSpPr>
              <a:spLocks noChangeArrowheads="1"/>
            </p:cNvSpPr>
            <p:nvPr/>
          </p:nvSpPr>
          <p:spPr bwMode="auto">
            <a:xfrm>
              <a:off x="3624" y="3328"/>
              <a:ext cx="224" cy="176"/>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13" name="Group 60"/>
          <p:cNvGrpSpPr>
            <a:grpSpLocks/>
          </p:cNvGrpSpPr>
          <p:nvPr/>
        </p:nvGrpSpPr>
        <p:grpSpPr bwMode="auto">
          <a:xfrm>
            <a:off x="7162800" y="4260850"/>
            <a:ext cx="355600" cy="635000"/>
            <a:chOff x="3912" y="3104"/>
            <a:chExt cx="224" cy="400"/>
          </a:xfrm>
        </p:grpSpPr>
        <p:sp>
          <p:nvSpPr>
            <p:cNvPr id="71747" name="Rectangle 61"/>
            <p:cNvSpPr>
              <a:spLocks noChangeArrowheads="1"/>
            </p:cNvSpPr>
            <p:nvPr/>
          </p:nvSpPr>
          <p:spPr bwMode="auto">
            <a:xfrm>
              <a:off x="3912" y="3104"/>
              <a:ext cx="224" cy="400"/>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48" name="Rectangle 62"/>
            <p:cNvSpPr>
              <a:spLocks noChangeArrowheads="1"/>
            </p:cNvSpPr>
            <p:nvPr/>
          </p:nvSpPr>
          <p:spPr bwMode="auto">
            <a:xfrm>
              <a:off x="3912" y="3104"/>
              <a:ext cx="224" cy="400"/>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14" name="Group 63"/>
          <p:cNvGrpSpPr>
            <a:grpSpLocks/>
          </p:cNvGrpSpPr>
          <p:nvPr/>
        </p:nvGrpSpPr>
        <p:grpSpPr bwMode="auto">
          <a:xfrm>
            <a:off x="7620000" y="4044950"/>
            <a:ext cx="355600" cy="850900"/>
            <a:chOff x="4200" y="2968"/>
            <a:chExt cx="224" cy="536"/>
          </a:xfrm>
        </p:grpSpPr>
        <p:sp>
          <p:nvSpPr>
            <p:cNvPr id="71745" name="Rectangle 64"/>
            <p:cNvSpPr>
              <a:spLocks noChangeArrowheads="1"/>
            </p:cNvSpPr>
            <p:nvPr/>
          </p:nvSpPr>
          <p:spPr bwMode="auto">
            <a:xfrm>
              <a:off x="4200" y="2968"/>
              <a:ext cx="224" cy="536"/>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46" name="Rectangle 65"/>
            <p:cNvSpPr>
              <a:spLocks noChangeArrowheads="1"/>
            </p:cNvSpPr>
            <p:nvPr/>
          </p:nvSpPr>
          <p:spPr bwMode="auto">
            <a:xfrm>
              <a:off x="4200" y="2968"/>
              <a:ext cx="224" cy="536"/>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15" name="Group 66"/>
          <p:cNvGrpSpPr>
            <a:grpSpLocks/>
          </p:cNvGrpSpPr>
          <p:nvPr/>
        </p:nvGrpSpPr>
        <p:grpSpPr bwMode="auto">
          <a:xfrm>
            <a:off x="8077200" y="3765550"/>
            <a:ext cx="355600" cy="1130300"/>
            <a:chOff x="4488" y="2792"/>
            <a:chExt cx="224" cy="712"/>
          </a:xfrm>
        </p:grpSpPr>
        <p:sp>
          <p:nvSpPr>
            <p:cNvPr id="71743" name="Rectangle 67"/>
            <p:cNvSpPr>
              <a:spLocks noChangeArrowheads="1"/>
            </p:cNvSpPr>
            <p:nvPr/>
          </p:nvSpPr>
          <p:spPr bwMode="auto">
            <a:xfrm>
              <a:off x="4488" y="2792"/>
              <a:ext cx="224" cy="712"/>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44" name="Rectangle 68"/>
            <p:cNvSpPr>
              <a:spLocks noChangeArrowheads="1"/>
            </p:cNvSpPr>
            <p:nvPr/>
          </p:nvSpPr>
          <p:spPr bwMode="auto">
            <a:xfrm>
              <a:off x="4488" y="2792"/>
              <a:ext cx="224" cy="712"/>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16" name="Group 69"/>
          <p:cNvGrpSpPr>
            <a:grpSpLocks/>
          </p:cNvGrpSpPr>
          <p:nvPr/>
        </p:nvGrpSpPr>
        <p:grpSpPr bwMode="auto">
          <a:xfrm>
            <a:off x="8534400" y="3829050"/>
            <a:ext cx="355600" cy="1066800"/>
            <a:chOff x="4776" y="2832"/>
            <a:chExt cx="224" cy="672"/>
          </a:xfrm>
        </p:grpSpPr>
        <p:sp>
          <p:nvSpPr>
            <p:cNvPr id="71741" name="Rectangle 70"/>
            <p:cNvSpPr>
              <a:spLocks noChangeArrowheads="1"/>
            </p:cNvSpPr>
            <p:nvPr/>
          </p:nvSpPr>
          <p:spPr bwMode="auto">
            <a:xfrm>
              <a:off x="4776" y="2832"/>
              <a:ext cx="224" cy="672"/>
            </a:xfrm>
            <a:prstGeom prst="rect">
              <a:avLst/>
            </a:prstGeom>
            <a:solidFill>
              <a:srgbClr val="0099FF"/>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42" name="Rectangle 71"/>
            <p:cNvSpPr>
              <a:spLocks noChangeArrowheads="1"/>
            </p:cNvSpPr>
            <p:nvPr/>
          </p:nvSpPr>
          <p:spPr bwMode="auto">
            <a:xfrm>
              <a:off x="4776" y="2832"/>
              <a:ext cx="224" cy="672"/>
            </a:xfrm>
            <a:prstGeom prst="rect">
              <a:avLst/>
            </a:prstGeom>
            <a:no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17" name="Group 72"/>
          <p:cNvGrpSpPr>
            <a:grpSpLocks/>
          </p:cNvGrpSpPr>
          <p:nvPr/>
        </p:nvGrpSpPr>
        <p:grpSpPr bwMode="auto">
          <a:xfrm>
            <a:off x="8991600" y="2368550"/>
            <a:ext cx="355600" cy="2527300"/>
            <a:chOff x="5064" y="1912"/>
            <a:chExt cx="224" cy="1592"/>
          </a:xfrm>
        </p:grpSpPr>
        <p:sp>
          <p:nvSpPr>
            <p:cNvPr id="71739" name="Rectangle 73"/>
            <p:cNvSpPr>
              <a:spLocks noChangeArrowheads="1"/>
            </p:cNvSpPr>
            <p:nvPr/>
          </p:nvSpPr>
          <p:spPr bwMode="auto">
            <a:xfrm>
              <a:off x="5064" y="1912"/>
              <a:ext cx="224" cy="1592"/>
            </a:xfrm>
            <a:prstGeom prst="rect">
              <a:avLst/>
            </a:prstGeom>
            <a:solidFill>
              <a:srgbClr val="CC122C"/>
            </a:solidFill>
            <a:ln w="9525">
              <a:no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40" name="Rectangle 74"/>
            <p:cNvSpPr>
              <a:spLocks noChangeArrowheads="1"/>
            </p:cNvSpPr>
            <p:nvPr/>
          </p:nvSpPr>
          <p:spPr bwMode="auto">
            <a:xfrm>
              <a:off x="5064" y="1912"/>
              <a:ext cx="224" cy="1592"/>
            </a:xfrm>
            <a:prstGeom prst="rect">
              <a:avLst/>
            </a:prstGeom>
            <a:solidFill>
              <a:srgbClr val="CC122C"/>
            </a:solidFill>
            <a:ln w="12700">
              <a:solidFill>
                <a:srgbClr val="000000"/>
              </a:solidFill>
              <a:miter lim="800000"/>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18" name="Group 75"/>
          <p:cNvGrpSpPr>
            <a:grpSpLocks/>
          </p:cNvGrpSpPr>
          <p:nvPr/>
        </p:nvGrpSpPr>
        <p:grpSpPr bwMode="auto">
          <a:xfrm>
            <a:off x="6654800" y="2152650"/>
            <a:ext cx="76200" cy="2744788"/>
            <a:chOff x="3592" y="1776"/>
            <a:chExt cx="48" cy="1729"/>
          </a:xfrm>
        </p:grpSpPr>
        <p:sp>
          <p:nvSpPr>
            <p:cNvPr id="71733" name="Line 76"/>
            <p:cNvSpPr>
              <a:spLocks noChangeShapeType="1"/>
            </p:cNvSpPr>
            <p:nvPr/>
          </p:nvSpPr>
          <p:spPr bwMode="auto">
            <a:xfrm>
              <a:off x="3592" y="3504"/>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34" name="Line 77"/>
            <p:cNvSpPr>
              <a:spLocks noChangeShapeType="1"/>
            </p:cNvSpPr>
            <p:nvPr/>
          </p:nvSpPr>
          <p:spPr bwMode="auto">
            <a:xfrm>
              <a:off x="3592" y="3160"/>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35" name="Line 78"/>
            <p:cNvSpPr>
              <a:spLocks noChangeShapeType="1"/>
            </p:cNvSpPr>
            <p:nvPr/>
          </p:nvSpPr>
          <p:spPr bwMode="auto">
            <a:xfrm>
              <a:off x="3592" y="2816"/>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36" name="Line 79"/>
            <p:cNvSpPr>
              <a:spLocks noChangeShapeType="1"/>
            </p:cNvSpPr>
            <p:nvPr/>
          </p:nvSpPr>
          <p:spPr bwMode="auto">
            <a:xfrm>
              <a:off x="3592" y="2464"/>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37" name="Line 80"/>
            <p:cNvSpPr>
              <a:spLocks noChangeShapeType="1"/>
            </p:cNvSpPr>
            <p:nvPr/>
          </p:nvSpPr>
          <p:spPr bwMode="auto">
            <a:xfrm>
              <a:off x="3592" y="2120"/>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38" name="Line 81"/>
            <p:cNvSpPr>
              <a:spLocks noChangeShapeType="1"/>
            </p:cNvSpPr>
            <p:nvPr/>
          </p:nvSpPr>
          <p:spPr bwMode="auto">
            <a:xfrm>
              <a:off x="3592" y="1776"/>
              <a:ext cx="48" cy="1"/>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grpSp>
      <p:grpSp>
        <p:nvGrpSpPr>
          <p:cNvPr id="19" name="Group 82"/>
          <p:cNvGrpSpPr>
            <a:grpSpLocks/>
          </p:cNvGrpSpPr>
          <p:nvPr/>
        </p:nvGrpSpPr>
        <p:grpSpPr bwMode="auto">
          <a:xfrm>
            <a:off x="6654800" y="4819650"/>
            <a:ext cx="2744788" cy="76200"/>
            <a:chOff x="3592" y="3456"/>
            <a:chExt cx="1729" cy="48"/>
          </a:xfrm>
        </p:grpSpPr>
        <p:sp>
          <p:nvSpPr>
            <p:cNvPr id="71726" name="Line 83"/>
            <p:cNvSpPr>
              <a:spLocks noChangeShapeType="1"/>
            </p:cNvSpPr>
            <p:nvPr/>
          </p:nvSpPr>
          <p:spPr bwMode="auto">
            <a:xfrm flipV="1">
              <a:off x="3592"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27" name="Line 84"/>
            <p:cNvSpPr>
              <a:spLocks noChangeShapeType="1"/>
            </p:cNvSpPr>
            <p:nvPr/>
          </p:nvSpPr>
          <p:spPr bwMode="auto">
            <a:xfrm flipV="1">
              <a:off x="3880"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28" name="Line 85"/>
            <p:cNvSpPr>
              <a:spLocks noChangeShapeType="1"/>
            </p:cNvSpPr>
            <p:nvPr/>
          </p:nvSpPr>
          <p:spPr bwMode="auto">
            <a:xfrm flipV="1">
              <a:off x="4168"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29" name="Line 86"/>
            <p:cNvSpPr>
              <a:spLocks noChangeShapeType="1"/>
            </p:cNvSpPr>
            <p:nvPr/>
          </p:nvSpPr>
          <p:spPr bwMode="auto">
            <a:xfrm flipV="1">
              <a:off x="4456"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30" name="Line 87"/>
            <p:cNvSpPr>
              <a:spLocks noChangeShapeType="1"/>
            </p:cNvSpPr>
            <p:nvPr/>
          </p:nvSpPr>
          <p:spPr bwMode="auto">
            <a:xfrm flipV="1">
              <a:off x="4744"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31" name="Line 88"/>
            <p:cNvSpPr>
              <a:spLocks noChangeShapeType="1"/>
            </p:cNvSpPr>
            <p:nvPr/>
          </p:nvSpPr>
          <p:spPr bwMode="auto">
            <a:xfrm flipV="1">
              <a:off x="5032"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32" name="Line 89"/>
            <p:cNvSpPr>
              <a:spLocks noChangeShapeType="1"/>
            </p:cNvSpPr>
            <p:nvPr/>
          </p:nvSpPr>
          <p:spPr bwMode="auto">
            <a:xfrm flipV="1">
              <a:off x="5320" y="3456"/>
              <a:ext cx="1" cy="48"/>
            </a:xfrm>
            <a:prstGeom prst="line">
              <a:avLst/>
            </a:prstGeom>
            <a:noFill/>
            <a:ln w="12700">
              <a:solidFill>
                <a:srgbClr val="000000"/>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grpSp>
      <p:sp>
        <p:nvSpPr>
          <p:cNvPr id="71705" name="Line 90"/>
          <p:cNvSpPr>
            <a:spLocks noChangeShapeType="1"/>
          </p:cNvSpPr>
          <p:nvPr/>
        </p:nvSpPr>
        <p:spPr bwMode="auto">
          <a:xfrm flipV="1">
            <a:off x="6654800" y="2152650"/>
            <a:ext cx="1588" cy="2743200"/>
          </a:xfrm>
          <a:prstGeom prst="line">
            <a:avLst/>
          </a:prstGeom>
          <a:noFill/>
          <a:ln w="12700">
            <a:solidFill>
              <a:schemeClr val="bg1"/>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06" name="Line 91"/>
          <p:cNvSpPr>
            <a:spLocks noChangeShapeType="1"/>
          </p:cNvSpPr>
          <p:nvPr/>
        </p:nvSpPr>
        <p:spPr bwMode="auto">
          <a:xfrm>
            <a:off x="6654800" y="4895850"/>
            <a:ext cx="2743200" cy="1588"/>
          </a:xfrm>
          <a:prstGeom prst="line">
            <a:avLst/>
          </a:prstGeom>
          <a:noFill/>
          <a:ln w="12700">
            <a:solidFill>
              <a:schemeClr val="bg1"/>
            </a:solidFill>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71707" name="Rectangle 93"/>
          <p:cNvSpPr>
            <a:spLocks noChangeArrowheads="1"/>
          </p:cNvSpPr>
          <p:nvPr/>
        </p:nvSpPr>
        <p:spPr bwMode="auto">
          <a:xfrm>
            <a:off x="6470650" y="4724400"/>
            <a:ext cx="153888" cy="369332"/>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0</a:t>
            </a:r>
            <a:endParaRPr lang="en-US" sz="4400" dirty="0">
              <a:solidFill>
                <a:schemeClr val="bg1"/>
              </a:solidFill>
              <a:latin typeface="Times" pitchFamily="1" charset="0"/>
            </a:endParaRPr>
          </a:p>
        </p:txBody>
      </p:sp>
      <p:sp>
        <p:nvSpPr>
          <p:cNvPr id="71708" name="Rectangle 94"/>
          <p:cNvSpPr>
            <a:spLocks noChangeArrowheads="1"/>
          </p:cNvSpPr>
          <p:nvPr/>
        </p:nvSpPr>
        <p:spPr bwMode="auto">
          <a:xfrm>
            <a:off x="6470650" y="4178300"/>
            <a:ext cx="153888" cy="369332"/>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2</a:t>
            </a:r>
            <a:endParaRPr lang="en-US" sz="4400" dirty="0">
              <a:solidFill>
                <a:schemeClr val="bg1"/>
              </a:solidFill>
              <a:latin typeface="Times" pitchFamily="1" charset="0"/>
            </a:endParaRPr>
          </a:p>
        </p:txBody>
      </p:sp>
      <p:sp>
        <p:nvSpPr>
          <p:cNvPr id="71709" name="Rectangle 95"/>
          <p:cNvSpPr>
            <a:spLocks noChangeArrowheads="1"/>
          </p:cNvSpPr>
          <p:nvPr/>
        </p:nvSpPr>
        <p:spPr bwMode="auto">
          <a:xfrm>
            <a:off x="6470650" y="3632200"/>
            <a:ext cx="153888" cy="369332"/>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4</a:t>
            </a:r>
            <a:endParaRPr lang="en-US" sz="4400" dirty="0">
              <a:solidFill>
                <a:schemeClr val="bg1"/>
              </a:solidFill>
              <a:latin typeface="Times" pitchFamily="1" charset="0"/>
            </a:endParaRPr>
          </a:p>
        </p:txBody>
      </p:sp>
      <p:sp>
        <p:nvSpPr>
          <p:cNvPr id="71710" name="Rectangle 96"/>
          <p:cNvSpPr>
            <a:spLocks noChangeArrowheads="1"/>
          </p:cNvSpPr>
          <p:nvPr/>
        </p:nvSpPr>
        <p:spPr bwMode="auto">
          <a:xfrm>
            <a:off x="6470650" y="3086100"/>
            <a:ext cx="153888" cy="369332"/>
          </a:xfrm>
          <a:prstGeom prst="rect">
            <a:avLst/>
          </a:prstGeom>
          <a:noFill/>
          <a:ln w="9525">
            <a:noFill/>
            <a:miter lim="800000"/>
            <a:headEnd/>
            <a:tailEnd/>
          </a:ln>
        </p:spPr>
        <p:txBody>
          <a:bodyPr wrap="none" lIns="0" tIns="0" rIns="0" bIns="0">
            <a:spAutoFit/>
          </a:bodyPr>
          <a:lstStyle/>
          <a:p>
            <a:pPr algn="l">
              <a:lnSpc>
                <a:spcPct val="100000"/>
              </a:lnSpc>
            </a:pPr>
            <a:r>
              <a:rPr lang="en-US" sz="2400">
                <a:solidFill>
                  <a:schemeClr val="bg1"/>
                </a:solidFill>
                <a:latin typeface="Times New Roman" pitchFamily="18" charset="0"/>
              </a:rPr>
              <a:t>6</a:t>
            </a:r>
            <a:endParaRPr lang="en-US" sz="4400">
              <a:solidFill>
                <a:schemeClr val="bg1"/>
              </a:solidFill>
              <a:latin typeface="Times" pitchFamily="1" charset="0"/>
            </a:endParaRPr>
          </a:p>
        </p:txBody>
      </p:sp>
      <p:sp>
        <p:nvSpPr>
          <p:cNvPr id="71711" name="Rectangle 97"/>
          <p:cNvSpPr>
            <a:spLocks noChangeArrowheads="1"/>
          </p:cNvSpPr>
          <p:nvPr/>
        </p:nvSpPr>
        <p:spPr bwMode="auto">
          <a:xfrm>
            <a:off x="6470650" y="2540000"/>
            <a:ext cx="153888" cy="369332"/>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8</a:t>
            </a:r>
            <a:endParaRPr lang="en-US" sz="4400" dirty="0">
              <a:solidFill>
                <a:schemeClr val="bg1"/>
              </a:solidFill>
              <a:latin typeface="Times" pitchFamily="1" charset="0"/>
            </a:endParaRPr>
          </a:p>
        </p:txBody>
      </p:sp>
      <p:sp>
        <p:nvSpPr>
          <p:cNvPr id="71712" name="Rectangle 98"/>
          <p:cNvSpPr>
            <a:spLocks noChangeArrowheads="1"/>
          </p:cNvSpPr>
          <p:nvPr/>
        </p:nvSpPr>
        <p:spPr bwMode="auto">
          <a:xfrm>
            <a:off x="6356351" y="1981200"/>
            <a:ext cx="307777" cy="369332"/>
          </a:xfrm>
          <a:prstGeom prst="rect">
            <a:avLst/>
          </a:prstGeom>
          <a:noFill/>
          <a:ln w="9525">
            <a:noFill/>
            <a:miter lim="800000"/>
            <a:headEnd/>
            <a:tailEnd/>
          </a:ln>
        </p:spPr>
        <p:txBody>
          <a:bodyPr wrap="none" lIns="0" tIns="0" rIns="0" bIns="0">
            <a:spAutoFit/>
          </a:bodyPr>
          <a:lstStyle/>
          <a:p>
            <a:pPr algn="l">
              <a:lnSpc>
                <a:spcPct val="100000"/>
              </a:lnSpc>
            </a:pPr>
            <a:r>
              <a:rPr lang="en-US" sz="2400">
                <a:solidFill>
                  <a:schemeClr val="bg1"/>
                </a:solidFill>
                <a:latin typeface="Times New Roman" pitchFamily="18" charset="0"/>
              </a:rPr>
              <a:t>10</a:t>
            </a:r>
            <a:endParaRPr lang="en-US" sz="4400">
              <a:solidFill>
                <a:schemeClr val="bg1"/>
              </a:solidFill>
              <a:latin typeface="Times" pitchFamily="1" charset="0"/>
            </a:endParaRPr>
          </a:p>
        </p:txBody>
      </p:sp>
      <p:grpSp>
        <p:nvGrpSpPr>
          <p:cNvPr id="20" name="Group 99"/>
          <p:cNvGrpSpPr>
            <a:grpSpLocks/>
          </p:cNvGrpSpPr>
          <p:nvPr/>
        </p:nvGrpSpPr>
        <p:grpSpPr bwMode="auto">
          <a:xfrm>
            <a:off x="6851651" y="4914908"/>
            <a:ext cx="2439988" cy="369888"/>
            <a:chOff x="3716" y="3516"/>
            <a:chExt cx="1537" cy="233"/>
          </a:xfrm>
        </p:grpSpPr>
        <p:sp>
          <p:nvSpPr>
            <p:cNvPr id="71720" name="Rectangle 100"/>
            <p:cNvSpPr>
              <a:spLocks noChangeArrowheads="1"/>
            </p:cNvSpPr>
            <p:nvPr/>
          </p:nvSpPr>
          <p:spPr bwMode="auto">
            <a:xfrm>
              <a:off x="3716"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0</a:t>
              </a:r>
              <a:endParaRPr lang="en-US" sz="4400" dirty="0">
                <a:solidFill>
                  <a:schemeClr val="bg1"/>
                </a:solidFill>
                <a:latin typeface="Times" pitchFamily="1" charset="0"/>
              </a:endParaRPr>
            </a:p>
          </p:txBody>
        </p:sp>
        <p:sp>
          <p:nvSpPr>
            <p:cNvPr id="71721" name="Rectangle 101"/>
            <p:cNvSpPr>
              <a:spLocks noChangeArrowheads="1"/>
            </p:cNvSpPr>
            <p:nvPr/>
          </p:nvSpPr>
          <p:spPr bwMode="auto">
            <a:xfrm>
              <a:off x="4004"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1</a:t>
              </a:r>
              <a:endParaRPr lang="en-US" sz="4400" dirty="0">
                <a:solidFill>
                  <a:schemeClr val="bg1"/>
                </a:solidFill>
                <a:latin typeface="Times" pitchFamily="1" charset="0"/>
              </a:endParaRPr>
            </a:p>
          </p:txBody>
        </p:sp>
        <p:sp>
          <p:nvSpPr>
            <p:cNvPr id="71722" name="Rectangle 102"/>
            <p:cNvSpPr>
              <a:spLocks noChangeArrowheads="1"/>
            </p:cNvSpPr>
            <p:nvPr/>
          </p:nvSpPr>
          <p:spPr bwMode="auto">
            <a:xfrm>
              <a:off x="4292"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a:solidFill>
                    <a:schemeClr val="bg1"/>
                  </a:solidFill>
                  <a:latin typeface="Times New Roman" pitchFamily="18" charset="0"/>
                </a:rPr>
                <a:t>2</a:t>
              </a:r>
              <a:endParaRPr lang="en-US" sz="4400">
                <a:solidFill>
                  <a:schemeClr val="bg1"/>
                </a:solidFill>
                <a:latin typeface="Times" pitchFamily="1" charset="0"/>
              </a:endParaRPr>
            </a:p>
          </p:txBody>
        </p:sp>
        <p:sp>
          <p:nvSpPr>
            <p:cNvPr id="71723" name="Rectangle 103"/>
            <p:cNvSpPr>
              <a:spLocks noChangeArrowheads="1"/>
            </p:cNvSpPr>
            <p:nvPr/>
          </p:nvSpPr>
          <p:spPr bwMode="auto">
            <a:xfrm>
              <a:off x="4580"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a:solidFill>
                    <a:schemeClr val="bg1"/>
                  </a:solidFill>
                  <a:latin typeface="Times New Roman" pitchFamily="18" charset="0"/>
                </a:rPr>
                <a:t>3</a:t>
              </a:r>
              <a:endParaRPr lang="en-US" sz="4400">
                <a:solidFill>
                  <a:schemeClr val="bg1"/>
                </a:solidFill>
                <a:latin typeface="Times" pitchFamily="1" charset="0"/>
              </a:endParaRPr>
            </a:p>
          </p:txBody>
        </p:sp>
        <p:sp>
          <p:nvSpPr>
            <p:cNvPr id="71724" name="Rectangle 104"/>
            <p:cNvSpPr>
              <a:spLocks noChangeArrowheads="1"/>
            </p:cNvSpPr>
            <p:nvPr/>
          </p:nvSpPr>
          <p:spPr bwMode="auto">
            <a:xfrm>
              <a:off x="4868"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4</a:t>
              </a:r>
              <a:endParaRPr lang="en-US" sz="4400" dirty="0">
                <a:solidFill>
                  <a:schemeClr val="bg1"/>
                </a:solidFill>
                <a:latin typeface="Times" pitchFamily="1" charset="0"/>
              </a:endParaRPr>
            </a:p>
          </p:txBody>
        </p:sp>
        <p:sp>
          <p:nvSpPr>
            <p:cNvPr id="71725" name="Rectangle 105"/>
            <p:cNvSpPr>
              <a:spLocks noChangeArrowheads="1"/>
            </p:cNvSpPr>
            <p:nvPr/>
          </p:nvSpPr>
          <p:spPr bwMode="auto">
            <a:xfrm>
              <a:off x="5156" y="3516"/>
              <a:ext cx="97" cy="233"/>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Times New Roman" pitchFamily="18" charset="0"/>
                </a:rPr>
                <a:t>5</a:t>
              </a:r>
              <a:endParaRPr lang="en-US" sz="4400" dirty="0">
                <a:solidFill>
                  <a:schemeClr val="bg1"/>
                </a:solidFill>
                <a:latin typeface="Times" pitchFamily="1" charset="0"/>
              </a:endParaRPr>
            </a:p>
          </p:txBody>
        </p:sp>
      </p:grpSp>
      <p:sp>
        <p:nvSpPr>
          <p:cNvPr id="71714" name="Rectangle 106"/>
          <p:cNvSpPr>
            <a:spLocks noChangeArrowheads="1"/>
          </p:cNvSpPr>
          <p:nvPr/>
        </p:nvSpPr>
        <p:spPr bwMode="auto">
          <a:xfrm rot="-5400000">
            <a:off x="5311094" y="3048457"/>
            <a:ext cx="1401538" cy="430887"/>
          </a:xfrm>
          <a:prstGeom prst="rect">
            <a:avLst/>
          </a:prstGeom>
          <a:noFill/>
          <a:ln w="9525">
            <a:noFill/>
            <a:miter lim="800000"/>
            <a:headEnd/>
            <a:tailEnd/>
          </a:ln>
        </p:spPr>
        <p:txBody>
          <a:bodyPr wrap="none" lIns="0" tIns="0" rIns="0" bIns="0">
            <a:spAutoFit/>
          </a:bodyPr>
          <a:lstStyle/>
          <a:p>
            <a:pPr algn="l">
              <a:lnSpc>
                <a:spcPct val="100000"/>
              </a:lnSpc>
            </a:pPr>
            <a:r>
              <a:rPr lang="en-US" sz="2400" dirty="0">
                <a:solidFill>
                  <a:schemeClr val="bg1"/>
                </a:solidFill>
                <a:latin typeface="Calibri "/>
              </a:rPr>
              <a:t>Odds</a:t>
            </a:r>
            <a:r>
              <a:rPr lang="en-US" sz="2400" dirty="0">
                <a:solidFill>
                  <a:srgbClr val="FFFF00"/>
                </a:solidFill>
                <a:latin typeface="Times New Roman" pitchFamily="18" charset="0"/>
              </a:rPr>
              <a:t> </a:t>
            </a:r>
            <a:r>
              <a:rPr lang="en-US" sz="2800" dirty="0">
                <a:solidFill>
                  <a:schemeClr val="bg1"/>
                </a:solidFill>
                <a:latin typeface="Calibri "/>
              </a:rPr>
              <a:t>ratio</a:t>
            </a:r>
          </a:p>
        </p:txBody>
      </p:sp>
      <p:sp>
        <p:nvSpPr>
          <p:cNvPr id="71715" name="Rectangle 107"/>
          <p:cNvSpPr>
            <a:spLocks noChangeArrowheads="1"/>
          </p:cNvSpPr>
          <p:nvPr/>
        </p:nvSpPr>
        <p:spPr bwMode="auto">
          <a:xfrm>
            <a:off x="7505700" y="5276850"/>
            <a:ext cx="1454822" cy="430887"/>
          </a:xfrm>
          <a:prstGeom prst="rect">
            <a:avLst/>
          </a:prstGeom>
          <a:noFill/>
          <a:ln w="9525">
            <a:noFill/>
            <a:miter lim="800000"/>
            <a:headEnd/>
            <a:tailEnd/>
          </a:ln>
        </p:spPr>
        <p:txBody>
          <a:bodyPr wrap="none" lIns="0" tIns="0" rIns="0" bIns="0">
            <a:spAutoFit/>
          </a:bodyPr>
          <a:lstStyle/>
          <a:p>
            <a:pPr algn="l">
              <a:lnSpc>
                <a:spcPct val="100000"/>
              </a:lnSpc>
            </a:pPr>
            <a:r>
              <a:rPr lang="en-US" sz="2800" dirty="0">
                <a:solidFill>
                  <a:schemeClr val="bg1"/>
                </a:solidFill>
                <a:latin typeface="Calibri "/>
              </a:rPr>
              <a:t>ACE Score</a:t>
            </a:r>
          </a:p>
        </p:txBody>
      </p:sp>
      <p:sp>
        <p:nvSpPr>
          <p:cNvPr id="71716" name="Text Box 108"/>
          <p:cNvSpPr txBox="1">
            <a:spLocks noChangeArrowheads="1"/>
          </p:cNvSpPr>
          <p:nvPr/>
        </p:nvSpPr>
        <p:spPr bwMode="auto">
          <a:xfrm>
            <a:off x="6972301" y="1901825"/>
            <a:ext cx="1917961" cy="387991"/>
          </a:xfrm>
          <a:prstGeom prst="rect">
            <a:avLst/>
          </a:prstGeom>
          <a:noFill/>
          <a:ln w="9525">
            <a:noFill/>
            <a:miter lim="800000"/>
            <a:headEnd/>
            <a:tailEnd/>
          </a:ln>
        </p:spPr>
        <p:txBody>
          <a:bodyPr wrap="none">
            <a:spAutoFit/>
          </a:bodyPr>
          <a:lstStyle/>
          <a:p>
            <a:pPr algn="l">
              <a:lnSpc>
                <a:spcPct val="80000"/>
              </a:lnSpc>
            </a:pPr>
            <a:r>
              <a:rPr lang="en-US" sz="2400" dirty="0">
                <a:solidFill>
                  <a:srgbClr val="FFFF00"/>
                </a:solidFill>
                <a:latin typeface="Times" pitchFamily="1" charset="0"/>
              </a:rPr>
              <a:t>  </a:t>
            </a:r>
            <a:r>
              <a:rPr lang="en-US" sz="2200" dirty="0">
                <a:solidFill>
                  <a:schemeClr val="bg1"/>
                </a:solidFill>
                <a:latin typeface="Calibri "/>
              </a:rPr>
              <a:t>Ever Addicted</a:t>
            </a:r>
          </a:p>
        </p:txBody>
      </p:sp>
      <p:sp>
        <p:nvSpPr>
          <p:cNvPr id="71717" name="Text Box 109"/>
          <p:cNvSpPr txBox="1">
            <a:spLocks noChangeArrowheads="1"/>
          </p:cNvSpPr>
          <p:nvPr/>
        </p:nvSpPr>
        <p:spPr bwMode="auto">
          <a:xfrm>
            <a:off x="1391720" y="191940"/>
            <a:ext cx="9082086" cy="1143000"/>
          </a:xfrm>
          <a:prstGeom prst="rect">
            <a:avLst/>
          </a:prstGeom>
          <a:noFill/>
          <a:ln w="9525">
            <a:noFill/>
            <a:miter lim="800000"/>
            <a:headEnd/>
            <a:tailEnd/>
          </a:ln>
        </p:spPr>
        <p:txBody>
          <a:bodyPr anchor="ctr"/>
          <a:lstStyle/>
          <a:p>
            <a:pPr algn="ctr">
              <a:lnSpc>
                <a:spcPct val="80000"/>
              </a:lnSpc>
            </a:pPr>
            <a:r>
              <a:rPr lang="en-US" sz="4400" b="1" cap="small" dirty="0">
                <a:solidFill>
                  <a:schemeClr val="bg1"/>
                </a:solidFill>
                <a:latin typeface="Calibri Light" panose="020F0302020204030204" pitchFamily="34" charset="0"/>
                <a:cs typeface="Calibri Light" panose="020F0302020204030204" pitchFamily="34" charset="0"/>
              </a:rPr>
              <a:t>Adverse Childhood Experiences (ACEs) </a:t>
            </a:r>
            <a:br>
              <a:rPr lang="en-US" sz="4400" b="1" cap="small" dirty="0">
                <a:solidFill>
                  <a:schemeClr val="bg1"/>
                </a:solidFill>
                <a:latin typeface="Calibri Light" panose="020F0302020204030204" pitchFamily="34" charset="0"/>
                <a:cs typeface="Calibri Light" panose="020F0302020204030204" pitchFamily="34" charset="0"/>
              </a:rPr>
            </a:br>
            <a:r>
              <a:rPr lang="en-US" sz="4400" b="1" cap="small" dirty="0">
                <a:solidFill>
                  <a:schemeClr val="bg1"/>
                </a:solidFill>
                <a:latin typeface="Calibri Light" panose="020F0302020204030204" pitchFamily="34" charset="0"/>
                <a:cs typeface="Calibri Light" panose="020F0302020204030204" pitchFamily="34" charset="0"/>
              </a:rPr>
              <a:t>and Illicit Drug Use (n = 8603)</a:t>
            </a:r>
          </a:p>
        </p:txBody>
      </p:sp>
      <p:sp>
        <p:nvSpPr>
          <p:cNvPr id="71718" name="Text Box 110"/>
          <p:cNvSpPr txBox="1">
            <a:spLocks noChangeArrowheads="1"/>
          </p:cNvSpPr>
          <p:nvPr/>
        </p:nvSpPr>
        <p:spPr bwMode="auto">
          <a:xfrm>
            <a:off x="383815" y="5978372"/>
            <a:ext cx="11686983" cy="713400"/>
          </a:xfrm>
          <a:prstGeom prst="rect">
            <a:avLst/>
          </a:prstGeom>
          <a:noFill/>
          <a:ln w="9525">
            <a:noFill/>
            <a:miter lim="800000"/>
            <a:headEnd/>
            <a:tailEnd/>
          </a:ln>
        </p:spPr>
        <p:txBody>
          <a:bodyPr wrap="square">
            <a:spAutoFit/>
          </a:bodyPr>
          <a:lstStyle/>
          <a:p>
            <a:pPr algn="l">
              <a:lnSpc>
                <a:spcPct val="80000"/>
              </a:lnSpc>
            </a:pPr>
            <a:r>
              <a:rPr lang="en-US" sz="2800" dirty="0">
                <a:solidFill>
                  <a:srgbClr val="FFFFFF"/>
                </a:solidFill>
                <a:latin typeface="Calibri "/>
              </a:rPr>
              <a:t>ACEs  account for one half to two third of serious problems with drug use. </a:t>
            </a:r>
            <a:r>
              <a:rPr lang="en-US" sz="3200" dirty="0">
                <a:solidFill>
                  <a:srgbClr val="FFFFFF"/>
                </a:solidFill>
                <a:latin typeface="Times New Roman" pitchFamily="18" charset="0"/>
              </a:rPr>
              <a:t>             </a:t>
            </a:r>
            <a:r>
              <a:rPr lang="en-US" dirty="0">
                <a:solidFill>
                  <a:srgbClr val="FFFFFF"/>
                </a:solidFill>
                <a:latin typeface="Calibri "/>
              </a:rPr>
              <a:t>PEDIATRICS 111: 564-572, 2003</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EC8CAA-F6F3-0F44-CFC1-948B67A2C987}"/>
              </a:ext>
            </a:extLst>
          </p:cNvPr>
          <p:cNvSpPr>
            <a:spLocks noGrp="1"/>
          </p:cNvSpPr>
          <p:nvPr>
            <p:ph idx="1"/>
          </p:nvPr>
        </p:nvSpPr>
        <p:spPr/>
        <p:txBody>
          <a:bodyPr/>
          <a:lstStyle/>
          <a:p>
            <a:pPr marL="514350" indent="-514350">
              <a:spcBef>
                <a:spcPts val="1200"/>
              </a:spcBef>
              <a:spcAft>
                <a:spcPts val="1200"/>
              </a:spcAft>
              <a:buFont typeface="+mj-lt"/>
              <a:buAutoNum type="arabicPeriod"/>
            </a:pPr>
            <a:r>
              <a:rPr lang="en-US" sz="2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Summarize the epidemiology and trends in substance use and substance use disorders in the US</a:t>
            </a:r>
          </a:p>
          <a:p>
            <a:pPr marL="514350" indent="-514350">
              <a:spcBef>
                <a:spcPts val="1200"/>
              </a:spcBef>
              <a:spcAft>
                <a:spcPts val="1200"/>
              </a:spcAft>
              <a:buFont typeface="+mj-lt"/>
              <a:buAutoNum type="arabicPeriod"/>
            </a:pPr>
            <a:r>
              <a:rPr lang="en-US" sz="2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Describe the neurobiological basis of addiction</a:t>
            </a:r>
          </a:p>
          <a:p>
            <a:pPr marL="514350" indent="-514350">
              <a:spcBef>
                <a:spcPts val="1200"/>
              </a:spcBef>
              <a:spcAft>
                <a:spcPts val="1200"/>
              </a:spcAft>
              <a:buFont typeface="+mj-lt"/>
              <a:buAutoNum type="arabicPeriod"/>
            </a:pPr>
            <a:r>
              <a:rPr lang="en-US" sz="2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Describe the greatest challenges facing the US today and how </a:t>
            </a:r>
            <a:br>
              <a:rPr lang="en-US" sz="2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2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research is attempting to address them</a:t>
            </a:r>
          </a:p>
          <a:p>
            <a:pPr marL="514350" indent="-514350">
              <a:spcBef>
                <a:spcPts val="1200"/>
              </a:spcBef>
              <a:spcAft>
                <a:spcPts val="1200"/>
              </a:spcAft>
              <a:buFont typeface="+mj-lt"/>
              <a:buAutoNum type="arabicPeriod"/>
            </a:pPr>
            <a:r>
              <a:rPr lang="en-US" sz="2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Understand the important role of policy in prevention and treatment of substance use and SUD</a:t>
            </a:r>
            <a:endParaRPr lang="en-US" sz="2800" dirty="0"/>
          </a:p>
        </p:txBody>
      </p:sp>
      <p:sp>
        <p:nvSpPr>
          <p:cNvPr id="4" name="Rectangle 1">
            <a:extLst>
              <a:ext uri="{FF2B5EF4-FFF2-40B4-BE49-F238E27FC236}">
                <a16:creationId xmlns:a16="http://schemas.microsoft.com/office/drawing/2014/main" id="{6BFD0C9D-B70E-4426-BB22-63637477ACD7}"/>
              </a:ext>
            </a:extLst>
          </p:cNvPr>
          <p:cNvSpPr>
            <a:spLocks noGrp="1" noChangeArrowheads="1"/>
          </p:cNvSpPr>
          <p:nvPr>
            <p:ph type="title"/>
          </p:nvPr>
        </p:nvSpPr>
        <p:spPr bwMode="auto">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R="0">
              <a:spcBef>
                <a:spcPts val="1200"/>
              </a:spcBef>
              <a:spcAft>
                <a:spcPts val="1200"/>
              </a:spcAft>
            </a:pPr>
            <a:br>
              <a:rPr lang="en-US" b="0" cap="small" dirty="0">
                <a:solidFill>
                  <a:schemeClr val="bg1"/>
                </a:solidFill>
                <a:effectLst/>
                <a:latin typeface="Calibri" panose="020F0502020204030204" pitchFamily="34" charset="0"/>
                <a:ea typeface="Times New Roman" panose="02020603050405020304" pitchFamily="18" charset="0"/>
              </a:rPr>
            </a:br>
            <a:endParaRPr kumimoji="0" lang="en-US" altLang="en-US" b="0" i="0" u="none" strike="noStrike" kern="1200" cap="small" normalizeH="0" dirty="0">
              <a:ln>
                <a:noFill/>
              </a:ln>
              <a:solidFill>
                <a:schemeClr val="bg1"/>
              </a:solidFill>
              <a:effectLst/>
              <a:latin typeface="Calibri" panose="020F0502020204030204" pitchFamily="34" charset="0"/>
            </a:endParaRPr>
          </a:p>
        </p:txBody>
      </p:sp>
      <p:sp>
        <p:nvSpPr>
          <p:cNvPr id="5" name="TextBox 4">
            <a:extLst>
              <a:ext uri="{FF2B5EF4-FFF2-40B4-BE49-F238E27FC236}">
                <a16:creationId xmlns:a16="http://schemas.microsoft.com/office/drawing/2014/main" id="{C9DCD390-B4EC-BB23-CC5C-3E22EC91B5C0}"/>
              </a:ext>
            </a:extLst>
          </p:cNvPr>
          <p:cNvSpPr txBox="1"/>
          <p:nvPr/>
        </p:nvSpPr>
        <p:spPr>
          <a:xfrm>
            <a:off x="0" y="234082"/>
            <a:ext cx="1219200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3600" b="1" i="0" u="none" strike="noStrike" kern="1200" cap="all"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Learning Objectives</a:t>
            </a:r>
          </a:p>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3200" b="0" i="0" u="none" strike="noStrike" kern="1200" spc="0" normalizeH="0" noProof="0" dirty="0">
                <a:ln>
                  <a:noFill/>
                </a:ln>
                <a:solidFill>
                  <a:prstClr val="white"/>
                </a:solidFill>
                <a:effectLst/>
                <a:uLnTx/>
                <a:uFillTx/>
                <a:latin typeface="Calibri Light" panose="020F0302020204030204" pitchFamily="34" charset="0"/>
                <a:ea typeface="Times New Roman" panose="02020603050405020304" pitchFamily="18" charset="0"/>
                <a:cs typeface="Calibri Light" panose="020F0302020204030204" pitchFamily="34" charset="0"/>
              </a:rPr>
              <a:t>At the completion of this presentation the attendees will be able to:</a:t>
            </a:r>
          </a:p>
        </p:txBody>
      </p:sp>
    </p:spTree>
    <p:extLst>
      <p:ext uri="{BB962C8B-B14F-4D97-AF65-F5344CB8AC3E}">
        <p14:creationId xmlns:p14="http://schemas.microsoft.com/office/powerpoint/2010/main" val="2849022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flipH="1">
            <a:off x="2441863" y="1544327"/>
            <a:ext cx="4612645" cy="4905069"/>
            <a:chOff x="883" y="758"/>
            <a:chExt cx="3800" cy="3054"/>
          </a:xfrm>
        </p:grpSpPr>
        <p:sp>
          <p:nvSpPr>
            <p:cNvPr id="3728389" name="Freeform 5"/>
            <p:cNvSpPr>
              <a:spLocks/>
            </p:cNvSpPr>
            <p:nvPr/>
          </p:nvSpPr>
          <p:spPr bwMode="auto">
            <a:xfrm>
              <a:off x="2036" y="2298"/>
              <a:ext cx="2177" cy="815"/>
            </a:xfrm>
            <a:custGeom>
              <a:avLst/>
              <a:gdLst/>
              <a:ahLst/>
              <a:cxnLst>
                <a:cxn ang="0">
                  <a:pos x="53" y="238"/>
                </a:cxn>
                <a:cxn ang="0">
                  <a:pos x="31" y="261"/>
                </a:cxn>
                <a:cxn ang="0">
                  <a:pos x="15" y="288"/>
                </a:cxn>
                <a:cxn ang="0">
                  <a:pos x="5" y="321"/>
                </a:cxn>
                <a:cxn ang="0">
                  <a:pos x="0" y="356"/>
                </a:cxn>
                <a:cxn ang="0">
                  <a:pos x="0" y="392"/>
                </a:cxn>
                <a:cxn ang="0">
                  <a:pos x="5" y="427"/>
                </a:cxn>
                <a:cxn ang="0">
                  <a:pos x="14" y="461"/>
                </a:cxn>
                <a:cxn ang="0">
                  <a:pos x="28" y="491"/>
                </a:cxn>
                <a:cxn ang="0">
                  <a:pos x="45" y="517"/>
                </a:cxn>
                <a:cxn ang="0">
                  <a:pos x="84" y="551"/>
                </a:cxn>
                <a:cxn ang="0">
                  <a:pos x="131" y="585"/>
                </a:cxn>
                <a:cxn ang="0">
                  <a:pos x="187" y="620"/>
                </a:cxn>
                <a:cxn ang="0">
                  <a:pos x="249" y="656"/>
                </a:cxn>
                <a:cxn ang="0">
                  <a:pos x="315" y="690"/>
                </a:cxn>
                <a:cxn ang="0">
                  <a:pos x="383" y="723"/>
                </a:cxn>
                <a:cxn ang="0">
                  <a:pos x="451" y="752"/>
                </a:cxn>
                <a:cxn ang="0">
                  <a:pos x="517" y="777"/>
                </a:cxn>
                <a:cxn ang="0">
                  <a:pos x="580" y="796"/>
                </a:cxn>
                <a:cxn ang="0">
                  <a:pos x="636" y="809"/>
                </a:cxn>
                <a:cxn ang="0">
                  <a:pos x="685" y="814"/>
                </a:cxn>
                <a:cxn ang="0">
                  <a:pos x="732" y="814"/>
                </a:cxn>
                <a:cxn ang="0">
                  <a:pos x="769" y="814"/>
                </a:cxn>
                <a:cxn ang="0">
                  <a:pos x="807" y="812"/>
                </a:cxn>
                <a:cxn ang="0">
                  <a:pos x="844" y="810"/>
                </a:cxn>
                <a:cxn ang="0">
                  <a:pos x="882" y="806"/>
                </a:cxn>
                <a:cxn ang="0">
                  <a:pos x="919" y="801"/>
                </a:cxn>
                <a:cxn ang="0">
                  <a:pos x="956" y="792"/>
                </a:cxn>
                <a:cxn ang="0">
                  <a:pos x="990" y="782"/>
                </a:cxn>
                <a:cxn ang="0">
                  <a:pos x="1023" y="767"/>
                </a:cxn>
                <a:cxn ang="0">
                  <a:pos x="1054" y="750"/>
                </a:cxn>
                <a:cxn ang="0">
                  <a:pos x="1081" y="730"/>
                </a:cxn>
                <a:cxn ang="0">
                  <a:pos x="1096" y="718"/>
                </a:cxn>
                <a:cxn ang="0">
                  <a:pos x="1110" y="706"/>
                </a:cxn>
                <a:cxn ang="0">
                  <a:pos x="1122" y="696"/>
                </a:cxn>
                <a:cxn ang="0">
                  <a:pos x="1135" y="686"/>
                </a:cxn>
                <a:cxn ang="0">
                  <a:pos x="1148" y="677"/>
                </a:cxn>
                <a:cxn ang="0">
                  <a:pos x="1161" y="668"/>
                </a:cxn>
                <a:cxn ang="0">
                  <a:pos x="1176" y="660"/>
                </a:cxn>
                <a:cxn ang="0">
                  <a:pos x="1194" y="651"/>
                </a:cxn>
                <a:cxn ang="0">
                  <a:pos x="1214" y="642"/>
                </a:cxn>
                <a:cxn ang="0">
                  <a:pos x="1250" y="628"/>
                </a:cxn>
                <a:cxn ang="0">
                  <a:pos x="1278" y="608"/>
                </a:cxn>
                <a:cxn ang="0">
                  <a:pos x="1306" y="584"/>
                </a:cxn>
                <a:cxn ang="0">
                  <a:pos x="1332" y="557"/>
                </a:cxn>
                <a:cxn ang="0">
                  <a:pos x="1359" y="527"/>
                </a:cxn>
                <a:cxn ang="0">
                  <a:pos x="1386" y="495"/>
                </a:cxn>
                <a:cxn ang="0">
                  <a:pos x="1414" y="464"/>
                </a:cxn>
                <a:cxn ang="0">
                  <a:pos x="1444" y="434"/>
                </a:cxn>
                <a:cxn ang="0">
                  <a:pos x="1476" y="407"/>
                </a:cxn>
                <a:cxn ang="0">
                  <a:pos x="1511" y="383"/>
                </a:cxn>
                <a:cxn ang="0">
                  <a:pos x="1549" y="365"/>
                </a:cxn>
                <a:cxn ang="0">
                  <a:pos x="1621" y="330"/>
                </a:cxn>
                <a:cxn ang="0">
                  <a:pos x="1678" y="294"/>
                </a:cxn>
                <a:cxn ang="0">
                  <a:pos x="1736" y="254"/>
                </a:cxn>
                <a:cxn ang="0">
                  <a:pos x="1796" y="209"/>
                </a:cxn>
                <a:cxn ang="0">
                  <a:pos x="1857" y="164"/>
                </a:cxn>
                <a:cxn ang="0">
                  <a:pos x="1918" y="120"/>
                </a:cxn>
                <a:cxn ang="0">
                  <a:pos x="1979" y="80"/>
                </a:cxn>
                <a:cxn ang="0">
                  <a:pos x="2040" y="45"/>
                </a:cxn>
                <a:cxn ang="0">
                  <a:pos x="2099" y="19"/>
                </a:cxn>
                <a:cxn ang="0">
                  <a:pos x="2157" y="2"/>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390" name="Freeform 6"/>
            <p:cNvSpPr>
              <a:spLocks/>
            </p:cNvSpPr>
            <p:nvPr/>
          </p:nvSpPr>
          <p:spPr bwMode="auto">
            <a:xfrm>
              <a:off x="3976" y="1424"/>
              <a:ext cx="611" cy="880"/>
            </a:xfrm>
            <a:custGeom>
              <a:avLst/>
              <a:gdLst/>
              <a:ahLst/>
              <a:cxnLst>
                <a:cxn ang="0">
                  <a:pos x="21" y="14"/>
                </a:cxn>
                <a:cxn ang="0">
                  <a:pos x="44" y="7"/>
                </a:cxn>
                <a:cxn ang="0">
                  <a:pos x="67" y="2"/>
                </a:cxn>
                <a:cxn ang="0">
                  <a:pos x="91" y="0"/>
                </a:cxn>
                <a:cxn ang="0">
                  <a:pos x="114" y="0"/>
                </a:cxn>
                <a:cxn ang="0">
                  <a:pos x="137" y="3"/>
                </a:cxn>
                <a:cxn ang="0">
                  <a:pos x="160" y="8"/>
                </a:cxn>
                <a:cxn ang="0">
                  <a:pos x="182" y="14"/>
                </a:cxn>
                <a:cxn ang="0">
                  <a:pos x="204" y="23"/>
                </a:cxn>
                <a:cxn ang="0">
                  <a:pos x="224" y="34"/>
                </a:cxn>
                <a:cxn ang="0">
                  <a:pos x="242" y="46"/>
                </a:cxn>
                <a:cxn ang="0">
                  <a:pos x="260" y="60"/>
                </a:cxn>
                <a:cxn ang="0">
                  <a:pos x="275" y="76"/>
                </a:cxn>
                <a:cxn ang="0">
                  <a:pos x="288" y="92"/>
                </a:cxn>
                <a:cxn ang="0">
                  <a:pos x="299" y="111"/>
                </a:cxn>
                <a:cxn ang="0">
                  <a:pos x="307" y="130"/>
                </a:cxn>
                <a:cxn ang="0">
                  <a:pos x="321" y="160"/>
                </a:cxn>
                <a:cxn ang="0">
                  <a:pos x="333" y="180"/>
                </a:cxn>
                <a:cxn ang="0">
                  <a:pos x="346" y="198"/>
                </a:cxn>
                <a:cxn ang="0">
                  <a:pos x="362" y="216"/>
                </a:cxn>
                <a:cxn ang="0">
                  <a:pos x="378" y="234"/>
                </a:cxn>
                <a:cxn ang="0">
                  <a:pos x="395" y="252"/>
                </a:cxn>
                <a:cxn ang="0">
                  <a:pos x="413" y="270"/>
                </a:cxn>
                <a:cxn ang="0">
                  <a:pos x="430" y="288"/>
                </a:cxn>
                <a:cxn ang="0">
                  <a:pos x="447" y="305"/>
                </a:cxn>
                <a:cxn ang="0">
                  <a:pos x="463" y="324"/>
                </a:cxn>
                <a:cxn ang="0">
                  <a:pos x="478" y="343"/>
                </a:cxn>
                <a:cxn ang="0">
                  <a:pos x="492" y="362"/>
                </a:cxn>
                <a:cxn ang="0">
                  <a:pos x="503" y="382"/>
                </a:cxn>
                <a:cxn ang="0">
                  <a:pos x="512" y="403"/>
                </a:cxn>
                <a:cxn ang="0">
                  <a:pos x="518" y="426"/>
                </a:cxn>
                <a:cxn ang="0">
                  <a:pos x="524" y="458"/>
                </a:cxn>
                <a:cxn ang="0">
                  <a:pos x="530" y="480"/>
                </a:cxn>
                <a:cxn ang="0">
                  <a:pos x="536" y="502"/>
                </a:cxn>
                <a:cxn ang="0">
                  <a:pos x="544" y="525"/>
                </a:cxn>
                <a:cxn ang="0">
                  <a:pos x="553" y="548"/>
                </a:cxn>
                <a:cxn ang="0">
                  <a:pos x="562" y="572"/>
                </a:cxn>
                <a:cxn ang="0">
                  <a:pos x="572" y="595"/>
                </a:cxn>
                <a:cxn ang="0">
                  <a:pos x="580" y="618"/>
                </a:cxn>
                <a:cxn ang="0">
                  <a:pos x="589" y="642"/>
                </a:cxn>
                <a:cxn ang="0">
                  <a:pos x="596" y="665"/>
                </a:cxn>
                <a:cxn ang="0">
                  <a:pos x="602" y="689"/>
                </a:cxn>
                <a:cxn ang="0">
                  <a:pos x="607" y="712"/>
                </a:cxn>
                <a:cxn ang="0">
                  <a:pos x="610" y="735"/>
                </a:cxn>
                <a:cxn ang="0">
                  <a:pos x="610" y="758"/>
                </a:cxn>
                <a:cxn ang="0">
                  <a:pos x="608" y="780"/>
                </a:cxn>
                <a:cxn ang="0">
                  <a:pos x="603" y="803"/>
                </a:cxn>
                <a:cxn ang="0">
                  <a:pos x="589" y="827"/>
                </a:cxn>
                <a:cxn ang="0">
                  <a:pos x="574" y="841"/>
                </a:cxn>
                <a:cxn ang="0">
                  <a:pos x="555" y="852"/>
                </a:cxn>
                <a:cxn ang="0">
                  <a:pos x="532" y="861"/>
                </a:cxn>
                <a:cxn ang="0">
                  <a:pos x="508" y="868"/>
                </a:cxn>
                <a:cxn ang="0">
                  <a:pos x="481" y="873"/>
                </a:cxn>
                <a:cxn ang="0">
                  <a:pos x="452" y="876"/>
                </a:cxn>
                <a:cxn ang="0">
                  <a:pos x="423" y="878"/>
                </a:cxn>
                <a:cxn ang="0">
                  <a:pos x="393" y="879"/>
                </a:cxn>
                <a:cxn ang="0">
                  <a:pos x="364" y="879"/>
                </a:cxn>
                <a:cxn ang="0">
                  <a:pos x="336" y="877"/>
                </a:cxn>
                <a:cxn ang="0">
                  <a:pos x="309" y="875"/>
                </a:cxn>
                <a:cxn ang="0">
                  <a:pos x="284" y="872"/>
                </a:cxn>
                <a:cxn ang="0">
                  <a:pos x="262" y="868"/>
                </a:cxn>
                <a:cxn ang="0">
                  <a:pos x="244" y="864"/>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391" name="Freeform 7"/>
            <p:cNvSpPr>
              <a:spLocks/>
            </p:cNvSpPr>
            <p:nvPr/>
          </p:nvSpPr>
          <p:spPr bwMode="auto">
            <a:xfrm>
              <a:off x="3431" y="2848"/>
              <a:ext cx="652" cy="327"/>
            </a:xfrm>
            <a:custGeom>
              <a:avLst/>
              <a:gdLst/>
              <a:ahLst/>
              <a:cxnLst>
                <a:cxn ang="0">
                  <a:pos x="17" y="1"/>
                </a:cxn>
                <a:cxn ang="0">
                  <a:pos x="35" y="0"/>
                </a:cxn>
                <a:cxn ang="0">
                  <a:pos x="56" y="2"/>
                </a:cxn>
                <a:cxn ang="0">
                  <a:pos x="77" y="6"/>
                </a:cxn>
                <a:cxn ang="0">
                  <a:pos x="100" y="11"/>
                </a:cxn>
                <a:cxn ang="0">
                  <a:pos x="124" y="17"/>
                </a:cxn>
                <a:cxn ang="0">
                  <a:pos x="148" y="25"/>
                </a:cxn>
                <a:cxn ang="0">
                  <a:pos x="172" y="34"/>
                </a:cxn>
                <a:cxn ang="0">
                  <a:pos x="196" y="43"/>
                </a:cxn>
                <a:cxn ang="0">
                  <a:pos x="219" y="53"/>
                </a:cxn>
                <a:cxn ang="0">
                  <a:pos x="242" y="64"/>
                </a:cxn>
                <a:cxn ang="0">
                  <a:pos x="263" y="74"/>
                </a:cxn>
                <a:cxn ang="0">
                  <a:pos x="283" y="84"/>
                </a:cxn>
                <a:cxn ang="0">
                  <a:pos x="302" y="93"/>
                </a:cxn>
                <a:cxn ang="0">
                  <a:pos x="318" y="102"/>
                </a:cxn>
                <a:cxn ang="0">
                  <a:pos x="332" y="110"/>
                </a:cxn>
                <a:cxn ang="0">
                  <a:pos x="351" y="124"/>
                </a:cxn>
                <a:cxn ang="0">
                  <a:pos x="359" y="134"/>
                </a:cxn>
                <a:cxn ang="0">
                  <a:pos x="365" y="144"/>
                </a:cxn>
                <a:cxn ang="0">
                  <a:pos x="369" y="154"/>
                </a:cxn>
                <a:cxn ang="0">
                  <a:pos x="371" y="164"/>
                </a:cxn>
                <a:cxn ang="0">
                  <a:pos x="372" y="174"/>
                </a:cxn>
                <a:cxn ang="0">
                  <a:pos x="372" y="184"/>
                </a:cxn>
                <a:cxn ang="0">
                  <a:pos x="372" y="194"/>
                </a:cxn>
                <a:cxn ang="0">
                  <a:pos x="373" y="204"/>
                </a:cxn>
                <a:cxn ang="0">
                  <a:pos x="373" y="214"/>
                </a:cxn>
                <a:cxn ang="0">
                  <a:pos x="376" y="223"/>
                </a:cxn>
                <a:cxn ang="0">
                  <a:pos x="379" y="233"/>
                </a:cxn>
                <a:cxn ang="0">
                  <a:pos x="386" y="242"/>
                </a:cxn>
                <a:cxn ang="0">
                  <a:pos x="395" y="251"/>
                </a:cxn>
                <a:cxn ang="0">
                  <a:pos x="407" y="259"/>
                </a:cxn>
                <a:cxn ang="0">
                  <a:pos x="428" y="271"/>
                </a:cxn>
                <a:cxn ang="0">
                  <a:pos x="443" y="278"/>
                </a:cxn>
                <a:cxn ang="0">
                  <a:pos x="457" y="284"/>
                </a:cxn>
                <a:cxn ang="0">
                  <a:pos x="471" y="291"/>
                </a:cxn>
                <a:cxn ang="0">
                  <a:pos x="485" y="297"/>
                </a:cxn>
                <a:cxn ang="0">
                  <a:pos x="499" y="303"/>
                </a:cxn>
                <a:cxn ang="0">
                  <a:pos x="513" y="308"/>
                </a:cxn>
                <a:cxn ang="0">
                  <a:pos x="528" y="313"/>
                </a:cxn>
                <a:cxn ang="0">
                  <a:pos x="543" y="317"/>
                </a:cxn>
                <a:cxn ang="0">
                  <a:pos x="557" y="320"/>
                </a:cxn>
                <a:cxn ang="0">
                  <a:pos x="572" y="323"/>
                </a:cxn>
                <a:cxn ang="0">
                  <a:pos x="587" y="325"/>
                </a:cxn>
                <a:cxn ang="0">
                  <a:pos x="603" y="326"/>
                </a:cxn>
                <a:cxn ang="0">
                  <a:pos x="619" y="326"/>
                </a:cxn>
                <a:cxn ang="0">
                  <a:pos x="635" y="325"/>
                </a:cxn>
                <a:cxn ang="0">
                  <a:pos x="651" y="32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392" name="Freeform 8"/>
            <p:cNvSpPr>
              <a:spLocks/>
            </p:cNvSpPr>
            <p:nvPr/>
          </p:nvSpPr>
          <p:spPr bwMode="auto">
            <a:xfrm>
              <a:off x="3076" y="888"/>
              <a:ext cx="982" cy="549"/>
            </a:xfrm>
            <a:custGeom>
              <a:avLst/>
              <a:gdLst/>
              <a:ahLst/>
              <a:cxnLst>
                <a:cxn ang="0">
                  <a:pos x="975" y="511"/>
                </a:cxn>
                <a:cxn ang="0">
                  <a:pos x="980" y="473"/>
                </a:cxn>
                <a:cxn ang="0">
                  <a:pos x="966" y="436"/>
                </a:cxn>
                <a:cxn ang="0">
                  <a:pos x="937" y="400"/>
                </a:cxn>
                <a:cxn ang="0">
                  <a:pos x="896" y="366"/>
                </a:cxn>
                <a:cxn ang="0">
                  <a:pos x="847" y="334"/>
                </a:cxn>
                <a:cxn ang="0">
                  <a:pos x="794" y="306"/>
                </a:cxn>
                <a:cxn ang="0">
                  <a:pos x="742" y="281"/>
                </a:cxn>
                <a:cxn ang="0">
                  <a:pos x="692" y="262"/>
                </a:cxn>
                <a:cxn ang="0">
                  <a:pos x="650" y="248"/>
                </a:cxn>
                <a:cxn ang="0">
                  <a:pos x="611" y="236"/>
                </a:cxn>
                <a:cxn ang="0">
                  <a:pos x="590" y="226"/>
                </a:cxn>
                <a:cxn ang="0">
                  <a:pos x="572" y="214"/>
                </a:cxn>
                <a:cxn ang="0">
                  <a:pos x="557" y="199"/>
                </a:cxn>
                <a:cxn ang="0">
                  <a:pos x="542" y="183"/>
                </a:cxn>
                <a:cxn ang="0">
                  <a:pos x="528" y="167"/>
                </a:cxn>
                <a:cxn ang="0">
                  <a:pos x="513" y="152"/>
                </a:cxn>
                <a:cxn ang="0">
                  <a:pos x="496" y="137"/>
                </a:cxn>
                <a:cxn ang="0">
                  <a:pos x="477" y="126"/>
                </a:cxn>
                <a:cxn ang="0">
                  <a:pos x="454" y="117"/>
                </a:cxn>
                <a:cxn ang="0">
                  <a:pos x="426" y="112"/>
                </a:cxn>
                <a:cxn ang="0">
                  <a:pos x="413" y="112"/>
                </a:cxn>
                <a:cxn ang="0">
                  <a:pos x="400" y="112"/>
                </a:cxn>
                <a:cxn ang="0">
                  <a:pos x="386" y="114"/>
                </a:cxn>
                <a:cxn ang="0">
                  <a:pos x="369" y="115"/>
                </a:cxn>
                <a:cxn ang="0">
                  <a:pos x="353" y="117"/>
                </a:cxn>
                <a:cxn ang="0">
                  <a:pos x="336" y="118"/>
                </a:cxn>
                <a:cxn ang="0">
                  <a:pos x="320" y="118"/>
                </a:cxn>
                <a:cxn ang="0">
                  <a:pos x="306" y="118"/>
                </a:cxn>
                <a:cxn ang="0">
                  <a:pos x="295" y="116"/>
                </a:cxn>
                <a:cxn ang="0">
                  <a:pos x="286" y="113"/>
                </a:cxn>
                <a:cxn ang="0">
                  <a:pos x="271" y="100"/>
                </a:cxn>
                <a:cxn ang="0">
                  <a:pos x="262" y="87"/>
                </a:cxn>
                <a:cxn ang="0">
                  <a:pos x="256" y="75"/>
                </a:cxn>
                <a:cxn ang="0">
                  <a:pos x="252" y="64"/>
                </a:cxn>
                <a:cxn ang="0">
                  <a:pos x="248" y="52"/>
                </a:cxn>
                <a:cxn ang="0">
                  <a:pos x="245" y="42"/>
                </a:cxn>
                <a:cxn ang="0">
                  <a:pos x="240" y="32"/>
                </a:cxn>
                <a:cxn ang="0">
                  <a:pos x="232" y="23"/>
                </a:cxn>
                <a:cxn ang="0">
                  <a:pos x="220" y="16"/>
                </a:cxn>
                <a:cxn ang="0">
                  <a:pos x="204" y="9"/>
                </a:cxn>
                <a:cxn ang="0">
                  <a:pos x="178" y="4"/>
                </a:cxn>
                <a:cxn ang="0">
                  <a:pos x="162" y="2"/>
                </a:cxn>
                <a:cxn ang="0">
                  <a:pos x="144" y="0"/>
                </a:cxn>
                <a:cxn ang="0">
                  <a:pos x="126" y="0"/>
                </a:cxn>
                <a:cxn ang="0">
                  <a:pos x="108" y="0"/>
                </a:cxn>
                <a:cxn ang="0">
                  <a:pos x="89" y="1"/>
                </a:cxn>
                <a:cxn ang="0">
                  <a:pos x="70" y="2"/>
                </a:cxn>
                <a:cxn ang="0">
                  <a:pos x="52" y="3"/>
                </a:cxn>
                <a:cxn ang="0">
                  <a:pos x="34" y="4"/>
                </a:cxn>
                <a:cxn ang="0">
                  <a:pos x="17" y="5"/>
                </a:cxn>
                <a:cxn ang="0">
                  <a:pos x="0" y="6"/>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393" name="Freeform 9"/>
            <p:cNvSpPr>
              <a:spLocks/>
            </p:cNvSpPr>
            <p:nvPr/>
          </p:nvSpPr>
          <p:spPr bwMode="auto">
            <a:xfrm>
              <a:off x="1857" y="758"/>
              <a:ext cx="1248" cy="137"/>
            </a:xfrm>
            <a:custGeom>
              <a:avLst/>
              <a:gdLst/>
              <a:ahLst/>
              <a:cxnLst>
                <a:cxn ang="0">
                  <a:pos x="1243" y="131"/>
                </a:cxn>
                <a:cxn ang="0">
                  <a:pos x="1243" y="126"/>
                </a:cxn>
                <a:cxn ang="0">
                  <a:pos x="1245" y="121"/>
                </a:cxn>
                <a:cxn ang="0">
                  <a:pos x="1245" y="116"/>
                </a:cxn>
                <a:cxn ang="0">
                  <a:pos x="1247" y="112"/>
                </a:cxn>
                <a:cxn ang="0">
                  <a:pos x="1247" y="107"/>
                </a:cxn>
                <a:cxn ang="0">
                  <a:pos x="1247" y="102"/>
                </a:cxn>
                <a:cxn ang="0">
                  <a:pos x="1247" y="98"/>
                </a:cxn>
                <a:cxn ang="0">
                  <a:pos x="1246" y="94"/>
                </a:cxn>
                <a:cxn ang="0">
                  <a:pos x="1245" y="90"/>
                </a:cxn>
                <a:cxn ang="0">
                  <a:pos x="1223" y="74"/>
                </a:cxn>
                <a:cxn ang="0">
                  <a:pos x="1179" y="54"/>
                </a:cxn>
                <a:cxn ang="0">
                  <a:pos x="1121" y="38"/>
                </a:cxn>
                <a:cxn ang="0">
                  <a:pos x="1053" y="25"/>
                </a:cxn>
                <a:cxn ang="0">
                  <a:pos x="978" y="15"/>
                </a:cxn>
                <a:cxn ang="0">
                  <a:pos x="899" y="7"/>
                </a:cxn>
                <a:cxn ang="0">
                  <a:pos x="821" y="2"/>
                </a:cxn>
                <a:cxn ang="0">
                  <a:pos x="746" y="0"/>
                </a:cxn>
                <a:cxn ang="0">
                  <a:pos x="679" y="0"/>
                </a:cxn>
                <a:cxn ang="0">
                  <a:pos x="622" y="2"/>
                </a:cxn>
                <a:cxn ang="0">
                  <a:pos x="580" y="6"/>
                </a:cxn>
                <a:cxn ang="0">
                  <a:pos x="564" y="11"/>
                </a:cxn>
                <a:cxn ang="0">
                  <a:pos x="551" y="18"/>
                </a:cxn>
                <a:cxn ang="0">
                  <a:pos x="537" y="27"/>
                </a:cxn>
                <a:cxn ang="0">
                  <a:pos x="523" y="38"/>
                </a:cxn>
                <a:cxn ang="0">
                  <a:pos x="510" y="49"/>
                </a:cxn>
                <a:cxn ang="0">
                  <a:pos x="497" y="60"/>
                </a:cxn>
                <a:cxn ang="0">
                  <a:pos x="485" y="70"/>
                </a:cxn>
                <a:cxn ang="0">
                  <a:pos x="475" y="78"/>
                </a:cxn>
                <a:cxn ang="0">
                  <a:pos x="468" y="84"/>
                </a:cxn>
                <a:cxn ang="0">
                  <a:pos x="463" y="88"/>
                </a:cxn>
                <a:cxn ang="0">
                  <a:pos x="440" y="89"/>
                </a:cxn>
                <a:cxn ang="0">
                  <a:pos x="415" y="86"/>
                </a:cxn>
                <a:cxn ang="0">
                  <a:pos x="385" y="80"/>
                </a:cxn>
                <a:cxn ang="0">
                  <a:pos x="353" y="72"/>
                </a:cxn>
                <a:cxn ang="0">
                  <a:pos x="319" y="64"/>
                </a:cxn>
                <a:cxn ang="0">
                  <a:pos x="284" y="54"/>
                </a:cxn>
                <a:cxn ang="0">
                  <a:pos x="249" y="45"/>
                </a:cxn>
                <a:cxn ang="0">
                  <a:pos x="214" y="38"/>
                </a:cxn>
                <a:cxn ang="0">
                  <a:pos x="181" y="32"/>
                </a:cxn>
                <a:cxn ang="0">
                  <a:pos x="149" y="29"/>
                </a:cxn>
                <a:cxn ang="0">
                  <a:pos x="119" y="30"/>
                </a:cxn>
                <a:cxn ang="0">
                  <a:pos x="103" y="32"/>
                </a:cxn>
                <a:cxn ang="0">
                  <a:pos x="88" y="35"/>
                </a:cxn>
                <a:cxn ang="0">
                  <a:pos x="74" y="40"/>
                </a:cxn>
                <a:cxn ang="0">
                  <a:pos x="61" y="45"/>
                </a:cxn>
                <a:cxn ang="0">
                  <a:pos x="50" y="52"/>
                </a:cxn>
                <a:cxn ang="0">
                  <a:pos x="39" y="60"/>
                </a:cxn>
                <a:cxn ang="0">
                  <a:pos x="29" y="71"/>
                </a:cxn>
                <a:cxn ang="0">
                  <a:pos x="19" y="82"/>
                </a:cxn>
                <a:cxn ang="0">
                  <a:pos x="9" y="96"/>
                </a:cxn>
                <a:cxn ang="0">
                  <a:pos x="0" y="112"/>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394" name="Freeform 10"/>
            <p:cNvSpPr>
              <a:spLocks/>
            </p:cNvSpPr>
            <p:nvPr/>
          </p:nvSpPr>
          <p:spPr bwMode="auto">
            <a:xfrm>
              <a:off x="3964" y="3171"/>
              <a:ext cx="380" cy="378"/>
            </a:xfrm>
            <a:custGeom>
              <a:avLst/>
              <a:gdLst/>
              <a:ahLst/>
              <a:cxnLst>
                <a:cxn ang="0">
                  <a:pos x="0" y="0"/>
                </a:cxn>
                <a:cxn ang="0">
                  <a:pos x="19" y="28"/>
                </a:cxn>
                <a:cxn ang="0">
                  <a:pos x="29" y="42"/>
                </a:cxn>
                <a:cxn ang="0">
                  <a:pos x="39" y="55"/>
                </a:cxn>
                <a:cxn ang="0">
                  <a:pos x="49" y="69"/>
                </a:cxn>
                <a:cxn ang="0">
                  <a:pos x="59" y="82"/>
                </a:cxn>
                <a:cxn ang="0">
                  <a:pos x="70" y="95"/>
                </a:cxn>
                <a:cxn ang="0">
                  <a:pos x="80" y="108"/>
                </a:cxn>
                <a:cxn ang="0">
                  <a:pos x="90" y="121"/>
                </a:cxn>
                <a:cxn ang="0">
                  <a:pos x="101" y="133"/>
                </a:cxn>
                <a:cxn ang="0">
                  <a:pos x="111" y="146"/>
                </a:cxn>
                <a:cxn ang="0">
                  <a:pos x="122" y="158"/>
                </a:cxn>
                <a:cxn ang="0">
                  <a:pos x="133" y="170"/>
                </a:cxn>
                <a:cxn ang="0">
                  <a:pos x="144" y="182"/>
                </a:cxn>
                <a:cxn ang="0">
                  <a:pos x="155" y="193"/>
                </a:cxn>
                <a:cxn ang="0">
                  <a:pos x="167" y="205"/>
                </a:cxn>
                <a:cxn ang="0">
                  <a:pos x="178" y="217"/>
                </a:cxn>
                <a:cxn ang="0">
                  <a:pos x="190" y="228"/>
                </a:cxn>
                <a:cxn ang="0">
                  <a:pos x="202" y="239"/>
                </a:cxn>
                <a:cxn ang="0">
                  <a:pos x="214" y="250"/>
                </a:cxn>
                <a:cxn ang="0">
                  <a:pos x="226" y="261"/>
                </a:cxn>
                <a:cxn ang="0">
                  <a:pos x="239" y="272"/>
                </a:cxn>
                <a:cxn ang="0">
                  <a:pos x="252" y="283"/>
                </a:cxn>
                <a:cxn ang="0">
                  <a:pos x="265" y="294"/>
                </a:cxn>
                <a:cxn ang="0">
                  <a:pos x="278" y="305"/>
                </a:cxn>
                <a:cxn ang="0">
                  <a:pos x="292" y="315"/>
                </a:cxn>
                <a:cxn ang="0">
                  <a:pos x="305" y="325"/>
                </a:cxn>
                <a:cxn ang="0">
                  <a:pos x="320" y="336"/>
                </a:cxn>
                <a:cxn ang="0">
                  <a:pos x="334" y="346"/>
                </a:cxn>
                <a:cxn ang="0">
                  <a:pos x="348" y="357"/>
                </a:cxn>
                <a:cxn ang="0">
                  <a:pos x="363" y="367"/>
                </a:cxn>
                <a:cxn ang="0">
                  <a:pos x="379" y="377"/>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395" name="Line 11"/>
            <p:cNvSpPr>
              <a:spLocks noChangeShapeType="1"/>
            </p:cNvSpPr>
            <p:nvPr/>
          </p:nvSpPr>
          <p:spPr bwMode="auto">
            <a:xfrm flipV="1">
              <a:off x="4082" y="3135"/>
              <a:ext cx="48" cy="12"/>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396" name="Freeform 12"/>
            <p:cNvSpPr>
              <a:spLocks/>
            </p:cNvSpPr>
            <p:nvPr/>
          </p:nvSpPr>
          <p:spPr bwMode="auto">
            <a:xfrm>
              <a:off x="4390" y="2958"/>
              <a:ext cx="72" cy="72"/>
            </a:xfrm>
            <a:custGeom>
              <a:avLst/>
              <a:gdLst/>
              <a:ahLst/>
              <a:cxnLst>
                <a:cxn ang="0">
                  <a:pos x="71" y="0"/>
                </a:cxn>
                <a:cxn ang="0">
                  <a:pos x="64" y="2"/>
                </a:cxn>
                <a:cxn ang="0">
                  <a:pos x="60" y="2"/>
                </a:cxn>
                <a:cxn ang="0">
                  <a:pos x="57" y="4"/>
                </a:cxn>
                <a:cxn ang="0">
                  <a:pos x="54" y="5"/>
                </a:cxn>
                <a:cxn ang="0">
                  <a:pos x="50" y="6"/>
                </a:cxn>
                <a:cxn ang="0">
                  <a:pos x="47" y="7"/>
                </a:cxn>
                <a:cxn ang="0">
                  <a:pos x="44" y="9"/>
                </a:cxn>
                <a:cxn ang="0">
                  <a:pos x="41" y="10"/>
                </a:cxn>
                <a:cxn ang="0">
                  <a:pos x="38" y="12"/>
                </a:cxn>
                <a:cxn ang="0">
                  <a:pos x="36" y="14"/>
                </a:cxn>
                <a:cxn ang="0">
                  <a:pos x="33" y="15"/>
                </a:cxn>
                <a:cxn ang="0">
                  <a:pos x="30" y="17"/>
                </a:cxn>
                <a:cxn ang="0">
                  <a:pos x="28" y="19"/>
                </a:cxn>
                <a:cxn ang="0">
                  <a:pos x="26" y="21"/>
                </a:cxn>
                <a:cxn ang="0">
                  <a:pos x="24" y="24"/>
                </a:cxn>
                <a:cxn ang="0">
                  <a:pos x="21" y="26"/>
                </a:cxn>
                <a:cxn ang="0">
                  <a:pos x="19" y="28"/>
                </a:cxn>
                <a:cxn ang="0">
                  <a:pos x="17" y="30"/>
                </a:cxn>
                <a:cxn ang="0">
                  <a:pos x="15" y="33"/>
                </a:cxn>
                <a:cxn ang="0">
                  <a:pos x="13" y="36"/>
                </a:cxn>
                <a:cxn ang="0">
                  <a:pos x="12" y="38"/>
                </a:cxn>
                <a:cxn ang="0">
                  <a:pos x="10" y="41"/>
                </a:cxn>
                <a:cxn ang="0">
                  <a:pos x="8" y="44"/>
                </a:cxn>
                <a:cxn ang="0">
                  <a:pos x="7" y="47"/>
                </a:cxn>
                <a:cxn ang="0">
                  <a:pos x="6" y="50"/>
                </a:cxn>
                <a:cxn ang="0">
                  <a:pos x="4" y="53"/>
                </a:cxn>
                <a:cxn ang="0">
                  <a:pos x="4" y="57"/>
                </a:cxn>
                <a:cxn ang="0">
                  <a:pos x="2" y="60"/>
                </a:cxn>
                <a:cxn ang="0">
                  <a:pos x="2" y="64"/>
                </a:cxn>
                <a:cxn ang="0">
                  <a:pos x="0" y="67"/>
                </a:cxn>
                <a:cxn ang="0">
                  <a:pos x="0" y="71"/>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397" name="Freeform 13"/>
            <p:cNvSpPr>
              <a:spLocks/>
            </p:cNvSpPr>
            <p:nvPr/>
          </p:nvSpPr>
          <p:spPr bwMode="auto">
            <a:xfrm>
              <a:off x="1834" y="870"/>
              <a:ext cx="521" cy="886"/>
            </a:xfrm>
            <a:custGeom>
              <a:avLst/>
              <a:gdLst/>
              <a:ahLst/>
              <a:cxnLst>
                <a:cxn ang="0">
                  <a:pos x="24" y="8"/>
                </a:cxn>
                <a:cxn ang="0">
                  <a:pos x="40" y="22"/>
                </a:cxn>
                <a:cxn ang="0">
                  <a:pos x="51" y="39"/>
                </a:cxn>
                <a:cxn ang="0">
                  <a:pos x="58" y="60"/>
                </a:cxn>
                <a:cxn ang="0">
                  <a:pos x="62" y="84"/>
                </a:cxn>
                <a:cxn ang="0">
                  <a:pos x="64" y="108"/>
                </a:cxn>
                <a:cxn ang="0">
                  <a:pos x="67" y="134"/>
                </a:cxn>
                <a:cxn ang="0">
                  <a:pos x="72" y="158"/>
                </a:cxn>
                <a:cxn ang="0">
                  <a:pos x="80" y="181"/>
                </a:cxn>
                <a:cxn ang="0">
                  <a:pos x="93" y="201"/>
                </a:cxn>
                <a:cxn ang="0">
                  <a:pos x="115" y="218"/>
                </a:cxn>
                <a:cxn ang="0">
                  <a:pos x="129" y="226"/>
                </a:cxn>
                <a:cxn ang="0">
                  <a:pos x="142" y="233"/>
                </a:cxn>
                <a:cxn ang="0">
                  <a:pos x="156" y="238"/>
                </a:cxn>
                <a:cxn ang="0">
                  <a:pos x="168" y="244"/>
                </a:cxn>
                <a:cxn ang="0">
                  <a:pos x="180" y="249"/>
                </a:cxn>
                <a:cxn ang="0">
                  <a:pos x="191" y="256"/>
                </a:cxn>
                <a:cxn ang="0">
                  <a:pos x="201" y="265"/>
                </a:cxn>
                <a:cxn ang="0">
                  <a:pos x="210" y="276"/>
                </a:cxn>
                <a:cxn ang="0">
                  <a:pos x="218" y="289"/>
                </a:cxn>
                <a:cxn ang="0">
                  <a:pos x="224" y="307"/>
                </a:cxn>
                <a:cxn ang="0">
                  <a:pos x="229" y="337"/>
                </a:cxn>
                <a:cxn ang="0">
                  <a:pos x="230" y="360"/>
                </a:cxn>
                <a:cxn ang="0">
                  <a:pos x="228" y="385"/>
                </a:cxn>
                <a:cxn ang="0">
                  <a:pos x="225" y="409"/>
                </a:cxn>
                <a:cxn ang="0">
                  <a:pos x="223" y="434"/>
                </a:cxn>
                <a:cxn ang="0">
                  <a:pos x="221" y="458"/>
                </a:cxn>
                <a:cxn ang="0">
                  <a:pos x="221" y="482"/>
                </a:cxn>
                <a:cxn ang="0">
                  <a:pos x="224" y="505"/>
                </a:cxn>
                <a:cxn ang="0">
                  <a:pos x="231" y="527"/>
                </a:cxn>
                <a:cxn ang="0">
                  <a:pos x="243" y="548"/>
                </a:cxn>
                <a:cxn ang="0">
                  <a:pos x="264" y="571"/>
                </a:cxn>
                <a:cxn ang="0">
                  <a:pos x="280" y="586"/>
                </a:cxn>
                <a:cxn ang="0">
                  <a:pos x="297" y="598"/>
                </a:cxn>
                <a:cxn ang="0">
                  <a:pos x="313" y="609"/>
                </a:cxn>
                <a:cxn ang="0">
                  <a:pos x="329" y="620"/>
                </a:cxn>
                <a:cxn ang="0">
                  <a:pos x="343" y="632"/>
                </a:cxn>
                <a:cxn ang="0">
                  <a:pos x="355" y="645"/>
                </a:cxn>
                <a:cxn ang="0">
                  <a:pos x="366" y="661"/>
                </a:cxn>
                <a:cxn ang="0">
                  <a:pos x="373" y="679"/>
                </a:cxn>
                <a:cxn ang="0">
                  <a:pos x="377" y="702"/>
                </a:cxn>
                <a:cxn ang="0">
                  <a:pos x="378" y="731"/>
                </a:cxn>
                <a:cxn ang="0">
                  <a:pos x="377" y="747"/>
                </a:cxn>
                <a:cxn ang="0">
                  <a:pos x="376" y="762"/>
                </a:cxn>
                <a:cxn ang="0">
                  <a:pos x="376" y="775"/>
                </a:cxn>
                <a:cxn ang="0">
                  <a:pos x="376" y="788"/>
                </a:cxn>
                <a:cxn ang="0">
                  <a:pos x="378" y="799"/>
                </a:cxn>
                <a:cxn ang="0">
                  <a:pos x="382" y="810"/>
                </a:cxn>
                <a:cxn ang="0">
                  <a:pos x="388" y="820"/>
                </a:cxn>
                <a:cxn ang="0">
                  <a:pos x="397" y="830"/>
                </a:cxn>
                <a:cxn ang="0">
                  <a:pos x="409" y="840"/>
                </a:cxn>
                <a:cxn ang="0">
                  <a:pos x="426" y="850"/>
                </a:cxn>
                <a:cxn ang="0">
                  <a:pos x="475" y="875"/>
                </a:cxn>
                <a:cxn ang="0">
                  <a:pos x="490" y="881"/>
                </a:cxn>
                <a:cxn ang="0">
                  <a:pos x="491" y="878"/>
                </a:cxn>
                <a:cxn ang="0">
                  <a:pos x="483" y="870"/>
                </a:cxn>
                <a:cxn ang="0">
                  <a:pos x="470" y="859"/>
                </a:cxn>
                <a:cxn ang="0">
                  <a:pos x="457" y="848"/>
                </a:cxn>
                <a:cxn ang="0">
                  <a:pos x="450" y="842"/>
                </a:cxn>
                <a:cxn ang="0">
                  <a:pos x="452" y="842"/>
                </a:cxn>
                <a:cxn ang="0">
                  <a:pos x="468" y="852"/>
                </a:cxn>
                <a:cxn ang="0">
                  <a:pos x="503" y="874"/>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398" name="Freeform 14"/>
            <p:cNvSpPr>
              <a:spLocks/>
            </p:cNvSpPr>
            <p:nvPr/>
          </p:nvSpPr>
          <p:spPr bwMode="auto">
            <a:xfrm>
              <a:off x="3809" y="2975"/>
              <a:ext cx="322" cy="138"/>
            </a:xfrm>
            <a:custGeom>
              <a:avLst/>
              <a:gdLst/>
              <a:ahLst/>
              <a:cxnLst>
                <a:cxn ang="0">
                  <a:pos x="0" y="0"/>
                </a:cxn>
                <a:cxn ang="0">
                  <a:pos x="20" y="8"/>
                </a:cxn>
                <a:cxn ang="0">
                  <a:pos x="29" y="13"/>
                </a:cxn>
                <a:cxn ang="0">
                  <a:pos x="39" y="17"/>
                </a:cxn>
                <a:cxn ang="0">
                  <a:pos x="49" y="22"/>
                </a:cxn>
                <a:cxn ang="0">
                  <a:pos x="59" y="27"/>
                </a:cxn>
                <a:cxn ang="0">
                  <a:pos x="69" y="32"/>
                </a:cxn>
                <a:cxn ang="0">
                  <a:pos x="79" y="37"/>
                </a:cxn>
                <a:cxn ang="0">
                  <a:pos x="88" y="43"/>
                </a:cxn>
                <a:cxn ang="0">
                  <a:pos x="98" y="48"/>
                </a:cxn>
                <a:cxn ang="0">
                  <a:pos x="108" y="53"/>
                </a:cxn>
                <a:cxn ang="0">
                  <a:pos x="118" y="59"/>
                </a:cxn>
                <a:cxn ang="0">
                  <a:pos x="128" y="64"/>
                </a:cxn>
                <a:cxn ang="0">
                  <a:pos x="137" y="69"/>
                </a:cxn>
                <a:cxn ang="0">
                  <a:pos x="147" y="74"/>
                </a:cxn>
                <a:cxn ang="0">
                  <a:pos x="157" y="79"/>
                </a:cxn>
                <a:cxn ang="0">
                  <a:pos x="167" y="84"/>
                </a:cxn>
                <a:cxn ang="0">
                  <a:pos x="177" y="89"/>
                </a:cxn>
                <a:cxn ang="0">
                  <a:pos x="187" y="94"/>
                </a:cxn>
                <a:cxn ang="0">
                  <a:pos x="197" y="98"/>
                </a:cxn>
                <a:cxn ang="0">
                  <a:pos x="207" y="103"/>
                </a:cxn>
                <a:cxn ang="0">
                  <a:pos x="217" y="107"/>
                </a:cxn>
                <a:cxn ang="0">
                  <a:pos x="227" y="111"/>
                </a:cxn>
                <a:cxn ang="0">
                  <a:pos x="237" y="115"/>
                </a:cxn>
                <a:cxn ang="0">
                  <a:pos x="247" y="119"/>
                </a:cxn>
                <a:cxn ang="0">
                  <a:pos x="258" y="122"/>
                </a:cxn>
                <a:cxn ang="0">
                  <a:pos x="268" y="125"/>
                </a:cxn>
                <a:cxn ang="0">
                  <a:pos x="278" y="128"/>
                </a:cxn>
                <a:cxn ang="0">
                  <a:pos x="289" y="131"/>
                </a:cxn>
                <a:cxn ang="0">
                  <a:pos x="299" y="133"/>
                </a:cxn>
                <a:cxn ang="0">
                  <a:pos x="310" y="135"/>
                </a:cxn>
                <a:cxn ang="0">
                  <a:pos x="321" y="137"/>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399" name="Freeform 15"/>
            <p:cNvSpPr>
              <a:spLocks/>
            </p:cNvSpPr>
            <p:nvPr/>
          </p:nvSpPr>
          <p:spPr bwMode="auto">
            <a:xfrm>
              <a:off x="3791" y="2938"/>
              <a:ext cx="603" cy="69"/>
            </a:xfrm>
            <a:custGeom>
              <a:avLst/>
              <a:gdLst/>
              <a:ahLst/>
              <a:cxnLst>
                <a:cxn ang="0">
                  <a:pos x="0" y="0"/>
                </a:cxn>
                <a:cxn ang="0">
                  <a:pos x="37" y="4"/>
                </a:cxn>
                <a:cxn ang="0">
                  <a:pos x="56" y="6"/>
                </a:cxn>
                <a:cxn ang="0">
                  <a:pos x="75" y="8"/>
                </a:cxn>
                <a:cxn ang="0">
                  <a:pos x="93" y="11"/>
                </a:cxn>
                <a:cxn ang="0">
                  <a:pos x="112" y="14"/>
                </a:cxn>
                <a:cxn ang="0">
                  <a:pos x="130" y="16"/>
                </a:cxn>
                <a:cxn ang="0">
                  <a:pos x="149" y="19"/>
                </a:cxn>
                <a:cxn ang="0">
                  <a:pos x="167" y="22"/>
                </a:cxn>
                <a:cxn ang="0">
                  <a:pos x="185" y="24"/>
                </a:cxn>
                <a:cxn ang="0">
                  <a:pos x="203" y="27"/>
                </a:cxn>
                <a:cxn ang="0">
                  <a:pos x="221" y="30"/>
                </a:cxn>
                <a:cxn ang="0">
                  <a:pos x="239" y="32"/>
                </a:cxn>
                <a:cxn ang="0">
                  <a:pos x="257" y="35"/>
                </a:cxn>
                <a:cxn ang="0">
                  <a:pos x="276" y="38"/>
                </a:cxn>
                <a:cxn ang="0">
                  <a:pos x="294" y="40"/>
                </a:cxn>
                <a:cxn ang="0">
                  <a:pos x="312" y="43"/>
                </a:cxn>
                <a:cxn ang="0">
                  <a:pos x="331" y="45"/>
                </a:cxn>
                <a:cxn ang="0">
                  <a:pos x="349" y="48"/>
                </a:cxn>
                <a:cxn ang="0">
                  <a:pos x="367" y="50"/>
                </a:cxn>
                <a:cxn ang="0">
                  <a:pos x="386" y="52"/>
                </a:cxn>
                <a:cxn ang="0">
                  <a:pos x="405" y="54"/>
                </a:cxn>
                <a:cxn ang="0">
                  <a:pos x="424" y="56"/>
                </a:cxn>
                <a:cxn ang="0">
                  <a:pos x="443" y="58"/>
                </a:cxn>
                <a:cxn ang="0">
                  <a:pos x="462" y="60"/>
                </a:cxn>
                <a:cxn ang="0">
                  <a:pos x="481" y="62"/>
                </a:cxn>
                <a:cxn ang="0">
                  <a:pos x="501" y="63"/>
                </a:cxn>
                <a:cxn ang="0">
                  <a:pos x="521" y="64"/>
                </a:cxn>
                <a:cxn ang="0">
                  <a:pos x="541" y="66"/>
                </a:cxn>
                <a:cxn ang="0">
                  <a:pos x="561" y="66"/>
                </a:cxn>
                <a:cxn ang="0">
                  <a:pos x="581" y="67"/>
                </a:cxn>
                <a:cxn ang="0">
                  <a:pos x="602" y="68"/>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0" name="Freeform 16"/>
            <p:cNvSpPr>
              <a:spLocks/>
            </p:cNvSpPr>
            <p:nvPr/>
          </p:nvSpPr>
          <p:spPr bwMode="auto">
            <a:xfrm>
              <a:off x="3810" y="2932"/>
              <a:ext cx="96" cy="27"/>
            </a:xfrm>
            <a:custGeom>
              <a:avLst/>
              <a:gdLst/>
              <a:ahLst/>
              <a:cxnLst>
                <a:cxn ang="0">
                  <a:pos x="95" y="3"/>
                </a:cxn>
                <a:cxn ang="0">
                  <a:pos x="88" y="2"/>
                </a:cxn>
                <a:cxn ang="0">
                  <a:pos x="85" y="1"/>
                </a:cxn>
                <a:cxn ang="0">
                  <a:pos x="82" y="1"/>
                </a:cxn>
                <a:cxn ang="0">
                  <a:pos x="78" y="0"/>
                </a:cxn>
                <a:cxn ang="0">
                  <a:pos x="75" y="0"/>
                </a:cxn>
                <a:cxn ang="0">
                  <a:pos x="72" y="0"/>
                </a:cxn>
                <a:cxn ang="0">
                  <a:pos x="69" y="0"/>
                </a:cxn>
                <a:cxn ang="0">
                  <a:pos x="66" y="0"/>
                </a:cxn>
                <a:cxn ang="0">
                  <a:pos x="63" y="0"/>
                </a:cxn>
                <a:cxn ang="0">
                  <a:pos x="60" y="0"/>
                </a:cxn>
                <a:cxn ang="0">
                  <a:pos x="56" y="1"/>
                </a:cxn>
                <a:cxn ang="0">
                  <a:pos x="54" y="1"/>
                </a:cxn>
                <a:cxn ang="0">
                  <a:pos x="50" y="2"/>
                </a:cxn>
                <a:cxn ang="0">
                  <a:pos x="48" y="2"/>
                </a:cxn>
                <a:cxn ang="0">
                  <a:pos x="44" y="3"/>
                </a:cxn>
                <a:cxn ang="0">
                  <a:pos x="42" y="4"/>
                </a:cxn>
                <a:cxn ang="0">
                  <a:pos x="39" y="5"/>
                </a:cxn>
                <a:cxn ang="0">
                  <a:pos x="36" y="6"/>
                </a:cxn>
                <a:cxn ang="0">
                  <a:pos x="33" y="7"/>
                </a:cxn>
                <a:cxn ang="0">
                  <a:pos x="30" y="8"/>
                </a:cxn>
                <a:cxn ang="0">
                  <a:pos x="27" y="9"/>
                </a:cxn>
                <a:cxn ang="0">
                  <a:pos x="24" y="10"/>
                </a:cxn>
                <a:cxn ang="0">
                  <a:pos x="22" y="12"/>
                </a:cxn>
                <a:cxn ang="0">
                  <a:pos x="19" y="13"/>
                </a:cxn>
                <a:cxn ang="0">
                  <a:pos x="16" y="15"/>
                </a:cxn>
                <a:cxn ang="0">
                  <a:pos x="13" y="16"/>
                </a:cxn>
                <a:cxn ang="0">
                  <a:pos x="10" y="18"/>
                </a:cxn>
                <a:cxn ang="0">
                  <a:pos x="8" y="20"/>
                </a:cxn>
                <a:cxn ang="0">
                  <a:pos x="5" y="22"/>
                </a:cxn>
                <a:cxn ang="0">
                  <a:pos x="2" y="24"/>
                </a:cxn>
                <a:cxn ang="0">
                  <a:pos x="0" y="26"/>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1" name="Freeform 17"/>
            <p:cNvSpPr>
              <a:spLocks/>
            </p:cNvSpPr>
            <p:nvPr/>
          </p:nvSpPr>
          <p:spPr bwMode="auto">
            <a:xfrm>
              <a:off x="3881" y="2864"/>
              <a:ext cx="569" cy="85"/>
            </a:xfrm>
            <a:custGeom>
              <a:avLst/>
              <a:gdLst/>
              <a:ahLst/>
              <a:cxnLst>
                <a:cxn ang="0">
                  <a:pos x="568" y="82"/>
                </a:cxn>
                <a:cxn ang="0">
                  <a:pos x="533" y="84"/>
                </a:cxn>
                <a:cxn ang="0">
                  <a:pos x="515" y="83"/>
                </a:cxn>
                <a:cxn ang="0">
                  <a:pos x="497" y="83"/>
                </a:cxn>
                <a:cxn ang="0">
                  <a:pos x="480" y="82"/>
                </a:cxn>
                <a:cxn ang="0">
                  <a:pos x="462" y="80"/>
                </a:cxn>
                <a:cxn ang="0">
                  <a:pos x="444" y="78"/>
                </a:cxn>
                <a:cxn ang="0">
                  <a:pos x="427" y="76"/>
                </a:cxn>
                <a:cxn ang="0">
                  <a:pos x="409" y="73"/>
                </a:cxn>
                <a:cxn ang="0">
                  <a:pos x="391" y="70"/>
                </a:cxn>
                <a:cxn ang="0">
                  <a:pos x="374" y="67"/>
                </a:cxn>
                <a:cxn ang="0">
                  <a:pos x="356" y="63"/>
                </a:cxn>
                <a:cxn ang="0">
                  <a:pos x="339" y="60"/>
                </a:cxn>
                <a:cxn ang="0">
                  <a:pos x="321" y="56"/>
                </a:cxn>
                <a:cxn ang="0">
                  <a:pos x="303" y="52"/>
                </a:cxn>
                <a:cxn ang="0">
                  <a:pos x="286" y="48"/>
                </a:cxn>
                <a:cxn ang="0">
                  <a:pos x="268" y="44"/>
                </a:cxn>
                <a:cxn ang="0">
                  <a:pos x="250" y="40"/>
                </a:cxn>
                <a:cxn ang="0">
                  <a:pos x="233" y="36"/>
                </a:cxn>
                <a:cxn ang="0">
                  <a:pos x="215" y="32"/>
                </a:cxn>
                <a:cxn ang="0">
                  <a:pos x="197" y="28"/>
                </a:cxn>
                <a:cxn ang="0">
                  <a:pos x="179" y="24"/>
                </a:cxn>
                <a:cxn ang="0">
                  <a:pos x="161" y="20"/>
                </a:cxn>
                <a:cxn ang="0">
                  <a:pos x="144" y="17"/>
                </a:cxn>
                <a:cxn ang="0">
                  <a:pos x="126" y="14"/>
                </a:cxn>
                <a:cxn ang="0">
                  <a:pos x="108" y="10"/>
                </a:cxn>
                <a:cxn ang="0">
                  <a:pos x="90" y="8"/>
                </a:cxn>
                <a:cxn ang="0">
                  <a:pos x="72" y="5"/>
                </a:cxn>
                <a:cxn ang="0">
                  <a:pos x="54" y="3"/>
                </a:cxn>
                <a:cxn ang="0">
                  <a:pos x="36" y="2"/>
                </a:cxn>
                <a:cxn ang="0">
                  <a:pos x="18" y="0"/>
                </a:cxn>
                <a:cxn ang="0">
                  <a:pos x="0" y="0"/>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2" name="Freeform 18"/>
            <p:cNvSpPr>
              <a:spLocks/>
            </p:cNvSpPr>
            <p:nvPr/>
          </p:nvSpPr>
          <p:spPr bwMode="auto">
            <a:xfrm>
              <a:off x="3964" y="2817"/>
              <a:ext cx="569" cy="36"/>
            </a:xfrm>
            <a:custGeom>
              <a:avLst/>
              <a:gdLst/>
              <a:ahLst/>
              <a:cxnLst>
                <a:cxn ang="0">
                  <a:pos x="568" y="35"/>
                </a:cxn>
                <a:cxn ang="0">
                  <a:pos x="532" y="34"/>
                </a:cxn>
                <a:cxn ang="0">
                  <a:pos x="515" y="33"/>
                </a:cxn>
                <a:cxn ang="0">
                  <a:pos x="497" y="33"/>
                </a:cxn>
                <a:cxn ang="0">
                  <a:pos x="479" y="32"/>
                </a:cxn>
                <a:cxn ang="0">
                  <a:pos x="461" y="32"/>
                </a:cxn>
                <a:cxn ang="0">
                  <a:pos x="444" y="31"/>
                </a:cxn>
                <a:cxn ang="0">
                  <a:pos x="426" y="31"/>
                </a:cxn>
                <a:cxn ang="0">
                  <a:pos x="408" y="30"/>
                </a:cxn>
                <a:cxn ang="0">
                  <a:pos x="390" y="29"/>
                </a:cxn>
                <a:cxn ang="0">
                  <a:pos x="372" y="29"/>
                </a:cxn>
                <a:cxn ang="0">
                  <a:pos x="354" y="28"/>
                </a:cxn>
                <a:cxn ang="0">
                  <a:pos x="336" y="27"/>
                </a:cxn>
                <a:cxn ang="0">
                  <a:pos x="319" y="27"/>
                </a:cxn>
                <a:cxn ang="0">
                  <a:pos x="301" y="26"/>
                </a:cxn>
                <a:cxn ang="0">
                  <a:pos x="283" y="25"/>
                </a:cxn>
                <a:cxn ang="0">
                  <a:pos x="265" y="24"/>
                </a:cxn>
                <a:cxn ang="0">
                  <a:pos x="247" y="23"/>
                </a:cxn>
                <a:cxn ang="0">
                  <a:pos x="229" y="21"/>
                </a:cxn>
                <a:cxn ang="0">
                  <a:pos x="212" y="20"/>
                </a:cxn>
                <a:cxn ang="0">
                  <a:pos x="194" y="19"/>
                </a:cxn>
                <a:cxn ang="0">
                  <a:pos x="176" y="18"/>
                </a:cxn>
                <a:cxn ang="0">
                  <a:pos x="158" y="16"/>
                </a:cxn>
                <a:cxn ang="0">
                  <a:pos x="140" y="15"/>
                </a:cxn>
                <a:cxn ang="0">
                  <a:pos x="123" y="13"/>
                </a:cxn>
                <a:cxn ang="0">
                  <a:pos x="105" y="12"/>
                </a:cxn>
                <a:cxn ang="0">
                  <a:pos x="88" y="10"/>
                </a:cxn>
                <a:cxn ang="0">
                  <a:pos x="70" y="8"/>
                </a:cxn>
                <a:cxn ang="0">
                  <a:pos x="52" y="6"/>
                </a:cxn>
                <a:cxn ang="0">
                  <a:pos x="35" y="4"/>
                </a:cxn>
                <a:cxn ang="0">
                  <a:pos x="17" y="2"/>
                </a:cxn>
                <a:cxn ang="0">
                  <a:pos x="0" y="0"/>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3" name="Freeform 19"/>
            <p:cNvSpPr>
              <a:spLocks/>
            </p:cNvSpPr>
            <p:nvPr/>
          </p:nvSpPr>
          <p:spPr bwMode="auto">
            <a:xfrm>
              <a:off x="3988" y="2746"/>
              <a:ext cx="616" cy="48"/>
            </a:xfrm>
            <a:custGeom>
              <a:avLst/>
              <a:gdLst/>
              <a:ahLst/>
              <a:cxnLst>
                <a:cxn ang="0">
                  <a:pos x="615" y="0"/>
                </a:cxn>
                <a:cxn ang="0">
                  <a:pos x="576" y="2"/>
                </a:cxn>
                <a:cxn ang="0">
                  <a:pos x="557" y="3"/>
                </a:cxn>
                <a:cxn ang="0">
                  <a:pos x="538" y="4"/>
                </a:cxn>
                <a:cxn ang="0">
                  <a:pos x="518" y="5"/>
                </a:cxn>
                <a:cxn ang="0">
                  <a:pos x="499" y="6"/>
                </a:cxn>
                <a:cxn ang="0">
                  <a:pos x="480" y="7"/>
                </a:cxn>
                <a:cxn ang="0">
                  <a:pos x="460" y="8"/>
                </a:cxn>
                <a:cxn ang="0">
                  <a:pos x="441" y="8"/>
                </a:cxn>
                <a:cxn ang="0">
                  <a:pos x="422" y="9"/>
                </a:cxn>
                <a:cxn ang="0">
                  <a:pos x="402" y="10"/>
                </a:cxn>
                <a:cxn ang="0">
                  <a:pos x="383" y="10"/>
                </a:cxn>
                <a:cxn ang="0">
                  <a:pos x="364" y="11"/>
                </a:cxn>
                <a:cxn ang="0">
                  <a:pos x="344" y="12"/>
                </a:cxn>
                <a:cxn ang="0">
                  <a:pos x="325" y="12"/>
                </a:cxn>
                <a:cxn ang="0">
                  <a:pos x="306" y="13"/>
                </a:cxn>
                <a:cxn ang="0">
                  <a:pos x="286" y="14"/>
                </a:cxn>
                <a:cxn ang="0">
                  <a:pos x="267" y="15"/>
                </a:cxn>
                <a:cxn ang="0">
                  <a:pos x="248" y="16"/>
                </a:cxn>
                <a:cxn ang="0">
                  <a:pos x="229" y="18"/>
                </a:cxn>
                <a:cxn ang="0">
                  <a:pos x="210" y="19"/>
                </a:cxn>
                <a:cxn ang="0">
                  <a:pos x="190" y="20"/>
                </a:cxn>
                <a:cxn ang="0">
                  <a:pos x="171" y="22"/>
                </a:cxn>
                <a:cxn ang="0">
                  <a:pos x="152" y="24"/>
                </a:cxn>
                <a:cxn ang="0">
                  <a:pos x="133" y="26"/>
                </a:cxn>
                <a:cxn ang="0">
                  <a:pos x="114" y="28"/>
                </a:cxn>
                <a:cxn ang="0">
                  <a:pos x="94" y="31"/>
                </a:cxn>
                <a:cxn ang="0">
                  <a:pos x="76" y="34"/>
                </a:cxn>
                <a:cxn ang="0">
                  <a:pos x="56" y="36"/>
                </a:cxn>
                <a:cxn ang="0">
                  <a:pos x="37" y="40"/>
                </a:cxn>
                <a:cxn ang="0">
                  <a:pos x="18" y="43"/>
                </a:cxn>
                <a:cxn ang="0">
                  <a:pos x="0" y="47"/>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4" name="Freeform 20"/>
            <p:cNvSpPr>
              <a:spLocks/>
            </p:cNvSpPr>
            <p:nvPr/>
          </p:nvSpPr>
          <p:spPr bwMode="auto">
            <a:xfrm>
              <a:off x="4011" y="2628"/>
              <a:ext cx="616" cy="119"/>
            </a:xfrm>
            <a:custGeom>
              <a:avLst/>
              <a:gdLst/>
              <a:ahLst/>
              <a:cxnLst>
                <a:cxn ang="0">
                  <a:pos x="615" y="0"/>
                </a:cxn>
                <a:cxn ang="0">
                  <a:pos x="580" y="0"/>
                </a:cxn>
                <a:cxn ang="0">
                  <a:pos x="562" y="2"/>
                </a:cxn>
                <a:cxn ang="0">
                  <a:pos x="543" y="3"/>
                </a:cxn>
                <a:cxn ang="0">
                  <a:pos x="524" y="4"/>
                </a:cxn>
                <a:cxn ang="0">
                  <a:pos x="505" y="6"/>
                </a:cxn>
                <a:cxn ang="0">
                  <a:pos x="485" y="8"/>
                </a:cxn>
                <a:cxn ang="0">
                  <a:pos x="466" y="11"/>
                </a:cxn>
                <a:cxn ang="0">
                  <a:pos x="446" y="14"/>
                </a:cxn>
                <a:cxn ang="0">
                  <a:pos x="426" y="17"/>
                </a:cxn>
                <a:cxn ang="0">
                  <a:pos x="406" y="20"/>
                </a:cxn>
                <a:cxn ang="0">
                  <a:pos x="386" y="24"/>
                </a:cxn>
                <a:cxn ang="0">
                  <a:pos x="365" y="27"/>
                </a:cxn>
                <a:cxn ang="0">
                  <a:pos x="345" y="31"/>
                </a:cxn>
                <a:cxn ang="0">
                  <a:pos x="325" y="35"/>
                </a:cxn>
                <a:cxn ang="0">
                  <a:pos x="304" y="40"/>
                </a:cxn>
                <a:cxn ang="0">
                  <a:pos x="283" y="44"/>
                </a:cxn>
                <a:cxn ang="0">
                  <a:pos x="263" y="48"/>
                </a:cxn>
                <a:cxn ang="0">
                  <a:pos x="243" y="53"/>
                </a:cxn>
                <a:cxn ang="0">
                  <a:pos x="223" y="58"/>
                </a:cxn>
                <a:cxn ang="0">
                  <a:pos x="203" y="63"/>
                </a:cxn>
                <a:cxn ang="0">
                  <a:pos x="183" y="68"/>
                </a:cxn>
                <a:cxn ang="0">
                  <a:pos x="163" y="72"/>
                </a:cxn>
                <a:cxn ang="0">
                  <a:pos x="144" y="78"/>
                </a:cxn>
                <a:cxn ang="0">
                  <a:pos x="125" y="83"/>
                </a:cxn>
                <a:cxn ang="0">
                  <a:pos x="106" y="88"/>
                </a:cxn>
                <a:cxn ang="0">
                  <a:pos x="87" y="93"/>
                </a:cxn>
                <a:cxn ang="0">
                  <a:pos x="69" y="98"/>
                </a:cxn>
                <a:cxn ang="0">
                  <a:pos x="51" y="103"/>
                </a:cxn>
                <a:cxn ang="0">
                  <a:pos x="34" y="108"/>
                </a:cxn>
                <a:cxn ang="0">
                  <a:pos x="17" y="112"/>
                </a:cxn>
                <a:cxn ang="0">
                  <a:pos x="0" y="118"/>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5" name="Freeform 21"/>
            <p:cNvSpPr>
              <a:spLocks/>
            </p:cNvSpPr>
            <p:nvPr/>
          </p:nvSpPr>
          <p:spPr bwMode="auto">
            <a:xfrm>
              <a:off x="4047" y="2510"/>
              <a:ext cx="569" cy="166"/>
            </a:xfrm>
            <a:custGeom>
              <a:avLst/>
              <a:gdLst/>
              <a:ahLst/>
              <a:cxnLst>
                <a:cxn ang="0">
                  <a:pos x="568" y="0"/>
                </a:cxn>
                <a:cxn ang="0">
                  <a:pos x="538" y="18"/>
                </a:cxn>
                <a:cxn ang="0">
                  <a:pos x="522" y="26"/>
                </a:cxn>
                <a:cxn ang="0">
                  <a:pos x="506" y="34"/>
                </a:cxn>
                <a:cxn ang="0">
                  <a:pos x="490" y="42"/>
                </a:cxn>
                <a:cxn ang="0">
                  <a:pos x="473" y="49"/>
                </a:cxn>
                <a:cxn ang="0">
                  <a:pos x="456" y="56"/>
                </a:cxn>
                <a:cxn ang="0">
                  <a:pos x="439" y="62"/>
                </a:cxn>
                <a:cxn ang="0">
                  <a:pos x="421" y="68"/>
                </a:cxn>
                <a:cxn ang="0">
                  <a:pos x="403" y="74"/>
                </a:cxn>
                <a:cxn ang="0">
                  <a:pos x="385" y="80"/>
                </a:cxn>
                <a:cxn ang="0">
                  <a:pos x="367" y="85"/>
                </a:cxn>
                <a:cxn ang="0">
                  <a:pos x="349" y="90"/>
                </a:cxn>
                <a:cxn ang="0">
                  <a:pos x="330" y="95"/>
                </a:cxn>
                <a:cxn ang="0">
                  <a:pos x="311" y="100"/>
                </a:cxn>
                <a:cxn ang="0">
                  <a:pos x="293" y="104"/>
                </a:cxn>
                <a:cxn ang="0">
                  <a:pos x="273" y="108"/>
                </a:cxn>
                <a:cxn ang="0">
                  <a:pos x="255" y="112"/>
                </a:cxn>
                <a:cxn ang="0">
                  <a:pos x="236" y="116"/>
                </a:cxn>
                <a:cxn ang="0">
                  <a:pos x="217" y="120"/>
                </a:cxn>
                <a:cxn ang="0">
                  <a:pos x="198" y="124"/>
                </a:cxn>
                <a:cxn ang="0">
                  <a:pos x="179" y="128"/>
                </a:cxn>
                <a:cxn ang="0">
                  <a:pos x="160" y="131"/>
                </a:cxn>
                <a:cxn ang="0">
                  <a:pos x="141" y="135"/>
                </a:cxn>
                <a:cxn ang="0">
                  <a:pos x="123" y="138"/>
                </a:cxn>
                <a:cxn ang="0">
                  <a:pos x="105" y="142"/>
                </a:cxn>
                <a:cxn ang="0">
                  <a:pos x="87" y="146"/>
                </a:cxn>
                <a:cxn ang="0">
                  <a:pos x="69" y="149"/>
                </a:cxn>
                <a:cxn ang="0">
                  <a:pos x="51" y="153"/>
                </a:cxn>
                <a:cxn ang="0">
                  <a:pos x="33" y="157"/>
                </a:cxn>
                <a:cxn ang="0">
                  <a:pos x="16" y="161"/>
                </a:cxn>
                <a:cxn ang="0">
                  <a:pos x="0" y="165"/>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6" name="Freeform 22"/>
            <p:cNvSpPr>
              <a:spLocks/>
            </p:cNvSpPr>
            <p:nvPr/>
          </p:nvSpPr>
          <p:spPr bwMode="auto">
            <a:xfrm>
              <a:off x="4035" y="2416"/>
              <a:ext cx="522" cy="213"/>
            </a:xfrm>
            <a:custGeom>
              <a:avLst/>
              <a:gdLst/>
              <a:ahLst/>
              <a:cxnLst>
                <a:cxn ang="0">
                  <a:pos x="521" y="0"/>
                </a:cxn>
                <a:cxn ang="0">
                  <a:pos x="491" y="22"/>
                </a:cxn>
                <a:cxn ang="0">
                  <a:pos x="477" y="33"/>
                </a:cxn>
                <a:cxn ang="0">
                  <a:pos x="462" y="43"/>
                </a:cxn>
                <a:cxn ang="0">
                  <a:pos x="447" y="52"/>
                </a:cxn>
                <a:cxn ang="0">
                  <a:pos x="431" y="61"/>
                </a:cxn>
                <a:cxn ang="0">
                  <a:pos x="416" y="70"/>
                </a:cxn>
                <a:cxn ang="0">
                  <a:pos x="401" y="78"/>
                </a:cxn>
                <a:cxn ang="0">
                  <a:pos x="385" y="86"/>
                </a:cxn>
                <a:cxn ang="0">
                  <a:pos x="369" y="93"/>
                </a:cxn>
                <a:cxn ang="0">
                  <a:pos x="353" y="100"/>
                </a:cxn>
                <a:cxn ang="0">
                  <a:pos x="337" y="107"/>
                </a:cxn>
                <a:cxn ang="0">
                  <a:pos x="321" y="114"/>
                </a:cxn>
                <a:cxn ang="0">
                  <a:pos x="305" y="120"/>
                </a:cxn>
                <a:cxn ang="0">
                  <a:pos x="288" y="126"/>
                </a:cxn>
                <a:cxn ang="0">
                  <a:pos x="271" y="131"/>
                </a:cxn>
                <a:cxn ang="0">
                  <a:pos x="255" y="137"/>
                </a:cxn>
                <a:cxn ang="0">
                  <a:pos x="238" y="142"/>
                </a:cxn>
                <a:cxn ang="0">
                  <a:pos x="221" y="147"/>
                </a:cxn>
                <a:cxn ang="0">
                  <a:pos x="205" y="152"/>
                </a:cxn>
                <a:cxn ang="0">
                  <a:pos x="188" y="157"/>
                </a:cxn>
                <a:cxn ang="0">
                  <a:pos x="171" y="162"/>
                </a:cxn>
                <a:cxn ang="0">
                  <a:pos x="154" y="167"/>
                </a:cxn>
                <a:cxn ang="0">
                  <a:pos x="137" y="172"/>
                </a:cxn>
                <a:cxn ang="0">
                  <a:pos x="120" y="176"/>
                </a:cxn>
                <a:cxn ang="0">
                  <a:pos x="103" y="181"/>
                </a:cxn>
                <a:cxn ang="0">
                  <a:pos x="85" y="186"/>
                </a:cxn>
                <a:cxn ang="0">
                  <a:pos x="68" y="191"/>
                </a:cxn>
                <a:cxn ang="0">
                  <a:pos x="51" y="196"/>
                </a:cxn>
                <a:cxn ang="0">
                  <a:pos x="34" y="201"/>
                </a:cxn>
                <a:cxn ang="0">
                  <a:pos x="17" y="206"/>
                </a:cxn>
                <a:cxn ang="0">
                  <a:pos x="0" y="212"/>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7" name="Freeform 23"/>
            <p:cNvSpPr>
              <a:spLocks/>
            </p:cNvSpPr>
            <p:nvPr/>
          </p:nvSpPr>
          <p:spPr bwMode="auto">
            <a:xfrm>
              <a:off x="3988" y="2356"/>
              <a:ext cx="521" cy="249"/>
            </a:xfrm>
            <a:custGeom>
              <a:avLst/>
              <a:gdLst/>
              <a:ahLst/>
              <a:cxnLst>
                <a:cxn ang="0">
                  <a:pos x="520" y="0"/>
                </a:cxn>
                <a:cxn ang="0">
                  <a:pos x="486" y="12"/>
                </a:cxn>
                <a:cxn ang="0">
                  <a:pos x="470" y="18"/>
                </a:cxn>
                <a:cxn ang="0">
                  <a:pos x="453" y="25"/>
                </a:cxn>
                <a:cxn ang="0">
                  <a:pos x="436" y="32"/>
                </a:cxn>
                <a:cxn ang="0">
                  <a:pos x="420" y="39"/>
                </a:cxn>
                <a:cxn ang="0">
                  <a:pos x="404" y="47"/>
                </a:cxn>
                <a:cxn ang="0">
                  <a:pos x="387" y="54"/>
                </a:cxn>
                <a:cxn ang="0">
                  <a:pos x="371" y="62"/>
                </a:cxn>
                <a:cxn ang="0">
                  <a:pos x="355" y="70"/>
                </a:cxn>
                <a:cxn ang="0">
                  <a:pos x="339" y="78"/>
                </a:cxn>
                <a:cxn ang="0">
                  <a:pos x="323" y="87"/>
                </a:cxn>
                <a:cxn ang="0">
                  <a:pos x="307" y="95"/>
                </a:cxn>
                <a:cxn ang="0">
                  <a:pos x="291" y="104"/>
                </a:cxn>
                <a:cxn ang="0">
                  <a:pos x="275" y="112"/>
                </a:cxn>
                <a:cxn ang="0">
                  <a:pos x="259" y="121"/>
                </a:cxn>
                <a:cxn ang="0">
                  <a:pos x="243" y="130"/>
                </a:cxn>
                <a:cxn ang="0">
                  <a:pos x="228" y="138"/>
                </a:cxn>
                <a:cxn ang="0">
                  <a:pos x="212" y="147"/>
                </a:cxn>
                <a:cxn ang="0">
                  <a:pos x="196" y="156"/>
                </a:cxn>
                <a:cxn ang="0">
                  <a:pos x="180" y="164"/>
                </a:cxn>
                <a:cxn ang="0">
                  <a:pos x="164" y="173"/>
                </a:cxn>
                <a:cxn ang="0">
                  <a:pos x="148" y="181"/>
                </a:cxn>
                <a:cxn ang="0">
                  <a:pos x="132" y="190"/>
                </a:cxn>
                <a:cxn ang="0">
                  <a:pos x="115" y="198"/>
                </a:cxn>
                <a:cxn ang="0">
                  <a:pos x="99" y="206"/>
                </a:cxn>
                <a:cxn ang="0">
                  <a:pos x="83" y="213"/>
                </a:cxn>
                <a:cxn ang="0">
                  <a:pos x="66" y="221"/>
                </a:cxn>
                <a:cxn ang="0">
                  <a:pos x="50" y="228"/>
                </a:cxn>
                <a:cxn ang="0">
                  <a:pos x="33" y="235"/>
                </a:cxn>
                <a:cxn ang="0">
                  <a:pos x="16" y="242"/>
                </a:cxn>
                <a:cxn ang="0">
                  <a:pos x="0" y="248"/>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8" name="Freeform 24"/>
            <p:cNvSpPr>
              <a:spLocks/>
            </p:cNvSpPr>
            <p:nvPr/>
          </p:nvSpPr>
          <p:spPr bwMode="auto">
            <a:xfrm>
              <a:off x="3715" y="2328"/>
              <a:ext cx="712" cy="289"/>
            </a:xfrm>
            <a:custGeom>
              <a:avLst/>
              <a:gdLst/>
              <a:ahLst/>
              <a:cxnLst>
                <a:cxn ang="0">
                  <a:pos x="711" y="5"/>
                </a:cxn>
                <a:cxn ang="0">
                  <a:pos x="688" y="0"/>
                </a:cxn>
                <a:cxn ang="0">
                  <a:pos x="676" y="0"/>
                </a:cxn>
                <a:cxn ang="0">
                  <a:pos x="664" y="0"/>
                </a:cxn>
                <a:cxn ang="0">
                  <a:pos x="652" y="1"/>
                </a:cxn>
                <a:cxn ang="0">
                  <a:pos x="640" y="2"/>
                </a:cxn>
                <a:cxn ang="0">
                  <a:pos x="628" y="5"/>
                </a:cxn>
                <a:cxn ang="0">
                  <a:pos x="615" y="8"/>
                </a:cxn>
                <a:cxn ang="0">
                  <a:pos x="603" y="11"/>
                </a:cxn>
                <a:cxn ang="0">
                  <a:pos x="591" y="16"/>
                </a:cxn>
                <a:cxn ang="0">
                  <a:pos x="578" y="20"/>
                </a:cxn>
                <a:cxn ang="0">
                  <a:pos x="565" y="26"/>
                </a:cxn>
                <a:cxn ang="0">
                  <a:pos x="553" y="31"/>
                </a:cxn>
                <a:cxn ang="0">
                  <a:pos x="540" y="37"/>
                </a:cxn>
                <a:cxn ang="0">
                  <a:pos x="527" y="43"/>
                </a:cxn>
                <a:cxn ang="0">
                  <a:pos x="515" y="50"/>
                </a:cxn>
                <a:cxn ang="0">
                  <a:pos x="502" y="57"/>
                </a:cxn>
                <a:cxn ang="0">
                  <a:pos x="490" y="64"/>
                </a:cxn>
                <a:cxn ang="0">
                  <a:pos x="477" y="71"/>
                </a:cxn>
                <a:cxn ang="0">
                  <a:pos x="465" y="78"/>
                </a:cxn>
                <a:cxn ang="0">
                  <a:pos x="453" y="86"/>
                </a:cxn>
                <a:cxn ang="0">
                  <a:pos x="441" y="93"/>
                </a:cxn>
                <a:cxn ang="0">
                  <a:pos x="429" y="101"/>
                </a:cxn>
                <a:cxn ang="0">
                  <a:pos x="417" y="108"/>
                </a:cxn>
                <a:cxn ang="0">
                  <a:pos x="406" y="115"/>
                </a:cxn>
                <a:cxn ang="0">
                  <a:pos x="394" y="122"/>
                </a:cxn>
                <a:cxn ang="0">
                  <a:pos x="383" y="129"/>
                </a:cxn>
                <a:cxn ang="0">
                  <a:pos x="372" y="136"/>
                </a:cxn>
                <a:cxn ang="0">
                  <a:pos x="362" y="142"/>
                </a:cxn>
                <a:cxn ang="0">
                  <a:pos x="351" y="148"/>
                </a:cxn>
                <a:cxn ang="0">
                  <a:pos x="341" y="153"/>
                </a:cxn>
                <a:cxn ang="0">
                  <a:pos x="332" y="158"/>
                </a:cxn>
                <a:cxn ang="0">
                  <a:pos x="311" y="168"/>
                </a:cxn>
                <a:cxn ang="0">
                  <a:pos x="301" y="173"/>
                </a:cxn>
                <a:cxn ang="0">
                  <a:pos x="291" y="178"/>
                </a:cxn>
                <a:cxn ang="0">
                  <a:pos x="281" y="183"/>
                </a:cxn>
                <a:cxn ang="0">
                  <a:pos x="271" y="188"/>
                </a:cxn>
                <a:cxn ang="0">
                  <a:pos x="261" y="193"/>
                </a:cxn>
                <a:cxn ang="0">
                  <a:pos x="251" y="198"/>
                </a:cxn>
                <a:cxn ang="0">
                  <a:pos x="241" y="203"/>
                </a:cxn>
                <a:cxn ang="0">
                  <a:pos x="231" y="208"/>
                </a:cxn>
                <a:cxn ang="0">
                  <a:pos x="221" y="213"/>
                </a:cxn>
                <a:cxn ang="0">
                  <a:pos x="211" y="218"/>
                </a:cxn>
                <a:cxn ang="0">
                  <a:pos x="201" y="222"/>
                </a:cxn>
                <a:cxn ang="0">
                  <a:pos x="191" y="227"/>
                </a:cxn>
                <a:cxn ang="0">
                  <a:pos x="181" y="232"/>
                </a:cxn>
                <a:cxn ang="0">
                  <a:pos x="171" y="236"/>
                </a:cxn>
                <a:cxn ang="0">
                  <a:pos x="160" y="240"/>
                </a:cxn>
                <a:cxn ang="0">
                  <a:pos x="150" y="244"/>
                </a:cxn>
                <a:cxn ang="0">
                  <a:pos x="140" y="248"/>
                </a:cxn>
                <a:cxn ang="0">
                  <a:pos x="129" y="252"/>
                </a:cxn>
                <a:cxn ang="0">
                  <a:pos x="119" y="256"/>
                </a:cxn>
                <a:cxn ang="0">
                  <a:pos x="109" y="260"/>
                </a:cxn>
                <a:cxn ang="0">
                  <a:pos x="98" y="264"/>
                </a:cxn>
                <a:cxn ang="0">
                  <a:pos x="87" y="267"/>
                </a:cxn>
                <a:cxn ang="0">
                  <a:pos x="77" y="270"/>
                </a:cxn>
                <a:cxn ang="0">
                  <a:pos x="66" y="273"/>
                </a:cxn>
                <a:cxn ang="0">
                  <a:pos x="55" y="276"/>
                </a:cxn>
                <a:cxn ang="0">
                  <a:pos x="45" y="279"/>
                </a:cxn>
                <a:cxn ang="0">
                  <a:pos x="33" y="282"/>
                </a:cxn>
                <a:cxn ang="0">
                  <a:pos x="23" y="284"/>
                </a:cxn>
                <a:cxn ang="0">
                  <a:pos x="11" y="286"/>
                </a:cxn>
                <a:cxn ang="0">
                  <a:pos x="0" y="288"/>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09" name="Freeform 25"/>
            <p:cNvSpPr>
              <a:spLocks/>
            </p:cNvSpPr>
            <p:nvPr/>
          </p:nvSpPr>
          <p:spPr bwMode="auto">
            <a:xfrm>
              <a:off x="3774" y="2604"/>
              <a:ext cx="238" cy="15"/>
            </a:xfrm>
            <a:custGeom>
              <a:avLst/>
              <a:gdLst/>
              <a:ahLst/>
              <a:cxnLst>
                <a:cxn ang="0">
                  <a:pos x="237" y="0"/>
                </a:cxn>
                <a:cxn ang="0">
                  <a:pos x="222" y="2"/>
                </a:cxn>
                <a:cxn ang="0">
                  <a:pos x="215" y="2"/>
                </a:cxn>
                <a:cxn ang="0">
                  <a:pos x="208" y="3"/>
                </a:cxn>
                <a:cxn ang="0">
                  <a:pos x="200" y="4"/>
                </a:cxn>
                <a:cxn ang="0">
                  <a:pos x="193" y="4"/>
                </a:cxn>
                <a:cxn ang="0">
                  <a:pos x="186" y="5"/>
                </a:cxn>
                <a:cxn ang="0">
                  <a:pos x="178" y="6"/>
                </a:cxn>
                <a:cxn ang="0">
                  <a:pos x="171" y="6"/>
                </a:cxn>
                <a:cxn ang="0">
                  <a:pos x="164" y="7"/>
                </a:cxn>
                <a:cxn ang="0">
                  <a:pos x="156" y="8"/>
                </a:cxn>
                <a:cxn ang="0">
                  <a:pos x="149" y="9"/>
                </a:cxn>
                <a:cxn ang="0">
                  <a:pos x="141" y="9"/>
                </a:cxn>
                <a:cxn ang="0">
                  <a:pos x="134" y="10"/>
                </a:cxn>
                <a:cxn ang="0">
                  <a:pos x="126" y="11"/>
                </a:cxn>
                <a:cxn ang="0">
                  <a:pos x="119" y="11"/>
                </a:cxn>
                <a:cxn ang="0">
                  <a:pos x="112" y="12"/>
                </a:cxn>
                <a:cxn ang="0">
                  <a:pos x="104" y="12"/>
                </a:cxn>
                <a:cxn ang="0">
                  <a:pos x="97" y="13"/>
                </a:cxn>
                <a:cxn ang="0">
                  <a:pos x="89" y="13"/>
                </a:cxn>
                <a:cxn ang="0">
                  <a:pos x="82" y="14"/>
                </a:cxn>
                <a:cxn ang="0">
                  <a:pos x="74" y="14"/>
                </a:cxn>
                <a:cxn ang="0">
                  <a:pos x="67" y="14"/>
                </a:cxn>
                <a:cxn ang="0">
                  <a:pos x="60" y="14"/>
                </a:cxn>
                <a:cxn ang="0">
                  <a:pos x="52" y="14"/>
                </a:cxn>
                <a:cxn ang="0">
                  <a:pos x="45" y="14"/>
                </a:cxn>
                <a:cxn ang="0">
                  <a:pos x="37" y="14"/>
                </a:cxn>
                <a:cxn ang="0">
                  <a:pos x="30" y="14"/>
                </a:cxn>
                <a:cxn ang="0">
                  <a:pos x="22" y="14"/>
                </a:cxn>
                <a:cxn ang="0">
                  <a:pos x="15" y="13"/>
                </a:cxn>
                <a:cxn ang="0">
                  <a:pos x="8" y="12"/>
                </a:cxn>
                <a:cxn ang="0">
                  <a:pos x="0" y="12"/>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0" name="Freeform 26"/>
            <p:cNvSpPr>
              <a:spLocks/>
            </p:cNvSpPr>
            <p:nvPr/>
          </p:nvSpPr>
          <p:spPr bwMode="auto">
            <a:xfrm>
              <a:off x="3502" y="2770"/>
              <a:ext cx="333" cy="142"/>
            </a:xfrm>
            <a:custGeom>
              <a:avLst/>
              <a:gdLst/>
              <a:ahLst/>
              <a:cxnLst>
                <a:cxn ang="0">
                  <a:pos x="0" y="0"/>
                </a:cxn>
                <a:cxn ang="0">
                  <a:pos x="19" y="0"/>
                </a:cxn>
                <a:cxn ang="0">
                  <a:pos x="28" y="1"/>
                </a:cxn>
                <a:cxn ang="0">
                  <a:pos x="39" y="2"/>
                </a:cxn>
                <a:cxn ang="0">
                  <a:pos x="49" y="4"/>
                </a:cxn>
                <a:cxn ang="0">
                  <a:pos x="60" y="6"/>
                </a:cxn>
                <a:cxn ang="0">
                  <a:pos x="72" y="8"/>
                </a:cxn>
                <a:cxn ang="0">
                  <a:pos x="83" y="10"/>
                </a:cxn>
                <a:cxn ang="0">
                  <a:pos x="94" y="13"/>
                </a:cxn>
                <a:cxn ang="0">
                  <a:pos x="106" y="16"/>
                </a:cxn>
                <a:cxn ang="0">
                  <a:pos x="118" y="20"/>
                </a:cxn>
                <a:cxn ang="0">
                  <a:pos x="130" y="24"/>
                </a:cxn>
                <a:cxn ang="0">
                  <a:pos x="142" y="28"/>
                </a:cxn>
                <a:cxn ang="0">
                  <a:pos x="154" y="32"/>
                </a:cxn>
                <a:cxn ang="0">
                  <a:pos x="166" y="36"/>
                </a:cxn>
                <a:cxn ang="0">
                  <a:pos x="178" y="41"/>
                </a:cxn>
                <a:cxn ang="0">
                  <a:pos x="190" y="46"/>
                </a:cxn>
                <a:cxn ang="0">
                  <a:pos x="202" y="51"/>
                </a:cxn>
                <a:cxn ang="0">
                  <a:pos x="213" y="56"/>
                </a:cxn>
                <a:cxn ang="0">
                  <a:pos x="225" y="62"/>
                </a:cxn>
                <a:cxn ang="0">
                  <a:pos x="236" y="68"/>
                </a:cxn>
                <a:cxn ang="0">
                  <a:pos x="247" y="74"/>
                </a:cxn>
                <a:cxn ang="0">
                  <a:pos x="257" y="80"/>
                </a:cxn>
                <a:cxn ang="0">
                  <a:pos x="267" y="86"/>
                </a:cxn>
                <a:cxn ang="0">
                  <a:pos x="277" y="92"/>
                </a:cxn>
                <a:cxn ang="0">
                  <a:pos x="286" y="99"/>
                </a:cxn>
                <a:cxn ang="0">
                  <a:pos x="295" y="106"/>
                </a:cxn>
                <a:cxn ang="0">
                  <a:pos x="304" y="112"/>
                </a:cxn>
                <a:cxn ang="0">
                  <a:pos x="312" y="120"/>
                </a:cxn>
                <a:cxn ang="0">
                  <a:pos x="319" y="126"/>
                </a:cxn>
                <a:cxn ang="0">
                  <a:pos x="325" y="134"/>
                </a:cxn>
                <a:cxn ang="0">
                  <a:pos x="332" y="141"/>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1" name="Freeform 27"/>
            <p:cNvSpPr>
              <a:spLocks/>
            </p:cNvSpPr>
            <p:nvPr/>
          </p:nvSpPr>
          <p:spPr bwMode="auto">
            <a:xfrm>
              <a:off x="3538" y="2694"/>
              <a:ext cx="379" cy="147"/>
            </a:xfrm>
            <a:custGeom>
              <a:avLst/>
              <a:gdLst/>
              <a:ahLst/>
              <a:cxnLst>
                <a:cxn ang="0">
                  <a:pos x="0" y="5"/>
                </a:cxn>
                <a:cxn ang="0">
                  <a:pos x="20" y="1"/>
                </a:cxn>
                <a:cxn ang="0">
                  <a:pos x="30" y="0"/>
                </a:cxn>
                <a:cxn ang="0">
                  <a:pos x="42" y="0"/>
                </a:cxn>
                <a:cxn ang="0">
                  <a:pos x="54" y="1"/>
                </a:cxn>
                <a:cxn ang="0">
                  <a:pos x="66" y="2"/>
                </a:cxn>
                <a:cxn ang="0">
                  <a:pos x="78" y="4"/>
                </a:cxn>
                <a:cxn ang="0">
                  <a:pos x="91" y="6"/>
                </a:cxn>
                <a:cxn ang="0">
                  <a:pos x="104" y="9"/>
                </a:cxn>
                <a:cxn ang="0">
                  <a:pos x="117" y="12"/>
                </a:cxn>
                <a:cxn ang="0">
                  <a:pos x="130" y="16"/>
                </a:cxn>
                <a:cxn ang="0">
                  <a:pos x="144" y="20"/>
                </a:cxn>
                <a:cxn ang="0">
                  <a:pos x="158" y="25"/>
                </a:cxn>
                <a:cxn ang="0">
                  <a:pos x="171" y="30"/>
                </a:cxn>
                <a:cxn ang="0">
                  <a:pos x="185" y="35"/>
                </a:cxn>
                <a:cxn ang="0">
                  <a:pos x="199" y="41"/>
                </a:cxn>
                <a:cxn ang="0">
                  <a:pos x="212" y="47"/>
                </a:cxn>
                <a:cxn ang="0">
                  <a:pos x="226" y="53"/>
                </a:cxn>
                <a:cxn ang="0">
                  <a:pos x="239" y="59"/>
                </a:cxn>
                <a:cxn ang="0">
                  <a:pos x="252" y="66"/>
                </a:cxn>
                <a:cxn ang="0">
                  <a:pos x="265" y="72"/>
                </a:cxn>
                <a:cxn ang="0">
                  <a:pos x="278" y="79"/>
                </a:cxn>
                <a:cxn ang="0">
                  <a:pos x="290" y="86"/>
                </a:cxn>
                <a:cxn ang="0">
                  <a:pos x="302" y="93"/>
                </a:cxn>
                <a:cxn ang="0">
                  <a:pos x="313" y="100"/>
                </a:cxn>
                <a:cxn ang="0">
                  <a:pos x="324" y="107"/>
                </a:cxn>
                <a:cxn ang="0">
                  <a:pos x="334" y="114"/>
                </a:cxn>
                <a:cxn ang="0">
                  <a:pos x="344" y="120"/>
                </a:cxn>
                <a:cxn ang="0">
                  <a:pos x="354" y="127"/>
                </a:cxn>
                <a:cxn ang="0">
                  <a:pos x="363" y="134"/>
                </a:cxn>
                <a:cxn ang="0">
                  <a:pos x="371" y="140"/>
                </a:cxn>
                <a:cxn ang="0">
                  <a:pos x="378" y="146"/>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2" name="Freeform 28"/>
            <p:cNvSpPr>
              <a:spLocks/>
            </p:cNvSpPr>
            <p:nvPr/>
          </p:nvSpPr>
          <p:spPr bwMode="auto">
            <a:xfrm>
              <a:off x="3644" y="2646"/>
              <a:ext cx="380" cy="89"/>
            </a:xfrm>
            <a:custGeom>
              <a:avLst/>
              <a:gdLst/>
              <a:ahLst/>
              <a:cxnLst>
                <a:cxn ang="0">
                  <a:pos x="0" y="5"/>
                </a:cxn>
                <a:cxn ang="0">
                  <a:pos x="23" y="1"/>
                </a:cxn>
                <a:cxn ang="0">
                  <a:pos x="34" y="0"/>
                </a:cxn>
                <a:cxn ang="0">
                  <a:pos x="46" y="0"/>
                </a:cxn>
                <a:cxn ang="0">
                  <a:pos x="58" y="0"/>
                </a:cxn>
                <a:cxn ang="0">
                  <a:pos x="69" y="1"/>
                </a:cxn>
                <a:cxn ang="0">
                  <a:pos x="81" y="2"/>
                </a:cxn>
                <a:cxn ang="0">
                  <a:pos x="93" y="4"/>
                </a:cxn>
                <a:cxn ang="0">
                  <a:pos x="105" y="6"/>
                </a:cxn>
                <a:cxn ang="0">
                  <a:pos x="117" y="8"/>
                </a:cxn>
                <a:cxn ang="0">
                  <a:pos x="130" y="10"/>
                </a:cxn>
                <a:cxn ang="0">
                  <a:pos x="142" y="14"/>
                </a:cxn>
                <a:cxn ang="0">
                  <a:pos x="154" y="17"/>
                </a:cxn>
                <a:cxn ang="0">
                  <a:pos x="166" y="20"/>
                </a:cxn>
                <a:cxn ang="0">
                  <a:pos x="178" y="24"/>
                </a:cxn>
                <a:cxn ang="0">
                  <a:pos x="190" y="28"/>
                </a:cxn>
                <a:cxn ang="0">
                  <a:pos x="203" y="32"/>
                </a:cxn>
                <a:cxn ang="0">
                  <a:pos x="215" y="36"/>
                </a:cxn>
                <a:cxn ang="0">
                  <a:pos x="227" y="40"/>
                </a:cxn>
                <a:cxn ang="0">
                  <a:pos x="239" y="44"/>
                </a:cxn>
                <a:cxn ang="0">
                  <a:pos x="251" y="49"/>
                </a:cxn>
                <a:cxn ang="0">
                  <a:pos x="263" y="53"/>
                </a:cxn>
                <a:cxn ang="0">
                  <a:pos x="275" y="57"/>
                </a:cxn>
                <a:cxn ang="0">
                  <a:pos x="287" y="61"/>
                </a:cxn>
                <a:cxn ang="0">
                  <a:pos x="299" y="65"/>
                </a:cxn>
                <a:cxn ang="0">
                  <a:pos x="311" y="69"/>
                </a:cxn>
                <a:cxn ang="0">
                  <a:pos x="322" y="73"/>
                </a:cxn>
                <a:cxn ang="0">
                  <a:pos x="334" y="76"/>
                </a:cxn>
                <a:cxn ang="0">
                  <a:pos x="346" y="80"/>
                </a:cxn>
                <a:cxn ang="0">
                  <a:pos x="357" y="83"/>
                </a:cxn>
                <a:cxn ang="0">
                  <a:pos x="368" y="85"/>
                </a:cxn>
                <a:cxn ang="0">
                  <a:pos x="379" y="88"/>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3" name="Freeform 29"/>
            <p:cNvSpPr>
              <a:spLocks/>
            </p:cNvSpPr>
            <p:nvPr/>
          </p:nvSpPr>
          <p:spPr bwMode="auto">
            <a:xfrm>
              <a:off x="4256" y="1802"/>
              <a:ext cx="218" cy="296"/>
            </a:xfrm>
            <a:custGeom>
              <a:avLst/>
              <a:gdLst/>
              <a:ahLst/>
              <a:cxnLst>
                <a:cxn ang="0">
                  <a:pos x="217" y="0"/>
                </a:cxn>
                <a:cxn ang="0">
                  <a:pos x="199" y="2"/>
                </a:cxn>
                <a:cxn ang="0">
                  <a:pos x="191" y="4"/>
                </a:cxn>
                <a:cxn ang="0">
                  <a:pos x="184" y="6"/>
                </a:cxn>
                <a:cxn ang="0">
                  <a:pos x="178" y="10"/>
                </a:cxn>
                <a:cxn ang="0">
                  <a:pos x="172" y="14"/>
                </a:cxn>
                <a:cxn ang="0">
                  <a:pos x="166" y="18"/>
                </a:cxn>
                <a:cxn ang="0">
                  <a:pos x="162" y="24"/>
                </a:cxn>
                <a:cxn ang="0">
                  <a:pos x="157" y="29"/>
                </a:cxn>
                <a:cxn ang="0">
                  <a:pos x="154" y="35"/>
                </a:cxn>
                <a:cxn ang="0">
                  <a:pos x="150" y="42"/>
                </a:cxn>
                <a:cxn ang="0">
                  <a:pos x="147" y="48"/>
                </a:cxn>
                <a:cxn ang="0">
                  <a:pos x="144" y="55"/>
                </a:cxn>
                <a:cxn ang="0">
                  <a:pos x="142" y="62"/>
                </a:cxn>
                <a:cxn ang="0">
                  <a:pos x="139" y="70"/>
                </a:cxn>
                <a:cxn ang="0">
                  <a:pos x="137" y="77"/>
                </a:cxn>
                <a:cxn ang="0">
                  <a:pos x="135" y="84"/>
                </a:cxn>
                <a:cxn ang="0">
                  <a:pos x="133" y="92"/>
                </a:cxn>
                <a:cxn ang="0">
                  <a:pos x="131" y="100"/>
                </a:cxn>
                <a:cxn ang="0">
                  <a:pos x="129" y="107"/>
                </a:cxn>
                <a:cxn ang="0">
                  <a:pos x="126" y="115"/>
                </a:cxn>
                <a:cxn ang="0">
                  <a:pos x="124" y="122"/>
                </a:cxn>
                <a:cxn ang="0">
                  <a:pos x="122" y="129"/>
                </a:cxn>
                <a:cxn ang="0">
                  <a:pos x="120" y="136"/>
                </a:cxn>
                <a:cxn ang="0">
                  <a:pos x="117" y="143"/>
                </a:cxn>
                <a:cxn ang="0">
                  <a:pos x="114" y="149"/>
                </a:cxn>
                <a:cxn ang="0">
                  <a:pos x="110" y="155"/>
                </a:cxn>
                <a:cxn ang="0">
                  <a:pos x="106" y="160"/>
                </a:cxn>
                <a:cxn ang="0">
                  <a:pos x="102" y="165"/>
                </a:cxn>
                <a:cxn ang="0">
                  <a:pos x="98" y="170"/>
                </a:cxn>
                <a:cxn ang="0">
                  <a:pos x="92" y="174"/>
                </a:cxn>
                <a:cxn ang="0">
                  <a:pos x="87" y="177"/>
                </a:cxn>
                <a:cxn ang="0">
                  <a:pos x="77" y="182"/>
                </a:cxn>
                <a:cxn ang="0">
                  <a:pos x="73" y="184"/>
                </a:cxn>
                <a:cxn ang="0">
                  <a:pos x="68" y="186"/>
                </a:cxn>
                <a:cxn ang="0">
                  <a:pos x="64" y="189"/>
                </a:cxn>
                <a:cxn ang="0">
                  <a:pos x="59" y="191"/>
                </a:cxn>
                <a:cxn ang="0">
                  <a:pos x="55" y="194"/>
                </a:cxn>
                <a:cxn ang="0">
                  <a:pos x="50" y="196"/>
                </a:cxn>
                <a:cxn ang="0">
                  <a:pos x="46" y="199"/>
                </a:cxn>
                <a:cxn ang="0">
                  <a:pos x="42" y="202"/>
                </a:cxn>
                <a:cxn ang="0">
                  <a:pos x="38" y="205"/>
                </a:cxn>
                <a:cxn ang="0">
                  <a:pos x="34" y="208"/>
                </a:cxn>
                <a:cxn ang="0">
                  <a:pos x="31" y="211"/>
                </a:cxn>
                <a:cxn ang="0">
                  <a:pos x="27" y="214"/>
                </a:cxn>
                <a:cxn ang="0">
                  <a:pos x="24" y="217"/>
                </a:cxn>
                <a:cxn ang="0">
                  <a:pos x="20" y="220"/>
                </a:cxn>
                <a:cxn ang="0">
                  <a:pos x="18" y="224"/>
                </a:cxn>
                <a:cxn ang="0">
                  <a:pos x="15" y="228"/>
                </a:cxn>
                <a:cxn ang="0">
                  <a:pos x="12" y="232"/>
                </a:cxn>
                <a:cxn ang="0">
                  <a:pos x="10" y="235"/>
                </a:cxn>
                <a:cxn ang="0">
                  <a:pos x="8" y="239"/>
                </a:cxn>
                <a:cxn ang="0">
                  <a:pos x="6" y="244"/>
                </a:cxn>
                <a:cxn ang="0">
                  <a:pos x="4" y="248"/>
                </a:cxn>
                <a:cxn ang="0">
                  <a:pos x="3" y="252"/>
                </a:cxn>
                <a:cxn ang="0">
                  <a:pos x="2" y="257"/>
                </a:cxn>
                <a:cxn ang="0">
                  <a:pos x="1" y="262"/>
                </a:cxn>
                <a:cxn ang="0">
                  <a:pos x="0" y="267"/>
                </a:cxn>
                <a:cxn ang="0">
                  <a:pos x="0" y="272"/>
                </a:cxn>
                <a:cxn ang="0">
                  <a:pos x="1" y="278"/>
                </a:cxn>
                <a:cxn ang="0">
                  <a:pos x="1" y="283"/>
                </a:cxn>
                <a:cxn ang="0">
                  <a:pos x="2" y="289"/>
                </a:cxn>
                <a:cxn ang="0">
                  <a:pos x="4" y="29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4" name="Freeform 30"/>
            <p:cNvSpPr>
              <a:spLocks/>
            </p:cNvSpPr>
            <p:nvPr/>
          </p:nvSpPr>
          <p:spPr bwMode="auto">
            <a:xfrm>
              <a:off x="3985" y="1660"/>
              <a:ext cx="347" cy="521"/>
            </a:xfrm>
            <a:custGeom>
              <a:avLst/>
              <a:gdLst/>
              <a:ahLst/>
              <a:cxnLst>
                <a:cxn ang="0">
                  <a:pos x="335" y="26"/>
                </a:cxn>
                <a:cxn ang="0">
                  <a:pos x="322" y="46"/>
                </a:cxn>
                <a:cxn ang="0">
                  <a:pos x="306" y="63"/>
                </a:cxn>
                <a:cxn ang="0">
                  <a:pos x="287" y="76"/>
                </a:cxn>
                <a:cxn ang="0">
                  <a:pos x="268" y="86"/>
                </a:cxn>
                <a:cxn ang="0">
                  <a:pos x="247" y="95"/>
                </a:cxn>
                <a:cxn ang="0">
                  <a:pos x="225" y="102"/>
                </a:cxn>
                <a:cxn ang="0">
                  <a:pos x="202" y="108"/>
                </a:cxn>
                <a:cxn ang="0">
                  <a:pos x="180" y="113"/>
                </a:cxn>
                <a:cxn ang="0">
                  <a:pos x="158" y="120"/>
                </a:cxn>
                <a:cxn ang="0">
                  <a:pos x="137" y="127"/>
                </a:cxn>
                <a:cxn ang="0">
                  <a:pos x="118" y="136"/>
                </a:cxn>
                <a:cxn ang="0">
                  <a:pos x="100" y="147"/>
                </a:cxn>
                <a:cxn ang="0">
                  <a:pos x="84" y="161"/>
                </a:cxn>
                <a:cxn ang="0">
                  <a:pos x="71" y="179"/>
                </a:cxn>
                <a:cxn ang="0">
                  <a:pos x="62" y="201"/>
                </a:cxn>
                <a:cxn ang="0">
                  <a:pos x="57" y="214"/>
                </a:cxn>
                <a:cxn ang="0">
                  <a:pos x="53" y="226"/>
                </a:cxn>
                <a:cxn ang="0">
                  <a:pos x="48" y="240"/>
                </a:cxn>
                <a:cxn ang="0">
                  <a:pos x="43" y="257"/>
                </a:cxn>
                <a:cxn ang="0">
                  <a:pos x="37" y="275"/>
                </a:cxn>
                <a:cxn ang="0">
                  <a:pos x="31" y="294"/>
                </a:cxn>
                <a:cxn ang="0">
                  <a:pos x="25" y="313"/>
                </a:cxn>
                <a:cxn ang="0">
                  <a:pos x="19" y="333"/>
                </a:cxn>
                <a:cxn ang="0">
                  <a:pos x="13" y="352"/>
                </a:cxn>
                <a:cxn ang="0">
                  <a:pos x="9" y="370"/>
                </a:cxn>
                <a:cxn ang="0">
                  <a:pos x="5" y="388"/>
                </a:cxn>
                <a:cxn ang="0">
                  <a:pos x="2" y="403"/>
                </a:cxn>
                <a:cxn ang="0">
                  <a:pos x="0" y="416"/>
                </a:cxn>
                <a:cxn ang="0">
                  <a:pos x="0" y="427"/>
                </a:cxn>
                <a:cxn ang="0">
                  <a:pos x="1" y="434"/>
                </a:cxn>
                <a:cxn ang="0">
                  <a:pos x="6" y="440"/>
                </a:cxn>
                <a:cxn ang="0">
                  <a:pos x="11" y="444"/>
                </a:cxn>
                <a:cxn ang="0">
                  <a:pos x="17" y="449"/>
                </a:cxn>
                <a:cxn ang="0">
                  <a:pos x="25" y="454"/>
                </a:cxn>
                <a:cxn ang="0">
                  <a:pos x="34" y="459"/>
                </a:cxn>
                <a:cxn ang="0">
                  <a:pos x="43" y="465"/>
                </a:cxn>
                <a:cxn ang="0">
                  <a:pos x="53" y="470"/>
                </a:cxn>
                <a:cxn ang="0">
                  <a:pos x="63" y="476"/>
                </a:cxn>
                <a:cxn ang="0">
                  <a:pos x="74" y="482"/>
                </a:cxn>
                <a:cxn ang="0">
                  <a:pos x="84" y="488"/>
                </a:cxn>
                <a:cxn ang="0">
                  <a:pos x="95" y="494"/>
                </a:cxn>
                <a:cxn ang="0">
                  <a:pos x="104" y="500"/>
                </a:cxn>
                <a:cxn ang="0">
                  <a:pos x="113" y="506"/>
                </a:cxn>
                <a:cxn ang="0">
                  <a:pos x="121" y="510"/>
                </a:cxn>
                <a:cxn ang="0">
                  <a:pos x="127" y="515"/>
                </a:cxn>
                <a:cxn ang="0">
                  <a:pos x="133" y="520"/>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5" name="Freeform 31"/>
            <p:cNvSpPr>
              <a:spLocks/>
            </p:cNvSpPr>
            <p:nvPr/>
          </p:nvSpPr>
          <p:spPr bwMode="auto">
            <a:xfrm>
              <a:off x="3088" y="1979"/>
              <a:ext cx="131" cy="96"/>
            </a:xfrm>
            <a:custGeom>
              <a:avLst/>
              <a:gdLst/>
              <a:ahLst/>
              <a:cxnLst>
                <a:cxn ang="0">
                  <a:pos x="0" y="95"/>
                </a:cxn>
                <a:cxn ang="0">
                  <a:pos x="11" y="91"/>
                </a:cxn>
                <a:cxn ang="0">
                  <a:pos x="16" y="89"/>
                </a:cxn>
                <a:cxn ang="0">
                  <a:pos x="21" y="86"/>
                </a:cxn>
                <a:cxn ang="0">
                  <a:pos x="26" y="83"/>
                </a:cxn>
                <a:cxn ang="0">
                  <a:pos x="30" y="81"/>
                </a:cxn>
                <a:cxn ang="0">
                  <a:pos x="34" y="78"/>
                </a:cxn>
                <a:cxn ang="0">
                  <a:pos x="38" y="75"/>
                </a:cxn>
                <a:cxn ang="0">
                  <a:pos x="42" y="71"/>
                </a:cxn>
                <a:cxn ang="0">
                  <a:pos x="45" y="68"/>
                </a:cxn>
                <a:cxn ang="0">
                  <a:pos x="49" y="65"/>
                </a:cxn>
                <a:cxn ang="0">
                  <a:pos x="52" y="61"/>
                </a:cxn>
                <a:cxn ang="0">
                  <a:pos x="56" y="58"/>
                </a:cxn>
                <a:cxn ang="0">
                  <a:pos x="59" y="54"/>
                </a:cxn>
                <a:cxn ang="0">
                  <a:pos x="62" y="51"/>
                </a:cxn>
                <a:cxn ang="0">
                  <a:pos x="65" y="47"/>
                </a:cxn>
                <a:cxn ang="0">
                  <a:pos x="68" y="43"/>
                </a:cxn>
                <a:cxn ang="0">
                  <a:pos x="71" y="40"/>
                </a:cxn>
                <a:cxn ang="0">
                  <a:pos x="74" y="36"/>
                </a:cxn>
                <a:cxn ang="0">
                  <a:pos x="78" y="33"/>
                </a:cxn>
                <a:cxn ang="0">
                  <a:pos x="81" y="29"/>
                </a:cxn>
                <a:cxn ang="0">
                  <a:pos x="84" y="26"/>
                </a:cxn>
                <a:cxn ang="0">
                  <a:pos x="88" y="23"/>
                </a:cxn>
                <a:cxn ang="0">
                  <a:pos x="92" y="19"/>
                </a:cxn>
                <a:cxn ang="0">
                  <a:pos x="96" y="16"/>
                </a:cxn>
                <a:cxn ang="0">
                  <a:pos x="100" y="13"/>
                </a:cxn>
                <a:cxn ang="0">
                  <a:pos x="104" y="11"/>
                </a:cxn>
                <a:cxn ang="0">
                  <a:pos x="109" y="8"/>
                </a:cxn>
                <a:cxn ang="0">
                  <a:pos x="114" y="6"/>
                </a:cxn>
                <a:cxn ang="0">
                  <a:pos x="119" y="4"/>
                </a:cxn>
                <a:cxn ang="0">
                  <a:pos x="124" y="2"/>
                </a:cxn>
                <a:cxn ang="0">
                  <a:pos x="130" y="0"/>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6" name="Freeform 32"/>
            <p:cNvSpPr>
              <a:spLocks/>
            </p:cNvSpPr>
            <p:nvPr/>
          </p:nvSpPr>
          <p:spPr bwMode="auto">
            <a:xfrm>
              <a:off x="2378" y="2050"/>
              <a:ext cx="1043" cy="496"/>
            </a:xfrm>
            <a:custGeom>
              <a:avLst/>
              <a:gdLst/>
              <a:ahLst/>
              <a:cxnLst>
                <a:cxn ang="0">
                  <a:pos x="1027" y="30"/>
                </a:cxn>
                <a:cxn ang="0">
                  <a:pos x="1038" y="57"/>
                </a:cxn>
                <a:cxn ang="0">
                  <a:pos x="1042" y="79"/>
                </a:cxn>
                <a:cxn ang="0">
                  <a:pos x="1038" y="98"/>
                </a:cxn>
                <a:cxn ang="0">
                  <a:pos x="1028" y="114"/>
                </a:cxn>
                <a:cxn ang="0">
                  <a:pos x="1013" y="126"/>
                </a:cxn>
                <a:cxn ang="0">
                  <a:pos x="993" y="137"/>
                </a:cxn>
                <a:cxn ang="0">
                  <a:pos x="970" y="146"/>
                </a:cxn>
                <a:cxn ang="0">
                  <a:pos x="944" y="154"/>
                </a:cxn>
                <a:cxn ang="0">
                  <a:pos x="918" y="161"/>
                </a:cxn>
                <a:cxn ang="0">
                  <a:pos x="890" y="168"/>
                </a:cxn>
                <a:cxn ang="0">
                  <a:pos x="864" y="174"/>
                </a:cxn>
                <a:cxn ang="0">
                  <a:pos x="838" y="182"/>
                </a:cxn>
                <a:cxn ang="0">
                  <a:pos x="815" y="190"/>
                </a:cxn>
                <a:cxn ang="0">
                  <a:pos x="796" y="200"/>
                </a:cxn>
                <a:cxn ang="0">
                  <a:pos x="781" y="212"/>
                </a:cxn>
                <a:cxn ang="0">
                  <a:pos x="767" y="226"/>
                </a:cxn>
                <a:cxn ang="0">
                  <a:pos x="758" y="236"/>
                </a:cxn>
                <a:cxn ang="0">
                  <a:pos x="750" y="245"/>
                </a:cxn>
                <a:cxn ang="0">
                  <a:pos x="741" y="253"/>
                </a:cxn>
                <a:cxn ang="0">
                  <a:pos x="732" y="262"/>
                </a:cxn>
                <a:cxn ang="0">
                  <a:pos x="724" y="269"/>
                </a:cxn>
                <a:cxn ang="0">
                  <a:pos x="715" y="276"/>
                </a:cxn>
                <a:cxn ang="0">
                  <a:pos x="706" y="283"/>
                </a:cxn>
                <a:cxn ang="0">
                  <a:pos x="696" y="290"/>
                </a:cxn>
                <a:cxn ang="0">
                  <a:pos x="686" y="295"/>
                </a:cxn>
                <a:cxn ang="0">
                  <a:pos x="675" y="300"/>
                </a:cxn>
                <a:cxn ang="0">
                  <a:pos x="664" y="306"/>
                </a:cxn>
                <a:cxn ang="0">
                  <a:pos x="651" y="310"/>
                </a:cxn>
                <a:cxn ang="0">
                  <a:pos x="638" y="314"/>
                </a:cxn>
                <a:cxn ang="0">
                  <a:pos x="623" y="317"/>
                </a:cxn>
                <a:cxn ang="0">
                  <a:pos x="602" y="320"/>
                </a:cxn>
                <a:cxn ang="0">
                  <a:pos x="588" y="322"/>
                </a:cxn>
                <a:cxn ang="0">
                  <a:pos x="576" y="324"/>
                </a:cxn>
                <a:cxn ang="0">
                  <a:pos x="563" y="326"/>
                </a:cxn>
                <a:cxn ang="0">
                  <a:pos x="551" y="327"/>
                </a:cxn>
                <a:cxn ang="0">
                  <a:pos x="539" y="329"/>
                </a:cxn>
                <a:cxn ang="0">
                  <a:pos x="528" y="331"/>
                </a:cxn>
                <a:cxn ang="0">
                  <a:pos x="516" y="333"/>
                </a:cxn>
                <a:cxn ang="0">
                  <a:pos x="505" y="336"/>
                </a:cxn>
                <a:cxn ang="0">
                  <a:pos x="494" y="340"/>
                </a:cxn>
                <a:cxn ang="0">
                  <a:pos x="483" y="344"/>
                </a:cxn>
                <a:cxn ang="0">
                  <a:pos x="472" y="348"/>
                </a:cxn>
                <a:cxn ang="0">
                  <a:pos x="460" y="354"/>
                </a:cxn>
                <a:cxn ang="0">
                  <a:pos x="449" y="360"/>
                </a:cxn>
                <a:cxn ang="0">
                  <a:pos x="438" y="368"/>
                </a:cxn>
                <a:cxn ang="0">
                  <a:pos x="426" y="377"/>
                </a:cxn>
                <a:cxn ang="0">
                  <a:pos x="389" y="402"/>
                </a:cxn>
                <a:cxn ang="0">
                  <a:pos x="364" y="414"/>
                </a:cxn>
                <a:cxn ang="0">
                  <a:pos x="338" y="424"/>
                </a:cxn>
                <a:cxn ang="0">
                  <a:pos x="312" y="432"/>
                </a:cxn>
                <a:cxn ang="0">
                  <a:pos x="285" y="437"/>
                </a:cxn>
                <a:cxn ang="0">
                  <a:pos x="258" y="441"/>
                </a:cxn>
                <a:cxn ang="0">
                  <a:pos x="231" y="444"/>
                </a:cxn>
                <a:cxn ang="0">
                  <a:pos x="204" y="447"/>
                </a:cxn>
                <a:cxn ang="0">
                  <a:pos x="176" y="450"/>
                </a:cxn>
                <a:cxn ang="0">
                  <a:pos x="149" y="452"/>
                </a:cxn>
                <a:cxn ang="0">
                  <a:pos x="122" y="456"/>
                </a:cxn>
                <a:cxn ang="0">
                  <a:pos x="94" y="461"/>
                </a:cxn>
                <a:cxn ang="0">
                  <a:pos x="67" y="468"/>
                </a:cxn>
                <a:cxn ang="0">
                  <a:pos x="40" y="477"/>
                </a:cxn>
                <a:cxn ang="0">
                  <a:pos x="13" y="488"/>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7" name="Freeform 33"/>
            <p:cNvSpPr>
              <a:spLocks/>
            </p:cNvSpPr>
            <p:nvPr/>
          </p:nvSpPr>
          <p:spPr bwMode="auto">
            <a:xfrm>
              <a:off x="2307" y="858"/>
              <a:ext cx="273" cy="768"/>
            </a:xfrm>
            <a:custGeom>
              <a:avLst/>
              <a:gdLst/>
              <a:ahLst/>
              <a:cxnLst>
                <a:cxn ang="0">
                  <a:pos x="6" y="15"/>
                </a:cxn>
                <a:cxn ang="0">
                  <a:pos x="11" y="32"/>
                </a:cxn>
                <a:cxn ang="0">
                  <a:pos x="15" y="52"/>
                </a:cxn>
                <a:cxn ang="0">
                  <a:pos x="20" y="72"/>
                </a:cxn>
                <a:cxn ang="0">
                  <a:pos x="25" y="94"/>
                </a:cxn>
                <a:cxn ang="0">
                  <a:pos x="31" y="115"/>
                </a:cxn>
                <a:cxn ang="0">
                  <a:pos x="37" y="135"/>
                </a:cxn>
                <a:cxn ang="0">
                  <a:pos x="44" y="153"/>
                </a:cxn>
                <a:cxn ang="0">
                  <a:pos x="53" y="169"/>
                </a:cxn>
                <a:cxn ang="0">
                  <a:pos x="63" y="182"/>
                </a:cxn>
                <a:cxn ang="0">
                  <a:pos x="81" y="196"/>
                </a:cxn>
                <a:cxn ang="0">
                  <a:pos x="96" y="203"/>
                </a:cxn>
                <a:cxn ang="0">
                  <a:pos x="109" y="208"/>
                </a:cxn>
                <a:cxn ang="0">
                  <a:pos x="121" y="212"/>
                </a:cxn>
                <a:cxn ang="0">
                  <a:pos x="132" y="216"/>
                </a:cxn>
                <a:cxn ang="0">
                  <a:pos x="141" y="220"/>
                </a:cxn>
                <a:cxn ang="0">
                  <a:pos x="149" y="226"/>
                </a:cxn>
                <a:cxn ang="0">
                  <a:pos x="155" y="234"/>
                </a:cxn>
                <a:cxn ang="0">
                  <a:pos x="160" y="246"/>
                </a:cxn>
                <a:cxn ang="0">
                  <a:pos x="163" y="262"/>
                </a:cxn>
                <a:cxn ang="0">
                  <a:pos x="166" y="284"/>
                </a:cxn>
                <a:cxn ang="0">
                  <a:pos x="167" y="314"/>
                </a:cxn>
                <a:cxn ang="0">
                  <a:pos x="167" y="334"/>
                </a:cxn>
                <a:cxn ang="0">
                  <a:pos x="167" y="351"/>
                </a:cxn>
                <a:cxn ang="0">
                  <a:pos x="167" y="367"/>
                </a:cxn>
                <a:cxn ang="0">
                  <a:pos x="168" y="381"/>
                </a:cxn>
                <a:cxn ang="0">
                  <a:pos x="170" y="395"/>
                </a:cxn>
                <a:cxn ang="0">
                  <a:pos x="175" y="409"/>
                </a:cxn>
                <a:cxn ang="0">
                  <a:pos x="182" y="423"/>
                </a:cxn>
                <a:cxn ang="0">
                  <a:pos x="193" y="438"/>
                </a:cxn>
                <a:cxn ang="0">
                  <a:pos x="207" y="454"/>
                </a:cxn>
                <a:cxn ang="0">
                  <a:pos x="224" y="470"/>
                </a:cxn>
                <a:cxn ang="0">
                  <a:pos x="234" y="476"/>
                </a:cxn>
                <a:cxn ang="0">
                  <a:pos x="243" y="480"/>
                </a:cxn>
                <a:cxn ang="0">
                  <a:pos x="251" y="482"/>
                </a:cxn>
                <a:cxn ang="0">
                  <a:pos x="257" y="483"/>
                </a:cxn>
                <a:cxn ang="0">
                  <a:pos x="262" y="485"/>
                </a:cxn>
                <a:cxn ang="0">
                  <a:pos x="267" y="488"/>
                </a:cxn>
                <a:cxn ang="0">
                  <a:pos x="270" y="494"/>
                </a:cxn>
                <a:cxn ang="0">
                  <a:pos x="271" y="504"/>
                </a:cxn>
                <a:cxn ang="0">
                  <a:pos x="272" y="518"/>
                </a:cxn>
                <a:cxn ang="0">
                  <a:pos x="271" y="546"/>
                </a:cxn>
                <a:cxn ang="0">
                  <a:pos x="267" y="568"/>
                </a:cxn>
                <a:cxn ang="0">
                  <a:pos x="262" y="589"/>
                </a:cxn>
                <a:cxn ang="0">
                  <a:pos x="255" y="610"/>
                </a:cxn>
                <a:cxn ang="0">
                  <a:pos x="249" y="631"/>
                </a:cxn>
                <a:cxn ang="0">
                  <a:pos x="242" y="652"/>
                </a:cxn>
                <a:cxn ang="0">
                  <a:pos x="237" y="673"/>
                </a:cxn>
                <a:cxn ang="0">
                  <a:pos x="233" y="695"/>
                </a:cxn>
                <a:cxn ang="0">
                  <a:pos x="231" y="718"/>
                </a:cxn>
                <a:cxn ang="0">
                  <a:pos x="232" y="742"/>
                </a:cxn>
                <a:cxn ang="0">
                  <a:pos x="237" y="767"/>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8" name="Freeform 34"/>
            <p:cNvSpPr>
              <a:spLocks/>
            </p:cNvSpPr>
            <p:nvPr/>
          </p:nvSpPr>
          <p:spPr bwMode="auto">
            <a:xfrm>
              <a:off x="970" y="1651"/>
              <a:ext cx="557" cy="424"/>
            </a:xfrm>
            <a:custGeom>
              <a:avLst/>
              <a:gdLst/>
              <a:ahLst/>
              <a:cxnLst>
                <a:cxn ang="0">
                  <a:pos x="17" y="3"/>
                </a:cxn>
                <a:cxn ang="0">
                  <a:pos x="35" y="0"/>
                </a:cxn>
                <a:cxn ang="0">
                  <a:pos x="55" y="1"/>
                </a:cxn>
                <a:cxn ang="0">
                  <a:pos x="75" y="6"/>
                </a:cxn>
                <a:cxn ang="0">
                  <a:pos x="96" y="13"/>
                </a:cxn>
                <a:cxn ang="0">
                  <a:pos x="116" y="23"/>
                </a:cxn>
                <a:cxn ang="0">
                  <a:pos x="137" y="34"/>
                </a:cxn>
                <a:cxn ang="0">
                  <a:pos x="157" y="48"/>
                </a:cxn>
                <a:cxn ang="0">
                  <a:pos x="176" y="62"/>
                </a:cxn>
                <a:cxn ang="0">
                  <a:pos x="194" y="77"/>
                </a:cxn>
                <a:cxn ang="0">
                  <a:pos x="210" y="93"/>
                </a:cxn>
                <a:cxn ang="0">
                  <a:pos x="225" y="109"/>
                </a:cxn>
                <a:cxn ang="0">
                  <a:pos x="237" y="124"/>
                </a:cxn>
                <a:cxn ang="0">
                  <a:pos x="248" y="138"/>
                </a:cxn>
                <a:cxn ang="0">
                  <a:pos x="255" y="151"/>
                </a:cxn>
                <a:cxn ang="0">
                  <a:pos x="260" y="163"/>
                </a:cxn>
                <a:cxn ang="0">
                  <a:pos x="273" y="197"/>
                </a:cxn>
                <a:cxn ang="0">
                  <a:pos x="286" y="215"/>
                </a:cxn>
                <a:cxn ang="0">
                  <a:pos x="300" y="230"/>
                </a:cxn>
                <a:cxn ang="0">
                  <a:pos x="315" y="243"/>
                </a:cxn>
                <a:cxn ang="0">
                  <a:pos x="332" y="255"/>
                </a:cxn>
                <a:cxn ang="0">
                  <a:pos x="350" y="264"/>
                </a:cxn>
                <a:cxn ang="0">
                  <a:pos x="370" y="273"/>
                </a:cxn>
                <a:cxn ang="0">
                  <a:pos x="389" y="281"/>
                </a:cxn>
                <a:cxn ang="0">
                  <a:pos x="409" y="289"/>
                </a:cxn>
                <a:cxn ang="0">
                  <a:pos x="428" y="298"/>
                </a:cxn>
                <a:cxn ang="0">
                  <a:pos x="448" y="308"/>
                </a:cxn>
                <a:cxn ang="0">
                  <a:pos x="466" y="319"/>
                </a:cxn>
                <a:cxn ang="0">
                  <a:pos x="483" y="331"/>
                </a:cxn>
                <a:cxn ang="0">
                  <a:pos x="499" y="347"/>
                </a:cxn>
                <a:cxn ang="0">
                  <a:pos x="514" y="365"/>
                </a:cxn>
                <a:cxn ang="0">
                  <a:pos x="522" y="378"/>
                </a:cxn>
                <a:cxn ang="0">
                  <a:pos x="524" y="381"/>
                </a:cxn>
                <a:cxn ang="0">
                  <a:pos x="526" y="385"/>
                </a:cxn>
                <a:cxn ang="0">
                  <a:pos x="528" y="388"/>
                </a:cxn>
                <a:cxn ang="0">
                  <a:pos x="530" y="391"/>
                </a:cxn>
                <a:cxn ang="0">
                  <a:pos x="532" y="394"/>
                </a:cxn>
                <a:cxn ang="0">
                  <a:pos x="534" y="397"/>
                </a:cxn>
                <a:cxn ang="0">
                  <a:pos x="536" y="400"/>
                </a:cxn>
                <a:cxn ang="0">
                  <a:pos x="538" y="403"/>
                </a:cxn>
                <a:cxn ang="0">
                  <a:pos x="541" y="406"/>
                </a:cxn>
                <a:cxn ang="0">
                  <a:pos x="543" y="409"/>
                </a:cxn>
                <a:cxn ang="0">
                  <a:pos x="546" y="412"/>
                </a:cxn>
                <a:cxn ang="0">
                  <a:pos x="548" y="415"/>
                </a:cxn>
                <a:cxn ang="0">
                  <a:pos x="550" y="417"/>
                </a:cxn>
                <a:cxn ang="0">
                  <a:pos x="553" y="420"/>
                </a:cxn>
                <a:cxn ang="0">
                  <a:pos x="556" y="42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19" name="Freeform 35"/>
            <p:cNvSpPr>
              <a:spLocks/>
            </p:cNvSpPr>
            <p:nvPr/>
          </p:nvSpPr>
          <p:spPr bwMode="auto">
            <a:xfrm>
              <a:off x="4165" y="3560"/>
              <a:ext cx="167" cy="237"/>
            </a:xfrm>
            <a:custGeom>
              <a:avLst/>
              <a:gdLst/>
              <a:ahLst/>
              <a:cxnLst>
                <a:cxn ang="0">
                  <a:pos x="166" y="0"/>
                </a:cxn>
                <a:cxn ang="0">
                  <a:pos x="145" y="2"/>
                </a:cxn>
                <a:cxn ang="0">
                  <a:pos x="135" y="4"/>
                </a:cxn>
                <a:cxn ang="0">
                  <a:pos x="126" y="7"/>
                </a:cxn>
                <a:cxn ang="0">
                  <a:pos x="118" y="11"/>
                </a:cxn>
                <a:cxn ang="0">
                  <a:pos x="111" y="15"/>
                </a:cxn>
                <a:cxn ang="0">
                  <a:pos x="103" y="20"/>
                </a:cxn>
                <a:cxn ang="0">
                  <a:pos x="97" y="26"/>
                </a:cxn>
                <a:cxn ang="0">
                  <a:pos x="91" y="33"/>
                </a:cxn>
                <a:cxn ang="0">
                  <a:pos x="86" y="40"/>
                </a:cxn>
                <a:cxn ang="0">
                  <a:pos x="81" y="48"/>
                </a:cxn>
                <a:cxn ang="0">
                  <a:pos x="76" y="56"/>
                </a:cxn>
                <a:cxn ang="0">
                  <a:pos x="71" y="64"/>
                </a:cxn>
                <a:cxn ang="0">
                  <a:pos x="67" y="72"/>
                </a:cxn>
                <a:cxn ang="0">
                  <a:pos x="63" y="82"/>
                </a:cxn>
                <a:cxn ang="0">
                  <a:pos x="60" y="91"/>
                </a:cxn>
                <a:cxn ang="0">
                  <a:pos x="56" y="100"/>
                </a:cxn>
                <a:cxn ang="0">
                  <a:pos x="53" y="110"/>
                </a:cxn>
                <a:cxn ang="0">
                  <a:pos x="50" y="120"/>
                </a:cxn>
                <a:cxn ang="0">
                  <a:pos x="47" y="130"/>
                </a:cxn>
                <a:cxn ang="0">
                  <a:pos x="43" y="139"/>
                </a:cxn>
                <a:cxn ang="0">
                  <a:pos x="41" y="149"/>
                </a:cxn>
                <a:cxn ang="0">
                  <a:pos x="37" y="159"/>
                </a:cxn>
                <a:cxn ang="0">
                  <a:pos x="34" y="169"/>
                </a:cxn>
                <a:cxn ang="0">
                  <a:pos x="31" y="178"/>
                </a:cxn>
                <a:cxn ang="0">
                  <a:pos x="27" y="187"/>
                </a:cxn>
                <a:cxn ang="0">
                  <a:pos x="23" y="196"/>
                </a:cxn>
                <a:cxn ang="0">
                  <a:pos x="19" y="205"/>
                </a:cxn>
                <a:cxn ang="0">
                  <a:pos x="15" y="213"/>
                </a:cxn>
                <a:cxn ang="0">
                  <a:pos x="10" y="221"/>
                </a:cxn>
                <a:cxn ang="0">
                  <a:pos x="5" y="229"/>
                </a:cxn>
                <a:cxn ang="0">
                  <a:pos x="0" y="236"/>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20" name="Freeform 36"/>
            <p:cNvSpPr>
              <a:spLocks/>
            </p:cNvSpPr>
            <p:nvPr/>
          </p:nvSpPr>
          <p:spPr bwMode="auto">
            <a:xfrm>
              <a:off x="3372" y="2896"/>
              <a:ext cx="427" cy="87"/>
            </a:xfrm>
            <a:custGeom>
              <a:avLst/>
              <a:gdLst/>
              <a:ahLst/>
              <a:cxnLst>
                <a:cxn ang="0">
                  <a:pos x="0" y="3"/>
                </a:cxn>
                <a:cxn ang="0">
                  <a:pos x="26" y="0"/>
                </a:cxn>
                <a:cxn ang="0">
                  <a:pos x="39" y="0"/>
                </a:cxn>
                <a:cxn ang="0">
                  <a:pos x="52" y="0"/>
                </a:cxn>
                <a:cxn ang="0">
                  <a:pos x="65" y="1"/>
                </a:cxn>
                <a:cxn ang="0">
                  <a:pos x="78" y="2"/>
                </a:cxn>
                <a:cxn ang="0">
                  <a:pos x="92" y="4"/>
                </a:cxn>
                <a:cxn ang="0">
                  <a:pos x="105" y="6"/>
                </a:cxn>
                <a:cxn ang="0">
                  <a:pos x="118" y="9"/>
                </a:cxn>
                <a:cxn ang="0">
                  <a:pos x="132" y="12"/>
                </a:cxn>
                <a:cxn ang="0">
                  <a:pos x="145" y="15"/>
                </a:cxn>
                <a:cxn ang="0">
                  <a:pos x="158" y="19"/>
                </a:cxn>
                <a:cxn ang="0">
                  <a:pos x="171" y="23"/>
                </a:cxn>
                <a:cxn ang="0">
                  <a:pos x="185" y="27"/>
                </a:cxn>
                <a:cxn ang="0">
                  <a:pos x="198" y="31"/>
                </a:cxn>
                <a:cxn ang="0">
                  <a:pos x="212" y="36"/>
                </a:cxn>
                <a:cxn ang="0">
                  <a:pos x="225" y="40"/>
                </a:cxn>
                <a:cxn ang="0">
                  <a:pos x="238" y="45"/>
                </a:cxn>
                <a:cxn ang="0">
                  <a:pos x="252" y="49"/>
                </a:cxn>
                <a:cxn ang="0">
                  <a:pos x="265" y="54"/>
                </a:cxn>
                <a:cxn ang="0">
                  <a:pos x="278" y="58"/>
                </a:cxn>
                <a:cxn ang="0">
                  <a:pos x="292" y="62"/>
                </a:cxn>
                <a:cxn ang="0">
                  <a:pos x="305" y="66"/>
                </a:cxn>
                <a:cxn ang="0">
                  <a:pos x="318" y="70"/>
                </a:cxn>
                <a:cxn ang="0">
                  <a:pos x="332" y="73"/>
                </a:cxn>
                <a:cxn ang="0">
                  <a:pos x="345" y="76"/>
                </a:cxn>
                <a:cxn ang="0">
                  <a:pos x="359" y="79"/>
                </a:cxn>
                <a:cxn ang="0">
                  <a:pos x="372" y="81"/>
                </a:cxn>
                <a:cxn ang="0">
                  <a:pos x="386" y="83"/>
                </a:cxn>
                <a:cxn ang="0">
                  <a:pos x="399" y="85"/>
                </a:cxn>
                <a:cxn ang="0">
                  <a:pos x="412" y="86"/>
                </a:cxn>
                <a:cxn ang="0">
                  <a:pos x="426" y="86"/>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21" name="Line 37"/>
            <p:cNvSpPr>
              <a:spLocks noChangeShapeType="1"/>
            </p:cNvSpPr>
            <p:nvPr/>
          </p:nvSpPr>
          <p:spPr bwMode="auto">
            <a:xfrm flipV="1">
              <a:off x="3467" y="2770"/>
              <a:ext cx="47" cy="11"/>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422" name="Freeform 38"/>
            <p:cNvSpPr>
              <a:spLocks/>
            </p:cNvSpPr>
            <p:nvPr/>
          </p:nvSpPr>
          <p:spPr bwMode="auto">
            <a:xfrm>
              <a:off x="1194" y="1047"/>
              <a:ext cx="547" cy="485"/>
            </a:xfrm>
            <a:custGeom>
              <a:avLst/>
              <a:gdLst/>
              <a:ahLst/>
              <a:cxnLst>
                <a:cxn ang="0">
                  <a:pos x="13" y="473"/>
                </a:cxn>
                <a:cxn ang="0">
                  <a:pos x="26" y="463"/>
                </a:cxn>
                <a:cxn ang="0">
                  <a:pos x="40" y="454"/>
                </a:cxn>
                <a:cxn ang="0">
                  <a:pos x="52" y="445"/>
                </a:cxn>
                <a:cxn ang="0">
                  <a:pos x="65" y="437"/>
                </a:cxn>
                <a:cxn ang="0">
                  <a:pos x="77" y="429"/>
                </a:cxn>
                <a:cxn ang="0">
                  <a:pos x="89" y="420"/>
                </a:cxn>
                <a:cxn ang="0">
                  <a:pos x="100" y="411"/>
                </a:cxn>
                <a:cxn ang="0">
                  <a:pos x="111" y="401"/>
                </a:cxn>
                <a:cxn ang="0">
                  <a:pos x="122" y="391"/>
                </a:cxn>
                <a:cxn ang="0">
                  <a:pos x="131" y="380"/>
                </a:cxn>
                <a:cxn ang="0">
                  <a:pos x="140" y="368"/>
                </a:cxn>
                <a:cxn ang="0">
                  <a:pos x="148" y="355"/>
                </a:cxn>
                <a:cxn ang="0">
                  <a:pos x="155" y="341"/>
                </a:cxn>
                <a:cxn ang="0">
                  <a:pos x="161" y="324"/>
                </a:cxn>
                <a:cxn ang="0">
                  <a:pos x="166" y="307"/>
                </a:cxn>
                <a:cxn ang="0">
                  <a:pos x="170" y="288"/>
                </a:cxn>
                <a:cxn ang="0">
                  <a:pos x="173" y="278"/>
                </a:cxn>
                <a:cxn ang="0">
                  <a:pos x="176" y="268"/>
                </a:cxn>
                <a:cxn ang="0">
                  <a:pos x="179" y="260"/>
                </a:cxn>
                <a:cxn ang="0">
                  <a:pos x="182" y="253"/>
                </a:cxn>
                <a:cxn ang="0">
                  <a:pos x="185" y="246"/>
                </a:cxn>
                <a:cxn ang="0">
                  <a:pos x="188" y="240"/>
                </a:cxn>
                <a:cxn ang="0">
                  <a:pos x="192" y="234"/>
                </a:cxn>
                <a:cxn ang="0">
                  <a:pos x="197" y="229"/>
                </a:cxn>
                <a:cxn ang="0">
                  <a:pos x="202" y="225"/>
                </a:cxn>
                <a:cxn ang="0">
                  <a:pos x="209" y="220"/>
                </a:cxn>
                <a:cxn ang="0">
                  <a:pos x="216" y="216"/>
                </a:cxn>
                <a:cxn ang="0">
                  <a:pos x="224" y="212"/>
                </a:cxn>
                <a:cxn ang="0">
                  <a:pos x="233" y="207"/>
                </a:cxn>
                <a:cxn ang="0">
                  <a:pos x="243" y="203"/>
                </a:cxn>
                <a:cxn ang="0">
                  <a:pos x="266" y="194"/>
                </a:cxn>
                <a:cxn ang="0">
                  <a:pos x="284" y="188"/>
                </a:cxn>
                <a:cxn ang="0">
                  <a:pos x="302" y="182"/>
                </a:cxn>
                <a:cxn ang="0">
                  <a:pos x="321" y="177"/>
                </a:cxn>
                <a:cxn ang="0">
                  <a:pos x="340" y="171"/>
                </a:cxn>
                <a:cxn ang="0">
                  <a:pos x="360" y="166"/>
                </a:cxn>
                <a:cxn ang="0">
                  <a:pos x="379" y="161"/>
                </a:cxn>
                <a:cxn ang="0">
                  <a:pos x="399" y="155"/>
                </a:cxn>
                <a:cxn ang="0">
                  <a:pos x="418" y="149"/>
                </a:cxn>
                <a:cxn ang="0">
                  <a:pos x="437" y="143"/>
                </a:cxn>
                <a:cxn ang="0">
                  <a:pos x="455" y="135"/>
                </a:cxn>
                <a:cxn ang="0">
                  <a:pos x="472" y="127"/>
                </a:cxn>
                <a:cxn ang="0">
                  <a:pos x="489" y="118"/>
                </a:cxn>
                <a:cxn ang="0">
                  <a:pos x="505" y="107"/>
                </a:cxn>
                <a:cxn ang="0">
                  <a:pos x="520" y="96"/>
                </a:cxn>
                <a:cxn ang="0">
                  <a:pos x="533" y="83"/>
                </a:cxn>
                <a:cxn ang="0">
                  <a:pos x="539" y="71"/>
                </a:cxn>
                <a:cxn ang="0">
                  <a:pos x="542" y="64"/>
                </a:cxn>
                <a:cxn ang="0">
                  <a:pos x="544" y="57"/>
                </a:cxn>
                <a:cxn ang="0">
                  <a:pos x="546" y="51"/>
                </a:cxn>
                <a:cxn ang="0">
                  <a:pos x="546" y="45"/>
                </a:cxn>
                <a:cxn ang="0">
                  <a:pos x="546" y="39"/>
                </a:cxn>
                <a:cxn ang="0">
                  <a:pos x="544" y="34"/>
                </a:cxn>
                <a:cxn ang="0">
                  <a:pos x="542" y="29"/>
                </a:cxn>
                <a:cxn ang="0">
                  <a:pos x="539" y="24"/>
                </a:cxn>
                <a:cxn ang="0">
                  <a:pos x="535" y="19"/>
                </a:cxn>
                <a:cxn ang="0">
                  <a:pos x="530" y="15"/>
                </a:cxn>
                <a:cxn ang="0">
                  <a:pos x="524" y="11"/>
                </a:cxn>
                <a:cxn ang="0">
                  <a:pos x="518" y="7"/>
                </a:cxn>
                <a:cxn ang="0">
                  <a:pos x="510" y="4"/>
                </a:cxn>
                <a:cxn ang="0">
                  <a:pos x="502" y="1"/>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23" name="Freeform 39"/>
            <p:cNvSpPr>
              <a:spLocks/>
            </p:cNvSpPr>
            <p:nvPr/>
          </p:nvSpPr>
          <p:spPr bwMode="auto">
            <a:xfrm>
              <a:off x="1360" y="1429"/>
              <a:ext cx="771" cy="398"/>
            </a:xfrm>
            <a:custGeom>
              <a:avLst/>
              <a:gdLst/>
              <a:ahLst/>
              <a:cxnLst>
                <a:cxn ang="0">
                  <a:pos x="29" y="205"/>
                </a:cxn>
                <a:cxn ang="0">
                  <a:pos x="53" y="199"/>
                </a:cxn>
                <a:cxn ang="0">
                  <a:pos x="74" y="189"/>
                </a:cxn>
                <a:cxn ang="0">
                  <a:pos x="92" y="176"/>
                </a:cxn>
                <a:cxn ang="0">
                  <a:pos x="107" y="162"/>
                </a:cxn>
                <a:cxn ang="0">
                  <a:pos x="121" y="146"/>
                </a:cxn>
                <a:cxn ang="0">
                  <a:pos x="134" y="130"/>
                </a:cxn>
                <a:cxn ang="0">
                  <a:pos x="147" y="114"/>
                </a:cxn>
                <a:cxn ang="0">
                  <a:pos x="162" y="99"/>
                </a:cxn>
                <a:cxn ang="0">
                  <a:pos x="178" y="86"/>
                </a:cxn>
                <a:cxn ang="0">
                  <a:pos x="199" y="73"/>
                </a:cxn>
                <a:cxn ang="0">
                  <a:pos x="222" y="64"/>
                </a:cxn>
                <a:cxn ang="0">
                  <a:pos x="253" y="53"/>
                </a:cxn>
                <a:cxn ang="0">
                  <a:pos x="290" y="42"/>
                </a:cxn>
                <a:cxn ang="0">
                  <a:pos x="330" y="30"/>
                </a:cxn>
                <a:cxn ang="0">
                  <a:pos x="372" y="19"/>
                </a:cxn>
                <a:cxn ang="0">
                  <a:pos x="413" y="10"/>
                </a:cxn>
                <a:cxn ang="0">
                  <a:pos x="450" y="3"/>
                </a:cxn>
                <a:cxn ang="0">
                  <a:pos x="482" y="0"/>
                </a:cxn>
                <a:cxn ang="0">
                  <a:pos x="506" y="1"/>
                </a:cxn>
                <a:cxn ang="0">
                  <a:pos x="521" y="7"/>
                </a:cxn>
                <a:cxn ang="0">
                  <a:pos x="540" y="32"/>
                </a:cxn>
                <a:cxn ang="0">
                  <a:pos x="552" y="54"/>
                </a:cxn>
                <a:cxn ang="0">
                  <a:pos x="564" y="78"/>
                </a:cxn>
                <a:cxn ang="0">
                  <a:pos x="576" y="104"/>
                </a:cxn>
                <a:cxn ang="0">
                  <a:pos x="587" y="131"/>
                </a:cxn>
                <a:cxn ang="0">
                  <a:pos x="598" y="158"/>
                </a:cxn>
                <a:cxn ang="0">
                  <a:pos x="611" y="185"/>
                </a:cxn>
                <a:cxn ang="0">
                  <a:pos x="624" y="211"/>
                </a:cxn>
                <a:cxn ang="0">
                  <a:pos x="640" y="237"/>
                </a:cxn>
                <a:cxn ang="0">
                  <a:pos x="656" y="260"/>
                </a:cxn>
                <a:cxn ang="0">
                  <a:pos x="674" y="277"/>
                </a:cxn>
                <a:cxn ang="0">
                  <a:pos x="684" y="282"/>
                </a:cxn>
                <a:cxn ang="0">
                  <a:pos x="693" y="283"/>
                </a:cxn>
                <a:cxn ang="0">
                  <a:pos x="701" y="281"/>
                </a:cxn>
                <a:cxn ang="0">
                  <a:pos x="709" y="279"/>
                </a:cxn>
                <a:cxn ang="0">
                  <a:pos x="717" y="276"/>
                </a:cxn>
                <a:cxn ang="0">
                  <a:pos x="725" y="275"/>
                </a:cxn>
                <a:cxn ang="0">
                  <a:pos x="733" y="276"/>
                </a:cxn>
                <a:cxn ang="0">
                  <a:pos x="741" y="281"/>
                </a:cxn>
                <a:cxn ang="0">
                  <a:pos x="750" y="291"/>
                </a:cxn>
                <a:cxn ang="0">
                  <a:pos x="760" y="307"/>
                </a:cxn>
                <a:cxn ang="0">
                  <a:pos x="763" y="315"/>
                </a:cxn>
                <a:cxn ang="0">
                  <a:pos x="764" y="324"/>
                </a:cxn>
                <a:cxn ang="0">
                  <a:pos x="765" y="333"/>
                </a:cxn>
                <a:cxn ang="0">
                  <a:pos x="765" y="342"/>
                </a:cxn>
                <a:cxn ang="0">
                  <a:pos x="765" y="351"/>
                </a:cxn>
                <a:cxn ang="0">
                  <a:pos x="765" y="361"/>
                </a:cxn>
                <a:cxn ang="0">
                  <a:pos x="765" y="370"/>
                </a:cxn>
                <a:cxn ang="0">
                  <a:pos x="766" y="379"/>
                </a:cxn>
                <a:cxn ang="0">
                  <a:pos x="767" y="388"/>
                </a:cxn>
                <a:cxn ang="0">
                  <a:pos x="770" y="397"/>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24" name="Freeform 40"/>
            <p:cNvSpPr>
              <a:spLocks/>
            </p:cNvSpPr>
            <p:nvPr/>
          </p:nvSpPr>
          <p:spPr bwMode="auto">
            <a:xfrm>
              <a:off x="1159" y="2014"/>
              <a:ext cx="226" cy="332"/>
            </a:xfrm>
            <a:custGeom>
              <a:avLst/>
              <a:gdLst/>
              <a:ahLst/>
              <a:cxnLst>
                <a:cxn ang="0">
                  <a:pos x="0" y="0"/>
                </a:cxn>
                <a:cxn ang="0">
                  <a:pos x="12" y="21"/>
                </a:cxn>
                <a:cxn ang="0">
                  <a:pos x="19" y="31"/>
                </a:cxn>
                <a:cxn ang="0">
                  <a:pos x="26" y="41"/>
                </a:cxn>
                <a:cxn ang="0">
                  <a:pos x="34" y="50"/>
                </a:cxn>
                <a:cxn ang="0">
                  <a:pos x="42" y="59"/>
                </a:cxn>
                <a:cxn ang="0">
                  <a:pos x="50" y="68"/>
                </a:cxn>
                <a:cxn ang="0">
                  <a:pos x="59" y="77"/>
                </a:cxn>
                <a:cxn ang="0">
                  <a:pos x="67" y="85"/>
                </a:cxn>
                <a:cxn ang="0">
                  <a:pos x="76" y="94"/>
                </a:cxn>
                <a:cxn ang="0">
                  <a:pos x="85" y="102"/>
                </a:cxn>
                <a:cxn ang="0">
                  <a:pos x="93" y="110"/>
                </a:cxn>
                <a:cxn ang="0">
                  <a:pos x="103" y="119"/>
                </a:cxn>
                <a:cxn ang="0">
                  <a:pos x="111" y="127"/>
                </a:cxn>
                <a:cxn ang="0">
                  <a:pos x="120" y="136"/>
                </a:cxn>
                <a:cxn ang="0">
                  <a:pos x="129" y="144"/>
                </a:cxn>
                <a:cxn ang="0">
                  <a:pos x="138" y="153"/>
                </a:cxn>
                <a:cxn ang="0">
                  <a:pos x="146" y="162"/>
                </a:cxn>
                <a:cxn ang="0">
                  <a:pos x="155" y="172"/>
                </a:cxn>
                <a:cxn ang="0">
                  <a:pos x="163" y="181"/>
                </a:cxn>
                <a:cxn ang="0">
                  <a:pos x="171" y="191"/>
                </a:cxn>
                <a:cxn ang="0">
                  <a:pos x="178" y="201"/>
                </a:cxn>
                <a:cxn ang="0">
                  <a:pos x="185" y="212"/>
                </a:cxn>
                <a:cxn ang="0">
                  <a:pos x="191" y="223"/>
                </a:cxn>
                <a:cxn ang="0">
                  <a:pos x="198" y="234"/>
                </a:cxn>
                <a:cxn ang="0">
                  <a:pos x="203" y="246"/>
                </a:cxn>
                <a:cxn ang="0">
                  <a:pos x="209" y="258"/>
                </a:cxn>
                <a:cxn ang="0">
                  <a:pos x="213" y="272"/>
                </a:cxn>
                <a:cxn ang="0">
                  <a:pos x="217" y="285"/>
                </a:cxn>
                <a:cxn ang="0">
                  <a:pos x="220" y="300"/>
                </a:cxn>
                <a:cxn ang="0">
                  <a:pos x="223" y="315"/>
                </a:cxn>
                <a:cxn ang="0">
                  <a:pos x="225" y="331"/>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25" name="Freeform 41"/>
            <p:cNvSpPr>
              <a:spLocks/>
            </p:cNvSpPr>
            <p:nvPr/>
          </p:nvSpPr>
          <p:spPr bwMode="auto">
            <a:xfrm>
              <a:off x="1538" y="1767"/>
              <a:ext cx="359" cy="566"/>
            </a:xfrm>
            <a:custGeom>
              <a:avLst/>
              <a:gdLst/>
              <a:ahLst/>
              <a:cxnLst>
                <a:cxn ang="0">
                  <a:pos x="13" y="472"/>
                </a:cxn>
                <a:cxn ang="0">
                  <a:pos x="30" y="485"/>
                </a:cxn>
                <a:cxn ang="0">
                  <a:pos x="50" y="498"/>
                </a:cxn>
                <a:cxn ang="0">
                  <a:pos x="73" y="511"/>
                </a:cxn>
                <a:cxn ang="0">
                  <a:pos x="97" y="524"/>
                </a:cxn>
                <a:cxn ang="0">
                  <a:pos x="122" y="535"/>
                </a:cxn>
                <a:cxn ang="0">
                  <a:pos x="149" y="546"/>
                </a:cxn>
                <a:cxn ang="0">
                  <a:pos x="176" y="554"/>
                </a:cxn>
                <a:cxn ang="0">
                  <a:pos x="202" y="560"/>
                </a:cxn>
                <a:cxn ang="0">
                  <a:pos x="228" y="564"/>
                </a:cxn>
                <a:cxn ang="0">
                  <a:pos x="253" y="564"/>
                </a:cxn>
                <a:cxn ang="0">
                  <a:pos x="277" y="561"/>
                </a:cxn>
                <a:cxn ang="0">
                  <a:pos x="298" y="555"/>
                </a:cxn>
                <a:cxn ang="0">
                  <a:pos x="316" y="543"/>
                </a:cxn>
                <a:cxn ang="0">
                  <a:pos x="331" y="528"/>
                </a:cxn>
                <a:cxn ang="0">
                  <a:pos x="343" y="507"/>
                </a:cxn>
                <a:cxn ang="0">
                  <a:pos x="349" y="489"/>
                </a:cxn>
                <a:cxn ang="0">
                  <a:pos x="352" y="477"/>
                </a:cxn>
                <a:cxn ang="0">
                  <a:pos x="354" y="465"/>
                </a:cxn>
                <a:cxn ang="0">
                  <a:pos x="356" y="453"/>
                </a:cxn>
                <a:cxn ang="0">
                  <a:pos x="357" y="441"/>
                </a:cxn>
                <a:cxn ang="0">
                  <a:pos x="358" y="429"/>
                </a:cxn>
                <a:cxn ang="0">
                  <a:pos x="357" y="417"/>
                </a:cxn>
                <a:cxn ang="0">
                  <a:pos x="356" y="405"/>
                </a:cxn>
                <a:cxn ang="0">
                  <a:pos x="355" y="392"/>
                </a:cxn>
                <a:cxn ang="0">
                  <a:pos x="353" y="380"/>
                </a:cxn>
                <a:cxn ang="0">
                  <a:pos x="350" y="369"/>
                </a:cxn>
                <a:cxn ang="0">
                  <a:pos x="347" y="357"/>
                </a:cxn>
                <a:cxn ang="0">
                  <a:pos x="343" y="345"/>
                </a:cxn>
                <a:cxn ang="0">
                  <a:pos x="339" y="335"/>
                </a:cxn>
                <a:cxn ang="0">
                  <a:pos x="334" y="324"/>
                </a:cxn>
                <a:cxn ang="0">
                  <a:pos x="322" y="303"/>
                </a:cxn>
                <a:cxn ang="0">
                  <a:pos x="310" y="285"/>
                </a:cxn>
                <a:cxn ang="0">
                  <a:pos x="296" y="264"/>
                </a:cxn>
                <a:cxn ang="0">
                  <a:pos x="280" y="241"/>
                </a:cxn>
                <a:cxn ang="0">
                  <a:pos x="261" y="216"/>
                </a:cxn>
                <a:cxn ang="0">
                  <a:pos x="241" y="191"/>
                </a:cxn>
                <a:cxn ang="0">
                  <a:pos x="220" y="165"/>
                </a:cxn>
                <a:cxn ang="0">
                  <a:pos x="198" y="139"/>
                </a:cxn>
                <a:cxn ang="0">
                  <a:pos x="176" y="113"/>
                </a:cxn>
                <a:cxn ang="0">
                  <a:pos x="154" y="89"/>
                </a:cxn>
                <a:cxn ang="0">
                  <a:pos x="133" y="67"/>
                </a:cxn>
                <a:cxn ang="0">
                  <a:pos x="113" y="47"/>
                </a:cxn>
                <a:cxn ang="0">
                  <a:pos x="94" y="29"/>
                </a:cxn>
                <a:cxn ang="0">
                  <a:pos x="76" y="15"/>
                </a:cxn>
                <a:cxn ang="0">
                  <a:pos x="60" y="5"/>
                </a:cxn>
                <a:cxn ang="0">
                  <a:pos x="47" y="0"/>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26" name="Freeform 42"/>
            <p:cNvSpPr>
              <a:spLocks/>
            </p:cNvSpPr>
            <p:nvPr/>
          </p:nvSpPr>
          <p:spPr bwMode="auto">
            <a:xfrm>
              <a:off x="2009" y="1944"/>
              <a:ext cx="156" cy="307"/>
            </a:xfrm>
            <a:custGeom>
              <a:avLst/>
              <a:gdLst/>
              <a:ahLst/>
              <a:cxnLst>
                <a:cxn ang="0">
                  <a:pos x="2" y="0"/>
                </a:cxn>
                <a:cxn ang="0">
                  <a:pos x="0" y="11"/>
                </a:cxn>
                <a:cxn ang="0">
                  <a:pos x="0" y="17"/>
                </a:cxn>
                <a:cxn ang="0">
                  <a:pos x="1" y="22"/>
                </a:cxn>
                <a:cxn ang="0">
                  <a:pos x="3" y="28"/>
                </a:cxn>
                <a:cxn ang="0">
                  <a:pos x="5" y="32"/>
                </a:cxn>
                <a:cxn ang="0">
                  <a:pos x="9" y="38"/>
                </a:cxn>
                <a:cxn ang="0">
                  <a:pos x="12" y="42"/>
                </a:cxn>
                <a:cxn ang="0">
                  <a:pos x="17" y="47"/>
                </a:cxn>
                <a:cxn ang="0">
                  <a:pos x="21" y="52"/>
                </a:cxn>
                <a:cxn ang="0">
                  <a:pos x="27" y="57"/>
                </a:cxn>
                <a:cxn ang="0">
                  <a:pos x="33" y="61"/>
                </a:cxn>
                <a:cxn ang="0">
                  <a:pos x="39" y="66"/>
                </a:cxn>
                <a:cxn ang="0">
                  <a:pos x="45" y="70"/>
                </a:cxn>
                <a:cxn ang="0">
                  <a:pos x="51" y="75"/>
                </a:cxn>
                <a:cxn ang="0">
                  <a:pos x="58" y="80"/>
                </a:cxn>
                <a:cxn ang="0">
                  <a:pos x="65" y="84"/>
                </a:cxn>
                <a:cxn ang="0">
                  <a:pos x="72" y="88"/>
                </a:cxn>
                <a:cxn ang="0">
                  <a:pos x="79" y="93"/>
                </a:cxn>
                <a:cxn ang="0">
                  <a:pos x="85" y="98"/>
                </a:cxn>
                <a:cxn ang="0">
                  <a:pos x="92" y="103"/>
                </a:cxn>
                <a:cxn ang="0">
                  <a:pos x="99" y="108"/>
                </a:cxn>
                <a:cxn ang="0">
                  <a:pos x="105" y="112"/>
                </a:cxn>
                <a:cxn ang="0">
                  <a:pos x="111" y="118"/>
                </a:cxn>
                <a:cxn ang="0">
                  <a:pos x="117" y="123"/>
                </a:cxn>
                <a:cxn ang="0">
                  <a:pos x="122" y="128"/>
                </a:cxn>
                <a:cxn ang="0">
                  <a:pos x="127" y="134"/>
                </a:cxn>
                <a:cxn ang="0">
                  <a:pos x="132" y="140"/>
                </a:cxn>
                <a:cxn ang="0">
                  <a:pos x="136" y="146"/>
                </a:cxn>
                <a:cxn ang="0">
                  <a:pos x="139" y="152"/>
                </a:cxn>
                <a:cxn ang="0">
                  <a:pos x="142" y="158"/>
                </a:cxn>
                <a:cxn ang="0">
                  <a:pos x="144" y="165"/>
                </a:cxn>
                <a:cxn ang="0">
                  <a:pos x="147" y="177"/>
                </a:cxn>
                <a:cxn ang="0">
                  <a:pos x="149" y="183"/>
                </a:cxn>
                <a:cxn ang="0">
                  <a:pos x="150" y="188"/>
                </a:cxn>
                <a:cxn ang="0">
                  <a:pos x="151" y="193"/>
                </a:cxn>
                <a:cxn ang="0">
                  <a:pos x="152" y="198"/>
                </a:cxn>
                <a:cxn ang="0">
                  <a:pos x="153" y="203"/>
                </a:cxn>
                <a:cxn ang="0">
                  <a:pos x="154" y="207"/>
                </a:cxn>
                <a:cxn ang="0">
                  <a:pos x="154" y="212"/>
                </a:cxn>
                <a:cxn ang="0">
                  <a:pos x="155" y="216"/>
                </a:cxn>
                <a:cxn ang="0">
                  <a:pos x="155" y="220"/>
                </a:cxn>
                <a:cxn ang="0">
                  <a:pos x="155" y="224"/>
                </a:cxn>
                <a:cxn ang="0">
                  <a:pos x="155" y="228"/>
                </a:cxn>
                <a:cxn ang="0">
                  <a:pos x="155" y="231"/>
                </a:cxn>
                <a:cxn ang="0">
                  <a:pos x="154" y="235"/>
                </a:cxn>
                <a:cxn ang="0">
                  <a:pos x="154" y="238"/>
                </a:cxn>
                <a:cxn ang="0">
                  <a:pos x="153" y="242"/>
                </a:cxn>
                <a:cxn ang="0">
                  <a:pos x="152" y="246"/>
                </a:cxn>
                <a:cxn ang="0">
                  <a:pos x="150" y="249"/>
                </a:cxn>
                <a:cxn ang="0">
                  <a:pos x="149" y="253"/>
                </a:cxn>
                <a:cxn ang="0">
                  <a:pos x="147" y="256"/>
                </a:cxn>
                <a:cxn ang="0">
                  <a:pos x="145" y="260"/>
                </a:cxn>
                <a:cxn ang="0">
                  <a:pos x="143" y="264"/>
                </a:cxn>
                <a:cxn ang="0">
                  <a:pos x="140" y="268"/>
                </a:cxn>
                <a:cxn ang="0">
                  <a:pos x="137" y="272"/>
                </a:cxn>
                <a:cxn ang="0">
                  <a:pos x="134" y="276"/>
                </a:cxn>
                <a:cxn ang="0">
                  <a:pos x="130" y="281"/>
                </a:cxn>
                <a:cxn ang="0">
                  <a:pos x="127" y="285"/>
                </a:cxn>
                <a:cxn ang="0">
                  <a:pos x="123" y="290"/>
                </a:cxn>
                <a:cxn ang="0">
                  <a:pos x="118" y="295"/>
                </a:cxn>
                <a:cxn ang="0">
                  <a:pos x="113" y="300"/>
                </a:cxn>
                <a:cxn ang="0">
                  <a:pos x="109" y="306"/>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27" name="Freeform 43"/>
            <p:cNvSpPr>
              <a:spLocks/>
            </p:cNvSpPr>
            <p:nvPr/>
          </p:nvSpPr>
          <p:spPr bwMode="auto">
            <a:xfrm>
              <a:off x="2153" y="1932"/>
              <a:ext cx="535" cy="213"/>
            </a:xfrm>
            <a:custGeom>
              <a:avLst/>
              <a:gdLst/>
              <a:ahLst/>
              <a:cxnLst>
                <a:cxn ang="0">
                  <a:pos x="0" y="212"/>
                </a:cxn>
                <a:cxn ang="0">
                  <a:pos x="9" y="188"/>
                </a:cxn>
                <a:cxn ang="0">
                  <a:pos x="16" y="176"/>
                </a:cxn>
                <a:cxn ang="0">
                  <a:pos x="25" y="165"/>
                </a:cxn>
                <a:cxn ang="0">
                  <a:pos x="35" y="154"/>
                </a:cxn>
                <a:cxn ang="0">
                  <a:pos x="47" y="144"/>
                </a:cxn>
                <a:cxn ang="0">
                  <a:pos x="60" y="134"/>
                </a:cxn>
                <a:cxn ang="0">
                  <a:pos x="75" y="124"/>
                </a:cxn>
                <a:cxn ang="0">
                  <a:pos x="90" y="114"/>
                </a:cxn>
                <a:cxn ang="0">
                  <a:pos x="107" y="105"/>
                </a:cxn>
                <a:cxn ang="0">
                  <a:pos x="124" y="96"/>
                </a:cxn>
                <a:cxn ang="0">
                  <a:pos x="142" y="88"/>
                </a:cxn>
                <a:cxn ang="0">
                  <a:pos x="161" y="80"/>
                </a:cxn>
                <a:cxn ang="0">
                  <a:pos x="181" y="72"/>
                </a:cxn>
                <a:cxn ang="0">
                  <a:pos x="201" y="65"/>
                </a:cxn>
                <a:cxn ang="0">
                  <a:pos x="221" y="58"/>
                </a:cxn>
                <a:cxn ang="0">
                  <a:pos x="242" y="51"/>
                </a:cxn>
                <a:cxn ang="0">
                  <a:pos x="263" y="45"/>
                </a:cxn>
                <a:cxn ang="0">
                  <a:pos x="285" y="39"/>
                </a:cxn>
                <a:cxn ang="0">
                  <a:pos x="306" y="34"/>
                </a:cxn>
                <a:cxn ang="0">
                  <a:pos x="327" y="28"/>
                </a:cxn>
                <a:cxn ang="0">
                  <a:pos x="347" y="24"/>
                </a:cxn>
                <a:cxn ang="0">
                  <a:pos x="368" y="20"/>
                </a:cxn>
                <a:cxn ang="0">
                  <a:pos x="388" y="16"/>
                </a:cxn>
                <a:cxn ang="0">
                  <a:pos x="407" y="12"/>
                </a:cxn>
                <a:cxn ang="0">
                  <a:pos x="426" y="9"/>
                </a:cxn>
                <a:cxn ang="0">
                  <a:pos x="445" y="7"/>
                </a:cxn>
                <a:cxn ang="0">
                  <a:pos x="462" y="4"/>
                </a:cxn>
                <a:cxn ang="0">
                  <a:pos x="478" y="3"/>
                </a:cxn>
                <a:cxn ang="0">
                  <a:pos x="494" y="1"/>
                </a:cxn>
                <a:cxn ang="0">
                  <a:pos x="508" y="0"/>
                </a:cxn>
                <a:cxn ang="0">
                  <a:pos x="521" y="0"/>
                </a:cxn>
                <a:cxn ang="0">
                  <a:pos x="523" y="6"/>
                </a:cxn>
                <a:cxn ang="0">
                  <a:pos x="524" y="8"/>
                </a:cxn>
                <a:cxn ang="0">
                  <a:pos x="525" y="11"/>
                </a:cxn>
                <a:cxn ang="0">
                  <a:pos x="526" y="14"/>
                </a:cxn>
                <a:cxn ang="0">
                  <a:pos x="527" y="17"/>
                </a:cxn>
                <a:cxn ang="0">
                  <a:pos x="527" y="20"/>
                </a:cxn>
                <a:cxn ang="0">
                  <a:pos x="528" y="23"/>
                </a:cxn>
                <a:cxn ang="0">
                  <a:pos x="529" y="26"/>
                </a:cxn>
                <a:cxn ang="0">
                  <a:pos x="529" y="28"/>
                </a:cxn>
                <a:cxn ang="0">
                  <a:pos x="530" y="32"/>
                </a:cxn>
                <a:cxn ang="0">
                  <a:pos x="531" y="34"/>
                </a:cxn>
                <a:cxn ang="0">
                  <a:pos x="531" y="37"/>
                </a:cxn>
                <a:cxn ang="0">
                  <a:pos x="531" y="40"/>
                </a:cxn>
                <a:cxn ang="0">
                  <a:pos x="532" y="43"/>
                </a:cxn>
                <a:cxn ang="0">
                  <a:pos x="533" y="46"/>
                </a:cxn>
                <a:cxn ang="0">
                  <a:pos x="533" y="49"/>
                </a:cxn>
                <a:cxn ang="0">
                  <a:pos x="533" y="52"/>
                </a:cxn>
                <a:cxn ang="0">
                  <a:pos x="533" y="55"/>
                </a:cxn>
                <a:cxn ang="0">
                  <a:pos x="533" y="58"/>
                </a:cxn>
                <a:cxn ang="0">
                  <a:pos x="534" y="61"/>
                </a:cxn>
                <a:cxn ang="0">
                  <a:pos x="534" y="64"/>
                </a:cxn>
                <a:cxn ang="0">
                  <a:pos x="534" y="67"/>
                </a:cxn>
                <a:cxn ang="0">
                  <a:pos x="534" y="70"/>
                </a:cxn>
                <a:cxn ang="0">
                  <a:pos x="534" y="73"/>
                </a:cxn>
                <a:cxn ang="0">
                  <a:pos x="534" y="76"/>
                </a:cxn>
                <a:cxn ang="0">
                  <a:pos x="534" y="79"/>
                </a:cxn>
                <a:cxn ang="0">
                  <a:pos x="533" y="82"/>
                </a:cxn>
                <a:cxn ang="0">
                  <a:pos x="533" y="85"/>
                </a:cxn>
                <a:cxn ang="0">
                  <a:pos x="533" y="88"/>
                </a:cxn>
                <a:cxn ang="0">
                  <a:pos x="533" y="91"/>
                </a:cxn>
                <a:cxn ang="0">
                  <a:pos x="533" y="94"/>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28" name="Freeform 44"/>
            <p:cNvSpPr>
              <a:spLocks/>
            </p:cNvSpPr>
            <p:nvPr/>
          </p:nvSpPr>
          <p:spPr bwMode="auto">
            <a:xfrm>
              <a:off x="2840" y="894"/>
              <a:ext cx="332" cy="973"/>
            </a:xfrm>
            <a:custGeom>
              <a:avLst/>
              <a:gdLst/>
              <a:ahLst/>
              <a:cxnLst>
                <a:cxn ang="0">
                  <a:pos x="208" y="12"/>
                </a:cxn>
                <a:cxn ang="0">
                  <a:pos x="190" y="30"/>
                </a:cxn>
                <a:cxn ang="0">
                  <a:pos x="179" y="52"/>
                </a:cxn>
                <a:cxn ang="0">
                  <a:pos x="175" y="77"/>
                </a:cxn>
                <a:cxn ang="0">
                  <a:pos x="175" y="105"/>
                </a:cxn>
                <a:cxn ang="0">
                  <a:pos x="176" y="134"/>
                </a:cxn>
                <a:cxn ang="0">
                  <a:pos x="178" y="163"/>
                </a:cxn>
                <a:cxn ang="0">
                  <a:pos x="178" y="192"/>
                </a:cxn>
                <a:cxn ang="0">
                  <a:pos x="174" y="219"/>
                </a:cxn>
                <a:cxn ang="0">
                  <a:pos x="164" y="244"/>
                </a:cxn>
                <a:cxn ang="0">
                  <a:pos x="148" y="264"/>
                </a:cxn>
                <a:cxn ang="0">
                  <a:pos x="138" y="272"/>
                </a:cxn>
                <a:cxn ang="0">
                  <a:pos x="126" y="280"/>
                </a:cxn>
                <a:cxn ang="0">
                  <a:pos x="114" y="289"/>
                </a:cxn>
                <a:cxn ang="0">
                  <a:pos x="102" y="298"/>
                </a:cxn>
                <a:cxn ang="0">
                  <a:pos x="91" y="308"/>
                </a:cxn>
                <a:cxn ang="0">
                  <a:pos x="82" y="318"/>
                </a:cxn>
                <a:cxn ang="0">
                  <a:pos x="76" y="331"/>
                </a:cxn>
                <a:cxn ang="0">
                  <a:pos x="73" y="344"/>
                </a:cxn>
                <a:cxn ang="0">
                  <a:pos x="75" y="360"/>
                </a:cxn>
                <a:cxn ang="0">
                  <a:pos x="82" y="377"/>
                </a:cxn>
                <a:cxn ang="0">
                  <a:pos x="94" y="395"/>
                </a:cxn>
                <a:cxn ang="0">
                  <a:pos x="104" y="406"/>
                </a:cxn>
                <a:cxn ang="0">
                  <a:pos x="114" y="415"/>
                </a:cxn>
                <a:cxn ang="0">
                  <a:pos x="125" y="423"/>
                </a:cxn>
                <a:cxn ang="0">
                  <a:pos x="134" y="432"/>
                </a:cxn>
                <a:cxn ang="0">
                  <a:pos x="143" y="441"/>
                </a:cxn>
                <a:cxn ang="0">
                  <a:pos x="150" y="452"/>
                </a:cxn>
                <a:cxn ang="0">
                  <a:pos x="154" y="464"/>
                </a:cxn>
                <a:cxn ang="0">
                  <a:pos x="156" y="480"/>
                </a:cxn>
                <a:cxn ang="0">
                  <a:pos x="155" y="500"/>
                </a:cxn>
                <a:cxn ang="0">
                  <a:pos x="151" y="518"/>
                </a:cxn>
                <a:cxn ang="0">
                  <a:pos x="148" y="537"/>
                </a:cxn>
                <a:cxn ang="0">
                  <a:pos x="144" y="562"/>
                </a:cxn>
                <a:cxn ang="0">
                  <a:pos x="138" y="590"/>
                </a:cxn>
                <a:cxn ang="0">
                  <a:pos x="133" y="621"/>
                </a:cxn>
                <a:cxn ang="0">
                  <a:pos x="127" y="652"/>
                </a:cxn>
                <a:cxn ang="0">
                  <a:pos x="121" y="680"/>
                </a:cxn>
                <a:cxn ang="0">
                  <a:pos x="116" y="706"/>
                </a:cxn>
                <a:cxn ang="0">
                  <a:pos x="112" y="726"/>
                </a:cxn>
                <a:cxn ang="0">
                  <a:pos x="108" y="739"/>
                </a:cxn>
                <a:cxn ang="0">
                  <a:pos x="96" y="750"/>
                </a:cxn>
                <a:cxn ang="0">
                  <a:pos x="83" y="757"/>
                </a:cxn>
                <a:cxn ang="0">
                  <a:pos x="70" y="760"/>
                </a:cxn>
                <a:cxn ang="0">
                  <a:pos x="57" y="761"/>
                </a:cxn>
                <a:cxn ang="0">
                  <a:pos x="46" y="761"/>
                </a:cxn>
                <a:cxn ang="0">
                  <a:pos x="35" y="761"/>
                </a:cxn>
                <a:cxn ang="0">
                  <a:pos x="25" y="763"/>
                </a:cxn>
                <a:cxn ang="0">
                  <a:pos x="17" y="768"/>
                </a:cxn>
                <a:cxn ang="0">
                  <a:pos x="10" y="777"/>
                </a:cxn>
                <a:cxn ang="0">
                  <a:pos x="4" y="792"/>
                </a:cxn>
                <a:cxn ang="0">
                  <a:pos x="0" y="814"/>
                </a:cxn>
                <a:cxn ang="0">
                  <a:pos x="6" y="851"/>
                </a:cxn>
                <a:cxn ang="0">
                  <a:pos x="24" y="877"/>
                </a:cxn>
                <a:cxn ang="0">
                  <a:pos x="52" y="900"/>
                </a:cxn>
                <a:cxn ang="0">
                  <a:pos x="87" y="921"/>
                </a:cxn>
                <a:cxn ang="0">
                  <a:pos x="127" y="939"/>
                </a:cxn>
                <a:cxn ang="0">
                  <a:pos x="169" y="953"/>
                </a:cxn>
                <a:cxn ang="0">
                  <a:pos x="212" y="964"/>
                </a:cxn>
                <a:cxn ang="0">
                  <a:pos x="253" y="970"/>
                </a:cxn>
                <a:cxn ang="0">
                  <a:pos x="291" y="972"/>
                </a:cxn>
                <a:cxn ang="0">
                  <a:pos x="322" y="969"/>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29" name="Freeform 45"/>
            <p:cNvSpPr>
              <a:spLocks/>
            </p:cNvSpPr>
            <p:nvPr/>
          </p:nvSpPr>
          <p:spPr bwMode="auto">
            <a:xfrm>
              <a:off x="2669" y="940"/>
              <a:ext cx="148" cy="214"/>
            </a:xfrm>
            <a:custGeom>
              <a:avLst/>
              <a:gdLst/>
              <a:ahLst/>
              <a:cxnLst>
                <a:cxn ang="0">
                  <a:pos x="76" y="213"/>
                </a:cxn>
                <a:cxn ang="0">
                  <a:pos x="80" y="198"/>
                </a:cxn>
                <a:cxn ang="0">
                  <a:pos x="81" y="192"/>
                </a:cxn>
                <a:cxn ang="0">
                  <a:pos x="81" y="185"/>
                </a:cxn>
                <a:cxn ang="0">
                  <a:pos x="80" y="178"/>
                </a:cxn>
                <a:cxn ang="0">
                  <a:pos x="78" y="172"/>
                </a:cxn>
                <a:cxn ang="0">
                  <a:pos x="76" y="166"/>
                </a:cxn>
                <a:cxn ang="0">
                  <a:pos x="73" y="161"/>
                </a:cxn>
                <a:cxn ang="0">
                  <a:pos x="70" y="155"/>
                </a:cxn>
                <a:cxn ang="0">
                  <a:pos x="67" y="150"/>
                </a:cxn>
                <a:cxn ang="0">
                  <a:pos x="63" y="144"/>
                </a:cxn>
                <a:cxn ang="0">
                  <a:pos x="59" y="139"/>
                </a:cxn>
                <a:cxn ang="0">
                  <a:pos x="54" y="134"/>
                </a:cxn>
                <a:cxn ang="0">
                  <a:pos x="50" y="129"/>
                </a:cxn>
                <a:cxn ang="0">
                  <a:pos x="45" y="124"/>
                </a:cxn>
                <a:cxn ang="0">
                  <a:pos x="40" y="119"/>
                </a:cxn>
                <a:cxn ang="0">
                  <a:pos x="35" y="114"/>
                </a:cxn>
                <a:cxn ang="0">
                  <a:pos x="31" y="108"/>
                </a:cxn>
                <a:cxn ang="0">
                  <a:pos x="26" y="103"/>
                </a:cxn>
                <a:cxn ang="0">
                  <a:pos x="22" y="98"/>
                </a:cxn>
                <a:cxn ang="0">
                  <a:pos x="17" y="93"/>
                </a:cxn>
                <a:cxn ang="0">
                  <a:pos x="14" y="88"/>
                </a:cxn>
                <a:cxn ang="0">
                  <a:pos x="10" y="82"/>
                </a:cxn>
                <a:cxn ang="0">
                  <a:pos x="7" y="76"/>
                </a:cxn>
                <a:cxn ang="0">
                  <a:pos x="5" y="71"/>
                </a:cxn>
                <a:cxn ang="0">
                  <a:pos x="3" y="65"/>
                </a:cxn>
                <a:cxn ang="0">
                  <a:pos x="1" y="59"/>
                </a:cxn>
                <a:cxn ang="0">
                  <a:pos x="0" y="52"/>
                </a:cxn>
                <a:cxn ang="0">
                  <a:pos x="0" y="46"/>
                </a:cxn>
                <a:cxn ang="0">
                  <a:pos x="1" y="39"/>
                </a:cxn>
                <a:cxn ang="0">
                  <a:pos x="2" y="32"/>
                </a:cxn>
                <a:cxn ang="0">
                  <a:pos x="5" y="24"/>
                </a:cxn>
                <a:cxn ang="0">
                  <a:pos x="13" y="22"/>
                </a:cxn>
                <a:cxn ang="0">
                  <a:pos x="18" y="21"/>
                </a:cxn>
                <a:cxn ang="0">
                  <a:pos x="22" y="20"/>
                </a:cxn>
                <a:cxn ang="0">
                  <a:pos x="27" y="18"/>
                </a:cxn>
                <a:cxn ang="0">
                  <a:pos x="31" y="17"/>
                </a:cxn>
                <a:cxn ang="0">
                  <a:pos x="35" y="16"/>
                </a:cxn>
                <a:cxn ang="0">
                  <a:pos x="40" y="15"/>
                </a:cxn>
                <a:cxn ang="0">
                  <a:pos x="44" y="14"/>
                </a:cxn>
                <a:cxn ang="0">
                  <a:pos x="49" y="12"/>
                </a:cxn>
                <a:cxn ang="0">
                  <a:pos x="53" y="11"/>
                </a:cxn>
                <a:cxn ang="0">
                  <a:pos x="57" y="10"/>
                </a:cxn>
                <a:cxn ang="0">
                  <a:pos x="62" y="9"/>
                </a:cxn>
                <a:cxn ang="0">
                  <a:pos x="66" y="8"/>
                </a:cxn>
                <a:cxn ang="0">
                  <a:pos x="71" y="7"/>
                </a:cxn>
                <a:cxn ang="0">
                  <a:pos x="75" y="6"/>
                </a:cxn>
                <a:cxn ang="0">
                  <a:pos x="79" y="5"/>
                </a:cxn>
                <a:cxn ang="0">
                  <a:pos x="84" y="4"/>
                </a:cxn>
                <a:cxn ang="0">
                  <a:pos x="88" y="3"/>
                </a:cxn>
                <a:cxn ang="0">
                  <a:pos x="93" y="2"/>
                </a:cxn>
                <a:cxn ang="0">
                  <a:pos x="97" y="2"/>
                </a:cxn>
                <a:cxn ang="0">
                  <a:pos x="101" y="1"/>
                </a:cxn>
                <a:cxn ang="0">
                  <a:pos x="106" y="1"/>
                </a:cxn>
                <a:cxn ang="0">
                  <a:pos x="111" y="0"/>
                </a:cxn>
                <a:cxn ang="0">
                  <a:pos x="115" y="0"/>
                </a:cxn>
                <a:cxn ang="0">
                  <a:pos x="119" y="0"/>
                </a:cxn>
                <a:cxn ang="0">
                  <a:pos x="124" y="0"/>
                </a:cxn>
                <a:cxn ang="0">
                  <a:pos x="129" y="0"/>
                </a:cxn>
                <a:cxn ang="0">
                  <a:pos x="133" y="0"/>
                </a:cxn>
                <a:cxn ang="0">
                  <a:pos x="138" y="0"/>
                </a:cxn>
                <a:cxn ang="0">
                  <a:pos x="142" y="0"/>
                </a:cxn>
                <a:cxn ang="0">
                  <a:pos x="147" y="1"/>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30" name="Freeform 46"/>
            <p:cNvSpPr>
              <a:spLocks/>
            </p:cNvSpPr>
            <p:nvPr/>
          </p:nvSpPr>
          <p:spPr bwMode="auto">
            <a:xfrm>
              <a:off x="2295" y="2737"/>
              <a:ext cx="709" cy="270"/>
            </a:xfrm>
            <a:custGeom>
              <a:avLst/>
              <a:gdLst/>
              <a:ahLst/>
              <a:cxnLst>
                <a:cxn ang="0">
                  <a:pos x="699" y="269"/>
                </a:cxn>
                <a:cxn ang="0">
                  <a:pos x="707" y="231"/>
                </a:cxn>
                <a:cxn ang="0">
                  <a:pos x="708" y="215"/>
                </a:cxn>
                <a:cxn ang="0">
                  <a:pos x="707" y="200"/>
                </a:cxn>
                <a:cxn ang="0">
                  <a:pos x="705" y="187"/>
                </a:cxn>
                <a:cxn ang="0">
                  <a:pos x="700" y="175"/>
                </a:cxn>
                <a:cxn ang="0">
                  <a:pos x="693" y="165"/>
                </a:cxn>
                <a:cxn ang="0">
                  <a:pos x="685" y="155"/>
                </a:cxn>
                <a:cxn ang="0">
                  <a:pos x="676" y="147"/>
                </a:cxn>
                <a:cxn ang="0">
                  <a:pos x="665" y="140"/>
                </a:cxn>
                <a:cxn ang="0">
                  <a:pos x="653" y="134"/>
                </a:cxn>
                <a:cxn ang="0">
                  <a:pos x="639" y="129"/>
                </a:cxn>
                <a:cxn ang="0">
                  <a:pos x="625" y="125"/>
                </a:cxn>
                <a:cxn ang="0">
                  <a:pos x="610" y="121"/>
                </a:cxn>
                <a:cxn ang="0">
                  <a:pos x="594" y="118"/>
                </a:cxn>
                <a:cxn ang="0">
                  <a:pos x="578" y="116"/>
                </a:cxn>
                <a:cxn ang="0">
                  <a:pos x="561" y="114"/>
                </a:cxn>
                <a:cxn ang="0">
                  <a:pos x="544" y="113"/>
                </a:cxn>
                <a:cxn ang="0">
                  <a:pos x="526" y="112"/>
                </a:cxn>
                <a:cxn ang="0">
                  <a:pos x="509" y="111"/>
                </a:cxn>
                <a:cxn ang="0">
                  <a:pos x="491" y="110"/>
                </a:cxn>
                <a:cxn ang="0">
                  <a:pos x="473" y="110"/>
                </a:cxn>
                <a:cxn ang="0">
                  <a:pos x="456" y="109"/>
                </a:cxn>
                <a:cxn ang="0">
                  <a:pos x="439" y="109"/>
                </a:cxn>
                <a:cxn ang="0">
                  <a:pos x="423" y="108"/>
                </a:cxn>
                <a:cxn ang="0">
                  <a:pos x="407" y="107"/>
                </a:cxn>
                <a:cxn ang="0">
                  <a:pos x="392" y="105"/>
                </a:cxn>
                <a:cxn ang="0">
                  <a:pos x="377" y="104"/>
                </a:cxn>
                <a:cxn ang="0">
                  <a:pos x="364" y="101"/>
                </a:cxn>
                <a:cxn ang="0">
                  <a:pos x="352" y="99"/>
                </a:cxn>
                <a:cxn ang="0">
                  <a:pos x="341" y="95"/>
                </a:cxn>
                <a:cxn ang="0">
                  <a:pos x="331" y="91"/>
                </a:cxn>
                <a:cxn ang="0">
                  <a:pos x="315" y="83"/>
                </a:cxn>
                <a:cxn ang="0">
                  <a:pos x="307" y="79"/>
                </a:cxn>
                <a:cxn ang="0">
                  <a:pos x="298" y="75"/>
                </a:cxn>
                <a:cxn ang="0">
                  <a:pos x="289" y="70"/>
                </a:cxn>
                <a:cxn ang="0">
                  <a:pos x="279" y="65"/>
                </a:cxn>
                <a:cxn ang="0">
                  <a:pos x="269" y="61"/>
                </a:cxn>
                <a:cxn ang="0">
                  <a:pos x="259" y="56"/>
                </a:cxn>
                <a:cxn ang="0">
                  <a:pos x="249" y="52"/>
                </a:cxn>
                <a:cxn ang="0">
                  <a:pos x="238" y="47"/>
                </a:cxn>
                <a:cxn ang="0">
                  <a:pos x="227" y="43"/>
                </a:cxn>
                <a:cxn ang="0">
                  <a:pos x="216" y="38"/>
                </a:cxn>
                <a:cxn ang="0">
                  <a:pos x="205" y="34"/>
                </a:cxn>
                <a:cxn ang="0">
                  <a:pos x="194" y="30"/>
                </a:cxn>
                <a:cxn ang="0">
                  <a:pos x="183" y="26"/>
                </a:cxn>
                <a:cxn ang="0">
                  <a:pos x="171" y="22"/>
                </a:cxn>
                <a:cxn ang="0">
                  <a:pos x="160" y="19"/>
                </a:cxn>
                <a:cxn ang="0">
                  <a:pos x="149" y="15"/>
                </a:cxn>
                <a:cxn ang="0">
                  <a:pos x="137" y="12"/>
                </a:cxn>
                <a:cxn ang="0">
                  <a:pos x="126" y="9"/>
                </a:cxn>
                <a:cxn ang="0">
                  <a:pos x="114" y="7"/>
                </a:cxn>
                <a:cxn ang="0">
                  <a:pos x="103" y="5"/>
                </a:cxn>
                <a:cxn ang="0">
                  <a:pos x="92" y="3"/>
                </a:cxn>
                <a:cxn ang="0">
                  <a:pos x="81" y="1"/>
                </a:cxn>
                <a:cxn ang="0">
                  <a:pos x="70" y="1"/>
                </a:cxn>
                <a:cxn ang="0">
                  <a:pos x="59" y="0"/>
                </a:cxn>
                <a:cxn ang="0">
                  <a:pos x="49" y="0"/>
                </a:cxn>
                <a:cxn ang="0">
                  <a:pos x="39" y="1"/>
                </a:cxn>
                <a:cxn ang="0">
                  <a:pos x="28" y="2"/>
                </a:cxn>
                <a:cxn ang="0">
                  <a:pos x="19" y="3"/>
                </a:cxn>
                <a:cxn ang="0">
                  <a:pos x="9" y="5"/>
                </a:cxn>
                <a:cxn ang="0">
                  <a:pos x="0" y="9"/>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31" name="Freeform 47"/>
            <p:cNvSpPr>
              <a:spLocks/>
            </p:cNvSpPr>
            <p:nvPr/>
          </p:nvSpPr>
          <p:spPr bwMode="auto">
            <a:xfrm>
              <a:off x="2816" y="2580"/>
              <a:ext cx="806" cy="192"/>
            </a:xfrm>
            <a:custGeom>
              <a:avLst/>
              <a:gdLst/>
              <a:ahLst/>
              <a:cxnLst>
                <a:cxn ang="0">
                  <a:pos x="12" y="25"/>
                </a:cxn>
                <a:cxn ang="0">
                  <a:pos x="29" y="39"/>
                </a:cxn>
                <a:cxn ang="0">
                  <a:pos x="48" y="54"/>
                </a:cxn>
                <a:cxn ang="0">
                  <a:pos x="71" y="69"/>
                </a:cxn>
                <a:cxn ang="0">
                  <a:pos x="95" y="85"/>
                </a:cxn>
                <a:cxn ang="0">
                  <a:pos x="121" y="101"/>
                </a:cxn>
                <a:cxn ang="0">
                  <a:pos x="149" y="116"/>
                </a:cxn>
                <a:cxn ang="0">
                  <a:pos x="177" y="132"/>
                </a:cxn>
                <a:cxn ang="0">
                  <a:pos x="206" y="146"/>
                </a:cxn>
                <a:cxn ang="0">
                  <a:pos x="234" y="158"/>
                </a:cxn>
                <a:cxn ang="0">
                  <a:pos x="262" y="170"/>
                </a:cxn>
                <a:cxn ang="0">
                  <a:pos x="289" y="179"/>
                </a:cxn>
                <a:cxn ang="0">
                  <a:pos x="315" y="186"/>
                </a:cxn>
                <a:cxn ang="0">
                  <a:pos x="338" y="190"/>
                </a:cxn>
                <a:cxn ang="0">
                  <a:pos x="360" y="191"/>
                </a:cxn>
                <a:cxn ang="0">
                  <a:pos x="378" y="190"/>
                </a:cxn>
                <a:cxn ang="0">
                  <a:pos x="404" y="180"/>
                </a:cxn>
                <a:cxn ang="0">
                  <a:pos x="418" y="172"/>
                </a:cxn>
                <a:cxn ang="0">
                  <a:pos x="429" y="162"/>
                </a:cxn>
                <a:cxn ang="0">
                  <a:pos x="439" y="150"/>
                </a:cxn>
                <a:cxn ang="0">
                  <a:pos x="448" y="138"/>
                </a:cxn>
                <a:cxn ang="0">
                  <a:pos x="456" y="124"/>
                </a:cxn>
                <a:cxn ang="0">
                  <a:pos x="463" y="111"/>
                </a:cxn>
                <a:cxn ang="0">
                  <a:pos x="470" y="97"/>
                </a:cxn>
                <a:cxn ang="0">
                  <a:pos x="478" y="84"/>
                </a:cxn>
                <a:cxn ang="0">
                  <a:pos x="486" y="71"/>
                </a:cxn>
                <a:cxn ang="0">
                  <a:pos x="496" y="59"/>
                </a:cxn>
                <a:cxn ang="0">
                  <a:pos x="508" y="48"/>
                </a:cxn>
                <a:cxn ang="0">
                  <a:pos x="522" y="38"/>
                </a:cxn>
                <a:cxn ang="0">
                  <a:pos x="538" y="31"/>
                </a:cxn>
                <a:cxn ang="0">
                  <a:pos x="557" y="26"/>
                </a:cxn>
                <a:cxn ang="0">
                  <a:pos x="582" y="22"/>
                </a:cxn>
                <a:cxn ang="0">
                  <a:pos x="597" y="20"/>
                </a:cxn>
                <a:cxn ang="0">
                  <a:pos x="612" y="18"/>
                </a:cxn>
                <a:cxn ang="0">
                  <a:pos x="626" y="16"/>
                </a:cxn>
                <a:cxn ang="0">
                  <a:pos x="641" y="14"/>
                </a:cxn>
                <a:cxn ang="0">
                  <a:pos x="656" y="12"/>
                </a:cxn>
                <a:cxn ang="0">
                  <a:pos x="671" y="10"/>
                </a:cxn>
                <a:cxn ang="0">
                  <a:pos x="686" y="8"/>
                </a:cxn>
                <a:cxn ang="0">
                  <a:pos x="701" y="6"/>
                </a:cxn>
                <a:cxn ang="0">
                  <a:pos x="716" y="5"/>
                </a:cxn>
                <a:cxn ang="0">
                  <a:pos x="731" y="4"/>
                </a:cxn>
                <a:cxn ang="0">
                  <a:pos x="746" y="2"/>
                </a:cxn>
                <a:cxn ang="0">
                  <a:pos x="760" y="1"/>
                </a:cxn>
                <a:cxn ang="0">
                  <a:pos x="775" y="1"/>
                </a:cxn>
                <a:cxn ang="0">
                  <a:pos x="790" y="0"/>
                </a:cxn>
                <a:cxn ang="0">
                  <a:pos x="805" y="0"/>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32" name="Freeform 48"/>
            <p:cNvSpPr>
              <a:spLocks/>
            </p:cNvSpPr>
            <p:nvPr/>
          </p:nvSpPr>
          <p:spPr bwMode="auto">
            <a:xfrm>
              <a:off x="3159" y="2154"/>
              <a:ext cx="676" cy="392"/>
            </a:xfrm>
            <a:custGeom>
              <a:avLst/>
              <a:gdLst/>
              <a:ahLst/>
              <a:cxnLst>
                <a:cxn ang="0">
                  <a:pos x="0" y="368"/>
                </a:cxn>
                <a:cxn ang="0">
                  <a:pos x="9" y="346"/>
                </a:cxn>
                <a:cxn ang="0">
                  <a:pos x="25" y="326"/>
                </a:cxn>
                <a:cxn ang="0">
                  <a:pos x="48" y="307"/>
                </a:cxn>
                <a:cxn ang="0">
                  <a:pos x="77" y="290"/>
                </a:cxn>
                <a:cxn ang="0">
                  <a:pos x="110" y="274"/>
                </a:cxn>
                <a:cxn ang="0">
                  <a:pos x="147" y="259"/>
                </a:cxn>
                <a:cxn ang="0">
                  <a:pos x="186" y="245"/>
                </a:cxn>
                <a:cxn ang="0">
                  <a:pos x="226" y="231"/>
                </a:cxn>
                <a:cxn ang="0">
                  <a:pos x="267" y="218"/>
                </a:cxn>
                <a:cxn ang="0">
                  <a:pos x="307" y="206"/>
                </a:cxn>
                <a:cxn ang="0">
                  <a:pos x="346" y="194"/>
                </a:cxn>
                <a:cxn ang="0">
                  <a:pos x="381" y="181"/>
                </a:cxn>
                <a:cxn ang="0">
                  <a:pos x="413" y="169"/>
                </a:cxn>
                <a:cxn ang="0">
                  <a:pos x="441" y="156"/>
                </a:cxn>
                <a:cxn ang="0">
                  <a:pos x="462" y="144"/>
                </a:cxn>
                <a:cxn ang="0">
                  <a:pos x="478" y="130"/>
                </a:cxn>
                <a:cxn ang="0">
                  <a:pos x="488" y="120"/>
                </a:cxn>
                <a:cxn ang="0">
                  <a:pos x="497" y="109"/>
                </a:cxn>
                <a:cxn ang="0">
                  <a:pos x="505" y="99"/>
                </a:cxn>
                <a:cxn ang="0">
                  <a:pos x="514" y="88"/>
                </a:cxn>
                <a:cxn ang="0">
                  <a:pos x="522" y="77"/>
                </a:cxn>
                <a:cxn ang="0">
                  <a:pos x="530" y="67"/>
                </a:cxn>
                <a:cxn ang="0">
                  <a:pos x="538" y="57"/>
                </a:cxn>
                <a:cxn ang="0">
                  <a:pos x="547" y="47"/>
                </a:cxn>
                <a:cxn ang="0">
                  <a:pos x="556" y="38"/>
                </a:cxn>
                <a:cxn ang="0">
                  <a:pos x="566" y="29"/>
                </a:cxn>
                <a:cxn ang="0">
                  <a:pos x="577" y="21"/>
                </a:cxn>
                <a:cxn ang="0">
                  <a:pos x="590" y="14"/>
                </a:cxn>
                <a:cxn ang="0">
                  <a:pos x="603" y="8"/>
                </a:cxn>
                <a:cxn ang="0">
                  <a:pos x="619" y="4"/>
                </a:cxn>
                <a:cxn ang="0">
                  <a:pos x="630" y="1"/>
                </a:cxn>
                <a:cxn ang="0">
                  <a:pos x="633" y="1"/>
                </a:cxn>
                <a:cxn ang="0">
                  <a:pos x="636" y="0"/>
                </a:cxn>
                <a:cxn ang="0">
                  <a:pos x="639" y="0"/>
                </a:cxn>
                <a:cxn ang="0">
                  <a:pos x="642" y="0"/>
                </a:cxn>
                <a:cxn ang="0">
                  <a:pos x="645" y="0"/>
                </a:cxn>
                <a:cxn ang="0">
                  <a:pos x="648" y="0"/>
                </a:cxn>
                <a:cxn ang="0">
                  <a:pos x="651" y="0"/>
                </a:cxn>
                <a:cxn ang="0">
                  <a:pos x="654" y="0"/>
                </a:cxn>
                <a:cxn ang="0">
                  <a:pos x="657" y="0"/>
                </a:cxn>
                <a:cxn ang="0">
                  <a:pos x="660" y="0"/>
                </a:cxn>
                <a:cxn ang="0">
                  <a:pos x="663" y="0"/>
                </a:cxn>
                <a:cxn ang="0">
                  <a:pos x="666" y="0"/>
                </a:cxn>
                <a:cxn ang="0">
                  <a:pos x="669" y="1"/>
                </a:cxn>
                <a:cxn ang="0">
                  <a:pos x="671" y="1"/>
                </a:cxn>
                <a:cxn ang="0">
                  <a:pos x="675" y="2"/>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33" name="Freeform 49"/>
            <p:cNvSpPr>
              <a:spLocks/>
            </p:cNvSpPr>
            <p:nvPr/>
          </p:nvSpPr>
          <p:spPr bwMode="auto">
            <a:xfrm>
              <a:off x="3786" y="2291"/>
              <a:ext cx="214" cy="137"/>
            </a:xfrm>
            <a:custGeom>
              <a:avLst/>
              <a:gdLst/>
              <a:ahLst/>
              <a:cxnLst>
                <a:cxn ang="0">
                  <a:pos x="213" y="7"/>
                </a:cxn>
                <a:cxn ang="0">
                  <a:pos x="194" y="2"/>
                </a:cxn>
                <a:cxn ang="0">
                  <a:pos x="184" y="1"/>
                </a:cxn>
                <a:cxn ang="0">
                  <a:pos x="175" y="1"/>
                </a:cxn>
                <a:cxn ang="0">
                  <a:pos x="166" y="0"/>
                </a:cxn>
                <a:cxn ang="0">
                  <a:pos x="156" y="1"/>
                </a:cxn>
                <a:cxn ang="0">
                  <a:pos x="147" y="1"/>
                </a:cxn>
                <a:cxn ang="0">
                  <a:pos x="138" y="3"/>
                </a:cxn>
                <a:cxn ang="0">
                  <a:pos x="130" y="4"/>
                </a:cxn>
                <a:cxn ang="0">
                  <a:pos x="121" y="7"/>
                </a:cxn>
                <a:cxn ang="0">
                  <a:pos x="112" y="9"/>
                </a:cxn>
                <a:cxn ang="0">
                  <a:pos x="104" y="12"/>
                </a:cxn>
                <a:cxn ang="0">
                  <a:pos x="95" y="15"/>
                </a:cxn>
                <a:cxn ang="0">
                  <a:pos x="87" y="19"/>
                </a:cxn>
                <a:cxn ang="0">
                  <a:pos x="80" y="23"/>
                </a:cxn>
                <a:cxn ang="0">
                  <a:pos x="72" y="27"/>
                </a:cxn>
                <a:cxn ang="0">
                  <a:pos x="65" y="32"/>
                </a:cxn>
                <a:cxn ang="0">
                  <a:pos x="58" y="37"/>
                </a:cxn>
                <a:cxn ang="0">
                  <a:pos x="51" y="43"/>
                </a:cxn>
                <a:cxn ang="0">
                  <a:pos x="45" y="49"/>
                </a:cxn>
                <a:cxn ang="0">
                  <a:pos x="39" y="55"/>
                </a:cxn>
                <a:cxn ang="0">
                  <a:pos x="33" y="61"/>
                </a:cxn>
                <a:cxn ang="0">
                  <a:pos x="28" y="67"/>
                </a:cxn>
                <a:cxn ang="0">
                  <a:pos x="23" y="74"/>
                </a:cxn>
                <a:cxn ang="0">
                  <a:pos x="19" y="81"/>
                </a:cxn>
                <a:cxn ang="0">
                  <a:pos x="14" y="89"/>
                </a:cxn>
                <a:cxn ang="0">
                  <a:pos x="11" y="96"/>
                </a:cxn>
                <a:cxn ang="0">
                  <a:pos x="8" y="104"/>
                </a:cxn>
                <a:cxn ang="0">
                  <a:pos x="5" y="111"/>
                </a:cxn>
                <a:cxn ang="0">
                  <a:pos x="3" y="119"/>
                </a:cxn>
                <a:cxn ang="0">
                  <a:pos x="1" y="128"/>
                </a:cxn>
                <a:cxn ang="0">
                  <a:pos x="0" y="136"/>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34" name="Freeform 50"/>
            <p:cNvSpPr>
              <a:spLocks/>
            </p:cNvSpPr>
            <p:nvPr/>
          </p:nvSpPr>
          <p:spPr bwMode="auto">
            <a:xfrm>
              <a:off x="3573" y="1484"/>
              <a:ext cx="422" cy="551"/>
            </a:xfrm>
            <a:custGeom>
              <a:avLst/>
              <a:gdLst/>
              <a:ahLst/>
              <a:cxnLst>
                <a:cxn ang="0">
                  <a:pos x="411" y="27"/>
                </a:cxn>
                <a:cxn ang="0">
                  <a:pos x="417" y="51"/>
                </a:cxn>
                <a:cxn ang="0">
                  <a:pos x="421" y="72"/>
                </a:cxn>
                <a:cxn ang="0">
                  <a:pos x="421" y="90"/>
                </a:cxn>
                <a:cxn ang="0">
                  <a:pos x="419" y="105"/>
                </a:cxn>
                <a:cxn ang="0">
                  <a:pos x="415" y="118"/>
                </a:cxn>
                <a:cxn ang="0">
                  <a:pos x="409" y="130"/>
                </a:cxn>
                <a:cxn ang="0">
                  <a:pos x="401" y="141"/>
                </a:cxn>
                <a:cxn ang="0">
                  <a:pos x="393" y="151"/>
                </a:cxn>
                <a:cxn ang="0">
                  <a:pos x="384" y="161"/>
                </a:cxn>
                <a:cxn ang="0">
                  <a:pos x="375" y="172"/>
                </a:cxn>
                <a:cxn ang="0">
                  <a:pos x="365" y="183"/>
                </a:cxn>
                <a:cxn ang="0">
                  <a:pos x="355" y="196"/>
                </a:cxn>
                <a:cxn ang="0">
                  <a:pos x="347" y="210"/>
                </a:cxn>
                <a:cxn ang="0">
                  <a:pos x="339" y="227"/>
                </a:cxn>
                <a:cxn ang="0">
                  <a:pos x="332" y="247"/>
                </a:cxn>
                <a:cxn ang="0">
                  <a:pos x="326" y="268"/>
                </a:cxn>
                <a:cxn ang="0">
                  <a:pos x="324" y="279"/>
                </a:cxn>
                <a:cxn ang="0">
                  <a:pos x="322" y="288"/>
                </a:cxn>
                <a:cxn ang="0">
                  <a:pos x="322" y="296"/>
                </a:cxn>
                <a:cxn ang="0">
                  <a:pos x="321" y="302"/>
                </a:cxn>
                <a:cxn ang="0">
                  <a:pos x="321" y="307"/>
                </a:cxn>
                <a:cxn ang="0">
                  <a:pos x="321" y="311"/>
                </a:cxn>
                <a:cxn ang="0">
                  <a:pos x="321" y="315"/>
                </a:cxn>
                <a:cxn ang="0">
                  <a:pos x="319" y="319"/>
                </a:cxn>
                <a:cxn ang="0">
                  <a:pos x="318" y="324"/>
                </a:cxn>
                <a:cxn ang="0">
                  <a:pos x="315" y="328"/>
                </a:cxn>
                <a:cxn ang="0">
                  <a:pos x="311" y="334"/>
                </a:cxn>
                <a:cxn ang="0">
                  <a:pos x="305" y="341"/>
                </a:cxn>
                <a:cxn ang="0">
                  <a:pos x="299" y="349"/>
                </a:cxn>
                <a:cxn ang="0">
                  <a:pos x="289" y="360"/>
                </a:cxn>
                <a:cxn ang="0">
                  <a:pos x="269" y="383"/>
                </a:cxn>
                <a:cxn ang="0">
                  <a:pos x="254" y="402"/>
                </a:cxn>
                <a:cxn ang="0">
                  <a:pos x="240" y="421"/>
                </a:cxn>
                <a:cxn ang="0">
                  <a:pos x="227" y="440"/>
                </a:cxn>
                <a:cxn ang="0">
                  <a:pos x="213" y="459"/>
                </a:cxn>
                <a:cxn ang="0">
                  <a:pos x="200" y="478"/>
                </a:cxn>
                <a:cxn ang="0">
                  <a:pos x="186" y="494"/>
                </a:cxn>
                <a:cxn ang="0">
                  <a:pos x="171" y="510"/>
                </a:cxn>
                <a:cxn ang="0">
                  <a:pos x="155" y="523"/>
                </a:cxn>
                <a:cxn ang="0">
                  <a:pos x="139" y="534"/>
                </a:cxn>
                <a:cxn ang="0">
                  <a:pos x="121" y="543"/>
                </a:cxn>
                <a:cxn ang="0">
                  <a:pos x="101" y="548"/>
                </a:cxn>
                <a:cxn ang="0">
                  <a:pos x="79" y="550"/>
                </a:cxn>
                <a:cxn ang="0">
                  <a:pos x="55" y="548"/>
                </a:cxn>
                <a:cxn ang="0">
                  <a:pos x="29" y="541"/>
                </a:cxn>
                <a:cxn ang="0">
                  <a:pos x="0" y="530"/>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35" name="Freeform 51"/>
            <p:cNvSpPr>
              <a:spLocks/>
            </p:cNvSpPr>
            <p:nvPr/>
          </p:nvSpPr>
          <p:spPr bwMode="auto">
            <a:xfrm>
              <a:off x="2334" y="858"/>
              <a:ext cx="305" cy="851"/>
            </a:xfrm>
            <a:custGeom>
              <a:avLst/>
              <a:gdLst/>
              <a:ahLst/>
              <a:cxnLst>
                <a:cxn ang="0">
                  <a:pos x="2" y="24"/>
                </a:cxn>
                <a:cxn ang="0">
                  <a:pos x="0" y="46"/>
                </a:cxn>
                <a:cxn ang="0">
                  <a:pos x="2" y="67"/>
                </a:cxn>
                <a:cxn ang="0">
                  <a:pos x="7" y="88"/>
                </a:cxn>
                <a:cxn ang="0">
                  <a:pos x="14" y="107"/>
                </a:cxn>
                <a:cxn ang="0">
                  <a:pos x="24" y="126"/>
                </a:cxn>
                <a:cxn ang="0">
                  <a:pos x="35" y="145"/>
                </a:cxn>
                <a:cxn ang="0">
                  <a:pos x="47" y="164"/>
                </a:cxn>
                <a:cxn ang="0">
                  <a:pos x="60" y="182"/>
                </a:cxn>
                <a:cxn ang="0">
                  <a:pos x="73" y="201"/>
                </a:cxn>
                <a:cxn ang="0">
                  <a:pos x="86" y="219"/>
                </a:cxn>
                <a:cxn ang="0">
                  <a:pos x="98" y="238"/>
                </a:cxn>
                <a:cxn ang="0">
                  <a:pos x="108" y="257"/>
                </a:cxn>
                <a:cxn ang="0">
                  <a:pos x="117" y="277"/>
                </a:cxn>
                <a:cxn ang="0">
                  <a:pos x="123" y="297"/>
                </a:cxn>
                <a:cxn ang="0">
                  <a:pos x="127" y="319"/>
                </a:cxn>
                <a:cxn ang="0">
                  <a:pos x="132" y="349"/>
                </a:cxn>
                <a:cxn ang="0">
                  <a:pos x="137" y="367"/>
                </a:cxn>
                <a:cxn ang="0">
                  <a:pos x="144" y="384"/>
                </a:cxn>
                <a:cxn ang="0">
                  <a:pos x="151" y="400"/>
                </a:cxn>
                <a:cxn ang="0">
                  <a:pos x="160" y="414"/>
                </a:cxn>
                <a:cxn ang="0">
                  <a:pos x="168" y="428"/>
                </a:cxn>
                <a:cxn ang="0">
                  <a:pos x="178" y="442"/>
                </a:cxn>
                <a:cxn ang="0">
                  <a:pos x="187" y="456"/>
                </a:cxn>
                <a:cxn ang="0">
                  <a:pos x="195" y="469"/>
                </a:cxn>
                <a:cxn ang="0">
                  <a:pos x="203" y="483"/>
                </a:cxn>
                <a:cxn ang="0">
                  <a:pos x="210" y="498"/>
                </a:cxn>
                <a:cxn ang="0">
                  <a:pos x="216" y="513"/>
                </a:cxn>
                <a:cxn ang="0">
                  <a:pos x="220" y="530"/>
                </a:cxn>
                <a:cxn ang="0">
                  <a:pos x="222" y="548"/>
                </a:cxn>
                <a:cxn ang="0">
                  <a:pos x="222" y="568"/>
                </a:cxn>
                <a:cxn ang="0">
                  <a:pos x="220" y="591"/>
                </a:cxn>
                <a:cxn ang="0">
                  <a:pos x="218" y="603"/>
                </a:cxn>
                <a:cxn ang="0">
                  <a:pos x="216" y="616"/>
                </a:cxn>
                <a:cxn ang="0">
                  <a:pos x="214" y="628"/>
                </a:cxn>
                <a:cxn ang="0">
                  <a:pos x="212" y="640"/>
                </a:cxn>
                <a:cxn ang="0">
                  <a:pos x="210" y="652"/>
                </a:cxn>
                <a:cxn ang="0">
                  <a:pos x="208" y="663"/>
                </a:cxn>
                <a:cxn ang="0">
                  <a:pos x="206" y="675"/>
                </a:cxn>
                <a:cxn ang="0">
                  <a:pos x="206" y="686"/>
                </a:cxn>
                <a:cxn ang="0">
                  <a:pos x="205" y="698"/>
                </a:cxn>
                <a:cxn ang="0">
                  <a:pos x="206" y="710"/>
                </a:cxn>
                <a:cxn ang="0">
                  <a:pos x="206" y="721"/>
                </a:cxn>
                <a:cxn ang="0">
                  <a:pos x="208" y="732"/>
                </a:cxn>
                <a:cxn ang="0">
                  <a:pos x="212" y="744"/>
                </a:cxn>
                <a:cxn ang="0">
                  <a:pos x="216" y="756"/>
                </a:cxn>
                <a:cxn ang="0">
                  <a:pos x="222" y="767"/>
                </a:cxn>
                <a:cxn ang="0">
                  <a:pos x="227" y="776"/>
                </a:cxn>
                <a:cxn ang="0">
                  <a:pos x="232" y="782"/>
                </a:cxn>
                <a:cxn ang="0">
                  <a:pos x="237" y="787"/>
                </a:cxn>
                <a:cxn ang="0">
                  <a:pos x="242" y="792"/>
                </a:cxn>
                <a:cxn ang="0">
                  <a:pos x="248" y="797"/>
                </a:cxn>
                <a:cxn ang="0">
                  <a:pos x="254" y="802"/>
                </a:cxn>
                <a:cxn ang="0">
                  <a:pos x="260" y="806"/>
                </a:cxn>
                <a:cxn ang="0">
                  <a:pos x="266" y="811"/>
                </a:cxn>
                <a:cxn ang="0">
                  <a:pos x="272" y="815"/>
                </a:cxn>
                <a:cxn ang="0">
                  <a:pos x="278" y="820"/>
                </a:cxn>
                <a:cxn ang="0">
                  <a:pos x="283" y="825"/>
                </a:cxn>
                <a:cxn ang="0">
                  <a:pos x="288" y="830"/>
                </a:cxn>
                <a:cxn ang="0">
                  <a:pos x="294" y="835"/>
                </a:cxn>
                <a:cxn ang="0">
                  <a:pos x="298" y="840"/>
                </a:cxn>
                <a:cxn ang="0">
                  <a:pos x="302" y="846"/>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36" name="Freeform 52"/>
            <p:cNvSpPr>
              <a:spLocks/>
            </p:cNvSpPr>
            <p:nvPr/>
          </p:nvSpPr>
          <p:spPr bwMode="auto">
            <a:xfrm>
              <a:off x="2130" y="1979"/>
              <a:ext cx="1065" cy="496"/>
            </a:xfrm>
            <a:custGeom>
              <a:avLst/>
              <a:gdLst/>
              <a:ahLst/>
              <a:cxnLst>
                <a:cxn ang="0">
                  <a:pos x="1048" y="22"/>
                </a:cxn>
                <a:cxn ang="0">
                  <a:pos x="1025" y="43"/>
                </a:cxn>
                <a:cxn ang="0">
                  <a:pos x="998" y="63"/>
                </a:cxn>
                <a:cxn ang="0">
                  <a:pos x="966" y="82"/>
                </a:cxn>
                <a:cxn ang="0">
                  <a:pos x="931" y="100"/>
                </a:cxn>
                <a:cxn ang="0">
                  <a:pos x="893" y="118"/>
                </a:cxn>
                <a:cxn ang="0">
                  <a:pos x="853" y="134"/>
                </a:cxn>
                <a:cxn ang="0">
                  <a:pos x="812" y="150"/>
                </a:cxn>
                <a:cxn ang="0">
                  <a:pos x="769" y="165"/>
                </a:cxn>
                <a:cxn ang="0">
                  <a:pos x="726" y="179"/>
                </a:cxn>
                <a:cxn ang="0">
                  <a:pos x="684" y="193"/>
                </a:cxn>
                <a:cxn ang="0">
                  <a:pos x="644" y="205"/>
                </a:cxn>
                <a:cxn ang="0">
                  <a:pos x="605" y="217"/>
                </a:cxn>
                <a:cxn ang="0">
                  <a:pos x="569" y="228"/>
                </a:cxn>
                <a:cxn ang="0">
                  <a:pos x="536" y="238"/>
                </a:cxn>
                <a:cxn ang="0">
                  <a:pos x="508" y="248"/>
                </a:cxn>
                <a:cxn ang="0">
                  <a:pos x="470" y="260"/>
                </a:cxn>
                <a:cxn ang="0">
                  <a:pos x="445" y="267"/>
                </a:cxn>
                <a:cxn ang="0">
                  <a:pos x="420" y="273"/>
                </a:cxn>
                <a:cxn ang="0">
                  <a:pos x="396" y="279"/>
                </a:cxn>
                <a:cxn ang="0">
                  <a:pos x="372" y="285"/>
                </a:cxn>
                <a:cxn ang="0">
                  <a:pos x="349" y="290"/>
                </a:cxn>
                <a:cxn ang="0">
                  <a:pos x="326" y="295"/>
                </a:cxn>
                <a:cxn ang="0">
                  <a:pos x="303" y="301"/>
                </a:cxn>
                <a:cxn ang="0">
                  <a:pos x="280" y="308"/>
                </a:cxn>
                <a:cxn ang="0">
                  <a:pos x="257" y="315"/>
                </a:cxn>
                <a:cxn ang="0">
                  <a:pos x="234" y="323"/>
                </a:cxn>
                <a:cxn ang="0">
                  <a:pos x="211" y="332"/>
                </a:cxn>
                <a:cxn ang="0">
                  <a:pos x="188" y="343"/>
                </a:cxn>
                <a:cxn ang="0">
                  <a:pos x="165" y="355"/>
                </a:cxn>
                <a:cxn ang="0">
                  <a:pos x="141" y="369"/>
                </a:cxn>
                <a:cxn ang="0">
                  <a:pos x="120" y="383"/>
                </a:cxn>
                <a:cxn ang="0">
                  <a:pos x="111" y="389"/>
                </a:cxn>
                <a:cxn ang="0">
                  <a:pos x="102" y="396"/>
                </a:cxn>
                <a:cxn ang="0">
                  <a:pos x="93" y="402"/>
                </a:cxn>
                <a:cxn ang="0">
                  <a:pos x="84" y="409"/>
                </a:cxn>
                <a:cxn ang="0">
                  <a:pos x="75" y="415"/>
                </a:cxn>
                <a:cxn ang="0">
                  <a:pos x="66" y="422"/>
                </a:cxn>
                <a:cxn ang="0">
                  <a:pos x="57" y="429"/>
                </a:cxn>
                <a:cxn ang="0">
                  <a:pos x="49" y="436"/>
                </a:cxn>
                <a:cxn ang="0">
                  <a:pos x="41" y="444"/>
                </a:cxn>
                <a:cxn ang="0">
                  <a:pos x="33" y="451"/>
                </a:cxn>
                <a:cxn ang="0">
                  <a:pos x="25" y="460"/>
                </a:cxn>
                <a:cxn ang="0">
                  <a:pos x="18" y="468"/>
                </a:cxn>
                <a:cxn ang="0">
                  <a:pos x="11" y="477"/>
                </a:cxn>
                <a:cxn ang="0">
                  <a:pos x="5" y="486"/>
                </a:cxn>
                <a:cxn ang="0">
                  <a:pos x="0" y="495"/>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37" name="Line 53"/>
            <p:cNvSpPr>
              <a:spLocks noChangeShapeType="1"/>
            </p:cNvSpPr>
            <p:nvPr/>
          </p:nvSpPr>
          <p:spPr bwMode="auto">
            <a:xfrm flipV="1">
              <a:off x="1360" y="2427"/>
              <a:ext cx="48" cy="24"/>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438" name="Line 54"/>
            <p:cNvSpPr>
              <a:spLocks noChangeShapeType="1"/>
            </p:cNvSpPr>
            <p:nvPr/>
          </p:nvSpPr>
          <p:spPr bwMode="auto">
            <a:xfrm>
              <a:off x="3301" y="1212"/>
              <a:ext cx="0" cy="47"/>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439" name="Freeform 55"/>
            <p:cNvSpPr>
              <a:spLocks/>
            </p:cNvSpPr>
            <p:nvPr/>
          </p:nvSpPr>
          <p:spPr bwMode="auto">
            <a:xfrm>
              <a:off x="3183" y="1895"/>
              <a:ext cx="368" cy="144"/>
            </a:xfrm>
            <a:custGeom>
              <a:avLst/>
              <a:gdLst/>
              <a:ahLst/>
              <a:cxnLst>
                <a:cxn ang="0">
                  <a:pos x="0" y="96"/>
                </a:cxn>
                <a:cxn ang="0">
                  <a:pos x="29" y="85"/>
                </a:cxn>
                <a:cxn ang="0">
                  <a:pos x="44" y="79"/>
                </a:cxn>
                <a:cxn ang="0">
                  <a:pos x="59" y="73"/>
                </a:cxn>
                <a:cxn ang="0">
                  <a:pos x="74" y="66"/>
                </a:cxn>
                <a:cxn ang="0">
                  <a:pos x="89" y="59"/>
                </a:cxn>
                <a:cxn ang="0">
                  <a:pos x="103" y="52"/>
                </a:cxn>
                <a:cxn ang="0">
                  <a:pos x="118" y="45"/>
                </a:cxn>
                <a:cxn ang="0">
                  <a:pos x="133" y="39"/>
                </a:cxn>
                <a:cxn ang="0">
                  <a:pos x="147" y="32"/>
                </a:cxn>
                <a:cxn ang="0">
                  <a:pos x="161" y="26"/>
                </a:cxn>
                <a:cxn ang="0">
                  <a:pos x="175" y="20"/>
                </a:cxn>
                <a:cxn ang="0">
                  <a:pos x="189" y="15"/>
                </a:cxn>
                <a:cxn ang="0">
                  <a:pos x="203" y="11"/>
                </a:cxn>
                <a:cxn ang="0">
                  <a:pos x="216" y="7"/>
                </a:cxn>
                <a:cxn ang="0">
                  <a:pos x="229" y="3"/>
                </a:cxn>
                <a:cxn ang="0">
                  <a:pos x="242" y="1"/>
                </a:cxn>
                <a:cxn ang="0">
                  <a:pos x="254" y="0"/>
                </a:cxn>
                <a:cxn ang="0">
                  <a:pos x="265" y="0"/>
                </a:cxn>
                <a:cxn ang="0">
                  <a:pos x="277" y="1"/>
                </a:cxn>
                <a:cxn ang="0">
                  <a:pos x="288" y="3"/>
                </a:cxn>
                <a:cxn ang="0">
                  <a:pos x="298" y="7"/>
                </a:cxn>
                <a:cxn ang="0">
                  <a:pos x="308" y="13"/>
                </a:cxn>
                <a:cxn ang="0">
                  <a:pos x="317" y="19"/>
                </a:cxn>
                <a:cxn ang="0">
                  <a:pos x="325" y="28"/>
                </a:cxn>
                <a:cxn ang="0">
                  <a:pos x="333" y="38"/>
                </a:cxn>
                <a:cxn ang="0">
                  <a:pos x="341" y="51"/>
                </a:cxn>
                <a:cxn ang="0">
                  <a:pos x="347" y="65"/>
                </a:cxn>
                <a:cxn ang="0">
                  <a:pos x="353" y="81"/>
                </a:cxn>
                <a:cxn ang="0">
                  <a:pos x="359" y="99"/>
                </a:cxn>
                <a:cxn ang="0">
                  <a:pos x="363" y="120"/>
                </a:cxn>
                <a:cxn ang="0">
                  <a:pos x="367" y="14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0" name="Freeform 56"/>
            <p:cNvSpPr>
              <a:spLocks/>
            </p:cNvSpPr>
            <p:nvPr/>
          </p:nvSpPr>
          <p:spPr bwMode="auto">
            <a:xfrm>
              <a:off x="3216" y="1259"/>
              <a:ext cx="429" cy="488"/>
            </a:xfrm>
            <a:custGeom>
              <a:avLst/>
              <a:gdLst/>
              <a:ahLst/>
              <a:cxnLst>
                <a:cxn ang="0">
                  <a:pos x="102" y="31"/>
                </a:cxn>
                <a:cxn ang="0">
                  <a:pos x="108" y="59"/>
                </a:cxn>
                <a:cxn ang="0">
                  <a:pos x="106" y="84"/>
                </a:cxn>
                <a:cxn ang="0">
                  <a:pos x="97" y="107"/>
                </a:cxn>
                <a:cxn ang="0">
                  <a:pos x="83" y="128"/>
                </a:cxn>
                <a:cxn ang="0">
                  <a:pos x="66" y="149"/>
                </a:cxn>
                <a:cxn ang="0">
                  <a:pos x="48" y="169"/>
                </a:cxn>
                <a:cxn ang="0">
                  <a:pos x="31" y="191"/>
                </a:cxn>
                <a:cxn ang="0">
                  <a:pos x="16" y="215"/>
                </a:cxn>
                <a:cxn ang="0">
                  <a:pos x="5" y="241"/>
                </a:cxn>
                <a:cxn ang="0">
                  <a:pos x="1" y="268"/>
                </a:cxn>
                <a:cxn ang="0">
                  <a:pos x="0" y="281"/>
                </a:cxn>
                <a:cxn ang="0">
                  <a:pos x="0" y="295"/>
                </a:cxn>
                <a:cxn ang="0">
                  <a:pos x="0" y="308"/>
                </a:cxn>
                <a:cxn ang="0">
                  <a:pos x="0" y="321"/>
                </a:cxn>
                <a:cxn ang="0">
                  <a:pos x="0" y="335"/>
                </a:cxn>
                <a:cxn ang="0">
                  <a:pos x="1" y="348"/>
                </a:cxn>
                <a:cxn ang="0">
                  <a:pos x="1" y="362"/>
                </a:cxn>
                <a:cxn ang="0">
                  <a:pos x="2" y="375"/>
                </a:cxn>
                <a:cxn ang="0">
                  <a:pos x="2" y="388"/>
                </a:cxn>
                <a:cxn ang="0">
                  <a:pos x="2" y="401"/>
                </a:cxn>
                <a:cxn ang="0">
                  <a:pos x="40" y="417"/>
                </a:cxn>
                <a:cxn ang="0">
                  <a:pos x="68" y="418"/>
                </a:cxn>
                <a:cxn ang="0">
                  <a:pos x="95" y="411"/>
                </a:cxn>
                <a:cxn ang="0">
                  <a:pos x="122" y="399"/>
                </a:cxn>
                <a:cxn ang="0">
                  <a:pos x="149" y="385"/>
                </a:cxn>
                <a:cxn ang="0">
                  <a:pos x="175" y="371"/>
                </a:cxn>
                <a:cxn ang="0">
                  <a:pos x="201" y="359"/>
                </a:cxn>
                <a:cxn ang="0">
                  <a:pos x="226" y="352"/>
                </a:cxn>
                <a:cxn ang="0">
                  <a:pos x="252" y="351"/>
                </a:cxn>
                <a:cxn ang="0">
                  <a:pos x="278" y="361"/>
                </a:cxn>
                <a:cxn ang="0">
                  <a:pos x="300" y="378"/>
                </a:cxn>
                <a:cxn ang="0">
                  <a:pos x="310" y="391"/>
                </a:cxn>
                <a:cxn ang="0">
                  <a:pos x="316" y="404"/>
                </a:cxn>
                <a:cxn ang="0">
                  <a:pos x="321" y="417"/>
                </a:cxn>
                <a:cxn ang="0">
                  <a:pos x="325" y="429"/>
                </a:cxn>
                <a:cxn ang="0">
                  <a:pos x="329" y="442"/>
                </a:cxn>
                <a:cxn ang="0">
                  <a:pos x="334" y="453"/>
                </a:cxn>
                <a:cxn ang="0">
                  <a:pos x="341" y="463"/>
                </a:cxn>
                <a:cxn ang="0">
                  <a:pos x="352" y="473"/>
                </a:cxn>
                <a:cxn ang="0">
                  <a:pos x="367" y="480"/>
                </a:cxn>
                <a:cxn ang="0">
                  <a:pos x="384" y="485"/>
                </a:cxn>
                <a:cxn ang="0">
                  <a:pos x="388" y="485"/>
                </a:cxn>
                <a:cxn ang="0">
                  <a:pos x="392" y="486"/>
                </a:cxn>
                <a:cxn ang="0">
                  <a:pos x="397" y="486"/>
                </a:cxn>
                <a:cxn ang="0">
                  <a:pos x="401" y="486"/>
                </a:cxn>
                <a:cxn ang="0">
                  <a:pos x="406" y="486"/>
                </a:cxn>
                <a:cxn ang="0">
                  <a:pos x="410" y="486"/>
                </a:cxn>
                <a:cxn ang="0">
                  <a:pos x="415" y="486"/>
                </a:cxn>
                <a:cxn ang="0">
                  <a:pos x="420" y="485"/>
                </a:cxn>
                <a:cxn ang="0">
                  <a:pos x="424" y="485"/>
                </a:cxn>
                <a:cxn ang="0">
                  <a:pos x="428" y="484"/>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1" name="Freeform 57"/>
            <p:cNvSpPr>
              <a:spLocks/>
            </p:cNvSpPr>
            <p:nvPr/>
          </p:nvSpPr>
          <p:spPr bwMode="auto">
            <a:xfrm>
              <a:off x="3431" y="1177"/>
              <a:ext cx="451" cy="222"/>
            </a:xfrm>
            <a:custGeom>
              <a:avLst/>
              <a:gdLst/>
              <a:ahLst/>
              <a:cxnLst>
                <a:cxn ang="0">
                  <a:pos x="0" y="0"/>
                </a:cxn>
                <a:cxn ang="0">
                  <a:pos x="11" y="19"/>
                </a:cxn>
                <a:cxn ang="0">
                  <a:pos x="17" y="27"/>
                </a:cxn>
                <a:cxn ang="0">
                  <a:pos x="24" y="34"/>
                </a:cxn>
                <a:cxn ang="0">
                  <a:pos x="31" y="41"/>
                </a:cxn>
                <a:cxn ang="0">
                  <a:pos x="39" y="47"/>
                </a:cxn>
                <a:cxn ang="0">
                  <a:pos x="47" y="53"/>
                </a:cxn>
                <a:cxn ang="0">
                  <a:pos x="55" y="58"/>
                </a:cxn>
                <a:cxn ang="0">
                  <a:pos x="64" y="63"/>
                </a:cxn>
                <a:cxn ang="0">
                  <a:pos x="73" y="67"/>
                </a:cxn>
                <a:cxn ang="0">
                  <a:pos x="82" y="71"/>
                </a:cxn>
                <a:cxn ang="0">
                  <a:pos x="92" y="75"/>
                </a:cxn>
                <a:cxn ang="0">
                  <a:pos x="101" y="78"/>
                </a:cxn>
                <a:cxn ang="0">
                  <a:pos x="111" y="81"/>
                </a:cxn>
                <a:cxn ang="0">
                  <a:pos x="121" y="83"/>
                </a:cxn>
                <a:cxn ang="0">
                  <a:pos x="131" y="86"/>
                </a:cxn>
                <a:cxn ang="0">
                  <a:pos x="141" y="89"/>
                </a:cxn>
                <a:cxn ang="0">
                  <a:pos x="151" y="91"/>
                </a:cxn>
                <a:cxn ang="0">
                  <a:pos x="161" y="94"/>
                </a:cxn>
                <a:cxn ang="0">
                  <a:pos x="171" y="97"/>
                </a:cxn>
                <a:cxn ang="0">
                  <a:pos x="180" y="99"/>
                </a:cxn>
                <a:cxn ang="0">
                  <a:pos x="190" y="103"/>
                </a:cxn>
                <a:cxn ang="0">
                  <a:pos x="199" y="106"/>
                </a:cxn>
                <a:cxn ang="0">
                  <a:pos x="209" y="109"/>
                </a:cxn>
                <a:cxn ang="0">
                  <a:pos x="218" y="113"/>
                </a:cxn>
                <a:cxn ang="0">
                  <a:pos x="227" y="117"/>
                </a:cxn>
                <a:cxn ang="0">
                  <a:pos x="235" y="122"/>
                </a:cxn>
                <a:cxn ang="0">
                  <a:pos x="243" y="127"/>
                </a:cxn>
                <a:cxn ang="0">
                  <a:pos x="251" y="133"/>
                </a:cxn>
                <a:cxn ang="0">
                  <a:pos x="259" y="139"/>
                </a:cxn>
                <a:cxn ang="0">
                  <a:pos x="266" y="145"/>
                </a:cxn>
                <a:cxn ang="0">
                  <a:pos x="273" y="153"/>
                </a:cxn>
                <a:cxn ang="0">
                  <a:pos x="280" y="162"/>
                </a:cxn>
                <a:cxn ang="0">
                  <a:pos x="284" y="166"/>
                </a:cxn>
                <a:cxn ang="0">
                  <a:pos x="289" y="171"/>
                </a:cxn>
                <a:cxn ang="0">
                  <a:pos x="293" y="175"/>
                </a:cxn>
                <a:cxn ang="0">
                  <a:pos x="297" y="179"/>
                </a:cxn>
                <a:cxn ang="0">
                  <a:pos x="302" y="183"/>
                </a:cxn>
                <a:cxn ang="0">
                  <a:pos x="307" y="187"/>
                </a:cxn>
                <a:cxn ang="0">
                  <a:pos x="312" y="190"/>
                </a:cxn>
                <a:cxn ang="0">
                  <a:pos x="317" y="194"/>
                </a:cxn>
                <a:cxn ang="0">
                  <a:pos x="322" y="197"/>
                </a:cxn>
                <a:cxn ang="0">
                  <a:pos x="327" y="200"/>
                </a:cxn>
                <a:cxn ang="0">
                  <a:pos x="333" y="203"/>
                </a:cxn>
                <a:cxn ang="0">
                  <a:pos x="339" y="206"/>
                </a:cxn>
                <a:cxn ang="0">
                  <a:pos x="344" y="209"/>
                </a:cxn>
                <a:cxn ang="0">
                  <a:pos x="350" y="211"/>
                </a:cxn>
                <a:cxn ang="0">
                  <a:pos x="356" y="213"/>
                </a:cxn>
                <a:cxn ang="0">
                  <a:pos x="361" y="215"/>
                </a:cxn>
                <a:cxn ang="0">
                  <a:pos x="367" y="217"/>
                </a:cxn>
                <a:cxn ang="0">
                  <a:pos x="373" y="218"/>
                </a:cxn>
                <a:cxn ang="0">
                  <a:pos x="380" y="219"/>
                </a:cxn>
                <a:cxn ang="0">
                  <a:pos x="386" y="220"/>
                </a:cxn>
                <a:cxn ang="0">
                  <a:pos x="392" y="221"/>
                </a:cxn>
                <a:cxn ang="0">
                  <a:pos x="399" y="221"/>
                </a:cxn>
                <a:cxn ang="0">
                  <a:pos x="405" y="221"/>
                </a:cxn>
                <a:cxn ang="0">
                  <a:pos x="411" y="221"/>
                </a:cxn>
                <a:cxn ang="0">
                  <a:pos x="417" y="220"/>
                </a:cxn>
                <a:cxn ang="0">
                  <a:pos x="424" y="219"/>
                </a:cxn>
                <a:cxn ang="0">
                  <a:pos x="431" y="218"/>
                </a:cxn>
                <a:cxn ang="0">
                  <a:pos x="437" y="216"/>
                </a:cxn>
                <a:cxn ang="0">
                  <a:pos x="443" y="214"/>
                </a:cxn>
                <a:cxn ang="0">
                  <a:pos x="450" y="212"/>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2" name="Freeform 58"/>
            <p:cNvSpPr>
              <a:spLocks/>
            </p:cNvSpPr>
            <p:nvPr/>
          </p:nvSpPr>
          <p:spPr bwMode="auto">
            <a:xfrm>
              <a:off x="3502" y="1389"/>
              <a:ext cx="285" cy="110"/>
            </a:xfrm>
            <a:custGeom>
              <a:avLst/>
              <a:gdLst/>
              <a:ahLst/>
              <a:cxnLst>
                <a:cxn ang="0">
                  <a:pos x="272" y="0"/>
                </a:cxn>
                <a:cxn ang="0">
                  <a:pos x="282" y="36"/>
                </a:cxn>
                <a:cxn ang="0">
                  <a:pos x="284" y="51"/>
                </a:cxn>
                <a:cxn ang="0">
                  <a:pos x="284" y="63"/>
                </a:cxn>
                <a:cxn ang="0">
                  <a:pos x="282" y="74"/>
                </a:cxn>
                <a:cxn ang="0">
                  <a:pos x="278" y="84"/>
                </a:cxn>
                <a:cxn ang="0">
                  <a:pos x="273" y="91"/>
                </a:cxn>
                <a:cxn ang="0">
                  <a:pos x="267" y="97"/>
                </a:cxn>
                <a:cxn ang="0">
                  <a:pos x="259" y="102"/>
                </a:cxn>
                <a:cxn ang="0">
                  <a:pos x="250" y="105"/>
                </a:cxn>
                <a:cxn ang="0">
                  <a:pos x="241" y="107"/>
                </a:cxn>
                <a:cxn ang="0">
                  <a:pos x="230" y="109"/>
                </a:cxn>
                <a:cxn ang="0">
                  <a:pos x="218" y="109"/>
                </a:cxn>
                <a:cxn ang="0">
                  <a:pos x="206" y="108"/>
                </a:cxn>
                <a:cxn ang="0">
                  <a:pos x="193" y="106"/>
                </a:cxn>
                <a:cxn ang="0">
                  <a:pos x="180" y="104"/>
                </a:cxn>
                <a:cxn ang="0">
                  <a:pos x="166" y="101"/>
                </a:cxn>
                <a:cxn ang="0">
                  <a:pos x="152" y="97"/>
                </a:cxn>
                <a:cxn ang="0">
                  <a:pos x="138" y="93"/>
                </a:cxn>
                <a:cxn ang="0">
                  <a:pos x="124" y="89"/>
                </a:cxn>
                <a:cxn ang="0">
                  <a:pos x="110" y="85"/>
                </a:cxn>
                <a:cxn ang="0">
                  <a:pos x="97" y="81"/>
                </a:cxn>
                <a:cxn ang="0">
                  <a:pos x="84" y="77"/>
                </a:cxn>
                <a:cxn ang="0">
                  <a:pos x="71" y="73"/>
                </a:cxn>
                <a:cxn ang="0">
                  <a:pos x="59" y="69"/>
                </a:cxn>
                <a:cxn ang="0">
                  <a:pos x="47" y="66"/>
                </a:cxn>
                <a:cxn ang="0">
                  <a:pos x="37" y="63"/>
                </a:cxn>
                <a:cxn ang="0">
                  <a:pos x="27" y="60"/>
                </a:cxn>
                <a:cxn ang="0">
                  <a:pos x="18" y="59"/>
                </a:cxn>
                <a:cxn ang="0">
                  <a:pos x="11" y="58"/>
                </a:cxn>
                <a:cxn ang="0">
                  <a:pos x="5" y="58"/>
                </a:cxn>
                <a:cxn ang="0">
                  <a:pos x="0" y="59"/>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3" name="Freeform 59"/>
            <p:cNvSpPr>
              <a:spLocks/>
            </p:cNvSpPr>
            <p:nvPr/>
          </p:nvSpPr>
          <p:spPr bwMode="auto">
            <a:xfrm>
              <a:off x="4070" y="1423"/>
              <a:ext cx="333" cy="262"/>
            </a:xfrm>
            <a:custGeom>
              <a:avLst/>
              <a:gdLst/>
              <a:ahLst/>
              <a:cxnLst>
                <a:cxn ang="0">
                  <a:pos x="332" y="261"/>
                </a:cxn>
                <a:cxn ang="0">
                  <a:pos x="319" y="257"/>
                </a:cxn>
                <a:cxn ang="0">
                  <a:pos x="313" y="255"/>
                </a:cxn>
                <a:cxn ang="0">
                  <a:pos x="308" y="251"/>
                </a:cxn>
                <a:cxn ang="0">
                  <a:pos x="302" y="247"/>
                </a:cxn>
                <a:cxn ang="0">
                  <a:pos x="298" y="243"/>
                </a:cxn>
                <a:cxn ang="0">
                  <a:pos x="293" y="238"/>
                </a:cxn>
                <a:cxn ang="0">
                  <a:pos x="289" y="233"/>
                </a:cxn>
                <a:cxn ang="0">
                  <a:pos x="285" y="227"/>
                </a:cxn>
                <a:cxn ang="0">
                  <a:pos x="281" y="221"/>
                </a:cxn>
                <a:cxn ang="0">
                  <a:pos x="278" y="215"/>
                </a:cxn>
                <a:cxn ang="0">
                  <a:pos x="274" y="208"/>
                </a:cxn>
                <a:cxn ang="0">
                  <a:pos x="271" y="201"/>
                </a:cxn>
                <a:cxn ang="0">
                  <a:pos x="268" y="194"/>
                </a:cxn>
                <a:cxn ang="0">
                  <a:pos x="264" y="187"/>
                </a:cxn>
                <a:cxn ang="0">
                  <a:pos x="261" y="179"/>
                </a:cxn>
                <a:cxn ang="0">
                  <a:pos x="258" y="172"/>
                </a:cxn>
                <a:cxn ang="0">
                  <a:pos x="254" y="164"/>
                </a:cxn>
                <a:cxn ang="0">
                  <a:pos x="251" y="156"/>
                </a:cxn>
                <a:cxn ang="0">
                  <a:pos x="248" y="149"/>
                </a:cxn>
                <a:cxn ang="0">
                  <a:pos x="244" y="141"/>
                </a:cxn>
                <a:cxn ang="0">
                  <a:pos x="240" y="134"/>
                </a:cxn>
                <a:cxn ang="0">
                  <a:pos x="236" y="127"/>
                </a:cxn>
                <a:cxn ang="0">
                  <a:pos x="232" y="119"/>
                </a:cxn>
                <a:cxn ang="0">
                  <a:pos x="228" y="112"/>
                </a:cxn>
                <a:cxn ang="0">
                  <a:pos x="224" y="105"/>
                </a:cxn>
                <a:cxn ang="0">
                  <a:pos x="219" y="99"/>
                </a:cxn>
                <a:cxn ang="0">
                  <a:pos x="214" y="93"/>
                </a:cxn>
                <a:cxn ang="0">
                  <a:pos x="208" y="87"/>
                </a:cxn>
                <a:cxn ang="0">
                  <a:pos x="202" y="81"/>
                </a:cxn>
                <a:cxn ang="0">
                  <a:pos x="196" y="77"/>
                </a:cxn>
                <a:cxn ang="0">
                  <a:pos x="190" y="72"/>
                </a:cxn>
                <a:cxn ang="0">
                  <a:pos x="178" y="65"/>
                </a:cxn>
                <a:cxn ang="0">
                  <a:pos x="172" y="61"/>
                </a:cxn>
                <a:cxn ang="0">
                  <a:pos x="167" y="57"/>
                </a:cxn>
                <a:cxn ang="0">
                  <a:pos x="162" y="54"/>
                </a:cxn>
                <a:cxn ang="0">
                  <a:pos x="156" y="50"/>
                </a:cxn>
                <a:cxn ang="0">
                  <a:pos x="150" y="47"/>
                </a:cxn>
                <a:cxn ang="0">
                  <a:pos x="145" y="43"/>
                </a:cxn>
                <a:cxn ang="0">
                  <a:pos x="140" y="40"/>
                </a:cxn>
                <a:cxn ang="0">
                  <a:pos x="134" y="37"/>
                </a:cxn>
                <a:cxn ang="0">
                  <a:pos x="129" y="33"/>
                </a:cxn>
                <a:cxn ang="0">
                  <a:pos x="124" y="30"/>
                </a:cxn>
                <a:cxn ang="0">
                  <a:pos x="118" y="27"/>
                </a:cxn>
                <a:cxn ang="0">
                  <a:pos x="112" y="24"/>
                </a:cxn>
                <a:cxn ang="0">
                  <a:pos x="107" y="21"/>
                </a:cxn>
                <a:cxn ang="0">
                  <a:pos x="102" y="18"/>
                </a:cxn>
                <a:cxn ang="0">
                  <a:pos x="96" y="16"/>
                </a:cxn>
                <a:cxn ang="0">
                  <a:pos x="90" y="13"/>
                </a:cxn>
                <a:cxn ang="0">
                  <a:pos x="84" y="11"/>
                </a:cxn>
                <a:cxn ang="0">
                  <a:pos x="78" y="9"/>
                </a:cxn>
                <a:cxn ang="0">
                  <a:pos x="73" y="7"/>
                </a:cxn>
                <a:cxn ang="0">
                  <a:pos x="67" y="5"/>
                </a:cxn>
                <a:cxn ang="0">
                  <a:pos x="60" y="4"/>
                </a:cxn>
                <a:cxn ang="0">
                  <a:pos x="54" y="3"/>
                </a:cxn>
                <a:cxn ang="0">
                  <a:pos x="48" y="1"/>
                </a:cxn>
                <a:cxn ang="0">
                  <a:pos x="42" y="1"/>
                </a:cxn>
                <a:cxn ang="0">
                  <a:pos x="35" y="0"/>
                </a:cxn>
                <a:cxn ang="0">
                  <a:pos x="28" y="0"/>
                </a:cxn>
                <a:cxn ang="0">
                  <a:pos x="22" y="0"/>
                </a:cxn>
                <a:cxn ang="0">
                  <a:pos x="15" y="0"/>
                </a:cxn>
                <a:cxn ang="0">
                  <a:pos x="8" y="1"/>
                </a:cxn>
                <a:cxn ang="0">
                  <a:pos x="0" y="2"/>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4" name="Freeform 60"/>
            <p:cNvSpPr>
              <a:spLocks/>
            </p:cNvSpPr>
            <p:nvPr/>
          </p:nvSpPr>
          <p:spPr bwMode="auto">
            <a:xfrm>
              <a:off x="1467" y="819"/>
              <a:ext cx="391" cy="182"/>
            </a:xfrm>
            <a:custGeom>
              <a:avLst/>
              <a:gdLst/>
              <a:ahLst/>
              <a:cxnLst>
                <a:cxn ang="0">
                  <a:pos x="390" y="87"/>
                </a:cxn>
                <a:cxn ang="0">
                  <a:pos x="381" y="61"/>
                </a:cxn>
                <a:cxn ang="0">
                  <a:pos x="374" y="50"/>
                </a:cxn>
                <a:cxn ang="0">
                  <a:pos x="365" y="40"/>
                </a:cxn>
                <a:cxn ang="0">
                  <a:pos x="355" y="31"/>
                </a:cxn>
                <a:cxn ang="0">
                  <a:pos x="344" y="23"/>
                </a:cxn>
                <a:cxn ang="0">
                  <a:pos x="331" y="17"/>
                </a:cxn>
                <a:cxn ang="0">
                  <a:pos x="318" y="11"/>
                </a:cxn>
                <a:cxn ang="0">
                  <a:pos x="303" y="7"/>
                </a:cxn>
                <a:cxn ang="0">
                  <a:pos x="287" y="4"/>
                </a:cxn>
                <a:cxn ang="0">
                  <a:pos x="271" y="1"/>
                </a:cxn>
                <a:cxn ang="0">
                  <a:pos x="255" y="0"/>
                </a:cxn>
                <a:cxn ang="0">
                  <a:pos x="237" y="0"/>
                </a:cxn>
                <a:cxn ang="0">
                  <a:pos x="220" y="1"/>
                </a:cxn>
                <a:cxn ang="0">
                  <a:pos x="203" y="3"/>
                </a:cxn>
                <a:cxn ang="0">
                  <a:pos x="185" y="5"/>
                </a:cxn>
                <a:cxn ang="0">
                  <a:pos x="167" y="9"/>
                </a:cxn>
                <a:cxn ang="0">
                  <a:pos x="150" y="14"/>
                </a:cxn>
                <a:cxn ang="0">
                  <a:pos x="133" y="20"/>
                </a:cxn>
                <a:cxn ang="0">
                  <a:pos x="116" y="27"/>
                </a:cxn>
                <a:cxn ang="0">
                  <a:pos x="100" y="34"/>
                </a:cxn>
                <a:cxn ang="0">
                  <a:pos x="85" y="43"/>
                </a:cxn>
                <a:cxn ang="0">
                  <a:pos x="70" y="53"/>
                </a:cxn>
                <a:cxn ang="0">
                  <a:pos x="57" y="63"/>
                </a:cxn>
                <a:cxn ang="0">
                  <a:pos x="45" y="75"/>
                </a:cxn>
                <a:cxn ang="0">
                  <a:pos x="33" y="87"/>
                </a:cxn>
                <a:cxn ang="0">
                  <a:pos x="23" y="101"/>
                </a:cxn>
                <a:cxn ang="0">
                  <a:pos x="15" y="115"/>
                </a:cxn>
                <a:cxn ang="0">
                  <a:pos x="9" y="130"/>
                </a:cxn>
                <a:cxn ang="0">
                  <a:pos x="4" y="146"/>
                </a:cxn>
                <a:cxn ang="0">
                  <a:pos x="1" y="163"/>
                </a:cxn>
                <a:cxn ang="0">
                  <a:pos x="0" y="181"/>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5" name="Freeform 61"/>
            <p:cNvSpPr>
              <a:spLocks/>
            </p:cNvSpPr>
            <p:nvPr/>
          </p:nvSpPr>
          <p:spPr bwMode="auto">
            <a:xfrm>
              <a:off x="986" y="1106"/>
              <a:ext cx="198" cy="190"/>
            </a:xfrm>
            <a:custGeom>
              <a:avLst/>
              <a:gdLst/>
              <a:ahLst/>
              <a:cxnLst>
                <a:cxn ang="0">
                  <a:pos x="8" y="189"/>
                </a:cxn>
                <a:cxn ang="0">
                  <a:pos x="2" y="167"/>
                </a:cxn>
                <a:cxn ang="0">
                  <a:pos x="0" y="156"/>
                </a:cxn>
                <a:cxn ang="0">
                  <a:pos x="0" y="147"/>
                </a:cxn>
                <a:cxn ang="0">
                  <a:pos x="0" y="137"/>
                </a:cxn>
                <a:cxn ang="0">
                  <a:pos x="2" y="128"/>
                </a:cxn>
                <a:cxn ang="0">
                  <a:pos x="4" y="120"/>
                </a:cxn>
                <a:cxn ang="0">
                  <a:pos x="7" y="112"/>
                </a:cxn>
                <a:cxn ang="0">
                  <a:pos x="10" y="104"/>
                </a:cxn>
                <a:cxn ang="0">
                  <a:pos x="15" y="96"/>
                </a:cxn>
                <a:cxn ang="0">
                  <a:pos x="20" y="89"/>
                </a:cxn>
                <a:cxn ang="0">
                  <a:pos x="26" y="82"/>
                </a:cxn>
                <a:cxn ang="0">
                  <a:pos x="32" y="76"/>
                </a:cxn>
                <a:cxn ang="0">
                  <a:pos x="38" y="70"/>
                </a:cxn>
                <a:cxn ang="0">
                  <a:pos x="46" y="64"/>
                </a:cxn>
                <a:cxn ang="0">
                  <a:pos x="53" y="59"/>
                </a:cxn>
                <a:cxn ang="0">
                  <a:pos x="61" y="54"/>
                </a:cxn>
                <a:cxn ang="0">
                  <a:pos x="69" y="48"/>
                </a:cxn>
                <a:cxn ang="0">
                  <a:pos x="78" y="44"/>
                </a:cxn>
                <a:cxn ang="0">
                  <a:pos x="87" y="40"/>
                </a:cxn>
                <a:cxn ang="0">
                  <a:pos x="96" y="35"/>
                </a:cxn>
                <a:cxn ang="0">
                  <a:pos x="105" y="31"/>
                </a:cxn>
                <a:cxn ang="0">
                  <a:pos x="114" y="27"/>
                </a:cxn>
                <a:cxn ang="0">
                  <a:pos x="124" y="24"/>
                </a:cxn>
                <a:cxn ang="0">
                  <a:pos x="133" y="20"/>
                </a:cxn>
                <a:cxn ang="0">
                  <a:pos x="143" y="17"/>
                </a:cxn>
                <a:cxn ang="0">
                  <a:pos x="152" y="14"/>
                </a:cxn>
                <a:cxn ang="0">
                  <a:pos x="162" y="11"/>
                </a:cxn>
                <a:cxn ang="0">
                  <a:pos x="170" y="8"/>
                </a:cxn>
                <a:cxn ang="0">
                  <a:pos x="180" y="5"/>
                </a:cxn>
                <a:cxn ang="0">
                  <a:pos x="188" y="2"/>
                </a:cxn>
                <a:cxn ang="0">
                  <a:pos x="197" y="0"/>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6" name="Freeform 62"/>
            <p:cNvSpPr>
              <a:spLocks/>
            </p:cNvSpPr>
            <p:nvPr/>
          </p:nvSpPr>
          <p:spPr bwMode="auto">
            <a:xfrm>
              <a:off x="1076" y="2298"/>
              <a:ext cx="203" cy="177"/>
            </a:xfrm>
            <a:custGeom>
              <a:avLst/>
              <a:gdLst/>
              <a:ahLst/>
              <a:cxnLst>
                <a:cxn ang="0">
                  <a:pos x="0" y="0"/>
                </a:cxn>
                <a:cxn ang="0">
                  <a:pos x="9" y="14"/>
                </a:cxn>
                <a:cxn ang="0">
                  <a:pos x="14" y="21"/>
                </a:cxn>
                <a:cxn ang="0">
                  <a:pos x="18" y="28"/>
                </a:cxn>
                <a:cxn ang="0">
                  <a:pos x="23" y="36"/>
                </a:cxn>
                <a:cxn ang="0">
                  <a:pos x="28" y="43"/>
                </a:cxn>
                <a:cxn ang="0">
                  <a:pos x="33" y="50"/>
                </a:cxn>
                <a:cxn ang="0">
                  <a:pos x="38" y="58"/>
                </a:cxn>
                <a:cxn ang="0">
                  <a:pos x="42" y="65"/>
                </a:cxn>
                <a:cxn ang="0">
                  <a:pos x="48" y="72"/>
                </a:cxn>
                <a:cxn ang="0">
                  <a:pos x="52" y="80"/>
                </a:cxn>
                <a:cxn ang="0">
                  <a:pos x="58" y="87"/>
                </a:cxn>
                <a:cxn ang="0">
                  <a:pos x="63" y="94"/>
                </a:cxn>
                <a:cxn ang="0">
                  <a:pos x="68" y="101"/>
                </a:cxn>
                <a:cxn ang="0">
                  <a:pos x="74" y="108"/>
                </a:cxn>
                <a:cxn ang="0">
                  <a:pos x="80" y="114"/>
                </a:cxn>
                <a:cxn ang="0">
                  <a:pos x="86" y="120"/>
                </a:cxn>
                <a:cxn ang="0">
                  <a:pos x="92" y="127"/>
                </a:cxn>
                <a:cxn ang="0">
                  <a:pos x="98" y="132"/>
                </a:cxn>
                <a:cxn ang="0">
                  <a:pos x="105" y="138"/>
                </a:cxn>
                <a:cxn ang="0">
                  <a:pos x="111" y="144"/>
                </a:cxn>
                <a:cxn ang="0">
                  <a:pos x="118" y="148"/>
                </a:cxn>
                <a:cxn ang="0">
                  <a:pos x="125" y="153"/>
                </a:cxn>
                <a:cxn ang="0">
                  <a:pos x="133" y="158"/>
                </a:cxn>
                <a:cxn ang="0">
                  <a:pos x="140" y="161"/>
                </a:cxn>
                <a:cxn ang="0">
                  <a:pos x="148" y="165"/>
                </a:cxn>
                <a:cxn ang="0">
                  <a:pos x="156" y="168"/>
                </a:cxn>
                <a:cxn ang="0">
                  <a:pos x="165" y="170"/>
                </a:cxn>
                <a:cxn ang="0">
                  <a:pos x="174" y="173"/>
                </a:cxn>
                <a:cxn ang="0">
                  <a:pos x="182" y="174"/>
                </a:cxn>
                <a:cxn ang="0">
                  <a:pos x="192" y="176"/>
                </a:cxn>
                <a:cxn ang="0">
                  <a:pos x="202" y="176"/>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7" name="Freeform 63"/>
            <p:cNvSpPr>
              <a:spLocks/>
            </p:cNvSpPr>
            <p:nvPr/>
          </p:nvSpPr>
          <p:spPr bwMode="auto">
            <a:xfrm>
              <a:off x="1419" y="2416"/>
              <a:ext cx="782" cy="163"/>
            </a:xfrm>
            <a:custGeom>
              <a:avLst/>
              <a:gdLst/>
              <a:ahLst/>
              <a:cxnLst>
                <a:cxn ang="0">
                  <a:pos x="0" y="35"/>
                </a:cxn>
                <a:cxn ang="0">
                  <a:pos x="22" y="74"/>
                </a:cxn>
                <a:cxn ang="0">
                  <a:pos x="37" y="90"/>
                </a:cxn>
                <a:cxn ang="0">
                  <a:pos x="54" y="105"/>
                </a:cxn>
                <a:cxn ang="0">
                  <a:pos x="73" y="118"/>
                </a:cxn>
                <a:cxn ang="0">
                  <a:pos x="95" y="129"/>
                </a:cxn>
                <a:cxn ang="0">
                  <a:pos x="118" y="139"/>
                </a:cxn>
                <a:cxn ang="0">
                  <a:pos x="142" y="146"/>
                </a:cxn>
                <a:cxn ang="0">
                  <a:pos x="169" y="152"/>
                </a:cxn>
                <a:cxn ang="0">
                  <a:pos x="196" y="157"/>
                </a:cxn>
                <a:cxn ang="0">
                  <a:pos x="224" y="160"/>
                </a:cxn>
                <a:cxn ang="0">
                  <a:pos x="254" y="162"/>
                </a:cxn>
                <a:cxn ang="0">
                  <a:pos x="284" y="162"/>
                </a:cxn>
                <a:cxn ang="0">
                  <a:pos x="315" y="161"/>
                </a:cxn>
                <a:cxn ang="0">
                  <a:pos x="346" y="159"/>
                </a:cxn>
                <a:cxn ang="0">
                  <a:pos x="377" y="156"/>
                </a:cxn>
                <a:cxn ang="0">
                  <a:pos x="409" y="151"/>
                </a:cxn>
                <a:cxn ang="0">
                  <a:pos x="441" y="146"/>
                </a:cxn>
                <a:cxn ang="0">
                  <a:pos x="472" y="140"/>
                </a:cxn>
                <a:cxn ang="0">
                  <a:pos x="503" y="132"/>
                </a:cxn>
                <a:cxn ang="0">
                  <a:pos x="533" y="124"/>
                </a:cxn>
                <a:cxn ang="0">
                  <a:pos x="563" y="116"/>
                </a:cxn>
                <a:cxn ang="0">
                  <a:pos x="592" y="106"/>
                </a:cxn>
                <a:cxn ang="0">
                  <a:pos x="619" y="96"/>
                </a:cxn>
                <a:cxn ang="0">
                  <a:pos x="645" y="85"/>
                </a:cxn>
                <a:cxn ang="0">
                  <a:pos x="671" y="74"/>
                </a:cxn>
                <a:cxn ang="0">
                  <a:pos x="694" y="62"/>
                </a:cxn>
                <a:cxn ang="0">
                  <a:pos x="715" y="50"/>
                </a:cxn>
                <a:cxn ang="0">
                  <a:pos x="735" y="38"/>
                </a:cxn>
                <a:cxn ang="0">
                  <a:pos x="753" y="25"/>
                </a:cxn>
                <a:cxn ang="0">
                  <a:pos x="768" y="12"/>
                </a:cxn>
                <a:cxn ang="0">
                  <a:pos x="781" y="0"/>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8" name="Freeform 64"/>
            <p:cNvSpPr>
              <a:spLocks/>
            </p:cNvSpPr>
            <p:nvPr/>
          </p:nvSpPr>
          <p:spPr bwMode="auto">
            <a:xfrm>
              <a:off x="1049" y="2262"/>
              <a:ext cx="88" cy="131"/>
            </a:xfrm>
            <a:custGeom>
              <a:avLst/>
              <a:gdLst/>
              <a:ahLst/>
              <a:cxnLst>
                <a:cxn ang="0">
                  <a:pos x="3" y="0"/>
                </a:cxn>
                <a:cxn ang="0">
                  <a:pos x="1" y="11"/>
                </a:cxn>
                <a:cxn ang="0">
                  <a:pos x="0" y="17"/>
                </a:cxn>
                <a:cxn ang="0">
                  <a:pos x="0" y="22"/>
                </a:cxn>
                <a:cxn ang="0">
                  <a:pos x="1" y="27"/>
                </a:cxn>
                <a:cxn ang="0">
                  <a:pos x="1" y="32"/>
                </a:cxn>
                <a:cxn ang="0">
                  <a:pos x="3" y="36"/>
                </a:cxn>
                <a:cxn ang="0">
                  <a:pos x="4" y="40"/>
                </a:cxn>
                <a:cxn ang="0">
                  <a:pos x="6" y="45"/>
                </a:cxn>
                <a:cxn ang="0">
                  <a:pos x="8" y="49"/>
                </a:cxn>
                <a:cxn ang="0">
                  <a:pos x="11" y="52"/>
                </a:cxn>
                <a:cxn ang="0">
                  <a:pos x="14" y="56"/>
                </a:cxn>
                <a:cxn ang="0">
                  <a:pos x="17" y="60"/>
                </a:cxn>
                <a:cxn ang="0">
                  <a:pos x="20" y="64"/>
                </a:cxn>
                <a:cxn ang="0">
                  <a:pos x="23" y="67"/>
                </a:cxn>
                <a:cxn ang="0">
                  <a:pos x="27" y="70"/>
                </a:cxn>
                <a:cxn ang="0">
                  <a:pos x="31" y="74"/>
                </a:cxn>
                <a:cxn ang="0">
                  <a:pos x="35" y="77"/>
                </a:cxn>
                <a:cxn ang="0">
                  <a:pos x="39" y="80"/>
                </a:cxn>
                <a:cxn ang="0">
                  <a:pos x="43" y="84"/>
                </a:cxn>
                <a:cxn ang="0">
                  <a:pos x="47" y="87"/>
                </a:cxn>
                <a:cxn ang="0">
                  <a:pos x="51" y="91"/>
                </a:cxn>
                <a:cxn ang="0">
                  <a:pos x="55" y="94"/>
                </a:cxn>
                <a:cxn ang="0">
                  <a:pos x="59" y="98"/>
                </a:cxn>
                <a:cxn ang="0">
                  <a:pos x="63" y="101"/>
                </a:cxn>
                <a:cxn ang="0">
                  <a:pos x="67" y="105"/>
                </a:cxn>
                <a:cxn ang="0">
                  <a:pos x="70" y="109"/>
                </a:cxn>
                <a:cxn ang="0">
                  <a:pos x="74" y="113"/>
                </a:cxn>
                <a:cxn ang="0">
                  <a:pos x="77" y="117"/>
                </a:cxn>
                <a:cxn ang="0">
                  <a:pos x="81" y="121"/>
                </a:cxn>
                <a:cxn ang="0">
                  <a:pos x="84" y="125"/>
                </a:cxn>
                <a:cxn ang="0">
                  <a:pos x="87" y="130"/>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49" name="Freeform 65"/>
            <p:cNvSpPr>
              <a:spLocks/>
            </p:cNvSpPr>
            <p:nvPr/>
          </p:nvSpPr>
          <p:spPr bwMode="auto">
            <a:xfrm>
              <a:off x="3467" y="2899"/>
              <a:ext cx="664" cy="276"/>
            </a:xfrm>
            <a:custGeom>
              <a:avLst/>
              <a:gdLst/>
              <a:ahLst/>
              <a:cxnLst>
                <a:cxn ang="0">
                  <a:pos x="15" y="5"/>
                </a:cxn>
                <a:cxn ang="0">
                  <a:pos x="32" y="9"/>
                </a:cxn>
                <a:cxn ang="0">
                  <a:pos x="50" y="11"/>
                </a:cxn>
                <a:cxn ang="0">
                  <a:pos x="68" y="14"/>
                </a:cxn>
                <a:cxn ang="0">
                  <a:pos x="87" y="17"/>
                </a:cxn>
                <a:cxn ang="0">
                  <a:pos x="107" y="19"/>
                </a:cxn>
                <a:cxn ang="0">
                  <a:pos x="126" y="21"/>
                </a:cxn>
                <a:cxn ang="0">
                  <a:pos x="146" y="24"/>
                </a:cxn>
                <a:cxn ang="0">
                  <a:pos x="165" y="27"/>
                </a:cxn>
                <a:cxn ang="0">
                  <a:pos x="184" y="31"/>
                </a:cxn>
                <a:cxn ang="0">
                  <a:pos x="203" y="35"/>
                </a:cxn>
                <a:cxn ang="0">
                  <a:pos x="221" y="39"/>
                </a:cxn>
                <a:cxn ang="0">
                  <a:pos x="238" y="45"/>
                </a:cxn>
                <a:cxn ang="0">
                  <a:pos x="255" y="53"/>
                </a:cxn>
                <a:cxn ang="0">
                  <a:pos x="270" y="61"/>
                </a:cxn>
                <a:cxn ang="0">
                  <a:pos x="284" y="71"/>
                </a:cxn>
                <a:cxn ang="0">
                  <a:pos x="309" y="92"/>
                </a:cxn>
                <a:cxn ang="0">
                  <a:pos x="324" y="107"/>
                </a:cxn>
                <a:cxn ang="0">
                  <a:pos x="339" y="121"/>
                </a:cxn>
                <a:cxn ang="0">
                  <a:pos x="354" y="136"/>
                </a:cxn>
                <a:cxn ang="0">
                  <a:pos x="368" y="151"/>
                </a:cxn>
                <a:cxn ang="0">
                  <a:pos x="382" y="165"/>
                </a:cxn>
                <a:cxn ang="0">
                  <a:pos x="396" y="178"/>
                </a:cxn>
                <a:cxn ang="0">
                  <a:pos x="411" y="191"/>
                </a:cxn>
                <a:cxn ang="0">
                  <a:pos x="426" y="204"/>
                </a:cxn>
                <a:cxn ang="0">
                  <a:pos x="441" y="215"/>
                </a:cxn>
                <a:cxn ang="0">
                  <a:pos x="457" y="226"/>
                </a:cxn>
                <a:cxn ang="0">
                  <a:pos x="475" y="236"/>
                </a:cxn>
                <a:cxn ang="0">
                  <a:pos x="493" y="244"/>
                </a:cxn>
                <a:cxn ang="0">
                  <a:pos x="512" y="251"/>
                </a:cxn>
                <a:cxn ang="0">
                  <a:pos x="533" y="257"/>
                </a:cxn>
                <a:cxn ang="0">
                  <a:pos x="553" y="261"/>
                </a:cxn>
                <a:cxn ang="0">
                  <a:pos x="562" y="264"/>
                </a:cxn>
                <a:cxn ang="0">
                  <a:pos x="572" y="266"/>
                </a:cxn>
                <a:cxn ang="0">
                  <a:pos x="581" y="269"/>
                </a:cxn>
                <a:cxn ang="0">
                  <a:pos x="591" y="271"/>
                </a:cxn>
                <a:cxn ang="0">
                  <a:pos x="600" y="273"/>
                </a:cxn>
                <a:cxn ang="0">
                  <a:pos x="609" y="274"/>
                </a:cxn>
                <a:cxn ang="0">
                  <a:pos x="618" y="275"/>
                </a:cxn>
                <a:cxn ang="0">
                  <a:pos x="626" y="274"/>
                </a:cxn>
                <a:cxn ang="0">
                  <a:pos x="634" y="272"/>
                </a:cxn>
                <a:cxn ang="0">
                  <a:pos x="641" y="269"/>
                </a:cxn>
                <a:cxn ang="0">
                  <a:pos x="647" y="264"/>
                </a:cxn>
                <a:cxn ang="0">
                  <a:pos x="652" y="257"/>
                </a:cxn>
                <a:cxn ang="0">
                  <a:pos x="657" y="248"/>
                </a:cxn>
                <a:cxn ang="0">
                  <a:pos x="660" y="237"/>
                </a:cxn>
                <a:cxn ang="0">
                  <a:pos x="663" y="224"/>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0" name="Freeform 66"/>
            <p:cNvSpPr>
              <a:spLocks/>
            </p:cNvSpPr>
            <p:nvPr/>
          </p:nvSpPr>
          <p:spPr bwMode="auto">
            <a:xfrm>
              <a:off x="4118" y="3029"/>
              <a:ext cx="226" cy="86"/>
            </a:xfrm>
            <a:custGeom>
              <a:avLst/>
              <a:gdLst/>
              <a:ahLst/>
              <a:cxnLst>
                <a:cxn ang="0">
                  <a:pos x="0" y="83"/>
                </a:cxn>
                <a:cxn ang="0">
                  <a:pos x="15" y="83"/>
                </a:cxn>
                <a:cxn ang="0">
                  <a:pos x="24" y="84"/>
                </a:cxn>
                <a:cxn ang="0">
                  <a:pos x="32" y="84"/>
                </a:cxn>
                <a:cxn ang="0">
                  <a:pos x="40" y="85"/>
                </a:cxn>
                <a:cxn ang="0">
                  <a:pos x="48" y="85"/>
                </a:cxn>
                <a:cxn ang="0">
                  <a:pos x="56" y="85"/>
                </a:cxn>
                <a:cxn ang="0">
                  <a:pos x="65" y="85"/>
                </a:cxn>
                <a:cxn ang="0">
                  <a:pos x="73" y="85"/>
                </a:cxn>
                <a:cxn ang="0">
                  <a:pos x="81" y="85"/>
                </a:cxn>
                <a:cxn ang="0">
                  <a:pos x="90" y="85"/>
                </a:cxn>
                <a:cxn ang="0">
                  <a:pos x="98" y="84"/>
                </a:cxn>
                <a:cxn ang="0">
                  <a:pos x="106" y="83"/>
                </a:cxn>
                <a:cxn ang="0">
                  <a:pos x="114" y="82"/>
                </a:cxn>
                <a:cxn ang="0">
                  <a:pos x="122" y="81"/>
                </a:cxn>
                <a:cxn ang="0">
                  <a:pos x="130" y="79"/>
                </a:cxn>
                <a:cxn ang="0">
                  <a:pos x="137" y="77"/>
                </a:cxn>
                <a:cxn ang="0">
                  <a:pos x="145" y="75"/>
                </a:cxn>
                <a:cxn ang="0">
                  <a:pos x="152" y="73"/>
                </a:cxn>
                <a:cxn ang="0">
                  <a:pos x="159" y="70"/>
                </a:cxn>
                <a:cxn ang="0">
                  <a:pos x="166" y="67"/>
                </a:cxn>
                <a:cxn ang="0">
                  <a:pos x="173" y="63"/>
                </a:cxn>
                <a:cxn ang="0">
                  <a:pos x="179" y="59"/>
                </a:cxn>
                <a:cxn ang="0">
                  <a:pos x="186" y="55"/>
                </a:cxn>
                <a:cxn ang="0">
                  <a:pos x="192" y="49"/>
                </a:cxn>
                <a:cxn ang="0">
                  <a:pos x="197" y="44"/>
                </a:cxn>
                <a:cxn ang="0">
                  <a:pos x="202" y="38"/>
                </a:cxn>
                <a:cxn ang="0">
                  <a:pos x="208" y="31"/>
                </a:cxn>
                <a:cxn ang="0">
                  <a:pos x="212" y="24"/>
                </a:cxn>
                <a:cxn ang="0">
                  <a:pos x="217" y="17"/>
                </a:cxn>
                <a:cxn ang="0">
                  <a:pos x="221" y="9"/>
                </a:cxn>
                <a:cxn ang="0">
                  <a:pos x="225" y="0"/>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1" name="Freeform 67"/>
            <p:cNvSpPr>
              <a:spLocks/>
            </p:cNvSpPr>
            <p:nvPr/>
          </p:nvSpPr>
          <p:spPr bwMode="auto">
            <a:xfrm>
              <a:off x="4343" y="2958"/>
              <a:ext cx="95" cy="74"/>
            </a:xfrm>
            <a:custGeom>
              <a:avLst/>
              <a:gdLst/>
              <a:ahLst/>
              <a:cxnLst>
                <a:cxn ang="0">
                  <a:pos x="83" y="0"/>
                </a:cxn>
                <a:cxn ang="0">
                  <a:pos x="89" y="12"/>
                </a:cxn>
                <a:cxn ang="0">
                  <a:pos x="91" y="17"/>
                </a:cxn>
                <a:cxn ang="0">
                  <a:pos x="93" y="22"/>
                </a:cxn>
                <a:cxn ang="0">
                  <a:pos x="94" y="27"/>
                </a:cxn>
                <a:cxn ang="0">
                  <a:pos x="94" y="32"/>
                </a:cxn>
                <a:cxn ang="0">
                  <a:pos x="94" y="36"/>
                </a:cxn>
                <a:cxn ang="0">
                  <a:pos x="93" y="40"/>
                </a:cxn>
                <a:cxn ang="0">
                  <a:pos x="93" y="44"/>
                </a:cxn>
                <a:cxn ang="0">
                  <a:pos x="91" y="47"/>
                </a:cxn>
                <a:cxn ang="0">
                  <a:pos x="89" y="50"/>
                </a:cxn>
                <a:cxn ang="0">
                  <a:pos x="87" y="54"/>
                </a:cxn>
                <a:cxn ang="0">
                  <a:pos x="84" y="56"/>
                </a:cxn>
                <a:cxn ang="0">
                  <a:pos x="81" y="59"/>
                </a:cxn>
                <a:cxn ang="0">
                  <a:pos x="77" y="61"/>
                </a:cxn>
                <a:cxn ang="0">
                  <a:pos x="74" y="64"/>
                </a:cxn>
                <a:cxn ang="0">
                  <a:pos x="70" y="65"/>
                </a:cxn>
                <a:cxn ang="0">
                  <a:pos x="66" y="67"/>
                </a:cxn>
                <a:cxn ang="0">
                  <a:pos x="61" y="68"/>
                </a:cxn>
                <a:cxn ang="0">
                  <a:pos x="57" y="70"/>
                </a:cxn>
                <a:cxn ang="0">
                  <a:pos x="52" y="71"/>
                </a:cxn>
                <a:cxn ang="0">
                  <a:pos x="47" y="72"/>
                </a:cxn>
                <a:cxn ang="0">
                  <a:pos x="43" y="72"/>
                </a:cxn>
                <a:cxn ang="0">
                  <a:pos x="38" y="73"/>
                </a:cxn>
                <a:cxn ang="0">
                  <a:pos x="33" y="73"/>
                </a:cxn>
                <a:cxn ang="0">
                  <a:pos x="28" y="73"/>
                </a:cxn>
                <a:cxn ang="0">
                  <a:pos x="23" y="73"/>
                </a:cxn>
                <a:cxn ang="0">
                  <a:pos x="18" y="73"/>
                </a:cxn>
                <a:cxn ang="0">
                  <a:pos x="13" y="73"/>
                </a:cxn>
                <a:cxn ang="0">
                  <a:pos x="9" y="72"/>
                </a:cxn>
                <a:cxn ang="0">
                  <a:pos x="4" y="72"/>
                </a:cxn>
                <a:cxn ang="0">
                  <a:pos x="0" y="71"/>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2" name="Freeform 68"/>
            <p:cNvSpPr>
              <a:spLocks/>
            </p:cNvSpPr>
            <p:nvPr/>
          </p:nvSpPr>
          <p:spPr bwMode="auto">
            <a:xfrm>
              <a:off x="4556" y="2758"/>
              <a:ext cx="39" cy="95"/>
            </a:xfrm>
            <a:custGeom>
              <a:avLst/>
              <a:gdLst/>
              <a:ahLst/>
              <a:cxnLst>
                <a:cxn ang="0">
                  <a:pos x="35" y="0"/>
                </a:cxn>
                <a:cxn ang="0">
                  <a:pos x="36" y="6"/>
                </a:cxn>
                <a:cxn ang="0">
                  <a:pos x="37" y="10"/>
                </a:cxn>
                <a:cxn ang="0">
                  <a:pos x="38" y="14"/>
                </a:cxn>
                <a:cxn ang="0">
                  <a:pos x="38" y="17"/>
                </a:cxn>
                <a:cxn ang="0">
                  <a:pos x="38" y="20"/>
                </a:cxn>
                <a:cxn ang="0">
                  <a:pos x="38" y="24"/>
                </a:cxn>
                <a:cxn ang="0">
                  <a:pos x="38" y="27"/>
                </a:cxn>
                <a:cxn ang="0">
                  <a:pos x="38" y="30"/>
                </a:cxn>
                <a:cxn ang="0">
                  <a:pos x="38" y="34"/>
                </a:cxn>
                <a:cxn ang="0">
                  <a:pos x="37" y="37"/>
                </a:cxn>
                <a:cxn ang="0">
                  <a:pos x="36" y="40"/>
                </a:cxn>
                <a:cxn ang="0">
                  <a:pos x="36" y="43"/>
                </a:cxn>
                <a:cxn ang="0">
                  <a:pos x="35" y="46"/>
                </a:cxn>
                <a:cxn ang="0">
                  <a:pos x="34" y="49"/>
                </a:cxn>
                <a:cxn ang="0">
                  <a:pos x="33" y="52"/>
                </a:cxn>
                <a:cxn ang="0">
                  <a:pos x="32" y="55"/>
                </a:cxn>
                <a:cxn ang="0">
                  <a:pos x="31" y="58"/>
                </a:cxn>
                <a:cxn ang="0">
                  <a:pos x="29" y="61"/>
                </a:cxn>
                <a:cxn ang="0">
                  <a:pos x="28" y="64"/>
                </a:cxn>
                <a:cxn ang="0">
                  <a:pos x="26" y="66"/>
                </a:cxn>
                <a:cxn ang="0">
                  <a:pos x="24" y="69"/>
                </a:cxn>
                <a:cxn ang="0">
                  <a:pos x="22" y="72"/>
                </a:cxn>
                <a:cxn ang="0">
                  <a:pos x="20" y="74"/>
                </a:cxn>
                <a:cxn ang="0">
                  <a:pos x="18" y="77"/>
                </a:cxn>
                <a:cxn ang="0">
                  <a:pos x="16" y="80"/>
                </a:cxn>
                <a:cxn ang="0">
                  <a:pos x="13" y="82"/>
                </a:cxn>
                <a:cxn ang="0">
                  <a:pos x="11" y="84"/>
                </a:cxn>
                <a:cxn ang="0">
                  <a:pos x="8" y="87"/>
                </a:cxn>
                <a:cxn ang="0">
                  <a:pos x="5" y="89"/>
                </a:cxn>
                <a:cxn ang="0">
                  <a:pos x="2" y="92"/>
                </a:cxn>
                <a:cxn ang="0">
                  <a:pos x="0" y="94"/>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3" name="Freeform 69"/>
            <p:cNvSpPr>
              <a:spLocks/>
            </p:cNvSpPr>
            <p:nvPr/>
          </p:nvSpPr>
          <p:spPr bwMode="auto">
            <a:xfrm>
              <a:off x="4567" y="2640"/>
              <a:ext cx="85" cy="108"/>
            </a:xfrm>
            <a:custGeom>
              <a:avLst/>
              <a:gdLst/>
              <a:ahLst/>
              <a:cxnLst>
                <a:cxn ang="0">
                  <a:pos x="21" y="0"/>
                </a:cxn>
                <a:cxn ang="0">
                  <a:pos x="37" y="8"/>
                </a:cxn>
                <a:cxn ang="0">
                  <a:pos x="44" y="12"/>
                </a:cxn>
                <a:cxn ang="0">
                  <a:pos x="50" y="16"/>
                </a:cxn>
                <a:cxn ang="0">
                  <a:pos x="56" y="20"/>
                </a:cxn>
                <a:cxn ang="0">
                  <a:pos x="61" y="24"/>
                </a:cxn>
                <a:cxn ang="0">
                  <a:pos x="66" y="28"/>
                </a:cxn>
                <a:cxn ang="0">
                  <a:pos x="70" y="32"/>
                </a:cxn>
                <a:cxn ang="0">
                  <a:pos x="74" y="36"/>
                </a:cxn>
                <a:cxn ang="0">
                  <a:pos x="77" y="40"/>
                </a:cxn>
                <a:cxn ang="0">
                  <a:pos x="79" y="43"/>
                </a:cxn>
                <a:cxn ang="0">
                  <a:pos x="81" y="47"/>
                </a:cxn>
                <a:cxn ang="0">
                  <a:pos x="83" y="50"/>
                </a:cxn>
                <a:cxn ang="0">
                  <a:pos x="83" y="54"/>
                </a:cxn>
                <a:cxn ang="0">
                  <a:pos x="84" y="57"/>
                </a:cxn>
                <a:cxn ang="0">
                  <a:pos x="83" y="61"/>
                </a:cxn>
                <a:cxn ang="0">
                  <a:pos x="83" y="64"/>
                </a:cxn>
                <a:cxn ang="0">
                  <a:pos x="81" y="67"/>
                </a:cxn>
                <a:cxn ang="0">
                  <a:pos x="79" y="70"/>
                </a:cxn>
                <a:cxn ang="0">
                  <a:pos x="76" y="74"/>
                </a:cxn>
                <a:cxn ang="0">
                  <a:pos x="73" y="77"/>
                </a:cxn>
                <a:cxn ang="0">
                  <a:pos x="69" y="80"/>
                </a:cxn>
                <a:cxn ang="0">
                  <a:pos x="65" y="83"/>
                </a:cxn>
                <a:cxn ang="0">
                  <a:pos x="60" y="86"/>
                </a:cxn>
                <a:cxn ang="0">
                  <a:pos x="55" y="88"/>
                </a:cxn>
                <a:cxn ang="0">
                  <a:pos x="49" y="91"/>
                </a:cxn>
                <a:cxn ang="0">
                  <a:pos x="42" y="94"/>
                </a:cxn>
                <a:cxn ang="0">
                  <a:pos x="35" y="97"/>
                </a:cxn>
                <a:cxn ang="0">
                  <a:pos x="27" y="99"/>
                </a:cxn>
                <a:cxn ang="0">
                  <a:pos x="19" y="102"/>
                </a:cxn>
                <a:cxn ang="0">
                  <a:pos x="9" y="104"/>
                </a:cxn>
                <a:cxn ang="0">
                  <a:pos x="0" y="107"/>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4" name="Freeform 70"/>
            <p:cNvSpPr>
              <a:spLocks/>
            </p:cNvSpPr>
            <p:nvPr/>
          </p:nvSpPr>
          <p:spPr bwMode="auto">
            <a:xfrm>
              <a:off x="4626" y="2508"/>
              <a:ext cx="57" cy="133"/>
            </a:xfrm>
            <a:custGeom>
              <a:avLst/>
              <a:gdLst/>
              <a:ahLst/>
              <a:cxnLst>
                <a:cxn ang="0">
                  <a:pos x="0" y="2"/>
                </a:cxn>
                <a:cxn ang="0">
                  <a:pos x="14" y="0"/>
                </a:cxn>
                <a:cxn ang="0">
                  <a:pos x="20" y="0"/>
                </a:cxn>
                <a:cxn ang="0">
                  <a:pos x="25" y="1"/>
                </a:cxn>
                <a:cxn ang="0">
                  <a:pos x="30" y="4"/>
                </a:cxn>
                <a:cxn ang="0">
                  <a:pos x="35" y="6"/>
                </a:cxn>
                <a:cxn ang="0">
                  <a:pos x="39" y="10"/>
                </a:cxn>
                <a:cxn ang="0">
                  <a:pos x="43" y="14"/>
                </a:cxn>
                <a:cxn ang="0">
                  <a:pos x="46" y="19"/>
                </a:cxn>
                <a:cxn ang="0">
                  <a:pos x="48" y="24"/>
                </a:cxn>
                <a:cxn ang="0">
                  <a:pos x="51" y="30"/>
                </a:cxn>
                <a:cxn ang="0">
                  <a:pos x="52" y="36"/>
                </a:cxn>
                <a:cxn ang="0">
                  <a:pos x="54" y="42"/>
                </a:cxn>
                <a:cxn ang="0">
                  <a:pos x="55" y="48"/>
                </a:cxn>
                <a:cxn ang="0">
                  <a:pos x="55" y="55"/>
                </a:cxn>
                <a:cxn ang="0">
                  <a:pos x="56" y="62"/>
                </a:cxn>
                <a:cxn ang="0">
                  <a:pos x="55" y="69"/>
                </a:cxn>
                <a:cxn ang="0">
                  <a:pos x="54" y="76"/>
                </a:cxn>
                <a:cxn ang="0">
                  <a:pos x="53" y="82"/>
                </a:cxn>
                <a:cxn ang="0">
                  <a:pos x="51" y="89"/>
                </a:cxn>
                <a:cxn ang="0">
                  <a:pos x="49" y="95"/>
                </a:cxn>
                <a:cxn ang="0">
                  <a:pos x="47" y="101"/>
                </a:cxn>
                <a:cxn ang="0">
                  <a:pos x="44" y="107"/>
                </a:cxn>
                <a:cxn ang="0">
                  <a:pos x="40" y="112"/>
                </a:cxn>
                <a:cxn ang="0">
                  <a:pos x="37" y="117"/>
                </a:cxn>
                <a:cxn ang="0">
                  <a:pos x="33" y="121"/>
                </a:cxn>
                <a:cxn ang="0">
                  <a:pos x="28" y="125"/>
                </a:cxn>
                <a:cxn ang="0">
                  <a:pos x="24" y="128"/>
                </a:cxn>
                <a:cxn ang="0">
                  <a:pos x="18" y="130"/>
                </a:cxn>
                <a:cxn ang="0">
                  <a:pos x="12" y="131"/>
                </a:cxn>
                <a:cxn ang="0">
                  <a:pos x="6" y="132"/>
                </a:cxn>
                <a:cxn ang="0">
                  <a:pos x="0" y="132"/>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5" name="Freeform 71"/>
            <p:cNvSpPr>
              <a:spLocks/>
            </p:cNvSpPr>
            <p:nvPr/>
          </p:nvSpPr>
          <p:spPr bwMode="auto">
            <a:xfrm>
              <a:off x="4544" y="2411"/>
              <a:ext cx="83" cy="53"/>
            </a:xfrm>
            <a:custGeom>
              <a:avLst/>
              <a:gdLst/>
              <a:ahLst/>
              <a:cxnLst>
                <a:cxn ang="0">
                  <a:pos x="0" y="5"/>
                </a:cxn>
                <a:cxn ang="0">
                  <a:pos x="7" y="2"/>
                </a:cxn>
                <a:cxn ang="0">
                  <a:pos x="11" y="1"/>
                </a:cxn>
                <a:cxn ang="0">
                  <a:pos x="14" y="1"/>
                </a:cxn>
                <a:cxn ang="0">
                  <a:pos x="18" y="1"/>
                </a:cxn>
                <a:cxn ang="0">
                  <a:pos x="22" y="0"/>
                </a:cxn>
                <a:cxn ang="0">
                  <a:pos x="25" y="0"/>
                </a:cxn>
                <a:cxn ang="0">
                  <a:pos x="28" y="0"/>
                </a:cxn>
                <a:cxn ang="0">
                  <a:pos x="32" y="1"/>
                </a:cxn>
                <a:cxn ang="0">
                  <a:pos x="34" y="1"/>
                </a:cxn>
                <a:cxn ang="0">
                  <a:pos x="38" y="1"/>
                </a:cxn>
                <a:cxn ang="0">
                  <a:pos x="40" y="2"/>
                </a:cxn>
                <a:cxn ang="0">
                  <a:pos x="44" y="3"/>
                </a:cxn>
                <a:cxn ang="0">
                  <a:pos x="46" y="4"/>
                </a:cxn>
                <a:cxn ang="0">
                  <a:pos x="49" y="5"/>
                </a:cxn>
                <a:cxn ang="0">
                  <a:pos x="52" y="7"/>
                </a:cxn>
                <a:cxn ang="0">
                  <a:pos x="54" y="8"/>
                </a:cxn>
                <a:cxn ang="0">
                  <a:pos x="56" y="10"/>
                </a:cxn>
                <a:cxn ang="0">
                  <a:pos x="59" y="12"/>
                </a:cxn>
                <a:cxn ang="0">
                  <a:pos x="61" y="14"/>
                </a:cxn>
                <a:cxn ang="0">
                  <a:pos x="64" y="16"/>
                </a:cxn>
                <a:cxn ang="0">
                  <a:pos x="66" y="19"/>
                </a:cxn>
                <a:cxn ang="0">
                  <a:pos x="68" y="21"/>
                </a:cxn>
                <a:cxn ang="0">
                  <a:pos x="70" y="24"/>
                </a:cxn>
                <a:cxn ang="0">
                  <a:pos x="72" y="27"/>
                </a:cxn>
                <a:cxn ang="0">
                  <a:pos x="73" y="30"/>
                </a:cxn>
                <a:cxn ang="0">
                  <a:pos x="75" y="33"/>
                </a:cxn>
                <a:cxn ang="0">
                  <a:pos x="76" y="37"/>
                </a:cxn>
                <a:cxn ang="0">
                  <a:pos x="78" y="40"/>
                </a:cxn>
                <a:cxn ang="0">
                  <a:pos x="80" y="44"/>
                </a:cxn>
                <a:cxn ang="0">
                  <a:pos x="81" y="47"/>
                </a:cxn>
                <a:cxn ang="0">
                  <a:pos x="82" y="52"/>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6" name="Freeform 72"/>
            <p:cNvSpPr>
              <a:spLocks/>
            </p:cNvSpPr>
            <p:nvPr/>
          </p:nvSpPr>
          <p:spPr bwMode="auto">
            <a:xfrm>
              <a:off x="4568" y="2410"/>
              <a:ext cx="60" cy="54"/>
            </a:xfrm>
            <a:custGeom>
              <a:avLst/>
              <a:gdLst/>
              <a:ahLst/>
              <a:cxnLst>
                <a:cxn ang="0">
                  <a:pos x="0" y="6"/>
                </a:cxn>
                <a:cxn ang="0">
                  <a:pos x="7" y="3"/>
                </a:cxn>
                <a:cxn ang="0">
                  <a:pos x="11" y="2"/>
                </a:cxn>
                <a:cxn ang="0">
                  <a:pos x="15" y="1"/>
                </a:cxn>
                <a:cxn ang="0">
                  <a:pos x="18" y="0"/>
                </a:cxn>
                <a:cxn ang="0">
                  <a:pos x="22" y="0"/>
                </a:cxn>
                <a:cxn ang="0">
                  <a:pos x="25" y="0"/>
                </a:cxn>
                <a:cxn ang="0">
                  <a:pos x="28" y="0"/>
                </a:cxn>
                <a:cxn ang="0">
                  <a:pos x="31" y="0"/>
                </a:cxn>
                <a:cxn ang="0">
                  <a:pos x="34" y="0"/>
                </a:cxn>
                <a:cxn ang="0">
                  <a:pos x="36" y="1"/>
                </a:cxn>
                <a:cxn ang="0">
                  <a:pos x="38" y="1"/>
                </a:cxn>
                <a:cxn ang="0">
                  <a:pos x="41" y="2"/>
                </a:cxn>
                <a:cxn ang="0">
                  <a:pos x="43" y="3"/>
                </a:cxn>
                <a:cxn ang="0">
                  <a:pos x="45" y="4"/>
                </a:cxn>
                <a:cxn ang="0">
                  <a:pos x="47" y="6"/>
                </a:cxn>
                <a:cxn ang="0">
                  <a:pos x="49" y="7"/>
                </a:cxn>
                <a:cxn ang="0">
                  <a:pos x="50" y="9"/>
                </a:cxn>
                <a:cxn ang="0">
                  <a:pos x="52" y="11"/>
                </a:cxn>
                <a:cxn ang="0">
                  <a:pos x="53" y="13"/>
                </a:cxn>
                <a:cxn ang="0">
                  <a:pos x="54" y="15"/>
                </a:cxn>
                <a:cxn ang="0">
                  <a:pos x="56" y="18"/>
                </a:cxn>
                <a:cxn ang="0">
                  <a:pos x="56" y="20"/>
                </a:cxn>
                <a:cxn ang="0">
                  <a:pos x="57" y="23"/>
                </a:cxn>
                <a:cxn ang="0">
                  <a:pos x="58" y="26"/>
                </a:cxn>
                <a:cxn ang="0">
                  <a:pos x="58" y="30"/>
                </a:cxn>
                <a:cxn ang="0">
                  <a:pos x="59" y="33"/>
                </a:cxn>
                <a:cxn ang="0">
                  <a:pos x="59" y="36"/>
                </a:cxn>
                <a:cxn ang="0">
                  <a:pos x="59" y="40"/>
                </a:cxn>
                <a:cxn ang="0">
                  <a:pos x="59" y="44"/>
                </a:cxn>
                <a:cxn ang="0">
                  <a:pos x="58" y="48"/>
                </a:cxn>
                <a:cxn ang="0">
                  <a:pos x="58" y="5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7" name="Freeform 73"/>
            <p:cNvSpPr>
              <a:spLocks/>
            </p:cNvSpPr>
            <p:nvPr/>
          </p:nvSpPr>
          <p:spPr bwMode="auto">
            <a:xfrm>
              <a:off x="4626" y="2510"/>
              <a:ext cx="49" cy="95"/>
            </a:xfrm>
            <a:custGeom>
              <a:avLst/>
              <a:gdLst/>
              <a:ahLst/>
              <a:cxnLst>
                <a:cxn ang="0">
                  <a:pos x="0" y="0"/>
                </a:cxn>
                <a:cxn ang="0">
                  <a:pos x="6" y="4"/>
                </a:cxn>
                <a:cxn ang="0">
                  <a:pos x="8" y="7"/>
                </a:cxn>
                <a:cxn ang="0">
                  <a:pos x="10" y="10"/>
                </a:cxn>
                <a:cxn ang="0">
                  <a:pos x="13" y="12"/>
                </a:cxn>
                <a:cxn ang="0">
                  <a:pos x="15" y="15"/>
                </a:cxn>
                <a:cxn ang="0">
                  <a:pos x="17" y="17"/>
                </a:cxn>
                <a:cxn ang="0">
                  <a:pos x="19" y="20"/>
                </a:cxn>
                <a:cxn ang="0">
                  <a:pos x="22" y="22"/>
                </a:cxn>
                <a:cxn ang="0">
                  <a:pos x="24" y="25"/>
                </a:cxn>
                <a:cxn ang="0">
                  <a:pos x="25" y="28"/>
                </a:cxn>
                <a:cxn ang="0">
                  <a:pos x="27" y="31"/>
                </a:cxn>
                <a:cxn ang="0">
                  <a:pos x="29" y="34"/>
                </a:cxn>
                <a:cxn ang="0">
                  <a:pos x="31" y="36"/>
                </a:cxn>
                <a:cxn ang="0">
                  <a:pos x="32" y="40"/>
                </a:cxn>
                <a:cxn ang="0">
                  <a:pos x="34" y="42"/>
                </a:cxn>
                <a:cxn ang="0">
                  <a:pos x="35" y="45"/>
                </a:cxn>
                <a:cxn ang="0">
                  <a:pos x="36" y="48"/>
                </a:cxn>
                <a:cxn ang="0">
                  <a:pos x="38" y="51"/>
                </a:cxn>
                <a:cxn ang="0">
                  <a:pos x="39" y="54"/>
                </a:cxn>
                <a:cxn ang="0">
                  <a:pos x="40" y="58"/>
                </a:cxn>
                <a:cxn ang="0">
                  <a:pos x="41" y="61"/>
                </a:cxn>
                <a:cxn ang="0">
                  <a:pos x="42" y="64"/>
                </a:cxn>
                <a:cxn ang="0">
                  <a:pos x="43" y="67"/>
                </a:cxn>
                <a:cxn ang="0">
                  <a:pos x="44" y="70"/>
                </a:cxn>
                <a:cxn ang="0">
                  <a:pos x="45" y="74"/>
                </a:cxn>
                <a:cxn ang="0">
                  <a:pos x="46" y="77"/>
                </a:cxn>
                <a:cxn ang="0">
                  <a:pos x="46" y="80"/>
                </a:cxn>
                <a:cxn ang="0">
                  <a:pos x="47" y="84"/>
                </a:cxn>
                <a:cxn ang="0">
                  <a:pos x="47" y="87"/>
                </a:cxn>
                <a:cxn ang="0">
                  <a:pos x="48" y="91"/>
                </a:cxn>
                <a:cxn ang="0">
                  <a:pos x="48" y="94"/>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8" name="Freeform 74"/>
            <p:cNvSpPr>
              <a:spLocks/>
            </p:cNvSpPr>
            <p:nvPr/>
          </p:nvSpPr>
          <p:spPr bwMode="auto">
            <a:xfrm>
              <a:off x="3112" y="3135"/>
              <a:ext cx="569" cy="237"/>
            </a:xfrm>
            <a:custGeom>
              <a:avLst/>
              <a:gdLst/>
              <a:ahLst/>
              <a:cxnLst>
                <a:cxn ang="0">
                  <a:pos x="0" y="0"/>
                </a:cxn>
                <a:cxn ang="0">
                  <a:pos x="11" y="37"/>
                </a:cxn>
                <a:cxn ang="0">
                  <a:pos x="20" y="53"/>
                </a:cxn>
                <a:cxn ang="0">
                  <a:pos x="30" y="67"/>
                </a:cxn>
                <a:cxn ang="0">
                  <a:pos x="42" y="80"/>
                </a:cxn>
                <a:cxn ang="0">
                  <a:pos x="56" y="92"/>
                </a:cxn>
                <a:cxn ang="0">
                  <a:pos x="71" y="102"/>
                </a:cxn>
                <a:cxn ang="0">
                  <a:pos x="87" y="111"/>
                </a:cxn>
                <a:cxn ang="0">
                  <a:pos x="105" y="119"/>
                </a:cxn>
                <a:cxn ang="0">
                  <a:pos x="124" y="127"/>
                </a:cxn>
                <a:cxn ang="0">
                  <a:pos x="143" y="133"/>
                </a:cxn>
                <a:cxn ang="0">
                  <a:pos x="164" y="139"/>
                </a:cxn>
                <a:cxn ang="0">
                  <a:pos x="185" y="143"/>
                </a:cxn>
                <a:cxn ang="0">
                  <a:pos x="206" y="148"/>
                </a:cxn>
                <a:cxn ang="0">
                  <a:pos x="229" y="151"/>
                </a:cxn>
                <a:cxn ang="0">
                  <a:pos x="252" y="155"/>
                </a:cxn>
                <a:cxn ang="0">
                  <a:pos x="274" y="158"/>
                </a:cxn>
                <a:cxn ang="0">
                  <a:pos x="297" y="161"/>
                </a:cxn>
                <a:cxn ang="0">
                  <a:pos x="320" y="164"/>
                </a:cxn>
                <a:cxn ang="0">
                  <a:pos x="343" y="167"/>
                </a:cxn>
                <a:cxn ang="0">
                  <a:pos x="366" y="170"/>
                </a:cxn>
                <a:cxn ang="0">
                  <a:pos x="388" y="173"/>
                </a:cxn>
                <a:cxn ang="0">
                  <a:pos x="410" y="176"/>
                </a:cxn>
                <a:cxn ang="0">
                  <a:pos x="432" y="180"/>
                </a:cxn>
                <a:cxn ang="0">
                  <a:pos x="452" y="184"/>
                </a:cxn>
                <a:cxn ang="0">
                  <a:pos x="472" y="189"/>
                </a:cxn>
                <a:cxn ang="0">
                  <a:pos x="491" y="195"/>
                </a:cxn>
                <a:cxn ang="0">
                  <a:pos x="509" y="201"/>
                </a:cxn>
                <a:cxn ang="0">
                  <a:pos x="526" y="208"/>
                </a:cxn>
                <a:cxn ang="0">
                  <a:pos x="541" y="217"/>
                </a:cxn>
                <a:cxn ang="0">
                  <a:pos x="555" y="226"/>
                </a:cxn>
                <a:cxn ang="0">
                  <a:pos x="568" y="236"/>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59" name="Freeform 75"/>
            <p:cNvSpPr>
              <a:spLocks/>
            </p:cNvSpPr>
            <p:nvPr/>
          </p:nvSpPr>
          <p:spPr bwMode="auto">
            <a:xfrm>
              <a:off x="3668" y="3359"/>
              <a:ext cx="486" cy="450"/>
            </a:xfrm>
            <a:custGeom>
              <a:avLst/>
              <a:gdLst/>
              <a:ahLst/>
              <a:cxnLst>
                <a:cxn ang="0">
                  <a:pos x="0" y="0"/>
                </a:cxn>
                <a:cxn ang="0">
                  <a:pos x="27" y="27"/>
                </a:cxn>
                <a:cxn ang="0">
                  <a:pos x="42" y="40"/>
                </a:cxn>
                <a:cxn ang="0">
                  <a:pos x="56" y="53"/>
                </a:cxn>
                <a:cxn ang="0">
                  <a:pos x="72" y="66"/>
                </a:cxn>
                <a:cxn ang="0">
                  <a:pos x="88" y="79"/>
                </a:cxn>
                <a:cxn ang="0">
                  <a:pos x="104" y="91"/>
                </a:cxn>
                <a:cxn ang="0">
                  <a:pos x="120" y="104"/>
                </a:cxn>
                <a:cxn ang="0">
                  <a:pos x="137" y="116"/>
                </a:cxn>
                <a:cxn ang="0">
                  <a:pos x="154" y="129"/>
                </a:cxn>
                <a:cxn ang="0">
                  <a:pos x="171" y="141"/>
                </a:cxn>
                <a:cxn ang="0">
                  <a:pos x="188" y="154"/>
                </a:cxn>
                <a:cxn ang="0">
                  <a:pos x="206" y="166"/>
                </a:cxn>
                <a:cxn ang="0">
                  <a:pos x="223" y="179"/>
                </a:cxn>
                <a:cxn ang="0">
                  <a:pos x="240" y="192"/>
                </a:cxn>
                <a:cxn ang="0">
                  <a:pos x="258" y="205"/>
                </a:cxn>
                <a:cxn ang="0">
                  <a:pos x="275" y="218"/>
                </a:cxn>
                <a:cxn ang="0">
                  <a:pos x="292" y="231"/>
                </a:cxn>
                <a:cxn ang="0">
                  <a:pos x="308" y="244"/>
                </a:cxn>
                <a:cxn ang="0">
                  <a:pos x="325" y="258"/>
                </a:cxn>
                <a:cxn ang="0">
                  <a:pos x="341" y="272"/>
                </a:cxn>
                <a:cxn ang="0">
                  <a:pos x="357" y="286"/>
                </a:cxn>
                <a:cxn ang="0">
                  <a:pos x="372" y="301"/>
                </a:cxn>
                <a:cxn ang="0">
                  <a:pos x="387" y="315"/>
                </a:cxn>
                <a:cxn ang="0">
                  <a:pos x="402" y="331"/>
                </a:cxn>
                <a:cxn ang="0">
                  <a:pos x="416" y="346"/>
                </a:cxn>
                <a:cxn ang="0">
                  <a:pos x="429" y="362"/>
                </a:cxn>
                <a:cxn ang="0">
                  <a:pos x="442" y="378"/>
                </a:cxn>
                <a:cxn ang="0">
                  <a:pos x="454" y="395"/>
                </a:cxn>
                <a:cxn ang="0">
                  <a:pos x="465" y="412"/>
                </a:cxn>
                <a:cxn ang="0">
                  <a:pos x="475" y="430"/>
                </a:cxn>
                <a:cxn ang="0">
                  <a:pos x="485" y="449"/>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60" name="Line 76"/>
            <p:cNvSpPr>
              <a:spLocks noChangeShapeType="1"/>
            </p:cNvSpPr>
            <p:nvPr/>
          </p:nvSpPr>
          <p:spPr bwMode="auto">
            <a:xfrm>
              <a:off x="4011" y="3194"/>
              <a:ext cx="0" cy="48"/>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461" name="Freeform 77"/>
            <p:cNvSpPr>
              <a:spLocks/>
            </p:cNvSpPr>
            <p:nvPr/>
          </p:nvSpPr>
          <p:spPr bwMode="auto">
            <a:xfrm>
              <a:off x="1203" y="936"/>
              <a:ext cx="260" cy="205"/>
            </a:xfrm>
            <a:custGeom>
              <a:avLst/>
              <a:gdLst/>
              <a:ahLst/>
              <a:cxnLst>
                <a:cxn ang="0">
                  <a:pos x="257" y="50"/>
                </a:cxn>
                <a:cxn ang="0">
                  <a:pos x="252" y="49"/>
                </a:cxn>
                <a:cxn ang="0">
                  <a:pos x="245" y="47"/>
                </a:cxn>
                <a:cxn ang="0">
                  <a:pos x="235" y="44"/>
                </a:cxn>
                <a:cxn ang="0">
                  <a:pos x="223" y="40"/>
                </a:cxn>
                <a:cxn ang="0">
                  <a:pos x="209" y="36"/>
                </a:cxn>
                <a:cxn ang="0">
                  <a:pos x="195" y="30"/>
                </a:cxn>
                <a:cxn ang="0">
                  <a:pos x="181" y="25"/>
                </a:cxn>
                <a:cxn ang="0">
                  <a:pos x="170" y="20"/>
                </a:cxn>
                <a:cxn ang="0">
                  <a:pos x="164" y="15"/>
                </a:cxn>
                <a:cxn ang="0">
                  <a:pos x="158" y="10"/>
                </a:cxn>
                <a:cxn ang="0">
                  <a:pos x="153" y="6"/>
                </a:cxn>
                <a:cxn ang="0">
                  <a:pos x="148" y="3"/>
                </a:cxn>
                <a:cxn ang="0">
                  <a:pos x="142" y="0"/>
                </a:cxn>
                <a:cxn ang="0">
                  <a:pos x="135" y="0"/>
                </a:cxn>
                <a:cxn ang="0">
                  <a:pos x="119" y="1"/>
                </a:cxn>
                <a:cxn ang="0">
                  <a:pos x="101" y="4"/>
                </a:cxn>
                <a:cxn ang="0">
                  <a:pos x="86" y="9"/>
                </a:cxn>
                <a:cxn ang="0">
                  <a:pos x="73" y="16"/>
                </a:cxn>
                <a:cxn ang="0">
                  <a:pos x="61" y="25"/>
                </a:cxn>
                <a:cxn ang="0">
                  <a:pos x="50" y="37"/>
                </a:cxn>
                <a:cxn ang="0">
                  <a:pos x="40" y="50"/>
                </a:cxn>
                <a:cxn ang="0">
                  <a:pos x="30" y="67"/>
                </a:cxn>
                <a:cxn ang="0">
                  <a:pos x="23" y="82"/>
                </a:cxn>
                <a:cxn ang="0">
                  <a:pos x="21" y="88"/>
                </a:cxn>
                <a:cxn ang="0">
                  <a:pos x="21" y="93"/>
                </a:cxn>
                <a:cxn ang="0">
                  <a:pos x="21" y="98"/>
                </a:cxn>
                <a:cxn ang="0">
                  <a:pos x="23" y="104"/>
                </a:cxn>
                <a:cxn ang="0">
                  <a:pos x="24" y="110"/>
                </a:cxn>
                <a:cxn ang="0">
                  <a:pos x="25" y="117"/>
                </a:cxn>
                <a:cxn ang="0">
                  <a:pos x="25" y="125"/>
                </a:cxn>
                <a:cxn ang="0">
                  <a:pos x="26" y="132"/>
                </a:cxn>
                <a:cxn ang="0">
                  <a:pos x="26" y="135"/>
                </a:cxn>
                <a:cxn ang="0">
                  <a:pos x="27" y="138"/>
                </a:cxn>
                <a:cxn ang="0">
                  <a:pos x="27" y="141"/>
                </a:cxn>
                <a:cxn ang="0">
                  <a:pos x="27" y="143"/>
                </a:cxn>
                <a:cxn ang="0">
                  <a:pos x="27" y="146"/>
                </a:cxn>
                <a:cxn ang="0">
                  <a:pos x="27" y="149"/>
                </a:cxn>
                <a:cxn ang="0">
                  <a:pos x="26" y="153"/>
                </a:cxn>
                <a:cxn ang="0">
                  <a:pos x="22" y="159"/>
                </a:cxn>
                <a:cxn ang="0">
                  <a:pos x="19" y="163"/>
                </a:cxn>
                <a:cxn ang="0">
                  <a:pos x="15" y="167"/>
                </a:cxn>
                <a:cxn ang="0">
                  <a:pos x="11" y="170"/>
                </a:cxn>
                <a:cxn ang="0">
                  <a:pos x="8" y="172"/>
                </a:cxn>
                <a:cxn ang="0">
                  <a:pos x="5" y="174"/>
                </a:cxn>
                <a:cxn ang="0">
                  <a:pos x="1" y="176"/>
                </a:cxn>
                <a:cxn ang="0">
                  <a:pos x="0" y="178"/>
                </a:cxn>
                <a:cxn ang="0">
                  <a:pos x="0" y="178"/>
                </a:cxn>
                <a:cxn ang="0">
                  <a:pos x="0" y="178"/>
                </a:cxn>
                <a:cxn ang="0">
                  <a:pos x="0" y="178"/>
                </a:cxn>
                <a:cxn ang="0">
                  <a:pos x="0" y="178"/>
                </a:cxn>
                <a:cxn ang="0">
                  <a:pos x="0" y="178"/>
                </a:cxn>
                <a:cxn ang="0">
                  <a:pos x="0" y="178"/>
                </a:cxn>
                <a:cxn ang="0">
                  <a:pos x="0" y="178"/>
                </a:cxn>
                <a:cxn ang="0">
                  <a:pos x="0" y="180"/>
                </a:cxn>
                <a:cxn ang="0">
                  <a:pos x="0" y="184"/>
                </a:cxn>
                <a:cxn ang="0">
                  <a:pos x="0" y="188"/>
                </a:cxn>
                <a:cxn ang="0">
                  <a:pos x="0" y="192"/>
                </a:cxn>
                <a:cxn ang="0">
                  <a:pos x="0" y="197"/>
                </a:cxn>
                <a:cxn ang="0">
                  <a:pos x="0" y="200"/>
                </a:cxn>
                <a:cxn ang="0">
                  <a:pos x="0" y="203"/>
                </a:cxn>
                <a:cxn ang="0">
                  <a:pos x="0" y="204"/>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4"/>
                  </a:lnTo>
                  <a:lnTo>
                    <a:pt x="26" y="135"/>
                  </a:lnTo>
                  <a:lnTo>
                    <a:pt x="26" y="136"/>
                  </a:lnTo>
                  <a:lnTo>
                    <a:pt x="27" y="137"/>
                  </a:lnTo>
                  <a:lnTo>
                    <a:pt x="27" y="138"/>
                  </a:lnTo>
                  <a:lnTo>
                    <a:pt x="27" y="138"/>
                  </a:lnTo>
                  <a:lnTo>
                    <a:pt x="27" y="139"/>
                  </a:lnTo>
                  <a:lnTo>
                    <a:pt x="27" y="140"/>
                  </a:lnTo>
                  <a:lnTo>
                    <a:pt x="27" y="140"/>
                  </a:lnTo>
                  <a:lnTo>
                    <a:pt x="27" y="141"/>
                  </a:lnTo>
                  <a:lnTo>
                    <a:pt x="27" y="142"/>
                  </a:lnTo>
                  <a:lnTo>
                    <a:pt x="27" y="142"/>
                  </a:lnTo>
                  <a:lnTo>
                    <a:pt x="27" y="143"/>
                  </a:lnTo>
                  <a:lnTo>
                    <a:pt x="27" y="143"/>
                  </a:lnTo>
                  <a:lnTo>
                    <a:pt x="27" y="144"/>
                  </a:lnTo>
                  <a:lnTo>
                    <a:pt x="27" y="145"/>
                  </a:lnTo>
                  <a:lnTo>
                    <a:pt x="27" y="145"/>
                  </a:lnTo>
                  <a:lnTo>
                    <a:pt x="27" y="146"/>
                  </a:lnTo>
                  <a:lnTo>
                    <a:pt x="27" y="147"/>
                  </a:lnTo>
                  <a:lnTo>
                    <a:pt x="27" y="148"/>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1" y="170"/>
                  </a:lnTo>
                  <a:lnTo>
                    <a:pt x="10" y="171"/>
                  </a:lnTo>
                  <a:lnTo>
                    <a:pt x="9" y="172"/>
                  </a:lnTo>
                  <a:lnTo>
                    <a:pt x="8" y="172"/>
                  </a:lnTo>
                  <a:lnTo>
                    <a:pt x="7" y="172"/>
                  </a:lnTo>
                  <a:lnTo>
                    <a:pt x="6" y="173"/>
                  </a:lnTo>
                  <a:lnTo>
                    <a:pt x="5" y="174"/>
                  </a:lnTo>
                  <a:lnTo>
                    <a:pt x="5" y="174"/>
                  </a:lnTo>
                  <a:lnTo>
                    <a:pt x="4" y="175"/>
                  </a:lnTo>
                  <a:lnTo>
                    <a:pt x="3" y="175"/>
                  </a:lnTo>
                  <a:lnTo>
                    <a:pt x="2" y="176"/>
                  </a:lnTo>
                  <a:lnTo>
                    <a:pt x="1" y="176"/>
                  </a:lnTo>
                  <a:lnTo>
                    <a:pt x="1" y="177"/>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80"/>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2"/>
                  </a:lnTo>
                  <a:lnTo>
                    <a:pt x="0" y="194"/>
                  </a:lnTo>
                  <a:lnTo>
                    <a:pt x="0" y="195"/>
                  </a:lnTo>
                  <a:lnTo>
                    <a:pt x="0" y="196"/>
                  </a:lnTo>
                  <a:lnTo>
                    <a:pt x="0" y="197"/>
                  </a:lnTo>
                  <a:lnTo>
                    <a:pt x="0" y="198"/>
                  </a:lnTo>
                  <a:lnTo>
                    <a:pt x="0" y="198"/>
                  </a:lnTo>
                  <a:lnTo>
                    <a:pt x="0" y="200"/>
                  </a:lnTo>
                  <a:lnTo>
                    <a:pt x="0" y="200"/>
                  </a:lnTo>
                  <a:lnTo>
                    <a:pt x="0" y="201"/>
                  </a:lnTo>
                  <a:lnTo>
                    <a:pt x="0" y="202"/>
                  </a:lnTo>
                  <a:lnTo>
                    <a:pt x="0" y="202"/>
                  </a:lnTo>
                  <a:lnTo>
                    <a:pt x="0" y="203"/>
                  </a:lnTo>
                  <a:lnTo>
                    <a:pt x="0" y="203"/>
                  </a:lnTo>
                  <a:lnTo>
                    <a:pt x="0" y="204"/>
                  </a:lnTo>
                  <a:lnTo>
                    <a:pt x="0" y="204"/>
                  </a:lnTo>
                  <a:lnTo>
                    <a:pt x="0" y="204"/>
                  </a:lnTo>
                  <a:lnTo>
                    <a:pt x="0" y="20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62" name="Freeform 78"/>
            <p:cNvSpPr>
              <a:spLocks/>
            </p:cNvSpPr>
            <p:nvPr/>
          </p:nvSpPr>
          <p:spPr bwMode="auto">
            <a:xfrm>
              <a:off x="914" y="1294"/>
              <a:ext cx="82" cy="335"/>
            </a:xfrm>
            <a:custGeom>
              <a:avLst/>
              <a:gdLst/>
              <a:ahLst/>
              <a:cxnLst>
                <a:cxn ang="0">
                  <a:pos x="80" y="2"/>
                </a:cxn>
                <a:cxn ang="0">
                  <a:pos x="76" y="9"/>
                </a:cxn>
                <a:cxn ang="0">
                  <a:pos x="71" y="19"/>
                </a:cxn>
                <a:cxn ang="0">
                  <a:pos x="64" y="32"/>
                </a:cxn>
                <a:cxn ang="0">
                  <a:pos x="57" y="46"/>
                </a:cxn>
                <a:cxn ang="0">
                  <a:pos x="50" y="60"/>
                </a:cxn>
                <a:cxn ang="0">
                  <a:pos x="45" y="70"/>
                </a:cxn>
                <a:cxn ang="0">
                  <a:pos x="41" y="77"/>
                </a:cxn>
                <a:cxn ang="0">
                  <a:pos x="37" y="84"/>
                </a:cxn>
                <a:cxn ang="0">
                  <a:pos x="32" y="95"/>
                </a:cxn>
                <a:cxn ang="0">
                  <a:pos x="24" y="110"/>
                </a:cxn>
                <a:cxn ang="0">
                  <a:pos x="18" y="119"/>
                </a:cxn>
                <a:cxn ang="0">
                  <a:pos x="14" y="126"/>
                </a:cxn>
                <a:cxn ang="0">
                  <a:pos x="9" y="134"/>
                </a:cxn>
                <a:cxn ang="0">
                  <a:pos x="6" y="144"/>
                </a:cxn>
                <a:cxn ang="0">
                  <a:pos x="2" y="159"/>
                </a:cxn>
                <a:cxn ang="0">
                  <a:pos x="0" y="168"/>
                </a:cxn>
                <a:cxn ang="0">
                  <a:pos x="1" y="176"/>
                </a:cxn>
                <a:cxn ang="0">
                  <a:pos x="2" y="184"/>
                </a:cxn>
                <a:cxn ang="0">
                  <a:pos x="2" y="193"/>
                </a:cxn>
                <a:cxn ang="0">
                  <a:pos x="3" y="206"/>
                </a:cxn>
                <a:cxn ang="0">
                  <a:pos x="3" y="211"/>
                </a:cxn>
                <a:cxn ang="0">
                  <a:pos x="3" y="215"/>
                </a:cxn>
                <a:cxn ang="0">
                  <a:pos x="3" y="219"/>
                </a:cxn>
                <a:cxn ang="0">
                  <a:pos x="3" y="223"/>
                </a:cxn>
                <a:cxn ang="0">
                  <a:pos x="3" y="230"/>
                </a:cxn>
                <a:cxn ang="0">
                  <a:pos x="3" y="237"/>
                </a:cxn>
                <a:cxn ang="0">
                  <a:pos x="3" y="242"/>
                </a:cxn>
                <a:cxn ang="0">
                  <a:pos x="3" y="247"/>
                </a:cxn>
                <a:cxn ang="0">
                  <a:pos x="3" y="251"/>
                </a:cxn>
                <a:cxn ang="0">
                  <a:pos x="3" y="254"/>
                </a:cxn>
                <a:cxn ang="0">
                  <a:pos x="3" y="255"/>
                </a:cxn>
                <a:cxn ang="0">
                  <a:pos x="3" y="255"/>
                </a:cxn>
                <a:cxn ang="0">
                  <a:pos x="3" y="255"/>
                </a:cxn>
                <a:cxn ang="0">
                  <a:pos x="3" y="255"/>
                </a:cxn>
                <a:cxn ang="0">
                  <a:pos x="3" y="255"/>
                </a:cxn>
                <a:cxn ang="0">
                  <a:pos x="3" y="258"/>
                </a:cxn>
                <a:cxn ang="0">
                  <a:pos x="2" y="262"/>
                </a:cxn>
                <a:cxn ang="0">
                  <a:pos x="2" y="266"/>
                </a:cxn>
                <a:cxn ang="0">
                  <a:pos x="2" y="271"/>
                </a:cxn>
                <a:cxn ang="0">
                  <a:pos x="2" y="277"/>
                </a:cxn>
                <a:cxn ang="0">
                  <a:pos x="5" y="290"/>
                </a:cxn>
                <a:cxn ang="0">
                  <a:pos x="8" y="302"/>
                </a:cxn>
                <a:cxn ang="0">
                  <a:pos x="10" y="311"/>
                </a:cxn>
                <a:cxn ang="0">
                  <a:pos x="15" y="320"/>
                </a:cxn>
                <a:cxn ang="0">
                  <a:pos x="22" y="327"/>
                </a:cxn>
                <a:cxn ang="0">
                  <a:pos x="32" y="333"/>
                </a:cxn>
                <a:cxn ang="0">
                  <a:pos x="37" y="334"/>
                </a:cxn>
                <a:cxn ang="0">
                  <a:pos x="42" y="334"/>
                </a:cxn>
                <a:cxn ang="0">
                  <a:pos x="47" y="333"/>
                </a:cxn>
                <a:cxn ang="0">
                  <a:pos x="52" y="332"/>
                </a:cxn>
                <a:cxn ang="0">
                  <a:pos x="55" y="332"/>
                </a:cxn>
                <a:cxn ang="0">
                  <a:pos x="55" y="332"/>
                </a:cxn>
                <a:cxn ang="0">
                  <a:pos x="55" y="332"/>
                </a:cxn>
                <a:cxn ang="0">
                  <a:pos x="55" y="332"/>
                </a:cxn>
                <a:cxn ang="0">
                  <a:pos x="55" y="332"/>
                </a:cxn>
                <a:cxn ang="0">
                  <a:pos x="55" y="332"/>
                </a:cxn>
              </a:cxnLst>
              <a:rect l="0" t="0" r="r" b="b"/>
              <a:pathLst>
                <a:path w="82" h="335">
                  <a:moveTo>
                    <a:pt x="81" y="0"/>
                  </a:moveTo>
                  <a:lnTo>
                    <a:pt x="81" y="0"/>
                  </a:ln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0"/>
                  </a:lnTo>
                  <a:lnTo>
                    <a:pt x="3" y="211"/>
                  </a:lnTo>
                  <a:lnTo>
                    <a:pt x="3" y="212"/>
                  </a:lnTo>
                  <a:lnTo>
                    <a:pt x="3" y="212"/>
                  </a:lnTo>
                  <a:lnTo>
                    <a:pt x="3" y="213"/>
                  </a:lnTo>
                  <a:lnTo>
                    <a:pt x="3" y="214"/>
                  </a:lnTo>
                  <a:lnTo>
                    <a:pt x="3" y="214"/>
                  </a:lnTo>
                  <a:lnTo>
                    <a:pt x="3" y="215"/>
                  </a:lnTo>
                  <a:lnTo>
                    <a:pt x="3" y="216"/>
                  </a:lnTo>
                  <a:lnTo>
                    <a:pt x="3" y="216"/>
                  </a:lnTo>
                  <a:lnTo>
                    <a:pt x="3" y="217"/>
                  </a:lnTo>
                  <a:lnTo>
                    <a:pt x="3" y="218"/>
                  </a:lnTo>
                  <a:lnTo>
                    <a:pt x="3" y="218"/>
                  </a:lnTo>
                  <a:lnTo>
                    <a:pt x="3" y="219"/>
                  </a:lnTo>
                  <a:lnTo>
                    <a:pt x="3" y="220"/>
                  </a:lnTo>
                  <a:lnTo>
                    <a:pt x="3" y="220"/>
                  </a:lnTo>
                  <a:lnTo>
                    <a:pt x="3" y="221"/>
                  </a:lnTo>
                  <a:lnTo>
                    <a:pt x="3" y="222"/>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0"/>
                  </a:lnTo>
                  <a:lnTo>
                    <a:pt x="3" y="242"/>
                  </a:lnTo>
                  <a:lnTo>
                    <a:pt x="3" y="242"/>
                  </a:lnTo>
                  <a:lnTo>
                    <a:pt x="3" y="243"/>
                  </a:lnTo>
                  <a:lnTo>
                    <a:pt x="3" y="244"/>
                  </a:lnTo>
                  <a:lnTo>
                    <a:pt x="3" y="245"/>
                  </a:lnTo>
                  <a:lnTo>
                    <a:pt x="3" y="245"/>
                  </a:lnTo>
                  <a:lnTo>
                    <a:pt x="3" y="246"/>
                  </a:lnTo>
                  <a:lnTo>
                    <a:pt x="3" y="247"/>
                  </a:lnTo>
                  <a:lnTo>
                    <a:pt x="3" y="248"/>
                  </a:lnTo>
                  <a:lnTo>
                    <a:pt x="3" y="248"/>
                  </a:lnTo>
                  <a:lnTo>
                    <a:pt x="3" y="249"/>
                  </a:lnTo>
                  <a:lnTo>
                    <a:pt x="3" y="250"/>
                  </a:lnTo>
                  <a:lnTo>
                    <a:pt x="3" y="250"/>
                  </a:lnTo>
                  <a:lnTo>
                    <a:pt x="3" y="251"/>
                  </a:lnTo>
                  <a:lnTo>
                    <a:pt x="3" y="251"/>
                  </a:lnTo>
                  <a:lnTo>
                    <a:pt x="3" y="252"/>
                  </a:lnTo>
                  <a:lnTo>
                    <a:pt x="3" y="252"/>
                  </a:lnTo>
                  <a:lnTo>
                    <a:pt x="3" y="253"/>
                  </a:lnTo>
                  <a:lnTo>
                    <a:pt x="3" y="254"/>
                  </a:lnTo>
                  <a:lnTo>
                    <a:pt x="3" y="254"/>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6"/>
                  </a:lnTo>
                  <a:lnTo>
                    <a:pt x="3" y="257"/>
                  </a:lnTo>
                  <a:lnTo>
                    <a:pt x="3" y="258"/>
                  </a:lnTo>
                  <a:lnTo>
                    <a:pt x="3" y="258"/>
                  </a:lnTo>
                  <a:lnTo>
                    <a:pt x="3" y="259"/>
                  </a:lnTo>
                  <a:lnTo>
                    <a:pt x="3" y="259"/>
                  </a:lnTo>
                  <a:lnTo>
                    <a:pt x="3" y="260"/>
                  </a:lnTo>
                  <a:lnTo>
                    <a:pt x="2" y="260"/>
                  </a:lnTo>
                  <a:lnTo>
                    <a:pt x="2" y="261"/>
                  </a:lnTo>
                  <a:lnTo>
                    <a:pt x="2" y="262"/>
                  </a:lnTo>
                  <a:lnTo>
                    <a:pt x="2" y="263"/>
                  </a:lnTo>
                  <a:lnTo>
                    <a:pt x="2" y="263"/>
                  </a:lnTo>
                  <a:lnTo>
                    <a:pt x="2" y="264"/>
                  </a:lnTo>
                  <a:lnTo>
                    <a:pt x="2" y="265"/>
                  </a:lnTo>
                  <a:lnTo>
                    <a:pt x="2" y="266"/>
                  </a:lnTo>
                  <a:lnTo>
                    <a:pt x="2" y="266"/>
                  </a:lnTo>
                  <a:lnTo>
                    <a:pt x="2" y="267"/>
                  </a:lnTo>
                  <a:lnTo>
                    <a:pt x="2" y="268"/>
                  </a:lnTo>
                  <a:lnTo>
                    <a:pt x="2" y="269"/>
                  </a:lnTo>
                  <a:lnTo>
                    <a:pt x="2" y="270"/>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2" y="333"/>
                  </a:lnTo>
                  <a:lnTo>
                    <a:pt x="33" y="334"/>
                  </a:lnTo>
                  <a:lnTo>
                    <a:pt x="34" y="334"/>
                  </a:lnTo>
                  <a:lnTo>
                    <a:pt x="35" y="334"/>
                  </a:lnTo>
                  <a:lnTo>
                    <a:pt x="36" y="334"/>
                  </a:lnTo>
                  <a:lnTo>
                    <a:pt x="37" y="334"/>
                  </a:lnTo>
                  <a:lnTo>
                    <a:pt x="38" y="334"/>
                  </a:lnTo>
                  <a:lnTo>
                    <a:pt x="38" y="334"/>
                  </a:lnTo>
                  <a:lnTo>
                    <a:pt x="39" y="334"/>
                  </a:lnTo>
                  <a:lnTo>
                    <a:pt x="40" y="334"/>
                  </a:lnTo>
                  <a:lnTo>
                    <a:pt x="41" y="334"/>
                  </a:lnTo>
                  <a:lnTo>
                    <a:pt x="42" y="334"/>
                  </a:lnTo>
                  <a:lnTo>
                    <a:pt x="43" y="334"/>
                  </a:lnTo>
                  <a:lnTo>
                    <a:pt x="44" y="334"/>
                  </a:lnTo>
                  <a:lnTo>
                    <a:pt x="44" y="334"/>
                  </a:lnTo>
                  <a:lnTo>
                    <a:pt x="45" y="333"/>
                  </a:lnTo>
                  <a:lnTo>
                    <a:pt x="46" y="333"/>
                  </a:lnTo>
                  <a:lnTo>
                    <a:pt x="47" y="333"/>
                  </a:lnTo>
                  <a:lnTo>
                    <a:pt x="48" y="333"/>
                  </a:lnTo>
                  <a:lnTo>
                    <a:pt x="48" y="333"/>
                  </a:lnTo>
                  <a:lnTo>
                    <a:pt x="49" y="332"/>
                  </a:lnTo>
                  <a:lnTo>
                    <a:pt x="50" y="332"/>
                  </a:lnTo>
                  <a:lnTo>
                    <a:pt x="51" y="332"/>
                  </a:lnTo>
                  <a:lnTo>
                    <a:pt x="52" y="332"/>
                  </a:lnTo>
                  <a:lnTo>
                    <a:pt x="52" y="332"/>
                  </a:lnTo>
                  <a:lnTo>
                    <a:pt x="53" y="332"/>
                  </a:lnTo>
                  <a:lnTo>
                    <a:pt x="54" y="332"/>
                  </a:lnTo>
                  <a:lnTo>
                    <a:pt x="54"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63" name="Freeform 79"/>
            <p:cNvSpPr>
              <a:spLocks/>
            </p:cNvSpPr>
            <p:nvPr/>
          </p:nvSpPr>
          <p:spPr bwMode="auto">
            <a:xfrm>
              <a:off x="883" y="1649"/>
              <a:ext cx="191" cy="616"/>
            </a:xfrm>
            <a:custGeom>
              <a:avLst/>
              <a:gdLst/>
              <a:ahLst/>
              <a:cxnLst>
                <a:cxn ang="0">
                  <a:pos x="83" y="1"/>
                </a:cxn>
                <a:cxn ang="0">
                  <a:pos x="75" y="0"/>
                </a:cxn>
                <a:cxn ang="0">
                  <a:pos x="65" y="0"/>
                </a:cxn>
                <a:cxn ang="0">
                  <a:pos x="53" y="5"/>
                </a:cxn>
                <a:cxn ang="0">
                  <a:pos x="45" y="10"/>
                </a:cxn>
                <a:cxn ang="0">
                  <a:pos x="39" y="17"/>
                </a:cxn>
                <a:cxn ang="0">
                  <a:pos x="34" y="28"/>
                </a:cxn>
                <a:cxn ang="0">
                  <a:pos x="30" y="44"/>
                </a:cxn>
                <a:cxn ang="0">
                  <a:pos x="31" y="55"/>
                </a:cxn>
                <a:cxn ang="0">
                  <a:pos x="34" y="70"/>
                </a:cxn>
                <a:cxn ang="0">
                  <a:pos x="34" y="85"/>
                </a:cxn>
                <a:cxn ang="0">
                  <a:pos x="34" y="91"/>
                </a:cxn>
                <a:cxn ang="0">
                  <a:pos x="34" y="97"/>
                </a:cxn>
                <a:cxn ang="0">
                  <a:pos x="34" y="107"/>
                </a:cxn>
                <a:cxn ang="0">
                  <a:pos x="35" y="114"/>
                </a:cxn>
                <a:cxn ang="0">
                  <a:pos x="35" y="120"/>
                </a:cxn>
                <a:cxn ang="0">
                  <a:pos x="35" y="127"/>
                </a:cxn>
                <a:cxn ang="0">
                  <a:pos x="29" y="144"/>
                </a:cxn>
                <a:cxn ang="0">
                  <a:pos x="21" y="155"/>
                </a:cxn>
                <a:cxn ang="0">
                  <a:pos x="13" y="167"/>
                </a:cxn>
                <a:cxn ang="0">
                  <a:pos x="6" y="191"/>
                </a:cxn>
                <a:cxn ang="0">
                  <a:pos x="4" y="211"/>
                </a:cxn>
                <a:cxn ang="0">
                  <a:pos x="6" y="228"/>
                </a:cxn>
                <a:cxn ang="0">
                  <a:pos x="8" y="251"/>
                </a:cxn>
                <a:cxn ang="0">
                  <a:pos x="9" y="265"/>
                </a:cxn>
                <a:cxn ang="0">
                  <a:pos x="9" y="271"/>
                </a:cxn>
                <a:cxn ang="0">
                  <a:pos x="9" y="277"/>
                </a:cxn>
                <a:cxn ang="0">
                  <a:pos x="9" y="287"/>
                </a:cxn>
                <a:cxn ang="0">
                  <a:pos x="9" y="294"/>
                </a:cxn>
                <a:cxn ang="0">
                  <a:pos x="9" y="299"/>
                </a:cxn>
                <a:cxn ang="0">
                  <a:pos x="9" y="307"/>
                </a:cxn>
                <a:cxn ang="0">
                  <a:pos x="5" y="336"/>
                </a:cxn>
                <a:cxn ang="0">
                  <a:pos x="1" y="357"/>
                </a:cxn>
                <a:cxn ang="0">
                  <a:pos x="2" y="375"/>
                </a:cxn>
                <a:cxn ang="0">
                  <a:pos x="22" y="396"/>
                </a:cxn>
                <a:cxn ang="0">
                  <a:pos x="53" y="399"/>
                </a:cxn>
                <a:cxn ang="0">
                  <a:pos x="85" y="397"/>
                </a:cxn>
                <a:cxn ang="0">
                  <a:pos x="112" y="411"/>
                </a:cxn>
                <a:cxn ang="0">
                  <a:pos x="114" y="418"/>
                </a:cxn>
                <a:cxn ang="0">
                  <a:pos x="113" y="424"/>
                </a:cxn>
                <a:cxn ang="0">
                  <a:pos x="111" y="432"/>
                </a:cxn>
                <a:cxn ang="0">
                  <a:pos x="116" y="449"/>
                </a:cxn>
                <a:cxn ang="0">
                  <a:pos x="124" y="461"/>
                </a:cxn>
                <a:cxn ang="0">
                  <a:pos x="132" y="472"/>
                </a:cxn>
                <a:cxn ang="0">
                  <a:pos x="139" y="492"/>
                </a:cxn>
                <a:cxn ang="0">
                  <a:pos x="141" y="506"/>
                </a:cxn>
                <a:cxn ang="0">
                  <a:pos x="139" y="517"/>
                </a:cxn>
                <a:cxn ang="0">
                  <a:pos x="138" y="532"/>
                </a:cxn>
                <a:cxn ang="0">
                  <a:pos x="137" y="545"/>
                </a:cxn>
                <a:cxn ang="0">
                  <a:pos x="136" y="552"/>
                </a:cxn>
                <a:cxn ang="0">
                  <a:pos x="136" y="558"/>
                </a:cxn>
                <a:cxn ang="0">
                  <a:pos x="140" y="568"/>
                </a:cxn>
                <a:cxn ang="0">
                  <a:pos x="145" y="575"/>
                </a:cxn>
                <a:cxn ang="0">
                  <a:pos x="152" y="581"/>
                </a:cxn>
                <a:cxn ang="0">
                  <a:pos x="161" y="587"/>
                </a:cxn>
                <a:cxn ang="0">
                  <a:pos x="173" y="599"/>
                </a:cxn>
                <a:cxn ang="0">
                  <a:pos x="182" y="608"/>
                </a:cxn>
                <a:cxn ang="0">
                  <a:pos x="188" y="614"/>
                </a:cxn>
              </a:cxnLst>
              <a:rect l="0" t="0" r="r" b="b"/>
              <a:pathLst>
                <a:path w="191" h="616">
                  <a:moveTo>
                    <a:pt x="86" y="2"/>
                  </a:moveTo>
                  <a:lnTo>
                    <a:pt x="86" y="2"/>
                  </a:lnTo>
                  <a:lnTo>
                    <a:pt x="85" y="2"/>
                  </a:lnTo>
                  <a:lnTo>
                    <a:pt x="85" y="2"/>
                  </a:lnTo>
                  <a:lnTo>
                    <a:pt x="85" y="2"/>
                  </a:lnTo>
                  <a:lnTo>
                    <a:pt x="85" y="1"/>
                  </a:lnTo>
                  <a:lnTo>
                    <a:pt x="84" y="1"/>
                  </a:lnTo>
                  <a:lnTo>
                    <a:pt x="83" y="1"/>
                  </a:lnTo>
                  <a:lnTo>
                    <a:pt x="83" y="1"/>
                  </a:lnTo>
                  <a:lnTo>
                    <a:pt x="82" y="1"/>
                  </a:lnTo>
                  <a:lnTo>
                    <a:pt x="81"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7"/>
                  </a:lnTo>
                  <a:lnTo>
                    <a:pt x="34" y="88"/>
                  </a:lnTo>
                  <a:lnTo>
                    <a:pt x="34" y="89"/>
                  </a:lnTo>
                  <a:lnTo>
                    <a:pt x="34" y="89"/>
                  </a:lnTo>
                  <a:lnTo>
                    <a:pt x="34" y="90"/>
                  </a:lnTo>
                  <a:lnTo>
                    <a:pt x="34" y="90"/>
                  </a:lnTo>
                  <a:lnTo>
                    <a:pt x="34" y="91"/>
                  </a:lnTo>
                  <a:lnTo>
                    <a:pt x="34" y="92"/>
                  </a:lnTo>
                  <a:lnTo>
                    <a:pt x="34" y="92"/>
                  </a:lnTo>
                  <a:lnTo>
                    <a:pt x="34" y="93"/>
                  </a:lnTo>
                  <a:lnTo>
                    <a:pt x="34" y="93"/>
                  </a:lnTo>
                  <a:lnTo>
                    <a:pt x="34" y="94"/>
                  </a:lnTo>
                  <a:lnTo>
                    <a:pt x="34" y="95"/>
                  </a:lnTo>
                  <a:lnTo>
                    <a:pt x="34" y="95"/>
                  </a:lnTo>
                  <a:lnTo>
                    <a:pt x="34" y="96"/>
                  </a:lnTo>
                  <a:lnTo>
                    <a:pt x="34" y="97"/>
                  </a:lnTo>
                  <a:lnTo>
                    <a:pt x="34" y="97"/>
                  </a:lnTo>
                  <a:lnTo>
                    <a:pt x="34" y="98"/>
                  </a:lnTo>
                  <a:lnTo>
                    <a:pt x="34" y="99"/>
                  </a:lnTo>
                  <a:lnTo>
                    <a:pt x="34" y="100"/>
                  </a:lnTo>
                  <a:lnTo>
                    <a:pt x="34" y="101"/>
                  </a:lnTo>
                  <a:lnTo>
                    <a:pt x="34" y="102"/>
                  </a:lnTo>
                  <a:lnTo>
                    <a:pt x="34" y="103"/>
                  </a:lnTo>
                  <a:lnTo>
                    <a:pt x="34" y="105"/>
                  </a:lnTo>
                  <a:lnTo>
                    <a:pt x="34" y="107"/>
                  </a:lnTo>
                  <a:lnTo>
                    <a:pt x="34" y="107"/>
                  </a:lnTo>
                  <a:lnTo>
                    <a:pt x="34" y="109"/>
                  </a:lnTo>
                  <a:lnTo>
                    <a:pt x="34" y="109"/>
                  </a:lnTo>
                  <a:lnTo>
                    <a:pt x="34" y="110"/>
                  </a:lnTo>
                  <a:lnTo>
                    <a:pt x="34" y="111"/>
                  </a:lnTo>
                  <a:lnTo>
                    <a:pt x="34" y="112"/>
                  </a:lnTo>
                  <a:lnTo>
                    <a:pt x="35" y="113"/>
                  </a:lnTo>
                  <a:lnTo>
                    <a:pt x="35" y="113"/>
                  </a:lnTo>
                  <a:lnTo>
                    <a:pt x="35" y="114"/>
                  </a:lnTo>
                  <a:lnTo>
                    <a:pt x="35" y="115"/>
                  </a:lnTo>
                  <a:lnTo>
                    <a:pt x="35" y="115"/>
                  </a:lnTo>
                  <a:lnTo>
                    <a:pt x="35" y="116"/>
                  </a:lnTo>
                  <a:lnTo>
                    <a:pt x="35" y="117"/>
                  </a:lnTo>
                  <a:lnTo>
                    <a:pt x="35" y="117"/>
                  </a:lnTo>
                  <a:lnTo>
                    <a:pt x="35" y="118"/>
                  </a:lnTo>
                  <a:lnTo>
                    <a:pt x="35" y="119"/>
                  </a:lnTo>
                  <a:lnTo>
                    <a:pt x="35" y="119"/>
                  </a:lnTo>
                  <a:lnTo>
                    <a:pt x="35" y="120"/>
                  </a:lnTo>
                  <a:lnTo>
                    <a:pt x="35" y="121"/>
                  </a:lnTo>
                  <a:lnTo>
                    <a:pt x="35" y="121"/>
                  </a:lnTo>
                  <a:lnTo>
                    <a:pt x="35" y="122"/>
                  </a:lnTo>
                  <a:lnTo>
                    <a:pt x="35" y="123"/>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5"/>
                  </a:lnTo>
                  <a:lnTo>
                    <a:pt x="9" y="266"/>
                  </a:lnTo>
                  <a:lnTo>
                    <a:pt x="9" y="267"/>
                  </a:lnTo>
                  <a:lnTo>
                    <a:pt x="9" y="267"/>
                  </a:lnTo>
                  <a:lnTo>
                    <a:pt x="9" y="268"/>
                  </a:lnTo>
                  <a:lnTo>
                    <a:pt x="9" y="269"/>
                  </a:lnTo>
                  <a:lnTo>
                    <a:pt x="9" y="269"/>
                  </a:lnTo>
                  <a:lnTo>
                    <a:pt x="9" y="270"/>
                  </a:lnTo>
                  <a:lnTo>
                    <a:pt x="9" y="271"/>
                  </a:lnTo>
                  <a:lnTo>
                    <a:pt x="9" y="271"/>
                  </a:lnTo>
                  <a:lnTo>
                    <a:pt x="9" y="272"/>
                  </a:lnTo>
                  <a:lnTo>
                    <a:pt x="9" y="272"/>
                  </a:lnTo>
                  <a:lnTo>
                    <a:pt x="9" y="273"/>
                  </a:lnTo>
                  <a:lnTo>
                    <a:pt x="9" y="273"/>
                  </a:lnTo>
                  <a:lnTo>
                    <a:pt x="9" y="274"/>
                  </a:lnTo>
                  <a:lnTo>
                    <a:pt x="9" y="275"/>
                  </a:lnTo>
                  <a:lnTo>
                    <a:pt x="9" y="276"/>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1"/>
                  </a:lnTo>
                  <a:lnTo>
                    <a:pt x="9" y="292"/>
                  </a:lnTo>
                  <a:lnTo>
                    <a:pt x="9" y="293"/>
                  </a:lnTo>
                  <a:lnTo>
                    <a:pt x="9" y="293"/>
                  </a:lnTo>
                  <a:lnTo>
                    <a:pt x="9" y="294"/>
                  </a:lnTo>
                  <a:lnTo>
                    <a:pt x="9" y="295"/>
                  </a:lnTo>
                  <a:lnTo>
                    <a:pt x="9" y="295"/>
                  </a:lnTo>
                  <a:lnTo>
                    <a:pt x="9" y="296"/>
                  </a:lnTo>
                  <a:lnTo>
                    <a:pt x="9" y="296"/>
                  </a:lnTo>
                  <a:lnTo>
                    <a:pt x="9" y="297"/>
                  </a:lnTo>
                  <a:lnTo>
                    <a:pt x="9" y="297"/>
                  </a:lnTo>
                  <a:lnTo>
                    <a:pt x="9" y="298"/>
                  </a:lnTo>
                  <a:lnTo>
                    <a:pt x="9" y="299"/>
                  </a:lnTo>
                  <a:lnTo>
                    <a:pt x="9" y="299"/>
                  </a:lnTo>
                  <a:lnTo>
                    <a:pt x="9" y="300"/>
                  </a:lnTo>
                  <a:lnTo>
                    <a:pt x="9" y="301"/>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7"/>
                  </a:lnTo>
                  <a:lnTo>
                    <a:pt x="114" y="418"/>
                  </a:lnTo>
                  <a:lnTo>
                    <a:pt x="114" y="419"/>
                  </a:lnTo>
                  <a:lnTo>
                    <a:pt x="114" y="419"/>
                  </a:lnTo>
                  <a:lnTo>
                    <a:pt x="114" y="420"/>
                  </a:lnTo>
                  <a:lnTo>
                    <a:pt x="113" y="421"/>
                  </a:lnTo>
                  <a:lnTo>
                    <a:pt x="113" y="421"/>
                  </a:lnTo>
                  <a:lnTo>
                    <a:pt x="113" y="422"/>
                  </a:lnTo>
                  <a:lnTo>
                    <a:pt x="113" y="423"/>
                  </a:lnTo>
                  <a:lnTo>
                    <a:pt x="113" y="423"/>
                  </a:lnTo>
                  <a:lnTo>
                    <a:pt x="113" y="424"/>
                  </a:lnTo>
                  <a:lnTo>
                    <a:pt x="112" y="425"/>
                  </a:lnTo>
                  <a:lnTo>
                    <a:pt x="112" y="426"/>
                  </a:lnTo>
                  <a:lnTo>
                    <a:pt x="112" y="427"/>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5"/>
                  </a:lnTo>
                  <a:lnTo>
                    <a:pt x="137" y="546"/>
                  </a:lnTo>
                  <a:lnTo>
                    <a:pt x="137" y="547"/>
                  </a:lnTo>
                  <a:lnTo>
                    <a:pt x="137" y="548"/>
                  </a:lnTo>
                  <a:lnTo>
                    <a:pt x="137" y="549"/>
                  </a:lnTo>
                  <a:lnTo>
                    <a:pt x="137" y="549"/>
                  </a:lnTo>
                  <a:lnTo>
                    <a:pt x="137" y="550"/>
                  </a:lnTo>
                  <a:lnTo>
                    <a:pt x="136" y="551"/>
                  </a:lnTo>
                  <a:lnTo>
                    <a:pt x="136" y="551"/>
                  </a:lnTo>
                  <a:lnTo>
                    <a:pt x="136" y="552"/>
                  </a:lnTo>
                  <a:lnTo>
                    <a:pt x="136" y="553"/>
                  </a:lnTo>
                  <a:lnTo>
                    <a:pt x="136" y="553"/>
                  </a:lnTo>
                  <a:lnTo>
                    <a:pt x="136" y="554"/>
                  </a:lnTo>
                  <a:lnTo>
                    <a:pt x="136" y="555"/>
                  </a:lnTo>
                  <a:lnTo>
                    <a:pt x="136" y="555"/>
                  </a:lnTo>
                  <a:lnTo>
                    <a:pt x="136" y="556"/>
                  </a:lnTo>
                  <a:lnTo>
                    <a:pt x="136" y="557"/>
                  </a:lnTo>
                  <a:lnTo>
                    <a:pt x="136" y="557"/>
                  </a:lnTo>
                  <a:lnTo>
                    <a:pt x="136" y="558"/>
                  </a:lnTo>
                  <a:lnTo>
                    <a:pt x="136" y="559"/>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3" y="573"/>
                  </a:lnTo>
                  <a:lnTo>
                    <a:pt x="144" y="574"/>
                  </a:lnTo>
                  <a:lnTo>
                    <a:pt x="145" y="575"/>
                  </a:lnTo>
                  <a:lnTo>
                    <a:pt x="145" y="575"/>
                  </a:lnTo>
                  <a:lnTo>
                    <a:pt x="146" y="576"/>
                  </a:lnTo>
                  <a:lnTo>
                    <a:pt x="147" y="577"/>
                  </a:lnTo>
                  <a:lnTo>
                    <a:pt x="148" y="577"/>
                  </a:lnTo>
                  <a:lnTo>
                    <a:pt x="149" y="578"/>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89" y="615"/>
                  </a:lnTo>
                  <a:lnTo>
                    <a:pt x="189" y="615"/>
                  </a:lnTo>
                  <a:lnTo>
                    <a:pt x="189" y="615"/>
                  </a:lnTo>
                  <a:lnTo>
                    <a:pt x="190" y="61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64" name="Freeform 80"/>
            <p:cNvSpPr>
              <a:spLocks/>
            </p:cNvSpPr>
            <p:nvPr/>
          </p:nvSpPr>
          <p:spPr bwMode="auto">
            <a:xfrm>
              <a:off x="1306" y="2443"/>
              <a:ext cx="2" cy="1"/>
            </a:xfrm>
            <a:custGeom>
              <a:avLst/>
              <a:gdLst/>
              <a:ahLst/>
              <a:cxnLst>
                <a:cxn ang="0">
                  <a:pos x="0" y="0"/>
                </a:cxn>
                <a:cxn ang="0">
                  <a:pos x="0" y="0"/>
                </a:cxn>
                <a:cxn ang="0">
                  <a:pos x="0" y="0"/>
                </a:cxn>
                <a:cxn ang="0">
                  <a:pos x="0" y="0"/>
                </a:cxn>
                <a:cxn ang="0">
                  <a:pos x="0" y="0"/>
                </a:cxn>
                <a:cxn ang="0">
                  <a:pos x="0" y="0"/>
                </a:cxn>
                <a:cxn ang="0">
                  <a:pos x="0"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rect l="0" t="0" r="r" b="b"/>
              <a:pathLst>
                <a:path w="2" h="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65" name="Freeform 81"/>
            <p:cNvSpPr>
              <a:spLocks/>
            </p:cNvSpPr>
            <p:nvPr/>
          </p:nvSpPr>
          <p:spPr bwMode="auto">
            <a:xfrm>
              <a:off x="1272" y="2411"/>
              <a:ext cx="85" cy="85"/>
            </a:xfrm>
            <a:custGeom>
              <a:avLst/>
              <a:gdLst/>
              <a:ahLst/>
              <a:cxnLst>
                <a:cxn ang="0">
                  <a:pos x="84" y="0"/>
                </a:cxn>
                <a:cxn ang="0">
                  <a:pos x="83" y="1"/>
                </a:cxn>
                <a:cxn ang="0">
                  <a:pos x="83" y="1"/>
                </a:cxn>
                <a:cxn ang="0">
                  <a:pos x="82" y="3"/>
                </a:cxn>
                <a:cxn ang="0">
                  <a:pos x="82" y="4"/>
                </a:cxn>
                <a:cxn ang="0">
                  <a:pos x="82" y="6"/>
                </a:cxn>
                <a:cxn ang="0">
                  <a:pos x="81" y="8"/>
                </a:cxn>
                <a:cxn ang="0">
                  <a:pos x="80" y="10"/>
                </a:cxn>
                <a:cxn ang="0">
                  <a:pos x="79" y="12"/>
                </a:cxn>
                <a:cxn ang="0">
                  <a:pos x="78" y="15"/>
                </a:cxn>
                <a:cxn ang="0">
                  <a:pos x="77" y="17"/>
                </a:cxn>
                <a:cxn ang="0">
                  <a:pos x="76" y="21"/>
                </a:cxn>
                <a:cxn ang="0">
                  <a:pos x="75" y="23"/>
                </a:cxn>
                <a:cxn ang="0">
                  <a:pos x="73" y="27"/>
                </a:cxn>
                <a:cxn ang="0">
                  <a:pos x="72" y="30"/>
                </a:cxn>
                <a:cxn ang="0">
                  <a:pos x="70" y="33"/>
                </a:cxn>
                <a:cxn ang="0">
                  <a:pos x="68" y="37"/>
                </a:cxn>
                <a:cxn ang="0">
                  <a:pos x="66" y="40"/>
                </a:cxn>
                <a:cxn ang="0">
                  <a:pos x="64" y="43"/>
                </a:cxn>
                <a:cxn ang="0">
                  <a:pos x="62" y="47"/>
                </a:cxn>
                <a:cxn ang="0">
                  <a:pos x="60" y="50"/>
                </a:cxn>
                <a:cxn ang="0">
                  <a:pos x="58" y="53"/>
                </a:cxn>
                <a:cxn ang="0">
                  <a:pos x="56" y="57"/>
                </a:cxn>
                <a:cxn ang="0">
                  <a:pos x="53" y="60"/>
                </a:cxn>
                <a:cxn ang="0">
                  <a:pos x="50" y="63"/>
                </a:cxn>
                <a:cxn ang="0">
                  <a:pos x="47" y="66"/>
                </a:cxn>
                <a:cxn ang="0">
                  <a:pos x="44" y="69"/>
                </a:cxn>
                <a:cxn ang="0">
                  <a:pos x="41" y="72"/>
                </a:cxn>
                <a:cxn ang="0">
                  <a:pos x="38" y="75"/>
                </a:cxn>
                <a:cxn ang="0">
                  <a:pos x="35" y="77"/>
                </a:cxn>
                <a:cxn ang="0">
                  <a:pos x="31" y="79"/>
                </a:cxn>
                <a:cxn ang="0">
                  <a:pos x="28" y="81"/>
                </a:cxn>
                <a:cxn ang="0">
                  <a:pos x="26" y="82"/>
                </a:cxn>
                <a:cxn ang="0">
                  <a:pos x="24" y="83"/>
                </a:cxn>
                <a:cxn ang="0">
                  <a:pos x="24" y="83"/>
                </a:cxn>
                <a:cxn ang="0">
                  <a:pos x="22" y="83"/>
                </a:cxn>
                <a:cxn ang="0">
                  <a:pos x="21" y="83"/>
                </a:cxn>
                <a:cxn ang="0">
                  <a:pos x="20" y="83"/>
                </a:cxn>
                <a:cxn ang="0">
                  <a:pos x="19" y="83"/>
                </a:cxn>
                <a:cxn ang="0">
                  <a:pos x="18" y="83"/>
                </a:cxn>
                <a:cxn ang="0">
                  <a:pos x="17" y="84"/>
                </a:cxn>
                <a:cxn ang="0">
                  <a:pos x="16" y="84"/>
                </a:cxn>
                <a:cxn ang="0">
                  <a:pos x="14" y="84"/>
                </a:cxn>
                <a:cxn ang="0">
                  <a:pos x="13" y="83"/>
                </a:cxn>
                <a:cxn ang="0">
                  <a:pos x="12" y="83"/>
                </a:cxn>
                <a:cxn ang="0">
                  <a:pos x="11" y="83"/>
                </a:cxn>
                <a:cxn ang="0">
                  <a:pos x="10" y="83"/>
                </a:cxn>
                <a:cxn ang="0">
                  <a:pos x="9" y="83"/>
                </a:cxn>
                <a:cxn ang="0">
                  <a:pos x="8" y="83"/>
                </a:cxn>
                <a:cxn ang="0">
                  <a:pos x="7" y="83"/>
                </a:cxn>
                <a:cxn ang="0">
                  <a:pos x="6" y="83"/>
                </a:cxn>
                <a:cxn ang="0">
                  <a:pos x="5" y="83"/>
                </a:cxn>
                <a:cxn ang="0">
                  <a:pos x="4" y="82"/>
                </a:cxn>
                <a:cxn ang="0">
                  <a:pos x="4" y="82"/>
                </a:cxn>
                <a:cxn ang="0">
                  <a:pos x="3" y="82"/>
                </a:cxn>
                <a:cxn ang="0">
                  <a:pos x="2" y="82"/>
                </a:cxn>
                <a:cxn ang="0">
                  <a:pos x="2" y="82"/>
                </a:cxn>
                <a:cxn ang="0">
                  <a:pos x="1" y="81"/>
                </a:cxn>
                <a:cxn ang="0">
                  <a:pos x="1" y="81"/>
                </a:cxn>
                <a:cxn ang="0">
                  <a:pos x="0" y="81"/>
                </a:cxn>
                <a:cxn ang="0">
                  <a:pos x="0" y="81"/>
                </a:cxn>
                <a:cxn ang="0">
                  <a:pos x="0" y="81"/>
                </a:cxn>
                <a:cxn ang="0">
                  <a:pos x="0" y="81"/>
                </a:cxn>
              </a:cxnLst>
              <a:rect l="0" t="0" r="r" b="b"/>
              <a:pathLst>
                <a:path w="85" h="85">
                  <a:moveTo>
                    <a:pt x="84" y="0"/>
                  </a:moveTo>
                  <a:lnTo>
                    <a:pt x="83" y="1"/>
                  </a:ln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4" y="82"/>
                  </a:lnTo>
                  <a:lnTo>
                    <a:pt x="3" y="82"/>
                  </a:lnTo>
                  <a:lnTo>
                    <a:pt x="2" y="82"/>
                  </a:lnTo>
                  <a:lnTo>
                    <a:pt x="2" y="82"/>
                  </a:lnTo>
                  <a:lnTo>
                    <a:pt x="1" y="81"/>
                  </a:lnTo>
                  <a:lnTo>
                    <a:pt x="1" y="81"/>
                  </a:lnTo>
                  <a:lnTo>
                    <a:pt x="0" y="81"/>
                  </a:lnTo>
                  <a:lnTo>
                    <a:pt x="0" y="81"/>
                  </a:lnTo>
                  <a:lnTo>
                    <a:pt x="0" y="81"/>
                  </a:lnTo>
                  <a:lnTo>
                    <a:pt x="0" y="8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66" name="Freeform 82"/>
            <p:cNvSpPr>
              <a:spLocks/>
            </p:cNvSpPr>
            <p:nvPr/>
          </p:nvSpPr>
          <p:spPr bwMode="auto">
            <a:xfrm>
              <a:off x="4044" y="3279"/>
              <a:ext cx="56" cy="55"/>
            </a:xfrm>
            <a:custGeom>
              <a:avLst/>
              <a:gdLst/>
              <a:ahLst/>
              <a:cxnLst>
                <a:cxn ang="0">
                  <a:pos x="0" y="0"/>
                </a:cxn>
                <a:cxn ang="0">
                  <a:pos x="0" y="0"/>
                </a:cxn>
                <a:cxn ang="0">
                  <a:pos x="0" y="1"/>
                </a:cxn>
                <a:cxn ang="0">
                  <a:pos x="1" y="1"/>
                </a:cxn>
                <a:cxn ang="0">
                  <a:pos x="2" y="2"/>
                </a:cxn>
                <a:cxn ang="0">
                  <a:pos x="3" y="3"/>
                </a:cxn>
                <a:cxn ang="0">
                  <a:pos x="5" y="5"/>
                </a:cxn>
                <a:cxn ang="0">
                  <a:pos x="6" y="6"/>
                </a:cxn>
                <a:cxn ang="0">
                  <a:pos x="8" y="8"/>
                </a:cxn>
                <a:cxn ang="0">
                  <a:pos x="10" y="9"/>
                </a:cxn>
                <a:cxn ang="0">
                  <a:pos x="11" y="11"/>
                </a:cxn>
                <a:cxn ang="0">
                  <a:pos x="13" y="13"/>
                </a:cxn>
                <a:cxn ang="0">
                  <a:pos x="15" y="15"/>
                </a:cxn>
                <a:cxn ang="0">
                  <a:pos x="18" y="17"/>
                </a:cxn>
                <a:cxn ang="0">
                  <a:pos x="20" y="19"/>
                </a:cxn>
                <a:cxn ang="0">
                  <a:pos x="22" y="22"/>
                </a:cxn>
                <a:cxn ang="0">
                  <a:pos x="24" y="24"/>
                </a:cxn>
                <a:cxn ang="0">
                  <a:pos x="26" y="26"/>
                </a:cxn>
                <a:cxn ang="0">
                  <a:pos x="29" y="29"/>
                </a:cxn>
                <a:cxn ang="0">
                  <a:pos x="31" y="31"/>
                </a:cxn>
                <a:cxn ang="0">
                  <a:pos x="34" y="33"/>
                </a:cxn>
                <a:cxn ang="0">
                  <a:pos x="36" y="35"/>
                </a:cxn>
                <a:cxn ang="0">
                  <a:pos x="38" y="37"/>
                </a:cxn>
                <a:cxn ang="0">
                  <a:pos x="40" y="40"/>
                </a:cxn>
                <a:cxn ang="0">
                  <a:pos x="42" y="42"/>
                </a:cxn>
                <a:cxn ang="0">
                  <a:pos x="45" y="44"/>
                </a:cxn>
                <a:cxn ang="0">
                  <a:pos x="47" y="46"/>
                </a:cxn>
                <a:cxn ang="0">
                  <a:pos x="48" y="48"/>
                </a:cxn>
                <a:cxn ang="0">
                  <a:pos x="50" y="49"/>
                </a:cxn>
                <a:cxn ang="0">
                  <a:pos x="52" y="51"/>
                </a:cxn>
                <a:cxn ang="0">
                  <a:pos x="54" y="53"/>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67" name="Freeform 83"/>
            <p:cNvSpPr>
              <a:spLocks/>
            </p:cNvSpPr>
            <p:nvPr/>
          </p:nvSpPr>
          <p:spPr bwMode="auto">
            <a:xfrm>
              <a:off x="4016" y="3252"/>
              <a:ext cx="112" cy="109"/>
            </a:xfrm>
            <a:custGeom>
              <a:avLst/>
              <a:gdLst/>
              <a:ahLst/>
              <a:cxnLst>
                <a:cxn ang="0">
                  <a:pos x="0" y="0"/>
                </a:cxn>
                <a:cxn ang="0">
                  <a:pos x="1" y="0"/>
                </a:cxn>
                <a:cxn ang="0">
                  <a:pos x="2" y="1"/>
                </a:cxn>
                <a:cxn ang="0">
                  <a:pos x="4" y="3"/>
                </a:cxn>
                <a:cxn ang="0">
                  <a:pos x="5" y="5"/>
                </a:cxn>
                <a:cxn ang="0">
                  <a:pos x="8" y="7"/>
                </a:cxn>
                <a:cxn ang="0">
                  <a:pos x="10" y="10"/>
                </a:cxn>
                <a:cxn ang="0">
                  <a:pos x="13" y="12"/>
                </a:cxn>
                <a:cxn ang="0">
                  <a:pos x="16" y="16"/>
                </a:cxn>
                <a:cxn ang="0">
                  <a:pos x="20" y="19"/>
                </a:cxn>
                <a:cxn ang="0">
                  <a:pos x="24" y="23"/>
                </a:cxn>
                <a:cxn ang="0">
                  <a:pos x="28" y="26"/>
                </a:cxn>
                <a:cxn ang="0">
                  <a:pos x="32" y="30"/>
                </a:cxn>
                <a:cxn ang="0">
                  <a:pos x="36" y="35"/>
                </a:cxn>
                <a:cxn ang="0">
                  <a:pos x="40" y="39"/>
                </a:cxn>
                <a:cxn ang="0">
                  <a:pos x="45" y="44"/>
                </a:cxn>
                <a:cxn ang="0">
                  <a:pos x="49" y="48"/>
                </a:cxn>
                <a:cxn ang="0">
                  <a:pos x="54" y="52"/>
                </a:cxn>
                <a:cxn ang="0">
                  <a:pos x="58" y="57"/>
                </a:cxn>
                <a:cxn ang="0">
                  <a:pos x="63" y="62"/>
                </a:cxn>
                <a:cxn ang="0">
                  <a:pos x="68" y="66"/>
                </a:cxn>
                <a:cxn ang="0">
                  <a:pos x="72" y="71"/>
                </a:cxn>
                <a:cxn ang="0">
                  <a:pos x="77" y="75"/>
                </a:cxn>
                <a:cxn ang="0">
                  <a:pos x="82" y="80"/>
                </a:cxn>
                <a:cxn ang="0">
                  <a:pos x="86" y="84"/>
                </a:cxn>
                <a:cxn ang="0">
                  <a:pos x="90" y="88"/>
                </a:cxn>
                <a:cxn ang="0">
                  <a:pos x="94" y="92"/>
                </a:cxn>
                <a:cxn ang="0">
                  <a:pos x="98" y="96"/>
                </a:cxn>
                <a:cxn ang="0">
                  <a:pos x="101" y="99"/>
                </a:cxn>
                <a:cxn ang="0">
                  <a:pos x="105" y="102"/>
                </a:cxn>
                <a:cxn ang="0">
                  <a:pos x="108" y="106"/>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68" name="Line 84"/>
            <p:cNvSpPr>
              <a:spLocks noChangeShapeType="1"/>
            </p:cNvSpPr>
            <p:nvPr/>
          </p:nvSpPr>
          <p:spPr bwMode="auto">
            <a:xfrm>
              <a:off x="4016" y="3225"/>
              <a:ext cx="55" cy="108"/>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469" name="Freeform 85"/>
            <p:cNvSpPr>
              <a:spLocks/>
            </p:cNvSpPr>
            <p:nvPr/>
          </p:nvSpPr>
          <p:spPr bwMode="auto">
            <a:xfrm>
              <a:off x="4465" y="2842"/>
              <a:ext cx="94" cy="96"/>
            </a:xfrm>
            <a:custGeom>
              <a:avLst/>
              <a:gdLst/>
              <a:ahLst/>
              <a:cxnLst>
                <a:cxn ang="0">
                  <a:pos x="90" y="0"/>
                </a:cxn>
                <a:cxn ang="0">
                  <a:pos x="92" y="10"/>
                </a:cxn>
                <a:cxn ang="0">
                  <a:pos x="93" y="16"/>
                </a:cxn>
                <a:cxn ang="0">
                  <a:pos x="93" y="20"/>
                </a:cxn>
                <a:cxn ang="0">
                  <a:pos x="93" y="25"/>
                </a:cxn>
                <a:cxn ang="0">
                  <a:pos x="92" y="29"/>
                </a:cxn>
                <a:cxn ang="0">
                  <a:pos x="91" y="33"/>
                </a:cxn>
                <a:cxn ang="0">
                  <a:pos x="89" y="37"/>
                </a:cxn>
                <a:cxn ang="0">
                  <a:pos x="87" y="41"/>
                </a:cxn>
                <a:cxn ang="0">
                  <a:pos x="85" y="44"/>
                </a:cxn>
                <a:cxn ang="0">
                  <a:pos x="83" y="48"/>
                </a:cxn>
                <a:cxn ang="0">
                  <a:pos x="80" y="51"/>
                </a:cxn>
                <a:cxn ang="0">
                  <a:pos x="77" y="54"/>
                </a:cxn>
                <a:cxn ang="0">
                  <a:pos x="74" y="57"/>
                </a:cxn>
                <a:cxn ang="0">
                  <a:pos x="70" y="59"/>
                </a:cxn>
                <a:cxn ang="0">
                  <a:pos x="67" y="62"/>
                </a:cxn>
                <a:cxn ang="0">
                  <a:pos x="63" y="64"/>
                </a:cxn>
                <a:cxn ang="0">
                  <a:pos x="59" y="66"/>
                </a:cxn>
                <a:cxn ang="0">
                  <a:pos x="55" y="69"/>
                </a:cxn>
                <a:cxn ang="0">
                  <a:pos x="51" y="71"/>
                </a:cxn>
                <a:cxn ang="0">
                  <a:pos x="46" y="73"/>
                </a:cxn>
                <a:cxn ang="0">
                  <a:pos x="42" y="75"/>
                </a:cxn>
                <a:cxn ang="0">
                  <a:pos x="37" y="77"/>
                </a:cxn>
                <a:cxn ang="0">
                  <a:pos x="33" y="79"/>
                </a:cxn>
                <a:cxn ang="0">
                  <a:pos x="29" y="81"/>
                </a:cxn>
                <a:cxn ang="0">
                  <a:pos x="24" y="83"/>
                </a:cxn>
                <a:cxn ang="0">
                  <a:pos x="20" y="85"/>
                </a:cxn>
                <a:cxn ang="0">
                  <a:pos x="16" y="87"/>
                </a:cxn>
                <a:cxn ang="0">
                  <a:pos x="11" y="88"/>
                </a:cxn>
                <a:cxn ang="0">
                  <a:pos x="7" y="90"/>
                </a:cxn>
                <a:cxn ang="0">
                  <a:pos x="3" y="92"/>
                </a:cxn>
                <a:cxn ang="0">
                  <a:pos x="0" y="95"/>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70" name="Line 86"/>
            <p:cNvSpPr>
              <a:spLocks noChangeShapeType="1"/>
            </p:cNvSpPr>
            <p:nvPr/>
          </p:nvSpPr>
          <p:spPr bwMode="auto">
            <a:xfrm flipH="1">
              <a:off x="4458" y="2937"/>
              <a:ext cx="28" cy="0"/>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471" name="Freeform 87"/>
            <p:cNvSpPr>
              <a:spLocks/>
            </p:cNvSpPr>
            <p:nvPr/>
          </p:nvSpPr>
          <p:spPr bwMode="auto">
            <a:xfrm>
              <a:off x="4631" y="2435"/>
              <a:ext cx="16" cy="56"/>
            </a:xfrm>
            <a:custGeom>
              <a:avLst/>
              <a:gdLst/>
              <a:ahLst/>
              <a:cxnLst>
                <a:cxn ang="0">
                  <a:pos x="0" y="0"/>
                </a:cxn>
                <a:cxn ang="0">
                  <a:pos x="2" y="3"/>
                </a:cxn>
                <a:cxn ang="0">
                  <a:pos x="3" y="5"/>
                </a:cxn>
                <a:cxn ang="0">
                  <a:pos x="4" y="6"/>
                </a:cxn>
                <a:cxn ang="0">
                  <a:pos x="5" y="8"/>
                </a:cxn>
                <a:cxn ang="0">
                  <a:pos x="6" y="9"/>
                </a:cxn>
                <a:cxn ang="0">
                  <a:pos x="7" y="11"/>
                </a:cxn>
                <a:cxn ang="0">
                  <a:pos x="8" y="13"/>
                </a:cxn>
                <a:cxn ang="0">
                  <a:pos x="9" y="14"/>
                </a:cxn>
                <a:cxn ang="0">
                  <a:pos x="10" y="16"/>
                </a:cxn>
                <a:cxn ang="0">
                  <a:pos x="11" y="17"/>
                </a:cxn>
                <a:cxn ang="0">
                  <a:pos x="11" y="19"/>
                </a:cxn>
                <a:cxn ang="0">
                  <a:pos x="12" y="21"/>
                </a:cxn>
                <a:cxn ang="0">
                  <a:pos x="12" y="22"/>
                </a:cxn>
                <a:cxn ang="0">
                  <a:pos x="13" y="24"/>
                </a:cxn>
                <a:cxn ang="0">
                  <a:pos x="13" y="26"/>
                </a:cxn>
                <a:cxn ang="0">
                  <a:pos x="14" y="27"/>
                </a:cxn>
                <a:cxn ang="0">
                  <a:pos x="14" y="29"/>
                </a:cxn>
                <a:cxn ang="0">
                  <a:pos x="15" y="31"/>
                </a:cxn>
                <a:cxn ang="0">
                  <a:pos x="15" y="33"/>
                </a:cxn>
                <a:cxn ang="0">
                  <a:pos x="15" y="34"/>
                </a:cxn>
                <a:cxn ang="0">
                  <a:pos x="15" y="36"/>
                </a:cxn>
                <a:cxn ang="0">
                  <a:pos x="15" y="38"/>
                </a:cxn>
                <a:cxn ang="0">
                  <a:pos x="15" y="40"/>
                </a:cxn>
                <a:cxn ang="0">
                  <a:pos x="15" y="41"/>
                </a:cxn>
                <a:cxn ang="0">
                  <a:pos x="15" y="43"/>
                </a:cxn>
                <a:cxn ang="0">
                  <a:pos x="15" y="45"/>
                </a:cxn>
                <a:cxn ang="0">
                  <a:pos x="15" y="47"/>
                </a:cxn>
                <a:cxn ang="0">
                  <a:pos x="15" y="49"/>
                </a:cxn>
                <a:cxn ang="0">
                  <a:pos x="14" y="51"/>
                </a:cxn>
                <a:cxn ang="0">
                  <a:pos x="14" y="53"/>
                </a:cxn>
                <a:cxn ang="0">
                  <a:pos x="14" y="55"/>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72" name="Line 88"/>
            <p:cNvSpPr>
              <a:spLocks noChangeShapeType="1"/>
            </p:cNvSpPr>
            <p:nvPr/>
          </p:nvSpPr>
          <p:spPr bwMode="auto">
            <a:xfrm flipH="1">
              <a:off x="4624" y="2455"/>
              <a:ext cx="14" cy="27"/>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473" name="Freeform 89"/>
            <p:cNvSpPr>
              <a:spLocks/>
            </p:cNvSpPr>
            <p:nvPr/>
          </p:nvSpPr>
          <p:spPr bwMode="auto">
            <a:xfrm>
              <a:off x="4423" y="2324"/>
              <a:ext cx="87" cy="31"/>
            </a:xfrm>
            <a:custGeom>
              <a:avLst/>
              <a:gdLst/>
              <a:ahLst/>
              <a:cxnLst>
                <a:cxn ang="0">
                  <a:pos x="0" y="3"/>
                </a:cxn>
                <a:cxn ang="0">
                  <a:pos x="5" y="4"/>
                </a:cxn>
                <a:cxn ang="0">
                  <a:pos x="8" y="5"/>
                </a:cxn>
                <a:cxn ang="0">
                  <a:pos x="11" y="5"/>
                </a:cxn>
                <a:cxn ang="0">
                  <a:pos x="14" y="5"/>
                </a:cxn>
                <a:cxn ang="0">
                  <a:pos x="18" y="5"/>
                </a:cxn>
                <a:cxn ang="0">
                  <a:pos x="22" y="4"/>
                </a:cxn>
                <a:cxn ang="0">
                  <a:pos x="26" y="4"/>
                </a:cxn>
                <a:cxn ang="0">
                  <a:pos x="29" y="4"/>
                </a:cxn>
                <a:cxn ang="0">
                  <a:pos x="33" y="3"/>
                </a:cxn>
                <a:cxn ang="0">
                  <a:pos x="38" y="2"/>
                </a:cxn>
                <a:cxn ang="0">
                  <a:pos x="42" y="2"/>
                </a:cxn>
                <a:cxn ang="0">
                  <a:pos x="46" y="2"/>
                </a:cxn>
                <a:cxn ang="0">
                  <a:pos x="50" y="1"/>
                </a:cxn>
                <a:cxn ang="0">
                  <a:pos x="54" y="0"/>
                </a:cxn>
                <a:cxn ang="0">
                  <a:pos x="58" y="0"/>
                </a:cxn>
                <a:cxn ang="0">
                  <a:pos x="61" y="0"/>
                </a:cxn>
                <a:cxn ang="0">
                  <a:pos x="65" y="0"/>
                </a:cxn>
                <a:cxn ang="0">
                  <a:pos x="68" y="0"/>
                </a:cxn>
                <a:cxn ang="0">
                  <a:pos x="71" y="0"/>
                </a:cxn>
                <a:cxn ang="0">
                  <a:pos x="74" y="1"/>
                </a:cxn>
                <a:cxn ang="0">
                  <a:pos x="77" y="2"/>
                </a:cxn>
                <a:cxn ang="0">
                  <a:pos x="79" y="3"/>
                </a:cxn>
                <a:cxn ang="0">
                  <a:pos x="81" y="4"/>
                </a:cxn>
                <a:cxn ang="0">
                  <a:pos x="83" y="6"/>
                </a:cxn>
                <a:cxn ang="0">
                  <a:pos x="85" y="8"/>
                </a:cxn>
                <a:cxn ang="0">
                  <a:pos x="85" y="10"/>
                </a:cxn>
                <a:cxn ang="0">
                  <a:pos x="86" y="13"/>
                </a:cxn>
                <a:cxn ang="0">
                  <a:pos x="86" y="17"/>
                </a:cxn>
                <a:cxn ang="0">
                  <a:pos x="86" y="20"/>
                </a:cxn>
                <a:cxn ang="0">
                  <a:pos x="85" y="25"/>
                </a:cxn>
                <a:cxn ang="0">
                  <a:pos x="83" y="30"/>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74" name="Freeform 90"/>
            <p:cNvSpPr>
              <a:spLocks/>
            </p:cNvSpPr>
            <p:nvPr/>
          </p:nvSpPr>
          <p:spPr bwMode="auto">
            <a:xfrm>
              <a:off x="4513" y="2349"/>
              <a:ext cx="84" cy="73"/>
            </a:xfrm>
            <a:custGeom>
              <a:avLst/>
              <a:gdLst/>
              <a:ahLst/>
              <a:cxnLst>
                <a:cxn ang="0">
                  <a:pos x="0" y="5"/>
                </a:cxn>
                <a:cxn ang="0">
                  <a:pos x="8" y="3"/>
                </a:cxn>
                <a:cxn ang="0">
                  <a:pos x="11" y="2"/>
                </a:cxn>
                <a:cxn ang="0">
                  <a:pos x="15" y="1"/>
                </a:cxn>
                <a:cxn ang="0">
                  <a:pos x="19" y="1"/>
                </a:cxn>
                <a:cxn ang="0">
                  <a:pos x="23" y="1"/>
                </a:cxn>
                <a:cxn ang="0">
                  <a:pos x="27" y="0"/>
                </a:cxn>
                <a:cxn ang="0">
                  <a:pos x="30" y="0"/>
                </a:cxn>
                <a:cxn ang="0">
                  <a:pos x="34" y="0"/>
                </a:cxn>
                <a:cxn ang="0">
                  <a:pos x="37" y="0"/>
                </a:cxn>
                <a:cxn ang="0">
                  <a:pos x="41" y="1"/>
                </a:cxn>
                <a:cxn ang="0">
                  <a:pos x="44" y="1"/>
                </a:cxn>
                <a:cxn ang="0">
                  <a:pos x="48" y="1"/>
                </a:cxn>
                <a:cxn ang="0">
                  <a:pos x="51" y="2"/>
                </a:cxn>
                <a:cxn ang="0">
                  <a:pos x="54" y="3"/>
                </a:cxn>
                <a:cxn ang="0">
                  <a:pos x="57" y="5"/>
                </a:cxn>
                <a:cxn ang="0">
                  <a:pos x="60" y="6"/>
                </a:cxn>
                <a:cxn ang="0">
                  <a:pos x="63" y="7"/>
                </a:cxn>
                <a:cxn ang="0">
                  <a:pos x="65" y="9"/>
                </a:cxn>
                <a:cxn ang="0">
                  <a:pos x="68" y="11"/>
                </a:cxn>
                <a:cxn ang="0">
                  <a:pos x="70" y="13"/>
                </a:cxn>
                <a:cxn ang="0">
                  <a:pos x="72" y="15"/>
                </a:cxn>
                <a:cxn ang="0">
                  <a:pos x="74" y="18"/>
                </a:cxn>
                <a:cxn ang="0">
                  <a:pos x="76" y="21"/>
                </a:cxn>
                <a:cxn ang="0">
                  <a:pos x="77" y="24"/>
                </a:cxn>
                <a:cxn ang="0">
                  <a:pos x="79" y="27"/>
                </a:cxn>
                <a:cxn ang="0">
                  <a:pos x="80" y="31"/>
                </a:cxn>
                <a:cxn ang="0">
                  <a:pos x="81" y="34"/>
                </a:cxn>
                <a:cxn ang="0">
                  <a:pos x="82" y="38"/>
                </a:cxn>
                <a:cxn ang="0">
                  <a:pos x="83" y="43"/>
                </a:cxn>
                <a:cxn ang="0">
                  <a:pos x="83" y="47"/>
                </a:cxn>
                <a:cxn ang="0">
                  <a:pos x="83" y="52"/>
                </a:cxn>
                <a:cxn ang="0">
                  <a:pos x="81" y="53"/>
                </a:cxn>
                <a:cxn ang="0">
                  <a:pos x="81" y="54"/>
                </a:cxn>
                <a:cxn ang="0">
                  <a:pos x="80" y="55"/>
                </a:cxn>
                <a:cxn ang="0">
                  <a:pos x="79" y="55"/>
                </a:cxn>
                <a:cxn ang="0">
                  <a:pos x="78" y="56"/>
                </a:cxn>
                <a:cxn ang="0">
                  <a:pos x="77" y="57"/>
                </a:cxn>
                <a:cxn ang="0">
                  <a:pos x="77" y="57"/>
                </a:cxn>
                <a:cxn ang="0">
                  <a:pos x="76" y="58"/>
                </a:cxn>
                <a:cxn ang="0">
                  <a:pos x="75" y="59"/>
                </a:cxn>
                <a:cxn ang="0">
                  <a:pos x="74" y="60"/>
                </a:cxn>
                <a:cxn ang="0">
                  <a:pos x="73" y="61"/>
                </a:cxn>
                <a:cxn ang="0">
                  <a:pos x="73" y="61"/>
                </a:cxn>
                <a:cxn ang="0">
                  <a:pos x="72" y="62"/>
                </a:cxn>
                <a:cxn ang="0">
                  <a:pos x="71" y="63"/>
                </a:cxn>
                <a:cxn ang="0">
                  <a:pos x="70" y="63"/>
                </a:cxn>
                <a:cxn ang="0">
                  <a:pos x="69" y="64"/>
                </a:cxn>
                <a:cxn ang="0">
                  <a:pos x="69" y="65"/>
                </a:cxn>
                <a:cxn ang="0">
                  <a:pos x="67" y="65"/>
                </a:cxn>
                <a:cxn ang="0">
                  <a:pos x="67" y="66"/>
                </a:cxn>
                <a:cxn ang="0">
                  <a:pos x="66" y="67"/>
                </a:cxn>
                <a:cxn ang="0">
                  <a:pos x="65" y="67"/>
                </a:cxn>
                <a:cxn ang="0">
                  <a:pos x="64" y="68"/>
                </a:cxn>
                <a:cxn ang="0">
                  <a:pos x="63" y="69"/>
                </a:cxn>
                <a:cxn ang="0">
                  <a:pos x="62" y="69"/>
                </a:cxn>
                <a:cxn ang="0">
                  <a:pos x="61" y="70"/>
                </a:cxn>
                <a:cxn ang="0">
                  <a:pos x="61" y="70"/>
                </a:cxn>
                <a:cxn ang="0">
                  <a:pos x="59" y="71"/>
                </a:cxn>
                <a:cxn ang="0">
                  <a:pos x="59" y="71"/>
                </a:cxn>
                <a:cxn ang="0">
                  <a:pos x="57" y="71"/>
                </a:cxn>
                <a:cxn ang="0">
                  <a:pos x="57" y="72"/>
                </a:cxn>
                <a:cxn ang="0">
                  <a:pos x="56" y="72"/>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7" y="57"/>
                  </a:lnTo>
                  <a:lnTo>
                    <a:pt x="76" y="58"/>
                  </a:lnTo>
                  <a:lnTo>
                    <a:pt x="75" y="59"/>
                  </a:lnTo>
                  <a:lnTo>
                    <a:pt x="74" y="60"/>
                  </a:lnTo>
                  <a:lnTo>
                    <a:pt x="73" y="61"/>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61" y="70"/>
                  </a:lnTo>
                  <a:lnTo>
                    <a:pt x="59" y="71"/>
                  </a:lnTo>
                  <a:lnTo>
                    <a:pt x="59" y="71"/>
                  </a:lnTo>
                  <a:lnTo>
                    <a:pt x="57" y="71"/>
                  </a:lnTo>
                  <a:lnTo>
                    <a:pt x="57" y="72"/>
                  </a:lnTo>
                  <a:lnTo>
                    <a:pt x="56" y="7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75" name="Freeform 91"/>
            <p:cNvSpPr>
              <a:spLocks/>
            </p:cNvSpPr>
            <p:nvPr/>
          </p:nvSpPr>
          <p:spPr bwMode="auto">
            <a:xfrm>
              <a:off x="3076" y="3058"/>
              <a:ext cx="37" cy="83"/>
            </a:xfrm>
            <a:custGeom>
              <a:avLst/>
              <a:gdLst/>
              <a:ahLst/>
              <a:cxnLst>
                <a:cxn ang="0">
                  <a:pos x="2" y="0"/>
                </a:cxn>
                <a:cxn ang="0">
                  <a:pos x="0" y="6"/>
                </a:cxn>
                <a:cxn ang="0">
                  <a:pos x="0" y="10"/>
                </a:cxn>
                <a:cxn ang="0">
                  <a:pos x="0" y="12"/>
                </a:cxn>
                <a:cxn ang="0">
                  <a:pos x="0" y="15"/>
                </a:cxn>
                <a:cxn ang="0">
                  <a:pos x="0" y="18"/>
                </a:cxn>
                <a:cxn ang="0">
                  <a:pos x="1" y="21"/>
                </a:cxn>
                <a:cxn ang="0">
                  <a:pos x="2" y="23"/>
                </a:cxn>
                <a:cxn ang="0">
                  <a:pos x="2" y="26"/>
                </a:cxn>
                <a:cxn ang="0">
                  <a:pos x="3" y="28"/>
                </a:cxn>
                <a:cxn ang="0">
                  <a:pos x="4" y="31"/>
                </a:cxn>
                <a:cxn ang="0">
                  <a:pos x="6" y="34"/>
                </a:cxn>
                <a:cxn ang="0">
                  <a:pos x="7" y="36"/>
                </a:cxn>
                <a:cxn ang="0">
                  <a:pos x="8" y="38"/>
                </a:cxn>
                <a:cxn ang="0">
                  <a:pos x="10" y="40"/>
                </a:cxn>
                <a:cxn ang="0">
                  <a:pos x="11" y="43"/>
                </a:cxn>
                <a:cxn ang="0">
                  <a:pos x="13" y="45"/>
                </a:cxn>
                <a:cxn ang="0">
                  <a:pos x="14" y="48"/>
                </a:cxn>
                <a:cxn ang="0">
                  <a:pos x="16" y="50"/>
                </a:cxn>
                <a:cxn ang="0">
                  <a:pos x="18" y="52"/>
                </a:cxn>
                <a:cxn ang="0">
                  <a:pos x="19" y="54"/>
                </a:cxn>
                <a:cxn ang="0">
                  <a:pos x="21" y="57"/>
                </a:cxn>
                <a:cxn ang="0">
                  <a:pos x="23" y="59"/>
                </a:cxn>
                <a:cxn ang="0">
                  <a:pos x="24" y="62"/>
                </a:cxn>
                <a:cxn ang="0">
                  <a:pos x="26" y="64"/>
                </a:cxn>
                <a:cxn ang="0">
                  <a:pos x="28" y="66"/>
                </a:cxn>
                <a:cxn ang="0">
                  <a:pos x="29" y="69"/>
                </a:cxn>
                <a:cxn ang="0">
                  <a:pos x="31" y="71"/>
                </a:cxn>
                <a:cxn ang="0">
                  <a:pos x="32" y="74"/>
                </a:cxn>
                <a:cxn ang="0">
                  <a:pos x="34" y="76"/>
                </a:cxn>
                <a:cxn ang="0">
                  <a:pos x="35" y="79"/>
                </a:cxn>
                <a:cxn ang="0">
                  <a:pos x="36" y="82"/>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76" name="Freeform 92"/>
            <p:cNvSpPr>
              <a:spLocks/>
            </p:cNvSpPr>
            <p:nvPr/>
          </p:nvSpPr>
          <p:spPr bwMode="auto">
            <a:xfrm>
              <a:off x="3313" y="2896"/>
              <a:ext cx="84" cy="28"/>
            </a:xfrm>
            <a:custGeom>
              <a:avLst/>
              <a:gdLst/>
              <a:ahLst/>
              <a:cxnLst>
                <a:cxn ang="0">
                  <a:pos x="83" y="0"/>
                </a:cxn>
                <a:cxn ang="0">
                  <a:pos x="78" y="1"/>
                </a:cxn>
                <a:cxn ang="0">
                  <a:pos x="75" y="2"/>
                </a:cxn>
                <a:cxn ang="0">
                  <a:pos x="73" y="2"/>
                </a:cxn>
                <a:cxn ang="0">
                  <a:pos x="70" y="3"/>
                </a:cxn>
                <a:cxn ang="0">
                  <a:pos x="67" y="3"/>
                </a:cxn>
                <a:cxn ang="0">
                  <a:pos x="64" y="4"/>
                </a:cxn>
                <a:cxn ang="0">
                  <a:pos x="62" y="4"/>
                </a:cxn>
                <a:cxn ang="0">
                  <a:pos x="59" y="5"/>
                </a:cxn>
                <a:cxn ang="0">
                  <a:pos x="56" y="6"/>
                </a:cxn>
                <a:cxn ang="0">
                  <a:pos x="54" y="6"/>
                </a:cxn>
                <a:cxn ang="0">
                  <a:pos x="51" y="7"/>
                </a:cxn>
                <a:cxn ang="0">
                  <a:pos x="48" y="8"/>
                </a:cxn>
                <a:cxn ang="0">
                  <a:pos x="46" y="8"/>
                </a:cxn>
                <a:cxn ang="0">
                  <a:pos x="43" y="9"/>
                </a:cxn>
                <a:cxn ang="0">
                  <a:pos x="41" y="10"/>
                </a:cxn>
                <a:cxn ang="0">
                  <a:pos x="38" y="11"/>
                </a:cxn>
                <a:cxn ang="0">
                  <a:pos x="35" y="12"/>
                </a:cxn>
                <a:cxn ang="0">
                  <a:pos x="33" y="12"/>
                </a:cxn>
                <a:cxn ang="0">
                  <a:pos x="30" y="13"/>
                </a:cxn>
                <a:cxn ang="0">
                  <a:pos x="27" y="14"/>
                </a:cxn>
                <a:cxn ang="0">
                  <a:pos x="25" y="15"/>
                </a:cxn>
                <a:cxn ang="0">
                  <a:pos x="22" y="16"/>
                </a:cxn>
                <a:cxn ang="0">
                  <a:pos x="20" y="17"/>
                </a:cxn>
                <a:cxn ang="0">
                  <a:pos x="17" y="18"/>
                </a:cxn>
                <a:cxn ang="0">
                  <a:pos x="15" y="19"/>
                </a:cxn>
                <a:cxn ang="0">
                  <a:pos x="12" y="20"/>
                </a:cxn>
                <a:cxn ang="0">
                  <a:pos x="10" y="21"/>
                </a:cxn>
                <a:cxn ang="0">
                  <a:pos x="7" y="22"/>
                </a:cxn>
                <a:cxn ang="0">
                  <a:pos x="5" y="24"/>
                </a:cxn>
                <a:cxn ang="0">
                  <a:pos x="2" y="25"/>
                </a:cxn>
                <a:cxn ang="0">
                  <a:pos x="0" y="27"/>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77" name="Freeform 93"/>
            <p:cNvSpPr>
              <a:spLocks/>
            </p:cNvSpPr>
            <p:nvPr/>
          </p:nvSpPr>
          <p:spPr bwMode="auto">
            <a:xfrm>
              <a:off x="4014" y="2598"/>
              <a:ext cx="44" cy="136"/>
            </a:xfrm>
            <a:custGeom>
              <a:avLst/>
              <a:gdLst/>
              <a:ahLst/>
              <a:cxnLst>
                <a:cxn ang="0">
                  <a:pos x="0" y="0"/>
                </a:cxn>
                <a:cxn ang="0">
                  <a:pos x="1" y="8"/>
                </a:cxn>
                <a:cxn ang="0">
                  <a:pos x="2" y="12"/>
                </a:cxn>
                <a:cxn ang="0">
                  <a:pos x="4" y="17"/>
                </a:cxn>
                <a:cxn ang="0">
                  <a:pos x="6" y="21"/>
                </a:cxn>
                <a:cxn ang="0">
                  <a:pos x="8" y="26"/>
                </a:cxn>
                <a:cxn ang="0">
                  <a:pos x="10" y="30"/>
                </a:cxn>
                <a:cxn ang="0">
                  <a:pos x="13" y="34"/>
                </a:cxn>
                <a:cxn ang="0">
                  <a:pos x="16" y="38"/>
                </a:cxn>
                <a:cxn ang="0">
                  <a:pos x="18" y="43"/>
                </a:cxn>
                <a:cxn ang="0">
                  <a:pos x="21" y="47"/>
                </a:cxn>
                <a:cxn ang="0">
                  <a:pos x="24" y="51"/>
                </a:cxn>
                <a:cxn ang="0">
                  <a:pos x="26" y="56"/>
                </a:cxn>
                <a:cxn ang="0">
                  <a:pos x="29" y="60"/>
                </a:cxn>
                <a:cxn ang="0">
                  <a:pos x="32" y="64"/>
                </a:cxn>
                <a:cxn ang="0">
                  <a:pos x="34" y="68"/>
                </a:cxn>
                <a:cxn ang="0">
                  <a:pos x="36" y="73"/>
                </a:cxn>
                <a:cxn ang="0">
                  <a:pos x="38" y="77"/>
                </a:cxn>
                <a:cxn ang="0">
                  <a:pos x="40" y="81"/>
                </a:cxn>
                <a:cxn ang="0">
                  <a:pos x="41" y="85"/>
                </a:cxn>
                <a:cxn ang="0">
                  <a:pos x="42" y="90"/>
                </a:cxn>
                <a:cxn ang="0">
                  <a:pos x="43" y="94"/>
                </a:cxn>
                <a:cxn ang="0">
                  <a:pos x="43" y="98"/>
                </a:cxn>
                <a:cxn ang="0">
                  <a:pos x="43" y="102"/>
                </a:cxn>
                <a:cxn ang="0">
                  <a:pos x="42" y="106"/>
                </a:cxn>
                <a:cxn ang="0">
                  <a:pos x="41" y="110"/>
                </a:cxn>
                <a:cxn ang="0">
                  <a:pos x="39" y="114"/>
                </a:cxn>
                <a:cxn ang="0">
                  <a:pos x="36" y="119"/>
                </a:cxn>
                <a:cxn ang="0">
                  <a:pos x="34" y="123"/>
                </a:cxn>
                <a:cxn ang="0">
                  <a:pos x="30" y="127"/>
                </a:cxn>
                <a:cxn ang="0">
                  <a:pos x="25" y="131"/>
                </a:cxn>
                <a:cxn ang="0">
                  <a:pos x="20" y="135"/>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78" name="Freeform 94"/>
            <p:cNvSpPr>
              <a:spLocks/>
            </p:cNvSpPr>
            <p:nvPr/>
          </p:nvSpPr>
          <p:spPr bwMode="auto">
            <a:xfrm>
              <a:off x="3792" y="2727"/>
              <a:ext cx="250" cy="231"/>
            </a:xfrm>
            <a:custGeom>
              <a:avLst/>
              <a:gdLst/>
              <a:ahLst/>
              <a:cxnLst>
                <a:cxn ang="0">
                  <a:pos x="249" y="0"/>
                </a:cxn>
                <a:cxn ang="0">
                  <a:pos x="231" y="10"/>
                </a:cxn>
                <a:cxn ang="0">
                  <a:pos x="223" y="16"/>
                </a:cxn>
                <a:cxn ang="0">
                  <a:pos x="214" y="22"/>
                </a:cxn>
                <a:cxn ang="0">
                  <a:pos x="206" y="29"/>
                </a:cxn>
                <a:cxn ang="0">
                  <a:pos x="198" y="35"/>
                </a:cxn>
                <a:cxn ang="0">
                  <a:pos x="190" y="42"/>
                </a:cxn>
                <a:cxn ang="0">
                  <a:pos x="182" y="49"/>
                </a:cxn>
                <a:cxn ang="0">
                  <a:pos x="174" y="56"/>
                </a:cxn>
                <a:cxn ang="0">
                  <a:pos x="166" y="63"/>
                </a:cxn>
                <a:cxn ang="0">
                  <a:pos x="158" y="71"/>
                </a:cxn>
                <a:cxn ang="0">
                  <a:pos x="151" y="78"/>
                </a:cxn>
                <a:cxn ang="0">
                  <a:pos x="143" y="86"/>
                </a:cxn>
                <a:cxn ang="0">
                  <a:pos x="136" y="94"/>
                </a:cxn>
                <a:cxn ang="0">
                  <a:pos x="128" y="101"/>
                </a:cxn>
                <a:cxn ang="0">
                  <a:pos x="121" y="109"/>
                </a:cxn>
                <a:cxn ang="0">
                  <a:pos x="113" y="117"/>
                </a:cxn>
                <a:cxn ang="0">
                  <a:pos x="106" y="125"/>
                </a:cxn>
                <a:cxn ang="0">
                  <a:pos x="98" y="133"/>
                </a:cxn>
                <a:cxn ang="0">
                  <a:pos x="91" y="141"/>
                </a:cxn>
                <a:cxn ang="0">
                  <a:pos x="84" y="149"/>
                </a:cxn>
                <a:cxn ang="0">
                  <a:pos x="76" y="157"/>
                </a:cxn>
                <a:cxn ang="0">
                  <a:pos x="69" y="165"/>
                </a:cxn>
                <a:cxn ang="0">
                  <a:pos x="62" y="173"/>
                </a:cxn>
                <a:cxn ang="0">
                  <a:pos x="54" y="180"/>
                </a:cxn>
                <a:cxn ang="0">
                  <a:pos x="46" y="188"/>
                </a:cxn>
                <a:cxn ang="0">
                  <a:pos x="39" y="195"/>
                </a:cxn>
                <a:cxn ang="0">
                  <a:pos x="31" y="202"/>
                </a:cxn>
                <a:cxn ang="0">
                  <a:pos x="23" y="209"/>
                </a:cxn>
                <a:cxn ang="0">
                  <a:pos x="15" y="216"/>
                </a:cxn>
                <a:cxn ang="0">
                  <a:pos x="8" y="223"/>
                </a:cxn>
                <a:cxn ang="0">
                  <a:pos x="0" y="230"/>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79" name="Freeform 95"/>
            <p:cNvSpPr>
              <a:spLocks/>
            </p:cNvSpPr>
            <p:nvPr/>
          </p:nvSpPr>
          <p:spPr bwMode="auto">
            <a:xfrm>
              <a:off x="4166" y="3553"/>
              <a:ext cx="218" cy="259"/>
            </a:xfrm>
            <a:custGeom>
              <a:avLst/>
              <a:gdLst/>
              <a:ahLst/>
              <a:cxnLst>
                <a:cxn ang="0">
                  <a:pos x="174" y="0"/>
                </a:cxn>
                <a:cxn ang="0">
                  <a:pos x="192" y="1"/>
                </a:cxn>
                <a:cxn ang="0">
                  <a:pos x="199" y="3"/>
                </a:cxn>
                <a:cxn ang="0">
                  <a:pos x="205" y="7"/>
                </a:cxn>
                <a:cxn ang="0">
                  <a:pos x="209" y="12"/>
                </a:cxn>
                <a:cxn ang="0">
                  <a:pos x="213" y="19"/>
                </a:cxn>
                <a:cxn ang="0">
                  <a:pos x="216" y="26"/>
                </a:cxn>
                <a:cxn ang="0">
                  <a:pos x="217" y="35"/>
                </a:cxn>
                <a:cxn ang="0">
                  <a:pos x="217" y="44"/>
                </a:cxn>
                <a:cxn ang="0">
                  <a:pos x="217" y="54"/>
                </a:cxn>
                <a:cxn ang="0">
                  <a:pos x="215" y="65"/>
                </a:cxn>
                <a:cxn ang="0">
                  <a:pos x="212" y="77"/>
                </a:cxn>
                <a:cxn ang="0">
                  <a:pos x="209" y="88"/>
                </a:cxn>
                <a:cxn ang="0">
                  <a:pos x="204" y="101"/>
                </a:cxn>
                <a:cxn ang="0">
                  <a:pos x="199" y="113"/>
                </a:cxn>
                <a:cxn ang="0">
                  <a:pos x="193" y="125"/>
                </a:cxn>
                <a:cxn ang="0">
                  <a:pos x="186" y="138"/>
                </a:cxn>
                <a:cxn ang="0">
                  <a:pos x="178" y="151"/>
                </a:cxn>
                <a:cxn ang="0">
                  <a:pos x="169" y="163"/>
                </a:cxn>
                <a:cxn ang="0">
                  <a:pos x="160" y="175"/>
                </a:cxn>
                <a:cxn ang="0">
                  <a:pos x="150" y="187"/>
                </a:cxn>
                <a:cxn ang="0">
                  <a:pos x="139" y="197"/>
                </a:cxn>
                <a:cxn ang="0">
                  <a:pos x="128" y="208"/>
                </a:cxn>
                <a:cxn ang="0">
                  <a:pos x="116" y="218"/>
                </a:cxn>
                <a:cxn ang="0">
                  <a:pos x="103" y="227"/>
                </a:cxn>
                <a:cxn ang="0">
                  <a:pos x="90" y="235"/>
                </a:cxn>
                <a:cxn ang="0">
                  <a:pos x="76" y="242"/>
                </a:cxn>
                <a:cxn ang="0">
                  <a:pos x="62" y="248"/>
                </a:cxn>
                <a:cxn ang="0">
                  <a:pos x="47" y="252"/>
                </a:cxn>
                <a:cxn ang="0">
                  <a:pos x="32" y="255"/>
                </a:cxn>
                <a:cxn ang="0">
                  <a:pos x="16" y="257"/>
                </a:cxn>
                <a:cxn ang="0">
                  <a:pos x="0" y="258"/>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80" name="Freeform 96"/>
            <p:cNvSpPr>
              <a:spLocks/>
            </p:cNvSpPr>
            <p:nvPr/>
          </p:nvSpPr>
          <p:spPr bwMode="auto">
            <a:xfrm>
              <a:off x="3390" y="2849"/>
              <a:ext cx="56" cy="8"/>
            </a:xfrm>
            <a:custGeom>
              <a:avLst/>
              <a:gdLst/>
              <a:ahLst/>
              <a:cxnLst>
                <a:cxn ang="0">
                  <a:pos x="55" y="0"/>
                </a:cxn>
                <a:cxn ang="0">
                  <a:pos x="52" y="1"/>
                </a:cxn>
                <a:cxn ang="0">
                  <a:pos x="50" y="1"/>
                </a:cxn>
                <a:cxn ang="0">
                  <a:pos x="48" y="2"/>
                </a:cxn>
                <a:cxn ang="0">
                  <a:pos x="46" y="2"/>
                </a:cxn>
                <a:cxn ang="0">
                  <a:pos x="45" y="3"/>
                </a:cxn>
                <a:cxn ang="0">
                  <a:pos x="43" y="3"/>
                </a:cxn>
                <a:cxn ang="0">
                  <a:pos x="41" y="3"/>
                </a:cxn>
                <a:cxn ang="0">
                  <a:pos x="40" y="4"/>
                </a:cxn>
                <a:cxn ang="0">
                  <a:pos x="38" y="4"/>
                </a:cxn>
                <a:cxn ang="0">
                  <a:pos x="36" y="5"/>
                </a:cxn>
                <a:cxn ang="0">
                  <a:pos x="34" y="5"/>
                </a:cxn>
                <a:cxn ang="0">
                  <a:pos x="33" y="5"/>
                </a:cxn>
                <a:cxn ang="0">
                  <a:pos x="31" y="5"/>
                </a:cxn>
                <a:cxn ang="0">
                  <a:pos x="29" y="5"/>
                </a:cxn>
                <a:cxn ang="0">
                  <a:pos x="28" y="6"/>
                </a:cxn>
                <a:cxn ang="0">
                  <a:pos x="26" y="6"/>
                </a:cxn>
                <a:cxn ang="0">
                  <a:pos x="24" y="6"/>
                </a:cxn>
                <a:cxn ang="0">
                  <a:pos x="22" y="6"/>
                </a:cxn>
                <a:cxn ang="0">
                  <a:pos x="20" y="7"/>
                </a:cxn>
                <a:cxn ang="0">
                  <a:pos x="19" y="7"/>
                </a:cxn>
                <a:cxn ang="0">
                  <a:pos x="17" y="7"/>
                </a:cxn>
                <a:cxn ang="0">
                  <a:pos x="15" y="7"/>
                </a:cxn>
                <a:cxn ang="0">
                  <a:pos x="14" y="7"/>
                </a:cxn>
                <a:cxn ang="0">
                  <a:pos x="12" y="7"/>
                </a:cxn>
                <a:cxn ang="0">
                  <a:pos x="10" y="7"/>
                </a:cxn>
                <a:cxn ang="0">
                  <a:pos x="8" y="7"/>
                </a:cxn>
                <a:cxn ang="0">
                  <a:pos x="6" y="7"/>
                </a:cxn>
                <a:cxn ang="0">
                  <a:pos x="5" y="7"/>
                </a:cxn>
                <a:cxn ang="0">
                  <a:pos x="3" y="6"/>
                </a:cxn>
                <a:cxn ang="0">
                  <a:pos x="1" y="6"/>
                </a:cxn>
                <a:cxn ang="0">
                  <a:pos x="0" y="6"/>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81" name="Freeform 97"/>
            <p:cNvSpPr>
              <a:spLocks/>
            </p:cNvSpPr>
            <p:nvPr/>
          </p:nvSpPr>
          <p:spPr bwMode="auto">
            <a:xfrm>
              <a:off x="3424" y="2773"/>
              <a:ext cx="85" cy="16"/>
            </a:xfrm>
            <a:custGeom>
              <a:avLst/>
              <a:gdLst/>
              <a:ahLst/>
              <a:cxnLst>
                <a:cxn ang="0">
                  <a:pos x="84" y="1"/>
                </a:cxn>
                <a:cxn ang="0">
                  <a:pos x="78" y="1"/>
                </a:cxn>
                <a:cxn ang="0">
                  <a:pos x="75" y="1"/>
                </a:cxn>
                <a:cxn ang="0">
                  <a:pos x="72" y="1"/>
                </a:cxn>
                <a:cxn ang="0">
                  <a:pos x="70" y="1"/>
                </a:cxn>
                <a:cxn ang="0">
                  <a:pos x="67" y="0"/>
                </a:cxn>
                <a:cxn ang="0">
                  <a:pos x="64" y="0"/>
                </a:cxn>
                <a:cxn ang="0">
                  <a:pos x="62" y="0"/>
                </a:cxn>
                <a:cxn ang="0">
                  <a:pos x="59" y="0"/>
                </a:cxn>
                <a:cxn ang="0">
                  <a:pos x="56" y="0"/>
                </a:cxn>
                <a:cxn ang="0">
                  <a:pos x="53" y="0"/>
                </a:cxn>
                <a:cxn ang="0">
                  <a:pos x="51" y="0"/>
                </a:cxn>
                <a:cxn ang="0">
                  <a:pos x="48" y="0"/>
                </a:cxn>
                <a:cxn ang="0">
                  <a:pos x="45" y="0"/>
                </a:cxn>
                <a:cxn ang="0">
                  <a:pos x="43" y="0"/>
                </a:cxn>
                <a:cxn ang="0">
                  <a:pos x="40" y="0"/>
                </a:cxn>
                <a:cxn ang="0">
                  <a:pos x="37" y="0"/>
                </a:cxn>
                <a:cxn ang="0">
                  <a:pos x="35" y="1"/>
                </a:cxn>
                <a:cxn ang="0">
                  <a:pos x="32" y="1"/>
                </a:cxn>
                <a:cxn ang="0">
                  <a:pos x="30" y="1"/>
                </a:cxn>
                <a:cxn ang="0">
                  <a:pos x="27" y="2"/>
                </a:cxn>
                <a:cxn ang="0">
                  <a:pos x="24" y="2"/>
                </a:cxn>
                <a:cxn ang="0">
                  <a:pos x="22" y="3"/>
                </a:cxn>
                <a:cxn ang="0">
                  <a:pos x="19" y="4"/>
                </a:cxn>
                <a:cxn ang="0">
                  <a:pos x="17" y="5"/>
                </a:cxn>
                <a:cxn ang="0">
                  <a:pos x="14" y="6"/>
                </a:cxn>
                <a:cxn ang="0">
                  <a:pos x="12" y="7"/>
                </a:cxn>
                <a:cxn ang="0">
                  <a:pos x="10" y="8"/>
                </a:cxn>
                <a:cxn ang="0">
                  <a:pos x="7" y="9"/>
                </a:cxn>
                <a:cxn ang="0">
                  <a:pos x="5" y="11"/>
                </a:cxn>
                <a:cxn ang="0">
                  <a:pos x="2" y="13"/>
                </a:cxn>
                <a:cxn ang="0">
                  <a:pos x="0" y="15"/>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82" name="Freeform 98"/>
            <p:cNvSpPr>
              <a:spLocks/>
            </p:cNvSpPr>
            <p:nvPr/>
          </p:nvSpPr>
          <p:spPr bwMode="auto">
            <a:xfrm>
              <a:off x="3362" y="2855"/>
              <a:ext cx="56" cy="1"/>
            </a:xfrm>
            <a:custGeom>
              <a:avLst/>
              <a:gdLst/>
              <a:ahLst/>
              <a:cxnLst>
                <a:cxn ang="0">
                  <a:pos x="55" y="0"/>
                </a:cxn>
                <a:cxn ang="0">
                  <a:pos x="52" y="0"/>
                </a:cxn>
                <a:cxn ang="0">
                  <a:pos x="50" y="0"/>
                </a:cxn>
                <a:cxn ang="0">
                  <a:pos x="48" y="0"/>
                </a:cxn>
                <a:cxn ang="0">
                  <a:pos x="46" y="0"/>
                </a:cxn>
                <a:cxn ang="0">
                  <a:pos x="45" y="0"/>
                </a:cxn>
                <a:cxn ang="0">
                  <a:pos x="43" y="0"/>
                </a:cxn>
                <a:cxn ang="0">
                  <a:pos x="41" y="0"/>
                </a:cxn>
                <a:cxn ang="0">
                  <a:pos x="40" y="0"/>
                </a:cxn>
                <a:cxn ang="0">
                  <a:pos x="38" y="0"/>
                </a:cxn>
                <a:cxn ang="0">
                  <a:pos x="36" y="0"/>
                </a:cxn>
                <a:cxn ang="0">
                  <a:pos x="34" y="0"/>
                </a:cxn>
                <a:cxn ang="0">
                  <a:pos x="32" y="0"/>
                </a:cxn>
                <a:cxn ang="0">
                  <a:pos x="31" y="0"/>
                </a:cxn>
                <a:cxn ang="0">
                  <a:pos x="29" y="0"/>
                </a:cxn>
                <a:cxn ang="0">
                  <a:pos x="28" y="0"/>
                </a:cxn>
                <a:cxn ang="0">
                  <a:pos x="26" y="0"/>
                </a:cxn>
                <a:cxn ang="0">
                  <a:pos x="24" y="0"/>
                </a:cxn>
                <a:cxn ang="0">
                  <a:pos x="22" y="0"/>
                </a:cxn>
                <a:cxn ang="0">
                  <a:pos x="20" y="0"/>
                </a:cxn>
                <a:cxn ang="0">
                  <a:pos x="19" y="0"/>
                </a:cxn>
                <a:cxn ang="0">
                  <a:pos x="17" y="0"/>
                </a:cxn>
                <a:cxn ang="0">
                  <a:pos x="15" y="0"/>
                </a:cxn>
                <a:cxn ang="0">
                  <a:pos x="14" y="0"/>
                </a:cxn>
                <a:cxn ang="0">
                  <a:pos x="12" y="0"/>
                </a:cxn>
                <a:cxn ang="0">
                  <a:pos x="10" y="0"/>
                </a:cxn>
                <a:cxn ang="0">
                  <a:pos x="8" y="0"/>
                </a:cxn>
                <a:cxn ang="0">
                  <a:pos x="6" y="0"/>
                </a:cxn>
                <a:cxn ang="0">
                  <a:pos x="5" y="0"/>
                </a:cxn>
                <a:cxn ang="0">
                  <a:pos x="3" y="0"/>
                </a:cxn>
                <a:cxn ang="0">
                  <a:pos x="2" y="0"/>
                </a:cxn>
                <a:cxn ang="0">
                  <a:pos x="0" y="0"/>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endParaRPr lang="en-US">
                <a:solidFill>
                  <a:srgbClr val="1F497D"/>
                </a:solidFill>
              </a:endParaRPr>
            </a:p>
          </p:txBody>
        </p:sp>
        <p:sp>
          <p:nvSpPr>
            <p:cNvPr id="3728483" name="Line 99"/>
            <p:cNvSpPr>
              <a:spLocks noChangeShapeType="1"/>
            </p:cNvSpPr>
            <p:nvPr/>
          </p:nvSpPr>
          <p:spPr bwMode="auto">
            <a:xfrm flipH="1">
              <a:off x="4617" y="2476"/>
              <a:ext cx="28" cy="6"/>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484" name="Line 100"/>
            <p:cNvSpPr>
              <a:spLocks noChangeShapeType="1"/>
            </p:cNvSpPr>
            <p:nvPr/>
          </p:nvSpPr>
          <p:spPr bwMode="auto">
            <a:xfrm>
              <a:off x="4631" y="2469"/>
              <a:ext cx="14" cy="27"/>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sp>
          <p:nvSpPr>
            <p:cNvPr id="3728485" name="Rectangle 101"/>
            <p:cNvSpPr>
              <a:spLocks noChangeArrowheads="1"/>
            </p:cNvSpPr>
            <p:nvPr/>
          </p:nvSpPr>
          <p:spPr bwMode="auto">
            <a:xfrm flipV="1">
              <a:off x="3842" y="3037"/>
              <a:ext cx="13" cy="1"/>
            </a:xfrm>
            <a:prstGeom prst="rect">
              <a:avLst/>
            </a:prstGeom>
            <a:solidFill>
              <a:srgbClr val="FF0000"/>
            </a:solidFill>
            <a:ln w="34290">
              <a:solidFill>
                <a:srgbClr val="FF0066"/>
              </a:solidFill>
              <a:miter lim="800000"/>
              <a:headEnd/>
              <a:tailEnd/>
            </a:ln>
            <a:effectLst>
              <a:prstShdw prst="shdw17" dist="17961" dir="18900000">
                <a:srgbClr val="FF0066">
                  <a:gamma/>
                  <a:shade val="60000"/>
                  <a:invGamma/>
                </a:srgbClr>
              </a:prstShdw>
            </a:effectLst>
          </p:spPr>
          <p:txBody>
            <a:bodyPr wrap="none" anchor="ctr"/>
            <a:lstStyle/>
            <a:p>
              <a:endParaRPr lang="en-US">
                <a:solidFill>
                  <a:srgbClr val="1F497D"/>
                </a:solidFill>
              </a:endParaRPr>
            </a:p>
          </p:txBody>
        </p:sp>
      </p:grpSp>
      <p:grpSp>
        <p:nvGrpSpPr>
          <p:cNvPr id="3" name="Group 104"/>
          <p:cNvGrpSpPr>
            <a:grpSpLocks/>
          </p:cNvGrpSpPr>
          <p:nvPr/>
        </p:nvGrpSpPr>
        <p:grpSpPr bwMode="auto">
          <a:xfrm>
            <a:off x="4988555" y="1544327"/>
            <a:ext cx="4612645" cy="4905069"/>
            <a:chOff x="883" y="758"/>
            <a:chExt cx="3800" cy="3054"/>
          </a:xfrm>
        </p:grpSpPr>
        <p:sp>
          <p:nvSpPr>
            <p:cNvPr id="3728489" name="Freeform 105"/>
            <p:cNvSpPr>
              <a:spLocks/>
            </p:cNvSpPr>
            <p:nvPr/>
          </p:nvSpPr>
          <p:spPr bwMode="auto">
            <a:xfrm>
              <a:off x="2036" y="2298"/>
              <a:ext cx="2177" cy="815"/>
            </a:xfrm>
            <a:custGeom>
              <a:avLst/>
              <a:gdLst/>
              <a:ahLst/>
              <a:cxnLst>
                <a:cxn ang="0">
                  <a:pos x="53" y="238"/>
                </a:cxn>
                <a:cxn ang="0">
                  <a:pos x="31" y="261"/>
                </a:cxn>
                <a:cxn ang="0">
                  <a:pos x="15" y="288"/>
                </a:cxn>
                <a:cxn ang="0">
                  <a:pos x="5" y="321"/>
                </a:cxn>
                <a:cxn ang="0">
                  <a:pos x="0" y="356"/>
                </a:cxn>
                <a:cxn ang="0">
                  <a:pos x="0" y="392"/>
                </a:cxn>
                <a:cxn ang="0">
                  <a:pos x="5" y="427"/>
                </a:cxn>
                <a:cxn ang="0">
                  <a:pos x="14" y="461"/>
                </a:cxn>
                <a:cxn ang="0">
                  <a:pos x="28" y="491"/>
                </a:cxn>
                <a:cxn ang="0">
                  <a:pos x="45" y="517"/>
                </a:cxn>
                <a:cxn ang="0">
                  <a:pos x="84" y="551"/>
                </a:cxn>
                <a:cxn ang="0">
                  <a:pos x="131" y="585"/>
                </a:cxn>
                <a:cxn ang="0">
                  <a:pos x="187" y="620"/>
                </a:cxn>
                <a:cxn ang="0">
                  <a:pos x="249" y="656"/>
                </a:cxn>
                <a:cxn ang="0">
                  <a:pos x="315" y="690"/>
                </a:cxn>
                <a:cxn ang="0">
                  <a:pos x="383" y="723"/>
                </a:cxn>
                <a:cxn ang="0">
                  <a:pos x="451" y="752"/>
                </a:cxn>
                <a:cxn ang="0">
                  <a:pos x="517" y="777"/>
                </a:cxn>
                <a:cxn ang="0">
                  <a:pos x="580" y="796"/>
                </a:cxn>
                <a:cxn ang="0">
                  <a:pos x="636" y="809"/>
                </a:cxn>
                <a:cxn ang="0">
                  <a:pos x="685" y="814"/>
                </a:cxn>
                <a:cxn ang="0">
                  <a:pos x="732" y="814"/>
                </a:cxn>
                <a:cxn ang="0">
                  <a:pos x="769" y="814"/>
                </a:cxn>
                <a:cxn ang="0">
                  <a:pos x="807" y="812"/>
                </a:cxn>
                <a:cxn ang="0">
                  <a:pos x="844" y="810"/>
                </a:cxn>
                <a:cxn ang="0">
                  <a:pos x="882" y="806"/>
                </a:cxn>
                <a:cxn ang="0">
                  <a:pos x="919" y="801"/>
                </a:cxn>
                <a:cxn ang="0">
                  <a:pos x="956" y="792"/>
                </a:cxn>
                <a:cxn ang="0">
                  <a:pos x="990" y="782"/>
                </a:cxn>
                <a:cxn ang="0">
                  <a:pos x="1023" y="767"/>
                </a:cxn>
                <a:cxn ang="0">
                  <a:pos x="1054" y="750"/>
                </a:cxn>
                <a:cxn ang="0">
                  <a:pos x="1081" y="730"/>
                </a:cxn>
                <a:cxn ang="0">
                  <a:pos x="1096" y="718"/>
                </a:cxn>
                <a:cxn ang="0">
                  <a:pos x="1110" y="706"/>
                </a:cxn>
                <a:cxn ang="0">
                  <a:pos x="1122" y="696"/>
                </a:cxn>
                <a:cxn ang="0">
                  <a:pos x="1135" y="686"/>
                </a:cxn>
                <a:cxn ang="0">
                  <a:pos x="1148" y="677"/>
                </a:cxn>
                <a:cxn ang="0">
                  <a:pos x="1161" y="668"/>
                </a:cxn>
                <a:cxn ang="0">
                  <a:pos x="1176" y="660"/>
                </a:cxn>
                <a:cxn ang="0">
                  <a:pos x="1194" y="651"/>
                </a:cxn>
                <a:cxn ang="0">
                  <a:pos x="1214" y="642"/>
                </a:cxn>
                <a:cxn ang="0">
                  <a:pos x="1250" y="628"/>
                </a:cxn>
                <a:cxn ang="0">
                  <a:pos x="1278" y="608"/>
                </a:cxn>
                <a:cxn ang="0">
                  <a:pos x="1306" y="584"/>
                </a:cxn>
                <a:cxn ang="0">
                  <a:pos x="1332" y="557"/>
                </a:cxn>
                <a:cxn ang="0">
                  <a:pos x="1359" y="527"/>
                </a:cxn>
                <a:cxn ang="0">
                  <a:pos x="1386" y="495"/>
                </a:cxn>
                <a:cxn ang="0">
                  <a:pos x="1414" y="464"/>
                </a:cxn>
                <a:cxn ang="0">
                  <a:pos x="1444" y="434"/>
                </a:cxn>
                <a:cxn ang="0">
                  <a:pos x="1476" y="407"/>
                </a:cxn>
                <a:cxn ang="0">
                  <a:pos x="1511" y="383"/>
                </a:cxn>
                <a:cxn ang="0">
                  <a:pos x="1549" y="365"/>
                </a:cxn>
                <a:cxn ang="0">
                  <a:pos x="1621" y="330"/>
                </a:cxn>
                <a:cxn ang="0">
                  <a:pos x="1678" y="294"/>
                </a:cxn>
                <a:cxn ang="0">
                  <a:pos x="1736" y="254"/>
                </a:cxn>
                <a:cxn ang="0">
                  <a:pos x="1796" y="209"/>
                </a:cxn>
                <a:cxn ang="0">
                  <a:pos x="1857" y="164"/>
                </a:cxn>
                <a:cxn ang="0">
                  <a:pos x="1918" y="120"/>
                </a:cxn>
                <a:cxn ang="0">
                  <a:pos x="1979" y="80"/>
                </a:cxn>
                <a:cxn ang="0">
                  <a:pos x="2040" y="45"/>
                </a:cxn>
                <a:cxn ang="0">
                  <a:pos x="2099" y="19"/>
                </a:cxn>
                <a:cxn ang="0">
                  <a:pos x="2157" y="2"/>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490" name="Freeform 106"/>
            <p:cNvSpPr>
              <a:spLocks/>
            </p:cNvSpPr>
            <p:nvPr/>
          </p:nvSpPr>
          <p:spPr bwMode="auto">
            <a:xfrm>
              <a:off x="3976" y="1424"/>
              <a:ext cx="611" cy="880"/>
            </a:xfrm>
            <a:custGeom>
              <a:avLst/>
              <a:gdLst/>
              <a:ahLst/>
              <a:cxnLst>
                <a:cxn ang="0">
                  <a:pos x="21" y="14"/>
                </a:cxn>
                <a:cxn ang="0">
                  <a:pos x="44" y="7"/>
                </a:cxn>
                <a:cxn ang="0">
                  <a:pos x="67" y="2"/>
                </a:cxn>
                <a:cxn ang="0">
                  <a:pos x="91" y="0"/>
                </a:cxn>
                <a:cxn ang="0">
                  <a:pos x="114" y="0"/>
                </a:cxn>
                <a:cxn ang="0">
                  <a:pos x="137" y="3"/>
                </a:cxn>
                <a:cxn ang="0">
                  <a:pos x="160" y="8"/>
                </a:cxn>
                <a:cxn ang="0">
                  <a:pos x="182" y="14"/>
                </a:cxn>
                <a:cxn ang="0">
                  <a:pos x="204" y="23"/>
                </a:cxn>
                <a:cxn ang="0">
                  <a:pos x="224" y="34"/>
                </a:cxn>
                <a:cxn ang="0">
                  <a:pos x="242" y="46"/>
                </a:cxn>
                <a:cxn ang="0">
                  <a:pos x="260" y="60"/>
                </a:cxn>
                <a:cxn ang="0">
                  <a:pos x="275" y="76"/>
                </a:cxn>
                <a:cxn ang="0">
                  <a:pos x="288" y="92"/>
                </a:cxn>
                <a:cxn ang="0">
                  <a:pos x="299" y="111"/>
                </a:cxn>
                <a:cxn ang="0">
                  <a:pos x="307" y="130"/>
                </a:cxn>
                <a:cxn ang="0">
                  <a:pos x="321" y="160"/>
                </a:cxn>
                <a:cxn ang="0">
                  <a:pos x="333" y="180"/>
                </a:cxn>
                <a:cxn ang="0">
                  <a:pos x="346" y="198"/>
                </a:cxn>
                <a:cxn ang="0">
                  <a:pos x="362" y="216"/>
                </a:cxn>
                <a:cxn ang="0">
                  <a:pos x="378" y="234"/>
                </a:cxn>
                <a:cxn ang="0">
                  <a:pos x="395" y="252"/>
                </a:cxn>
                <a:cxn ang="0">
                  <a:pos x="413" y="270"/>
                </a:cxn>
                <a:cxn ang="0">
                  <a:pos x="430" y="288"/>
                </a:cxn>
                <a:cxn ang="0">
                  <a:pos x="447" y="305"/>
                </a:cxn>
                <a:cxn ang="0">
                  <a:pos x="463" y="324"/>
                </a:cxn>
                <a:cxn ang="0">
                  <a:pos x="478" y="343"/>
                </a:cxn>
                <a:cxn ang="0">
                  <a:pos x="492" y="362"/>
                </a:cxn>
                <a:cxn ang="0">
                  <a:pos x="503" y="382"/>
                </a:cxn>
                <a:cxn ang="0">
                  <a:pos x="512" y="403"/>
                </a:cxn>
                <a:cxn ang="0">
                  <a:pos x="518" y="426"/>
                </a:cxn>
                <a:cxn ang="0">
                  <a:pos x="524" y="458"/>
                </a:cxn>
                <a:cxn ang="0">
                  <a:pos x="530" y="480"/>
                </a:cxn>
                <a:cxn ang="0">
                  <a:pos x="536" y="502"/>
                </a:cxn>
                <a:cxn ang="0">
                  <a:pos x="544" y="525"/>
                </a:cxn>
                <a:cxn ang="0">
                  <a:pos x="553" y="548"/>
                </a:cxn>
                <a:cxn ang="0">
                  <a:pos x="562" y="572"/>
                </a:cxn>
                <a:cxn ang="0">
                  <a:pos x="572" y="595"/>
                </a:cxn>
                <a:cxn ang="0">
                  <a:pos x="580" y="618"/>
                </a:cxn>
                <a:cxn ang="0">
                  <a:pos x="589" y="642"/>
                </a:cxn>
                <a:cxn ang="0">
                  <a:pos x="596" y="665"/>
                </a:cxn>
                <a:cxn ang="0">
                  <a:pos x="602" y="689"/>
                </a:cxn>
                <a:cxn ang="0">
                  <a:pos x="607" y="712"/>
                </a:cxn>
                <a:cxn ang="0">
                  <a:pos x="610" y="735"/>
                </a:cxn>
                <a:cxn ang="0">
                  <a:pos x="610" y="758"/>
                </a:cxn>
                <a:cxn ang="0">
                  <a:pos x="608" y="780"/>
                </a:cxn>
                <a:cxn ang="0">
                  <a:pos x="603" y="803"/>
                </a:cxn>
                <a:cxn ang="0">
                  <a:pos x="589" y="827"/>
                </a:cxn>
                <a:cxn ang="0">
                  <a:pos x="574" y="841"/>
                </a:cxn>
                <a:cxn ang="0">
                  <a:pos x="555" y="852"/>
                </a:cxn>
                <a:cxn ang="0">
                  <a:pos x="532" y="861"/>
                </a:cxn>
                <a:cxn ang="0">
                  <a:pos x="508" y="868"/>
                </a:cxn>
                <a:cxn ang="0">
                  <a:pos x="481" y="873"/>
                </a:cxn>
                <a:cxn ang="0">
                  <a:pos x="452" y="876"/>
                </a:cxn>
                <a:cxn ang="0">
                  <a:pos x="423" y="878"/>
                </a:cxn>
                <a:cxn ang="0">
                  <a:pos x="393" y="879"/>
                </a:cxn>
                <a:cxn ang="0">
                  <a:pos x="364" y="879"/>
                </a:cxn>
                <a:cxn ang="0">
                  <a:pos x="336" y="877"/>
                </a:cxn>
                <a:cxn ang="0">
                  <a:pos x="309" y="875"/>
                </a:cxn>
                <a:cxn ang="0">
                  <a:pos x="284" y="872"/>
                </a:cxn>
                <a:cxn ang="0">
                  <a:pos x="262" y="868"/>
                </a:cxn>
                <a:cxn ang="0">
                  <a:pos x="244" y="864"/>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491" name="Freeform 107"/>
            <p:cNvSpPr>
              <a:spLocks/>
            </p:cNvSpPr>
            <p:nvPr/>
          </p:nvSpPr>
          <p:spPr bwMode="auto">
            <a:xfrm>
              <a:off x="3431" y="2848"/>
              <a:ext cx="652" cy="327"/>
            </a:xfrm>
            <a:custGeom>
              <a:avLst/>
              <a:gdLst/>
              <a:ahLst/>
              <a:cxnLst>
                <a:cxn ang="0">
                  <a:pos x="17" y="1"/>
                </a:cxn>
                <a:cxn ang="0">
                  <a:pos x="35" y="0"/>
                </a:cxn>
                <a:cxn ang="0">
                  <a:pos x="56" y="2"/>
                </a:cxn>
                <a:cxn ang="0">
                  <a:pos x="77" y="6"/>
                </a:cxn>
                <a:cxn ang="0">
                  <a:pos x="100" y="11"/>
                </a:cxn>
                <a:cxn ang="0">
                  <a:pos x="124" y="17"/>
                </a:cxn>
                <a:cxn ang="0">
                  <a:pos x="148" y="25"/>
                </a:cxn>
                <a:cxn ang="0">
                  <a:pos x="172" y="34"/>
                </a:cxn>
                <a:cxn ang="0">
                  <a:pos x="196" y="43"/>
                </a:cxn>
                <a:cxn ang="0">
                  <a:pos x="219" y="53"/>
                </a:cxn>
                <a:cxn ang="0">
                  <a:pos x="242" y="64"/>
                </a:cxn>
                <a:cxn ang="0">
                  <a:pos x="263" y="74"/>
                </a:cxn>
                <a:cxn ang="0">
                  <a:pos x="283" y="84"/>
                </a:cxn>
                <a:cxn ang="0">
                  <a:pos x="302" y="93"/>
                </a:cxn>
                <a:cxn ang="0">
                  <a:pos x="318" y="102"/>
                </a:cxn>
                <a:cxn ang="0">
                  <a:pos x="332" y="110"/>
                </a:cxn>
                <a:cxn ang="0">
                  <a:pos x="351" y="124"/>
                </a:cxn>
                <a:cxn ang="0">
                  <a:pos x="359" y="134"/>
                </a:cxn>
                <a:cxn ang="0">
                  <a:pos x="365" y="144"/>
                </a:cxn>
                <a:cxn ang="0">
                  <a:pos x="369" y="154"/>
                </a:cxn>
                <a:cxn ang="0">
                  <a:pos x="371" y="164"/>
                </a:cxn>
                <a:cxn ang="0">
                  <a:pos x="372" y="174"/>
                </a:cxn>
                <a:cxn ang="0">
                  <a:pos x="372" y="184"/>
                </a:cxn>
                <a:cxn ang="0">
                  <a:pos x="372" y="194"/>
                </a:cxn>
                <a:cxn ang="0">
                  <a:pos x="373" y="204"/>
                </a:cxn>
                <a:cxn ang="0">
                  <a:pos x="373" y="214"/>
                </a:cxn>
                <a:cxn ang="0">
                  <a:pos x="376" y="223"/>
                </a:cxn>
                <a:cxn ang="0">
                  <a:pos x="379" y="233"/>
                </a:cxn>
                <a:cxn ang="0">
                  <a:pos x="386" y="242"/>
                </a:cxn>
                <a:cxn ang="0">
                  <a:pos x="395" y="251"/>
                </a:cxn>
                <a:cxn ang="0">
                  <a:pos x="407" y="259"/>
                </a:cxn>
                <a:cxn ang="0">
                  <a:pos x="428" y="271"/>
                </a:cxn>
                <a:cxn ang="0">
                  <a:pos x="443" y="278"/>
                </a:cxn>
                <a:cxn ang="0">
                  <a:pos x="457" y="284"/>
                </a:cxn>
                <a:cxn ang="0">
                  <a:pos x="471" y="291"/>
                </a:cxn>
                <a:cxn ang="0">
                  <a:pos x="485" y="297"/>
                </a:cxn>
                <a:cxn ang="0">
                  <a:pos x="499" y="303"/>
                </a:cxn>
                <a:cxn ang="0">
                  <a:pos x="513" y="308"/>
                </a:cxn>
                <a:cxn ang="0">
                  <a:pos x="528" y="313"/>
                </a:cxn>
                <a:cxn ang="0">
                  <a:pos x="543" y="317"/>
                </a:cxn>
                <a:cxn ang="0">
                  <a:pos x="557" y="320"/>
                </a:cxn>
                <a:cxn ang="0">
                  <a:pos x="572" y="323"/>
                </a:cxn>
                <a:cxn ang="0">
                  <a:pos x="587" y="325"/>
                </a:cxn>
                <a:cxn ang="0">
                  <a:pos x="603" y="326"/>
                </a:cxn>
                <a:cxn ang="0">
                  <a:pos x="619" y="326"/>
                </a:cxn>
                <a:cxn ang="0">
                  <a:pos x="635" y="325"/>
                </a:cxn>
                <a:cxn ang="0">
                  <a:pos x="651" y="32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492" name="Freeform 108"/>
            <p:cNvSpPr>
              <a:spLocks/>
            </p:cNvSpPr>
            <p:nvPr/>
          </p:nvSpPr>
          <p:spPr bwMode="auto">
            <a:xfrm>
              <a:off x="3076" y="888"/>
              <a:ext cx="982" cy="549"/>
            </a:xfrm>
            <a:custGeom>
              <a:avLst/>
              <a:gdLst/>
              <a:ahLst/>
              <a:cxnLst>
                <a:cxn ang="0">
                  <a:pos x="975" y="511"/>
                </a:cxn>
                <a:cxn ang="0">
                  <a:pos x="980" y="473"/>
                </a:cxn>
                <a:cxn ang="0">
                  <a:pos x="966" y="436"/>
                </a:cxn>
                <a:cxn ang="0">
                  <a:pos x="937" y="400"/>
                </a:cxn>
                <a:cxn ang="0">
                  <a:pos x="896" y="366"/>
                </a:cxn>
                <a:cxn ang="0">
                  <a:pos x="847" y="334"/>
                </a:cxn>
                <a:cxn ang="0">
                  <a:pos x="794" y="306"/>
                </a:cxn>
                <a:cxn ang="0">
                  <a:pos x="742" y="281"/>
                </a:cxn>
                <a:cxn ang="0">
                  <a:pos x="692" y="262"/>
                </a:cxn>
                <a:cxn ang="0">
                  <a:pos x="650" y="248"/>
                </a:cxn>
                <a:cxn ang="0">
                  <a:pos x="611" y="236"/>
                </a:cxn>
                <a:cxn ang="0">
                  <a:pos x="590" y="226"/>
                </a:cxn>
                <a:cxn ang="0">
                  <a:pos x="572" y="214"/>
                </a:cxn>
                <a:cxn ang="0">
                  <a:pos x="557" y="199"/>
                </a:cxn>
                <a:cxn ang="0">
                  <a:pos x="542" y="183"/>
                </a:cxn>
                <a:cxn ang="0">
                  <a:pos x="528" y="167"/>
                </a:cxn>
                <a:cxn ang="0">
                  <a:pos x="513" y="152"/>
                </a:cxn>
                <a:cxn ang="0">
                  <a:pos x="496" y="137"/>
                </a:cxn>
                <a:cxn ang="0">
                  <a:pos x="477" y="126"/>
                </a:cxn>
                <a:cxn ang="0">
                  <a:pos x="454" y="117"/>
                </a:cxn>
                <a:cxn ang="0">
                  <a:pos x="426" y="112"/>
                </a:cxn>
                <a:cxn ang="0">
                  <a:pos x="413" y="112"/>
                </a:cxn>
                <a:cxn ang="0">
                  <a:pos x="400" y="112"/>
                </a:cxn>
                <a:cxn ang="0">
                  <a:pos x="386" y="114"/>
                </a:cxn>
                <a:cxn ang="0">
                  <a:pos x="369" y="115"/>
                </a:cxn>
                <a:cxn ang="0">
                  <a:pos x="353" y="117"/>
                </a:cxn>
                <a:cxn ang="0">
                  <a:pos x="336" y="118"/>
                </a:cxn>
                <a:cxn ang="0">
                  <a:pos x="320" y="118"/>
                </a:cxn>
                <a:cxn ang="0">
                  <a:pos x="306" y="118"/>
                </a:cxn>
                <a:cxn ang="0">
                  <a:pos x="295" y="116"/>
                </a:cxn>
                <a:cxn ang="0">
                  <a:pos x="286" y="113"/>
                </a:cxn>
                <a:cxn ang="0">
                  <a:pos x="271" y="100"/>
                </a:cxn>
                <a:cxn ang="0">
                  <a:pos x="262" y="87"/>
                </a:cxn>
                <a:cxn ang="0">
                  <a:pos x="256" y="75"/>
                </a:cxn>
                <a:cxn ang="0">
                  <a:pos x="252" y="64"/>
                </a:cxn>
                <a:cxn ang="0">
                  <a:pos x="248" y="52"/>
                </a:cxn>
                <a:cxn ang="0">
                  <a:pos x="245" y="42"/>
                </a:cxn>
                <a:cxn ang="0">
                  <a:pos x="240" y="32"/>
                </a:cxn>
                <a:cxn ang="0">
                  <a:pos x="232" y="23"/>
                </a:cxn>
                <a:cxn ang="0">
                  <a:pos x="220" y="16"/>
                </a:cxn>
                <a:cxn ang="0">
                  <a:pos x="204" y="9"/>
                </a:cxn>
                <a:cxn ang="0">
                  <a:pos x="178" y="4"/>
                </a:cxn>
                <a:cxn ang="0">
                  <a:pos x="162" y="2"/>
                </a:cxn>
                <a:cxn ang="0">
                  <a:pos x="144" y="0"/>
                </a:cxn>
                <a:cxn ang="0">
                  <a:pos x="126" y="0"/>
                </a:cxn>
                <a:cxn ang="0">
                  <a:pos x="108" y="0"/>
                </a:cxn>
                <a:cxn ang="0">
                  <a:pos x="89" y="1"/>
                </a:cxn>
                <a:cxn ang="0">
                  <a:pos x="70" y="2"/>
                </a:cxn>
                <a:cxn ang="0">
                  <a:pos x="52" y="3"/>
                </a:cxn>
                <a:cxn ang="0">
                  <a:pos x="34" y="4"/>
                </a:cxn>
                <a:cxn ang="0">
                  <a:pos x="17" y="5"/>
                </a:cxn>
                <a:cxn ang="0">
                  <a:pos x="0" y="6"/>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493" name="Freeform 109"/>
            <p:cNvSpPr>
              <a:spLocks/>
            </p:cNvSpPr>
            <p:nvPr/>
          </p:nvSpPr>
          <p:spPr bwMode="auto">
            <a:xfrm>
              <a:off x="1857" y="758"/>
              <a:ext cx="1248" cy="137"/>
            </a:xfrm>
            <a:custGeom>
              <a:avLst/>
              <a:gdLst/>
              <a:ahLst/>
              <a:cxnLst>
                <a:cxn ang="0">
                  <a:pos x="1243" y="131"/>
                </a:cxn>
                <a:cxn ang="0">
                  <a:pos x="1243" y="126"/>
                </a:cxn>
                <a:cxn ang="0">
                  <a:pos x="1245" y="121"/>
                </a:cxn>
                <a:cxn ang="0">
                  <a:pos x="1245" y="116"/>
                </a:cxn>
                <a:cxn ang="0">
                  <a:pos x="1247" y="112"/>
                </a:cxn>
                <a:cxn ang="0">
                  <a:pos x="1247" y="107"/>
                </a:cxn>
                <a:cxn ang="0">
                  <a:pos x="1247" y="102"/>
                </a:cxn>
                <a:cxn ang="0">
                  <a:pos x="1247" y="98"/>
                </a:cxn>
                <a:cxn ang="0">
                  <a:pos x="1246" y="94"/>
                </a:cxn>
                <a:cxn ang="0">
                  <a:pos x="1245" y="90"/>
                </a:cxn>
                <a:cxn ang="0">
                  <a:pos x="1223" y="74"/>
                </a:cxn>
                <a:cxn ang="0">
                  <a:pos x="1179" y="54"/>
                </a:cxn>
                <a:cxn ang="0">
                  <a:pos x="1121" y="38"/>
                </a:cxn>
                <a:cxn ang="0">
                  <a:pos x="1053" y="25"/>
                </a:cxn>
                <a:cxn ang="0">
                  <a:pos x="978" y="15"/>
                </a:cxn>
                <a:cxn ang="0">
                  <a:pos x="899" y="7"/>
                </a:cxn>
                <a:cxn ang="0">
                  <a:pos x="821" y="2"/>
                </a:cxn>
                <a:cxn ang="0">
                  <a:pos x="746" y="0"/>
                </a:cxn>
                <a:cxn ang="0">
                  <a:pos x="679" y="0"/>
                </a:cxn>
                <a:cxn ang="0">
                  <a:pos x="622" y="2"/>
                </a:cxn>
                <a:cxn ang="0">
                  <a:pos x="580" y="6"/>
                </a:cxn>
                <a:cxn ang="0">
                  <a:pos x="564" y="11"/>
                </a:cxn>
                <a:cxn ang="0">
                  <a:pos x="551" y="18"/>
                </a:cxn>
                <a:cxn ang="0">
                  <a:pos x="537" y="27"/>
                </a:cxn>
                <a:cxn ang="0">
                  <a:pos x="523" y="38"/>
                </a:cxn>
                <a:cxn ang="0">
                  <a:pos x="510" y="49"/>
                </a:cxn>
                <a:cxn ang="0">
                  <a:pos x="497" y="60"/>
                </a:cxn>
                <a:cxn ang="0">
                  <a:pos x="485" y="70"/>
                </a:cxn>
                <a:cxn ang="0">
                  <a:pos x="475" y="78"/>
                </a:cxn>
                <a:cxn ang="0">
                  <a:pos x="468" y="84"/>
                </a:cxn>
                <a:cxn ang="0">
                  <a:pos x="463" y="88"/>
                </a:cxn>
                <a:cxn ang="0">
                  <a:pos x="440" y="89"/>
                </a:cxn>
                <a:cxn ang="0">
                  <a:pos x="415" y="86"/>
                </a:cxn>
                <a:cxn ang="0">
                  <a:pos x="385" y="80"/>
                </a:cxn>
                <a:cxn ang="0">
                  <a:pos x="353" y="72"/>
                </a:cxn>
                <a:cxn ang="0">
                  <a:pos x="319" y="64"/>
                </a:cxn>
                <a:cxn ang="0">
                  <a:pos x="284" y="54"/>
                </a:cxn>
                <a:cxn ang="0">
                  <a:pos x="249" y="45"/>
                </a:cxn>
                <a:cxn ang="0">
                  <a:pos x="214" y="38"/>
                </a:cxn>
                <a:cxn ang="0">
                  <a:pos x="181" y="32"/>
                </a:cxn>
                <a:cxn ang="0">
                  <a:pos x="149" y="29"/>
                </a:cxn>
                <a:cxn ang="0">
                  <a:pos x="119" y="30"/>
                </a:cxn>
                <a:cxn ang="0">
                  <a:pos x="103" y="32"/>
                </a:cxn>
                <a:cxn ang="0">
                  <a:pos x="88" y="35"/>
                </a:cxn>
                <a:cxn ang="0">
                  <a:pos x="74" y="40"/>
                </a:cxn>
                <a:cxn ang="0">
                  <a:pos x="61" y="45"/>
                </a:cxn>
                <a:cxn ang="0">
                  <a:pos x="50" y="52"/>
                </a:cxn>
                <a:cxn ang="0">
                  <a:pos x="39" y="60"/>
                </a:cxn>
                <a:cxn ang="0">
                  <a:pos x="29" y="71"/>
                </a:cxn>
                <a:cxn ang="0">
                  <a:pos x="19" y="82"/>
                </a:cxn>
                <a:cxn ang="0">
                  <a:pos x="9" y="96"/>
                </a:cxn>
                <a:cxn ang="0">
                  <a:pos x="0" y="112"/>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494" name="Freeform 110"/>
            <p:cNvSpPr>
              <a:spLocks/>
            </p:cNvSpPr>
            <p:nvPr/>
          </p:nvSpPr>
          <p:spPr bwMode="auto">
            <a:xfrm>
              <a:off x="3964" y="3171"/>
              <a:ext cx="380" cy="378"/>
            </a:xfrm>
            <a:custGeom>
              <a:avLst/>
              <a:gdLst/>
              <a:ahLst/>
              <a:cxnLst>
                <a:cxn ang="0">
                  <a:pos x="0" y="0"/>
                </a:cxn>
                <a:cxn ang="0">
                  <a:pos x="19" y="28"/>
                </a:cxn>
                <a:cxn ang="0">
                  <a:pos x="29" y="42"/>
                </a:cxn>
                <a:cxn ang="0">
                  <a:pos x="39" y="55"/>
                </a:cxn>
                <a:cxn ang="0">
                  <a:pos x="49" y="69"/>
                </a:cxn>
                <a:cxn ang="0">
                  <a:pos x="59" y="82"/>
                </a:cxn>
                <a:cxn ang="0">
                  <a:pos x="70" y="95"/>
                </a:cxn>
                <a:cxn ang="0">
                  <a:pos x="80" y="108"/>
                </a:cxn>
                <a:cxn ang="0">
                  <a:pos x="90" y="121"/>
                </a:cxn>
                <a:cxn ang="0">
                  <a:pos x="101" y="133"/>
                </a:cxn>
                <a:cxn ang="0">
                  <a:pos x="111" y="146"/>
                </a:cxn>
                <a:cxn ang="0">
                  <a:pos x="122" y="158"/>
                </a:cxn>
                <a:cxn ang="0">
                  <a:pos x="133" y="170"/>
                </a:cxn>
                <a:cxn ang="0">
                  <a:pos x="144" y="182"/>
                </a:cxn>
                <a:cxn ang="0">
                  <a:pos x="155" y="193"/>
                </a:cxn>
                <a:cxn ang="0">
                  <a:pos x="167" y="205"/>
                </a:cxn>
                <a:cxn ang="0">
                  <a:pos x="178" y="217"/>
                </a:cxn>
                <a:cxn ang="0">
                  <a:pos x="190" y="228"/>
                </a:cxn>
                <a:cxn ang="0">
                  <a:pos x="202" y="239"/>
                </a:cxn>
                <a:cxn ang="0">
                  <a:pos x="214" y="250"/>
                </a:cxn>
                <a:cxn ang="0">
                  <a:pos x="226" y="261"/>
                </a:cxn>
                <a:cxn ang="0">
                  <a:pos x="239" y="272"/>
                </a:cxn>
                <a:cxn ang="0">
                  <a:pos x="252" y="283"/>
                </a:cxn>
                <a:cxn ang="0">
                  <a:pos x="265" y="294"/>
                </a:cxn>
                <a:cxn ang="0">
                  <a:pos x="278" y="305"/>
                </a:cxn>
                <a:cxn ang="0">
                  <a:pos x="292" y="315"/>
                </a:cxn>
                <a:cxn ang="0">
                  <a:pos x="305" y="325"/>
                </a:cxn>
                <a:cxn ang="0">
                  <a:pos x="320" y="336"/>
                </a:cxn>
                <a:cxn ang="0">
                  <a:pos x="334" y="346"/>
                </a:cxn>
                <a:cxn ang="0">
                  <a:pos x="348" y="357"/>
                </a:cxn>
                <a:cxn ang="0">
                  <a:pos x="363" y="367"/>
                </a:cxn>
                <a:cxn ang="0">
                  <a:pos x="379" y="377"/>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495" name="Line 111"/>
            <p:cNvSpPr>
              <a:spLocks noChangeShapeType="1"/>
            </p:cNvSpPr>
            <p:nvPr/>
          </p:nvSpPr>
          <p:spPr bwMode="auto">
            <a:xfrm flipV="1">
              <a:off x="4082" y="3135"/>
              <a:ext cx="48" cy="12"/>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496" name="Freeform 112"/>
            <p:cNvSpPr>
              <a:spLocks/>
            </p:cNvSpPr>
            <p:nvPr/>
          </p:nvSpPr>
          <p:spPr bwMode="auto">
            <a:xfrm>
              <a:off x="4390" y="2958"/>
              <a:ext cx="72" cy="72"/>
            </a:xfrm>
            <a:custGeom>
              <a:avLst/>
              <a:gdLst/>
              <a:ahLst/>
              <a:cxnLst>
                <a:cxn ang="0">
                  <a:pos x="71" y="0"/>
                </a:cxn>
                <a:cxn ang="0">
                  <a:pos x="64" y="2"/>
                </a:cxn>
                <a:cxn ang="0">
                  <a:pos x="60" y="2"/>
                </a:cxn>
                <a:cxn ang="0">
                  <a:pos x="57" y="4"/>
                </a:cxn>
                <a:cxn ang="0">
                  <a:pos x="54" y="5"/>
                </a:cxn>
                <a:cxn ang="0">
                  <a:pos x="50" y="6"/>
                </a:cxn>
                <a:cxn ang="0">
                  <a:pos x="47" y="7"/>
                </a:cxn>
                <a:cxn ang="0">
                  <a:pos x="44" y="9"/>
                </a:cxn>
                <a:cxn ang="0">
                  <a:pos x="41" y="10"/>
                </a:cxn>
                <a:cxn ang="0">
                  <a:pos x="38" y="12"/>
                </a:cxn>
                <a:cxn ang="0">
                  <a:pos x="36" y="14"/>
                </a:cxn>
                <a:cxn ang="0">
                  <a:pos x="33" y="15"/>
                </a:cxn>
                <a:cxn ang="0">
                  <a:pos x="30" y="17"/>
                </a:cxn>
                <a:cxn ang="0">
                  <a:pos x="28" y="19"/>
                </a:cxn>
                <a:cxn ang="0">
                  <a:pos x="26" y="21"/>
                </a:cxn>
                <a:cxn ang="0">
                  <a:pos x="24" y="24"/>
                </a:cxn>
                <a:cxn ang="0">
                  <a:pos x="21" y="26"/>
                </a:cxn>
                <a:cxn ang="0">
                  <a:pos x="19" y="28"/>
                </a:cxn>
                <a:cxn ang="0">
                  <a:pos x="17" y="30"/>
                </a:cxn>
                <a:cxn ang="0">
                  <a:pos x="15" y="33"/>
                </a:cxn>
                <a:cxn ang="0">
                  <a:pos x="13" y="36"/>
                </a:cxn>
                <a:cxn ang="0">
                  <a:pos x="12" y="38"/>
                </a:cxn>
                <a:cxn ang="0">
                  <a:pos x="10" y="41"/>
                </a:cxn>
                <a:cxn ang="0">
                  <a:pos x="8" y="44"/>
                </a:cxn>
                <a:cxn ang="0">
                  <a:pos x="7" y="47"/>
                </a:cxn>
                <a:cxn ang="0">
                  <a:pos x="6" y="50"/>
                </a:cxn>
                <a:cxn ang="0">
                  <a:pos x="4" y="53"/>
                </a:cxn>
                <a:cxn ang="0">
                  <a:pos x="4" y="57"/>
                </a:cxn>
                <a:cxn ang="0">
                  <a:pos x="2" y="60"/>
                </a:cxn>
                <a:cxn ang="0">
                  <a:pos x="2" y="64"/>
                </a:cxn>
                <a:cxn ang="0">
                  <a:pos x="0" y="67"/>
                </a:cxn>
                <a:cxn ang="0">
                  <a:pos x="0" y="71"/>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497" name="Freeform 113"/>
            <p:cNvSpPr>
              <a:spLocks/>
            </p:cNvSpPr>
            <p:nvPr/>
          </p:nvSpPr>
          <p:spPr bwMode="auto">
            <a:xfrm>
              <a:off x="1834" y="870"/>
              <a:ext cx="521" cy="886"/>
            </a:xfrm>
            <a:custGeom>
              <a:avLst/>
              <a:gdLst/>
              <a:ahLst/>
              <a:cxnLst>
                <a:cxn ang="0">
                  <a:pos x="24" y="8"/>
                </a:cxn>
                <a:cxn ang="0">
                  <a:pos x="40" y="22"/>
                </a:cxn>
                <a:cxn ang="0">
                  <a:pos x="51" y="39"/>
                </a:cxn>
                <a:cxn ang="0">
                  <a:pos x="58" y="60"/>
                </a:cxn>
                <a:cxn ang="0">
                  <a:pos x="62" y="84"/>
                </a:cxn>
                <a:cxn ang="0">
                  <a:pos x="64" y="108"/>
                </a:cxn>
                <a:cxn ang="0">
                  <a:pos x="67" y="134"/>
                </a:cxn>
                <a:cxn ang="0">
                  <a:pos x="72" y="158"/>
                </a:cxn>
                <a:cxn ang="0">
                  <a:pos x="80" y="181"/>
                </a:cxn>
                <a:cxn ang="0">
                  <a:pos x="93" y="201"/>
                </a:cxn>
                <a:cxn ang="0">
                  <a:pos x="115" y="218"/>
                </a:cxn>
                <a:cxn ang="0">
                  <a:pos x="129" y="226"/>
                </a:cxn>
                <a:cxn ang="0">
                  <a:pos x="142" y="233"/>
                </a:cxn>
                <a:cxn ang="0">
                  <a:pos x="156" y="238"/>
                </a:cxn>
                <a:cxn ang="0">
                  <a:pos x="168" y="244"/>
                </a:cxn>
                <a:cxn ang="0">
                  <a:pos x="180" y="249"/>
                </a:cxn>
                <a:cxn ang="0">
                  <a:pos x="191" y="256"/>
                </a:cxn>
                <a:cxn ang="0">
                  <a:pos x="201" y="265"/>
                </a:cxn>
                <a:cxn ang="0">
                  <a:pos x="210" y="276"/>
                </a:cxn>
                <a:cxn ang="0">
                  <a:pos x="218" y="289"/>
                </a:cxn>
                <a:cxn ang="0">
                  <a:pos x="224" y="307"/>
                </a:cxn>
                <a:cxn ang="0">
                  <a:pos x="229" y="337"/>
                </a:cxn>
                <a:cxn ang="0">
                  <a:pos x="230" y="360"/>
                </a:cxn>
                <a:cxn ang="0">
                  <a:pos x="228" y="385"/>
                </a:cxn>
                <a:cxn ang="0">
                  <a:pos x="225" y="409"/>
                </a:cxn>
                <a:cxn ang="0">
                  <a:pos x="223" y="434"/>
                </a:cxn>
                <a:cxn ang="0">
                  <a:pos x="221" y="458"/>
                </a:cxn>
                <a:cxn ang="0">
                  <a:pos x="221" y="482"/>
                </a:cxn>
                <a:cxn ang="0">
                  <a:pos x="224" y="505"/>
                </a:cxn>
                <a:cxn ang="0">
                  <a:pos x="231" y="527"/>
                </a:cxn>
                <a:cxn ang="0">
                  <a:pos x="243" y="548"/>
                </a:cxn>
                <a:cxn ang="0">
                  <a:pos x="264" y="571"/>
                </a:cxn>
                <a:cxn ang="0">
                  <a:pos x="280" y="586"/>
                </a:cxn>
                <a:cxn ang="0">
                  <a:pos x="297" y="598"/>
                </a:cxn>
                <a:cxn ang="0">
                  <a:pos x="313" y="609"/>
                </a:cxn>
                <a:cxn ang="0">
                  <a:pos x="329" y="620"/>
                </a:cxn>
                <a:cxn ang="0">
                  <a:pos x="343" y="632"/>
                </a:cxn>
                <a:cxn ang="0">
                  <a:pos x="355" y="645"/>
                </a:cxn>
                <a:cxn ang="0">
                  <a:pos x="366" y="661"/>
                </a:cxn>
                <a:cxn ang="0">
                  <a:pos x="373" y="679"/>
                </a:cxn>
                <a:cxn ang="0">
                  <a:pos x="377" y="702"/>
                </a:cxn>
                <a:cxn ang="0">
                  <a:pos x="378" y="731"/>
                </a:cxn>
                <a:cxn ang="0">
                  <a:pos x="377" y="747"/>
                </a:cxn>
                <a:cxn ang="0">
                  <a:pos x="376" y="762"/>
                </a:cxn>
                <a:cxn ang="0">
                  <a:pos x="376" y="775"/>
                </a:cxn>
                <a:cxn ang="0">
                  <a:pos x="376" y="788"/>
                </a:cxn>
                <a:cxn ang="0">
                  <a:pos x="378" y="799"/>
                </a:cxn>
                <a:cxn ang="0">
                  <a:pos x="382" y="810"/>
                </a:cxn>
                <a:cxn ang="0">
                  <a:pos x="388" y="820"/>
                </a:cxn>
                <a:cxn ang="0">
                  <a:pos x="397" y="830"/>
                </a:cxn>
                <a:cxn ang="0">
                  <a:pos x="409" y="840"/>
                </a:cxn>
                <a:cxn ang="0">
                  <a:pos x="426" y="850"/>
                </a:cxn>
                <a:cxn ang="0">
                  <a:pos x="475" y="875"/>
                </a:cxn>
                <a:cxn ang="0">
                  <a:pos x="490" y="881"/>
                </a:cxn>
                <a:cxn ang="0">
                  <a:pos x="491" y="878"/>
                </a:cxn>
                <a:cxn ang="0">
                  <a:pos x="483" y="870"/>
                </a:cxn>
                <a:cxn ang="0">
                  <a:pos x="470" y="859"/>
                </a:cxn>
                <a:cxn ang="0">
                  <a:pos x="457" y="848"/>
                </a:cxn>
                <a:cxn ang="0">
                  <a:pos x="450" y="842"/>
                </a:cxn>
                <a:cxn ang="0">
                  <a:pos x="452" y="842"/>
                </a:cxn>
                <a:cxn ang="0">
                  <a:pos x="468" y="852"/>
                </a:cxn>
                <a:cxn ang="0">
                  <a:pos x="503" y="874"/>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498" name="Freeform 114"/>
            <p:cNvSpPr>
              <a:spLocks/>
            </p:cNvSpPr>
            <p:nvPr/>
          </p:nvSpPr>
          <p:spPr bwMode="auto">
            <a:xfrm>
              <a:off x="3809" y="2975"/>
              <a:ext cx="322" cy="138"/>
            </a:xfrm>
            <a:custGeom>
              <a:avLst/>
              <a:gdLst/>
              <a:ahLst/>
              <a:cxnLst>
                <a:cxn ang="0">
                  <a:pos x="0" y="0"/>
                </a:cxn>
                <a:cxn ang="0">
                  <a:pos x="20" y="8"/>
                </a:cxn>
                <a:cxn ang="0">
                  <a:pos x="29" y="13"/>
                </a:cxn>
                <a:cxn ang="0">
                  <a:pos x="39" y="17"/>
                </a:cxn>
                <a:cxn ang="0">
                  <a:pos x="49" y="22"/>
                </a:cxn>
                <a:cxn ang="0">
                  <a:pos x="59" y="27"/>
                </a:cxn>
                <a:cxn ang="0">
                  <a:pos x="69" y="32"/>
                </a:cxn>
                <a:cxn ang="0">
                  <a:pos x="79" y="37"/>
                </a:cxn>
                <a:cxn ang="0">
                  <a:pos x="88" y="43"/>
                </a:cxn>
                <a:cxn ang="0">
                  <a:pos x="98" y="48"/>
                </a:cxn>
                <a:cxn ang="0">
                  <a:pos x="108" y="53"/>
                </a:cxn>
                <a:cxn ang="0">
                  <a:pos x="118" y="59"/>
                </a:cxn>
                <a:cxn ang="0">
                  <a:pos x="128" y="64"/>
                </a:cxn>
                <a:cxn ang="0">
                  <a:pos x="137" y="69"/>
                </a:cxn>
                <a:cxn ang="0">
                  <a:pos x="147" y="74"/>
                </a:cxn>
                <a:cxn ang="0">
                  <a:pos x="157" y="79"/>
                </a:cxn>
                <a:cxn ang="0">
                  <a:pos x="167" y="84"/>
                </a:cxn>
                <a:cxn ang="0">
                  <a:pos x="177" y="89"/>
                </a:cxn>
                <a:cxn ang="0">
                  <a:pos x="187" y="94"/>
                </a:cxn>
                <a:cxn ang="0">
                  <a:pos x="197" y="98"/>
                </a:cxn>
                <a:cxn ang="0">
                  <a:pos x="207" y="103"/>
                </a:cxn>
                <a:cxn ang="0">
                  <a:pos x="217" y="107"/>
                </a:cxn>
                <a:cxn ang="0">
                  <a:pos x="227" y="111"/>
                </a:cxn>
                <a:cxn ang="0">
                  <a:pos x="237" y="115"/>
                </a:cxn>
                <a:cxn ang="0">
                  <a:pos x="247" y="119"/>
                </a:cxn>
                <a:cxn ang="0">
                  <a:pos x="258" y="122"/>
                </a:cxn>
                <a:cxn ang="0">
                  <a:pos x="268" y="125"/>
                </a:cxn>
                <a:cxn ang="0">
                  <a:pos x="278" y="128"/>
                </a:cxn>
                <a:cxn ang="0">
                  <a:pos x="289" y="131"/>
                </a:cxn>
                <a:cxn ang="0">
                  <a:pos x="299" y="133"/>
                </a:cxn>
                <a:cxn ang="0">
                  <a:pos x="310" y="135"/>
                </a:cxn>
                <a:cxn ang="0">
                  <a:pos x="321" y="137"/>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499" name="Freeform 115"/>
            <p:cNvSpPr>
              <a:spLocks/>
            </p:cNvSpPr>
            <p:nvPr/>
          </p:nvSpPr>
          <p:spPr bwMode="auto">
            <a:xfrm>
              <a:off x="3791" y="2938"/>
              <a:ext cx="603" cy="69"/>
            </a:xfrm>
            <a:custGeom>
              <a:avLst/>
              <a:gdLst/>
              <a:ahLst/>
              <a:cxnLst>
                <a:cxn ang="0">
                  <a:pos x="0" y="0"/>
                </a:cxn>
                <a:cxn ang="0">
                  <a:pos x="37" y="4"/>
                </a:cxn>
                <a:cxn ang="0">
                  <a:pos x="56" y="6"/>
                </a:cxn>
                <a:cxn ang="0">
                  <a:pos x="75" y="8"/>
                </a:cxn>
                <a:cxn ang="0">
                  <a:pos x="93" y="11"/>
                </a:cxn>
                <a:cxn ang="0">
                  <a:pos x="112" y="14"/>
                </a:cxn>
                <a:cxn ang="0">
                  <a:pos x="130" y="16"/>
                </a:cxn>
                <a:cxn ang="0">
                  <a:pos x="149" y="19"/>
                </a:cxn>
                <a:cxn ang="0">
                  <a:pos x="167" y="22"/>
                </a:cxn>
                <a:cxn ang="0">
                  <a:pos x="185" y="24"/>
                </a:cxn>
                <a:cxn ang="0">
                  <a:pos x="203" y="27"/>
                </a:cxn>
                <a:cxn ang="0">
                  <a:pos x="221" y="30"/>
                </a:cxn>
                <a:cxn ang="0">
                  <a:pos x="239" y="32"/>
                </a:cxn>
                <a:cxn ang="0">
                  <a:pos x="257" y="35"/>
                </a:cxn>
                <a:cxn ang="0">
                  <a:pos x="276" y="38"/>
                </a:cxn>
                <a:cxn ang="0">
                  <a:pos x="294" y="40"/>
                </a:cxn>
                <a:cxn ang="0">
                  <a:pos x="312" y="43"/>
                </a:cxn>
                <a:cxn ang="0">
                  <a:pos x="331" y="45"/>
                </a:cxn>
                <a:cxn ang="0">
                  <a:pos x="349" y="48"/>
                </a:cxn>
                <a:cxn ang="0">
                  <a:pos x="367" y="50"/>
                </a:cxn>
                <a:cxn ang="0">
                  <a:pos x="386" y="52"/>
                </a:cxn>
                <a:cxn ang="0">
                  <a:pos x="405" y="54"/>
                </a:cxn>
                <a:cxn ang="0">
                  <a:pos x="424" y="56"/>
                </a:cxn>
                <a:cxn ang="0">
                  <a:pos x="443" y="58"/>
                </a:cxn>
                <a:cxn ang="0">
                  <a:pos x="462" y="60"/>
                </a:cxn>
                <a:cxn ang="0">
                  <a:pos x="481" y="62"/>
                </a:cxn>
                <a:cxn ang="0">
                  <a:pos x="501" y="63"/>
                </a:cxn>
                <a:cxn ang="0">
                  <a:pos x="521" y="64"/>
                </a:cxn>
                <a:cxn ang="0">
                  <a:pos x="541" y="66"/>
                </a:cxn>
                <a:cxn ang="0">
                  <a:pos x="561" y="66"/>
                </a:cxn>
                <a:cxn ang="0">
                  <a:pos x="581" y="67"/>
                </a:cxn>
                <a:cxn ang="0">
                  <a:pos x="602" y="68"/>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0" name="Freeform 116"/>
            <p:cNvSpPr>
              <a:spLocks/>
            </p:cNvSpPr>
            <p:nvPr/>
          </p:nvSpPr>
          <p:spPr bwMode="auto">
            <a:xfrm>
              <a:off x="3810" y="2932"/>
              <a:ext cx="96" cy="27"/>
            </a:xfrm>
            <a:custGeom>
              <a:avLst/>
              <a:gdLst/>
              <a:ahLst/>
              <a:cxnLst>
                <a:cxn ang="0">
                  <a:pos x="95" y="3"/>
                </a:cxn>
                <a:cxn ang="0">
                  <a:pos x="88" y="2"/>
                </a:cxn>
                <a:cxn ang="0">
                  <a:pos x="85" y="1"/>
                </a:cxn>
                <a:cxn ang="0">
                  <a:pos x="82" y="1"/>
                </a:cxn>
                <a:cxn ang="0">
                  <a:pos x="78" y="0"/>
                </a:cxn>
                <a:cxn ang="0">
                  <a:pos x="75" y="0"/>
                </a:cxn>
                <a:cxn ang="0">
                  <a:pos x="72" y="0"/>
                </a:cxn>
                <a:cxn ang="0">
                  <a:pos x="69" y="0"/>
                </a:cxn>
                <a:cxn ang="0">
                  <a:pos x="66" y="0"/>
                </a:cxn>
                <a:cxn ang="0">
                  <a:pos x="63" y="0"/>
                </a:cxn>
                <a:cxn ang="0">
                  <a:pos x="60" y="0"/>
                </a:cxn>
                <a:cxn ang="0">
                  <a:pos x="56" y="1"/>
                </a:cxn>
                <a:cxn ang="0">
                  <a:pos x="54" y="1"/>
                </a:cxn>
                <a:cxn ang="0">
                  <a:pos x="50" y="2"/>
                </a:cxn>
                <a:cxn ang="0">
                  <a:pos x="48" y="2"/>
                </a:cxn>
                <a:cxn ang="0">
                  <a:pos x="44" y="3"/>
                </a:cxn>
                <a:cxn ang="0">
                  <a:pos x="42" y="4"/>
                </a:cxn>
                <a:cxn ang="0">
                  <a:pos x="39" y="5"/>
                </a:cxn>
                <a:cxn ang="0">
                  <a:pos x="36" y="6"/>
                </a:cxn>
                <a:cxn ang="0">
                  <a:pos x="33" y="7"/>
                </a:cxn>
                <a:cxn ang="0">
                  <a:pos x="30" y="8"/>
                </a:cxn>
                <a:cxn ang="0">
                  <a:pos x="27" y="9"/>
                </a:cxn>
                <a:cxn ang="0">
                  <a:pos x="24" y="10"/>
                </a:cxn>
                <a:cxn ang="0">
                  <a:pos x="22" y="12"/>
                </a:cxn>
                <a:cxn ang="0">
                  <a:pos x="19" y="13"/>
                </a:cxn>
                <a:cxn ang="0">
                  <a:pos x="16" y="15"/>
                </a:cxn>
                <a:cxn ang="0">
                  <a:pos x="13" y="16"/>
                </a:cxn>
                <a:cxn ang="0">
                  <a:pos x="10" y="18"/>
                </a:cxn>
                <a:cxn ang="0">
                  <a:pos x="8" y="20"/>
                </a:cxn>
                <a:cxn ang="0">
                  <a:pos x="5" y="22"/>
                </a:cxn>
                <a:cxn ang="0">
                  <a:pos x="2" y="24"/>
                </a:cxn>
                <a:cxn ang="0">
                  <a:pos x="0" y="26"/>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1" name="Freeform 117"/>
            <p:cNvSpPr>
              <a:spLocks/>
            </p:cNvSpPr>
            <p:nvPr/>
          </p:nvSpPr>
          <p:spPr bwMode="auto">
            <a:xfrm>
              <a:off x="3881" y="2864"/>
              <a:ext cx="569" cy="85"/>
            </a:xfrm>
            <a:custGeom>
              <a:avLst/>
              <a:gdLst/>
              <a:ahLst/>
              <a:cxnLst>
                <a:cxn ang="0">
                  <a:pos x="568" y="82"/>
                </a:cxn>
                <a:cxn ang="0">
                  <a:pos x="533" y="84"/>
                </a:cxn>
                <a:cxn ang="0">
                  <a:pos x="515" y="83"/>
                </a:cxn>
                <a:cxn ang="0">
                  <a:pos x="497" y="83"/>
                </a:cxn>
                <a:cxn ang="0">
                  <a:pos x="480" y="82"/>
                </a:cxn>
                <a:cxn ang="0">
                  <a:pos x="462" y="80"/>
                </a:cxn>
                <a:cxn ang="0">
                  <a:pos x="444" y="78"/>
                </a:cxn>
                <a:cxn ang="0">
                  <a:pos x="427" y="76"/>
                </a:cxn>
                <a:cxn ang="0">
                  <a:pos x="409" y="73"/>
                </a:cxn>
                <a:cxn ang="0">
                  <a:pos x="391" y="70"/>
                </a:cxn>
                <a:cxn ang="0">
                  <a:pos x="374" y="67"/>
                </a:cxn>
                <a:cxn ang="0">
                  <a:pos x="356" y="63"/>
                </a:cxn>
                <a:cxn ang="0">
                  <a:pos x="339" y="60"/>
                </a:cxn>
                <a:cxn ang="0">
                  <a:pos x="321" y="56"/>
                </a:cxn>
                <a:cxn ang="0">
                  <a:pos x="303" y="52"/>
                </a:cxn>
                <a:cxn ang="0">
                  <a:pos x="286" y="48"/>
                </a:cxn>
                <a:cxn ang="0">
                  <a:pos x="268" y="44"/>
                </a:cxn>
                <a:cxn ang="0">
                  <a:pos x="250" y="40"/>
                </a:cxn>
                <a:cxn ang="0">
                  <a:pos x="233" y="36"/>
                </a:cxn>
                <a:cxn ang="0">
                  <a:pos x="215" y="32"/>
                </a:cxn>
                <a:cxn ang="0">
                  <a:pos x="197" y="28"/>
                </a:cxn>
                <a:cxn ang="0">
                  <a:pos x="179" y="24"/>
                </a:cxn>
                <a:cxn ang="0">
                  <a:pos x="161" y="20"/>
                </a:cxn>
                <a:cxn ang="0">
                  <a:pos x="144" y="17"/>
                </a:cxn>
                <a:cxn ang="0">
                  <a:pos x="126" y="14"/>
                </a:cxn>
                <a:cxn ang="0">
                  <a:pos x="108" y="10"/>
                </a:cxn>
                <a:cxn ang="0">
                  <a:pos x="90" y="8"/>
                </a:cxn>
                <a:cxn ang="0">
                  <a:pos x="72" y="5"/>
                </a:cxn>
                <a:cxn ang="0">
                  <a:pos x="54" y="3"/>
                </a:cxn>
                <a:cxn ang="0">
                  <a:pos x="36" y="2"/>
                </a:cxn>
                <a:cxn ang="0">
                  <a:pos x="18" y="0"/>
                </a:cxn>
                <a:cxn ang="0">
                  <a:pos x="0" y="0"/>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2" name="Freeform 118"/>
            <p:cNvSpPr>
              <a:spLocks/>
            </p:cNvSpPr>
            <p:nvPr/>
          </p:nvSpPr>
          <p:spPr bwMode="auto">
            <a:xfrm>
              <a:off x="3964" y="2817"/>
              <a:ext cx="569" cy="36"/>
            </a:xfrm>
            <a:custGeom>
              <a:avLst/>
              <a:gdLst/>
              <a:ahLst/>
              <a:cxnLst>
                <a:cxn ang="0">
                  <a:pos x="568" y="35"/>
                </a:cxn>
                <a:cxn ang="0">
                  <a:pos x="532" y="34"/>
                </a:cxn>
                <a:cxn ang="0">
                  <a:pos x="515" y="33"/>
                </a:cxn>
                <a:cxn ang="0">
                  <a:pos x="497" y="33"/>
                </a:cxn>
                <a:cxn ang="0">
                  <a:pos x="479" y="32"/>
                </a:cxn>
                <a:cxn ang="0">
                  <a:pos x="461" y="32"/>
                </a:cxn>
                <a:cxn ang="0">
                  <a:pos x="444" y="31"/>
                </a:cxn>
                <a:cxn ang="0">
                  <a:pos x="426" y="31"/>
                </a:cxn>
                <a:cxn ang="0">
                  <a:pos x="408" y="30"/>
                </a:cxn>
                <a:cxn ang="0">
                  <a:pos x="390" y="29"/>
                </a:cxn>
                <a:cxn ang="0">
                  <a:pos x="372" y="29"/>
                </a:cxn>
                <a:cxn ang="0">
                  <a:pos x="354" y="28"/>
                </a:cxn>
                <a:cxn ang="0">
                  <a:pos x="336" y="27"/>
                </a:cxn>
                <a:cxn ang="0">
                  <a:pos x="319" y="27"/>
                </a:cxn>
                <a:cxn ang="0">
                  <a:pos x="301" y="26"/>
                </a:cxn>
                <a:cxn ang="0">
                  <a:pos x="283" y="25"/>
                </a:cxn>
                <a:cxn ang="0">
                  <a:pos x="265" y="24"/>
                </a:cxn>
                <a:cxn ang="0">
                  <a:pos x="247" y="23"/>
                </a:cxn>
                <a:cxn ang="0">
                  <a:pos x="229" y="21"/>
                </a:cxn>
                <a:cxn ang="0">
                  <a:pos x="212" y="20"/>
                </a:cxn>
                <a:cxn ang="0">
                  <a:pos x="194" y="19"/>
                </a:cxn>
                <a:cxn ang="0">
                  <a:pos x="176" y="18"/>
                </a:cxn>
                <a:cxn ang="0">
                  <a:pos x="158" y="16"/>
                </a:cxn>
                <a:cxn ang="0">
                  <a:pos x="140" y="15"/>
                </a:cxn>
                <a:cxn ang="0">
                  <a:pos x="123" y="13"/>
                </a:cxn>
                <a:cxn ang="0">
                  <a:pos x="105" y="12"/>
                </a:cxn>
                <a:cxn ang="0">
                  <a:pos x="88" y="10"/>
                </a:cxn>
                <a:cxn ang="0">
                  <a:pos x="70" y="8"/>
                </a:cxn>
                <a:cxn ang="0">
                  <a:pos x="52" y="6"/>
                </a:cxn>
                <a:cxn ang="0">
                  <a:pos x="35" y="4"/>
                </a:cxn>
                <a:cxn ang="0">
                  <a:pos x="17" y="2"/>
                </a:cxn>
                <a:cxn ang="0">
                  <a:pos x="0" y="0"/>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3" name="Freeform 119"/>
            <p:cNvSpPr>
              <a:spLocks/>
            </p:cNvSpPr>
            <p:nvPr/>
          </p:nvSpPr>
          <p:spPr bwMode="auto">
            <a:xfrm>
              <a:off x="3988" y="2746"/>
              <a:ext cx="616" cy="48"/>
            </a:xfrm>
            <a:custGeom>
              <a:avLst/>
              <a:gdLst/>
              <a:ahLst/>
              <a:cxnLst>
                <a:cxn ang="0">
                  <a:pos x="615" y="0"/>
                </a:cxn>
                <a:cxn ang="0">
                  <a:pos x="576" y="2"/>
                </a:cxn>
                <a:cxn ang="0">
                  <a:pos x="557" y="3"/>
                </a:cxn>
                <a:cxn ang="0">
                  <a:pos x="538" y="4"/>
                </a:cxn>
                <a:cxn ang="0">
                  <a:pos x="518" y="5"/>
                </a:cxn>
                <a:cxn ang="0">
                  <a:pos x="499" y="6"/>
                </a:cxn>
                <a:cxn ang="0">
                  <a:pos x="480" y="7"/>
                </a:cxn>
                <a:cxn ang="0">
                  <a:pos x="460" y="8"/>
                </a:cxn>
                <a:cxn ang="0">
                  <a:pos x="441" y="8"/>
                </a:cxn>
                <a:cxn ang="0">
                  <a:pos x="422" y="9"/>
                </a:cxn>
                <a:cxn ang="0">
                  <a:pos x="402" y="10"/>
                </a:cxn>
                <a:cxn ang="0">
                  <a:pos x="383" y="10"/>
                </a:cxn>
                <a:cxn ang="0">
                  <a:pos x="364" y="11"/>
                </a:cxn>
                <a:cxn ang="0">
                  <a:pos x="344" y="12"/>
                </a:cxn>
                <a:cxn ang="0">
                  <a:pos x="325" y="12"/>
                </a:cxn>
                <a:cxn ang="0">
                  <a:pos x="306" y="13"/>
                </a:cxn>
                <a:cxn ang="0">
                  <a:pos x="286" y="14"/>
                </a:cxn>
                <a:cxn ang="0">
                  <a:pos x="267" y="15"/>
                </a:cxn>
                <a:cxn ang="0">
                  <a:pos x="248" y="16"/>
                </a:cxn>
                <a:cxn ang="0">
                  <a:pos x="229" y="18"/>
                </a:cxn>
                <a:cxn ang="0">
                  <a:pos x="210" y="19"/>
                </a:cxn>
                <a:cxn ang="0">
                  <a:pos x="190" y="20"/>
                </a:cxn>
                <a:cxn ang="0">
                  <a:pos x="171" y="22"/>
                </a:cxn>
                <a:cxn ang="0">
                  <a:pos x="152" y="24"/>
                </a:cxn>
                <a:cxn ang="0">
                  <a:pos x="133" y="26"/>
                </a:cxn>
                <a:cxn ang="0">
                  <a:pos x="114" y="28"/>
                </a:cxn>
                <a:cxn ang="0">
                  <a:pos x="94" y="31"/>
                </a:cxn>
                <a:cxn ang="0">
                  <a:pos x="76" y="34"/>
                </a:cxn>
                <a:cxn ang="0">
                  <a:pos x="56" y="36"/>
                </a:cxn>
                <a:cxn ang="0">
                  <a:pos x="37" y="40"/>
                </a:cxn>
                <a:cxn ang="0">
                  <a:pos x="18" y="43"/>
                </a:cxn>
                <a:cxn ang="0">
                  <a:pos x="0" y="47"/>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4" name="Freeform 120"/>
            <p:cNvSpPr>
              <a:spLocks/>
            </p:cNvSpPr>
            <p:nvPr/>
          </p:nvSpPr>
          <p:spPr bwMode="auto">
            <a:xfrm>
              <a:off x="4011" y="2628"/>
              <a:ext cx="616" cy="119"/>
            </a:xfrm>
            <a:custGeom>
              <a:avLst/>
              <a:gdLst/>
              <a:ahLst/>
              <a:cxnLst>
                <a:cxn ang="0">
                  <a:pos x="615" y="0"/>
                </a:cxn>
                <a:cxn ang="0">
                  <a:pos x="580" y="0"/>
                </a:cxn>
                <a:cxn ang="0">
                  <a:pos x="562" y="2"/>
                </a:cxn>
                <a:cxn ang="0">
                  <a:pos x="543" y="3"/>
                </a:cxn>
                <a:cxn ang="0">
                  <a:pos x="524" y="4"/>
                </a:cxn>
                <a:cxn ang="0">
                  <a:pos x="505" y="6"/>
                </a:cxn>
                <a:cxn ang="0">
                  <a:pos x="485" y="8"/>
                </a:cxn>
                <a:cxn ang="0">
                  <a:pos x="466" y="11"/>
                </a:cxn>
                <a:cxn ang="0">
                  <a:pos x="446" y="14"/>
                </a:cxn>
                <a:cxn ang="0">
                  <a:pos x="426" y="17"/>
                </a:cxn>
                <a:cxn ang="0">
                  <a:pos x="406" y="20"/>
                </a:cxn>
                <a:cxn ang="0">
                  <a:pos x="386" y="24"/>
                </a:cxn>
                <a:cxn ang="0">
                  <a:pos x="365" y="27"/>
                </a:cxn>
                <a:cxn ang="0">
                  <a:pos x="345" y="31"/>
                </a:cxn>
                <a:cxn ang="0">
                  <a:pos x="325" y="35"/>
                </a:cxn>
                <a:cxn ang="0">
                  <a:pos x="304" y="40"/>
                </a:cxn>
                <a:cxn ang="0">
                  <a:pos x="283" y="44"/>
                </a:cxn>
                <a:cxn ang="0">
                  <a:pos x="263" y="48"/>
                </a:cxn>
                <a:cxn ang="0">
                  <a:pos x="243" y="53"/>
                </a:cxn>
                <a:cxn ang="0">
                  <a:pos x="223" y="58"/>
                </a:cxn>
                <a:cxn ang="0">
                  <a:pos x="203" y="63"/>
                </a:cxn>
                <a:cxn ang="0">
                  <a:pos x="183" y="68"/>
                </a:cxn>
                <a:cxn ang="0">
                  <a:pos x="163" y="72"/>
                </a:cxn>
                <a:cxn ang="0">
                  <a:pos x="144" y="78"/>
                </a:cxn>
                <a:cxn ang="0">
                  <a:pos x="125" y="83"/>
                </a:cxn>
                <a:cxn ang="0">
                  <a:pos x="106" y="88"/>
                </a:cxn>
                <a:cxn ang="0">
                  <a:pos x="87" y="93"/>
                </a:cxn>
                <a:cxn ang="0">
                  <a:pos x="69" y="98"/>
                </a:cxn>
                <a:cxn ang="0">
                  <a:pos x="51" y="103"/>
                </a:cxn>
                <a:cxn ang="0">
                  <a:pos x="34" y="108"/>
                </a:cxn>
                <a:cxn ang="0">
                  <a:pos x="17" y="112"/>
                </a:cxn>
                <a:cxn ang="0">
                  <a:pos x="0" y="118"/>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5" name="Freeform 121"/>
            <p:cNvSpPr>
              <a:spLocks/>
            </p:cNvSpPr>
            <p:nvPr/>
          </p:nvSpPr>
          <p:spPr bwMode="auto">
            <a:xfrm>
              <a:off x="4047" y="2510"/>
              <a:ext cx="569" cy="166"/>
            </a:xfrm>
            <a:custGeom>
              <a:avLst/>
              <a:gdLst/>
              <a:ahLst/>
              <a:cxnLst>
                <a:cxn ang="0">
                  <a:pos x="568" y="0"/>
                </a:cxn>
                <a:cxn ang="0">
                  <a:pos x="538" y="18"/>
                </a:cxn>
                <a:cxn ang="0">
                  <a:pos x="522" y="26"/>
                </a:cxn>
                <a:cxn ang="0">
                  <a:pos x="506" y="34"/>
                </a:cxn>
                <a:cxn ang="0">
                  <a:pos x="490" y="42"/>
                </a:cxn>
                <a:cxn ang="0">
                  <a:pos x="473" y="49"/>
                </a:cxn>
                <a:cxn ang="0">
                  <a:pos x="456" y="56"/>
                </a:cxn>
                <a:cxn ang="0">
                  <a:pos x="439" y="62"/>
                </a:cxn>
                <a:cxn ang="0">
                  <a:pos x="421" y="68"/>
                </a:cxn>
                <a:cxn ang="0">
                  <a:pos x="403" y="74"/>
                </a:cxn>
                <a:cxn ang="0">
                  <a:pos x="385" y="80"/>
                </a:cxn>
                <a:cxn ang="0">
                  <a:pos x="367" y="85"/>
                </a:cxn>
                <a:cxn ang="0">
                  <a:pos x="349" y="90"/>
                </a:cxn>
                <a:cxn ang="0">
                  <a:pos x="330" y="95"/>
                </a:cxn>
                <a:cxn ang="0">
                  <a:pos x="311" y="100"/>
                </a:cxn>
                <a:cxn ang="0">
                  <a:pos x="293" y="104"/>
                </a:cxn>
                <a:cxn ang="0">
                  <a:pos x="273" y="108"/>
                </a:cxn>
                <a:cxn ang="0">
                  <a:pos x="255" y="112"/>
                </a:cxn>
                <a:cxn ang="0">
                  <a:pos x="236" y="116"/>
                </a:cxn>
                <a:cxn ang="0">
                  <a:pos x="217" y="120"/>
                </a:cxn>
                <a:cxn ang="0">
                  <a:pos x="198" y="124"/>
                </a:cxn>
                <a:cxn ang="0">
                  <a:pos x="179" y="128"/>
                </a:cxn>
                <a:cxn ang="0">
                  <a:pos x="160" y="131"/>
                </a:cxn>
                <a:cxn ang="0">
                  <a:pos x="141" y="135"/>
                </a:cxn>
                <a:cxn ang="0">
                  <a:pos x="123" y="138"/>
                </a:cxn>
                <a:cxn ang="0">
                  <a:pos x="105" y="142"/>
                </a:cxn>
                <a:cxn ang="0">
                  <a:pos x="87" y="146"/>
                </a:cxn>
                <a:cxn ang="0">
                  <a:pos x="69" y="149"/>
                </a:cxn>
                <a:cxn ang="0">
                  <a:pos x="51" y="153"/>
                </a:cxn>
                <a:cxn ang="0">
                  <a:pos x="33" y="157"/>
                </a:cxn>
                <a:cxn ang="0">
                  <a:pos x="16" y="161"/>
                </a:cxn>
                <a:cxn ang="0">
                  <a:pos x="0" y="165"/>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6" name="Freeform 122"/>
            <p:cNvSpPr>
              <a:spLocks/>
            </p:cNvSpPr>
            <p:nvPr/>
          </p:nvSpPr>
          <p:spPr bwMode="auto">
            <a:xfrm>
              <a:off x="4035" y="2416"/>
              <a:ext cx="522" cy="213"/>
            </a:xfrm>
            <a:custGeom>
              <a:avLst/>
              <a:gdLst/>
              <a:ahLst/>
              <a:cxnLst>
                <a:cxn ang="0">
                  <a:pos x="521" y="0"/>
                </a:cxn>
                <a:cxn ang="0">
                  <a:pos x="491" y="22"/>
                </a:cxn>
                <a:cxn ang="0">
                  <a:pos x="477" y="33"/>
                </a:cxn>
                <a:cxn ang="0">
                  <a:pos x="462" y="43"/>
                </a:cxn>
                <a:cxn ang="0">
                  <a:pos x="447" y="52"/>
                </a:cxn>
                <a:cxn ang="0">
                  <a:pos x="431" y="61"/>
                </a:cxn>
                <a:cxn ang="0">
                  <a:pos x="416" y="70"/>
                </a:cxn>
                <a:cxn ang="0">
                  <a:pos x="401" y="78"/>
                </a:cxn>
                <a:cxn ang="0">
                  <a:pos x="385" y="86"/>
                </a:cxn>
                <a:cxn ang="0">
                  <a:pos x="369" y="93"/>
                </a:cxn>
                <a:cxn ang="0">
                  <a:pos x="353" y="100"/>
                </a:cxn>
                <a:cxn ang="0">
                  <a:pos x="337" y="107"/>
                </a:cxn>
                <a:cxn ang="0">
                  <a:pos x="321" y="114"/>
                </a:cxn>
                <a:cxn ang="0">
                  <a:pos x="305" y="120"/>
                </a:cxn>
                <a:cxn ang="0">
                  <a:pos x="288" y="126"/>
                </a:cxn>
                <a:cxn ang="0">
                  <a:pos x="271" y="131"/>
                </a:cxn>
                <a:cxn ang="0">
                  <a:pos x="255" y="137"/>
                </a:cxn>
                <a:cxn ang="0">
                  <a:pos x="238" y="142"/>
                </a:cxn>
                <a:cxn ang="0">
                  <a:pos x="221" y="147"/>
                </a:cxn>
                <a:cxn ang="0">
                  <a:pos x="205" y="152"/>
                </a:cxn>
                <a:cxn ang="0">
                  <a:pos x="188" y="157"/>
                </a:cxn>
                <a:cxn ang="0">
                  <a:pos x="171" y="162"/>
                </a:cxn>
                <a:cxn ang="0">
                  <a:pos x="154" y="167"/>
                </a:cxn>
                <a:cxn ang="0">
                  <a:pos x="137" y="172"/>
                </a:cxn>
                <a:cxn ang="0">
                  <a:pos x="120" y="176"/>
                </a:cxn>
                <a:cxn ang="0">
                  <a:pos x="103" y="181"/>
                </a:cxn>
                <a:cxn ang="0">
                  <a:pos x="85" y="186"/>
                </a:cxn>
                <a:cxn ang="0">
                  <a:pos x="68" y="191"/>
                </a:cxn>
                <a:cxn ang="0">
                  <a:pos x="51" y="196"/>
                </a:cxn>
                <a:cxn ang="0">
                  <a:pos x="34" y="201"/>
                </a:cxn>
                <a:cxn ang="0">
                  <a:pos x="17" y="206"/>
                </a:cxn>
                <a:cxn ang="0">
                  <a:pos x="0" y="212"/>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7" name="Freeform 123"/>
            <p:cNvSpPr>
              <a:spLocks/>
            </p:cNvSpPr>
            <p:nvPr/>
          </p:nvSpPr>
          <p:spPr bwMode="auto">
            <a:xfrm>
              <a:off x="3988" y="2356"/>
              <a:ext cx="521" cy="249"/>
            </a:xfrm>
            <a:custGeom>
              <a:avLst/>
              <a:gdLst/>
              <a:ahLst/>
              <a:cxnLst>
                <a:cxn ang="0">
                  <a:pos x="520" y="0"/>
                </a:cxn>
                <a:cxn ang="0">
                  <a:pos x="486" y="12"/>
                </a:cxn>
                <a:cxn ang="0">
                  <a:pos x="470" y="18"/>
                </a:cxn>
                <a:cxn ang="0">
                  <a:pos x="453" y="25"/>
                </a:cxn>
                <a:cxn ang="0">
                  <a:pos x="436" y="32"/>
                </a:cxn>
                <a:cxn ang="0">
                  <a:pos x="420" y="39"/>
                </a:cxn>
                <a:cxn ang="0">
                  <a:pos x="404" y="47"/>
                </a:cxn>
                <a:cxn ang="0">
                  <a:pos x="387" y="54"/>
                </a:cxn>
                <a:cxn ang="0">
                  <a:pos x="371" y="62"/>
                </a:cxn>
                <a:cxn ang="0">
                  <a:pos x="355" y="70"/>
                </a:cxn>
                <a:cxn ang="0">
                  <a:pos x="339" y="78"/>
                </a:cxn>
                <a:cxn ang="0">
                  <a:pos x="323" y="87"/>
                </a:cxn>
                <a:cxn ang="0">
                  <a:pos x="307" y="95"/>
                </a:cxn>
                <a:cxn ang="0">
                  <a:pos x="291" y="104"/>
                </a:cxn>
                <a:cxn ang="0">
                  <a:pos x="275" y="112"/>
                </a:cxn>
                <a:cxn ang="0">
                  <a:pos x="259" y="121"/>
                </a:cxn>
                <a:cxn ang="0">
                  <a:pos x="243" y="130"/>
                </a:cxn>
                <a:cxn ang="0">
                  <a:pos x="228" y="138"/>
                </a:cxn>
                <a:cxn ang="0">
                  <a:pos x="212" y="147"/>
                </a:cxn>
                <a:cxn ang="0">
                  <a:pos x="196" y="156"/>
                </a:cxn>
                <a:cxn ang="0">
                  <a:pos x="180" y="164"/>
                </a:cxn>
                <a:cxn ang="0">
                  <a:pos x="164" y="173"/>
                </a:cxn>
                <a:cxn ang="0">
                  <a:pos x="148" y="181"/>
                </a:cxn>
                <a:cxn ang="0">
                  <a:pos x="132" y="190"/>
                </a:cxn>
                <a:cxn ang="0">
                  <a:pos x="115" y="198"/>
                </a:cxn>
                <a:cxn ang="0">
                  <a:pos x="99" y="206"/>
                </a:cxn>
                <a:cxn ang="0">
                  <a:pos x="83" y="213"/>
                </a:cxn>
                <a:cxn ang="0">
                  <a:pos x="66" y="221"/>
                </a:cxn>
                <a:cxn ang="0">
                  <a:pos x="50" y="228"/>
                </a:cxn>
                <a:cxn ang="0">
                  <a:pos x="33" y="235"/>
                </a:cxn>
                <a:cxn ang="0">
                  <a:pos x="16" y="242"/>
                </a:cxn>
                <a:cxn ang="0">
                  <a:pos x="0" y="248"/>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8" name="Freeform 124"/>
            <p:cNvSpPr>
              <a:spLocks/>
            </p:cNvSpPr>
            <p:nvPr/>
          </p:nvSpPr>
          <p:spPr bwMode="auto">
            <a:xfrm>
              <a:off x="3715" y="2328"/>
              <a:ext cx="712" cy="289"/>
            </a:xfrm>
            <a:custGeom>
              <a:avLst/>
              <a:gdLst/>
              <a:ahLst/>
              <a:cxnLst>
                <a:cxn ang="0">
                  <a:pos x="711" y="5"/>
                </a:cxn>
                <a:cxn ang="0">
                  <a:pos x="688" y="0"/>
                </a:cxn>
                <a:cxn ang="0">
                  <a:pos x="676" y="0"/>
                </a:cxn>
                <a:cxn ang="0">
                  <a:pos x="664" y="0"/>
                </a:cxn>
                <a:cxn ang="0">
                  <a:pos x="652" y="1"/>
                </a:cxn>
                <a:cxn ang="0">
                  <a:pos x="640" y="2"/>
                </a:cxn>
                <a:cxn ang="0">
                  <a:pos x="628" y="5"/>
                </a:cxn>
                <a:cxn ang="0">
                  <a:pos x="615" y="8"/>
                </a:cxn>
                <a:cxn ang="0">
                  <a:pos x="603" y="11"/>
                </a:cxn>
                <a:cxn ang="0">
                  <a:pos x="591" y="16"/>
                </a:cxn>
                <a:cxn ang="0">
                  <a:pos x="578" y="20"/>
                </a:cxn>
                <a:cxn ang="0">
                  <a:pos x="565" y="26"/>
                </a:cxn>
                <a:cxn ang="0">
                  <a:pos x="553" y="31"/>
                </a:cxn>
                <a:cxn ang="0">
                  <a:pos x="540" y="37"/>
                </a:cxn>
                <a:cxn ang="0">
                  <a:pos x="527" y="43"/>
                </a:cxn>
                <a:cxn ang="0">
                  <a:pos x="515" y="50"/>
                </a:cxn>
                <a:cxn ang="0">
                  <a:pos x="502" y="57"/>
                </a:cxn>
                <a:cxn ang="0">
                  <a:pos x="490" y="64"/>
                </a:cxn>
                <a:cxn ang="0">
                  <a:pos x="477" y="71"/>
                </a:cxn>
                <a:cxn ang="0">
                  <a:pos x="465" y="78"/>
                </a:cxn>
                <a:cxn ang="0">
                  <a:pos x="453" y="86"/>
                </a:cxn>
                <a:cxn ang="0">
                  <a:pos x="441" y="93"/>
                </a:cxn>
                <a:cxn ang="0">
                  <a:pos x="429" y="101"/>
                </a:cxn>
                <a:cxn ang="0">
                  <a:pos x="417" y="108"/>
                </a:cxn>
                <a:cxn ang="0">
                  <a:pos x="406" y="115"/>
                </a:cxn>
                <a:cxn ang="0">
                  <a:pos x="394" y="122"/>
                </a:cxn>
                <a:cxn ang="0">
                  <a:pos x="383" y="129"/>
                </a:cxn>
                <a:cxn ang="0">
                  <a:pos x="372" y="136"/>
                </a:cxn>
                <a:cxn ang="0">
                  <a:pos x="362" y="142"/>
                </a:cxn>
                <a:cxn ang="0">
                  <a:pos x="351" y="148"/>
                </a:cxn>
                <a:cxn ang="0">
                  <a:pos x="341" y="153"/>
                </a:cxn>
                <a:cxn ang="0">
                  <a:pos x="332" y="158"/>
                </a:cxn>
                <a:cxn ang="0">
                  <a:pos x="311" y="168"/>
                </a:cxn>
                <a:cxn ang="0">
                  <a:pos x="301" y="173"/>
                </a:cxn>
                <a:cxn ang="0">
                  <a:pos x="291" y="178"/>
                </a:cxn>
                <a:cxn ang="0">
                  <a:pos x="281" y="183"/>
                </a:cxn>
                <a:cxn ang="0">
                  <a:pos x="271" y="188"/>
                </a:cxn>
                <a:cxn ang="0">
                  <a:pos x="261" y="193"/>
                </a:cxn>
                <a:cxn ang="0">
                  <a:pos x="251" y="198"/>
                </a:cxn>
                <a:cxn ang="0">
                  <a:pos x="241" y="203"/>
                </a:cxn>
                <a:cxn ang="0">
                  <a:pos x="231" y="208"/>
                </a:cxn>
                <a:cxn ang="0">
                  <a:pos x="221" y="213"/>
                </a:cxn>
                <a:cxn ang="0">
                  <a:pos x="211" y="218"/>
                </a:cxn>
                <a:cxn ang="0">
                  <a:pos x="201" y="222"/>
                </a:cxn>
                <a:cxn ang="0">
                  <a:pos x="191" y="227"/>
                </a:cxn>
                <a:cxn ang="0">
                  <a:pos x="181" y="232"/>
                </a:cxn>
                <a:cxn ang="0">
                  <a:pos x="171" y="236"/>
                </a:cxn>
                <a:cxn ang="0">
                  <a:pos x="160" y="240"/>
                </a:cxn>
                <a:cxn ang="0">
                  <a:pos x="150" y="244"/>
                </a:cxn>
                <a:cxn ang="0">
                  <a:pos x="140" y="248"/>
                </a:cxn>
                <a:cxn ang="0">
                  <a:pos x="129" y="252"/>
                </a:cxn>
                <a:cxn ang="0">
                  <a:pos x="119" y="256"/>
                </a:cxn>
                <a:cxn ang="0">
                  <a:pos x="109" y="260"/>
                </a:cxn>
                <a:cxn ang="0">
                  <a:pos x="98" y="264"/>
                </a:cxn>
                <a:cxn ang="0">
                  <a:pos x="87" y="267"/>
                </a:cxn>
                <a:cxn ang="0">
                  <a:pos x="77" y="270"/>
                </a:cxn>
                <a:cxn ang="0">
                  <a:pos x="66" y="273"/>
                </a:cxn>
                <a:cxn ang="0">
                  <a:pos x="55" y="276"/>
                </a:cxn>
                <a:cxn ang="0">
                  <a:pos x="45" y="279"/>
                </a:cxn>
                <a:cxn ang="0">
                  <a:pos x="33" y="282"/>
                </a:cxn>
                <a:cxn ang="0">
                  <a:pos x="23" y="284"/>
                </a:cxn>
                <a:cxn ang="0">
                  <a:pos x="11" y="286"/>
                </a:cxn>
                <a:cxn ang="0">
                  <a:pos x="0" y="288"/>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09" name="Freeform 125"/>
            <p:cNvSpPr>
              <a:spLocks/>
            </p:cNvSpPr>
            <p:nvPr/>
          </p:nvSpPr>
          <p:spPr bwMode="auto">
            <a:xfrm>
              <a:off x="3774" y="2604"/>
              <a:ext cx="238" cy="15"/>
            </a:xfrm>
            <a:custGeom>
              <a:avLst/>
              <a:gdLst/>
              <a:ahLst/>
              <a:cxnLst>
                <a:cxn ang="0">
                  <a:pos x="237" y="0"/>
                </a:cxn>
                <a:cxn ang="0">
                  <a:pos x="222" y="2"/>
                </a:cxn>
                <a:cxn ang="0">
                  <a:pos x="215" y="2"/>
                </a:cxn>
                <a:cxn ang="0">
                  <a:pos x="208" y="3"/>
                </a:cxn>
                <a:cxn ang="0">
                  <a:pos x="200" y="4"/>
                </a:cxn>
                <a:cxn ang="0">
                  <a:pos x="193" y="4"/>
                </a:cxn>
                <a:cxn ang="0">
                  <a:pos x="186" y="5"/>
                </a:cxn>
                <a:cxn ang="0">
                  <a:pos x="178" y="6"/>
                </a:cxn>
                <a:cxn ang="0">
                  <a:pos x="171" y="6"/>
                </a:cxn>
                <a:cxn ang="0">
                  <a:pos x="164" y="7"/>
                </a:cxn>
                <a:cxn ang="0">
                  <a:pos x="156" y="8"/>
                </a:cxn>
                <a:cxn ang="0">
                  <a:pos x="149" y="9"/>
                </a:cxn>
                <a:cxn ang="0">
                  <a:pos x="141" y="9"/>
                </a:cxn>
                <a:cxn ang="0">
                  <a:pos x="134" y="10"/>
                </a:cxn>
                <a:cxn ang="0">
                  <a:pos x="126" y="11"/>
                </a:cxn>
                <a:cxn ang="0">
                  <a:pos x="119" y="11"/>
                </a:cxn>
                <a:cxn ang="0">
                  <a:pos x="112" y="12"/>
                </a:cxn>
                <a:cxn ang="0">
                  <a:pos x="104" y="12"/>
                </a:cxn>
                <a:cxn ang="0">
                  <a:pos x="97" y="13"/>
                </a:cxn>
                <a:cxn ang="0">
                  <a:pos x="89" y="13"/>
                </a:cxn>
                <a:cxn ang="0">
                  <a:pos x="82" y="14"/>
                </a:cxn>
                <a:cxn ang="0">
                  <a:pos x="74" y="14"/>
                </a:cxn>
                <a:cxn ang="0">
                  <a:pos x="67" y="14"/>
                </a:cxn>
                <a:cxn ang="0">
                  <a:pos x="60" y="14"/>
                </a:cxn>
                <a:cxn ang="0">
                  <a:pos x="52" y="14"/>
                </a:cxn>
                <a:cxn ang="0">
                  <a:pos x="45" y="14"/>
                </a:cxn>
                <a:cxn ang="0">
                  <a:pos x="37" y="14"/>
                </a:cxn>
                <a:cxn ang="0">
                  <a:pos x="30" y="14"/>
                </a:cxn>
                <a:cxn ang="0">
                  <a:pos x="22" y="14"/>
                </a:cxn>
                <a:cxn ang="0">
                  <a:pos x="15" y="13"/>
                </a:cxn>
                <a:cxn ang="0">
                  <a:pos x="8" y="12"/>
                </a:cxn>
                <a:cxn ang="0">
                  <a:pos x="0" y="12"/>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0" name="Freeform 126"/>
            <p:cNvSpPr>
              <a:spLocks/>
            </p:cNvSpPr>
            <p:nvPr/>
          </p:nvSpPr>
          <p:spPr bwMode="auto">
            <a:xfrm>
              <a:off x="3502" y="2770"/>
              <a:ext cx="333" cy="142"/>
            </a:xfrm>
            <a:custGeom>
              <a:avLst/>
              <a:gdLst/>
              <a:ahLst/>
              <a:cxnLst>
                <a:cxn ang="0">
                  <a:pos x="0" y="0"/>
                </a:cxn>
                <a:cxn ang="0">
                  <a:pos x="19" y="0"/>
                </a:cxn>
                <a:cxn ang="0">
                  <a:pos x="28" y="1"/>
                </a:cxn>
                <a:cxn ang="0">
                  <a:pos x="39" y="2"/>
                </a:cxn>
                <a:cxn ang="0">
                  <a:pos x="49" y="4"/>
                </a:cxn>
                <a:cxn ang="0">
                  <a:pos x="60" y="6"/>
                </a:cxn>
                <a:cxn ang="0">
                  <a:pos x="72" y="8"/>
                </a:cxn>
                <a:cxn ang="0">
                  <a:pos x="83" y="10"/>
                </a:cxn>
                <a:cxn ang="0">
                  <a:pos x="94" y="13"/>
                </a:cxn>
                <a:cxn ang="0">
                  <a:pos x="106" y="16"/>
                </a:cxn>
                <a:cxn ang="0">
                  <a:pos x="118" y="20"/>
                </a:cxn>
                <a:cxn ang="0">
                  <a:pos x="130" y="24"/>
                </a:cxn>
                <a:cxn ang="0">
                  <a:pos x="142" y="28"/>
                </a:cxn>
                <a:cxn ang="0">
                  <a:pos x="154" y="32"/>
                </a:cxn>
                <a:cxn ang="0">
                  <a:pos x="166" y="36"/>
                </a:cxn>
                <a:cxn ang="0">
                  <a:pos x="178" y="41"/>
                </a:cxn>
                <a:cxn ang="0">
                  <a:pos x="190" y="46"/>
                </a:cxn>
                <a:cxn ang="0">
                  <a:pos x="202" y="51"/>
                </a:cxn>
                <a:cxn ang="0">
                  <a:pos x="213" y="56"/>
                </a:cxn>
                <a:cxn ang="0">
                  <a:pos x="225" y="62"/>
                </a:cxn>
                <a:cxn ang="0">
                  <a:pos x="236" y="68"/>
                </a:cxn>
                <a:cxn ang="0">
                  <a:pos x="247" y="74"/>
                </a:cxn>
                <a:cxn ang="0">
                  <a:pos x="257" y="80"/>
                </a:cxn>
                <a:cxn ang="0">
                  <a:pos x="267" y="86"/>
                </a:cxn>
                <a:cxn ang="0">
                  <a:pos x="277" y="92"/>
                </a:cxn>
                <a:cxn ang="0">
                  <a:pos x="286" y="99"/>
                </a:cxn>
                <a:cxn ang="0">
                  <a:pos x="295" y="106"/>
                </a:cxn>
                <a:cxn ang="0">
                  <a:pos x="304" y="112"/>
                </a:cxn>
                <a:cxn ang="0">
                  <a:pos x="312" y="120"/>
                </a:cxn>
                <a:cxn ang="0">
                  <a:pos x="319" y="126"/>
                </a:cxn>
                <a:cxn ang="0">
                  <a:pos x="325" y="134"/>
                </a:cxn>
                <a:cxn ang="0">
                  <a:pos x="332" y="141"/>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1" name="Freeform 127"/>
            <p:cNvSpPr>
              <a:spLocks/>
            </p:cNvSpPr>
            <p:nvPr/>
          </p:nvSpPr>
          <p:spPr bwMode="auto">
            <a:xfrm>
              <a:off x="3538" y="2694"/>
              <a:ext cx="379" cy="147"/>
            </a:xfrm>
            <a:custGeom>
              <a:avLst/>
              <a:gdLst/>
              <a:ahLst/>
              <a:cxnLst>
                <a:cxn ang="0">
                  <a:pos x="0" y="5"/>
                </a:cxn>
                <a:cxn ang="0">
                  <a:pos x="20" y="1"/>
                </a:cxn>
                <a:cxn ang="0">
                  <a:pos x="30" y="0"/>
                </a:cxn>
                <a:cxn ang="0">
                  <a:pos x="42" y="0"/>
                </a:cxn>
                <a:cxn ang="0">
                  <a:pos x="54" y="1"/>
                </a:cxn>
                <a:cxn ang="0">
                  <a:pos x="66" y="2"/>
                </a:cxn>
                <a:cxn ang="0">
                  <a:pos x="78" y="4"/>
                </a:cxn>
                <a:cxn ang="0">
                  <a:pos x="91" y="6"/>
                </a:cxn>
                <a:cxn ang="0">
                  <a:pos x="104" y="9"/>
                </a:cxn>
                <a:cxn ang="0">
                  <a:pos x="117" y="12"/>
                </a:cxn>
                <a:cxn ang="0">
                  <a:pos x="130" y="16"/>
                </a:cxn>
                <a:cxn ang="0">
                  <a:pos x="144" y="20"/>
                </a:cxn>
                <a:cxn ang="0">
                  <a:pos x="158" y="25"/>
                </a:cxn>
                <a:cxn ang="0">
                  <a:pos x="171" y="30"/>
                </a:cxn>
                <a:cxn ang="0">
                  <a:pos x="185" y="35"/>
                </a:cxn>
                <a:cxn ang="0">
                  <a:pos x="199" y="41"/>
                </a:cxn>
                <a:cxn ang="0">
                  <a:pos x="212" y="47"/>
                </a:cxn>
                <a:cxn ang="0">
                  <a:pos x="226" y="53"/>
                </a:cxn>
                <a:cxn ang="0">
                  <a:pos x="239" y="59"/>
                </a:cxn>
                <a:cxn ang="0">
                  <a:pos x="252" y="66"/>
                </a:cxn>
                <a:cxn ang="0">
                  <a:pos x="265" y="72"/>
                </a:cxn>
                <a:cxn ang="0">
                  <a:pos x="278" y="79"/>
                </a:cxn>
                <a:cxn ang="0">
                  <a:pos x="290" y="86"/>
                </a:cxn>
                <a:cxn ang="0">
                  <a:pos x="302" y="93"/>
                </a:cxn>
                <a:cxn ang="0">
                  <a:pos x="313" y="100"/>
                </a:cxn>
                <a:cxn ang="0">
                  <a:pos x="324" y="107"/>
                </a:cxn>
                <a:cxn ang="0">
                  <a:pos x="334" y="114"/>
                </a:cxn>
                <a:cxn ang="0">
                  <a:pos x="344" y="120"/>
                </a:cxn>
                <a:cxn ang="0">
                  <a:pos x="354" y="127"/>
                </a:cxn>
                <a:cxn ang="0">
                  <a:pos x="363" y="134"/>
                </a:cxn>
                <a:cxn ang="0">
                  <a:pos x="371" y="140"/>
                </a:cxn>
                <a:cxn ang="0">
                  <a:pos x="378" y="146"/>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2" name="Freeform 128"/>
            <p:cNvSpPr>
              <a:spLocks/>
            </p:cNvSpPr>
            <p:nvPr/>
          </p:nvSpPr>
          <p:spPr bwMode="auto">
            <a:xfrm>
              <a:off x="3644" y="2646"/>
              <a:ext cx="380" cy="89"/>
            </a:xfrm>
            <a:custGeom>
              <a:avLst/>
              <a:gdLst/>
              <a:ahLst/>
              <a:cxnLst>
                <a:cxn ang="0">
                  <a:pos x="0" y="5"/>
                </a:cxn>
                <a:cxn ang="0">
                  <a:pos x="23" y="1"/>
                </a:cxn>
                <a:cxn ang="0">
                  <a:pos x="34" y="0"/>
                </a:cxn>
                <a:cxn ang="0">
                  <a:pos x="46" y="0"/>
                </a:cxn>
                <a:cxn ang="0">
                  <a:pos x="58" y="0"/>
                </a:cxn>
                <a:cxn ang="0">
                  <a:pos x="69" y="1"/>
                </a:cxn>
                <a:cxn ang="0">
                  <a:pos x="81" y="2"/>
                </a:cxn>
                <a:cxn ang="0">
                  <a:pos x="93" y="4"/>
                </a:cxn>
                <a:cxn ang="0">
                  <a:pos x="105" y="6"/>
                </a:cxn>
                <a:cxn ang="0">
                  <a:pos x="117" y="8"/>
                </a:cxn>
                <a:cxn ang="0">
                  <a:pos x="130" y="10"/>
                </a:cxn>
                <a:cxn ang="0">
                  <a:pos x="142" y="14"/>
                </a:cxn>
                <a:cxn ang="0">
                  <a:pos x="154" y="17"/>
                </a:cxn>
                <a:cxn ang="0">
                  <a:pos x="166" y="20"/>
                </a:cxn>
                <a:cxn ang="0">
                  <a:pos x="178" y="24"/>
                </a:cxn>
                <a:cxn ang="0">
                  <a:pos x="190" y="28"/>
                </a:cxn>
                <a:cxn ang="0">
                  <a:pos x="203" y="32"/>
                </a:cxn>
                <a:cxn ang="0">
                  <a:pos x="215" y="36"/>
                </a:cxn>
                <a:cxn ang="0">
                  <a:pos x="227" y="40"/>
                </a:cxn>
                <a:cxn ang="0">
                  <a:pos x="239" y="44"/>
                </a:cxn>
                <a:cxn ang="0">
                  <a:pos x="251" y="49"/>
                </a:cxn>
                <a:cxn ang="0">
                  <a:pos x="263" y="53"/>
                </a:cxn>
                <a:cxn ang="0">
                  <a:pos x="275" y="57"/>
                </a:cxn>
                <a:cxn ang="0">
                  <a:pos x="287" y="61"/>
                </a:cxn>
                <a:cxn ang="0">
                  <a:pos x="299" y="65"/>
                </a:cxn>
                <a:cxn ang="0">
                  <a:pos x="311" y="69"/>
                </a:cxn>
                <a:cxn ang="0">
                  <a:pos x="322" y="73"/>
                </a:cxn>
                <a:cxn ang="0">
                  <a:pos x="334" y="76"/>
                </a:cxn>
                <a:cxn ang="0">
                  <a:pos x="346" y="80"/>
                </a:cxn>
                <a:cxn ang="0">
                  <a:pos x="357" y="83"/>
                </a:cxn>
                <a:cxn ang="0">
                  <a:pos x="368" y="85"/>
                </a:cxn>
                <a:cxn ang="0">
                  <a:pos x="379" y="88"/>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3" name="Freeform 129"/>
            <p:cNvSpPr>
              <a:spLocks/>
            </p:cNvSpPr>
            <p:nvPr/>
          </p:nvSpPr>
          <p:spPr bwMode="auto">
            <a:xfrm>
              <a:off x="4256" y="1802"/>
              <a:ext cx="218" cy="296"/>
            </a:xfrm>
            <a:custGeom>
              <a:avLst/>
              <a:gdLst/>
              <a:ahLst/>
              <a:cxnLst>
                <a:cxn ang="0">
                  <a:pos x="217" y="0"/>
                </a:cxn>
                <a:cxn ang="0">
                  <a:pos x="199" y="2"/>
                </a:cxn>
                <a:cxn ang="0">
                  <a:pos x="191" y="4"/>
                </a:cxn>
                <a:cxn ang="0">
                  <a:pos x="184" y="6"/>
                </a:cxn>
                <a:cxn ang="0">
                  <a:pos x="178" y="10"/>
                </a:cxn>
                <a:cxn ang="0">
                  <a:pos x="172" y="14"/>
                </a:cxn>
                <a:cxn ang="0">
                  <a:pos x="166" y="18"/>
                </a:cxn>
                <a:cxn ang="0">
                  <a:pos x="162" y="24"/>
                </a:cxn>
                <a:cxn ang="0">
                  <a:pos x="157" y="29"/>
                </a:cxn>
                <a:cxn ang="0">
                  <a:pos x="154" y="35"/>
                </a:cxn>
                <a:cxn ang="0">
                  <a:pos x="150" y="42"/>
                </a:cxn>
                <a:cxn ang="0">
                  <a:pos x="147" y="48"/>
                </a:cxn>
                <a:cxn ang="0">
                  <a:pos x="144" y="55"/>
                </a:cxn>
                <a:cxn ang="0">
                  <a:pos x="142" y="62"/>
                </a:cxn>
                <a:cxn ang="0">
                  <a:pos x="139" y="70"/>
                </a:cxn>
                <a:cxn ang="0">
                  <a:pos x="137" y="77"/>
                </a:cxn>
                <a:cxn ang="0">
                  <a:pos x="135" y="84"/>
                </a:cxn>
                <a:cxn ang="0">
                  <a:pos x="133" y="92"/>
                </a:cxn>
                <a:cxn ang="0">
                  <a:pos x="131" y="100"/>
                </a:cxn>
                <a:cxn ang="0">
                  <a:pos x="129" y="107"/>
                </a:cxn>
                <a:cxn ang="0">
                  <a:pos x="126" y="115"/>
                </a:cxn>
                <a:cxn ang="0">
                  <a:pos x="124" y="122"/>
                </a:cxn>
                <a:cxn ang="0">
                  <a:pos x="122" y="129"/>
                </a:cxn>
                <a:cxn ang="0">
                  <a:pos x="120" y="136"/>
                </a:cxn>
                <a:cxn ang="0">
                  <a:pos x="117" y="143"/>
                </a:cxn>
                <a:cxn ang="0">
                  <a:pos x="114" y="149"/>
                </a:cxn>
                <a:cxn ang="0">
                  <a:pos x="110" y="155"/>
                </a:cxn>
                <a:cxn ang="0">
                  <a:pos x="106" y="160"/>
                </a:cxn>
                <a:cxn ang="0">
                  <a:pos x="102" y="165"/>
                </a:cxn>
                <a:cxn ang="0">
                  <a:pos x="98" y="170"/>
                </a:cxn>
                <a:cxn ang="0">
                  <a:pos x="92" y="174"/>
                </a:cxn>
                <a:cxn ang="0">
                  <a:pos x="87" y="177"/>
                </a:cxn>
                <a:cxn ang="0">
                  <a:pos x="77" y="182"/>
                </a:cxn>
                <a:cxn ang="0">
                  <a:pos x="73" y="184"/>
                </a:cxn>
                <a:cxn ang="0">
                  <a:pos x="68" y="186"/>
                </a:cxn>
                <a:cxn ang="0">
                  <a:pos x="64" y="189"/>
                </a:cxn>
                <a:cxn ang="0">
                  <a:pos x="59" y="191"/>
                </a:cxn>
                <a:cxn ang="0">
                  <a:pos x="55" y="194"/>
                </a:cxn>
                <a:cxn ang="0">
                  <a:pos x="50" y="196"/>
                </a:cxn>
                <a:cxn ang="0">
                  <a:pos x="46" y="199"/>
                </a:cxn>
                <a:cxn ang="0">
                  <a:pos x="42" y="202"/>
                </a:cxn>
                <a:cxn ang="0">
                  <a:pos x="38" y="205"/>
                </a:cxn>
                <a:cxn ang="0">
                  <a:pos x="34" y="208"/>
                </a:cxn>
                <a:cxn ang="0">
                  <a:pos x="31" y="211"/>
                </a:cxn>
                <a:cxn ang="0">
                  <a:pos x="27" y="214"/>
                </a:cxn>
                <a:cxn ang="0">
                  <a:pos x="24" y="217"/>
                </a:cxn>
                <a:cxn ang="0">
                  <a:pos x="20" y="220"/>
                </a:cxn>
                <a:cxn ang="0">
                  <a:pos x="18" y="224"/>
                </a:cxn>
                <a:cxn ang="0">
                  <a:pos x="15" y="228"/>
                </a:cxn>
                <a:cxn ang="0">
                  <a:pos x="12" y="232"/>
                </a:cxn>
                <a:cxn ang="0">
                  <a:pos x="10" y="235"/>
                </a:cxn>
                <a:cxn ang="0">
                  <a:pos x="8" y="239"/>
                </a:cxn>
                <a:cxn ang="0">
                  <a:pos x="6" y="244"/>
                </a:cxn>
                <a:cxn ang="0">
                  <a:pos x="4" y="248"/>
                </a:cxn>
                <a:cxn ang="0">
                  <a:pos x="3" y="252"/>
                </a:cxn>
                <a:cxn ang="0">
                  <a:pos x="2" y="257"/>
                </a:cxn>
                <a:cxn ang="0">
                  <a:pos x="1" y="262"/>
                </a:cxn>
                <a:cxn ang="0">
                  <a:pos x="0" y="267"/>
                </a:cxn>
                <a:cxn ang="0">
                  <a:pos x="0" y="272"/>
                </a:cxn>
                <a:cxn ang="0">
                  <a:pos x="1" y="278"/>
                </a:cxn>
                <a:cxn ang="0">
                  <a:pos x="1" y="283"/>
                </a:cxn>
                <a:cxn ang="0">
                  <a:pos x="2" y="289"/>
                </a:cxn>
                <a:cxn ang="0">
                  <a:pos x="4" y="29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4" name="Freeform 130"/>
            <p:cNvSpPr>
              <a:spLocks/>
            </p:cNvSpPr>
            <p:nvPr/>
          </p:nvSpPr>
          <p:spPr bwMode="auto">
            <a:xfrm>
              <a:off x="3985" y="1660"/>
              <a:ext cx="347" cy="521"/>
            </a:xfrm>
            <a:custGeom>
              <a:avLst/>
              <a:gdLst/>
              <a:ahLst/>
              <a:cxnLst>
                <a:cxn ang="0">
                  <a:pos x="335" y="26"/>
                </a:cxn>
                <a:cxn ang="0">
                  <a:pos x="322" y="46"/>
                </a:cxn>
                <a:cxn ang="0">
                  <a:pos x="306" y="63"/>
                </a:cxn>
                <a:cxn ang="0">
                  <a:pos x="287" y="76"/>
                </a:cxn>
                <a:cxn ang="0">
                  <a:pos x="268" y="86"/>
                </a:cxn>
                <a:cxn ang="0">
                  <a:pos x="247" y="95"/>
                </a:cxn>
                <a:cxn ang="0">
                  <a:pos x="225" y="102"/>
                </a:cxn>
                <a:cxn ang="0">
                  <a:pos x="202" y="108"/>
                </a:cxn>
                <a:cxn ang="0">
                  <a:pos x="180" y="113"/>
                </a:cxn>
                <a:cxn ang="0">
                  <a:pos x="158" y="120"/>
                </a:cxn>
                <a:cxn ang="0">
                  <a:pos x="137" y="127"/>
                </a:cxn>
                <a:cxn ang="0">
                  <a:pos x="118" y="136"/>
                </a:cxn>
                <a:cxn ang="0">
                  <a:pos x="100" y="147"/>
                </a:cxn>
                <a:cxn ang="0">
                  <a:pos x="84" y="161"/>
                </a:cxn>
                <a:cxn ang="0">
                  <a:pos x="71" y="179"/>
                </a:cxn>
                <a:cxn ang="0">
                  <a:pos x="62" y="201"/>
                </a:cxn>
                <a:cxn ang="0">
                  <a:pos x="57" y="214"/>
                </a:cxn>
                <a:cxn ang="0">
                  <a:pos x="53" y="226"/>
                </a:cxn>
                <a:cxn ang="0">
                  <a:pos x="48" y="240"/>
                </a:cxn>
                <a:cxn ang="0">
                  <a:pos x="43" y="257"/>
                </a:cxn>
                <a:cxn ang="0">
                  <a:pos x="37" y="275"/>
                </a:cxn>
                <a:cxn ang="0">
                  <a:pos x="31" y="294"/>
                </a:cxn>
                <a:cxn ang="0">
                  <a:pos x="25" y="313"/>
                </a:cxn>
                <a:cxn ang="0">
                  <a:pos x="19" y="333"/>
                </a:cxn>
                <a:cxn ang="0">
                  <a:pos x="13" y="352"/>
                </a:cxn>
                <a:cxn ang="0">
                  <a:pos x="9" y="370"/>
                </a:cxn>
                <a:cxn ang="0">
                  <a:pos x="5" y="388"/>
                </a:cxn>
                <a:cxn ang="0">
                  <a:pos x="2" y="403"/>
                </a:cxn>
                <a:cxn ang="0">
                  <a:pos x="0" y="416"/>
                </a:cxn>
                <a:cxn ang="0">
                  <a:pos x="0" y="427"/>
                </a:cxn>
                <a:cxn ang="0">
                  <a:pos x="1" y="434"/>
                </a:cxn>
                <a:cxn ang="0">
                  <a:pos x="6" y="440"/>
                </a:cxn>
                <a:cxn ang="0">
                  <a:pos x="11" y="444"/>
                </a:cxn>
                <a:cxn ang="0">
                  <a:pos x="17" y="449"/>
                </a:cxn>
                <a:cxn ang="0">
                  <a:pos x="25" y="454"/>
                </a:cxn>
                <a:cxn ang="0">
                  <a:pos x="34" y="459"/>
                </a:cxn>
                <a:cxn ang="0">
                  <a:pos x="43" y="465"/>
                </a:cxn>
                <a:cxn ang="0">
                  <a:pos x="53" y="470"/>
                </a:cxn>
                <a:cxn ang="0">
                  <a:pos x="63" y="476"/>
                </a:cxn>
                <a:cxn ang="0">
                  <a:pos x="74" y="482"/>
                </a:cxn>
                <a:cxn ang="0">
                  <a:pos x="84" y="488"/>
                </a:cxn>
                <a:cxn ang="0">
                  <a:pos x="95" y="494"/>
                </a:cxn>
                <a:cxn ang="0">
                  <a:pos x="104" y="500"/>
                </a:cxn>
                <a:cxn ang="0">
                  <a:pos x="113" y="506"/>
                </a:cxn>
                <a:cxn ang="0">
                  <a:pos x="121" y="510"/>
                </a:cxn>
                <a:cxn ang="0">
                  <a:pos x="127" y="515"/>
                </a:cxn>
                <a:cxn ang="0">
                  <a:pos x="133" y="520"/>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5" name="Freeform 131"/>
            <p:cNvSpPr>
              <a:spLocks/>
            </p:cNvSpPr>
            <p:nvPr/>
          </p:nvSpPr>
          <p:spPr bwMode="auto">
            <a:xfrm>
              <a:off x="3088" y="1979"/>
              <a:ext cx="131" cy="96"/>
            </a:xfrm>
            <a:custGeom>
              <a:avLst/>
              <a:gdLst/>
              <a:ahLst/>
              <a:cxnLst>
                <a:cxn ang="0">
                  <a:pos x="0" y="95"/>
                </a:cxn>
                <a:cxn ang="0">
                  <a:pos x="11" y="91"/>
                </a:cxn>
                <a:cxn ang="0">
                  <a:pos x="16" y="89"/>
                </a:cxn>
                <a:cxn ang="0">
                  <a:pos x="21" y="86"/>
                </a:cxn>
                <a:cxn ang="0">
                  <a:pos x="26" y="83"/>
                </a:cxn>
                <a:cxn ang="0">
                  <a:pos x="30" y="81"/>
                </a:cxn>
                <a:cxn ang="0">
                  <a:pos x="34" y="78"/>
                </a:cxn>
                <a:cxn ang="0">
                  <a:pos x="38" y="75"/>
                </a:cxn>
                <a:cxn ang="0">
                  <a:pos x="42" y="71"/>
                </a:cxn>
                <a:cxn ang="0">
                  <a:pos x="45" y="68"/>
                </a:cxn>
                <a:cxn ang="0">
                  <a:pos x="49" y="65"/>
                </a:cxn>
                <a:cxn ang="0">
                  <a:pos x="52" y="61"/>
                </a:cxn>
                <a:cxn ang="0">
                  <a:pos x="56" y="58"/>
                </a:cxn>
                <a:cxn ang="0">
                  <a:pos x="59" y="54"/>
                </a:cxn>
                <a:cxn ang="0">
                  <a:pos x="62" y="51"/>
                </a:cxn>
                <a:cxn ang="0">
                  <a:pos x="65" y="47"/>
                </a:cxn>
                <a:cxn ang="0">
                  <a:pos x="68" y="43"/>
                </a:cxn>
                <a:cxn ang="0">
                  <a:pos x="71" y="40"/>
                </a:cxn>
                <a:cxn ang="0">
                  <a:pos x="74" y="36"/>
                </a:cxn>
                <a:cxn ang="0">
                  <a:pos x="78" y="33"/>
                </a:cxn>
                <a:cxn ang="0">
                  <a:pos x="81" y="29"/>
                </a:cxn>
                <a:cxn ang="0">
                  <a:pos x="84" y="26"/>
                </a:cxn>
                <a:cxn ang="0">
                  <a:pos x="88" y="23"/>
                </a:cxn>
                <a:cxn ang="0">
                  <a:pos x="92" y="19"/>
                </a:cxn>
                <a:cxn ang="0">
                  <a:pos x="96" y="16"/>
                </a:cxn>
                <a:cxn ang="0">
                  <a:pos x="100" y="13"/>
                </a:cxn>
                <a:cxn ang="0">
                  <a:pos x="104" y="11"/>
                </a:cxn>
                <a:cxn ang="0">
                  <a:pos x="109" y="8"/>
                </a:cxn>
                <a:cxn ang="0">
                  <a:pos x="114" y="6"/>
                </a:cxn>
                <a:cxn ang="0">
                  <a:pos x="119" y="4"/>
                </a:cxn>
                <a:cxn ang="0">
                  <a:pos x="124" y="2"/>
                </a:cxn>
                <a:cxn ang="0">
                  <a:pos x="130" y="0"/>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6" name="Freeform 132"/>
            <p:cNvSpPr>
              <a:spLocks/>
            </p:cNvSpPr>
            <p:nvPr/>
          </p:nvSpPr>
          <p:spPr bwMode="auto">
            <a:xfrm>
              <a:off x="2378" y="2050"/>
              <a:ext cx="1043" cy="496"/>
            </a:xfrm>
            <a:custGeom>
              <a:avLst/>
              <a:gdLst/>
              <a:ahLst/>
              <a:cxnLst>
                <a:cxn ang="0">
                  <a:pos x="1027" y="30"/>
                </a:cxn>
                <a:cxn ang="0">
                  <a:pos x="1038" y="57"/>
                </a:cxn>
                <a:cxn ang="0">
                  <a:pos x="1042" y="79"/>
                </a:cxn>
                <a:cxn ang="0">
                  <a:pos x="1038" y="98"/>
                </a:cxn>
                <a:cxn ang="0">
                  <a:pos x="1028" y="114"/>
                </a:cxn>
                <a:cxn ang="0">
                  <a:pos x="1013" y="126"/>
                </a:cxn>
                <a:cxn ang="0">
                  <a:pos x="993" y="137"/>
                </a:cxn>
                <a:cxn ang="0">
                  <a:pos x="970" y="146"/>
                </a:cxn>
                <a:cxn ang="0">
                  <a:pos x="944" y="154"/>
                </a:cxn>
                <a:cxn ang="0">
                  <a:pos x="918" y="161"/>
                </a:cxn>
                <a:cxn ang="0">
                  <a:pos x="890" y="168"/>
                </a:cxn>
                <a:cxn ang="0">
                  <a:pos x="864" y="174"/>
                </a:cxn>
                <a:cxn ang="0">
                  <a:pos x="838" y="182"/>
                </a:cxn>
                <a:cxn ang="0">
                  <a:pos x="815" y="190"/>
                </a:cxn>
                <a:cxn ang="0">
                  <a:pos x="796" y="200"/>
                </a:cxn>
                <a:cxn ang="0">
                  <a:pos x="781" y="212"/>
                </a:cxn>
                <a:cxn ang="0">
                  <a:pos x="767" y="226"/>
                </a:cxn>
                <a:cxn ang="0">
                  <a:pos x="758" y="236"/>
                </a:cxn>
                <a:cxn ang="0">
                  <a:pos x="750" y="245"/>
                </a:cxn>
                <a:cxn ang="0">
                  <a:pos x="741" y="253"/>
                </a:cxn>
                <a:cxn ang="0">
                  <a:pos x="732" y="262"/>
                </a:cxn>
                <a:cxn ang="0">
                  <a:pos x="724" y="269"/>
                </a:cxn>
                <a:cxn ang="0">
                  <a:pos x="715" y="276"/>
                </a:cxn>
                <a:cxn ang="0">
                  <a:pos x="706" y="283"/>
                </a:cxn>
                <a:cxn ang="0">
                  <a:pos x="696" y="290"/>
                </a:cxn>
                <a:cxn ang="0">
                  <a:pos x="686" y="295"/>
                </a:cxn>
                <a:cxn ang="0">
                  <a:pos x="675" y="300"/>
                </a:cxn>
                <a:cxn ang="0">
                  <a:pos x="664" y="306"/>
                </a:cxn>
                <a:cxn ang="0">
                  <a:pos x="651" y="310"/>
                </a:cxn>
                <a:cxn ang="0">
                  <a:pos x="638" y="314"/>
                </a:cxn>
                <a:cxn ang="0">
                  <a:pos x="623" y="317"/>
                </a:cxn>
                <a:cxn ang="0">
                  <a:pos x="602" y="320"/>
                </a:cxn>
                <a:cxn ang="0">
                  <a:pos x="588" y="322"/>
                </a:cxn>
                <a:cxn ang="0">
                  <a:pos x="576" y="324"/>
                </a:cxn>
                <a:cxn ang="0">
                  <a:pos x="563" y="326"/>
                </a:cxn>
                <a:cxn ang="0">
                  <a:pos x="551" y="327"/>
                </a:cxn>
                <a:cxn ang="0">
                  <a:pos x="539" y="329"/>
                </a:cxn>
                <a:cxn ang="0">
                  <a:pos x="528" y="331"/>
                </a:cxn>
                <a:cxn ang="0">
                  <a:pos x="516" y="333"/>
                </a:cxn>
                <a:cxn ang="0">
                  <a:pos x="505" y="336"/>
                </a:cxn>
                <a:cxn ang="0">
                  <a:pos x="494" y="340"/>
                </a:cxn>
                <a:cxn ang="0">
                  <a:pos x="483" y="344"/>
                </a:cxn>
                <a:cxn ang="0">
                  <a:pos x="472" y="348"/>
                </a:cxn>
                <a:cxn ang="0">
                  <a:pos x="460" y="354"/>
                </a:cxn>
                <a:cxn ang="0">
                  <a:pos x="449" y="360"/>
                </a:cxn>
                <a:cxn ang="0">
                  <a:pos x="438" y="368"/>
                </a:cxn>
                <a:cxn ang="0">
                  <a:pos x="426" y="377"/>
                </a:cxn>
                <a:cxn ang="0">
                  <a:pos x="389" y="402"/>
                </a:cxn>
                <a:cxn ang="0">
                  <a:pos x="364" y="414"/>
                </a:cxn>
                <a:cxn ang="0">
                  <a:pos x="338" y="424"/>
                </a:cxn>
                <a:cxn ang="0">
                  <a:pos x="312" y="432"/>
                </a:cxn>
                <a:cxn ang="0">
                  <a:pos x="285" y="437"/>
                </a:cxn>
                <a:cxn ang="0">
                  <a:pos x="258" y="441"/>
                </a:cxn>
                <a:cxn ang="0">
                  <a:pos x="231" y="444"/>
                </a:cxn>
                <a:cxn ang="0">
                  <a:pos x="204" y="447"/>
                </a:cxn>
                <a:cxn ang="0">
                  <a:pos x="176" y="450"/>
                </a:cxn>
                <a:cxn ang="0">
                  <a:pos x="149" y="452"/>
                </a:cxn>
                <a:cxn ang="0">
                  <a:pos x="122" y="456"/>
                </a:cxn>
                <a:cxn ang="0">
                  <a:pos x="94" y="461"/>
                </a:cxn>
                <a:cxn ang="0">
                  <a:pos x="67" y="468"/>
                </a:cxn>
                <a:cxn ang="0">
                  <a:pos x="40" y="477"/>
                </a:cxn>
                <a:cxn ang="0">
                  <a:pos x="13" y="488"/>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7" name="Freeform 133"/>
            <p:cNvSpPr>
              <a:spLocks/>
            </p:cNvSpPr>
            <p:nvPr/>
          </p:nvSpPr>
          <p:spPr bwMode="auto">
            <a:xfrm>
              <a:off x="2307" y="858"/>
              <a:ext cx="273" cy="768"/>
            </a:xfrm>
            <a:custGeom>
              <a:avLst/>
              <a:gdLst/>
              <a:ahLst/>
              <a:cxnLst>
                <a:cxn ang="0">
                  <a:pos x="6" y="15"/>
                </a:cxn>
                <a:cxn ang="0">
                  <a:pos x="11" y="32"/>
                </a:cxn>
                <a:cxn ang="0">
                  <a:pos x="15" y="52"/>
                </a:cxn>
                <a:cxn ang="0">
                  <a:pos x="20" y="72"/>
                </a:cxn>
                <a:cxn ang="0">
                  <a:pos x="25" y="94"/>
                </a:cxn>
                <a:cxn ang="0">
                  <a:pos x="31" y="115"/>
                </a:cxn>
                <a:cxn ang="0">
                  <a:pos x="37" y="135"/>
                </a:cxn>
                <a:cxn ang="0">
                  <a:pos x="44" y="153"/>
                </a:cxn>
                <a:cxn ang="0">
                  <a:pos x="53" y="169"/>
                </a:cxn>
                <a:cxn ang="0">
                  <a:pos x="63" y="182"/>
                </a:cxn>
                <a:cxn ang="0">
                  <a:pos x="81" y="196"/>
                </a:cxn>
                <a:cxn ang="0">
                  <a:pos x="96" y="203"/>
                </a:cxn>
                <a:cxn ang="0">
                  <a:pos x="109" y="208"/>
                </a:cxn>
                <a:cxn ang="0">
                  <a:pos x="121" y="212"/>
                </a:cxn>
                <a:cxn ang="0">
                  <a:pos x="132" y="216"/>
                </a:cxn>
                <a:cxn ang="0">
                  <a:pos x="141" y="220"/>
                </a:cxn>
                <a:cxn ang="0">
                  <a:pos x="149" y="226"/>
                </a:cxn>
                <a:cxn ang="0">
                  <a:pos x="155" y="234"/>
                </a:cxn>
                <a:cxn ang="0">
                  <a:pos x="160" y="246"/>
                </a:cxn>
                <a:cxn ang="0">
                  <a:pos x="163" y="262"/>
                </a:cxn>
                <a:cxn ang="0">
                  <a:pos x="166" y="284"/>
                </a:cxn>
                <a:cxn ang="0">
                  <a:pos x="167" y="314"/>
                </a:cxn>
                <a:cxn ang="0">
                  <a:pos x="167" y="334"/>
                </a:cxn>
                <a:cxn ang="0">
                  <a:pos x="167" y="351"/>
                </a:cxn>
                <a:cxn ang="0">
                  <a:pos x="167" y="367"/>
                </a:cxn>
                <a:cxn ang="0">
                  <a:pos x="168" y="381"/>
                </a:cxn>
                <a:cxn ang="0">
                  <a:pos x="170" y="395"/>
                </a:cxn>
                <a:cxn ang="0">
                  <a:pos x="175" y="409"/>
                </a:cxn>
                <a:cxn ang="0">
                  <a:pos x="182" y="423"/>
                </a:cxn>
                <a:cxn ang="0">
                  <a:pos x="193" y="438"/>
                </a:cxn>
                <a:cxn ang="0">
                  <a:pos x="207" y="454"/>
                </a:cxn>
                <a:cxn ang="0">
                  <a:pos x="224" y="470"/>
                </a:cxn>
                <a:cxn ang="0">
                  <a:pos x="234" y="476"/>
                </a:cxn>
                <a:cxn ang="0">
                  <a:pos x="243" y="480"/>
                </a:cxn>
                <a:cxn ang="0">
                  <a:pos x="251" y="482"/>
                </a:cxn>
                <a:cxn ang="0">
                  <a:pos x="257" y="483"/>
                </a:cxn>
                <a:cxn ang="0">
                  <a:pos x="262" y="485"/>
                </a:cxn>
                <a:cxn ang="0">
                  <a:pos x="267" y="488"/>
                </a:cxn>
                <a:cxn ang="0">
                  <a:pos x="270" y="494"/>
                </a:cxn>
                <a:cxn ang="0">
                  <a:pos x="271" y="504"/>
                </a:cxn>
                <a:cxn ang="0">
                  <a:pos x="272" y="518"/>
                </a:cxn>
                <a:cxn ang="0">
                  <a:pos x="271" y="546"/>
                </a:cxn>
                <a:cxn ang="0">
                  <a:pos x="267" y="568"/>
                </a:cxn>
                <a:cxn ang="0">
                  <a:pos x="262" y="589"/>
                </a:cxn>
                <a:cxn ang="0">
                  <a:pos x="255" y="610"/>
                </a:cxn>
                <a:cxn ang="0">
                  <a:pos x="249" y="631"/>
                </a:cxn>
                <a:cxn ang="0">
                  <a:pos x="242" y="652"/>
                </a:cxn>
                <a:cxn ang="0">
                  <a:pos x="237" y="673"/>
                </a:cxn>
                <a:cxn ang="0">
                  <a:pos x="233" y="695"/>
                </a:cxn>
                <a:cxn ang="0">
                  <a:pos x="231" y="718"/>
                </a:cxn>
                <a:cxn ang="0">
                  <a:pos x="232" y="742"/>
                </a:cxn>
                <a:cxn ang="0">
                  <a:pos x="237" y="767"/>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8" name="Freeform 134"/>
            <p:cNvSpPr>
              <a:spLocks/>
            </p:cNvSpPr>
            <p:nvPr/>
          </p:nvSpPr>
          <p:spPr bwMode="auto">
            <a:xfrm>
              <a:off x="970" y="1651"/>
              <a:ext cx="557" cy="424"/>
            </a:xfrm>
            <a:custGeom>
              <a:avLst/>
              <a:gdLst/>
              <a:ahLst/>
              <a:cxnLst>
                <a:cxn ang="0">
                  <a:pos x="17" y="3"/>
                </a:cxn>
                <a:cxn ang="0">
                  <a:pos x="35" y="0"/>
                </a:cxn>
                <a:cxn ang="0">
                  <a:pos x="55" y="1"/>
                </a:cxn>
                <a:cxn ang="0">
                  <a:pos x="75" y="6"/>
                </a:cxn>
                <a:cxn ang="0">
                  <a:pos x="96" y="13"/>
                </a:cxn>
                <a:cxn ang="0">
                  <a:pos x="116" y="23"/>
                </a:cxn>
                <a:cxn ang="0">
                  <a:pos x="137" y="34"/>
                </a:cxn>
                <a:cxn ang="0">
                  <a:pos x="157" y="48"/>
                </a:cxn>
                <a:cxn ang="0">
                  <a:pos x="176" y="62"/>
                </a:cxn>
                <a:cxn ang="0">
                  <a:pos x="194" y="77"/>
                </a:cxn>
                <a:cxn ang="0">
                  <a:pos x="210" y="93"/>
                </a:cxn>
                <a:cxn ang="0">
                  <a:pos x="225" y="109"/>
                </a:cxn>
                <a:cxn ang="0">
                  <a:pos x="237" y="124"/>
                </a:cxn>
                <a:cxn ang="0">
                  <a:pos x="248" y="138"/>
                </a:cxn>
                <a:cxn ang="0">
                  <a:pos x="255" y="151"/>
                </a:cxn>
                <a:cxn ang="0">
                  <a:pos x="260" y="163"/>
                </a:cxn>
                <a:cxn ang="0">
                  <a:pos x="273" y="197"/>
                </a:cxn>
                <a:cxn ang="0">
                  <a:pos x="286" y="215"/>
                </a:cxn>
                <a:cxn ang="0">
                  <a:pos x="300" y="230"/>
                </a:cxn>
                <a:cxn ang="0">
                  <a:pos x="315" y="243"/>
                </a:cxn>
                <a:cxn ang="0">
                  <a:pos x="332" y="255"/>
                </a:cxn>
                <a:cxn ang="0">
                  <a:pos x="350" y="264"/>
                </a:cxn>
                <a:cxn ang="0">
                  <a:pos x="370" y="273"/>
                </a:cxn>
                <a:cxn ang="0">
                  <a:pos x="389" y="281"/>
                </a:cxn>
                <a:cxn ang="0">
                  <a:pos x="409" y="289"/>
                </a:cxn>
                <a:cxn ang="0">
                  <a:pos x="428" y="298"/>
                </a:cxn>
                <a:cxn ang="0">
                  <a:pos x="448" y="308"/>
                </a:cxn>
                <a:cxn ang="0">
                  <a:pos x="466" y="319"/>
                </a:cxn>
                <a:cxn ang="0">
                  <a:pos x="483" y="331"/>
                </a:cxn>
                <a:cxn ang="0">
                  <a:pos x="499" y="347"/>
                </a:cxn>
                <a:cxn ang="0">
                  <a:pos x="514" y="365"/>
                </a:cxn>
                <a:cxn ang="0">
                  <a:pos x="522" y="378"/>
                </a:cxn>
                <a:cxn ang="0">
                  <a:pos x="524" y="381"/>
                </a:cxn>
                <a:cxn ang="0">
                  <a:pos x="526" y="385"/>
                </a:cxn>
                <a:cxn ang="0">
                  <a:pos x="528" y="388"/>
                </a:cxn>
                <a:cxn ang="0">
                  <a:pos x="530" y="391"/>
                </a:cxn>
                <a:cxn ang="0">
                  <a:pos x="532" y="394"/>
                </a:cxn>
                <a:cxn ang="0">
                  <a:pos x="534" y="397"/>
                </a:cxn>
                <a:cxn ang="0">
                  <a:pos x="536" y="400"/>
                </a:cxn>
                <a:cxn ang="0">
                  <a:pos x="538" y="403"/>
                </a:cxn>
                <a:cxn ang="0">
                  <a:pos x="541" y="406"/>
                </a:cxn>
                <a:cxn ang="0">
                  <a:pos x="543" y="409"/>
                </a:cxn>
                <a:cxn ang="0">
                  <a:pos x="546" y="412"/>
                </a:cxn>
                <a:cxn ang="0">
                  <a:pos x="548" y="415"/>
                </a:cxn>
                <a:cxn ang="0">
                  <a:pos x="550" y="417"/>
                </a:cxn>
                <a:cxn ang="0">
                  <a:pos x="553" y="420"/>
                </a:cxn>
                <a:cxn ang="0">
                  <a:pos x="556" y="42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19" name="Freeform 135"/>
            <p:cNvSpPr>
              <a:spLocks/>
            </p:cNvSpPr>
            <p:nvPr/>
          </p:nvSpPr>
          <p:spPr bwMode="auto">
            <a:xfrm>
              <a:off x="4165" y="3560"/>
              <a:ext cx="167" cy="237"/>
            </a:xfrm>
            <a:custGeom>
              <a:avLst/>
              <a:gdLst/>
              <a:ahLst/>
              <a:cxnLst>
                <a:cxn ang="0">
                  <a:pos x="166" y="0"/>
                </a:cxn>
                <a:cxn ang="0">
                  <a:pos x="145" y="2"/>
                </a:cxn>
                <a:cxn ang="0">
                  <a:pos x="135" y="4"/>
                </a:cxn>
                <a:cxn ang="0">
                  <a:pos x="126" y="7"/>
                </a:cxn>
                <a:cxn ang="0">
                  <a:pos x="118" y="11"/>
                </a:cxn>
                <a:cxn ang="0">
                  <a:pos x="111" y="15"/>
                </a:cxn>
                <a:cxn ang="0">
                  <a:pos x="103" y="20"/>
                </a:cxn>
                <a:cxn ang="0">
                  <a:pos x="97" y="26"/>
                </a:cxn>
                <a:cxn ang="0">
                  <a:pos x="91" y="33"/>
                </a:cxn>
                <a:cxn ang="0">
                  <a:pos x="86" y="40"/>
                </a:cxn>
                <a:cxn ang="0">
                  <a:pos x="81" y="48"/>
                </a:cxn>
                <a:cxn ang="0">
                  <a:pos x="76" y="56"/>
                </a:cxn>
                <a:cxn ang="0">
                  <a:pos x="71" y="64"/>
                </a:cxn>
                <a:cxn ang="0">
                  <a:pos x="67" y="72"/>
                </a:cxn>
                <a:cxn ang="0">
                  <a:pos x="63" y="82"/>
                </a:cxn>
                <a:cxn ang="0">
                  <a:pos x="60" y="91"/>
                </a:cxn>
                <a:cxn ang="0">
                  <a:pos x="56" y="100"/>
                </a:cxn>
                <a:cxn ang="0">
                  <a:pos x="53" y="110"/>
                </a:cxn>
                <a:cxn ang="0">
                  <a:pos x="50" y="120"/>
                </a:cxn>
                <a:cxn ang="0">
                  <a:pos x="47" y="130"/>
                </a:cxn>
                <a:cxn ang="0">
                  <a:pos x="43" y="139"/>
                </a:cxn>
                <a:cxn ang="0">
                  <a:pos x="41" y="149"/>
                </a:cxn>
                <a:cxn ang="0">
                  <a:pos x="37" y="159"/>
                </a:cxn>
                <a:cxn ang="0">
                  <a:pos x="34" y="169"/>
                </a:cxn>
                <a:cxn ang="0">
                  <a:pos x="31" y="178"/>
                </a:cxn>
                <a:cxn ang="0">
                  <a:pos x="27" y="187"/>
                </a:cxn>
                <a:cxn ang="0">
                  <a:pos x="23" y="196"/>
                </a:cxn>
                <a:cxn ang="0">
                  <a:pos x="19" y="205"/>
                </a:cxn>
                <a:cxn ang="0">
                  <a:pos x="15" y="213"/>
                </a:cxn>
                <a:cxn ang="0">
                  <a:pos x="10" y="221"/>
                </a:cxn>
                <a:cxn ang="0">
                  <a:pos x="5" y="229"/>
                </a:cxn>
                <a:cxn ang="0">
                  <a:pos x="0" y="236"/>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20" name="Freeform 136"/>
            <p:cNvSpPr>
              <a:spLocks/>
            </p:cNvSpPr>
            <p:nvPr/>
          </p:nvSpPr>
          <p:spPr bwMode="auto">
            <a:xfrm>
              <a:off x="3372" y="2896"/>
              <a:ext cx="427" cy="87"/>
            </a:xfrm>
            <a:custGeom>
              <a:avLst/>
              <a:gdLst/>
              <a:ahLst/>
              <a:cxnLst>
                <a:cxn ang="0">
                  <a:pos x="0" y="3"/>
                </a:cxn>
                <a:cxn ang="0">
                  <a:pos x="26" y="0"/>
                </a:cxn>
                <a:cxn ang="0">
                  <a:pos x="39" y="0"/>
                </a:cxn>
                <a:cxn ang="0">
                  <a:pos x="52" y="0"/>
                </a:cxn>
                <a:cxn ang="0">
                  <a:pos x="65" y="1"/>
                </a:cxn>
                <a:cxn ang="0">
                  <a:pos x="78" y="2"/>
                </a:cxn>
                <a:cxn ang="0">
                  <a:pos x="92" y="4"/>
                </a:cxn>
                <a:cxn ang="0">
                  <a:pos x="105" y="6"/>
                </a:cxn>
                <a:cxn ang="0">
                  <a:pos x="118" y="9"/>
                </a:cxn>
                <a:cxn ang="0">
                  <a:pos x="132" y="12"/>
                </a:cxn>
                <a:cxn ang="0">
                  <a:pos x="145" y="15"/>
                </a:cxn>
                <a:cxn ang="0">
                  <a:pos x="158" y="19"/>
                </a:cxn>
                <a:cxn ang="0">
                  <a:pos x="171" y="23"/>
                </a:cxn>
                <a:cxn ang="0">
                  <a:pos x="185" y="27"/>
                </a:cxn>
                <a:cxn ang="0">
                  <a:pos x="198" y="31"/>
                </a:cxn>
                <a:cxn ang="0">
                  <a:pos x="212" y="36"/>
                </a:cxn>
                <a:cxn ang="0">
                  <a:pos x="225" y="40"/>
                </a:cxn>
                <a:cxn ang="0">
                  <a:pos x="238" y="45"/>
                </a:cxn>
                <a:cxn ang="0">
                  <a:pos x="252" y="49"/>
                </a:cxn>
                <a:cxn ang="0">
                  <a:pos x="265" y="54"/>
                </a:cxn>
                <a:cxn ang="0">
                  <a:pos x="278" y="58"/>
                </a:cxn>
                <a:cxn ang="0">
                  <a:pos x="292" y="62"/>
                </a:cxn>
                <a:cxn ang="0">
                  <a:pos x="305" y="66"/>
                </a:cxn>
                <a:cxn ang="0">
                  <a:pos x="318" y="70"/>
                </a:cxn>
                <a:cxn ang="0">
                  <a:pos x="332" y="73"/>
                </a:cxn>
                <a:cxn ang="0">
                  <a:pos x="345" y="76"/>
                </a:cxn>
                <a:cxn ang="0">
                  <a:pos x="359" y="79"/>
                </a:cxn>
                <a:cxn ang="0">
                  <a:pos x="372" y="81"/>
                </a:cxn>
                <a:cxn ang="0">
                  <a:pos x="386" y="83"/>
                </a:cxn>
                <a:cxn ang="0">
                  <a:pos x="399" y="85"/>
                </a:cxn>
                <a:cxn ang="0">
                  <a:pos x="412" y="86"/>
                </a:cxn>
                <a:cxn ang="0">
                  <a:pos x="426" y="86"/>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21" name="Line 137"/>
            <p:cNvSpPr>
              <a:spLocks noChangeShapeType="1"/>
            </p:cNvSpPr>
            <p:nvPr/>
          </p:nvSpPr>
          <p:spPr bwMode="auto">
            <a:xfrm flipV="1">
              <a:off x="3467" y="2770"/>
              <a:ext cx="47" cy="11"/>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522" name="Freeform 138"/>
            <p:cNvSpPr>
              <a:spLocks/>
            </p:cNvSpPr>
            <p:nvPr/>
          </p:nvSpPr>
          <p:spPr bwMode="auto">
            <a:xfrm>
              <a:off x="1194" y="1047"/>
              <a:ext cx="547" cy="485"/>
            </a:xfrm>
            <a:custGeom>
              <a:avLst/>
              <a:gdLst/>
              <a:ahLst/>
              <a:cxnLst>
                <a:cxn ang="0">
                  <a:pos x="13" y="473"/>
                </a:cxn>
                <a:cxn ang="0">
                  <a:pos x="26" y="463"/>
                </a:cxn>
                <a:cxn ang="0">
                  <a:pos x="40" y="454"/>
                </a:cxn>
                <a:cxn ang="0">
                  <a:pos x="52" y="445"/>
                </a:cxn>
                <a:cxn ang="0">
                  <a:pos x="65" y="437"/>
                </a:cxn>
                <a:cxn ang="0">
                  <a:pos x="77" y="429"/>
                </a:cxn>
                <a:cxn ang="0">
                  <a:pos x="89" y="420"/>
                </a:cxn>
                <a:cxn ang="0">
                  <a:pos x="100" y="411"/>
                </a:cxn>
                <a:cxn ang="0">
                  <a:pos x="111" y="401"/>
                </a:cxn>
                <a:cxn ang="0">
                  <a:pos x="122" y="391"/>
                </a:cxn>
                <a:cxn ang="0">
                  <a:pos x="131" y="380"/>
                </a:cxn>
                <a:cxn ang="0">
                  <a:pos x="140" y="368"/>
                </a:cxn>
                <a:cxn ang="0">
                  <a:pos x="148" y="355"/>
                </a:cxn>
                <a:cxn ang="0">
                  <a:pos x="155" y="341"/>
                </a:cxn>
                <a:cxn ang="0">
                  <a:pos x="161" y="324"/>
                </a:cxn>
                <a:cxn ang="0">
                  <a:pos x="166" y="307"/>
                </a:cxn>
                <a:cxn ang="0">
                  <a:pos x="170" y="288"/>
                </a:cxn>
                <a:cxn ang="0">
                  <a:pos x="173" y="278"/>
                </a:cxn>
                <a:cxn ang="0">
                  <a:pos x="176" y="268"/>
                </a:cxn>
                <a:cxn ang="0">
                  <a:pos x="179" y="260"/>
                </a:cxn>
                <a:cxn ang="0">
                  <a:pos x="182" y="253"/>
                </a:cxn>
                <a:cxn ang="0">
                  <a:pos x="185" y="246"/>
                </a:cxn>
                <a:cxn ang="0">
                  <a:pos x="188" y="240"/>
                </a:cxn>
                <a:cxn ang="0">
                  <a:pos x="192" y="234"/>
                </a:cxn>
                <a:cxn ang="0">
                  <a:pos x="197" y="229"/>
                </a:cxn>
                <a:cxn ang="0">
                  <a:pos x="202" y="225"/>
                </a:cxn>
                <a:cxn ang="0">
                  <a:pos x="209" y="220"/>
                </a:cxn>
                <a:cxn ang="0">
                  <a:pos x="216" y="216"/>
                </a:cxn>
                <a:cxn ang="0">
                  <a:pos x="224" y="212"/>
                </a:cxn>
                <a:cxn ang="0">
                  <a:pos x="233" y="207"/>
                </a:cxn>
                <a:cxn ang="0">
                  <a:pos x="243" y="203"/>
                </a:cxn>
                <a:cxn ang="0">
                  <a:pos x="266" y="194"/>
                </a:cxn>
                <a:cxn ang="0">
                  <a:pos x="284" y="188"/>
                </a:cxn>
                <a:cxn ang="0">
                  <a:pos x="302" y="182"/>
                </a:cxn>
                <a:cxn ang="0">
                  <a:pos x="321" y="177"/>
                </a:cxn>
                <a:cxn ang="0">
                  <a:pos x="340" y="171"/>
                </a:cxn>
                <a:cxn ang="0">
                  <a:pos x="360" y="166"/>
                </a:cxn>
                <a:cxn ang="0">
                  <a:pos x="379" y="161"/>
                </a:cxn>
                <a:cxn ang="0">
                  <a:pos x="399" y="155"/>
                </a:cxn>
                <a:cxn ang="0">
                  <a:pos x="418" y="149"/>
                </a:cxn>
                <a:cxn ang="0">
                  <a:pos x="437" y="143"/>
                </a:cxn>
                <a:cxn ang="0">
                  <a:pos x="455" y="135"/>
                </a:cxn>
                <a:cxn ang="0">
                  <a:pos x="472" y="127"/>
                </a:cxn>
                <a:cxn ang="0">
                  <a:pos x="489" y="118"/>
                </a:cxn>
                <a:cxn ang="0">
                  <a:pos x="505" y="107"/>
                </a:cxn>
                <a:cxn ang="0">
                  <a:pos x="520" y="96"/>
                </a:cxn>
                <a:cxn ang="0">
                  <a:pos x="533" y="83"/>
                </a:cxn>
                <a:cxn ang="0">
                  <a:pos x="539" y="71"/>
                </a:cxn>
                <a:cxn ang="0">
                  <a:pos x="542" y="64"/>
                </a:cxn>
                <a:cxn ang="0">
                  <a:pos x="544" y="57"/>
                </a:cxn>
                <a:cxn ang="0">
                  <a:pos x="546" y="51"/>
                </a:cxn>
                <a:cxn ang="0">
                  <a:pos x="546" y="45"/>
                </a:cxn>
                <a:cxn ang="0">
                  <a:pos x="546" y="39"/>
                </a:cxn>
                <a:cxn ang="0">
                  <a:pos x="544" y="34"/>
                </a:cxn>
                <a:cxn ang="0">
                  <a:pos x="542" y="29"/>
                </a:cxn>
                <a:cxn ang="0">
                  <a:pos x="539" y="24"/>
                </a:cxn>
                <a:cxn ang="0">
                  <a:pos x="535" y="19"/>
                </a:cxn>
                <a:cxn ang="0">
                  <a:pos x="530" y="15"/>
                </a:cxn>
                <a:cxn ang="0">
                  <a:pos x="524" y="11"/>
                </a:cxn>
                <a:cxn ang="0">
                  <a:pos x="518" y="7"/>
                </a:cxn>
                <a:cxn ang="0">
                  <a:pos x="510" y="4"/>
                </a:cxn>
                <a:cxn ang="0">
                  <a:pos x="502" y="1"/>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23" name="Freeform 139"/>
            <p:cNvSpPr>
              <a:spLocks/>
            </p:cNvSpPr>
            <p:nvPr/>
          </p:nvSpPr>
          <p:spPr bwMode="auto">
            <a:xfrm>
              <a:off x="1360" y="1429"/>
              <a:ext cx="771" cy="398"/>
            </a:xfrm>
            <a:custGeom>
              <a:avLst/>
              <a:gdLst/>
              <a:ahLst/>
              <a:cxnLst>
                <a:cxn ang="0">
                  <a:pos x="29" y="205"/>
                </a:cxn>
                <a:cxn ang="0">
                  <a:pos x="53" y="199"/>
                </a:cxn>
                <a:cxn ang="0">
                  <a:pos x="74" y="189"/>
                </a:cxn>
                <a:cxn ang="0">
                  <a:pos x="92" y="176"/>
                </a:cxn>
                <a:cxn ang="0">
                  <a:pos x="107" y="162"/>
                </a:cxn>
                <a:cxn ang="0">
                  <a:pos x="121" y="146"/>
                </a:cxn>
                <a:cxn ang="0">
                  <a:pos x="134" y="130"/>
                </a:cxn>
                <a:cxn ang="0">
                  <a:pos x="147" y="114"/>
                </a:cxn>
                <a:cxn ang="0">
                  <a:pos x="162" y="99"/>
                </a:cxn>
                <a:cxn ang="0">
                  <a:pos x="178" y="86"/>
                </a:cxn>
                <a:cxn ang="0">
                  <a:pos x="199" y="73"/>
                </a:cxn>
                <a:cxn ang="0">
                  <a:pos x="222" y="64"/>
                </a:cxn>
                <a:cxn ang="0">
                  <a:pos x="253" y="53"/>
                </a:cxn>
                <a:cxn ang="0">
                  <a:pos x="290" y="42"/>
                </a:cxn>
                <a:cxn ang="0">
                  <a:pos x="330" y="30"/>
                </a:cxn>
                <a:cxn ang="0">
                  <a:pos x="372" y="19"/>
                </a:cxn>
                <a:cxn ang="0">
                  <a:pos x="413" y="10"/>
                </a:cxn>
                <a:cxn ang="0">
                  <a:pos x="450" y="3"/>
                </a:cxn>
                <a:cxn ang="0">
                  <a:pos x="482" y="0"/>
                </a:cxn>
                <a:cxn ang="0">
                  <a:pos x="506" y="1"/>
                </a:cxn>
                <a:cxn ang="0">
                  <a:pos x="521" y="7"/>
                </a:cxn>
                <a:cxn ang="0">
                  <a:pos x="540" y="32"/>
                </a:cxn>
                <a:cxn ang="0">
                  <a:pos x="552" y="54"/>
                </a:cxn>
                <a:cxn ang="0">
                  <a:pos x="564" y="78"/>
                </a:cxn>
                <a:cxn ang="0">
                  <a:pos x="576" y="104"/>
                </a:cxn>
                <a:cxn ang="0">
                  <a:pos x="587" y="131"/>
                </a:cxn>
                <a:cxn ang="0">
                  <a:pos x="598" y="158"/>
                </a:cxn>
                <a:cxn ang="0">
                  <a:pos x="611" y="185"/>
                </a:cxn>
                <a:cxn ang="0">
                  <a:pos x="624" y="211"/>
                </a:cxn>
                <a:cxn ang="0">
                  <a:pos x="640" y="237"/>
                </a:cxn>
                <a:cxn ang="0">
                  <a:pos x="656" y="260"/>
                </a:cxn>
                <a:cxn ang="0">
                  <a:pos x="674" y="277"/>
                </a:cxn>
                <a:cxn ang="0">
                  <a:pos x="684" y="282"/>
                </a:cxn>
                <a:cxn ang="0">
                  <a:pos x="693" y="283"/>
                </a:cxn>
                <a:cxn ang="0">
                  <a:pos x="701" y="281"/>
                </a:cxn>
                <a:cxn ang="0">
                  <a:pos x="709" y="279"/>
                </a:cxn>
                <a:cxn ang="0">
                  <a:pos x="717" y="276"/>
                </a:cxn>
                <a:cxn ang="0">
                  <a:pos x="725" y="275"/>
                </a:cxn>
                <a:cxn ang="0">
                  <a:pos x="733" y="276"/>
                </a:cxn>
                <a:cxn ang="0">
                  <a:pos x="741" y="281"/>
                </a:cxn>
                <a:cxn ang="0">
                  <a:pos x="750" y="291"/>
                </a:cxn>
                <a:cxn ang="0">
                  <a:pos x="760" y="307"/>
                </a:cxn>
                <a:cxn ang="0">
                  <a:pos x="763" y="315"/>
                </a:cxn>
                <a:cxn ang="0">
                  <a:pos x="764" y="324"/>
                </a:cxn>
                <a:cxn ang="0">
                  <a:pos x="765" y="333"/>
                </a:cxn>
                <a:cxn ang="0">
                  <a:pos x="765" y="342"/>
                </a:cxn>
                <a:cxn ang="0">
                  <a:pos x="765" y="351"/>
                </a:cxn>
                <a:cxn ang="0">
                  <a:pos x="765" y="361"/>
                </a:cxn>
                <a:cxn ang="0">
                  <a:pos x="765" y="370"/>
                </a:cxn>
                <a:cxn ang="0">
                  <a:pos x="766" y="379"/>
                </a:cxn>
                <a:cxn ang="0">
                  <a:pos x="767" y="388"/>
                </a:cxn>
                <a:cxn ang="0">
                  <a:pos x="770" y="397"/>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24" name="Freeform 140"/>
            <p:cNvSpPr>
              <a:spLocks/>
            </p:cNvSpPr>
            <p:nvPr/>
          </p:nvSpPr>
          <p:spPr bwMode="auto">
            <a:xfrm>
              <a:off x="1159" y="2014"/>
              <a:ext cx="226" cy="332"/>
            </a:xfrm>
            <a:custGeom>
              <a:avLst/>
              <a:gdLst/>
              <a:ahLst/>
              <a:cxnLst>
                <a:cxn ang="0">
                  <a:pos x="0" y="0"/>
                </a:cxn>
                <a:cxn ang="0">
                  <a:pos x="12" y="21"/>
                </a:cxn>
                <a:cxn ang="0">
                  <a:pos x="19" y="31"/>
                </a:cxn>
                <a:cxn ang="0">
                  <a:pos x="26" y="41"/>
                </a:cxn>
                <a:cxn ang="0">
                  <a:pos x="34" y="50"/>
                </a:cxn>
                <a:cxn ang="0">
                  <a:pos x="42" y="59"/>
                </a:cxn>
                <a:cxn ang="0">
                  <a:pos x="50" y="68"/>
                </a:cxn>
                <a:cxn ang="0">
                  <a:pos x="59" y="77"/>
                </a:cxn>
                <a:cxn ang="0">
                  <a:pos x="67" y="85"/>
                </a:cxn>
                <a:cxn ang="0">
                  <a:pos x="76" y="94"/>
                </a:cxn>
                <a:cxn ang="0">
                  <a:pos x="85" y="102"/>
                </a:cxn>
                <a:cxn ang="0">
                  <a:pos x="93" y="110"/>
                </a:cxn>
                <a:cxn ang="0">
                  <a:pos x="103" y="119"/>
                </a:cxn>
                <a:cxn ang="0">
                  <a:pos x="111" y="127"/>
                </a:cxn>
                <a:cxn ang="0">
                  <a:pos x="120" y="136"/>
                </a:cxn>
                <a:cxn ang="0">
                  <a:pos x="129" y="144"/>
                </a:cxn>
                <a:cxn ang="0">
                  <a:pos x="138" y="153"/>
                </a:cxn>
                <a:cxn ang="0">
                  <a:pos x="146" y="162"/>
                </a:cxn>
                <a:cxn ang="0">
                  <a:pos x="155" y="172"/>
                </a:cxn>
                <a:cxn ang="0">
                  <a:pos x="163" y="181"/>
                </a:cxn>
                <a:cxn ang="0">
                  <a:pos x="171" y="191"/>
                </a:cxn>
                <a:cxn ang="0">
                  <a:pos x="178" y="201"/>
                </a:cxn>
                <a:cxn ang="0">
                  <a:pos x="185" y="212"/>
                </a:cxn>
                <a:cxn ang="0">
                  <a:pos x="191" y="223"/>
                </a:cxn>
                <a:cxn ang="0">
                  <a:pos x="198" y="234"/>
                </a:cxn>
                <a:cxn ang="0">
                  <a:pos x="203" y="246"/>
                </a:cxn>
                <a:cxn ang="0">
                  <a:pos x="209" y="258"/>
                </a:cxn>
                <a:cxn ang="0">
                  <a:pos x="213" y="272"/>
                </a:cxn>
                <a:cxn ang="0">
                  <a:pos x="217" y="285"/>
                </a:cxn>
                <a:cxn ang="0">
                  <a:pos x="220" y="300"/>
                </a:cxn>
                <a:cxn ang="0">
                  <a:pos x="223" y="315"/>
                </a:cxn>
                <a:cxn ang="0">
                  <a:pos x="225" y="331"/>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25" name="Freeform 141"/>
            <p:cNvSpPr>
              <a:spLocks/>
            </p:cNvSpPr>
            <p:nvPr/>
          </p:nvSpPr>
          <p:spPr bwMode="auto">
            <a:xfrm>
              <a:off x="1538" y="1767"/>
              <a:ext cx="359" cy="566"/>
            </a:xfrm>
            <a:custGeom>
              <a:avLst/>
              <a:gdLst/>
              <a:ahLst/>
              <a:cxnLst>
                <a:cxn ang="0">
                  <a:pos x="13" y="472"/>
                </a:cxn>
                <a:cxn ang="0">
                  <a:pos x="30" y="485"/>
                </a:cxn>
                <a:cxn ang="0">
                  <a:pos x="50" y="498"/>
                </a:cxn>
                <a:cxn ang="0">
                  <a:pos x="73" y="511"/>
                </a:cxn>
                <a:cxn ang="0">
                  <a:pos x="97" y="524"/>
                </a:cxn>
                <a:cxn ang="0">
                  <a:pos x="122" y="535"/>
                </a:cxn>
                <a:cxn ang="0">
                  <a:pos x="149" y="546"/>
                </a:cxn>
                <a:cxn ang="0">
                  <a:pos x="176" y="554"/>
                </a:cxn>
                <a:cxn ang="0">
                  <a:pos x="202" y="560"/>
                </a:cxn>
                <a:cxn ang="0">
                  <a:pos x="228" y="564"/>
                </a:cxn>
                <a:cxn ang="0">
                  <a:pos x="253" y="564"/>
                </a:cxn>
                <a:cxn ang="0">
                  <a:pos x="277" y="561"/>
                </a:cxn>
                <a:cxn ang="0">
                  <a:pos x="298" y="555"/>
                </a:cxn>
                <a:cxn ang="0">
                  <a:pos x="316" y="543"/>
                </a:cxn>
                <a:cxn ang="0">
                  <a:pos x="331" y="528"/>
                </a:cxn>
                <a:cxn ang="0">
                  <a:pos x="343" y="507"/>
                </a:cxn>
                <a:cxn ang="0">
                  <a:pos x="349" y="489"/>
                </a:cxn>
                <a:cxn ang="0">
                  <a:pos x="352" y="477"/>
                </a:cxn>
                <a:cxn ang="0">
                  <a:pos x="354" y="465"/>
                </a:cxn>
                <a:cxn ang="0">
                  <a:pos x="356" y="453"/>
                </a:cxn>
                <a:cxn ang="0">
                  <a:pos x="357" y="441"/>
                </a:cxn>
                <a:cxn ang="0">
                  <a:pos x="358" y="429"/>
                </a:cxn>
                <a:cxn ang="0">
                  <a:pos x="357" y="417"/>
                </a:cxn>
                <a:cxn ang="0">
                  <a:pos x="356" y="405"/>
                </a:cxn>
                <a:cxn ang="0">
                  <a:pos x="355" y="392"/>
                </a:cxn>
                <a:cxn ang="0">
                  <a:pos x="353" y="380"/>
                </a:cxn>
                <a:cxn ang="0">
                  <a:pos x="350" y="369"/>
                </a:cxn>
                <a:cxn ang="0">
                  <a:pos x="347" y="357"/>
                </a:cxn>
                <a:cxn ang="0">
                  <a:pos x="343" y="345"/>
                </a:cxn>
                <a:cxn ang="0">
                  <a:pos x="339" y="335"/>
                </a:cxn>
                <a:cxn ang="0">
                  <a:pos x="334" y="324"/>
                </a:cxn>
                <a:cxn ang="0">
                  <a:pos x="322" y="303"/>
                </a:cxn>
                <a:cxn ang="0">
                  <a:pos x="310" y="285"/>
                </a:cxn>
                <a:cxn ang="0">
                  <a:pos x="296" y="264"/>
                </a:cxn>
                <a:cxn ang="0">
                  <a:pos x="280" y="241"/>
                </a:cxn>
                <a:cxn ang="0">
                  <a:pos x="261" y="216"/>
                </a:cxn>
                <a:cxn ang="0">
                  <a:pos x="241" y="191"/>
                </a:cxn>
                <a:cxn ang="0">
                  <a:pos x="220" y="165"/>
                </a:cxn>
                <a:cxn ang="0">
                  <a:pos x="198" y="139"/>
                </a:cxn>
                <a:cxn ang="0">
                  <a:pos x="176" y="113"/>
                </a:cxn>
                <a:cxn ang="0">
                  <a:pos x="154" y="89"/>
                </a:cxn>
                <a:cxn ang="0">
                  <a:pos x="133" y="67"/>
                </a:cxn>
                <a:cxn ang="0">
                  <a:pos x="113" y="47"/>
                </a:cxn>
                <a:cxn ang="0">
                  <a:pos x="94" y="29"/>
                </a:cxn>
                <a:cxn ang="0">
                  <a:pos x="76" y="15"/>
                </a:cxn>
                <a:cxn ang="0">
                  <a:pos x="60" y="5"/>
                </a:cxn>
                <a:cxn ang="0">
                  <a:pos x="47" y="0"/>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26" name="Freeform 142"/>
            <p:cNvSpPr>
              <a:spLocks/>
            </p:cNvSpPr>
            <p:nvPr/>
          </p:nvSpPr>
          <p:spPr bwMode="auto">
            <a:xfrm>
              <a:off x="2009" y="1944"/>
              <a:ext cx="156" cy="307"/>
            </a:xfrm>
            <a:custGeom>
              <a:avLst/>
              <a:gdLst/>
              <a:ahLst/>
              <a:cxnLst>
                <a:cxn ang="0">
                  <a:pos x="2" y="0"/>
                </a:cxn>
                <a:cxn ang="0">
                  <a:pos x="0" y="11"/>
                </a:cxn>
                <a:cxn ang="0">
                  <a:pos x="0" y="17"/>
                </a:cxn>
                <a:cxn ang="0">
                  <a:pos x="1" y="22"/>
                </a:cxn>
                <a:cxn ang="0">
                  <a:pos x="3" y="28"/>
                </a:cxn>
                <a:cxn ang="0">
                  <a:pos x="5" y="32"/>
                </a:cxn>
                <a:cxn ang="0">
                  <a:pos x="9" y="38"/>
                </a:cxn>
                <a:cxn ang="0">
                  <a:pos x="12" y="42"/>
                </a:cxn>
                <a:cxn ang="0">
                  <a:pos x="17" y="47"/>
                </a:cxn>
                <a:cxn ang="0">
                  <a:pos x="21" y="52"/>
                </a:cxn>
                <a:cxn ang="0">
                  <a:pos x="27" y="57"/>
                </a:cxn>
                <a:cxn ang="0">
                  <a:pos x="33" y="61"/>
                </a:cxn>
                <a:cxn ang="0">
                  <a:pos x="39" y="66"/>
                </a:cxn>
                <a:cxn ang="0">
                  <a:pos x="45" y="70"/>
                </a:cxn>
                <a:cxn ang="0">
                  <a:pos x="51" y="75"/>
                </a:cxn>
                <a:cxn ang="0">
                  <a:pos x="58" y="80"/>
                </a:cxn>
                <a:cxn ang="0">
                  <a:pos x="65" y="84"/>
                </a:cxn>
                <a:cxn ang="0">
                  <a:pos x="72" y="88"/>
                </a:cxn>
                <a:cxn ang="0">
                  <a:pos x="79" y="93"/>
                </a:cxn>
                <a:cxn ang="0">
                  <a:pos x="85" y="98"/>
                </a:cxn>
                <a:cxn ang="0">
                  <a:pos x="92" y="103"/>
                </a:cxn>
                <a:cxn ang="0">
                  <a:pos x="99" y="108"/>
                </a:cxn>
                <a:cxn ang="0">
                  <a:pos x="105" y="112"/>
                </a:cxn>
                <a:cxn ang="0">
                  <a:pos x="111" y="118"/>
                </a:cxn>
                <a:cxn ang="0">
                  <a:pos x="117" y="123"/>
                </a:cxn>
                <a:cxn ang="0">
                  <a:pos x="122" y="128"/>
                </a:cxn>
                <a:cxn ang="0">
                  <a:pos x="127" y="134"/>
                </a:cxn>
                <a:cxn ang="0">
                  <a:pos x="132" y="140"/>
                </a:cxn>
                <a:cxn ang="0">
                  <a:pos x="136" y="146"/>
                </a:cxn>
                <a:cxn ang="0">
                  <a:pos x="139" y="152"/>
                </a:cxn>
                <a:cxn ang="0">
                  <a:pos x="142" y="158"/>
                </a:cxn>
                <a:cxn ang="0">
                  <a:pos x="144" y="165"/>
                </a:cxn>
                <a:cxn ang="0">
                  <a:pos x="147" y="177"/>
                </a:cxn>
                <a:cxn ang="0">
                  <a:pos x="149" y="183"/>
                </a:cxn>
                <a:cxn ang="0">
                  <a:pos x="150" y="188"/>
                </a:cxn>
                <a:cxn ang="0">
                  <a:pos x="151" y="193"/>
                </a:cxn>
                <a:cxn ang="0">
                  <a:pos x="152" y="198"/>
                </a:cxn>
                <a:cxn ang="0">
                  <a:pos x="153" y="203"/>
                </a:cxn>
                <a:cxn ang="0">
                  <a:pos x="154" y="207"/>
                </a:cxn>
                <a:cxn ang="0">
                  <a:pos x="154" y="212"/>
                </a:cxn>
                <a:cxn ang="0">
                  <a:pos x="155" y="216"/>
                </a:cxn>
                <a:cxn ang="0">
                  <a:pos x="155" y="220"/>
                </a:cxn>
                <a:cxn ang="0">
                  <a:pos x="155" y="224"/>
                </a:cxn>
                <a:cxn ang="0">
                  <a:pos x="155" y="228"/>
                </a:cxn>
                <a:cxn ang="0">
                  <a:pos x="155" y="231"/>
                </a:cxn>
                <a:cxn ang="0">
                  <a:pos x="154" y="235"/>
                </a:cxn>
                <a:cxn ang="0">
                  <a:pos x="154" y="238"/>
                </a:cxn>
                <a:cxn ang="0">
                  <a:pos x="153" y="242"/>
                </a:cxn>
                <a:cxn ang="0">
                  <a:pos x="152" y="246"/>
                </a:cxn>
                <a:cxn ang="0">
                  <a:pos x="150" y="249"/>
                </a:cxn>
                <a:cxn ang="0">
                  <a:pos x="149" y="253"/>
                </a:cxn>
                <a:cxn ang="0">
                  <a:pos x="147" y="256"/>
                </a:cxn>
                <a:cxn ang="0">
                  <a:pos x="145" y="260"/>
                </a:cxn>
                <a:cxn ang="0">
                  <a:pos x="143" y="264"/>
                </a:cxn>
                <a:cxn ang="0">
                  <a:pos x="140" y="268"/>
                </a:cxn>
                <a:cxn ang="0">
                  <a:pos x="137" y="272"/>
                </a:cxn>
                <a:cxn ang="0">
                  <a:pos x="134" y="276"/>
                </a:cxn>
                <a:cxn ang="0">
                  <a:pos x="130" y="281"/>
                </a:cxn>
                <a:cxn ang="0">
                  <a:pos x="127" y="285"/>
                </a:cxn>
                <a:cxn ang="0">
                  <a:pos x="123" y="290"/>
                </a:cxn>
                <a:cxn ang="0">
                  <a:pos x="118" y="295"/>
                </a:cxn>
                <a:cxn ang="0">
                  <a:pos x="113" y="300"/>
                </a:cxn>
                <a:cxn ang="0">
                  <a:pos x="109" y="306"/>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27" name="Freeform 143"/>
            <p:cNvSpPr>
              <a:spLocks/>
            </p:cNvSpPr>
            <p:nvPr/>
          </p:nvSpPr>
          <p:spPr bwMode="auto">
            <a:xfrm>
              <a:off x="2153" y="1932"/>
              <a:ext cx="535" cy="213"/>
            </a:xfrm>
            <a:custGeom>
              <a:avLst/>
              <a:gdLst/>
              <a:ahLst/>
              <a:cxnLst>
                <a:cxn ang="0">
                  <a:pos x="0" y="212"/>
                </a:cxn>
                <a:cxn ang="0">
                  <a:pos x="9" y="188"/>
                </a:cxn>
                <a:cxn ang="0">
                  <a:pos x="16" y="176"/>
                </a:cxn>
                <a:cxn ang="0">
                  <a:pos x="25" y="165"/>
                </a:cxn>
                <a:cxn ang="0">
                  <a:pos x="35" y="154"/>
                </a:cxn>
                <a:cxn ang="0">
                  <a:pos x="47" y="144"/>
                </a:cxn>
                <a:cxn ang="0">
                  <a:pos x="60" y="134"/>
                </a:cxn>
                <a:cxn ang="0">
                  <a:pos x="75" y="124"/>
                </a:cxn>
                <a:cxn ang="0">
                  <a:pos x="90" y="114"/>
                </a:cxn>
                <a:cxn ang="0">
                  <a:pos x="107" y="105"/>
                </a:cxn>
                <a:cxn ang="0">
                  <a:pos x="124" y="96"/>
                </a:cxn>
                <a:cxn ang="0">
                  <a:pos x="142" y="88"/>
                </a:cxn>
                <a:cxn ang="0">
                  <a:pos x="161" y="80"/>
                </a:cxn>
                <a:cxn ang="0">
                  <a:pos x="181" y="72"/>
                </a:cxn>
                <a:cxn ang="0">
                  <a:pos x="201" y="65"/>
                </a:cxn>
                <a:cxn ang="0">
                  <a:pos x="221" y="58"/>
                </a:cxn>
                <a:cxn ang="0">
                  <a:pos x="242" y="51"/>
                </a:cxn>
                <a:cxn ang="0">
                  <a:pos x="263" y="45"/>
                </a:cxn>
                <a:cxn ang="0">
                  <a:pos x="285" y="39"/>
                </a:cxn>
                <a:cxn ang="0">
                  <a:pos x="306" y="34"/>
                </a:cxn>
                <a:cxn ang="0">
                  <a:pos x="327" y="28"/>
                </a:cxn>
                <a:cxn ang="0">
                  <a:pos x="347" y="24"/>
                </a:cxn>
                <a:cxn ang="0">
                  <a:pos x="368" y="20"/>
                </a:cxn>
                <a:cxn ang="0">
                  <a:pos x="388" y="16"/>
                </a:cxn>
                <a:cxn ang="0">
                  <a:pos x="407" y="12"/>
                </a:cxn>
                <a:cxn ang="0">
                  <a:pos x="426" y="9"/>
                </a:cxn>
                <a:cxn ang="0">
                  <a:pos x="445" y="7"/>
                </a:cxn>
                <a:cxn ang="0">
                  <a:pos x="462" y="4"/>
                </a:cxn>
                <a:cxn ang="0">
                  <a:pos x="478" y="3"/>
                </a:cxn>
                <a:cxn ang="0">
                  <a:pos x="494" y="1"/>
                </a:cxn>
                <a:cxn ang="0">
                  <a:pos x="508" y="0"/>
                </a:cxn>
                <a:cxn ang="0">
                  <a:pos x="521" y="0"/>
                </a:cxn>
                <a:cxn ang="0">
                  <a:pos x="523" y="6"/>
                </a:cxn>
                <a:cxn ang="0">
                  <a:pos x="524" y="8"/>
                </a:cxn>
                <a:cxn ang="0">
                  <a:pos x="525" y="11"/>
                </a:cxn>
                <a:cxn ang="0">
                  <a:pos x="526" y="14"/>
                </a:cxn>
                <a:cxn ang="0">
                  <a:pos x="527" y="17"/>
                </a:cxn>
                <a:cxn ang="0">
                  <a:pos x="527" y="20"/>
                </a:cxn>
                <a:cxn ang="0">
                  <a:pos x="528" y="23"/>
                </a:cxn>
                <a:cxn ang="0">
                  <a:pos x="529" y="26"/>
                </a:cxn>
                <a:cxn ang="0">
                  <a:pos x="529" y="28"/>
                </a:cxn>
                <a:cxn ang="0">
                  <a:pos x="530" y="32"/>
                </a:cxn>
                <a:cxn ang="0">
                  <a:pos x="531" y="34"/>
                </a:cxn>
                <a:cxn ang="0">
                  <a:pos x="531" y="37"/>
                </a:cxn>
                <a:cxn ang="0">
                  <a:pos x="531" y="40"/>
                </a:cxn>
                <a:cxn ang="0">
                  <a:pos x="532" y="43"/>
                </a:cxn>
                <a:cxn ang="0">
                  <a:pos x="533" y="46"/>
                </a:cxn>
                <a:cxn ang="0">
                  <a:pos x="533" y="49"/>
                </a:cxn>
                <a:cxn ang="0">
                  <a:pos x="533" y="52"/>
                </a:cxn>
                <a:cxn ang="0">
                  <a:pos x="533" y="55"/>
                </a:cxn>
                <a:cxn ang="0">
                  <a:pos x="533" y="58"/>
                </a:cxn>
                <a:cxn ang="0">
                  <a:pos x="534" y="61"/>
                </a:cxn>
                <a:cxn ang="0">
                  <a:pos x="534" y="64"/>
                </a:cxn>
                <a:cxn ang="0">
                  <a:pos x="534" y="67"/>
                </a:cxn>
                <a:cxn ang="0">
                  <a:pos x="534" y="70"/>
                </a:cxn>
                <a:cxn ang="0">
                  <a:pos x="534" y="73"/>
                </a:cxn>
                <a:cxn ang="0">
                  <a:pos x="534" y="76"/>
                </a:cxn>
                <a:cxn ang="0">
                  <a:pos x="534" y="79"/>
                </a:cxn>
                <a:cxn ang="0">
                  <a:pos x="533" y="82"/>
                </a:cxn>
                <a:cxn ang="0">
                  <a:pos x="533" y="85"/>
                </a:cxn>
                <a:cxn ang="0">
                  <a:pos x="533" y="88"/>
                </a:cxn>
                <a:cxn ang="0">
                  <a:pos x="533" y="91"/>
                </a:cxn>
                <a:cxn ang="0">
                  <a:pos x="533" y="94"/>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28" name="Freeform 144"/>
            <p:cNvSpPr>
              <a:spLocks/>
            </p:cNvSpPr>
            <p:nvPr/>
          </p:nvSpPr>
          <p:spPr bwMode="auto">
            <a:xfrm>
              <a:off x="2840" y="894"/>
              <a:ext cx="332" cy="973"/>
            </a:xfrm>
            <a:custGeom>
              <a:avLst/>
              <a:gdLst/>
              <a:ahLst/>
              <a:cxnLst>
                <a:cxn ang="0">
                  <a:pos x="208" y="12"/>
                </a:cxn>
                <a:cxn ang="0">
                  <a:pos x="190" y="30"/>
                </a:cxn>
                <a:cxn ang="0">
                  <a:pos x="179" y="52"/>
                </a:cxn>
                <a:cxn ang="0">
                  <a:pos x="175" y="77"/>
                </a:cxn>
                <a:cxn ang="0">
                  <a:pos x="175" y="105"/>
                </a:cxn>
                <a:cxn ang="0">
                  <a:pos x="176" y="134"/>
                </a:cxn>
                <a:cxn ang="0">
                  <a:pos x="178" y="163"/>
                </a:cxn>
                <a:cxn ang="0">
                  <a:pos x="178" y="192"/>
                </a:cxn>
                <a:cxn ang="0">
                  <a:pos x="174" y="219"/>
                </a:cxn>
                <a:cxn ang="0">
                  <a:pos x="164" y="244"/>
                </a:cxn>
                <a:cxn ang="0">
                  <a:pos x="148" y="264"/>
                </a:cxn>
                <a:cxn ang="0">
                  <a:pos x="138" y="272"/>
                </a:cxn>
                <a:cxn ang="0">
                  <a:pos x="126" y="280"/>
                </a:cxn>
                <a:cxn ang="0">
                  <a:pos x="114" y="289"/>
                </a:cxn>
                <a:cxn ang="0">
                  <a:pos x="102" y="298"/>
                </a:cxn>
                <a:cxn ang="0">
                  <a:pos x="91" y="308"/>
                </a:cxn>
                <a:cxn ang="0">
                  <a:pos x="82" y="318"/>
                </a:cxn>
                <a:cxn ang="0">
                  <a:pos x="76" y="331"/>
                </a:cxn>
                <a:cxn ang="0">
                  <a:pos x="73" y="344"/>
                </a:cxn>
                <a:cxn ang="0">
                  <a:pos x="75" y="360"/>
                </a:cxn>
                <a:cxn ang="0">
                  <a:pos x="82" y="377"/>
                </a:cxn>
                <a:cxn ang="0">
                  <a:pos x="94" y="395"/>
                </a:cxn>
                <a:cxn ang="0">
                  <a:pos x="104" y="406"/>
                </a:cxn>
                <a:cxn ang="0">
                  <a:pos x="114" y="415"/>
                </a:cxn>
                <a:cxn ang="0">
                  <a:pos x="125" y="423"/>
                </a:cxn>
                <a:cxn ang="0">
                  <a:pos x="134" y="432"/>
                </a:cxn>
                <a:cxn ang="0">
                  <a:pos x="143" y="441"/>
                </a:cxn>
                <a:cxn ang="0">
                  <a:pos x="150" y="452"/>
                </a:cxn>
                <a:cxn ang="0">
                  <a:pos x="154" y="464"/>
                </a:cxn>
                <a:cxn ang="0">
                  <a:pos x="156" y="480"/>
                </a:cxn>
                <a:cxn ang="0">
                  <a:pos x="155" y="500"/>
                </a:cxn>
                <a:cxn ang="0">
                  <a:pos x="151" y="518"/>
                </a:cxn>
                <a:cxn ang="0">
                  <a:pos x="148" y="537"/>
                </a:cxn>
                <a:cxn ang="0">
                  <a:pos x="144" y="562"/>
                </a:cxn>
                <a:cxn ang="0">
                  <a:pos x="138" y="590"/>
                </a:cxn>
                <a:cxn ang="0">
                  <a:pos x="133" y="621"/>
                </a:cxn>
                <a:cxn ang="0">
                  <a:pos x="127" y="652"/>
                </a:cxn>
                <a:cxn ang="0">
                  <a:pos x="121" y="680"/>
                </a:cxn>
                <a:cxn ang="0">
                  <a:pos x="116" y="706"/>
                </a:cxn>
                <a:cxn ang="0">
                  <a:pos x="112" y="726"/>
                </a:cxn>
                <a:cxn ang="0">
                  <a:pos x="108" y="739"/>
                </a:cxn>
                <a:cxn ang="0">
                  <a:pos x="96" y="750"/>
                </a:cxn>
                <a:cxn ang="0">
                  <a:pos x="83" y="757"/>
                </a:cxn>
                <a:cxn ang="0">
                  <a:pos x="70" y="760"/>
                </a:cxn>
                <a:cxn ang="0">
                  <a:pos x="57" y="761"/>
                </a:cxn>
                <a:cxn ang="0">
                  <a:pos x="46" y="761"/>
                </a:cxn>
                <a:cxn ang="0">
                  <a:pos x="35" y="761"/>
                </a:cxn>
                <a:cxn ang="0">
                  <a:pos x="25" y="763"/>
                </a:cxn>
                <a:cxn ang="0">
                  <a:pos x="17" y="768"/>
                </a:cxn>
                <a:cxn ang="0">
                  <a:pos x="10" y="777"/>
                </a:cxn>
                <a:cxn ang="0">
                  <a:pos x="4" y="792"/>
                </a:cxn>
                <a:cxn ang="0">
                  <a:pos x="0" y="814"/>
                </a:cxn>
                <a:cxn ang="0">
                  <a:pos x="6" y="851"/>
                </a:cxn>
                <a:cxn ang="0">
                  <a:pos x="24" y="877"/>
                </a:cxn>
                <a:cxn ang="0">
                  <a:pos x="52" y="900"/>
                </a:cxn>
                <a:cxn ang="0">
                  <a:pos x="87" y="921"/>
                </a:cxn>
                <a:cxn ang="0">
                  <a:pos x="127" y="939"/>
                </a:cxn>
                <a:cxn ang="0">
                  <a:pos x="169" y="953"/>
                </a:cxn>
                <a:cxn ang="0">
                  <a:pos x="212" y="964"/>
                </a:cxn>
                <a:cxn ang="0">
                  <a:pos x="253" y="970"/>
                </a:cxn>
                <a:cxn ang="0">
                  <a:pos x="291" y="972"/>
                </a:cxn>
                <a:cxn ang="0">
                  <a:pos x="322" y="969"/>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29" name="Freeform 145"/>
            <p:cNvSpPr>
              <a:spLocks/>
            </p:cNvSpPr>
            <p:nvPr/>
          </p:nvSpPr>
          <p:spPr bwMode="auto">
            <a:xfrm>
              <a:off x="2669" y="940"/>
              <a:ext cx="148" cy="214"/>
            </a:xfrm>
            <a:custGeom>
              <a:avLst/>
              <a:gdLst/>
              <a:ahLst/>
              <a:cxnLst>
                <a:cxn ang="0">
                  <a:pos x="76" y="213"/>
                </a:cxn>
                <a:cxn ang="0">
                  <a:pos x="80" y="198"/>
                </a:cxn>
                <a:cxn ang="0">
                  <a:pos x="81" y="192"/>
                </a:cxn>
                <a:cxn ang="0">
                  <a:pos x="81" y="185"/>
                </a:cxn>
                <a:cxn ang="0">
                  <a:pos x="80" y="178"/>
                </a:cxn>
                <a:cxn ang="0">
                  <a:pos x="78" y="172"/>
                </a:cxn>
                <a:cxn ang="0">
                  <a:pos x="76" y="166"/>
                </a:cxn>
                <a:cxn ang="0">
                  <a:pos x="73" y="161"/>
                </a:cxn>
                <a:cxn ang="0">
                  <a:pos x="70" y="155"/>
                </a:cxn>
                <a:cxn ang="0">
                  <a:pos x="67" y="150"/>
                </a:cxn>
                <a:cxn ang="0">
                  <a:pos x="63" y="144"/>
                </a:cxn>
                <a:cxn ang="0">
                  <a:pos x="59" y="139"/>
                </a:cxn>
                <a:cxn ang="0">
                  <a:pos x="54" y="134"/>
                </a:cxn>
                <a:cxn ang="0">
                  <a:pos x="50" y="129"/>
                </a:cxn>
                <a:cxn ang="0">
                  <a:pos x="45" y="124"/>
                </a:cxn>
                <a:cxn ang="0">
                  <a:pos x="40" y="119"/>
                </a:cxn>
                <a:cxn ang="0">
                  <a:pos x="35" y="114"/>
                </a:cxn>
                <a:cxn ang="0">
                  <a:pos x="31" y="108"/>
                </a:cxn>
                <a:cxn ang="0">
                  <a:pos x="26" y="103"/>
                </a:cxn>
                <a:cxn ang="0">
                  <a:pos x="22" y="98"/>
                </a:cxn>
                <a:cxn ang="0">
                  <a:pos x="17" y="93"/>
                </a:cxn>
                <a:cxn ang="0">
                  <a:pos x="14" y="88"/>
                </a:cxn>
                <a:cxn ang="0">
                  <a:pos x="10" y="82"/>
                </a:cxn>
                <a:cxn ang="0">
                  <a:pos x="7" y="76"/>
                </a:cxn>
                <a:cxn ang="0">
                  <a:pos x="5" y="71"/>
                </a:cxn>
                <a:cxn ang="0">
                  <a:pos x="3" y="65"/>
                </a:cxn>
                <a:cxn ang="0">
                  <a:pos x="1" y="59"/>
                </a:cxn>
                <a:cxn ang="0">
                  <a:pos x="0" y="52"/>
                </a:cxn>
                <a:cxn ang="0">
                  <a:pos x="0" y="46"/>
                </a:cxn>
                <a:cxn ang="0">
                  <a:pos x="1" y="39"/>
                </a:cxn>
                <a:cxn ang="0">
                  <a:pos x="2" y="32"/>
                </a:cxn>
                <a:cxn ang="0">
                  <a:pos x="5" y="24"/>
                </a:cxn>
                <a:cxn ang="0">
                  <a:pos x="13" y="22"/>
                </a:cxn>
                <a:cxn ang="0">
                  <a:pos x="18" y="21"/>
                </a:cxn>
                <a:cxn ang="0">
                  <a:pos x="22" y="20"/>
                </a:cxn>
                <a:cxn ang="0">
                  <a:pos x="27" y="18"/>
                </a:cxn>
                <a:cxn ang="0">
                  <a:pos x="31" y="17"/>
                </a:cxn>
                <a:cxn ang="0">
                  <a:pos x="35" y="16"/>
                </a:cxn>
                <a:cxn ang="0">
                  <a:pos x="40" y="15"/>
                </a:cxn>
                <a:cxn ang="0">
                  <a:pos x="44" y="14"/>
                </a:cxn>
                <a:cxn ang="0">
                  <a:pos x="49" y="12"/>
                </a:cxn>
                <a:cxn ang="0">
                  <a:pos x="53" y="11"/>
                </a:cxn>
                <a:cxn ang="0">
                  <a:pos x="57" y="10"/>
                </a:cxn>
                <a:cxn ang="0">
                  <a:pos x="62" y="9"/>
                </a:cxn>
                <a:cxn ang="0">
                  <a:pos x="66" y="8"/>
                </a:cxn>
                <a:cxn ang="0">
                  <a:pos x="71" y="7"/>
                </a:cxn>
                <a:cxn ang="0">
                  <a:pos x="75" y="6"/>
                </a:cxn>
                <a:cxn ang="0">
                  <a:pos x="79" y="5"/>
                </a:cxn>
                <a:cxn ang="0">
                  <a:pos x="84" y="4"/>
                </a:cxn>
                <a:cxn ang="0">
                  <a:pos x="88" y="3"/>
                </a:cxn>
                <a:cxn ang="0">
                  <a:pos x="93" y="2"/>
                </a:cxn>
                <a:cxn ang="0">
                  <a:pos x="97" y="2"/>
                </a:cxn>
                <a:cxn ang="0">
                  <a:pos x="101" y="1"/>
                </a:cxn>
                <a:cxn ang="0">
                  <a:pos x="106" y="1"/>
                </a:cxn>
                <a:cxn ang="0">
                  <a:pos x="111" y="0"/>
                </a:cxn>
                <a:cxn ang="0">
                  <a:pos x="115" y="0"/>
                </a:cxn>
                <a:cxn ang="0">
                  <a:pos x="119" y="0"/>
                </a:cxn>
                <a:cxn ang="0">
                  <a:pos x="124" y="0"/>
                </a:cxn>
                <a:cxn ang="0">
                  <a:pos x="129" y="0"/>
                </a:cxn>
                <a:cxn ang="0">
                  <a:pos x="133" y="0"/>
                </a:cxn>
                <a:cxn ang="0">
                  <a:pos x="138" y="0"/>
                </a:cxn>
                <a:cxn ang="0">
                  <a:pos x="142" y="0"/>
                </a:cxn>
                <a:cxn ang="0">
                  <a:pos x="147" y="1"/>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30" name="Freeform 146"/>
            <p:cNvSpPr>
              <a:spLocks/>
            </p:cNvSpPr>
            <p:nvPr/>
          </p:nvSpPr>
          <p:spPr bwMode="auto">
            <a:xfrm>
              <a:off x="2295" y="2737"/>
              <a:ext cx="709" cy="270"/>
            </a:xfrm>
            <a:custGeom>
              <a:avLst/>
              <a:gdLst/>
              <a:ahLst/>
              <a:cxnLst>
                <a:cxn ang="0">
                  <a:pos x="699" y="269"/>
                </a:cxn>
                <a:cxn ang="0">
                  <a:pos x="707" y="231"/>
                </a:cxn>
                <a:cxn ang="0">
                  <a:pos x="708" y="215"/>
                </a:cxn>
                <a:cxn ang="0">
                  <a:pos x="707" y="200"/>
                </a:cxn>
                <a:cxn ang="0">
                  <a:pos x="705" y="187"/>
                </a:cxn>
                <a:cxn ang="0">
                  <a:pos x="700" y="175"/>
                </a:cxn>
                <a:cxn ang="0">
                  <a:pos x="693" y="165"/>
                </a:cxn>
                <a:cxn ang="0">
                  <a:pos x="685" y="155"/>
                </a:cxn>
                <a:cxn ang="0">
                  <a:pos x="676" y="147"/>
                </a:cxn>
                <a:cxn ang="0">
                  <a:pos x="665" y="140"/>
                </a:cxn>
                <a:cxn ang="0">
                  <a:pos x="653" y="134"/>
                </a:cxn>
                <a:cxn ang="0">
                  <a:pos x="639" y="129"/>
                </a:cxn>
                <a:cxn ang="0">
                  <a:pos x="625" y="125"/>
                </a:cxn>
                <a:cxn ang="0">
                  <a:pos x="610" y="121"/>
                </a:cxn>
                <a:cxn ang="0">
                  <a:pos x="594" y="118"/>
                </a:cxn>
                <a:cxn ang="0">
                  <a:pos x="578" y="116"/>
                </a:cxn>
                <a:cxn ang="0">
                  <a:pos x="561" y="114"/>
                </a:cxn>
                <a:cxn ang="0">
                  <a:pos x="544" y="113"/>
                </a:cxn>
                <a:cxn ang="0">
                  <a:pos x="526" y="112"/>
                </a:cxn>
                <a:cxn ang="0">
                  <a:pos x="509" y="111"/>
                </a:cxn>
                <a:cxn ang="0">
                  <a:pos x="491" y="110"/>
                </a:cxn>
                <a:cxn ang="0">
                  <a:pos x="473" y="110"/>
                </a:cxn>
                <a:cxn ang="0">
                  <a:pos x="456" y="109"/>
                </a:cxn>
                <a:cxn ang="0">
                  <a:pos x="439" y="109"/>
                </a:cxn>
                <a:cxn ang="0">
                  <a:pos x="423" y="108"/>
                </a:cxn>
                <a:cxn ang="0">
                  <a:pos x="407" y="107"/>
                </a:cxn>
                <a:cxn ang="0">
                  <a:pos x="392" y="105"/>
                </a:cxn>
                <a:cxn ang="0">
                  <a:pos x="377" y="104"/>
                </a:cxn>
                <a:cxn ang="0">
                  <a:pos x="364" y="101"/>
                </a:cxn>
                <a:cxn ang="0">
                  <a:pos x="352" y="99"/>
                </a:cxn>
                <a:cxn ang="0">
                  <a:pos x="341" y="95"/>
                </a:cxn>
                <a:cxn ang="0">
                  <a:pos x="331" y="91"/>
                </a:cxn>
                <a:cxn ang="0">
                  <a:pos x="315" y="83"/>
                </a:cxn>
                <a:cxn ang="0">
                  <a:pos x="307" y="79"/>
                </a:cxn>
                <a:cxn ang="0">
                  <a:pos x="298" y="75"/>
                </a:cxn>
                <a:cxn ang="0">
                  <a:pos x="289" y="70"/>
                </a:cxn>
                <a:cxn ang="0">
                  <a:pos x="279" y="65"/>
                </a:cxn>
                <a:cxn ang="0">
                  <a:pos x="269" y="61"/>
                </a:cxn>
                <a:cxn ang="0">
                  <a:pos x="259" y="56"/>
                </a:cxn>
                <a:cxn ang="0">
                  <a:pos x="249" y="52"/>
                </a:cxn>
                <a:cxn ang="0">
                  <a:pos x="238" y="47"/>
                </a:cxn>
                <a:cxn ang="0">
                  <a:pos x="227" y="43"/>
                </a:cxn>
                <a:cxn ang="0">
                  <a:pos x="216" y="38"/>
                </a:cxn>
                <a:cxn ang="0">
                  <a:pos x="205" y="34"/>
                </a:cxn>
                <a:cxn ang="0">
                  <a:pos x="194" y="30"/>
                </a:cxn>
                <a:cxn ang="0">
                  <a:pos x="183" y="26"/>
                </a:cxn>
                <a:cxn ang="0">
                  <a:pos x="171" y="22"/>
                </a:cxn>
                <a:cxn ang="0">
                  <a:pos x="160" y="19"/>
                </a:cxn>
                <a:cxn ang="0">
                  <a:pos x="149" y="15"/>
                </a:cxn>
                <a:cxn ang="0">
                  <a:pos x="137" y="12"/>
                </a:cxn>
                <a:cxn ang="0">
                  <a:pos x="126" y="9"/>
                </a:cxn>
                <a:cxn ang="0">
                  <a:pos x="114" y="7"/>
                </a:cxn>
                <a:cxn ang="0">
                  <a:pos x="103" y="5"/>
                </a:cxn>
                <a:cxn ang="0">
                  <a:pos x="92" y="3"/>
                </a:cxn>
                <a:cxn ang="0">
                  <a:pos x="81" y="1"/>
                </a:cxn>
                <a:cxn ang="0">
                  <a:pos x="70" y="1"/>
                </a:cxn>
                <a:cxn ang="0">
                  <a:pos x="59" y="0"/>
                </a:cxn>
                <a:cxn ang="0">
                  <a:pos x="49" y="0"/>
                </a:cxn>
                <a:cxn ang="0">
                  <a:pos x="39" y="1"/>
                </a:cxn>
                <a:cxn ang="0">
                  <a:pos x="28" y="2"/>
                </a:cxn>
                <a:cxn ang="0">
                  <a:pos x="19" y="3"/>
                </a:cxn>
                <a:cxn ang="0">
                  <a:pos x="9" y="5"/>
                </a:cxn>
                <a:cxn ang="0">
                  <a:pos x="0" y="9"/>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31" name="Freeform 147"/>
            <p:cNvSpPr>
              <a:spLocks/>
            </p:cNvSpPr>
            <p:nvPr/>
          </p:nvSpPr>
          <p:spPr bwMode="auto">
            <a:xfrm>
              <a:off x="2816" y="2580"/>
              <a:ext cx="806" cy="192"/>
            </a:xfrm>
            <a:custGeom>
              <a:avLst/>
              <a:gdLst/>
              <a:ahLst/>
              <a:cxnLst>
                <a:cxn ang="0">
                  <a:pos x="12" y="25"/>
                </a:cxn>
                <a:cxn ang="0">
                  <a:pos x="29" y="39"/>
                </a:cxn>
                <a:cxn ang="0">
                  <a:pos x="48" y="54"/>
                </a:cxn>
                <a:cxn ang="0">
                  <a:pos x="71" y="69"/>
                </a:cxn>
                <a:cxn ang="0">
                  <a:pos x="95" y="85"/>
                </a:cxn>
                <a:cxn ang="0">
                  <a:pos x="121" y="101"/>
                </a:cxn>
                <a:cxn ang="0">
                  <a:pos x="149" y="116"/>
                </a:cxn>
                <a:cxn ang="0">
                  <a:pos x="177" y="132"/>
                </a:cxn>
                <a:cxn ang="0">
                  <a:pos x="206" y="146"/>
                </a:cxn>
                <a:cxn ang="0">
                  <a:pos x="234" y="158"/>
                </a:cxn>
                <a:cxn ang="0">
                  <a:pos x="262" y="170"/>
                </a:cxn>
                <a:cxn ang="0">
                  <a:pos x="289" y="179"/>
                </a:cxn>
                <a:cxn ang="0">
                  <a:pos x="315" y="186"/>
                </a:cxn>
                <a:cxn ang="0">
                  <a:pos x="338" y="190"/>
                </a:cxn>
                <a:cxn ang="0">
                  <a:pos x="360" y="191"/>
                </a:cxn>
                <a:cxn ang="0">
                  <a:pos x="378" y="190"/>
                </a:cxn>
                <a:cxn ang="0">
                  <a:pos x="404" y="180"/>
                </a:cxn>
                <a:cxn ang="0">
                  <a:pos x="418" y="172"/>
                </a:cxn>
                <a:cxn ang="0">
                  <a:pos x="429" y="162"/>
                </a:cxn>
                <a:cxn ang="0">
                  <a:pos x="439" y="150"/>
                </a:cxn>
                <a:cxn ang="0">
                  <a:pos x="448" y="138"/>
                </a:cxn>
                <a:cxn ang="0">
                  <a:pos x="456" y="124"/>
                </a:cxn>
                <a:cxn ang="0">
                  <a:pos x="463" y="111"/>
                </a:cxn>
                <a:cxn ang="0">
                  <a:pos x="470" y="97"/>
                </a:cxn>
                <a:cxn ang="0">
                  <a:pos x="478" y="84"/>
                </a:cxn>
                <a:cxn ang="0">
                  <a:pos x="486" y="71"/>
                </a:cxn>
                <a:cxn ang="0">
                  <a:pos x="496" y="59"/>
                </a:cxn>
                <a:cxn ang="0">
                  <a:pos x="508" y="48"/>
                </a:cxn>
                <a:cxn ang="0">
                  <a:pos x="522" y="38"/>
                </a:cxn>
                <a:cxn ang="0">
                  <a:pos x="538" y="31"/>
                </a:cxn>
                <a:cxn ang="0">
                  <a:pos x="557" y="26"/>
                </a:cxn>
                <a:cxn ang="0">
                  <a:pos x="582" y="22"/>
                </a:cxn>
                <a:cxn ang="0">
                  <a:pos x="597" y="20"/>
                </a:cxn>
                <a:cxn ang="0">
                  <a:pos x="612" y="18"/>
                </a:cxn>
                <a:cxn ang="0">
                  <a:pos x="626" y="16"/>
                </a:cxn>
                <a:cxn ang="0">
                  <a:pos x="641" y="14"/>
                </a:cxn>
                <a:cxn ang="0">
                  <a:pos x="656" y="12"/>
                </a:cxn>
                <a:cxn ang="0">
                  <a:pos x="671" y="10"/>
                </a:cxn>
                <a:cxn ang="0">
                  <a:pos x="686" y="8"/>
                </a:cxn>
                <a:cxn ang="0">
                  <a:pos x="701" y="6"/>
                </a:cxn>
                <a:cxn ang="0">
                  <a:pos x="716" y="5"/>
                </a:cxn>
                <a:cxn ang="0">
                  <a:pos x="731" y="4"/>
                </a:cxn>
                <a:cxn ang="0">
                  <a:pos x="746" y="2"/>
                </a:cxn>
                <a:cxn ang="0">
                  <a:pos x="760" y="1"/>
                </a:cxn>
                <a:cxn ang="0">
                  <a:pos x="775" y="1"/>
                </a:cxn>
                <a:cxn ang="0">
                  <a:pos x="790" y="0"/>
                </a:cxn>
                <a:cxn ang="0">
                  <a:pos x="805" y="0"/>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32" name="Freeform 148"/>
            <p:cNvSpPr>
              <a:spLocks/>
            </p:cNvSpPr>
            <p:nvPr/>
          </p:nvSpPr>
          <p:spPr bwMode="auto">
            <a:xfrm>
              <a:off x="3159" y="2154"/>
              <a:ext cx="676" cy="392"/>
            </a:xfrm>
            <a:custGeom>
              <a:avLst/>
              <a:gdLst/>
              <a:ahLst/>
              <a:cxnLst>
                <a:cxn ang="0">
                  <a:pos x="0" y="368"/>
                </a:cxn>
                <a:cxn ang="0">
                  <a:pos x="9" y="346"/>
                </a:cxn>
                <a:cxn ang="0">
                  <a:pos x="25" y="326"/>
                </a:cxn>
                <a:cxn ang="0">
                  <a:pos x="48" y="307"/>
                </a:cxn>
                <a:cxn ang="0">
                  <a:pos x="77" y="290"/>
                </a:cxn>
                <a:cxn ang="0">
                  <a:pos x="110" y="274"/>
                </a:cxn>
                <a:cxn ang="0">
                  <a:pos x="147" y="259"/>
                </a:cxn>
                <a:cxn ang="0">
                  <a:pos x="186" y="245"/>
                </a:cxn>
                <a:cxn ang="0">
                  <a:pos x="226" y="231"/>
                </a:cxn>
                <a:cxn ang="0">
                  <a:pos x="267" y="218"/>
                </a:cxn>
                <a:cxn ang="0">
                  <a:pos x="307" y="206"/>
                </a:cxn>
                <a:cxn ang="0">
                  <a:pos x="346" y="194"/>
                </a:cxn>
                <a:cxn ang="0">
                  <a:pos x="381" y="181"/>
                </a:cxn>
                <a:cxn ang="0">
                  <a:pos x="413" y="169"/>
                </a:cxn>
                <a:cxn ang="0">
                  <a:pos x="441" y="156"/>
                </a:cxn>
                <a:cxn ang="0">
                  <a:pos x="462" y="144"/>
                </a:cxn>
                <a:cxn ang="0">
                  <a:pos x="478" y="130"/>
                </a:cxn>
                <a:cxn ang="0">
                  <a:pos x="488" y="120"/>
                </a:cxn>
                <a:cxn ang="0">
                  <a:pos x="497" y="109"/>
                </a:cxn>
                <a:cxn ang="0">
                  <a:pos x="505" y="99"/>
                </a:cxn>
                <a:cxn ang="0">
                  <a:pos x="514" y="88"/>
                </a:cxn>
                <a:cxn ang="0">
                  <a:pos x="522" y="77"/>
                </a:cxn>
                <a:cxn ang="0">
                  <a:pos x="530" y="67"/>
                </a:cxn>
                <a:cxn ang="0">
                  <a:pos x="538" y="57"/>
                </a:cxn>
                <a:cxn ang="0">
                  <a:pos x="547" y="47"/>
                </a:cxn>
                <a:cxn ang="0">
                  <a:pos x="556" y="38"/>
                </a:cxn>
                <a:cxn ang="0">
                  <a:pos x="566" y="29"/>
                </a:cxn>
                <a:cxn ang="0">
                  <a:pos x="577" y="21"/>
                </a:cxn>
                <a:cxn ang="0">
                  <a:pos x="590" y="14"/>
                </a:cxn>
                <a:cxn ang="0">
                  <a:pos x="603" y="8"/>
                </a:cxn>
                <a:cxn ang="0">
                  <a:pos x="619" y="4"/>
                </a:cxn>
                <a:cxn ang="0">
                  <a:pos x="630" y="1"/>
                </a:cxn>
                <a:cxn ang="0">
                  <a:pos x="633" y="1"/>
                </a:cxn>
                <a:cxn ang="0">
                  <a:pos x="636" y="0"/>
                </a:cxn>
                <a:cxn ang="0">
                  <a:pos x="639" y="0"/>
                </a:cxn>
                <a:cxn ang="0">
                  <a:pos x="642" y="0"/>
                </a:cxn>
                <a:cxn ang="0">
                  <a:pos x="645" y="0"/>
                </a:cxn>
                <a:cxn ang="0">
                  <a:pos x="648" y="0"/>
                </a:cxn>
                <a:cxn ang="0">
                  <a:pos x="651" y="0"/>
                </a:cxn>
                <a:cxn ang="0">
                  <a:pos x="654" y="0"/>
                </a:cxn>
                <a:cxn ang="0">
                  <a:pos x="657" y="0"/>
                </a:cxn>
                <a:cxn ang="0">
                  <a:pos x="660" y="0"/>
                </a:cxn>
                <a:cxn ang="0">
                  <a:pos x="663" y="0"/>
                </a:cxn>
                <a:cxn ang="0">
                  <a:pos x="666" y="0"/>
                </a:cxn>
                <a:cxn ang="0">
                  <a:pos x="669" y="1"/>
                </a:cxn>
                <a:cxn ang="0">
                  <a:pos x="671" y="1"/>
                </a:cxn>
                <a:cxn ang="0">
                  <a:pos x="675" y="2"/>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33" name="Freeform 149"/>
            <p:cNvSpPr>
              <a:spLocks/>
            </p:cNvSpPr>
            <p:nvPr/>
          </p:nvSpPr>
          <p:spPr bwMode="auto">
            <a:xfrm>
              <a:off x="3786" y="2291"/>
              <a:ext cx="214" cy="137"/>
            </a:xfrm>
            <a:custGeom>
              <a:avLst/>
              <a:gdLst/>
              <a:ahLst/>
              <a:cxnLst>
                <a:cxn ang="0">
                  <a:pos x="213" y="7"/>
                </a:cxn>
                <a:cxn ang="0">
                  <a:pos x="194" y="2"/>
                </a:cxn>
                <a:cxn ang="0">
                  <a:pos x="184" y="1"/>
                </a:cxn>
                <a:cxn ang="0">
                  <a:pos x="175" y="1"/>
                </a:cxn>
                <a:cxn ang="0">
                  <a:pos x="166" y="0"/>
                </a:cxn>
                <a:cxn ang="0">
                  <a:pos x="156" y="1"/>
                </a:cxn>
                <a:cxn ang="0">
                  <a:pos x="147" y="1"/>
                </a:cxn>
                <a:cxn ang="0">
                  <a:pos x="138" y="3"/>
                </a:cxn>
                <a:cxn ang="0">
                  <a:pos x="130" y="4"/>
                </a:cxn>
                <a:cxn ang="0">
                  <a:pos x="121" y="7"/>
                </a:cxn>
                <a:cxn ang="0">
                  <a:pos x="112" y="9"/>
                </a:cxn>
                <a:cxn ang="0">
                  <a:pos x="104" y="12"/>
                </a:cxn>
                <a:cxn ang="0">
                  <a:pos x="95" y="15"/>
                </a:cxn>
                <a:cxn ang="0">
                  <a:pos x="87" y="19"/>
                </a:cxn>
                <a:cxn ang="0">
                  <a:pos x="80" y="23"/>
                </a:cxn>
                <a:cxn ang="0">
                  <a:pos x="72" y="27"/>
                </a:cxn>
                <a:cxn ang="0">
                  <a:pos x="65" y="32"/>
                </a:cxn>
                <a:cxn ang="0">
                  <a:pos x="58" y="37"/>
                </a:cxn>
                <a:cxn ang="0">
                  <a:pos x="51" y="43"/>
                </a:cxn>
                <a:cxn ang="0">
                  <a:pos x="45" y="49"/>
                </a:cxn>
                <a:cxn ang="0">
                  <a:pos x="39" y="55"/>
                </a:cxn>
                <a:cxn ang="0">
                  <a:pos x="33" y="61"/>
                </a:cxn>
                <a:cxn ang="0">
                  <a:pos x="28" y="67"/>
                </a:cxn>
                <a:cxn ang="0">
                  <a:pos x="23" y="74"/>
                </a:cxn>
                <a:cxn ang="0">
                  <a:pos x="19" y="81"/>
                </a:cxn>
                <a:cxn ang="0">
                  <a:pos x="14" y="89"/>
                </a:cxn>
                <a:cxn ang="0">
                  <a:pos x="11" y="96"/>
                </a:cxn>
                <a:cxn ang="0">
                  <a:pos x="8" y="104"/>
                </a:cxn>
                <a:cxn ang="0">
                  <a:pos x="5" y="111"/>
                </a:cxn>
                <a:cxn ang="0">
                  <a:pos x="3" y="119"/>
                </a:cxn>
                <a:cxn ang="0">
                  <a:pos x="1" y="128"/>
                </a:cxn>
                <a:cxn ang="0">
                  <a:pos x="0" y="136"/>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34" name="Freeform 150"/>
            <p:cNvSpPr>
              <a:spLocks/>
            </p:cNvSpPr>
            <p:nvPr/>
          </p:nvSpPr>
          <p:spPr bwMode="auto">
            <a:xfrm>
              <a:off x="3573" y="1484"/>
              <a:ext cx="422" cy="551"/>
            </a:xfrm>
            <a:custGeom>
              <a:avLst/>
              <a:gdLst/>
              <a:ahLst/>
              <a:cxnLst>
                <a:cxn ang="0">
                  <a:pos x="411" y="27"/>
                </a:cxn>
                <a:cxn ang="0">
                  <a:pos x="417" y="51"/>
                </a:cxn>
                <a:cxn ang="0">
                  <a:pos x="421" y="72"/>
                </a:cxn>
                <a:cxn ang="0">
                  <a:pos x="421" y="90"/>
                </a:cxn>
                <a:cxn ang="0">
                  <a:pos x="419" y="105"/>
                </a:cxn>
                <a:cxn ang="0">
                  <a:pos x="415" y="118"/>
                </a:cxn>
                <a:cxn ang="0">
                  <a:pos x="409" y="130"/>
                </a:cxn>
                <a:cxn ang="0">
                  <a:pos x="401" y="141"/>
                </a:cxn>
                <a:cxn ang="0">
                  <a:pos x="393" y="151"/>
                </a:cxn>
                <a:cxn ang="0">
                  <a:pos x="384" y="161"/>
                </a:cxn>
                <a:cxn ang="0">
                  <a:pos x="375" y="172"/>
                </a:cxn>
                <a:cxn ang="0">
                  <a:pos x="365" y="183"/>
                </a:cxn>
                <a:cxn ang="0">
                  <a:pos x="355" y="196"/>
                </a:cxn>
                <a:cxn ang="0">
                  <a:pos x="347" y="210"/>
                </a:cxn>
                <a:cxn ang="0">
                  <a:pos x="339" y="227"/>
                </a:cxn>
                <a:cxn ang="0">
                  <a:pos x="332" y="247"/>
                </a:cxn>
                <a:cxn ang="0">
                  <a:pos x="326" y="268"/>
                </a:cxn>
                <a:cxn ang="0">
                  <a:pos x="324" y="279"/>
                </a:cxn>
                <a:cxn ang="0">
                  <a:pos x="322" y="288"/>
                </a:cxn>
                <a:cxn ang="0">
                  <a:pos x="322" y="296"/>
                </a:cxn>
                <a:cxn ang="0">
                  <a:pos x="321" y="302"/>
                </a:cxn>
                <a:cxn ang="0">
                  <a:pos x="321" y="307"/>
                </a:cxn>
                <a:cxn ang="0">
                  <a:pos x="321" y="311"/>
                </a:cxn>
                <a:cxn ang="0">
                  <a:pos x="321" y="315"/>
                </a:cxn>
                <a:cxn ang="0">
                  <a:pos x="319" y="319"/>
                </a:cxn>
                <a:cxn ang="0">
                  <a:pos x="318" y="324"/>
                </a:cxn>
                <a:cxn ang="0">
                  <a:pos x="315" y="328"/>
                </a:cxn>
                <a:cxn ang="0">
                  <a:pos x="311" y="334"/>
                </a:cxn>
                <a:cxn ang="0">
                  <a:pos x="305" y="341"/>
                </a:cxn>
                <a:cxn ang="0">
                  <a:pos x="299" y="349"/>
                </a:cxn>
                <a:cxn ang="0">
                  <a:pos x="289" y="360"/>
                </a:cxn>
                <a:cxn ang="0">
                  <a:pos x="269" y="383"/>
                </a:cxn>
                <a:cxn ang="0">
                  <a:pos x="254" y="402"/>
                </a:cxn>
                <a:cxn ang="0">
                  <a:pos x="240" y="421"/>
                </a:cxn>
                <a:cxn ang="0">
                  <a:pos x="227" y="440"/>
                </a:cxn>
                <a:cxn ang="0">
                  <a:pos x="213" y="459"/>
                </a:cxn>
                <a:cxn ang="0">
                  <a:pos x="200" y="478"/>
                </a:cxn>
                <a:cxn ang="0">
                  <a:pos x="186" y="494"/>
                </a:cxn>
                <a:cxn ang="0">
                  <a:pos x="171" y="510"/>
                </a:cxn>
                <a:cxn ang="0">
                  <a:pos x="155" y="523"/>
                </a:cxn>
                <a:cxn ang="0">
                  <a:pos x="139" y="534"/>
                </a:cxn>
                <a:cxn ang="0">
                  <a:pos x="121" y="543"/>
                </a:cxn>
                <a:cxn ang="0">
                  <a:pos x="101" y="548"/>
                </a:cxn>
                <a:cxn ang="0">
                  <a:pos x="79" y="550"/>
                </a:cxn>
                <a:cxn ang="0">
                  <a:pos x="55" y="548"/>
                </a:cxn>
                <a:cxn ang="0">
                  <a:pos x="29" y="541"/>
                </a:cxn>
                <a:cxn ang="0">
                  <a:pos x="0" y="530"/>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35" name="Freeform 151"/>
            <p:cNvSpPr>
              <a:spLocks/>
            </p:cNvSpPr>
            <p:nvPr/>
          </p:nvSpPr>
          <p:spPr bwMode="auto">
            <a:xfrm>
              <a:off x="2334" y="858"/>
              <a:ext cx="305" cy="851"/>
            </a:xfrm>
            <a:custGeom>
              <a:avLst/>
              <a:gdLst/>
              <a:ahLst/>
              <a:cxnLst>
                <a:cxn ang="0">
                  <a:pos x="2" y="24"/>
                </a:cxn>
                <a:cxn ang="0">
                  <a:pos x="0" y="46"/>
                </a:cxn>
                <a:cxn ang="0">
                  <a:pos x="2" y="67"/>
                </a:cxn>
                <a:cxn ang="0">
                  <a:pos x="7" y="88"/>
                </a:cxn>
                <a:cxn ang="0">
                  <a:pos x="14" y="107"/>
                </a:cxn>
                <a:cxn ang="0">
                  <a:pos x="24" y="126"/>
                </a:cxn>
                <a:cxn ang="0">
                  <a:pos x="35" y="145"/>
                </a:cxn>
                <a:cxn ang="0">
                  <a:pos x="47" y="164"/>
                </a:cxn>
                <a:cxn ang="0">
                  <a:pos x="60" y="182"/>
                </a:cxn>
                <a:cxn ang="0">
                  <a:pos x="73" y="201"/>
                </a:cxn>
                <a:cxn ang="0">
                  <a:pos x="86" y="219"/>
                </a:cxn>
                <a:cxn ang="0">
                  <a:pos x="98" y="238"/>
                </a:cxn>
                <a:cxn ang="0">
                  <a:pos x="108" y="257"/>
                </a:cxn>
                <a:cxn ang="0">
                  <a:pos x="117" y="277"/>
                </a:cxn>
                <a:cxn ang="0">
                  <a:pos x="123" y="297"/>
                </a:cxn>
                <a:cxn ang="0">
                  <a:pos x="127" y="319"/>
                </a:cxn>
                <a:cxn ang="0">
                  <a:pos x="132" y="349"/>
                </a:cxn>
                <a:cxn ang="0">
                  <a:pos x="137" y="367"/>
                </a:cxn>
                <a:cxn ang="0">
                  <a:pos x="144" y="384"/>
                </a:cxn>
                <a:cxn ang="0">
                  <a:pos x="151" y="400"/>
                </a:cxn>
                <a:cxn ang="0">
                  <a:pos x="160" y="414"/>
                </a:cxn>
                <a:cxn ang="0">
                  <a:pos x="168" y="428"/>
                </a:cxn>
                <a:cxn ang="0">
                  <a:pos x="178" y="442"/>
                </a:cxn>
                <a:cxn ang="0">
                  <a:pos x="187" y="456"/>
                </a:cxn>
                <a:cxn ang="0">
                  <a:pos x="195" y="469"/>
                </a:cxn>
                <a:cxn ang="0">
                  <a:pos x="203" y="483"/>
                </a:cxn>
                <a:cxn ang="0">
                  <a:pos x="210" y="498"/>
                </a:cxn>
                <a:cxn ang="0">
                  <a:pos x="216" y="513"/>
                </a:cxn>
                <a:cxn ang="0">
                  <a:pos x="220" y="530"/>
                </a:cxn>
                <a:cxn ang="0">
                  <a:pos x="222" y="548"/>
                </a:cxn>
                <a:cxn ang="0">
                  <a:pos x="222" y="568"/>
                </a:cxn>
                <a:cxn ang="0">
                  <a:pos x="220" y="591"/>
                </a:cxn>
                <a:cxn ang="0">
                  <a:pos x="218" y="603"/>
                </a:cxn>
                <a:cxn ang="0">
                  <a:pos x="216" y="616"/>
                </a:cxn>
                <a:cxn ang="0">
                  <a:pos x="214" y="628"/>
                </a:cxn>
                <a:cxn ang="0">
                  <a:pos x="212" y="640"/>
                </a:cxn>
                <a:cxn ang="0">
                  <a:pos x="210" y="652"/>
                </a:cxn>
                <a:cxn ang="0">
                  <a:pos x="208" y="663"/>
                </a:cxn>
                <a:cxn ang="0">
                  <a:pos x="206" y="675"/>
                </a:cxn>
                <a:cxn ang="0">
                  <a:pos x="206" y="686"/>
                </a:cxn>
                <a:cxn ang="0">
                  <a:pos x="205" y="698"/>
                </a:cxn>
                <a:cxn ang="0">
                  <a:pos x="206" y="710"/>
                </a:cxn>
                <a:cxn ang="0">
                  <a:pos x="206" y="721"/>
                </a:cxn>
                <a:cxn ang="0">
                  <a:pos x="208" y="732"/>
                </a:cxn>
                <a:cxn ang="0">
                  <a:pos x="212" y="744"/>
                </a:cxn>
                <a:cxn ang="0">
                  <a:pos x="216" y="756"/>
                </a:cxn>
                <a:cxn ang="0">
                  <a:pos x="222" y="767"/>
                </a:cxn>
                <a:cxn ang="0">
                  <a:pos x="227" y="776"/>
                </a:cxn>
                <a:cxn ang="0">
                  <a:pos x="232" y="782"/>
                </a:cxn>
                <a:cxn ang="0">
                  <a:pos x="237" y="787"/>
                </a:cxn>
                <a:cxn ang="0">
                  <a:pos x="242" y="792"/>
                </a:cxn>
                <a:cxn ang="0">
                  <a:pos x="248" y="797"/>
                </a:cxn>
                <a:cxn ang="0">
                  <a:pos x="254" y="802"/>
                </a:cxn>
                <a:cxn ang="0">
                  <a:pos x="260" y="806"/>
                </a:cxn>
                <a:cxn ang="0">
                  <a:pos x="266" y="811"/>
                </a:cxn>
                <a:cxn ang="0">
                  <a:pos x="272" y="815"/>
                </a:cxn>
                <a:cxn ang="0">
                  <a:pos x="278" y="820"/>
                </a:cxn>
                <a:cxn ang="0">
                  <a:pos x="283" y="825"/>
                </a:cxn>
                <a:cxn ang="0">
                  <a:pos x="288" y="830"/>
                </a:cxn>
                <a:cxn ang="0">
                  <a:pos x="294" y="835"/>
                </a:cxn>
                <a:cxn ang="0">
                  <a:pos x="298" y="840"/>
                </a:cxn>
                <a:cxn ang="0">
                  <a:pos x="302" y="846"/>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36" name="Freeform 152"/>
            <p:cNvSpPr>
              <a:spLocks/>
            </p:cNvSpPr>
            <p:nvPr/>
          </p:nvSpPr>
          <p:spPr bwMode="auto">
            <a:xfrm>
              <a:off x="2130" y="1979"/>
              <a:ext cx="1065" cy="496"/>
            </a:xfrm>
            <a:custGeom>
              <a:avLst/>
              <a:gdLst/>
              <a:ahLst/>
              <a:cxnLst>
                <a:cxn ang="0">
                  <a:pos x="1048" y="22"/>
                </a:cxn>
                <a:cxn ang="0">
                  <a:pos x="1025" y="43"/>
                </a:cxn>
                <a:cxn ang="0">
                  <a:pos x="998" y="63"/>
                </a:cxn>
                <a:cxn ang="0">
                  <a:pos x="966" y="82"/>
                </a:cxn>
                <a:cxn ang="0">
                  <a:pos x="931" y="100"/>
                </a:cxn>
                <a:cxn ang="0">
                  <a:pos x="893" y="118"/>
                </a:cxn>
                <a:cxn ang="0">
                  <a:pos x="853" y="134"/>
                </a:cxn>
                <a:cxn ang="0">
                  <a:pos x="812" y="150"/>
                </a:cxn>
                <a:cxn ang="0">
                  <a:pos x="769" y="165"/>
                </a:cxn>
                <a:cxn ang="0">
                  <a:pos x="726" y="179"/>
                </a:cxn>
                <a:cxn ang="0">
                  <a:pos x="684" y="193"/>
                </a:cxn>
                <a:cxn ang="0">
                  <a:pos x="644" y="205"/>
                </a:cxn>
                <a:cxn ang="0">
                  <a:pos x="605" y="217"/>
                </a:cxn>
                <a:cxn ang="0">
                  <a:pos x="569" y="228"/>
                </a:cxn>
                <a:cxn ang="0">
                  <a:pos x="536" y="238"/>
                </a:cxn>
                <a:cxn ang="0">
                  <a:pos x="508" y="248"/>
                </a:cxn>
                <a:cxn ang="0">
                  <a:pos x="470" y="260"/>
                </a:cxn>
                <a:cxn ang="0">
                  <a:pos x="445" y="267"/>
                </a:cxn>
                <a:cxn ang="0">
                  <a:pos x="420" y="273"/>
                </a:cxn>
                <a:cxn ang="0">
                  <a:pos x="396" y="279"/>
                </a:cxn>
                <a:cxn ang="0">
                  <a:pos x="372" y="285"/>
                </a:cxn>
                <a:cxn ang="0">
                  <a:pos x="349" y="290"/>
                </a:cxn>
                <a:cxn ang="0">
                  <a:pos x="326" y="295"/>
                </a:cxn>
                <a:cxn ang="0">
                  <a:pos x="303" y="301"/>
                </a:cxn>
                <a:cxn ang="0">
                  <a:pos x="280" y="308"/>
                </a:cxn>
                <a:cxn ang="0">
                  <a:pos x="257" y="315"/>
                </a:cxn>
                <a:cxn ang="0">
                  <a:pos x="234" y="323"/>
                </a:cxn>
                <a:cxn ang="0">
                  <a:pos x="211" y="332"/>
                </a:cxn>
                <a:cxn ang="0">
                  <a:pos x="188" y="343"/>
                </a:cxn>
                <a:cxn ang="0">
                  <a:pos x="165" y="355"/>
                </a:cxn>
                <a:cxn ang="0">
                  <a:pos x="141" y="369"/>
                </a:cxn>
                <a:cxn ang="0">
                  <a:pos x="120" y="383"/>
                </a:cxn>
                <a:cxn ang="0">
                  <a:pos x="111" y="389"/>
                </a:cxn>
                <a:cxn ang="0">
                  <a:pos x="102" y="396"/>
                </a:cxn>
                <a:cxn ang="0">
                  <a:pos x="93" y="402"/>
                </a:cxn>
                <a:cxn ang="0">
                  <a:pos x="84" y="409"/>
                </a:cxn>
                <a:cxn ang="0">
                  <a:pos x="75" y="415"/>
                </a:cxn>
                <a:cxn ang="0">
                  <a:pos x="66" y="422"/>
                </a:cxn>
                <a:cxn ang="0">
                  <a:pos x="57" y="429"/>
                </a:cxn>
                <a:cxn ang="0">
                  <a:pos x="49" y="436"/>
                </a:cxn>
                <a:cxn ang="0">
                  <a:pos x="41" y="444"/>
                </a:cxn>
                <a:cxn ang="0">
                  <a:pos x="33" y="451"/>
                </a:cxn>
                <a:cxn ang="0">
                  <a:pos x="25" y="460"/>
                </a:cxn>
                <a:cxn ang="0">
                  <a:pos x="18" y="468"/>
                </a:cxn>
                <a:cxn ang="0">
                  <a:pos x="11" y="477"/>
                </a:cxn>
                <a:cxn ang="0">
                  <a:pos x="5" y="486"/>
                </a:cxn>
                <a:cxn ang="0">
                  <a:pos x="0" y="495"/>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37" name="Line 153"/>
            <p:cNvSpPr>
              <a:spLocks noChangeShapeType="1"/>
            </p:cNvSpPr>
            <p:nvPr/>
          </p:nvSpPr>
          <p:spPr bwMode="auto">
            <a:xfrm flipV="1">
              <a:off x="1360" y="2427"/>
              <a:ext cx="48" cy="24"/>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538" name="Line 154"/>
            <p:cNvSpPr>
              <a:spLocks noChangeShapeType="1"/>
            </p:cNvSpPr>
            <p:nvPr/>
          </p:nvSpPr>
          <p:spPr bwMode="auto">
            <a:xfrm>
              <a:off x="3301" y="1212"/>
              <a:ext cx="0" cy="4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539" name="Freeform 155"/>
            <p:cNvSpPr>
              <a:spLocks/>
            </p:cNvSpPr>
            <p:nvPr/>
          </p:nvSpPr>
          <p:spPr bwMode="auto">
            <a:xfrm>
              <a:off x="3183" y="1895"/>
              <a:ext cx="368" cy="144"/>
            </a:xfrm>
            <a:custGeom>
              <a:avLst/>
              <a:gdLst/>
              <a:ahLst/>
              <a:cxnLst>
                <a:cxn ang="0">
                  <a:pos x="0" y="96"/>
                </a:cxn>
                <a:cxn ang="0">
                  <a:pos x="29" y="85"/>
                </a:cxn>
                <a:cxn ang="0">
                  <a:pos x="44" y="79"/>
                </a:cxn>
                <a:cxn ang="0">
                  <a:pos x="59" y="73"/>
                </a:cxn>
                <a:cxn ang="0">
                  <a:pos x="74" y="66"/>
                </a:cxn>
                <a:cxn ang="0">
                  <a:pos x="89" y="59"/>
                </a:cxn>
                <a:cxn ang="0">
                  <a:pos x="103" y="52"/>
                </a:cxn>
                <a:cxn ang="0">
                  <a:pos x="118" y="45"/>
                </a:cxn>
                <a:cxn ang="0">
                  <a:pos x="133" y="39"/>
                </a:cxn>
                <a:cxn ang="0">
                  <a:pos x="147" y="32"/>
                </a:cxn>
                <a:cxn ang="0">
                  <a:pos x="161" y="26"/>
                </a:cxn>
                <a:cxn ang="0">
                  <a:pos x="175" y="20"/>
                </a:cxn>
                <a:cxn ang="0">
                  <a:pos x="189" y="15"/>
                </a:cxn>
                <a:cxn ang="0">
                  <a:pos x="203" y="11"/>
                </a:cxn>
                <a:cxn ang="0">
                  <a:pos x="216" y="7"/>
                </a:cxn>
                <a:cxn ang="0">
                  <a:pos x="229" y="3"/>
                </a:cxn>
                <a:cxn ang="0">
                  <a:pos x="242" y="1"/>
                </a:cxn>
                <a:cxn ang="0">
                  <a:pos x="254" y="0"/>
                </a:cxn>
                <a:cxn ang="0">
                  <a:pos x="265" y="0"/>
                </a:cxn>
                <a:cxn ang="0">
                  <a:pos x="277" y="1"/>
                </a:cxn>
                <a:cxn ang="0">
                  <a:pos x="288" y="3"/>
                </a:cxn>
                <a:cxn ang="0">
                  <a:pos x="298" y="7"/>
                </a:cxn>
                <a:cxn ang="0">
                  <a:pos x="308" y="13"/>
                </a:cxn>
                <a:cxn ang="0">
                  <a:pos x="317" y="19"/>
                </a:cxn>
                <a:cxn ang="0">
                  <a:pos x="325" y="28"/>
                </a:cxn>
                <a:cxn ang="0">
                  <a:pos x="333" y="38"/>
                </a:cxn>
                <a:cxn ang="0">
                  <a:pos x="341" y="51"/>
                </a:cxn>
                <a:cxn ang="0">
                  <a:pos x="347" y="65"/>
                </a:cxn>
                <a:cxn ang="0">
                  <a:pos x="353" y="81"/>
                </a:cxn>
                <a:cxn ang="0">
                  <a:pos x="359" y="99"/>
                </a:cxn>
                <a:cxn ang="0">
                  <a:pos x="363" y="120"/>
                </a:cxn>
                <a:cxn ang="0">
                  <a:pos x="367" y="14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0" name="Freeform 156"/>
            <p:cNvSpPr>
              <a:spLocks/>
            </p:cNvSpPr>
            <p:nvPr/>
          </p:nvSpPr>
          <p:spPr bwMode="auto">
            <a:xfrm>
              <a:off x="3216" y="1259"/>
              <a:ext cx="429" cy="488"/>
            </a:xfrm>
            <a:custGeom>
              <a:avLst/>
              <a:gdLst/>
              <a:ahLst/>
              <a:cxnLst>
                <a:cxn ang="0">
                  <a:pos x="102" y="31"/>
                </a:cxn>
                <a:cxn ang="0">
                  <a:pos x="108" y="59"/>
                </a:cxn>
                <a:cxn ang="0">
                  <a:pos x="106" y="84"/>
                </a:cxn>
                <a:cxn ang="0">
                  <a:pos x="97" y="107"/>
                </a:cxn>
                <a:cxn ang="0">
                  <a:pos x="83" y="128"/>
                </a:cxn>
                <a:cxn ang="0">
                  <a:pos x="66" y="149"/>
                </a:cxn>
                <a:cxn ang="0">
                  <a:pos x="48" y="169"/>
                </a:cxn>
                <a:cxn ang="0">
                  <a:pos x="31" y="191"/>
                </a:cxn>
                <a:cxn ang="0">
                  <a:pos x="16" y="215"/>
                </a:cxn>
                <a:cxn ang="0">
                  <a:pos x="5" y="241"/>
                </a:cxn>
                <a:cxn ang="0">
                  <a:pos x="1" y="268"/>
                </a:cxn>
                <a:cxn ang="0">
                  <a:pos x="0" y="281"/>
                </a:cxn>
                <a:cxn ang="0">
                  <a:pos x="0" y="295"/>
                </a:cxn>
                <a:cxn ang="0">
                  <a:pos x="0" y="308"/>
                </a:cxn>
                <a:cxn ang="0">
                  <a:pos x="0" y="321"/>
                </a:cxn>
                <a:cxn ang="0">
                  <a:pos x="0" y="335"/>
                </a:cxn>
                <a:cxn ang="0">
                  <a:pos x="1" y="348"/>
                </a:cxn>
                <a:cxn ang="0">
                  <a:pos x="1" y="362"/>
                </a:cxn>
                <a:cxn ang="0">
                  <a:pos x="2" y="375"/>
                </a:cxn>
                <a:cxn ang="0">
                  <a:pos x="2" y="388"/>
                </a:cxn>
                <a:cxn ang="0">
                  <a:pos x="2" y="401"/>
                </a:cxn>
                <a:cxn ang="0">
                  <a:pos x="40" y="417"/>
                </a:cxn>
                <a:cxn ang="0">
                  <a:pos x="68" y="418"/>
                </a:cxn>
                <a:cxn ang="0">
                  <a:pos x="95" y="411"/>
                </a:cxn>
                <a:cxn ang="0">
                  <a:pos x="122" y="399"/>
                </a:cxn>
                <a:cxn ang="0">
                  <a:pos x="149" y="385"/>
                </a:cxn>
                <a:cxn ang="0">
                  <a:pos x="175" y="371"/>
                </a:cxn>
                <a:cxn ang="0">
                  <a:pos x="201" y="359"/>
                </a:cxn>
                <a:cxn ang="0">
                  <a:pos x="226" y="352"/>
                </a:cxn>
                <a:cxn ang="0">
                  <a:pos x="252" y="351"/>
                </a:cxn>
                <a:cxn ang="0">
                  <a:pos x="278" y="361"/>
                </a:cxn>
                <a:cxn ang="0">
                  <a:pos x="300" y="378"/>
                </a:cxn>
                <a:cxn ang="0">
                  <a:pos x="310" y="391"/>
                </a:cxn>
                <a:cxn ang="0">
                  <a:pos x="316" y="404"/>
                </a:cxn>
                <a:cxn ang="0">
                  <a:pos x="321" y="417"/>
                </a:cxn>
                <a:cxn ang="0">
                  <a:pos x="325" y="429"/>
                </a:cxn>
                <a:cxn ang="0">
                  <a:pos x="329" y="442"/>
                </a:cxn>
                <a:cxn ang="0">
                  <a:pos x="334" y="453"/>
                </a:cxn>
                <a:cxn ang="0">
                  <a:pos x="341" y="463"/>
                </a:cxn>
                <a:cxn ang="0">
                  <a:pos x="352" y="473"/>
                </a:cxn>
                <a:cxn ang="0">
                  <a:pos x="367" y="480"/>
                </a:cxn>
                <a:cxn ang="0">
                  <a:pos x="384" y="485"/>
                </a:cxn>
                <a:cxn ang="0">
                  <a:pos x="388" y="485"/>
                </a:cxn>
                <a:cxn ang="0">
                  <a:pos x="392" y="486"/>
                </a:cxn>
                <a:cxn ang="0">
                  <a:pos x="397" y="486"/>
                </a:cxn>
                <a:cxn ang="0">
                  <a:pos x="401" y="486"/>
                </a:cxn>
                <a:cxn ang="0">
                  <a:pos x="406" y="486"/>
                </a:cxn>
                <a:cxn ang="0">
                  <a:pos x="410" y="486"/>
                </a:cxn>
                <a:cxn ang="0">
                  <a:pos x="415" y="486"/>
                </a:cxn>
                <a:cxn ang="0">
                  <a:pos x="420" y="485"/>
                </a:cxn>
                <a:cxn ang="0">
                  <a:pos x="424" y="485"/>
                </a:cxn>
                <a:cxn ang="0">
                  <a:pos x="428" y="484"/>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1" name="Freeform 157"/>
            <p:cNvSpPr>
              <a:spLocks/>
            </p:cNvSpPr>
            <p:nvPr/>
          </p:nvSpPr>
          <p:spPr bwMode="auto">
            <a:xfrm>
              <a:off x="3431" y="1177"/>
              <a:ext cx="451" cy="222"/>
            </a:xfrm>
            <a:custGeom>
              <a:avLst/>
              <a:gdLst/>
              <a:ahLst/>
              <a:cxnLst>
                <a:cxn ang="0">
                  <a:pos x="0" y="0"/>
                </a:cxn>
                <a:cxn ang="0">
                  <a:pos x="11" y="19"/>
                </a:cxn>
                <a:cxn ang="0">
                  <a:pos x="17" y="27"/>
                </a:cxn>
                <a:cxn ang="0">
                  <a:pos x="24" y="34"/>
                </a:cxn>
                <a:cxn ang="0">
                  <a:pos x="31" y="41"/>
                </a:cxn>
                <a:cxn ang="0">
                  <a:pos x="39" y="47"/>
                </a:cxn>
                <a:cxn ang="0">
                  <a:pos x="47" y="53"/>
                </a:cxn>
                <a:cxn ang="0">
                  <a:pos x="55" y="58"/>
                </a:cxn>
                <a:cxn ang="0">
                  <a:pos x="64" y="63"/>
                </a:cxn>
                <a:cxn ang="0">
                  <a:pos x="73" y="67"/>
                </a:cxn>
                <a:cxn ang="0">
                  <a:pos x="82" y="71"/>
                </a:cxn>
                <a:cxn ang="0">
                  <a:pos x="92" y="75"/>
                </a:cxn>
                <a:cxn ang="0">
                  <a:pos x="101" y="78"/>
                </a:cxn>
                <a:cxn ang="0">
                  <a:pos x="111" y="81"/>
                </a:cxn>
                <a:cxn ang="0">
                  <a:pos x="121" y="83"/>
                </a:cxn>
                <a:cxn ang="0">
                  <a:pos x="131" y="86"/>
                </a:cxn>
                <a:cxn ang="0">
                  <a:pos x="141" y="89"/>
                </a:cxn>
                <a:cxn ang="0">
                  <a:pos x="151" y="91"/>
                </a:cxn>
                <a:cxn ang="0">
                  <a:pos x="161" y="94"/>
                </a:cxn>
                <a:cxn ang="0">
                  <a:pos x="171" y="97"/>
                </a:cxn>
                <a:cxn ang="0">
                  <a:pos x="180" y="99"/>
                </a:cxn>
                <a:cxn ang="0">
                  <a:pos x="190" y="103"/>
                </a:cxn>
                <a:cxn ang="0">
                  <a:pos x="199" y="106"/>
                </a:cxn>
                <a:cxn ang="0">
                  <a:pos x="209" y="109"/>
                </a:cxn>
                <a:cxn ang="0">
                  <a:pos x="218" y="113"/>
                </a:cxn>
                <a:cxn ang="0">
                  <a:pos x="227" y="117"/>
                </a:cxn>
                <a:cxn ang="0">
                  <a:pos x="235" y="122"/>
                </a:cxn>
                <a:cxn ang="0">
                  <a:pos x="243" y="127"/>
                </a:cxn>
                <a:cxn ang="0">
                  <a:pos x="251" y="133"/>
                </a:cxn>
                <a:cxn ang="0">
                  <a:pos x="259" y="139"/>
                </a:cxn>
                <a:cxn ang="0">
                  <a:pos x="266" y="145"/>
                </a:cxn>
                <a:cxn ang="0">
                  <a:pos x="273" y="153"/>
                </a:cxn>
                <a:cxn ang="0">
                  <a:pos x="280" y="162"/>
                </a:cxn>
                <a:cxn ang="0">
                  <a:pos x="284" y="166"/>
                </a:cxn>
                <a:cxn ang="0">
                  <a:pos x="289" y="171"/>
                </a:cxn>
                <a:cxn ang="0">
                  <a:pos x="293" y="175"/>
                </a:cxn>
                <a:cxn ang="0">
                  <a:pos x="297" y="179"/>
                </a:cxn>
                <a:cxn ang="0">
                  <a:pos x="302" y="183"/>
                </a:cxn>
                <a:cxn ang="0">
                  <a:pos x="307" y="187"/>
                </a:cxn>
                <a:cxn ang="0">
                  <a:pos x="312" y="190"/>
                </a:cxn>
                <a:cxn ang="0">
                  <a:pos x="317" y="194"/>
                </a:cxn>
                <a:cxn ang="0">
                  <a:pos x="322" y="197"/>
                </a:cxn>
                <a:cxn ang="0">
                  <a:pos x="327" y="200"/>
                </a:cxn>
                <a:cxn ang="0">
                  <a:pos x="333" y="203"/>
                </a:cxn>
                <a:cxn ang="0">
                  <a:pos x="339" y="206"/>
                </a:cxn>
                <a:cxn ang="0">
                  <a:pos x="344" y="209"/>
                </a:cxn>
                <a:cxn ang="0">
                  <a:pos x="350" y="211"/>
                </a:cxn>
                <a:cxn ang="0">
                  <a:pos x="356" y="213"/>
                </a:cxn>
                <a:cxn ang="0">
                  <a:pos x="361" y="215"/>
                </a:cxn>
                <a:cxn ang="0">
                  <a:pos x="367" y="217"/>
                </a:cxn>
                <a:cxn ang="0">
                  <a:pos x="373" y="218"/>
                </a:cxn>
                <a:cxn ang="0">
                  <a:pos x="380" y="219"/>
                </a:cxn>
                <a:cxn ang="0">
                  <a:pos x="386" y="220"/>
                </a:cxn>
                <a:cxn ang="0">
                  <a:pos x="392" y="221"/>
                </a:cxn>
                <a:cxn ang="0">
                  <a:pos x="399" y="221"/>
                </a:cxn>
                <a:cxn ang="0">
                  <a:pos x="405" y="221"/>
                </a:cxn>
                <a:cxn ang="0">
                  <a:pos x="411" y="221"/>
                </a:cxn>
                <a:cxn ang="0">
                  <a:pos x="417" y="220"/>
                </a:cxn>
                <a:cxn ang="0">
                  <a:pos x="424" y="219"/>
                </a:cxn>
                <a:cxn ang="0">
                  <a:pos x="431" y="218"/>
                </a:cxn>
                <a:cxn ang="0">
                  <a:pos x="437" y="216"/>
                </a:cxn>
                <a:cxn ang="0">
                  <a:pos x="443" y="214"/>
                </a:cxn>
                <a:cxn ang="0">
                  <a:pos x="450" y="212"/>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2" name="Freeform 158"/>
            <p:cNvSpPr>
              <a:spLocks/>
            </p:cNvSpPr>
            <p:nvPr/>
          </p:nvSpPr>
          <p:spPr bwMode="auto">
            <a:xfrm>
              <a:off x="3502" y="1389"/>
              <a:ext cx="285" cy="110"/>
            </a:xfrm>
            <a:custGeom>
              <a:avLst/>
              <a:gdLst/>
              <a:ahLst/>
              <a:cxnLst>
                <a:cxn ang="0">
                  <a:pos x="272" y="0"/>
                </a:cxn>
                <a:cxn ang="0">
                  <a:pos x="282" y="36"/>
                </a:cxn>
                <a:cxn ang="0">
                  <a:pos x="284" y="51"/>
                </a:cxn>
                <a:cxn ang="0">
                  <a:pos x="284" y="63"/>
                </a:cxn>
                <a:cxn ang="0">
                  <a:pos x="282" y="74"/>
                </a:cxn>
                <a:cxn ang="0">
                  <a:pos x="278" y="84"/>
                </a:cxn>
                <a:cxn ang="0">
                  <a:pos x="273" y="91"/>
                </a:cxn>
                <a:cxn ang="0">
                  <a:pos x="267" y="97"/>
                </a:cxn>
                <a:cxn ang="0">
                  <a:pos x="259" y="102"/>
                </a:cxn>
                <a:cxn ang="0">
                  <a:pos x="250" y="105"/>
                </a:cxn>
                <a:cxn ang="0">
                  <a:pos x="241" y="107"/>
                </a:cxn>
                <a:cxn ang="0">
                  <a:pos x="230" y="109"/>
                </a:cxn>
                <a:cxn ang="0">
                  <a:pos x="218" y="109"/>
                </a:cxn>
                <a:cxn ang="0">
                  <a:pos x="206" y="108"/>
                </a:cxn>
                <a:cxn ang="0">
                  <a:pos x="193" y="106"/>
                </a:cxn>
                <a:cxn ang="0">
                  <a:pos x="180" y="104"/>
                </a:cxn>
                <a:cxn ang="0">
                  <a:pos x="166" y="101"/>
                </a:cxn>
                <a:cxn ang="0">
                  <a:pos x="152" y="97"/>
                </a:cxn>
                <a:cxn ang="0">
                  <a:pos x="138" y="93"/>
                </a:cxn>
                <a:cxn ang="0">
                  <a:pos x="124" y="89"/>
                </a:cxn>
                <a:cxn ang="0">
                  <a:pos x="110" y="85"/>
                </a:cxn>
                <a:cxn ang="0">
                  <a:pos x="97" y="81"/>
                </a:cxn>
                <a:cxn ang="0">
                  <a:pos x="84" y="77"/>
                </a:cxn>
                <a:cxn ang="0">
                  <a:pos x="71" y="73"/>
                </a:cxn>
                <a:cxn ang="0">
                  <a:pos x="59" y="69"/>
                </a:cxn>
                <a:cxn ang="0">
                  <a:pos x="47" y="66"/>
                </a:cxn>
                <a:cxn ang="0">
                  <a:pos x="37" y="63"/>
                </a:cxn>
                <a:cxn ang="0">
                  <a:pos x="27" y="60"/>
                </a:cxn>
                <a:cxn ang="0">
                  <a:pos x="18" y="59"/>
                </a:cxn>
                <a:cxn ang="0">
                  <a:pos x="11" y="58"/>
                </a:cxn>
                <a:cxn ang="0">
                  <a:pos x="5" y="58"/>
                </a:cxn>
                <a:cxn ang="0">
                  <a:pos x="0" y="59"/>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3" name="Freeform 159"/>
            <p:cNvSpPr>
              <a:spLocks/>
            </p:cNvSpPr>
            <p:nvPr/>
          </p:nvSpPr>
          <p:spPr bwMode="auto">
            <a:xfrm>
              <a:off x="4070" y="1423"/>
              <a:ext cx="333" cy="262"/>
            </a:xfrm>
            <a:custGeom>
              <a:avLst/>
              <a:gdLst/>
              <a:ahLst/>
              <a:cxnLst>
                <a:cxn ang="0">
                  <a:pos x="332" y="261"/>
                </a:cxn>
                <a:cxn ang="0">
                  <a:pos x="319" y="257"/>
                </a:cxn>
                <a:cxn ang="0">
                  <a:pos x="313" y="255"/>
                </a:cxn>
                <a:cxn ang="0">
                  <a:pos x="308" y="251"/>
                </a:cxn>
                <a:cxn ang="0">
                  <a:pos x="302" y="247"/>
                </a:cxn>
                <a:cxn ang="0">
                  <a:pos x="298" y="243"/>
                </a:cxn>
                <a:cxn ang="0">
                  <a:pos x="293" y="238"/>
                </a:cxn>
                <a:cxn ang="0">
                  <a:pos x="289" y="233"/>
                </a:cxn>
                <a:cxn ang="0">
                  <a:pos x="285" y="227"/>
                </a:cxn>
                <a:cxn ang="0">
                  <a:pos x="281" y="221"/>
                </a:cxn>
                <a:cxn ang="0">
                  <a:pos x="278" y="215"/>
                </a:cxn>
                <a:cxn ang="0">
                  <a:pos x="274" y="208"/>
                </a:cxn>
                <a:cxn ang="0">
                  <a:pos x="271" y="201"/>
                </a:cxn>
                <a:cxn ang="0">
                  <a:pos x="268" y="194"/>
                </a:cxn>
                <a:cxn ang="0">
                  <a:pos x="264" y="187"/>
                </a:cxn>
                <a:cxn ang="0">
                  <a:pos x="261" y="179"/>
                </a:cxn>
                <a:cxn ang="0">
                  <a:pos x="258" y="172"/>
                </a:cxn>
                <a:cxn ang="0">
                  <a:pos x="254" y="164"/>
                </a:cxn>
                <a:cxn ang="0">
                  <a:pos x="251" y="156"/>
                </a:cxn>
                <a:cxn ang="0">
                  <a:pos x="248" y="149"/>
                </a:cxn>
                <a:cxn ang="0">
                  <a:pos x="244" y="141"/>
                </a:cxn>
                <a:cxn ang="0">
                  <a:pos x="240" y="134"/>
                </a:cxn>
                <a:cxn ang="0">
                  <a:pos x="236" y="127"/>
                </a:cxn>
                <a:cxn ang="0">
                  <a:pos x="232" y="119"/>
                </a:cxn>
                <a:cxn ang="0">
                  <a:pos x="228" y="112"/>
                </a:cxn>
                <a:cxn ang="0">
                  <a:pos x="224" y="105"/>
                </a:cxn>
                <a:cxn ang="0">
                  <a:pos x="219" y="99"/>
                </a:cxn>
                <a:cxn ang="0">
                  <a:pos x="214" y="93"/>
                </a:cxn>
                <a:cxn ang="0">
                  <a:pos x="208" y="87"/>
                </a:cxn>
                <a:cxn ang="0">
                  <a:pos x="202" y="81"/>
                </a:cxn>
                <a:cxn ang="0">
                  <a:pos x="196" y="77"/>
                </a:cxn>
                <a:cxn ang="0">
                  <a:pos x="190" y="72"/>
                </a:cxn>
                <a:cxn ang="0">
                  <a:pos x="178" y="65"/>
                </a:cxn>
                <a:cxn ang="0">
                  <a:pos x="172" y="61"/>
                </a:cxn>
                <a:cxn ang="0">
                  <a:pos x="167" y="57"/>
                </a:cxn>
                <a:cxn ang="0">
                  <a:pos x="162" y="54"/>
                </a:cxn>
                <a:cxn ang="0">
                  <a:pos x="156" y="50"/>
                </a:cxn>
                <a:cxn ang="0">
                  <a:pos x="150" y="47"/>
                </a:cxn>
                <a:cxn ang="0">
                  <a:pos x="145" y="43"/>
                </a:cxn>
                <a:cxn ang="0">
                  <a:pos x="140" y="40"/>
                </a:cxn>
                <a:cxn ang="0">
                  <a:pos x="134" y="37"/>
                </a:cxn>
                <a:cxn ang="0">
                  <a:pos x="129" y="33"/>
                </a:cxn>
                <a:cxn ang="0">
                  <a:pos x="124" y="30"/>
                </a:cxn>
                <a:cxn ang="0">
                  <a:pos x="118" y="27"/>
                </a:cxn>
                <a:cxn ang="0">
                  <a:pos x="112" y="24"/>
                </a:cxn>
                <a:cxn ang="0">
                  <a:pos x="107" y="21"/>
                </a:cxn>
                <a:cxn ang="0">
                  <a:pos x="102" y="18"/>
                </a:cxn>
                <a:cxn ang="0">
                  <a:pos x="96" y="16"/>
                </a:cxn>
                <a:cxn ang="0">
                  <a:pos x="90" y="13"/>
                </a:cxn>
                <a:cxn ang="0">
                  <a:pos x="84" y="11"/>
                </a:cxn>
                <a:cxn ang="0">
                  <a:pos x="78" y="9"/>
                </a:cxn>
                <a:cxn ang="0">
                  <a:pos x="73" y="7"/>
                </a:cxn>
                <a:cxn ang="0">
                  <a:pos x="67" y="5"/>
                </a:cxn>
                <a:cxn ang="0">
                  <a:pos x="60" y="4"/>
                </a:cxn>
                <a:cxn ang="0">
                  <a:pos x="54" y="3"/>
                </a:cxn>
                <a:cxn ang="0">
                  <a:pos x="48" y="1"/>
                </a:cxn>
                <a:cxn ang="0">
                  <a:pos x="42" y="1"/>
                </a:cxn>
                <a:cxn ang="0">
                  <a:pos x="35" y="0"/>
                </a:cxn>
                <a:cxn ang="0">
                  <a:pos x="28" y="0"/>
                </a:cxn>
                <a:cxn ang="0">
                  <a:pos x="22" y="0"/>
                </a:cxn>
                <a:cxn ang="0">
                  <a:pos x="15" y="0"/>
                </a:cxn>
                <a:cxn ang="0">
                  <a:pos x="8" y="1"/>
                </a:cxn>
                <a:cxn ang="0">
                  <a:pos x="0" y="2"/>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4" name="Freeform 160"/>
            <p:cNvSpPr>
              <a:spLocks/>
            </p:cNvSpPr>
            <p:nvPr/>
          </p:nvSpPr>
          <p:spPr bwMode="auto">
            <a:xfrm>
              <a:off x="1467" y="819"/>
              <a:ext cx="391" cy="182"/>
            </a:xfrm>
            <a:custGeom>
              <a:avLst/>
              <a:gdLst/>
              <a:ahLst/>
              <a:cxnLst>
                <a:cxn ang="0">
                  <a:pos x="390" y="87"/>
                </a:cxn>
                <a:cxn ang="0">
                  <a:pos x="381" y="61"/>
                </a:cxn>
                <a:cxn ang="0">
                  <a:pos x="374" y="50"/>
                </a:cxn>
                <a:cxn ang="0">
                  <a:pos x="365" y="40"/>
                </a:cxn>
                <a:cxn ang="0">
                  <a:pos x="355" y="31"/>
                </a:cxn>
                <a:cxn ang="0">
                  <a:pos x="344" y="23"/>
                </a:cxn>
                <a:cxn ang="0">
                  <a:pos x="331" y="17"/>
                </a:cxn>
                <a:cxn ang="0">
                  <a:pos x="318" y="11"/>
                </a:cxn>
                <a:cxn ang="0">
                  <a:pos x="303" y="7"/>
                </a:cxn>
                <a:cxn ang="0">
                  <a:pos x="287" y="4"/>
                </a:cxn>
                <a:cxn ang="0">
                  <a:pos x="271" y="1"/>
                </a:cxn>
                <a:cxn ang="0">
                  <a:pos x="255" y="0"/>
                </a:cxn>
                <a:cxn ang="0">
                  <a:pos x="237" y="0"/>
                </a:cxn>
                <a:cxn ang="0">
                  <a:pos x="220" y="1"/>
                </a:cxn>
                <a:cxn ang="0">
                  <a:pos x="203" y="3"/>
                </a:cxn>
                <a:cxn ang="0">
                  <a:pos x="185" y="5"/>
                </a:cxn>
                <a:cxn ang="0">
                  <a:pos x="167" y="9"/>
                </a:cxn>
                <a:cxn ang="0">
                  <a:pos x="150" y="14"/>
                </a:cxn>
                <a:cxn ang="0">
                  <a:pos x="133" y="20"/>
                </a:cxn>
                <a:cxn ang="0">
                  <a:pos x="116" y="27"/>
                </a:cxn>
                <a:cxn ang="0">
                  <a:pos x="100" y="34"/>
                </a:cxn>
                <a:cxn ang="0">
                  <a:pos x="85" y="43"/>
                </a:cxn>
                <a:cxn ang="0">
                  <a:pos x="70" y="53"/>
                </a:cxn>
                <a:cxn ang="0">
                  <a:pos x="57" y="63"/>
                </a:cxn>
                <a:cxn ang="0">
                  <a:pos x="45" y="75"/>
                </a:cxn>
                <a:cxn ang="0">
                  <a:pos x="33" y="87"/>
                </a:cxn>
                <a:cxn ang="0">
                  <a:pos x="23" y="101"/>
                </a:cxn>
                <a:cxn ang="0">
                  <a:pos x="15" y="115"/>
                </a:cxn>
                <a:cxn ang="0">
                  <a:pos x="9" y="130"/>
                </a:cxn>
                <a:cxn ang="0">
                  <a:pos x="4" y="146"/>
                </a:cxn>
                <a:cxn ang="0">
                  <a:pos x="1" y="163"/>
                </a:cxn>
                <a:cxn ang="0">
                  <a:pos x="0" y="181"/>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5" name="Freeform 161"/>
            <p:cNvSpPr>
              <a:spLocks/>
            </p:cNvSpPr>
            <p:nvPr/>
          </p:nvSpPr>
          <p:spPr bwMode="auto">
            <a:xfrm>
              <a:off x="986" y="1106"/>
              <a:ext cx="198" cy="190"/>
            </a:xfrm>
            <a:custGeom>
              <a:avLst/>
              <a:gdLst/>
              <a:ahLst/>
              <a:cxnLst>
                <a:cxn ang="0">
                  <a:pos x="8" y="189"/>
                </a:cxn>
                <a:cxn ang="0">
                  <a:pos x="2" y="167"/>
                </a:cxn>
                <a:cxn ang="0">
                  <a:pos x="0" y="156"/>
                </a:cxn>
                <a:cxn ang="0">
                  <a:pos x="0" y="147"/>
                </a:cxn>
                <a:cxn ang="0">
                  <a:pos x="0" y="137"/>
                </a:cxn>
                <a:cxn ang="0">
                  <a:pos x="2" y="128"/>
                </a:cxn>
                <a:cxn ang="0">
                  <a:pos x="4" y="120"/>
                </a:cxn>
                <a:cxn ang="0">
                  <a:pos x="7" y="112"/>
                </a:cxn>
                <a:cxn ang="0">
                  <a:pos x="10" y="104"/>
                </a:cxn>
                <a:cxn ang="0">
                  <a:pos x="15" y="96"/>
                </a:cxn>
                <a:cxn ang="0">
                  <a:pos x="20" y="89"/>
                </a:cxn>
                <a:cxn ang="0">
                  <a:pos x="26" y="82"/>
                </a:cxn>
                <a:cxn ang="0">
                  <a:pos x="32" y="76"/>
                </a:cxn>
                <a:cxn ang="0">
                  <a:pos x="38" y="70"/>
                </a:cxn>
                <a:cxn ang="0">
                  <a:pos x="46" y="64"/>
                </a:cxn>
                <a:cxn ang="0">
                  <a:pos x="53" y="59"/>
                </a:cxn>
                <a:cxn ang="0">
                  <a:pos x="61" y="54"/>
                </a:cxn>
                <a:cxn ang="0">
                  <a:pos x="69" y="48"/>
                </a:cxn>
                <a:cxn ang="0">
                  <a:pos x="78" y="44"/>
                </a:cxn>
                <a:cxn ang="0">
                  <a:pos x="87" y="40"/>
                </a:cxn>
                <a:cxn ang="0">
                  <a:pos x="96" y="35"/>
                </a:cxn>
                <a:cxn ang="0">
                  <a:pos x="105" y="31"/>
                </a:cxn>
                <a:cxn ang="0">
                  <a:pos x="114" y="27"/>
                </a:cxn>
                <a:cxn ang="0">
                  <a:pos x="124" y="24"/>
                </a:cxn>
                <a:cxn ang="0">
                  <a:pos x="133" y="20"/>
                </a:cxn>
                <a:cxn ang="0">
                  <a:pos x="143" y="17"/>
                </a:cxn>
                <a:cxn ang="0">
                  <a:pos x="152" y="14"/>
                </a:cxn>
                <a:cxn ang="0">
                  <a:pos x="162" y="11"/>
                </a:cxn>
                <a:cxn ang="0">
                  <a:pos x="170" y="8"/>
                </a:cxn>
                <a:cxn ang="0">
                  <a:pos x="180" y="5"/>
                </a:cxn>
                <a:cxn ang="0">
                  <a:pos x="188" y="2"/>
                </a:cxn>
                <a:cxn ang="0">
                  <a:pos x="197" y="0"/>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6" name="Freeform 162"/>
            <p:cNvSpPr>
              <a:spLocks/>
            </p:cNvSpPr>
            <p:nvPr/>
          </p:nvSpPr>
          <p:spPr bwMode="auto">
            <a:xfrm>
              <a:off x="1076" y="2298"/>
              <a:ext cx="203" cy="177"/>
            </a:xfrm>
            <a:custGeom>
              <a:avLst/>
              <a:gdLst/>
              <a:ahLst/>
              <a:cxnLst>
                <a:cxn ang="0">
                  <a:pos x="0" y="0"/>
                </a:cxn>
                <a:cxn ang="0">
                  <a:pos x="9" y="14"/>
                </a:cxn>
                <a:cxn ang="0">
                  <a:pos x="14" y="21"/>
                </a:cxn>
                <a:cxn ang="0">
                  <a:pos x="18" y="28"/>
                </a:cxn>
                <a:cxn ang="0">
                  <a:pos x="23" y="36"/>
                </a:cxn>
                <a:cxn ang="0">
                  <a:pos x="28" y="43"/>
                </a:cxn>
                <a:cxn ang="0">
                  <a:pos x="33" y="50"/>
                </a:cxn>
                <a:cxn ang="0">
                  <a:pos x="38" y="58"/>
                </a:cxn>
                <a:cxn ang="0">
                  <a:pos x="42" y="65"/>
                </a:cxn>
                <a:cxn ang="0">
                  <a:pos x="48" y="72"/>
                </a:cxn>
                <a:cxn ang="0">
                  <a:pos x="52" y="80"/>
                </a:cxn>
                <a:cxn ang="0">
                  <a:pos x="58" y="87"/>
                </a:cxn>
                <a:cxn ang="0">
                  <a:pos x="63" y="94"/>
                </a:cxn>
                <a:cxn ang="0">
                  <a:pos x="68" y="101"/>
                </a:cxn>
                <a:cxn ang="0">
                  <a:pos x="74" y="108"/>
                </a:cxn>
                <a:cxn ang="0">
                  <a:pos x="80" y="114"/>
                </a:cxn>
                <a:cxn ang="0">
                  <a:pos x="86" y="120"/>
                </a:cxn>
                <a:cxn ang="0">
                  <a:pos x="92" y="127"/>
                </a:cxn>
                <a:cxn ang="0">
                  <a:pos x="98" y="132"/>
                </a:cxn>
                <a:cxn ang="0">
                  <a:pos x="105" y="138"/>
                </a:cxn>
                <a:cxn ang="0">
                  <a:pos x="111" y="144"/>
                </a:cxn>
                <a:cxn ang="0">
                  <a:pos x="118" y="148"/>
                </a:cxn>
                <a:cxn ang="0">
                  <a:pos x="125" y="153"/>
                </a:cxn>
                <a:cxn ang="0">
                  <a:pos x="133" y="158"/>
                </a:cxn>
                <a:cxn ang="0">
                  <a:pos x="140" y="161"/>
                </a:cxn>
                <a:cxn ang="0">
                  <a:pos x="148" y="165"/>
                </a:cxn>
                <a:cxn ang="0">
                  <a:pos x="156" y="168"/>
                </a:cxn>
                <a:cxn ang="0">
                  <a:pos x="165" y="170"/>
                </a:cxn>
                <a:cxn ang="0">
                  <a:pos x="174" y="173"/>
                </a:cxn>
                <a:cxn ang="0">
                  <a:pos x="182" y="174"/>
                </a:cxn>
                <a:cxn ang="0">
                  <a:pos x="192" y="176"/>
                </a:cxn>
                <a:cxn ang="0">
                  <a:pos x="202" y="176"/>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7" name="Freeform 163"/>
            <p:cNvSpPr>
              <a:spLocks/>
            </p:cNvSpPr>
            <p:nvPr/>
          </p:nvSpPr>
          <p:spPr bwMode="auto">
            <a:xfrm>
              <a:off x="1419" y="2416"/>
              <a:ext cx="782" cy="163"/>
            </a:xfrm>
            <a:custGeom>
              <a:avLst/>
              <a:gdLst/>
              <a:ahLst/>
              <a:cxnLst>
                <a:cxn ang="0">
                  <a:pos x="0" y="35"/>
                </a:cxn>
                <a:cxn ang="0">
                  <a:pos x="22" y="74"/>
                </a:cxn>
                <a:cxn ang="0">
                  <a:pos x="37" y="90"/>
                </a:cxn>
                <a:cxn ang="0">
                  <a:pos x="54" y="105"/>
                </a:cxn>
                <a:cxn ang="0">
                  <a:pos x="73" y="118"/>
                </a:cxn>
                <a:cxn ang="0">
                  <a:pos x="95" y="129"/>
                </a:cxn>
                <a:cxn ang="0">
                  <a:pos x="118" y="139"/>
                </a:cxn>
                <a:cxn ang="0">
                  <a:pos x="142" y="146"/>
                </a:cxn>
                <a:cxn ang="0">
                  <a:pos x="169" y="152"/>
                </a:cxn>
                <a:cxn ang="0">
                  <a:pos x="196" y="157"/>
                </a:cxn>
                <a:cxn ang="0">
                  <a:pos x="224" y="160"/>
                </a:cxn>
                <a:cxn ang="0">
                  <a:pos x="254" y="162"/>
                </a:cxn>
                <a:cxn ang="0">
                  <a:pos x="284" y="162"/>
                </a:cxn>
                <a:cxn ang="0">
                  <a:pos x="315" y="161"/>
                </a:cxn>
                <a:cxn ang="0">
                  <a:pos x="346" y="159"/>
                </a:cxn>
                <a:cxn ang="0">
                  <a:pos x="377" y="156"/>
                </a:cxn>
                <a:cxn ang="0">
                  <a:pos x="409" y="151"/>
                </a:cxn>
                <a:cxn ang="0">
                  <a:pos x="441" y="146"/>
                </a:cxn>
                <a:cxn ang="0">
                  <a:pos x="472" y="140"/>
                </a:cxn>
                <a:cxn ang="0">
                  <a:pos x="503" y="132"/>
                </a:cxn>
                <a:cxn ang="0">
                  <a:pos x="533" y="124"/>
                </a:cxn>
                <a:cxn ang="0">
                  <a:pos x="563" y="116"/>
                </a:cxn>
                <a:cxn ang="0">
                  <a:pos x="592" y="106"/>
                </a:cxn>
                <a:cxn ang="0">
                  <a:pos x="619" y="96"/>
                </a:cxn>
                <a:cxn ang="0">
                  <a:pos x="645" y="85"/>
                </a:cxn>
                <a:cxn ang="0">
                  <a:pos x="671" y="74"/>
                </a:cxn>
                <a:cxn ang="0">
                  <a:pos x="694" y="62"/>
                </a:cxn>
                <a:cxn ang="0">
                  <a:pos x="715" y="50"/>
                </a:cxn>
                <a:cxn ang="0">
                  <a:pos x="735" y="38"/>
                </a:cxn>
                <a:cxn ang="0">
                  <a:pos x="753" y="25"/>
                </a:cxn>
                <a:cxn ang="0">
                  <a:pos x="768" y="12"/>
                </a:cxn>
                <a:cxn ang="0">
                  <a:pos x="781" y="0"/>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8" name="Freeform 164"/>
            <p:cNvSpPr>
              <a:spLocks/>
            </p:cNvSpPr>
            <p:nvPr/>
          </p:nvSpPr>
          <p:spPr bwMode="auto">
            <a:xfrm>
              <a:off x="1049" y="2262"/>
              <a:ext cx="88" cy="131"/>
            </a:xfrm>
            <a:custGeom>
              <a:avLst/>
              <a:gdLst/>
              <a:ahLst/>
              <a:cxnLst>
                <a:cxn ang="0">
                  <a:pos x="3" y="0"/>
                </a:cxn>
                <a:cxn ang="0">
                  <a:pos x="1" y="11"/>
                </a:cxn>
                <a:cxn ang="0">
                  <a:pos x="0" y="17"/>
                </a:cxn>
                <a:cxn ang="0">
                  <a:pos x="0" y="22"/>
                </a:cxn>
                <a:cxn ang="0">
                  <a:pos x="1" y="27"/>
                </a:cxn>
                <a:cxn ang="0">
                  <a:pos x="1" y="32"/>
                </a:cxn>
                <a:cxn ang="0">
                  <a:pos x="3" y="36"/>
                </a:cxn>
                <a:cxn ang="0">
                  <a:pos x="4" y="40"/>
                </a:cxn>
                <a:cxn ang="0">
                  <a:pos x="6" y="45"/>
                </a:cxn>
                <a:cxn ang="0">
                  <a:pos x="8" y="49"/>
                </a:cxn>
                <a:cxn ang="0">
                  <a:pos x="11" y="52"/>
                </a:cxn>
                <a:cxn ang="0">
                  <a:pos x="14" y="56"/>
                </a:cxn>
                <a:cxn ang="0">
                  <a:pos x="17" y="60"/>
                </a:cxn>
                <a:cxn ang="0">
                  <a:pos x="20" y="64"/>
                </a:cxn>
                <a:cxn ang="0">
                  <a:pos x="23" y="67"/>
                </a:cxn>
                <a:cxn ang="0">
                  <a:pos x="27" y="70"/>
                </a:cxn>
                <a:cxn ang="0">
                  <a:pos x="31" y="74"/>
                </a:cxn>
                <a:cxn ang="0">
                  <a:pos x="35" y="77"/>
                </a:cxn>
                <a:cxn ang="0">
                  <a:pos x="39" y="80"/>
                </a:cxn>
                <a:cxn ang="0">
                  <a:pos x="43" y="84"/>
                </a:cxn>
                <a:cxn ang="0">
                  <a:pos x="47" y="87"/>
                </a:cxn>
                <a:cxn ang="0">
                  <a:pos x="51" y="91"/>
                </a:cxn>
                <a:cxn ang="0">
                  <a:pos x="55" y="94"/>
                </a:cxn>
                <a:cxn ang="0">
                  <a:pos x="59" y="98"/>
                </a:cxn>
                <a:cxn ang="0">
                  <a:pos x="63" y="101"/>
                </a:cxn>
                <a:cxn ang="0">
                  <a:pos x="67" y="105"/>
                </a:cxn>
                <a:cxn ang="0">
                  <a:pos x="70" y="109"/>
                </a:cxn>
                <a:cxn ang="0">
                  <a:pos x="74" y="113"/>
                </a:cxn>
                <a:cxn ang="0">
                  <a:pos x="77" y="117"/>
                </a:cxn>
                <a:cxn ang="0">
                  <a:pos x="81" y="121"/>
                </a:cxn>
                <a:cxn ang="0">
                  <a:pos x="84" y="125"/>
                </a:cxn>
                <a:cxn ang="0">
                  <a:pos x="87" y="130"/>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49" name="Freeform 165"/>
            <p:cNvSpPr>
              <a:spLocks/>
            </p:cNvSpPr>
            <p:nvPr/>
          </p:nvSpPr>
          <p:spPr bwMode="auto">
            <a:xfrm>
              <a:off x="3467" y="2899"/>
              <a:ext cx="664" cy="276"/>
            </a:xfrm>
            <a:custGeom>
              <a:avLst/>
              <a:gdLst/>
              <a:ahLst/>
              <a:cxnLst>
                <a:cxn ang="0">
                  <a:pos x="15" y="5"/>
                </a:cxn>
                <a:cxn ang="0">
                  <a:pos x="32" y="9"/>
                </a:cxn>
                <a:cxn ang="0">
                  <a:pos x="50" y="11"/>
                </a:cxn>
                <a:cxn ang="0">
                  <a:pos x="68" y="14"/>
                </a:cxn>
                <a:cxn ang="0">
                  <a:pos x="87" y="17"/>
                </a:cxn>
                <a:cxn ang="0">
                  <a:pos x="107" y="19"/>
                </a:cxn>
                <a:cxn ang="0">
                  <a:pos x="126" y="21"/>
                </a:cxn>
                <a:cxn ang="0">
                  <a:pos x="146" y="24"/>
                </a:cxn>
                <a:cxn ang="0">
                  <a:pos x="165" y="27"/>
                </a:cxn>
                <a:cxn ang="0">
                  <a:pos x="184" y="31"/>
                </a:cxn>
                <a:cxn ang="0">
                  <a:pos x="203" y="35"/>
                </a:cxn>
                <a:cxn ang="0">
                  <a:pos x="221" y="39"/>
                </a:cxn>
                <a:cxn ang="0">
                  <a:pos x="238" y="45"/>
                </a:cxn>
                <a:cxn ang="0">
                  <a:pos x="255" y="53"/>
                </a:cxn>
                <a:cxn ang="0">
                  <a:pos x="270" y="61"/>
                </a:cxn>
                <a:cxn ang="0">
                  <a:pos x="284" y="71"/>
                </a:cxn>
                <a:cxn ang="0">
                  <a:pos x="309" y="92"/>
                </a:cxn>
                <a:cxn ang="0">
                  <a:pos x="324" y="107"/>
                </a:cxn>
                <a:cxn ang="0">
                  <a:pos x="339" y="121"/>
                </a:cxn>
                <a:cxn ang="0">
                  <a:pos x="354" y="136"/>
                </a:cxn>
                <a:cxn ang="0">
                  <a:pos x="368" y="151"/>
                </a:cxn>
                <a:cxn ang="0">
                  <a:pos x="382" y="165"/>
                </a:cxn>
                <a:cxn ang="0">
                  <a:pos x="396" y="178"/>
                </a:cxn>
                <a:cxn ang="0">
                  <a:pos x="411" y="191"/>
                </a:cxn>
                <a:cxn ang="0">
                  <a:pos x="426" y="204"/>
                </a:cxn>
                <a:cxn ang="0">
                  <a:pos x="441" y="215"/>
                </a:cxn>
                <a:cxn ang="0">
                  <a:pos x="457" y="226"/>
                </a:cxn>
                <a:cxn ang="0">
                  <a:pos x="475" y="236"/>
                </a:cxn>
                <a:cxn ang="0">
                  <a:pos x="493" y="244"/>
                </a:cxn>
                <a:cxn ang="0">
                  <a:pos x="512" y="251"/>
                </a:cxn>
                <a:cxn ang="0">
                  <a:pos x="533" y="257"/>
                </a:cxn>
                <a:cxn ang="0">
                  <a:pos x="553" y="261"/>
                </a:cxn>
                <a:cxn ang="0">
                  <a:pos x="562" y="264"/>
                </a:cxn>
                <a:cxn ang="0">
                  <a:pos x="572" y="266"/>
                </a:cxn>
                <a:cxn ang="0">
                  <a:pos x="581" y="269"/>
                </a:cxn>
                <a:cxn ang="0">
                  <a:pos x="591" y="271"/>
                </a:cxn>
                <a:cxn ang="0">
                  <a:pos x="600" y="273"/>
                </a:cxn>
                <a:cxn ang="0">
                  <a:pos x="609" y="274"/>
                </a:cxn>
                <a:cxn ang="0">
                  <a:pos x="618" y="275"/>
                </a:cxn>
                <a:cxn ang="0">
                  <a:pos x="626" y="274"/>
                </a:cxn>
                <a:cxn ang="0">
                  <a:pos x="634" y="272"/>
                </a:cxn>
                <a:cxn ang="0">
                  <a:pos x="641" y="269"/>
                </a:cxn>
                <a:cxn ang="0">
                  <a:pos x="647" y="264"/>
                </a:cxn>
                <a:cxn ang="0">
                  <a:pos x="652" y="257"/>
                </a:cxn>
                <a:cxn ang="0">
                  <a:pos x="657" y="248"/>
                </a:cxn>
                <a:cxn ang="0">
                  <a:pos x="660" y="237"/>
                </a:cxn>
                <a:cxn ang="0">
                  <a:pos x="663" y="224"/>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0" name="Freeform 166"/>
            <p:cNvSpPr>
              <a:spLocks/>
            </p:cNvSpPr>
            <p:nvPr/>
          </p:nvSpPr>
          <p:spPr bwMode="auto">
            <a:xfrm>
              <a:off x="4118" y="3029"/>
              <a:ext cx="226" cy="86"/>
            </a:xfrm>
            <a:custGeom>
              <a:avLst/>
              <a:gdLst/>
              <a:ahLst/>
              <a:cxnLst>
                <a:cxn ang="0">
                  <a:pos x="0" y="83"/>
                </a:cxn>
                <a:cxn ang="0">
                  <a:pos x="15" y="83"/>
                </a:cxn>
                <a:cxn ang="0">
                  <a:pos x="24" y="84"/>
                </a:cxn>
                <a:cxn ang="0">
                  <a:pos x="32" y="84"/>
                </a:cxn>
                <a:cxn ang="0">
                  <a:pos x="40" y="85"/>
                </a:cxn>
                <a:cxn ang="0">
                  <a:pos x="48" y="85"/>
                </a:cxn>
                <a:cxn ang="0">
                  <a:pos x="56" y="85"/>
                </a:cxn>
                <a:cxn ang="0">
                  <a:pos x="65" y="85"/>
                </a:cxn>
                <a:cxn ang="0">
                  <a:pos x="73" y="85"/>
                </a:cxn>
                <a:cxn ang="0">
                  <a:pos x="81" y="85"/>
                </a:cxn>
                <a:cxn ang="0">
                  <a:pos x="90" y="85"/>
                </a:cxn>
                <a:cxn ang="0">
                  <a:pos x="98" y="84"/>
                </a:cxn>
                <a:cxn ang="0">
                  <a:pos x="106" y="83"/>
                </a:cxn>
                <a:cxn ang="0">
                  <a:pos x="114" y="82"/>
                </a:cxn>
                <a:cxn ang="0">
                  <a:pos x="122" y="81"/>
                </a:cxn>
                <a:cxn ang="0">
                  <a:pos x="130" y="79"/>
                </a:cxn>
                <a:cxn ang="0">
                  <a:pos x="137" y="77"/>
                </a:cxn>
                <a:cxn ang="0">
                  <a:pos x="145" y="75"/>
                </a:cxn>
                <a:cxn ang="0">
                  <a:pos x="152" y="73"/>
                </a:cxn>
                <a:cxn ang="0">
                  <a:pos x="159" y="70"/>
                </a:cxn>
                <a:cxn ang="0">
                  <a:pos x="166" y="67"/>
                </a:cxn>
                <a:cxn ang="0">
                  <a:pos x="173" y="63"/>
                </a:cxn>
                <a:cxn ang="0">
                  <a:pos x="179" y="59"/>
                </a:cxn>
                <a:cxn ang="0">
                  <a:pos x="186" y="55"/>
                </a:cxn>
                <a:cxn ang="0">
                  <a:pos x="192" y="49"/>
                </a:cxn>
                <a:cxn ang="0">
                  <a:pos x="197" y="44"/>
                </a:cxn>
                <a:cxn ang="0">
                  <a:pos x="202" y="38"/>
                </a:cxn>
                <a:cxn ang="0">
                  <a:pos x="208" y="31"/>
                </a:cxn>
                <a:cxn ang="0">
                  <a:pos x="212" y="24"/>
                </a:cxn>
                <a:cxn ang="0">
                  <a:pos x="217" y="17"/>
                </a:cxn>
                <a:cxn ang="0">
                  <a:pos x="221" y="9"/>
                </a:cxn>
                <a:cxn ang="0">
                  <a:pos x="225" y="0"/>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1" name="Freeform 167"/>
            <p:cNvSpPr>
              <a:spLocks/>
            </p:cNvSpPr>
            <p:nvPr/>
          </p:nvSpPr>
          <p:spPr bwMode="auto">
            <a:xfrm>
              <a:off x="4343" y="2958"/>
              <a:ext cx="95" cy="74"/>
            </a:xfrm>
            <a:custGeom>
              <a:avLst/>
              <a:gdLst/>
              <a:ahLst/>
              <a:cxnLst>
                <a:cxn ang="0">
                  <a:pos x="83" y="0"/>
                </a:cxn>
                <a:cxn ang="0">
                  <a:pos x="89" y="12"/>
                </a:cxn>
                <a:cxn ang="0">
                  <a:pos x="91" y="17"/>
                </a:cxn>
                <a:cxn ang="0">
                  <a:pos x="93" y="22"/>
                </a:cxn>
                <a:cxn ang="0">
                  <a:pos x="94" y="27"/>
                </a:cxn>
                <a:cxn ang="0">
                  <a:pos x="94" y="32"/>
                </a:cxn>
                <a:cxn ang="0">
                  <a:pos x="94" y="36"/>
                </a:cxn>
                <a:cxn ang="0">
                  <a:pos x="93" y="40"/>
                </a:cxn>
                <a:cxn ang="0">
                  <a:pos x="93" y="44"/>
                </a:cxn>
                <a:cxn ang="0">
                  <a:pos x="91" y="47"/>
                </a:cxn>
                <a:cxn ang="0">
                  <a:pos x="89" y="50"/>
                </a:cxn>
                <a:cxn ang="0">
                  <a:pos x="87" y="54"/>
                </a:cxn>
                <a:cxn ang="0">
                  <a:pos x="84" y="56"/>
                </a:cxn>
                <a:cxn ang="0">
                  <a:pos x="81" y="59"/>
                </a:cxn>
                <a:cxn ang="0">
                  <a:pos x="77" y="61"/>
                </a:cxn>
                <a:cxn ang="0">
                  <a:pos x="74" y="64"/>
                </a:cxn>
                <a:cxn ang="0">
                  <a:pos x="70" y="65"/>
                </a:cxn>
                <a:cxn ang="0">
                  <a:pos x="66" y="67"/>
                </a:cxn>
                <a:cxn ang="0">
                  <a:pos x="61" y="68"/>
                </a:cxn>
                <a:cxn ang="0">
                  <a:pos x="57" y="70"/>
                </a:cxn>
                <a:cxn ang="0">
                  <a:pos x="52" y="71"/>
                </a:cxn>
                <a:cxn ang="0">
                  <a:pos x="47" y="72"/>
                </a:cxn>
                <a:cxn ang="0">
                  <a:pos x="43" y="72"/>
                </a:cxn>
                <a:cxn ang="0">
                  <a:pos x="38" y="73"/>
                </a:cxn>
                <a:cxn ang="0">
                  <a:pos x="33" y="73"/>
                </a:cxn>
                <a:cxn ang="0">
                  <a:pos x="28" y="73"/>
                </a:cxn>
                <a:cxn ang="0">
                  <a:pos x="23" y="73"/>
                </a:cxn>
                <a:cxn ang="0">
                  <a:pos x="18" y="73"/>
                </a:cxn>
                <a:cxn ang="0">
                  <a:pos x="13" y="73"/>
                </a:cxn>
                <a:cxn ang="0">
                  <a:pos x="9" y="72"/>
                </a:cxn>
                <a:cxn ang="0">
                  <a:pos x="4" y="72"/>
                </a:cxn>
                <a:cxn ang="0">
                  <a:pos x="0" y="71"/>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2" name="Freeform 168"/>
            <p:cNvSpPr>
              <a:spLocks/>
            </p:cNvSpPr>
            <p:nvPr/>
          </p:nvSpPr>
          <p:spPr bwMode="auto">
            <a:xfrm>
              <a:off x="4556" y="2758"/>
              <a:ext cx="39" cy="95"/>
            </a:xfrm>
            <a:custGeom>
              <a:avLst/>
              <a:gdLst/>
              <a:ahLst/>
              <a:cxnLst>
                <a:cxn ang="0">
                  <a:pos x="35" y="0"/>
                </a:cxn>
                <a:cxn ang="0">
                  <a:pos x="36" y="6"/>
                </a:cxn>
                <a:cxn ang="0">
                  <a:pos x="37" y="10"/>
                </a:cxn>
                <a:cxn ang="0">
                  <a:pos x="38" y="14"/>
                </a:cxn>
                <a:cxn ang="0">
                  <a:pos x="38" y="17"/>
                </a:cxn>
                <a:cxn ang="0">
                  <a:pos x="38" y="20"/>
                </a:cxn>
                <a:cxn ang="0">
                  <a:pos x="38" y="24"/>
                </a:cxn>
                <a:cxn ang="0">
                  <a:pos x="38" y="27"/>
                </a:cxn>
                <a:cxn ang="0">
                  <a:pos x="38" y="30"/>
                </a:cxn>
                <a:cxn ang="0">
                  <a:pos x="38" y="34"/>
                </a:cxn>
                <a:cxn ang="0">
                  <a:pos x="37" y="37"/>
                </a:cxn>
                <a:cxn ang="0">
                  <a:pos x="36" y="40"/>
                </a:cxn>
                <a:cxn ang="0">
                  <a:pos x="36" y="43"/>
                </a:cxn>
                <a:cxn ang="0">
                  <a:pos x="35" y="46"/>
                </a:cxn>
                <a:cxn ang="0">
                  <a:pos x="34" y="49"/>
                </a:cxn>
                <a:cxn ang="0">
                  <a:pos x="33" y="52"/>
                </a:cxn>
                <a:cxn ang="0">
                  <a:pos x="32" y="55"/>
                </a:cxn>
                <a:cxn ang="0">
                  <a:pos x="31" y="58"/>
                </a:cxn>
                <a:cxn ang="0">
                  <a:pos x="29" y="61"/>
                </a:cxn>
                <a:cxn ang="0">
                  <a:pos x="28" y="64"/>
                </a:cxn>
                <a:cxn ang="0">
                  <a:pos x="26" y="66"/>
                </a:cxn>
                <a:cxn ang="0">
                  <a:pos x="24" y="69"/>
                </a:cxn>
                <a:cxn ang="0">
                  <a:pos x="22" y="72"/>
                </a:cxn>
                <a:cxn ang="0">
                  <a:pos x="20" y="74"/>
                </a:cxn>
                <a:cxn ang="0">
                  <a:pos x="18" y="77"/>
                </a:cxn>
                <a:cxn ang="0">
                  <a:pos x="16" y="80"/>
                </a:cxn>
                <a:cxn ang="0">
                  <a:pos x="13" y="82"/>
                </a:cxn>
                <a:cxn ang="0">
                  <a:pos x="11" y="84"/>
                </a:cxn>
                <a:cxn ang="0">
                  <a:pos x="8" y="87"/>
                </a:cxn>
                <a:cxn ang="0">
                  <a:pos x="5" y="89"/>
                </a:cxn>
                <a:cxn ang="0">
                  <a:pos x="2" y="92"/>
                </a:cxn>
                <a:cxn ang="0">
                  <a:pos x="0" y="94"/>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3" name="Freeform 169"/>
            <p:cNvSpPr>
              <a:spLocks/>
            </p:cNvSpPr>
            <p:nvPr/>
          </p:nvSpPr>
          <p:spPr bwMode="auto">
            <a:xfrm>
              <a:off x="4567" y="2640"/>
              <a:ext cx="85" cy="108"/>
            </a:xfrm>
            <a:custGeom>
              <a:avLst/>
              <a:gdLst/>
              <a:ahLst/>
              <a:cxnLst>
                <a:cxn ang="0">
                  <a:pos x="21" y="0"/>
                </a:cxn>
                <a:cxn ang="0">
                  <a:pos x="37" y="8"/>
                </a:cxn>
                <a:cxn ang="0">
                  <a:pos x="44" y="12"/>
                </a:cxn>
                <a:cxn ang="0">
                  <a:pos x="50" y="16"/>
                </a:cxn>
                <a:cxn ang="0">
                  <a:pos x="56" y="20"/>
                </a:cxn>
                <a:cxn ang="0">
                  <a:pos x="61" y="24"/>
                </a:cxn>
                <a:cxn ang="0">
                  <a:pos x="66" y="28"/>
                </a:cxn>
                <a:cxn ang="0">
                  <a:pos x="70" y="32"/>
                </a:cxn>
                <a:cxn ang="0">
                  <a:pos x="74" y="36"/>
                </a:cxn>
                <a:cxn ang="0">
                  <a:pos x="77" y="40"/>
                </a:cxn>
                <a:cxn ang="0">
                  <a:pos x="79" y="43"/>
                </a:cxn>
                <a:cxn ang="0">
                  <a:pos x="81" y="47"/>
                </a:cxn>
                <a:cxn ang="0">
                  <a:pos x="83" y="50"/>
                </a:cxn>
                <a:cxn ang="0">
                  <a:pos x="83" y="54"/>
                </a:cxn>
                <a:cxn ang="0">
                  <a:pos x="84" y="57"/>
                </a:cxn>
                <a:cxn ang="0">
                  <a:pos x="83" y="61"/>
                </a:cxn>
                <a:cxn ang="0">
                  <a:pos x="83" y="64"/>
                </a:cxn>
                <a:cxn ang="0">
                  <a:pos x="81" y="67"/>
                </a:cxn>
                <a:cxn ang="0">
                  <a:pos x="79" y="70"/>
                </a:cxn>
                <a:cxn ang="0">
                  <a:pos x="76" y="74"/>
                </a:cxn>
                <a:cxn ang="0">
                  <a:pos x="73" y="77"/>
                </a:cxn>
                <a:cxn ang="0">
                  <a:pos x="69" y="80"/>
                </a:cxn>
                <a:cxn ang="0">
                  <a:pos x="65" y="83"/>
                </a:cxn>
                <a:cxn ang="0">
                  <a:pos x="60" y="86"/>
                </a:cxn>
                <a:cxn ang="0">
                  <a:pos x="55" y="88"/>
                </a:cxn>
                <a:cxn ang="0">
                  <a:pos x="49" y="91"/>
                </a:cxn>
                <a:cxn ang="0">
                  <a:pos x="42" y="94"/>
                </a:cxn>
                <a:cxn ang="0">
                  <a:pos x="35" y="97"/>
                </a:cxn>
                <a:cxn ang="0">
                  <a:pos x="27" y="99"/>
                </a:cxn>
                <a:cxn ang="0">
                  <a:pos x="19" y="102"/>
                </a:cxn>
                <a:cxn ang="0">
                  <a:pos x="9" y="104"/>
                </a:cxn>
                <a:cxn ang="0">
                  <a:pos x="0" y="107"/>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4" name="Freeform 170"/>
            <p:cNvSpPr>
              <a:spLocks/>
            </p:cNvSpPr>
            <p:nvPr/>
          </p:nvSpPr>
          <p:spPr bwMode="auto">
            <a:xfrm>
              <a:off x="4626" y="2508"/>
              <a:ext cx="57" cy="133"/>
            </a:xfrm>
            <a:custGeom>
              <a:avLst/>
              <a:gdLst/>
              <a:ahLst/>
              <a:cxnLst>
                <a:cxn ang="0">
                  <a:pos x="0" y="2"/>
                </a:cxn>
                <a:cxn ang="0">
                  <a:pos x="14" y="0"/>
                </a:cxn>
                <a:cxn ang="0">
                  <a:pos x="20" y="0"/>
                </a:cxn>
                <a:cxn ang="0">
                  <a:pos x="25" y="1"/>
                </a:cxn>
                <a:cxn ang="0">
                  <a:pos x="30" y="4"/>
                </a:cxn>
                <a:cxn ang="0">
                  <a:pos x="35" y="6"/>
                </a:cxn>
                <a:cxn ang="0">
                  <a:pos x="39" y="10"/>
                </a:cxn>
                <a:cxn ang="0">
                  <a:pos x="43" y="14"/>
                </a:cxn>
                <a:cxn ang="0">
                  <a:pos x="46" y="19"/>
                </a:cxn>
                <a:cxn ang="0">
                  <a:pos x="48" y="24"/>
                </a:cxn>
                <a:cxn ang="0">
                  <a:pos x="51" y="30"/>
                </a:cxn>
                <a:cxn ang="0">
                  <a:pos x="52" y="36"/>
                </a:cxn>
                <a:cxn ang="0">
                  <a:pos x="54" y="42"/>
                </a:cxn>
                <a:cxn ang="0">
                  <a:pos x="55" y="48"/>
                </a:cxn>
                <a:cxn ang="0">
                  <a:pos x="55" y="55"/>
                </a:cxn>
                <a:cxn ang="0">
                  <a:pos x="56" y="62"/>
                </a:cxn>
                <a:cxn ang="0">
                  <a:pos x="55" y="69"/>
                </a:cxn>
                <a:cxn ang="0">
                  <a:pos x="54" y="76"/>
                </a:cxn>
                <a:cxn ang="0">
                  <a:pos x="53" y="82"/>
                </a:cxn>
                <a:cxn ang="0">
                  <a:pos x="51" y="89"/>
                </a:cxn>
                <a:cxn ang="0">
                  <a:pos x="49" y="95"/>
                </a:cxn>
                <a:cxn ang="0">
                  <a:pos x="47" y="101"/>
                </a:cxn>
                <a:cxn ang="0">
                  <a:pos x="44" y="107"/>
                </a:cxn>
                <a:cxn ang="0">
                  <a:pos x="40" y="112"/>
                </a:cxn>
                <a:cxn ang="0">
                  <a:pos x="37" y="117"/>
                </a:cxn>
                <a:cxn ang="0">
                  <a:pos x="33" y="121"/>
                </a:cxn>
                <a:cxn ang="0">
                  <a:pos x="28" y="125"/>
                </a:cxn>
                <a:cxn ang="0">
                  <a:pos x="24" y="128"/>
                </a:cxn>
                <a:cxn ang="0">
                  <a:pos x="18" y="130"/>
                </a:cxn>
                <a:cxn ang="0">
                  <a:pos x="12" y="131"/>
                </a:cxn>
                <a:cxn ang="0">
                  <a:pos x="6" y="132"/>
                </a:cxn>
                <a:cxn ang="0">
                  <a:pos x="0" y="132"/>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5" name="Freeform 171"/>
            <p:cNvSpPr>
              <a:spLocks/>
            </p:cNvSpPr>
            <p:nvPr/>
          </p:nvSpPr>
          <p:spPr bwMode="auto">
            <a:xfrm>
              <a:off x="4544" y="2411"/>
              <a:ext cx="83" cy="53"/>
            </a:xfrm>
            <a:custGeom>
              <a:avLst/>
              <a:gdLst/>
              <a:ahLst/>
              <a:cxnLst>
                <a:cxn ang="0">
                  <a:pos x="0" y="5"/>
                </a:cxn>
                <a:cxn ang="0">
                  <a:pos x="7" y="2"/>
                </a:cxn>
                <a:cxn ang="0">
                  <a:pos x="11" y="1"/>
                </a:cxn>
                <a:cxn ang="0">
                  <a:pos x="14" y="1"/>
                </a:cxn>
                <a:cxn ang="0">
                  <a:pos x="18" y="1"/>
                </a:cxn>
                <a:cxn ang="0">
                  <a:pos x="22" y="0"/>
                </a:cxn>
                <a:cxn ang="0">
                  <a:pos x="25" y="0"/>
                </a:cxn>
                <a:cxn ang="0">
                  <a:pos x="28" y="0"/>
                </a:cxn>
                <a:cxn ang="0">
                  <a:pos x="32" y="1"/>
                </a:cxn>
                <a:cxn ang="0">
                  <a:pos x="34" y="1"/>
                </a:cxn>
                <a:cxn ang="0">
                  <a:pos x="38" y="1"/>
                </a:cxn>
                <a:cxn ang="0">
                  <a:pos x="40" y="2"/>
                </a:cxn>
                <a:cxn ang="0">
                  <a:pos x="44" y="3"/>
                </a:cxn>
                <a:cxn ang="0">
                  <a:pos x="46" y="4"/>
                </a:cxn>
                <a:cxn ang="0">
                  <a:pos x="49" y="5"/>
                </a:cxn>
                <a:cxn ang="0">
                  <a:pos x="52" y="7"/>
                </a:cxn>
                <a:cxn ang="0">
                  <a:pos x="54" y="8"/>
                </a:cxn>
                <a:cxn ang="0">
                  <a:pos x="56" y="10"/>
                </a:cxn>
                <a:cxn ang="0">
                  <a:pos x="59" y="12"/>
                </a:cxn>
                <a:cxn ang="0">
                  <a:pos x="61" y="14"/>
                </a:cxn>
                <a:cxn ang="0">
                  <a:pos x="64" y="16"/>
                </a:cxn>
                <a:cxn ang="0">
                  <a:pos x="66" y="19"/>
                </a:cxn>
                <a:cxn ang="0">
                  <a:pos x="68" y="21"/>
                </a:cxn>
                <a:cxn ang="0">
                  <a:pos x="70" y="24"/>
                </a:cxn>
                <a:cxn ang="0">
                  <a:pos x="72" y="27"/>
                </a:cxn>
                <a:cxn ang="0">
                  <a:pos x="73" y="30"/>
                </a:cxn>
                <a:cxn ang="0">
                  <a:pos x="75" y="33"/>
                </a:cxn>
                <a:cxn ang="0">
                  <a:pos x="76" y="37"/>
                </a:cxn>
                <a:cxn ang="0">
                  <a:pos x="78" y="40"/>
                </a:cxn>
                <a:cxn ang="0">
                  <a:pos x="80" y="44"/>
                </a:cxn>
                <a:cxn ang="0">
                  <a:pos x="81" y="47"/>
                </a:cxn>
                <a:cxn ang="0">
                  <a:pos x="82" y="52"/>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6" name="Freeform 172"/>
            <p:cNvSpPr>
              <a:spLocks/>
            </p:cNvSpPr>
            <p:nvPr/>
          </p:nvSpPr>
          <p:spPr bwMode="auto">
            <a:xfrm>
              <a:off x="4568" y="2410"/>
              <a:ext cx="60" cy="54"/>
            </a:xfrm>
            <a:custGeom>
              <a:avLst/>
              <a:gdLst/>
              <a:ahLst/>
              <a:cxnLst>
                <a:cxn ang="0">
                  <a:pos x="0" y="6"/>
                </a:cxn>
                <a:cxn ang="0">
                  <a:pos x="7" y="3"/>
                </a:cxn>
                <a:cxn ang="0">
                  <a:pos x="11" y="2"/>
                </a:cxn>
                <a:cxn ang="0">
                  <a:pos x="15" y="1"/>
                </a:cxn>
                <a:cxn ang="0">
                  <a:pos x="18" y="0"/>
                </a:cxn>
                <a:cxn ang="0">
                  <a:pos x="22" y="0"/>
                </a:cxn>
                <a:cxn ang="0">
                  <a:pos x="25" y="0"/>
                </a:cxn>
                <a:cxn ang="0">
                  <a:pos x="28" y="0"/>
                </a:cxn>
                <a:cxn ang="0">
                  <a:pos x="31" y="0"/>
                </a:cxn>
                <a:cxn ang="0">
                  <a:pos x="34" y="0"/>
                </a:cxn>
                <a:cxn ang="0">
                  <a:pos x="36" y="1"/>
                </a:cxn>
                <a:cxn ang="0">
                  <a:pos x="38" y="1"/>
                </a:cxn>
                <a:cxn ang="0">
                  <a:pos x="41" y="2"/>
                </a:cxn>
                <a:cxn ang="0">
                  <a:pos x="43" y="3"/>
                </a:cxn>
                <a:cxn ang="0">
                  <a:pos x="45" y="4"/>
                </a:cxn>
                <a:cxn ang="0">
                  <a:pos x="47" y="6"/>
                </a:cxn>
                <a:cxn ang="0">
                  <a:pos x="49" y="7"/>
                </a:cxn>
                <a:cxn ang="0">
                  <a:pos x="50" y="9"/>
                </a:cxn>
                <a:cxn ang="0">
                  <a:pos x="52" y="11"/>
                </a:cxn>
                <a:cxn ang="0">
                  <a:pos x="53" y="13"/>
                </a:cxn>
                <a:cxn ang="0">
                  <a:pos x="54" y="15"/>
                </a:cxn>
                <a:cxn ang="0">
                  <a:pos x="56" y="18"/>
                </a:cxn>
                <a:cxn ang="0">
                  <a:pos x="56" y="20"/>
                </a:cxn>
                <a:cxn ang="0">
                  <a:pos x="57" y="23"/>
                </a:cxn>
                <a:cxn ang="0">
                  <a:pos x="58" y="26"/>
                </a:cxn>
                <a:cxn ang="0">
                  <a:pos x="58" y="30"/>
                </a:cxn>
                <a:cxn ang="0">
                  <a:pos x="59" y="33"/>
                </a:cxn>
                <a:cxn ang="0">
                  <a:pos x="59" y="36"/>
                </a:cxn>
                <a:cxn ang="0">
                  <a:pos x="59" y="40"/>
                </a:cxn>
                <a:cxn ang="0">
                  <a:pos x="59" y="44"/>
                </a:cxn>
                <a:cxn ang="0">
                  <a:pos x="58" y="48"/>
                </a:cxn>
                <a:cxn ang="0">
                  <a:pos x="58" y="5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7" name="Freeform 173"/>
            <p:cNvSpPr>
              <a:spLocks/>
            </p:cNvSpPr>
            <p:nvPr/>
          </p:nvSpPr>
          <p:spPr bwMode="auto">
            <a:xfrm>
              <a:off x="4626" y="2510"/>
              <a:ext cx="49" cy="95"/>
            </a:xfrm>
            <a:custGeom>
              <a:avLst/>
              <a:gdLst/>
              <a:ahLst/>
              <a:cxnLst>
                <a:cxn ang="0">
                  <a:pos x="0" y="0"/>
                </a:cxn>
                <a:cxn ang="0">
                  <a:pos x="6" y="4"/>
                </a:cxn>
                <a:cxn ang="0">
                  <a:pos x="8" y="7"/>
                </a:cxn>
                <a:cxn ang="0">
                  <a:pos x="10" y="10"/>
                </a:cxn>
                <a:cxn ang="0">
                  <a:pos x="13" y="12"/>
                </a:cxn>
                <a:cxn ang="0">
                  <a:pos x="15" y="15"/>
                </a:cxn>
                <a:cxn ang="0">
                  <a:pos x="17" y="17"/>
                </a:cxn>
                <a:cxn ang="0">
                  <a:pos x="19" y="20"/>
                </a:cxn>
                <a:cxn ang="0">
                  <a:pos x="22" y="22"/>
                </a:cxn>
                <a:cxn ang="0">
                  <a:pos x="24" y="25"/>
                </a:cxn>
                <a:cxn ang="0">
                  <a:pos x="25" y="28"/>
                </a:cxn>
                <a:cxn ang="0">
                  <a:pos x="27" y="31"/>
                </a:cxn>
                <a:cxn ang="0">
                  <a:pos x="29" y="34"/>
                </a:cxn>
                <a:cxn ang="0">
                  <a:pos x="31" y="36"/>
                </a:cxn>
                <a:cxn ang="0">
                  <a:pos x="32" y="40"/>
                </a:cxn>
                <a:cxn ang="0">
                  <a:pos x="34" y="42"/>
                </a:cxn>
                <a:cxn ang="0">
                  <a:pos x="35" y="45"/>
                </a:cxn>
                <a:cxn ang="0">
                  <a:pos x="36" y="48"/>
                </a:cxn>
                <a:cxn ang="0">
                  <a:pos x="38" y="51"/>
                </a:cxn>
                <a:cxn ang="0">
                  <a:pos x="39" y="54"/>
                </a:cxn>
                <a:cxn ang="0">
                  <a:pos x="40" y="58"/>
                </a:cxn>
                <a:cxn ang="0">
                  <a:pos x="41" y="61"/>
                </a:cxn>
                <a:cxn ang="0">
                  <a:pos x="42" y="64"/>
                </a:cxn>
                <a:cxn ang="0">
                  <a:pos x="43" y="67"/>
                </a:cxn>
                <a:cxn ang="0">
                  <a:pos x="44" y="70"/>
                </a:cxn>
                <a:cxn ang="0">
                  <a:pos x="45" y="74"/>
                </a:cxn>
                <a:cxn ang="0">
                  <a:pos x="46" y="77"/>
                </a:cxn>
                <a:cxn ang="0">
                  <a:pos x="46" y="80"/>
                </a:cxn>
                <a:cxn ang="0">
                  <a:pos x="47" y="84"/>
                </a:cxn>
                <a:cxn ang="0">
                  <a:pos x="47" y="87"/>
                </a:cxn>
                <a:cxn ang="0">
                  <a:pos x="48" y="91"/>
                </a:cxn>
                <a:cxn ang="0">
                  <a:pos x="48" y="94"/>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8" name="Freeform 174"/>
            <p:cNvSpPr>
              <a:spLocks/>
            </p:cNvSpPr>
            <p:nvPr/>
          </p:nvSpPr>
          <p:spPr bwMode="auto">
            <a:xfrm>
              <a:off x="3112" y="3135"/>
              <a:ext cx="569" cy="237"/>
            </a:xfrm>
            <a:custGeom>
              <a:avLst/>
              <a:gdLst/>
              <a:ahLst/>
              <a:cxnLst>
                <a:cxn ang="0">
                  <a:pos x="0" y="0"/>
                </a:cxn>
                <a:cxn ang="0">
                  <a:pos x="11" y="37"/>
                </a:cxn>
                <a:cxn ang="0">
                  <a:pos x="20" y="53"/>
                </a:cxn>
                <a:cxn ang="0">
                  <a:pos x="30" y="67"/>
                </a:cxn>
                <a:cxn ang="0">
                  <a:pos x="42" y="80"/>
                </a:cxn>
                <a:cxn ang="0">
                  <a:pos x="56" y="92"/>
                </a:cxn>
                <a:cxn ang="0">
                  <a:pos x="71" y="102"/>
                </a:cxn>
                <a:cxn ang="0">
                  <a:pos x="87" y="111"/>
                </a:cxn>
                <a:cxn ang="0">
                  <a:pos x="105" y="119"/>
                </a:cxn>
                <a:cxn ang="0">
                  <a:pos x="124" y="127"/>
                </a:cxn>
                <a:cxn ang="0">
                  <a:pos x="143" y="133"/>
                </a:cxn>
                <a:cxn ang="0">
                  <a:pos x="164" y="139"/>
                </a:cxn>
                <a:cxn ang="0">
                  <a:pos x="185" y="143"/>
                </a:cxn>
                <a:cxn ang="0">
                  <a:pos x="206" y="148"/>
                </a:cxn>
                <a:cxn ang="0">
                  <a:pos x="229" y="151"/>
                </a:cxn>
                <a:cxn ang="0">
                  <a:pos x="252" y="155"/>
                </a:cxn>
                <a:cxn ang="0">
                  <a:pos x="274" y="158"/>
                </a:cxn>
                <a:cxn ang="0">
                  <a:pos x="297" y="161"/>
                </a:cxn>
                <a:cxn ang="0">
                  <a:pos x="320" y="164"/>
                </a:cxn>
                <a:cxn ang="0">
                  <a:pos x="343" y="167"/>
                </a:cxn>
                <a:cxn ang="0">
                  <a:pos x="366" y="170"/>
                </a:cxn>
                <a:cxn ang="0">
                  <a:pos x="388" y="173"/>
                </a:cxn>
                <a:cxn ang="0">
                  <a:pos x="410" y="176"/>
                </a:cxn>
                <a:cxn ang="0">
                  <a:pos x="432" y="180"/>
                </a:cxn>
                <a:cxn ang="0">
                  <a:pos x="452" y="184"/>
                </a:cxn>
                <a:cxn ang="0">
                  <a:pos x="472" y="189"/>
                </a:cxn>
                <a:cxn ang="0">
                  <a:pos x="491" y="195"/>
                </a:cxn>
                <a:cxn ang="0">
                  <a:pos x="509" y="201"/>
                </a:cxn>
                <a:cxn ang="0">
                  <a:pos x="526" y="208"/>
                </a:cxn>
                <a:cxn ang="0">
                  <a:pos x="541" y="217"/>
                </a:cxn>
                <a:cxn ang="0">
                  <a:pos x="555" y="226"/>
                </a:cxn>
                <a:cxn ang="0">
                  <a:pos x="568" y="236"/>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59" name="Freeform 175"/>
            <p:cNvSpPr>
              <a:spLocks/>
            </p:cNvSpPr>
            <p:nvPr/>
          </p:nvSpPr>
          <p:spPr bwMode="auto">
            <a:xfrm>
              <a:off x="3668" y="3359"/>
              <a:ext cx="486" cy="450"/>
            </a:xfrm>
            <a:custGeom>
              <a:avLst/>
              <a:gdLst/>
              <a:ahLst/>
              <a:cxnLst>
                <a:cxn ang="0">
                  <a:pos x="0" y="0"/>
                </a:cxn>
                <a:cxn ang="0">
                  <a:pos x="27" y="27"/>
                </a:cxn>
                <a:cxn ang="0">
                  <a:pos x="42" y="40"/>
                </a:cxn>
                <a:cxn ang="0">
                  <a:pos x="56" y="53"/>
                </a:cxn>
                <a:cxn ang="0">
                  <a:pos x="72" y="66"/>
                </a:cxn>
                <a:cxn ang="0">
                  <a:pos x="88" y="79"/>
                </a:cxn>
                <a:cxn ang="0">
                  <a:pos x="104" y="91"/>
                </a:cxn>
                <a:cxn ang="0">
                  <a:pos x="120" y="104"/>
                </a:cxn>
                <a:cxn ang="0">
                  <a:pos x="137" y="116"/>
                </a:cxn>
                <a:cxn ang="0">
                  <a:pos x="154" y="129"/>
                </a:cxn>
                <a:cxn ang="0">
                  <a:pos x="171" y="141"/>
                </a:cxn>
                <a:cxn ang="0">
                  <a:pos x="188" y="154"/>
                </a:cxn>
                <a:cxn ang="0">
                  <a:pos x="206" y="166"/>
                </a:cxn>
                <a:cxn ang="0">
                  <a:pos x="223" y="179"/>
                </a:cxn>
                <a:cxn ang="0">
                  <a:pos x="240" y="192"/>
                </a:cxn>
                <a:cxn ang="0">
                  <a:pos x="258" y="205"/>
                </a:cxn>
                <a:cxn ang="0">
                  <a:pos x="275" y="218"/>
                </a:cxn>
                <a:cxn ang="0">
                  <a:pos x="292" y="231"/>
                </a:cxn>
                <a:cxn ang="0">
                  <a:pos x="308" y="244"/>
                </a:cxn>
                <a:cxn ang="0">
                  <a:pos x="325" y="258"/>
                </a:cxn>
                <a:cxn ang="0">
                  <a:pos x="341" y="272"/>
                </a:cxn>
                <a:cxn ang="0">
                  <a:pos x="357" y="286"/>
                </a:cxn>
                <a:cxn ang="0">
                  <a:pos x="372" y="301"/>
                </a:cxn>
                <a:cxn ang="0">
                  <a:pos x="387" y="315"/>
                </a:cxn>
                <a:cxn ang="0">
                  <a:pos x="402" y="331"/>
                </a:cxn>
                <a:cxn ang="0">
                  <a:pos x="416" y="346"/>
                </a:cxn>
                <a:cxn ang="0">
                  <a:pos x="429" y="362"/>
                </a:cxn>
                <a:cxn ang="0">
                  <a:pos x="442" y="378"/>
                </a:cxn>
                <a:cxn ang="0">
                  <a:pos x="454" y="395"/>
                </a:cxn>
                <a:cxn ang="0">
                  <a:pos x="465" y="412"/>
                </a:cxn>
                <a:cxn ang="0">
                  <a:pos x="475" y="430"/>
                </a:cxn>
                <a:cxn ang="0">
                  <a:pos x="485" y="449"/>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60" name="Line 176"/>
            <p:cNvSpPr>
              <a:spLocks noChangeShapeType="1"/>
            </p:cNvSpPr>
            <p:nvPr/>
          </p:nvSpPr>
          <p:spPr bwMode="auto">
            <a:xfrm>
              <a:off x="4011" y="3194"/>
              <a:ext cx="0" cy="48"/>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561" name="Freeform 177"/>
            <p:cNvSpPr>
              <a:spLocks/>
            </p:cNvSpPr>
            <p:nvPr/>
          </p:nvSpPr>
          <p:spPr bwMode="auto">
            <a:xfrm>
              <a:off x="1203" y="936"/>
              <a:ext cx="260" cy="205"/>
            </a:xfrm>
            <a:custGeom>
              <a:avLst/>
              <a:gdLst/>
              <a:ahLst/>
              <a:cxnLst>
                <a:cxn ang="0">
                  <a:pos x="257" y="50"/>
                </a:cxn>
                <a:cxn ang="0">
                  <a:pos x="252" y="49"/>
                </a:cxn>
                <a:cxn ang="0">
                  <a:pos x="245" y="47"/>
                </a:cxn>
                <a:cxn ang="0">
                  <a:pos x="235" y="44"/>
                </a:cxn>
                <a:cxn ang="0">
                  <a:pos x="223" y="40"/>
                </a:cxn>
                <a:cxn ang="0">
                  <a:pos x="209" y="36"/>
                </a:cxn>
                <a:cxn ang="0">
                  <a:pos x="195" y="30"/>
                </a:cxn>
                <a:cxn ang="0">
                  <a:pos x="181" y="25"/>
                </a:cxn>
                <a:cxn ang="0">
                  <a:pos x="170" y="20"/>
                </a:cxn>
                <a:cxn ang="0">
                  <a:pos x="164" y="15"/>
                </a:cxn>
                <a:cxn ang="0">
                  <a:pos x="158" y="10"/>
                </a:cxn>
                <a:cxn ang="0">
                  <a:pos x="153" y="6"/>
                </a:cxn>
                <a:cxn ang="0">
                  <a:pos x="148" y="3"/>
                </a:cxn>
                <a:cxn ang="0">
                  <a:pos x="142" y="0"/>
                </a:cxn>
                <a:cxn ang="0">
                  <a:pos x="135" y="0"/>
                </a:cxn>
                <a:cxn ang="0">
                  <a:pos x="119" y="1"/>
                </a:cxn>
                <a:cxn ang="0">
                  <a:pos x="101" y="4"/>
                </a:cxn>
                <a:cxn ang="0">
                  <a:pos x="86" y="9"/>
                </a:cxn>
                <a:cxn ang="0">
                  <a:pos x="73" y="16"/>
                </a:cxn>
                <a:cxn ang="0">
                  <a:pos x="61" y="25"/>
                </a:cxn>
                <a:cxn ang="0">
                  <a:pos x="50" y="37"/>
                </a:cxn>
                <a:cxn ang="0">
                  <a:pos x="40" y="50"/>
                </a:cxn>
                <a:cxn ang="0">
                  <a:pos x="30" y="67"/>
                </a:cxn>
                <a:cxn ang="0">
                  <a:pos x="23" y="82"/>
                </a:cxn>
                <a:cxn ang="0">
                  <a:pos x="21" y="88"/>
                </a:cxn>
                <a:cxn ang="0">
                  <a:pos x="21" y="93"/>
                </a:cxn>
                <a:cxn ang="0">
                  <a:pos x="21" y="98"/>
                </a:cxn>
                <a:cxn ang="0">
                  <a:pos x="23" y="104"/>
                </a:cxn>
                <a:cxn ang="0">
                  <a:pos x="24" y="110"/>
                </a:cxn>
                <a:cxn ang="0">
                  <a:pos x="25" y="117"/>
                </a:cxn>
                <a:cxn ang="0">
                  <a:pos x="25" y="125"/>
                </a:cxn>
                <a:cxn ang="0">
                  <a:pos x="26" y="132"/>
                </a:cxn>
                <a:cxn ang="0">
                  <a:pos x="26" y="135"/>
                </a:cxn>
                <a:cxn ang="0">
                  <a:pos x="27" y="138"/>
                </a:cxn>
                <a:cxn ang="0">
                  <a:pos x="27" y="141"/>
                </a:cxn>
                <a:cxn ang="0">
                  <a:pos x="27" y="143"/>
                </a:cxn>
                <a:cxn ang="0">
                  <a:pos x="27" y="146"/>
                </a:cxn>
                <a:cxn ang="0">
                  <a:pos x="27" y="149"/>
                </a:cxn>
                <a:cxn ang="0">
                  <a:pos x="26" y="153"/>
                </a:cxn>
                <a:cxn ang="0">
                  <a:pos x="22" y="159"/>
                </a:cxn>
                <a:cxn ang="0">
                  <a:pos x="19" y="163"/>
                </a:cxn>
                <a:cxn ang="0">
                  <a:pos x="15" y="167"/>
                </a:cxn>
                <a:cxn ang="0">
                  <a:pos x="11" y="170"/>
                </a:cxn>
                <a:cxn ang="0">
                  <a:pos x="8" y="172"/>
                </a:cxn>
                <a:cxn ang="0">
                  <a:pos x="5" y="174"/>
                </a:cxn>
                <a:cxn ang="0">
                  <a:pos x="1" y="176"/>
                </a:cxn>
                <a:cxn ang="0">
                  <a:pos x="0" y="178"/>
                </a:cxn>
                <a:cxn ang="0">
                  <a:pos x="0" y="178"/>
                </a:cxn>
                <a:cxn ang="0">
                  <a:pos x="0" y="178"/>
                </a:cxn>
                <a:cxn ang="0">
                  <a:pos x="0" y="178"/>
                </a:cxn>
                <a:cxn ang="0">
                  <a:pos x="0" y="178"/>
                </a:cxn>
                <a:cxn ang="0">
                  <a:pos x="0" y="178"/>
                </a:cxn>
                <a:cxn ang="0">
                  <a:pos x="0" y="178"/>
                </a:cxn>
                <a:cxn ang="0">
                  <a:pos x="0" y="178"/>
                </a:cxn>
                <a:cxn ang="0">
                  <a:pos x="0" y="180"/>
                </a:cxn>
                <a:cxn ang="0">
                  <a:pos x="0" y="184"/>
                </a:cxn>
                <a:cxn ang="0">
                  <a:pos x="0" y="188"/>
                </a:cxn>
                <a:cxn ang="0">
                  <a:pos x="0" y="192"/>
                </a:cxn>
                <a:cxn ang="0">
                  <a:pos x="0" y="197"/>
                </a:cxn>
                <a:cxn ang="0">
                  <a:pos x="0" y="200"/>
                </a:cxn>
                <a:cxn ang="0">
                  <a:pos x="0" y="203"/>
                </a:cxn>
                <a:cxn ang="0">
                  <a:pos x="0" y="204"/>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4"/>
                  </a:lnTo>
                  <a:lnTo>
                    <a:pt x="26" y="135"/>
                  </a:lnTo>
                  <a:lnTo>
                    <a:pt x="26" y="136"/>
                  </a:lnTo>
                  <a:lnTo>
                    <a:pt x="27" y="137"/>
                  </a:lnTo>
                  <a:lnTo>
                    <a:pt x="27" y="138"/>
                  </a:lnTo>
                  <a:lnTo>
                    <a:pt x="27" y="138"/>
                  </a:lnTo>
                  <a:lnTo>
                    <a:pt x="27" y="139"/>
                  </a:lnTo>
                  <a:lnTo>
                    <a:pt x="27" y="140"/>
                  </a:lnTo>
                  <a:lnTo>
                    <a:pt x="27" y="140"/>
                  </a:lnTo>
                  <a:lnTo>
                    <a:pt x="27" y="141"/>
                  </a:lnTo>
                  <a:lnTo>
                    <a:pt x="27" y="142"/>
                  </a:lnTo>
                  <a:lnTo>
                    <a:pt x="27" y="142"/>
                  </a:lnTo>
                  <a:lnTo>
                    <a:pt x="27" y="143"/>
                  </a:lnTo>
                  <a:lnTo>
                    <a:pt x="27" y="143"/>
                  </a:lnTo>
                  <a:lnTo>
                    <a:pt x="27" y="144"/>
                  </a:lnTo>
                  <a:lnTo>
                    <a:pt x="27" y="145"/>
                  </a:lnTo>
                  <a:lnTo>
                    <a:pt x="27" y="145"/>
                  </a:lnTo>
                  <a:lnTo>
                    <a:pt x="27" y="146"/>
                  </a:lnTo>
                  <a:lnTo>
                    <a:pt x="27" y="147"/>
                  </a:lnTo>
                  <a:lnTo>
                    <a:pt x="27" y="148"/>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1" y="170"/>
                  </a:lnTo>
                  <a:lnTo>
                    <a:pt x="10" y="171"/>
                  </a:lnTo>
                  <a:lnTo>
                    <a:pt x="9" y="172"/>
                  </a:lnTo>
                  <a:lnTo>
                    <a:pt x="8" y="172"/>
                  </a:lnTo>
                  <a:lnTo>
                    <a:pt x="7" y="172"/>
                  </a:lnTo>
                  <a:lnTo>
                    <a:pt x="6" y="173"/>
                  </a:lnTo>
                  <a:lnTo>
                    <a:pt x="5" y="174"/>
                  </a:lnTo>
                  <a:lnTo>
                    <a:pt x="5" y="174"/>
                  </a:lnTo>
                  <a:lnTo>
                    <a:pt x="4" y="175"/>
                  </a:lnTo>
                  <a:lnTo>
                    <a:pt x="3" y="175"/>
                  </a:lnTo>
                  <a:lnTo>
                    <a:pt x="2" y="176"/>
                  </a:lnTo>
                  <a:lnTo>
                    <a:pt x="1" y="176"/>
                  </a:lnTo>
                  <a:lnTo>
                    <a:pt x="1" y="177"/>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80"/>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2"/>
                  </a:lnTo>
                  <a:lnTo>
                    <a:pt x="0" y="194"/>
                  </a:lnTo>
                  <a:lnTo>
                    <a:pt x="0" y="195"/>
                  </a:lnTo>
                  <a:lnTo>
                    <a:pt x="0" y="196"/>
                  </a:lnTo>
                  <a:lnTo>
                    <a:pt x="0" y="197"/>
                  </a:lnTo>
                  <a:lnTo>
                    <a:pt x="0" y="198"/>
                  </a:lnTo>
                  <a:lnTo>
                    <a:pt x="0" y="198"/>
                  </a:lnTo>
                  <a:lnTo>
                    <a:pt x="0" y="200"/>
                  </a:lnTo>
                  <a:lnTo>
                    <a:pt x="0" y="200"/>
                  </a:lnTo>
                  <a:lnTo>
                    <a:pt x="0" y="201"/>
                  </a:lnTo>
                  <a:lnTo>
                    <a:pt x="0" y="202"/>
                  </a:lnTo>
                  <a:lnTo>
                    <a:pt x="0" y="202"/>
                  </a:lnTo>
                  <a:lnTo>
                    <a:pt x="0" y="203"/>
                  </a:lnTo>
                  <a:lnTo>
                    <a:pt x="0" y="203"/>
                  </a:lnTo>
                  <a:lnTo>
                    <a:pt x="0" y="204"/>
                  </a:lnTo>
                  <a:lnTo>
                    <a:pt x="0" y="204"/>
                  </a:lnTo>
                  <a:lnTo>
                    <a:pt x="0" y="204"/>
                  </a:lnTo>
                  <a:lnTo>
                    <a:pt x="0" y="20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62" name="Freeform 178"/>
            <p:cNvSpPr>
              <a:spLocks/>
            </p:cNvSpPr>
            <p:nvPr/>
          </p:nvSpPr>
          <p:spPr bwMode="auto">
            <a:xfrm>
              <a:off x="914" y="1294"/>
              <a:ext cx="82" cy="335"/>
            </a:xfrm>
            <a:custGeom>
              <a:avLst/>
              <a:gdLst/>
              <a:ahLst/>
              <a:cxnLst>
                <a:cxn ang="0">
                  <a:pos x="80" y="2"/>
                </a:cxn>
                <a:cxn ang="0">
                  <a:pos x="76" y="9"/>
                </a:cxn>
                <a:cxn ang="0">
                  <a:pos x="71" y="19"/>
                </a:cxn>
                <a:cxn ang="0">
                  <a:pos x="64" y="32"/>
                </a:cxn>
                <a:cxn ang="0">
                  <a:pos x="57" y="46"/>
                </a:cxn>
                <a:cxn ang="0">
                  <a:pos x="50" y="60"/>
                </a:cxn>
                <a:cxn ang="0">
                  <a:pos x="45" y="70"/>
                </a:cxn>
                <a:cxn ang="0">
                  <a:pos x="41" y="77"/>
                </a:cxn>
                <a:cxn ang="0">
                  <a:pos x="37" y="84"/>
                </a:cxn>
                <a:cxn ang="0">
                  <a:pos x="32" y="95"/>
                </a:cxn>
                <a:cxn ang="0">
                  <a:pos x="24" y="110"/>
                </a:cxn>
                <a:cxn ang="0">
                  <a:pos x="18" y="119"/>
                </a:cxn>
                <a:cxn ang="0">
                  <a:pos x="14" y="126"/>
                </a:cxn>
                <a:cxn ang="0">
                  <a:pos x="9" y="134"/>
                </a:cxn>
                <a:cxn ang="0">
                  <a:pos x="6" y="144"/>
                </a:cxn>
                <a:cxn ang="0">
                  <a:pos x="2" y="159"/>
                </a:cxn>
                <a:cxn ang="0">
                  <a:pos x="0" y="168"/>
                </a:cxn>
                <a:cxn ang="0">
                  <a:pos x="1" y="176"/>
                </a:cxn>
                <a:cxn ang="0">
                  <a:pos x="2" y="184"/>
                </a:cxn>
                <a:cxn ang="0">
                  <a:pos x="2" y="193"/>
                </a:cxn>
                <a:cxn ang="0">
                  <a:pos x="3" y="206"/>
                </a:cxn>
                <a:cxn ang="0">
                  <a:pos x="3" y="211"/>
                </a:cxn>
                <a:cxn ang="0">
                  <a:pos x="3" y="215"/>
                </a:cxn>
                <a:cxn ang="0">
                  <a:pos x="3" y="219"/>
                </a:cxn>
                <a:cxn ang="0">
                  <a:pos x="3" y="223"/>
                </a:cxn>
                <a:cxn ang="0">
                  <a:pos x="3" y="230"/>
                </a:cxn>
                <a:cxn ang="0">
                  <a:pos x="3" y="237"/>
                </a:cxn>
                <a:cxn ang="0">
                  <a:pos x="3" y="242"/>
                </a:cxn>
                <a:cxn ang="0">
                  <a:pos x="3" y="247"/>
                </a:cxn>
                <a:cxn ang="0">
                  <a:pos x="3" y="251"/>
                </a:cxn>
                <a:cxn ang="0">
                  <a:pos x="3" y="254"/>
                </a:cxn>
                <a:cxn ang="0">
                  <a:pos x="3" y="255"/>
                </a:cxn>
                <a:cxn ang="0">
                  <a:pos x="3" y="255"/>
                </a:cxn>
                <a:cxn ang="0">
                  <a:pos x="3" y="255"/>
                </a:cxn>
                <a:cxn ang="0">
                  <a:pos x="3" y="255"/>
                </a:cxn>
                <a:cxn ang="0">
                  <a:pos x="3" y="255"/>
                </a:cxn>
                <a:cxn ang="0">
                  <a:pos x="3" y="258"/>
                </a:cxn>
                <a:cxn ang="0">
                  <a:pos x="2" y="262"/>
                </a:cxn>
                <a:cxn ang="0">
                  <a:pos x="2" y="266"/>
                </a:cxn>
                <a:cxn ang="0">
                  <a:pos x="2" y="271"/>
                </a:cxn>
                <a:cxn ang="0">
                  <a:pos x="2" y="277"/>
                </a:cxn>
                <a:cxn ang="0">
                  <a:pos x="5" y="290"/>
                </a:cxn>
                <a:cxn ang="0">
                  <a:pos x="8" y="302"/>
                </a:cxn>
                <a:cxn ang="0">
                  <a:pos x="10" y="311"/>
                </a:cxn>
                <a:cxn ang="0">
                  <a:pos x="15" y="320"/>
                </a:cxn>
                <a:cxn ang="0">
                  <a:pos x="22" y="327"/>
                </a:cxn>
                <a:cxn ang="0">
                  <a:pos x="32" y="333"/>
                </a:cxn>
                <a:cxn ang="0">
                  <a:pos x="37" y="334"/>
                </a:cxn>
                <a:cxn ang="0">
                  <a:pos x="42" y="334"/>
                </a:cxn>
                <a:cxn ang="0">
                  <a:pos x="47" y="333"/>
                </a:cxn>
                <a:cxn ang="0">
                  <a:pos x="52" y="332"/>
                </a:cxn>
                <a:cxn ang="0">
                  <a:pos x="55" y="332"/>
                </a:cxn>
                <a:cxn ang="0">
                  <a:pos x="55" y="332"/>
                </a:cxn>
                <a:cxn ang="0">
                  <a:pos x="55" y="332"/>
                </a:cxn>
                <a:cxn ang="0">
                  <a:pos x="55" y="332"/>
                </a:cxn>
                <a:cxn ang="0">
                  <a:pos x="55" y="332"/>
                </a:cxn>
                <a:cxn ang="0">
                  <a:pos x="55" y="332"/>
                </a:cxn>
              </a:cxnLst>
              <a:rect l="0" t="0" r="r" b="b"/>
              <a:pathLst>
                <a:path w="82" h="335">
                  <a:moveTo>
                    <a:pt x="81" y="0"/>
                  </a:moveTo>
                  <a:lnTo>
                    <a:pt x="81" y="0"/>
                  </a:ln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0"/>
                  </a:lnTo>
                  <a:lnTo>
                    <a:pt x="3" y="211"/>
                  </a:lnTo>
                  <a:lnTo>
                    <a:pt x="3" y="212"/>
                  </a:lnTo>
                  <a:lnTo>
                    <a:pt x="3" y="212"/>
                  </a:lnTo>
                  <a:lnTo>
                    <a:pt x="3" y="213"/>
                  </a:lnTo>
                  <a:lnTo>
                    <a:pt x="3" y="214"/>
                  </a:lnTo>
                  <a:lnTo>
                    <a:pt x="3" y="214"/>
                  </a:lnTo>
                  <a:lnTo>
                    <a:pt x="3" y="215"/>
                  </a:lnTo>
                  <a:lnTo>
                    <a:pt x="3" y="216"/>
                  </a:lnTo>
                  <a:lnTo>
                    <a:pt x="3" y="216"/>
                  </a:lnTo>
                  <a:lnTo>
                    <a:pt x="3" y="217"/>
                  </a:lnTo>
                  <a:lnTo>
                    <a:pt x="3" y="218"/>
                  </a:lnTo>
                  <a:lnTo>
                    <a:pt x="3" y="218"/>
                  </a:lnTo>
                  <a:lnTo>
                    <a:pt x="3" y="219"/>
                  </a:lnTo>
                  <a:lnTo>
                    <a:pt x="3" y="220"/>
                  </a:lnTo>
                  <a:lnTo>
                    <a:pt x="3" y="220"/>
                  </a:lnTo>
                  <a:lnTo>
                    <a:pt x="3" y="221"/>
                  </a:lnTo>
                  <a:lnTo>
                    <a:pt x="3" y="222"/>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0"/>
                  </a:lnTo>
                  <a:lnTo>
                    <a:pt x="3" y="242"/>
                  </a:lnTo>
                  <a:lnTo>
                    <a:pt x="3" y="242"/>
                  </a:lnTo>
                  <a:lnTo>
                    <a:pt x="3" y="243"/>
                  </a:lnTo>
                  <a:lnTo>
                    <a:pt x="3" y="244"/>
                  </a:lnTo>
                  <a:lnTo>
                    <a:pt x="3" y="245"/>
                  </a:lnTo>
                  <a:lnTo>
                    <a:pt x="3" y="245"/>
                  </a:lnTo>
                  <a:lnTo>
                    <a:pt x="3" y="246"/>
                  </a:lnTo>
                  <a:lnTo>
                    <a:pt x="3" y="247"/>
                  </a:lnTo>
                  <a:lnTo>
                    <a:pt x="3" y="248"/>
                  </a:lnTo>
                  <a:lnTo>
                    <a:pt x="3" y="248"/>
                  </a:lnTo>
                  <a:lnTo>
                    <a:pt x="3" y="249"/>
                  </a:lnTo>
                  <a:lnTo>
                    <a:pt x="3" y="250"/>
                  </a:lnTo>
                  <a:lnTo>
                    <a:pt x="3" y="250"/>
                  </a:lnTo>
                  <a:lnTo>
                    <a:pt x="3" y="251"/>
                  </a:lnTo>
                  <a:lnTo>
                    <a:pt x="3" y="251"/>
                  </a:lnTo>
                  <a:lnTo>
                    <a:pt x="3" y="252"/>
                  </a:lnTo>
                  <a:lnTo>
                    <a:pt x="3" y="252"/>
                  </a:lnTo>
                  <a:lnTo>
                    <a:pt x="3" y="253"/>
                  </a:lnTo>
                  <a:lnTo>
                    <a:pt x="3" y="254"/>
                  </a:lnTo>
                  <a:lnTo>
                    <a:pt x="3" y="254"/>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6"/>
                  </a:lnTo>
                  <a:lnTo>
                    <a:pt x="3" y="257"/>
                  </a:lnTo>
                  <a:lnTo>
                    <a:pt x="3" y="258"/>
                  </a:lnTo>
                  <a:lnTo>
                    <a:pt x="3" y="258"/>
                  </a:lnTo>
                  <a:lnTo>
                    <a:pt x="3" y="259"/>
                  </a:lnTo>
                  <a:lnTo>
                    <a:pt x="3" y="259"/>
                  </a:lnTo>
                  <a:lnTo>
                    <a:pt x="3" y="260"/>
                  </a:lnTo>
                  <a:lnTo>
                    <a:pt x="2" y="260"/>
                  </a:lnTo>
                  <a:lnTo>
                    <a:pt x="2" y="261"/>
                  </a:lnTo>
                  <a:lnTo>
                    <a:pt x="2" y="262"/>
                  </a:lnTo>
                  <a:lnTo>
                    <a:pt x="2" y="263"/>
                  </a:lnTo>
                  <a:lnTo>
                    <a:pt x="2" y="263"/>
                  </a:lnTo>
                  <a:lnTo>
                    <a:pt x="2" y="264"/>
                  </a:lnTo>
                  <a:lnTo>
                    <a:pt x="2" y="265"/>
                  </a:lnTo>
                  <a:lnTo>
                    <a:pt x="2" y="266"/>
                  </a:lnTo>
                  <a:lnTo>
                    <a:pt x="2" y="266"/>
                  </a:lnTo>
                  <a:lnTo>
                    <a:pt x="2" y="267"/>
                  </a:lnTo>
                  <a:lnTo>
                    <a:pt x="2" y="268"/>
                  </a:lnTo>
                  <a:lnTo>
                    <a:pt x="2" y="269"/>
                  </a:lnTo>
                  <a:lnTo>
                    <a:pt x="2" y="270"/>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2" y="333"/>
                  </a:lnTo>
                  <a:lnTo>
                    <a:pt x="33" y="334"/>
                  </a:lnTo>
                  <a:lnTo>
                    <a:pt x="34" y="334"/>
                  </a:lnTo>
                  <a:lnTo>
                    <a:pt x="35" y="334"/>
                  </a:lnTo>
                  <a:lnTo>
                    <a:pt x="36" y="334"/>
                  </a:lnTo>
                  <a:lnTo>
                    <a:pt x="37" y="334"/>
                  </a:lnTo>
                  <a:lnTo>
                    <a:pt x="38" y="334"/>
                  </a:lnTo>
                  <a:lnTo>
                    <a:pt x="38" y="334"/>
                  </a:lnTo>
                  <a:lnTo>
                    <a:pt x="39" y="334"/>
                  </a:lnTo>
                  <a:lnTo>
                    <a:pt x="40" y="334"/>
                  </a:lnTo>
                  <a:lnTo>
                    <a:pt x="41" y="334"/>
                  </a:lnTo>
                  <a:lnTo>
                    <a:pt x="42" y="334"/>
                  </a:lnTo>
                  <a:lnTo>
                    <a:pt x="43" y="334"/>
                  </a:lnTo>
                  <a:lnTo>
                    <a:pt x="44" y="334"/>
                  </a:lnTo>
                  <a:lnTo>
                    <a:pt x="44" y="334"/>
                  </a:lnTo>
                  <a:lnTo>
                    <a:pt x="45" y="333"/>
                  </a:lnTo>
                  <a:lnTo>
                    <a:pt x="46" y="333"/>
                  </a:lnTo>
                  <a:lnTo>
                    <a:pt x="47" y="333"/>
                  </a:lnTo>
                  <a:lnTo>
                    <a:pt x="48" y="333"/>
                  </a:lnTo>
                  <a:lnTo>
                    <a:pt x="48" y="333"/>
                  </a:lnTo>
                  <a:lnTo>
                    <a:pt x="49" y="332"/>
                  </a:lnTo>
                  <a:lnTo>
                    <a:pt x="50" y="332"/>
                  </a:lnTo>
                  <a:lnTo>
                    <a:pt x="51" y="332"/>
                  </a:lnTo>
                  <a:lnTo>
                    <a:pt x="52" y="332"/>
                  </a:lnTo>
                  <a:lnTo>
                    <a:pt x="52" y="332"/>
                  </a:lnTo>
                  <a:lnTo>
                    <a:pt x="53" y="332"/>
                  </a:lnTo>
                  <a:lnTo>
                    <a:pt x="54" y="332"/>
                  </a:lnTo>
                  <a:lnTo>
                    <a:pt x="54"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63" name="Freeform 179"/>
            <p:cNvSpPr>
              <a:spLocks/>
            </p:cNvSpPr>
            <p:nvPr/>
          </p:nvSpPr>
          <p:spPr bwMode="auto">
            <a:xfrm>
              <a:off x="883" y="1649"/>
              <a:ext cx="191" cy="616"/>
            </a:xfrm>
            <a:custGeom>
              <a:avLst/>
              <a:gdLst/>
              <a:ahLst/>
              <a:cxnLst>
                <a:cxn ang="0">
                  <a:pos x="83" y="1"/>
                </a:cxn>
                <a:cxn ang="0">
                  <a:pos x="75" y="0"/>
                </a:cxn>
                <a:cxn ang="0">
                  <a:pos x="65" y="0"/>
                </a:cxn>
                <a:cxn ang="0">
                  <a:pos x="53" y="5"/>
                </a:cxn>
                <a:cxn ang="0">
                  <a:pos x="45" y="10"/>
                </a:cxn>
                <a:cxn ang="0">
                  <a:pos x="39" y="17"/>
                </a:cxn>
                <a:cxn ang="0">
                  <a:pos x="34" y="28"/>
                </a:cxn>
                <a:cxn ang="0">
                  <a:pos x="30" y="44"/>
                </a:cxn>
                <a:cxn ang="0">
                  <a:pos x="31" y="55"/>
                </a:cxn>
                <a:cxn ang="0">
                  <a:pos x="34" y="70"/>
                </a:cxn>
                <a:cxn ang="0">
                  <a:pos x="34" y="85"/>
                </a:cxn>
                <a:cxn ang="0">
                  <a:pos x="34" y="91"/>
                </a:cxn>
                <a:cxn ang="0">
                  <a:pos x="34" y="97"/>
                </a:cxn>
                <a:cxn ang="0">
                  <a:pos x="34" y="107"/>
                </a:cxn>
                <a:cxn ang="0">
                  <a:pos x="35" y="114"/>
                </a:cxn>
                <a:cxn ang="0">
                  <a:pos x="35" y="120"/>
                </a:cxn>
                <a:cxn ang="0">
                  <a:pos x="35" y="127"/>
                </a:cxn>
                <a:cxn ang="0">
                  <a:pos x="29" y="144"/>
                </a:cxn>
                <a:cxn ang="0">
                  <a:pos x="21" y="155"/>
                </a:cxn>
                <a:cxn ang="0">
                  <a:pos x="13" y="167"/>
                </a:cxn>
                <a:cxn ang="0">
                  <a:pos x="6" y="191"/>
                </a:cxn>
                <a:cxn ang="0">
                  <a:pos x="4" y="211"/>
                </a:cxn>
                <a:cxn ang="0">
                  <a:pos x="6" y="228"/>
                </a:cxn>
                <a:cxn ang="0">
                  <a:pos x="8" y="251"/>
                </a:cxn>
                <a:cxn ang="0">
                  <a:pos x="9" y="265"/>
                </a:cxn>
                <a:cxn ang="0">
                  <a:pos x="9" y="271"/>
                </a:cxn>
                <a:cxn ang="0">
                  <a:pos x="9" y="277"/>
                </a:cxn>
                <a:cxn ang="0">
                  <a:pos x="9" y="287"/>
                </a:cxn>
                <a:cxn ang="0">
                  <a:pos x="9" y="294"/>
                </a:cxn>
                <a:cxn ang="0">
                  <a:pos x="9" y="299"/>
                </a:cxn>
                <a:cxn ang="0">
                  <a:pos x="9" y="307"/>
                </a:cxn>
                <a:cxn ang="0">
                  <a:pos x="5" y="336"/>
                </a:cxn>
                <a:cxn ang="0">
                  <a:pos x="1" y="357"/>
                </a:cxn>
                <a:cxn ang="0">
                  <a:pos x="2" y="375"/>
                </a:cxn>
                <a:cxn ang="0">
                  <a:pos x="22" y="396"/>
                </a:cxn>
                <a:cxn ang="0">
                  <a:pos x="53" y="399"/>
                </a:cxn>
                <a:cxn ang="0">
                  <a:pos x="85" y="397"/>
                </a:cxn>
                <a:cxn ang="0">
                  <a:pos x="112" y="411"/>
                </a:cxn>
                <a:cxn ang="0">
                  <a:pos x="114" y="418"/>
                </a:cxn>
                <a:cxn ang="0">
                  <a:pos x="113" y="424"/>
                </a:cxn>
                <a:cxn ang="0">
                  <a:pos x="111" y="432"/>
                </a:cxn>
                <a:cxn ang="0">
                  <a:pos x="116" y="449"/>
                </a:cxn>
                <a:cxn ang="0">
                  <a:pos x="124" y="461"/>
                </a:cxn>
                <a:cxn ang="0">
                  <a:pos x="132" y="472"/>
                </a:cxn>
                <a:cxn ang="0">
                  <a:pos x="139" y="492"/>
                </a:cxn>
                <a:cxn ang="0">
                  <a:pos x="141" y="506"/>
                </a:cxn>
                <a:cxn ang="0">
                  <a:pos x="139" y="517"/>
                </a:cxn>
                <a:cxn ang="0">
                  <a:pos x="138" y="532"/>
                </a:cxn>
                <a:cxn ang="0">
                  <a:pos x="137" y="545"/>
                </a:cxn>
                <a:cxn ang="0">
                  <a:pos x="136" y="552"/>
                </a:cxn>
                <a:cxn ang="0">
                  <a:pos x="136" y="558"/>
                </a:cxn>
                <a:cxn ang="0">
                  <a:pos x="140" y="568"/>
                </a:cxn>
                <a:cxn ang="0">
                  <a:pos x="145" y="575"/>
                </a:cxn>
                <a:cxn ang="0">
                  <a:pos x="152" y="581"/>
                </a:cxn>
                <a:cxn ang="0">
                  <a:pos x="161" y="587"/>
                </a:cxn>
                <a:cxn ang="0">
                  <a:pos x="173" y="599"/>
                </a:cxn>
                <a:cxn ang="0">
                  <a:pos x="182" y="608"/>
                </a:cxn>
                <a:cxn ang="0">
                  <a:pos x="188" y="614"/>
                </a:cxn>
              </a:cxnLst>
              <a:rect l="0" t="0" r="r" b="b"/>
              <a:pathLst>
                <a:path w="191" h="616">
                  <a:moveTo>
                    <a:pt x="86" y="2"/>
                  </a:moveTo>
                  <a:lnTo>
                    <a:pt x="86" y="2"/>
                  </a:lnTo>
                  <a:lnTo>
                    <a:pt x="85" y="2"/>
                  </a:lnTo>
                  <a:lnTo>
                    <a:pt x="85" y="2"/>
                  </a:lnTo>
                  <a:lnTo>
                    <a:pt x="85" y="2"/>
                  </a:lnTo>
                  <a:lnTo>
                    <a:pt x="85" y="1"/>
                  </a:lnTo>
                  <a:lnTo>
                    <a:pt x="84" y="1"/>
                  </a:lnTo>
                  <a:lnTo>
                    <a:pt x="83" y="1"/>
                  </a:lnTo>
                  <a:lnTo>
                    <a:pt x="83" y="1"/>
                  </a:lnTo>
                  <a:lnTo>
                    <a:pt x="82" y="1"/>
                  </a:lnTo>
                  <a:lnTo>
                    <a:pt x="81"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7"/>
                  </a:lnTo>
                  <a:lnTo>
                    <a:pt x="34" y="88"/>
                  </a:lnTo>
                  <a:lnTo>
                    <a:pt x="34" y="89"/>
                  </a:lnTo>
                  <a:lnTo>
                    <a:pt x="34" y="89"/>
                  </a:lnTo>
                  <a:lnTo>
                    <a:pt x="34" y="90"/>
                  </a:lnTo>
                  <a:lnTo>
                    <a:pt x="34" y="90"/>
                  </a:lnTo>
                  <a:lnTo>
                    <a:pt x="34" y="91"/>
                  </a:lnTo>
                  <a:lnTo>
                    <a:pt x="34" y="92"/>
                  </a:lnTo>
                  <a:lnTo>
                    <a:pt x="34" y="92"/>
                  </a:lnTo>
                  <a:lnTo>
                    <a:pt x="34" y="93"/>
                  </a:lnTo>
                  <a:lnTo>
                    <a:pt x="34" y="93"/>
                  </a:lnTo>
                  <a:lnTo>
                    <a:pt x="34" y="94"/>
                  </a:lnTo>
                  <a:lnTo>
                    <a:pt x="34" y="95"/>
                  </a:lnTo>
                  <a:lnTo>
                    <a:pt x="34" y="95"/>
                  </a:lnTo>
                  <a:lnTo>
                    <a:pt x="34" y="96"/>
                  </a:lnTo>
                  <a:lnTo>
                    <a:pt x="34" y="97"/>
                  </a:lnTo>
                  <a:lnTo>
                    <a:pt x="34" y="97"/>
                  </a:lnTo>
                  <a:lnTo>
                    <a:pt x="34" y="98"/>
                  </a:lnTo>
                  <a:lnTo>
                    <a:pt x="34" y="99"/>
                  </a:lnTo>
                  <a:lnTo>
                    <a:pt x="34" y="100"/>
                  </a:lnTo>
                  <a:lnTo>
                    <a:pt x="34" y="101"/>
                  </a:lnTo>
                  <a:lnTo>
                    <a:pt x="34" y="102"/>
                  </a:lnTo>
                  <a:lnTo>
                    <a:pt x="34" y="103"/>
                  </a:lnTo>
                  <a:lnTo>
                    <a:pt x="34" y="105"/>
                  </a:lnTo>
                  <a:lnTo>
                    <a:pt x="34" y="107"/>
                  </a:lnTo>
                  <a:lnTo>
                    <a:pt x="34" y="107"/>
                  </a:lnTo>
                  <a:lnTo>
                    <a:pt x="34" y="109"/>
                  </a:lnTo>
                  <a:lnTo>
                    <a:pt x="34" y="109"/>
                  </a:lnTo>
                  <a:lnTo>
                    <a:pt x="34" y="110"/>
                  </a:lnTo>
                  <a:lnTo>
                    <a:pt x="34" y="111"/>
                  </a:lnTo>
                  <a:lnTo>
                    <a:pt x="34" y="112"/>
                  </a:lnTo>
                  <a:lnTo>
                    <a:pt x="35" y="113"/>
                  </a:lnTo>
                  <a:lnTo>
                    <a:pt x="35" y="113"/>
                  </a:lnTo>
                  <a:lnTo>
                    <a:pt x="35" y="114"/>
                  </a:lnTo>
                  <a:lnTo>
                    <a:pt x="35" y="115"/>
                  </a:lnTo>
                  <a:lnTo>
                    <a:pt x="35" y="115"/>
                  </a:lnTo>
                  <a:lnTo>
                    <a:pt x="35" y="116"/>
                  </a:lnTo>
                  <a:lnTo>
                    <a:pt x="35" y="117"/>
                  </a:lnTo>
                  <a:lnTo>
                    <a:pt x="35" y="117"/>
                  </a:lnTo>
                  <a:lnTo>
                    <a:pt x="35" y="118"/>
                  </a:lnTo>
                  <a:lnTo>
                    <a:pt x="35" y="119"/>
                  </a:lnTo>
                  <a:lnTo>
                    <a:pt x="35" y="119"/>
                  </a:lnTo>
                  <a:lnTo>
                    <a:pt x="35" y="120"/>
                  </a:lnTo>
                  <a:lnTo>
                    <a:pt x="35" y="121"/>
                  </a:lnTo>
                  <a:lnTo>
                    <a:pt x="35" y="121"/>
                  </a:lnTo>
                  <a:lnTo>
                    <a:pt x="35" y="122"/>
                  </a:lnTo>
                  <a:lnTo>
                    <a:pt x="35" y="123"/>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5"/>
                  </a:lnTo>
                  <a:lnTo>
                    <a:pt x="9" y="266"/>
                  </a:lnTo>
                  <a:lnTo>
                    <a:pt x="9" y="267"/>
                  </a:lnTo>
                  <a:lnTo>
                    <a:pt x="9" y="267"/>
                  </a:lnTo>
                  <a:lnTo>
                    <a:pt x="9" y="268"/>
                  </a:lnTo>
                  <a:lnTo>
                    <a:pt x="9" y="269"/>
                  </a:lnTo>
                  <a:lnTo>
                    <a:pt x="9" y="269"/>
                  </a:lnTo>
                  <a:lnTo>
                    <a:pt x="9" y="270"/>
                  </a:lnTo>
                  <a:lnTo>
                    <a:pt x="9" y="271"/>
                  </a:lnTo>
                  <a:lnTo>
                    <a:pt x="9" y="271"/>
                  </a:lnTo>
                  <a:lnTo>
                    <a:pt x="9" y="272"/>
                  </a:lnTo>
                  <a:lnTo>
                    <a:pt x="9" y="272"/>
                  </a:lnTo>
                  <a:lnTo>
                    <a:pt x="9" y="273"/>
                  </a:lnTo>
                  <a:lnTo>
                    <a:pt x="9" y="273"/>
                  </a:lnTo>
                  <a:lnTo>
                    <a:pt x="9" y="274"/>
                  </a:lnTo>
                  <a:lnTo>
                    <a:pt x="9" y="275"/>
                  </a:lnTo>
                  <a:lnTo>
                    <a:pt x="9" y="276"/>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1"/>
                  </a:lnTo>
                  <a:lnTo>
                    <a:pt x="9" y="292"/>
                  </a:lnTo>
                  <a:lnTo>
                    <a:pt x="9" y="293"/>
                  </a:lnTo>
                  <a:lnTo>
                    <a:pt x="9" y="293"/>
                  </a:lnTo>
                  <a:lnTo>
                    <a:pt x="9" y="294"/>
                  </a:lnTo>
                  <a:lnTo>
                    <a:pt x="9" y="295"/>
                  </a:lnTo>
                  <a:lnTo>
                    <a:pt x="9" y="295"/>
                  </a:lnTo>
                  <a:lnTo>
                    <a:pt x="9" y="296"/>
                  </a:lnTo>
                  <a:lnTo>
                    <a:pt x="9" y="296"/>
                  </a:lnTo>
                  <a:lnTo>
                    <a:pt x="9" y="297"/>
                  </a:lnTo>
                  <a:lnTo>
                    <a:pt x="9" y="297"/>
                  </a:lnTo>
                  <a:lnTo>
                    <a:pt x="9" y="298"/>
                  </a:lnTo>
                  <a:lnTo>
                    <a:pt x="9" y="299"/>
                  </a:lnTo>
                  <a:lnTo>
                    <a:pt x="9" y="299"/>
                  </a:lnTo>
                  <a:lnTo>
                    <a:pt x="9" y="300"/>
                  </a:lnTo>
                  <a:lnTo>
                    <a:pt x="9" y="301"/>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7"/>
                  </a:lnTo>
                  <a:lnTo>
                    <a:pt x="114" y="418"/>
                  </a:lnTo>
                  <a:lnTo>
                    <a:pt x="114" y="419"/>
                  </a:lnTo>
                  <a:lnTo>
                    <a:pt x="114" y="419"/>
                  </a:lnTo>
                  <a:lnTo>
                    <a:pt x="114" y="420"/>
                  </a:lnTo>
                  <a:lnTo>
                    <a:pt x="113" y="421"/>
                  </a:lnTo>
                  <a:lnTo>
                    <a:pt x="113" y="421"/>
                  </a:lnTo>
                  <a:lnTo>
                    <a:pt x="113" y="422"/>
                  </a:lnTo>
                  <a:lnTo>
                    <a:pt x="113" y="423"/>
                  </a:lnTo>
                  <a:lnTo>
                    <a:pt x="113" y="423"/>
                  </a:lnTo>
                  <a:lnTo>
                    <a:pt x="113" y="424"/>
                  </a:lnTo>
                  <a:lnTo>
                    <a:pt x="112" y="425"/>
                  </a:lnTo>
                  <a:lnTo>
                    <a:pt x="112" y="426"/>
                  </a:lnTo>
                  <a:lnTo>
                    <a:pt x="112" y="427"/>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5"/>
                  </a:lnTo>
                  <a:lnTo>
                    <a:pt x="137" y="546"/>
                  </a:lnTo>
                  <a:lnTo>
                    <a:pt x="137" y="547"/>
                  </a:lnTo>
                  <a:lnTo>
                    <a:pt x="137" y="548"/>
                  </a:lnTo>
                  <a:lnTo>
                    <a:pt x="137" y="549"/>
                  </a:lnTo>
                  <a:lnTo>
                    <a:pt x="137" y="549"/>
                  </a:lnTo>
                  <a:lnTo>
                    <a:pt x="137" y="550"/>
                  </a:lnTo>
                  <a:lnTo>
                    <a:pt x="136" y="551"/>
                  </a:lnTo>
                  <a:lnTo>
                    <a:pt x="136" y="551"/>
                  </a:lnTo>
                  <a:lnTo>
                    <a:pt x="136" y="552"/>
                  </a:lnTo>
                  <a:lnTo>
                    <a:pt x="136" y="553"/>
                  </a:lnTo>
                  <a:lnTo>
                    <a:pt x="136" y="553"/>
                  </a:lnTo>
                  <a:lnTo>
                    <a:pt x="136" y="554"/>
                  </a:lnTo>
                  <a:lnTo>
                    <a:pt x="136" y="555"/>
                  </a:lnTo>
                  <a:lnTo>
                    <a:pt x="136" y="555"/>
                  </a:lnTo>
                  <a:lnTo>
                    <a:pt x="136" y="556"/>
                  </a:lnTo>
                  <a:lnTo>
                    <a:pt x="136" y="557"/>
                  </a:lnTo>
                  <a:lnTo>
                    <a:pt x="136" y="557"/>
                  </a:lnTo>
                  <a:lnTo>
                    <a:pt x="136" y="558"/>
                  </a:lnTo>
                  <a:lnTo>
                    <a:pt x="136" y="559"/>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3" y="573"/>
                  </a:lnTo>
                  <a:lnTo>
                    <a:pt x="144" y="574"/>
                  </a:lnTo>
                  <a:lnTo>
                    <a:pt x="145" y="575"/>
                  </a:lnTo>
                  <a:lnTo>
                    <a:pt x="145" y="575"/>
                  </a:lnTo>
                  <a:lnTo>
                    <a:pt x="146" y="576"/>
                  </a:lnTo>
                  <a:lnTo>
                    <a:pt x="147" y="577"/>
                  </a:lnTo>
                  <a:lnTo>
                    <a:pt x="148" y="577"/>
                  </a:lnTo>
                  <a:lnTo>
                    <a:pt x="149" y="578"/>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89" y="615"/>
                  </a:lnTo>
                  <a:lnTo>
                    <a:pt x="189" y="615"/>
                  </a:lnTo>
                  <a:lnTo>
                    <a:pt x="189" y="615"/>
                  </a:lnTo>
                  <a:lnTo>
                    <a:pt x="190" y="61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64" name="Freeform 180"/>
            <p:cNvSpPr>
              <a:spLocks/>
            </p:cNvSpPr>
            <p:nvPr/>
          </p:nvSpPr>
          <p:spPr bwMode="auto">
            <a:xfrm>
              <a:off x="1306" y="2443"/>
              <a:ext cx="2" cy="1"/>
            </a:xfrm>
            <a:custGeom>
              <a:avLst/>
              <a:gdLst/>
              <a:ahLst/>
              <a:cxnLst>
                <a:cxn ang="0">
                  <a:pos x="0" y="0"/>
                </a:cxn>
                <a:cxn ang="0">
                  <a:pos x="0" y="0"/>
                </a:cxn>
                <a:cxn ang="0">
                  <a:pos x="0" y="0"/>
                </a:cxn>
                <a:cxn ang="0">
                  <a:pos x="0" y="0"/>
                </a:cxn>
                <a:cxn ang="0">
                  <a:pos x="0" y="0"/>
                </a:cxn>
                <a:cxn ang="0">
                  <a:pos x="0" y="0"/>
                </a:cxn>
                <a:cxn ang="0">
                  <a:pos x="0"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rect l="0" t="0" r="r" b="b"/>
              <a:pathLst>
                <a:path w="2" h="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65" name="Freeform 181"/>
            <p:cNvSpPr>
              <a:spLocks/>
            </p:cNvSpPr>
            <p:nvPr/>
          </p:nvSpPr>
          <p:spPr bwMode="auto">
            <a:xfrm>
              <a:off x="1272" y="2411"/>
              <a:ext cx="85" cy="85"/>
            </a:xfrm>
            <a:custGeom>
              <a:avLst/>
              <a:gdLst/>
              <a:ahLst/>
              <a:cxnLst>
                <a:cxn ang="0">
                  <a:pos x="84" y="0"/>
                </a:cxn>
                <a:cxn ang="0">
                  <a:pos x="83" y="1"/>
                </a:cxn>
                <a:cxn ang="0">
                  <a:pos x="83" y="1"/>
                </a:cxn>
                <a:cxn ang="0">
                  <a:pos x="82" y="3"/>
                </a:cxn>
                <a:cxn ang="0">
                  <a:pos x="82" y="4"/>
                </a:cxn>
                <a:cxn ang="0">
                  <a:pos x="82" y="6"/>
                </a:cxn>
                <a:cxn ang="0">
                  <a:pos x="81" y="8"/>
                </a:cxn>
                <a:cxn ang="0">
                  <a:pos x="80" y="10"/>
                </a:cxn>
                <a:cxn ang="0">
                  <a:pos x="79" y="12"/>
                </a:cxn>
                <a:cxn ang="0">
                  <a:pos x="78" y="15"/>
                </a:cxn>
                <a:cxn ang="0">
                  <a:pos x="77" y="17"/>
                </a:cxn>
                <a:cxn ang="0">
                  <a:pos x="76" y="21"/>
                </a:cxn>
                <a:cxn ang="0">
                  <a:pos x="75" y="23"/>
                </a:cxn>
                <a:cxn ang="0">
                  <a:pos x="73" y="27"/>
                </a:cxn>
                <a:cxn ang="0">
                  <a:pos x="72" y="30"/>
                </a:cxn>
                <a:cxn ang="0">
                  <a:pos x="70" y="33"/>
                </a:cxn>
                <a:cxn ang="0">
                  <a:pos x="68" y="37"/>
                </a:cxn>
                <a:cxn ang="0">
                  <a:pos x="66" y="40"/>
                </a:cxn>
                <a:cxn ang="0">
                  <a:pos x="64" y="43"/>
                </a:cxn>
                <a:cxn ang="0">
                  <a:pos x="62" y="47"/>
                </a:cxn>
                <a:cxn ang="0">
                  <a:pos x="60" y="50"/>
                </a:cxn>
                <a:cxn ang="0">
                  <a:pos x="58" y="53"/>
                </a:cxn>
                <a:cxn ang="0">
                  <a:pos x="56" y="57"/>
                </a:cxn>
                <a:cxn ang="0">
                  <a:pos x="53" y="60"/>
                </a:cxn>
                <a:cxn ang="0">
                  <a:pos x="50" y="63"/>
                </a:cxn>
                <a:cxn ang="0">
                  <a:pos x="47" y="66"/>
                </a:cxn>
                <a:cxn ang="0">
                  <a:pos x="44" y="69"/>
                </a:cxn>
                <a:cxn ang="0">
                  <a:pos x="41" y="72"/>
                </a:cxn>
                <a:cxn ang="0">
                  <a:pos x="38" y="75"/>
                </a:cxn>
                <a:cxn ang="0">
                  <a:pos x="35" y="77"/>
                </a:cxn>
                <a:cxn ang="0">
                  <a:pos x="31" y="79"/>
                </a:cxn>
                <a:cxn ang="0">
                  <a:pos x="28" y="81"/>
                </a:cxn>
                <a:cxn ang="0">
                  <a:pos x="26" y="82"/>
                </a:cxn>
                <a:cxn ang="0">
                  <a:pos x="24" y="83"/>
                </a:cxn>
                <a:cxn ang="0">
                  <a:pos x="24" y="83"/>
                </a:cxn>
                <a:cxn ang="0">
                  <a:pos x="22" y="83"/>
                </a:cxn>
                <a:cxn ang="0">
                  <a:pos x="21" y="83"/>
                </a:cxn>
                <a:cxn ang="0">
                  <a:pos x="20" y="83"/>
                </a:cxn>
                <a:cxn ang="0">
                  <a:pos x="19" y="83"/>
                </a:cxn>
                <a:cxn ang="0">
                  <a:pos x="18" y="83"/>
                </a:cxn>
                <a:cxn ang="0">
                  <a:pos x="17" y="84"/>
                </a:cxn>
                <a:cxn ang="0">
                  <a:pos x="16" y="84"/>
                </a:cxn>
                <a:cxn ang="0">
                  <a:pos x="14" y="84"/>
                </a:cxn>
                <a:cxn ang="0">
                  <a:pos x="13" y="83"/>
                </a:cxn>
                <a:cxn ang="0">
                  <a:pos x="12" y="83"/>
                </a:cxn>
                <a:cxn ang="0">
                  <a:pos x="11" y="83"/>
                </a:cxn>
                <a:cxn ang="0">
                  <a:pos x="10" y="83"/>
                </a:cxn>
                <a:cxn ang="0">
                  <a:pos x="9" y="83"/>
                </a:cxn>
                <a:cxn ang="0">
                  <a:pos x="8" y="83"/>
                </a:cxn>
                <a:cxn ang="0">
                  <a:pos x="7" y="83"/>
                </a:cxn>
                <a:cxn ang="0">
                  <a:pos x="6" y="83"/>
                </a:cxn>
                <a:cxn ang="0">
                  <a:pos x="5" y="83"/>
                </a:cxn>
                <a:cxn ang="0">
                  <a:pos x="4" y="82"/>
                </a:cxn>
                <a:cxn ang="0">
                  <a:pos x="4" y="82"/>
                </a:cxn>
                <a:cxn ang="0">
                  <a:pos x="3" y="82"/>
                </a:cxn>
                <a:cxn ang="0">
                  <a:pos x="2" y="82"/>
                </a:cxn>
                <a:cxn ang="0">
                  <a:pos x="2" y="82"/>
                </a:cxn>
                <a:cxn ang="0">
                  <a:pos x="1" y="81"/>
                </a:cxn>
                <a:cxn ang="0">
                  <a:pos x="1" y="81"/>
                </a:cxn>
                <a:cxn ang="0">
                  <a:pos x="0" y="81"/>
                </a:cxn>
                <a:cxn ang="0">
                  <a:pos x="0" y="81"/>
                </a:cxn>
                <a:cxn ang="0">
                  <a:pos x="0" y="81"/>
                </a:cxn>
                <a:cxn ang="0">
                  <a:pos x="0" y="81"/>
                </a:cxn>
              </a:cxnLst>
              <a:rect l="0" t="0" r="r" b="b"/>
              <a:pathLst>
                <a:path w="85" h="85">
                  <a:moveTo>
                    <a:pt x="84" y="0"/>
                  </a:moveTo>
                  <a:lnTo>
                    <a:pt x="83" y="1"/>
                  </a:ln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4" y="82"/>
                  </a:lnTo>
                  <a:lnTo>
                    <a:pt x="3" y="82"/>
                  </a:lnTo>
                  <a:lnTo>
                    <a:pt x="2" y="82"/>
                  </a:lnTo>
                  <a:lnTo>
                    <a:pt x="2" y="82"/>
                  </a:lnTo>
                  <a:lnTo>
                    <a:pt x="1" y="81"/>
                  </a:lnTo>
                  <a:lnTo>
                    <a:pt x="1" y="81"/>
                  </a:lnTo>
                  <a:lnTo>
                    <a:pt x="0" y="81"/>
                  </a:lnTo>
                  <a:lnTo>
                    <a:pt x="0" y="81"/>
                  </a:lnTo>
                  <a:lnTo>
                    <a:pt x="0" y="81"/>
                  </a:lnTo>
                  <a:lnTo>
                    <a:pt x="0" y="8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66" name="Freeform 182"/>
            <p:cNvSpPr>
              <a:spLocks/>
            </p:cNvSpPr>
            <p:nvPr/>
          </p:nvSpPr>
          <p:spPr bwMode="auto">
            <a:xfrm>
              <a:off x="4044" y="3279"/>
              <a:ext cx="56" cy="55"/>
            </a:xfrm>
            <a:custGeom>
              <a:avLst/>
              <a:gdLst/>
              <a:ahLst/>
              <a:cxnLst>
                <a:cxn ang="0">
                  <a:pos x="0" y="0"/>
                </a:cxn>
                <a:cxn ang="0">
                  <a:pos x="0" y="0"/>
                </a:cxn>
                <a:cxn ang="0">
                  <a:pos x="0" y="1"/>
                </a:cxn>
                <a:cxn ang="0">
                  <a:pos x="1" y="1"/>
                </a:cxn>
                <a:cxn ang="0">
                  <a:pos x="2" y="2"/>
                </a:cxn>
                <a:cxn ang="0">
                  <a:pos x="3" y="3"/>
                </a:cxn>
                <a:cxn ang="0">
                  <a:pos x="5" y="5"/>
                </a:cxn>
                <a:cxn ang="0">
                  <a:pos x="6" y="6"/>
                </a:cxn>
                <a:cxn ang="0">
                  <a:pos x="8" y="8"/>
                </a:cxn>
                <a:cxn ang="0">
                  <a:pos x="10" y="9"/>
                </a:cxn>
                <a:cxn ang="0">
                  <a:pos x="11" y="11"/>
                </a:cxn>
                <a:cxn ang="0">
                  <a:pos x="13" y="13"/>
                </a:cxn>
                <a:cxn ang="0">
                  <a:pos x="15" y="15"/>
                </a:cxn>
                <a:cxn ang="0">
                  <a:pos x="18" y="17"/>
                </a:cxn>
                <a:cxn ang="0">
                  <a:pos x="20" y="19"/>
                </a:cxn>
                <a:cxn ang="0">
                  <a:pos x="22" y="22"/>
                </a:cxn>
                <a:cxn ang="0">
                  <a:pos x="24" y="24"/>
                </a:cxn>
                <a:cxn ang="0">
                  <a:pos x="26" y="26"/>
                </a:cxn>
                <a:cxn ang="0">
                  <a:pos x="29" y="29"/>
                </a:cxn>
                <a:cxn ang="0">
                  <a:pos x="31" y="31"/>
                </a:cxn>
                <a:cxn ang="0">
                  <a:pos x="34" y="33"/>
                </a:cxn>
                <a:cxn ang="0">
                  <a:pos x="36" y="35"/>
                </a:cxn>
                <a:cxn ang="0">
                  <a:pos x="38" y="37"/>
                </a:cxn>
                <a:cxn ang="0">
                  <a:pos x="40" y="40"/>
                </a:cxn>
                <a:cxn ang="0">
                  <a:pos x="42" y="42"/>
                </a:cxn>
                <a:cxn ang="0">
                  <a:pos x="45" y="44"/>
                </a:cxn>
                <a:cxn ang="0">
                  <a:pos x="47" y="46"/>
                </a:cxn>
                <a:cxn ang="0">
                  <a:pos x="48" y="48"/>
                </a:cxn>
                <a:cxn ang="0">
                  <a:pos x="50" y="49"/>
                </a:cxn>
                <a:cxn ang="0">
                  <a:pos x="52" y="51"/>
                </a:cxn>
                <a:cxn ang="0">
                  <a:pos x="54" y="53"/>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67" name="Freeform 183"/>
            <p:cNvSpPr>
              <a:spLocks/>
            </p:cNvSpPr>
            <p:nvPr/>
          </p:nvSpPr>
          <p:spPr bwMode="auto">
            <a:xfrm>
              <a:off x="4016" y="3252"/>
              <a:ext cx="112" cy="109"/>
            </a:xfrm>
            <a:custGeom>
              <a:avLst/>
              <a:gdLst/>
              <a:ahLst/>
              <a:cxnLst>
                <a:cxn ang="0">
                  <a:pos x="0" y="0"/>
                </a:cxn>
                <a:cxn ang="0">
                  <a:pos x="1" y="0"/>
                </a:cxn>
                <a:cxn ang="0">
                  <a:pos x="2" y="1"/>
                </a:cxn>
                <a:cxn ang="0">
                  <a:pos x="4" y="3"/>
                </a:cxn>
                <a:cxn ang="0">
                  <a:pos x="5" y="5"/>
                </a:cxn>
                <a:cxn ang="0">
                  <a:pos x="8" y="7"/>
                </a:cxn>
                <a:cxn ang="0">
                  <a:pos x="10" y="10"/>
                </a:cxn>
                <a:cxn ang="0">
                  <a:pos x="13" y="12"/>
                </a:cxn>
                <a:cxn ang="0">
                  <a:pos x="16" y="16"/>
                </a:cxn>
                <a:cxn ang="0">
                  <a:pos x="20" y="19"/>
                </a:cxn>
                <a:cxn ang="0">
                  <a:pos x="24" y="23"/>
                </a:cxn>
                <a:cxn ang="0">
                  <a:pos x="28" y="26"/>
                </a:cxn>
                <a:cxn ang="0">
                  <a:pos x="32" y="30"/>
                </a:cxn>
                <a:cxn ang="0">
                  <a:pos x="36" y="35"/>
                </a:cxn>
                <a:cxn ang="0">
                  <a:pos x="40" y="39"/>
                </a:cxn>
                <a:cxn ang="0">
                  <a:pos x="45" y="44"/>
                </a:cxn>
                <a:cxn ang="0">
                  <a:pos x="49" y="48"/>
                </a:cxn>
                <a:cxn ang="0">
                  <a:pos x="54" y="52"/>
                </a:cxn>
                <a:cxn ang="0">
                  <a:pos x="58" y="57"/>
                </a:cxn>
                <a:cxn ang="0">
                  <a:pos x="63" y="62"/>
                </a:cxn>
                <a:cxn ang="0">
                  <a:pos x="68" y="66"/>
                </a:cxn>
                <a:cxn ang="0">
                  <a:pos x="72" y="71"/>
                </a:cxn>
                <a:cxn ang="0">
                  <a:pos x="77" y="75"/>
                </a:cxn>
                <a:cxn ang="0">
                  <a:pos x="82" y="80"/>
                </a:cxn>
                <a:cxn ang="0">
                  <a:pos x="86" y="84"/>
                </a:cxn>
                <a:cxn ang="0">
                  <a:pos x="90" y="88"/>
                </a:cxn>
                <a:cxn ang="0">
                  <a:pos x="94" y="92"/>
                </a:cxn>
                <a:cxn ang="0">
                  <a:pos x="98" y="96"/>
                </a:cxn>
                <a:cxn ang="0">
                  <a:pos x="101" y="99"/>
                </a:cxn>
                <a:cxn ang="0">
                  <a:pos x="105" y="102"/>
                </a:cxn>
                <a:cxn ang="0">
                  <a:pos x="108" y="106"/>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68" name="Line 184"/>
            <p:cNvSpPr>
              <a:spLocks noChangeShapeType="1"/>
            </p:cNvSpPr>
            <p:nvPr/>
          </p:nvSpPr>
          <p:spPr bwMode="auto">
            <a:xfrm>
              <a:off x="4016" y="3225"/>
              <a:ext cx="55" cy="108"/>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569" name="Freeform 185"/>
            <p:cNvSpPr>
              <a:spLocks/>
            </p:cNvSpPr>
            <p:nvPr/>
          </p:nvSpPr>
          <p:spPr bwMode="auto">
            <a:xfrm>
              <a:off x="4465" y="2842"/>
              <a:ext cx="94" cy="96"/>
            </a:xfrm>
            <a:custGeom>
              <a:avLst/>
              <a:gdLst/>
              <a:ahLst/>
              <a:cxnLst>
                <a:cxn ang="0">
                  <a:pos x="90" y="0"/>
                </a:cxn>
                <a:cxn ang="0">
                  <a:pos x="92" y="10"/>
                </a:cxn>
                <a:cxn ang="0">
                  <a:pos x="93" y="16"/>
                </a:cxn>
                <a:cxn ang="0">
                  <a:pos x="93" y="20"/>
                </a:cxn>
                <a:cxn ang="0">
                  <a:pos x="93" y="25"/>
                </a:cxn>
                <a:cxn ang="0">
                  <a:pos x="92" y="29"/>
                </a:cxn>
                <a:cxn ang="0">
                  <a:pos x="91" y="33"/>
                </a:cxn>
                <a:cxn ang="0">
                  <a:pos x="89" y="37"/>
                </a:cxn>
                <a:cxn ang="0">
                  <a:pos x="87" y="41"/>
                </a:cxn>
                <a:cxn ang="0">
                  <a:pos x="85" y="44"/>
                </a:cxn>
                <a:cxn ang="0">
                  <a:pos x="83" y="48"/>
                </a:cxn>
                <a:cxn ang="0">
                  <a:pos x="80" y="51"/>
                </a:cxn>
                <a:cxn ang="0">
                  <a:pos x="77" y="54"/>
                </a:cxn>
                <a:cxn ang="0">
                  <a:pos x="74" y="57"/>
                </a:cxn>
                <a:cxn ang="0">
                  <a:pos x="70" y="59"/>
                </a:cxn>
                <a:cxn ang="0">
                  <a:pos x="67" y="62"/>
                </a:cxn>
                <a:cxn ang="0">
                  <a:pos x="63" y="64"/>
                </a:cxn>
                <a:cxn ang="0">
                  <a:pos x="59" y="66"/>
                </a:cxn>
                <a:cxn ang="0">
                  <a:pos x="55" y="69"/>
                </a:cxn>
                <a:cxn ang="0">
                  <a:pos x="51" y="71"/>
                </a:cxn>
                <a:cxn ang="0">
                  <a:pos x="46" y="73"/>
                </a:cxn>
                <a:cxn ang="0">
                  <a:pos x="42" y="75"/>
                </a:cxn>
                <a:cxn ang="0">
                  <a:pos x="37" y="77"/>
                </a:cxn>
                <a:cxn ang="0">
                  <a:pos x="33" y="79"/>
                </a:cxn>
                <a:cxn ang="0">
                  <a:pos x="29" y="81"/>
                </a:cxn>
                <a:cxn ang="0">
                  <a:pos x="24" y="83"/>
                </a:cxn>
                <a:cxn ang="0">
                  <a:pos x="20" y="85"/>
                </a:cxn>
                <a:cxn ang="0">
                  <a:pos x="16" y="87"/>
                </a:cxn>
                <a:cxn ang="0">
                  <a:pos x="11" y="88"/>
                </a:cxn>
                <a:cxn ang="0">
                  <a:pos x="7" y="90"/>
                </a:cxn>
                <a:cxn ang="0">
                  <a:pos x="3" y="92"/>
                </a:cxn>
                <a:cxn ang="0">
                  <a:pos x="0" y="95"/>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70" name="Line 186"/>
            <p:cNvSpPr>
              <a:spLocks noChangeShapeType="1"/>
            </p:cNvSpPr>
            <p:nvPr/>
          </p:nvSpPr>
          <p:spPr bwMode="auto">
            <a:xfrm flipH="1">
              <a:off x="4458" y="2937"/>
              <a:ext cx="28" cy="0"/>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571" name="Freeform 187"/>
            <p:cNvSpPr>
              <a:spLocks/>
            </p:cNvSpPr>
            <p:nvPr/>
          </p:nvSpPr>
          <p:spPr bwMode="auto">
            <a:xfrm>
              <a:off x="4631" y="2435"/>
              <a:ext cx="16" cy="56"/>
            </a:xfrm>
            <a:custGeom>
              <a:avLst/>
              <a:gdLst/>
              <a:ahLst/>
              <a:cxnLst>
                <a:cxn ang="0">
                  <a:pos x="0" y="0"/>
                </a:cxn>
                <a:cxn ang="0">
                  <a:pos x="2" y="3"/>
                </a:cxn>
                <a:cxn ang="0">
                  <a:pos x="3" y="5"/>
                </a:cxn>
                <a:cxn ang="0">
                  <a:pos x="4" y="6"/>
                </a:cxn>
                <a:cxn ang="0">
                  <a:pos x="5" y="8"/>
                </a:cxn>
                <a:cxn ang="0">
                  <a:pos x="6" y="9"/>
                </a:cxn>
                <a:cxn ang="0">
                  <a:pos x="7" y="11"/>
                </a:cxn>
                <a:cxn ang="0">
                  <a:pos x="8" y="13"/>
                </a:cxn>
                <a:cxn ang="0">
                  <a:pos x="9" y="14"/>
                </a:cxn>
                <a:cxn ang="0">
                  <a:pos x="10" y="16"/>
                </a:cxn>
                <a:cxn ang="0">
                  <a:pos x="11" y="17"/>
                </a:cxn>
                <a:cxn ang="0">
                  <a:pos x="11" y="19"/>
                </a:cxn>
                <a:cxn ang="0">
                  <a:pos x="12" y="21"/>
                </a:cxn>
                <a:cxn ang="0">
                  <a:pos x="12" y="22"/>
                </a:cxn>
                <a:cxn ang="0">
                  <a:pos x="13" y="24"/>
                </a:cxn>
                <a:cxn ang="0">
                  <a:pos x="13" y="26"/>
                </a:cxn>
                <a:cxn ang="0">
                  <a:pos x="14" y="27"/>
                </a:cxn>
                <a:cxn ang="0">
                  <a:pos x="14" y="29"/>
                </a:cxn>
                <a:cxn ang="0">
                  <a:pos x="15" y="31"/>
                </a:cxn>
                <a:cxn ang="0">
                  <a:pos x="15" y="33"/>
                </a:cxn>
                <a:cxn ang="0">
                  <a:pos x="15" y="34"/>
                </a:cxn>
                <a:cxn ang="0">
                  <a:pos x="15" y="36"/>
                </a:cxn>
                <a:cxn ang="0">
                  <a:pos x="15" y="38"/>
                </a:cxn>
                <a:cxn ang="0">
                  <a:pos x="15" y="40"/>
                </a:cxn>
                <a:cxn ang="0">
                  <a:pos x="15" y="41"/>
                </a:cxn>
                <a:cxn ang="0">
                  <a:pos x="15" y="43"/>
                </a:cxn>
                <a:cxn ang="0">
                  <a:pos x="15" y="45"/>
                </a:cxn>
                <a:cxn ang="0">
                  <a:pos x="15" y="47"/>
                </a:cxn>
                <a:cxn ang="0">
                  <a:pos x="15" y="49"/>
                </a:cxn>
                <a:cxn ang="0">
                  <a:pos x="14" y="51"/>
                </a:cxn>
                <a:cxn ang="0">
                  <a:pos x="14" y="53"/>
                </a:cxn>
                <a:cxn ang="0">
                  <a:pos x="14" y="55"/>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72" name="Line 188"/>
            <p:cNvSpPr>
              <a:spLocks noChangeShapeType="1"/>
            </p:cNvSpPr>
            <p:nvPr/>
          </p:nvSpPr>
          <p:spPr bwMode="auto">
            <a:xfrm flipH="1">
              <a:off x="4624" y="2455"/>
              <a:ext cx="14" cy="2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573" name="Freeform 189"/>
            <p:cNvSpPr>
              <a:spLocks/>
            </p:cNvSpPr>
            <p:nvPr/>
          </p:nvSpPr>
          <p:spPr bwMode="auto">
            <a:xfrm>
              <a:off x="4423" y="2324"/>
              <a:ext cx="87" cy="31"/>
            </a:xfrm>
            <a:custGeom>
              <a:avLst/>
              <a:gdLst/>
              <a:ahLst/>
              <a:cxnLst>
                <a:cxn ang="0">
                  <a:pos x="0" y="3"/>
                </a:cxn>
                <a:cxn ang="0">
                  <a:pos x="5" y="4"/>
                </a:cxn>
                <a:cxn ang="0">
                  <a:pos x="8" y="5"/>
                </a:cxn>
                <a:cxn ang="0">
                  <a:pos x="11" y="5"/>
                </a:cxn>
                <a:cxn ang="0">
                  <a:pos x="14" y="5"/>
                </a:cxn>
                <a:cxn ang="0">
                  <a:pos x="18" y="5"/>
                </a:cxn>
                <a:cxn ang="0">
                  <a:pos x="22" y="4"/>
                </a:cxn>
                <a:cxn ang="0">
                  <a:pos x="26" y="4"/>
                </a:cxn>
                <a:cxn ang="0">
                  <a:pos x="29" y="4"/>
                </a:cxn>
                <a:cxn ang="0">
                  <a:pos x="33" y="3"/>
                </a:cxn>
                <a:cxn ang="0">
                  <a:pos x="38" y="2"/>
                </a:cxn>
                <a:cxn ang="0">
                  <a:pos x="42" y="2"/>
                </a:cxn>
                <a:cxn ang="0">
                  <a:pos x="46" y="2"/>
                </a:cxn>
                <a:cxn ang="0">
                  <a:pos x="50" y="1"/>
                </a:cxn>
                <a:cxn ang="0">
                  <a:pos x="54" y="0"/>
                </a:cxn>
                <a:cxn ang="0">
                  <a:pos x="58" y="0"/>
                </a:cxn>
                <a:cxn ang="0">
                  <a:pos x="61" y="0"/>
                </a:cxn>
                <a:cxn ang="0">
                  <a:pos x="65" y="0"/>
                </a:cxn>
                <a:cxn ang="0">
                  <a:pos x="68" y="0"/>
                </a:cxn>
                <a:cxn ang="0">
                  <a:pos x="71" y="0"/>
                </a:cxn>
                <a:cxn ang="0">
                  <a:pos x="74" y="1"/>
                </a:cxn>
                <a:cxn ang="0">
                  <a:pos x="77" y="2"/>
                </a:cxn>
                <a:cxn ang="0">
                  <a:pos x="79" y="3"/>
                </a:cxn>
                <a:cxn ang="0">
                  <a:pos x="81" y="4"/>
                </a:cxn>
                <a:cxn ang="0">
                  <a:pos x="83" y="6"/>
                </a:cxn>
                <a:cxn ang="0">
                  <a:pos x="85" y="8"/>
                </a:cxn>
                <a:cxn ang="0">
                  <a:pos x="85" y="10"/>
                </a:cxn>
                <a:cxn ang="0">
                  <a:pos x="86" y="13"/>
                </a:cxn>
                <a:cxn ang="0">
                  <a:pos x="86" y="17"/>
                </a:cxn>
                <a:cxn ang="0">
                  <a:pos x="86" y="20"/>
                </a:cxn>
                <a:cxn ang="0">
                  <a:pos x="85" y="25"/>
                </a:cxn>
                <a:cxn ang="0">
                  <a:pos x="83" y="30"/>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74" name="Freeform 190"/>
            <p:cNvSpPr>
              <a:spLocks/>
            </p:cNvSpPr>
            <p:nvPr/>
          </p:nvSpPr>
          <p:spPr bwMode="auto">
            <a:xfrm>
              <a:off x="4513" y="2349"/>
              <a:ext cx="84" cy="73"/>
            </a:xfrm>
            <a:custGeom>
              <a:avLst/>
              <a:gdLst/>
              <a:ahLst/>
              <a:cxnLst>
                <a:cxn ang="0">
                  <a:pos x="0" y="5"/>
                </a:cxn>
                <a:cxn ang="0">
                  <a:pos x="8" y="3"/>
                </a:cxn>
                <a:cxn ang="0">
                  <a:pos x="11" y="2"/>
                </a:cxn>
                <a:cxn ang="0">
                  <a:pos x="15" y="1"/>
                </a:cxn>
                <a:cxn ang="0">
                  <a:pos x="19" y="1"/>
                </a:cxn>
                <a:cxn ang="0">
                  <a:pos x="23" y="1"/>
                </a:cxn>
                <a:cxn ang="0">
                  <a:pos x="27" y="0"/>
                </a:cxn>
                <a:cxn ang="0">
                  <a:pos x="30" y="0"/>
                </a:cxn>
                <a:cxn ang="0">
                  <a:pos x="34" y="0"/>
                </a:cxn>
                <a:cxn ang="0">
                  <a:pos x="37" y="0"/>
                </a:cxn>
                <a:cxn ang="0">
                  <a:pos x="41" y="1"/>
                </a:cxn>
                <a:cxn ang="0">
                  <a:pos x="44" y="1"/>
                </a:cxn>
                <a:cxn ang="0">
                  <a:pos x="48" y="1"/>
                </a:cxn>
                <a:cxn ang="0">
                  <a:pos x="51" y="2"/>
                </a:cxn>
                <a:cxn ang="0">
                  <a:pos x="54" y="3"/>
                </a:cxn>
                <a:cxn ang="0">
                  <a:pos x="57" y="5"/>
                </a:cxn>
                <a:cxn ang="0">
                  <a:pos x="60" y="6"/>
                </a:cxn>
                <a:cxn ang="0">
                  <a:pos x="63" y="7"/>
                </a:cxn>
                <a:cxn ang="0">
                  <a:pos x="65" y="9"/>
                </a:cxn>
                <a:cxn ang="0">
                  <a:pos x="68" y="11"/>
                </a:cxn>
                <a:cxn ang="0">
                  <a:pos x="70" y="13"/>
                </a:cxn>
                <a:cxn ang="0">
                  <a:pos x="72" y="15"/>
                </a:cxn>
                <a:cxn ang="0">
                  <a:pos x="74" y="18"/>
                </a:cxn>
                <a:cxn ang="0">
                  <a:pos x="76" y="21"/>
                </a:cxn>
                <a:cxn ang="0">
                  <a:pos x="77" y="24"/>
                </a:cxn>
                <a:cxn ang="0">
                  <a:pos x="79" y="27"/>
                </a:cxn>
                <a:cxn ang="0">
                  <a:pos x="80" y="31"/>
                </a:cxn>
                <a:cxn ang="0">
                  <a:pos x="81" y="34"/>
                </a:cxn>
                <a:cxn ang="0">
                  <a:pos x="82" y="38"/>
                </a:cxn>
                <a:cxn ang="0">
                  <a:pos x="83" y="43"/>
                </a:cxn>
                <a:cxn ang="0">
                  <a:pos x="83" y="47"/>
                </a:cxn>
                <a:cxn ang="0">
                  <a:pos x="83" y="52"/>
                </a:cxn>
                <a:cxn ang="0">
                  <a:pos x="81" y="53"/>
                </a:cxn>
                <a:cxn ang="0">
                  <a:pos x="81" y="54"/>
                </a:cxn>
                <a:cxn ang="0">
                  <a:pos x="80" y="55"/>
                </a:cxn>
                <a:cxn ang="0">
                  <a:pos x="79" y="55"/>
                </a:cxn>
                <a:cxn ang="0">
                  <a:pos x="78" y="56"/>
                </a:cxn>
                <a:cxn ang="0">
                  <a:pos x="77" y="57"/>
                </a:cxn>
                <a:cxn ang="0">
                  <a:pos x="77" y="57"/>
                </a:cxn>
                <a:cxn ang="0">
                  <a:pos x="76" y="58"/>
                </a:cxn>
                <a:cxn ang="0">
                  <a:pos x="75" y="59"/>
                </a:cxn>
                <a:cxn ang="0">
                  <a:pos x="74" y="60"/>
                </a:cxn>
                <a:cxn ang="0">
                  <a:pos x="73" y="61"/>
                </a:cxn>
                <a:cxn ang="0">
                  <a:pos x="73" y="61"/>
                </a:cxn>
                <a:cxn ang="0">
                  <a:pos x="72" y="62"/>
                </a:cxn>
                <a:cxn ang="0">
                  <a:pos x="71" y="63"/>
                </a:cxn>
                <a:cxn ang="0">
                  <a:pos x="70" y="63"/>
                </a:cxn>
                <a:cxn ang="0">
                  <a:pos x="69" y="64"/>
                </a:cxn>
                <a:cxn ang="0">
                  <a:pos x="69" y="65"/>
                </a:cxn>
                <a:cxn ang="0">
                  <a:pos x="67" y="65"/>
                </a:cxn>
                <a:cxn ang="0">
                  <a:pos x="67" y="66"/>
                </a:cxn>
                <a:cxn ang="0">
                  <a:pos x="66" y="67"/>
                </a:cxn>
                <a:cxn ang="0">
                  <a:pos x="65" y="67"/>
                </a:cxn>
                <a:cxn ang="0">
                  <a:pos x="64" y="68"/>
                </a:cxn>
                <a:cxn ang="0">
                  <a:pos x="63" y="69"/>
                </a:cxn>
                <a:cxn ang="0">
                  <a:pos x="62" y="69"/>
                </a:cxn>
                <a:cxn ang="0">
                  <a:pos x="61" y="70"/>
                </a:cxn>
                <a:cxn ang="0">
                  <a:pos x="61" y="70"/>
                </a:cxn>
                <a:cxn ang="0">
                  <a:pos x="59" y="71"/>
                </a:cxn>
                <a:cxn ang="0">
                  <a:pos x="59" y="71"/>
                </a:cxn>
                <a:cxn ang="0">
                  <a:pos x="57" y="71"/>
                </a:cxn>
                <a:cxn ang="0">
                  <a:pos x="57" y="72"/>
                </a:cxn>
                <a:cxn ang="0">
                  <a:pos x="56" y="72"/>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7" y="57"/>
                  </a:lnTo>
                  <a:lnTo>
                    <a:pt x="76" y="58"/>
                  </a:lnTo>
                  <a:lnTo>
                    <a:pt x="75" y="59"/>
                  </a:lnTo>
                  <a:lnTo>
                    <a:pt x="74" y="60"/>
                  </a:lnTo>
                  <a:lnTo>
                    <a:pt x="73" y="61"/>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61" y="70"/>
                  </a:lnTo>
                  <a:lnTo>
                    <a:pt x="59" y="71"/>
                  </a:lnTo>
                  <a:lnTo>
                    <a:pt x="59" y="71"/>
                  </a:lnTo>
                  <a:lnTo>
                    <a:pt x="57" y="71"/>
                  </a:lnTo>
                  <a:lnTo>
                    <a:pt x="57" y="72"/>
                  </a:lnTo>
                  <a:lnTo>
                    <a:pt x="56" y="7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75" name="Freeform 191"/>
            <p:cNvSpPr>
              <a:spLocks/>
            </p:cNvSpPr>
            <p:nvPr/>
          </p:nvSpPr>
          <p:spPr bwMode="auto">
            <a:xfrm>
              <a:off x="3076" y="3058"/>
              <a:ext cx="37" cy="83"/>
            </a:xfrm>
            <a:custGeom>
              <a:avLst/>
              <a:gdLst/>
              <a:ahLst/>
              <a:cxnLst>
                <a:cxn ang="0">
                  <a:pos x="2" y="0"/>
                </a:cxn>
                <a:cxn ang="0">
                  <a:pos x="0" y="6"/>
                </a:cxn>
                <a:cxn ang="0">
                  <a:pos x="0" y="10"/>
                </a:cxn>
                <a:cxn ang="0">
                  <a:pos x="0" y="12"/>
                </a:cxn>
                <a:cxn ang="0">
                  <a:pos x="0" y="15"/>
                </a:cxn>
                <a:cxn ang="0">
                  <a:pos x="0" y="18"/>
                </a:cxn>
                <a:cxn ang="0">
                  <a:pos x="1" y="21"/>
                </a:cxn>
                <a:cxn ang="0">
                  <a:pos x="2" y="23"/>
                </a:cxn>
                <a:cxn ang="0">
                  <a:pos x="2" y="26"/>
                </a:cxn>
                <a:cxn ang="0">
                  <a:pos x="3" y="28"/>
                </a:cxn>
                <a:cxn ang="0">
                  <a:pos x="4" y="31"/>
                </a:cxn>
                <a:cxn ang="0">
                  <a:pos x="6" y="34"/>
                </a:cxn>
                <a:cxn ang="0">
                  <a:pos x="7" y="36"/>
                </a:cxn>
                <a:cxn ang="0">
                  <a:pos x="8" y="38"/>
                </a:cxn>
                <a:cxn ang="0">
                  <a:pos x="10" y="40"/>
                </a:cxn>
                <a:cxn ang="0">
                  <a:pos x="11" y="43"/>
                </a:cxn>
                <a:cxn ang="0">
                  <a:pos x="13" y="45"/>
                </a:cxn>
                <a:cxn ang="0">
                  <a:pos x="14" y="48"/>
                </a:cxn>
                <a:cxn ang="0">
                  <a:pos x="16" y="50"/>
                </a:cxn>
                <a:cxn ang="0">
                  <a:pos x="18" y="52"/>
                </a:cxn>
                <a:cxn ang="0">
                  <a:pos x="19" y="54"/>
                </a:cxn>
                <a:cxn ang="0">
                  <a:pos x="21" y="57"/>
                </a:cxn>
                <a:cxn ang="0">
                  <a:pos x="23" y="59"/>
                </a:cxn>
                <a:cxn ang="0">
                  <a:pos x="24" y="62"/>
                </a:cxn>
                <a:cxn ang="0">
                  <a:pos x="26" y="64"/>
                </a:cxn>
                <a:cxn ang="0">
                  <a:pos x="28" y="66"/>
                </a:cxn>
                <a:cxn ang="0">
                  <a:pos x="29" y="69"/>
                </a:cxn>
                <a:cxn ang="0">
                  <a:pos x="31" y="71"/>
                </a:cxn>
                <a:cxn ang="0">
                  <a:pos x="32" y="74"/>
                </a:cxn>
                <a:cxn ang="0">
                  <a:pos x="34" y="76"/>
                </a:cxn>
                <a:cxn ang="0">
                  <a:pos x="35" y="79"/>
                </a:cxn>
                <a:cxn ang="0">
                  <a:pos x="36" y="82"/>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76" name="Freeform 192"/>
            <p:cNvSpPr>
              <a:spLocks/>
            </p:cNvSpPr>
            <p:nvPr/>
          </p:nvSpPr>
          <p:spPr bwMode="auto">
            <a:xfrm>
              <a:off x="3313" y="2896"/>
              <a:ext cx="84" cy="28"/>
            </a:xfrm>
            <a:custGeom>
              <a:avLst/>
              <a:gdLst/>
              <a:ahLst/>
              <a:cxnLst>
                <a:cxn ang="0">
                  <a:pos x="83" y="0"/>
                </a:cxn>
                <a:cxn ang="0">
                  <a:pos x="78" y="1"/>
                </a:cxn>
                <a:cxn ang="0">
                  <a:pos x="75" y="2"/>
                </a:cxn>
                <a:cxn ang="0">
                  <a:pos x="73" y="2"/>
                </a:cxn>
                <a:cxn ang="0">
                  <a:pos x="70" y="3"/>
                </a:cxn>
                <a:cxn ang="0">
                  <a:pos x="67" y="3"/>
                </a:cxn>
                <a:cxn ang="0">
                  <a:pos x="64" y="4"/>
                </a:cxn>
                <a:cxn ang="0">
                  <a:pos x="62" y="4"/>
                </a:cxn>
                <a:cxn ang="0">
                  <a:pos x="59" y="5"/>
                </a:cxn>
                <a:cxn ang="0">
                  <a:pos x="56" y="6"/>
                </a:cxn>
                <a:cxn ang="0">
                  <a:pos x="54" y="6"/>
                </a:cxn>
                <a:cxn ang="0">
                  <a:pos x="51" y="7"/>
                </a:cxn>
                <a:cxn ang="0">
                  <a:pos x="48" y="8"/>
                </a:cxn>
                <a:cxn ang="0">
                  <a:pos x="46" y="8"/>
                </a:cxn>
                <a:cxn ang="0">
                  <a:pos x="43" y="9"/>
                </a:cxn>
                <a:cxn ang="0">
                  <a:pos x="41" y="10"/>
                </a:cxn>
                <a:cxn ang="0">
                  <a:pos x="38" y="11"/>
                </a:cxn>
                <a:cxn ang="0">
                  <a:pos x="35" y="12"/>
                </a:cxn>
                <a:cxn ang="0">
                  <a:pos x="33" y="12"/>
                </a:cxn>
                <a:cxn ang="0">
                  <a:pos x="30" y="13"/>
                </a:cxn>
                <a:cxn ang="0">
                  <a:pos x="27" y="14"/>
                </a:cxn>
                <a:cxn ang="0">
                  <a:pos x="25" y="15"/>
                </a:cxn>
                <a:cxn ang="0">
                  <a:pos x="22" y="16"/>
                </a:cxn>
                <a:cxn ang="0">
                  <a:pos x="20" y="17"/>
                </a:cxn>
                <a:cxn ang="0">
                  <a:pos x="17" y="18"/>
                </a:cxn>
                <a:cxn ang="0">
                  <a:pos x="15" y="19"/>
                </a:cxn>
                <a:cxn ang="0">
                  <a:pos x="12" y="20"/>
                </a:cxn>
                <a:cxn ang="0">
                  <a:pos x="10" y="21"/>
                </a:cxn>
                <a:cxn ang="0">
                  <a:pos x="7" y="22"/>
                </a:cxn>
                <a:cxn ang="0">
                  <a:pos x="5" y="24"/>
                </a:cxn>
                <a:cxn ang="0">
                  <a:pos x="2" y="25"/>
                </a:cxn>
                <a:cxn ang="0">
                  <a:pos x="0" y="27"/>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77" name="Freeform 193"/>
            <p:cNvSpPr>
              <a:spLocks/>
            </p:cNvSpPr>
            <p:nvPr/>
          </p:nvSpPr>
          <p:spPr bwMode="auto">
            <a:xfrm>
              <a:off x="4014" y="2598"/>
              <a:ext cx="44" cy="136"/>
            </a:xfrm>
            <a:custGeom>
              <a:avLst/>
              <a:gdLst/>
              <a:ahLst/>
              <a:cxnLst>
                <a:cxn ang="0">
                  <a:pos x="0" y="0"/>
                </a:cxn>
                <a:cxn ang="0">
                  <a:pos x="1" y="8"/>
                </a:cxn>
                <a:cxn ang="0">
                  <a:pos x="2" y="12"/>
                </a:cxn>
                <a:cxn ang="0">
                  <a:pos x="4" y="17"/>
                </a:cxn>
                <a:cxn ang="0">
                  <a:pos x="6" y="21"/>
                </a:cxn>
                <a:cxn ang="0">
                  <a:pos x="8" y="26"/>
                </a:cxn>
                <a:cxn ang="0">
                  <a:pos x="10" y="30"/>
                </a:cxn>
                <a:cxn ang="0">
                  <a:pos x="13" y="34"/>
                </a:cxn>
                <a:cxn ang="0">
                  <a:pos x="16" y="38"/>
                </a:cxn>
                <a:cxn ang="0">
                  <a:pos x="18" y="43"/>
                </a:cxn>
                <a:cxn ang="0">
                  <a:pos x="21" y="47"/>
                </a:cxn>
                <a:cxn ang="0">
                  <a:pos x="24" y="51"/>
                </a:cxn>
                <a:cxn ang="0">
                  <a:pos x="26" y="56"/>
                </a:cxn>
                <a:cxn ang="0">
                  <a:pos x="29" y="60"/>
                </a:cxn>
                <a:cxn ang="0">
                  <a:pos x="32" y="64"/>
                </a:cxn>
                <a:cxn ang="0">
                  <a:pos x="34" y="68"/>
                </a:cxn>
                <a:cxn ang="0">
                  <a:pos x="36" y="73"/>
                </a:cxn>
                <a:cxn ang="0">
                  <a:pos x="38" y="77"/>
                </a:cxn>
                <a:cxn ang="0">
                  <a:pos x="40" y="81"/>
                </a:cxn>
                <a:cxn ang="0">
                  <a:pos x="41" y="85"/>
                </a:cxn>
                <a:cxn ang="0">
                  <a:pos x="42" y="90"/>
                </a:cxn>
                <a:cxn ang="0">
                  <a:pos x="43" y="94"/>
                </a:cxn>
                <a:cxn ang="0">
                  <a:pos x="43" y="98"/>
                </a:cxn>
                <a:cxn ang="0">
                  <a:pos x="43" y="102"/>
                </a:cxn>
                <a:cxn ang="0">
                  <a:pos x="42" y="106"/>
                </a:cxn>
                <a:cxn ang="0">
                  <a:pos x="41" y="110"/>
                </a:cxn>
                <a:cxn ang="0">
                  <a:pos x="39" y="114"/>
                </a:cxn>
                <a:cxn ang="0">
                  <a:pos x="36" y="119"/>
                </a:cxn>
                <a:cxn ang="0">
                  <a:pos x="34" y="123"/>
                </a:cxn>
                <a:cxn ang="0">
                  <a:pos x="30" y="127"/>
                </a:cxn>
                <a:cxn ang="0">
                  <a:pos x="25" y="131"/>
                </a:cxn>
                <a:cxn ang="0">
                  <a:pos x="20" y="135"/>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78" name="Freeform 194"/>
            <p:cNvSpPr>
              <a:spLocks/>
            </p:cNvSpPr>
            <p:nvPr/>
          </p:nvSpPr>
          <p:spPr bwMode="auto">
            <a:xfrm>
              <a:off x="3792" y="2727"/>
              <a:ext cx="250" cy="231"/>
            </a:xfrm>
            <a:custGeom>
              <a:avLst/>
              <a:gdLst/>
              <a:ahLst/>
              <a:cxnLst>
                <a:cxn ang="0">
                  <a:pos x="249" y="0"/>
                </a:cxn>
                <a:cxn ang="0">
                  <a:pos x="231" y="10"/>
                </a:cxn>
                <a:cxn ang="0">
                  <a:pos x="223" y="16"/>
                </a:cxn>
                <a:cxn ang="0">
                  <a:pos x="214" y="22"/>
                </a:cxn>
                <a:cxn ang="0">
                  <a:pos x="206" y="29"/>
                </a:cxn>
                <a:cxn ang="0">
                  <a:pos x="198" y="35"/>
                </a:cxn>
                <a:cxn ang="0">
                  <a:pos x="190" y="42"/>
                </a:cxn>
                <a:cxn ang="0">
                  <a:pos x="182" y="49"/>
                </a:cxn>
                <a:cxn ang="0">
                  <a:pos x="174" y="56"/>
                </a:cxn>
                <a:cxn ang="0">
                  <a:pos x="166" y="63"/>
                </a:cxn>
                <a:cxn ang="0">
                  <a:pos x="158" y="71"/>
                </a:cxn>
                <a:cxn ang="0">
                  <a:pos x="151" y="78"/>
                </a:cxn>
                <a:cxn ang="0">
                  <a:pos x="143" y="86"/>
                </a:cxn>
                <a:cxn ang="0">
                  <a:pos x="136" y="94"/>
                </a:cxn>
                <a:cxn ang="0">
                  <a:pos x="128" y="101"/>
                </a:cxn>
                <a:cxn ang="0">
                  <a:pos x="121" y="109"/>
                </a:cxn>
                <a:cxn ang="0">
                  <a:pos x="113" y="117"/>
                </a:cxn>
                <a:cxn ang="0">
                  <a:pos x="106" y="125"/>
                </a:cxn>
                <a:cxn ang="0">
                  <a:pos x="98" y="133"/>
                </a:cxn>
                <a:cxn ang="0">
                  <a:pos x="91" y="141"/>
                </a:cxn>
                <a:cxn ang="0">
                  <a:pos x="84" y="149"/>
                </a:cxn>
                <a:cxn ang="0">
                  <a:pos x="76" y="157"/>
                </a:cxn>
                <a:cxn ang="0">
                  <a:pos x="69" y="165"/>
                </a:cxn>
                <a:cxn ang="0">
                  <a:pos x="62" y="173"/>
                </a:cxn>
                <a:cxn ang="0">
                  <a:pos x="54" y="180"/>
                </a:cxn>
                <a:cxn ang="0">
                  <a:pos x="46" y="188"/>
                </a:cxn>
                <a:cxn ang="0">
                  <a:pos x="39" y="195"/>
                </a:cxn>
                <a:cxn ang="0">
                  <a:pos x="31" y="202"/>
                </a:cxn>
                <a:cxn ang="0">
                  <a:pos x="23" y="209"/>
                </a:cxn>
                <a:cxn ang="0">
                  <a:pos x="15" y="216"/>
                </a:cxn>
                <a:cxn ang="0">
                  <a:pos x="8" y="223"/>
                </a:cxn>
                <a:cxn ang="0">
                  <a:pos x="0" y="230"/>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79" name="Freeform 195"/>
            <p:cNvSpPr>
              <a:spLocks/>
            </p:cNvSpPr>
            <p:nvPr/>
          </p:nvSpPr>
          <p:spPr bwMode="auto">
            <a:xfrm>
              <a:off x="4166" y="3553"/>
              <a:ext cx="218" cy="259"/>
            </a:xfrm>
            <a:custGeom>
              <a:avLst/>
              <a:gdLst/>
              <a:ahLst/>
              <a:cxnLst>
                <a:cxn ang="0">
                  <a:pos x="174" y="0"/>
                </a:cxn>
                <a:cxn ang="0">
                  <a:pos x="192" y="1"/>
                </a:cxn>
                <a:cxn ang="0">
                  <a:pos x="199" y="3"/>
                </a:cxn>
                <a:cxn ang="0">
                  <a:pos x="205" y="7"/>
                </a:cxn>
                <a:cxn ang="0">
                  <a:pos x="209" y="12"/>
                </a:cxn>
                <a:cxn ang="0">
                  <a:pos x="213" y="19"/>
                </a:cxn>
                <a:cxn ang="0">
                  <a:pos x="216" y="26"/>
                </a:cxn>
                <a:cxn ang="0">
                  <a:pos x="217" y="35"/>
                </a:cxn>
                <a:cxn ang="0">
                  <a:pos x="217" y="44"/>
                </a:cxn>
                <a:cxn ang="0">
                  <a:pos x="217" y="54"/>
                </a:cxn>
                <a:cxn ang="0">
                  <a:pos x="215" y="65"/>
                </a:cxn>
                <a:cxn ang="0">
                  <a:pos x="212" y="77"/>
                </a:cxn>
                <a:cxn ang="0">
                  <a:pos x="209" y="88"/>
                </a:cxn>
                <a:cxn ang="0">
                  <a:pos x="204" y="101"/>
                </a:cxn>
                <a:cxn ang="0">
                  <a:pos x="199" y="113"/>
                </a:cxn>
                <a:cxn ang="0">
                  <a:pos x="193" y="125"/>
                </a:cxn>
                <a:cxn ang="0">
                  <a:pos x="186" y="138"/>
                </a:cxn>
                <a:cxn ang="0">
                  <a:pos x="178" y="151"/>
                </a:cxn>
                <a:cxn ang="0">
                  <a:pos x="169" y="163"/>
                </a:cxn>
                <a:cxn ang="0">
                  <a:pos x="160" y="175"/>
                </a:cxn>
                <a:cxn ang="0">
                  <a:pos x="150" y="187"/>
                </a:cxn>
                <a:cxn ang="0">
                  <a:pos x="139" y="197"/>
                </a:cxn>
                <a:cxn ang="0">
                  <a:pos x="128" y="208"/>
                </a:cxn>
                <a:cxn ang="0">
                  <a:pos x="116" y="218"/>
                </a:cxn>
                <a:cxn ang="0">
                  <a:pos x="103" y="227"/>
                </a:cxn>
                <a:cxn ang="0">
                  <a:pos x="90" y="235"/>
                </a:cxn>
                <a:cxn ang="0">
                  <a:pos x="76" y="242"/>
                </a:cxn>
                <a:cxn ang="0">
                  <a:pos x="62" y="248"/>
                </a:cxn>
                <a:cxn ang="0">
                  <a:pos x="47" y="252"/>
                </a:cxn>
                <a:cxn ang="0">
                  <a:pos x="32" y="255"/>
                </a:cxn>
                <a:cxn ang="0">
                  <a:pos x="16" y="257"/>
                </a:cxn>
                <a:cxn ang="0">
                  <a:pos x="0" y="258"/>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80" name="Freeform 196"/>
            <p:cNvSpPr>
              <a:spLocks/>
            </p:cNvSpPr>
            <p:nvPr/>
          </p:nvSpPr>
          <p:spPr bwMode="auto">
            <a:xfrm>
              <a:off x="3390" y="2849"/>
              <a:ext cx="56" cy="8"/>
            </a:xfrm>
            <a:custGeom>
              <a:avLst/>
              <a:gdLst/>
              <a:ahLst/>
              <a:cxnLst>
                <a:cxn ang="0">
                  <a:pos x="55" y="0"/>
                </a:cxn>
                <a:cxn ang="0">
                  <a:pos x="52" y="1"/>
                </a:cxn>
                <a:cxn ang="0">
                  <a:pos x="50" y="1"/>
                </a:cxn>
                <a:cxn ang="0">
                  <a:pos x="48" y="2"/>
                </a:cxn>
                <a:cxn ang="0">
                  <a:pos x="46" y="2"/>
                </a:cxn>
                <a:cxn ang="0">
                  <a:pos x="45" y="3"/>
                </a:cxn>
                <a:cxn ang="0">
                  <a:pos x="43" y="3"/>
                </a:cxn>
                <a:cxn ang="0">
                  <a:pos x="41" y="3"/>
                </a:cxn>
                <a:cxn ang="0">
                  <a:pos x="40" y="4"/>
                </a:cxn>
                <a:cxn ang="0">
                  <a:pos x="38" y="4"/>
                </a:cxn>
                <a:cxn ang="0">
                  <a:pos x="36" y="5"/>
                </a:cxn>
                <a:cxn ang="0">
                  <a:pos x="34" y="5"/>
                </a:cxn>
                <a:cxn ang="0">
                  <a:pos x="33" y="5"/>
                </a:cxn>
                <a:cxn ang="0">
                  <a:pos x="31" y="5"/>
                </a:cxn>
                <a:cxn ang="0">
                  <a:pos x="29" y="5"/>
                </a:cxn>
                <a:cxn ang="0">
                  <a:pos x="28" y="6"/>
                </a:cxn>
                <a:cxn ang="0">
                  <a:pos x="26" y="6"/>
                </a:cxn>
                <a:cxn ang="0">
                  <a:pos x="24" y="6"/>
                </a:cxn>
                <a:cxn ang="0">
                  <a:pos x="22" y="6"/>
                </a:cxn>
                <a:cxn ang="0">
                  <a:pos x="20" y="7"/>
                </a:cxn>
                <a:cxn ang="0">
                  <a:pos x="19" y="7"/>
                </a:cxn>
                <a:cxn ang="0">
                  <a:pos x="17" y="7"/>
                </a:cxn>
                <a:cxn ang="0">
                  <a:pos x="15" y="7"/>
                </a:cxn>
                <a:cxn ang="0">
                  <a:pos x="14" y="7"/>
                </a:cxn>
                <a:cxn ang="0">
                  <a:pos x="12" y="7"/>
                </a:cxn>
                <a:cxn ang="0">
                  <a:pos x="10" y="7"/>
                </a:cxn>
                <a:cxn ang="0">
                  <a:pos x="8" y="7"/>
                </a:cxn>
                <a:cxn ang="0">
                  <a:pos x="6" y="7"/>
                </a:cxn>
                <a:cxn ang="0">
                  <a:pos x="5" y="7"/>
                </a:cxn>
                <a:cxn ang="0">
                  <a:pos x="3" y="6"/>
                </a:cxn>
                <a:cxn ang="0">
                  <a:pos x="1" y="6"/>
                </a:cxn>
                <a:cxn ang="0">
                  <a:pos x="0" y="6"/>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81" name="Freeform 197"/>
            <p:cNvSpPr>
              <a:spLocks/>
            </p:cNvSpPr>
            <p:nvPr/>
          </p:nvSpPr>
          <p:spPr bwMode="auto">
            <a:xfrm>
              <a:off x="3424" y="2773"/>
              <a:ext cx="85" cy="16"/>
            </a:xfrm>
            <a:custGeom>
              <a:avLst/>
              <a:gdLst/>
              <a:ahLst/>
              <a:cxnLst>
                <a:cxn ang="0">
                  <a:pos x="84" y="1"/>
                </a:cxn>
                <a:cxn ang="0">
                  <a:pos x="78" y="1"/>
                </a:cxn>
                <a:cxn ang="0">
                  <a:pos x="75" y="1"/>
                </a:cxn>
                <a:cxn ang="0">
                  <a:pos x="72" y="1"/>
                </a:cxn>
                <a:cxn ang="0">
                  <a:pos x="70" y="1"/>
                </a:cxn>
                <a:cxn ang="0">
                  <a:pos x="67" y="0"/>
                </a:cxn>
                <a:cxn ang="0">
                  <a:pos x="64" y="0"/>
                </a:cxn>
                <a:cxn ang="0">
                  <a:pos x="62" y="0"/>
                </a:cxn>
                <a:cxn ang="0">
                  <a:pos x="59" y="0"/>
                </a:cxn>
                <a:cxn ang="0">
                  <a:pos x="56" y="0"/>
                </a:cxn>
                <a:cxn ang="0">
                  <a:pos x="53" y="0"/>
                </a:cxn>
                <a:cxn ang="0">
                  <a:pos x="51" y="0"/>
                </a:cxn>
                <a:cxn ang="0">
                  <a:pos x="48" y="0"/>
                </a:cxn>
                <a:cxn ang="0">
                  <a:pos x="45" y="0"/>
                </a:cxn>
                <a:cxn ang="0">
                  <a:pos x="43" y="0"/>
                </a:cxn>
                <a:cxn ang="0">
                  <a:pos x="40" y="0"/>
                </a:cxn>
                <a:cxn ang="0">
                  <a:pos x="37" y="0"/>
                </a:cxn>
                <a:cxn ang="0">
                  <a:pos x="35" y="1"/>
                </a:cxn>
                <a:cxn ang="0">
                  <a:pos x="32" y="1"/>
                </a:cxn>
                <a:cxn ang="0">
                  <a:pos x="30" y="1"/>
                </a:cxn>
                <a:cxn ang="0">
                  <a:pos x="27" y="2"/>
                </a:cxn>
                <a:cxn ang="0">
                  <a:pos x="24" y="2"/>
                </a:cxn>
                <a:cxn ang="0">
                  <a:pos x="22" y="3"/>
                </a:cxn>
                <a:cxn ang="0">
                  <a:pos x="19" y="4"/>
                </a:cxn>
                <a:cxn ang="0">
                  <a:pos x="17" y="5"/>
                </a:cxn>
                <a:cxn ang="0">
                  <a:pos x="14" y="6"/>
                </a:cxn>
                <a:cxn ang="0">
                  <a:pos x="12" y="7"/>
                </a:cxn>
                <a:cxn ang="0">
                  <a:pos x="10" y="8"/>
                </a:cxn>
                <a:cxn ang="0">
                  <a:pos x="7" y="9"/>
                </a:cxn>
                <a:cxn ang="0">
                  <a:pos x="5" y="11"/>
                </a:cxn>
                <a:cxn ang="0">
                  <a:pos x="2" y="13"/>
                </a:cxn>
                <a:cxn ang="0">
                  <a:pos x="0" y="15"/>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82" name="Freeform 198"/>
            <p:cNvSpPr>
              <a:spLocks/>
            </p:cNvSpPr>
            <p:nvPr/>
          </p:nvSpPr>
          <p:spPr bwMode="auto">
            <a:xfrm>
              <a:off x="3362" y="2855"/>
              <a:ext cx="56" cy="1"/>
            </a:xfrm>
            <a:custGeom>
              <a:avLst/>
              <a:gdLst/>
              <a:ahLst/>
              <a:cxnLst>
                <a:cxn ang="0">
                  <a:pos x="55" y="0"/>
                </a:cxn>
                <a:cxn ang="0">
                  <a:pos x="52" y="0"/>
                </a:cxn>
                <a:cxn ang="0">
                  <a:pos x="50" y="0"/>
                </a:cxn>
                <a:cxn ang="0">
                  <a:pos x="48" y="0"/>
                </a:cxn>
                <a:cxn ang="0">
                  <a:pos x="46" y="0"/>
                </a:cxn>
                <a:cxn ang="0">
                  <a:pos x="45" y="0"/>
                </a:cxn>
                <a:cxn ang="0">
                  <a:pos x="43" y="0"/>
                </a:cxn>
                <a:cxn ang="0">
                  <a:pos x="41" y="0"/>
                </a:cxn>
                <a:cxn ang="0">
                  <a:pos x="40" y="0"/>
                </a:cxn>
                <a:cxn ang="0">
                  <a:pos x="38" y="0"/>
                </a:cxn>
                <a:cxn ang="0">
                  <a:pos x="36" y="0"/>
                </a:cxn>
                <a:cxn ang="0">
                  <a:pos x="34" y="0"/>
                </a:cxn>
                <a:cxn ang="0">
                  <a:pos x="32" y="0"/>
                </a:cxn>
                <a:cxn ang="0">
                  <a:pos x="31" y="0"/>
                </a:cxn>
                <a:cxn ang="0">
                  <a:pos x="29" y="0"/>
                </a:cxn>
                <a:cxn ang="0">
                  <a:pos x="28" y="0"/>
                </a:cxn>
                <a:cxn ang="0">
                  <a:pos x="26" y="0"/>
                </a:cxn>
                <a:cxn ang="0">
                  <a:pos x="24" y="0"/>
                </a:cxn>
                <a:cxn ang="0">
                  <a:pos x="22" y="0"/>
                </a:cxn>
                <a:cxn ang="0">
                  <a:pos x="20" y="0"/>
                </a:cxn>
                <a:cxn ang="0">
                  <a:pos x="19" y="0"/>
                </a:cxn>
                <a:cxn ang="0">
                  <a:pos x="17" y="0"/>
                </a:cxn>
                <a:cxn ang="0">
                  <a:pos x="15" y="0"/>
                </a:cxn>
                <a:cxn ang="0">
                  <a:pos x="14" y="0"/>
                </a:cxn>
                <a:cxn ang="0">
                  <a:pos x="12" y="0"/>
                </a:cxn>
                <a:cxn ang="0">
                  <a:pos x="10" y="0"/>
                </a:cxn>
                <a:cxn ang="0">
                  <a:pos x="8" y="0"/>
                </a:cxn>
                <a:cxn ang="0">
                  <a:pos x="6" y="0"/>
                </a:cxn>
                <a:cxn ang="0">
                  <a:pos x="5" y="0"/>
                </a:cxn>
                <a:cxn ang="0">
                  <a:pos x="3" y="0"/>
                </a:cxn>
                <a:cxn ang="0">
                  <a:pos x="2" y="0"/>
                </a:cxn>
                <a:cxn ang="0">
                  <a:pos x="0" y="0"/>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endParaRPr lang="en-US">
                <a:solidFill>
                  <a:srgbClr val="1F497D"/>
                </a:solidFill>
              </a:endParaRPr>
            </a:p>
          </p:txBody>
        </p:sp>
        <p:sp>
          <p:nvSpPr>
            <p:cNvPr id="3728583" name="Line 199"/>
            <p:cNvSpPr>
              <a:spLocks noChangeShapeType="1"/>
            </p:cNvSpPr>
            <p:nvPr/>
          </p:nvSpPr>
          <p:spPr bwMode="auto">
            <a:xfrm flipH="1">
              <a:off x="4617" y="2476"/>
              <a:ext cx="28" cy="6"/>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584" name="Line 200"/>
            <p:cNvSpPr>
              <a:spLocks noChangeShapeType="1"/>
            </p:cNvSpPr>
            <p:nvPr/>
          </p:nvSpPr>
          <p:spPr bwMode="auto">
            <a:xfrm>
              <a:off x="4631" y="2469"/>
              <a:ext cx="14" cy="2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solidFill>
                  <a:srgbClr val="1F497D"/>
                </a:solidFill>
              </a:endParaRPr>
            </a:p>
          </p:txBody>
        </p:sp>
        <p:sp>
          <p:nvSpPr>
            <p:cNvPr id="3728585" name="Rectangle 201"/>
            <p:cNvSpPr>
              <a:spLocks noChangeArrowheads="1"/>
            </p:cNvSpPr>
            <p:nvPr/>
          </p:nvSpPr>
          <p:spPr bwMode="auto">
            <a:xfrm flipV="1">
              <a:off x="3842" y="3037"/>
              <a:ext cx="13" cy="1"/>
            </a:xfrm>
            <a:prstGeom prst="rect">
              <a:avLst/>
            </a:prstGeom>
            <a:solidFill>
              <a:srgbClr val="FF0000"/>
            </a:solidFill>
            <a:ln w="34290">
              <a:noFill/>
              <a:miter lim="800000"/>
              <a:headEnd/>
              <a:tailEnd/>
            </a:ln>
            <a:effectLst>
              <a:prstShdw prst="shdw17" dist="17961" dir="18900000">
                <a:srgbClr val="FF0000">
                  <a:gamma/>
                  <a:shade val="60000"/>
                  <a:invGamma/>
                </a:srgbClr>
              </a:prstShdw>
            </a:effectLst>
          </p:spPr>
          <p:txBody>
            <a:bodyPr wrap="none" anchor="ctr"/>
            <a:lstStyle/>
            <a:p>
              <a:endParaRPr lang="en-US">
                <a:solidFill>
                  <a:srgbClr val="1F497D"/>
                </a:solidFill>
              </a:endParaRPr>
            </a:p>
          </p:txBody>
        </p:sp>
      </p:grpSp>
      <p:sp>
        <p:nvSpPr>
          <p:cNvPr id="3728587" name="Text Box 203"/>
          <p:cNvSpPr txBox="1">
            <a:spLocks noChangeArrowheads="1"/>
          </p:cNvSpPr>
          <p:nvPr/>
        </p:nvSpPr>
        <p:spPr bwMode="auto">
          <a:xfrm>
            <a:off x="5129887" y="5019365"/>
            <a:ext cx="1736373" cy="954107"/>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r>
              <a:rPr lang="en-US" sz="2800" dirty="0">
                <a:solidFill>
                  <a:srgbClr val="FFFFFF"/>
                </a:solidFill>
                <a:latin typeface="Calibri  "/>
              </a:rPr>
              <a:t>Co-morbid</a:t>
            </a:r>
          </a:p>
          <a:p>
            <a:pPr algn="ctr"/>
            <a:r>
              <a:rPr lang="en-US" sz="2800" dirty="0">
                <a:solidFill>
                  <a:srgbClr val="FFFFFF"/>
                </a:solidFill>
                <a:latin typeface="Calibri  "/>
              </a:rPr>
              <a:t>Disorders</a:t>
            </a:r>
          </a:p>
        </p:txBody>
      </p:sp>
      <p:sp>
        <p:nvSpPr>
          <p:cNvPr id="3728588" name="Text Box 204"/>
          <p:cNvSpPr txBox="1">
            <a:spLocks noChangeArrowheads="1"/>
          </p:cNvSpPr>
          <p:nvPr/>
        </p:nvSpPr>
        <p:spPr bwMode="auto">
          <a:xfrm>
            <a:off x="155864" y="-34296"/>
            <a:ext cx="11804072" cy="1446550"/>
          </a:xfrm>
          <a:prstGeom prst="rect">
            <a:avLst/>
          </a:prstGeom>
          <a:noFill/>
          <a:ln w="9525">
            <a:noFill/>
            <a:miter lim="800000"/>
            <a:headEnd/>
            <a:tailEnd/>
          </a:ln>
          <a:effectLst>
            <a:outerShdw dist="45791" dir="2021404" algn="ctr" rotWithShape="0">
              <a:srgbClr val="000000"/>
            </a:outerShdw>
          </a:effectLst>
        </p:spPr>
        <p:txBody>
          <a:bodyPr wrap="square" anchor="ctr">
            <a:spAutoFit/>
          </a:bodyPr>
          <a:lstStyle/>
          <a:p>
            <a:pPr marL="457200" indent="-457200" algn="ctr"/>
            <a:r>
              <a:rPr lang="en-US" sz="4400" b="1" cap="small" dirty="0">
                <a:solidFill>
                  <a:schemeClr val="bg1"/>
                </a:solidFill>
                <a:latin typeface="Calibri Light" panose="020F0302020204030204" pitchFamily="34" charset="0"/>
                <a:cs typeface="Calibri Light" panose="020F0302020204030204" pitchFamily="34" charset="0"/>
              </a:rPr>
              <a:t>Addictive Disorders Often Co-Exist</a:t>
            </a:r>
          </a:p>
          <a:p>
            <a:pPr marL="457200" indent="-457200" algn="ctr"/>
            <a:r>
              <a:rPr lang="en-US" sz="4400" b="1" cap="small" dirty="0">
                <a:solidFill>
                  <a:schemeClr val="bg1"/>
                </a:solidFill>
                <a:latin typeface="Calibri Light" panose="020F0302020204030204" pitchFamily="34" charset="0"/>
                <a:cs typeface="Calibri Light" panose="020F0302020204030204" pitchFamily="34" charset="0"/>
              </a:rPr>
              <a:t>With Other Mental Disorders</a:t>
            </a:r>
          </a:p>
        </p:txBody>
      </p:sp>
      <p:sp>
        <p:nvSpPr>
          <p:cNvPr id="205" name="TextBox 7"/>
          <p:cNvSpPr txBox="1">
            <a:spLocks noChangeArrowheads="1"/>
          </p:cNvSpPr>
          <p:nvPr/>
        </p:nvSpPr>
        <p:spPr bwMode="auto">
          <a:xfrm>
            <a:off x="171173" y="2135176"/>
            <a:ext cx="2550020" cy="1312667"/>
          </a:xfrm>
          <a:prstGeom prst="rect">
            <a:avLst/>
          </a:prstGeom>
          <a:noFill/>
          <a:ln w="9525">
            <a:noFill/>
            <a:miter lim="800000"/>
            <a:headEnd/>
            <a:tailEnd/>
          </a:ln>
        </p:spPr>
        <p:txBody>
          <a:bodyPr wrap="square">
            <a:spAutoFit/>
          </a:bodyPr>
          <a:lstStyle/>
          <a:p>
            <a:pPr algn="ctr" defTabSz="2444750">
              <a:lnSpc>
                <a:spcPct val="90000"/>
              </a:lnSpc>
              <a:spcAft>
                <a:spcPct val="35000"/>
              </a:spcAft>
            </a:pPr>
            <a:r>
              <a:rPr lang="en-US" sz="2600" dirty="0">
                <a:solidFill>
                  <a:prstClr val="white"/>
                </a:solidFill>
                <a:latin typeface="Calibri  "/>
                <a:cs typeface="Times New Roman" pitchFamily="18" charset="0"/>
              </a:rPr>
              <a:t>Serious Mental Illness</a:t>
            </a:r>
          </a:p>
          <a:p>
            <a:pPr algn="ctr" defTabSz="2444750">
              <a:lnSpc>
                <a:spcPct val="90000"/>
              </a:lnSpc>
              <a:spcAft>
                <a:spcPct val="35000"/>
              </a:spcAft>
            </a:pPr>
            <a:r>
              <a:rPr lang="en-US" sz="2600" dirty="0">
                <a:solidFill>
                  <a:prstClr val="white"/>
                </a:solidFill>
                <a:latin typeface="Calibri  "/>
                <a:cs typeface="Times New Roman" pitchFamily="18" charset="0"/>
              </a:rPr>
              <a:t>14.1 million</a:t>
            </a:r>
          </a:p>
        </p:txBody>
      </p:sp>
      <p:sp>
        <p:nvSpPr>
          <p:cNvPr id="206" name="TextBox 8"/>
          <p:cNvSpPr txBox="1">
            <a:spLocks noChangeArrowheads="1"/>
          </p:cNvSpPr>
          <p:nvPr/>
        </p:nvSpPr>
        <p:spPr bwMode="auto">
          <a:xfrm>
            <a:off x="9318372" y="2037748"/>
            <a:ext cx="2795619" cy="1292662"/>
          </a:xfrm>
          <a:prstGeom prst="rect">
            <a:avLst/>
          </a:prstGeom>
          <a:noFill/>
          <a:ln w="9525">
            <a:noFill/>
            <a:miter lim="800000"/>
            <a:headEnd/>
            <a:tailEnd/>
          </a:ln>
        </p:spPr>
        <p:txBody>
          <a:bodyPr wrap="square">
            <a:spAutoFit/>
          </a:bodyPr>
          <a:lstStyle/>
          <a:p>
            <a:pPr algn="ctr" eaLnBrk="1" hangingPunct="1">
              <a:lnSpc>
                <a:spcPct val="100000"/>
              </a:lnSpc>
            </a:pPr>
            <a:r>
              <a:rPr lang="en-US" sz="2600" dirty="0">
                <a:solidFill>
                  <a:prstClr val="white"/>
                </a:solidFill>
                <a:latin typeface="Calibri  "/>
                <a:cs typeface="Times New Roman" pitchFamily="18" charset="0"/>
              </a:rPr>
              <a:t>Substance </a:t>
            </a:r>
          </a:p>
          <a:p>
            <a:pPr algn="ctr" eaLnBrk="1" hangingPunct="1">
              <a:lnSpc>
                <a:spcPct val="100000"/>
              </a:lnSpc>
            </a:pPr>
            <a:r>
              <a:rPr lang="en-US" sz="2600" dirty="0">
                <a:solidFill>
                  <a:prstClr val="white"/>
                </a:solidFill>
                <a:latin typeface="Calibri  "/>
                <a:cs typeface="Times New Roman" pitchFamily="18" charset="0"/>
              </a:rPr>
              <a:t>Use Disorder</a:t>
            </a:r>
          </a:p>
          <a:p>
            <a:pPr algn="ctr" eaLnBrk="1" hangingPunct="1">
              <a:lnSpc>
                <a:spcPct val="100000"/>
              </a:lnSpc>
            </a:pPr>
            <a:r>
              <a:rPr lang="en-US" sz="2600" dirty="0">
                <a:solidFill>
                  <a:prstClr val="white"/>
                </a:solidFill>
                <a:latin typeface="Calibri  "/>
                <a:cs typeface="Times New Roman" pitchFamily="18" charset="0"/>
              </a:rPr>
              <a:t>44 million</a:t>
            </a:r>
          </a:p>
        </p:txBody>
      </p:sp>
      <p:sp>
        <p:nvSpPr>
          <p:cNvPr id="207" name="TextBox 206"/>
          <p:cNvSpPr txBox="1"/>
          <p:nvPr/>
        </p:nvSpPr>
        <p:spPr bwMode="auto">
          <a:xfrm>
            <a:off x="5226777" y="5970977"/>
            <a:ext cx="1606530" cy="492443"/>
          </a:xfrm>
          <a:prstGeom prst="rect">
            <a:avLst/>
          </a:prstGeom>
          <a:noFill/>
        </p:spPr>
        <p:txBody>
          <a:bodyPr wrap="none">
            <a:spAutoFit/>
          </a:bodyPr>
          <a:lstStyle/>
          <a:p>
            <a:pPr>
              <a:defRPr/>
            </a:pPr>
            <a:r>
              <a:rPr lang="en-US" sz="2600" dirty="0">
                <a:solidFill>
                  <a:prstClr val="white"/>
                </a:solidFill>
                <a:effectLst>
                  <a:outerShdw blurRad="38100" dist="38100" dir="2700000" algn="tl">
                    <a:srgbClr val="000000">
                      <a:alpha val="43137"/>
                    </a:srgbClr>
                  </a:outerShdw>
                </a:effectLst>
                <a:latin typeface="Calibri  "/>
                <a:cs typeface="Times New Roman" pitchFamily="18" charset="0"/>
              </a:rPr>
              <a:t>6.4 million</a:t>
            </a:r>
          </a:p>
        </p:txBody>
      </p:sp>
      <p:sp>
        <p:nvSpPr>
          <p:cNvPr id="208" name="Title 1"/>
          <p:cNvSpPr>
            <a:spLocks noGrp="1"/>
          </p:cNvSpPr>
          <p:nvPr>
            <p:ph type="title"/>
          </p:nvPr>
        </p:nvSpPr>
        <p:spPr>
          <a:xfrm>
            <a:off x="952500" y="6858000"/>
            <a:ext cx="10287000" cy="1143000"/>
          </a:xfrm>
        </p:spPr>
        <p:txBody>
          <a:bodyPr>
            <a:normAutofit/>
          </a:bodyPr>
          <a:lstStyle/>
          <a:p>
            <a:endParaRPr lang="en-US" sz="1800" dirty="0">
              <a:solidFill>
                <a:schemeClr val="accent6">
                  <a:lumMod val="40000"/>
                  <a:lumOff val="60000"/>
                </a:schemeClr>
              </a:solidFill>
              <a:latin typeface="Papyrus" pitchFamily="66" charset="0"/>
            </a:endParaRPr>
          </a:p>
        </p:txBody>
      </p:sp>
      <p:sp>
        <p:nvSpPr>
          <p:cNvPr id="209" name="TextBox 208"/>
          <p:cNvSpPr txBox="1"/>
          <p:nvPr/>
        </p:nvSpPr>
        <p:spPr>
          <a:xfrm>
            <a:off x="302772" y="6449396"/>
            <a:ext cx="3990131" cy="338554"/>
          </a:xfrm>
          <a:prstGeom prst="rect">
            <a:avLst/>
          </a:prstGeom>
          <a:noFill/>
        </p:spPr>
        <p:txBody>
          <a:bodyPr wrap="none">
            <a:spAutoFit/>
          </a:bodyPr>
          <a:lstStyle/>
          <a:p>
            <a:pPr>
              <a:defRPr/>
            </a:pPr>
            <a:r>
              <a:rPr lang="en-US" sz="1600" dirty="0">
                <a:solidFill>
                  <a:prstClr val="white"/>
                </a:solidFill>
                <a:latin typeface="Calibri"/>
              </a:rPr>
              <a:t>National Survey on Drug Use and Health 2021</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FB6DD-BAA5-FA71-C854-20AEE7E303F4}"/>
              </a:ext>
            </a:extLst>
          </p:cNvPr>
          <p:cNvSpPr>
            <a:spLocks noGrp="1"/>
          </p:cNvSpPr>
          <p:nvPr>
            <p:ph type="title"/>
          </p:nvPr>
        </p:nvSpPr>
        <p:spPr>
          <a:xfrm>
            <a:off x="838200" y="365127"/>
            <a:ext cx="10515600" cy="1325563"/>
          </a:xfrm>
        </p:spPr>
        <p:txBody>
          <a:bodyPr>
            <a:noAutofit/>
          </a:bodyPr>
          <a:lstStyle/>
          <a:p>
            <a:pPr algn="ctr"/>
            <a:r>
              <a:rPr lang="en-US" b="1" cap="small" dirty="0">
                <a:solidFill>
                  <a:schemeClr val="tx1"/>
                </a:solidFill>
              </a:rPr>
              <a:t>Past Year Substance Use Disorder (SUD), Any Mental Illness (AMI), and Serious Mental Illness (SMI): </a:t>
            </a:r>
            <a:br>
              <a:rPr lang="en-US" b="1" cap="small" dirty="0">
                <a:solidFill>
                  <a:schemeClr val="tx1"/>
                </a:solidFill>
              </a:rPr>
            </a:br>
            <a:r>
              <a:rPr lang="en-US" b="1" cap="small" dirty="0">
                <a:solidFill>
                  <a:schemeClr val="tx1"/>
                </a:solidFill>
              </a:rPr>
              <a:t>Among Adults Aged 18 or Older; 2021</a:t>
            </a:r>
          </a:p>
        </p:txBody>
      </p:sp>
      <p:pic>
        <p:nvPicPr>
          <p:cNvPr id="3" name="Content Placeholder 6" descr="Figure 45 shows side-by-side Venn diagrams with a label below each diagram. The label under the Venn diagram on the left says, &quot;82.5 Million Adults Had Either SUD or AMI (with or without SMI).&quot; The label under the Venn diagram on the right says, &quot;51.7 Million Adults Had Either SUD or SMI.&quot; The Venn diagrams show overlapping larger and smaller circles. &#10;For the Venn diagram on the left, the smaller circle on the left represents adults who had an SUD in the past year. The larger circle on the right represents adults who had AMI (with or without SMI) in the past year. The intersection of the two circles represents adults who had an SUD and AMI (with or without SMI) in the past year. The area of the smaller circle on the left that does not intersect with the larger circle on the right represents adults who had an SUD but not AMI (with or without SMI) in the past year. The area of the larger circle on the right that does not intersect with the smaller circle on the left represents adults who had AMI (with or without SMI) but did not have an SUD in the past year. &#10;For the Venn diagram on the right, the larger circle on the left represents adults who had an SUD in the past year. The smaller circle on the right represents adults who had SMI in the past year. The intersection of the two circles represents adults who had an SUD and SMI in the past year. The area of the larger circle on the left that does not intersect with the smaller circle on the right represents adults who had an SUD but not SMI in the past year. The area of the smaller circle on the right that does not intersect with the larger circle on the left represents adults who had SMI but did not have an SUD in the past year.&#10;From the Venn diagram on the left, the number of adults aged 18 or older in 2021 with a past year SUD was 44.0 million, including 24.7 million with an SUD but not AMI (with or without SMI). The number of adults who had AMI (with or without SMI) in the past year was 57.8 million, including 38.4 million with AMI (with or without SMI) but not an SUD. There were 19.4 million adults who had an SUD and AMI (with or without SMI) in the past year.&#10;From the Venn diagram on the right, the number of adults aged 18 or older in 2021 with a past year SUD was 44.0 million, including 37.7 million with an SUD but not SMI. The number of adults who had SMI in the past year was 14.1 million, including 7.7 million with SMI but not an SUD. There were 6.4 million adults who had an SUD and SMI in the past year.&#10;">
            <a:extLst>
              <a:ext uri="{FF2B5EF4-FFF2-40B4-BE49-F238E27FC236}">
                <a16:creationId xmlns:a16="http://schemas.microsoft.com/office/drawing/2014/main" id="{E5B5828E-AB27-35A0-E6B9-B634E85C31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27777" y="2308227"/>
            <a:ext cx="8736446" cy="3727609"/>
          </a:xfrm>
          <a:prstGeom prst="rect">
            <a:avLst/>
          </a:prstGeom>
          <a:noFill/>
        </p:spPr>
      </p:pic>
      <p:pic>
        <p:nvPicPr>
          <p:cNvPr id="4" name="Picture 4">
            <a:extLst>
              <a:ext uri="{FF2B5EF4-FFF2-40B4-BE49-F238E27FC236}">
                <a16:creationId xmlns:a16="http://schemas.microsoft.com/office/drawing/2014/main" id="{6D981A31-F3D5-4862-D768-7E7128859AB9}"/>
              </a:ext>
            </a:extLst>
          </p:cNvPr>
          <p:cNvPicPr>
            <a:picLocks noChangeAspect="1"/>
          </p:cNvPicPr>
          <p:nvPr/>
        </p:nvPicPr>
        <p:blipFill rotWithShape="1">
          <a:blip r:embed="rId3">
            <a:extLst>
              <a:ext uri="{28A0092B-C50C-407E-A947-70E740481C1C}">
                <a14:useLocalDpi xmlns:a14="http://schemas.microsoft.com/office/drawing/2010/main" val="0"/>
              </a:ext>
            </a:extLst>
          </a:blip>
          <a:srcRect l="85302" t="89697" r="1364" b="1111"/>
          <a:stretch/>
        </p:blipFill>
        <p:spPr bwMode="auto">
          <a:xfrm>
            <a:off x="10317017" y="6022991"/>
            <a:ext cx="1625601" cy="6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561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ED8FC-1919-CE84-502A-97FF98F90896}"/>
              </a:ext>
            </a:extLst>
          </p:cNvPr>
          <p:cNvSpPr>
            <a:spLocks noGrp="1"/>
          </p:cNvSpPr>
          <p:nvPr>
            <p:ph type="body" sz="quarter" idx="13"/>
          </p:nvPr>
        </p:nvSpPr>
        <p:spPr/>
        <p:txBody>
          <a:bodyPr/>
          <a:lstStyle/>
          <a:p>
            <a:endParaRPr lang="en-US" dirty="0"/>
          </a:p>
        </p:txBody>
      </p:sp>
      <p:sp>
        <p:nvSpPr>
          <p:cNvPr id="5" name="Title 4">
            <a:extLst>
              <a:ext uri="{FF2B5EF4-FFF2-40B4-BE49-F238E27FC236}">
                <a16:creationId xmlns:a16="http://schemas.microsoft.com/office/drawing/2014/main" id="{EAF5B122-F586-B3EF-42CA-115AAC2A9058}"/>
              </a:ext>
            </a:extLst>
          </p:cNvPr>
          <p:cNvSpPr>
            <a:spLocks noGrp="1"/>
          </p:cNvSpPr>
          <p:nvPr>
            <p:ph type="title"/>
          </p:nvPr>
        </p:nvSpPr>
        <p:spPr>
          <a:xfrm>
            <a:off x="1551399" y="3096087"/>
            <a:ext cx="6092574" cy="1640300"/>
          </a:xfrm>
        </p:spPr>
        <p:txBody>
          <a:bodyPr/>
          <a:lstStyle/>
          <a:p>
            <a:r>
              <a:rPr lang="en-US" sz="4400" b="0" dirty="0">
                <a:latin typeface="Calibri Light" panose="020F0302020204030204" pitchFamily="34" charset="0"/>
                <a:cs typeface="Calibri Light" panose="020F0302020204030204" pitchFamily="34" charset="0"/>
              </a:rPr>
              <a:t>urgent public health challenges today: cannabis legalization, overdose crisis</a:t>
            </a:r>
          </a:p>
        </p:txBody>
      </p:sp>
    </p:spTree>
    <p:extLst>
      <p:ext uri="{BB962C8B-B14F-4D97-AF65-F5344CB8AC3E}">
        <p14:creationId xmlns:p14="http://schemas.microsoft.com/office/powerpoint/2010/main" val="1608013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024F8A3F-832E-4977-B8E3-6EEB2B1B331A}"/>
              </a:ext>
            </a:extLst>
          </p:cNvPr>
          <p:cNvSpPr/>
          <p:nvPr/>
        </p:nvSpPr>
        <p:spPr>
          <a:xfrm>
            <a:off x="-7415" y="1738397"/>
            <a:ext cx="12192000" cy="5119603"/>
          </a:xfrm>
          <a:custGeom>
            <a:avLst/>
            <a:gdLst/>
            <a:ahLst/>
            <a:cxnLst/>
            <a:rect l="l" t="t" r="r" b="b"/>
            <a:pathLst>
              <a:path w="18288000" h="7353300">
                <a:moveTo>
                  <a:pt x="0" y="0"/>
                </a:moveTo>
                <a:lnTo>
                  <a:pt x="18288001" y="0"/>
                </a:lnTo>
                <a:lnTo>
                  <a:pt x="18288001" y="7353300"/>
                </a:lnTo>
                <a:lnTo>
                  <a:pt x="0" y="7353300"/>
                </a:lnTo>
                <a:lnTo>
                  <a:pt x="0"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0082929-8EB4-4FA6-8FEB-474071365B0E}"/>
              </a:ext>
            </a:extLst>
          </p:cNvPr>
          <p:cNvSpPr txBox="1">
            <a:spLocks/>
          </p:cNvSpPr>
          <p:nvPr/>
        </p:nvSpPr>
        <p:spPr>
          <a:xfrm>
            <a:off x="1464986" y="178757"/>
            <a:ext cx="8943975" cy="1295400"/>
          </a:xfrm>
          <a:prstGeom prst="rect">
            <a:avLst/>
          </a:prstGeom>
        </p:spPr>
        <p:txBody>
          <a:bodyPr wrap="square" lIns="0" tIns="0" rIns="0" bIns="0">
            <a:noAutofit/>
          </a:bodyPr>
          <a:lstStyle>
            <a:lvl1pPr>
              <a:defRPr sz="2100" b="0" i="0">
                <a:solidFill>
                  <a:srgbClr val="0EABF8"/>
                </a:solidFill>
                <a:latin typeface="Arial"/>
                <a:ea typeface="+mj-ea"/>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small" spc="0" normalizeH="0" baseline="0" noProof="0" dirty="0">
                <a:ln>
                  <a:noFill/>
                </a:ln>
                <a:solidFill>
                  <a:prstClr val="white"/>
                </a:solidFill>
                <a:effectLst/>
                <a:uLnTx/>
                <a:uFillTx/>
                <a:latin typeface="Calibri Light" panose="020F0302020204030204"/>
                <a:ea typeface="+mj-ea"/>
                <a:cs typeface="Arial"/>
              </a:rPr>
              <a:t>Adverse Health Consequences: Who Is At Greatest Risk?</a:t>
            </a:r>
          </a:p>
        </p:txBody>
      </p:sp>
      <p:sp>
        <p:nvSpPr>
          <p:cNvPr id="4" name="Text Placeholder 2">
            <a:extLst>
              <a:ext uri="{FF2B5EF4-FFF2-40B4-BE49-F238E27FC236}">
                <a16:creationId xmlns:a16="http://schemas.microsoft.com/office/drawing/2014/main" id="{29455087-F087-4DB8-B8DE-346B35FA872B}"/>
              </a:ext>
            </a:extLst>
          </p:cNvPr>
          <p:cNvSpPr txBox="1">
            <a:spLocks/>
          </p:cNvSpPr>
          <p:nvPr/>
        </p:nvSpPr>
        <p:spPr>
          <a:xfrm>
            <a:off x="-126961" y="1903591"/>
            <a:ext cx="4710292" cy="601457"/>
          </a:xfrm>
          <a:prstGeom prst="rect">
            <a:avLst/>
          </a:prstGeom>
        </p:spPr>
        <p:txBody>
          <a:bodyPr>
            <a:noAutofit/>
          </a:bodyPr>
          <a:lst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Mothers/Newborns</a:t>
            </a:r>
          </a:p>
        </p:txBody>
      </p:sp>
      <p:sp>
        <p:nvSpPr>
          <p:cNvPr id="5" name="Text Placeholder 4">
            <a:extLst>
              <a:ext uri="{FF2B5EF4-FFF2-40B4-BE49-F238E27FC236}">
                <a16:creationId xmlns:a16="http://schemas.microsoft.com/office/drawing/2014/main" id="{9A9305D8-4A6F-4C6B-8DFF-787E8988A410}"/>
              </a:ext>
            </a:extLst>
          </p:cNvPr>
          <p:cNvSpPr txBox="1">
            <a:spLocks/>
          </p:cNvSpPr>
          <p:nvPr/>
        </p:nvSpPr>
        <p:spPr>
          <a:xfrm>
            <a:off x="4786685" y="1999278"/>
            <a:ext cx="3999506" cy="390116"/>
          </a:xfrm>
          <a:prstGeom prst="rect">
            <a:avLst/>
          </a:prstGeom>
        </p:spPr>
        <p:txBody>
          <a:bodyPr wrap="square" lIns="0" tIns="0" rIns="0" bIns="0">
            <a:noAutofit/>
          </a:bodyPr>
          <a:lstStyle>
            <a:lvl1pPr marL="0">
              <a:defRPr sz="3150" b="0" i="0">
                <a:solidFill>
                  <a:srgbClr val="0EABF8"/>
                </a:solidFill>
                <a:latin typeface="Arial"/>
                <a:ea typeface="+mn-ea"/>
                <a:cs typeface="Arial"/>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Arial"/>
              </a:rPr>
              <a:t>Children and Adolescents</a:t>
            </a:r>
          </a:p>
        </p:txBody>
      </p:sp>
      <p:sp>
        <p:nvSpPr>
          <p:cNvPr id="7" name="TextBox 6">
            <a:extLst>
              <a:ext uri="{FF2B5EF4-FFF2-40B4-BE49-F238E27FC236}">
                <a16:creationId xmlns:a16="http://schemas.microsoft.com/office/drawing/2014/main" id="{52B529F6-EECA-42BD-9821-EC720B2362B3}"/>
              </a:ext>
            </a:extLst>
          </p:cNvPr>
          <p:cNvSpPr txBox="1"/>
          <p:nvPr/>
        </p:nvSpPr>
        <p:spPr>
          <a:xfrm>
            <a:off x="9813151" y="1981828"/>
            <a:ext cx="19319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Older Adults?</a:t>
            </a:r>
          </a:p>
        </p:txBody>
      </p:sp>
      <p:pic>
        <p:nvPicPr>
          <p:cNvPr id="9" name="Picture 8">
            <a:extLst>
              <a:ext uri="{FF2B5EF4-FFF2-40B4-BE49-F238E27FC236}">
                <a16:creationId xmlns:a16="http://schemas.microsoft.com/office/drawing/2014/main" id="{BABB01E0-1D4A-4570-8CEC-4AFC23F016DC}"/>
              </a:ext>
            </a:extLst>
          </p:cNvPr>
          <p:cNvPicPr>
            <a:picLocks noChangeAspect="1"/>
          </p:cNvPicPr>
          <p:nvPr/>
        </p:nvPicPr>
        <p:blipFill>
          <a:blip r:embed="rId3"/>
          <a:stretch>
            <a:fillRect/>
          </a:stretch>
        </p:blipFill>
        <p:spPr>
          <a:xfrm>
            <a:off x="9841630" y="2626837"/>
            <a:ext cx="2195207" cy="2160251"/>
          </a:xfrm>
          <a:prstGeom prst="rect">
            <a:avLst/>
          </a:prstGeom>
          <a:ln>
            <a:noFill/>
          </a:ln>
          <a:effectLst>
            <a:outerShdw blurRad="292100" dist="139700" dir="2700000" algn="tl" rotWithShape="0">
              <a:srgbClr val="333333">
                <a:alpha val="65000"/>
              </a:srgbClr>
            </a:outerShdw>
          </a:effectLst>
        </p:spPr>
      </p:pic>
      <p:pic>
        <p:nvPicPr>
          <p:cNvPr id="8" name="F7908317-8786-46D9-9005-A776A892919A" descr="6BC6E14B-7B50-4EDF-A27F-040430B200F6@fios-router">
            <a:extLst>
              <a:ext uri="{FF2B5EF4-FFF2-40B4-BE49-F238E27FC236}">
                <a16:creationId xmlns:a16="http://schemas.microsoft.com/office/drawing/2014/main" id="{E4A292E4-37F9-466C-AE73-8FE8B835A5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331" y="2556602"/>
            <a:ext cx="4740474" cy="226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Will we ever… have safe cigarettes? - BBC Future">
            <a:extLst>
              <a:ext uri="{FF2B5EF4-FFF2-40B4-BE49-F238E27FC236}">
                <a16:creationId xmlns:a16="http://schemas.microsoft.com/office/drawing/2014/main" id="{25E3FE38-2E8C-4989-A623-A49FFA10FC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4529" y="5083225"/>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BA72DB-3B84-455F-AD2C-74D1A857D45C}"/>
              </a:ext>
            </a:extLst>
          </p:cNvPr>
          <p:cNvSpPr txBox="1"/>
          <p:nvPr/>
        </p:nvSpPr>
        <p:spPr>
          <a:xfrm>
            <a:off x="9954934" y="5650208"/>
            <a:ext cx="1940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Tobacco Smokers</a:t>
            </a:r>
          </a:p>
        </p:txBody>
      </p:sp>
      <p:sp>
        <p:nvSpPr>
          <p:cNvPr id="11" name="TextBox 10">
            <a:extLst>
              <a:ext uri="{FF2B5EF4-FFF2-40B4-BE49-F238E27FC236}">
                <a16:creationId xmlns:a16="http://schemas.microsoft.com/office/drawing/2014/main" id="{2D7AA81B-2C41-4CC9-98AE-6CAB0C161F9E}"/>
              </a:ext>
            </a:extLst>
          </p:cNvPr>
          <p:cNvSpPr txBox="1"/>
          <p:nvPr/>
        </p:nvSpPr>
        <p:spPr>
          <a:xfrm>
            <a:off x="4786685" y="5542094"/>
            <a:ext cx="19718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Persons With Mental Illness</a:t>
            </a:r>
          </a:p>
        </p:txBody>
      </p:sp>
      <p:pic>
        <p:nvPicPr>
          <p:cNvPr id="1034" name="Picture 10" descr="5 things to keep in mind when your loved one suffers from mental illness">
            <a:extLst>
              <a:ext uri="{FF2B5EF4-FFF2-40B4-BE49-F238E27FC236}">
                <a16:creationId xmlns:a16="http://schemas.microsoft.com/office/drawing/2014/main" id="{50B7282A-73FA-4256-A7A0-75102D13D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81" y="4750157"/>
            <a:ext cx="4142950" cy="2071475"/>
          </a:xfrm>
          <a:prstGeom prst="rect">
            <a:avLst/>
          </a:prstGeom>
          <a:noFill/>
          <a:extLst>
            <a:ext uri="{909E8E84-426E-40DD-AFC4-6F175D3DCCD1}">
              <a14:hiddenFill xmlns:a14="http://schemas.microsoft.com/office/drawing/2010/main">
                <a:solidFill>
                  <a:srgbClr val="FFFFFF"/>
                </a:solidFill>
              </a14:hiddenFill>
            </a:ext>
          </a:extLst>
        </p:spPr>
      </p:pic>
      <p:pic>
        <p:nvPicPr>
          <p:cNvPr id="6" name="FA22C529-7E9F-4E8B-BE7C-B397D155893A">
            <a:extLst>
              <a:ext uri="{FF2B5EF4-FFF2-40B4-BE49-F238E27FC236}">
                <a16:creationId xmlns:a16="http://schemas.microsoft.com/office/drawing/2014/main" id="{2EC17EAB-A208-097E-3591-3AAB6FBE11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608" y="2432311"/>
            <a:ext cx="4179723" cy="207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846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52500" y="152401"/>
            <a:ext cx="10058400" cy="1200329"/>
          </a:xfrm>
          <a:prstGeom prst="rect">
            <a:avLst/>
          </a:prstGeom>
          <a:noFill/>
          <a:ln w="9525">
            <a:noFill/>
            <a:miter lim="800000"/>
            <a:headEnd/>
            <a:tailEnd/>
          </a:ln>
        </p:spPr>
        <p:txBody>
          <a:bodyPr>
            <a:spAutoFit/>
          </a:bodyPr>
          <a:lstStyle/>
          <a:p>
            <a:pPr eaLnBrk="1" hangingPunct="1">
              <a:spcBef>
                <a:spcPct val="50000"/>
              </a:spcBef>
            </a:pPr>
            <a:r>
              <a:rPr lang="en-US" sz="3200" dirty="0">
                <a:solidFill>
                  <a:srgbClr val="FFFF00"/>
                </a:solidFill>
                <a:latin typeface="Times New Roman" pitchFamily="18" charset="0"/>
              </a:rPr>
              <a:t> </a:t>
            </a:r>
            <a:r>
              <a:rPr lang="en-US" sz="3600" cap="all" dirty="0">
                <a:solidFill>
                  <a:schemeClr val="bg1"/>
                </a:solidFill>
                <a:latin typeface="Calibri Light" panose="020F0302020204030204" pitchFamily="34" charset="0"/>
                <a:cs typeface="Calibri Light" panose="020F0302020204030204" pitchFamily="34" charset="0"/>
              </a:rPr>
              <a:t>Addiction is a Developmental Disease:</a:t>
            </a:r>
          </a:p>
          <a:p>
            <a:pPr eaLnBrk="1" hangingPunct="1"/>
            <a:r>
              <a:rPr lang="en-US" sz="3600" cap="all" dirty="0">
                <a:solidFill>
                  <a:schemeClr val="bg1"/>
                </a:solidFill>
                <a:latin typeface="Calibri Light" panose="020F0302020204030204" pitchFamily="34" charset="0"/>
                <a:cs typeface="Calibri Light" panose="020F0302020204030204" pitchFamily="34" charset="0"/>
              </a:rPr>
              <a:t>It starts in adolescence and even childhood</a:t>
            </a:r>
          </a:p>
        </p:txBody>
      </p:sp>
      <p:sp>
        <p:nvSpPr>
          <p:cNvPr id="5433349" name="Line 5"/>
          <p:cNvSpPr>
            <a:spLocks noChangeShapeType="1"/>
          </p:cNvSpPr>
          <p:nvPr/>
        </p:nvSpPr>
        <p:spPr bwMode="auto">
          <a:xfrm>
            <a:off x="2355850" y="1649414"/>
            <a:ext cx="1588" cy="36290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0" name="Line 6"/>
          <p:cNvSpPr>
            <a:spLocks noChangeShapeType="1"/>
          </p:cNvSpPr>
          <p:nvPr/>
        </p:nvSpPr>
        <p:spPr bwMode="auto">
          <a:xfrm>
            <a:off x="2312988" y="5278439"/>
            <a:ext cx="42862" cy="1587"/>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1" name="Line 7"/>
          <p:cNvSpPr>
            <a:spLocks noChangeShapeType="1"/>
          </p:cNvSpPr>
          <p:nvPr/>
        </p:nvSpPr>
        <p:spPr bwMode="auto">
          <a:xfrm>
            <a:off x="2312988" y="4826000"/>
            <a:ext cx="42862" cy="1588"/>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2" name="Line 8"/>
          <p:cNvSpPr>
            <a:spLocks noChangeShapeType="1"/>
          </p:cNvSpPr>
          <p:nvPr/>
        </p:nvSpPr>
        <p:spPr bwMode="auto">
          <a:xfrm>
            <a:off x="2312988" y="4375150"/>
            <a:ext cx="42862" cy="1588"/>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3" name="Line 9"/>
          <p:cNvSpPr>
            <a:spLocks noChangeShapeType="1"/>
          </p:cNvSpPr>
          <p:nvPr/>
        </p:nvSpPr>
        <p:spPr bwMode="auto">
          <a:xfrm>
            <a:off x="2312988" y="3922714"/>
            <a:ext cx="42862" cy="1587"/>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4" name="Line 10"/>
          <p:cNvSpPr>
            <a:spLocks noChangeShapeType="1"/>
          </p:cNvSpPr>
          <p:nvPr/>
        </p:nvSpPr>
        <p:spPr bwMode="auto">
          <a:xfrm>
            <a:off x="2312988" y="3471864"/>
            <a:ext cx="42862" cy="1587"/>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5" name="Line 11"/>
          <p:cNvSpPr>
            <a:spLocks noChangeShapeType="1"/>
          </p:cNvSpPr>
          <p:nvPr/>
        </p:nvSpPr>
        <p:spPr bwMode="auto">
          <a:xfrm>
            <a:off x="2312988" y="3003550"/>
            <a:ext cx="42862" cy="1588"/>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6" name="Line 12"/>
          <p:cNvSpPr>
            <a:spLocks noChangeShapeType="1"/>
          </p:cNvSpPr>
          <p:nvPr/>
        </p:nvSpPr>
        <p:spPr bwMode="auto">
          <a:xfrm>
            <a:off x="2312988" y="2552700"/>
            <a:ext cx="42862" cy="1588"/>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7" name="Line 13"/>
          <p:cNvSpPr>
            <a:spLocks noChangeShapeType="1"/>
          </p:cNvSpPr>
          <p:nvPr/>
        </p:nvSpPr>
        <p:spPr bwMode="auto">
          <a:xfrm>
            <a:off x="2312988" y="2100264"/>
            <a:ext cx="42862" cy="1587"/>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8" name="Line 14"/>
          <p:cNvSpPr>
            <a:spLocks noChangeShapeType="1"/>
          </p:cNvSpPr>
          <p:nvPr/>
        </p:nvSpPr>
        <p:spPr bwMode="auto">
          <a:xfrm>
            <a:off x="2312988" y="1649414"/>
            <a:ext cx="42862" cy="1587"/>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59" name="Line 15"/>
          <p:cNvSpPr>
            <a:spLocks noChangeShapeType="1"/>
          </p:cNvSpPr>
          <p:nvPr/>
        </p:nvSpPr>
        <p:spPr bwMode="auto">
          <a:xfrm>
            <a:off x="2355850" y="5278439"/>
            <a:ext cx="5448300" cy="1587"/>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0" name="Line 16"/>
          <p:cNvSpPr>
            <a:spLocks noChangeShapeType="1"/>
          </p:cNvSpPr>
          <p:nvPr/>
        </p:nvSpPr>
        <p:spPr bwMode="auto">
          <a:xfrm flipV="1">
            <a:off x="2355850" y="5278439"/>
            <a:ext cx="1588"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1" name="Line 17"/>
          <p:cNvSpPr>
            <a:spLocks noChangeShapeType="1"/>
          </p:cNvSpPr>
          <p:nvPr/>
        </p:nvSpPr>
        <p:spPr bwMode="auto">
          <a:xfrm flipV="1">
            <a:off x="2770189" y="5278439"/>
            <a:ext cx="1587"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2" name="Line 18"/>
          <p:cNvSpPr>
            <a:spLocks noChangeShapeType="1"/>
          </p:cNvSpPr>
          <p:nvPr/>
        </p:nvSpPr>
        <p:spPr bwMode="auto">
          <a:xfrm flipV="1">
            <a:off x="3186114" y="5278439"/>
            <a:ext cx="3175"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3" name="Line 19"/>
          <p:cNvSpPr>
            <a:spLocks noChangeShapeType="1"/>
          </p:cNvSpPr>
          <p:nvPr/>
        </p:nvSpPr>
        <p:spPr bwMode="auto">
          <a:xfrm flipV="1">
            <a:off x="3589338" y="5278439"/>
            <a:ext cx="0"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4" name="Line 20"/>
          <p:cNvSpPr>
            <a:spLocks noChangeShapeType="1"/>
          </p:cNvSpPr>
          <p:nvPr/>
        </p:nvSpPr>
        <p:spPr bwMode="auto">
          <a:xfrm flipV="1">
            <a:off x="4003675" y="5278439"/>
            <a:ext cx="1588"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5" name="Line 21"/>
          <p:cNvSpPr>
            <a:spLocks noChangeShapeType="1"/>
          </p:cNvSpPr>
          <p:nvPr/>
        </p:nvSpPr>
        <p:spPr bwMode="auto">
          <a:xfrm flipV="1">
            <a:off x="4419600" y="5278439"/>
            <a:ext cx="1588"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6" name="Line 22"/>
          <p:cNvSpPr>
            <a:spLocks noChangeShapeType="1"/>
          </p:cNvSpPr>
          <p:nvPr/>
        </p:nvSpPr>
        <p:spPr bwMode="auto">
          <a:xfrm flipV="1">
            <a:off x="4835525" y="5278439"/>
            <a:ext cx="1588"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7" name="Line 23"/>
          <p:cNvSpPr>
            <a:spLocks noChangeShapeType="1"/>
          </p:cNvSpPr>
          <p:nvPr/>
        </p:nvSpPr>
        <p:spPr bwMode="auto">
          <a:xfrm flipV="1">
            <a:off x="5251450" y="5278439"/>
            <a:ext cx="1588"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8" name="Line 24"/>
          <p:cNvSpPr>
            <a:spLocks noChangeShapeType="1"/>
          </p:cNvSpPr>
          <p:nvPr/>
        </p:nvSpPr>
        <p:spPr bwMode="auto">
          <a:xfrm flipV="1">
            <a:off x="5653089" y="5278439"/>
            <a:ext cx="1587"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69" name="Line 25"/>
          <p:cNvSpPr>
            <a:spLocks noChangeShapeType="1"/>
          </p:cNvSpPr>
          <p:nvPr/>
        </p:nvSpPr>
        <p:spPr bwMode="auto">
          <a:xfrm flipV="1">
            <a:off x="6069013" y="5278439"/>
            <a:ext cx="0"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70" name="Line 26"/>
          <p:cNvSpPr>
            <a:spLocks noChangeShapeType="1"/>
          </p:cNvSpPr>
          <p:nvPr/>
        </p:nvSpPr>
        <p:spPr bwMode="auto">
          <a:xfrm flipV="1">
            <a:off x="6484938" y="5278439"/>
            <a:ext cx="0"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71" name="Line 27"/>
          <p:cNvSpPr>
            <a:spLocks noChangeShapeType="1"/>
          </p:cNvSpPr>
          <p:nvPr/>
        </p:nvSpPr>
        <p:spPr bwMode="auto">
          <a:xfrm flipV="1">
            <a:off x="6899275" y="5278439"/>
            <a:ext cx="0"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72" name="Line 28"/>
          <p:cNvSpPr>
            <a:spLocks noChangeShapeType="1"/>
          </p:cNvSpPr>
          <p:nvPr/>
        </p:nvSpPr>
        <p:spPr bwMode="auto">
          <a:xfrm flipV="1">
            <a:off x="7300913" y="5278439"/>
            <a:ext cx="0"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73" name="Line 29"/>
          <p:cNvSpPr>
            <a:spLocks noChangeShapeType="1"/>
          </p:cNvSpPr>
          <p:nvPr/>
        </p:nvSpPr>
        <p:spPr bwMode="auto">
          <a:xfrm flipV="1">
            <a:off x="7715251" y="5278439"/>
            <a:ext cx="3175" cy="47625"/>
          </a:xfrm>
          <a:prstGeom prst="line">
            <a:avLst/>
          </a:prstGeom>
          <a:noFill/>
          <a:ln w="17463">
            <a:solidFill>
              <a:srgbClr val="FFFFFF"/>
            </a:solidFill>
            <a:round/>
            <a:headEnd/>
            <a:tailEnd/>
          </a:ln>
          <a:effectLst>
            <a:outerShdw dist="35921" dir="2700000" algn="ctr" rotWithShape="0">
              <a:schemeClr val="bg2"/>
            </a:outerShdw>
          </a:effectLst>
        </p:spPr>
        <p:txBody>
          <a:bodyPr/>
          <a:lstStyle/>
          <a:p>
            <a:pPr algn="l">
              <a:lnSpc>
                <a:spcPct val="100000"/>
              </a:lnSpc>
              <a:defRPr/>
            </a:pPr>
            <a:endParaRPr lang="en-US" sz="2400" u="sng">
              <a:solidFill>
                <a:srgbClr val="FFFFFF"/>
              </a:solidFill>
              <a:latin typeface="Times New Roman" pitchFamily="18" charset="0"/>
            </a:endParaRPr>
          </a:p>
        </p:txBody>
      </p:sp>
      <p:sp>
        <p:nvSpPr>
          <p:cNvPr id="5433375" name="Rectangle 31"/>
          <p:cNvSpPr>
            <a:spLocks noChangeArrowheads="1"/>
          </p:cNvSpPr>
          <p:nvPr/>
        </p:nvSpPr>
        <p:spPr bwMode="auto">
          <a:xfrm>
            <a:off x="1790700" y="5157788"/>
            <a:ext cx="453650"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Times New Roman" pitchFamily="18" charset="0"/>
                <a:ea typeface="Osaka" charset="-128"/>
              </a:rPr>
              <a:t>0.0%</a:t>
            </a:r>
            <a:endParaRPr lang="en-US" sz="2400">
              <a:solidFill>
                <a:srgbClr val="FFFFFF"/>
              </a:solidFill>
              <a:latin typeface="Times New Roman" pitchFamily="18" charset="0"/>
              <a:ea typeface="Osaka" charset="-128"/>
            </a:endParaRPr>
          </a:p>
        </p:txBody>
      </p:sp>
      <p:sp>
        <p:nvSpPr>
          <p:cNvPr id="5433376" name="Rectangle 32"/>
          <p:cNvSpPr>
            <a:spLocks noChangeArrowheads="1"/>
          </p:cNvSpPr>
          <p:nvPr/>
        </p:nvSpPr>
        <p:spPr bwMode="auto">
          <a:xfrm>
            <a:off x="1790700" y="4706938"/>
            <a:ext cx="453650"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Times New Roman" pitchFamily="18" charset="0"/>
                <a:ea typeface="Osaka" charset="-128"/>
              </a:rPr>
              <a:t>0.2%</a:t>
            </a:r>
            <a:endParaRPr lang="en-US" sz="2400">
              <a:solidFill>
                <a:srgbClr val="FFFFFF"/>
              </a:solidFill>
              <a:latin typeface="Times New Roman" pitchFamily="18" charset="0"/>
              <a:ea typeface="Osaka" charset="-128"/>
            </a:endParaRPr>
          </a:p>
        </p:txBody>
      </p:sp>
      <p:sp>
        <p:nvSpPr>
          <p:cNvPr id="5433377" name="Rectangle 33"/>
          <p:cNvSpPr>
            <a:spLocks noChangeArrowheads="1"/>
          </p:cNvSpPr>
          <p:nvPr/>
        </p:nvSpPr>
        <p:spPr bwMode="auto">
          <a:xfrm>
            <a:off x="1790700" y="4254500"/>
            <a:ext cx="453650"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Times New Roman" pitchFamily="18" charset="0"/>
                <a:ea typeface="Osaka" charset="-128"/>
              </a:rPr>
              <a:t>0.4%</a:t>
            </a:r>
            <a:endParaRPr lang="en-US" sz="2400">
              <a:solidFill>
                <a:srgbClr val="FFFFFF"/>
              </a:solidFill>
              <a:latin typeface="Times New Roman" pitchFamily="18" charset="0"/>
              <a:ea typeface="Osaka" charset="-128"/>
            </a:endParaRPr>
          </a:p>
        </p:txBody>
      </p:sp>
      <p:sp>
        <p:nvSpPr>
          <p:cNvPr id="5433378" name="Rectangle 34"/>
          <p:cNvSpPr>
            <a:spLocks noChangeArrowheads="1"/>
          </p:cNvSpPr>
          <p:nvPr/>
        </p:nvSpPr>
        <p:spPr bwMode="auto">
          <a:xfrm>
            <a:off x="1790700" y="3803650"/>
            <a:ext cx="453650"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Times New Roman" pitchFamily="18" charset="0"/>
                <a:ea typeface="Osaka" charset="-128"/>
              </a:rPr>
              <a:t>0.6%</a:t>
            </a:r>
            <a:endParaRPr lang="en-US" sz="2400">
              <a:solidFill>
                <a:srgbClr val="FFFFFF"/>
              </a:solidFill>
              <a:latin typeface="Times New Roman" pitchFamily="18" charset="0"/>
              <a:ea typeface="Osaka" charset="-128"/>
            </a:endParaRPr>
          </a:p>
        </p:txBody>
      </p:sp>
      <p:sp>
        <p:nvSpPr>
          <p:cNvPr id="5433379" name="Rectangle 35"/>
          <p:cNvSpPr>
            <a:spLocks noChangeArrowheads="1"/>
          </p:cNvSpPr>
          <p:nvPr/>
        </p:nvSpPr>
        <p:spPr bwMode="auto">
          <a:xfrm>
            <a:off x="1790700" y="3303588"/>
            <a:ext cx="453650"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Times New Roman" pitchFamily="18" charset="0"/>
                <a:ea typeface="Osaka" charset="-128"/>
              </a:rPr>
              <a:t>0.8%</a:t>
            </a:r>
            <a:endParaRPr lang="en-US" sz="2400">
              <a:solidFill>
                <a:srgbClr val="FFFFFF"/>
              </a:solidFill>
              <a:latin typeface="Times New Roman" pitchFamily="18" charset="0"/>
              <a:ea typeface="Osaka" charset="-128"/>
            </a:endParaRPr>
          </a:p>
        </p:txBody>
      </p:sp>
      <p:sp>
        <p:nvSpPr>
          <p:cNvPr id="5433380" name="Rectangle 36"/>
          <p:cNvSpPr>
            <a:spLocks noChangeArrowheads="1"/>
          </p:cNvSpPr>
          <p:nvPr/>
        </p:nvSpPr>
        <p:spPr bwMode="auto">
          <a:xfrm>
            <a:off x="1790700" y="2876550"/>
            <a:ext cx="453650"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Times New Roman" pitchFamily="18" charset="0"/>
                <a:ea typeface="Osaka" charset="-128"/>
              </a:rPr>
              <a:t>1.0%</a:t>
            </a:r>
            <a:endParaRPr lang="en-US" sz="2400">
              <a:solidFill>
                <a:srgbClr val="FFFFFF"/>
              </a:solidFill>
              <a:latin typeface="Times New Roman" pitchFamily="18" charset="0"/>
              <a:ea typeface="Osaka" charset="-128"/>
            </a:endParaRPr>
          </a:p>
        </p:txBody>
      </p:sp>
      <p:sp>
        <p:nvSpPr>
          <p:cNvPr id="5433381" name="Rectangle 37"/>
          <p:cNvSpPr>
            <a:spLocks noChangeArrowheads="1"/>
          </p:cNvSpPr>
          <p:nvPr/>
        </p:nvSpPr>
        <p:spPr bwMode="auto">
          <a:xfrm>
            <a:off x="1790700" y="2419350"/>
            <a:ext cx="453650"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Times New Roman" pitchFamily="18" charset="0"/>
                <a:ea typeface="Osaka" charset="-128"/>
              </a:rPr>
              <a:t>1.2%</a:t>
            </a:r>
            <a:endParaRPr lang="en-US" sz="2400">
              <a:solidFill>
                <a:srgbClr val="FFFFFF"/>
              </a:solidFill>
              <a:latin typeface="Times New Roman" pitchFamily="18" charset="0"/>
              <a:ea typeface="Osaka" charset="-128"/>
            </a:endParaRPr>
          </a:p>
        </p:txBody>
      </p:sp>
      <p:sp>
        <p:nvSpPr>
          <p:cNvPr id="5433382" name="Rectangle 38"/>
          <p:cNvSpPr>
            <a:spLocks noChangeArrowheads="1"/>
          </p:cNvSpPr>
          <p:nvPr/>
        </p:nvSpPr>
        <p:spPr bwMode="auto">
          <a:xfrm>
            <a:off x="1790700" y="1962150"/>
            <a:ext cx="453650"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Times New Roman" pitchFamily="18" charset="0"/>
                <a:ea typeface="Osaka" charset="-128"/>
              </a:rPr>
              <a:t>1.4%</a:t>
            </a:r>
            <a:endParaRPr lang="en-US" sz="2400">
              <a:solidFill>
                <a:srgbClr val="FFFFFF"/>
              </a:solidFill>
              <a:latin typeface="Times New Roman" pitchFamily="18" charset="0"/>
              <a:ea typeface="Osaka" charset="-128"/>
            </a:endParaRPr>
          </a:p>
        </p:txBody>
      </p:sp>
      <p:sp>
        <p:nvSpPr>
          <p:cNvPr id="5433383" name="Rectangle 39"/>
          <p:cNvSpPr>
            <a:spLocks noChangeArrowheads="1"/>
          </p:cNvSpPr>
          <p:nvPr/>
        </p:nvSpPr>
        <p:spPr bwMode="auto">
          <a:xfrm>
            <a:off x="1790700" y="1504950"/>
            <a:ext cx="453650"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Times New Roman" pitchFamily="18" charset="0"/>
                <a:ea typeface="Osaka" charset="-128"/>
              </a:rPr>
              <a:t>1.6%</a:t>
            </a:r>
            <a:endParaRPr lang="en-US" sz="2400">
              <a:solidFill>
                <a:srgbClr val="FFFFFF"/>
              </a:solidFill>
              <a:latin typeface="Times New Roman" pitchFamily="18" charset="0"/>
              <a:ea typeface="Osaka" charset="-128"/>
            </a:endParaRPr>
          </a:p>
        </p:txBody>
      </p:sp>
      <p:sp>
        <p:nvSpPr>
          <p:cNvPr id="5433384" name="Rectangle 40"/>
          <p:cNvSpPr>
            <a:spLocks noChangeArrowheads="1"/>
          </p:cNvSpPr>
          <p:nvPr/>
        </p:nvSpPr>
        <p:spPr bwMode="auto">
          <a:xfrm>
            <a:off x="2362200" y="5426075"/>
            <a:ext cx="121828"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5</a:t>
            </a:r>
            <a:endParaRPr lang="en-US" sz="2400">
              <a:solidFill>
                <a:srgbClr val="FFFFFF"/>
              </a:solidFill>
              <a:latin typeface="Arial" pitchFamily="34" charset="0"/>
              <a:ea typeface="Osaka" charset="-128"/>
            </a:endParaRPr>
          </a:p>
        </p:txBody>
      </p:sp>
      <p:sp>
        <p:nvSpPr>
          <p:cNvPr id="5433385" name="Rectangle 41"/>
          <p:cNvSpPr>
            <a:spLocks noChangeArrowheads="1"/>
          </p:cNvSpPr>
          <p:nvPr/>
        </p:nvSpPr>
        <p:spPr bwMode="auto">
          <a:xfrm>
            <a:off x="2735263"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10</a:t>
            </a:r>
            <a:endParaRPr lang="en-US" sz="2400">
              <a:solidFill>
                <a:srgbClr val="FFFFFF"/>
              </a:solidFill>
              <a:latin typeface="Arial" pitchFamily="34" charset="0"/>
              <a:ea typeface="Osaka" charset="-128"/>
            </a:endParaRPr>
          </a:p>
        </p:txBody>
      </p:sp>
      <p:sp>
        <p:nvSpPr>
          <p:cNvPr id="5433386" name="Rectangle 42"/>
          <p:cNvSpPr>
            <a:spLocks noChangeArrowheads="1"/>
          </p:cNvSpPr>
          <p:nvPr/>
        </p:nvSpPr>
        <p:spPr bwMode="auto">
          <a:xfrm>
            <a:off x="30480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15</a:t>
            </a:r>
            <a:endParaRPr lang="en-US" sz="2400">
              <a:solidFill>
                <a:srgbClr val="FFFFFF"/>
              </a:solidFill>
              <a:latin typeface="Arial" pitchFamily="34" charset="0"/>
              <a:ea typeface="Osaka" charset="-128"/>
            </a:endParaRPr>
          </a:p>
        </p:txBody>
      </p:sp>
      <p:sp>
        <p:nvSpPr>
          <p:cNvPr id="5433387" name="Rectangle 43"/>
          <p:cNvSpPr>
            <a:spLocks noChangeArrowheads="1"/>
          </p:cNvSpPr>
          <p:nvPr/>
        </p:nvSpPr>
        <p:spPr bwMode="auto">
          <a:xfrm>
            <a:off x="3452813"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18</a:t>
            </a:r>
            <a:endParaRPr lang="en-US" sz="2400">
              <a:solidFill>
                <a:srgbClr val="FFFFFF"/>
              </a:solidFill>
              <a:latin typeface="Arial" pitchFamily="34" charset="0"/>
              <a:ea typeface="Osaka" charset="-128"/>
            </a:endParaRPr>
          </a:p>
        </p:txBody>
      </p:sp>
      <p:sp>
        <p:nvSpPr>
          <p:cNvPr id="5433388" name="Rectangle 44"/>
          <p:cNvSpPr>
            <a:spLocks noChangeArrowheads="1"/>
          </p:cNvSpPr>
          <p:nvPr/>
        </p:nvSpPr>
        <p:spPr bwMode="auto">
          <a:xfrm>
            <a:off x="38862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25</a:t>
            </a:r>
            <a:endParaRPr lang="en-US" sz="2400">
              <a:solidFill>
                <a:srgbClr val="FFFFFF"/>
              </a:solidFill>
              <a:latin typeface="Arial" pitchFamily="34" charset="0"/>
              <a:ea typeface="Osaka" charset="-128"/>
            </a:endParaRPr>
          </a:p>
        </p:txBody>
      </p:sp>
      <p:sp>
        <p:nvSpPr>
          <p:cNvPr id="5433389" name="Rectangle 45"/>
          <p:cNvSpPr>
            <a:spLocks noChangeArrowheads="1"/>
          </p:cNvSpPr>
          <p:nvPr/>
        </p:nvSpPr>
        <p:spPr bwMode="auto">
          <a:xfrm>
            <a:off x="43434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30</a:t>
            </a:r>
            <a:endParaRPr lang="en-US" sz="2400">
              <a:solidFill>
                <a:srgbClr val="FFFFFF"/>
              </a:solidFill>
              <a:latin typeface="Arial" pitchFamily="34" charset="0"/>
              <a:ea typeface="Osaka" charset="-128"/>
            </a:endParaRPr>
          </a:p>
        </p:txBody>
      </p:sp>
      <p:sp>
        <p:nvSpPr>
          <p:cNvPr id="5433390" name="Rectangle 46"/>
          <p:cNvSpPr>
            <a:spLocks noChangeArrowheads="1"/>
          </p:cNvSpPr>
          <p:nvPr/>
        </p:nvSpPr>
        <p:spPr bwMode="auto">
          <a:xfrm>
            <a:off x="47244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35</a:t>
            </a:r>
            <a:endParaRPr lang="en-US" sz="2400">
              <a:solidFill>
                <a:srgbClr val="FFFFFF"/>
              </a:solidFill>
              <a:latin typeface="Arial" pitchFamily="34" charset="0"/>
              <a:ea typeface="Osaka" charset="-128"/>
            </a:endParaRPr>
          </a:p>
        </p:txBody>
      </p:sp>
      <p:sp>
        <p:nvSpPr>
          <p:cNvPr id="5433391" name="Rectangle 47"/>
          <p:cNvSpPr>
            <a:spLocks noChangeArrowheads="1"/>
          </p:cNvSpPr>
          <p:nvPr/>
        </p:nvSpPr>
        <p:spPr bwMode="auto">
          <a:xfrm>
            <a:off x="51689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40</a:t>
            </a:r>
            <a:endParaRPr lang="en-US" sz="2400">
              <a:solidFill>
                <a:srgbClr val="FFFFFF"/>
              </a:solidFill>
              <a:latin typeface="Arial" pitchFamily="34" charset="0"/>
              <a:ea typeface="Osaka" charset="-128"/>
            </a:endParaRPr>
          </a:p>
        </p:txBody>
      </p:sp>
      <p:sp>
        <p:nvSpPr>
          <p:cNvPr id="5433392" name="Rectangle 48"/>
          <p:cNvSpPr>
            <a:spLocks noChangeArrowheads="1"/>
          </p:cNvSpPr>
          <p:nvPr/>
        </p:nvSpPr>
        <p:spPr bwMode="auto">
          <a:xfrm>
            <a:off x="55626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45</a:t>
            </a:r>
            <a:endParaRPr lang="en-US" sz="2400">
              <a:solidFill>
                <a:srgbClr val="FFFFFF"/>
              </a:solidFill>
              <a:latin typeface="Arial" pitchFamily="34" charset="0"/>
              <a:ea typeface="Osaka" charset="-128"/>
            </a:endParaRPr>
          </a:p>
        </p:txBody>
      </p:sp>
      <p:sp>
        <p:nvSpPr>
          <p:cNvPr id="5433393" name="Rectangle 49"/>
          <p:cNvSpPr>
            <a:spLocks noChangeArrowheads="1"/>
          </p:cNvSpPr>
          <p:nvPr/>
        </p:nvSpPr>
        <p:spPr bwMode="auto">
          <a:xfrm>
            <a:off x="59436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50</a:t>
            </a:r>
            <a:endParaRPr lang="en-US" sz="2400">
              <a:solidFill>
                <a:srgbClr val="FFFFFF"/>
              </a:solidFill>
              <a:latin typeface="Arial" pitchFamily="34" charset="0"/>
              <a:ea typeface="Osaka" charset="-128"/>
            </a:endParaRPr>
          </a:p>
        </p:txBody>
      </p:sp>
      <p:sp>
        <p:nvSpPr>
          <p:cNvPr id="5433394" name="Rectangle 50"/>
          <p:cNvSpPr>
            <a:spLocks noChangeArrowheads="1"/>
          </p:cNvSpPr>
          <p:nvPr/>
        </p:nvSpPr>
        <p:spPr bwMode="auto">
          <a:xfrm>
            <a:off x="64008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55</a:t>
            </a:r>
            <a:endParaRPr lang="en-US" sz="2400">
              <a:solidFill>
                <a:srgbClr val="FFFFFF"/>
              </a:solidFill>
              <a:latin typeface="Arial" pitchFamily="34" charset="0"/>
              <a:ea typeface="Osaka" charset="-128"/>
            </a:endParaRPr>
          </a:p>
        </p:txBody>
      </p:sp>
      <p:sp>
        <p:nvSpPr>
          <p:cNvPr id="5433395" name="Rectangle 51"/>
          <p:cNvSpPr>
            <a:spLocks noChangeArrowheads="1"/>
          </p:cNvSpPr>
          <p:nvPr/>
        </p:nvSpPr>
        <p:spPr bwMode="auto">
          <a:xfrm>
            <a:off x="67818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60</a:t>
            </a:r>
            <a:endParaRPr lang="en-US" sz="2400">
              <a:solidFill>
                <a:srgbClr val="FFFFFF"/>
              </a:solidFill>
              <a:latin typeface="Arial" pitchFamily="34" charset="0"/>
              <a:ea typeface="Osaka" charset="-128"/>
            </a:endParaRPr>
          </a:p>
        </p:txBody>
      </p:sp>
      <p:sp>
        <p:nvSpPr>
          <p:cNvPr id="5433396" name="Rectangle 52"/>
          <p:cNvSpPr>
            <a:spLocks noChangeArrowheads="1"/>
          </p:cNvSpPr>
          <p:nvPr/>
        </p:nvSpPr>
        <p:spPr bwMode="auto">
          <a:xfrm>
            <a:off x="72390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65</a:t>
            </a:r>
            <a:endParaRPr lang="en-US" sz="2400">
              <a:solidFill>
                <a:srgbClr val="FFFFFF"/>
              </a:solidFill>
              <a:latin typeface="Arial" pitchFamily="34" charset="0"/>
              <a:ea typeface="Osaka" charset="-128"/>
            </a:endParaRPr>
          </a:p>
        </p:txBody>
      </p:sp>
      <p:sp>
        <p:nvSpPr>
          <p:cNvPr id="5433397" name="Rectangle 53"/>
          <p:cNvSpPr>
            <a:spLocks noChangeArrowheads="1"/>
          </p:cNvSpPr>
          <p:nvPr/>
        </p:nvSpPr>
        <p:spPr bwMode="auto">
          <a:xfrm>
            <a:off x="7620000" y="5426075"/>
            <a:ext cx="243656" cy="261610"/>
          </a:xfrm>
          <a:prstGeom prst="rect">
            <a:avLst/>
          </a:prstGeom>
          <a:noFill/>
          <a:ln w="9525">
            <a:noFill/>
            <a:miter lim="800000"/>
            <a:headEnd/>
            <a:tailEnd/>
          </a:ln>
          <a:effectLst>
            <a:outerShdw dist="35921" dir="2700000" algn="ctr" rotWithShape="0">
              <a:schemeClr val="bg2"/>
            </a:outerShdw>
          </a:effectLst>
        </p:spPr>
        <p:txBody>
          <a:bodyPr wrap="none" lIns="0" tIns="0" rIns="0" bIns="0">
            <a:spAutoFit/>
          </a:bodyPr>
          <a:lstStyle/>
          <a:p>
            <a:pPr algn="l">
              <a:lnSpc>
                <a:spcPct val="100000"/>
              </a:lnSpc>
              <a:defRPr/>
            </a:pPr>
            <a:r>
              <a:rPr lang="en-US" sz="1700">
                <a:solidFill>
                  <a:srgbClr val="FFFFFF"/>
                </a:solidFill>
                <a:latin typeface="Arial" pitchFamily="34" charset="0"/>
                <a:ea typeface="Osaka" charset="-128"/>
              </a:rPr>
              <a:t>70</a:t>
            </a:r>
            <a:endParaRPr lang="en-US" sz="2400">
              <a:solidFill>
                <a:srgbClr val="FFFFFF"/>
              </a:solidFill>
              <a:latin typeface="Arial" pitchFamily="34" charset="0"/>
              <a:ea typeface="Osaka" charset="-128"/>
            </a:endParaRPr>
          </a:p>
        </p:txBody>
      </p:sp>
      <p:sp>
        <p:nvSpPr>
          <p:cNvPr id="38965" name="Text Box 55"/>
          <p:cNvSpPr txBox="1">
            <a:spLocks noChangeArrowheads="1"/>
          </p:cNvSpPr>
          <p:nvPr/>
        </p:nvSpPr>
        <p:spPr bwMode="auto">
          <a:xfrm>
            <a:off x="2503078" y="5852796"/>
            <a:ext cx="7124700" cy="461665"/>
          </a:xfrm>
          <a:prstGeom prst="rect">
            <a:avLst/>
          </a:prstGeom>
          <a:noFill/>
          <a:ln w="57150">
            <a:noFill/>
            <a:miter lim="800000"/>
            <a:headEnd/>
            <a:tailEnd/>
          </a:ln>
        </p:spPr>
        <p:txBody>
          <a:bodyPr>
            <a:spAutoFit/>
          </a:bodyPr>
          <a:lstStyle/>
          <a:p>
            <a:r>
              <a:rPr lang="en-US" sz="2400" dirty="0">
                <a:solidFill>
                  <a:srgbClr val="FFFFFF"/>
                </a:solidFill>
                <a:latin typeface="Calibri  "/>
              </a:rPr>
              <a:t>Age at use disorder as per DSM IV</a:t>
            </a:r>
          </a:p>
        </p:txBody>
      </p:sp>
      <p:pic>
        <p:nvPicPr>
          <p:cNvPr id="38966" name="Picture 56" descr="j0101863"/>
          <p:cNvPicPr>
            <a:picLocks noChangeAspect="1" noChangeArrowheads="1"/>
          </p:cNvPicPr>
          <p:nvPr/>
        </p:nvPicPr>
        <p:blipFill>
          <a:blip r:embed="rId2" cstate="print"/>
          <a:srcRect/>
          <a:stretch>
            <a:fillRect/>
          </a:stretch>
        </p:blipFill>
        <p:spPr bwMode="auto">
          <a:xfrm>
            <a:off x="8191500" y="1371600"/>
            <a:ext cx="2571750" cy="3886200"/>
          </a:xfrm>
          <a:prstGeom prst="rect">
            <a:avLst/>
          </a:prstGeom>
          <a:noFill/>
          <a:ln w="9525">
            <a:noFill/>
            <a:miter lim="800000"/>
            <a:headEnd/>
            <a:tailEnd/>
          </a:ln>
        </p:spPr>
      </p:pic>
      <p:sp>
        <p:nvSpPr>
          <p:cNvPr id="38967" name="Rectangle 5"/>
          <p:cNvSpPr>
            <a:spLocks noChangeArrowheads="1"/>
          </p:cNvSpPr>
          <p:nvPr/>
        </p:nvSpPr>
        <p:spPr bwMode="auto">
          <a:xfrm>
            <a:off x="2378075" y="5118100"/>
            <a:ext cx="152400" cy="152400"/>
          </a:xfrm>
          <a:prstGeom prst="rect">
            <a:avLst/>
          </a:prstGeom>
          <a:solidFill>
            <a:schemeClr val="bg2"/>
          </a:solidFill>
          <a:ln w="9525">
            <a:solidFill>
              <a:schemeClr val="bg2"/>
            </a:solidFill>
            <a:miter lim="800000"/>
            <a:headEnd/>
            <a:tailEnd/>
          </a:ln>
        </p:spPr>
        <p:txBody>
          <a:bodyPr wrap="none" anchor="ctr"/>
          <a:lstStyle/>
          <a:p>
            <a:pPr algn="l">
              <a:lnSpc>
                <a:spcPct val="100000"/>
              </a:lnSpc>
            </a:pPr>
            <a:endParaRPr lang="en-US" sz="2400" u="sng">
              <a:solidFill>
                <a:srgbClr val="FFFFFF"/>
              </a:solidFill>
              <a:latin typeface="Times New Roman" pitchFamily="18" charset="0"/>
            </a:endParaRPr>
          </a:p>
        </p:txBody>
      </p:sp>
      <p:grpSp>
        <p:nvGrpSpPr>
          <p:cNvPr id="2" name="Group 12"/>
          <p:cNvGrpSpPr>
            <a:grpSpLocks/>
          </p:cNvGrpSpPr>
          <p:nvPr/>
        </p:nvGrpSpPr>
        <p:grpSpPr bwMode="auto">
          <a:xfrm>
            <a:off x="2312988" y="1411289"/>
            <a:ext cx="5764212" cy="3824287"/>
            <a:chOff x="857" y="889"/>
            <a:chExt cx="3631" cy="2409"/>
          </a:xfrm>
        </p:grpSpPr>
        <p:sp>
          <p:nvSpPr>
            <p:cNvPr id="38973" name="Freeform 8"/>
            <p:cNvSpPr>
              <a:spLocks/>
            </p:cNvSpPr>
            <p:nvPr/>
          </p:nvSpPr>
          <p:spPr bwMode="auto">
            <a:xfrm>
              <a:off x="857" y="946"/>
              <a:ext cx="3631" cy="2352"/>
            </a:xfrm>
            <a:custGeom>
              <a:avLst/>
              <a:gdLst>
                <a:gd name="T0" fmla="*/ 47 w 3452"/>
                <a:gd name="T1" fmla="*/ 1906 h 1906"/>
                <a:gd name="T2" fmla="*/ 148 w 3452"/>
                <a:gd name="T3" fmla="*/ 1899 h 1906"/>
                <a:gd name="T4" fmla="*/ 247 w 3452"/>
                <a:gd name="T5" fmla="*/ 1906 h 1906"/>
                <a:gd name="T6" fmla="*/ 341 w 3452"/>
                <a:gd name="T7" fmla="*/ 1852 h 1906"/>
                <a:gd name="T8" fmla="*/ 442 w 3452"/>
                <a:gd name="T9" fmla="*/ 1732 h 1906"/>
                <a:gd name="T10" fmla="*/ 542 w 3452"/>
                <a:gd name="T11" fmla="*/ 1286 h 1906"/>
                <a:gd name="T12" fmla="*/ 643 w 3452"/>
                <a:gd name="T13" fmla="*/ 0 h 1906"/>
                <a:gd name="T14" fmla="*/ 736 w 3452"/>
                <a:gd name="T15" fmla="*/ 600 h 1906"/>
                <a:gd name="T16" fmla="*/ 836 w 3452"/>
                <a:gd name="T17" fmla="*/ 959 h 1906"/>
                <a:gd name="T18" fmla="*/ 937 w 3452"/>
                <a:gd name="T19" fmla="*/ 1379 h 1906"/>
                <a:gd name="T20" fmla="*/ 1037 w 3452"/>
                <a:gd name="T21" fmla="*/ 1626 h 1906"/>
                <a:gd name="T22" fmla="*/ 1131 w 3452"/>
                <a:gd name="T23" fmla="*/ 1506 h 1906"/>
                <a:gd name="T24" fmla="*/ 1231 w 3452"/>
                <a:gd name="T25" fmla="*/ 1259 h 1906"/>
                <a:gd name="T26" fmla="*/ 1331 w 3452"/>
                <a:gd name="T27" fmla="*/ 1659 h 1906"/>
                <a:gd name="T28" fmla="*/ 1432 w 3452"/>
                <a:gd name="T29" fmla="*/ 1666 h 1906"/>
                <a:gd name="T30" fmla="*/ 1525 w 3452"/>
                <a:gd name="T31" fmla="*/ 1732 h 1906"/>
                <a:gd name="T32" fmla="*/ 1626 w 3452"/>
                <a:gd name="T33" fmla="*/ 1619 h 1906"/>
                <a:gd name="T34" fmla="*/ 1726 w 3452"/>
                <a:gd name="T35" fmla="*/ 1473 h 1906"/>
                <a:gd name="T36" fmla="*/ 1826 w 3452"/>
                <a:gd name="T37" fmla="*/ 1746 h 1906"/>
                <a:gd name="T38" fmla="*/ 1927 w 3452"/>
                <a:gd name="T39" fmla="*/ 1739 h 1906"/>
                <a:gd name="T40" fmla="*/ 2021 w 3452"/>
                <a:gd name="T41" fmla="*/ 1753 h 1906"/>
                <a:gd name="T42" fmla="*/ 2121 w 3452"/>
                <a:gd name="T43" fmla="*/ 1793 h 1906"/>
                <a:gd name="T44" fmla="*/ 2222 w 3452"/>
                <a:gd name="T45" fmla="*/ 1779 h 1906"/>
                <a:gd name="T46" fmla="*/ 2321 w 3452"/>
                <a:gd name="T47" fmla="*/ 1806 h 1906"/>
                <a:gd name="T48" fmla="*/ 2415 w 3452"/>
                <a:gd name="T49" fmla="*/ 1872 h 1906"/>
                <a:gd name="T50" fmla="*/ 2516 w 3452"/>
                <a:gd name="T51" fmla="*/ 1839 h 1906"/>
                <a:gd name="T52" fmla="*/ 2616 w 3452"/>
                <a:gd name="T53" fmla="*/ 1872 h 1906"/>
                <a:gd name="T54" fmla="*/ 2716 w 3452"/>
                <a:gd name="T55" fmla="*/ 1839 h 1906"/>
                <a:gd name="T56" fmla="*/ 2810 w 3452"/>
                <a:gd name="T57" fmla="*/ 1819 h 1906"/>
                <a:gd name="T58" fmla="*/ 2910 w 3452"/>
                <a:gd name="T59" fmla="*/ 1872 h 1906"/>
                <a:gd name="T60" fmla="*/ 3011 w 3452"/>
                <a:gd name="T61" fmla="*/ 1866 h 1906"/>
                <a:gd name="T62" fmla="*/ 3111 w 3452"/>
                <a:gd name="T63" fmla="*/ 1906 h 1906"/>
                <a:gd name="T64" fmla="*/ 3205 w 3452"/>
                <a:gd name="T65" fmla="*/ 1872 h 1906"/>
                <a:gd name="T66" fmla="*/ 3305 w 3452"/>
                <a:gd name="T67" fmla="*/ 1846 h 1906"/>
                <a:gd name="T68" fmla="*/ 3405 w 3452"/>
                <a:gd name="T69" fmla="*/ 1906 h 190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2"/>
                <a:gd name="T106" fmla="*/ 0 h 1906"/>
                <a:gd name="T107" fmla="*/ 3452 w 3452"/>
                <a:gd name="T108" fmla="*/ 1906 h 190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2" h="1906">
                  <a:moveTo>
                    <a:pt x="0" y="1906"/>
                  </a:moveTo>
                  <a:lnTo>
                    <a:pt x="47" y="1906"/>
                  </a:lnTo>
                  <a:lnTo>
                    <a:pt x="94" y="1906"/>
                  </a:lnTo>
                  <a:lnTo>
                    <a:pt x="148" y="1899"/>
                  </a:lnTo>
                  <a:lnTo>
                    <a:pt x="195" y="1906"/>
                  </a:lnTo>
                  <a:lnTo>
                    <a:pt x="247" y="1906"/>
                  </a:lnTo>
                  <a:lnTo>
                    <a:pt x="295" y="1899"/>
                  </a:lnTo>
                  <a:lnTo>
                    <a:pt x="341" y="1852"/>
                  </a:lnTo>
                  <a:lnTo>
                    <a:pt x="395" y="1846"/>
                  </a:lnTo>
                  <a:lnTo>
                    <a:pt x="442" y="1732"/>
                  </a:lnTo>
                  <a:lnTo>
                    <a:pt x="489" y="1599"/>
                  </a:lnTo>
                  <a:lnTo>
                    <a:pt x="542" y="1286"/>
                  </a:lnTo>
                  <a:lnTo>
                    <a:pt x="589" y="1060"/>
                  </a:lnTo>
                  <a:lnTo>
                    <a:pt x="643" y="0"/>
                  </a:lnTo>
                  <a:lnTo>
                    <a:pt x="690" y="353"/>
                  </a:lnTo>
                  <a:lnTo>
                    <a:pt x="736" y="600"/>
                  </a:lnTo>
                  <a:lnTo>
                    <a:pt x="790" y="414"/>
                  </a:lnTo>
                  <a:lnTo>
                    <a:pt x="836" y="959"/>
                  </a:lnTo>
                  <a:lnTo>
                    <a:pt x="890" y="1306"/>
                  </a:lnTo>
                  <a:lnTo>
                    <a:pt x="937" y="1379"/>
                  </a:lnTo>
                  <a:lnTo>
                    <a:pt x="984" y="1073"/>
                  </a:lnTo>
                  <a:lnTo>
                    <a:pt x="1037" y="1626"/>
                  </a:lnTo>
                  <a:lnTo>
                    <a:pt x="1084" y="1599"/>
                  </a:lnTo>
                  <a:lnTo>
                    <a:pt x="1131" y="1506"/>
                  </a:lnTo>
                  <a:lnTo>
                    <a:pt x="1185" y="1633"/>
                  </a:lnTo>
                  <a:lnTo>
                    <a:pt x="1231" y="1259"/>
                  </a:lnTo>
                  <a:lnTo>
                    <a:pt x="1284" y="1732"/>
                  </a:lnTo>
                  <a:lnTo>
                    <a:pt x="1331" y="1659"/>
                  </a:lnTo>
                  <a:lnTo>
                    <a:pt x="1378" y="1746"/>
                  </a:lnTo>
                  <a:lnTo>
                    <a:pt x="1432" y="1666"/>
                  </a:lnTo>
                  <a:lnTo>
                    <a:pt x="1479" y="1440"/>
                  </a:lnTo>
                  <a:lnTo>
                    <a:pt x="1525" y="1732"/>
                  </a:lnTo>
                  <a:lnTo>
                    <a:pt x="1579" y="1699"/>
                  </a:lnTo>
                  <a:lnTo>
                    <a:pt x="1626" y="1619"/>
                  </a:lnTo>
                  <a:lnTo>
                    <a:pt x="1679" y="1686"/>
                  </a:lnTo>
                  <a:lnTo>
                    <a:pt x="1726" y="1473"/>
                  </a:lnTo>
                  <a:lnTo>
                    <a:pt x="1773" y="1753"/>
                  </a:lnTo>
                  <a:lnTo>
                    <a:pt x="1826" y="1746"/>
                  </a:lnTo>
                  <a:lnTo>
                    <a:pt x="1873" y="1799"/>
                  </a:lnTo>
                  <a:lnTo>
                    <a:pt x="1927" y="1739"/>
                  </a:lnTo>
                  <a:lnTo>
                    <a:pt x="1974" y="1572"/>
                  </a:lnTo>
                  <a:lnTo>
                    <a:pt x="2021" y="1753"/>
                  </a:lnTo>
                  <a:lnTo>
                    <a:pt x="2074" y="1799"/>
                  </a:lnTo>
                  <a:lnTo>
                    <a:pt x="2121" y="1793"/>
                  </a:lnTo>
                  <a:lnTo>
                    <a:pt x="2168" y="1799"/>
                  </a:lnTo>
                  <a:lnTo>
                    <a:pt x="2222" y="1779"/>
                  </a:lnTo>
                  <a:lnTo>
                    <a:pt x="2268" y="1866"/>
                  </a:lnTo>
                  <a:lnTo>
                    <a:pt x="2321" y="1806"/>
                  </a:lnTo>
                  <a:lnTo>
                    <a:pt x="2368" y="1819"/>
                  </a:lnTo>
                  <a:lnTo>
                    <a:pt x="2415" y="1872"/>
                  </a:lnTo>
                  <a:lnTo>
                    <a:pt x="2469" y="1826"/>
                  </a:lnTo>
                  <a:lnTo>
                    <a:pt x="2516" y="1839"/>
                  </a:lnTo>
                  <a:lnTo>
                    <a:pt x="2562" y="1859"/>
                  </a:lnTo>
                  <a:lnTo>
                    <a:pt x="2616" y="1872"/>
                  </a:lnTo>
                  <a:lnTo>
                    <a:pt x="2663" y="1826"/>
                  </a:lnTo>
                  <a:lnTo>
                    <a:pt x="2716" y="1839"/>
                  </a:lnTo>
                  <a:lnTo>
                    <a:pt x="2763" y="1886"/>
                  </a:lnTo>
                  <a:lnTo>
                    <a:pt x="2810" y="1819"/>
                  </a:lnTo>
                  <a:lnTo>
                    <a:pt x="2863" y="1886"/>
                  </a:lnTo>
                  <a:lnTo>
                    <a:pt x="2910" y="1872"/>
                  </a:lnTo>
                  <a:lnTo>
                    <a:pt x="2964" y="1846"/>
                  </a:lnTo>
                  <a:lnTo>
                    <a:pt x="3011" y="1866"/>
                  </a:lnTo>
                  <a:lnTo>
                    <a:pt x="3058" y="1892"/>
                  </a:lnTo>
                  <a:lnTo>
                    <a:pt x="3111" y="1906"/>
                  </a:lnTo>
                  <a:lnTo>
                    <a:pt x="3158" y="1879"/>
                  </a:lnTo>
                  <a:lnTo>
                    <a:pt x="3205" y="1872"/>
                  </a:lnTo>
                  <a:lnTo>
                    <a:pt x="3258" y="1906"/>
                  </a:lnTo>
                  <a:lnTo>
                    <a:pt x="3305" y="1846"/>
                  </a:lnTo>
                  <a:lnTo>
                    <a:pt x="3358" y="1906"/>
                  </a:lnTo>
                  <a:lnTo>
                    <a:pt x="3405" y="1906"/>
                  </a:lnTo>
                  <a:lnTo>
                    <a:pt x="3452" y="1906"/>
                  </a:lnTo>
                </a:path>
              </a:pathLst>
            </a:custGeom>
            <a:noFill/>
            <a:ln w="50800" cap="flat">
              <a:solidFill>
                <a:srgbClr val="00FF00"/>
              </a:solidFill>
              <a:prstDash val="solid"/>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38974" name="Text Box 11"/>
            <p:cNvSpPr txBox="1">
              <a:spLocks noChangeArrowheads="1"/>
            </p:cNvSpPr>
            <p:nvPr/>
          </p:nvSpPr>
          <p:spPr bwMode="auto">
            <a:xfrm>
              <a:off x="2270" y="889"/>
              <a:ext cx="747" cy="288"/>
            </a:xfrm>
            <a:prstGeom prst="rect">
              <a:avLst/>
            </a:prstGeom>
            <a:noFill/>
            <a:ln w="9525">
              <a:noFill/>
              <a:miter lim="800000"/>
              <a:headEnd/>
              <a:tailEnd/>
            </a:ln>
          </p:spPr>
          <p:txBody>
            <a:bodyPr wrap="none">
              <a:spAutoFit/>
            </a:bodyPr>
            <a:lstStyle/>
            <a:p>
              <a:pPr algn="l">
                <a:lnSpc>
                  <a:spcPct val="100000"/>
                </a:lnSpc>
              </a:pPr>
              <a:r>
                <a:rPr lang="en-US" sz="2400">
                  <a:solidFill>
                    <a:srgbClr val="00FF00"/>
                  </a:solidFill>
                  <a:latin typeface="Arial" pitchFamily="34" charset="0"/>
                </a:rPr>
                <a:t>Alcohol</a:t>
              </a:r>
            </a:p>
          </p:txBody>
        </p:sp>
      </p:grpSp>
      <p:grpSp>
        <p:nvGrpSpPr>
          <p:cNvPr id="3" name="Group 16"/>
          <p:cNvGrpSpPr>
            <a:grpSpLocks/>
          </p:cNvGrpSpPr>
          <p:nvPr/>
        </p:nvGrpSpPr>
        <p:grpSpPr bwMode="auto">
          <a:xfrm>
            <a:off x="2362200" y="1981200"/>
            <a:ext cx="5384800" cy="3214688"/>
            <a:chOff x="888" y="1253"/>
            <a:chExt cx="3392" cy="2025"/>
          </a:xfrm>
        </p:grpSpPr>
        <p:sp>
          <p:nvSpPr>
            <p:cNvPr id="38971" name="Freeform 9"/>
            <p:cNvSpPr>
              <a:spLocks/>
            </p:cNvSpPr>
            <p:nvPr/>
          </p:nvSpPr>
          <p:spPr bwMode="auto">
            <a:xfrm>
              <a:off x="888" y="1253"/>
              <a:ext cx="3392" cy="2025"/>
            </a:xfrm>
            <a:custGeom>
              <a:avLst/>
              <a:gdLst>
                <a:gd name="T0" fmla="*/ 52 w 3224"/>
                <a:gd name="T1" fmla="*/ 1633 h 1641"/>
                <a:gd name="T2" fmla="*/ 146 w 3224"/>
                <a:gd name="T3" fmla="*/ 1641 h 1641"/>
                <a:gd name="T4" fmla="*/ 250 w 3224"/>
                <a:gd name="T5" fmla="*/ 1617 h 1641"/>
                <a:gd name="T6" fmla="*/ 345 w 3224"/>
                <a:gd name="T7" fmla="*/ 1562 h 1641"/>
                <a:gd name="T8" fmla="*/ 448 w 3224"/>
                <a:gd name="T9" fmla="*/ 1224 h 1641"/>
                <a:gd name="T10" fmla="*/ 543 w 3224"/>
                <a:gd name="T11" fmla="*/ 251 h 1641"/>
                <a:gd name="T12" fmla="*/ 646 w 3224"/>
                <a:gd name="T13" fmla="*/ 0 h 1641"/>
                <a:gd name="T14" fmla="*/ 741 w 3224"/>
                <a:gd name="T15" fmla="*/ 981 h 1641"/>
                <a:gd name="T16" fmla="*/ 845 w 3224"/>
                <a:gd name="T17" fmla="*/ 1280 h 1641"/>
                <a:gd name="T18" fmla="*/ 940 w 3224"/>
                <a:gd name="T19" fmla="*/ 1405 h 1641"/>
                <a:gd name="T20" fmla="*/ 1043 w 3224"/>
                <a:gd name="T21" fmla="*/ 1483 h 1641"/>
                <a:gd name="T22" fmla="*/ 1138 w 3224"/>
                <a:gd name="T23" fmla="*/ 1483 h 1641"/>
                <a:gd name="T24" fmla="*/ 1241 w 3224"/>
                <a:gd name="T25" fmla="*/ 1483 h 1641"/>
                <a:gd name="T26" fmla="*/ 1336 w 3224"/>
                <a:gd name="T27" fmla="*/ 1578 h 1641"/>
                <a:gd name="T28" fmla="*/ 1439 w 3224"/>
                <a:gd name="T29" fmla="*/ 1593 h 1641"/>
                <a:gd name="T30" fmla="*/ 1535 w 3224"/>
                <a:gd name="T31" fmla="*/ 1617 h 1641"/>
                <a:gd name="T32" fmla="*/ 1638 w 3224"/>
                <a:gd name="T33" fmla="*/ 1609 h 1641"/>
                <a:gd name="T34" fmla="*/ 1733 w 3224"/>
                <a:gd name="T35" fmla="*/ 1593 h 1641"/>
                <a:gd name="T36" fmla="*/ 1836 w 3224"/>
                <a:gd name="T37" fmla="*/ 1625 h 1641"/>
                <a:gd name="T38" fmla="*/ 1931 w 3224"/>
                <a:gd name="T39" fmla="*/ 1617 h 1641"/>
                <a:gd name="T40" fmla="*/ 2034 w 3224"/>
                <a:gd name="T41" fmla="*/ 1633 h 1641"/>
                <a:gd name="T42" fmla="*/ 2129 w 3224"/>
                <a:gd name="T43" fmla="*/ 1625 h 1641"/>
                <a:gd name="T44" fmla="*/ 2233 w 3224"/>
                <a:gd name="T45" fmla="*/ 1641 h 1641"/>
                <a:gd name="T46" fmla="*/ 2327 w 3224"/>
                <a:gd name="T47" fmla="*/ 1641 h 1641"/>
                <a:gd name="T48" fmla="*/ 2431 w 3224"/>
                <a:gd name="T49" fmla="*/ 1625 h 1641"/>
                <a:gd name="T50" fmla="*/ 2535 w 3224"/>
                <a:gd name="T51" fmla="*/ 1633 h 1641"/>
                <a:gd name="T52" fmla="*/ 2629 w 3224"/>
                <a:gd name="T53" fmla="*/ 1641 h 1641"/>
                <a:gd name="T54" fmla="*/ 2733 w 3224"/>
                <a:gd name="T55" fmla="*/ 1633 h 1641"/>
                <a:gd name="T56" fmla="*/ 2827 w 3224"/>
                <a:gd name="T57" fmla="*/ 1641 h 1641"/>
                <a:gd name="T58" fmla="*/ 2931 w 3224"/>
                <a:gd name="T59" fmla="*/ 1633 h 1641"/>
                <a:gd name="T60" fmla="*/ 3025 w 3224"/>
                <a:gd name="T61" fmla="*/ 1641 h 1641"/>
                <a:gd name="T62" fmla="*/ 3129 w 3224"/>
                <a:gd name="T63" fmla="*/ 1641 h 1641"/>
                <a:gd name="T64" fmla="*/ 3224 w 3224"/>
                <a:gd name="T65" fmla="*/ 1641 h 16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24"/>
                <a:gd name="T100" fmla="*/ 0 h 1641"/>
                <a:gd name="T101" fmla="*/ 3224 w 3224"/>
                <a:gd name="T102" fmla="*/ 1641 h 16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24" h="1641">
                  <a:moveTo>
                    <a:pt x="0" y="1593"/>
                  </a:moveTo>
                  <a:lnTo>
                    <a:pt x="52" y="1633"/>
                  </a:lnTo>
                  <a:lnTo>
                    <a:pt x="95" y="1633"/>
                  </a:lnTo>
                  <a:lnTo>
                    <a:pt x="146" y="1641"/>
                  </a:lnTo>
                  <a:lnTo>
                    <a:pt x="198" y="1617"/>
                  </a:lnTo>
                  <a:lnTo>
                    <a:pt x="250" y="1617"/>
                  </a:lnTo>
                  <a:lnTo>
                    <a:pt x="293" y="1617"/>
                  </a:lnTo>
                  <a:lnTo>
                    <a:pt x="345" y="1562"/>
                  </a:lnTo>
                  <a:lnTo>
                    <a:pt x="396" y="1429"/>
                  </a:lnTo>
                  <a:lnTo>
                    <a:pt x="448" y="1224"/>
                  </a:lnTo>
                  <a:lnTo>
                    <a:pt x="491" y="1036"/>
                  </a:lnTo>
                  <a:lnTo>
                    <a:pt x="543" y="251"/>
                  </a:lnTo>
                  <a:lnTo>
                    <a:pt x="595" y="204"/>
                  </a:lnTo>
                  <a:lnTo>
                    <a:pt x="646" y="0"/>
                  </a:lnTo>
                  <a:lnTo>
                    <a:pt x="690" y="769"/>
                  </a:lnTo>
                  <a:lnTo>
                    <a:pt x="741" y="981"/>
                  </a:lnTo>
                  <a:lnTo>
                    <a:pt x="793" y="1123"/>
                  </a:lnTo>
                  <a:lnTo>
                    <a:pt x="845" y="1280"/>
                  </a:lnTo>
                  <a:lnTo>
                    <a:pt x="897" y="1382"/>
                  </a:lnTo>
                  <a:lnTo>
                    <a:pt x="940" y="1405"/>
                  </a:lnTo>
                  <a:lnTo>
                    <a:pt x="991" y="1264"/>
                  </a:lnTo>
                  <a:lnTo>
                    <a:pt x="1043" y="1483"/>
                  </a:lnTo>
                  <a:lnTo>
                    <a:pt x="1095" y="1546"/>
                  </a:lnTo>
                  <a:lnTo>
                    <a:pt x="1138" y="1483"/>
                  </a:lnTo>
                  <a:lnTo>
                    <a:pt x="1189" y="1609"/>
                  </a:lnTo>
                  <a:lnTo>
                    <a:pt x="1241" y="1483"/>
                  </a:lnTo>
                  <a:lnTo>
                    <a:pt x="1293" y="1593"/>
                  </a:lnTo>
                  <a:lnTo>
                    <a:pt x="1336" y="1578"/>
                  </a:lnTo>
                  <a:lnTo>
                    <a:pt x="1388" y="1602"/>
                  </a:lnTo>
                  <a:lnTo>
                    <a:pt x="1439" y="1593"/>
                  </a:lnTo>
                  <a:lnTo>
                    <a:pt x="1491" y="1562"/>
                  </a:lnTo>
                  <a:lnTo>
                    <a:pt x="1535" y="1617"/>
                  </a:lnTo>
                  <a:lnTo>
                    <a:pt x="1586" y="1602"/>
                  </a:lnTo>
                  <a:lnTo>
                    <a:pt x="1638" y="1609"/>
                  </a:lnTo>
                  <a:lnTo>
                    <a:pt x="1689" y="1617"/>
                  </a:lnTo>
                  <a:lnTo>
                    <a:pt x="1733" y="1593"/>
                  </a:lnTo>
                  <a:lnTo>
                    <a:pt x="1784" y="1625"/>
                  </a:lnTo>
                  <a:lnTo>
                    <a:pt x="1836" y="1625"/>
                  </a:lnTo>
                  <a:lnTo>
                    <a:pt x="1887" y="1641"/>
                  </a:lnTo>
                  <a:lnTo>
                    <a:pt x="1931" y="1617"/>
                  </a:lnTo>
                  <a:lnTo>
                    <a:pt x="1983" y="1602"/>
                  </a:lnTo>
                  <a:lnTo>
                    <a:pt x="2034" y="1633"/>
                  </a:lnTo>
                  <a:lnTo>
                    <a:pt x="2086" y="1641"/>
                  </a:lnTo>
                  <a:lnTo>
                    <a:pt x="2129" y="1625"/>
                  </a:lnTo>
                  <a:lnTo>
                    <a:pt x="2181" y="1641"/>
                  </a:lnTo>
                  <a:lnTo>
                    <a:pt x="2233" y="1641"/>
                  </a:lnTo>
                  <a:lnTo>
                    <a:pt x="2285" y="1633"/>
                  </a:lnTo>
                  <a:lnTo>
                    <a:pt x="2327" y="1641"/>
                  </a:lnTo>
                  <a:lnTo>
                    <a:pt x="2379" y="1641"/>
                  </a:lnTo>
                  <a:lnTo>
                    <a:pt x="2431" y="1625"/>
                  </a:lnTo>
                  <a:lnTo>
                    <a:pt x="2483" y="1617"/>
                  </a:lnTo>
                  <a:lnTo>
                    <a:pt x="2535" y="1633"/>
                  </a:lnTo>
                  <a:lnTo>
                    <a:pt x="2577" y="1641"/>
                  </a:lnTo>
                  <a:lnTo>
                    <a:pt x="2629" y="1641"/>
                  </a:lnTo>
                  <a:lnTo>
                    <a:pt x="2681" y="1633"/>
                  </a:lnTo>
                  <a:lnTo>
                    <a:pt x="2733" y="1633"/>
                  </a:lnTo>
                  <a:lnTo>
                    <a:pt x="2775" y="1641"/>
                  </a:lnTo>
                  <a:lnTo>
                    <a:pt x="2827" y="1641"/>
                  </a:lnTo>
                  <a:lnTo>
                    <a:pt x="2879" y="1633"/>
                  </a:lnTo>
                  <a:lnTo>
                    <a:pt x="2931" y="1633"/>
                  </a:lnTo>
                  <a:lnTo>
                    <a:pt x="2974" y="1641"/>
                  </a:lnTo>
                  <a:lnTo>
                    <a:pt x="3025" y="1641"/>
                  </a:lnTo>
                  <a:lnTo>
                    <a:pt x="3077" y="1641"/>
                  </a:lnTo>
                  <a:lnTo>
                    <a:pt x="3129" y="1641"/>
                  </a:lnTo>
                  <a:lnTo>
                    <a:pt x="3173" y="1641"/>
                  </a:lnTo>
                  <a:lnTo>
                    <a:pt x="3224" y="1641"/>
                  </a:lnTo>
                </a:path>
              </a:pathLst>
            </a:custGeom>
            <a:noFill/>
            <a:ln w="46038" cap="flat">
              <a:solidFill>
                <a:srgbClr val="FFFF00"/>
              </a:solidFill>
              <a:prstDash val="solid"/>
              <a:round/>
              <a:headEnd/>
              <a:tailEnd/>
            </a:ln>
          </p:spPr>
          <p:txBody>
            <a:bodyPr/>
            <a:lstStyle/>
            <a:p>
              <a:pPr algn="l">
                <a:lnSpc>
                  <a:spcPct val="100000"/>
                </a:lnSpc>
              </a:pPr>
              <a:endParaRPr lang="en-US" sz="2400" u="sng">
                <a:solidFill>
                  <a:srgbClr val="FFFFFF"/>
                </a:solidFill>
                <a:latin typeface="Times New Roman" pitchFamily="18" charset="0"/>
              </a:endParaRPr>
            </a:p>
          </p:txBody>
        </p:sp>
        <p:sp>
          <p:nvSpPr>
            <p:cNvPr id="38972" name="Text Box 15"/>
            <p:cNvSpPr txBox="1">
              <a:spLocks noChangeArrowheads="1"/>
            </p:cNvSpPr>
            <p:nvPr/>
          </p:nvSpPr>
          <p:spPr bwMode="auto">
            <a:xfrm>
              <a:off x="2030" y="1273"/>
              <a:ext cx="961" cy="288"/>
            </a:xfrm>
            <a:prstGeom prst="rect">
              <a:avLst/>
            </a:prstGeom>
            <a:noFill/>
            <a:ln w="9525">
              <a:noFill/>
              <a:miter lim="800000"/>
              <a:headEnd/>
              <a:tailEnd/>
            </a:ln>
          </p:spPr>
          <p:txBody>
            <a:bodyPr wrap="none">
              <a:spAutoFit/>
            </a:bodyPr>
            <a:lstStyle/>
            <a:p>
              <a:pPr algn="l">
                <a:lnSpc>
                  <a:spcPct val="100000"/>
                </a:lnSpc>
              </a:pPr>
              <a:r>
                <a:rPr lang="en-US" sz="2400">
                  <a:solidFill>
                    <a:srgbClr val="FFFF00"/>
                  </a:solidFill>
                  <a:latin typeface="Arial" pitchFamily="34" charset="0"/>
                </a:rPr>
                <a:t>Marijuana</a:t>
              </a:r>
            </a:p>
          </p:txBody>
        </p:sp>
      </p:grpSp>
      <p:sp>
        <p:nvSpPr>
          <p:cNvPr id="5714961" name="Rectangle 17"/>
          <p:cNvSpPr>
            <a:spLocks noChangeArrowheads="1"/>
          </p:cNvSpPr>
          <p:nvPr/>
        </p:nvSpPr>
        <p:spPr bwMode="auto">
          <a:xfrm>
            <a:off x="3124200" y="1371600"/>
            <a:ext cx="685800" cy="4724400"/>
          </a:xfrm>
          <a:prstGeom prst="rect">
            <a:avLst/>
          </a:prstGeom>
          <a:noFill/>
          <a:ln w="31750">
            <a:solidFill>
              <a:schemeClr val="hlink"/>
            </a:solidFill>
            <a:prstDash val="sysDot"/>
            <a:miter lim="800000"/>
            <a:headEnd/>
            <a:tailEnd/>
          </a:ln>
        </p:spPr>
        <p:txBody>
          <a:bodyPr wrap="none" anchor="ctr"/>
          <a:lstStyle/>
          <a:p>
            <a:pPr algn="l">
              <a:lnSpc>
                <a:spcPct val="100000"/>
              </a:lnSpc>
            </a:pPr>
            <a:endParaRPr lang="en-US" sz="2400" u="sng">
              <a:solidFill>
                <a:srgbClr val="FFFFFF"/>
              </a:solidFill>
              <a:latin typeface="Times New Roman" pitchFamily="18" charset="0"/>
            </a:endParaRPr>
          </a:p>
        </p:txBody>
      </p:sp>
      <p:sp>
        <p:nvSpPr>
          <p:cNvPr id="4" name="Text Box 55">
            <a:extLst>
              <a:ext uri="{FF2B5EF4-FFF2-40B4-BE49-F238E27FC236}">
                <a16:creationId xmlns:a16="http://schemas.microsoft.com/office/drawing/2014/main" id="{52F7BF01-0D7F-B35C-85EC-A079F7997142}"/>
              </a:ext>
            </a:extLst>
          </p:cNvPr>
          <p:cNvSpPr txBox="1">
            <a:spLocks noChangeArrowheads="1"/>
          </p:cNvSpPr>
          <p:nvPr/>
        </p:nvSpPr>
        <p:spPr bwMode="auto">
          <a:xfrm rot="16200000">
            <a:off x="-2209800" y="1781145"/>
            <a:ext cx="7124700" cy="400110"/>
          </a:xfrm>
          <a:prstGeom prst="rect">
            <a:avLst/>
          </a:prstGeom>
          <a:noFill/>
          <a:ln w="57150">
            <a:noFill/>
            <a:miter lim="800000"/>
            <a:headEnd/>
            <a:tailEnd/>
          </a:ln>
        </p:spPr>
        <p:txBody>
          <a:bodyPr>
            <a:spAutoFit/>
          </a:bodyPr>
          <a:lstStyle/>
          <a:p>
            <a:r>
              <a:rPr lang="en-US" sz="2000" dirty="0">
                <a:solidFill>
                  <a:srgbClr val="FFFFFF"/>
                </a:solidFill>
                <a:latin typeface="Calibri  "/>
              </a:rPr>
              <a:t>Risk of Developing a Drug Use Disorder</a:t>
            </a:r>
          </a:p>
        </p:txBody>
      </p:sp>
      <p:sp>
        <p:nvSpPr>
          <p:cNvPr id="5" name="TextBox 4">
            <a:extLst>
              <a:ext uri="{FF2B5EF4-FFF2-40B4-BE49-F238E27FC236}">
                <a16:creationId xmlns:a16="http://schemas.microsoft.com/office/drawing/2014/main" id="{6C62A354-929A-6060-4D3F-BA50E5D65168}"/>
              </a:ext>
            </a:extLst>
          </p:cNvPr>
          <p:cNvSpPr txBox="1"/>
          <p:nvPr/>
        </p:nvSpPr>
        <p:spPr>
          <a:xfrm>
            <a:off x="8840307" y="6158190"/>
            <a:ext cx="7392611" cy="400110"/>
          </a:xfrm>
          <a:prstGeom prst="rect">
            <a:avLst/>
          </a:prstGeom>
          <a:noFill/>
        </p:spPr>
        <p:txBody>
          <a:bodyPr wrap="square" rtlCol="0">
            <a:spAutoFit/>
          </a:bodyPr>
          <a:lstStyle/>
          <a:p>
            <a:r>
              <a:rPr lang="en-US" sz="2000" dirty="0">
                <a:solidFill>
                  <a:schemeClr val="bg1"/>
                </a:solidFill>
                <a:latin typeface="Calibri  "/>
              </a:rPr>
              <a:t>NESARC, 2003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D6BA1F-0305-54A3-4E93-BB7ADA2D663D}"/>
              </a:ext>
            </a:extLst>
          </p:cNvPr>
          <p:cNvSpPr txBox="1"/>
          <p:nvPr/>
        </p:nvSpPr>
        <p:spPr>
          <a:xfrm>
            <a:off x="275832" y="550260"/>
            <a:ext cx="53467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States With Legal Cannabis</a:t>
            </a:r>
          </a:p>
        </p:txBody>
      </p:sp>
      <p:sp>
        <p:nvSpPr>
          <p:cNvPr id="7" name="TextBox 6">
            <a:extLst>
              <a:ext uri="{FF2B5EF4-FFF2-40B4-BE49-F238E27FC236}">
                <a16:creationId xmlns:a16="http://schemas.microsoft.com/office/drawing/2014/main" id="{31950AE8-045C-6C72-0381-8A3791C588F4}"/>
              </a:ext>
            </a:extLst>
          </p:cNvPr>
          <p:cNvSpPr txBox="1"/>
          <p:nvPr/>
        </p:nvSpPr>
        <p:spPr>
          <a:xfrm>
            <a:off x="196350" y="5625746"/>
            <a:ext cx="55057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Recreational Marijuana legal in 21 states &amp; 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Medical marijuana: legal in 3</a:t>
            </a:r>
            <a:r>
              <a:rPr kumimoji="0" lang="en-US" sz="1800" b="0" i="0" u="none" kern="1200" cap="small"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8</a:t>
            </a:r>
            <a:r>
              <a:rPr kumimoji="0" lang="en-US" sz="1800" b="0" i="0" u="none" strike="noStrike" kern="1200" cap="sm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states &amp; DC (39 States,   including Kentucky)</a:t>
            </a:r>
          </a:p>
        </p:txBody>
      </p:sp>
      <p:pic>
        <p:nvPicPr>
          <p:cNvPr id="19" name="Picture 18" descr="Chart, line chart&#10;&#10;Description automatically generated">
            <a:extLst>
              <a:ext uri="{FF2B5EF4-FFF2-40B4-BE49-F238E27FC236}">
                <a16:creationId xmlns:a16="http://schemas.microsoft.com/office/drawing/2014/main" id="{5C190A2B-A12F-90C7-67D4-08EB05A88809}"/>
              </a:ext>
            </a:extLst>
          </p:cNvPr>
          <p:cNvPicPr>
            <a:picLocks noChangeAspect="1"/>
          </p:cNvPicPr>
          <p:nvPr/>
        </p:nvPicPr>
        <p:blipFill rotWithShape="1">
          <a:blip r:embed="rId2"/>
          <a:srcRect t="18753"/>
          <a:stretch/>
        </p:blipFill>
        <p:spPr>
          <a:xfrm>
            <a:off x="5811697" y="1526054"/>
            <a:ext cx="5973596" cy="4813372"/>
          </a:xfrm>
          <a:prstGeom prst="rect">
            <a:avLst/>
          </a:prstGeom>
        </p:spPr>
      </p:pic>
      <p:sp>
        <p:nvSpPr>
          <p:cNvPr id="21" name="TextBox 20">
            <a:extLst>
              <a:ext uri="{FF2B5EF4-FFF2-40B4-BE49-F238E27FC236}">
                <a16:creationId xmlns:a16="http://schemas.microsoft.com/office/drawing/2014/main" id="{645B7076-8E7A-A4FB-C5E0-EE6B669F3131}"/>
              </a:ext>
            </a:extLst>
          </p:cNvPr>
          <p:cNvSpPr txBox="1"/>
          <p:nvPr/>
        </p:nvSpPr>
        <p:spPr>
          <a:xfrm>
            <a:off x="9237803" y="4482422"/>
            <a:ext cx="2312542" cy="307777"/>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Monthly users quadrupled</a:t>
            </a:r>
          </a:p>
        </p:txBody>
      </p:sp>
      <p:sp>
        <p:nvSpPr>
          <p:cNvPr id="22" name="TextBox 21">
            <a:extLst>
              <a:ext uri="{FF2B5EF4-FFF2-40B4-BE49-F238E27FC236}">
                <a16:creationId xmlns:a16="http://schemas.microsoft.com/office/drawing/2014/main" id="{B4EFE1DE-BB6C-5C2A-8AE4-5ED51D42AA44}"/>
              </a:ext>
            </a:extLst>
          </p:cNvPr>
          <p:cNvSpPr txBox="1"/>
          <p:nvPr/>
        </p:nvSpPr>
        <p:spPr>
          <a:xfrm>
            <a:off x="9281278" y="5471858"/>
            <a:ext cx="2269067" cy="307777"/>
          </a:xfrm>
          <a:prstGeom prst="rect">
            <a:avLst/>
          </a:prstGeom>
          <a:noFill/>
          <a:ln w="28575">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Past year users Tripled</a:t>
            </a:r>
          </a:p>
        </p:txBody>
      </p:sp>
      <p:sp>
        <p:nvSpPr>
          <p:cNvPr id="23" name="TextBox 22">
            <a:extLst>
              <a:ext uri="{FF2B5EF4-FFF2-40B4-BE49-F238E27FC236}">
                <a16:creationId xmlns:a16="http://schemas.microsoft.com/office/drawing/2014/main" id="{6063D724-5FE5-D9AD-8158-3C03AED11580}"/>
              </a:ext>
            </a:extLst>
          </p:cNvPr>
          <p:cNvSpPr txBox="1"/>
          <p:nvPr/>
        </p:nvSpPr>
        <p:spPr>
          <a:xfrm>
            <a:off x="7253788" y="3492986"/>
            <a:ext cx="2439542" cy="307777"/>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90033"/>
                </a:solidFill>
                <a:effectLst/>
                <a:uLnTx/>
                <a:uFillTx/>
                <a:latin typeface="Arial" panose="020B0604020202020204"/>
                <a:ea typeface="+mn-ea"/>
                <a:cs typeface="+mn-cs"/>
              </a:rPr>
              <a:t>Daily users increased 14X</a:t>
            </a:r>
          </a:p>
        </p:txBody>
      </p:sp>
      <p:sp>
        <p:nvSpPr>
          <p:cNvPr id="24" name="TextBox 23">
            <a:extLst>
              <a:ext uri="{FF2B5EF4-FFF2-40B4-BE49-F238E27FC236}">
                <a16:creationId xmlns:a16="http://schemas.microsoft.com/office/drawing/2014/main" id="{026CA95F-C81D-03AC-E037-633532F9EC7E}"/>
              </a:ext>
            </a:extLst>
          </p:cNvPr>
          <p:cNvSpPr txBox="1"/>
          <p:nvPr/>
        </p:nvSpPr>
        <p:spPr>
          <a:xfrm>
            <a:off x="5942572" y="518574"/>
            <a:ext cx="59735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Changes in Patterns of Cannabis Consumption 1992 to 2020</a:t>
            </a:r>
          </a:p>
        </p:txBody>
      </p:sp>
      <p:pic>
        <p:nvPicPr>
          <p:cNvPr id="2" name="Picture 4" descr="Federal Marijuana Legalization: Here's Where Things Stand | theSkimm">
            <a:extLst>
              <a:ext uri="{FF2B5EF4-FFF2-40B4-BE49-F238E27FC236}">
                <a16:creationId xmlns:a16="http://schemas.microsoft.com/office/drawing/2014/main" id="{77B3AE5A-6073-C5C9-8D5C-848E4A6449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50" t="2896" b="6939"/>
          <a:stretch/>
        </p:blipFill>
        <p:spPr bwMode="auto">
          <a:xfrm>
            <a:off x="406707" y="1472681"/>
            <a:ext cx="4480982" cy="38100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5FD2EE-48BB-2528-15DD-667FCB3398CD}"/>
              </a:ext>
            </a:extLst>
          </p:cNvPr>
          <p:cNvSpPr txBox="1"/>
          <p:nvPr/>
        </p:nvSpPr>
        <p:spPr>
          <a:xfrm>
            <a:off x="3073248" y="5862198"/>
            <a:ext cx="627935" cy="461665"/>
          </a:xfrm>
          <a:prstGeom prst="rect">
            <a:avLst/>
          </a:prstGeom>
          <a:noFill/>
        </p:spPr>
        <p:txBody>
          <a:bodyPr wrap="square" rtlCol="0">
            <a:spAutoFit/>
          </a:bodyPr>
          <a:lstStyle/>
          <a:p>
            <a:r>
              <a:rPr lang="en-US" sz="2400" dirty="0">
                <a:solidFill>
                  <a:srgbClr val="FF0000"/>
                </a:solidFill>
                <a:latin typeface="Calibri "/>
              </a:rPr>
              <a:t>X</a:t>
            </a:r>
          </a:p>
        </p:txBody>
      </p:sp>
    </p:spTree>
    <p:extLst>
      <p:ext uri="{BB962C8B-B14F-4D97-AF65-F5344CB8AC3E}">
        <p14:creationId xmlns:p14="http://schemas.microsoft.com/office/powerpoint/2010/main" val="2398829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p:cNvGraphicFramePr/>
          <p:nvPr/>
        </p:nvGraphicFramePr>
        <p:xfrm>
          <a:off x="6158291" y="1581944"/>
          <a:ext cx="5612368" cy="4730620"/>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627529" y="2223759"/>
            <a:ext cx="430887" cy="1914627"/>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Osaka" charset="-128"/>
                <a:cs typeface="+mn-cs"/>
              </a:rPr>
              <a:t>Adjusted Odds Ratios</a:t>
            </a:r>
          </a:p>
        </p:txBody>
      </p:sp>
      <p:graphicFrame>
        <p:nvGraphicFramePr>
          <p:cNvPr id="57" name="Chart 56"/>
          <p:cNvGraphicFramePr/>
          <p:nvPr/>
        </p:nvGraphicFramePr>
        <p:xfrm>
          <a:off x="1067010" y="1060985"/>
          <a:ext cx="5040328" cy="5038727"/>
        </p:xfrm>
        <a:graphic>
          <a:graphicData uri="http://schemas.openxmlformats.org/drawingml/2006/chart">
            <c:chart xmlns:c="http://schemas.openxmlformats.org/drawingml/2006/chart" xmlns:r="http://schemas.openxmlformats.org/officeDocument/2006/relationships" r:id="rId4"/>
          </a:graphicData>
        </a:graphic>
      </p:graphicFrame>
      <p:sp>
        <p:nvSpPr>
          <p:cNvPr id="76" name="Rectangle 75"/>
          <p:cNvSpPr/>
          <p:nvPr/>
        </p:nvSpPr>
        <p:spPr>
          <a:xfrm>
            <a:off x="3116912" y="108901"/>
            <a:ext cx="8922688" cy="1089529"/>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small" spc="0" normalizeH="0" baseline="0" noProof="0" dirty="0">
                <a:ln>
                  <a:noFill/>
                </a:ln>
                <a:solidFill>
                  <a:prstClr val="white"/>
                </a:solidFill>
                <a:effectLst/>
                <a:uLnTx/>
                <a:uFillTx/>
                <a:latin typeface="Calibri Light" panose="020F0302020204030204" pitchFamily="34" charset="0"/>
                <a:ea typeface="Osaka" charset="-128"/>
                <a:cs typeface="Calibri Light" panose="020F0302020204030204" pitchFamily="34" charset="0"/>
              </a:rPr>
              <a:t>Frequency of Cannabis Use Before Age 17 and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1" u="none" strike="noStrike" kern="1200" cap="small" spc="0" normalizeH="0" baseline="0" noProof="0" dirty="0">
                <a:ln>
                  <a:noFill/>
                </a:ln>
                <a:solidFill>
                  <a:prstClr val="white"/>
                </a:solidFill>
                <a:effectLst/>
                <a:uLnTx/>
                <a:uFillTx/>
                <a:latin typeface="Calibri Light" panose="020F0302020204030204" pitchFamily="34" charset="0"/>
                <a:ea typeface="Osaka" charset="-128"/>
                <a:cs typeface="Calibri Light" panose="020F0302020204030204" pitchFamily="34" charset="0"/>
              </a:rPr>
              <a:t>Adverse Outcomes </a:t>
            </a:r>
            <a:r>
              <a:rPr kumimoji="0" lang="en-US" sz="3600" b="1" i="0" u="none" strike="noStrike" kern="1200" cap="small" spc="0" normalizeH="0" baseline="0" noProof="0" dirty="0">
                <a:ln>
                  <a:noFill/>
                </a:ln>
                <a:solidFill>
                  <a:prstClr val="white"/>
                </a:solidFill>
                <a:effectLst/>
                <a:uLnTx/>
                <a:uFillTx/>
                <a:latin typeface="Calibri Light" panose="020F0302020204030204" pitchFamily="34" charset="0"/>
                <a:ea typeface="Osaka" charset="-128"/>
                <a:cs typeface="Calibri Light" panose="020F0302020204030204" pitchFamily="34" charset="0"/>
              </a:rPr>
              <a:t>at Age 30 (N=2500-3700)</a:t>
            </a:r>
          </a:p>
        </p:txBody>
      </p:sp>
      <p:cxnSp>
        <p:nvCxnSpPr>
          <p:cNvPr id="60" name="Straight Connector 59"/>
          <p:cNvCxnSpPr>
            <a:cxnSpLocks/>
          </p:cNvCxnSpPr>
          <p:nvPr/>
        </p:nvCxnSpPr>
        <p:spPr bwMode="auto">
          <a:xfrm>
            <a:off x="1567874" y="5228093"/>
            <a:ext cx="4038600" cy="0"/>
          </a:xfrm>
          <a:prstGeom prst="line">
            <a:avLst/>
          </a:prstGeom>
          <a:solidFill>
            <a:srgbClr val="00FFFF"/>
          </a:solidFill>
          <a:ln w="38100" cap="flat" cmpd="sng" algn="ctr">
            <a:solidFill>
              <a:schemeClr val="bg1"/>
            </a:solidFill>
            <a:prstDash val="sysDot"/>
            <a:round/>
            <a:headEnd type="none" w="med" len="med"/>
            <a:tailEnd type="none" w="med" len="med"/>
          </a:ln>
          <a:effectLst/>
        </p:spPr>
      </p:cxnSp>
      <p:cxnSp>
        <p:nvCxnSpPr>
          <p:cNvPr id="61" name="Straight Connector 60"/>
          <p:cNvCxnSpPr>
            <a:cxnSpLocks/>
          </p:cNvCxnSpPr>
          <p:nvPr/>
        </p:nvCxnSpPr>
        <p:spPr bwMode="auto">
          <a:xfrm>
            <a:off x="6792771" y="2849030"/>
            <a:ext cx="4771700" cy="0"/>
          </a:xfrm>
          <a:prstGeom prst="line">
            <a:avLst/>
          </a:prstGeom>
          <a:solidFill>
            <a:srgbClr val="00FFFF"/>
          </a:solidFill>
          <a:ln w="38100" cap="flat" cmpd="sng" algn="ctr">
            <a:solidFill>
              <a:schemeClr val="bg1"/>
            </a:solidFill>
            <a:prstDash val="sysDot"/>
            <a:round/>
            <a:headEnd type="none" w="med" len="med"/>
            <a:tailEnd type="none" w="med" len="med"/>
          </a:ln>
          <a:effectLst/>
        </p:spPr>
      </p:cxnSp>
      <p:sp>
        <p:nvSpPr>
          <p:cNvPr id="83" name="TextBox 82"/>
          <p:cNvSpPr txBox="1"/>
          <p:nvPr/>
        </p:nvSpPr>
        <p:spPr>
          <a:xfrm>
            <a:off x="8837031" y="6557578"/>
            <a:ext cx="34798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Osaka" charset="-128"/>
                <a:cs typeface="Times New Roman" pitchFamily="18" charset="0"/>
              </a:rPr>
              <a:t>Source: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Osaka" charset="-128"/>
                <a:cs typeface="Times New Roman" pitchFamily="18" charset="0"/>
              </a:rPr>
              <a:t>Silins</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Osaka" charset="-128"/>
                <a:cs typeface="Times New Roman" pitchFamily="18" charset="0"/>
              </a:rPr>
              <a:t> E et al., The Lancet September 2014 </a:t>
            </a:r>
          </a:p>
        </p:txBody>
      </p:sp>
      <p:pic>
        <p:nvPicPr>
          <p:cNvPr id="3" name="Picture 2">
            <a:extLst>
              <a:ext uri="{FF2B5EF4-FFF2-40B4-BE49-F238E27FC236}">
                <a16:creationId xmlns:a16="http://schemas.microsoft.com/office/drawing/2014/main" id="{3432E352-45B4-4277-84CD-5AE19489E5C5}"/>
              </a:ext>
            </a:extLst>
          </p:cNvPr>
          <p:cNvPicPr>
            <a:picLocks noChangeAspect="1"/>
          </p:cNvPicPr>
          <p:nvPr/>
        </p:nvPicPr>
        <p:blipFill>
          <a:blip r:embed="rId5"/>
          <a:stretch>
            <a:fillRect/>
          </a:stretch>
        </p:blipFill>
        <p:spPr>
          <a:xfrm>
            <a:off x="2438400" y="5962267"/>
            <a:ext cx="7844432" cy="551055"/>
          </a:xfrm>
          <a:prstGeom prst="rect">
            <a:avLst/>
          </a:prstGeom>
          <a:solidFill>
            <a:schemeClr val="tx1">
              <a:lumMod val="75000"/>
              <a:lumOff val="25000"/>
            </a:schemeClr>
          </a:solidFill>
        </p:spPr>
      </p:pic>
      <p:pic>
        <p:nvPicPr>
          <p:cNvPr id="1028" name="Picture 4" descr="Adolescence now lasts from 10 to 24, scientists suggest | CTV News">
            <a:extLst>
              <a:ext uri="{FF2B5EF4-FFF2-40B4-BE49-F238E27FC236}">
                <a16:creationId xmlns:a16="http://schemas.microsoft.com/office/drawing/2014/main" id="{8AAA15BA-93AC-443C-88B6-0371CF0DE9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73270">
            <a:off x="-177495" y="-242145"/>
            <a:ext cx="3406016" cy="191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902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E69C63-1B2D-4FBE-9E29-640A97D55453}"/>
              </a:ext>
            </a:extLst>
          </p:cNvPr>
          <p:cNvSpPr/>
          <p:nvPr/>
        </p:nvSpPr>
        <p:spPr>
          <a:xfrm>
            <a:off x="255248" y="4043685"/>
            <a:ext cx="3710742" cy="2412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350447" y="1883061"/>
            <a:ext cx="11647170" cy="1089384"/>
          </a:xfrm>
          <a:prstGeom prst="rect">
            <a:avLst/>
          </a:prstGeom>
          <a:solidFill>
            <a:schemeClr val="accent3">
              <a:lumMod val="60000"/>
              <a:lumOff val="40000"/>
            </a:schemeClr>
          </a:solidFill>
        </p:spPr>
        <p:txBody>
          <a:bodyPr wrap="square" lIns="91311" tIns="45648" rIns="91311" bIns="45648">
            <a:spAutoFit/>
          </a:bodyPr>
          <a:lstStyle/>
          <a:p>
            <a:pPr marL="0" marR="0" lvl="0" indent="0" algn="ctr" defTabSz="913059" rtl="0" eaLnBrk="0" fontAlgn="auto" latinLnBrk="0" hangingPunct="0">
              <a:lnSpc>
                <a:spcPct val="90000"/>
              </a:lnSpc>
              <a:spcBef>
                <a:spcPts val="0"/>
              </a:spcBef>
              <a:spcAft>
                <a:spcPts val="0"/>
              </a:spcAft>
              <a:buClr>
                <a:srgbClr val="FF0000"/>
              </a:buClr>
              <a:buSzPct val="150000"/>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Times New Roman" pitchFamily="18" charset="0"/>
              </a:rPr>
              <a:t>Ten-year longitudinal study of ~12,000 children starting at ages 9-10 to assess effects of childhood experiences, including use of </a:t>
            </a:r>
            <a:r>
              <a:rPr kumimoji="0" lang="en-US" sz="2400" b="1" i="1" u="none" strike="noStrike" kern="0" cap="none" spc="0" normalizeH="0" baseline="0" noProof="0" dirty="0">
                <a:ln>
                  <a:noFill/>
                </a:ln>
                <a:solidFill>
                  <a:prstClr val="black"/>
                </a:solidFill>
                <a:effectLst/>
                <a:uLnTx/>
                <a:uFillTx/>
                <a:latin typeface="Calibri" panose="020F0502020204030204" pitchFamily="34" charset="0"/>
                <a:ea typeface="+mn-ea"/>
                <a:cs typeface="Times New Roman" pitchFamily="18" charset="0"/>
              </a:rPr>
              <a:t>cannabis</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Times New Roman" pitchFamily="18" charset="0"/>
              </a:rPr>
              <a:t> and other substances, on individual brain development trajectories through adolescence into early adulthood  </a:t>
            </a: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Times New Roman" pitchFamily="18" charset="0"/>
              </a:rPr>
              <a:t>  </a:t>
            </a:r>
          </a:p>
        </p:txBody>
      </p:sp>
      <p:sp>
        <p:nvSpPr>
          <p:cNvPr id="9" name="Rectangle 8"/>
          <p:cNvSpPr/>
          <p:nvPr/>
        </p:nvSpPr>
        <p:spPr>
          <a:xfrm>
            <a:off x="0" y="302752"/>
            <a:ext cx="12192000" cy="1940561"/>
          </a:xfrm>
          <a:prstGeom prst="rect">
            <a:avLst/>
          </a:prstGeom>
        </p:spPr>
        <p:txBody>
          <a:bodyPr wrap="square" lIns="110068" tIns="55037" rIns="110068" bIns="55037">
            <a:spAutoFit/>
          </a:bodyPr>
          <a:lstStyle/>
          <a:p>
            <a:pPr marL="0" marR="0" lvl="0" indent="0" algn="ctr" defTabSz="513218" rtl="0" eaLnBrk="1" fontAlgn="base" latinLnBrk="0" hangingPunct="1">
              <a:lnSpc>
                <a:spcPct val="100000"/>
              </a:lnSpc>
              <a:spcBef>
                <a:spcPct val="0"/>
              </a:spcBef>
              <a:spcAft>
                <a:spcPct val="0"/>
              </a:spcAft>
              <a:buClrTx/>
              <a:buSzTx/>
              <a:buFontTx/>
              <a:buNone/>
              <a:tabLst/>
              <a:defRPr/>
            </a:pPr>
            <a:r>
              <a:rPr kumimoji="0" lang="en-US" sz="3600" b="1" i="0" u="none" strike="noStrike" kern="1200" cap="small" spc="0" normalizeH="0" baseline="0" noProof="0" dirty="0">
                <a:ln>
                  <a:noFill/>
                </a:ln>
                <a:solidFill>
                  <a:prstClr val="white"/>
                </a:solidFill>
                <a:effectLst/>
                <a:uLnTx/>
                <a:uFillTx/>
                <a:latin typeface="Calibri Light" panose="020F0302020204030204"/>
                <a:ea typeface="+mn-ea"/>
                <a:cs typeface="Calibri" panose="020F0502020204030204" pitchFamily="34" charset="0"/>
              </a:rPr>
              <a:t>Adolescent Brain Cognitive Development (</a:t>
            </a:r>
            <a:r>
              <a:rPr kumimoji="0" lang="en-US" sz="36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Calibri" panose="020F0502020204030204" pitchFamily="34" charset="0"/>
              </a:rPr>
              <a:t>ABCD</a:t>
            </a:r>
            <a:r>
              <a:rPr kumimoji="0" lang="en-US" sz="3600" b="1" i="0" u="none" strike="noStrike" kern="1200" cap="small" spc="0" normalizeH="0" baseline="0" noProof="0" dirty="0">
                <a:ln>
                  <a:noFill/>
                </a:ln>
                <a:solidFill>
                  <a:prstClr val="white"/>
                </a:solidFill>
                <a:effectLst/>
                <a:uLnTx/>
                <a:uFillTx/>
                <a:latin typeface="Calibri Light" panose="020F0302020204030204"/>
                <a:ea typeface="+mn-ea"/>
                <a:cs typeface="Calibri" panose="020F0502020204030204" pitchFamily="34" charset="0"/>
              </a:rPr>
              <a:t>) Study</a:t>
            </a:r>
          </a:p>
          <a:p>
            <a:pPr marL="0" marR="0" lvl="0" indent="0" algn="ctr" defTabSz="513218" rtl="0" eaLnBrk="1" fontAlgn="base" latinLnBrk="0" hangingPunct="1">
              <a:lnSpc>
                <a:spcPct val="100000"/>
              </a:lnSpc>
              <a:spcBef>
                <a:spcPct val="0"/>
              </a:spcBef>
              <a:spcAft>
                <a:spcPct val="0"/>
              </a:spcAft>
              <a:buClrTx/>
              <a:buSzTx/>
              <a:buFontTx/>
              <a:buNone/>
              <a:tabLst/>
              <a:defRPr/>
            </a:pPr>
            <a:endParaRPr kumimoji="0" lang="en-US" sz="2400" b="1" i="1" u="none" strike="noStrike" kern="1200" cap="none" spc="0" normalizeH="0" baseline="0" noProof="0" dirty="0">
              <a:ln>
                <a:noFill/>
              </a:ln>
              <a:solidFill>
                <a:prstClr val="white"/>
              </a:solidFill>
              <a:effectLst/>
              <a:uLnTx/>
              <a:uFillTx/>
              <a:latin typeface="Calibri Light" panose="020F0302020204030204"/>
              <a:ea typeface="+mn-ea"/>
              <a:cs typeface="Calibri" panose="020F0502020204030204" pitchFamily="34" charset="0"/>
            </a:endParaRPr>
          </a:p>
          <a:p>
            <a:pPr marL="0" marR="0" lvl="0" indent="0" algn="ctr" defTabSz="513218"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 Light" panose="020F0302020204030204"/>
                <a:ea typeface="+mn-ea"/>
                <a:cs typeface="Calibri" panose="020F0502020204030204" pitchFamily="34" charset="0"/>
              </a:rPr>
              <a:t>NIDA, NIAAA, NCI, NIMH, NIMHD, NICHD, NINDS, NHLBI, OBSSR, ORWH,CDC, DOJ, NSF, NEA</a:t>
            </a:r>
          </a:p>
          <a:p>
            <a:pPr marL="0" marR="0" lvl="0" indent="0" algn="ctr" defTabSz="513218" rtl="0" eaLnBrk="1" fontAlgn="base" latinLnBrk="0" hangingPunct="1">
              <a:lnSpc>
                <a:spcPct val="100000"/>
              </a:lnSpc>
              <a:spcBef>
                <a:spcPct val="0"/>
              </a:spcBef>
              <a:spcAft>
                <a:spcPct val="0"/>
              </a:spcAft>
              <a:buClrTx/>
              <a:buSzTx/>
              <a:buFontTx/>
              <a:buNone/>
              <a:tabLst/>
              <a:defRPr/>
            </a:pPr>
            <a:endParaRPr kumimoji="0" lang="en-US" sz="3488" b="1" i="1"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pic>
        <p:nvPicPr>
          <p:cNvPr id="3" name="Picture 2">
            <a:extLst>
              <a:ext uri="{FF2B5EF4-FFF2-40B4-BE49-F238E27FC236}">
                <a16:creationId xmlns:a16="http://schemas.microsoft.com/office/drawing/2014/main" id="{B8BF0B47-8501-4938-920D-1FE2227C7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48" y="4065336"/>
            <a:ext cx="3710742" cy="1768787"/>
          </a:xfrm>
          <a:prstGeom prst="rect">
            <a:avLst/>
          </a:prstGeom>
        </p:spPr>
      </p:pic>
      <p:pic>
        <p:nvPicPr>
          <p:cNvPr id="51" name="Picture 2" descr="Photos - Teenage friends hanging... 174702 - YouWorkForThem">
            <a:extLst>
              <a:ext uri="{FF2B5EF4-FFF2-40B4-BE49-F238E27FC236}">
                <a16:creationId xmlns:a16="http://schemas.microsoft.com/office/drawing/2014/main" id="{369D6E18-2B37-48D9-8BC0-026C4A2A5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786" y="3563226"/>
            <a:ext cx="4016998" cy="2827414"/>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id="{7919B470-52C8-42F1-93BA-12B3F758F667}"/>
              </a:ext>
            </a:extLst>
          </p:cNvPr>
          <p:cNvSpPr/>
          <p:nvPr/>
        </p:nvSpPr>
        <p:spPr>
          <a:xfrm>
            <a:off x="6183220" y="5663810"/>
            <a:ext cx="80308" cy="83020"/>
          </a:xfrm>
          <a:prstGeom prst="ellipse">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cxnSp>
        <p:nvCxnSpPr>
          <p:cNvPr id="53" name="Connector: Elbow 52">
            <a:extLst>
              <a:ext uri="{FF2B5EF4-FFF2-40B4-BE49-F238E27FC236}">
                <a16:creationId xmlns:a16="http://schemas.microsoft.com/office/drawing/2014/main" id="{70C15D53-DAA6-4B93-8699-08177549817F}"/>
              </a:ext>
            </a:extLst>
          </p:cNvPr>
          <p:cNvCxnSpPr>
            <a:cxnSpLocks/>
            <a:stCxn id="52" idx="3"/>
            <a:endCxn id="54" idx="3"/>
          </p:cNvCxnSpPr>
          <p:nvPr/>
        </p:nvCxnSpPr>
        <p:spPr>
          <a:xfrm rot="5400000">
            <a:off x="6031974" y="5855781"/>
            <a:ext cx="284117" cy="41898"/>
          </a:xfrm>
          <a:prstGeom prst="bentConnector2">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3C88904E-C1B0-4E07-A73D-E0C5643340A6}"/>
              </a:ext>
            </a:extLst>
          </p:cNvPr>
          <p:cNvSpPr txBox="1"/>
          <p:nvPr/>
        </p:nvSpPr>
        <p:spPr>
          <a:xfrm>
            <a:off x="4523512" y="5834123"/>
            <a:ext cx="1629571" cy="369332"/>
          </a:xfrm>
          <a:prstGeom prst="rect">
            <a:avLst/>
          </a:prstGeom>
          <a:noFill/>
          <a:ln w="28575">
            <a:no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Biospecimens</a:t>
            </a:r>
          </a:p>
        </p:txBody>
      </p:sp>
      <p:sp>
        <p:nvSpPr>
          <p:cNvPr id="57" name="TextBox 56">
            <a:extLst>
              <a:ext uri="{FF2B5EF4-FFF2-40B4-BE49-F238E27FC236}">
                <a16:creationId xmlns:a16="http://schemas.microsoft.com/office/drawing/2014/main" id="{75E168C5-02C8-4579-B92F-21AACC9E0254}"/>
              </a:ext>
            </a:extLst>
          </p:cNvPr>
          <p:cNvSpPr txBox="1"/>
          <p:nvPr/>
        </p:nvSpPr>
        <p:spPr>
          <a:xfrm>
            <a:off x="4532956" y="4719987"/>
            <a:ext cx="1698925" cy="369332"/>
          </a:xfrm>
          <a:prstGeom prst="rect">
            <a:avLst/>
          </a:prstGeom>
          <a:noFill/>
          <a:ln w="28575">
            <a:no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Neurocognition</a:t>
            </a:r>
          </a:p>
        </p:txBody>
      </p:sp>
      <p:sp>
        <p:nvSpPr>
          <p:cNvPr id="60" name="TextBox 59">
            <a:extLst>
              <a:ext uri="{FF2B5EF4-FFF2-40B4-BE49-F238E27FC236}">
                <a16:creationId xmlns:a16="http://schemas.microsoft.com/office/drawing/2014/main" id="{96B5D1E2-EF1C-44B4-BA89-4E67D11AFB55}"/>
              </a:ext>
            </a:extLst>
          </p:cNvPr>
          <p:cNvSpPr txBox="1"/>
          <p:nvPr/>
        </p:nvSpPr>
        <p:spPr>
          <a:xfrm>
            <a:off x="10220391" y="3546132"/>
            <a:ext cx="1843544" cy="369332"/>
          </a:xfrm>
          <a:prstGeom prst="rect">
            <a:avLst/>
          </a:prstGeom>
          <a:noFill/>
          <a:ln w="28575">
            <a:no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Mental Health</a:t>
            </a:r>
          </a:p>
        </p:txBody>
      </p:sp>
      <p:sp>
        <p:nvSpPr>
          <p:cNvPr id="63" name="TextBox 62">
            <a:extLst>
              <a:ext uri="{FF2B5EF4-FFF2-40B4-BE49-F238E27FC236}">
                <a16:creationId xmlns:a16="http://schemas.microsoft.com/office/drawing/2014/main" id="{D8FACB9F-487A-4A0B-ACC3-C8B7FC80CCCA}"/>
              </a:ext>
            </a:extLst>
          </p:cNvPr>
          <p:cNvSpPr txBox="1"/>
          <p:nvPr/>
        </p:nvSpPr>
        <p:spPr>
          <a:xfrm>
            <a:off x="4539181" y="5271233"/>
            <a:ext cx="1641066" cy="369332"/>
          </a:xfrm>
          <a:prstGeom prst="rect">
            <a:avLst/>
          </a:prstGeom>
          <a:noFill/>
          <a:ln w="28575">
            <a:no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Physical Health</a:t>
            </a:r>
          </a:p>
        </p:txBody>
      </p:sp>
      <p:sp>
        <p:nvSpPr>
          <p:cNvPr id="66" name="TextBox 65">
            <a:extLst>
              <a:ext uri="{FF2B5EF4-FFF2-40B4-BE49-F238E27FC236}">
                <a16:creationId xmlns:a16="http://schemas.microsoft.com/office/drawing/2014/main" id="{1144B158-05AB-4639-97E2-A3477AE813AA}"/>
              </a:ext>
            </a:extLst>
          </p:cNvPr>
          <p:cNvSpPr txBox="1"/>
          <p:nvPr/>
        </p:nvSpPr>
        <p:spPr>
          <a:xfrm>
            <a:off x="4523512" y="3651390"/>
            <a:ext cx="1577706" cy="369332"/>
          </a:xfrm>
          <a:prstGeom prst="rect">
            <a:avLst/>
          </a:prstGeom>
          <a:noFill/>
          <a:ln w="28575">
            <a:no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Neuroimaging</a:t>
            </a:r>
          </a:p>
        </p:txBody>
      </p:sp>
      <p:sp>
        <p:nvSpPr>
          <p:cNvPr id="69" name="TextBox 68">
            <a:extLst>
              <a:ext uri="{FF2B5EF4-FFF2-40B4-BE49-F238E27FC236}">
                <a16:creationId xmlns:a16="http://schemas.microsoft.com/office/drawing/2014/main" id="{7D5F8024-03AD-4A58-8A93-418D6ADAA9AB}"/>
              </a:ext>
            </a:extLst>
          </p:cNvPr>
          <p:cNvSpPr txBox="1"/>
          <p:nvPr/>
        </p:nvSpPr>
        <p:spPr>
          <a:xfrm>
            <a:off x="10255749" y="4232169"/>
            <a:ext cx="1843544" cy="646331"/>
          </a:xfrm>
          <a:prstGeom prst="rect">
            <a:avLst/>
          </a:prstGeom>
          <a:noFill/>
          <a:ln w="28575">
            <a:no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Culture and Environment</a:t>
            </a:r>
          </a:p>
        </p:txBody>
      </p:sp>
      <p:sp>
        <p:nvSpPr>
          <p:cNvPr id="72" name="TextBox 71">
            <a:extLst>
              <a:ext uri="{FF2B5EF4-FFF2-40B4-BE49-F238E27FC236}">
                <a16:creationId xmlns:a16="http://schemas.microsoft.com/office/drawing/2014/main" id="{12477300-758D-48EE-B464-37DF1322AFB6}"/>
              </a:ext>
            </a:extLst>
          </p:cNvPr>
          <p:cNvSpPr txBox="1"/>
          <p:nvPr/>
        </p:nvSpPr>
        <p:spPr>
          <a:xfrm>
            <a:off x="10251301" y="5377498"/>
            <a:ext cx="1569456" cy="369332"/>
          </a:xfrm>
          <a:prstGeom prst="rect">
            <a:avLst/>
          </a:prstGeom>
          <a:noFill/>
          <a:ln w="28575">
            <a:no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Substance Use</a:t>
            </a:r>
          </a:p>
        </p:txBody>
      </p:sp>
      <p:pic>
        <p:nvPicPr>
          <p:cNvPr id="50" name="Picture 49">
            <a:extLst>
              <a:ext uri="{FF2B5EF4-FFF2-40B4-BE49-F238E27FC236}">
                <a16:creationId xmlns:a16="http://schemas.microsoft.com/office/drawing/2014/main" id="{0518C3EA-02C6-4042-B7AF-B5287E8A13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039" b="86244" l="34536" r="67732">
                        <a14:foregroundMark x1="47423" y1="25966" x2="38969" y2="24111"/>
                        <a14:foregroundMark x1="38969" y1="24111" x2="43196" y2="31685"/>
                        <a14:foregroundMark x1="43196" y1="31685" x2="47010" y2="25193"/>
                        <a14:foregroundMark x1="44433" y1="22102" x2="38144" y2="23957"/>
                        <a14:foregroundMark x1="38144" y1="23957" x2="34639" y2="31376"/>
                        <a14:foregroundMark x1="34639" y1="31376" x2="35773" y2="32612"/>
                        <a14:foregroundMark x1="51237" y1="57805" x2="54042" y2="64023"/>
                        <a14:foregroundMark x1="44892" y1="45209" x2="50619" y2="56723"/>
                        <a14:foregroundMark x1="57010" y1="69088" x2="65258" y2="67388"/>
                        <a14:foregroundMark x1="65258" y1="67388" x2="59175" y2="69706"/>
                        <a14:foregroundMark x1="64124" y1="62906" x2="69072" y2="68006"/>
                        <a14:foregroundMark x1="69072" y1="68006" x2="69072" y2="78516"/>
                        <a14:foregroundMark x1="69072" y1="78516" x2="62990" y2="86244"/>
                        <a14:foregroundMark x1="62990" y1="86244" x2="60485" y2="81551"/>
                        <a14:foregroundMark x1="58678" y1="76761" x2="58158" y2="74572"/>
                        <a14:foregroundMark x1="57315" y1="69715" x2="57732" y2="68779"/>
                        <a14:foregroundMark x1="44433" y1="45286" x2="43711" y2="42040"/>
                        <a14:foregroundMark x1="43093" y1="40958" x2="41134" y2="37867"/>
                        <a14:backgroundMark x1="33918" y1="35858" x2="39794" y2="38331"/>
                        <a14:backgroundMark x1="39794" y1="38331" x2="59175" y2="82689"/>
                        <a14:backgroundMark x1="59175" y1="82689" x2="33918" y2="36785"/>
                        <a14:backgroundMark x1="50206" y1="61360" x2="57938" y2="74807"/>
                      </a14:backgroundRemoval>
                    </a14:imgEffect>
                  </a14:imgLayer>
                </a14:imgProps>
              </a:ext>
            </a:extLst>
          </a:blip>
          <a:srcRect l="32523" t="20229" r="28238" b="10929"/>
          <a:stretch/>
        </p:blipFill>
        <p:spPr>
          <a:xfrm>
            <a:off x="8633648" y="6091235"/>
            <a:ext cx="232859" cy="272496"/>
          </a:xfrm>
          <a:prstGeom prst="rect">
            <a:avLst/>
          </a:prstGeom>
        </p:spPr>
      </p:pic>
      <p:sp>
        <p:nvSpPr>
          <p:cNvPr id="75" name="TextBox 74">
            <a:extLst>
              <a:ext uri="{FF2B5EF4-FFF2-40B4-BE49-F238E27FC236}">
                <a16:creationId xmlns:a16="http://schemas.microsoft.com/office/drawing/2014/main" id="{3F66E399-54FA-432A-B21D-AFB4390F0EA5}"/>
              </a:ext>
            </a:extLst>
          </p:cNvPr>
          <p:cNvSpPr txBox="1">
            <a:spLocks noChangeAspect="1"/>
          </p:cNvSpPr>
          <p:nvPr/>
        </p:nvSpPr>
        <p:spPr>
          <a:xfrm>
            <a:off x="7068615" y="6456157"/>
            <a:ext cx="2329037" cy="369332"/>
          </a:xfrm>
          <a:prstGeom prst="rect">
            <a:avLst/>
          </a:prstGeom>
          <a:noFill/>
          <a:ln w="28575">
            <a:no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Novel technology</a:t>
            </a:r>
          </a:p>
        </p:txBody>
      </p:sp>
      <p:sp>
        <p:nvSpPr>
          <p:cNvPr id="77" name="TextBox 76">
            <a:extLst>
              <a:ext uri="{FF2B5EF4-FFF2-40B4-BE49-F238E27FC236}">
                <a16:creationId xmlns:a16="http://schemas.microsoft.com/office/drawing/2014/main" id="{9A4D6453-5DAB-4F81-88F0-4EAD29A3AC4F}"/>
              </a:ext>
            </a:extLst>
          </p:cNvPr>
          <p:cNvSpPr txBox="1">
            <a:spLocks noChangeAspect="1"/>
          </p:cNvSpPr>
          <p:nvPr/>
        </p:nvSpPr>
        <p:spPr>
          <a:xfrm>
            <a:off x="4523512" y="4043685"/>
            <a:ext cx="1400647" cy="646331"/>
          </a:xfrm>
          <a:prstGeom prst="rect">
            <a:avLst/>
          </a:prstGeom>
          <a:noFill/>
          <a:ln w="28575">
            <a:no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Geocoded Data</a:t>
            </a:r>
          </a:p>
        </p:txBody>
      </p:sp>
      <p:sp>
        <p:nvSpPr>
          <p:cNvPr id="19" name="TextBox 18">
            <a:extLst>
              <a:ext uri="{FF2B5EF4-FFF2-40B4-BE49-F238E27FC236}">
                <a16:creationId xmlns:a16="http://schemas.microsoft.com/office/drawing/2014/main" id="{C5C2E7BC-996A-406B-B52E-26B2E24D57D8}"/>
              </a:ext>
            </a:extLst>
          </p:cNvPr>
          <p:cNvSpPr txBox="1"/>
          <p:nvPr/>
        </p:nvSpPr>
        <p:spPr>
          <a:xfrm>
            <a:off x="580538" y="5880344"/>
            <a:ext cx="306016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CCBF9">
                    <a:lumMod val="50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https://abcdstudy.org/</a:t>
            </a:r>
            <a:r>
              <a:rPr kumimoji="0" lang="en-US" sz="1800" b="0" i="0" u="none" strike="noStrike" kern="1200" cap="none" spc="0" normalizeH="0" baseline="0" noProof="0" dirty="0">
                <a:ln>
                  <a:noFill/>
                </a:ln>
                <a:solidFill>
                  <a:srgbClr val="ACCBF9">
                    <a:lumMod val="50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900588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855A77-794E-41C8-9801-B8F04A029F07}"/>
              </a:ext>
            </a:extLst>
          </p:cNvPr>
          <p:cNvSpPr/>
          <p:nvPr/>
        </p:nvSpPr>
        <p:spPr>
          <a:xfrm>
            <a:off x="0" y="6191794"/>
            <a:ext cx="12180174" cy="666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https://hbcdstudy.org/</a:t>
            </a:r>
          </a:p>
        </p:txBody>
      </p:sp>
      <p:sp>
        <p:nvSpPr>
          <p:cNvPr id="9" name="TextBox 8">
            <a:extLst>
              <a:ext uri="{FF2B5EF4-FFF2-40B4-BE49-F238E27FC236}">
                <a16:creationId xmlns:a16="http://schemas.microsoft.com/office/drawing/2014/main" id="{F5301219-6722-4FA2-BCA9-6E3180B3C5F2}"/>
              </a:ext>
            </a:extLst>
          </p:cNvPr>
          <p:cNvSpPr txBox="1"/>
          <p:nvPr/>
        </p:nvSpPr>
        <p:spPr>
          <a:xfrm>
            <a:off x="116358" y="327832"/>
            <a:ext cx="11959284"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uLnTx/>
                <a:uFillTx/>
                <a:latin typeface="Calibri Light" panose="020F0302020204030204"/>
                <a:ea typeface="+mn-ea"/>
                <a:cs typeface="Calibri" panose="020F0502020204030204" pitchFamily="34" charset="0"/>
              </a:rPr>
              <a:t>HEALthy Brain and Child Development (HBCD) Study</a:t>
            </a:r>
          </a:p>
        </p:txBody>
      </p:sp>
      <p:sp>
        <p:nvSpPr>
          <p:cNvPr id="3" name="TextBox 2">
            <a:extLst>
              <a:ext uri="{FF2B5EF4-FFF2-40B4-BE49-F238E27FC236}">
                <a16:creationId xmlns:a16="http://schemas.microsoft.com/office/drawing/2014/main" id="{3D4D3531-0507-4456-AB6C-12CB7A367CE7}"/>
              </a:ext>
            </a:extLst>
          </p:cNvPr>
          <p:cNvSpPr txBox="1"/>
          <p:nvPr/>
        </p:nvSpPr>
        <p:spPr>
          <a:xfrm>
            <a:off x="0" y="1568111"/>
            <a:ext cx="12168349" cy="1384995"/>
          </a:xfrm>
          <a:prstGeom prst="rect">
            <a:avLst/>
          </a:prstGeom>
          <a:gradFill flip="none" rotWithShape="1">
            <a:gsLst>
              <a:gs pos="58000">
                <a:srgbClr val="2EB2D1"/>
              </a:gs>
              <a:gs pos="35000">
                <a:srgbClr val="29A3C0"/>
              </a:gs>
              <a:gs pos="0">
                <a:srgbClr val="4BDDFF">
                  <a:shade val="30000"/>
                  <a:satMod val="115000"/>
                </a:srgbClr>
              </a:gs>
              <a:gs pos="84000">
                <a:srgbClr val="4BDDFF">
                  <a:shade val="67500"/>
                  <a:satMod val="115000"/>
                </a:srgbClr>
              </a:gs>
              <a:gs pos="100000">
                <a:srgbClr val="39C575"/>
              </a:gs>
            </a:gsLst>
            <a:lin ang="108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Multi-site longitudinal study (n=7500) examining individual brain development trajectories and behavior from birth through childhood (ages 9-10) including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 utero </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substance exposure and effects of adverse social environments</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AutoShape 8" descr="Play games to boost your baby&amp;#39;s brain development - Sanford Health News">
            <a:extLst>
              <a:ext uri="{FF2B5EF4-FFF2-40B4-BE49-F238E27FC236}">
                <a16:creationId xmlns:a16="http://schemas.microsoft.com/office/drawing/2014/main" id="{ECEC7590-1C81-4CC9-B06B-27FE73306A01}"/>
              </a:ext>
            </a:extLst>
          </p:cNvPr>
          <p:cNvSpPr>
            <a:spLocks noChangeAspect="1" noChangeArrowheads="1"/>
          </p:cNvSpPr>
          <p:nvPr/>
        </p:nvSpPr>
        <p:spPr bwMode="auto">
          <a:xfrm>
            <a:off x="8397238" y="3475934"/>
            <a:ext cx="2556572" cy="24615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6BD3FB7-E22E-431D-9A9A-6329361B9E5A}"/>
              </a:ext>
            </a:extLst>
          </p:cNvPr>
          <p:cNvGrpSpPr/>
          <p:nvPr/>
        </p:nvGrpSpPr>
        <p:grpSpPr>
          <a:xfrm>
            <a:off x="4220268" y="3191816"/>
            <a:ext cx="2922923" cy="1559559"/>
            <a:chOff x="7358770" y="1169602"/>
            <a:chExt cx="2922923" cy="1559559"/>
          </a:xfrm>
        </p:grpSpPr>
        <p:pic>
          <p:nvPicPr>
            <p:cNvPr id="1036" name="Picture 12" descr="Raising a Smart Baby: How to Build Your Child's Brain Power">
              <a:extLst>
                <a:ext uri="{FF2B5EF4-FFF2-40B4-BE49-F238E27FC236}">
                  <a16:creationId xmlns:a16="http://schemas.microsoft.com/office/drawing/2014/main" id="{329DDD7B-D7C1-4FBE-BD7C-F999D75D3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7070" y="1669561"/>
              <a:ext cx="2112656" cy="105960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67947E-B5A4-46A8-88DD-6D03AF92C16F}"/>
                </a:ext>
              </a:extLst>
            </p:cNvPr>
            <p:cNvSpPr txBox="1"/>
            <p:nvPr/>
          </p:nvSpPr>
          <p:spPr>
            <a:xfrm>
              <a:off x="7358770" y="1169602"/>
              <a:ext cx="2922923"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Risk and Protective Factors</a:t>
              </a:r>
            </a:p>
          </p:txBody>
        </p:sp>
      </p:grpSp>
      <p:grpSp>
        <p:nvGrpSpPr>
          <p:cNvPr id="16" name="Group 15">
            <a:extLst>
              <a:ext uri="{FF2B5EF4-FFF2-40B4-BE49-F238E27FC236}">
                <a16:creationId xmlns:a16="http://schemas.microsoft.com/office/drawing/2014/main" id="{794360D9-19E6-48E9-8268-BECE24856BDC}"/>
              </a:ext>
            </a:extLst>
          </p:cNvPr>
          <p:cNvGrpSpPr/>
          <p:nvPr/>
        </p:nvGrpSpPr>
        <p:grpSpPr>
          <a:xfrm>
            <a:off x="6823180" y="3826317"/>
            <a:ext cx="1925711" cy="1794268"/>
            <a:chOff x="7858587" y="2823589"/>
            <a:chExt cx="1925711" cy="1794268"/>
          </a:xfrm>
        </p:grpSpPr>
        <p:pic>
          <p:nvPicPr>
            <p:cNvPr id="1038" name="Picture 14" descr="Brain Scans Detect Signs of Autism in High-Risk Babies Before Age 1">
              <a:extLst>
                <a:ext uri="{FF2B5EF4-FFF2-40B4-BE49-F238E27FC236}">
                  <a16:creationId xmlns:a16="http://schemas.microsoft.com/office/drawing/2014/main" id="{1CEEA79B-B4B8-4781-9DE2-06325FDC8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587" y="3220437"/>
              <a:ext cx="1925711" cy="139742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774B13E-83E2-4302-BF79-A2D2A8FAE3F8}"/>
                </a:ext>
              </a:extLst>
            </p:cNvPr>
            <p:cNvSpPr txBox="1"/>
            <p:nvPr/>
          </p:nvSpPr>
          <p:spPr>
            <a:xfrm>
              <a:off x="7928341" y="2823589"/>
              <a:ext cx="1655397" cy="396830"/>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MRI</a:t>
              </a:r>
            </a:p>
          </p:txBody>
        </p:sp>
      </p:grpSp>
      <p:grpSp>
        <p:nvGrpSpPr>
          <p:cNvPr id="20" name="Group 19">
            <a:extLst>
              <a:ext uri="{FF2B5EF4-FFF2-40B4-BE49-F238E27FC236}">
                <a16:creationId xmlns:a16="http://schemas.microsoft.com/office/drawing/2014/main" id="{58AADB1F-777A-453C-8E2A-32ECF6139A45}"/>
              </a:ext>
            </a:extLst>
          </p:cNvPr>
          <p:cNvGrpSpPr/>
          <p:nvPr/>
        </p:nvGrpSpPr>
        <p:grpSpPr>
          <a:xfrm>
            <a:off x="8161342" y="3158991"/>
            <a:ext cx="2248024" cy="1657831"/>
            <a:chOff x="9877715" y="3723186"/>
            <a:chExt cx="2248024" cy="1657831"/>
          </a:xfrm>
        </p:grpSpPr>
        <p:sp>
          <p:nvSpPr>
            <p:cNvPr id="8" name="TextBox 7">
              <a:extLst>
                <a:ext uri="{FF2B5EF4-FFF2-40B4-BE49-F238E27FC236}">
                  <a16:creationId xmlns:a16="http://schemas.microsoft.com/office/drawing/2014/main" id="{EBC42A8B-7905-4793-B42D-DEAD6FFED8D9}"/>
                </a:ext>
              </a:extLst>
            </p:cNvPr>
            <p:cNvSpPr txBox="1"/>
            <p:nvPr/>
          </p:nvSpPr>
          <p:spPr>
            <a:xfrm>
              <a:off x="9877715" y="3723186"/>
              <a:ext cx="2248024" cy="97404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Behavioral, neurocognitive assessments</a:t>
              </a:r>
            </a:p>
          </p:txBody>
        </p:sp>
        <p:pic>
          <p:nvPicPr>
            <p:cNvPr id="33" name="Picture 18" descr="Free Baby Blocks Png, Download Free Baby Blocks Png png images, Free  ClipArts on Clipart Library">
              <a:extLst>
                <a:ext uri="{FF2B5EF4-FFF2-40B4-BE49-F238E27FC236}">
                  <a16:creationId xmlns:a16="http://schemas.microsoft.com/office/drawing/2014/main" id="{344CA73D-5821-4209-A2F9-DB0B722A0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7838" y="4636702"/>
              <a:ext cx="907778" cy="744315"/>
            </a:xfrm>
            <a:prstGeom prst="rect">
              <a:avLst/>
            </a:prstGeom>
            <a:noFill/>
            <a:extLst>
              <a:ext uri="{909E8E84-426E-40DD-AFC4-6F175D3DCCD1}">
                <a14:hiddenFill xmlns:a14="http://schemas.microsoft.com/office/drawing/2010/main">
                  <a:solidFill>
                    <a:srgbClr val="FFFFFF"/>
                  </a:solidFill>
                </a14:hiddenFill>
              </a:ext>
            </a:extLst>
          </p:spPr>
        </p:pic>
      </p:grpSp>
      <p:pic>
        <p:nvPicPr>
          <p:cNvPr id="1044" name="Picture 20" descr="135,833 Heart Rate Stock Photos, Pictures &amp;amp; Royalty-Free Images - iStock">
            <a:extLst>
              <a:ext uri="{FF2B5EF4-FFF2-40B4-BE49-F238E27FC236}">
                <a16:creationId xmlns:a16="http://schemas.microsoft.com/office/drawing/2014/main" id="{CFFCD77D-7844-426E-8273-F4D31DA8E4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311945" y="3494530"/>
            <a:ext cx="546657" cy="56097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4,297 Human brain diagram Vector Images - Free &amp; Royalty-free Human brain  diagram Vectors | Depositphotos®">
            <a:extLst>
              <a:ext uri="{FF2B5EF4-FFF2-40B4-BE49-F238E27FC236}">
                <a16:creationId xmlns:a16="http://schemas.microsoft.com/office/drawing/2014/main" id="{8A720DA4-0FC3-4114-A773-04E7AC783D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443" y="3540805"/>
            <a:ext cx="463053" cy="3901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4188CB6-D1C3-47BB-BDA9-09F3EB5C717F}"/>
              </a:ext>
            </a:extLst>
          </p:cNvPr>
          <p:cNvGrpSpPr/>
          <p:nvPr/>
        </p:nvGrpSpPr>
        <p:grpSpPr>
          <a:xfrm>
            <a:off x="-255214" y="4092679"/>
            <a:ext cx="1992056" cy="1349042"/>
            <a:chOff x="5418870" y="1334547"/>
            <a:chExt cx="1992056" cy="1349042"/>
          </a:xfrm>
        </p:grpSpPr>
        <p:sp>
          <p:nvSpPr>
            <p:cNvPr id="13" name="TextBox 12">
              <a:extLst>
                <a:ext uri="{FF2B5EF4-FFF2-40B4-BE49-F238E27FC236}">
                  <a16:creationId xmlns:a16="http://schemas.microsoft.com/office/drawing/2014/main" id="{92330109-2FDE-43F6-991E-541EA2FAA777}"/>
                </a:ext>
              </a:extLst>
            </p:cNvPr>
            <p:cNvSpPr txBox="1"/>
            <p:nvPr/>
          </p:nvSpPr>
          <p:spPr>
            <a:xfrm>
              <a:off x="5418870" y="1334547"/>
              <a:ext cx="1992056"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EEG</a:t>
              </a:r>
            </a:p>
          </p:txBody>
        </p:sp>
        <p:pic>
          <p:nvPicPr>
            <p:cNvPr id="3074" name="Picture 2" descr="1,334 Eeg Test Stock Photos, Pictures &amp;amp; Royalty-Free Images - iStock">
              <a:extLst>
                <a:ext uri="{FF2B5EF4-FFF2-40B4-BE49-F238E27FC236}">
                  <a16:creationId xmlns:a16="http://schemas.microsoft.com/office/drawing/2014/main" id="{CFF9F84E-3407-4726-9981-8EF9FBF79D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0442" y="1750229"/>
              <a:ext cx="1204640" cy="9333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18FAF49-6E2B-49D9-8DBA-421D1D6928D2}"/>
              </a:ext>
            </a:extLst>
          </p:cNvPr>
          <p:cNvGrpSpPr/>
          <p:nvPr/>
        </p:nvGrpSpPr>
        <p:grpSpPr>
          <a:xfrm>
            <a:off x="9827618" y="4193160"/>
            <a:ext cx="2248024" cy="1520197"/>
            <a:chOff x="7717071" y="4870564"/>
            <a:chExt cx="2248024" cy="1520197"/>
          </a:xfrm>
        </p:grpSpPr>
        <p:pic>
          <p:nvPicPr>
            <p:cNvPr id="3076" name="Picture 4" descr="MC10's BioStamp nPoint Biometric Recording System Cleared by FDA">
              <a:extLst>
                <a:ext uri="{FF2B5EF4-FFF2-40B4-BE49-F238E27FC236}">
                  <a16:creationId xmlns:a16="http://schemas.microsoft.com/office/drawing/2014/main" id="{925F468B-D931-466C-A7D6-EE7104081F6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831" t="10870" r="11261" b="13346"/>
            <a:stretch/>
          </p:blipFill>
          <p:spPr bwMode="auto">
            <a:xfrm>
              <a:off x="7915415" y="5361822"/>
              <a:ext cx="2049680" cy="1028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B07EC36-8C17-46E1-917A-09399D5FAE84}"/>
                </a:ext>
              </a:extLst>
            </p:cNvPr>
            <p:cNvSpPr txBox="1"/>
            <p:nvPr/>
          </p:nvSpPr>
          <p:spPr>
            <a:xfrm>
              <a:off x="7717071" y="4870564"/>
              <a:ext cx="2248024" cy="3859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Wearables</a:t>
              </a:r>
            </a:p>
          </p:txBody>
        </p:sp>
      </p:grpSp>
      <p:grpSp>
        <p:nvGrpSpPr>
          <p:cNvPr id="19" name="Group 18">
            <a:extLst>
              <a:ext uri="{FF2B5EF4-FFF2-40B4-BE49-F238E27FC236}">
                <a16:creationId xmlns:a16="http://schemas.microsoft.com/office/drawing/2014/main" id="{D06B72EB-A835-455D-9C24-CA910A44BCD0}"/>
              </a:ext>
            </a:extLst>
          </p:cNvPr>
          <p:cNvGrpSpPr/>
          <p:nvPr/>
        </p:nvGrpSpPr>
        <p:grpSpPr>
          <a:xfrm>
            <a:off x="2505989" y="4137972"/>
            <a:ext cx="2344548" cy="1568317"/>
            <a:chOff x="5204405" y="4984187"/>
            <a:chExt cx="2344548" cy="1568317"/>
          </a:xfrm>
        </p:grpSpPr>
        <p:sp>
          <p:nvSpPr>
            <p:cNvPr id="11" name="TextBox 10">
              <a:extLst>
                <a:ext uri="{FF2B5EF4-FFF2-40B4-BE49-F238E27FC236}">
                  <a16:creationId xmlns:a16="http://schemas.microsoft.com/office/drawing/2014/main" id="{37E1DBCA-5268-4B84-BC97-2974738B1B9A}"/>
                </a:ext>
              </a:extLst>
            </p:cNvPr>
            <p:cNvSpPr txBox="1"/>
            <p:nvPr/>
          </p:nvSpPr>
          <p:spPr>
            <a:xfrm>
              <a:off x="5204405" y="4984187"/>
              <a:ext cx="2344548" cy="396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Biospecimens </a:t>
              </a:r>
            </a:p>
          </p:txBody>
        </p:sp>
        <p:pic>
          <p:nvPicPr>
            <p:cNvPr id="104" name="Picture 2" descr="http://iiad.tamu.edu/wp-content/uploads/2013/02/JWL_3819.jpg">
              <a:extLst>
                <a:ext uri="{FF2B5EF4-FFF2-40B4-BE49-F238E27FC236}">
                  <a16:creationId xmlns:a16="http://schemas.microsoft.com/office/drawing/2014/main" id="{005F6B37-9D6B-492E-812C-4D4258141E8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
            <a:stretch/>
          </p:blipFill>
          <p:spPr bwMode="auto">
            <a:xfrm>
              <a:off x="5404919" y="5400466"/>
              <a:ext cx="1763301" cy="1152038"/>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ffectLst>
              <a:softEdge rad="381000"/>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FACBA5A8-C198-439E-8FEA-D22AA04C07D6}"/>
              </a:ext>
            </a:extLst>
          </p:cNvPr>
          <p:cNvGrpSpPr/>
          <p:nvPr/>
        </p:nvGrpSpPr>
        <p:grpSpPr>
          <a:xfrm>
            <a:off x="972923" y="3076905"/>
            <a:ext cx="2248024" cy="1833744"/>
            <a:chOff x="5441639" y="2993668"/>
            <a:chExt cx="2248024" cy="1833744"/>
          </a:xfrm>
        </p:grpSpPr>
        <p:pic>
          <p:nvPicPr>
            <p:cNvPr id="1026" name="Picture 2" descr="Do Antidepressants During Pregnancy Affect Fetal Brain Development?">
              <a:extLst>
                <a:ext uri="{FF2B5EF4-FFF2-40B4-BE49-F238E27FC236}">
                  <a16:creationId xmlns:a16="http://schemas.microsoft.com/office/drawing/2014/main" id="{844DD12F-D6FD-458F-9D7D-CD7A6D4CBBD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5879183" y="3433862"/>
              <a:ext cx="1427144" cy="139355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F7647EC-3D92-DF48-9E68-9205C0D94483}"/>
                </a:ext>
              </a:extLst>
            </p:cNvPr>
            <p:cNvSpPr txBox="1"/>
            <p:nvPr/>
          </p:nvSpPr>
          <p:spPr>
            <a:xfrm>
              <a:off x="5441639" y="2993668"/>
              <a:ext cx="2248024" cy="65692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Pregnancy</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History</a:t>
              </a:r>
            </a:p>
          </p:txBody>
        </p:sp>
      </p:grpSp>
      <p:pic>
        <p:nvPicPr>
          <p:cNvPr id="6" name="Picture 5">
            <a:extLst>
              <a:ext uri="{FF2B5EF4-FFF2-40B4-BE49-F238E27FC236}">
                <a16:creationId xmlns:a16="http://schemas.microsoft.com/office/drawing/2014/main" id="{9FAB95F9-EBFE-4D4A-A4F4-50002E0F5E71}"/>
              </a:ext>
            </a:extLst>
          </p:cNvPr>
          <p:cNvPicPr>
            <a:picLocks noChangeAspect="1"/>
          </p:cNvPicPr>
          <p:nvPr/>
        </p:nvPicPr>
        <p:blipFill>
          <a:blip r:embed="rId12"/>
          <a:stretch>
            <a:fillRect/>
          </a:stretch>
        </p:blipFill>
        <p:spPr>
          <a:xfrm>
            <a:off x="10302484" y="3288127"/>
            <a:ext cx="1285281" cy="730987"/>
          </a:xfrm>
          <a:prstGeom prst="rect">
            <a:avLst/>
          </a:prstGeom>
        </p:spPr>
      </p:pic>
      <p:pic>
        <p:nvPicPr>
          <p:cNvPr id="30" name="Picture 29">
            <a:extLst>
              <a:ext uri="{FF2B5EF4-FFF2-40B4-BE49-F238E27FC236}">
                <a16:creationId xmlns:a16="http://schemas.microsoft.com/office/drawing/2014/main" id="{BEACDE3B-631E-41B7-8CC8-430C5CEFC886}"/>
              </a:ext>
            </a:extLst>
          </p:cNvPr>
          <p:cNvPicPr>
            <a:picLocks noChangeAspect="1"/>
          </p:cNvPicPr>
          <p:nvPr/>
        </p:nvPicPr>
        <p:blipFill rotWithShape="1">
          <a:blip r:embed="rId13"/>
          <a:srcRect l="23844" t="24215" r="30873" b="36333"/>
          <a:stretch/>
        </p:blipFill>
        <p:spPr>
          <a:xfrm>
            <a:off x="0" y="6191794"/>
            <a:ext cx="1439387" cy="666206"/>
          </a:xfrm>
          <a:prstGeom prst="rect">
            <a:avLst/>
          </a:prstGeom>
        </p:spPr>
      </p:pic>
      <p:sp>
        <p:nvSpPr>
          <p:cNvPr id="34" name="TextBox 33">
            <a:extLst>
              <a:ext uri="{FF2B5EF4-FFF2-40B4-BE49-F238E27FC236}">
                <a16:creationId xmlns:a16="http://schemas.microsoft.com/office/drawing/2014/main" id="{A406B381-E787-4B07-BA85-B86FC65A8E9E}"/>
              </a:ext>
            </a:extLst>
          </p:cNvPr>
          <p:cNvSpPr txBox="1"/>
          <p:nvPr/>
        </p:nvSpPr>
        <p:spPr>
          <a:xfrm>
            <a:off x="9720416" y="6389327"/>
            <a:ext cx="23552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4"/>
              </a:rPr>
              <a:t>https://hbcdstudy.org/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5" name="TextBox 34">
            <a:extLst>
              <a:ext uri="{FF2B5EF4-FFF2-40B4-BE49-F238E27FC236}">
                <a16:creationId xmlns:a16="http://schemas.microsoft.com/office/drawing/2014/main" id="{034DBD8A-2FCF-4BFB-9ED8-605CCF97F68D}"/>
              </a:ext>
            </a:extLst>
          </p:cNvPr>
          <p:cNvSpPr txBox="1"/>
          <p:nvPr/>
        </p:nvSpPr>
        <p:spPr>
          <a:xfrm>
            <a:off x="116358" y="1060581"/>
            <a:ext cx="11884053" cy="369332"/>
          </a:xfrm>
          <a:prstGeom prst="rect">
            <a:avLst/>
          </a:prstGeom>
          <a:noFill/>
        </p:spPr>
        <p:txBody>
          <a:bodyPr wrap="square">
            <a:spAutoFit/>
          </a:bodyPr>
          <a:lstStyle/>
          <a:p>
            <a:pPr marL="0" marR="0" lvl="0" indent="0" algn="ctr" defTabSz="513218"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NIDA, NIMH, NINDS, NIAAA, NICHD, NIBIB, NIEHS, NIMHD, OBSSR, ORWH, NEI, NIH HEAL Initiative</a:t>
            </a:r>
          </a:p>
        </p:txBody>
      </p:sp>
    </p:spTree>
    <p:extLst>
      <p:ext uri="{BB962C8B-B14F-4D97-AF65-F5344CB8AC3E}">
        <p14:creationId xmlns:p14="http://schemas.microsoft.com/office/powerpoint/2010/main" val="4023365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068E8F2-F218-41D0-8A26-A7001B183143}"/>
              </a:ext>
            </a:extLst>
          </p:cNvPr>
          <p:cNvSpPr>
            <a:spLocks noGrp="1"/>
          </p:cNvSpPr>
          <p:nvPr>
            <p:ph type="title"/>
          </p:nvPr>
        </p:nvSpPr>
        <p:spPr>
          <a:xfrm>
            <a:off x="440352" y="181534"/>
            <a:ext cx="11430000" cy="962230"/>
          </a:xfrm>
        </p:spPr>
        <p:txBody>
          <a:bodyPr/>
          <a:lstStyle/>
          <a:p>
            <a:pPr algn="ctr"/>
            <a:r>
              <a:rPr lang="en-US" cap="all" dirty="0">
                <a:solidFill>
                  <a:schemeClr val="tx1"/>
                </a:solidFill>
                <a:latin typeface="Calibri Light" panose="020F0302020204030204" pitchFamily="34" charset="0"/>
                <a:cs typeface="Calibri Light" panose="020F0302020204030204" pitchFamily="34" charset="0"/>
              </a:rPr>
              <a:t>Overdose Deaths Continue to Rise: </a:t>
            </a:r>
            <a:br>
              <a:rPr lang="en-US" cap="all" dirty="0">
                <a:solidFill>
                  <a:schemeClr val="tx1"/>
                </a:solidFill>
                <a:latin typeface="Calibri Light" panose="020F0302020204030204" pitchFamily="34" charset="0"/>
                <a:cs typeface="Calibri Light" panose="020F0302020204030204" pitchFamily="34" charset="0"/>
              </a:rPr>
            </a:br>
            <a:r>
              <a:rPr lang="en-US" sz="2800" cap="small" dirty="0">
                <a:solidFill>
                  <a:schemeClr val="tx1"/>
                </a:solidFill>
                <a:latin typeface="Calibri Light" panose="020F0302020204030204" pitchFamily="34" charset="0"/>
                <a:cs typeface="Calibri Light" panose="020F0302020204030204" pitchFamily="34" charset="0"/>
              </a:rPr>
              <a:t>Provisional* Drug Overdose Deaths 12-months ending in select months</a:t>
            </a:r>
          </a:p>
        </p:txBody>
      </p:sp>
      <p:graphicFrame>
        <p:nvGraphicFramePr>
          <p:cNvPr id="9" name="Content Placeholder 8">
            <a:extLst>
              <a:ext uri="{FF2B5EF4-FFF2-40B4-BE49-F238E27FC236}">
                <a16:creationId xmlns:a16="http://schemas.microsoft.com/office/drawing/2014/main" id="{03C14FD5-BDFC-477F-B448-6E53CEE08979}"/>
              </a:ext>
            </a:extLst>
          </p:cNvPr>
          <p:cNvGraphicFramePr>
            <a:graphicFrameLocks noGrp="1"/>
          </p:cNvGraphicFramePr>
          <p:nvPr>
            <p:ph idx="1"/>
            <p:extLst>
              <p:ext uri="{D42A27DB-BD31-4B8C-83A1-F6EECF244321}">
                <p14:modId xmlns:p14="http://schemas.microsoft.com/office/powerpoint/2010/main" val="1019111734"/>
              </p:ext>
            </p:extLst>
          </p:nvPr>
        </p:nvGraphicFramePr>
        <p:xfrm>
          <a:off x="174609" y="1382787"/>
          <a:ext cx="11826893" cy="4153386"/>
        </p:xfrm>
        <a:graphic>
          <a:graphicData uri="http://schemas.openxmlformats.org/drawingml/2006/table">
            <a:tbl>
              <a:tblPr/>
              <a:tblGrid>
                <a:gridCol w="1622293">
                  <a:extLst>
                    <a:ext uri="{9D8B030D-6E8A-4147-A177-3AD203B41FA5}">
                      <a16:colId xmlns:a16="http://schemas.microsoft.com/office/drawing/2014/main" val="2305153355"/>
                    </a:ext>
                  </a:extLst>
                </a:gridCol>
                <a:gridCol w="1244010">
                  <a:extLst>
                    <a:ext uri="{9D8B030D-6E8A-4147-A177-3AD203B41FA5}">
                      <a16:colId xmlns:a16="http://schemas.microsoft.com/office/drawing/2014/main" val="2444868791"/>
                    </a:ext>
                  </a:extLst>
                </a:gridCol>
                <a:gridCol w="1124672">
                  <a:extLst>
                    <a:ext uri="{9D8B030D-6E8A-4147-A177-3AD203B41FA5}">
                      <a16:colId xmlns:a16="http://schemas.microsoft.com/office/drawing/2014/main" val="2306209472"/>
                    </a:ext>
                  </a:extLst>
                </a:gridCol>
                <a:gridCol w="1571625">
                  <a:extLst>
                    <a:ext uri="{9D8B030D-6E8A-4147-A177-3AD203B41FA5}">
                      <a16:colId xmlns:a16="http://schemas.microsoft.com/office/drawing/2014/main" val="1941017200"/>
                    </a:ext>
                  </a:extLst>
                </a:gridCol>
                <a:gridCol w="1477852">
                  <a:extLst>
                    <a:ext uri="{9D8B030D-6E8A-4147-A177-3AD203B41FA5}">
                      <a16:colId xmlns:a16="http://schemas.microsoft.com/office/drawing/2014/main" val="4079685133"/>
                    </a:ext>
                  </a:extLst>
                </a:gridCol>
                <a:gridCol w="1542320">
                  <a:extLst>
                    <a:ext uri="{9D8B030D-6E8A-4147-A177-3AD203B41FA5}">
                      <a16:colId xmlns:a16="http://schemas.microsoft.com/office/drawing/2014/main" val="3916479451"/>
                    </a:ext>
                  </a:extLst>
                </a:gridCol>
                <a:gridCol w="1329677">
                  <a:extLst>
                    <a:ext uri="{9D8B030D-6E8A-4147-A177-3AD203B41FA5}">
                      <a16:colId xmlns:a16="http://schemas.microsoft.com/office/drawing/2014/main" val="2170741806"/>
                    </a:ext>
                  </a:extLst>
                </a:gridCol>
                <a:gridCol w="1914444">
                  <a:extLst>
                    <a:ext uri="{9D8B030D-6E8A-4147-A177-3AD203B41FA5}">
                      <a16:colId xmlns:a16="http://schemas.microsoft.com/office/drawing/2014/main" val="2923302960"/>
                    </a:ext>
                  </a:extLst>
                </a:gridCol>
              </a:tblGrid>
              <a:tr h="688445">
                <a:tc>
                  <a:txBody>
                    <a:bodyPr/>
                    <a:lstStyle/>
                    <a:p>
                      <a:pPr algn="ctr" fontAlgn="b">
                        <a:spcBef>
                          <a:spcPts val="0"/>
                        </a:spcBef>
                        <a:spcAft>
                          <a:spcPts val="0"/>
                        </a:spcAft>
                      </a:pPr>
                      <a:endParaRPr lang="en-US" sz="2000" b="0" i="0" u="none" strike="noStrike" dirty="0">
                        <a:solidFill>
                          <a:schemeClr val="bg1"/>
                        </a:solidFill>
                        <a:effectLst/>
                        <a:latin typeface="+mn-lt"/>
                        <a:cs typeface="Calibri" panose="020F0502020204030204" pitchFamily="34" charset="0"/>
                      </a:endParaRPr>
                    </a:p>
                  </a:txBody>
                  <a:tcPr marL="12843" marR="12843" marT="12254" marB="0" anchor="ctr">
                    <a:lnL>
                      <a:noFill/>
                    </a:lnL>
                    <a:lnR>
                      <a:noFill/>
                    </a:lnR>
                    <a:lnT>
                      <a:noFill/>
                    </a:lnT>
                    <a:lnB>
                      <a:noFill/>
                    </a:lnB>
                    <a:solidFill>
                      <a:srgbClr val="255E91"/>
                    </a:solidFill>
                  </a:tcPr>
                </a:tc>
                <a:tc>
                  <a:txBody>
                    <a:bodyPr/>
                    <a:lstStyle/>
                    <a:p>
                      <a:pPr algn="ctr" fontAlgn="ctr">
                        <a:spcBef>
                          <a:spcPts val="0"/>
                        </a:spcBef>
                        <a:spcAft>
                          <a:spcPts val="0"/>
                        </a:spcAft>
                      </a:pPr>
                      <a:r>
                        <a:rPr lang="en-US" sz="1600" b="0" i="0" u="none" strike="noStrike" dirty="0">
                          <a:solidFill>
                            <a:schemeClr val="bg1"/>
                          </a:solidFill>
                          <a:effectLst/>
                          <a:latin typeface="+mn-lt"/>
                          <a:cs typeface="Calibri" panose="020F0502020204030204" pitchFamily="34" charset="0"/>
                        </a:rPr>
                        <a:t>ALL </a:t>
                      </a:r>
                    </a:p>
                    <a:p>
                      <a:pPr algn="ctr" fontAlgn="ctr">
                        <a:spcBef>
                          <a:spcPts val="0"/>
                        </a:spcBef>
                        <a:spcAft>
                          <a:spcPts val="0"/>
                        </a:spcAft>
                      </a:pPr>
                      <a:r>
                        <a:rPr lang="en-US" sz="1600" b="0" i="0" u="none" strike="noStrike" dirty="0">
                          <a:solidFill>
                            <a:schemeClr val="bg1"/>
                          </a:solidFill>
                          <a:effectLst/>
                          <a:latin typeface="+mn-lt"/>
                          <a:cs typeface="Calibri" panose="020F0502020204030204" pitchFamily="34" charset="0"/>
                        </a:rPr>
                        <a:t>DRUGS</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a:noFill/>
                    </a:lnB>
                    <a:solidFill>
                      <a:srgbClr val="255E91"/>
                    </a:solidFill>
                  </a:tcPr>
                </a:tc>
                <a:tc>
                  <a:txBody>
                    <a:bodyPr/>
                    <a:lstStyle/>
                    <a:p>
                      <a:pPr algn="ctr" fontAlgn="ctr">
                        <a:spcBef>
                          <a:spcPts val="0"/>
                        </a:spcBef>
                        <a:spcAft>
                          <a:spcPts val="0"/>
                        </a:spcAft>
                      </a:pPr>
                      <a:r>
                        <a:rPr lang="en-US" sz="1600" b="0" i="0" u="none" strike="noStrike" dirty="0">
                          <a:solidFill>
                            <a:schemeClr val="bg1"/>
                          </a:solidFill>
                          <a:effectLst/>
                          <a:latin typeface="+mn-lt"/>
                          <a:cs typeface="Calibri" panose="020F0502020204030204" pitchFamily="34" charset="0"/>
                        </a:rPr>
                        <a:t>HEROIN</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a:noFill/>
                    </a:lnB>
                    <a:solidFill>
                      <a:srgbClr val="255E91"/>
                    </a:solidFill>
                  </a:tcPr>
                </a:tc>
                <a:tc>
                  <a:txBody>
                    <a:bodyPr/>
                    <a:lstStyle/>
                    <a:p>
                      <a:pPr algn="ctr" fontAlgn="ctr">
                        <a:spcBef>
                          <a:spcPts val="0"/>
                        </a:spcBef>
                        <a:spcAft>
                          <a:spcPts val="0"/>
                        </a:spcAft>
                      </a:pPr>
                      <a:r>
                        <a:rPr lang="en-US" sz="1600" b="0" i="0" u="none" strike="noStrike" dirty="0">
                          <a:solidFill>
                            <a:schemeClr val="bg1"/>
                          </a:solidFill>
                          <a:effectLst/>
                          <a:latin typeface="+mn-lt"/>
                          <a:cs typeface="Calibri" panose="020F0502020204030204" pitchFamily="34" charset="0"/>
                        </a:rPr>
                        <a:t>NAT &amp; SEMI SYNTHETIC</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a:noFill/>
                    </a:lnB>
                    <a:solidFill>
                      <a:srgbClr val="255E91"/>
                    </a:solidFill>
                  </a:tcPr>
                </a:tc>
                <a:tc>
                  <a:txBody>
                    <a:bodyPr/>
                    <a:lstStyle/>
                    <a:p>
                      <a:pPr algn="ctr" fontAlgn="ctr">
                        <a:spcBef>
                          <a:spcPts val="0"/>
                        </a:spcBef>
                        <a:spcAft>
                          <a:spcPts val="0"/>
                        </a:spcAft>
                      </a:pPr>
                      <a:r>
                        <a:rPr lang="en-US" sz="1600" b="0" i="0" u="none" strike="noStrike" dirty="0">
                          <a:solidFill>
                            <a:schemeClr val="bg1"/>
                          </a:solidFill>
                          <a:effectLst/>
                          <a:latin typeface="+mn-lt"/>
                          <a:cs typeface="Calibri" panose="020F0502020204030204" pitchFamily="34" charset="0"/>
                        </a:rPr>
                        <a:t>METHADONE</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a:noFill/>
                    </a:lnB>
                    <a:solidFill>
                      <a:srgbClr val="255E91"/>
                    </a:solidFill>
                  </a:tcPr>
                </a:tc>
                <a:tc>
                  <a:txBody>
                    <a:bodyPr/>
                    <a:lstStyle/>
                    <a:p>
                      <a:pPr algn="ctr" fontAlgn="ctr">
                        <a:spcBef>
                          <a:spcPts val="0"/>
                        </a:spcBef>
                        <a:spcAft>
                          <a:spcPts val="0"/>
                        </a:spcAft>
                      </a:pPr>
                      <a:r>
                        <a:rPr lang="en-US" sz="1600" b="0" i="0" u="none" strike="noStrike" dirty="0">
                          <a:solidFill>
                            <a:schemeClr val="bg1"/>
                          </a:solidFill>
                          <a:effectLst/>
                          <a:latin typeface="+mn-lt"/>
                          <a:cs typeface="Calibri" panose="020F0502020204030204" pitchFamily="34" charset="0"/>
                        </a:rPr>
                        <a:t>SYNTHETIC OPIOIDS (mainly illicit fentanyl)</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a:noFill/>
                    </a:lnB>
                    <a:solidFill>
                      <a:srgbClr val="255E91"/>
                    </a:solidFill>
                  </a:tcPr>
                </a:tc>
                <a:tc>
                  <a:txBody>
                    <a:bodyPr/>
                    <a:lstStyle/>
                    <a:p>
                      <a:pPr algn="ctr" fontAlgn="ctr">
                        <a:spcBef>
                          <a:spcPts val="0"/>
                        </a:spcBef>
                        <a:spcAft>
                          <a:spcPts val="0"/>
                        </a:spcAft>
                      </a:pPr>
                      <a:r>
                        <a:rPr lang="en-US" sz="1600" b="0" i="0" u="none" strike="noStrike" dirty="0">
                          <a:solidFill>
                            <a:schemeClr val="bg1"/>
                          </a:solidFill>
                          <a:effectLst/>
                          <a:latin typeface="+mn-lt"/>
                          <a:cs typeface="Calibri" panose="020F0502020204030204" pitchFamily="34" charset="0"/>
                        </a:rPr>
                        <a:t>COCAINE</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a:noFill/>
                    </a:lnB>
                    <a:solidFill>
                      <a:srgbClr val="255E91"/>
                    </a:solidFill>
                  </a:tcPr>
                </a:tc>
                <a:tc>
                  <a:txBody>
                    <a:bodyPr/>
                    <a:lstStyle/>
                    <a:p>
                      <a:pPr algn="ctr" fontAlgn="ctr">
                        <a:spcBef>
                          <a:spcPts val="0"/>
                        </a:spcBef>
                        <a:spcAft>
                          <a:spcPts val="0"/>
                        </a:spcAft>
                      </a:pPr>
                      <a:r>
                        <a:rPr lang="en-US" sz="1600" b="0" i="0" u="none" strike="noStrike" dirty="0">
                          <a:solidFill>
                            <a:schemeClr val="bg1"/>
                          </a:solidFill>
                          <a:effectLst/>
                          <a:latin typeface="+mn-lt"/>
                          <a:cs typeface="Calibri" panose="020F0502020204030204" pitchFamily="34" charset="0"/>
                        </a:rPr>
                        <a:t>OTHER PSYCHO-STIMULANTS (mainly meth)</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a:noFill/>
                    </a:lnB>
                    <a:solidFill>
                      <a:srgbClr val="255E91"/>
                    </a:solidFill>
                  </a:tcPr>
                </a:tc>
                <a:extLst>
                  <a:ext uri="{0D108BD9-81ED-4DB2-BD59-A6C34878D82A}">
                    <a16:rowId xmlns:a16="http://schemas.microsoft.com/office/drawing/2014/main" val="550926658"/>
                  </a:ext>
                </a:extLst>
              </a:tr>
              <a:tr h="729864">
                <a:tc>
                  <a:txBody>
                    <a:bodyPr/>
                    <a:lstStyle/>
                    <a:p>
                      <a:pPr algn="ctr" fontAlgn="b">
                        <a:spcBef>
                          <a:spcPts val="0"/>
                        </a:spcBef>
                        <a:spcAft>
                          <a:spcPts val="0"/>
                        </a:spcAft>
                      </a:pPr>
                      <a:r>
                        <a:rPr lang="en-US" sz="2100" b="0" i="0" u="none" strike="noStrike" dirty="0">
                          <a:solidFill>
                            <a:schemeClr val="tx1"/>
                          </a:solidFill>
                          <a:effectLst/>
                          <a:latin typeface="+mn-lt"/>
                        </a:rPr>
                        <a:t>9/2021*</a:t>
                      </a:r>
                      <a:endParaRPr lang="en-US" sz="3500" b="0" i="0" u="none" strike="noStrike" dirty="0">
                        <a:solidFill>
                          <a:schemeClr val="tx1"/>
                        </a:solidFill>
                        <a:effectLst/>
                        <a:latin typeface="+mn-lt"/>
                      </a:endParaRPr>
                    </a:p>
                  </a:txBody>
                  <a:tcPr marL="12843" marR="12843" marT="12254" marB="0" anchor="ctr">
                    <a:lnL>
                      <a:noFill/>
                    </a:lnL>
                    <a:lnR>
                      <a:noFill/>
                    </a:lnR>
                    <a:lnT>
                      <a:noFill/>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100" b="0" i="0" u="none" strike="noStrike" dirty="0">
                          <a:effectLst/>
                          <a:latin typeface="+mn-lt"/>
                        </a:rPr>
                        <a:t>105,562</a:t>
                      </a:r>
                    </a:p>
                  </a:txBody>
                  <a:tcPr marL="12843" marR="12843" marT="12254" marB="0" anchor="ctr">
                    <a:lnL>
                      <a:noFill/>
                    </a:lnL>
                    <a:lnR>
                      <a:noFill/>
                    </a:lnR>
                    <a:lnT>
                      <a:noFill/>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100" b="0" i="0" u="none" strike="noStrike" dirty="0">
                          <a:effectLst/>
                          <a:latin typeface="+mn-lt"/>
                        </a:rPr>
                        <a:t>10,232</a:t>
                      </a:r>
                    </a:p>
                  </a:txBody>
                  <a:tcPr marL="12843" marR="12843" marT="12254" marB="0" anchor="ctr">
                    <a:lnL>
                      <a:noFill/>
                    </a:lnL>
                    <a:lnR>
                      <a:noFill/>
                    </a:lnR>
                    <a:lnT>
                      <a:noFill/>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13,994</a:t>
                      </a:r>
                    </a:p>
                  </a:txBody>
                  <a:tcPr marL="12843" marR="12843" marT="12254" marB="0" anchor="ctr">
                    <a:lnL>
                      <a:noFill/>
                    </a:lnL>
                    <a:lnR>
                      <a:noFill/>
                    </a:lnR>
                    <a:lnT>
                      <a:noFill/>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3,727</a:t>
                      </a:r>
                    </a:p>
                  </a:txBody>
                  <a:tcPr marL="12843" marR="12843" marT="12254" marB="0" anchor="ctr">
                    <a:lnL>
                      <a:noFill/>
                    </a:lnL>
                    <a:lnR>
                      <a:noFill/>
                    </a:lnR>
                    <a:lnT>
                      <a:noFill/>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68,930</a:t>
                      </a:r>
                    </a:p>
                  </a:txBody>
                  <a:tcPr marL="12843" marR="12843" marT="12254" marB="0" anchor="ctr">
                    <a:lnL>
                      <a:noFill/>
                    </a:lnL>
                    <a:lnR>
                      <a:noFill/>
                    </a:lnR>
                    <a:lnT>
                      <a:noFill/>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23,157</a:t>
                      </a:r>
                    </a:p>
                  </a:txBody>
                  <a:tcPr marL="12843" marR="12843" marT="12254" marB="0" anchor="ctr">
                    <a:lnL>
                      <a:noFill/>
                    </a:lnL>
                    <a:lnR>
                      <a:noFill/>
                    </a:lnR>
                    <a:lnT>
                      <a:noFill/>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31,656</a:t>
                      </a:r>
                    </a:p>
                  </a:txBody>
                  <a:tcPr marL="12843" marR="12843" marT="12254" marB="0" anchor="ctr">
                    <a:lnL>
                      <a:noFill/>
                    </a:lnL>
                    <a:lnR>
                      <a:noFill/>
                    </a:lnR>
                    <a:lnT>
                      <a:noFill/>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773684057"/>
                  </a:ext>
                </a:extLst>
              </a:tr>
              <a:tr h="701534">
                <a:tc>
                  <a:txBody>
                    <a:bodyPr/>
                    <a:lstStyle/>
                    <a:p>
                      <a:pPr algn="ctr" fontAlgn="b">
                        <a:spcBef>
                          <a:spcPts val="0"/>
                        </a:spcBef>
                        <a:spcAft>
                          <a:spcPts val="0"/>
                        </a:spcAft>
                      </a:pPr>
                      <a:r>
                        <a:rPr lang="en-US" sz="2100" b="0" i="0" u="none" strike="noStrike" dirty="0">
                          <a:solidFill>
                            <a:schemeClr val="tx1"/>
                          </a:solidFill>
                          <a:effectLst/>
                          <a:latin typeface="+mn-lt"/>
                        </a:rPr>
                        <a:t>12/2021*</a:t>
                      </a:r>
                      <a:endParaRPr lang="en-US" sz="3500" b="0" i="0" u="none" strike="noStrike" dirty="0">
                        <a:solidFill>
                          <a:schemeClr val="tx1"/>
                        </a:solidFill>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spcBef>
                          <a:spcPts val="0"/>
                        </a:spcBef>
                        <a:spcAft>
                          <a:spcPts val="0"/>
                        </a:spcAft>
                      </a:pPr>
                      <a:r>
                        <a:rPr lang="en-US" sz="2100" b="0" i="0" u="none" strike="noStrike" dirty="0">
                          <a:effectLst/>
                          <a:latin typeface="+mn-lt"/>
                        </a:rPr>
                        <a:t>109,179</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100" b="0" i="0" u="none" strike="noStrike" dirty="0">
                          <a:effectLst/>
                          <a:latin typeface="+mn-lt"/>
                        </a:rPr>
                        <a:t>9,411</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13,906</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3,765</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72,484</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25,174</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33,637</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965455258"/>
                  </a:ext>
                </a:extLst>
              </a:tr>
              <a:tr h="762000">
                <a:tc>
                  <a:txBody>
                    <a:bodyPr/>
                    <a:lstStyle/>
                    <a:p>
                      <a:pPr algn="ctr" fontAlgn="b">
                        <a:spcBef>
                          <a:spcPts val="0"/>
                        </a:spcBef>
                        <a:spcAft>
                          <a:spcPts val="0"/>
                        </a:spcAft>
                      </a:pPr>
                      <a:r>
                        <a:rPr lang="en-US" sz="2100" b="0" i="0" u="none" strike="noStrike" dirty="0">
                          <a:solidFill>
                            <a:schemeClr val="tx1"/>
                          </a:solidFill>
                          <a:effectLst/>
                          <a:latin typeface="+mn-lt"/>
                        </a:rPr>
                        <a:t>9/2022*</a:t>
                      </a:r>
                      <a:endParaRPr lang="en-US" sz="3500" b="0" i="0" u="none" strike="noStrike" dirty="0">
                        <a:solidFill>
                          <a:schemeClr val="tx1"/>
                        </a:solidFill>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spcBef>
                          <a:spcPts val="0"/>
                        </a:spcBef>
                        <a:spcAft>
                          <a:spcPts val="0"/>
                        </a:spcAft>
                      </a:pPr>
                      <a:r>
                        <a:rPr lang="en-US" sz="2100" b="0" i="0" u="none" strike="noStrike" dirty="0">
                          <a:effectLst/>
                          <a:latin typeface="+mn-lt"/>
                        </a:rPr>
                        <a:t>106,840</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6,539</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12,089</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100" b="0" i="0" u="none" strike="noStrike" dirty="0">
                          <a:effectLst/>
                          <a:latin typeface="+mn-lt"/>
                        </a:rPr>
                        <a:t>3,305</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72,708</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26,738</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dirty="0">
                          <a:effectLst/>
                          <a:latin typeface="+mn-lt"/>
                        </a:rPr>
                        <a:t>33,378</a:t>
                      </a: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65589195"/>
                  </a:ext>
                </a:extLst>
              </a:tr>
              <a:tr h="729864">
                <a:tc>
                  <a:txBody>
                    <a:bodyPr/>
                    <a:lstStyle/>
                    <a:p>
                      <a:pPr algn="ctr" fontAlgn="b">
                        <a:spcBef>
                          <a:spcPts val="0"/>
                        </a:spcBef>
                        <a:spcAft>
                          <a:spcPts val="0"/>
                        </a:spcAft>
                      </a:pPr>
                      <a:r>
                        <a:rPr lang="en-US" sz="2100" b="0" i="0" u="none" strike="noStrike" dirty="0">
                          <a:solidFill>
                            <a:schemeClr val="tx1"/>
                          </a:solidFill>
                          <a:effectLst/>
                          <a:latin typeface="Calibri "/>
                        </a:rPr>
                        <a:t>Percent Change </a:t>
                      </a:r>
                    </a:p>
                    <a:p>
                      <a:pPr algn="ctr" fontAlgn="b">
                        <a:spcBef>
                          <a:spcPts val="0"/>
                        </a:spcBef>
                        <a:spcAft>
                          <a:spcPts val="0"/>
                        </a:spcAft>
                      </a:pPr>
                      <a:r>
                        <a:rPr lang="en-US" sz="2100" b="0" i="0" u="none" strike="noStrike" dirty="0">
                          <a:solidFill>
                            <a:schemeClr val="tx1"/>
                          </a:solidFill>
                          <a:effectLst/>
                          <a:latin typeface="+mn-lt"/>
                        </a:rPr>
                        <a:t>9/21-9/22</a:t>
                      </a:r>
                      <a:endParaRPr lang="en-US" sz="3500" b="0" i="0" u="none" strike="noStrike" dirty="0">
                        <a:solidFill>
                          <a:schemeClr val="tx1"/>
                        </a:solidFill>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spcBef>
                          <a:spcPts val="0"/>
                        </a:spcBef>
                        <a:spcAft>
                          <a:spcPts val="0"/>
                        </a:spcAft>
                      </a:pPr>
                      <a:r>
                        <a:rPr lang="en-US" sz="2100" b="1" i="0" u="none" strike="noStrike" dirty="0">
                          <a:solidFill>
                            <a:srgbClr val="C00000"/>
                          </a:solidFill>
                          <a:effectLst/>
                          <a:latin typeface="+mn-lt"/>
                        </a:rPr>
                        <a:t>1.2%</a:t>
                      </a:r>
                      <a:endParaRPr lang="en-US" sz="3500" b="0" i="0" u="none" strike="noStrike" dirty="0">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2100" b="1" i="0" u="none" strike="noStrike" dirty="0">
                          <a:solidFill>
                            <a:srgbClr val="00B050"/>
                          </a:solidFill>
                          <a:effectLst/>
                          <a:latin typeface="+mn-lt"/>
                        </a:rPr>
                        <a:t>-36.1%</a:t>
                      </a:r>
                      <a:endParaRPr lang="en-US" sz="3500" b="0" i="0" u="none" strike="noStrike" dirty="0">
                        <a:solidFill>
                          <a:srgbClr val="00B050"/>
                        </a:solidFill>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2100" b="1" i="0" u="none" strike="noStrike" dirty="0">
                          <a:solidFill>
                            <a:srgbClr val="00B050"/>
                          </a:solidFill>
                          <a:effectLst/>
                          <a:latin typeface="+mn-lt"/>
                        </a:rPr>
                        <a:t>-13.6%</a:t>
                      </a:r>
                      <a:endParaRPr lang="en-US" sz="3500" b="0" i="0" u="none" strike="noStrike" dirty="0">
                        <a:solidFill>
                          <a:srgbClr val="00B050"/>
                        </a:solidFill>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2100" b="1" i="0" u="none" strike="noStrike" dirty="0">
                          <a:solidFill>
                            <a:srgbClr val="00B050"/>
                          </a:solidFill>
                          <a:effectLst/>
                          <a:latin typeface="+mn-lt"/>
                        </a:rPr>
                        <a:t>-11.3%</a:t>
                      </a:r>
                      <a:endParaRPr lang="en-US" sz="3500" b="0" i="0" u="none" strike="noStrike" dirty="0">
                        <a:solidFill>
                          <a:srgbClr val="00B050"/>
                        </a:solidFill>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2100" b="1" i="0" u="none" strike="noStrike" dirty="0">
                          <a:solidFill>
                            <a:srgbClr val="C00000"/>
                          </a:solidFill>
                          <a:effectLst/>
                          <a:latin typeface="+mn-lt"/>
                        </a:rPr>
                        <a:t>5.5%</a:t>
                      </a:r>
                      <a:endParaRPr lang="en-US" sz="3500" b="0" i="0" u="none" strike="noStrike" dirty="0">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2100" b="1" i="0" u="none" strike="noStrike" dirty="0">
                          <a:solidFill>
                            <a:srgbClr val="C00000"/>
                          </a:solidFill>
                          <a:effectLst/>
                          <a:latin typeface="+mn-lt"/>
                        </a:rPr>
                        <a:t>15.5%</a:t>
                      </a:r>
                      <a:endParaRPr lang="en-US" sz="3500" b="0" i="0" u="none" strike="noStrike" dirty="0">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2100" b="1" i="0" u="none" strike="noStrike" dirty="0">
                          <a:solidFill>
                            <a:srgbClr val="C00000"/>
                          </a:solidFill>
                          <a:effectLst/>
                          <a:latin typeface="+mn-lt"/>
                        </a:rPr>
                        <a:t>5.4%</a:t>
                      </a:r>
                      <a:endParaRPr lang="en-US" sz="3500" b="0" i="0" u="none" strike="noStrike" dirty="0">
                        <a:effectLst/>
                        <a:latin typeface="+mn-lt"/>
                      </a:endParaRPr>
                    </a:p>
                  </a:txBody>
                  <a:tcPr marL="12843" marR="12843" marT="12254" marB="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1092061"/>
                  </a:ext>
                </a:extLst>
              </a:tr>
            </a:tbl>
          </a:graphicData>
        </a:graphic>
      </p:graphicFrame>
      <p:sp>
        <p:nvSpPr>
          <p:cNvPr id="10" name="Rectangle 9">
            <a:extLst>
              <a:ext uri="{FF2B5EF4-FFF2-40B4-BE49-F238E27FC236}">
                <a16:creationId xmlns:a16="http://schemas.microsoft.com/office/drawing/2014/main" id="{144F5E2B-C80C-4BE1-A9AD-096126965BFC}"/>
              </a:ext>
            </a:extLst>
          </p:cNvPr>
          <p:cNvSpPr/>
          <p:nvPr/>
        </p:nvSpPr>
        <p:spPr>
          <a:xfrm>
            <a:off x="440352" y="6014219"/>
            <a:ext cx="1156115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rial" panose="020B0604020202020204"/>
                <a:ea typeface="+mn-ea"/>
                <a:cs typeface="Calibri" panose="020F0502020204030204" pitchFamily="34" charset="0"/>
              </a:rPr>
              <a:t>*NCHS Provisional drug-involved overdose death counts are </a:t>
            </a:r>
            <a:r>
              <a:rPr kumimoji="0" lang="en-US" sz="1400" b="0" i="0" u="sng" strike="noStrike" kern="1200" cap="none" spc="0" normalizeH="0" baseline="0" noProof="0" dirty="0">
                <a:ln>
                  <a:noFill/>
                </a:ln>
                <a:solidFill>
                  <a:prstClr val="white">
                    <a:lumMod val="50000"/>
                  </a:prstClr>
                </a:solidFill>
                <a:effectLst/>
                <a:uLnTx/>
                <a:uFillTx/>
                <a:latin typeface="Arial" panose="020B0604020202020204"/>
                <a:ea typeface="+mn-ea"/>
                <a:cs typeface="Calibri" panose="020F0502020204030204" pitchFamily="34" charset="0"/>
              </a:rPr>
              <a:t>PREDICTED VALUES, </a:t>
            </a:r>
            <a:r>
              <a:rPr kumimoji="0" lang="en-US" sz="1400" b="0" i="0" u="none" strike="noStrike" kern="1200" cap="none" spc="0" normalizeH="0" baseline="0" noProof="0" dirty="0">
                <a:ln>
                  <a:noFill/>
                </a:ln>
                <a:solidFill>
                  <a:prstClr val="white">
                    <a:lumMod val="50000"/>
                  </a:prstClr>
                </a:solidFill>
                <a:effectLst/>
                <a:uLnTx/>
                <a:uFillTx/>
                <a:latin typeface="Arial" panose="020B0604020202020204"/>
                <a:ea typeface="+mn-ea"/>
                <a:cs typeface="Calibri" panose="020F0502020204030204" pitchFamily="34" charset="0"/>
              </a:rPr>
              <a:t>12 months ending in select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lumMod val="50000"/>
                  </a:prstClr>
                </a:solidFill>
                <a:effectLst/>
                <a:uLnTx/>
                <a:uFillTx/>
                <a:latin typeface="Arial" panose="020B0604020202020204"/>
                <a:ea typeface="+mn-ea"/>
                <a:cs typeface="Calibri" panose="020F0502020204030204" pitchFamily="34" charset="0"/>
                <a:hlinkClick r:id="rId2"/>
              </a:rPr>
              <a:t>https://www.cdc.gov/nchs/nvss/vsrr/drug-overdose-data.htm</a:t>
            </a:r>
            <a:r>
              <a:rPr kumimoji="0" lang="en-US" sz="1400" b="0" i="1" u="none" strike="noStrike" kern="1200" cap="none" spc="0" normalizeH="0" baseline="0" noProof="0" dirty="0">
                <a:ln>
                  <a:noFill/>
                </a:ln>
                <a:solidFill>
                  <a:prstClr val="white">
                    <a:lumMod val="50000"/>
                  </a:prstClr>
                </a:solidFill>
                <a:effectLst/>
                <a:uLnTx/>
                <a:uFillTx/>
                <a:latin typeface="Arial" panose="020B0604020202020204"/>
                <a:ea typeface="+mn-ea"/>
                <a:cs typeface="Calibri" panose="020F0502020204030204" pitchFamily="34" charset="0"/>
              </a:rPr>
              <a:t> </a:t>
            </a:r>
            <a:endParaRPr kumimoji="0" lang="en-US" sz="1400" b="0" i="0" u="none" strike="noStrike" kern="1200" cap="none" spc="0" normalizeH="0" baseline="0" noProof="0" dirty="0">
              <a:ln>
                <a:noFill/>
              </a:ln>
              <a:solidFill>
                <a:prstClr val="white">
                  <a:lumMod val="50000"/>
                </a:prstClr>
              </a:solidFill>
              <a:effectLst/>
              <a:uLnTx/>
              <a:uFillTx/>
              <a:latin typeface="Arial" panose="020B0604020202020204"/>
              <a:ea typeface="+mn-ea"/>
              <a:cs typeface="Calibri" panose="020F0502020204030204" pitchFamily="34" charset="0"/>
            </a:endParaRPr>
          </a:p>
        </p:txBody>
      </p:sp>
    </p:spTree>
    <p:extLst>
      <p:ext uri="{BB962C8B-B14F-4D97-AF65-F5344CB8AC3E}">
        <p14:creationId xmlns:p14="http://schemas.microsoft.com/office/powerpoint/2010/main" val="1722395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6348" y="-1"/>
            <a:ext cx="12198351" cy="1033154"/>
          </a:xfrm>
          <a:solidFill>
            <a:srgbClr val="1B3C49"/>
          </a:solidFill>
        </p:spPr>
        <p:txBody>
          <a:bodyPr anchor="ctr"/>
          <a:lstStyle/>
          <a:p>
            <a:pPr algn="ctr"/>
            <a:r>
              <a:rPr lang="en-US" altLang="en-US" dirty="0">
                <a:solidFill>
                  <a:schemeClr val="bg1"/>
                </a:solidFill>
                <a:effectLst>
                  <a:outerShdw blurRad="38100" dist="38100" dir="2700000" algn="tl">
                    <a:srgbClr val="000000">
                      <a:alpha val="43137"/>
                    </a:srgbClr>
                  </a:outerShdw>
                </a:effectLst>
              </a:rPr>
              <a:t>Definitions: Substance Use Disorder and Addiction</a:t>
            </a:r>
          </a:p>
        </p:txBody>
      </p:sp>
      <p:sp>
        <p:nvSpPr>
          <p:cNvPr id="77827" name="Rectangle 2"/>
          <p:cNvSpPr>
            <a:spLocks noChangeArrowheads="1"/>
          </p:cNvSpPr>
          <p:nvPr/>
        </p:nvSpPr>
        <p:spPr bwMode="auto">
          <a:xfrm>
            <a:off x="0" y="1033153"/>
            <a:ext cx="12191999" cy="567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55563" eaLnBrk="0" fontAlgn="base" hangingPunct="0">
              <a:spcBef>
                <a:spcPts val="600"/>
              </a:spcBef>
              <a:spcAft>
                <a:spcPct val="0"/>
              </a:spcAft>
              <a:buFontTx/>
              <a:buNone/>
            </a:pPr>
            <a:r>
              <a:rPr lang="en-US" altLang="en-US" sz="2400" b="1" cap="small" dirty="0">
                <a:solidFill>
                  <a:schemeClr val="bg1"/>
                </a:solidFill>
              </a:rPr>
              <a:t>Substance Use Disorder: </a:t>
            </a:r>
            <a:r>
              <a:rPr lang="en-US" altLang="en-US" sz="2400" cap="small" dirty="0">
                <a:solidFill>
                  <a:schemeClr val="bg1"/>
                </a:solidFill>
              </a:rPr>
              <a:t>recurrent use of alcohol or other drugs causing significant impairment, such as health problems, disability and failure to meet major responsibilities, craving, withdrawal and tolerance </a:t>
            </a:r>
          </a:p>
          <a:p>
            <a:pPr marL="798513" lvl="2" indent="-342900" eaLnBrk="0" fontAlgn="base" hangingPunct="0">
              <a:spcBef>
                <a:spcPts val="600"/>
              </a:spcBef>
              <a:spcAft>
                <a:spcPct val="0"/>
              </a:spcAft>
              <a:buFont typeface="Courier New" panose="02070309020205020404" pitchFamily="49" charset="0"/>
              <a:buChar char="o"/>
            </a:pPr>
            <a:r>
              <a:rPr lang="en-US" altLang="en-US" cap="small" dirty="0">
                <a:solidFill>
                  <a:schemeClr val="bg1"/>
                </a:solidFill>
              </a:rPr>
              <a:t>It combines the DSM-IV categories of </a:t>
            </a:r>
            <a:r>
              <a:rPr lang="en-US" altLang="en-US" b="1" cap="small" dirty="0">
                <a:solidFill>
                  <a:schemeClr val="bg1"/>
                </a:solidFill>
              </a:rPr>
              <a:t>substance abuse </a:t>
            </a:r>
            <a:r>
              <a:rPr lang="en-US" altLang="en-US" cap="small" dirty="0">
                <a:solidFill>
                  <a:schemeClr val="bg1"/>
                </a:solidFill>
              </a:rPr>
              <a:t>and </a:t>
            </a:r>
            <a:r>
              <a:rPr lang="en-US" altLang="en-US" b="1" cap="small" dirty="0">
                <a:solidFill>
                  <a:schemeClr val="bg1"/>
                </a:solidFill>
              </a:rPr>
              <a:t>substance dependence</a:t>
            </a:r>
            <a:r>
              <a:rPr lang="en-US" altLang="en-US" cap="small" dirty="0">
                <a:solidFill>
                  <a:schemeClr val="bg1"/>
                </a:solidFill>
              </a:rPr>
              <a:t> into a single disorder measured on a continuum of </a:t>
            </a:r>
            <a:r>
              <a:rPr lang="en-US" altLang="en-US" b="1" cap="small" dirty="0">
                <a:solidFill>
                  <a:schemeClr val="bg1"/>
                </a:solidFill>
              </a:rPr>
              <a:t>mild, moderate, </a:t>
            </a:r>
            <a:r>
              <a:rPr lang="en-US" altLang="en-US" cap="small" dirty="0">
                <a:solidFill>
                  <a:schemeClr val="bg1"/>
                </a:solidFill>
              </a:rPr>
              <a:t>or</a:t>
            </a:r>
            <a:r>
              <a:rPr lang="en-US" altLang="en-US" b="1" cap="small" dirty="0">
                <a:solidFill>
                  <a:schemeClr val="bg1"/>
                </a:solidFill>
              </a:rPr>
              <a:t> severe</a:t>
            </a:r>
            <a:endParaRPr lang="en-US" altLang="en-US" cap="small" dirty="0">
              <a:solidFill>
                <a:schemeClr val="bg1"/>
              </a:solidFill>
            </a:endParaRPr>
          </a:p>
          <a:p>
            <a:pPr marL="798513" lvl="2" indent="-342900" eaLnBrk="0" fontAlgn="base" hangingPunct="0">
              <a:spcBef>
                <a:spcPts val="600"/>
              </a:spcBef>
              <a:spcAft>
                <a:spcPct val="0"/>
              </a:spcAft>
              <a:buFont typeface="Courier New" panose="02070309020205020404" pitchFamily="49" charset="0"/>
              <a:buChar char="o"/>
            </a:pPr>
            <a:r>
              <a:rPr lang="en-US" altLang="en-US" cap="small" dirty="0">
                <a:solidFill>
                  <a:schemeClr val="bg1"/>
                </a:solidFill>
              </a:rPr>
              <a:t>Each specific substance is addressed as a separate use disorder</a:t>
            </a:r>
          </a:p>
          <a:p>
            <a:pPr marL="55563" lvl="1" indent="0" eaLnBrk="0" fontAlgn="base" hangingPunct="0">
              <a:spcBef>
                <a:spcPts val="600"/>
              </a:spcBef>
              <a:spcAft>
                <a:spcPct val="0"/>
              </a:spcAft>
            </a:pPr>
            <a:endParaRPr lang="en-US" altLang="en-US" sz="2400" cap="small" dirty="0">
              <a:solidFill>
                <a:schemeClr val="bg1"/>
              </a:solidFill>
            </a:endParaRPr>
          </a:p>
          <a:p>
            <a:pPr marL="55563" eaLnBrk="0" fontAlgn="base" hangingPunct="0">
              <a:spcBef>
                <a:spcPts val="600"/>
              </a:spcBef>
              <a:spcAft>
                <a:spcPct val="0"/>
              </a:spcAft>
              <a:buNone/>
            </a:pPr>
            <a:r>
              <a:rPr lang="en-US" altLang="en-US" sz="2400" b="1" cap="small" dirty="0">
                <a:solidFill>
                  <a:schemeClr val="bg1">
                    <a:lumMod val="95000"/>
                  </a:schemeClr>
                </a:solidFill>
              </a:rPr>
              <a:t>Addiction: </a:t>
            </a:r>
            <a:r>
              <a:rPr lang="en-US" altLang="en-US" sz="2400" cap="small" dirty="0">
                <a:solidFill>
                  <a:schemeClr val="bg1">
                    <a:lumMod val="95000"/>
                  </a:schemeClr>
                </a:solidFill>
              </a:rPr>
              <a:t>chronic stage of Substance Use Disorder (synonymous with “</a:t>
            </a:r>
            <a:r>
              <a:rPr lang="en-US" altLang="en-US" sz="2400" b="1" cap="small" dirty="0">
                <a:solidFill>
                  <a:schemeClr val="bg1">
                    <a:lumMod val="95000"/>
                  </a:schemeClr>
                </a:solidFill>
              </a:rPr>
              <a:t>moderate to severe Substance Use Disorder”</a:t>
            </a:r>
            <a:r>
              <a:rPr lang="en-US" altLang="en-US" sz="2400" cap="small" dirty="0">
                <a:solidFill>
                  <a:schemeClr val="bg1">
                    <a:lumMod val="95000"/>
                  </a:schemeClr>
                </a:solidFill>
              </a:rPr>
              <a:t>)</a:t>
            </a:r>
          </a:p>
          <a:p>
            <a:pPr marL="855663" lvl="1" indent="-342900" eaLnBrk="0" fontAlgn="base" hangingPunct="0">
              <a:spcBef>
                <a:spcPts val="600"/>
              </a:spcBef>
              <a:spcAft>
                <a:spcPct val="0"/>
              </a:spcAft>
              <a:buFont typeface="Courier New" panose="02070309020205020404" pitchFamily="49" charset="0"/>
              <a:buChar char="o"/>
            </a:pPr>
            <a:r>
              <a:rPr lang="en-US" altLang="en-US" sz="2400" cap="small" dirty="0">
                <a:solidFill>
                  <a:schemeClr val="bg1">
                    <a:lumMod val="95000"/>
                  </a:schemeClr>
                </a:solidFill>
              </a:rPr>
              <a:t>Primary, chronic disease of the brain reward, motivation, memory and related circuitry </a:t>
            </a:r>
          </a:p>
          <a:p>
            <a:pPr marL="855663" lvl="1" indent="-342900" eaLnBrk="0" fontAlgn="base" hangingPunct="0">
              <a:spcBef>
                <a:spcPts val="600"/>
              </a:spcBef>
              <a:spcAft>
                <a:spcPct val="0"/>
              </a:spcAft>
              <a:buFont typeface="Courier New" panose="02070309020205020404" pitchFamily="49" charset="0"/>
              <a:buChar char="o"/>
            </a:pPr>
            <a:r>
              <a:rPr lang="en-US" altLang="en-US" sz="2400" cap="small" dirty="0">
                <a:solidFill>
                  <a:schemeClr val="bg1">
                    <a:lumMod val="95000"/>
                  </a:schemeClr>
                </a:solidFill>
              </a:rPr>
              <a:t>Like other chronic diseases, often involves cycles of relapse and remission</a:t>
            </a:r>
          </a:p>
          <a:p>
            <a:pPr marL="855663" lvl="1" indent="-342900" eaLnBrk="0" fontAlgn="base" hangingPunct="0">
              <a:spcBef>
                <a:spcPts val="600"/>
              </a:spcBef>
              <a:spcAft>
                <a:spcPct val="0"/>
              </a:spcAft>
              <a:buFont typeface="Courier New" panose="02070309020205020404" pitchFamily="49" charset="0"/>
              <a:buChar char="o"/>
            </a:pPr>
            <a:r>
              <a:rPr lang="en-US" altLang="en-US" sz="2400" cap="small" dirty="0">
                <a:solidFill>
                  <a:schemeClr val="bg1">
                    <a:lumMod val="95000"/>
                  </a:schemeClr>
                </a:solidFill>
              </a:rPr>
              <a:t>Without treatment, addiction is progressive and can result in disability or premature death</a:t>
            </a:r>
          </a:p>
          <a:p>
            <a:pPr eaLnBrk="0" fontAlgn="base" hangingPunct="0">
              <a:spcBef>
                <a:spcPct val="0"/>
              </a:spcBef>
              <a:spcAft>
                <a:spcPct val="0"/>
              </a:spcAft>
              <a:buNone/>
            </a:pPr>
            <a:endParaRPr lang="en-US" altLang="en-US" sz="2800" b="1" dirty="0">
              <a:solidFill>
                <a:schemeClr val="bg1"/>
              </a:solidFill>
            </a:endParaRPr>
          </a:p>
        </p:txBody>
      </p:sp>
      <p:sp>
        <p:nvSpPr>
          <p:cNvPr id="77828" name="TextBox 3"/>
          <p:cNvSpPr txBox="1">
            <a:spLocks noChangeArrowheads="1"/>
          </p:cNvSpPr>
          <p:nvPr/>
        </p:nvSpPr>
        <p:spPr bwMode="auto">
          <a:xfrm>
            <a:off x="7601514" y="3606923"/>
            <a:ext cx="4590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i="1" dirty="0">
                <a:solidFill>
                  <a:schemeClr val="bg1">
                    <a:lumMod val="95000"/>
                  </a:schemeClr>
                </a:solidFill>
              </a:rPr>
              <a:t>American Psychiatric Association DSM-5 (2013)</a:t>
            </a:r>
          </a:p>
        </p:txBody>
      </p:sp>
      <p:sp>
        <p:nvSpPr>
          <p:cNvPr id="2" name="TextBox 4">
            <a:extLst>
              <a:ext uri="{FF2B5EF4-FFF2-40B4-BE49-F238E27FC236}">
                <a16:creationId xmlns:a16="http://schemas.microsoft.com/office/drawing/2014/main" id="{CA167F54-FBBC-79B2-5490-B594BF8167DC}"/>
              </a:ext>
            </a:extLst>
          </p:cNvPr>
          <p:cNvSpPr txBox="1">
            <a:spLocks noChangeArrowheads="1"/>
          </p:cNvSpPr>
          <p:nvPr/>
        </p:nvSpPr>
        <p:spPr bwMode="auto">
          <a:xfrm>
            <a:off x="8920596" y="6380956"/>
            <a:ext cx="316980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i="1" dirty="0">
                <a:solidFill>
                  <a:schemeClr val="bg1">
                    <a:lumMod val="95000"/>
                  </a:schemeClr>
                </a:solidFill>
              </a:rPr>
              <a:t>Volkow ND et al. N </a:t>
            </a:r>
            <a:r>
              <a:rPr lang="en-US" altLang="en-US" sz="1600" i="1" dirty="0" err="1">
                <a:solidFill>
                  <a:schemeClr val="bg1">
                    <a:lumMod val="95000"/>
                  </a:schemeClr>
                </a:solidFill>
              </a:rPr>
              <a:t>Engl</a:t>
            </a:r>
            <a:r>
              <a:rPr lang="en-US" altLang="en-US" sz="1600" i="1" dirty="0">
                <a:solidFill>
                  <a:schemeClr val="bg1">
                    <a:lumMod val="95000"/>
                  </a:schemeClr>
                </a:solidFill>
              </a:rPr>
              <a:t> J Med. 2016</a:t>
            </a:r>
          </a:p>
        </p:txBody>
      </p:sp>
    </p:spTree>
    <p:extLst>
      <p:ext uri="{BB962C8B-B14F-4D97-AF65-F5344CB8AC3E}">
        <p14:creationId xmlns:p14="http://schemas.microsoft.com/office/powerpoint/2010/main" val="2766716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525739" y="87048"/>
            <a:ext cx="11376342" cy="1107195"/>
          </a:xfrm>
        </p:spPr>
        <p:txBody>
          <a:bodyPr>
            <a:normAutofit/>
          </a:bodyPr>
          <a:lstStyle/>
          <a:p>
            <a:r>
              <a:rPr lang="en-US" sz="3600" cap="all" dirty="0">
                <a:solidFill>
                  <a:schemeClr val="tx1"/>
                </a:solidFill>
                <a:latin typeface="Calibri Light" panose="020F0302020204030204" pitchFamily="34" charset="0"/>
                <a:cs typeface="Calibri Light" panose="020F0302020204030204" pitchFamily="34" charset="0"/>
              </a:rPr>
              <a:t>Evolution of Drivers of Overdose Deaths, All Ages</a:t>
            </a:r>
            <a:br>
              <a:rPr lang="en-US" sz="3200" cap="all" dirty="0">
                <a:solidFill>
                  <a:schemeClr val="tx1"/>
                </a:solidFill>
                <a:latin typeface="Calibri Light" panose="020F0302020204030204" pitchFamily="34" charset="0"/>
                <a:cs typeface="Calibri Light" panose="020F0302020204030204" pitchFamily="34" charset="0"/>
              </a:rPr>
            </a:br>
            <a:r>
              <a:rPr lang="en-US" sz="2700" cap="all" dirty="0">
                <a:solidFill>
                  <a:schemeClr val="tx1"/>
                </a:solidFill>
                <a:latin typeface="Calibri Light" panose="020F0302020204030204" pitchFamily="34" charset="0"/>
                <a:cs typeface="Calibri Light" panose="020F0302020204030204" pitchFamily="34" charset="0"/>
              </a:rPr>
              <a:t>Analgesics		Heroin	        Fentanyl	      Stimulants</a:t>
            </a:r>
            <a:endParaRPr lang="en-US" sz="3200" cap="all" dirty="0">
              <a:solidFill>
                <a:schemeClr val="tx1"/>
              </a:solidFill>
              <a:latin typeface="Calibri Light" panose="020F0302020204030204" pitchFamily="34" charset="0"/>
              <a:cs typeface="Calibri Light" panose="020F0302020204030204" pitchFamily="34" charset="0"/>
            </a:endParaRPr>
          </a:p>
        </p:txBody>
      </p:sp>
      <p:graphicFrame>
        <p:nvGraphicFramePr>
          <p:cNvPr id="17" name="Chart 3">
            <a:extLst>
              <a:ext uri="{FF2B5EF4-FFF2-40B4-BE49-F238E27FC236}">
                <a16:creationId xmlns:a16="http://schemas.microsoft.com/office/drawing/2014/main" id="{63DD7B6B-70CC-49E9-AF46-D8BEA8A2C2C9}"/>
              </a:ext>
            </a:extLst>
          </p:cNvPr>
          <p:cNvGraphicFramePr>
            <a:graphicFrameLocks noGrp="1"/>
          </p:cNvGraphicFramePr>
          <p:nvPr>
            <p:ph type="chart" idx="1"/>
          </p:nvPr>
        </p:nvGraphicFramePr>
        <p:xfrm>
          <a:off x="742949" y="1316163"/>
          <a:ext cx="11239763" cy="4594599"/>
        </p:xfrm>
        <a:graphic>
          <a:graphicData uri="http://schemas.openxmlformats.org/drawingml/2006/chart">
            <c:chart xmlns:c="http://schemas.openxmlformats.org/drawingml/2006/chart" xmlns:r="http://schemas.openxmlformats.org/officeDocument/2006/relationships" r:id="rId3"/>
          </a:graphicData>
        </a:graphic>
      </p:graphicFrame>
      <p:sp>
        <p:nvSpPr>
          <p:cNvPr id="19" name="Arrow: Right 9">
            <a:extLst>
              <a:ext uri="{FF2B5EF4-FFF2-40B4-BE49-F238E27FC236}">
                <a16:creationId xmlns:a16="http://schemas.microsoft.com/office/drawing/2014/main" id="{B9A3D9C2-3BC0-4835-9CFC-234DFB963C57}"/>
              </a:ext>
            </a:extLst>
          </p:cNvPr>
          <p:cNvSpPr>
            <a:spLocks noChangeArrowheads="1"/>
          </p:cNvSpPr>
          <p:nvPr/>
        </p:nvSpPr>
        <p:spPr bwMode="auto">
          <a:xfrm>
            <a:off x="2522305" y="766903"/>
            <a:ext cx="476250" cy="204180"/>
          </a:xfrm>
          <a:prstGeom prst="rightArrow">
            <a:avLst>
              <a:gd name="adj1" fmla="val 50000"/>
              <a:gd name="adj2" fmla="val 50043"/>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68580" tIns="34290" rIns="68580" bIns="34290" anchor="ctr"/>
          <a:lstStyle/>
          <a:p>
            <a:pPr marL="0" marR="0" lvl="0" indent="0" algn="ctr" defTabSz="685800" rtl="0" eaLnBrk="1" fontAlgn="base" latinLnBrk="0" hangingPunct="1">
              <a:lnSpc>
                <a:spcPct val="80000"/>
              </a:lnSpc>
              <a:spcBef>
                <a:spcPct val="0"/>
              </a:spcBef>
              <a:spcAft>
                <a:spcPct val="0"/>
              </a:spcAft>
              <a:buClr>
                <a:srgbClr val="FF0000"/>
              </a:buClr>
              <a:buSzPct val="150000"/>
              <a:buFontTx/>
              <a:buNone/>
              <a:tabLst/>
              <a:defRPr/>
            </a:pPr>
            <a:endParaRPr kumimoji="0" lang="en-US" sz="1400" b="1" i="1" u="none" strike="noStrike" kern="1200" cap="none" spc="0" normalizeH="0" baseline="0" noProof="0" dirty="0">
              <a:ln>
                <a:noFill/>
              </a:ln>
              <a:solidFill>
                <a:srgbClr val="000000"/>
              </a:solidFill>
              <a:effectLst/>
              <a:uLnTx/>
              <a:uFillTx/>
              <a:latin typeface="Times New Roman" charset="0"/>
              <a:ea typeface="+mn-ea"/>
              <a:cs typeface="+mn-cs"/>
            </a:endParaRPr>
          </a:p>
        </p:txBody>
      </p:sp>
      <p:sp>
        <p:nvSpPr>
          <p:cNvPr id="21" name="Arrow: Right 9">
            <a:extLst>
              <a:ext uri="{FF2B5EF4-FFF2-40B4-BE49-F238E27FC236}">
                <a16:creationId xmlns:a16="http://schemas.microsoft.com/office/drawing/2014/main" id="{5E1E9BAF-D3BA-4845-9F67-589E3FC8AD2C}"/>
              </a:ext>
            </a:extLst>
          </p:cNvPr>
          <p:cNvSpPr>
            <a:spLocks noChangeArrowheads="1"/>
          </p:cNvSpPr>
          <p:nvPr/>
        </p:nvSpPr>
        <p:spPr bwMode="auto">
          <a:xfrm>
            <a:off x="5034334" y="766903"/>
            <a:ext cx="476250" cy="204180"/>
          </a:xfrm>
          <a:prstGeom prst="rightArrow">
            <a:avLst>
              <a:gd name="adj1" fmla="val 50000"/>
              <a:gd name="adj2" fmla="val 50043"/>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68580" tIns="34290" rIns="68580" bIns="34290" anchor="ctr"/>
          <a:lstStyle/>
          <a:p>
            <a:pPr marL="0" marR="0" lvl="0" indent="0" algn="ctr" defTabSz="685800" rtl="0" eaLnBrk="1" fontAlgn="base" latinLnBrk="0" hangingPunct="1">
              <a:lnSpc>
                <a:spcPct val="80000"/>
              </a:lnSpc>
              <a:spcBef>
                <a:spcPct val="0"/>
              </a:spcBef>
              <a:spcAft>
                <a:spcPct val="0"/>
              </a:spcAft>
              <a:buClr>
                <a:srgbClr val="FF0000"/>
              </a:buClr>
              <a:buSzPct val="150000"/>
              <a:buFontTx/>
              <a:buNone/>
              <a:tabLst/>
              <a:defRPr/>
            </a:pPr>
            <a:endParaRPr kumimoji="0" lang="en-US" sz="1400" b="1" i="1" u="none" strike="noStrike" kern="1200" cap="none" spc="0" normalizeH="0" baseline="0" noProof="0" dirty="0">
              <a:ln>
                <a:noFill/>
              </a:ln>
              <a:solidFill>
                <a:srgbClr val="000000"/>
              </a:solidFill>
              <a:effectLst/>
              <a:uLnTx/>
              <a:uFillTx/>
              <a:latin typeface="Times New Roman" charset="0"/>
              <a:ea typeface="+mn-ea"/>
              <a:cs typeface="+mn-cs"/>
            </a:endParaRPr>
          </a:p>
        </p:txBody>
      </p:sp>
      <p:sp>
        <p:nvSpPr>
          <p:cNvPr id="22" name="Arrow: Right 9">
            <a:extLst>
              <a:ext uri="{FF2B5EF4-FFF2-40B4-BE49-F238E27FC236}">
                <a16:creationId xmlns:a16="http://schemas.microsoft.com/office/drawing/2014/main" id="{17377209-C7D0-49F0-B114-331AF5D5905A}"/>
              </a:ext>
            </a:extLst>
          </p:cNvPr>
          <p:cNvSpPr>
            <a:spLocks noChangeArrowheads="1"/>
          </p:cNvSpPr>
          <p:nvPr/>
        </p:nvSpPr>
        <p:spPr bwMode="auto">
          <a:xfrm>
            <a:off x="7731719" y="762092"/>
            <a:ext cx="476250" cy="204180"/>
          </a:xfrm>
          <a:prstGeom prst="rightArrow">
            <a:avLst>
              <a:gd name="adj1" fmla="val 50000"/>
              <a:gd name="adj2" fmla="val 50043"/>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68580" tIns="34290" rIns="68580" bIns="34290" anchor="ctr"/>
          <a:lstStyle/>
          <a:p>
            <a:pPr marL="0" marR="0" lvl="0" indent="0" algn="ctr" defTabSz="685800" rtl="0" eaLnBrk="1" fontAlgn="base" latinLnBrk="0" hangingPunct="1">
              <a:lnSpc>
                <a:spcPct val="80000"/>
              </a:lnSpc>
              <a:spcBef>
                <a:spcPct val="0"/>
              </a:spcBef>
              <a:spcAft>
                <a:spcPct val="0"/>
              </a:spcAft>
              <a:buClr>
                <a:srgbClr val="FF0000"/>
              </a:buClr>
              <a:buSzPct val="150000"/>
              <a:buFontTx/>
              <a:buNone/>
              <a:tabLst/>
              <a:defRPr/>
            </a:pPr>
            <a:endParaRPr kumimoji="0" lang="en-US" sz="1400" b="1" i="1" u="none" strike="noStrike" kern="1200" cap="none" spc="0" normalizeH="0" baseline="0" noProof="0" dirty="0">
              <a:ln>
                <a:noFill/>
              </a:ln>
              <a:solidFill>
                <a:srgbClr val="000000"/>
              </a:solidFill>
              <a:effectLst/>
              <a:uLnTx/>
              <a:uFillTx/>
              <a:latin typeface="Times New Roman" charset="0"/>
              <a:ea typeface="+mn-ea"/>
              <a:cs typeface="+mn-cs"/>
            </a:endParaRPr>
          </a:p>
        </p:txBody>
      </p:sp>
      <p:sp>
        <p:nvSpPr>
          <p:cNvPr id="23" name="Rectangle 22">
            <a:extLst>
              <a:ext uri="{FF2B5EF4-FFF2-40B4-BE49-F238E27FC236}">
                <a16:creationId xmlns:a16="http://schemas.microsoft.com/office/drawing/2014/main" id="{3CF5556F-AFDA-4ADB-847B-B3B366904A37}"/>
              </a:ext>
            </a:extLst>
          </p:cNvPr>
          <p:cNvSpPr/>
          <p:nvPr/>
        </p:nvSpPr>
        <p:spPr>
          <a:xfrm>
            <a:off x="2460929" y="1535218"/>
            <a:ext cx="5747040" cy="70788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small" spc="0" normalizeH="0" baseline="0" noProof="0" dirty="0">
                <a:ln>
                  <a:noFill/>
                </a:ln>
                <a:solidFill>
                  <a:srgbClr val="C00000"/>
                </a:solidFill>
                <a:effectLst/>
                <a:uLnTx/>
                <a:uFillTx/>
                <a:latin typeface="Calibri "/>
                <a:ea typeface="MS PGothic" panose="020B0600070205080204" pitchFamily="34" charset="-128"/>
                <a:cs typeface="Arial"/>
              </a:rPr>
              <a:t>106,699 Deaths in 2021</a:t>
            </a:r>
          </a:p>
          <a:p>
            <a:pPr marL="0" marR="0" lvl="0" indent="0" algn="l" defTabSz="6858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small" spc="0" normalizeH="0" baseline="0" noProof="0" dirty="0">
                <a:ln>
                  <a:noFill/>
                </a:ln>
                <a:solidFill>
                  <a:srgbClr val="C00000"/>
                </a:solidFill>
                <a:effectLst/>
                <a:uLnTx/>
                <a:uFillTx/>
                <a:latin typeface="Calibri "/>
                <a:ea typeface="MS PGothic" panose="020B0600070205080204" pitchFamily="34" charset="-128"/>
                <a:cs typeface="Arial"/>
              </a:rPr>
              <a:t>80,411 from Opioids (Prescription and Illicit)</a:t>
            </a:r>
            <a:endParaRPr kumimoji="0" lang="en-US" sz="2000" b="0" i="0" u="none" strike="noStrike" kern="1200" cap="small" spc="0" normalizeH="0" baseline="0" noProof="0" dirty="0">
              <a:ln>
                <a:noFill/>
              </a:ln>
              <a:solidFill>
                <a:srgbClr val="C00000"/>
              </a:solidFill>
              <a:effectLst/>
              <a:uLnTx/>
              <a:uFillTx/>
              <a:latin typeface="Calibri "/>
              <a:ea typeface="Osaka" charset="-128"/>
              <a:cs typeface="Arial"/>
            </a:endParaRPr>
          </a:p>
        </p:txBody>
      </p:sp>
      <p:sp>
        <p:nvSpPr>
          <p:cNvPr id="8" name="Rectangle 7">
            <a:extLst>
              <a:ext uri="{FF2B5EF4-FFF2-40B4-BE49-F238E27FC236}">
                <a16:creationId xmlns:a16="http://schemas.microsoft.com/office/drawing/2014/main" id="{4D879F51-3E4A-4A5C-822A-F366B9DD8801}"/>
              </a:ext>
            </a:extLst>
          </p:cNvPr>
          <p:cNvSpPr/>
          <p:nvPr/>
        </p:nvSpPr>
        <p:spPr>
          <a:xfrm>
            <a:off x="140677" y="6076593"/>
            <a:ext cx="11842036" cy="461665"/>
          </a:xfrm>
          <a:prstGeom prst="rect">
            <a:avLst/>
          </a:prstGeom>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Source: The Multiple Cause of Death data are produced by the Division of Vital Statistics, National Center for Health Statistics (NCHS),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Centers for Disease Control and Prevention (CDC), United States Department of Health and Human Services (US DHHS). </a:t>
            </a:r>
          </a:p>
        </p:txBody>
      </p:sp>
      <p:sp>
        <p:nvSpPr>
          <p:cNvPr id="2" name="TextBox 1">
            <a:extLst>
              <a:ext uri="{FF2B5EF4-FFF2-40B4-BE49-F238E27FC236}">
                <a16:creationId xmlns:a16="http://schemas.microsoft.com/office/drawing/2014/main" id="{D62A7D4D-2E11-4815-B11B-48B11763D14E}"/>
              </a:ext>
            </a:extLst>
          </p:cNvPr>
          <p:cNvSpPr txBox="1"/>
          <p:nvPr/>
        </p:nvSpPr>
        <p:spPr>
          <a:xfrm>
            <a:off x="2998555" y="3805204"/>
            <a:ext cx="10839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Final data</a:t>
            </a:r>
          </a:p>
        </p:txBody>
      </p:sp>
    </p:spTree>
    <p:extLst>
      <p:ext uri="{BB962C8B-B14F-4D97-AF65-F5344CB8AC3E}">
        <p14:creationId xmlns:p14="http://schemas.microsoft.com/office/powerpoint/2010/main" val="3799991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3728972-0BC2-4F3C-A619-249CF105C440}"/>
              </a:ext>
            </a:extLst>
          </p:cNvPr>
          <p:cNvGraphicFramePr>
            <a:graphicFrameLocks/>
          </p:cNvGraphicFramePr>
          <p:nvPr/>
        </p:nvGraphicFramePr>
        <p:xfrm>
          <a:off x="701040" y="854333"/>
          <a:ext cx="5516880" cy="2616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C284516-5E19-4E07-804B-F80BCE3E31C8}"/>
              </a:ext>
            </a:extLst>
          </p:cNvPr>
          <p:cNvSpPr txBox="1"/>
          <p:nvPr/>
        </p:nvSpPr>
        <p:spPr>
          <a:xfrm>
            <a:off x="805625" y="78149"/>
            <a:ext cx="115701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Overdoses Before and During the COVID-19 Pandemic</a:t>
            </a:r>
            <a:endParaRPr kumimoji="0" lang="en-US" sz="3200" b="1" i="0" u="none" strike="noStrike" kern="1200" cap="all"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6" name="TextBox 5">
            <a:extLst>
              <a:ext uri="{FF2B5EF4-FFF2-40B4-BE49-F238E27FC236}">
                <a16:creationId xmlns:a16="http://schemas.microsoft.com/office/drawing/2014/main" id="{C9E0FEFA-D76B-4154-9991-D34634471A2D}"/>
              </a:ext>
            </a:extLst>
          </p:cNvPr>
          <p:cNvSpPr txBox="1"/>
          <p:nvPr/>
        </p:nvSpPr>
        <p:spPr>
          <a:xfrm>
            <a:off x="2135032" y="697583"/>
            <a:ext cx="21643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Men aged 15-34 </a:t>
            </a:r>
          </a:p>
        </p:txBody>
      </p:sp>
      <p:sp>
        <p:nvSpPr>
          <p:cNvPr id="8" name="TextBox 7">
            <a:extLst>
              <a:ext uri="{FF2B5EF4-FFF2-40B4-BE49-F238E27FC236}">
                <a16:creationId xmlns:a16="http://schemas.microsoft.com/office/drawing/2014/main" id="{A7830AF5-AABE-4728-A8B8-40B3B46DD46D}"/>
              </a:ext>
            </a:extLst>
          </p:cNvPr>
          <p:cNvSpPr txBox="1"/>
          <p:nvPr/>
        </p:nvSpPr>
        <p:spPr>
          <a:xfrm>
            <a:off x="7751237" y="697583"/>
            <a:ext cx="30426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Women aged 15-34</a:t>
            </a:r>
          </a:p>
        </p:txBody>
      </p:sp>
      <p:sp>
        <p:nvSpPr>
          <p:cNvPr id="10" name="TextBox 9">
            <a:extLst>
              <a:ext uri="{FF2B5EF4-FFF2-40B4-BE49-F238E27FC236}">
                <a16:creationId xmlns:a16="http://schemas.microsoft.com/office/drawing/2014/main" id="{E1742169-923C-4ABD-A187-CFC6901683AA}"/>
              </a:ext>
            </a:extLst>
          </p:cNvPr>
          <p:cNvSpPr txBox="1"/>
          <p:nvPr/>
        </p:nvSpPr>
        <p:spPr>
          <a:xfrm>
            <a:off x="2225923" y="3371145"/>
            <a:ext cx="20938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Men aged 35-64</a:t>
            </a:r>
          </a:p>
        </p:txBody>
      </p:sp>
      <p:sp>
        <p:nvSpPr>
          <p:cNvPr id="13" name="TextBox 12">
            <a:extLst>
              <a:ext uri="{FF2B5EF4-FFF2-40B4-BE49-F238E27FC236}">
                <a16:creationId xmlns:a16="http://schemas.microsoft.com/office/drawing/2014/main" id="{8B5884AE-D6A2-4F1D-8723-706FE063C7FB}"/>
              </a:ext>
            </a:extLst>
          </p:cNvPr>
          <p:cNvSpPr txBox="1"/>
          <p:nvPr/>
        </p:nvSpPr>
        <p:spPr>
          <a:xfrm rot="16200000">
            <a:off x="-995811" y="1682137"/>
            <a:ext cx="27088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Rate</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per 100,000 population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9862CA6-31A9-4A34-97AC-90F76EBC2A91}"/>
              </a:ext>
            </a:extLst>
          </p:cNvPr>
          <p:cNvSpPr txBox="1"/>
          <p:nvPr/>
        </p:nvSpPr>
        <p:spPr>
          <a:xfrm rot="16200000">
            <a:off x="-887114" y="4812303"/>
            <a:ext cx="24816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Rate per 100,000 population </a:t>
            </a:r>
          </a:p>
        </p:txBody>
      </p:sp>
      <p:sp>
        <p:nvSpPr>
          <p:cNvPr id="20" name="TextBox 19">
            <a:extLst>
              <a:ext uri="{FF2B5EF4-FFF2-40B4-BE49-F238E27FC236}">
                <a16:creationId xmlns:a16="http://schemas.microsoft.com/office/drawing/2014/main" id="{FFFE765B-40A6-4601-8B34-EFEEF753E8E1}"/>
              </a:ext>
            </a:extLst>
          </p:cNvPr>
          <p:cNvSpPr txBox="1"/>
          <p:nvPr/>
        </p:nvSpPr>
        <p:spPr>
          <a:xfrm>
            <a:off x="6956080" y="6081525"/>
            <a:ext cx="4640535"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NH: non-Hispanic. AIAN: American Indian/Alaska Native.    March-August 2020: COVID-19 pandemic.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5" name="Chart 14">
            <a:extLst>
              <a:ext uri="{FF2B5EF4-FFF2-40B4-BE49-F238E27FC236}">
                <a16:creationId xmlns:a16="http://schemas.microsoft.com/office/drawing/2014/main" id="{633BBFE4-BA49-499A-91EC-7C948AF398C5}"/>
              </a:ext>
            </a:extLst>
          </p:cNvPr>
          <p:cNvGraphicFramePr>
            <a:graphicFrameLocks/>
          </p:cNvGraphicFramePr>
          <p:nvPr/>
        </p:nvGraphicFramePr>
        <p:xfrm>
          <a:off x="627827" y="910441"/>
          <a:ext cx="5296527" cy="2367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AF311D3B-A28E-4043-B72A-D77189B8C61D}"/>
              </a:ext>
            </a:extLst>
          </p:cNvPr>
          <p:cNvGraphicFramePr>
            <a:graphicFrameLocks/>
          </p:cNvGraphicFramePr>
          <p:nvPr/>
        </p:nvGraphicFramePr>
        <p:xfrm>
          <a:off x="648190" y="3571200"/>
          <a:ext cx="5296527" cy="3279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1BEBFAFC-6640-4B0E-B25D-F79CCA47D26A}"/>
              </a:ext>
            </a:extLst>
          </p:cNvPr>
          <p:cNvGraphicFramePr>
            <a:graphicFrameLocks/>
          </p:cNvGraphicFramePr>
          <p:nvPr/>
        </p:nvGraphicFramePr>
        <p:xfrm>
          <a:off x="6322561" y="1015057"/>
          <a:ext cx="5078807" cy="23977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id="{F1F23486-D817-49F7-A151-D9967FDA54CA}"/>
              </a:ext>
            </a:extLst>
          </p:cNvPr>
          <p:cNvGraphicFramePr>
            <a:graphicFrameLocks/>
          </p:cNvGraphicFramePr>
          <p:nvPr/>
        </p:nvGraphicFramePr>
        <p:xfrm>
          <a:off x="6367098" y="3571200"/>
          <a:ext cx="5176712" cy="2820226"/>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79AA06FD-9D67-4900-80D8-9C83557331C5}"/>
              </a:ext>
            </a:extLst>
          </p:cNvPr>
          <p:cNvSpPr txBox="1"/>
          <p:nvPr/>
        </p:nvSpPr>
        <p:spPr>
          <a:xfrm>
            <a:off x="7872236" y="3349186"/>
            <a:ext cx="250280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Women aged 35-64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1CFF72-2E3F-F386-B860-E9639C409C85}"/>
              </a:ext>
            </a:extLst>
          </p:cNvPr>
          <p:cNvSpPr txBox="1"/>
          <p:nvPr/>
        </p:nvSpPr>
        <p:spPr>
          <a:xfrm>
            <a:off x="6859618" y="6135694"/>
            <a:ext cx="4528035"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Han et al., JAMA Network Open, September 21,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326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37CA2-B8FB-4530-9C68-8600E6D8F21C}"/>
              </a:ext>
            </a:extLst>
          </p:cNvPr>
          <p:cNvSpPr>
            <a:spLocks noGrp="1"/>
          </p:cNvSpPr>
          <p:nvPr>
            <p:ph type="title"/>
          </p:nvPr>
        </p:nvSpPr>
        <p:spPr>
          <a:xfrm>
            <a:off x="275070" y="294913"/>
            <a:ext cx="11430000" cy="529129"/>
          </a:xfrm>
        </p:spPr>
        <p:txBody>
          <a:bodyPr>
            <a:noAutofit/>
          </a:bodyPr>
          <a:lstStyle/>
          <a:p>
            <a:pPr algn="ctr"/>
            <a:r>
              <a:rPr lang="en-US" sz="5400" cap="small" dirty="0">
                <a:solidFill>
                  <a:schemeClr val="tx1"/>
                </a:solidFill>
                <a:latin typeface="Calibri Light" panose="020F0302020204030204" pitchFamily="34" charset="0"/>
                <a:cs typeface="Calibri Light" panose="020F0302020204030204" pitchFamily="34" charset="0"/>
              </a:rPr>
              <a:t>Treating Fentanyl Overdoses</a:t>
            </a:r>
          </a:p>
        </p:txBody>
      </p:sp>
      <p:sp>
        <p:nvSpPr>
          <p:cNvPr id="3" name="Content Placeholder 2">
            <a:extLst>
              <a:ext uri="{FF2B5EF4-FFF2-40B4-BE49-F238E27FC236}">
                <a16:creationId xmlns:a16="http://schemas.microsoft.com/office/drawing/2014/main" id="{FFD59CFF-A3E7-4839-A724-EDBB6E7E06C6}"/>
              </a:ext>
            </a:extLst>
          </p:cNvPr>
          <p:cNvSpPr>
            <a:spLocks noGrp="1"/>
          </p:cNvSpPr>
          <p:nvPr>
            <p:ph idx="1"/>
          </p:nvPr>
        </p:nvSpPr>
        <p:spPr>
          <a:xfrm>
            <a:off x="160771" y="1649253"/>
            <a:ext cx="4411230" cy="4913834"/>
          </a:xfrm>
        </p:spPr>
        <p:txBody>
          <a:bodyPr>
            <a:noAutofit/>
          </a:bodyPr>
          <a:lstStyle/>
          <a:p>
            <a:pPr>
              <a:lnSpc>
                <a:spcPct val="90000"/>
              </a:lnSpc>
              <a:buClr>
                <a:schemeClr val="tx1"/>
              </a:buClr>
              <a:buSzPct val="150000"/>
            </a:pPr>
            <a:r>
              <a:rPr kumimoji="0" lang="en-US"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Deaths from fentanyl are increasing despite naloxone (</a:t>
            </a:r>
            <a:r>
              <a:rPr kumimoji="0" lang="pt-BR" sz="2200" i="0" u="none" strike="noStrike" kern="1200" spc="0" normalizeH="0" baseline="0" noProof="0" dirty="0">
                <a:ln>
                  <a:noFill/>
                </a:ln>
                <a:solidFill>
                  <a:srgbClr val="20558A"/>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Torralva and Janowsky, 2019</a:t>
            </a:r>
            <a:r>
              <a:rPr kumimoji="0" lang="pt-BR"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a:lnSpc>
                <a:spcPct val="90000"/>
              </a:lnSpc>
              <a:buClr>
                <a:schemeClr val="tx1"/>
              </a:buClr>
              <a:buSzPct val="150000"/>
            </a:pPr>
            <a:r>
              <a:rPr kumimoji="0" lang="en-US"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OD from fentanyl require multiple naloxone doses (</a:t>
            </a:r>
            <a:r>
              <a:rPr kumimoji="0" lang="en-US" sz="2200" i="0" u="none" strike="noStrike" kern="1200" spc="0" normalizeH="0" baseline="0" noProof="0" dirty="0">
                <a:ln>
                  <a:noFill/>
                </a:ln>
                <a:solidFill>
                  <a:srgbClr val="20558A"/>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Schumann et al., 2007</a:t>
            </a:r>
            <a:r>
              <a:rPr kumimoji="0" lang="en-US" sz="2200" i="0" u="none" strike="noStrike" kern="1200" spc="0" normalizeH="0" baseline="0" noProof="0" dirty="0">
                <a:ln>
                  <a:noFill/>
                </a:ln>
                <a:solidFill>
                  <a:srgbClr val="20558A"/>
                </a:solidFill>
                <a:effectLst/>
                <a:uLnTx/>
                <a:uFillTx/>
                <a:latin typeface="Calibri" panose="020F0502020204030204" pitchFamily="34" charset="0"/>
                <a:ea typeface="+mn-ea"/>
                <a:cs typeface="Calibri" panose="020F0502020204030204" pitchFamily="34" charset="0"/>
              </a:rPr>
              <a:t>, </a:t>
            </a:r>
            <a:r>
              <a:rPr kumimoji="0" lang="en-US" sz="2200" i="0" u="none" strike="noStrike" kern="1200" spc="0" normalizeH="0" baseline="0" noProof="0" dirty="0">
                <a:ln>
                  <a:noFill/>
                </a:ln>
                <a:solidFill>
                  <a:srgbClr val="20558A"/>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Somerville et al., 2017</a:t>
            </a:r>
            <a:r>
              <a:rPr kumimoji="0" lang="en-US"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a:lnSpc>
                <a:spcPct val="90000"/>
              </a:lnSpc>
              <a:buClr>
                <a:schemeClr val="tx1"/>
              </a:buClr>
              <a:buSzPct val="150000"/>
            </a:pPr>
            <a:r>
              <a:rPr kumimoji="0" lang="en-US"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Shorter duration of naloxone (t</a:t>
            </a:r>
            <a:r>
              <a:rPr kumimoji="0" lang="en-US" sz="2200" i="0" u="none" strike="noStrike" kern="1200"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1/2</a:t>
            </a:r>
            <a:r>
              <a:rPr kumimoji="0" lang="en-US"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1.3–2.4 h) than fentanyl (t</a:t>
            </a:r>
            <a:r>
              <a:rPr kumimoji="0" lang="en-US" sz="2200" i="0" u="none" strike="noStrike" kern="1200"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1/2</a:t>
            </a:r>
            <a:r>
              <a:rPr kumimoji="0" lang="en-US"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7-8 h)</a:t>
            </a:r>
          </a:p>
          <a:p>
            <a:pPr>
              <a:lnSpc>
                <a:spcPct val="90000"/>
              </a:lnSpc>
              <a:buClr>
                <a:schemeClr val="tx1"/>
              </a:buClr>
              <a:buSzPct val="150000"/>
            </a:pPr>
            <a:r>
              <a:rPr kumimoji="0" lang="en-US"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Very fast entry of fentanyl into the brain</a:t>
            </a:r>
          </a:p>
          <a:p>
            <a:pPr>
              <a:lnSpc>
                <a:spcPct val="90000"/>
              </a:lnSpc>
              <a:buClr>
                <a:schemeClr val="tx1"/>
              </a:buClr>
              <a:buSzPct val="150000"/>
            </a:pPr>
            <a:r>
              <a:rPr kumimoji="0" lang="en-US" sz="2200" i="0" u="none" strike="noStrike" kern="1200"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Chest wall rigidity induced by fentanyl</a:t>
            </a:r>
          </a:p>
        </p:txBody>
      </p:sp>
      <p:sp>
        <p:nvSpPr>
          <p:cNvPr id="9" name="Content Placeholder 2">
            <a:extLst>
              <a:ext uri="{FF2B5EF4-FFF2-40B4-BE49-F238E27FC236}">
                <a16:creationId xmlns:a16="http://schemas.microsoft.com/office/drawing/2014/main" id="{F8839070-5CD7-84C4-9CF5-024C9AED2CF3}"/>
              </a:ext>
            </a:extLst>
          </p:cNvPr>
          <p:cNvSpPr txBox="1">
            <a:spLocks/>
          </p:cNvSpPr>
          <p:nvPr/>
        </p:nvSpPr>
        <p:spPr>
          <a:xfrm>
            <a:off x="6895193" y="1103425"/>
            <a:ext cx="5136036" cy="465115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Clr>
                <a:srgbClr val="C0143C"/>
              </a:buClr>
              <a:buFont typeface="Arial" panose="020B0604020202020204" pitchFamily="34" charset="0"/>
              <a:buChar char="•"/>
              <a:defRPr sz="28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0"/>
              </a:spcBef>
              <a:spcAft>
                <a:spcPts val="1200"/>
              </a:spcAft>
              <a:buClr>
                <a:srgbClr val="20558A"/>
              </a:buClr>
              <a:buFont typeface="Wingdings" pitchFamily="2" charset="2"/>
              <a:buChar char="§"/>
              <a:defRPr sz="24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0"/>
              </a:spcBef>
              <a:spcAft>
                <a:spcPts val="1200"/>
              </a:spcAft>
              <a:buClr>
                <a:srgbClr val="2869AB"/>
              </a:buClr>
              <a:buSzPct val="75000"/>
              <a:buFont typeface="Wingdings 3" panose="05040102010807070707" pitchFamily="18" charset="2"/>
              <a:buChar char=""/>
              <a:defRPr sz="2000" kern="1200" baseline="0">
                <a:solidFill>
                  <a:schemeClr val="tx1"/>
                </a:solidFill>
                <a:latin typeface="Arial" panose="020B0604020202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0"/>
              </a:spcBef>
              <a:spcAft>
                <a:spcPts val="1200"/>
              </a:spcAft>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143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C00000"/>
              </a:buClr>
              <a:buSzPct val="125000"/>
              <a:buFont typeface="Arial" panose="020B0604020202020204" pitchFamily="34" charset="0"/>
              <a:buNone/>
              <a:tabLst/>
              <a:defRPr/>
            </a:pPr>
            <a:r>
              <a:rPr kumimoji="0" lang="en-US" sz="2200" b="1"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RESEARCH PRIORITIES</a:t>
            </a:r>
          </a:p>
          <a:p>
            <a:pPr marL="342900" marR="0" lvl="0" indent="-342900" algn="l" defTabSz="914400" rtl="0" eaLnBrk="1" fontAlgn="auto" latinLnBrk="0" hangingPunct="1">
              <a:lnSpc>
                <a:spcPct val="100000"/>
              </a:lnSpc>
              <a:spcBef>
                <a:spcPts val="0"/>
              </a:spcBef>
              <a:spcAft>
                <a:spcPts val="600"/>
              </a:spcAft>
              <a:buClr>
                <a:srgbClr val="C00000"/>
              </a:buClr>
              <a:buSzPct val="125000"/>
              <a:buFont typeface="Arial" panose="020B0604020202020204" pitchFamily="34" charset="0"/>
              <a:buChar char="•"/>
              <a:tabLst/>
              <a:defRPr/>
            </a:pPr>
            <a: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How do we reverse fentanyl overdose? </a:t>
            </a:r>
          </a:p>
          <a:p>
            <a:pPr marL="800100" marR="0" lvl="1" indent="-342900" algn="l" defTabSz="914400" rtl="0" eaLnBrk="1" fontAlgn="auto" latinLnBrk="0" hangingPunct="1">
              <a:lnSpc>
                <a:spcPct val="100000"/>
              </a:lnSpc>
              <a:spcBef>
                <a:spcPts val="0"/>
              </a:spcBef>
              <a:spcAft>
                <a:spcPts val="600"/>
              </a:spcAft>
              <a:buClr>
                <a:srgbClr val="005494"/>
              </a:buClr>
              <a:buSzPct val="125000"/>
              <a:buFont typeface="Wingdings" pitchFamily="2" charset="2"/>
              <a:buChar char="§"/>
              <a:tabLst/>
              <a:defRPr/>
            </a:pPr>
            <a: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Should naloxone doses be higher? </a:t>
            </a:r>
          </a:p>
          <a:p>
            <a:pPr marL="800100" marR="0" lvl="1" indent="-342900" algn="l" defTabSz="914400" rtl="0" eaLnBrk="1" fontAlgn="auto" latinLnBrk="0" hangingPunct="1">
              <a:lnSpc>
                <a:spcPct val="100000"/>
              </a:lnSpc>
              <a:spcBef>
                <a:spcPts val="0"/>
              </a:spcBef>
              <a:spcAft>
                <a:spcPts val="600"/>
              </a:spcAft>
              <a:buClr>
                <a:srgbClr val="005494"/>
              </a:buClr>
              <a:buSzPct val="125000"/>
              <a:buFont typeface="Wingdings" pitchFamily="2" charset="2"/>
              <a:buChar char="§"/>
              <a:tabLst/>
              <a:defRPr/>
            </a:pPr>
            <a: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Are long-acting formulations of naloxone needed? </a:t>
            </a:r>
          </a:p>
          <a:p>
            <a:pPr marL="800100" marR="0" lvl="1" indent="-342900" algn="l" defTabSz="914400" rtl="0" eaLnBrk="1" fontAlgn="auto" latinLnBrk="0" hangingPunct="1">
              <a:lnSpc>
                <a:spcPct val="100000"/>
              </a:lnSpc>
              <a:spcBef>
                <a:spcPts val="0"/>
              </a:spcBef>
              <a:spcAft>
                <a:spcPts val="600"/>
              </a:spcAft>
              <a:buClr>
                <a:srgbClr val="005494"/>
              </a:buClr>
              <a:buSzPct val="125000"/>
              <a:buFont typeface="Wingdings" pitchFamily="2" charset="2"/>
              <a:buChar char="§"/>
              <a:tabLst/>
              <a:defRPr/>
            </a:pPr>
            <a: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Are there other medications or medication combinations </a:t>
            </a:r>
            <a:b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br>
            <a: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that would be more effective?</a:t>
            </a:r>
          </a:p>
          <a:p>
            <a:pPr marL="342900" marR="0" lvl="0" indent="-342900" algn="l" defTabSz="914400" rtl="0" eaLnBrk="1" fontAlgn="auto" latinLnBrk="0" hangingPunct="1">
              <a:lnSpc>
                <a:spcPct val="100000"/>
              </a:lnSpc>
              <a:spcBef>
                <a:spcPts val="0"/>
              </a:spcBef>
              <a:spcAft>
                <a:spcPts val="600"/>
              </a:spcAft>
              <a:buClr>
                <a:srgbClr val="C00000"/>
              </a:buClr>
              <a:buSzPct val="125000"/>
              <a:buFont typeface="Arial" panose="020B0604020202020204" pitchFamily="34" charset="0"/>
              <a:buChar char="•"/>
              <a:tabLst/>
              <a:defRPr/>
            </a:pPr>
            <a: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What are appropriate detoxification strategies?</a:t>
            </a:r>
          </a:p>
          <a:p>
            <a:pPr marL="342900" marR="0" lvl="0" indent="-342900" algn="l" defTabSz="914400" rtl="0" eaLnBrk="1" fontAlgn="auto" latinLnBrk="0" hangingPunct="1">
              <a:lnSpc>
                <a:spcPct val="100000"/>
              </a:lnSpc>
              <a:spcBef>
                <a:spcPts val="0"/>
              </a:spcBef>
              <a:spcAft>
                <a:spcPts val="600"/>
              </a:spcAft>
              <a:buClr>
                <a:srgbClr val="C00000"/>
              </a:buClr>
              <a:buSzPct val="125000"/>
              <a:buFont typeface="Arial" panose="020B0604020202020204" pitchFamily="34" charset="0"/>
              <a:buChar char="•"/>
              <a:tabLst/>
              <a:defRPr/>
            </a:pPr>
            <a: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How do we treat fentanyl addiction?</a:t>
            </a:r>
            <a:r>
              <a:rPr kumimoji="0" lang="en-US" sz="2200" b="1"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 </a:t>
            </a:r>
          </a:p>
          <a:p>
            <a:pPr marL="800100" marR="0" lvl="1" indent="-342900" algn="l" defTabSz="914400" rtl="0" eaLnBrk="1" fontAlgn="auto" latinLnBrk="0" hangingPunct="1">
              <a:lnSpc>
                <a:spcPct val="100000"/>
              </a:lnSpc>
              <a:spcBef>
                <a:spcPts val="0"/>
              </a:spcBef>
              <a:spcAft>
                <a:spcPts val="600"/>
              </a:spcAft>
              <a:buClr>
                <a:srgbClr val="005494"/>
              </a:buClr>
              <a:buSzPct val="125000"/>
              <a:buFont typeface="Wingdings" pitchFamily="2" charset="2"/>
              <a:buChar char="§"/>
              <a:tabLst/>
              <a:defRPr/>
            </a:pPr>
            <a: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In pregnancy and postpartum? </a:t>
            </a:r>
          </a:p>
          <a:p>
            <a:pPr marL="342900" marR="0" lvl="0" indent="-342900" algn="l" defTabSz="914400" rtl="0" eaLnBrk="1" fontAlgn="auto" latinLnBrk="0" hangingPunct="1">
              <a:lnSpc>
                <a:spcPct val="100000"/>
              </a:lnSpc>
              <a:spcBef>
                <a:spcPts val="0"/>
              </a:spcBef>
              <a:spcAft>
                <a:spcPts val="600"/>
              </a:spcAft>
              <a:buClr>
                <a:srgbClr val="C00000"/>
              </a:buClr>
              <a:buSzPct val="125000"/>
              <a:buFont typeface="Arial" panose="020B0604020202020204" pitchFamily="34" charset="0"/>
              <a:buChar char="•"/>
              <a:tabLst/>
              <a:defRPr/>
            </a:pPr>
            <a:r>
              <a:rPr kumimoji="0" lang="en-US" sz="2200" b="0"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How do we treat fentanyl involved neonatal abstinence syndrome</a:t>
            </a:r>
            <a:r>
              <a:rPr kumimoji="0" lang="en-US" sz="2200" b="1" i="0" u="none" strike="noStrike" kern="1200" spc="0" normalizeH="0" noProof="0" dirty="0">
                <a:ln>
                  <a:noFill/>
                </a:ln>
                <a:solidFill>
                  <a:prstClr val="black"/>
                </a:solidFill>
                <a:effectLst/>
                <a:uLnTx/>
                <a:uFillTx/>
                <a:latin typeface="Calibri "/>
                <a:ea typeface="Open Sans" panose="020B0606030504020204" pitchFamily="34" charset="0"/>
                <a:cs typeface="Open Sans" panose="020B0606030504020204" pitchFamily="34" charset="0"/>
              </a:rPr>
              <a:t>?</a:t>
            </a:r>
          </a:p>
        </p:txBody>
      </p:sp>
      <p:pic>
        <p:nvPicPr>
          <p:cNvPr id="10" name="Picture 9">
            <a:extLst>
              <a:ext uri="{FF2B5EF4-FFF2-40B4-BE49-F238E27FC236}">
                <a16:creationId xmlns:a16="http://schemas.microsoft.com/office/drawing/2014/main" id="{3134E804-3026-9028-E677-D993C2666054}"/>
              </a:ext>
            </a:extLst>
          </p:cNvPr>
          <p:cNvPicPr>
            <a:picLocks noChangeAspect="1"/>
          </p:cNvPicPr>
          <p:nvPr/>
        </p:nvPicPr>
        <p:blipFill>
          <a:blip r:embed="rId5"/>
          <a:stretch>
            <a:fillRect/>
          </a:stretch>
        </p:blipFill>
        <p:spPr>
          <a:xfrm rot="20847664">
            <a:off x="4637827" y="2000195"/>
            <a:ext cx="1997313" cy="1475337"/>
          </a:xfrm>
          <a:prstGeom prst="rect">
            <a:avLst/>
          </a:prstGeom>
        </p:spPr>
      </p:pic>
    </p:spTree>
    <p:extLst>
      <p:ext uri="{BB962C8B-B14F-4D97-AF65-F5344CB8AC3E}">
        <p14:creationId xmlns:p14="http://schemas.microsoft.com/office/powerpoint/2010/main" val="4113101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12"/>
          <p:cNvSpPr txBox="1">
            <a:spLocks noChangeArrowheads="1"/>
          </p:cNvSpPr>
          <p:nvPr/>
        </p:nvSpPr>
        <p:spPr bwMode="auto">
          <a:xfrm>
            <a:off x="9265094" y="1666016"/>
            <a:ext cx="1527982"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
                <a:ea typeface="+mn-ea"/>
                <a:cs typeface="+mn-cs"/>
              </a:rPr>
              <a:t>MEDICAL</a:t>
            </a:r>
          </a:p>
        </p:txBody>
      </p:sp>
      <p:sp>
        <p:nvSpPr>
          <p:cNvPr id="20485" name="Text Box 13"/>
          <p:cNvSpPr txBox="1">
            <a:spLocks noChangeArrowheads="1"/>
          </p:cNvSpPr>
          <p:nvPr/>
        </p:nvSpPr>
        <p:spPr bwMode="auto">
          <a:xfrm>
            <a:off x="9286029" y="2150746"/>
            <a:ext cx="1767150" cy="178510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mn-ea"/>
                <a:cs typeface="+mn-cs"/>
              </a:rPr>
              <a:t>Neurotoxicity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mn-ea"/>
                <a:cs typeface="+mn-cs"/>
              </a:rPr>
              <a:t>HIV/Hep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mn-ea"/>
                <a:cs typeface="+mn-cs"/>
              </a:rPr>
              <a:t>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mn-ea"/>
                <a:cs typeface="+mn-cs"/>
              </a:rPr>
              <a:t>Heart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mn-ea"/>
                <a:cs typeface="+mn-cs"/>
              </a:rPr>
              <a:t>Mental illness</a:t>
            </a:r>
          </a:p>
        </p:txBody>
      </p:sp>
      <p:sp>
        <p:nvSpPr>
          <p:cNvPr id="20488" name="Text Box 49"/>
          <p:cNvSpPr txBox="1">
            <a:spLocks noChangeArrowheads="1"/>
          </p:cNvSpPr>
          <p:nvPr/>
        </p:nvSpPr>
        <p:spPr bwMode="auto">
          <a:xfrm>
            <a:off x="9862741" y="5007580"/>
            <a:ext cx="2092561" cy="110799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mn-ea"/>
                <a:cs typeface="+mn-cs"/>
              </a:rPr>
              <a:t>Health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mn-ea"/>
                <a:cs typeface="+mn-cs"/>
              </a:rPr>
              <a:t>Lost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mn-ea"/>
                <a:cs typeface="+mn-cs"/>
              </a:rPr>
              <a:t>Accidents</a:t>
            </a:r>
          </a:p>
        </p:txBody>
      </p:sp>
      <p:sp>
        <p:nvSpPr>
          <p:cNvPr id="5" name="Text Box 12">
            <a:extLst>
              <a:ext uri="{FF2B5EF4-FFF2-40B4-BE49-F238E27FC236}">
                <a16:creationId xmlns:a16="http://schemas.microsoft.com/office/drawing/2014/main" id="{015D9004-ACBB-ECA1-DC7E-00D4554A9C6B}"/>
              </a:ext>
            </a:extLst>
          </p:cNvPr>
          <p:cNvSpPr txBox="1">
            <a:spLocks noChangeArrowheads="1"/>
          </p:cNvSpPr>
          <p:nvPr/>
        </p:nvSpPr>
        <p:spPr bwMode="auto">
          <a:xfrm>
            <a:off x="0" y="34538"/>
            <a:ext cx="12192000"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small" spc="0" normalizeH="0" noProof="0" dirty="0">
                <a:ln>
                  <a:noFill/>
                </a:ln>
                <a:solidFill>
                  <a:srgbClr val="FFFFFF"/>
                </a:solidFill>
                <a:effectLst/>
                <a:uLnTx/>
                <a:uFillTx/>
                <a:latin typeface="Calibri   "/>
                <a:ea typeface="+mn-ea"/>
                <a:cs typeface="+mn-cs"/>
              </a:rPr>
              <a:t>Addiction is a Quintessential Biobehavioral Disorder with Wide Ranging Ramification: Treatment Must Address the Whole Person, Their Community, Comorbidities, Economic Circumstances, etc. AND it Must be Long</a:t>
            </a:r>
            <a:r>
              <a:rPr lang="en-US" sz="3000" cap="small" dirty="0">
                <a:solidFill>
                  <a:srgbClr val="FFFFFF"/>
                </a:solidFill>
                <a:latin typeface="Calibri   "/>
              </a:rPr>
              <a:t> Term</a:t>
            </a:r>
            <a:endParaRPr kumimoji="0" lang="en-US" sz="3000" b="0" i="0" u="none" strike="noStrike" kern="1200" cap="small" spc="0" normalizeH="0" noProof="0" dirty="0">
              <a:ln>
                <a:noFill/>
              </a:ln>
              <a:solidFill>
                <a:srgbClr val="FFFFFF"/>
              </a:solidFill>
              <a:effectLst/>
              <a:uLnTx/>
              <a:uFillTx/>
              <a:latin typeface="Calibri   "/>
              <a:ea typeface="+mn-ea"/>
              <a:cs typeface="+mn-cs"/>
            </a:endParaRPr>
          </a:p>
        </p:txBody>
      </p:sp>
      <p:pic>
        <p:nvPicPr>
          <p:cNvPr id="22532" name="Picture 4" descr="Poverty, homelessness, and social stigma make addiction more deadly -  Harvard Health">
            <a:extLst>
              <a:ext uri="{FF2B5EF4-FFF2-40B4-BE49-F238E27FC236}">
                <a16:creationId xmlns:a16="http://schemas.microsoft.com/office/drawing/2014/main" id="{7465A105-0E98-C420-CFE2-B9126932B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56" y="4163370"/>
            <a:ext cx="3326352" cy="24947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DDFE3A-100D-3366-9B72-B9F59E712D89}"/>
              </a:ext>
            </a:extLst>
          </p:cNvPr>
          <p:cNvSpPr txBox="1"/>
          <p:nvPr/>
        </p:nvSpPr>
        <p:spPr>
          <a:xfrm>
            <a:off x="3934657" y="4117805"/>
            <a:ext cx="60944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
                <a:ea typeface="+mn-ea"/>
                <a:cs typeface="+mn-cs"/>
              </a:rPr>
              <a:t>SOCIAL</a:t>
            </a:r>
          </a:p>
        </p:txBody>
      </p:sp>
      <p:sp>
        <p:nvSpPr>
          <p:cNvPr id="10" name="TextBox 9">
            <a:extLst>
              <a:ext uri="{FF2B5EF4-FFF2-40B4-BE49-F238E27FC236}">
                <a16:creationId xmlns:a16="http://schemas.microsoft.com/office/drawing/2014/main" id="{BEF4FC19-1ADF-028C-A890-F30C5A67BB82}"/>
              </a:ext>
            </a:extLst>
          </p:cNvPr>
          <p:cNvSpPr txBox="1"/>
          <p:nvPr/>
        </p:nvSpPr>
        <p:spPr>
          <a:xfrm>
            <a:off x="4033319" y="4753692"/>
            <a:ext cx="224357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
                <a:ea typeface="+mn-ea"/>
                <a:cs typeface="+mn-cs"/>
              </a:rPr>
              <a:t>Homelessness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
                <a:ea typeface="+mn-ea"/>
                <a:cs typeface="+mn-cs"/>
              </a:rPr>
              <a:t>Family dissolution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
                <a:ea typeface="+mn-ea"/>
                <a:cs typeface="+mn-cs"/>
              </a:rPr>
              <a:t>Violence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
                <a:ea typeface="+mn-ea"/>
                <a:cs typeface="+mn-cs"/>
              </a:rPr>
              <a:t>Crime</a:t>
            </a:r>
          </a:p>
        </p:txBody>
      </p:sp>
      <p:pic>
        <p:nvPicPr>
          <p:cNvPr id="22534" name="Picture 6" descr="SEC filings show hidden ransomware costs and losses | CSO Online">
            <a:extLst>
              <a:ext uri="{FF2B5EF4-FFF2-40B4-BE49-F238E27FC236}">
                <a16:creationId xmlns:a16="http://schemas.microsoft.com/office/drawing/2014/main" id="{A24E278B-56EC-B634-089D-64592F66B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793" y="4445540"/>
            <a:ext cx="3054888" cy="2036592"/>
          </a:xfrm>
          <a:prstGeom prst="rect">
            <a:avLst/>
          </a:prstGeom>
          <a:noFill/>
          <a:extLst>
            <a:ext uri="{909E8E84-426E-40DD-AFC4-6F175D3DCCD1}">
              <a14:hiddenFill xmlns:a14="http://schemas.microsoft.com/office/drawing/2010/main">
                <a:solidFill>
                  <a:srgbClr val="FFFFFF"/>
                </a:solidFill>
              </a14:hiddenFill>
            </a:ext>
          </a:extLst>
        </p:spPr>
      </p:pic>
      <p:sp>
        <p:nvSpPr>
          <p:cNvPr id="20489" name="Text Box 50"/>
          <p:cNvSpPr txBox="1">
            <a:spLocks noChangeArrowheads="1"/>
          </p:cNvSpPr>
          <p:nvPr/>
        </p:nvSpPr>
        <p:spPr bwMode="auto">
          <a:xfrm>
            <a:off x="9833547" y="4340925"/>
            <a:ext cx="1838004"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
                <a:ea typeface="+mn-ea"/>
                <a:cs typeface="+mn-cs"/>
              </a:rPr>
              <a:t>ECONOMIC</a:t>
            </a:r>
          </a:p>
        </p:txBody>
      </p:sp>
      <p:pic>
        <p:nvPicPr>
          <p:cNvPr id="23554" name="Picture 2" descr="The ADA covers addiction. Now the U.S. is enforcing the law - STAT">
            <a:extLst>
              <a:ext uri="{FF2B5EF4-FFF2-40B4-BE49-F238E27FC236}">
                <a16:creationId xmlns:a16="http://schemas.microsoft.com/office/drawing/2014/main" id="{64ED0DE6-2758-8DBA-9152-F0E076CA5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924" y="1722207"/>
            <a:ext cx="3643087" cy="2040129"/>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ealth effects of tobacco - Wikipedia">
            <a:extLst>
              <a:ext uri="{FF2B5EF4-FFF2-40B4-BE49-F238E27FC236}">
                <a16:creationId xmlns:a16="http://schemas.microsoft.com/office/drawing/2014/main" id="{A70BBC69-F8F8-F71D-0918-145501118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595" y="1722207"/>
            <a:ext cx="3033936" cy="244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9781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a:extLst>
              <a:ext uri="{FF2B5EF4-FFF2-40B4-BE49-F238E27FC236}">
                <a16:creationId xmlns:a16="http://schemas.microsoft.com/office/drawing/2014/main" id="{D82612E3-EE8C-B6A4-2AB1-48BAF496A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046" y="-36342"/>
            <a:ext cx="11163300" cy="814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3A9BC60-9CD2-E732-80E7-172CE582F4A3}"/>
              </a:ext>
            </a:extLst>
          </p:cNvPr>
          <p:cNvSpPr txBox="1"/>
          <p:nvPr/>
        </p:nvSpPr>
        <p:spPr>
          <a:xfrm>
            <a:off x="1476962" y="152400"/>
            <a:ext cx="1500603" cy="954107"/>
          </a:xfrm>
          <a:prstGeom prst="rect">
            <a:avLst/>
          </a:prstGeom>
          <a:noFill/>
        </p:spPr>
        <p:txBody>
          <a:bodyPr wrap="none">
            <a:spAutoFit/>
          </a:bodyPr>
          <a:lstStyle/>
          <a:p>
            <a:pPr algn="ctr" eaLnBrk="0" fontAlgn="base" hangingPunct="0">
              <a:spcBef>
                <a:spcPct val="0"/>
              </a:spcBef>
              <a:spcAft>
                <a:spcPct val="0"/>
              </a:spcAft>
              <a:defRPr/>
            </a:pPr>
            <a:r>
              <a:rPr lang="en-US" sz="2800" cap="small" dirty="0">
                <a:solidFill>
                  <a:srgbClr val="000000">
                    <a:lumMod val="75000"/>
                    <a:lumOff val="25000"/>
                  </a:srgbClr>
                </a:solidFill>
                <a:latin typeface="Calibri" panose="020F0502020204030204" pitchFamily="34" charset="0"/>
                <a:cs typeface="Calibri" panose="020F0502020204030204" pitchFamily="34" charset="0"/>
              </a:rPr>
              <a:t>Fortified </a:t>
            </a:r>
          </a:p>
          <a:p>
            <a:pPr algn="ctr" eaLnBrk="0" fontAlgn="base" hangingPunct="0">
              <a:spcBef>
                <a:spcPct val="0"/>
              </a:spcBef>
              <a:spcAft>
                <a:spcPct val="0"/>
              </a:spcAft>
              <a:defRPr/>
            </a:pPr>
            <a:r>
              <a:rPr lang="en-US" sz="2800" cap="small" dirty="0">
                <a:solidFill>
                  <a:srgbClr val="000000">
                    <a:lumMod val="75000"/>
                    <a:lumOff val="25000"/>
                  </a:srgbClr>
                </a:solidFill>
                <a:latin typeface="Calibri" panose="020F0502020204030204" pitchFamily="34" charset="0"/>
                <a:cs typeface="Calibri" panose="020F0502020204030204" pitchFamily="34" charset="0"/>
              </a:rPr>
              <a:t>schools</a:t>
            </a:r>
          </a:p>
        </p:txBody>
      </p:sp>
      <p:sp>
        <p:nvSpPr>
          <p:cNvPr id="5" name="TextBox 4">
            <a:extLst>
              <a:ext uri="{FF2B5EF4-FFF2-40B4-BE49-F238E27FC236}">
                <a16:creationId xmlns:a16="http://schemas.microsoft.com/office/drawing/2014/main" id="{1E10209C-C5ED-BE56-E542-04368019B1FF}"/>
              </a:ext>
            </a:extLst>
          </p:cNvPr>
          <p:cNvSpPr txBox="1"/>
          <p:nvPr/>
        </p:nvSpPr>
        <p:spPr>
          <a:xfrm>
            <a:off x="9123274" y="1217944"/>
            <a:ext cx="1882054" cy="954107"/>
          </a:xfrm>
          <a:prstGeom prst="rect">
            <a:avLst/>
          </a:prstGeom>
          <a:noFill/>
        </p:spPr>
        <p:txBody>
          <a:bodyPr wrap="none">
            <a:spAutoFit/>
          </a:bodyPr>
          <a:lstStyle/>
          <a:p>
            <a:pPr algn="ctr" eaLnBrk="0" fontAlgn="base" hangingPunct="0">
              <a:spcBef>
                <a:spcPct val="0"/>
              </a:spcBef>
              <a:spcAft>
                <a:spcPct val="0"/>
              </a:spcAft>
              <a:defRPr/>
            </a:pPr>
            <a:r>
              <a:rPr lang="en-US" sz="2800" cap="small" dirty="0">
                <a:solidFill>
                  <a:srgbClr val="000000">
                    <a:lumMod val="75000"/>
                    <a:lumOff val="25000"/>
                  </a:srgbClr>
                </a:solidFill>
                <a:latin typeface="Calibri" panose="020F0502020204030204" pitchFamily="34" charset="0"/>
                <a:cs typeface="Calibri" panose="020F0502020204030204" pitchFamily="34" charset="0"/>
              </a:rPr>
              <a:t>Narcan for </a:t>
            </a:r>
          </a:p>
          <a:p>
            <a:pPr algn="ctr" eaLnBrk="0" fontAlgn="base" hangingPunct="0">
              <a:spcBef>
                <a:spcPct val="0"/>
              </a:spcBef>
              <a:spcAft>
                <a:spcPct val="0"/>
              </a:spcAft>
              <a:defRPr/>
            </a:pPr>
            <a:r>
              <a:rPr lang="en-US" sz="2800" cap="small" dirty="0">
                <a:solidFill>
                  <a:srgbClr val="000000">
                    <a:lumMod val="75000"/>
                    <a:lumOff val="25000"/>
                  </a:srgbClr>
                </a:solidFill>
                <a:latin typeface="Calibri" panose="020F0502020204030204" pitchFamily="34" charset="0"/>
                <a:cs typeface="Calibri" panose="020F0502020204030204" pitchFamily="34" charset="0"/>
              </a:rPr>
              <a:t>everybody</a:t>
            </a:r>
          </a:p>
        </p:txBody>
      </p:sp>
      <p:sp>
        <p:nvSpPr>
          <p:cNvPr id="9" name="TextBox 8">
            <a:extLst>
              <a:ext uri="{FF2B5EF4-FFF2-40B4-BE49-F238E27FC236}">
                <a16:creationId xmlns:a16="http://schemas.microsoft.com/office/drawing/2014/main" id="{870C35F3-05B1-C48B-7365-B93D5AFAD65A}"/>
              </a:ext>
            </a:extLst>
          </p:cNvPr>
          <p:cNvSpPr txBox="1">
            <a:spLocks noChangeArrowheads="1"/>
          </p:cNvSpPr>
          <p:nvPr/>
        </p:nvSpPr>
        <p:spPr bwMode="auto">
          <a:xfrm>
            <a:off x="744538" y="4014789"/>
            <a:ext cx="2222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2800" cap="small" dirty="0">
                <a:solidFill>
                  <a:srgbClr val="000000"/>
                </a:solidFill>
                <a:latin typeface="Calibri" panose="020F0502020204030204" pitchFamily="34" charset="0"/>
                <a:cs typeface="Calibri" panose="020F0502020204030204" pitchFamily="34" charset="0"/>
              </a:rPr>
              <a:t>Social justice</a:t>
            </a:r>
          </a:p>
        </p:txBody>
      </p:sp>
      <p:sp>
        <p:nvSpPr>
          <p:cNvPr id="10" name="TextBox 9">
            <a:extLst>
              <a:ext uri="{FF2B5EF4-FFF2-40B4-BE49-F238E27FC236}">
                <a16:creationId xmlns:a16="http://schemas.microsoft.com/office/drawing/2014/main" id="{85EB413F-A0D0-25D4-D5E8-E74DC94059BC}"/>
              </a:ext>
            </a:extLst>
          </p:cNvPr>
          <p:cNvSpPr txBox="1">
            <a:spLocks noChangeArrowheads="1"/>
          </p:cNvSpPr>
          <p:nvPr/>
        </p:nvSpPr>
        <p:spPr bwMode="auto">
          <a:xfrm>
            <a:off x="4427396" y="3263174"/>
            <a:ext cx="22209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2800" b="1" cap="small" dirty="0">
                <a:latin typeface="Calibri" panose="020F0502020204030204" pitchFamily="34" charset="0"/>
                <a:cs typeface="Calibri" panose="020F0502020204030204" pitchFamily="34" charset="0"/>
              </a:rPr>
              <a:t>Structural </a:t>
            </a:r>
          </a:p>
          <a:p>
            <a:pPr algn="ctr" eaLnBrk="0" fontAlgn="base" hangingPunct="0">
              <a:lnSpc>
                <a:spcPct val="100000"/>
              </a:lnSpc>
              <a:spcBef>
                <a:spcPct val="0"/>
              </a:spcBef>
              <a:spcAft>
                <a:spcPct val="0"/>
              </a:spcAft>
              <a:buNone/>
            </a:pPr>
            <a:r>
              <a:rPr lang="en-US" altLang="en-US" sz="2800" b="1" cap="small" dirty="0">
                <a:latin typeface="Calibri" panose="020F0502020204030204" pitchFamily="34" charset="0"/>
                <a:cs typeface="Calibri" panose="020F0502020204030204" pitchFamily="34" charset="0"/>
              </a:rPr>
              <a:t>racism</a:t>
            </a:r>
          </a:p>
        </p:txBody>
      </p:sp>
      <p:sp>
        <p:nvSpPr>
          <p:cNvPr id="13" name="TextBox 12">
            <a:extLst>
              <a:ext uri="{FF2B5EF4-FFF2-40B4-BE49-F238E27FC236}">
                <a16:creationId xmlns:a16="http://schemas.microsoft.com/office/drawing/2014/main" id="{6BFFEC03-5FB7-35DF-87F8-A90FD9CB5328}"/>
              </a:ext>
            </a:extLst>
          </p:cNvPr>
          <p:cNvSpPr txBox="1">
            <a:spLocks noChangeArrowheads="1"/>
          </p:cNvSpPr>
          <p:nvPr/>
        </p:nvSpPr>
        <p:spPr bwMode="auto">
          <a:xfrm>
            <a:off x="8782828" y="5200650"/>
            <a:ext cx="2222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2800" cap="small" dirty="0">
                <a:solidFill>
                  <a:srgbClr val="000000"/>
                </a:solidFill>
                <a:latin typeface="Calibri" panose="020F0502020204030204" pitchFamily="34" charset="0"/>
                <a:cs typeface="Calibri" panose="020F0502020204030204" pitchFamily="34" charset="0"/>
              </a:rPr>
              <a:t>Stigma</a:t>
            </a:r>
          </a:p>
        </p:txBody>
      </p:sp>
      <p:sp>
        <p:nvSpPr>
          <p:cNvPr id="15" name="TextBox 14">
            <a:extLst>
              <a:ext uri="{FF2B5EF4-FFF2-40B4-BE49-F238E27FC236}">
                <a16:creationId xmlns:a16="http://schemas.microsoft.com/office/drawing/2014/main" id="{C16E9C45-C0EB-C2FC-BBAD-C9769375E32F}"/>
              </a:ext>
            </a:extLst>
          </p:cNvPr>
          <p:cNvSpPr txBox="1">
            <a:spLocks noChangeArrowheads="1"/>
          </p:cNvSpPr>
          <p:nvPr/>
        </p:nvSpPr>
        <p:spPr bwMode="auto">
          <a:xfrm>
            <a:off x="8613492" y="4139718"/>
            <a:ext cx="2627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2800" cap="small" dirty="0">
                <a:solidFill>
                  <a:schemeClr val="bg2"/>
                </a:solidFill>
                <a:latin typeface="Calibri" panose="020F0502020204030204" pitchFamily="34" charset="0"/>
                <a:cs typeface="Calibri" panose="020F0502020204030204" pitchFamily="34" charset="0"/>
              </a:rPr>
              <a:t>Homelessness</a:t>
            </a:r>
          </a:p>
        </p:txBody>
      </p:sp>
      <p:sp>
        <p:nvSpPr>
          <p:cNvPr id="16" name="TextBox 15">
            <a:extLst>
              <a:ext uri="{FF2B5EF4-FFF2-40B4-BE49-F238E27FC236}">
                <a16:creationId xmlns:a16="http://schemas.microsoft.com/office/drawing/2014/main" id="{4973A7CC-1F34-6794-4CB6-B749D07955C3}"/>
              </a:ext>
            </a:extLst>
          </p:cNvPr>
          <p:cNvSpPr txBox="1">
            <a:spLocks noChangeArrowheads="1"/>
          </p:cNvSpPr>
          <p:nvPr/>
        </p:nvSpPr>
        <p:spPr bwMode="auto">
          <a:xfrm>
            <a:off x="3824980" y="4788153"/>
            <a:ext cx="3660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2800" b="1" cap="small" dirty="0">
                <a:latin typeface="Calibri" panose="020F0502020204030204" pitchFamily="34" charset="0"/>
                <a:cs typeface="Calibri" panose="020F0502020204030204" pitchFamily="34" charset="0"/>
              </a:rPr>
              <a:t>Common sense gun</a:t>
            </a:r>
          </a:p>
          <a:p>
            <a:pPr algn="ctr" eaLnBrk="0" fontAlgn="base" hangingPunct="0">
              <a:lnSpc>
                <a:spcPct val="100000"/>
              </a:lnSpc>
              <a:spcBef>
                <a:spcPct val="0"/>
              </a:spcBef>
              <a:spcAft>
                <a:spcPct val="0"/>
              </a:spcAft>
              <a:buNone/>
            </a:pPr>
            <a:r>
              <a:rPr lang="en-US" altLang="en-US" sz="2800" b="1" cap="small" dirty="0">
                <a:latin typeface="Calibri" panose="020F0502020204030204" pitchFamily="34" charset="0"/>
                <a:cs typeface="Calibri" panose="020F0502020204030204" pitchFamily="34" charset="0"/>
              </a:rPr>
              <a:t>regulations</a:t>
            </a:r>
          </a:p>
        </p:txBody>
      </p:sp>
      <p:sp>
        <p:nvSpPr>
          <p:cNvPr id="20" name="TextBox 19">
            <a:extLst>
              <a:ext uri="{FF2B5EF4-FFF2-40B4-BE49-F238E27FC236}">
                <a16:creationId xmlns:a16="http://schemas.microsoft.com/office/drawing/2014/main" id="{961CAB94-20FD-EA95-10A0-EBAF3FAA1E4A}"/>
              </a:ext>
            </a:extLst>
          </p:cNvPr>
          <p:cNvSpPr txBox="1">
            <a:spLocks noChangeArrowheads="1"/>
          </p:cNvSpPr>
          <p:nvPr/>
        </p:nvSpPr>
        <p:spPr bwMode="auto">
          <a:xfrm>
            <a:off x="951374" y="5219040"/>
            <a:ext cx="25517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00000"/>
              </a:lnSpc>
              <a:spcBef>
                <a:spcPct val="0"/>
              </a:spcBef>
              <a:spcAft>
                <a:spcPct val="0"/>
              </a:spcAft>
              <a:buNone/>
            </a:pPr>
            <a:r>
              <a:rPr lang="en-US" altLang="en-US" sz="2800" cap="small" dirty="0">
                <a:solidFill>
                  <a:srgbClr val="000000"/>
                </a:solidFill>
                <a:latin typeface="Calibri" panose="020F0502020204030204" pitchFamily="34" charset="0"/>
                <a:cs typeface="Calibri" panose="020F0502020204030204" pitchFamily="34" charset="0"/>
              </a:rPr>
              <a:t>Mental Health </a:t>
            </a:r>
          </a:p>
        </p:txBody>
      </p:sp>
      <p:sp>
        <p:nvSpPr>
          <p:cNvPr id="3" name="TextBox 2">
            <a:extLst>
              <a:ext uri="{FF2B5EF4-FFF2-40B4-BE49-F238E27FC236}">
                <a16:creationId xmlns:a16="http://schemas.microsoft.com/office/drawing/2014/main" id="{E3609C40-3C62-1821-B774-E8351ADB2282}"/>
              </a:ext>
            </a:extLst>
          </p:cNvPr>
          <p:cNvSpPr txBox="1"/>
          <p:nvPr/>
        </p:nvSpPr>
        <p:spPr>
          <a:xfrm>
            <a:off x="736743" y="1316906"/>
            <a:ext cx="2693454" cy="6993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cap="small" dirty="0">
                <a:solidFill>
                  <a:srgbClr val="ACCBF9">
                    <a:lumMod val="25000"/>
                  </a:srgbClr>
                </a:solidFill>
                <a:latin typeface="Arial" panose="020B0604020202020204" pitchFamily="34" charset="0"/>
                <a:cs typeface="Arial" panose="020B0604020202020204" pitchFamily="34" charset="0"/>
              </a:rPr>
              <a:t>Information  Dissemination</a:t>
            </a:r>
            <a:endParaRPr kumimoji="0" lang="en-US" sz="2400" b="0" i="0" u="none" strike="noStrike" kern="1200" cap="small" spc="0" normalizeH="0" baseline="0" noProof="0" dirty="0">
              <a:ln>
                <a:noFill/>
              </a:ln>
              <a:solidFill>
                <a:srgbClr val="ACCBF9">
                  <a:lumMod val="25000"/>
                </a:srgb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F02EE6E-2815-3838-87EA-9FB017A4D0C7}"/>
              </a:ext>
            </a:extLst>
          </p:cNvPr>
          <p:cNvSpPr txBox="1"/>
          <p:nvPr/>
        </p:nvSpPr>
        <p:spPr>
          <a:xfrm>
            <a:off x="6034599" y="868735"/>
            <a:ext cx="2693454" cy="38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dirty="0">
                <a:ln>
                  <a:noFill/>
                </a:ln>
                <a:solidFill>
                  <a:srgbClr val="ACCBF9">
                    <a:lumMod val="25000"/>
                  </a:srgbClr>
                </a:solidFill>
                <a:effectLst/>
                <a:uLnTx/>
                <a:uFillTx/>
                <a:latin typeface="Arial" panose="020B0604020202020204" pitchFamily="34" charset="0"/>
                <a:ea typeface="+mn-ea"/>
                <a:cs typeface="Arial" panose="020B0604020202020204" pitchFamily="34" charset="0"/>
              </a:rPr>
              <a:t>Social Activities</a:t>
            </a:r>
          </a:p>
        </p:txBody>
      </p:sp>
      <p:sp>
        <p:nvSpPr>
          <p:cNvPr id="6" name="TextBox 5">
            <a:extLst>
              <a:ext uri="{FF2B5EF4-FFF2-40B4-BE49-F238E27FC236}">
                <a16:creationId xmlns:a16="http://schemas.microsoft.com/office/drawing/2014/main" id="{535AC36B-8806-9DD1-1DF0-9D4566865392}"/>
              </a:ext>
            </a:extLst>
          </p:cNvPr>
          <p:cNvSpPr txBox="1"/>
          <p:nvPr/>
        </p:nvSpPr>
        <p:spPr>
          <a:xfrm>
            <a:off x="8818472" y="225375"/>
            <a:ext cx="2693454" cy="699378"/>
          </a:xfrm>
          <a:prstGeom prst="rect">
            <a:avLst/>
          </a:prstGeom>
          <a:noFill/>
        </p:spPr>
        <p:txBody>
          <a:bodyPr wrap="square">
            <a:spAutoFit/>
          </a:bodyPr>
          <a:lstStyle/>
          <a:p>
            <a:pPr algn="ctr">
              <a:defRPr/>
            </a:pPr>
            <a:r>
              <a:rPr lang="en-US" sz="2400" cap="small" dirty="0">
                <a:solidFill>
                  <a:srgbClr val="ACCBF9">
                    <a:lumMod val="25000"/>
                  </a:srgbClr>
                </a:solidFill>
                <a:latin typeface="Arial" panose="020B0604020202020204" pitchFamily="34" charset="0"/>
                <a:cs typeface="Arial" panose="020B0604020202020204" pitchFamily="34" charset="0"/>
              </a:rPr>
              <a:t>Participation in Sports, Arts</a:t>
            </a:r>
          </a:p>
        </p:txBody>
      </p:sp>
      <p:sp>
        <p:nvSpPr>
          <p:cNvPr id="8" name="TextBox 7">
            <a:extLst>
              <a:ext uri="{FF2B5EF4-FFF2-40B4-BE49-F238E27FC236}">
                <a16:creationId xmlns:a16="http://schemas.microsoft.com/office/drawing/2014/main" id="{2D460DD5-A26C-DC57-0351-F854A1DC0B7A}"/>
              </a:ext>
            </a:extLst>
          </p:cNvPr>
          <p:cNvSpPr txBox="1"/>
          <p:nvPr/>
        </p:nvSpPr>
        <p:spPr>
          <a:xfrm>
            <a:off x="3780404" y="175145"/>
            <a:ext cx="3919711" cy="584775"/>
          </a:xfrm>
          <a:prstGeom prst="rect">
            <a:avLst/>
          </a:prstGeom>
          <a:noFill/>
        </p:spPr>
        <p:txBody>
          <a:bodyPr wrap="square" rtlCol="0">
            <a:spAutoFit/>
          </a:bodyPr>
          <a:lstStyle/>
          <a:p>
            <a:pPr algn="ctr"/>
            <a:r>
              <a:rPr lang="en-US" sz="3200" dirty="0">
                <a:solidFill>
                  <a:srgbClr val="FF0000"/>
                </a:solidFill>
                <a:latin typeface="Calibri "/>
              </a:rPr>
              <a:t>PREVENTION IS KEY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0" grpId="0"/>
      <p:bldP spid="13" grpId="0"/>
      <p:bldP spid="15" grpId="0"/>
      <p:bldP spid="16" grpId="0"/>
      <p:bldP spid="20" grpId="0"/>
      <p:bldP spid="3" grpId="0"/>
      <p:bldP spid="4"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ED8FC-1919-CE84-502A-97FF98F90896}"/>
              </a:ext>
            </a:extLst>
          </p:cNvPr>
          <p:cNvSpPr>
            <a:spLocks noGrp="1"/>
          </p:cNvSpPr>
          <p:nvPr>
            <p:ph type="body" sz="quarter" idx="13"/>
          </p:nvPr>
        </p:nvSpPr>
        <p:spPr/>
        <p:txBody>
          <a:bodyPr/>
          <a:lstStyle/>
          <a:p>
            <a:endParaRPr lang="en-US" dirty="0"/>
          </a:p>
        </p:txBody>
      </p:sp>
      <p:sp>
        <p:nvSpPr>
          <p:cNvPr id="5" name="Title 4">
            <a:extLst>
              <a:ext uri="{FF2B5EF4-FFF2-40B4-BE49-F238E27FC236}">
                <a16:creationId xmlns:a16="http://schemas.microsoft.com/office/drawing/2014/main" id="{EAF5B122-F586-B3EF-42CA-115AAC2A9058}"/>
              </a:ext>
            </a:extLst>
          </p:cNvPr>
          <p:cNvSpPr>
            <a:spLocks noGrp="1"/>
          </p:cNvSpPr>
          <p:nvPr>
            <p:ph type="title"/>
          </p:nvPr>
        </p:nvSpPr>
        <p:spPr>
          <a:xfrm>
            <a:off x="1551399" y="3096087"/>
            <a:ext cx="6092574" cy="1640300"/>
          </a:xfrm>
        </p:spPr>
        <p:txBody>
          <a:bodyPr/>
          <a:lstStyle/>
          <a:p>
            <a:r>
              <a:rPr lang="en-US" sz="4400" b="0" dirty="0">
                <a:latin typeface="Calibri Light" panose="020F0302020204030204" pitchFamily="34" charset="0"/>
                <a:cs typeface="Calibri Light" panose="020F0302020204030204" pitchFamily="34" charset="0"/>
              </a:rPr>
              <a:t>Treatment</a:t>
            </a:r>
            <a:br>
              <a:rPr lang="en-US" sz="4400" b="0" dirty="0">
                <a:latin typeface="Calibri Light" panose="020F0302020204030204" pitchFamily="34" charset="0"/>
                <a:cs typeface="Calibri Light" panose="020F0302020204030204" pitchFamily="34" charset="0"/>
              </a:rPr>
            </a:br>
            <a:endParaRPr lang="en-US" sz="4400" b="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3103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3C66-43A0-1654-6CA3-A0FAAA1A4FB3}"/>
              </a:ext>
            </a:extLst>
          </p:cNvPr>
          <p:cNvSpPr>
            <a:spLocks noGrp="1"/>
          </p:cNvSpPr>
          <p:nvPr>
            <p:ph type="title"/>
          </p:nvPr>
        </p:nvSpPr>
        <p:spPr>
          <a:xfrm>
            <a:off x="1073888" y="203200"/>
            <a:ext cx="10363200" cy="914400"/>
          </a:xfrm>
        </p:spPr>
        <p:txBody>
          <a:bodyPr/>
          <a:lstStyle/>
          <a:p>
            <a:r>
              <a:rPr lang="en-US" b="1" cap="all" dirty="0"/>
              <a:t>Targeting the Multiple Circuits of addiction</a:t>
            </a:r>
          </a:p>
        </p:txBody>
      </p:sp>
      <p:sp>
        <p:nvSpPr>
          <p:cNvPr id="3" name="Chart Placeholder 2">
            <a:extLst>
              <a:ext uri="{FF2B5EF4-FFF2-40B4-BE49-F238E27FC236}">
                <a16:creationId xmlns:a16="http://schemas.microsoft.com/office/drawing/2014/main" id="{EF2D5584-B042-089E-E94D-6F2BAD997E60}"/>
              </a:ext>
            </a:extLst>
          </p:cNvPr>
          <p:cNvSpPr>
            <a:spLocks noGrp="1"/>
          </p:cNvSpPr>
          <p:nvPr>
            <p:ph type="chart" idx="1"/>
          </p:nvPr>
        </p:nvSpPr>
        <p:spPr/>
      </p:sp>
      <p:pic>
        <p:nvPicPr>
          <p:cNvPr id="1026" name="Picture 2" descr="FIGURE 1.">
            <a:extLst>
              <a:ext uri="{FF2B5EF4-FFF2-40B4-BE49-F238E27FC236}">
                <a16:creationId xmlns:a16="http://schemas.microsoft.com/office/drawing/2014/main" id="{C3017F50-1413-0E95-7686-06A9470C9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688" y="990009"/>
            <a:ext cx="11148054" cy="5388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00640D-FFED-05B0-E6CD-9FDFD9EB5DA5}"/>
              </a:ext>
            </a:extLst>
          </p:cNvPr>
          <p:cNvSpPr txBox="1"/>
          <p:nvPr/>
        </p:nvSpPr>
        <p:spPr>
          <a:xfrm>
            <a:off x="276446" y="6470134"/>
            <a:ext cx="6741042"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Volkow and Boyle, Am J Psychiatry 2018</a:t>
            </a:r>
          </a:p>
        </p:txBody>
      </p:sp>
    </p:spTree>
    <p:extLst>
      <p:ext uri="{BB962C8B-B14F-4D97-AF65-F5344CB8AC3E}">
        <p14:creationId xmlns:p14="http://schemas.microsoft.com/office/powerpoint/2010/main" val="106808652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285242" y="274223"/>
            <a:ext cx="11621515" cy="52585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75000"/>
              </a:lnSpc>
              <a:spcBef>
                <a:spcPts val="0"/>
              </a:spcBef>
              <a:spcAft>
                <a:spcPts val="0"/>
              </a:spcAft>
              <a:buClrTx/>
              <a:buSzTx/>
              <a:buFontTx/>
              <a:buNone/>
              <a:tabLst/>
              <a:defRPr/>
            </a:pPr>
            <a:r>
              <a:rPr kumimoji="0" lang="en-US" sz="3600" b="1" i="0" u="none" strike="noStrike" kern="1200" cap="small" spc="0" normalizeH="0" baseline="0" noProof="0" dirty="0">
                <a:ln>
                  <a:noFill/>
                </a:ln>
                <a:solidFill>
                  <a:prstClr val="white"/>
                </a:solidFill>
                <a:effectLst/>
                <a:uLnTx/>
                <a:uFillTx/>
                <a:latin typeface="Calibri Light" panose="020F0302020204030204" pitchFamily="34" charset="0"/>
                <a:ea typeface="ＭＳ Ｐゴシック" charset="-128"/>
                <a:cs typeface="Calibri Light" panose="020F0302020204030204" pitchFamily="34" charset="0"/>
              </a:rPr>
              <a:t>Non-pharmacological therapeutics: Devices/Behavioral Therapy</a:t>
            </a:r>
          </a:p>
        </p:txBody>
      </p:sp>
      <p:sp>
        <p:nvSpPr>
          <p:cNvPr id="52227" name="Rectangle 16"/>
          <p:cNvSpPr>
            <a:spLocks noChangeArrowheads="1"/>
          </p:cNvSpPr>
          <p:nvPr/>
        </p:nvSpPr>
        <p:spPr bwMode="auto">
          <a:xfrm>
            <a:off x="5414966" y="3552993"/>
            <a:ext cx="3022601" cy="809625"/>
          </a:xfrm>
          <a:prstGeom prst="rect">
            <a:avLst/>
          </a:prstGeom>
          <a:solidFill>
            <a:srgbClr val="33CC33"/>
          </a:solidFill>
          <a:ln w="76200">
            <a:solidFill>
              <a:srgbClr val="008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ＭＳ Ｐゴシック" charset="-128"/>
                <a:cs typeface="+mn-cs"/>
              </a:rPr>
              <a:t> Strengthen Cortical/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ＭＳ Ｐゴシック" charset="-128"/>
                <a:cs typeface="+mn-cs"/>
              </a:rPr>
              <a:t> Limbic Connections</a:t>
            </a:r>
          </a:p>
        </p:txBody>
      </p:sp>
      <p:sp>
        <p:nvSpPr>
          <p:cNvPr id="52229" name="Rectangle 20"/>
          <p:cNvSpPr>
            <a:spLocks noChangeArrowheads="1"/>
          </p:cNvSpPr>
          <p:nvPr/>
        </p:nvSpPr>
        <p:spPr bwMode="auto">
          <a:xfrm>
            <a:off x="5426872" y="2418007"/>
            <a:ext cx="3022601" cy="993775"/>
          </a:xfrm>
          <a:prstGeom prst="rect">
            <a:avLst/>
          </a:prstGeom>
          <a:solidFill>
            <a:srgbClr val="4FADF0"/>
          </a:solidFill>
          <a:ln w="76200">
            <a:solidFill>
              <a:schemeClr val="bg2">
                <a:lumMod val="75000"/>
              </a:schemeClr>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ＭＳ Ｐゴシック" charset="-128"/>
                <a:cs typeface="+mn-cs"/>
              </a:rPr>
              <a:t> Executive Function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ＭＳ Ｐゴシック" charset="-128"/>
                <a:cs typeface="+mn-cs"/>
              </a:rPr>
              <a:t> Inhibitory Control</a:t>
            </a:r>
          </a:p>
        </p:txBody>
      </p:sp>
      <p:sp>
        <p:nvSpPr>
          <p:cNvPr id="52231" name="Rectangle 25"/>
          <p:cNvSpPr>
            <a:spLocks noChangeArrowheads="1"/>
          </p:cNvSpPr>
          <p:nvPr/>
        </p:nvSpPr>
        <p:spPr bwMode="auto">
          <a:xfrm>
            <a:off x="5459415" y="4536272"/>
            <a:ext cx="2978152" cy="845954"/>
          </a:xfrm>
          <a:prstGeom prst="rect">
            <a:avLst/>
          </a:prstGeom>
          <a:solidFill>
            <a:srgbClr val="9933FF"/>
          </a:solidFill>
          <a:ln w="76200">
            <a:solidFill>
              <a:srgbClr val="660066"/>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Interfere with conditioned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memories/</a:t>
            </a:r>
            <a:r>
              <a:rPr lang="en-US" sz="2000" dirty="0">
                <a:solidFill>
                  <a:srgbClr val="FFFFFF"/>
                </a:solidFill>
                <a:latin typeface="Calibri  "/>
                <a:ea typeface="ＭＳ Ｐゴシック" charset="-128"/>
              </a:rPr>
              <a:t>new learning</a:t>
            </a:r>
            <a:endPar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endParaRPr>
          </a:p>
        </p:txBody>
      </p:sp>
      <p:sp>
        <p:nvSpPr>
          <p:cNvPr id="52232" name="Rectangle 26"/>
          <p:cNvSpPr>
            <a:spLocks noChangeArrowheads="1"/>
          </p:cNvSpPr>
          <p:nvPr/>
        </p:nvSpPr>
        <p:spPr bwMode="auto">
          <a:xfrm>
            <a:off x="5459415" y="5559962"/>
            <a:ext cx="2998787" cy="800100"/>
          </a:xfrm>
          <a:prstGeom prst="rect">
            <a:avLst/>
          </a:prstGeom>
          <a:solidFill>
            <a:srgbClr val="0000FF"/>
          </a:solidFill>
          <a:ln w="76200">
            <a:solidFill>
              <a:srgbClr val="00009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 Counteract stress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 </a:t>
            </a:r>
          </a:p>
        </p:txBody>
      </p:sp>
      <p:sp>
        <p:nvSpPr>
          <p:cNvPr id="52237" name="Rectangle 33"/>
          <p:cNvSpPr>
            <a:spLocks noChangeArrowheads="1"/>
          </p:cNvSpPr>
          <p:nvPr/>
        </p:nvSpPr>
        <p:spPr bwMode="auto">
          <a:xfrm>
            <a:off x="5435601" y="990600"/>
            <a:ext cx="3022601" cy="1219200"/>
          </a:xfrm>
          <a:prstGeom prst="rect">
            <a:avLst/>
          </a:prstGeom>
          <a:solidFill>
            <a:srgbClr val="FF4D04"/>
          </a:solidFill>
          <a:ln w="76200">
            <a:solidFill>
              <a:srgbClr val="FF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ＭＳ Ｐゴシック" charset="-128"/>
                <a:cs typeface="+mn-cs"/>
              </a:rPr>
              <a:t>  Interfere with Drugs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ＭＳ Ｐゴシック" charset="-128"/>
                <a:cs typeface="+mn-cs"/>
              </a:rPr>
              <a:t>  Reinforcing Effects</a:t>
            </a:r>
          </a:p>
        </p:txBody>
      </p:sp>
      <p:sp>
        <p:nvSpPr>
          <p:cNvPr id="52239" name="Rectangle 37"/>
          <p:cNvSpPr>
            <a:spLocks noChangeArrowheads="1"/>
          </p:cNvSpPr>
          <p:nvPr/>
        </p:nvSpPr>
        <p:spPr bwMode="auto">
          <a:xfrm>
            <a:off x="8613780" y="990600"/>
            <a:ext cx="2401889" cy="1219200"/>
          </a:xfrm>
          <a:prstGeom prst="rect">
            <a:avLst/>
          </a:prstGeom>
          <a:solidFill>
            <a:srgbClr val="FF4D04"/>
          </a:solidFill>
          <a:ln w="76200">
            <a:solidFill>
              <a:srgbClr val="FF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
                <a:ea typeface="ＭＳ Ｐゴシック" charset="-128"/>
                <a:cs typeface="+mn-cs"/>
              </a:rPr>
              <a:t>Alternative reinforcers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ＭＳ Ｐゴシック" charset="-128"/>
                <a:cs typeface="+mn-cs"/>
              </a:rPr>
              <a:t>(social interaction)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Contingency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Management </a:t>
            </a:r>
            <a:r>
              <a:rPr kumimoji="0" lang="en-US" sz="2000" b="0" i="0" u="none" strike="noStrike" kern="1200" cap="none" spc="0" normalizeH="0" baseline="0" noProof="0" dirty="0">
                <a:ln>
                  <a:noFill/>
                </a:ln>
                <a:solidFill>
                  <a:srgbClr val="000000"/>
                </a:solidFill>
                <a:effectLst/>
                <a:uLnTx/>
                <a:uFillTx/>
                <a:latin typeface="Calibri  "/>
                <a:ea typeface="ＭＳ Ｐゴシック" charset="-128"/>
                <a:cs typeface="+mn-cs"/>
              </a:rPr>
              <a:t> </a:t>
            </a:r>
          </a:p>
        </p:txBody>
      </p:sp>
      <p:sp>
        <p:nvSpPr>
          <p:cNvPr id="52241" name="Rectangle 40"/>
          <p:cNvSpPr>
            <a:spLocks noChangeArrowheads="1"/>
          </p:cNvSpPr>
          <p:nvPr/>
        </p:nvSpPr>
        <p:spPr bwMode="auto">
          <a:xfrm>
            <a:off x="8613780" y="2400543"/>
            <a:ext cx="2411413" cy="990600"/>
          </a:xfrm>
          <a:prstGeom prst="rect">
            <a:avLst/>
          </a:prstGeom>
          <a:solidFill>
            <a:srgbClr val="4FADF0"/>
          </a:solidFill>
          <a:ln w="76200">
            <a:solidFill>
              <a:schemeClr val="bg2">
                <a:lumMod val="75000"/>
              </a:schemeClr>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Cognitive Behavioral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Therapy (CBT),</a:t>
            </a:r>
            <a:r>
              <a:rPr kumimoji="0" lang="en-US" sz="2000" b="0" i="0" u="none" strike="noStrike" kern="1200" cap="none" spc="0" normalizeH="0" baseline="0" noProof="0" dirty="0" err="1">
                <a:ln>
                  <a:noFill/>
                </a:ln>
                <a:solidFill>
                  <a:srgbClr val="FFFFFF"/>
                </a:solidFill>
                <a:effectLst/>
                <a:uLnTx/>
                <a:uFillTx/>
                <a:latin typeface="Calibri  "/>
                <a:ea typeface="ＭＳ Ｐゴシック" charset="-128"/>
                <a:cs typeface="+mn-cs"/>
              </a:rPr>
              <a:t>rTMS</a:t>
            </a:r>
            <a:endPar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endParaRPr>
          </a:p>
        </p:txBody>
      </p:sp>
      <p:sp>
        <p:nvSpPr>
          <p:cNvPr id="52243" name="Rectangle 43"/>
          <p:cNvSpPr>
            <a:spLocks noChangeArrowheads="1"/>
          </p:cNvSpPr>
          <p:nvPr/>
        </p:nvSpPr>
        <p:spPr bwMode="auto">
          <a:xfrm>
            <a:off x="8604255" y="4536272"/>
            <a:ext cx="2432661" cy="845954"/>
          </a:xfrm>
          <a:prstGeom prst="rect">
            <a:avLst/>
          </a:prstGeom>
          <a:solidFill>
            <a:srgbClr val="9933FF"/>
          </a:solidFill>
          <a:ln w="76200">
            <a:solidFill>
              <a:srgbClr val="660066"/>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bel" pitchFamily="34" charset="0"/>
                <a:ea typeface="ＭＳ Ｐゴシック" charset="-128"/>
                <a:cs typeface="+mn-cs"/>
              </a:rPr>
              <a:t>  </a:t>
            </a:r>
            <a:r>
              <a:rPr kumimoji="0" lang="en-US" b="0" i="0" u="none" strike="noStrike" kern="1200" cap="none" spc="0" normalizeH="0" baseline="0" noProof="0" dirty="0" err="1">
                <a:ln>
                  <a:noFill/>
                </a:ln>
                <a:solidFill>
                  <a:srgbClr val="FFFFFF"/>
                </a:solidFill>
                <a:effectLst/>
                <a:uLnTx/>
                <a:uFillTx/>
                <a:latin typeface="Calibri  "/>
                <a:ea typeface="ＭＳ Ｐゴシック" charset="-128"/>
                <a:cs typeface="+mn-cs"/>
              </a:rPr>
              <a:t>Neurofeedback</a:t>
            </a:r>
            <a:r>
              <a:rPr kumimoji="0" lang="en-US" b="0" i="0" u="none" strike="noStrike" kern="1200" cap="none" spc="0" normalizeH="0" baseline="0" noProof="0" dirty="0">
                <a:ln>
                  <a:noFill/>
                </a:ln>
                <a:solidFill>
                  <a:srgbClr val="FFFFFF"/>
                </a:solidFill>
                <a:effectLst/>
                <a:uLnTx/>
                <a:uFillTx/>
                <a:latin typeface="Calibri  "/>
                <a:ea typeface="ＭＳ Ｐゴシック"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
                <a:ea typeface="ＭＳ Ｐゴシック" charset="-128"/>
              </a:rPr>
              <a:t>c</a:t>
            </a:r>
            <a:r>
              <a:rPr kumimoji="0" lang="en-US" b="0" i="0" u="none" strike="noStrike" kern="1200" cap="none" spc="0" normalizeH="0" baseline="0" noProof="0" dirty="0" err="1">
                <a:ln>
                  <a:noFill/>
                </a:ln>
                <a:solidFill>
                  <a:srgbClr val="FFFFFF"/>
                </a:solidFill>
                <a:effectLst/>
                <a:uLnTx/>
                <a:uFillTx/>
                <a:latin typeface="Calibri  "/>
                <a:ea typeface="ＭＳ Ｐゴシック" charset="-128"/>
                <a:cs typeface="+mn-cs"/>
              </a:rPr>
              <a:t>onditioning</a:t>
            </a:r>
            <a:r>
              <a:rPr kumimoji="0" lang="en-US" b="0" i="0" u="none" strike="noStrike" kern="1200" cap="none" spc="0" normalizeH="0" baseline="0" noProof="0" dirty="0">
                <a:ln>
                  <a:noFill/>
                </a:ln>
                <a:solidFill>
                  <a:srgbClr val="FFFFFF"/>
                </a:solidFill>
                <a:effectLst/>
                <a:uLnTx/>
                <a:uFillTx/>
                <a:latin typeface="Calibri  "/>
                <a:ea typeface="ＭＳ Ｐゴシック" charset="-128"/>
                <a:cs typeface="+mn-cs"/>
              </a:rPr>
              <a:t>, 12-Step</a:t>
            </a:r>
          </a:p>
        </p:txBody>
      </p:sp>
      <p:sp>
        <p:nvSpPr>
          <p:cNvPr id="52246" name="Rectangle 49"/>
          <p:cNvSpPr>
            <a:spLocks noChangeArrowheads="1"/>
          </p:cNvSpPr>
          <p:nvPr/>
        </p:nvSpPr>
        <p:spPr bwMode="auto">
          <a:xfrm>
            <a:off x="8625503" y="5551620"/>
            <a:ext cx="2411413" cy="800100"/>
          </a:xfrm>
          <a:prstGeom prst="rect">
            <a:avLst/>
          </a:prstGeom>
          <a:solidFill>
            <a:srgbClr val="0000FF"/>
          </a:solidFill>
          <a:ln w="76200">
            <a:solidFill>
              <a:srgbClr val="00009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Mindfulness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
                <a:ea typeface="ＭＳ Ｐゴシック" charset="-128"/>
                <a:cs typeface="+mn-cs"/>
              </a:rPr>
              <a:t>CBT</a:t>
            </a:r>
          </a:p>
        </p:txBody>
      </p:sp>
      <p:sp>
        <p:nvSpPr>
          <p:cNvPr id="52248" name="Rectangle 73"/>
          <p:cNvSpPr>
            <a:spLocks noChangeArrowheads="1"/>
          </p:cNvSpPr>
          <p:nvPr/>
        </p:nvSpPr>
        <p:spPr bwMode="auto">
          <a:xfrm>
            <a:off x="8604255" y="3577317"/>
            <a:ext cx="2411413" cy="808037"/>
          </a:xfrm>
          <a:prstGeom prst="rect">
            <a:avLst/>
          </a:prstGeom>
          <a:solidFill>
            <a:srgbClr val="33CC33"/>
          </a:solidFill>
          <a:ln w="76200">
            <a:solidFill>
              <a:srgbClr val="008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
                <a:ea typeface="ＭＳ Ｐゴシック" charset="-128"/>
                <a:cs typeface="+mn-cs"/>
              </a:rPr>
              <a:t>    </a:t>
            </a:r>
            <a:r>
              <a:rPr kumimoji="0" lang="en-US" sz="2200" b="0" i="0" u="none" strike="noStrike" kern="1200" cap="none" spc="0" normalizeH="0" baseline="0" noProof="0" dirty="0">
                <a:ln>
                  <a:noFill/>
                </a:ln>
                <a:solidFill>
                  <a:srgbClr val="FFFFFF"/>
                </a:solidFill>
                <a:effectLst/>
                <a:uLnTx/>
                <a:uFillTx/>
                <a:latin typeface="Calibri  "/>
                <a:ea typeface="ＭＳ Ｐゴシック" charset="-128"/>
                <a:cs typeface="+mn-cs"/>
              </a:rPr>
              <a:t>Motivational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
                <a:ea typeface="ＭＳ Ｐゴシック" charset="-128"/>
                <a:cs typeface="+mn-cs"/>
              </a:rPr>
              <a:t>         Therapy </a:t>
            </a:r>
          </a:p>
        </p:txBody>
      </p:sp>
      <p:grpSp>
        <p:nvGrpSpPr>
          <p:cNvPr id="2" name="Group 65"/>
          <p:cNvGrpSpPr>
            <a:grpSpLocks/>
          </p:cNvGrpSpPr>
          <p:nvPr/>
        </p:nvGrpSpPr>
        <p:grpSpPr bwMode="auto">
          <a:xfrm>
            <a:off x="914400" y="1219201"/>
            <a:ext cx="4135438" cy="4805132"/>
            <a:chOff x="4958636" y="1295402"/>
            <a:chExt cx="4136156" cy="4804440"/>
          </a:xfrm>
        </p:grpSpPr>
        <p:sp>
          <p:nvSpPr>
            <p:cNvPr id="52251" name="Lightning Bolt 66"/>
            <p:cNvSpPr>
              <a:spLocks noChangeArrowheads="1"/>
            </p:cNvSpPr>
            <p:nvPr/>
          </p:nvSpPr>
          <p:spPr bwMode="auto">
            <a:xfrm rot="-5400000">
              <a:off x="5987258" y="4261643"/>
              <a:ext cx="1741488" cy="1600201"/>
            </a:xfrm>
            <a:prstGeom prst="lightningBolt">
              <a:avLst/>
            </a:prstGeom>
            <a:solidFill>
              <a:srgbClr val="0D2B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0000"/>
                </a:solidFill>
                <a:effectLst/>
                <a:uLnTx/>
                <a:uFillTx/>
                <a:latin typeface="Times" charset="0"/>
                <a:ea typeface="+mn-ea"/>
                <a:cs typeface="+mn-cs"/>
              </a:endParaRPr>
            </a:p>
          </p:txBody>
        </p:sp>
        <p:grpSp>
          <p:nvGrpSpPr>
            <p:cNvPr id="3" name="Group 170"/>
            <p:cNvGrpSpPr>
              <a:grpSpLocks/>
            </p:cNvGrpSpPr>
            <p:nvPr/>
          </p:nvGrpSpPr>
          <p:grpSpPr bwMode="auto">
            <a:xfrm>
              <a:off x="5665790" y="1295402"/>
              <a:ext cx="3429002" cy="4800603"/>
              <a:chOff x="4991103" y="1295402"/>
              <a:chExt cx="3429002" cy="4800603"/>
            </a:xfrm>
          </p:grpSpPr>
          <p:sp>
            <p:nvSpPr>
              <p:cNvPr id="52254" name="Line 132"/>
              <p:cNvSpPr>
                <a:spLocks noChangeShapeType="1"/>
              </p:cNvSpPr>
              <p:nvPr/>
            </p:nvSpPr>
            <p:spPr bwMode="auto">
              <a:xfrm flipV="1">
                <a:off x="5980113" y="2389188"/>
                <a:ext cx="989012" cy="811212"/>
              </a:xfrm>
              <a:prstGeom prst="line">
                <a:avLst/>
              </a:prstGeom>
              <a:noFill/>
              <a:ln w="177800">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55" name="Line 133"/>
              <p:cNvSpPr>
                <a:spLocks noChangeShapeType="1"/>
              </p:cNvSpPr>
              <p:nvPr/>
            </p:nvSpPr>
            <p:spPr bwMode="auto">
              <a:xfrm>
                <a:off x="6245225" y="3641725"/>
                <a:ext cx="876300" cy="11113"/>
              </a:xfrm>
              <a:prstGeom prst="line">
                <a:avLst/>
              </a:prstGeom>
              <a:noFill/>
              <a:ln w="152400">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4" name="Group 134"/>
              <p:cNvGrpSpPr>
                <a:grpSpLocks/>
              </p:cNvGrpSpPr>
              <p:nvPr/>
            </p:nvGrpSpPr>
            <p:grpSpPr bwMode="auto">
              <a:xfrm>
                <a:off x="5257801" y="1295402"/>
                <a:ext cx="2854326" cy="4495801"/>
                <a:chOff x="3312" y="816"/>
                <a:chExt cx="1798" cy="2832"/>
              </a:xfrm>
            </p:grpSpPr>
            <p:sp>
              <p:nvSpPr>
                <p:cNvPr id="52276" name="Oval 135"/>
                <p:cNvSpPr>
                  <a:spLocks noChangeArrowheads="1"/>
                </p:cNvSpPr>
                <p:nvPr/>
              </p:nvSpPr>
              <p:spPr bwMode="auto">
                <a:xfrm>
                  <a:off x="3312" y="1938"/>
                  <a:ext cx="699" cy="710"/>
                </a:xfrm>
                <a:prstGeom prst="ellipse">
                  <a:avLst/>
                </a:prstGeom>
                <a:solidFill>
                  <a:srgbClr val="FF000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
              <p:nvSpPr>
                <p:cNvPr id="52277" name="Oval 136"/>
                <p:cNvSpPr>
                  <a:spLocks noChangeArrowheads="1"/>
                </p:cNvSpPr>
                <p:nvPr/>
              </p:nvSpPr>
              <p:spPr bwMode="auto">
                <a:xfrm>
                  <a:off x="4262" y="1884"/>
                  <a:ext cx="848" cy="853"/>
                </a:xfrm>
                <a:prstGeom prst="ellipse">
                  <a:avLst/>
                </a:prstGeom>
                <a:solidFill>
                  <a:srgbClr val="00CC99"/>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78" name="Oval 137"/>
                <p:cNvSpPr>
                  <a:spLocks noChangeArrowheads="1"/>
                </p:cNvSpPr>
                <p:nvPr/>
              </p:nvSpPr>
              <p:spPr bwMode="auto">
                <a:xfrm>
                  <a:off x="4298" y="2938"/>
                  <a:ext cx="758" cy="710"/>
                </a:xfrm>
                <a:prstGeom prst="ellipse">
                  <a:avLst/>
                </a:prstGeom>
                <a:solidFill>
                  <a:srgbClr val="9933FF"/>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6" name="Text Box 138"/>
                <p:cNvSpPr txBox="1">
                  <a:spLocks noChangeArrowheads="1"/>
                </p:cNvSpPr>
                <p:nvPr/>
              </p:nvSpPr>
              <p:spPr bwMode="auto">
                <a:xfrm>
                  <a:off x="4461" y="2160"/>
                  <a:ext cx="484" cy="25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charset="0"/>
                      <a:ea typeface="+mn-ea"/>
                      <a:cs typeface="Osaka" charset="-128"/>
                    </a:rPr>
                    <a:t>Drive</a:t>
                  </a:r>
                </a:p>
              </p:txBody>
            </p:sp>
            <p:sp>
              <p:nvSpPr>
                <p:cNvPr id="97" name="Text Box 139"/>
                <p:cNvSpPr txBox="1">
                  <a:spLocks noChangeArrowheads="1"/>
                </p:cNvSpPr>
                <p:nvPr/>
              </p:nvSpPr>
              <p:spPr bwMode="auto">
                <a:xfrm>
                  <a:off x="4312" y="3147"/>
                  <a:ext cx="784" cy="291"/>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charset="0"/>
                      <a:ea typeface="+mn-ea"/>
                      <a:cs typeface="Osaka" charset="-128"/>
                    </a:rPr>
                    <a:t>Memory</a:t>
                  </a:r>
                </a:p>
              </p:txBody>
            </p:sp>
            <p:sp>
              <p:nvSpPr>
                <p:cNvPr id="52281" name="Line 140"/>
                <p:cNvSpPr>
                  <a:spLocks noChangeShapeType="1"/>
                </p:cNvSpPr>
                <p:nvPr/>
              </p:nvSpPr>
              <p:spPr bwMode="auto">
                <a:xfrm flipH="1" flipV="1">
                  <a:off x="3696" y="2537"/>
                  <a:ext cx="593" cy="636"/>
                </a:xfrm>
                <a:prstGeom prst="line">
                  <a:avLst/>
                </a:prstGeom>
                <a:noFill/>
                <a:ln w="127000">
                  <a:solidFill>
                    <a:schemeClr val="bg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9" name="Text Box 141"/>
                <p:cNvSpPr txBox="1">
                  <a:spLocks noChangeArrowheads="1"/>
                </p:cNvSpPr>
                <p:nvPr/>
              </p:nvSpPr>
              <p:spPr bwMode="auto">
                <a:xfrm>
                  <a:off x="3336" y="2151"/>
                  <a:ext cx="726" cy="23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charset="0"/>
                      <a:ea typeface="+mn-ea"/>
                      <a:cs typeface="Osaka" charset="-128"/>
                    </a:rPr>
                    <a:t>Saliency   </a:t>
                  </a:r>
                </a:p>
              </p:txBody>
            </p:sp>
            <p:sp>
              <p:nvSpPr>
                <p:cNvPr id="52283" name="Line 142"/>
                <p:cNvSpPr>
                  <a:spLocks noChangeShapeType="1"/>
                </p:cNvSpPr>
                <p:nvPr/>
              </p:nvSpPr>
              <p:spPr bwMode="auto">
                <a:xfrm flipV="1">
                  <a:off x="3772" y="1488"/>
                  <a:ext cx="623" cy="511"/>
                </a:xfrm>
                <a:prstGeom prst="line">
                  <a:avLst/>
                </a:prstGeom>
                <a:noFill/>
                <a:ln w="177800">
                  <a:solidFill>
                    <a:schemeClr val="bg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84" name="Line 143"/>
                <p:cNvSpPr>
                  <a:spLocks noChangeShapeType="1"/>
                </p:cNvSpPr>
                <p:nvPr/>
              </p:nvSpPr>
              <p:spPr bwMode="auto">
                <a:xfrm>
                  <a:off x="3953" y="2583"/>
                  <a:ext cx="545" cy="551"/>
                </a:xfrm>
                <a:prstGeom prst="line">
                  <a:avLst/>
                </a:prstGeom>
                <a:noFill/>
                <a:ln w="76200">
                  <a:solidFill>
                    <a:schemeClr val="bg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85" name="Line 144"/>
                <p:cNvSpPr>
                  <a:spLocks noChangeShapeType="1"/>
                </p:cNvSpPr>
                <p:nvPr/>
              </p:nvSpPr>
              <p:spPr bwMode="auto">
                <a:xfrm>
                  <a:off x="3939" y="2277"/>
                  <a:ext cx="552" cy="7"/>
                </a:xfrm>
                <a:prstGeom prst="line">
                  <a:avLst/>
                </a:prstGeom>
                <a:noFill/>
                <a:ln w="152400">
                  <a:solidFill>
                    <a:schemeClr val="bg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 name="Group 145"/>
                <p:cNvGrpSpPr>
                  <a:grpSpLocks/>
                </p:cNvGrpSpPr>
                <p:nvPr/>
              </p:nvGrpSpPr>
              <p:grpSpPr bwMode="auto">
                <a:xfrm>
                  <a:off x="4401" y="816"/>
                  <a:ext cx="708" cy="1088"/>
                  <a:chOff x="4401" y="816"/>
                  <a:chExt cx="708" cy="1088"/>
                </a:xfrm>
              </p:grpSpPr>
              <p:sp>
                <p:nvSpPr>
                  <p:cNvPr id="52287" name="Line 146"/>
                  <p:cNvSpPr>
                    <a:spLocks noChangeShapeType="1"/>
                  </p:cNvSpPr>
                  <p:nvPr/>
                </p:nvSpPr>
                <p:spPr bwMode="auto">
                  <a:xfrm>
                    <a:off x="4688" y="1280"/>
                    <a:ext cx="16" cy="624"/>
                  </a:xfrm>
                  <a:prstGeom prst="line">
                    <a:avLst/>
                  </a:prstGeom>
                  <a:noFill/>
                  <a:ln w="76200" cap="rnd">
                    <a:solidFill>
                      <a:schemeClr val="bg1"/>
                    </a:solidFill>
                    <a:prstDash val="sysDot"/>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88" name="Oval 147"/>
                  <p:cNvSpPr>
                    <a:spLocks noChangeArrowheads="1"/>
                  </p:cNvSpPr>
                  <p:nvPr/>
                </p:nvSpPr>
                <p:spPr bwMode="auto">
                  <a:xfrm>
                    <a:off x="4424" y="816"/>
                    <a:ext cx="514" cy="496"/>
                  </a:xfrm>
                  <a:prstGeom prst="ellipse">
                    <a:avLst/>
                  </a:prstGeom>
                  <a:solidFill>
                    <a:srgbClr val="0099FF"/>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6" name="Text Box 148"/>
                  <p:cNvSpPr txBox="1">
                    <a:spLocks noChangeArrowheads="1"/>
                  </p:cNvSpPr>
                  <p:nvPr/>
                </p:nvSpPr>
                <p:spPr bwMode="auto">
                  <a:xfrm>
                    <a:off x="4401" y="936"/>
                    <a:ext cx="708" cy="291"/>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
                        <a:ea typeface="Times New Roman" charset="0"/>
                        <a:cs typeface="Times New Roman" charset="0"/>
                      </a:rPr>
                      <a:t>Control</a:t>
                    </a:r>
                  </a:p>
                </p:txBody>
              </p:sp>
            </p:grpSp>
          </p:grpSp>
          <p:grpSp>
            <p:nvGrpSpPr>
              <p:cNvPr id="6" name="Group 150"/>
              <p:cNvGrpSpPr>
                <a:grpSpLocks/>
              </p:cNvGrpSpPr>
              <p:nvPr/>
            </p:nvGrpSpPr>
            <p:grpSpPr bwMode="auto">
              <a:xfrm>
                <a:off x="4991103" y="2362202"/>
                <a:ext cx="3429002" cy="3733803"/>
                <a:chOff x="3144" y="1488"/>
                <a:chExt cx="2160" cy="2352"/>
              </a:xfrm>
            </p:grpSpPr>
            <p:sp>
              <p:nvSpPr>
                <p:cNvPr id="52259" name="Line 151"/>
                <p:cNvSpPr>
                  <a:spLocks noChangeShapeType="1"/>
                </p:cNvSpPr>
                <p:nvPr/>
              </p:nvSpPr>
              <p:spPr bwMode="auto">
                <a:xfrm>
                  <a:off x="3948" y="2600"/>
                  <a:ext cx="545" cy="551"/>
                </a:xfrm>
                <a:prstGeom prst="line">
                  <a:avLst/>
                </a:prstGeom>
                <a:noFill/>
                <a:ln w="76200">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7" name="Group 152"/>
                <p:cNvGrpSpPr>
                  <a:grpSpLocks/>
                </p:cNvGrpSpPr>
                <p:nvPr/>
              </p:nvGrpSpPr>
              <p:grpSpPr bwMode="auto">
                <a:xfrm>
                  <a:off x="3144" y="1488"/>
                  <a:ext cx="2160" cy="2352"/>
                  <a:chOff x="3240" y="3840"/>
                  <a:chExt cx="2160" cy="2352"/>
                </a:xfrm>
              </p:grpSpPr>
              <p:sp>
                <p:nvSpPr>
                  <p:cNvPr id="52261" name="Oval 153"/>
                  <p:cNvSpPr>
                    <a:spLocks noChangeArrowheads="1"/>
                  </p:cNvSpPr>
                  <p:nvPr/>
                </p:nvSpPr>
                <p:spPr bwMode="auto">
                  <a:xfrm>
                    <a:off x="3240" y="4224"/>
                    <a:ext cx="867" cy="864"/>
                  </a:xfrm>
                  <a:prstGeom prst="ellipse">
                    <a:avLst/>
                  </a:prstGeom>
                  <a:solidFill>
                    <a:srgbClr val="FF4D04"/>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pitchFamily="18" charset="0"/>
                      <a:ea typeface="+mn-ea"/>
                      <a:cs typeface="+mn-cs"/>
                    </a:endParaRPr>
                  </a:p>
                </p:txBody>
              </p:sp>
              <p:grpSp>
                <p:nvGrpSpPr>
                  <p:cNvPr id="8" name="Group 154"/>
                  <p:cNvGrpSpPr>
                    <a:grpSpLocks/>
                  </p:cNvGrpSpPr>
                  <p:nvPr/>
                </p:nvGrpSpPr>
                <p:grpSpPr bwMode="auto">
                  <a:xfrm>
                    <a:off x="3240" y="3840"/>
                    <a:ext cx="2160" cy="2352"/>
                    <a:chOff x="3144" y="1488"/>
                    <a:chExt cx="2160" cy="2352"/>
                  </a:xfrm>
                </p:grpSpPr>
                <p:sp>
                  <p:nvSpPr>
                    <p:cNvPr id="52263" name="Oval 155"/>
                    <p:cNvSpPr>
                      <a:spLocks noChangeArrowheads="1"/>
                    </p:cNvSpPr>
                    <p:nvPr/>
                  </p:nvSpPr>
                  <p:spPr bwMode="auto">
                    <a:xfrm>
                      <a:off x="4262" y="1728"/>
                      <a:ext cx="994" cy="1009"/>
                    </a:xfrm>
                    <a:prstGeom prst="ellipse">
                      <a:avLst/>
                    </a:prstGeom>
                    <a:solidFill>
                      <a:srgbClr val="00CC99"/>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64" name="Oval 156"/>
                    <p:cNvSpPr>
                      <a:spLocks noChangeArrowheads="1"/>
                    </p:cNvSpPr>
                    <p:nvPr/>
                  </p:nvSpPr>
                  <p:spPr bwMode="auto">
                    <a:xfrm>
                      <a:off x="4298" y="2938"/>
                      <a:ext cx="1006" cy="902"/>
                    </a:xfrm>
                    <a:prstGeom prst="ellipse">
                      <a:avLst/>
                    </a:prstGeom>
                    <a:solidFill>
                      <a:srgbClr val="9933FF"/>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2" name="Text Box 157"/>
                    <p:cNvSpPr txBox="1">
                      <a:spLocks noChangeArrowheads="1"/>
                    </p:cNvSpPr>
                    <p:nvPr/>
                  </p:nvSpPr>
                  <p:spPr bwMode="auto">
                    <a:xfrm>
                      <a:off x="4461" y="2112"/>
                      <a:ext cx="598" cy="33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
                          <a:ea typeface="Times New Roman" charset="0"/>
                          <a:cs typeface="Times New Roman" charset="0"/>
                        </a:rPr>
                        <a:t>Drive</a:t>
                      </a:r>
                    </a:p>
                  </p:txBody>
                </p:sp>
                <p:sp>
                  <p:nvSpPr>
                    <p:cNvPr id="83" name="Text Box 158"/>
                    <p:cNvSpPr txBox="1">
                      <a:spLocks noChangeArrowheads="1"/>
                    </p:cNvSpPr>
                    <p:nvPr/>
                  </p:nvSpPr>
                  <p:spPr bwMode="auto">
                    <a:xfrm>
                      <a:off x="4296" y="3168"/>
                      <a:ext cx="904" cy="33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
                          <a:ea typeface="Times New Roman" charset="0"/>
                          <a:cs typeface="Times New Roman" charset="0"/>
                        </a:rPr>
                        <a:t>Memory</a:t>
                      </a:r>
                    </a:p>
                  </p:txBody>
                </p:sp>
                <p:sp>
                  <p:nvSpPr>
                    <p:cNvPr id="52267" name="Line 159"/>
                    <p:cNvSpPr>
                      <a:spLocks noChangeShapeType="1"/>
                    </p:cNvSpPr>
                    <p:nvPr/>
                  </p:nvSpPr>
                  <p:spPr bwMode="auto">
                    <a:xfrm flipV="1">
                      <a:off x="3767" y="1505"/>
                      <a:ext cx="623" cy="511"/>
                    </a:xfrm>
                    <a:prstGeom prst="line">
                      <a:avLst/>
                    </a:prstGeom>
                    <a:noFill/>
                    <a:ln w="177800">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68" name="Line 160"/>
                    <p:cNvSpPr>
                      <a:spLocks noChangeShapeType="1"/>
                    </p:cNvSpPr>
                    <p:nvPr/>
                  </p:nvSpPr>
                  <p:spPr bwMode="auto">
                    <a:xfrm flipH="1" flipV="1">
                      <a:off x="3696" y="2537"/>
                      <a:ext cx="593" cy="636"/>
                    </a:xfrm>
                    <a:prstGeom prst="line">
                      <a:avLst/>
                    </a:prstGeom>
                    <a:noFill/>
                    <a:ln w="127000">
                      <a:solidFill>
                        <a:srgbClr val="00FF00"/>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69" name="Line 161"/>
                    <p:cNvSpPr>
                      <a:spLocks noChangeShapeType="1"/>
                    </p:cNvSpPr>
                    <p:nvPr/>
                  </p:nvSpPr>
                  <p:spPr bwMode="auto">
                    <a:xfrm>
                      <a:off x="3948" y="2600"/>
                      <a:ext cx="545" cy="551"/>
                    </a:xfrm>
                    <a:prstGeom prst="line">
                      <a:avLst/>
                    </a:prstGeom>
                    <a:noFill/>
                    <a:ln w="76200">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70" name="Line 162"/>
                    <p:cNvSpPr>
                      <a:spLocks noChangeShapeType="1"/>
                    </p:cNvSpPr>
                    <p:nvPr/>
                  </p:nvSpPr>
                  <p:spPr bwMode="auto">
                    <a:xfrm>
                      <a:off x="3934" y="2294"/>
                      <a:ext cx="552" cy="7"/>
                    </a:xfrm>
                    <a:prstGeom prst="line">
                      <a:avLst/>
                    </a:prstGeom>
                    <a:noFill/>
                    <a:ln w="152400">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8" name="Text Box 163"/>
                    <p:cNvSpPr txBox="1">
                      <a:spLocks noChangeArrowheads="1"/>
                    </p:cNvSpPr>
                    <p:nvPr/>
                  </p:nvSpPr>
                  <p:spPr bwMode="auto">
                    <a:xfrm>
                      <a:off x="3144" y="2151"/>
                      <a:ext cx="928" cy="291"/>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
                          <a:ea typeface="Times New Roman" charset="0"/>
                          <a:cs typeface="Times New Roman" charset="0"/>
                        </a:rPr>
                        <a:t>Saliency</a:t>
                      </a:r>
                      <a:r>
                        <a:rPr kumimoji="0" lang="en-US" sz="2400" b="0" i="0" u="none" strike="noStrike" kern="1200" cap="none" spc="0" normalizeH="0" baseline="0" noProof="0" dirty="0">
                          <a:ln>
                            <a:noFill/>
                          </a:ln>
                          <a:solidFill>
                            <a:srgbClr val="FFFFFF"/>
                          </a:solidFill>
                          <a:effectLst/>
                          <a:uLnTx/>
                          <a:uFillTx/>
                          <a:latin typeface="Times New Roman" pitchFamily="18" charset="0"/>
                          <a:ea typeface="Times New Roman" charset="0"/>
                          <a:cs typeface="Times New Roman" charset="0"/>
                        </a:rPr>
                        <a:t>  </a:t>
                      </a:r>
                      <a:r>
                        <a:rPr kumimoji="0" lang="en-US" sz="2400" b="0" i="0" u="none" strike="noStrike" kern="1200" cap="none" spc="0" normalizeH="0" baseline="0" noProof="0" dirty="0">
                          <a:ln>
                            <a:noFill/>
                          </a:ln>
                          <a:solidFill>
                            <a:srgbClr val="FFFFFF"/>
                          </a:solidFill>
                          <a:effectLst/>
                          <a:uLnTx/>
                          <a:uFillTx/>
                          <a:latin typeface="Times" charset="0"/>
                          <a:ea typeface="+mn-ea"/>
                          <a:cs typeface="Osaka" charset="-128"/>
                        </a:rPr>
                        <a:t> </a:t>
                      </a:r>
                    </a:p>
                  </p:txBody>
                </p:sp>
                <p:grpSp>
                  <p:nvGrpSpPr>
                    <p:cNvPr id="9" name="Group 164"/>
                    <p:cNvGrpSpPr>
                      <a:grpSpLocks/>
                    </p:cNvGrpSpPr>
                    <p:nvPr/>
                  </p:nvGrpSpPr>
                  <p:grpSpPr bwMode="auto">
                    <a:xfrm>
                      <a:off x="3772" y="1488"/>
                      <a:ext cx="726" cy="1646"/>
                      <a:chOff x="3772" y="1488"/>
                      <a:chExt cx="726" cy="1646"/>
                    </a:xfrm>
                  </p:grpSpPr>
                  <p:sp>
                    <p:nvSpPr>
                      <p:cNvPr id="52273" name="Line 165"/>
                      <p:cNvSpPr>
                        <a:spLocks noChangeShapeType="1"/>
                      </p:cNvSpPr>
                      <p:nvPr/>
                    </p:nvSpPr>
                    <p:spPr bwMode="auto">
                      <a:xfrm flipV="1">
                        <a:off x="3772" y="1488"/>
                        <a:ext cx="623" cy="511"/>
                      </a:xfrm>
                      <a:prstGeom prst="line">
                        <a:avLst/>
                      </a:prstGeom>
                      <a:noFill/>
                      <a:ln w="177800">
                        <a:solidFill>
                          <a:srgbClr val="00FF00"/>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74" name="Line 166"/>
                      <p:cNvSpPr>
                        <a:spLocks noChangeShapeType="1"/>
                      </p:cNvSpPr>
                      <p:nvPr/>
                    </p:nvSpPr>
                    <p:spPr bwMode="auto">
                      <a:xfrm>
                        <a:off x="3953" y="2583"/>
                        <a:ext cx="545" cy="551"/>
                      </a:xfrm>
                      <a:prstGeom prst="line">
                        <a:avLst/>
                      </a:prstGeom>
                      <a:noFill/>
                      <a:ln w="76200">
                        <a:solidFill>
                          <a:srgbClr val="00FF00"/>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75" name="Line 167"/>
                      <p:cNvSpPr>
                        <a:spLocks noChangeShapeType="1"/>
                      </p:cNvSpPr>
                      <p:nvPr/>
                    </p:nvSpPr>
                    <p:spPr bwMode="auto">
                      <a:xfrm>
                        <a:off x="3939" y="2277"/>
                        <a:ext cx="552" cy="7"/>
                      </a:xfrm>
                      <a:prstGeom prst="line">
                        <a:avLst/>
                      </a:prstGeom>
                      <a:noFill/>
                      <a:ln w="152400">
                        <a:solidFill>
                          <a:srgbClr val="00FF00"/>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grpSp>
          </p:grpSp>
          <p:sp>
            <p:nvSpPr>
              <p:cNvPr id="52258" name="Line 168"/>
              <p:cNvSpPr>
                <a:spLocks noChangeShapeType="1"/>
              </p:cNvSpPr>
              <p:nvPr/>
            </p:nvSpPr>
            <p:spPr bwMode="auto">
              <a:xfrm>
                <a:off x="7442200" y="2032000"/>
                <a:ext cx="12700" cy="990600"/>
              </a:xfrm>
              <a:prstGeom prst="line">
                <a:avLst/>
              </a:prstGeom>
              <a:noFill/>
              <a:ln w="76200" cap="rnd">
                <a:solidFill>
                  <a:schemeClr val="tx1"/>
                </a:solidFill>
                <a:prstDash val="sysDot"/>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52253" name="TextBox 68"/>
            <p:cNvSpPr txBox="1">
              <a:spLocks noChangeArrowheads="1"/>
            </p:cNvSpPr>
            <p:nvPr/>
          </p:nvSpPr>
          <p:spPr bwMode="auto">
            <a:xfrm>
              <a:off x="4958636" y="5410200"/>
              <a:ext cx="1402615" cy="68964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ts val="227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
                  <a:ea typeface="+mn-ea"/>
                  <a:cs typeface="+mn-cs"/>
                </a:rPr>
                <a:t>Stress </a:t>
              </a:r>
            </a:p>
            <a:p>
              <a:pPr marL="0" marR="0" lvl="0" indent="0" algn="l" defTabSz="914400" rtl="0" eaLnBrk="1" fontAlgn="auto" latinLnBrk="0" hangingPunct="1">
                <a:lnSpc>
                  <a:spcPts val="227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
                  <a:ea typeface="+mn-ea"/>
                  <a:cs typeface="+mn-cs"/>
                </a:rPr>
                <a:t>Reactivity</a:t>
              </a:r>
            </a:p>
          </p:txBody>
        </p:sp>
      </p:grpSp>
    </p:spTree>
    <p:extLst>
      <p:ext uri="{BB962C8B-B14F-4D97-AF65-F5344CB8AC3E}">
        <p14:creationId xmlns:p14="http://schemas.microsoft.com/office/powerpoint/2010/main" val="2508981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BD69AE-0280-D6D7-0721-4D95C306FF22}"/>
              </a:ext>
            </a:extLst>
          </p:cNvPr>
          <p:cNvSpPr>
            <a:spLocks noGrp="1"/>
          </p:cNvSpPr>
          <p:nvPr>
            <p:ph type="title"/>
          </p:nvPr>
        </p:nvSpPr>
        <p:spPr/>
        <p:txBody>
          <a:bodyPr/>
          <a:lstStyle/>
          <a:p>
            <a:pPr algn="ctr"/>
            <a:r>
              <a:rPr lang="en-US" sz="4800" b="1" cap="small" dirty="0"/>
              <a:t>Emerging Treatments</a:t>
            </a:r>
          </a:p>
        </p:txBody>
      </p:sp>
      <p:sp>
        <p:nvSpPr>
          <p:cNvPr id="4" name="Text Placeholder 3">
            <a:extLst>
              <a:ext uri="{FF2B5EF4-FFF2-40B4-BE49-F238E27FC236}">
                <a16:creationId xmlns:a16="http://schemas.microsoft.com/office/drawing/2014/main" id="{3775D085-4C34-018E-BA2F-867D1F5570A4}"/>
              </a:ext>
            </a:extLst>
          </p:cNvPr>
          <p:cNvSpPr>
            <a:spLocks noGrp="1"/>
          </p:cNvSpPr>
          <p:nvPr>
            <p:ph type="body" sz="half" idx="2"/>
          </p:nvPr>
        </p:nvSpPr>
        <p:spPr>
          <a:xfrm>
            <a:off x="301337" y="1150129"/>
            <a:ext cx="11755726" cy="5091921"/>
          </a:xfrm>
        </p:spPr>
        <p:txBody>
          <a:bodyPr/>
          <a:lstStyle/>
          <a:p>
            <a:pPr marL="342900" indent="-342900">
              <a:buFont typeface="Arial" panose="020B0604020202020204" pitchFamily="34" charset="0"/>
              <a:buChar char="•"/>
            </a:pPr>
            <a:r>
              <a:rPr lang="en-US" dirty="0"/>
              <a:t>Longer acting medications (new formulations): methadone, buprenorphine, naltrexone</a:t>
            </a:r>
          </a:p>
          <a:p>
            <a:pPr marL="342900" indent="-342900">
              <a:buFont typeface="Arial" panose="020B0604020202020204" pitchFamily="34" charset="0"/>
              <a:buChar char="•"/>
            </a:pPr>
            <a:r>
              <a:rPr lang="en-US" dirty="0"/>
              <a:t>Biologics: Vaccines, monoclonal antibodies</a:t>
            </a:r>
          </a:p>
          <a:p>
            <a:pPr marL="342900" indent="-342900">
              <a:buFont typeface="Arial" panose="020B0604020202020204" pitchFamily="34" charset="0"/>
              <a:buChar char="•"/>
            </a:pPr>
            <a:r>
              <a:rPr lang="en-US" dirty="0"/>
              <a:t>Digital Therapeutics: apps and other interactive modalities</a:t>
            </a:r>
          </a:p>
          <a:p>
            <a:pPr marL="342900" indent="-342900">
              <a:buFont typeface="Arial" panose="020B0604020202020204" pitchFamily="34" charset="0"/>
              <a:buChar char="•"/>
            </a:pPr>
            <a:r>
              <a:rPr lang="en-US" dirty="0"/>
              <a:t>Devices: TDCS (transcranial direct current stimulation); Focused Ultrasound; TMS (transcranial magnetic stimulation)</a:t>
            </a:r>
          </a:p>
          <a:p>
            <a:pPr marL="342900" indent="-342900">
              <a:buFont typeface="Arial" panose="020B0604020202020204" pitchFamily="34" charset="0"/>
              <a:buChar char="•"/>
            </a:pPr>
            <a:r>
              <a:rPr lang="en-US" dirty="0"/>
              <a:t>Other target behaviors: Sleep; Overdose prevention (i.e. reverse respiratory depression)</a:t>
            </a:r>
          </a:p>
          <a:p>
            <a:pPr marL="342900" indent="-342900">
              <a:buFont typeface="Arial" panose="020B0604020202020204" pitchFamily="34" charset="0"/>
              <a:buChar char="•"/>
            </a:pPr>
            <a:r>
              <a:rPr lang="en-US" dirty="0"/>
              <a:t>Deep brain stimulation: Nucleus </a:t>
            </a:r>
            <a:r>
              <a:rPr lang="en-US" dirty="0" err="1"/>
              <a:t>Accumbens</a:t>
            </a:r>
            <a:endParaRPr lang="en-US" dirty="0"/>
          </a:p>
          <a:p>
            <a:pPr marL="342900" indent="-342900">
              <a:buFont typeface="Arial" panose="020B0604020202020204" pitchFamily="34" charset="0"/>
              <a:buChar char="•"/>
            </a:pPr>
            <a:r>
              <a:rPr lang="en-US" dirty="0"/>
              <a:t>Psychedelics (Alcohol, nicotine, comorbid depression)</a:t>
            </a:r>
          </a:p>
        </p:txBody>
      </p:sp>
      <p:sp>
        <p:nvSpPr>
          <p:cNvPr id="2" name="Slide Number Placeholder 1">
            <a:extLst>
              <a:ext uri="{FF2B5EF4-FFF2-40B4-BE49-F238E27FC236}">
                <a16:creationId xmlns:a16="http://schemas.microsoft.com/office/drawing/2014/main" id="{86D46035-6FB3-9453-08A6-0DFCD6162988}"/>
              </a:ext>
            </a:extLst>
          </p:cNvPr>
          <p:cNvSpPr>
            <a:spLocks noGrp="1"/>
          </p:cNvSpPr>
          <p:nvPr>
            <p:ph type="sldNum" sz="quarter" idx="4294967295"/>
          </p:nvPr>
        </p:nvSpPr>
        <p:spPr>
          <a:xfrm>
            <a:off x="11922125" y="6242050"/>
            <a:ext cx="269875" cy="26987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42B4384-9027-4EFF-ABC4-E883BEC8B6D4}" type="slidenum">
              <a:rPr kumimoji="0" lang="en-US" altLang="en-US" sz="1000" b="0" i="0" u="none" strike="noStrike" kern="1200" cap="none" spc="0" normalizeH="0" baseline="0" noProof="0" smtClean="0">
                <a:ln>
                  <a:noFill/>
                </a:ln>
                <a:solidFill>
                  <a:srgbClr val="000000"/>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altLang="en-US" sz="1000" b="0" i="0" u="none" strike="noStrike" kern="1200" cap="none" spc="0" normalizeH="0" baseline="0" noProof="0">
              <a:ln>
                <a:noFill/>
              </a:ln>
              <a:solidFill>
                <a:srgbClr val="000000"/>
              </a:solidFill>
              <a:effectLst/>
              <a:uLnTx/>
              <a:uFillTx/>
              <a:latin typeface="Arial "/>
              <a:ea typeface="+mn-ea"/>
              <a:cs typeface="+mn-cs"/>
            </a:endParaRPr>
          </a:p>
        </p:txBody>
      </p:sp>
      <p:pic>
        <p:nvPicPr>
          <p:cNvPr id="21506" name="Picture 2" descr="Student Ticket TMS Masterclass (2 days) - Brainclinics">
            <a:extLst>
              <a:ext uri="{FF2B5EF4-FFF2-40B4-BE49-F238E27FC236}">
                <a16:creationId xmlns:a16="http://schemas.microsoft.com/office/drawing/2014/main" id="{C82AFC3A-7766-420B-DCA3-217DB7FEE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5525">
            <a:off x="8843476" y="4153919"/>
            <a:ext cx="3348523" cy="304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341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6EBC-3AA3-6BF2-B34E-D7D2D8EAE143}"/>
              </a:ext>
            </a:extLst>
          </p:cNvPr>
          <p:cNvSpPr>
            <a:spLocks noGrp="1"/>
          </p:cNvSpPr>
          <p:nvPr>
            <p:ph type="title"/>
          </p:nvPr>
        </p:nvSpPr>
        <p:spPr>
          <a:xfrm>
            <a:off x="379678" y="282069"/>
            <a:ext cx="7396899" cy="486930"/>
          </a:xfrm>
        </p:spPr>
        <p:txBody>
          <a:bodyPr/>
          <a:lstStyle/>
          <a:p>
            <a:r>
              <a:rPr lang="en-US" sz="6600" b="1" cap="small" dirty="0"/>
              <a:t>Psychedelics</a:t>
            </a:r>
            <a:br>
              <a:rPr lang="en-US" sz="6600" b="1" cap="small" dirty="0"/>
            </a:br>
            <a:endParaRPr lang="en-US" sz="6600" b="1" cap="small" dirty="0"/>
          </a:p>
        </p:txBody>
      </p:sp>
      <p:pic>
        <p:nvPicPr>
          <p:cNvPr id="9220" name="Picture 4" descr="Psychedelics for Therapeutics and Well-Being | The New York Academy of  Sciences">
            <a:extLst>
              <a:ext uri="{FF2B5EF4-FFF2-40B4-BE49-F238E27FC236}">
                <a16:creationId xmlns:a16="http://schemas.microsoft.com/office/drawing/2014/main" id="{E92531DD-F7EB-E0EB-82B5-59BD23BE6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669" y="17212"/>
            <a:ext cx="2727489" cy="204703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sychedelic Therapy: Definition, Types, Techniques, and Efficacy">
            <a:extLst>
              <a:ext uri="{FF2B5EF4-FFF2-40B4-BE49-F238E27FC236}">
                <a16:creationId xmlns:a16="http://schemas.microsoft.com/office/drawing/2014/main" id="{88FCB039-AF8F-EE96-8AA6-583C2671C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654" y="3615455"/>
            <a:ext cx="4371680" cy="291445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Psychedelics as Medicines: An Emerging New Paradigm - Nichols - 2017 -  Clinical Pharmacology &amp; Therapeutics - Wiley Online Library">
            <a:extLst>
              <a:ext uri="{FF2B5EF4-FFF2-40B4-BE49-F238E27FC236}">
                <a16:creationId xmlns:a16="http://schemas.microsoft.com/office/drawing/2014/main" id="{04DBE915-8E7B-1AD7-A869-9BC3D5C5C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24" y="3565929"/>
            <a:ext cx="5149777" cy="30135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59DFEE-45BB-6D33-4B58-24CF790CCA9C}"/>
              </a:ext>
            </a:extLst>
          </p:cNvPr>
          <p:cNvSpPr txBox="1"/>
          <p:nvPr/>
        </p:nvSpPr>
        <p:spPr>
          <a:xfrm>
            <a:off x="128045" y="1657714"/>
            <a:ext cx="9251624" cy="19082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
                <a:ea typeface="+mn-ea"/>
                <a:cs typeface="+mn-cs"/>
              </a:rPr>
              <a:t>Combined with psychotherapy, requires trained therapists to prepare the patient and help them consolidate the experience afterwards.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
                <a:ea typeface="+mn-ea"/>
                <a:cs typeface="+mn-cs"/>
              </a:rPr>
              <a:t>Long lasting effects reported following a few exposures to the drug.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
                <a:ea typeface="+mn-ea"/>
                <a:cs typeface="+mn-cs"/>
              </a:rPr>
              <a:t>Labor intensive—therapist remains with patient throughout the drug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
                <a:ea typeface="+mn-ea"/>
                <a:cs typeface="+mn-cs"/>
              </a:rPr>
              <a:t>Many outstanding questions about mechanisms, safety, efficacy and effectiveness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3895246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ED8FC-1919-CE84-502A-97FF98F90896}"/>
              </a:ext>
            </a:extLst>
          </p:cNvPr>
          <p:cNvSpPr>
            <a:spLocks noGrp="1"/>
          </p:cNvSpPr>
          <p:nvPr>
            <p:ph type="body" sz="quarter" idx="13"/>
          </p:nvPr>
        </p:nvSpPr>
        <p:spPr/>
        <p:txBody>
          <a:bodyPr/>
          <a:lstStyle/>
          <a:p>
            <a:endParaRPr lang="en-US" dirty="0"/>
          </a:p>
        </p:txBody>
      </p:sp>
      <p:sp>
        <p:nvSpPr>
          <p:cNvPr id="5" name="Title 4">
            <a:extLst>
              <a:ext uri="{FF2B5EF4-FFF2-40B4-BE49-F238E27FC236}">
                <a16:creationId xmlns:a16="http://schemas.microsoft.com/office/drawing/2014/main" id="{EAF5B122-F586-B3EF-42CA-115AAC2A9058}"/>
              </a:ext>
            </a:extLst>
          </p:cNvPr>
          <p:cNvSpPr>
            <a:spLocks noGrp="1"/>
          </p:cNvSpPr>
          <p:nvPr>
            <p:ph type="title"/>
          </p:nvPr>
        </p:nvSpPr>
        <p:spPr/>
        <p:txBody>
          <a:bodyPr/>
          <a:lstStyle/>
          <a:p>
            <a:r>
              <a:rPr lang="en-US" sz="4400" b="0" dirty="0">
                <a:latin typeface="Calibri Light" panose="020F0302020204030204" pitchFamily="34" charset="0"/>
                <a:cs typeface="Calibri Light" panose="020F0302020204030204" pitchFamily="34" charset="0"/>
              </a:rPr>
              <a:t>Epidemiology: Patterns of Use</a:t>
            </a:r>
          </a:p>
        </p:txBody>
      </p:sp>
    </p:spTree>
    <p:extLst>
      <p:ext uri="{BB962C8B-B14F-4D97-AF65-F5344CB8AC3E}">
        <p14:creationId xmlns:p14="http://schemas.microsoft.com/office/powerpoint/2010/main" val="552127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976BFE-1698-4F74-92C5-14B8F04CFB0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921190"/>
          </a:xfrm>
          <a:prstGeom prst="rect">
            <a:avLst/>
          </a:prstGeom>
        </p:spPr>
      </p:pic>
      <p:sp>
        <p:nvSpPr>
          <p:cNvPr id="8" name="TextBox 7">
            <a:extLst>
              <a:ext uri="{FF2B5EF4-FFF2-40B4-BE49-F238E27FC236}">
                <a16:creationId xmlns:a16="http://schemas.microsoft.com/office/drawing/2014/main" id="{9CF6226D-A291-4BD2-ACBF-6FEE51FE2372}"/>
              </a:ext>
            </a:extLst>
          </p:cNvPr>
          <p:cNvSpPr txBox="1"/>
          <p:nvPr/>
        </p:nvSpPr>
        <p:spPr>
          <a:xfrm>
            <a:off x="0" y="6569021"/>
            <a:ext cx="114024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Artwork by ABCD Study Participant</a:t>
            </a: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B136B9E-F034-5F6A-1786-9F08D9732446}"/>
              </a:ext>
            </a:extLst>
          </p:cNvPr>
          <p:cNvSpPr txBox="1"/>
          <p:nvPr/>
        </p:nvSpPr>
        <p:spPr>
          <a:xfrm>
            <a:off x="7070103" y="5719557"/>
            <a:ext cx="4942788" cy="1698927"/>
          </a:xfrm>
          <a:prstGeom prst="rect">
            <a:avLst/>
          </a:prstGeom>
          <a:noFill/>
        </p:spPr>
        <p:txBody>
          <a:bodyPr wrap="square">
            <a:sp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all" spc="-150" normalizeH="0" baseline="0" noProof="0" dirty="0">
                <a:ln>
                  <a:noFill/>
                </a:ln>
                <a:solidFill>
                  <a:srgbClr val="4A66AC">
                    <a:lumMod val="50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THANK YOU!</a:t>
            </a:r>
            <a:br>
              <a:rPr kumimoji="0" lang="en-US" sz="4400" b="1" i="0" u="none" strike="noStrike" kern="1200" cap="all" spc="-150" normalizeH="0" baseline="0" noProof="0" dirty="0">
                <a:ln>
                  <a:noFill/>
                </a:ln>
                <a:solidFill>
                  <a:srgbClr val="4A66AC">
                    <a:lumMod val="50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br>
            <a:endParaRPr kumimoji="0" lang="en-US" sz="4400" b="1" i="0" u="none" strike="noStrike" kern="1200" cap="all" spc="-150" normalizeH="0" baseline="0" noProof="0" dirty="0">
              <a:ln>
                <a:noFill/>
              </a:ln>
              <a:solidFill>
                <a:srgbClr val="4A66AC">
                  <a:lumMod val="50000"/>
                </a:srgbClr>
              </a:solidFill>
              <a:effectLst>
                <a:outerShdw blurRad="38100" dist="38100" dir="2700000" algn="tl">
                  <a:srgbClr val="000000">
                    <a:alpha val="43137"/>
                  </a:srgbClr>
                </a:outerShdw>
              </a:effectLst>
              <a:uLnTx/>
              <a:uFillTx/>
              <a:latin typeface="Calibri" panose="020F0502020204030204" pitchFamily="34" charset="0"/>
              <a:ea typeface="Corbel" charset="0"/>
              <a:cs typeface="Calibri" panose="020F0502020204030204" pitchFamily="34" charset="0"/>
            </a:endParaRPr>
          </a:p>
        </p:txBody>
      </p:sp>
    </p:spTree>
    <p:extLst>
      <p:ext uri="{BB962C8B-B14F-4D97-AF65-F5344CB8AC3E}">
        <p14:creationId xmlns:p14="http://schemas.microsoft.com/office/powerpoint/2010/main" val="268932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31A968-69F8-5320-AC02-9D6774412BB0}"/>
              </a:ext>
            </a:extLst>
          </p:cNvPr>
          <p:cNvSpPr>
            <a:spLocks noGrp="1"/>
          </p:cNvSpPr>
          <p:nvPr>
            <p:ph type="title"/>
          </p:nvPr>
        </p:nvSpPr>
        <p:spPr>
          <a:xfrm>
            <a:off x="0" y="126094"/>
            <a:ext cx="12192000" cy="914400"/>
          </a:xfrm>
        </p:spPr>
        <p:txBody>
          <a:bodyPr/>
          <a:lstStyle/>
          <a:p>
            <a:pPr algn="ctr"/>
            <a:r>
              <a:rPr lang="en-US" dirty="0">
                <a:solidFill>
                  <a:schemeClr val="bg1"/>
                </a:solidFill>
                <a:latin typeface="Calibri Light" panose="020F0302020204030204" pitchFamily="34" charset="0"/>
                <a:cs typeface="Calibri Light" panose="020F0302020204030204" pitchFamily="34" charset="0"/>
              </a:rPr>
              <a:t>Declining Drug Use in all 3 grades  (MTF, 2021</a:t>
            </a:r>
            <a:r>
              <a:rPr lang="en-US" dirty="0">
                <a:latin typeface="Calibri Light" panose="020F0302020204030204" pitchFamily="34" charset="0"/>
                <a:cs typeface="Calibri Light" panose="020F0302020204030204" pitchFamily="34" charset="0"/>
              </a:rPr>
              <a:t>)    </a:t>
            </a:r>
            <a:br>
              <a:rPr lang="en-US" dirty="0">
                <a:latin typeface="Calibri Light" panose="020F0302020204030204" pitchFamily="34" charset="0"/>
                <a:cs typeface="Calibri Light" panose="020F0302020204030204" pitchFamily="34" charset="0"/>
              </a:rPr>
            </a:br>
            <a:r>
              <a:rPr lang="en-US" sz="3600" dirty="0">
                <a:solidFill>
                  <a:schemeClr val="bg1"/>
                </a:solidFill>
                <a:latin typeface="Calibri Light" panose="020F0302020204030204" pitchFamily="34" charset="0"/>
                <a:cs typeface="Calibri Light" panose="020F0302020204030204" pitchFamily="34" charset="0"/>
              </a:rPr>
              <a:t>Sustained in 2022</a:t>
            </a:r>
          </a:p>
        </p:txBody>
      </p:sp>
      <p:pic>
        <p:nvPicPr>
          <p:cNvPr id="6" name="Picture 5">
            <a:extLst>
              <a:ext uri="{FF2B5EF4-FFF2-40B4-BE49-F238E27FC236}">
                <a16:creationId xmlns:a16="http://schemas.microsoft.com/office/drawing/2014/main" id="{12EB6644-6783-4427-8141-3CAF7A61CC62}"/>
              </a:ext>
            </a:extLst>
          </p:cNvPr>
          <p:cNvPicPr>
            <a:picLocks noChangeAspect="1"/>
          </p:cNvPicPr>
          <p:nvPr/>
        </p:nvPicPr>
        <p:blipFill rotWithShape="1">
          <a:blip r:embed="rId2">
            <a:extLst>
              <a:ext uri="{28A0092B-C50C-407E-A947-70E740481C1C}">
                <a14:useLocalDpi xmlns:a14="http://schemas.microsoft.com/office/drawing/2010/main" val="0"/>
              </a:ext>
            </a:extLst>
          </a:blip>
          <a:srcRect r="1895" b="13243"/>
          <a:stretch/>
        </p:blipFill>
        <p:spPr>
          <a:xfrm>
            <a:off x="2466825" y="1230048"/>
            <a:ext cx="7258350" cy="5501858"/>
          </a:xfrm>
          <a:prstGeom prst="rect">
            <a:avLst/>
          </a:prstGeom>
        </p:spPr>
      </p:pic>
    </p:spTree>
    <p:extLst>
      <p:ext uri="{BB962C8B-B14F-4D97-AF65-F5344CB8AC3E}">
        <p14:creationId xmlns:p14="http://schemas.microsoft.com/office/powerpoint/2010/main" val="4662520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FE7CE52B-8544-4585-BE93-1B28F791EBD3}"/>
              </a:ext>
            </a:extLst>
          </p:cNvPr>
          <p:cNvGraphicFramePr/>
          <p:nvPr/>
        </p:nvGraphicFramePr>
        <p:xfrm>
          <a:off x="225079" y="203402"/>
          <a:ext cx="7679185" cy="31306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4">
            <a:extLst>
              <a:ext uri="{FF2B5EF4-FFF2-40B4-BE49-F238E27FC236}">
                <a16:creationId xmlns:a16="http://schemas.microsoft.com/office/drawing/2014/main" id="{FE0C19AA-034B-473C-A108-D95263A18A6A}"/>
              </a:ext>
            </a:extLst>
          </p:cNvPr>
          <p:cNvSpPr txBox="1">
            <a:spLocks/>
          </p:cNvSpPr>
          <p:nvPr/>
        </p:nvSpPr>
        <p:spPr>
          <a:xfrm>
            <a:off x="8213271" y="896890"/>
            <a:ext cx="3336891" cy="955805"/>
          </a:xfrm>
          <a:prstGeom prst="rect">
            <a:avLst/>
          </a:prstGeom>
        </p:spPr>
        <p:txBody>
          <a:bodyPr/>
          <a:lstStyle/>
          <a:p>
            <a:pPr marL="0" marR="0" lvl="0" indent="0" algn="ctr" defTabSz="914400" rtl="0" eaLnBrk="1" fontAlgn="auto" latinLnBrk="0" hangingPunct="1">
              <a:lnSpc>
                <a:spcPct val="80000"/>
              </a:lnSpc>
              <a:spcBef>
                <a:spcPts val="0"/>
              </a:spcBef>
              <a:spcAft>
                <a:spcPts val="1200"/>
              </a:spcAft>
              <a:buClrTx/>
              <a:buSzTx/>
              <a:buFontTx/>
              <a:buNone/>
              <a:tabLst/>
              <a:defRPr/>
            </a:pPr>
            <a:r>
              <a:rPr kumimoji="0" lang="en-US" sz="2800" b="1" i="0" u="none" strike="noStrike" kern="0" cap="small" spc="0" normalizeH="0" baseline="0" noProof="0" dirty="0">
                <a:ln>
                  <a:noFill/>
                </a:ln>
                <a:solidFill>
                  <a:prstClr val="white"/>
                </a:solidFill>
                <a:effectLst/>
                <a:uLnTx/>
                <a:uFillTx/>
                <a:latin typeface="Calibri Light" panose="020F0302020204030204"/>
                <a:ea typeface="Times New Roman" charset="0"/>
                <a:cs typeface="Times New Roman" charset="0"/>
              </a:rPr>
              <a:t>Past Month Drug Use in 12</a:t>
            </a:r>
            <a:r>
              <a:rPr kumimoji="0" lang="en-US" sz="2800" b="1" i="0" u="none" strike="noStrike" kern="0" cap="small" spc="0" normalizeH="0" baseline="30000" noProof="0" dirty="0">
                <a:ln>
                  <a:noFill/>
                </a:ln>
                <a:solidFill>
                  <a:prstClr val="white"/>
                </a:solidFill>
                <a:effectLst/>
                <a:uLnTx/>
                <a:uFillTx/>
                <a:latin typeface="Calibri Light" panose="020F0302020204030204"/>
                <a:ea typeface="Times New Roman" charset="0"/>
                <a:cs typeface="Times New Roman" charset="0"/>
              </a:rPr>
              <a:t>th</a:t>
            </a:r>
            <a:r>
              <a:rPr kumimoji="0" lang="en-US" sz="2800" b="1" i="0" u="none" strike="noStrike" kern="0" cap="small" spc="0" normalizeH="0" baseline="0" noProof="0" dirty="0">
                <a:ln>
                  <a:noFill/>
                </a:ln>
                <a:solidFill>
                  <a:prstClr val="white"/>
                </a:solidFill>
                <a:effectLst/>
                <a:uLnTx/>
                <a:uFillTx/>
                <a:latin typeface="Calibri Light" panose="020F0302020204030204"/>
                <a:ea typeface="Times New Roman" charset="0"/>
                <a:cs typeface="Times New Roman" charset="0"/>
              </a:rPr>
              <a:t> Graders</a:t>
            </a:r>
          </a:p>
          <a:p>
            <a:pPr marL="0" marR="0" lvl="0" indent="0" algn="ctr" defTabSz="914400" rtl="0" eaLnBrk="1" fontAlgn="auto" latinLnBrk="0" hangingPunct="1">
              <a:lnSpc>
                <a:spcPct val="80000"/>
              </a:lnSpc>
              <a:spcBef>
                <a:spcPts val="0"/>
              </a:spcBef>
              <a:spcAft>
                <a:spcPts val="1200"/>
              </a:spcAft>
              <a:buClrTx/>
              <a:buSzTx/>
              <a:buFontTx/>
              <a:buNone/>
              <a:tabLst/>
              <a:defRPr/>
            </a:pPr>
            <a:r>
              <a:rPr kumimoji="0" lang="en-US" sz="2800" b="1" i="1" u="none" strike="noStrike" kern="0" cap="none" spc="0" normalizeH="0" baseline="0" noProof="0" dirty="0">
                <a:ln>
                  <a:noFill/>
                </a:ln>
                <a:solidFill>
                  <a:srgbClr val="00E266"/>
                </a:solidFill>
                <a:effectLst/>
                <a:uLnTx/>
                <a:uFillTx/>
                <a:latin typeface="Calibri Light" panose="020F0302020204030204"/>
                <a:ea typeface="Times New Roman" charset="0"/>
                <a:cs typeface="Times New Roman" charset="0"/>
              </a:rPr>
              <a:t>5.8 % report daily or near daily use of marijuana in 2021</a:t>
            </a:r>
          </a:p>
        </p:txBody>
      </p:sp>
      <p:sp>
        <p:nvSpPr>
          <p:cNvPr id="112" name="Footer Placeholder 3">
            <a:extLst>
              <a:ext uri="{FF2B5EF4-FFF2-40B4-BE49-F238E27FC236}">
                <a16:creationId xmlns:a16="http://schemas.microsoft.com/office/drawing/2014/main" id="{F508D1AB-60BE-42B7-A797-062F5423DFB5}"/>
              </a:ext>
            </a:extLst>
          </p:cNvPr>
          <p:cNvSpPr txBox="1">
            <a:spLocks/>
          </p:cNvSpPr>
          <p:nvPr/>
        </p:nvSpPr>
        <p:spPr bwMode="auto">
          <a:xfrm>
            <a:off x="-3655511" y="6529563"/>
            <a:ext cx="8568884" cy="36512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128"/>
                <a:cs typeface="ＭＳ Ｐゴシック" charset="-128"/>
              </a:rPr>
              <a:t>Source: University of Michigan, 2021 Monitoring the Future Study</a:t>
            </a:r>
          </a:p>
        </p:txBody>
      </p:sp>
      <p:graphicFrame>
        <p:nvGraphicFramePr>
          <p:cNvPr id="115" name="Chart 114">
            <a:extLst>
              <a:ext uri="{FF2B5EF4-FFF2-40B4-BE49-F238E27FC236}">
                <a16:creationId xmlns:a16="http://schemas.microsoft.com/office/drawing/2014/main" id="{44229D55-6FE1-477A-A104-7B973BEF2570}"/>
              </a:ext>
            </a:extLst>
          </p:cNvPr>
          <p:cNvGraphicFramePr/>
          <p:nvPr>
            <p:extLst>
              <p:ext uri="{D42A27DB-BD31-4B8C-83A1-F6EECF244321}">
                <p14:modId xmlns:p14="http://schemas.microsoft.com/office/powerpoint/2010/main" val="4191959919"/>
              </p:ext>
            </p:extLst>
          </p:nvPr>
        </p:nvGraphicFramePr>
        <p:xfrm>
          <a:off x="3900974" y="3483279"/>
          <a:ext cx="8291026" cy="3266675"/>
        </p:xfrm>
        <a:graphic>
          <a:graphicData uri="http://schemas.openxmlformats.org/drawingml/2006/chart">
            <c:chart xmlns:c="http://schemas.openxmlformats.org/drawingml/2006/chart" xmlns:r="http://schemas.openxmlformats.org/officeDocument/2006/relationships" r:id="rId4"/>
          </a:graphicData>
        </a:graphic>
      </p:graphicFrame>
      <p:sp>
        <p:nvSpPr>
          <p:cNvPr id="116" name="TextBox 115">
            <a:extLst>
              <a:ext uri="{FF2B5EF4-FFF2-40B4-BE49-F238E27FC236}">
                <a16:creationId xmlns:a16="http://schemas.microsoft.com/office/drawing/2014/main" id="{954CEDD0-4F0D-49DC-A79D-34D514478F6A}"/>
              </a:ext>
            </a:extLst>
          </p:cNvPr>
          <p:cNvSpPr txBox="1"/>
          <p:nvPr/>
        </p:nvSpPr>
        <p:spPr>
          <a:xfrm>
            <a:off x="95693" y="3959202"/>
            <a:ext cx="4169094" cy="147976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120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Light" panose="020F0302020204030204"/>
                <a:ea typeface="+mn-ea"/>
                <a:cs typeface="+mn-cs"/>
              </a:rPr>
              <a:t>Perceived Harmfulness of Smoking Marijuana </a:t>
            </a:r>
            <a:r>
              <a:rPr kumimoji="0" lang="en-US" sz="2800" b="1" i="1" u="none" strike="noStrike" kern="1200" cap="small" spc="0" normalizeH="0" baseline="0" noProof="0" dirty="0">
                <a:ln>
                  <a:noFill/>
                </a:ln>
                <a:solidFill>
                  <a:srgbClr val="00E266"/>
                </a:solidFill>
                <a:effectLst/>
                <a:uLnTx/>
                <a:uFillTx/>
                <a:latin typeface="Calibri Light" panose="020F0302020204030204"/>
                <a:ea typeface="+mn-ea"/>
                <a:cs typeface="+mn-cs"/>
              </a:rPr>
              <a:t>Regularly</a:t>
            </a:r>
            <a:r>
              <a:rPr kumimoji="0" lang="en-US" sz="2800" b="1" i="0" u="none" strike="noStrike" kern="1200" cap="small" spc="0" normalizeH="0" baseline="0" noProof="0" dirty="0">
                <a:ln>
                  <a:noFill/>
                </a:ln>
                <a:solidFill>
                  <a:srgbClr val="00B853"/>
                </a:solidFill>
                <a:effectLst/>
                <a:uLnTx/>
                <a:uFillTx/>
                <a:latin typeface="Calibri Light" panose="020F0302020204030204"/>
                <a:ea typeface="+mn-ea"/>
                <a:cs typeface="+mn-cs"/>
              </a:rPr>
              <a:t> </a:t>
            </a:r>
            <a:r>
              <a:rPr kumimoji="0" lang="en-US" sz="2800" b="1" i="0" u="none" strike="noStrike" kern="1200" cap="small" spc="0" normalizeH="0" baseline="0" noProof="0" dirty="0">
                <a:ln>
                  <a:noFill/>
                </a:ln>
                <a:solidFill>
                  <a:srgbClr val="FFFFFF"/>
                </a:solidFill>
                <a:effectLst/>
                <a:uLnTx/>
                <a:uFillTx/>
                <a:latin typeface="Calibri Light" panose="020F0302020204030204"/>
                <a:ea typeface="+mn-ea"/>
                <a:cs typeface="+mn-cs"/>
              </a:rPr>
              <a:t>is Declining in 8</a:t>
            </a:r>
            <a:r>
              <a:rPr kumimoji="0" lang="en-US" sz="2800" b="1" i="0" u="none" strike="noStrike" kern="1200" cap="small" spc="0" normalizeH="0" baseline="30000" noProof="0" dirty="0">
                <a:ln>
                  <a:noFill/>
                </a:ln>
                <a:solidFill>
                  <a:srgbClr val="FFFFFF"/>
                </a:solidFill>
                <a:effectLst/>
                <a:uLnTx/>
                <a:uFillTx/>
                <a:latin typeface="Calibri Light" panose="020F0302020204030204"/>
                <a:ea typeface="+mn-ea"/>
                <a:cs typeface="+mn-cs"/>
              </a:rPr>
              <a:t>th</a:t>
            </a:r>
            <a:r>
              <a:rPr kumimoji="0" lang="en-US" sz="2800" b="1" i="0" u="none" strike="noStrike" kern="1200" cap="small" spc="0" normalizeH="0" baseline="0" noProof="0" dirty="0">
                <a:ln>
                  <a:noFill/>
                </a:ln>
                <a:solidFill>
                  <a:srgbClr val="FFFFFF"/>
                </a:solidFill>
                <a:effectLst/>
                <a:uLnTx/>
                <a:uFillTx/>
                <a:latin typeface="Calibri Light" panose="020F0302020204030204"/>
                <a:ea typeface="+mn-ea"/>
                <a:cs typeface="+mn-cs"/>
              </a:rPr>
              <a:t>, 10</a:t>
            </a:r>
            <a:r>
              <a:rPr kumimoji="0" lang="en-US" sz="2800" b="1" i="0" u="none" strike="noStrike" kern="1200" cap="small" spc="0" normalizeH="0" baseline="30000" noProof="0" dirty="0">
                <a:ln>
                  <a:noFill/>
                </a:ln>
                <a:solidFill>
                  <a:srgbClr val="FFFFFF"/>
                </a:solidFill>
                <a:effectLst/>
                <a:uLnTx/>
                <a:uFillTx/>
                <a:latin typeface="Calibri Light" panose="020F0302020204030204"/>
                <a:ea typeface="+mn-ea"/>
                <a:cs typeface="+mn-cs"/>
              </a:rPr>
              <a:t>th</a:t>
            </a:r>
            <a:r>
              <a:rPr kumimoji="0" lang="en-US" sz="2800" b="1" i="0" u="none" strike="noStrike" kern="1200" cap="small" spc="0" normalizeH="0" baseline="0" noProof="0" dirty="0">
                <a:ln>
                  <a:noFill/>
                </a:ln>
                <a:solidFill>
                  <a:srgbClr val="FFFFFF"/>
                </a:solidFill>
                <a:effectLst/>
                <a:uLnTx/>
                <a:uFillTx/>
                <a:latin typeface="Calibri Light" panose="020F0302020204030204"/>
                <a:ea typeface="+mn-ea"/>
                <a:cs typeface="+mn-cs"/>
              </a:rPr>
              <a:t>, and 12</a:t>
            </a:r>
            <a:r>
              <a:rPr kumimoji="0" lang="en-US" sz="2800" b="1" i="0" u="none" strike="noStrike" kern="1200" cap="small" spc="0" normalizeH="0" baseline="30000" noProof="0" dirty="0">
                <a:ln>
                  <a:noFill/>
                </a:ln>
                <a:solidFill>
                  <a:srgbClr val="FFFFFF"/>
                </a:solidFill>
                <a:effectLst/>
                <a:uLnTx/>
                <a:uFillTx/>
                <a:latin typeface="Calibri Light" panose="020F0302020204030204"/>
                <a:ea typeface="+mn-ea"/>
                <a:cs typeface="+mn-cs"/>
              </a:rPr>
              <a:t>th</a:t>
            </a:r>
            <a:r>
              <a:rPr kumimoji="0" lang="en-US" sz="2800" b="1" i="0" u="none" strike="noStrike" kern="1200" cap="small" spc="0" normalizeH="0" baseline="0" noProof="0" dirty="0">
                <a:ln>
                  <a:noFill/>
                </a:ln>
                <a:solidFill>
                  <a:srgbClr val="FFFFFF"/>
                </a:solidFill>
                <a:effectLst/>
                <a:uLnTx/>
                <a:uFillTx/>
                <a:latin typeface="Calibri Light" panose="020F0302020204030204"/>
                <a:ea typeface="+mn-ea"/>
                <a:cs typeface="+mn-cs"/>
              </a:rPr>
              <a:t> Graders</a:t>
            </a:r>
            <a:endParaRPr kumimoji="0" lang="en-US" sz="2800" b="1" i="1" u="none" strike="noStrike" kern="0" cap="none" spc="0" normalizeH="0" baseline="0" noProof="0" dirty="0">
              <a:ln>
                <a:noFill/>
              </a:ln>
              <a:solidFill>
                <a:prstClr val="white"/>
              </a:solidFill>
              <a:effectLst/>
              <a:uLnTx/>
              <a:uFillTx/>
              <a:latin typeface="Calibri" panose="020F0502020204030204" pitchFamily="34" charset="0"/>
              <a:ea typeface="Times New Roman" charset="0"/>
              <a:cs typeface="Times New Roman" charset="0"/>
            </a:endParaRPr>
          </a:p>
        </p:txBody>
      </p:sp>
    </p:spTree>
    <p:extLst>
      <p:ext uri="{BB962C8B-B14F-4D97-AF65-F5344CB8AC3E}">
        <p14:creationId xmlns:p14="http://schemas.microsoft.com/office/powerpoint/2010/main" val="1140642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3E0C752C-379B-0F8A-377A-5F15673F43D8}"/>
              </a:ext>
            </a:extLst>
          </p:cNvPr>
          <p:cNvPicPr>
            <a:picLocks noChangeAspect="1"/>
          </p:cNvPicPr>
          <p:nvPr/>
        </p:nvPicPr>
        <p:blipFill rotWithShape="1">
          <a:blip r:embed="rId2">
            <a:extLst>
              <a:ext uri="{28A0092B-C50C-407E-A947-70E740481C1C}">
                <a14:useLocalDpi xmlns:a14="http://schemas.microsoft.com/office/drawing/2010/main" val="0"/>
              </a:ext>
            </a:extLst>
          </a:blip>
          <a:srcRect l="85302" t="89697" r="1364" b="1111"/>
          <a:stretch/>
        </p:blipFill>
        <p:spPr bwMode="auto">
          <a:xfrm>
            <a:off x="10400144" y="5978236"/>
            <a:ext cx="1625601" cy="6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C6D230C-6257-7A7E-6DF7-35964A56BCF3}"/>
              </a:ext>
            </a:extLst>
          </p:cNvPr>
          <p:cNvSpPr>
            <a:spLocks noGrp="1"/>
          </p:cNvSpPr>
          <p:nvPr>
            <p:ph type="title"/>
          </p:nvPr>
        </p:nvSpPr>
        <p:spPr>
          <a:xfrm>
            <a:off x="129886" y="182853"/>
            <a:ext cx="11895859" cy="960147"/>
          </a:xfrm>
        </p:spPr>
        <p:txBody>
          <a:bodyPr>
            <a:normAutofit/>
          </a:bodyPr>
          <a:lstStyle/>
          <a:p>
            <a:pPr algn="ctr"/>
            <a:r>
              <a:rPr lang="en-US" sz="3500" b="1" dirty="0"/>
              <a:t>Past Month Substance Use: Among People Aged 12 or Older; 2021</a:t>
            </a:r>
          </a:p>
        </p:txBody>
      </p:sp>
      <p:pic>
        <p:nvPicPr>
          <p:cNvPr id="3" name="Content Placeholder 7" descr="Figure 1 is a horizontal bar graph, where the number of past month users in millions is shown on the horizontal axis, and 12 substance use or misuse categories are shown on the vertical axis. &#10;The number of people aged 12 or older in 2021 who used alcohol in the past month was 133.1 million.&#10;The number of people aged 12 or older in 2021 who used tobacco products in the past month was 54.7 million.&#10;The number of people aged 12 or older in 2021 who vaped nicotine in the past month was 13.2 million. &#10;The number of people aged 12 or older in 2021 who used marijuana in the past month was 36.4 million.&#10;The number of people aged 12 or older in 2021 who misused prescription pain relievers in the past month was 2.4 million.&#10;The number of people aged 12 or older in 2021 who used hallucinogens in the past month was 2.2 million.&#10;The number of people aged 12 or older in 2021 who used cocaine in the past month was 1.8 million.&#10;The number of people aged 12 or older in 2021 who used methamphetamine in the past month was 1.6 million.&#10;The number of people aged 12 or older in 2021 who misused prescription tranquilizers or sedatives in the past month was 1.4 million.&#10;The number of people aged 12 or older in 2021 who misused prescription stimulants in the past month was 1.1 million.&#10;The number of people aged 12 or older in 2021 who used inhalants in the past month was 830,000.&#10;The number of people aged 12 or older in 2021 who used heroin in the past month was 589,000.&#10;">
            <a:extLst>
              <a:ext uri="{FF2B5EF4-FFF2-40B4-BE49-F238E27FC236}">
                <a16:creationId xmlns:a16="http://schemas.microsoft.com/office/drawing/2014/main" id="{7E4A31AF-95B7-30E8-C734-5D4F3E2CB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24719" y="1221752"/>
            <a:ext cx="6816361" cy="4450446"/>
          </a:xfrm>
          <a:prstGeom prst="rect">
            <a:avLst/>
          </a:prstGeom>
          <a:noFill/>
        </p:spPr>
      </p:pic>
      <p:sp>
        <p:nvSpPr>
          <p:cNvPr id="4" name="Text Placeholder 3">
            <a:extLst>
              <a:ext uri="{FF2B5EF4-FFF2-40B4-BE49-F238E27FC236}">
                <a16:creationId xmlns:a16="http://schemas.microsoft.com/office/drawing/2014/main" id="{212D32EE-3DED-641A-025D-B9F3F67F29E0}"/>
              </a:ext>
            </a:extLst>
          </p:cNvPr>
          <p:cNvSpPr txBox="1">
            <a:spLocks/>
          </p:cNvSpPr>
          <p:nvPr/>
        </p:nvSpPr>
        <p:spPr>
          <a:xfrm>
            <a:off x="166255" y="5750950"/>
            <a:ext cx="5638731" cy="857668"/>
          </a:xfrm>
          <a:prstGeom prst="rect">
            <a:avLst/>
          </a:prstGeom>
        </p:spPr>
        <p:txBody>
          <a:bodyPr/>
          <a:lstStyle>
            <a:lvl1pPr marL="192889" indent="-192889" algn="l" defTabSz="77155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64" indent="-192889" algn="l" defTabSz="771551" rtl="0" eaLnBrk="1" latinLnBrk="0" hangingPunct="1">
              <a:lnSpc>
                <a:spcPct val="90000"/>
              </a:lnSpc>
              <a:spcBef>
                <a:spcPts val="421"/>
              </a:spcBef>
              <a:buFont typeface="Arial" panose="020B0604020202020204" pitchFamily="34" charset="0"/>
              <a:buChar char="•"/>
              <a:defRPr sz="2025" kern="1200">
                <a:solidFill>
                  <a:schemeClr val="tx1"/>
                </a:solidFill>
                <a:latin typeface="+mn-lt"/>
                <a:ea typeface="+mn-ea"/>
                <a:cs typeface="+mn-cs"/>
              </a:defRPr>
            </a:lvl2pPr>
            <a:lvl3pPr marL="964439" indent="-192889" algn="l" defTabSz="771551" rtl="0" eaLnBrk="1" latinLnBrk="0" hangingPunct="1">
              <a:lnSpc>
                <a:spcPct val="90000"/>
              </a:lnSpc>
              <a:spcBef>
                <a:spcPts val="421"/>
              </a:spcBef>
              <a:buFont typeface="Arial" panose="020B0604020202020204" pitchFamily="34" charset="0"/>
              <a:buChar char="•"/>
              <a:defRPr sz="1688" kern="1200">
                <a:solidFill>
                  <a:schemeClr val="tx1"/>
                </a:solidFill>
                <a:latin typeface="+mn-lt"/>
                <a:ea typeface="+mn-ea"/>
                <a:cs typeface="+mn-cs"/>
              </a:defRPr>
            </a:lvl3pPr>
            <a:lvl4pPr marL="1350216"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4pPr>
            <a:lvl5pPr marL="1735991"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5pPr>
            <a:lvl6pPr marL="2121766"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6pPr>
            <a:lvl7pPr marL="2507543"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7pPr>
            <a:lvl8pPr marL="2893318"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8pPr>
            <a:lvl9pPr marL="3279094" indent="-192889" algn="l" defTabSz="771551" rtl="0" eaLnBrk="1" latinLnBrk="0" hangingPunct="1">
              <a:lnSpc>
                <a:spcPct val="90000"/>
              </a:lnSpc>
              <a:spcBef>
                <a:spcPts val="421"/>
              </a:spcBef>
              <a:buFont typeface="Arial" panose="020B0604020202020204" pitchFamily="34" charset="0"/>
              <a:buChar char="•"/>
              <a:defRPr sz="1519" kern="1200">
                <a:solidFill>
                  <a:schemeClr val="tx1"/>
                </a:solidFill>
                <a:latin typeface="+mn-lt"/>
                <a:ea typeface="+mn-ea"/>
                <a:cs typeface="+mn-cs"/>
              </a:defRPr>
            </a:lvl9pPr>
          </a:lstStyle>
          <a:p>
            <a:r>
              <a:rPr lang="en-US" sz="1200" dirty="0"/>
              <a:t>Rx = prescription.</a:t>
            </a:r>
          </a:p>
          <a:p>
            <a:r>
              <a:rPr lang="en-US" sz="1200" dirty="0"/>
              <a:t>Note: The estimated numbers of current users of different substances are not mutually exclusive because people could have used more than one type of substance in the past month.</a:t>
            </a:r>
          </a:p>
        </p:txBody>
      </p:sp>
    </p:spTree>
    <p:extLst>
      <p:ext uri="{BB962C8B-B14F-4D97-AF65-F5344CB8AC3E}">
        <p14:creationId xmlns:p14="http://schemas.microsoft.com/office/powerpoint/2010/main" val="349775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3E0C752C-379B-0F8A-377A-5F15673F43D8}"/>
              </a:ext>
            </a:extLst>
          </p:cNvPr>
          <p:cNvPicPr>
            <a:picLocks noChangeAspect="1"/>
          </p:cNvPicPr>
          <p:nvPr/>
        </p:nvPicPr>
        <p:blipFill rotWithShape="1">
          <a:blip r:embed="rId2">
            <a:extLst>
              <a:ext uri="{28A0092B-C50C-407E-A947-70E740481C1C}">
                <a14:useLocalDpi xmlns:a14="http://schemas.microsoft.com/office/drawing/2010/main" val="0"/>
              </a:ext>
            </a:extLst>
          </a:blip>
          <a:srcRect l="85302" t="89697" r="1364" b="1111"/>
          <a:stretch/>
        </p:blipFill>
        <p:spPr bwMode="auto">
          <a:xfrm>
            <a:off x="10400144" y="5978236"/>
            <a:ext cx="1625601" cy="6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6" descr="Figure 27 is a stacked bar graph. The horizontal axis shows three past year substance use initiation categories (cigarettes, alcohol, and marijuana). The vertical axis shows the number of past year initiates for these substances.&#10;Each substance category contains one bar. Each bar is divided into three sections. The top section represents the number of people aged 26 or older who were past year initiates of a specific substance. The middle section represents the number of people aged 18 to 25 who were past year initiates of a specific substance. The bottom section represents the number of people aged 12 to 17 who were past year initiates of a specific substance. &#10;Among the 1.2 million past year cigarette initiates aged 12 or older in 2021, 120,000 were aged 26 or older, 705,000 were aged 18 to 25, and 362,000 were aged 12 to 17.&#10;Among the 4.1 million past year alcohol initiates aged 12 or older in 2021, 228,000 were aged 26 or older, 2.1 million were aged 18 to 25, and 1.8 million were aged 12 to 17.&#10;Among the 2.6 million past year marijuana initiates aged 12 or older in 2021, 620,000 were aged 26 or older, 1.1 million were aged 18 to 25, and 869,000 were aged 12 to 17.&#10;">
            <a:extLst>
              <a:ext uri="{FF2B5EF4-FFF2-40B4-BE49-F238E27FC236}">
                <a16:creationId xmlns:a16="http://schemas.microsoft.com/office/drawing/2014/main" id="{C095FED3-7649-573F-3112-8A30E2FD53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981"/>
          <a:stretch/>
        </p:blipFill>
        <p:spPr bwMode="auto">
          <a:xfrm>
            <a:off x="2069661" y="1747907"/>
            <a:ext cx="7209232" cy="4230329"/>
          </a:xfrm>
          <a:prstGeom prst="rect">
            <a:avLst/>
          </a:prstGeom>
          <a:noFill/>
          <a:ln>
            <a:noFill/>
          </a:ln>
          <a:extLst>
            <a:ext uri="{53640926-AAD7-44D8-BBD7-CCE9431645EC}">
              <a14:shadowObscured xmlns:a14="http://schemas.microsoft.com/office/drawing/2010/main"/>
            </a:ext>
          </a:extLst>
        </p:spPr>
      </p:pic>
      <p:sp>
        <p:nvSpPr>
          <p:cNvPr id="11" name="Text Placeholder 3">
            <a:extLst>
              <a:ext uri="{FF2B5EF4-FFF2-40B4-BE49-F238E27FC236}">
                <a16:creationId xmlns:a16="http://schemas.microsoft.com/office/drawing/2014/main" id="{887418B8-E52E-0B03-009F-6858F3A043FC}"/>
              </a:ext>
            </a:extLst>
          </p:cNvPr>
          <p:cNvSpPr txBox="1">
            <a:spLocks/>
          </p:cNvSpPr>
          <p:nvPr/>
        </p:nvSpPr>
        <p:spPr>
          <a:xfrm>
            <a:off x="0" y="6104805"/>
            <a:ext cx="5029558" cy="723105"/>
          </a:xfrm>
          <a:prstGeom prst="rect">
            <a:avLst/>
          </a:prstGeom>
        </p:spPr>
        <p:txBody>
          <a:bodyPr/>
          <a:lstStyle>
            <a:lvl1pPr marL="266700" indent="-266700"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600" kern="1200">
                <a:solidFill>
                  <a:schemeClr val="bg1"/>
                </a:solidFill>
                <a:latin typeface="Calibri  "/>
                <a:ea typeface="+mn-ea"/>
                <a:cs typeface="+mn-cs"/>
              </a:defRPr>
            </a:lvl1pPr>
            <a:lvl2pPr marL="447675"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400" kern="1200">
                <a:solidFill>
                  <a:schemeClr val="bg1"/>
                </a:solidFill>
                <a:latin typeface="Calibri  "/>
                <a:ea typeface="+mn-ea"/>
                <a:cs typeface="+mn-cs"/>
              </a:defRPr>
            </a:lvl2pPr>
            <a:lvl3pPr marL="62865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200" kern="1200">
                <a:solidFill>
                  <a:schemeClr val="bg1"/>
                </a:solidFill>
                <a:latin typeface="Calibri  "/>
                <a:ea typeface="+mn-ea"/>
                <a:cs typeface="+mn-cs"/>
              </a:defRPr>
            </a:lvl3pPr>
            <a:lvl4pPr marL="809625" indent="-180975" algn="l" defTabSz="914400" rtl="0" eaLnBrk="1" latinLnBrk="0" hangingPunct="1">
              <a:lnSpc>
                <a:spcPct val="100000"/>
              </a:lnSpc>
              <a:spcBef>
                <a:spcPts val="0"/>
              </a:spcBef>
              <a:spcAft>
                <a:spcPts val="1000"/>
              </a:spcAft>
              <a:buClr>
                <a:schemeClr val="bg1"/>
              </a:buClr>
              <a:buSzPct val="80000"/>
              <a:buFont typeface="Arial" panose="020B0604020202020204" pitchFamily="34" charset="0"/>
              <a:buChar char="•"/>
              <a:defRPr sz="1000" kern="1200">
                <a:solidFill>
                  <a:schemeClr val="bg1"/>
                </a:solidFill>
                <a:latin typeface="Calibri  "/>
                <a:ea typeface="+mn-ea"/>
                <a:cs typeface="+mn-cs"/>
              </a:defRPr>
            </a:lvl4pPr>
            <a:lvl5pPr marL="99060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000" kern="1200">
                <a:solidFill>
                  <a:schemeClr val="bg1"/>
                </a:solidFill>
                <a:latin typeface="Calibri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1"/>
                </a:solidFill>
              </a:rPr>
              <a:t>Note: The number in parentheses above each bar shows the total number of past year initiates aged 12 or older for that category.</a:t>
            </a:r>
          </a:p>
        </p:txBody>
      </p:sp>
      <p:sp>
        <p:nvSpPr>
          <p:cNvPr id="17" name="Title 1">
            <a:extLst>
              <a:ext uri="{FF2B5EF4-FFF2-40B4-BE49-F238E27FC236}">
                <a16:creationId xmlns:a16="http://schemas.microsoft.com/office/drawing/2014/main" id="{A0285887-CA23-8AC6-FC22-EAFE638E77FE}"/>
              </a:ext>
            </a:extLst>
          </p:cNvPr>
          <p:cNvSpPr txBox="1">
            <a:spLocks/>
          </p:cNvSpPr>
          <p:nvPr/>
        </p:nvSpPr>
        <p:spPr>
          <a:xfrm>
            <a:off x="430858" y="391642"/>
            <a:ext cx="10782086" cy="10502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noProof="0" dirty="0">
                <a:ln>
                  <a:noFill/>
                </a:ln>
                <a:solidFill>
                  <a:schemeClr val="tx1"/>
                </a:solidFill>
                <a:effectLst/>
                <a:uLnTx/>
                <a:uFillTx/>
                <a:latin typeface="Calibri Light "/>
              </a:rPr>
              <a:t>Past Year Cigarette, Alcohol, and Marijuana Initiates: Among People Aged 12 or Older; 2021</a:t>
            </a:r>
          </a:p>
        </p:txBody>
      </p:sp>
    </p:spTree>
    <p:extLst>
      <p:ext uri="{BB962C8B-B14F-4D97-AF65-F5344CB8AC3E}">
        <p14:creationId xmlns:p14="http://schemas.microsoft.com/office/powerpoint/2010/main" val="1807635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Office Theme">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33CC33"/>
      </a:hlink>
      <a:folHlink>
        <a:srgbClr val="FFFFFF"/>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DA-PPT-Template-051021  -  Read-Only" id="{ED1F5121-31C1-47EF-8406-2AE55AFA9D41}" vid="{2A0A5C0B-35D7-447D-A793-34811F698F2E}"/>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DA-PPT-Template-051021" id="{D1571680-803F-904E-A208-B3A4BF316AD9}" vid="{F6EF318E-E6CC-964E-BB63-69E1B43B5F89}"/>
    </a:ext>
  </a:extLst>
</a:theme>
</file>

<file path=ppt/theme/theme12.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undamentals">
  <a:themeElements>
    <a:clrScheme name="ASAM Colors">
      <a:dk1>
        <a:srgbClr val="06204C"/>
      </a:dk1>
      <a:lt1>
        <a:sysClr val="window" lastClr="FFFFFF"/>
      </a:lt1>
      <a:dk2>
        <a:srgbClr val="06204C"/>
      </a:dk2>
      <a:lt2>
        <a:srgbClr val="5493B2"/>
      </a:lt2>
      <a:accent1>
        <a:srgbClr val="5493B2"/>
      </a:accent1>
      <a:accent2>
        <a:srgbClr val="F6DE55"/>
      </a:accent2>
      <a:accent3>
        <a:srgbClr val="387CEF"/>
      </a:accent3>
      <a:accent4>
        <a:srgbClr val="FFFFFF"/>
      </a:accent4>
      <a:accent5>
        <a:srgbClr val="9D8608"/>
      </a:accent5>
      <a:accent6>
        <a:srgbClr val="C00000"/>
      </a:accent6>
      <a:hlink>
        <a:srgbClr val="00C8C3"/>
      </a:hlink>
      <a:folHlink>
        <a:srgbClr val="009692"/>
      </a:folHlink>
    </a:clrScheme>
    <a:fontScheme name="Lato Font">
      <a:majorFont>
        <a:latin typeface="Lato"/>
        <a:ea typeface=""/>
        <a:cs typeface=""/>
      </a:majorFont>
      <a:minorFont>
        <a:latin typeface="Lato"/>
        <a:ea typeface=""/>
        <a:cs typeface=""/>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4.xml><?xml version="1.0" encoding="utf-8"?>
<a:theme xmlns:a="http://schemas.openxmlformats.org/drawingml/2006/main" name="1_Office Theme">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33CC33"/>
      </a:hlink>
      <a:folHlink>
        <a:srgbClr val="FFFFFF"/>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ables.potx" id="{0086CCEA-7856-466F-99E8-BD9CF7715F84}" vid="{5D2FEAC1-1C80-483E-8BAB-723ACFEA49FF}"/>
    </a:ext>
  </a:extLst>
</a:theme>
</file>

<file path=ppt/theme/theme6.xml><?xml version="1.0" encoding="utf-8"?>
<a:theme xmlns:a="http://schemas.openxmlformats.org/drawingml/2006/main" name="5_Office Theme">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33CC33"/>
      </a:hlink>
      <a:folHlink>
        <a:srgbClr val="FFFFFF"/>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7.xml><?xml version="1.0" encoding="utf-8"?>
<a:theme xmlns:a="http://schemas.openxmlformats.org/drawingml/2006/main" name="10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DA-PPT-Template-051021  -  Read-Only" id="{ED1F5121-31C1-47EF-8406-2AE55AFA9D41}" vid="{2A0A5C0B-35D7-447D-A793-34811F698F2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22730</TotalTime>
  <Words>3590</Words>
  <Application>Microsoft Office PowerPoint</Application>
  <PresentationFormat>Widescreen</PresentationFormat>
  <Paragraphs>634</Paragraphs>
  <Slides>50</Slides>
  <Notes>19</Notes>
  <HiddenSlides>0</HiddenSlides>
  <MMClips>0</MMClips>
  <ScaleCrop>false</ScaleCrop>
  <HeadingPairs>
    <vt:vector size="6" baseType="variant">
      <vt:variant>
        <vt:lpstr>Fonts Used</vt:lpstr>
      </vt:variant>
      <vt:variant>
        <vt:i4>27</vt:i4>
      </vt:variant>
      <vt:variant>
        <vt:lpstr>Theme</vt:lpstr>
      </vt:variant>
      <vt:variant>
        <vt:i4>12</vt:i4>
      </vt:variant>
      <vt:variant>
        <vt:lpstr>Slide Titles</vt:lpstr>
      </vt:variant>
      <vt:variant>
        <vt:i4>50</vt:i4>
      </vt:variant>
    </vt:vector>
  </HeadingPairs>
  <TitlesOfParts>
    <vt:vector size="89" baseType="lpstr">
      <vt:lpstr>AppleSymbols</vt:lpstr>
      <vt:lpstr>Arial</vt:lpstr>
      <vt:lpstr>Arial </vt:lpstr>
      <vt:lpstr>Arial Narrow</vt:lpstr>
      <vt:lpstr>Arial Unicode MS</vt:lpstr>
      <vt:lpstr>Calibri</vt:lpstr>
      <vt:lpstr>Calibri </vt:lpstr>
      <vt:lpstr>Calibri  </vt:lpstr>
      <vt:lpstr>Calibri   </vt:lpstr>
      <vt:lpstr>Calibri Light</vt:lpstr>
      <vt:lpstr>Calibri Light </vt:lpstr>
      <vt:lpstr>Cambria</vt:lpstr>
      <vt:lpstr>Corbel</vt:lpstr>
      <vt:lpstr>Courier New</vt:lpstr>
      <vt:lpstr>Gill Sans MT</vt:lpstr>
      <vt:lpstr>Helvetica</vt:lpstr>
      <vt:lpstr>Lato</vt:lpstr>
      <vt:lpstr>Open Sans</vt:lpstr>
      <vt:lpstr>Papyrus</vt:lpstr>
      <vt:lpstr>Roboto</vt:lpstr>
      <vt:lpstr>Segoe UI</vt:lpstr>
      <vt:lpstr>Segoe UI Semibold</vt:lpstr>
      <vt:lpstr>Times</vt:lpstr>
      <vt:lpstr>Times New Roman</vt:lpstr>
      <vt:lpstr>Wingdings</vt:lpstr>
      <vt:lpstr>Wingdings 2</vt:lpstr>
      <vt:lpstr>Wingdings 3</vt:lpstr>
      <vt:lpstr>4_Office Theme</vt:lpstr>
      <vt:lpstr>1_Custom Design</vt:lpstr>
      <vt:lpstr>Fundamentals</vt:lpstr>
      <vt:lpstr>1_Office Theme</vt:lpstr>
      <vt:lpstr>Custom Design</vt:lpstr>
      <vt:lpstr>5_Office Theme</vt:lpstr>
      <vt:lpstr>10_Office Theme</vt:lpstr>
      <vt:lpstr>2_Office Theme</vt:lpstr>
      <vt:lpstr>Office Theme</vt:lpstr>
      <vt:lpstr>3_Office Theme</vt:lpstr>
      <vt:lpstr>8_Office Theme</vt:lpstr>
      <vt:lpstr>Blank Presentation</vt:lpstr>
      <vt:lpstr>  Science of Addiction  CRIT/FIT Boston, Ma April 2023   Susan R.B. Weiss Director Division of Extramural Research  National Institute on Drug Abuse </vt:lpstr>
      <vt:lpstr>Disclaimer:    The views and opinions expressed in this presentation are those of the  author only and do not necessarily represent the views, official policy,  or position of the U.S. Department of Health and Human Services  or any of its affiliated institutions or agencies. </vt:lpstr>
      <vt:lpstr> </vt:lpstr>
      <vt:lpstr>Definitions: Substance Use Disorder and Addiction</vt:lpstr>
      <vt:lpstr>Epidemiology: Patterns of Use</vt:lpstr>
      <vt:lpstr>Declining Drug Use in all 3 grades  (MTF, 2021)     Sustained in 2022</vt:lpstr>
      <vt:lpstr>PowerPoint Presentation</vt:lpstr>
      <vt:lpstr>Past Month Substance Use: Among People Aged 12 or Older; 2021</vt:lpstr>
      <vt:lpstr>PowerPoint Presentation</vt:lpstr>
      <vt:lpstr>Past Year Substance Use Disorder (SUD) and Perceived need for treatment (2021)</vt:lpstr>
      <vt:lpstr>Neurobiology of Drug misuse and addiction</vt:lpstr>
      <vt:lpstr>Why Do People Take Drugs in The First Place?</vt:lpstr>
      <vt:lpstr>Drugs can mimic natural chemicals </vt:lpstr>
      <vt:lpstr>PowerPoint Presentation</vt:lpstr>
      <vt:lpstr>PowerPoint Presentation</vt:lpstr>
      <vt:lpstr>PowerPoint Presentation</vt:lpstr>
      <vt:lpstr>Long Term Recovery Reverses some of the Brain Dopamine Effects </vt:lpstr>
      <vt:lpstr>PowerPoint Presentation</vt:lpstr>
      <vt:lpstr>Binge and Intoxication</vt:lpstr>
      <vt:lpstr>Withdrawal and Negative Affect</vt:lpstr>
      <vt:lpstr>Preoccupation and Anticipation</vt:lpstr>
      <vt:lpstr>“…altered signaling in prefrontal regulatory circuits, paired with changes in the circuitry involved in reward and emotional response, creates an imbalance that is crucial to both the gradual development of compulsive behavior in the addicted disease state and the associated inability to voluntarily reduce drug-taking behavior, despite the potentially catastrophic consequences.”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Year Substance Use Disorder (SUD), Any Mental Illness (AMI), and Serious Mental Illness (SMI):  Among Adults Aged 18 or Older; 2021</vt:lpstr>
      <vt:lpstr>urgent public health challenges today: cannabis legalization, overdose crisis</vt:lpstr>
      <vt:lpstr>PowerPoint Presentation</vt:lpstr>
      <vt:lpstr>PowerPoint Presentation</vt:lpstr>
      <vt:lpstr>PowerPoint Presentation</vt:lpstr>
      <vt:lpstr>PowerPoint Presentation</vt:lpstr>
      <vt:lpstr>PowerPoint Presentation</vt:lpstr>
      <vt:lpstr>PowerPoint Presentation</vt:lpstr>
      <vt:lpstr>Overdose Deaths Continue to Rise:  Provisional* Drug Overdose Deaths 12-months ending in select months</vt:lpstr>
      <vt:lpstr>Evolution of Drivers of Overdose Deaths, All Ages Analgesics  Heroin         Fentanyl       Stimulants</vt:lpstr>
      <vt:lpstr>PowerPoint Presentation</vt:lpstr>
      <vt:lpstr>Treating Fentanyl Overdoses</vt:lpstr>
      <vt:lpstr>PowerPoint Presentation</vt:lpstr>
      <vt:lpstr>PowerPoint Presentation</vt:lpstr>
      <vt:lpstr>Treatment </vt:lpstr>
      <vt:lpstr>Targeting the Multiple Circuits of addiction</vt:lpstr>
      <vt:lpstr>PowerPoint Presentation</vt:lpstr>
      <vt:lpstr>Emerging Treatments</vt:lpstr>
      <vt:lpstr>Psychedelics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Weiss, Susan (NIH/NIDA) [E]</dc:creator>
  <cp:lastModifiedBy>Weiss, Susan (NIH/NIDA) [E]</cp:lastModifiedBy>
  <cp:revision>163</cp:revision>
  <cp:lastPrinted>2023-04-21T17:48:38Z</cp:lastPrinted>
  <dcterms:created xsi:type="dcterms:W3CDTF">2021-10-14T15:55:43Z</dcterms:created>
  <dcterms:modified xsi:type="dcterms:W3CDTF">2023-04-22T13:20:05Z</dcterms:modified>
</cp:coreProperties>
</file>