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5" r:id="rId10"/>
    <p:sldId id="264" r:id="rId11"/>
    <p:sldId id="266" r:id="rId12"/>
    <p:sldId id="267" r:id="rId13"/>
    <p:sldId id="268" r:id="rId14"/>
    <p:sldId id="269" r:id="rId15"/>
    <p:sldId id="271" r:id="rId16"/>
    <p:sldId id="273" r:id="rId17"/>
    <p:sldId id="272" r:id="rId18"/>
    <p:sldId id="288" r:id="rId19"/>
    <p:sldId id="274" r:id="rId20"/>
    <p:sldId id="270" r:id="rId21"/>
    <p:sldId id="275" r:id="rId22"/>
    <p:sldId id="286" r:id="rId23"/>
    <p:sldId id="276" r:id="rId24"/>
    <p:sldId id="277" r:id="rId25"/>
    <p:sldId id="281" r:id="rId26"/>
    <p:sldId id="282" r:id="rId27"/>
    <p:sldId id="283" r:id="rId28"/>
    <p:sldId id="285" r:id="rId29"/>
    <p:sldId id="280" r:id="rId30"/>
    <p:sldId id="278" r:id="rId31"/>
  </p:sldIdLst>
  <p:sldSz cx="18288000" cy="10287000"/>
  <p:notesSz cx="6858000" cy="9144000"/>
  <p:embeddedFontLst>
    <p:embeddedFont>
      <p:font typeface="Berkshire Swash" panose="02000505000000020003" pitchFamily="2" charset="0"/>
      <p:regular r:id="rId33"/>
    </p:embeddedFont>
    <p:embeddedFont>
      <p:font typeface="Calibri" panose="020F0502020204030204" pitchFamily="34" charset="0"/>
      <p:regular r:id="rId34"/>
      <p:bold r:id="rId35"/>
      <p:italic r:id="rId36"/>
      <p:boldItalic r:id="rId37"/>
    </p:embeddedFont>
    <p:embeddedFont>
      <p:font typeface="Cambria" panose="02040503050406030204" pitchFamily="18" charset="0"/>
      <p:regular r:id="rId38"/>
      <p:bold r:id="rId39"/>
      <p:italic r:id="rId40"/>
      <p:boldItalic r:id="rId41"/>
    </p:embeddedFont>
    <p:embeddedFont>
      <p:font typeface="Canva Sans" panose="020B0503030501040103" pitchFamily="34" charset="0"/>
      <p:regular r:id="rId42"/>
    </p:embeddedFont>
    <p:embeddedFont>
      <p:font typeface="Canva Sans Bold" panose="020B0803030501040103" pitchFamily="34" charset="0"/>
      <p:regular r:id="rId43"/>
      <p:bold r:id="rId44"/>
    </p:embeddedFont>
    <p:embeddedFont>
      <p:font typeface="Fira Sans" panose="020B0503050000020004" pitchFamily="34" charset="0"/>
      <p:regular r:id="rId45"/>
      <p:bold r:id="rId46"/>
      <p:italic r:id="rId47"/>
      <p:boldItalic r:id="rId48"/>
    </p:embeddedFont>
    <p:embeddedFont>
      <p:font typeface="Garamond" panose="02020404030301010803" pitchFamily="18" charset="0"/>
      <p:regular r:id="rId49"/>
      <p:bold r:id="rId50"/>
      <p:italic r:id="rId51"/>
      <p:boldItalic r:id="rId52"/>
    </p:embeddedFont>
    <p:embeddedFont>
      <p:font typeface="Josefin Sans Bold" panose="020F0502020204030204" pitchFamily="34" charset="0"/>
      <p:regular r:id="rId53"/>
      <p:bold r:id="rId54"/>
      <p:italic r:id="rId55"/>
      <p:boldItalic r:id="rId56"/>
    </p:embeddedFont>
    <p:embeddedFont>
      <p:font typeface="Josefin Sans Regular" pitchFamily="2" charset="77"/>
      <p:regular r:id="rId57"/>
    </p:embeddedFont>
    <p:embeddedFont>
      <p:font typeface="Merriweather" pitchFamily="2" charset="77"/>
      <p:regular r:id="rId58"/>
      <p:bold r:id="rId59"/>
      <p:italic r:id="rId60"/>
      <p:boldItalic r:id="rId61"/>
    </p:embeddedFont>
    <p:embeddedFont>
      <p:font typeface="Noto Sans" panose="020B0502040504020204" pitchFamily="34" charset="0"/>
      <p:regular r:id="rId62"/>
      <p:bold r:id="rId63"/>
      <p:italic r:id="rId64"/>
      <p:boldItalic r:id="rId65"/>
    </p:embeddedFont>
    <p:embeddedFont>
      <p:font typeface="Public Sans" pitchFamily="2" charset="77"/>
      <p:regular r:id="rId66"/>
    </p:embeddedFont>
    <p:embeddedFont>
      <p:font typeface="Roboto" panose="02000000000000000000" pitchFamily="2" charset="0"/>
      <p:regular r:id="rId67"/>
      <p:bold r:id="rId68"/>
      <p:italic r:id="rId69"/>
      <p:boldItalic r:id="rId70"/>
    </p:embeddedFont>
    <p:embeddedFont>
      <p:font typeface="Roboto Bold" panose="020F0502020204030204" pitchFamily="34" charset="0"/>
      <p:regular r:id="rId71"/>
      <p:bold r:id="rId72"/>
      <p:italic r:id="rId73"/>
      <p:boldItalic r:id="rId74"/>
    </p:embeddedFont>
    <p:embeddedFont>
      <p:font typeface="Source Sans Pro" panose="020B0503030403020204" pitchFamily="34" charset="0"/>
      <p:regular r:id="rId75"/>
      <p:bold r:id="rId76"/>
      <p:italic r:id="rId77"/>
      <p:boldItalic r:id="rId78"/>
    </p:embeddedFont>
    <p:embeddedFont>
      <p:font typeface="Telegraf Bold" pitchFamily="2" charset="77"/>
      <p:regular r:id="rId79"/>
      <p:bold r:id="rId80"/>
    </p:embeddedFont>
    <p:embeddedFont>
      <p:font typeface="Telegraf Bold Bold" pitchFamily="2" charset="77"/>
      <p:regular r:id="rId81"/>
      <p:bold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82127" autoAdjust="0"/>
  </p:normalViewPr>
  <p:slideViewPr>
    <p:cSldViewPr>
      <p:cViewPr varScale="1">
        <p:scale>
          <a:sx n="62" d="100"/>
          <a:sy n="62" d="100"/>
        </p:scale>
        <p:origin x="1320" y="200"/>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0.fntdata"/><Relationship Id="rId47" Type="http://schemas.openxmlformats.org/officeDocument/2006/relationships/font" Target="fonts/font15.fntdata"/><Relationship Id="rId63" Type="http://schemas.openxmlformats.org/officeDocument/2006/relationships/font" Target="fonts/font31.fntdata"/><Relationship Id="rId68" Type="http://schemas.openxmlformats.org/officeDocument/2006/relationships/font" Target="fonts/font36.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notesMaster" Target="notesMasters/notesMaster1.xml"/><Relationship Id="rId37" Type="http://schemas.openxmlformats.org/officeDocument/2006/relationships/font" Target="fonts/font5.fntdata"/><Relationship Id="rId53" Type="http://schemas.openxmlformats.org/officeDocument/2006/relationships/font" Target="fonts/font21.fntdata"/><Relationship Id="rId58" Type="http://schemas.openxmlformats.org/officeDocument/2006/relationships/font" Target="fonts/font26.fntdata"/><Relationship Id="rId74" Type="http://schemas.openxmlformats.org/officeDocument/2006/relationships/font" Target="fonts/font42.fntdata"/><Relationship Id="rId79" Type="http://schemas.openxmlformats.org/officeDocument/2006/relationships/font" Target="fonts/font47.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font" Target="fonts/font32.fntdata"/><Relationship Id="rId69" Type="http://schemas.openxmlformats.org/officeDocument/2006/relationships/font" Target="fonts/font37.fntdata"/><Relationship Id="rId77" Type="http://schemas.openxmlformats.org/officeDocument/2006/relationships/font" Target="fonts/font45.fntdata"/><Relationship Id="rId8" Type="http://schemas.openxmlformats.org/officeDocument/2006/relationships/slide" Target="slides/slide7.xml"/><Relationship Id="rId51" Type="http://schemas.openxmlformats.org/officeDocument/2006/relationships/font" Target="fonts/font19.fntdata"/><Relationship Id="rId72" Type="http://schemas.openxmlformats.org/officeDocument/2006/relationships/font" Target="fonts/font40.fntdata"/><Relationship Id="rId80" Type="http://schemas.openxmlformats.org/officeDocument/2006/relationships/font" Target="fonts/font48.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font" Target="fonts/font35.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70" Type="http://schemas.openxmlformats.org/officeDocument/2006/relationships/font" Target="fonts/font38.fntdata"/><Relationship Id="rId75" Type="http://schemas.openxmlformats.org/officeDocument/2006/relationships/font" Target="fonts/font43.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font" Target="fonts/font33.fntdata"/><Relationship Id="rId73" Type="http://schemas.openxmlformats.org/officeDocument/2006/relationships/font" Target="fonts/font41.fntdata"/><Relationship Id="rId78" Type="http://schemas.openxmlformats.org/officeDocument/2006/relationships/font" Target="fonts/font46.fntdata"/><Relationship Id="rId81" Type="http://schemas.openxmlformats.org/officeDocument/2006/relationships/font" Target="fonts/font49.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7.fntdata"/><Relationship Id="rId34" Type="http://schemas.openxmlformats.org/officeDocument/2006/relationships/font" Target="fonts/font2.fntdata"/><Relationship Id="rId50" Type="http://schemas.openxmlformats.org/officeDocument/2006/relationships/font" Target="fonts/font18.fntdata"/><Relationship Id="rId55" Type="http://schemas.openxmlformats.org/officeDocument/2006/relationships/font" Target="fonts/font23.fntdata"/><Relationship Id="rId76" Type="http://schemas.openxmlformats.org/officeDocument/2006/relationships/font" Target="fonts/font44.fntdata"/><Relationship Id="rId7" Type="http://schemas.openxmlformats.org/officeDocument/2006/relationships/slide" Target="slides/slide6.xml"/><Relationship Id="rId71" Type="http://schemas.openxmlformats.org/officeDocument/2006/relationships/font" Target="fonts/font3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font" Target="fonts/font8.fntdata"/><Relationship Id="rId45" Type="http://schemas.openxmlformats.org/officeDocument/2006/relationships/font" Target="fonts/font13.fntdata"/><Relationship Id="rId66" Type="http://schemas.openxmlformats.org/officeDocument/2006/relationships/font" Target="fonts/font34.fntdata"/><Relationship Id="rId61" Type="http://schemas.openxmlformats.org/officeDocument/2006/relationships/font" Target="fonts/font29.fntdata"/><Relationship Id="rId82" Type="http://schemas.openxmlformats.org/officeDocument/2006/relationships/font" Target="fonts/font5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96105E-B7C6-114C-B305-8D81A0D69A56}" type="datetimeFigureOut">
              <a:rPr lang="en-US" smtClean="0"/>
              <a:t>4/24/23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B36493-229B-DF46-9602-A6740EFC236B}" type="slidenum">
              <a:rPr lang="en-US" smtClean="0"/>
              <a:t>‹#›</a:t>
            </a:fld>
            <a:endParaRPr lang="en-US"/>
          </a:p>
        </p:txBody>
      </p:sp>
    </p:spTree>
    <p:extLst>
      <p:ext uri="{BB962C8B-B14F-4D97-AF65-F5344CB8AC3E}">
        <p14:creationId xmlns:p14="http://schemas.microsoft.com/office/powerpoint/2010/main" val="180664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cbi.nlm.nih.gov/pmc/articles/PMC3409877/#R2"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is 43 years old</a:t>
            </a:r>
          </a:p>
        </p:txBody>
      </p:sp>
      <p:sp>
        <p:nvSpPr>
          <p:cNvPr id="4" name="Slide Number Placeholder 3"/>
          <p:cNvSpPr>
            <a:spLocks noGrp="1"/>
          </p:cNvSpPr>
          <p:nvPr>
            <p:ph type="sldNum" sz="quarter" idx="5"/>
          </p:nvPr>
        </p:nvSpPr>
        <p:spPr/>
        <p:txBody>
          <a:bodyPr/>
          <a:lstStyle/>
          <a:p>
            <a:fld id="{84B36493-229B-DF46-9602-A6740EFC236B}" type="slidenum">
              <a:rPr lang="en-US" smtClean="0"/>
              <a:t>3</a:t>
            </a:fld>
            <a:endParaRPr lang="en-US"/>
          </a:p>
        </p:txBody>
      </p:sp>
    </p:spTree>
    <p:extLst>
      <p:ext uri="{BB962C8B-B14F-4D97-AF65-F5344CB8AC3E}">
        <p14:creationId xmlns:p14="http://schemas.microsoft.com/office/powerpoint/2010/main" val="3970351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Monthly Alcohol-Related Deaths Among People 16 Years and Older</a:t>
            </a:r>
            <a:endParaRPr lang="en-US" sz="1200" dirty="0"/>
          </a:p>
          <a:p>
            <a:r>
              <a:rPr lang="en-US" dirty="0" err="1"/>
              <a:t>Peakedin</a:t>
            </a:r>
            <a:r>
              <a:rPr lang="en-US" dirty="0"/>
              <a:t> ages 55-64 but is who look at who is dying we see rates were very high for American Indian and Alaska natives following by Hispanic people </a:t>
            </a:r>
          </a:p>
        </p:txBody>
      </p:sp>
      <p:sp>
        <p:nvSpPr>
          <p:cNvPr id="4" name="Slide Number Placeholder 3"/>
          <p:cNvSpPr>
            <a:spLocks noGrp="1"/>
          </p:cNvSpPr>
          <p:nvPr>
            <p:ph type="sldNum" sz="quarter" idx="5"/>
          </p:nvPr>
        </p:nvSpPr>
        <p:spPr/>
        <p:txBody>
          <a:bodyPr/>
          <a:lstStyle/>
          <a:p>
            <a:fld id="{84B36493-229B-DF46-9602-A6740EFC236B}" type="slidenum">
              <a:rPr lang="en-US" smtClean="0"/>
              <a:t>18</a:t>
            </a:fld>
            <a:endParaRPr lang="en-US"/>
          </a:p>
        </p:txBody>
      </p:sp>
    </p:spTree>
    <p:extLst>
      <p:ext uri="{BB962C8B-B14F-4D97-AF65-F5344CB8AC3E}">
        <p14:creationId xmlns:p14="http://schemas.microsoft.com/office/powerpoint/2010/main" val="541984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B36493-229B-DF46-9602-A6740EFC236B}" type="slidenum">
              <a:rPr lang="en-US" smtClean="0"/>
              <a:t>19</a:t>
            </a:fld>
            <a:endParaRPr lang="en-US"/>
          </a:p>
        </p:txBody>
      </p:sp>
    </p:spTree>
    <p:extLst>
      <p:ext uri="{BB962C8B-B14F-4D97-AF65-F5344CB8AC3E}">
        <p14:creationId xmlns:p14="http://schemas.microsoft.com/office/powerpoint/2010/main" val="3541541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B36493-229B-DF46-9602-A6740EFC236B}" type="slidenum">
              <a:rPr lang="en-US" smtClean="0"/>
              <a:t>20</a:t>
            </a:fld>
            <a:endParaRPr lang="en-US"/>
          </a:p>
        </p:txBody>
      </p:sp>
    </p:spTree>
    <p:extLst>
      <p:ext uri="{BB962C8B-B14F-4D97-AF65-F5344CB8AC3E}">
        <p14:creationId xmlns:p14="http://schemas.microsoft.com/office/powerpoint/2010/main" val="1926523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err="1">
                <a:solidFill>
                  <a:srgbClr val="212121"/>
                </a:solidFill>
                <a:effectLst/>
                <a:latin typeface="BlinkMacSystemFont"/>
              </a:rPr>
              <a:t>Pinedo</a:t>
            </a:r>
            <a:r>
              <a:rPr lang="en-US" b="0" i="0" u="none" strike="noStrike" dirty="0">
                <a:solidFill>
                  <a:srgbClr val="212121"/>
                </a:solidFill>
                <a:effectLst/>
                <a:latin typeface="BlinkMacSystemFont"/>
              </a:rPr>
              <a:t> M. Missed opportunities by health care providers to reduce racial/ethnic disparities in the use of alcohol treatment services. </a:t>
            </a:r>
            <a:r>
              <a:rPr lang="en-US" b="0" i="1" u="none" strike="noStrike" dirty="0">
                <a:solidFill>
                  <a:srgbClr val="212121"/>
                </a:solidFill>
                <a:effectLst/>
                <a:latin typeface="BlinkMacSystemFont"/>
              </a:rPr>
              <a:t>Drug Alcohol Depend</a:t>
            </a:r>
            <a:r>
              <a:rPr lang="en-US" b="0" i="0" u="none" strike="noStrike" dirty="0">
                <a:solidFill>
                  <a:srgbClr val="212121"/>
                </a:solidFill>
                <a:effectLst/>
                <a:latin typeface="BlinkMacSystemFont"/>
              </a:rPr>
              <a:t>. 2021;226:108851. doi:10.1016/j.drugalcdep.2021.108851</a:t>
            </a:r>
          </a:p>
          <a:p>
            <a:endParaRPr lang="en-US" b="0" i="0" u="none" strike="noStrike" dirty="0">
              <a:solidFill>
                <a:srgbClr val="212121"/>
              </a:solidFill>
              <a:effectLst/>
              <a:latin typeface="BlinkMacSystemFont"/>
            </a:endParaRPr>
          </a:p>
          <a:p>
            <a:r>
              <a:rPr lang="en-US" b="0" i="0" u="none" strike="noStrike" dirty="0">
                <a:solidFill>
                  <a:srgbClr val="212121"/>
                </a:solidFill>
                <a:effectLst/>
                <a:latin typeface="Roboto" panose="02000000000000000000" pitchFamily="2" charset="0"/>
              </a:rPr>
              <a:t>Skewes MC, </a:t>
            </a:r>
            <a:r>
              <a:rPr lang="en-US" b="0" i="0" u="none" strike="noStrike" dirty="0" err="1">
                <a:solidFill>
                  <a:srgbClr val="212121"/>
                </a:solidFill>
                <a:effectLst/>
                <a:latin typeface="Roboto" panose="02000000000000000000" pitchFamily="2" charset="0"/>
              </a:rPr>
              <a:t>Hallum</a:t>
            </a:r>
            <a:r>
              <a:rPr lang="en-US" b="0" i="0" u="none" strike="noStrike" dirty="0">
                <a:solidFill>
                  <a:srgbClr val="212121"/>
                </a:solidFill>
                <a:effectLst/>
                <a:latin typeface="Roboto" panose="02000000000000000000" pitchFamily="2" charset="0"/>
              </a:rPr>
              <a:t>-Montes R, Gardner SA, Blume AW, Ricker A, </a:t>
            </a:r>
            <a:r>
              <a:rPr lang="en-US" b="0" i="0" u="none" strike="noStrike" dirty="0" err="1">
                <a:solidFill>
                  <a:srgbClr val="212121"/>
                </a:solidFill>
                <a:effectLst/>
                <a:latin typeface="Roboto" panose="02000000000000000000" pitchFamily="2" charset="0"/>
              </a:rPr>
              <a:t>FireMoon</a:t>
            </a:r>
            <a:r>
              <a:rPr lang="en-US" b="0" i="0" u="none" strike="noStrike" dirty="0">
                <a:solidFill>
                  <a:srgbClr val="212121"/>
                </a:solidFill>
                <a:effectLst/>
                <a:latin typeface="Roboto" panose="02000000000000000000" pitchFamily="2" charset="0"/>
              </a:rPr>
              <a:t> P. Partnering with Native Communities to Develop a Culturally Grounded Intervention for Substance Use Disorder. </a:t>
            </a:r>
            <a:r>
              <a:rPr lang="en-US" b="0" i="1" u="none" strike="noStrike" dirty="0">
                <a:solidFill>
                  <a:srgbClr val="212121"/>
                </a:solidFill>
                <a:effectLst/>
                <a:latin typeface="Roboto" panose="02000000000000000000" pitchFamily="2" charset="0"/>
              </a:rPr>
              <a:t>Am J Community Psychol</a:t>
            </a:r>
            <a:r>
              <a:rPr lang="en-US" b="0" i="0" u="none" strike="noStrike" dirty="0">
                <a:solidFill>
                  <a:srgbClr val="212121"/>
                </a:solidFill>
                <a:effectLst/>
                <a:latin typeface="Roboto" panose="02000000000000000000" pitchFamily="2" charset="0"/>
              </a:rPr>
              <a:t>. 2019;64(1-2):72-82. doi:10.1002/ajcp.12354</a:t>
            </a:r>
            <a:endParaRPr lang="en-US" dirty="0"/>
          </a:p>
        </p:txBody>
      </p:sp>
      <p:sp>
        <p:nvSpPr>
          <p:cNvPr id="4" name="Slide Number Placeholder 3"/>
          <p:cNvSpPr>
            <a:spLocks noGrp="1"/>
          </p:cNvSpPr>
          <p:nvPr>
            <p:ph type="sldNum" sz="quarter" idx="5"/>
          </p:nvPr>
        </p:nvSpPr>
        <p:spPr/>
        <p:txBody>
          <a:bodyPr/>
          <a:lstStyle/>
          <a:p>
            <a:fld id="{84B36493-229B-DF46-9602-A6740EFC236B}" type="slidenum">
              <a:rPr lang="en-US" smtClean="0"/>
              <a:t>21</a:t>
            </a:fld>
            <a:endParaRPr lang="en-US"/>
          </a:p>
        </p:txBody>
      </p:sp>
    </p:spTree>
    <p:extLst>
      <p:ext uri="{BB962C8B-B14F-4D97-AF65-F5344CB8AC3E}">
        <p14:creationId xmlns:p14="http://schemas.microsoft.com/office/powerpoint/2010/main" val="1472781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Cultural Adaptation: </a:t>
            </a:r>
            <a:r>
              <a:rPr lang="en-US" b="0" i="0" u="none" strike="noStrike" dirty="0">
                <a:solidFill>
                  <a:srgbClr val="212121"/>
                </a:solidFill>
                <a:effectLst/>
                <a:latin typeface="Cambria" panose="02040503050406030204" pitchFamily="18" charset="0"/>
              </a:rPr>
              <a:t>systematic modification of an evidence-based treatment or intervention protocol to consider language, culture, and context in such a way that it is compatible with the client’s cultural patterns, meaning, and values, general prevention and awareness campaigns tailored to Native communities.  strengths and protective nature of Native spirituality and culture </a:t>
            </a:r>
            <a:r>
              <a:rPr lang="en-US" b="0" i="0" u="none" strike="noStrike" dirty="0" err="1">
                <a:solidFill>
                  <a:srgbClr val="212121"/>
                </a:solidFill>
                <a:effectLst/>
                <a:latin typeface="Cambria" panose="02040503050406030204" pitchFamily="18" charset="0"/>
              </a:rPr>
              <a:t>ie</a:t>
            </a:r>
            <a:r>
              <a:rPr lang="en-US" b="0" i="0" u="none" strike="noStrike" dirty="0">
                <a:solidFill>
                  <a:srgbClr val="212121"/>
                </a:solidFill>
                <a:effectLst/>
                <a:latin typeface="Cambria" panose="02040503050406030204" pitchFamily="18" charset="0"/>
              </a:rPr>
              <a:t> no alcohol or drugs allowed at pow wows</a:t>
            </a:r>
          </a:p>
          <a:p>
            <a:endParaRPr lang="en-US" b="0" i="0" u="none" strike="noStrike" dirty="0">
              <a:solidFill>
                <a:srgbClr val="212121"/>
              </a:solidFill>
              <a:effectLst/>
              <a:latin typeface="Cambria" panose="02040503050406030204" pitchFamily="18" charset="0"/>
            </a:endParaRPr>
          </a:p>
          <a:p>
            <a:r>
              <a:rPr lang="en-US" b="0" i="0" u="none" strike="noStrike" dirty="0">
                <a:solidFill>
                  <a:srgbClr val="212121"/>
                </a:solidFill>
                <a:effectLst/>
                <a:latin typeface="Cambria" panose="02040503050406030204" pitchFamily="18" charset="0"/>
              </a:rPr>
              <a:t>response to personal trauma and individual experiences, but also as a response to familial and community challenges that this historically marginalized population has faced. In this sense, the majority of participants viewed substance abuse as related to the community’s experience of colonization, displacement, and ongoing racism, which continue to affect the day-to-day health and well-being of tribal members and their families.</a:t>
            </a:r>
          </a:p>
          <a:p>
            <a:endParaRPr lang="en-US" b="0" i="0" u="none" strike="noStrike" dirty="0">
              <a:solidFill>
                <a:srgbClr val="212121"/>
              </a:solidFill>
              <a:effectLst/>
              <a:latin typeface="Cambria" panose="02040503050406030204" pitchFamily="18" charset="0"/>
            </a:endParaRPr>
          </a:p>
          <a:p>
            <a:endParaRPr lang="en-US" dirty="0"/>
          </a:p>
          <a:p>
            <a:r>
              <a:rPr lang="en-US" dirty="0"/>
              <a:t>Solutions: getting to know community organizations, creating partnerships</a:t>
            </a:r>
          </a:p>
          <a:p>
            <a:r>
              <a:rPr lang="en-US" dirty="0"/>
              <a:t>Making treatment times more accessible, evening clinics and weekend sessions</a:t>
            </a:r>
          </a:p>
          <a:p>
            <a:endParaRPr lang="en-US" dirty="0"/>
          </a:p>
          <a:p>
            <a:r>
              <a:rPr lang="en-US" b="0" i="0" u="none" strike="noStrike" dirty="0">
                <a:solidFill>
                  <a:srgbClr val="212121"/>
                </a:solidFill>
                <a:effectLst/>
                <a:latin typeface="Cambria" panose="02040503050406030204" pitchFamily="18" charset="0"/>
              </a:rPr>
              <a:t>For example, only 25 AI/ANs (1.4% of the total sample) participated in Project MATCH, still one of the largest randomized controlled trials of SUD treatments with AI/Ans. COMBINE Study only B/w/h; approx. 20%were from minoritized groups</a:t>
            </a:r>
          </a:p>
          <a:p>
            <a:endParaRPr lang="en-US" b="0" i="0" u="none" strike="noStrike" dirty="0">
              <a:solidFill>
                <a:srgbClr val="212121"/>
              </a:solidFill>
              <a:effectLst/>
              <a:latin typeface="Cambria" panose="02040503050406030204" pitchFamily="18" charset="0"/>
            </a:endParaRPr>
          </a:p>
          <a:p>
            <a:r>
              <a:rPr lang="en-US" b="0" i="0" u="none" strike="noStrike" dirty="0">
                <a:solidFill>
                  <a:srgbClr val="212121"/>
                </a:solidFill>
                <a:effectLst/>
                <a:latin typeface="BlinkMacSystemFont"/>
              </a:rPr>
              <a:t>Hall OT, Jordan A, </a:t>
            </a:r>
            <a:r>
              <a:rPr lang="en-US" b="0" i="0" u="none" strike="noStrike" dirty="0" err="1">
                <a:solidFill>
                  <a:srgbClr val="212121"/>
                </a:solidFill>
                <a:effectLst/>
                <a:latin typeface="BlinkMacSystemFont"/>
              </a:rPr>
              <a:t>Teater</a:t>
            </a:r>
            <a:r>
              <a:rPr lang="en-US" b="0" i="0" u="none" strike="noStrike" dirty="0">
                <a:solidFill>
                  <a:srgbClr val="212121"/>
                </a:solidFill>
                <a:effectLst/>
                <a:latin typeface="BlinkMacSystemFont"/>
              </a:rPr>
              <a:t> J, et al. Experiences of racial discrimination in the medical setting and associations with medical mistrust and expectations of care among black patients seeking addiction treatment. </a:t>
            </a:r>
            <a:r>
              <a:rPr lang="en-US" b="0" i="1" u="none" strike="noStrike" dirty="0">
                <a:solidFill>
                  <a:srgbClr val="212121"/>
                </a:solidFill>
                <a:effectLst/>
                <a:latin typeface="BlinkMacSystemFont"/>
              </a:rPr>
              <a:t>J </a:t>
            </a:r>
            <a:r>
              <a:rPr lang="en-US" b="0" i="1" u="none" strike="noStrike" dirty="0" err="1">
                <a:solidFill>
                  <a:srgbClr val="212121"/>
                </a:solidFill>
                <a:effectLst/>
                <a:latin typeface="BlinkMacSystemFont"/>
              </a:rPr>
              <a:t>Subst</a:t>
            </a:r>
            <a:r>
              <a:rPr lang="en-US" b="0" i="1" u="none" strike="noStrike" dirty="0">
                <a:solidFill>
                  <a:srgbClr val="212121"/>
                </a:solidFill>
                <a:effectLst/>
                <a:latin typeface="BlinkMacSystemFont"/>
              </a:rPr>
              <a:t> Abuse Treat</a:t>
            </a:r>
            <a:r>
              <a:rPr lang="en-US" b="0" i="0" u="none" strike="noStrike" dirty="0">
                <a:solidFill>
                  <a:srgbClr val="212121"/>
                </a:solidFill>
                <a:effectLst/>
                <a:latin typeface="BlinkMacSystemFont"/>
              </a:rPr>
              <a:t>. 2022;133:108551. doi:10.1016/j.jsat.2021.108551</a:t>
            </a:r>
            <a:endParaRPr lang="en-US" dirty="0"/>
          </a:p>
        </p:txBody>
      </p:sp>
      <p:sp>
        <p:nvSpPr>
          <p:cNvPr id="4" name="Slide Number Placeholder 3"/>
          <p:cNvSpPr>
            <a:spLocks noGrp="1"/>
          </p:cNvSpPr>
          <p:nvPr>
            <p:ph type="sldNum" sz="quarter" idx="5"/>
          </p:nvPr>
        </p:nvSpPr>
        <p:spPr/>
        <p:txBody>
          <a:bodyPr/>
          <a:lstStyle/>
          <a:p>
            <a:fld id="{84B36493-229B-DF46-9602-A6740EFC236B}" type="slidenum">
              <a:rPr lang="en-US" smtClean="0"/>
              <a:t>22</a:t>
            </a:fld>
            <a:endParaRPr lang="en-US"/>
          </a:p>
        </p:txBody>
      </p:sp>
    </p:spTree>
    <p:extLst>
      <p:ext uri="{BB962C8B-B14F-4D97-AF65-F5344CB8AC3E}">
        <p14:creationId xmlns:p14="http://schemas.microsoft.com/office/powerpoint/2010/main" val="70475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mbria" panose="02040503050406030204" pitchFamily="18" charset="0"/>
              </a:rPr>
              <a:t>These analyses of the COMBINE Study sought to examine the effects of naltrexone for the treatment of alcoholism among African Americans. Contrary to the reported outcomes for the larger study (</a:t>
            </a:r>
            <a:r>
              <a:rPr lang="en-US" b="0" i="0" u="sng" dirty="0">
                <a:solidFill>
                  <a:srgbClr val="4C2C92"/>
                </a:solidFill>
                <a:effectLst/>
                <a:latin typeface="Cambria" panose="02040503050406030204" pitchFamily="18" charset="0"/>
                <a:hlinkClick r:id="rId3"/>
              </a:rPr>
              <a:t>Anton et al., 2006</a:t>
            </a:r>
            <a:r>
              <a:rPr lang="en-US" b="0" i="0" u="none" strike="noStrike" dirty="0">
                <a:solidFill>
                  <a:srgbClr val="212121"/>
                </a:solidFill>
                <a:effectLst/>
                <a:latin typeface="Cambria" panose="02040503050406030204" pitchFamily="18" charset="0"/>
              </a:rPr>
              <a:t>), composed primarily of individuals of European Ancestry, the present results did not support the efficacy of naltrexone on percent-days abstinent, time to first heavy drinking day, and global clinical outcome in this subsample of African Americans</a:t>
            </a:r>
          </a:p>
          <a:p>
            <a:r>
              <a:rPr lang="en-US" b="0" i="0" u="none" strike="noStrike" dirty="0">
                <a:solidFill>
                  <a:srgbClr val="212121"/>
                </a:solidFill>
                <a:effectLst/>
                <a:latin typeface="Cambria" panose="02040503050406030204" pitchFamily="18" charset="0"/>
              </a:rPr>
              <a:t>Of note, the current sample size was powered to detect medium-to-large effect sizes.</a:t>
            </a:r>
          </a:p>
          <a:p>
            <a:endParaRPr lang="en-US" b="0" i="0" u="none" strike="noStrike" dirty="0">
              <a:solidFill>
                <a:srgbClr val="212121"/>
              </a:solidFill>
              <a:effectLst/>
              <a:latin typeface="Cambria" panose="02040503050406030204" pitchFamily="18" charset="0"/>
            </a:endParaRPr>
          </a:p>
          <a:p>
            <a:r>
              <a:rPr lang="en-US" b="0" i="0" u="none" strike="noStrike" dirty="0">
                <a:solidFill>
                  <a:srgbClr val="212121"/>
                </a:solidFill>
                <a:effectLst/>
                <a:latin typeface="Cambria" panose="02040503050406030204" pitchFamily="18" charset="0"/>
              </a:rPr>
              <a:t>Contrary to other outcome measures of the study, naltrexone was a significant predictor of a good clinical outcome (i.e., abstinence or moderate drinking without problems) for Latino participants. Contrary to other outcome measures of the study, naltrexone was a significant predictor of a good clinical outcome (i.e., abstinence or moderate drinking without problems) for Latino participants.</a:t>
            </a:r>
          </a:p>
          <a:p>
            <a:endParaRPr lang="en-US" b="0" i="0" u="none" strike="noStrike" dirty="0">
              <a:solidFill>
                <a:srgbClr val="212121"/>
              </a:solidFill>
              <a:effectLst/>
              <a:latin typeface="Cambria" panose="02040503050406030204" pitchFamily="18" charset="0"/>
            </a:endParaRPr>
          </a:p>
          <a:p>
            <a:r>
              <a:rPr lang="en-US" b="0" i="0" u="none" strike="noStrike" dirty="0">
                <a:solidFill>
                  <a:srgbClr val="212121"/>
                </a:solidFill>
                <a:effectLst/>
                <a:latin typeface="Roboto" panose="02000000000000000000" pitchFamily="2" charset="0"/>
              </a:rPr>
              <a:t>Ray LA, </a:t>
            </a:r>
            <a:r>
              <a:rPr lang="en-US" b="0" i="0" u="none" strike="noStrike" dirty="0" err="1">
                <a:solidFill>
                  <a:srgbClr val="212121"/>
                </a:solidFill>
                <a:effectLst/>
                <a:latin typeface="Roboto" panose="02000000000000000000" pitchFamily="2" charset="0"/>
              </a:rPr>
              <a:t>Oslin</a:t>
            </a:r>
            <a:r>
              <a:rPr lang="en-US" b="0" i="0" u="none" strike="noStrike" dirty="0">
                <a:solidFill>
                  <a:srgbClr val="212121"/>
                </a:solidFill>
                <a:effectLst/>
                <a:latin typeface="Roboto" panose="02000000000000000000" pitchFamily="2" charset="0"/>
              </a:rPr>
              <a:t> DW. Naltrexone for the treatment of alcohol dependence among African Americans: results from the COMBINE Study. </a:t>
            </a:r>
            <a:r>
              <a:rPr lang="en-US" b="0" i="1" u="none" strike="noStrike" dirty="0">
                <a:solidFill>
                  <a:srgbClr val="212121"/>
                </a:solidFill>
                <a:effectLst/>
                <a:latin typeface="Roboto" panose="02000000000000000000" pitchFamily="2" charset="0"/>
              </a:rPr>
              <a:t>Drug Alcohol Depend</a:t>
            </a:r>
            <a:r>
              <a:rPr lang="en-US" b="0" i="0" u="none" strike="noStrike" dirty="0">
                <a:solidFill>
                  <a:srgbClr val="212121"/>
                </a:solidFill>
                <a:effectLst/>
                <a:latin typeface="Roboto" panose="02000000000000000000" pitchFamily="2" charset="0"/>
              </a:rPr>
              <a:t>. 2009;105(3):256-258. doi:10.1016/j.drugalcdep.2009.07.006</a:t>
            </a:r>
          </a:p>
          <a:p>
            <a:endParaRPr lang="en-US" b="0" i="0" u="none" strike="noStrike" dirty="0">
              <a:solidFill>
                <a:srgbClr val="212121"/>
              </a:solidFill>
              <a:effectLst/>
              <a:latin typeface="Roboto" panose="02000000000000000000" pitchFamily="2" charset="0"/>
            </a:endParaRPr>
          </a:p>
          <a:p>
            <a:r>
              <a:rPr lang="en-US" b="0" i="0" u="none" strike="noStrike" dirty="0">
                <a:solidFill>
                  <a:srgbClr val="212121"/>
                </a:solidFill>
                <a:effectLst/>
                <a:latin typeface="Roboto" panose="02000000000000000000" pitchFamily="2" charset="0"/>
              </a:rPr>
              <a:t>López CM, Barr SC, Reid-</a:t>
            </a:r>
            <a:r>
              <a:rPr lang="en-US" b="0" i="0" u="none" strike="noStrike" dirty="0" err="1">
                <a:solidFill>
                  <a:srgbClr val="212121"/>
                </a:solidFill>
                <a:effectLst/>
                <a:latin typeface="Roboto" panose="02000000000000000000" pitchFamily="2" charset="0"/>
              </a:rPr>
              <a:t>Quiñones</a:t>
            </a:r>
            <a:r>
              <a:rPr lang="en-US" b="0" i="0" u="none" strike="noStrike" dirty="0">
                <a:solidFill>
                  <a:srgbClr val="212121"/>
                </a:solidFill>
                <a:effectLst/>
                <a:latin typeface="Roboto" panose="02000000000000000000" pitchFamily="2" charset="0"/>
              </a:rPr>
              <a:t> K, de Arellano MA. Efficacy of Naltrexone for the Treatment of Alcohol Dependence in Latino Populations. </a:t>
            </a:r>
            <a:r>
              <a:rPr lang="en-US" b="0" i="1" u="none" strike="noStrike" dirty="0">
                <a:solidFill>
                  <a:srgbClr val="212121"/>
                </a:solidFill>
                <a:effectLst/>
                <a:latin typeface="Roboto" panose="02000000000000000000" pitchFamily="2" charset="0"/>
              </a:rPr>
              <a:t>J Stud Alcohol Drugs</a:t>
            </a:r>
            <a:r>
              <a:rPr lang="en-US" b="0" i="0" u="none" strike="noStrike" dirty="0">
                <a:solidFill>
                  <a:srgbClr val="212121"/>
                </a:solidFill>
                <a:effectLst/>
                <a:latin typeface="Roboto" panose="02000000000000000000" pitchFamily="2" charset="0"/>
              </a:rPr>
              <a:t>. 2017;78(4):629-634. doi:10.15288/jsad.2017.78.629</a:t>
            </a:r>
            <a:endParaRPr lang="en-US" b="0" i="0" u="none" strike="noStrike" dirty="0">
              <a:solidFill>
                <a:srgbClr val="212121"/>
              </a:solidFill>
              <a:effectLst/>
              <a:latin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84B36493-229B-DF46-9602-A6740EFC236B}" type="slidenum">
              <a:rPr lang="en-US" smtClean="0"/>
              <a:t>23</a:t>
            </a:fld>
            <a:endParaRPr lang="en-US"/>
          </a:p>
        </p:txBody>
      </p:sp>
    </p:spTree>
    <p:extLst>
      <p:ext uri="{BB962C8B-B14F-4D97-AF65-F5344CB8AC3E}">
        <p14:creationId xmlns:p14="http://schemas.microsoft.com/office/powerpoint/2010/main" val="3530589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paper showing NNT 11</a:t>
            </a:r>
          </a:p>
          <a:p>
            <a:r>
              <a:rPr lang="en-US" dirty="0"/>
              <a:t>High strength of evidence supporting abstinence and reducing drinking days</a:t>
            </a:r>
          </a:p>
        </p:txBody>
      </p:sp>
      <p:sp>
        <p:nvSpPr>
          <p:cNvPr id="4" name="Slide Number Placeholder 3"/>
          <p:cNvSpPr>
            <a:spLocks noGrp="1"/>
          </p:cNvSpPr>
          <p:nvPr>
            <p:ph type="sldNum" sz="quarter" idx="5"/>
          </p:nvPr>
        </p:nvSpPr>
        <p:spPr/>
        <p:txBody>
          <a:bodyPr/>
          <a:lstStyle/>
          <a:p>
            <a:fld id="{84B36493-229B-DF46-9602-A6740EFC236B}" type="slidenum">
              <a:rPr lang="en-US" smtClean="0"/>
              <a:t>24</a:t>
            </a:fld>
            <a:endParaRPr lang="en-US"/>
          </a:p>
        </p:txBody>
      </p:sp>
    </p:spTree>
    <p:extLst>
      <p:ext uri="{BB962C8B-B14F-4D97-AF65-F5344CB8AC3E}">
        <p14:creationId xmlns:p14="http://schemas.microsoft.com/office/powerpoint/2010/main" val="2413398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B36493-229B-DF46-9602-A6740EFC236B}" type="slidenum">
              <a:rPr lang="en-US" smtClean="0"/>
              <a:t>25</a:t>
            </a:fld>
            <a:endParaRPr lang="en-US"/>
          </a:p>
        </p:txBody>
      </p:sp>
    </p:spTree>
    <p:extLst>
      <p:ext uri="{BB962C8B-B14F-4D97-AF65-F5344CB8AC3E}">
        <p14:creationId xmlns:p14="http://schemas.microsoft.com/office/powerpoint/2010/main" val="2797092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Glutamate receptor antagonist &amp; dopamine release </a:t>
            </a:r>
            <a:r>
              <a:rPr lang="en-US" dirty="0" err="1"/>
              <a:t>inhibitor</a:t>
            </a:r>
            <a:r>
              <a:rPr lang="en-US" altLang="en-US" sz="1200" dirty="0" err="1"/>
              <a:t>DIAR</a:t>
            </a:r>
            <a:r>
              <a:rPr lang="en-US" altLang="en-US" sz="1200" dirty="0"/>
              <a:t> PARESTHESIA (50%), ANOREXIA (20%), TASTE PERVERSION (15%), DIFFICULTY WITH CONCENTRATION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333333"/>
                </a:solidFill>
                <a:effectLst/>
                <a:latin typeface="Fira Sans" panose="020B0503050000020004" pitchFamily="34" charset="0"/>
              </a:rPr>
              <a:t>Acute visual disturbance, myopia and acute angle closure glaucoma all occur infrequently among those receiving topiramate, mostly at the beginning of the treatment (</a:t>
            </a:r>
            <a:r>
              <a:rPr lang="en-US" b="0" i="0" u="none" strike="noStrike" baseline="30000" dirty="0">
                <a:solidFill>
                  <a:srgbClr val="005B92"/>
                </a:solidFill>
                <a:effectLst/>
                <a:latin typeface="Fira Sans" panose="020B0503050000020004" pitchFamily="34" charset="0"/>
              </a:rPr>
              <a:t>Shank and </a:t>
            </a:r>
            <a:r>
              <a:rPr lang="en-US" b="0" i="0" u="none" strike="noStrike" baseline="30000" dirty="0" err="1">
                <a:solidFill>
                  <a:srgbClr val="005B92"/>
                </a:solidFill>
                <a:effectLst/>
                <a:latin typeface="Fira Sans" panose="020B0503050000020004" pitchFamily="34" charset="0"/>
              </a:rPr>
              <a:t>Maryanoff</a:t>
            </a:r>
            <a:r>
              <a:rPr lang="en-US" b="0" i="0" u="none" strike="noStrike" baseline="30000" dirty="0">
                <a:solidFill>
                  <a:srgbClr val="005B92"/>
                </a:solidFill>
                <a:effectLst/>
                <a:latin typeface="Fira Sans" panose="020B0503050000020004" pitchFamily="34" charset="0"/>
              </a:rPr>
              <a:t>, 2008</a:t>
            </a:r>
            <a:r>
              <a:rPr lang="en-US" b="0" i="0" u="none" strike="noStrike" dirty="0">
                <a:solidFill>
                  <a:srgbClr val="333333"/>
                </a:solidFill>
                <a:effectLst/>
                <a:latin typeface="Fira Sans" panose="020B0503050000020004" pitchFamily="34" charset="0"/>
              </a:rPr>
              <a:t>). Cognitive impairment from topiramate can be significant enough in some patients to cause discontinuation. This seems to be driven by topiramate effect on frontal lobe functions (attention, cognitive speed, verbal fluency, short-term memory, and mental flexibility)</a:t>
            </a:r>
            <a:endParaRPr lang="en-US" sz="1200" b="0" i="0" u="none" strike="noStrike" dirty="0">
              <a:solidFill>
                <a:srgbClr val="333333"/>
              </a:solidFill>
              <a:effectLst/>
              <a:latin typeface="Fira Sans" panose="020B050305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333333"/>
              </a:solidFill>
              <a:effectLst/>
              <a:latin typeface="Fira Sans" panose="020B050305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333333"/>
                </a:solidFill>
                <a:effectLst/>
                <a:latin typeface="Fira Sans" panose="020B0503050000020004" pitchFamily="34" charset="0"/>
              </a:rPr>
              <a:t>Renal impairment decreases topiramate clearance and increases the half-life (</a:t>
            </a:r>
            <a:r>
              <a:rPr lang="en-US" b="0" i="0" u="none" strike="noStrike" baseline="30000" dirty="0">
                <a:solidFill>
                  <a:srgbClr val="005B92"/>
                </a:solidFill>
                <a:effectLst/>
                <a:latin typeface="Fira Sans" panose="020B0503050000020004" pitchFamily="34" charset="0"/>
              </a:rPr>
              <a:t>Guerrini and </a:t>
            </a:r>
            <a:r>
              <a:rPr lang="en-US" b="0" i="0" u="none" strike="noStrike" baseline="30000" dirty="0" err="1">
                <a:solidFill>
                  <a:srgbClr val="005B92"/>
                </a:solidFill>
                <a:effectLst/>
                <a:latin typeface="Fira Sans" panose="020B0503050000020004" pitchFamily="34" charset="0"/>
              </a:rPr>
              <a:t>Parmeggiani</a:t>
            </a:r>
            <a:r>
              <a:rPr lang="en-US" b="0" i="0" u="none" strike="noStrike" baseline="30000" dirty="0">
                <a:solidFill>
                  <a:srgbClr val="005B92"/>
                </a:solidFill>
                <a:effectLst/>
                <a:latin typeface="Fira Sans" panose="020B0503050000020004" pitchFamily="34" charset="0"/>
              </a:rPr>
              <a:t>, 2006</a:t>
            </a:r>
            <a:r>
              <a:rPr lang="en-US" b="0" i="0" u="none" strike="noStrike" baseline="30000" dirty="0">
                <a:solidFill>
                  <a:srgbClr val="333333"/>
                </a:solidFill>
                <a:effectLst/>
                <a:latin typeface="Fira Sans" panose="020B0503050000020004" pitchFamily="34" charset="0"/>
              </a:rPr>
              <a:t>; </a:t>
            </a:r>
            <a:r>
              <a:rPr lang="en-US" b="0" i="0" u="none" strike="noStrike" baseline="30000" dirty="0" err="1">
                <a:solidFill>
                  <a:srgbClr val="005B92"/>
                </a:solidFill>
                <a:effectLst/>
                <a:latin typeface="Fira Sans" panose="020B0503050000020004" pitchFamily="34" charset="0"/>
              </a:rPr>
              <a:t>Perucca</a:t>
            </a:r>
            <a:r>
              <a:rPr lang="en-US" b="0" i="0" u="none" strike="noStrike" baseline="30000" dirty="0">
                <a:solidFill>
                  <a:srgbClr val="005B92"/>
                </a:solidFill>
                <a:effectLst/>
                <a:latin typeface="Fira Sans" panose="020B0503050000020004" pitchFamily="34" charset="0"/>
              </a:rPr>
              <a:t>, 2015</a:t>
            </a:r>
            <a:r>
              <a:rPr lang="en-US" b="0" i="0" u="none" strike="noStrike" dirty="0">
                <a:solidFill>
                  <a:srgbClr val="333333"/>
                </a:solidFill>
                <a:effectLst/>
                <a:latin typeface="Fira Sans" panose="020B05030500000200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333333"/>
              </a:solidFill>
              <a:effectLst/>
              <a:latin typeface="Fira Sans" panose="020B050305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333333"/>
                </a:solidFill>
                <a:effectLst/>
                <a:latin typeface="Fira Sans" panose="020B0503050000020004" pitchFamily="34" charset="0"/>
              </a:rPr>
              <a:t>Add major finding from </a:t>
            </a:r>
            <a:r>
              <a:rPr lang="en-US" sz="1200" b="0" i="0" u="none" strike="noStrike" dirty="0" err="1">
                <a:solidFill>
                  <a:srgbClr val="333333"/>
                </a:solidFill>
                <a:effectLst/>
                <a:latin typeface="Fira Sans" panose="020B0503050000020004" pitchFamily="34" charset="0"/>
              </a:rPr>
              <a:t>Manhapra</a:t>
            </a:r>
            <a:r>
              <a:rPr lang="en-US" sz="1200" b="0" i="0" u="none" strike="noStrike" dirty="0">
                <a:solidFill>
                  <a:srgbClr val="333333"/>
                </a:solidFill>
                <a:effectLst/>
                <a:latin typeface="Fira Sans" panose="020B0503050000020004" pitchFamily="34" charset="0"/>
              </a:rPr>
              <a:t>, Ajay MD; Chakraborty, Anirban MBBS; Arias, Albert J. MD, MS. Topiramate Pharmacotherapy for Alcohol Use Disorder and Other Addictions: A Narrative Review. Journal of Addiction Medicine 13(1):p 7-22, January/February 2019. | DOI: 10.1097/ADM.0000000000000443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333333"/>
                </a:solidFill>
                <a:effectLst/>
                <a:latin typeface="Fira Sans" panose="020B0503050000020004" pitchFamily="34" charset="0"/>
              </a:rPr>
              <a:t>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4B36493-229B-DF46-9602-A6740EFC236B}" type="slidenum">
              <a:rPr lang="en-US" smtClean="0"/>
              <a:t>26</a:t>
            </a:fld>
            <a:endParaRPr lang="en-US"/>
          </a:p>
        </p:txBody>
      </p:sp>
    </p:spTree>
    <p:extLst>
      <p:ext uri="{BB962C8B-B14F-4D97-AF65-F5344CB8AC3E}">
        <p14:creationId xmlns:p14="http://schemas.microsoft.com/office/powerpoint/2010/main" val="990344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evidence to support for return to heavy drinking</a:t>
            </a:r>
          </a:p>
          <a:p>
            <a:endParaRPr lang="en-US" dirty="0"/>
          </a:p>
        </p:txBody>
      </p:sp>
      <p:sp>
        <p:nvSpPr>
          <p:cNvPr id="4" name="Slide Number Placeholder 3"/>
          <p:cNvSpPr>
            <a:spLocks noGrp="1"/>
          </p:cNvSpPr>
          <p:nvPr>
            <p:ph type="sldNum" sz="quarter" idx="5"/>
          </p:nvPr>
        </p:nvSpPr>
        <p:spPr/>
        <p:txBody>
          <a:bodyPr/>
          <a:lstStyle/>
          <a:p>
            <a:fld id="{84B36493-229B-DF46-9602-A6740EFC236B}" type="slidenum">
              <a:rPr lang="en-US" smtClean="0"/>
              <a:t>27</a:t>
            </a:fld>
            <a:endParaRPr lang="en-US"/>
          </a:p>
        </p:txBody>
      </p:sp>
    </p:spTree>
    <p:extLst>
      <p:ext uri="{BB962C8B-B14F-4D97-AF65-F5344CB8AC3E}">
        <p14:creationId xmlns:p14="http://schemas.microsoft.com/office/powerpoint/2010/main" val="3692758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B36493-229B-DF46-9602-A6740EFC236B}" type="slidenum">
              <a:rPr lang="en-US" smtClean="0"/>
              <a:t>4</a:t>
            </a:fld>
            <a:endParaRPr lang="en-US"/>
          </a:p>
        </p:txBody>
      </p:sp>
    </p:spTree>
    <p:extLst>
      <p:ext uri="{BB962C8B-B14F-4D97-AF65-F5344CB8AC3E}">
        <p14:creationId xmlns:p14="http://schemas.microsoft.com/office/powerpoint/2010/main" val="928610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BlinkMacSystemFont"/>
              </a:rPr>
              <a:t>Moderate strength of evidence for reducing return to any drinking </a:t>
            </a:r>
          </a:p>
          <a:p>
            <a:endParaRPr lang="en-US" b="0" i="0" u="none" strike="noStrike" dirty="0">
              <a:solidFill>
                <a:srgbClr val="212121"/>
              </a:solidFill>
              <a:effectLst/>
              <a:latin typeface="BlinkMacSystemFont"/>
            </a:endParaRPr>
          </a:p>
          <a:p>
            <a:endParaRPr lang="en-US" b="0" i="0" u="none" strike="noStrike" dirty="0">
              <a:solidFill>
                <a:srgbClr val="212121"/>
              </a:solidFill>
              <a:effectLst/>
              <a:latin typeface="BlinkMacSystemFont"/>
            </a:endParaRPr>
          </a:p>
          <a:p>
            <a:r>
              <a:rPr lang="en-US" b="0" i="0" u="none" strike="noStrike" dirty="0">
                <a:solidFill>
                  <a:srgbClr val="212121"/>
                </a:solidFill>
                <a:effectLst/>
                <a:latin typeface="BlinkMacSystemFont"/>
              </a:rPr>
              <a:t>Garbutt JC, </a:t>
            </a:r>
            <a:r>
              <a:rPr lang="en-US" b="0" i="0" u="none" strike="noStrike" dirty="0" err="1">
                <a:solidFill>
                  <a:srgbClr val="212121"/>
                </a:solidFill>
                <a:effectLst/>
                <a:latin typeface="BlinkMacSystemFont"/>
              </a:rPr>
              <a:t>Kampov-Polevoy</a:t>
            </a:r>
            <a:r>
              <a:rPr lang="en-US" b="0" i="0" u="none" strike="noStrike" dirty="0">
                <a:solidFill>
                  <a:srgbClr val="212121"/>
                </a:solidFill>
                <a:effectLst/>
                <a:latin typeface="BlinkMacSystemFont"/>
              </a:rPr>
              <a:t> AB, Pedersen C, et al. Efficacy and tolerability of baclofen in a U.S. community population with alcohol use disorder: a dose-response, randomized, controlled trial. </a:t>
            </a:r>
            <a:r>
              <a:rPr lang="en-US" b="0" i="1" u="none" strike="noStrike" dirty="0">
                <a:solidFill>
                  <a:srgbClr val="212121"/>
                </a:solidFill>
                <a:effectLst/>
                <a:latin typeface="BlinkMacSystemFont"/>
              </a:rPr>
              <a:t>Neuropsychopharmacology</a:t>
            </a:r>
            <a:r>
              <a:rPr lang="en-US" b="0" i="0" u="none" strike="noStrike" dirty="0">
                <a:solidFill>
                  <a:srgbClr val="212121"/>
                </a:solidFill>
                <a:effectLst/>
                <a:latin typeface="BlinkMacSystemFont"/>
              </a:rPr>
              <a:t>. 2021;46(13):2250-2256. doi:10.1038/s41386-021-01055-w</a:t>
            </a:r>
          </a:p>
          <a:p>
            <a:endParaRPr lang="en-US" b="0" i="0" u="none" strike="noStrike" dirty="0">
              <a:solidFill>
                <a:srgbClr val="212121"/>
              </a:solidFill>
              <a:effectLst/>
              <a:latin typeface="BlinkMacSystemFont"/>
            </a:endParaRPr>
          </a:p>
          <a:p>
            <a:r>
              <a:rPr lang="en-US" b="0" i="0" u="none" strike="noStrike" dirty="0" err="1">
                <a:solidFill>
                  <a:srgbClr val="212121"/>
                </a:solidFill>
                <a:effectLst/>
                <a:latin typeface="BlinkMacSystemFont"/>
              </a:rPr>
              <a:t>Agabio</a:t>
            </a:r>
            <a:r>
              <a:rPr lang="en-US" b="0" i="0" u="none" strike="noStrike" dirty="0">
                <a:solidFill>
                  <a:srgbClr val="212121"/>
                </a:solidFill>
                <a:effectLst/>
                <a:latin typeface="BlinkMacSystemFont"/>
              </a:rPr>
              <a:t> R, </a:t>
            </a:r>
            <a:r>
              <a:rPr lang="en-US" b="0" i="0" u="none" strike="noStrike" dirty="0" err="1">
                <a:solidFill>
                  <a:srgbClr val="212121"/>
                </a:solidFill>
                <a:effectLst/>
                <a:latin typeface="BlinkMacSystemFont"/>
              </a:rPr>
              <a:t>Saulle</a:t>
            </a:r>
            <a:r>
              <a:rPr lang="en-US" b="0" i="0" u="none" strike="noStrike" dirty="0">
                <a:solidFill>
                  <a:srgbClr val="212121"/>
                </a:solidFill>
                <a:effectLst/>
                <a:latin typeface="BlinkMacSystemFont"/>
              </a:rPr>
              <a:t> R, </a:t>
            </a:r>
            <a:r>
              <a:rPr lang="en-US" b="0" i="0" u="none" strike="noStrike" dirty="0" err="1">
                <a:solidFill>
                  <a:srgbClr val="212121"/>
                </a:solidFill>
                <a:effectLst/>
                <a:latin typeface="BlinkMacSystemFont"/>
              </a:rPr>
              <a:t>Rösner</a:t>
            </a:r>
            <a:r>
              <a:rPr lang="en-US" b="0" i="0" u="none" strike="noStrike" dirty="0">
                <a:solidFill>
                  <a:srgbClr val="212121"/>
                </a:solidFill>
                <a:effectLst/>
                <a:latin typeface="BlinkMacSystemFont"/>
              </a:rPr>
              <a:t> S, </a:t>
            </a:r>
            <a:r>
              <a:rPr lang="en-US" b="0" i="0" u="none" strike="noStrike" dirty="0" err="1">
                <a:solidFill>
                  <a:srgbClr val="212121"/>
                </a:solidFill>
                <a:effectLst/>
                <a:latin typeface="BlinkMacSystemFont"/>
              </a:rPr>
              <a:t>Minozzi</a:t>
            </a:r>
            <a:r>
              <a:rPr lang="en-US" b="0" i="0" u="none" strike="noStrike" dirty="0">
                <a:solidFill>
                  <a:srgbClr val="212121"/>
                </a:solidFill>
                <a:effectLst/>
                <a:latin typeface="BlinkMacSystemFont"/>
              </a:rPr>
              <a:t> S. Baclofen for alcohol use disorder. </a:t>
            </a:r>
            <a:r>
              <a:rPr lang="en-US" b="0" i="1" u="none" strike="noStrike" dirty="0">
                <a:solidFill>
                  <a:srgbClr val="212121"/>
                </a:solidFill>
                <a:effectLst/>
                <a:latin typeface="BlinkMacSystemFont"/>
              </a:rPr>
              <a:t>Cochrane Database Syst Rev</a:t>
            </a:r>
            <a:r>
              <a:rPr lang="en-US" b="0" i="0" u="none" strike="noStrike" dirty="0">
                <a:solidFill>
                  <a:srgbClr val="212121"/>
                </a:solidFill>
                <a:effectLst/>
                <a:latin typeface="BlinkMacSystemFont"/>
              </a:rPr>
              <a:t>. 2023;1(1):CD012557. Published 2023 Jan 13. doi:10.1002/14651858.CD012557.pub3</a:t>
            </a:r>
          </a:p>
          <a:p>
            <a:endParaRPr lang="en-US" b="0" i="0" u="none" strike="noStrike" dirty="0">
              <a:solidFill>
                <a:srgbClr val="212121"/>
              </a:solidFill>
              <a:effectLst/>
              <a:latin typeface="BlinkMacSystemFont"/>
            </a:endParaRPr>
          </a:p>
          <a:p>
            <a:r>
              <a:rPr lang="en-US" b="0" i="0" u="none" strike="noStrike" dirty="0">
                <a:solidFill>
                  <a:srgbClr val="000000"/>
                </a:solidFill>
                <a:effectLst/>
                <a:latin typeface="Source Sans Pro" panose="020F0502020204030204" pitchFamily="34" charset="0"/>
              </a:rPr>
              <a:t>There was no difference between baclofen and placebo in the other primary outcomes: heavy drinking days (</a:t>
            </a:r>
            <a:r>
              <a:rPr lang="en-US" b="0" i="0" u="none" strike="noStrike" dirty="0" err="1">
                <a:solidFill>
                  <a:srgbClr val="000000"/>
                </a:solidFill>
                <a:effectLst/>
                <a:latin typeface="Source Sans Pro" panose="020F0502020204030204" pitchFamily="34" charset="0"/>
              </a:rPr>
              <a:t>standardised</a:t>
            </a:r>
            <a:r>
              <a:rPr lang="en-US" b="0" i="0" u="none" strike="noStrike" dirty="0">
                <a:solidFill>
                  <a:srgbClr val="000000"/>
                </a:solidFill>
                <a:effectLst/>
                <a:latin typeface="Source Sans Pro" panose="020F0502020204030204" pitchFamily="34" charset="0"/>
              </a:rPr>
              <a:t> mean difference (SMD) −0.18, 95% CI −0.48 to 0.11; 13 studies, 840 participants; moderate‐certainty evidence); number of drinks per drinking days (MD −0.45, 95% CI −1.20 to 0.30; 9 studies, 392 participants; moderate‐certainty evidence); number of participants with at least one adverse event (RR 1.05, 95% CI 0.99 to 1.11; 10 studies, 738 participants; high‐certainty evidence); dropouts (RR 0.88, 95% CI 0.74 to 1.03; 17 studies, 1563 participants; high‐certainty evidence); dropouts due to adverse events (RR 1.39, 95% CI 0.89 to 2.18; 16 studies, 1499 participants; high‐certainty evidence). </a:t>
            </a:r>
            <a:endParaRPr lang="en-US" dirty="0"/>
          </a:p>
        </p:txBody>
      </p:sp>
      <p:sp>
        <p:nvSpPr>
          <p:cNvPr id="4" name="Slide Number Placeholder 3"/>
          <p:cNvSpPr>
            <a:spLocks noGrp="1"/>
          </p:cNvSpPr>
          <p:nvPr>
            <p:ph type="sldNum" sz="quarter" idx="5"/>
          </p:nvPr>
        </p:nvSpPr>
        <p:spPr/>
        <p:txBody>
          <a:bodyPr/>
          <a:lstStyle/>
          <a:p>
            <a:fld id="{84B36493-229B-DF46-9602-A6740EFC236B}" type="slidenum">
              <a:rPr lang="en-US" smtClean="0"/>
              <a:t>28</a:t>
            </a:fld>
            <a:endParaRPr lang="en-US"/>
          </a:p>
        </p:txBody>
      </p:sp>
    </p:spTree>
    <p:extLst>
      <p:ext uri="{BB962C8B-B14F-4D97-AF65-F5344CB8AC3E}">
        <p14:creationId xmlns:p14="http://schemas.microsoft.com/office/powerpoint/2010/main" val="2483117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Curb siders</a:t>
            </a:r>
          </a:p>
          <a:p>
            <a:endParaRPr lang="en-US" dirty="0"/>
          </a:p>
          <a:p>
            <a:r>
              <a:rPr lang="en-US" dirty="0"/>
              <a:t>Add one more resource: https://</a:t>
            </a:r>
            <a:r>
              <a:rPr lang="en-US" dirty="0" err="1"/>
              <a:t>www.health.nsw.gov.au</a:t>
            </a:r>
            <a:r>
              <a:rPr lang="en-US" dirty="0"/>
              <a:t>/</a:t>
            </a:r>
            <a:r>
              <a:rPr lang="en-US" dirty="0" err="1"/>
              <a:t>aod</a:t>
            </a:r>
            <a:r>
              <a:rPr lang="en-US" dirty="0"/>
              <a:t>/professionals/Publications/clinical-guidance-withdrawal-alcohol-and-other-</a:t>
            </a:r>
            <a:r>
              <a:rPr lang="en-US" dirty="0" err="1"/>
              <a:t>drugs.pdf</a:t>
            </a:r>
            <a:endParaRPr lang="en-US" dirty="0"/>
          </a:p>
        </p:txBody>
      </p:sp>
      <p:sp>
        <p:nvSpPr>
          <p:cNvPr id="4" name="Slide Number Placeholder 3"/>
          <p:cNvSpPr>
            <a:spLocks noGrp="1"/>
          </p:cNvSpPr>
          <p:nvPr>
            <p:ph type="sldNum" sz="quarter" idx="5"/>
          </p:nvPr>
        </p:nvSpPr>
        <p:spPr/>
        <p:txBody>
          <a:bodyPr/>
          <a:lstStyle/>
          <a:p>
            <a:fld id="{84B36493-229B-DF46-9602-A6740EFC236B}" type="slidenum">
              <a:rPr lang="en-US" smtClean="0"/>
              <a:t>30</a:t>
            </a:fld>
            <a:endParaRPr lang="en-US"/>
          </a:p>
        </p:txBody>
      </p:sp>
    </p:spTree>
    <p:extLst>
      <p:ext uri="{BB962C8B-B14F-4D97-AF65-F5344CB8AC3E}">
        <p14:creationId xmlns:p14="http://schemas.microsoft.com/office/powerpoint/2010/main" val="4288142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AWS symptoms fall into 3 categories: GI, CNS, Autonomic, Mild alcohol withdrawal symptoms include insomnia, tremors</a:t>
            </a:r>
          </a:p>
          <a:p>
            <a:endParaRPr lang="en-US" dirty="0"/>
          </a:p>
          <a:p>
            <a:r>
              <a:rPr lang="en-US" dirty="0"/>
              <a:t>https://</a:t>
            </a:r>
            <a:r>
              <a:rPr lang="en-US" dirty="0" err="1"/>
              <a:t>www.health.nsw.gov.au</a:t>
            </a:r>
            <a:r>
              <a:rPr lang="en-US" dirty="0"/>
              <a:t>/</a:t>
            </a:r>
            <a:r>
              <a:rPr lang="en-US" dirty="0" err="1"/>
              <a:t>aod</a:t>
            </a:r>
            <a:r>
              <a:rPr lang="en-US" dirty="0"/>
              <a:t>/professionals/Publications/clinical-guidance-withdrawal-alcohol-and-other-</a:t>
            </a:r>
            <a:r>
              <a:rPr lang="en-US" dirty="0" err="1"/>
              <a:t>drugs.pdf</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C1916"/>
                </a:solidFill>
                <a:effectLst/>
                <a:latin typeface="PublicSans"/>
              </a:rPr>
              <a:t>Mild alcohol resolves with a little more than 48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rgbClr val="0C1916"/>
              </a:solidFill>
              <a:effectLst/>
              <a:latin typeface="Public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C1916"/>
                </a:solidFill>
                <a:effectLst/>
                <a:latin typeface="PublicSans"/>
              </a:rPr>
              <a:t>Hallucinations are most commonly visual or tactile, with imagery or sensations of insects, animals or people, and may last minutes at a time or several days.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err="1">
                <a:solidFill>
                  <a:srgbClr val="0C1916"/>
                </a:solidFill>
                <a:effectLst/>
                <a:latin typeface="PublicSans"/>
              </a:rPr>
              <a:t>OcCUR</a:t>
            </a:r>
            <a:r>
              <a:rPr lang="en-US" sz="1800" b="0" dirty="0">
                <a:solidFill>
                  <a:srgbClr val="0C1916"/>
                </a:solidFill>
                <a:effectLst/>
                <a:latin typeface="PublicSans"/>
              </a:rPr>
              <a:t> a patient is in alcohol withdrawal, hallucinations can occur in the context of a clear sensorium or as part of alcohol withdrawal delirium. </a:t>
            </a:r>
            <a:r>
              <a:rPr lang="en-US" sz="1800" b="0" i="0" u="none" strike="noStrike" dirty="0">
                <a:solidFill>
                  <a:srgbClr val="232323"/>
                </a:solidFill>
                <a:effectLst/>
                <a:latin typeface="Noto Sans" panose="020B0502040504020204" pitchFamily="34" charset="0"/>
              </a:rPr>
              <a:t>12 to 48 hours</a:t>
            </a:r>
            <a:endParaRPr lang="en-US" sz="1800" dirty="0"/>
          </a:p>
          <a:p>
            <a:endParaRPr lang="en-US" sz="1800" b="0" dirty="0">
              <a:solidFill>
                <a:srgbClr val="0C1916"/>
              </a:solidFill>
              <a:effectLst/>
              <a:latin typeface="PublicSans"/>
            </a:endParaRPr>
          </a:p>
          <a:p>
            <a:endParaRPr lang="en-US" sz="1800" b="0" dirty="0">
              <a:solidFill>
                <a:srgbClr val="0C1916"/>
              </a:solidFill>
              <a:effectLst/>
              <a:latin typeface="PublicSans"/>
            </a:endParaRPr>
          </a:p>
          <a:p>
            <a:r>
              <a:rPr lang="en-US" sz="1800" b="0" dirty="0">
                <a:solidFill>
                  <a:srgbClr val="0C1916"/>
                </a:solidFill>
                <a:effectLst/>
                <a:latin typeface="PublicSans"/>
              </a:rPr>
              <a:t>Seizure is generalized tonic clinic (grand mal), typical single but also have multiple</a:t>
            </a:r>
          </a:p>
          <a:p>
            <a:endParaRPr lang="en-US" sz="1800" b="0" dirty="0">
              <a:solidFill>
                <a:srgbClr val="0C1916"/>
              </a:solidFill>
              <a:effectLst/>
              <a:latin typeface="PublicSans"/>
            </a:endParaRPr>
          </a:p>
          <a:p>
            <a:endParaRPr lang="en-US" dirty="0"/>
          </a:p>
        </p:txBody>
      </p:sp>
      <p:sp>
        <p:nvSpPr>
          <p:cNvPr id="4" name="Slide Number Placeholder 3"/>
          <p:cNvSpPr>
            <a:spLocks noGrp="1"/>
          </p:cNvSpPr>
          <p:nvPr>
            <p:ph type="sldNum" sz="quarter" idx="5"/>
          </p:nvPr>
        </p:nvSpPr>
        <p:spPr/>
        <p:txBody>
          <a:bodyPr/>
          <a:lstStyle/>
          <a:p>
            <a:fld id="{84B36493-229B-DF46-9602-A6740EFC236B}" type="slidenum">
              <a:rPr lang="en-US" smtClean="0"/>
              <a:t>7</a:t>
            </a:fld>
            <a:endParaRPr lang="en-US"/>
          </a:p>
        </p:txBody>
      </p:sp>
    </p:spTree>
    <p:extLst>
      <p:ext uri="{BB962C8B-B14F-4D97-AF65-F5344CB8AC3E}">
        <p14:creationId xmlns:p14="http://schemas.microsoft.com/office/powerpoint/2010/main" val="630523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mention the Short alcohol withdrawal scale and CIWA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rgbClr val="212121"/>
                </a:solidFill>
                <a:effectLst/>
                <a:latin typeface="Merriweather" panose="020F0502020204030204" pitchFamily="34" charset="0"/>
              </a:rPr>
              <a:t>Brief Alcohol Withdrawal Scale (5 item assessment tool based on CIWA) tr</a:t>
            </a:r>
            <a:r>
              <a:rPr lang="en-US" b="0" i="0" u="none" strike="noStrike" dirty="0">
                <a:solidFill>
                  <a:srgbClr val="333333"/>
                </a:solidFill>
                <a:effectLst/>
                <a:latin typeface="Fira Sans" panose="020B0503050000020004" pitchFamily="34" charset="0"/>
              </a:rPr>
              <a:t>emor, diaphoresis, agitation, confusion/orientation, and hallucinations)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err="1">
                <a:solidFill>
                  <a:srgbClr val="212121"/>
                </a:solidFill>
                <a:effectLst/>
                <a:latin typeface="BlinkMacSystemFont"/>
              </a:rPr>
              <a:t>ost</a:t>
            </a:r>
            <a:r>
              <a:rPr lang="en-US" b="0" i="0" u="none" strike="noStrike" dirty="0">
                <a:solidFill>
                  <a:srgbClr val="212121"/>
                </a:solidFill>
                <a:effectLst/>
                <a:latin typeface="BlinkMacSystemFont"/>
              </a:rPr>
              <a:t> patients on the BAWS protocol received little-to-no benzodiazepines; severe withdrawal, agitation, delirium, or over-sedation were uncommon. This is the first evaluation of the BAWS protocol on a diverse population of hospitalized patients.</a:t>
            </a:r>
            <a:endParaRPr lang="en-US" b="1" i="0" u="none" strike="noStrike" dirty="0">
              <a:solidFill>
                <a:srgbClr val="212121"/>
              </a:solidFill>
              <a:effectLst/>
              <a:latin typeface="Merriweather"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B36493-229B-DF46-9602-A6740EFC236B}" type="slidenum">
              <a:rPr lang="en-US" smtClean="0"/>
              <a:t>8</a:t>
            </a:fld>
            <a:endParaRPr lang="en-US"/>
          </a:p>
        </p:txBody>
      </p:sp>
    </p:spTree>
    <p:extLst>
      <p:ext uri="{BB962C8B-B14F-4D97-AF65-F5344CB8AC3E}">
        <p14:creationId xmlns:p14="http://schemas.microsoft.com/office/powerpoint/2010/main" val="850479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B36493-229B-DF46-9602-A6740EFC236B}" type="slidenum">
              <a:rPr lang="en-US" smtClean="0"/>
              <a:t>9</a:t>
            </a:fld>
            <a:endParaRPr lang="en-US"/>
          </a:p>
        </p:txBody>
      </p:sp>
    </p:spTree>
    <p:extLst>
      <p:ext uri="{BB962C8B-B14F-4D97-AF65-F5344CB8AC3E}">
        <p14:creationId xmlns:p14="http://schemas.microsoft.com/office/powerpoint/2010/main" val="3614496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BlinkMacSystemFont"/>
              </a:rPr>
              <a:t>Maldonado JR, Sher Y, </a:t>
            </a:r>
            <a:r>
              <a:rPr lang="en-US" b="0" i="0" u="none" strike="noStrike" dirty="0" err="1">
                <a:solidFill>
                  <a:srgbClr val="212121"/>
                </a:solidFill>
                <a:effectLst/>
                <a:latin typeface="BlinkMacSystemFont"/>
              </a:rPr>
              <a:t>Ashouri</a:t>
            </a:r>
            <a:r>
              <a:rPr lang="en-US" b="0" i="0" u="none" strike="noStrike" dirty="0">
                <a:solidFill>
                  <a:srgbClr val="212121"/>
                </a:solidFill>
                <a:effectLst/>
                <a:latin typeface="BlinkMacSystemFont"/>
              </a:rPr>
              <a:t> JF, et al. The "Prediction of Alcohol Withdrawal Severity Scale" (PAWSS): systematic literature review and pilot study of a new scale for the prediction of complicated alcohol withdrawal syndrome. </a:t>
            </a:r>
            <a:r>
              <a:rPr lang="en-US" b="0" i="1" u="none" strike="noStrike" dirty="0">
                <a:solidFill>
                  <a:srgbClr val="212121"/>
                </a:solidFill>
                <a:effectLst/>
                <a:latin typeface="BlinkMacSystemFont"/>
              </a:rPr>
              <a:t>Alcohol</a:t>
            </a:r>
            <a:r>
              <a:rPr lang="en-US" b="0" i="0" u="none" strike="noStrike" dirty="0">
                <a:solidFill>
                  <a:srgbClr val="212121"/>
                </a:solidFill>
                <a:effectLst/>
                <a:latin typeface="BlinkMacSystemFont"/>
              </a:rPr>
              <a:t>. 2014;48(4):375-390. doi:10.1016/j.alcohol.2014.01.004</a:t>
            </a:r>
            <a:endParaRPr lang="en-US" dirty="0"/>
          </a:p>
        </p:txBody>
      </p:sp>
      <p:sp>
        <p:nvSpPr>
          <p:cNvPr id="4" name="Slide Number Placeholder 3"/>
          <p:cNvSpPr>
            <a:spLocks noGrp="1"/>
          </p:cNvSpPr>
          <p:nvPr>
            <p:ph type="sldNum" sz="quarter" idx="5"/>
          </p:nvPr>
        </p:nvSpPr>
        <p:spPr/>
        <p:txBody>
          <a:bodyPr/>
          <a:lstStyle/>
          <a:p>
            <a:fld id="{84B36493-229B-DF46-9602-A6740EFC236B}" type="slidenum">
              <a:rPr lang="en-US" smtClean="0"/>
              <a:t>10</a:t>
            </a:fld>
            <a:endParaRPr lang="en-US"/>
          </a:p>
        </p:txBody>
      </p:sp>
    </p:spTree>
    <p:extLst>
      <p:ext uri="{BB962C8B-B14F-4D97-AF65-F5344CB8AC3E}">
        <p14:creationId xmlns:p14="http://schemas.microsoft.com/office/powerpoint/2010/main" val="1276154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need to taper if planned for treatment</a:t>
            </a:r>
          </a:p>
          <a:p>
            <a:r>
              <a:rPr lang="en-US" dirty="0"/>
              <a:t>It is also okay to give a prn doses </a:t>
            </a:r>
          </a:p>
        </p:txBody>
      </p:sp>
      <p:sp>
        <p:nvSpPr>
          <p:cNvPr id="4" name="Slide Number Placeholder 3"/>
          <p:cNvSpPr>
            <a:spLocks noGrp="1"/>
          </p:cNvSpPr>
          <p:nvPr>
            <p:ph type="sldNum" sz="quarter" idx="5"/>
          </p:nvPr>
        </p:nvSpPr>
        <p:spPr/>
        <p:txBody>
          <a:bodyPr/>
          <a:lstStyle/>
          <a:p>
            <a:fld id="{84B36493-229B-DF46-9602-A6740EFC236B}" type="slidenum">
              <a:rPr lang="en-US" smtClean="0"/>
              <a:t>13</a:t>
            </a:fld>
            <a:endParaRPr lang="en-US"/>
          </a:p>
        </p:txBody>
      </p:sp>
    </p:spTree>
    <p:extLst>
      <p:ext uri="{BB962C8B-B14F-4D97-AF65-F5344CB8AC3E}">
        <p14:creationId xmlns:p14="http://schemas.microsoft.com/office/powerpoint/2010/main" val="1239986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BlinkMacSystemFont"/>
              </a:rPr>
              <a:t>Bosch NA, </a:t>
            </a:r>
            <a:r>
              <a:rPr lang="en-US" b="0" i="0" u="none" strike="noStrike" dirty="0" err="1">
                <a:solidFill>
                  <a:srgbClr val="212121"/>
                </a:solidFill>
                <a:effectLst/>
                <a:latin typeface="BlinkMacSystemFont"/>
              </a:rPr>
              <a:t>Crable</a:t>
            </a:r>
            <a:r>
              <a:rPr lang="en-US" b="0" i="0" u="none" strike="noStrike" dirty="0">
                <a:solidFill>
                  <a:srgbClr val="212121"/>
                </a:solidFill>
                <a:effectLst/>
                <a:latin typeface="BlinkMacSystemFont"/>
              </a:rPr>
              <a:t> EL, </a:t>
            </a:r>
            <a:r>
              <a:rPr lang="en-US" b="0" i="0" u="none" strike="noStrike" dirty="0" err="1">
                <a:solidFill>
                  <a:srgbClr val="212121"/>
                </a:solidFill>
                <a:effectLst/>
                <a:latin typeface="BlinkMacSystemFont"/>
              </a:rPr>
              <a:t>Ackerbauer</a:t>
            </a:r>
            <a:r>
              <a:rPr lang="en-US" b="0" i="0" u="none" strike="noStrike" dirty="0">
                <a:solidFill>
                  <a:srgbClr val="212121"/>
                </a:solidFill>
                <a:effectLst/>
                <a:latin typeface="BlinkMacSystemFont"/>
              </a:rPr>
              <a:t> KA, et al. Implementation of a Phenobarbital-based Pathway for Severe Alcohol Withdrawal: A Mixed-Method Study. </a:t>
            </a:r>
            <a:r>
              <a:rPr lang="en-US" b="0" i="1" u="none" strike="noStrike" dirty="0">
                <a:solidFill>
                  <a:srgbClr val="212121"/>
                </a:solidFill>
                <a:effectLst/>
                <a:latin typeface="BlinkMacSystemFont"/>
              </a:rPr>
              <a:t>Ann Am </a:t>
            </a:r>
            <a:r>
              <a:rPr lang="en-US" b="0" i="1" u="none" strike="noStrike" dirty="0" err="1">
                <a:solidFill>
                  <a:srgbClr val="212121"/>
                </a:solidFill>
                <a:effectLst/>
                <a:latin typeface="BlinkMacSystemFont"/>
              </a:rPr>
              <a:t>Thorac</a:t>
            </a:r>
            <a:r>
              <a:rPr lang="en-US" b="0" i="1" u="none" strike="noStrike" dirty="0">
                <a:solidFill>
                  <a:srgbClr val="212121"/>
                </a:solidFill>
                <a:effectLst/>
                <a:latin typeface="BlinkMacSystemFont"/>
              </a:rPr>
              <a:t> Soc</a:t>
            </a:r>
            <a:r>
              <a:rPr lang="en-US" b="0" i="0" u="none" strike="noStrike" dirty="0">
                <a:solidFill>
                  <a:srgbClr val="212121"/>
                </a:solidFill>
                <a:effectLst/>
                <a:latin typeface="BlinkMacSystemFont"/>
              </a:rPr>
              <a:t>. 2021;18(10):1708-1716. doi:10.1513/AnnalsATS.202102-121OC</a:t>
            </a:r>
            <a:endParaRPr lang="en-US" dirty="0"/>
          </a:p>
        </p:txBody>
      </p:sp>
      <p:sp>
        <p:nvSpPr>
          <p:cNvPr id="4" name="Slide Number Placeholder 3"/>
          <p:cNvSpPr>
            <a:spLocks noGrp="1"/>
          </p:cNvSpPr>
          <p:nvPr>
            <p:ph type="sldNum" sz="quarter" idx="5"/>
          </p:nvPr>
        </p:nvSpPr>
        <p:spPr/>
        <p:txBody>
          <a:bodyPr/>
          <a:lstStyle/>
          <a:p>
            <a:fld id="{84B36493-229B-DF46-9602-A6740EFC236B}" type="slidenum">
              <a:rPr lang="en-US" smtClean="0"/>
              <a:t>14</a:t>
            </a:fld>
            <a:endParaRPr lang="en-US"/>
          </a:p>
        </p:txBody>
      </p:sp>
    </p:spTree>
    <p:extLst>
      <p:ext uri="{BB962C8B-B14F-4D97-AF65-F5344CB8AC3E}">
        <p14:creationId xmlns:p14="http://schemas.microsoft.com/office/powerpoint/2010/main" val="2313935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Monthly Alcohol-Related Deaths Among People 16 Years and Older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n w="9525" cap="flat" cmpd="sng" algn="ctr">
                <a:noFill/>
                <a:prstDash val="solid"/>
                <a:round/>
                <a:headEnd type="none" w="med" len="med"/>
                <a:tailEnd type="none" w="med" len="med"/>
              </a:ln>
              <a:solidFill>
                <a:srgbClr val="000000"/>
              </a:solidFill>
              <a:latin typeface="Helvetica" charset="0"/>
              <a:sym typeface="Wingding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333333"/>
                </a:solidFill>
                <a:effectLst/>
                <a:latin typeface="Guardian TextSans Web"/>
              </a:rPr>
              <a:t>with the largest increases occurring for people aged 35 to 44 yea</a:t>
            </a:r>
            <a:r>
              <a:rPr lang="en-US" sz="1200" b="0" i="0" u="none" strike="noStrike" dirty="0">
                <a:ln w="9525" cap="flat" cmpd="sng" algn="ctr">
                  <a:noFill/>
                  <a:prstDash val="solid"/>
                  <a:round/>
                  <a:headEnd type="none" w="med" len="med"/>
                  <a:tailEnd type="none" w="med" len="med"/>
                </a:ln>
                <a:solidFill>
                  <a:srgbClr val="000000"/>
                </a:solidFill>
                <a:effectLst/>
                <a:latin typeface="Helvetica" charset="0"/>
                <a:sym typeface="Wingdings"/>
              </a:rPr>
              <a:t>r </a:t>
            </a:r>
            <a:r>
              <a:rPr lang="en-US" sz="1200" b="0" i="0" u="none" strike="noStrike" dirty="0" err="1">
                <a:ln w="9525" cap="flat" cmpd="sng" algn="ctr">
                  <a:noFill/>
                  <a:prstDash val="solid"/>
                  <a:round/>
                  <a:headEnd type="none" w="med" len="med"/>
                  <a:tailEnd type="none" w="med" len="med"/>
                </a:ln>
                <a:solidFill>
                  <a:srgbClr val="000000"/>
                </a:solidFill>
                <a:effectLst/>
                <a:latin typeface="Helvetica" charset="0"/>
                <a:sym typeface="Wingdings"/>
              </a:rPr>
              <a:t>olds</a:t>
            </a:r>
            <a:r>
              <a:rPr lang="en-US" sz="1200" b="0" i="0" u="none" strike="noStrike" dirty="0">
                <a:ln w="9525" cap="flat" cmpd="sng" algn="ctr">
                  <a:noFill/>
                  <a:prstDash val="solid"/>
                  <a:round/>
                  <a:headEnd type="none" w="med" len="med"/>
                  <a:tailEnd type="none" w="med" len="med"/>
                </a:ln>
                <a:solidFill>
                  <a:srgbClr val="000000"/>
                </a:solidFill>
                <a:effectLst/>
                <a:latin typeface="Helvetica" charset="0"/>
                <a:sym typeface="Wingding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ln w="9525" cap="flat" cmpd="sng" algn="ctr">
                  <a:noFill/>
                  <a:prstDash val="solid"/>
                  <a:round/>
                  <a:headEnd type="none" w="med" len="med"/>
                  <a:tailEnd type="none" w="med" len="med"/>
                </a:ln>
                <a:solidFill>
                  <a:srgbClr val="000000"/>
                </a:solidFill>
                <a:effectLst/>
                <a:latin typeface="Helvetica" charset="0"/>
                <a:sym typeface="Wingdings"/>
              </a:rPr>
              <a:t>The number of alcohol related liver disease also increased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ln w="9525" cap="flat" cmpd="sng" algn="ctr">
                  <a:noFill/>
                  <a:prstDash val="solid"/>
                  <a:round/>
                  <a:headEnd type="none" w="med" len="med"/>
                  <a:tailEnd type="none" w="med" len="med"/>
                </a:ln>
                <a:solidFill>
                  <a:srgbClr val="000000"/>
                </a:solidFill>
                <a:effectLst/>
                <a:latin typeface="Helvetica" charset="0"/>
                <a:sym typeface="Wingdings"/>
              </a:rPr>
              <a:t>Alcohol was increasing involved in opioid over deaths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ln w="9525" cap="flat" cmpd="sng" algn="ctr">
                  <a:noFill/>
                  <a:prstDash val="solid"/>
                  <a:round/>
                  <a:headEnd type="none" w="med" len="med"/>
                  <a:tailEnd type="none" w="med" len="med"/>
                </a:ln>
                <a:solidFill>
                  <a:srgbClr val="000000"/>
                </a:solidFill>
                <a:effectLst/>
                <a:latin typeface="Helvetica" charset="0"/>
                <a:sym typeface="Wingdings"/>
              </a:rPr>
              <a:t>And rising alcohol behavioral health conditions</a:t>
            </a:r>
            <a:endParaRPr lang="en-US" sz="1200" dirty="0"/>
          </a:p>
          <a:p>
            <a:endParaRPr lang="en-US" dirty="0"/>
          </a:p>
        </p:txBody>
      </p:sp>
      <p:sp>
        <p:nvSpPr>
          <p:cNvPr id="4" name="Slide Number Placeholder 3"/>
          <p:cNvSpPr>
            <a:spLocks noGrp="1"/>
          </p:cNvSpPr>
          <p:nvPr>
            <p:ph type="sldNum" sz="quarter" idx="5"/>
          </p:nvPr>
        </p:nvSpPr>
        <p:spPr/>
        <p:txBody>
          <a:bodyPr/>
          <a:lstStyle/>
          <a:p>
            <a:fld id="{84B36493-229B-DF46-9602-A6740EFC236B}" type="slidenum">
              <a:rPr lang="en-US" smtClean="0"/>
              <a:t>17</a:t>
            </a:fld>
            <a:endParaRPr lang="en-US"/>
          </a:p>
        </p:txBody>
      </p:sp>
    </p:spTree>
    <p:extLst>
      <p:ext uri="{BB962C8B-B14F-4D97-AF65-F5344CB8AC3E}">
        <p14:creationId xmlns:p14="http://schemas.microsoft.com/office/powerpoint/2010/main" val="1784221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2F3"/>
        </a:solidFill>
        <a:effectLst/>
      </p:bgPr>
    </p:bg>
    <p:spTree>
      <p:nvGrpSpPr>
        <p:cNvPr id="1" name=""/>
        <p:cNvGrpSpPr/>
        <p:nvPr/>
      </p:nvGrpSpPr>
      <p:grpSpPr>
        <a:xfrm>
          <a:off x="0" y="0"/>
          <a:ext cx="0" cy="0"/>
          <a:chOff x="0" y="0"/>
          <a:chExt cx="0" cy="0"/>
        </a:xfrm>
      </p:grpSpPr>
      <p:sp>
        <p:nvSpPr>
          <p:cNvPr id="2" name="TextBox 2"/>
          <p:cNvSpPr txBox="1"/>
          <p:nvPr/>
        </p:nvSpPr>
        <p:spPr>
          <a:xfrm>
            <a:off x="4214079" y="1035845"/>
            <a:ext cx="10803405" cy="7898720"/>
          </a:xfrm>
          <a:prstGeom prst="rect">
            <a:avLst/>
          </a:prstGeom>
        </p:spPr>
        <p:txBody>
          <a:bodyPr lIns="0" tIns="0" rIns="0" bIns="0" rtlCol="0" anchor="t">
            <a:spAutoFit/>
          </a:bodyPr>
          <a:lstStyle/>
          <a:p>
            <a:pPr algn="ctr">
              <a:lnSpc>
                <a:spcPts val="15098"/>
              </a:lnSpc>
            </a:pPr>
            <a:r>
              <a:rPr lang="en-US" sz="15098">
                <a:solidFill>
                  <a:srgbClr val="11100E"/>
                </a:solidFill>
                <a:latin typeface="Telegraf Bold Bold"/>
              </a:rPr>
              <a:t>ALCOHOL USE DISORDER </a:t>
            </a:r>
          </a:p>
        </p:txBody>
      </p:sp>
      <p:grpSp>
        <p:nvGrpSpPr>
          <p:cNvPr id="3" name="Group 3"/>
          <p:cNvGrpSpPr/>
          <p:nvPr/>
        </p:nvGrpSpPr>
        <p:grpSpPr>
          <a:xfrm>
            <a:off x="5105400" y="6522469"/>
            <a:ext cx="8931753" cy="2793453"/>
            <a:chOff x="-200505" y="0"/>
            <a:chExt cx="11909004" cy="3724602"/>
          </a:xfrm>
        </p:grpSpPr>
        <p:grpSp>
          <p:nvGrpSpPr>
            <p:cNvPr id="4" name="Group 4"/>
            <p:cNvGrpSpPr/>
            <p:nvPr/>
          </p:nvGrpSpPr>
          <p:grpSpPr>
            <a:xfrm>
              <a:off x="-200505" y="0"/>
              <a:ext cx="11909004" cy="3638248"/>
              <a:chOff x="-191218" y="0"/>
              <a:chExt cx="11357386" cy="3469727"/>
            </a:xfrm>
          </p:grpSpPr>
          <p:sp>
            <p:nvSpPr>
              <p:cNvPr id="5" name="Freeform 5"/>
              <p:cNvSpPr/>
              <p:nvPr/>
            </p:nvSpPr>
            <p:spPr>
              <a:xfrm>
                <a:off x="-191218" y="0"/>
                <a:ext cx="11357386" cy="3469727"/>
              </a:xfrm>
              <a:custGeom>
                <a:avLst/>
                <a:gdLst/>
                <a:ahLst/>
                <a:cxnLst/>
                <a:rect l="l" t="t" r="r" b="b"/>
                <a:pathLst>
                  <a:path w="11166168" h="2579078">
                    <a:moveTo>
                      <a:pt x="10612448" y="2579078"/>
                    </a:moveTo>
                    <a:lnTo>
                      <a:pt x="553720" y="2579078"/>
                    </a:lnTo>
                    <a:cubicBezTo>
                      <a:pt x="247650" y="2579078"/>
                      <a:pt x="0" y="2001882"/>
                      <a:pt x="0" y="1291155"/>
                    </a:cubicBezTo>
                    <a:cubicBezTo>
                      <a:pt x="0" y="577466"/>
                      <a:pt x="247650" y="0"/>
                      <a:pt x="553720" y="0"/>
                    </a:cubicBezTo>
                    <a:lnTo>
                      <a:pt x="10612448" y="0"/>
                    </a:lnTo>
                    <a:cubicBezTo>
                      <a:pt x="10918518" y="0"/>
                      <a:pt x="11166168" y="577466"/>
                      <a:pt x="11166168" y="1291155"/>
                    </a:cubicBezTo>
                    <a:cubicBezTo>
                      <a:pt x="11164898" y="2001882"/>
                      <a:pt x="10917248" y="2579078"/>
                      <a:pt x="10612448" y="2579078"/>
                    </a:cubicBezTo>
                    <a:close/>
                  </a:path>
                </a:pathLst>
              </a:custGeom>
              <a:solidFill>
                <a:srgbClr val="F4C073"/>
              </a:solidFill>
            </p:spPr>
          </p:sp>
        </p:grpSp>
        <p:sp>
          <p:nvSpPr>
            <p:cNvPr id="6" name="TextBox 6"/>
            <p:cNvSpPr txBox="1"/>
            <p:nvPr/>
          </p:nvSpPr>
          <p:spPr>
            <a:xfrm>
              <a:off x="539282" y="279045"/>
              <a:ext cx="10529275" cy="3445557"/>
            </a:xfrm>
            <a:prstGeom prst="rect">
              <a:avLst/>
            </a:prstGeom>
          </p:spPr>
          <p:txBody>
            <a:bodyPr lIns="0" tIns="0" rIns="0" bIns="0" rtlCol="0" anchor="t">
              <a:spAutoFit/>
            </a:bodyPr>
            <a:lstStyle/>
            <a:p>
              <a:pPr algn="ctr">
                <a:lnSpc>
                  <a:spcPts val="4121"/>
                </a:lnSpc>
              </a:pPr>
              <a:r>
                <a:rPr lang="en-US" sz="2943" dirty="0">
                  <a:solidFill>
                    <a:srgbClr val="11100E"/>
                  </a:solidFill>
                  <a:latin typeface="Public Sans"/>
                </a:rPr>
                <a:t>Alyssa Peterkin, MD</a:t>
              </a:r>
            </a:p>
            <a:p>
              <a:pPr algn="ctr">
                <a:lnSpc>
                  <a:spcPts val="4121"/>
                </a:lnSpc>
              </a:pPr>
              <a:r>
                <a:rPr lang="en-US" sz="2943" dirty="0">
                  <a:solidFill>
                    <a:srgbClr val="11100E"/>
                  </a:solidFill>
                  <a:latin typeface="Public Sans"/>
                </a:rPr>
                <a:t>Assistant Professor, </a:t>
              </a:r>
              <a:r>
                <a:rPr lang="en-US" sz="2943" dirty="0" err="1">
                  <a:solidFill>
                    <a:srgbClr val="11100E"/>
                  </a:solidFill>
                  <a:latin typeface="Public Sans"/>
                </a:rPr>
                <a:t>Chobanian</a:t>
              </a:r>
              <a:r>
                <a:rPr lang="en-US" sz="2943" dirty="0">
                  <a:solidFill>
                    <a:srgbClr val="11100E"/>
                  </a:solidFill>
                  <a:latin typeface="Public Sans"/>
                </a:rPr>
                <a:t> &amp; Avedisian School of Medicine</a:t>
              </a:r>
            </a:p>
            <a:p>
              <a:pPr algn="ctr">
                <a:lnSpc>
                  <a:spcPts val="4121"/>
                </a:lnSpc>
              </a:pPr>
              <a:r>
                <a:rPr lang="en-US" sz="2943" dirty="0">
                  <a:solidFill>
                    <a:srgbClr val="11100E"/>
                  </a:solidFill>
                  <a:latin typeface="Public Sans"/>
                </a:rPr>
                <a:t>Grayken Addiction Medicine Fellowship</a:t>
              </a:r>
            </a:p>
            <a:p>
              <a:pPr algn="ctr">
                <a:lnSpc>
                  <a:spcPts val="4121"/>
                </a:lnSpc>
              </a:pPr>
              <a:r>
                <a:rPr lang="en-US" sz="2943" dirty="0">
                  <a:solidFill>
                    <a:srgbClr val="11100E"/>
                  </a:solidFill>
                  <a:latin typeface="Public Sans"/>
                </a:rPr>
                <a:t>Boston Medical Center </a:t>
              </a:r>
            </a:p>
          </p:txBody>
        </p:sp>
      </p:grpSp>
      <p:pic>
        <p:nvPicPr>
          <p:cNvPr id="7" name="Picture 7"/>
          <p:cNvPicPr>
            <a:picLocks noChangeAspect="1"/>
          </p:cNvPicPr>
          <p:nvPr/>
        </p:nvPicPr>
        <p:blipFill>
          <a:blip r:embed="rId2"/>
          <a:srcRect/>
          <a:stretch>
            <a:fillRect/>
          </a:stretch>
        </p:blipFill>
        <p:spPr>
          <a:xfrm>
            <a:off x="0" y="2851708"/>
            <a:ext cx="4017596" cy="5466116"/>
          </a:xfrm>
          <a:prstGeom prst="rect">
            <a:avLst/>
          </a:prstGeom>
        </p:spPr>
      </p:pic>
      <p:pic>
        <p:nvPicPr>
          <p:cNvPr id="8" name="Picture 8"/>
          <p:cNvPicPr>
            <a:picLocks noChangeAspect="1"/>
          </p:cNvPicPr>
          <p:nvPr/>
        </p:nvPicPr>
        <p:blipFill>
          <a:blip r:embed="rId3"/>
          <a:srcRect/>
          <a:stretch>
            <a:fillRect/>
          </a:stretch>
        </p:blipFill>
        <p:spPr>
          <a:xfrm>
            <a:off x="15442331" y="3412500"/>
            <a:ext cx="2845669" cy="434453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061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221292" y="350435"/>
            <a:ext cx="7927932" cy="9598841"/>
          </a:xfrm>
          <a:prstGeom prst="rect">
            <a:avLst/>
          </a:prstGeom>
        </p:spPr>
      </p:pic>
      <p:grpSp>
        <p:nvGrpSpPr>
          <p:cNvPr id="3" name="Group 3"/>
          <p:cNvGrpSpPr/>
          <p:nvPr/>
        </p:nvGrpSpPr>
        <p:grpSpPr>
          <a:xfrm rot="5400000">
            <a:off x="12082339" y="8432647"/>
            <a:ext cx="915820" cy="735486"/>
            <a:chOff x="0" y="0"/>
            <a:chExt cx="706752" cy="508000"/>
          </a:xfrm>
          <a:solidFill>
            <a:schemeClr val="bg1"/>
          </a:solidFill>
        </p:grpSpPr>
        <p:sp>
          <p:nvSpPr>
            <p:cNvPr id="4" name="Freeform 4"/>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grpFill/>
          </p:spPr>
        </p:sp>
      </p:grpSp>
      <p:grpSp>
        <p:nvGrpSpPr>
          <p:cNvPr id="5" name="Group 5"/>
          <p:cNvGrpSpPr/>
          <p:nvPr/>
        </p:nvGrpSpPr>
        <p:grpSpPr>
          <a:xfrm rot="5400000">
            <a:off x="12082339" y="1118867"/>
            <a:ext cx="915820" cy="735486"/>
            <a:chOff x="0" y="0"/>
            <a:chExt cx="706752" cy="508000"/>
          </a:xfrm>
          <a:solidFill>
            <a:schemeClr val="bg1"/>
          </a:solidFill>
        </p:grpSpPr>
        <p:sp>
          <p:nvSpPr>
            <p:cNvPr id="6" name="Freeform 6"/>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grpFill/>
          </p:spPr>
        </p:sp>
      </p:grpSp>
      <p:grpSp>
        <p:nvGrpSpPr>
          <p:cNvPr id="7" name="Group 7"/>
          <p:cNvGrpSpPr/>
          <p:nvPr/>
        </p:nvGrpSpPr>
        <p:grpSpPr>
          <a:xfrm rot="-10800000">
            <a:off x="8425449" y="4775757"/>
            <a:ext cx="915820" cy="735486"/>
            <a:chOff x="0" y="0"/>
            <a:chExt cx="706752" cy="508000"/>
          </a:xfrm>
          <a:solidFill>
            <a:schemeClr val="bg1"/>
          </a:solidFill>
        </p:grpSpPr>
        <p:sp>
          <p:nvSpPr>
            <p:cNvPr id="8" name="Freeform 8"/>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grpFill/>
          </p:spPr>
        </p:sp>
      </p:grpSp>
      <p:grpSp>
        <p:nvGrpSpPr>
          <p:cNvPr id="9" name="Group 9"/>
          <p:cNvGrpSpPr/>
          <p:nvPr/>
        </p:nvGrpSpPr>
        <p:grpSpPr>
          <a:xfrm rot="-10800000">
            <a:off x="15739229" y="4775757"/>
            <a:ext cx="915820" cy="735486"/>
            <a:chOff x="0" y="0"/>
            <a:chExt cx="706752" cy="508000"/>
          </a:xfrm>
          <a:solidFill>
            <a:schemeClr val="bg1"/>
          </a:solidFill>
        </p:grpSpPr>
        <p:sp>
          <p:nvSpPr>
            <p:cNvPr id="10" name="Freeform 10"/>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grpFill/>
          </p:spPr>
        </p:sp>
      </p:grpSp>
      <p:grpSp>
        <p:nvGrpSpPr>
          <p:cNvPr id="11" name="Group 11"/>
          <p:cNvGrpSpPr/>
          <p:nvPr/>
        </p:nvGrpSpPr>
        <p:grpSpPr>
          <a:xfrm rot="7314931">
            <a:off x="10149057" y="7879829"/>
            <a:ext cx="915820" cy="735486"/>
            <a:chOff x="0" y="0"/>
            <a:chExt cx="706752" cy="508000"/>
          </a:xfrm>
          <a:solidFill>
            <a:schemeClr val="bg1"/>
          </a:solidFill>
        </p:grpSpPr>
        <p:sp>
          <p:nvSpPr>
            <p:cNvPr id="12" name="Freeform 12"/>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grpFill/>
          </p:spPr>
        </p:sp>
      </p:grpSp>
      <p:grpSp>
        <p:nvGrpSpPr>
          <p:cNvPr id="13" name="Group 13"/>
          <p:cNvGrpSpPr/>
          <p:nvPr/>
        </p:nvGrpSpPr>
        <p:grpSpPr>
          <a:xfrm rot="7314931">
            <a:off x="14015621" y="1671685"/>
            <a:ext cx="915820" cy="735486"/>
            <a:chOff x="0" y="0"/>
            <a:chExt cx="706752" cy="508000"/>
          </a:xfrm>
          <a:solidFill>
            <a:schemeClr val="bg1"/>
          </a:solidFill>
        </p:grpSpPr>
        <p:sp>
          <p:nvSpPr>
            <p:cNvPr id="14" name="Freeform 14"/>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grpFill/>
          </p:spPr>
        </p:sp>
      </p:grpSp>
      <p:grpSp>
        <p:nvGrpSpPr>
          <p:cNvPr id="15" name="Group 15"/>
          <p:cNvGrpSpPr/>
          <p:nvPr/>
        </p:nvGrpSpPr>
        <p:grpSpPr>
          <a:xfrm rot="-8885068">
            <a:off x="8978267" y="2842475"/>
            <a:ext cx="915820" cy="735486"/>
            <a:chOff x="0" y="0"/>
            <a:chExt cx="706752" cy="508000"/>
          </a:xfrm>
          <a:solidFill>
            <a:schemeClr val="bg1"/>
          </a:solidFill>
        </p:grpSpPr>
        <p:sp>
          <p:nvSpPr>
            <p:cNvPr id="16" name="Freeform 16"/>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grpFill/>
          </p:spPr>
        </p:sp>
      </p:grpSp>
      <p:grpSp>
        <p:nvGrpSpPr>
          <p:cNvPr id="17" name="Group 17"/>
          <p:cNvGrpSpPr/>
          <p:nvPr/>
        </p:nvGrpSpPr>
        <p:grpSpPr>
          <a:xfrm rot="-8885068">
            <a:off x="15186411" y="6709039"/>
            <a:ext cx="915820" cy="735486"/>
            <a:chOff x="0" y="0"/>
            <a:chExt cx="706752" cy="508000"/>
          </a:xfrm>
          <a:solidFill>
            <a:schemeClr val="bg1"/>
          </a:solidFill>
        </p:grpSpPr>
        <p:sp>
          <p:nvSpPr>
            <p:cNvPr id="18" name="Freeform 18"/>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grpFill/>
          </p:spPr>
        </p:sp>
      </p:grpSp>
      <p:grpSp>
        <p:nvGrpSpPr>
          <p:cNvPr id="19" name="Group 19"/>
          <p:cNvGrpSpPr/>
          <p:nvPr/>
        </p:nvGrpSpPr>
        <p:grpSpPr>
          <a:xfrm rot="9043094">
            <a:off x="8892708" y="6564359"/>
            <a:ext cx="915820" cy="735486"/>
            <a:chOff x="0" y="0"/>
            <a:chExt cx="706752" cy="508000"/>
          </a:xfrm>
          <a:solidFill>
            <a:schemeClr val="bg1"/>
          </a:solidFill>
        </p:grpSpPr>
        <p:sp>
          <p:nvSpPr>
            <p:cNvPr id="20" name="Freeform 20"/>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grpFill/>
          </p:spPr>
        </p:sp>
      </p:grpSp>
      <p:grpSp>
        <p:nvGrpSpPr>
          <p:cNvPr id="21" name="Group 21"/>
          <p:cNvGrpSpPr/>
          <p:nvPr/>
        </p:nvGrpSpPr>
        <p:grpSpPr>
          <a:xfrm rot="9043094">
            <a:off x="15271970" y="2987155"/>
            <a:ext cx="915820" cy="735486"/>
            <a:chOff x="0" y="0"/>
            <a:chExt cx="706752" cy="508000"/>
          </a:xfrm>
          <a:solidFill>
            <a:schemeClr val="bg1"/>
          </a:solidFill>
        </p:grpSpPr>
        <p:sp>
          <p:nvSpPr>
            <p:cNvPr id="22" name="Freeform 22"/>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grpFill/>
          </p:spPr>
        </p:sp>
      </p:grpSp>
      <p:grpSp>
        <p:nvGrpSpPr>
          <p:cNvPr id="23" name="Group 23"/>
          <p:cNvGrpSpPr/>
          <p:nvPr/>
        </p:nvGrpSpPr>
        <p:grpSpPr>
          <a:xfrm rot="-7156905">
            <a:off x="10293737" y="1586126"/>
            <a:ext cx="915820" cy="735486"/>
            <a:chOff x="0" y="0"/>
            <a:chExt cx="706752" cy="508000"/>
          </a:xfrm>
          <a:solidFill>
            <a:schemeClr val="bg1"/>
          </a:solidFill>
        </p:grpSpPr>
        <p:sp>
          <p:nvSpPr>
            <p:cNvPr id="24" name="Freeform 24"/>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grpFill/>
          </p:spPr>
        </p:sp>
      </p:grpSp>
      <p:grpSp>
        <p:nvGrpSpPr>
          <p:cNvPr id="25" name="Group 25"/>
          <p:cNvGrpSpPr/>
          <p:nvPr/>
        </p:nvGrpSpPr>
        <p:grpSpPr>
          <a:xfrm rot="-7156905">
            <a:off x="13870941" y="7965388"/>
            <a:ext cx="915820" cy="735486"/>
            <a:chOff x="0" y="0"/>
            <a:chExt cx="706752" cy="508000"/>
          </a:xfrm>
          <a:solidFill>
            <a:schemeClr val="bg1"/>
          </a:solidFill>
        </p:grpSpPr>
        <p:sp>
          <p:nvSpPr>
            <p:cNvPr id="26" name="Freeform 26"/>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grpFill/>
          </p:spPr>
        </p:sp>
      </p:grpSp>
      <p:sp>
        <p:nvSpPr>
          <p:cNvPr id="27" name="TextBox 27"/>
          <p:cNvSpPr txBox="1"/>
          <p:nvPr/>
        </p:nvSpPr>
        <p:spPr>
          <a:xfrm>
            <a:off x="10245784" y="4008710"/>
            <a:ext cx="4588930" cy="2099576"/>
          </a:xfrm>
          <a:prstGeom prst="rect">
            <a:avLst/>
          </a:prstGeom>
        </p:spPr>
        <p:txBody>
          <a:bodyPr lIns="0" tIns="0" rIns="0" bIns="0" rtlCol="0" anchor="t">
            <a:spAutoFit/>
          </a:bodyPr>
          <a:lstStyle/>
          <a:p>
            <a:pPr algn="ctr">
              <a:lnSpc>
                <a:spcPts val="17463"/>
              </a:lnSpc>
              <a:spcBef>
                <a:spcPct val="0"/>
              </a:spcBef>
            </a:pPr>
            <a:r>
              <a:rPr lang="en-US" sz="12474" spc="12" dirty="0">
                <a:solidFill>
                  <a:schemeClr val="bg1"/>
                </a:solidFill>
                <a:latin typeface="Berkshire Swash"/>
              </a:rPr>
              <a:t>4</a:t>
            </a:r>
          </a:p>
        </p:txBody>
      </p:sp>
      <p:sp>
        <p:nvSpPr>
          <p:cNvPr id="28" name="TextBox 28"/>
          <p:cNvSpPr txBox="1"/>
          <p:nvPr/>
        </p:nvSpPr>
        <p:spPr>
          <a:xfrm>
            <a:off x="11131648" y="3687144"/>
            <a:ext cx="2817992" cy="895389"/>
          </a:xfrm>
          <a:prstGeom prst="rect">
            <a:avLst/>
          </a:prstGeom>
        </p:spPr>
        <p:txBody>
          <a:bodyPr lIns="0" tIns="0" rIns="0" bIns="0" rtlCol="0" anchor="t">
            <a:spAutoFit/>
          </a:bodyPr>
          <a:lstStyle/>
          <a:p>
            <a:pPr algn="ctr">
              <a:lnSpc>
                <a:spcPts val="7347"/>
              </a:lnSpc>
              <a:spcBef>
                <a:spcPct val="0"/>
              </a:spcBef>
            </a:pPr>
            <a:r>
              <a:rPr lang="en-US" sz="5248" spc="383" dirty="0">
                <a:solidFill>
                  <a:schemeClr val="bg1"/>
                </a:solidFill>
                <a:latin typeface="Josefin Sans Bold"/>
              </a:rPr>
              <a:t>PAWSS</a:t>
            </a:r>
          </a:p>
        </p:txBody>
      </p:sp>
      <p:sp>
        <p:nvSpPr>
          <p:cNvPr id="29" name="TextBox 29"/>
          <p:cNvSpPr txBox="1"/>
          <p:nvPr/>
        </p:nvSpPr>
        <p:spPr>
          <a:xfrm>
            <a:off x="11161200" y="6339757"/>
            <a:ext cx="2817203" cy="1139607"/>
          </a:xfrm>
          <a:prstGeom prst="rect">
            <a:avLst/>
          </a:prstGeom>
        </p:spPr>
        <p:txBody>
          <a:bodyPr lIns="0" tIns="0" rIns="0" bIns="0" rtlCol="0" anchor="t">
            <a:spAutoFit/>
          </a:bodyPr>
          <a:lstStyle/>
          <a:p>
            <a:pPr algn="ctr">
              <a:lnSpc>
                <a:spcPts val="2971"/>
              </a:lnSpc>
              <a:spcBef>
                <a:spcPct val="0"/>
              </a:spcBef>
            </a:pPr>
            <a:r>
              <a:rPr lang="en-US" sz="2122" spc="154" dirty="0">
                <a:solidFill>
                  <a:schemeClr val="bg1"/>
                </a:solidFill>
                <a:latin typeface="Josefin Sans Regular"/>
              </a:rPr>
              <a:t>MODERATE TO SEVERE ALCOHOL WITHDRAWAL</a:t>
            </a:r>
          </a:p>
        </p:txBody>
      </p:sp>
      <p:sp>
        <p:nvSpPr>
          <p:cNvPr id="31" name="TextBox 30">
            <a:extLst>
              <a:ext uri="{FF2B5EF4-FFF2-40B4-BE49-F238E27FC236}">
                <a16:creationId xmlns:a16="http://schemas.microsoft.com/office/drawing/2014/main" id="{5A59A896-BF48-BC02-AD8A-B4653BDFA403}"/>
              </a:ext>
            </a:extLst>
          </p:cNvPr>
          <p:cNvSpPr txBox="1"/>
          <p:nvPr/>
        </p:nvSpPr>
        <p:spPr>
          <a:xfrm>
            <a:off x="14184625" y="9838953"/>
            <a:ext cx="3341375" cy="369332"/>
          </a:xfrm>
          <a:prstGeom prst="rect">
            <a:avLst/>
          </a:prstGeom>
          <a:noFill/>
        </p:spPr>
        <p:txBody>
          <a:bodyPr wrap="square">
            <a:spAutoFit/>
          </a:bodyPr>
          <a:lstStyle/>
          <a:p>
            <a:r>
              <a:rPr lang="en-US" b="0" i="0" u="none" strike="noStrike" dirty="0">
                <a:solidFill>
                  <a:srgbClr val="212121"/>
                </a:solidFill>
                <a:effectLst/>
                <a:latin typeface="BlinkMacSystemFont"/>
              </a:rPr>
              <a:t>Maldonado et al 2014</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902338" y="4990818"/>
            <a:ext cx="5031373" cy="5296182"/>
          </a:xfrm>
          <a:prstGeom prst="rect">
            <a:avLst/>
          </a:prstGeom>
        </p:spPr>
      </p:pic>
      <p:sp>
        <p:nvSpPr>
          <p:cNvPr id="3" name="TextBox 3"/>
          <p:cNvSpPr txBox="1"/>
          <p:nvPr/>
        </p:nvSpPr>
        <p:spPr>
          <a:xfrm>
            <a:off x="3729073" y="933450"/>
            <a:ext cx="10829854" cy="3752850"/>
          </a:xfrm>
          <a:prstGeom prst="rect">
            <a:avLst/>
          </a:prstGeom>
        </p:spPr>
        <p:txBody>
          <a:bodyPr lIns="0" tIns="0" rIns="0" bIns="0" rtlCol="0" anchor="t">
            <a:spAutoFit/>
          </a:bodyPr>
          <a:lstStyle/>
          <a:p>
            <a:pPr algn="ctr">
              <a:lnSpc>
                <a:spcPts val="9600"/>
              </a:lnSpc>
            </a:pPr>
            <a:r>
              <a:rPr lang="en-US" sz="8000" dirty="0">
                <a:solidFill>
                  <a:srgbClr val="11100E"/>
                </a:solidFill>
                <a:latin typeface="Telegraf Bold"/>
              </a:rPr>
              <a:t>Withdrawal Management Pharmacotherapy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2F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CEEC40-BB45-8104-CCC9-D62F36D64821}"/>
              </a:ext>
            </a:extLst>
          </p:cNvPr>
          <p:cNvSpPr txBox="1"/>
          <p:nvPr/>
        </p:nvSpPr>
        <p:spPr>
          <a:xfrm>
            <a:off x="1020440" y="2008501"/>
            <a:ext cx="12933614" cy="2215991"/>
          </a:xfrm>
          <a:prstGeom prst="rect">
            <a:avLst/>
          </a:prstGeom>
          <a:noFill/>
        </p:spPr>
        <p:txBody>
          <a:bodyPr wrap="square">
            <a:spAutoFit/>
          </a:bodyPr>
          <a:lstStyle/>
          <a:p>
            <a:r>
              <a:rPr lang="en-US" sz="3450" dirty="0"/>
              <a:t>•Augment GABA</a:t>
            </a:r>
          </a:p>
          <a:p>
            <a:r>
              <a:rPr lang="en-US" sz="3450" dirty="0"/>
              <a:t>•Most evidence-based treatment</a:t>
            </a:r>
          </a:p>
          <a:p>
            <a:r>
              <a:rPr lang="en-US" sz="3450" dirty="0"/>
              <a:t>•Benzodiazepines reduce incidence of seizures and recurrence</a:t>
            </a:r>
          </a:p>
          <a:p>
            <a:r>
              <a:rPr lang="en-US" sz="3450" dirty="0"/>
              <a:t>•Benzodiazepines prevent incident delirium tremens</a:t>
            </a:r>
          </a:p>
        </p:txBody>
      </p:sp>
      <p:pic>
        <p:nvPicPr>
          <p:cNvPr id="4" name="Picture 3">
            <a:extLst>
              <a:ext uri="{FF2B5EF4-FFF2-40B4-BE49-F238E27FC236}">
                <a16:creationId xmlns:a16="http://schemas.microsoft.com/office/drawing/2014/main" id="{32F8739B-56A2-E741-C9F0-B6B5089E1435}"/>
              </a:ext>
            </a:extLst>
          </p:cNvPr>
          <p:cNvPicPr>
            <a:picLocks noChangeAspect="1"/>
          </p:cNvPicPr>
          <p:nvPr/>
        </p:nvPicPr>
        <p:blipFill>
          <a:blip r:embed="rId2"/>
          <a:srcRect/>
          <a:stretch>
            <a:fillRect/>
          </a:stretch>
        </p:blipFill>
        <p:spPr>
          <a:xfrm>
            <a:off x="12249122" y="2242894"/>
            <a:ext cx="5705234" cy="2859749"/>
          </a:xfrm>
          <a:prstGeom prst="rect">
            <a:avLst/>
          </a:prstGeom>
        </p:spPr>
      </p:pic>
      <p:sp>
        <p:nvSpPr>
          <p:cNvPr id="5" name="TextBox 4">
            <a:extLst>
              <a:ext uri="{FF2B5EF4-FFF2-40B4-BE49-F238E27FC236}">
                <a16:creationId xmlns:a16="http://schemas.microsoft.com/office/drawing/2014/main" id="{91CC5EB3-8BAA-15BC-4D6C-C6921A4571A5}"/>
              </a:ext>
            </a:extLst>
          </p:cNvPr>
          <p:cNvSpPr txBox="1"/>
          <p:nvPr/>
        </p:nvSpPr>
        <p:spPr>
          <a:xfrm>
            <a:off x="15880769" y="9606710"/>
            <a:ext cx="2407231" cy="646331"/>
          </a:xfrm>
          <a:prstGeom prst="rect">
            <a:avLst/>
          </a:prstGeom>
          <a:noFill/>
        </p:spPr>
        <p:txBody>
          <a:bodyPr wrap="square">
            <a:spAutoFit/>
          </a:bodyPr>
          <a:lstStyle/>
          <a:p>
            <a:pPr>
              <a:spcBef>
                <a:spcPct val="0"/>
              </a:spcBef>
              <a:buClrTx/>
              <a:buFontTx/>
              <a:buNone/>
            </a:pPr>
            <a:r>
              <a:rPr lang="en-US" altLang="en-US" sz="1200" dirty="0"/>
              <a:t>Tiglao et al 2021</a:t>
            </a:r>
          </a:p>
          <a:p>
            <a:pPr>
              <a:spcBef>
                <a:spcPct val="0"/>
              </a:spcBef>
              <a:buClrTx/>
              <a:buFontTx/>
              <a:buNone/>
            </a:pPr>
            <a:r>
              <a:rPr lang="en-US" altLang="en-US" sz="1200" dirty="0"/>
              <a:t>Muncie, </a:t>
            </a:r>
            <a:r>
              <a:rPr lang="en-US" altLang="en-US" sz="1200" dirty="0" err="1"/>
              <a:t>Yasinian</a:t>
            </a:r>
            <a:r>
              <a:rPr lang="en-US" altLang="en-US" sz="1200" dirty="0"/>
              <a:t>, </a:t>
            </a:r>
            <a:r>
              <a:rPr lang="en-US" altLang="en-US" sz="1200" dirty="0" err="1"/>
              <a:t>Oge</a:t>
            </a:r>
            <a:r>
              <a:rPr lang="en-US" altLang="en-US" sz="1200" dirty="0"/>
              <a:t>, 2013</a:t>
            </a:r>
          </a:p>
          <a:p>
            <a:pPr>
              <a:spcBef>
                <a:spcPct val="0"/>
              </a:spcBef>
              <a:buClrTx/>
              <a:buFontTx/>
              <a:buNone/>
            </a:pPr>
            <a:r>
              <a:rPr lang="en-US" altLang="en-US" sz="1200" dirty="0"/>
              <a:t>Cohen, </a:t>
            </a:r>
            <a:r>
              <a:rPr lang="en-US" sz="1200" dirty="0">
                <a:solidFill>
                  <a:srgbClr val="212121"/>
                </a:solidFill>
                <a:ea typeface="Calibri" panose="020F0502020204030204" pitchFamily="34" charset="0"/>
              </a:rPr>
              <a:t>Alexander, </a:t>
            </a:r>
            <a:r>
              <a:rPr lang="en-US" altLang="en-US" sz="1200" dirty="0"/>
              <a:t>Holt 2022</a:t>
            </a:r>
          </a:p>
        </p:txBody>
      </p:sp>
      <p:sp>
        <p:nvSpPr>
          <p:cNvPr id="6" name="TextBox 3">
            <a:extLst>
              <a:ext uri="{FF2B5EF4-FFF2-40B4-BE49-F238E27FC236}">
                <a16:creationId xmlns:a16="http://schemas.microsoft.com/office/drawing/2014/main" id="{72052937-56C2-4BC0-46BA-ED181CEDF312}"/>
              </a:ext>
            </a:extLst>
          </p:cNvPr>
          <p:cNvSpPr txBox="1"/>
          <p:nvPr/>
        </p:nvSpPr>
        <p:spPr>
          <a:xfrm>
            <a:off x="3124200" y="463483"/>
            <a:ext cx="10829854" cy="1231106"/>
          </a:xfrm>
          <a:prstGeom prst="rect">
            <a:avLst/>
          </a:prstGeom>
        </p:spPr>
        <p:txBody>
          <a:bodyPr lIns="0" tIns="0" rIns="0" bIns="0" rtlCol="0" anchor="t">
            <a:spAutoFit/>
          </a:bodyPr>
          <a:lstStyle/>
          <a:p>
            <a:pPr algn="ctr">
              <a:lnSpc>
                <a:spcPts val="9600"/>
              </a:lnSpc>
            </a:pPr>
            <a:r>
              <a:rPr lang="en-US" sz="8000" dirty="0">
                <a:solidFill>
                  <a:srgbClr val="11100E"/>
                </a:solidFill>
                <a:latin typeface="Telegraf Bold"/>
              </a:rPr>
              <a:t>Benzodiazepines</a:t>
            </a:r>
          </a:p>
        </p:txBody>
      </p:sp>
      <p:graphicFrame>
        <p:nvGraphicFramePr>
          <p:cNvPr id="11" name="Table 10">
            <a:extLst>
              <a:ext uri="{FF2B5EF4-FFF2-40B4-BE49-F238E27FC236}">
                <a16:creationId xmlns:a16="http://schemas.microsoft.com/office/drawing/2014/main" id="{6A63BB9B-249A-B2C5-0FB4-DE56962154DD}"/>
              </a:ext>
            </a:extLst>
          </p:cNvPr>
          <p:cNvGraphicFramePr>
            <a:graphicFrameLocks noGrp="1"/>
          </p:cNvGraphicFramePr>
          <p:nvPr>
            <p:extLst>
              <p:ext uri="{D42A27DB-BD31-4B8C-83A1-F6EECF244321}">
                <p14:modId xmlns:p14="http://schemas.microsoft.com/office/powerpoint/2010/main" val="1944019527"/>
              </p:ext>
            </p:extLst>
          </p:nvPr>
        </p:nvGraphicFramePr>
        <p:xfrm>
          <a:off x="1564484" y="5319990"/>
          <a:ext cx="14728465" cy="3979104"/>
        </p:xfrm>
        <a:graphic>
          <a:graphicData uri="http://schemas.openxmlformats.org/drawingml/2006/table">
            <a:tbl>
              <a:tblPr firstRow="1" firstCol="1" bandRow="1">
                <a:tableStyleId>{5C22544A-7EE6-4342-B048-85BDC9FD1C3A}</a:tableStyleId>
              </a:tblPr>
              <a:tblGrid>
                <a:gridCol w="2292327">
                  <a:extLst>
                    <a:ext uri="{9D8B030D-6E8A-4147-A177-3AD203B41FA5}">
                      <a16:colId xmlns:a16="http://schemas.microsoft.com/office/drawing/2014/main" val="3847286849"/>
                    </a:ext>
                  </a:extLst>
                </a:gridCol>
                <a:gridCol w="3585512">
                  <a:extLst>
                    <a:ext uri="{9D8B030D-6E8A-4147-A177-3AD203B41FA5}">
                      <a16:colId xmlns:a16="http://schemas.microsoft.com/office/drawing/2014/main" val="1731106706"/>
                    </a:ext>
                  </a:extLst>
                </a:gridCol>
                <a:gridCol w="4379897">
                  <a:extLst>
                    <a:ext uri="{9D8B030D-6E8A-4147-A177-3AD203B41FA5}">
                      <a16:colId xmlns:a16="http://schemas.microsoft.com/office/drawing/2014/main" val="3780197530"/>
                    </a:ext>
                  </a:extLst>
                </a:gridCol>
                <a:gridCol w="4470729">
                  <a:extLst>
                    <a:ext uri="{9D8B030D-6E8A-4147-A177-3AD203B41FA5}">
                      <a16:colId xmlns:a16="http://schemas.microsoft.com/office/drawing/2014/main" val="3664773098"/>
                    </a:ext>
                  </a:extLst>
                </a:gridCol>
              </a:tblGrid>
              <a:tr h="1136889">
                <a:tc>
                  <a:txBody>
                    <a:bodyPr/>
                    <a:lstStyle/>
                    <a:p>
                      <a:pPr marL="0" marR="0">
                        <a:spcBef>
                          <a:spcPts val="0"/>
                        </a:spcBef>
                        <a:spcAft>
                          <a:spcPts val="0"/>
                        </a:spcAft>
                      </a:pPr>
                      <a:r>
                        <a:rPr lang="en-US" sz="3300" dirty="0">
                          <a:effectLst/>
                        </a:rPr>
                        <a:t>Day</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3300">
                          <a:effectLst/>
                        </a:rPr>
                        <a:t>Medication</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3300">
                          <a:effectLst/>
                        </a:rPr>
                        <a:t>Fixed Schedule </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3300">
                          <a:effectLst/>
                        </a:rPr>
                        <a:t>Symptom Triggered Schedule</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225840401"/>
                  </a:ext>
                </a:extLst>
              </a:tr>
              <a:tr h="568443">
                <a:tc>
                  <a:txBody>
                    <a:bodyPr/>
                    <a:lstStyle/>
                    <a:p>
                      <a:pPr marL="0" marR="0">
                        <a:spcBef>
                          <a:spcPts val="0"/>
                        </a:spcBef>
                        <a:spcAft>
                          <a:spcPts val="0"/>
                        </a:spcAft>
                      </a:pPr>
                      <a:r>
                        <a:rPr lang="en-US" sz="3300">
                          <a:effectLst/>
                        </a:rPr>
                        <a:t>1</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3300">
                          <a:effectLst/>
                        </a:rPr>
                        <a:t>Diazepam</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3300">
                          <a:effectLst/>
                        </a:rPr>
                        <a:t>10mg every 6 hours</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3300">
                          <a:effectLst/>
                        </a:rPr>
                        <a:t>10mg every 4 hours</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2403511054"/>
                  </a:ext>
                </a:extLst>
              </a:tr>
              <a:tr h="568443">
                <a:tc>
                  <a:txBody>
                    <a:bodyPr/>
                    <a:lstStyle/>
                    <a:p>
                      <a:pPr marL="0" marR="0">
                        <a:spcBef>
                          <a:spcPts val="0"/>
                        </a:spcBef>
                        <a:spcAft>
                          <a:spcPts val="0"/>
                        </a:spcAft>
                      </a:pPr>
                      <a:r>
                        <a:rPr lang="en-US" sz="3300">
                          <a:effectLst/>
                        </a:rPr>
                        <a:t>2</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3300">
                          <a:effectLst/>
                        </a:rPr>
                        <a:t>Diazepam</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3300" dirty="0">
                          <a:effectLst/>
                        </a:rPr>
                        <a:t>10mg every 8 hours</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3300">
                          <a:effectLst/>
                        </a:rPr>
                        <a:t>10mg every 6 hours</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2716982621"/>
                  </a:ext>
                </a:extLst>
              </a:tr>
              <a:tr h="568443">
                <a:tc>
                  <a:txBody>
                    <a:bodyPr/>
                    <a:lstStyle/>
                    <a:p>
                      <a:pPr marL="0" marR="0">
                        <a:spcBef>
                          <a:spcPts val="0"/>
                        </a:spcBef>
                        <a:spcAft>
                          <a:spcPts val="0"/>
                        </a:spcAft>
                      </a:pPr>
                      <a:r>
                        <a:rPr lang="en-US" sz="3300">
                          <a:effectLst/>
                        </a:rPr>
                        <a:t>3</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3300" dirty="0">
                          <a:effectLst/>
                        </a:rPr>
                        <a:t>Diazepam</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3300">
                          <a:effectLst/>
                        </a:rPr>
                        <a:t>10mg every 12 hrs</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3300">
                          <a:effectLst/>
                        </a:rPr>
                        <a:t>10mg every 6 hours</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4187815441"/>
                  </a:ext>
                </a:extLst>
              </a:tr>
              <a:tr h="568443">
                <a:tc>
                  <a:txBody>
                    <a:bodyPr/>
                    <a:lstStyle/>
                    <a:p>
                      <a:pPr marL="0" marR="0">
                        <a:spcBef>
                          <a:spcPts val="0"/>
                        </a:spcBef>
                        <a:spcAft>
                          <a:spcPts val="0"/>
                        </a:spcAft>
                      </a:pPr>
                      <a:r>
                        <a:rPr lang="en-US" sz="3300">
                          <a:effectLst/>
                        </a:rPr>
                        <a:t>4</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3300">
                          <a:effectLst/>
                        </a:rPr>
                        <a:t>Diazepam</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3300" dirty="0">
                          <a:effectLst/>
                        </a:rPr>
                        <a:t>10mg at bedtime</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3300">
                          <a:effectLst/>
                        </a:rPr>
                        <a:t>10mg every 12 hours</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2469710446"/>
                  </a:ext>
                </a:extLst>
              </a:tr>
              <a:tr h="568443">
                <a:tc>
                  <a:txBody>
                    <a:bodyPr/>
                    <a:lstStyle/>
                    <a:p>
                      <a:pPr marL="0" marR="0">
                        <a:spcBef>
                          <a:spcPts val="0"/>
                        </a:spcBef>
                        <a:spcAft>
                          <a:spcPts val="0"/>
                        </a:spcAft>
                      </a:pPr>
                      <a:r>
                        <a:rPr lang="en-US" sz="3300" dirty="0">
                          <a:effectLst/>
                        </a:rPr>
                        <a:t>5</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3300">
                          <a:effectLst/>
                        </a:rPr>
                        <a:t>Diazepam</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3300">
                          <a:effectLst/>
                        </a:rPr>
                        <a:t>10mg at bedtime</a:t>
                      </a:r>
                      <a:endParaRPr lang="en-US" sz="33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3300" dirty="0">
                          <a:effectLst/>
                        </a:rPr>
                        <a:t>10mg every 12 hours</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3240438412"/>
                  </a:ext>
                </a:extLst>
              </a:tr>
            </a:tbl>
          </a:graphicData>
        </a:graphic>
      </p:graphicFrame>
      <p:sp>
        <p:nvSpPr>
          <p:cNvPr id="12" name="TextBox 7">
            <a:extLst>
              <a:ext uri="{FF2B5EF4-FFF2-40B4-BE49-F238E27FC236}">
                <a16:creationId xmlns:a16="http://schemas.microsoft.com/office/drawing/2014/main" id="{1B32FFCF-4ED2-A146-ABE1-BB4F10E88FDC}"/>
              </a:ext>
            </a:extLst>
          </p:cNvPr>
          <p:cNvSpPr txBox="1"/>
          <p:nvPr/>
        </p:nvSpPr>
        <p:spPr>
          <a:xfrm>
            <a:off x="152400" y="9670621"/>
            <a:ext cx="6470983" cy="540597"/>
          </a:xfrm>
          <a:prstGeom prst="rect">
            <a:avLst/>
          </a:prstGeom>
        </p:spPr>
        <p:txBody>
          <a:bodyPr wrap="square" lIns="0" tIns="0" rIns="0" bIns="0" rtlCol="0" anchor="t">
            <a:spAutoFit/>
          </a:bodyPr>
          <a:lstStyle/>
          <a:p>
            <a:pPr>
              <a:lnSpc>
                <a:spcPts val="2218"/>
              </a:lnSpc>
              <a:spcBef>
                <a:spcPct val="0"/>
              </a:spcBef>
            </a:pPr>
            <a:r>
              <a:rPr lang="en-US" sz="1200" spc="144" dirty="0" err="1">
                <a:solidFill>
                  <a:srgbClr val="000000"/>
                </a:solidFill>
                <a:latin typeface="Calibri" panose="020F0502020204030204" pitchFamily="34" charset="0"/>
                <a:cs typeface="Calibri" panose="020F0502020204030204" pitchFamily="34" charset="0"/>
              </a:rPr>
              <a:t>Saitz</a:t>
            </a:r>
            <a:r>
              <a:rPr lang="en-US" sz="1200" spc="144" dirty="0">
                <a:solidFill>
                  <a:srgbClr val="000000"/>
                </a:solidFill>
                <a:latin typeface="Calibri" panose="020F0502020204030204" pitchFamily="34" charset="0"/>
                <a:cs typeface="Calibri" panose="020F0502020204030204" pitchFamily="34" charset="0"/>
              </a:rPr>
              <a:t> R, Mayo-Smith MF, Roberts MS, et al JAMA. 1994</a:t>
            </a:r>
          </a:p>
          <a:p>
            <a:pPr>
              <a:lnSpc>
                <a:spcPts val="2218"/>
              </a:lnSpc>
              <a:spcBef>
                <a:spcPct val="0"/>
              </a:spcBef>
            </a:pPr>
            <a:r>
              <a:rPr lang="en-US" sz="1200" spc="144" dirty="0" err="1">
                <a:solidFill>
                  <a:srgbClr val="000000"/>
                </a:solidFill>
                <a:latin typeface="Calibri" panose="020F0502020204030204" pitchFamily="34" charset="0"/>
                <a:cs typeface="Calibri" panose="020F0502020204030204" pitchFamily="34" charset="0"/>
              </a:rPr>
              <a:t>Sereny</a:t>
            </a:r>
            <a:r>
              <a:rPr lang="en-US" sz="1200" spc="144" dirty="0">
                <a:solidFill>
                  <a:srgbClr val="000000"/>
                </a:solidFill>
                <a:latin typeface="Calibri" panose="020F0502020204030204" pitchFamily="34" charset="0"/>
                <a:cs typeface="Calibri" panose="020F0502020204030204" pitchFamily="34" charset="0"/>
              </a:rPr>
              <a:t> 1965, </a:t>
            </a:r>
            <a:r>
              <a:rPr lang="en-US" sz="1200" spc="144" dirty="0" err="1">
                <a:solidFill>
                  <a:srgbClr val="000000"/>
                </a:solidFill>
                <a:latin typeface="Calibri" panose="020F0502020204030204" pitchFamily="34" charset="0"/>
                <a:cs typeface="Calibri" panose="020F0502020204030204" pitchFamily="34" charset="0"/>
              </a:rPr>
              <a:t>Kiam</a:t>
            </a:r>
            <a:r>
              <a:rPr lang="en-US" sz="1200" spc="144" dirty="0">
                <a:solidFill>
                  <a:srgbClr val="000000"/>
                </a:solidFill>
                <a:latin typeface="Calibri" panose="020F0502020204030204" pitchFamily="34" charset="0"/>
                <a:cs typeface="Calibri" panose="020F0502020204030204" pitchFamily="34" charset="0"/>
              </a:rPr>
              <a:t> 1969, </a:t>
            </a:r>
            <a:r>
              <a:rPr lang="en-US" sz="1200" spc="144" dirty="0" err="1">
                <a:solidFill>
                  <a:srgbClr val="000000"/>
                </a:solidFill>
                <a:latin typeface="Calibri" panose="020F0502020204030204" pitchFamily="34" charset="0"/>
                <a:cs typeface="Calibri" panose="020F0502020204030204" pitchFamily="34" charset="0"/>
              </a:rPr>
              <a:t>Zilm</a:t>
            </a:r>
            <a:r>
              <a:rPr lang="en-US" sz="1200" spc="144" dirty="0">
                <a:solidFill>
                  <a:srgbClr val="000000"/>
                </a:solidFill>
                <a:latin typeface="Calibri" panose="020F0502020204030204" pitchFamily="34" charset="0"/>
                <a:cs typeface="Calibri" panose="020F0502020204030204" pitchFamily="34" charset="0"/>
              </a:rPr>
              <a:t> 1980, Sellers 1983, Naranjo 1983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2F3"/>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6139BCDE-1AAE-7D7B-476D-CF5585E4411C}"/>
              </a:ext>
            </a:extLst>
          </p:cNvPr>
          <p:cNvSpPr txBox="1"/>
          <p:nvPr/>
        </p:nvSpPr>
        <p:spPr>
          <a:xfrm>
            <a:off x="3124200" y="463483"/>
            <a:ext cx="10829854" cy="1231106"/>
          </a:xfrm>
          <a:prstGeom prst="rect">
            <a:avLst/>
          </a:prstGeom>
        </p:spPr>
        <p:txBody>
          <a:bodyPr lIns="0" tIns="0" rIns="0" bIns="0" rtlCol="0" anchor="t">
            <a:spAutoFit/>
          </a:bodyPr>
          <a:lstStyle/>
          <a:p>
            <a:pPr algn="ctr">
              <a:lnSpc>
                <a:spcPts val="9600"/>
              </a:lnSpc>
            </a:pPr>
            <a:r>
              <a:rPr lang="en-US" sz="8000" dirty="0">
                <a:solidFill>
                  <a:srgbClr val="11100E"/>
                </a:solidFill>
                <a:latin typeface="Telegraf Bold"/>
              </a:rPr>
              <a:t>Gabapentin</a:t>
            </a:r>
          </a:p>
        </p:txBody>
      </p:sp>
      <p:pic>
        <p:nvPicPr>
          <p:cNvPr id="5" name="Picture 3">
            <a:extLst>
              <a:ext uri="{FF2B5EF4-FFF2-40B4-BE49-F238E27FC236}">
                <a16:creationId xmlns:a16="http://schemas.microsoft.com/office/drawing/2014/main" id="{A57C25FD-00BB-88E2-980B-22B8B61A479F}"/>
              </a:ext>
            </a:extLst>
          </p:cNvPr>
          <p:cNvPicPr>
            <a:picLocks noChangeAspect="1"/>
          </p:cNvPicPr>
          <p:nvPr/>
        </p:nvPicPr>
        <p:blipFill>
          <a:blip r:embed="rId3"/>
          <a:srcRect/>
          <a:stretch>
            <a:fillRect/>
          </a:stretch>
        </p:blipFill>
        <p:spPr>
          <a:xfrm>
            <a:off x="13106400" y="1252457"/>
            <a:ext cx="4685547" cy="2348631"/>
          </a:xfrm>
          <a:prstGeom prst="rect">
            <a:avLst/>
          </a:prstGeom>
        </p:spPr>
      </p:pic>
      <p:sp>
        <p:nvSpPr>
          <p:cNvPr id="8" name="Content Placeholder 2">
            <a:extLst>
              <a:ext uri="{FF2B5EF4-FFF2-40B4-BE49-F238E27FC236}">
                <a16:creationId xmlns:a16="http://schemas.microsoft.com/office/drawing/2014/main" id="{0E5443F5-F495-A398-CA17-2AD22CF1F7BA}"/>
              </a:ext>
            </a:extLst>
          </p:cNvPr>
          <p:cNvSpPr txBox="1">
            <a:spLocks/>
          </p:cNvSpPr>
          <p:nvPr/>
        </p:nvSpPr>
        <p:spPr>
          <a:xfrm>
            <a:off x="970486" y="2247900"/>
            <a:ext cx="12288314" cy="32822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•GABA Analog</a:t>
            </a:r>
          </a:p>
          <a:p>
            <a:pPr marL="0" indent="0">
              <a:buNone/>
            </a:pPr>
            <a:r>
              <a:rPr lang="en-US" dirty="0"/>
              <a:t>•Individuals with very mild withdrawal (CIWA-</a:t>
            </a:r>
            <a:r>
              <a:rPr lang="en-US" dirty="0" err="1"/>
              <a:t>Ar</a:t>
            </a:r>
            <a:r>
              <a:rPr lang="en-US" dirty="0"/>
              <a:t>&lt;10)</a:t>
            </a:r>
          </a:p>
          <a:p>
            <a:pPr marL="0" indent="0">
              <a:buNone/>
            </a:pPr>
            <a:r>
              <a:rPr lang="en-US" dirty="0"/>
              <a:t>•Favorable option if clinician also plans to use for treatment of AUD</a:t>
            </a:r>
          </a:p>
          <a:p>
            <a:pPr marL="0" indent="0">
              <a:buNone/>
            </a:pPr>
            <a:r>
              <a:rPr lang="en-US" dirty="0"/>
              <a:t>•Efficacy in reducing mild alcohol withdrawal symptoms other than seizure and DTs</a:t>
            </a:r>
          </a:p>
          <a:p>
            <a:endParaRPr lang="en-US" dirty="0"/>
          </a:p>
        </p:txBody>
      </p:sp>
      <p:graphicFrame>
        <p:nvGraphicFramePr>
          <p:cNvPr id="9" name="Table 8">
            <a:extLst>
              <a:ext uri="{FF2B5EF4-FFF2-40B4-BE49-F238E27FC236}">
                <a16:creationId xmlns:a16="http://schemas.microsoft.com/office/drawing/2014/main" id="{F44DBD19-5E69-DD08-BA38-77F898BA74C4}"/>
              </a:ext>
            </a:extLst>
          </p:cNvPr>
          <p:cNvGraphicFramePr>
            <a:graphicFrameLocks noGrp="1"/>
          </p:cNvGraphicFramePr>
          <p:nvPr>
            <p:extLst>
              <p:ext uri="{D42A27DB-BD31-4B8C-83A1-F6EECF244321}">
                <p14:modId xmlns:p14="http://schemas.microsoft.com/office/powerpoint/2010/main" val="2665755044"/>
              </p:ext>
            </p:extLst>
          </p:nvPr>
        </p:nvGraphicFramePr>
        <p:xfrm>
          <a:off x="970486" y="5676900"/>
          <a:ext cx="12135914" cy="3657600"/>
        </p:xfrm>
        <a:graphic>
          <a:graphicData uri="http://schemas.openxmlformats.org/drawingml/2006/table">
            <a:tbl>
              <a:tblPr firstRow="1" firstCol="1" bandRow="1">
                <a:tableStyleId>{5C22544A-7EE6-4342-B048-85BDC9FD1C3A}</a:tableStyleId>
              </a:tblPr>
              <a:tblGrid>
                <a:gridCol w="1507075">
                  <a:extLst>
                    <a:ext uri="{9D8B030D-6E8A-4147-A177-3AD203B41FA5}">
                      <a16:colId xmlns:a16="http://schemas.microsoft.com/office/drawing/2014/main" val="2336109475"/>
                    </a:ext>
                  </a:extLst>
                </a:gridCol>
                <a:gridCol w="3014149">
                  <a:extLst>
                    <a:ext uri="{9D8B030D-6E8A-4147-A177-3AD203B41FA5}">
                      <a16:colId xmlns:a16="http://schemas.microsoft.com/office/drawing/2014/main" val="1534084937"/>
                    </a:ext>
                  </a:extLst>
                </a:gridCol>
                <a:gridCol w="7614690">
                  <a:extLst>
                    <a:ext uri="{9D8B030D-6E8A-4147-A177-3AD203B41FA5}">
                      <a16:colId xmlns:a16="http://schemas.microsoft.com/office/drawing/2014/main" val="4186291343"/>
                    </a:ext>
                  </a:extLst>
                </a:gridCol>
              </a:tblGrid>
              <a:tr h="731520">
                <a:tc>
                  <a:txBody>
                    <a:bodyPr/>
                    <a:lstStyle/>
                    <a:p>
                      <a:pPr marL="0" marR="0">
                        <a:spcBef>
                          <a:spcPts val="0"/>
                        </a:spcBef>
                        <a:spcAft>
                          <a:spcPts val="0"/>
                        </a:spcAft>
                      </a:pPr>
                      <a:r>
                        <a:rPr lang="en-US" sz="2800">
                          <a:effectLst/>
                        </a:rPr>
                        <a:t>Day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a:effectLst/>
                        </a:rPr>
                        <a:t>Medication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a:effectLst/>
                        </a:rPr>
                        <a:t>Dose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1777032"/>
                  </a:ext>
                </a:extLst>
              </a:tr>
              <a:tr h="731520">
                <a:tc>
                  <a:txBody>
                    <a:bodyPr/>
                    <a:lstStyle/>
                    <a:p>
                      <a:pPr marL="0" marR="0">
                        <a:spcBef>
                          <a:spcPts val="0"/>
                        </a:spcBef>
                        <a:spcAft>
                          <a:spcPts val="0"/>
                        </a:spcAft>
                      </a:pPr>
                      <a:r>
                        <a:rPr lang="en-US" sz="2800" dirty="0">
                          <a:effectLst/>
                        </a:rPr>
                        <a:t>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a:effectLst/>
                        </a:rPr>
                        <a:t>Gabapentin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a:effectLst/>
                        </a:rPr>
                        <a:t>300mg every 6 hours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19670"/>
                  </a:ext>
                </a:extLst>
              </a:tr>
              <a:tr h="731520">
                <a:tc>
                  <a:txBody>
                    <a:bodyPr/>
                    <a:lstStyle/>
                    <a:p>
                      <a:pPr marL="0" marR="0">
                        <a:spcBef>
                          <a:spcPts val="0"/>
                        </a:spcBef>
                        <a:spcAft>
                          <a:spcPts val="0"/>
                        </a:spcAft>
                      </a:pPr>
                      <a:r>
                        <a:rPr lang="en-US" sz="2800">
                          <a:effectLst/>
                        </a:rPr>
                        <a:t>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a:effectLst/>
                        </a:rPr>
                        <a:t>Gabapentin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a:effectLst/>
                        </a:rPr>
                        <a:t>300mg every 8 hours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0594646"/>
                  </a:ext>
                </a:extLst>
              </a:tr>
              <a:tr h="731520">
                <a:tc>
                  <a:txBody>
                    <a:bodyPr/>
                    <a:lstStyle/>
                    <a:p>
                      <a:pPr marL="0" marR="0">
                        <a:spcBef>
                          <a:spcPts val="0"/>
                        </a:spcBef>
                        <a:spcAft>
                          <a:spcPts val="0"/>
                        </a:spcAft>
                      </a:pPr>
                      <a:r>
                        <a:rPr lang="en-US" sz="2800">
                          <a:effectLst/>
                        </a:rPr>
                        <a:t>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a:effectLst/>
                        </a:rPr>
                        <a:t>Gabapentin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a:effectLst/>
                        </a:rPr>
                        <a:t>300mg every 12 hours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1503102"/>
                  </a:ext>
                </a:extLst>
              </a:tr>
              <a:tr h="731520">
                <a:tc>
                  <a:txBody>
                    <a:bodyPr/>
                    <a:lstStyle/>
                    <a:p>
                      <a:pPr marL="0" marR="0">
                        <a:spcBef>
                          <a:spcPts val="0"/>
                        </a:spcBef>
                        <a:spcAft>
                          <a:spcPts val="0"/>
                        </a:spcAft>
                      </a:pPr>
                      <a:r>
                        <a:rPr lang="en-US" sz="2800">
                          <a:effectLst/>
                        </a:rPr>
                        <a:t>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a:effectLst/>
                        </a:rPr>
                        <a:t>Gabapentin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a:effectLst/>
                        </a:rPr>
                        <a:t>300mg at bed time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4411427"/>
                  </a:ext>
                </a:extLst>
              </a:tr>
            </a:tbl>
          </a:graphicData>
        </a:graphic>
      </p:graphicFrame>
      <p:sp>
        <p:nvSpPr>
          <p:cNvPr id="10" name="TextBox 9">
            <a:extLst>
              <a:ext uri="{FF2B5EF4-FFF2-40B4-BE49-F238E27FC236}">
                <a16:creationId xmlns:a16="http://schemas.microsoft.com/office/drawing/2014/main" id="{6C5F1A43-1708-AC81-94D8-1AB5705D653F}"/>
              </a:ext>
            </a:extLst>
          </p:cNvPr>
          <p:cNvSpPr txBox="1"/>
          <p:nvPr/>
        </p:nvSpPr>
        <p:spPr>
          <a:xfrm>
            <a:off x="14630400" y="9867900"/>
            <a:ext cx="3161547" cy="276999"/>
          </a:xfrm>
          <a:prstGeom prst="rect">
            <a:avLst/>
          </a:prstGeom>
          <a:noFill/>
        </p:spPr>
        <p:txBody>
          <a:bodyPr wrap="square">
            <a:spAutoFit/>
          </a:bodyPr>
          <a:lstStyle/>
          <a:p>
            <a:pPr>
              <a:spcBef>
                <a:spcPct val="0"/>
              </a:spcBef>
              <a:buClrTx/>
              <a:buFontTx/>
              <a:buNone/>
            </a:pPr>
            <a:r>
              <a:rPr lang="en-US" altLang="en-US" sz="1200" dirty="0">
                <a:latin typeface="Times New Roman" panose="02020603050405020304" pitchFamily="18" charset="0"/>
              </a:rPr>
              <a:t>Cohen, </a:t>
            </a:r>
            <a:r>
              <a:rPr lang="en-US" sz="1200" dirty="0">
                <a:solidFill>
                  <a:srgbClr val="212121"/>
                </a:solidFill>
                <a:effectLst/>
                <a:latin typeface="Times New Roman" panose="02020603050405020304" pitchFamily="18" charset="0"/>
                <a:ea typeface="Calibri" panose="020F0502020204030204" pitchFamily="34" charset="0"/>
              </a:rPr>
              <a:t>Alexander</a:t>
            </a:r>
            <a:r>
              <a:rPr lang="en-US" sz="1200" dirty="0">
                <a:solidFill>
                  <a:srgbClr val="212121"/>
                </a:solidFill>
                <a:latin typeface="Times New Roman" panose="02020603050405020304" pitchFamily="18" charset="0"/>
                <a:ea typeface="Calibri" panose="020F0502020204030204" pitchFamily="34" charset="0"/>
              </a:rPr>
              <a:t>, </a:t>
            </a:r>
            <a:r>
              <a:rPr lang="en-US" altLang="en-US" sz="1200" dirty="0">
                <a:latin typeface="Times New Roman" panose="02020603050405020304" pitchFamily="18" charset="0"/>
              </a:rPr>
              <a:t>Holt 2022</a:t>
            </a:r>
            <a:endParaRPr lang="en-US" altLang="en-US" sz="1200" dirty="0">
              <a:latin typeface="Garamond" panose="02020404030301010803"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2F3"/>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9BF9283-3B3A-2ED4-FAF3-5784E57540BA}"/>
              </a:ext>
            </a:extLst>
          </p:cNvPr>
          <p:cNvSpPr txBox="1"/>
          <p:nvPr/>
        </p:nvSpPr>
        <p:spPr>
          <a:xfrm>
            <a:off x="3124200" y="463483"/>
            <a:ext cx="10829854" cy="1231106"/>
          </a:xfrm>
          <a:prstGeom prst="rect">
            <a:avLst/>
          </a:prstGeom>
        </p:spPr>
        <p:txBody>
          <a:bodyPr lIns="0" tIns="0" rIns="0" bIns="0" rtlCol="0" anchor="t">
            <a:spAutoFit/>
          </a:bodyPr>
          <a:lstStyle/>
          <a:p>
            <a:pPr algn="ctr">
              <a:lnSpc>
                <a:spcPts val="9600"/>
              </a:lnSpc>
            </a:pPr>
            <a:r>
              <a:rPr lang="en-US" sz="8000" dirty="0">
                <a:solidFill>
                  <a:srgbClr val="11100E"/>
                </a:solidFill>
                <a:latin typeface="Telegraf Bold"/>
              </a:rPr>
              <a:t>Phenobarbital</a:t>
            </a:r>
          </a:p>
        </p:txBody>
      </p:sp>
      <p:sp>
        <p:nvSpPr>
          <p:cNvPr id="5" name="TextBox 4">
            <a:extLst>
              <a:ext uri="{FF2B5EF4-FFF2-40B4-BE49-F238E27FC236}">
                <a16:creationId xmlns:a16="http://schemas.microsoft.com/office/drawing/2014/main" id="{19E486B2-DA57-FD86-AE65-13FCD53F67D0}"/>
              </a:ext>
            </a:extLst>
          </p:cNvPr>
          <p:cNvSpPr txBox="1"/>
          <p:nvPr/>
        </p:nvSpPr>
        <p:spPr>
          <a:xfrm>
            <a:off x="685800" y="1758276"/>
            <a:ext cx="10134600" cy="3124510"/>
          </a:xfrm>
          <a:prstGeom prst="rect">
            <a:avLst/>
          </a:prstGeom>
          <a:noFill/>
        </p:spPr>
        <p:txBody>
          <a:bodyPr wrap="square">
            <a:spAutoFit/>
          </a:bodyPr>
          <a:lstStyle/>
          <a:p>
            <a:pPr>
              <a:lnSpc>
                <a:spcPts val="4805"/>
              </a:lnSpc>
            </a:pPr>
            <a:r>
              <a:rPr lang="en-US" sz="3200" spc="205" dirty="0">
                <a:solidFill>
                  <a:srgbClr val="000000"/>
                </a:solidFill>
              </a:rPr>
              <a:t>• Acts on GABA and glutamate signaling</a:t>
            </a:r>
          </a:p>
          <a:p>
            <a:pPr>
              <a:lnSpc>
                <a:spcPts val="4805"/>
              </a:lnSpc>
            </a:pPr>
            <a:r>
              <a:rPr lang="en-US" sz="3200" spc="205" dirty="0">
                <a:solidFill>
                  <a:srgbClr val="000000"/>
                </a:solidFill>
              </a:rPr>
              <a:t>•Inhibits the NMDA-type glutamate receptors</a:t>
            </a:r>
          </a:p>
          <a:p>
            <a:pPr>
              <a:lnSpc>
                <a:spcPts val="4805"/>
              </a:lnSpc>
            </a:pPr>
            <a:r>
              <a:rPr lang="en-US" sz="3200" spc="205" dirty="0">
                <a:solidFill>
                  <a:srgbClr val="000000"/>
                </a:solidFill>
              </a:rPr>
              <a:t>•Increases the duration of the GABA channel opening </a:t>
            </a:r>
          </a:p>
          <a:p>
            <a:pPr>
              <a:lnSpc>
                <a:spcPts val="4805"/>
              </a:lnSpc>
            </a:pPr>
            <a:endParaRPr lang="en-US" sz="3200" spc="205" dirty="0">
              <a:solidFill>
                <a:srgbClr val="000000"/>
              </a:solidFill>
            </a:endParaRPr>
          </a:p>
        </p:txBody>
      </p:sp>
      <p:pic>
        <p:nvPicPr>
          <p:cNvPr id="4" name="Picture 3">
            <a:extLst>
              <a:ext uri="{FF2B5EF4-FFF2-40B4-BE49-F238E27FC236}">
                <a16:creationId xmlns:a16="http://schemas.microsoft.com/office/drawing/2014/main" id="{204986F8-2D2D-6E38-EFA3-2DE7EA9014B2}"/>
              </a:ext>
            </a:extLst>
          </p:cNvPr>
          <p:cNvPicPr>
            <a:picLocks noChangeAspect="1"/>
          </p:cNvPicPr>
          <p:nvPr/>
        </p:nvPicPr>
        <p:blipFill>
          <a:blip r:embed="rId3"/>
          <a:srcRect/>
          <a:stretch>
            <a:fillRect/>
          </a:stretch>
        </p:blipFill>
        <p:spPr>
          <a:xfrm>
            <a:off x="13563600" y="766893"/>
            <a:ext cx="3803489" cy="1906499"/>
          </a:xfrm>
          <a:prstGeom prst="rect">
            <a:avLst/>
          </a:prstGeom>
        </p:spPr>
      </p:pic>
      <p:sp>
        <p:nvSpPr>
          <p:cNvPr id="7" name="TextBox 6">
            <a:extLst>
              <a:ext uri="{FF2B5EF4-FFF2-40B4-BE49-F238E27FC236}">
                <a16:creationId xmlns:a16="http://schemas.microsoft.com/office/drawing/2014/main" id="{2CE1D29C-D7FE-0DFE-CBD3-551EEF4636B2}"/>
              </a:ext>
            </a:extLst>
          </p:cNvPr>
          <p:cNvSpPr txBox="1"/>
          <p:nvPr/>
        </p:nvSpPr>
        <p:spPr>
          <a:xfrm>
            <a:off x="11582400" y="2469494"/>
            <a:ext cx="6019800" cy="1842812"/>
          </a:xfrm>
          <a:prstGeom prst="rect">
            <a:avLst/>
          </a:prstGeom>
          <a:noFill/>
          <a:ln w="25400">
            <a:solidFill>
              <a:schemeClr val="accent1"/>
            </a:solidFill>
          </a:ln>
        </p:spPr>
        <p:txBody>
          <a:bodyPr wrap="square">
            <a:spAutoFit/>
          </a:bodyPr>
          <a:lstStyle/>
          <a:p>
            <a:pPr>
              <a:lnSpc>
                <a:spcPts val="4805"/>
              </a:lnSpc>
            </a:pPr>
            <a:r>
              <a:rPr lang="en-US" sz="1800" spc="205" dirty="0">
                <a:solidFill>
                  <a:srgbClr val="000000"/>
                </a:solidFill>
                <a:latin typeface="Roboto"/>
              </a:rPr>
              <a:t>NARROW THERAPEUTIC WINDOW</a:t>
            </a:r>
          </a:p>
          <a:p>
            <a:pPr>
              <a:lnSpc>
                <a:spcPts val="4805"/>
              </a:lnSpc>
            </a:pPr>
            <a:r>
              <a:rPr lang="en-US" sz="1800" spc="205" dirty="0">
                <a:solidFill>
                  <a:srgbClr val="000000"/>
                </a:solidFill>
                <a:latin typeface="Roboto"/>
              </a:rPr>
              <a:t> LONG HALF LIFE (75-126 HRS)</a:t>
            </a:r>
            <a:endParaRPr lang="en-US" spc="205" dirty="0">
              <a:solidFill>
                <a:srgbClr val="000000"/>
              </a:solidFill>
              <a:latin typeface="Roboto"/>
            </a:endParaRPr>
          </a:p>
          <a:p>
            <a:pPr>
              <a:lnSpc>
                <a:spcPts val="4805"/>
              </a:lnSpc>
            </a:pPr>
            <a:r>
              <a:rPr lang="en-US" sz="1800" spc="205" dirty="0">
                <a:solidFill>
                  <a:srgbClr val="000000"/>
                </a:solidFill>
                <a:latin typeface="Roboto"/>
              </a:rPr>
              <a:t>ONSET OF ACTION 5-30MIN (IV/IM)</a:t>
            </a:r>
            <a:r>
              <a:rPr lang="en-US" spc="205" dirty="0">
                <a:solidFill>
                  <a:srgbClr val="000000"/>
                </a:solidFill>
                <a:latin typeface="Roboto"/>
              </a:rPr>
              <a:t>; 1HR (PO</a:t>
            </a:r>
            <a:endParaRPr lang="en-US" sz="1800" spc="205" dirty="0">
              <a:solidFill>
                <a:srgbClr val="000000"/>
              </a:solidFill>
              <a:latin typeface="Roboto"/>
            </a:endParaRPr>
          </a:p>
        </p:txBody>
      </p:sp>
      <p:sp>
        <p:nvSpPr>
          <p:cNvPr id="8" name="TextBox 7">
            <a:extLst>
              <a:ext uri="{FF2B5EF4-FFF2-40B4-BE49-F238E27FC236}">
                <a16:creationId xmlns:a16="http://schemas.microsoft.com/office/drawing/2014/main" id="{87AE5292-51F2-5355-6BE6-6F3E4B5E4CCB}"/>
              </a:ext>
            </a:extLst>
          </p:cNvPr>
          <p:cNvSpPr txBox="1"/>
          <p:nvPr/>
        </p:nvSpPr>
        <p:spPr>
          <a:xfrm>
            <a:off x="385727" y="4946473"/>
            <a:ext cx="16306800" cy="4893647"/>
          </a:xfrm>
          <a:prstGeom prst="rect">
            <a:avLst/>
          </a:prstGeom>
          <a:noFill/>
          <a:ln w="25400">
            <a:solidFill>
              <a:schemeClr val="accent1"/>
            </a:solidFill>
          </a:ln>
        </p:spPr>
        <p:txBody>
          <a:bodyPr wrap="square" rtlCol="0">
            <a:spAutoFit/>
          </a:bodyPr>
          <a:lstStyle/>
          <a:p>
            <a:r>
              <a:rPr lang="en-US" sz="2400" dirty="0">
                <a:latin typeface="Roboto" panose="02000000000000000000" pitchFamily="2" charset="0"/>
                <a:ea typeface="Roboto" panose="02000000000000000000" pitchFamily="2" charset="0"/>
                <a:cs typeface="Roboto" panose="02000000000000000000" pitchFamily="2" charset="0"/>
              </a:rPr>
              <a:t>Outcomes vary by setting.</a:t>
            </a:r>
          </a:p>
          <a:p>
            <a:endParaRPr lang="en-US" sz="2400" dirty="0">
              <a:latin typeface="Roboto" panose="02000000000000000000" pitchFamily="2" charset="0"/>
              <a:ea typeface="Roboto" panose="02000000000000000000" pitchFamily="2" charset="0"/>
              <a:cs typeface="Roboto" panose="02000000000000000000" pitchFamily="2" charset="0"/>
            </a:endParaRPr>
          </a:p>
          <a:p>
            <a:pPr marL="342900" indent="-342900">
              <a:buFont typeface="Arial" panose="020B0604020202020204" pitchFamily="34" charset="0"/>
              <a:buChar char="•"/>
            </a:pPr>
            <a:r>
              <a:rPr lang="en-US" sz="2400" dirty="0">
                <a:solidFill>
                  <a:srgbClr val="2E2E2E"/>
                </a:solidFill>
                <a:latin typeface="Roboto" panose="02000000000000000000" pitchFamily="2" charset="0"/>
                <a:ea typeface="Roboto" panose="02000000000000000000" pitchFamily="2" charset="0"/>
                <a:cs typeface="Roboto" panose="02000000000000000000" pitchFamily="2" charset="0"/>
              </a:rPr>
              <a:t>Effective </a:t>
            </a:r>
            <a:r>
              <a:rPr lang="en-US" sz="2400" b="0" i="0" u="none" strike="noStrike" dirty="0">
                <a:solidFill>
                  <a:srgbClr val="2E2E2E"/>
                </a:solidFill>
                <a:effectLst/>
                <a:latin typeface="Roboto" panose="02000000000000000000" pitchFamily="2" charset="0"/>
                <a:ea typeface="Roboto" panose="02000000000000000000" pitchFamily="2" charset="0"/>
                <a:cs typeface="Roboto" panose="02000000000000000000" pitchFamily="2" charset="0"/>
              </a:rPr>
              <a:t>and well tolerated alternative to BZDs for treatment of alcohol withdrawal.</a:t>
            </a:r>
            <a:endParaRPr lang="en-US" sz="2400" dirty="0">
              <a:latin typeface="Roboto" panose="02000000000000000000" pitchFamily="2" charset="0"/>
              <a:ea typeface="Roboto" panose="02000000000000000000" pitchFamily="2" charset="0"/>
              <a:cs typeface="Roboto" panose="02000000000000000000" pitchFamily="2" charset="0"/>
            </a:endParaRPr>
          </a:p>
          <a:p>
            <a:endParaRPr lang="en-US" sz="2400" dirty="0">
              <a:latin typeface="Roboto" panose="02000000000000000000" pitchFamily="2" charset="0"/>
              <a:ea typeface="Roboto" panose="02000000000000000000" pitchFamily="2" charset="0"/>
              <a:cs typeface="Roboto" panose="02000000000000000000" pitchFamily="2" charset="0"/>
            </a:endParaRPr>
          </a:p>
          <a:p>
            <a:pPr marL="342900" indent="-342900">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Emergency Departments: </a:t>
            </a:r>
          </a:p>
          <a:p>
            <a:r>
              <a:rPr lang="en-US" sz="2400" dirty="0">
                <a:latin typeface="Roboto" panose="02000000000000000000" pitchFamily="2" charset="0"/>
                <a:ea typeface="Roboto" panose="02000000000000000000" pitchFamily="2" charset="0"/>
                <a:cs typeface="Roboto" panose="02000000000000000000" pitchFamily="2" charset="0"/>
              </a:rPr>
              <a:t>Phenobarbital when used as an adjunctive to benzodiazepines can be  benzodiazepine sparing. </a:t>
            </a:r>
            <a:r>
              <a:rPr lang="en-US" sz="2400" dirty="0" err="1">
                <a:latin typeface="Roboto" panose="02000000000000000000" pitchFamily="2" charset="0"/>
                <a:ea typeface="Roboto" panose="02000000000000000000" pitchFamily="2" charset="0"/>
                <a:cs typeface="Roboto" panose="02000000000000000000" pitchFamily="2" charset="0"/>
              </a:rPr>
              <a:t>Rosenson</a:t>
            </a:r>
            <a:r>
              <a:rPr lang="en-US" sz="2400" dirty="0">
                <a:latin typeface="Roboto" panose="02000000000000000000" pitchFamily="2" charset="0"/>
                <a:ea typeface="Roboto" panose="02000000000000000000" pitchFamily="2" charset="0"/>
                <a:cs typeface="Roboto" panose="02000000000000000000" pitchFamily="2" charset="0"/>
              </a:rPr>
              <a:t> et al 2013</a:t>
            </a:r>
          </a:p>
          <a:p>
            <a:endParaRPr lang="en-US" sz="2400" dirty="0">
              <a:latin typeface="Roboto" panose="02000000000000000000" pitchFamily="2" charset="0"/>
              <a:ea typeface="Roboto" panose="02000000000000000000" pitchFamily="2" charset="0"/>
              <a:cs typeface="Roboto" panose="02000000000000000000" pitchFamily="2" charset="0"/>
            </a:endParaRPr>
          </a:p>
          <a:p>
            <a:pPr marL="342900" indent="-342900">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ICU:</a:t>
            </a:r>
          </a:p>
          <a:p>
            <a:r>
              <a:rPr lang="en-US" sz="2400" dirty="0">
                <a:effectLst/>
                <a:latin typeface="Roboto" panose="02000000000000000000" pitchFamily="2" charset="0"/>
                <a:ea typeface="Roboto" panose="02000000000000000000" pitchFamily="2" charset="0"/>
                <a:cs typeface="Roboto" panose="02000000000000000000" pitchFamily="2" charset="0"/>
              </a:rPr>
              <a:t>Phenobarbital decreases the need for adjunctive medications- Tidwell et al 2018</a:t>
            </a:r>
          </a:p>
          <a:p>
            <a:r>
              <a:rPr lang="en-US" sz="2400" dirty="0">
                <a:latin typeface="Roboto" panose="02000000000000000000" pitchFamily="2" charset="0"/>
                <a:ea typeface="Roboto" panose="02000000000000000000" pitchFamily="2" charset="0"/>
                <a:cs typeface="Roboto" panose="02000000000000000000" pitchFamily="2" charset="0"/>
              </a:rPr>
              <a:t>Phenobarbital as an adjunct to benzodiazepines is associated with reduced ICU LOS and reduction in mechanical ventilation. </a:t>
            </a:r>
            <a:r>
              <a:rPr lang="en-US" sz="2400" dirty="0">
                <a:solidFill>
                  <a:srgbClr val="333333"/>
                </a:solidFill>
                <a:effectLst/>
                <a:latin typeface="Roboto" panose="02000000000000000000" pitchFamily="2" charset="0"/>
                <a:ea typeface="Roboto" panose="02000000000000000000" pitchFamily="2" charset="0"/>
                <a:cs typeface="Roboto" panose="02000000000000000000" pitchFamily="2" charset="0"/>
              </a:rPr>
              <a:t>Gold et al, 2007</a:t>
            </a:r>
            <a:endParaRPr lang="en-US" sz="2400" dirty="0">
              <a:latin typeface="Roboto" panose="02000000000000000000" pitchFamily="2" charset="0"/>
              <a:ea typeface="Roboto" panose="02000000000000000000" pitchFamily="2" charset="0"/>
              <a:cs typeface="Roboto" panose="02000000000000000000" pitchFamily="2" charset="0"/>
            </a:endParaRPr>
          </a:p>
          <a:p>
            <a:r>
              <a:rPr lang="en-US" sz="2400" dirty="0">
                <a:solidFill>
                  <a:srgbClr val="212121"/>
                </a:solidFill>
                <a:latin typeface="Roboto" panose="02000000000000000000" pitchFamily="2" charset="0"/>
                <a:ea typeface="Roboto" panose="02000000000000000000" pitchFamily="2" charset="0"/>
                <a:cs typeface="Roboto" panose="02000000000000000000" pitchFamily="2" charset="0"/>
              </a:rPr>
              <a:t>M</a:t>
            </a:r>
            <a:r>
              <a:rPr lang="en-US" sz="2400" b="0" i="0" u="none" strike="noStrike" dirty="0">
                <a:solidFill>
                  <a:srgbClr val="212121"/>
                </a:solidFill>
                <a:effectLst/>
                <a:latin typeface="Roboto" panose="02000000000000000000" pitchFamily="2" charset="0"/>
                <a:ea typeface="Roboto" panose="02000000000000000000" pitchFamily="2" charset="0"/>
                <a:cs typeface="Roboto" panose="02000000000000000000" pitchFamily="2" charset="0"/>
              </a:rPr>
              <a:t>echanical ventilation rates were noninferior compared with the previous benzodiazepine-based pathway for the treatment of severe AWS- Bosch et al 2021</a:t>
            </a:r>
            <a:endParaRPr lang="en-US" sz="2400" dirty="0">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061B8"/>
        </a:solidFill>
        <a:effectLst/>
      </p:bgPr>
    </p:bg>
    <p:spTree>
      <p:nvGrpSpPr>
        <p:cNvPr id="1" name=""/>
        <p:cNvGrpSpPr/>
        <p:nvPr/>
      </p:nvGrpSpPr>
      <p:grpSpPr>
        <a:xfrm>
          <a:off x="0" y="0"/>
          <a:ext cx="0" cy="0"/>
          <a:chOff x="0" y="0"/>
          <a:chExt cx="0" cy="0"/>
        </a:xfrm>
      </p:grpSpPr>
      <p:sp>
        <p:nvSpPr>
          <p:cNvPr id="2" name="TextBox 2"/>
          <p:cNvSpPr txBox="1"/>
          <p:nvPr/>
        </p:nvSpPr>
        <p:spPr>
          <a:xfrm>
            <a:off x="7376912" y="294627"/>
            <a:ext cx="10911088" cy="7674088"/>
          </a:xfrm>
          <a:prstGeom prst="rect">
            <a:avLst/>
          </a:prstGeom>
        </p:spPr>
        <p:txBody>
          <a:bodyPr lIns="0" tIns="0" rIns="0" bIns="0" rtlCol="0" anchor="t">
            <a:spAutoFit/>
          </a:bodyPr>
          <a:lstStyle/>
          <a:p>
            <a:pPr>
              <a:lnSpc>
                <a:spcPts val="6438"/>
              </a:lnSpc>
            </a:pPr>
            <a:r>
              <a:rPr lang="en-US" sz="5365" dirty="0">
                <a:solidFill>
                  <a:srgbClr val="FFFFFF"/>
                </a:solidFill>
                <a:latin typeface="Telegraf Bold"/>
              </a:rPr>
              <a:t>After 3 days in the hospital </a:t>
            </a:r>
          </a:p>
          <a:p>
            <a:pPr>
              <a:lnSpc>
                <a:spcPts val="6438"/>
              </a:lnSpc>
            </a:pPr>
            <a:r>
              <a:rPr lang="en-US" sz="5365" dirty="0">
                <a:solidFill>
                  <a:srgbClr val="FFFFFF"/>
                </a:solidFill>
                <a:latin typeface="Telegraf Bold"/>
              </a:rPr>
              <a:t>DT is no longer showing signs of alcohol withdrawal. He shares that his drinking escalated during the COVID-19 pandemic and his depression worsened. He expresses interest in getting help with drinking problem. </a:t>
            </a:r>
          </a:p>
          <a:p>
            <a:pPr>
              <a:lnSpc>
                <a:spcPts val="1093"/>
              </a:lnSpc>
            </a:pPr>
            <a:endParaRPr lang="en-US" sz="5365" dirty="0">
              <a:solidFill>
                <a:srgbClr val="FFFFFF"/>
              </a:solidFill>
              <a:latin typeface="Telegraf Bold"/>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158" y="772247"/>
            <a:ext cx="7500575" cy="90866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061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898426" y="2013535"/>
            <a:ext cx="5571338" cy="6259930"/>
          </a:xfrm>
          <a:prstGeom prst="rect">
            <a:avLst/>
          </a:prstGeom>
        </p:spPr>
      </p:pic>
      <p:sp>
        <p:nvSpPr>
          <p:cNvPr id="3" name="TextBox 3"/>
          <p:cNvSpPr txBox="1"/>
          <p:nvPr/>
        </p:nvSpPr>
        <p:spPr>
          <a:xfrm>
            <a:off x="1028700" y="933450"/>
            <a:ext cx="16230600" cy="1231106"/>
          </a:xfrm>
          <a:prstGeom prst="rect">
            <a:avLst/>
          </a:prstGeom>
        </p:spPr>
        <p:txBody>
          <a:bodyPr lIns="0" tIns="0" rIns="0" bIns="0" rtlCol="0" anchor="t">
            <a:spAutoFit/>
          </a:bodyPr>
          <a:lstStyle/>
          <a:p>
            <a:pPr algn="ctr">
              <a:lnSpc>
                <a:spcPts val="9600"/>
              </a:lnSpc>
            </a:pPr>
            <a:r>
              <a:rPr lang="en-US" sz="8000" dirty="0">
                <a:solidFill>
                  <a:schemeClr val="bg1"/>
                </a:solidFill>
                <a:latin typeface="Telegraf Bold"/>
              </a:rPr>
              <a:t>Alcohol and the Pandemic </a:t>
            </a:r>
          </a:p>
        </p:txBody>
      </p:sp>
      <p:pic>
        <p:nvPicPr>
          <p:cNvPr id="4" name="Picture 4"/>
          <p:cNvPicPr>
            <a:picLocks noChangeAspect="1"/>
          </p:cNvPicPr>
          <p:nvPr/>
        </p:nvPicPr>
        <p:blipFill>
          <a:blip r:embed="rId2"/>
          <a:srcRect/>
          <a:stretch>
            <a:fillRect/>
          </a:stretch>
        </p:blipFill>
        <p:spPr>
          <a:xfrm>
            <a:off x="1334624" y="2247900"/>
            <a:ext cx="5571338" cy="6259930"/>
          </a:xfrm>
          <a:prstGeom prst="rect">
            <a:avLst/>
          </a:prstGeom>
        </p:spPr>
      </p:pic>
      <p:sp>
        <p:nvSpPr>
          <p:cNvPr id="5" name="TextBox 5"/>
          <p:cNvSpPr txBox="1"/>
          <p:nvPr/>
        </p:nvSpPr>
        <p:spPr>
          <a:xfrm>
            <a:off x="6905962" y="3524655"/>
            <a:ext cx="3992463" cy="3682675"/>
          </a:xfrm>
          <a:prstGeom prst="rect">
            <a:avLst/>
          </a:prstGeom>
        </p:spPr>
        <p:txBody>
          <a:bodyPr lIns="0" tIns="0" rIns="0" bIns="0" rtlCol="0" anchor="t">
            <a:spAutoFit/>
          </a:bodyPr>
          <a:lstStyle/>
          <a:p>
            <a:pPr algn="ctr">
              <a:lnSpc>
                <a:spcPts val="7279"/>
              </a:lnSpc>
            </a:pPr>
            <a:r>
              <a:rPr lang="en-US" sz="5199" dirty="0">
                <a:solidFill>
                  <a:schemeClr val="bg1"/>
                </a:solidFill>
                <a:latin typeface="Canva Sans Bold"/>
              </a:rPr>
              <a:t>Alcohol </a:t>
            </a:r>
          </a:p>
          <a:p>
            <a:pPr algn="ctr">
              <a:lnSpc>
                <a:spcPts val="7279"/>
              </a:lnSpc>
            </a:pPr>
            <a:r>
              <a:rPr lang="en-US" sz="5199" dirty="0">
                <a:solidFill>
                  <a:schemeClr val="bg1"/>
                </a:solidFill>
                <a:latin typeface="Canva Sans Bold"/>
              </a:rPr>
              <a:t>use disorder</a:t>
            </a:r>
          </a:p>
          <a:p>
            <a:pPr algn="ctr">
              <a:lnSpc>
                <a:spcPts val="7279"/>
              </a:lnSpc>
            </a:pPr>
            <a:r>
              <a:rPr lang="en-US" sz="5199" dirty="0">
                <a:solidFill>
                  <a:schemeClr val="bg1"/>
                </a:solidFill>
                <a:latin typeface="Canva Sans Bold"/>
              </a:rPr>
              <a:t> diagnoses </a:t>
            </a:r>
          </a:p>
        </p:txBody>
      </p:sp>
      <p:sp>
        <p:nvSpPr>
          <p:cNvPr id="6" name="TextBox 6"/>
          <p:cNvSpPr txBox="1"/>
          <p:nvPr/>
        </p:nvSpPr>
        <p:spPr>
          <a:xfrm>
            <a:off x="2124062" y="6164350"/>
            <a:ext cx="3992463" cy="887095"/>
          </a:xfrm>
          <a:prstGeom prst="rect">
            <a:avLst/>
          </a:prstGeom>
        </p:spPr>
        <p:txBody>
          <a:bodyPr lIns="0" tIns="0" rIns="0" bIns="0" rtlCol="0" anchor="t">
            <a:spAutoFit/>
          </a:bodyPr>
          <a:lstStyle/>
          <a:p>
            <a:pPr algn="ctr">
              <a:lnSpc>
                <a:spcPts val="7279"/>
              </a:lnSpc>
            </a:pPr>
            <a:r>
              <a:rPr lang="en-US" sz="5199">
                <a:solidFill>
                  <a:srgbClr val="11100E"/>
                </a:solidFill>
                <a:latin typeface="Canva Sans Bold"/>
              </a:rPr>
              <a:t>2019</a:t>
            </a:r>
          </a:p>
        </p:txBody>
      </p:sp>
      <p:sp>
        <p:nvSpPr>
          <p:cNvPr id="7" name="TextBox 7"/>
          <p:cNvSpPr txBox="1"/>
          <p:nvPr/>
        </p:nvSpPr>
        <p:spPr>
          <a:xfrm>
            <a:off x="11687863" y="6164350"/>
            <a:ext cx="3992463" cy="887095"/>
          </a:xfrm>
          <a:prstGeom prst="rect">
            <a:avLst/>
          </a:prstGeom>
        </p:spPr>
        <p:txBody>
          <a:bodyPr lIns="0" tIns="0" rIns="0" bIns="0" rtlCol="0" anchor="t">
            <a:spAutoFit/>
          </a:bodyPr>
          <a:lstStyle/>
          <a:p>
            <a:pPr algn="ctr">
              <a:lnSpc>
                <a:spcPts val="7279"/>
              </a:lnSpc>
            </a:pPr>
            <a:r>
              <a:rPr lang="en-US" sz="5199">
                <a:solidFill>
                  <a:srgbClr val="11100E"/>
                </a:solidFill>
                <a:latin typeface="Canva Sans Bold"/>
              </a:rPr>
              <a:t>2020</a:t>
            </a:r>
          </a:p>
        </p:txBody>
      </p:sp>
      <p:sp>
        <p:nvSpPr>
          <p:cNvPr id="8" name="TextBox 8"/>
          <p:cNvSpPr txBox="1"/>
          <p:nvPr/>
        </p:nvSpPr>
        <p:spPr>
          <a:xfrm>
            <a:off x="11207900" y="8490421"/>
            <a:ext cx="5540966" cy="993665"/>
          </a:xfrm>
          <a:prstGeom prst="rect">
            <a:avLst/>
          </a:prstGeom>
        </p:spPr>
        <p:txBody>
          <a:bodyPr lIns="0" tIns="0" rIns="0" bIns="0" rtlCol="0" anchor="t">
            <a:spAutoFit/>
          </a:bodyPr>
          <a:lstStyle/>
          <a:p>
            <a:pPr algn="ctr">
              <a:lnSpc>
                <a:spcPts val="8172"/>
              </a:lnSpc>
            </a:pPr>
            <a:r>
              <a:rPr lang="en-US" sz="5837" dirty="0">
                <a:solidFill>
                  <a:schemeClr val="bg1"/>
                </a:solidFill>
                <a:latin typeface="Canva Sans Bold"/>
              </a:rPr>
              <a:t>28.3 million  </a:t>
            </a:r>
          </a:p>
        </p:txBody>
      </p:sp>
      <p:sp>
        <p:nvSpPr>
          <p:cNvPr id="9" name="TextBox 9"/>
          <p:cNvSpPr txBox="1"/>
          <p:nvPr/>
        </p:nvSpPr>
        <p:spPr>
          <a:xfrm>
            <a:off x="1799144" y="8471371"/>
            <a:ext cx="5540966" cy="1113785"/>
          </a:xfrm>
          <a:prstGeom prst="rect">
            <a:avLst/>
          </a:prstGeom>
        </p:spPr>
        <p:txBody>
          <a:bodyPr wrap="square" lIns="0" tIns="0" rIns="0" bIns="0" rtlCol="0" anchor="t">
            <a:spAutoFit/>
          </a:bodyPr>
          <a:lstStyle/>
          <a:p>
            <a:pPr algn="ctr">
              <a:lnSpc>
                <a:spcPts val="9101"/>
              </a:lnSpc>
            </a:pPr>
            <a:r>
              <a:rPr lang="en-US" sz="6501" dirty="0">
                <a:solidFill>
                  <a:schemeClr val="bg1"/>
                </a:solidFill>
                <a:latin typeface="Canva Sans Bold"/>
              </a:rPr>
              <a:t>14.5 million</a:t>
            </a:r>
          </a:p>
        </p:txBody>
      </p:sp>
      <p:sp>
        <p:nvSpPr>
          <p:cNvPr id="11" name="TextBox 10">
            <a:extLst>
              <a:ext uri="{FF2B5EF4-FFF2-40B4-BE49-F238E27FC236}">
                <a16:creationId xmlns:a16="http://schemas.microsoft.com/office/drawing/2014/main" id="{67F15CBB-3CB2-ECD4-839D-3683D3EF7B6C}"/>
              </a:ext>
            </a:extLst>
          </p:cNvPr>
          <p:cNvSpPr txBox="1"/>
          <p:nvPr/>
        </p:nvSpPr>
        <p:spPr>
          <a:xfrm>
            <a:off x="11963400" y="9701042"/>
            <a:ext cx="4086562" cy="369332"/>
          </a:xfrm>
          <a:prstGeom prst="rect">
            <a:avLst/>
          </a:prstGeom>
          <a:noFill/>
        </p:spPr>
        <p:txBody>
          <a:bodyPr wrap="square">
            <a:spAutoFit/>
          </a:bodyPr>
          <a:lstStyle/>
          <a:p>
            <a:r>
              <a:rPr lang="en-US" sz="1800" spc="144" dirty="0">
                <a:solidFill>
                  <a:srgbClr val="000000"/>
                </a:solidFill>
                <a:latin typeface="Roboto Bold"/>
              </a:rPr>
              <a:t>SAMHSA 2021, NSDUH 2020</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061B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2255" r="2255"/>
          <a:stretch>
            <a:fillRect/>
          </a:stretch>
        </p:blipFill>
        <p:spPr>
          <a:xfrm>
            <a:off x="304800" y="1714500"/>
            <a:ext cx="17830800" cy="2400502"/>
          </a:xfrm>
          <a:prstGeom prst="rect">
            <a:avLst/>
          </a:prstGeom>
          <a:solidFill>
            <a:schemeClr val="bg1"/>
          </a:solidFill>
        </p:spPr>
      </p:pic>
      <p:pic>
        <p:nvPicPr>
          <p:cNvPr id="2" name="Picture 2"/>
          <p:cNvPicPr>
            <a:picLocks noChangeAspect="1"/>
          </p:cNvPicPr>
          <p:nvPr/>
        </p:nvPicPr>
        <p:blipFill>
          <a:blip r:embed="rId4"/>
          <a:srcRect/>
          <a:stretch>
            <a:fillRect/>
          </a:stretch>
        </p:blipFill>
        <p:spPr>
          <a:xfrm>
            <a:off x="3103163" y="3771900"/>
            <a:ext cx="12006858" cy="6324600"/>
          </a:xfrm>
          <a:prstGeom prst="rect">
            <a:avLst/>
          </a:prstGeom>
        </p:spPr>
      </p:pic>
      <p:sp>
        <p:nvSpPr>
          <p:cNvPr id="4" name="TextBox 4"/>
          <p:cNvSpPr txBox="1"/>
          <p:nvPr/>
        </p:nvSpPr>
        <p:spPr>
          <a:xfrm>
            <a:off x="1028700" y="611258"/>
            <a:ext cx="16230600" cy="1231106"/>
          </a:xfrm>
          <a:prstGeom prst="rect">
            <a:avLst/>
          </a:prstGeom>
        </p:spPr>
        <p:txBody>
          <a:bodyPr lIns="0" tIns="0" rIns="0" bIns="0" rtlCol="0" anchor="t">
            <a:spAutoFit/>
          </a:bodyPr>
          <a:lstStyle/>
          <a:p>
            <a:pPr algn="ctr">
              <a:lnSpc>
                <a:spcPts val="9600"/>
              </a:lnSpc>
            </a:pPr>
            <a:r>
              <a:rPr lang="en-US" sz="8000" dirty="0">
                <a:solidFill>
                  <a:schemeClr val="bg1"/>
                </a:solidFill>
                <a:latin typeface="Telegraf Bold"/>
              </a:rPr>
              <a:t>Alcohol and the Pandemic </a:t>
            </a:r>
          </a:p>
        </p:txBody>
      </p:sp>
      <p:sp>
        <p:nvSpPr>
          <p:cNvPr id="6" name="TextBox 5">
            <a:extLst>
              <a:ext uri="{FF2B5EF4-FFF2-40B4-BE49-F238E27FC236}">
                <a16:creationId xmlns:a16="http://schemas.microsoft.com/office/drawing/2014/main" id="{BE866DEA-6EDF-941D-3CB3-F73C31ADFBDE}"/>
              </a:ext>
            </a:extLst>
          </p:cNvPr>
          <p:cNvSpPr txBox="1"/>
          <p:nvPr/>
        </p:nvSpPr>
        <p:spPr>
          <a:xfrm>
            <a:off x="15243811" y="9867900"/>
            <a:ext cx="2891789" cy="369332"/>
          </a:xfrm>
          <a:prstGeom prst="rect">
            <a:avLst/>
          </a:prstGeom>
          <a:noFill/>
        </p:spPr>
        <p:txBody>
          <a:bodyPr wrap="square">
            <a:spAutoFit/>
          </a:bodyPr>
          <a:lstStyle/>
          <a:p>
            <a:r>
              <a:rPr lang="en-US" sz="1800" b="1" dirty="0">
                <a:latin typeface="Roboto" panose="02000000000000000000" pitchFamily="2" charset="0"/>
                <a:ea typeface="Roboto" panose="02000000000000000000" pitchFamily="2" charset="0"/>
              </a:rPr>
              <a:t>White et al JAMA 2022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061B8"/>
        </a:solidFill>
        <a:effectLst/>
      </p:bgPr>
    </p:bg>
    <p:spTree>
      <p:nvGrpSpPr>
        <p:cNvPr id="1" name=""/>
        <p:cNvGrpSpPr/>
        <p:nvPr/>
      </p:nvGrpSpPr>
      <p:grpSpPr>
        <a:xfrm>
          <a:off x="0" y="0"/>
          <a:ext cx="0" cy="0"/>
          <a:chOff x="0" y="0"/>
          <a:chExt cx="0" cy="0"/>
        </a:xfrm>
      </p:grpSpPr>
      <p:sp>
        <p:nvSpPr>
          <p:cNvPr id="4" name="TextBox 4"/>
          <p:cNvSpPr txBox="1"/>
          <p:nvPr/>
        </p:nvSpPr>
        <p:spPr>
          <a:xfrm>
            <a:off x="1028700" y="611258"/>
            <a:ext cx="16230600" cy="1231106"/>
          </a:xfrm>
          <a:prstGeom prst="rect">
            <a:avLst/>
          </a:prstGeom>
        </p:spPr>
        <p:txBody>
          <a:bodyPr lIns="0" tIns="0" rIns="0" bIns="0" rtlCol="0" anchor="t">
            <a:spAutoFit/>
          </a:bodyPr>
          <a:lstStyle/>
          <a:p>
            <a:pPr algn="ctr">
              <a:lnSpc>
                <a:spcPts val="9600"/>
              </a:lnSpc>
            </a:pPr>
            <a:r>
              <a:rPr lang="en-US" sz="8000" dirty="0">
                <a:solidFill>
                  <a:schemeClr val="bg1"/>
                </a:solidFill>
                <a:latin typeface="Telegraf Bold"/>
              </a:rPr>
              <a:t>Alcohol and the Pandemic </a:t>
            </a:r>
          </a:p>
        </p:txBody>
      </p:sp>
      <p:sp>
        <p:nvSpPr>
          <p:cNvPr id="6" name="TextBox 5">
            <a:extLst>
              <a:ext uri="{FF2B5EF4-FFF2-40B4-BE49-F238E27FC236}">
                <a16:creationId xmlns:a16="http://schemas.microsoft.com/office/drawing/2014/main" id="{BE866DEA-6EDF-941D-3CB3-F73C31ADFBDE}"/>
              </a:ext>
            </a:extLst>
          </p:cNvPr>
          <p:cNvSpPr txBox="1"/>
          <p:nvPr/>
        </p:nvSpPr>
        <p:spPr>
          <a:xfrm>
            <a:off x="16687800" y="9867900"/>
            <a:ext cx="2510789" cy="382623"/>
          </a:xfrm>
          <a:prstGeom prst="rect">
            <a:avLst/>
          </a:prstGeom>
          <a:noFill/>
        </p:spPr>
        <p:txBody>
          <a:bodyPr wrap="square">
            <a:spAutoFit/>
          </a:bodyPr>
          <a:lstStyle/>
          <a:p>
            <a:r>
              <a:rPr lang="en-US" b="1" dirty="0">
                <a:latin typeface="Roboto" panose="02000000000000000000" pitchFamily="2" charset="0"/>
                <a:ea typeface="Roboto" panose="02000000000000000000" pitchFamily="2" charset="0"/>
              </a:rPr>
              <a:t>CDC, 2022</a:t>
            </a:r>
            <a:endParaRPr lang="en-US" sz="1800" b="1" dirty="0">
              <a:latin typeface="Roboto" panose="02000000000000000000" pitchFamily="2" charset="0"/>
              <a:ea typeface="Roboto" panose="02000000000000000000" pitchFamily="2" charset="0"/>
            </a:endParaRPr>
          </a:p>
        </p:txBody>
      </p:sp>
      <p:pic>
        <p:nvPicPr>
          <p:cNvPr id="5" name="Picture 4" descr="Chart, bar chart&#10;&#10;Description automatically generated">
            <a:extLst>
              <a:ext uri="{FF2B5EF4-FFF2-40B4-BE49-F238E27FC236}">
                <a16:creationId xmlns:a16="http://schemas.microsoft.com/office/drawing/2014/main" id="{9A5C6038-A3F6-EC81-D2D1-B0B021EA0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906939"/>
            <a:ext cx="12935317" cy="7270750"/>
          </a:xfrm>
          <a:prstGeom prst="rect">
            <a:avLst/>
          </a:prstGeom>
        </p:spPr>
      </p:pic>
      <p:sp>
        <p:nvSpPr>
          <p:cNvPr id="9" name="TextBox 8">
            <a:extLst>
              <a:ext uri="{FF2B5EF4-FFF2-40B4-BE49-F238E27FC236}">
                <a16:creationId xmlns:a16="http://schemas.microsoft.com/office/drawing/2014/main" id="{0D218868-7739-B04E-95E9-1AAC6C919A58}"/>
              </a:ext>
            </a:extLst>
          </p:cNvPr>
          <p:cNvSpPr txBox="1"/>
          <p:nvPr/>
        </p:nvSpPr>
        <p:spPr>
          <a:xfrm>
            <a:off x="304800" y="1650138"/>
            <a:ext cx="17678400" cy="1754326"/>
          </a:xfrm>
          <a:prstGeom prst="rect">
            <a:avLst/>
          </a:prstGeom>
          <a:noFill/>
        </p:spPr>
        <p:txBody>
          <a:bodyPr wrap="square">
            <a:spAutoFit/>
          </a:bodyPr>
          <a:lstStyle/>
          <a:p>
            <a:r>
              <a:rPr lang="en-US" sz="3600" dirty="0">
                <a:solidFill>
                  <a:schemeClr val="bg1"/>
                </a:solidFill>
                <a:effectLst/>
                <a:latin typeface="Calibri" panose="020F0502020204030204" pitchFamily="34" charset="0"/>
                <a:cs typeface="Calibri" panose="020F0502020204030204" pitchFamily="34" charset="0"/>
              </a:rPr>
              <a:t>In 2020, age-adjusted rates of alcohol-induced deaths in adults aged 65 and over </a:t>
            </a:r>
            <a:r>
              <a:rPr lang="en-US" sz="3600" b="1" dirty="0">
                <a:solidFill>
                  <a:schemeClr val="bg1"/>
                </a:solidFill>
                <a:effectLst/>
                <a:latin typeface="Calibri" panose="020F0502020204030204" pitchFamily="34" charset="0"/>
                <a:cs typeface="Calibri" panose="020F0502020204030204" pitchFamily="34" charset="0"/>
              </a:rPr>
              <a:t>were highest for non-Hispanic American Indian or Alaska Native (AIAN) adults  </a:t>
            </a:r>
            <a:r>
              <a:rPr lang="en-US" sz="3600" dirty="0">
                <a:solidFill>
                  <a:schemeClr val="bg1"/>
                </a:solidFill>
                <a:effectLst/>
                <a:latin typeface="Calibri" panose="020F0502020204030204" pitchFamily="34" charset="0"/>
                <a:cs typeface="Calibri" panose="020F0502020204030204" pitchFamily="34" charset="0"/>
              </a:rPr>
              <a:t>followed by rates for </a:t>
            </a:r>
            <a:r>
              <a:rPr lang="en-US" sz="3600" b="1" dirty="0">
                <a:solidFill>
                  <a:schemeClr val="bg1"/>
                </a:solidFill>
                <a:effectLst/>
                <a:latin typeface="Calibri" panose="020F0502020204030204" pitchFamily="34" charset="0"/>
                <a:cs typeface="Calibri" panose="020F0502020204030204" pitchFamily="34" charset="0"/>
              </a:rPr>
              <a:t>Hispanic (23.1) </a:t>
            </a:r>
            <a:endParaRPr lang="en-US" sz="36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4096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729073" y="933450"/>
            <a:ext cx="10829854" cy="1314450"/>
          </a:xfrm>
          <a:prstGeom prst="rect">
            <a:avLst/>
          </a:prstGeom>
        </p:spPr>
        <p:txBody>
          <a:bodyPr lIns="0" tIns="0" rIns="0" bIns="0" rtlCol="0" anchor="t">
            <a:spAutoFit/>
          </a:bodyPr>
          <a:lstStyle/>
          <a:p>
            <a:pPr algn="ctr">
              <a:lnSpc>
                <a:spcPts val="9600"/>
              </a:lnSpc>
            </a:pPr>
            <a:r>
              <a:rPr lang="en-US" sz="8000">
                <a:solidFill>
                  <a:srgbClr val="11100E"/>
                </a:solidFill>
                <a:latin typeface="Telegraf Bold"/>
              </a:rPr>
              <a:t> </a:t>
            </a:r>
          </a:p>
        </p:txBody>
      </p:sp>
      <p:pic>
        <p:nvPicPr>
          <p:cNvPr id="4" name="Picture 3" descr="Diagram&#10;&#10;Description automatically generated">
            <a:extLst>
              <a:ext uri="{FF2B5EF4-FFF2-40B4-BE49-F238E27FC236}">
                <a16:creationId xmlns:a16="http://schemas.microsoft.com/office/drawing/2014/main" id="{A0187EB5-32CF-E50B-DE39-77D7078C7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06070">
            <a:off x="3369408" y="3239514"/>
            <a:ext cx="1777851" cy="242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ext&#10;&#10;Description automatically generated">
            <a:extLst>
              <a:ext uri="{FF2B5EF4-FFF2-40B4-BE49-F238E27FC236}">
                <a16:creationId xmlns:a16="http://schemas.microsoft.com/office/drawing/2014/main" id="{C70F5704-A018-DC97-2AFE-CEB5E36347F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t="3146"/>
          <a:stretch>
            <a:fillRect/>
          </a:stretch>
        </p:blipFill>
        <p:spPr bwMode="auto">
          <a:xfrm>
            <a:off x="5160862" y="3065386"/>
            <a:ext cx="1370427" cy="2546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AAD03BB-D949-CD91-07A5-FAC73EE6DBF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1364017">
            <a:off x="6390832" y="3739652"/>
            <a:ext cx="2044528" cy="186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F5128F9-2510-221D-E48F-3553DE82CB37}"/>
              </a:ext>
            </a:extLst>
          </p:cNvPr>
          <p:cNvSpPr txBox="1"/>
          <p:nvPr/>
        </p:nvSpPr>
        <p:spPr>
          <a:xfrm>
            <a:off x="3843508" y="5734579"/>
            <a:ext cx="4100945" cy="523220"/>
          </a:xfrm>
          <a:prstGeom prst="rect">
            <a:avLst/>
          </a:prstGeom>
          <a:noFill/>
        </p:spPr>
        <p:txBody>
          <a:bodyPr wrap="square" rtlCol="0">
            <a:spAutoFit/>
          </a:bodyPr>
          <a:lstStyle/>
          <a:p>
            <a:pPr algn="ctr"/>
            <a:r>
              <a:rPr lang="en-US" sz="2800" b="1" dirty="0"/>
              <a:t>Pharmacotherapy</a:t>
            </a:r>
          </a:p>
        </p:txBody>
      </p:sp>
      <p:sp>
        <p:nvSpPr>
          <p:cNvPr id="8" name="TextBox 7">
            <a:extLst>
              <a:ext uri="{FF2B5EF4-FFF2-40B4-BE49-F238E27FC236}">
                <a16:creationId xmlns:a16="http://schemas.microsoft.com/office/drawing/2014/main" id="{2A5026A6-FF4C-9BA0-B3B3-60D5F525A86B}"/>
              </a:ext>
            </a:extLst>
          </p:cNvPr>
          <p:cNvSpPr txBox="1"/>
          <p:nvPr/>
        </p:nvSpPr>
        <p:spPr>
          <a:xfrm>
            <a:off x="10155327" y="6118469"/>
            <a:ext cx="4100945" cy="523220"/>
          </a:xfrm>
          <a:prstGeom prst="rect">
            <a:avLst/>
          </a:prstGeom>
          <a:noFill/>
        </p:spPr>
        <p:txBody>
          <a:bodyPr wrap="square">
            <a:spAutoFit/>
          </a:bodyPr>
          <a:lstStyle/>
          <a:p>
            <a:r>
              <a:rPr lang="en-US" sz="2800" b="1" dirty="0">
                <a:effectLst>
                  <a:outerShdw blurRad="38100" dist="38100" dir="2700000" algn="tl">
                    <a:srgbClr val="000000">
                      <a:alpha val="43137"/>
                    </a:srgbClr>
                  </a:outerShdw>
                </a:effectLst>
                <a:latin typeface="+mn-lt"/>
              </a:rPr>
              <a:t>Mutual Support Groups</a:t>
            </a:r>
            <a:endParaRPr lang="en-US" sz="2800" dirty="0"/>
          </a:p>
        </p:txBody>
      </p:sp>
      <p:pic>
        <p:nvPicPr>
          <p:cNvPr id="9" name="Picture 8" descr="Text&#10;&#10;Description automatically generated with medium confidence">
            <a:extLst>
              <a:ext uri="{FF2B5EF4-FFF2-40B4-BE49-F238E27FC236}">
                <a16:creationId xmlns:a16="http://schemas.microsoft.com/office/drawing/2014/main" id="{7F4FC22F-805D-CD0D-F653-B1C68E8654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4625" y="3501835"/>
            <a:ext cx="4799496" cy="1489265"/>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FE582535-4D31-7846-E85A-EC1B1864CB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2600" y="4552472"/>
            <a:ext cx="4799501" cy="1489266"/>
          </a:xfrm>
          <a:prstGeom prst="rect">
            <a:avLst/>
          </a:prstGeom>
        </p:spPr>
      </p:pic>
      <p:sp>
        <p:nvSpPr>
          <p:cNvPr id="11" name="TextBox 10">
            <a:extLst>
              <a:ext uri="{FF2B5EF4-FFF2-40B4-BE49-F238E27FC236}">
                <a16:creationId xmlns:a16="http://schemas.microsoft.com/office/drawing/2014/main" id="{FE60215F-50D3-1A3D-E9EC-5210AC4EBDF8}"/>
              </a:ext>
            </a:extLst>
          </p:cNvPr>
          <p:cNvSpPr txBox="1"/>
          <p:nvPr/>
        </p:nvSpPr>
        <p:spPr>
          <a:xfrm>
            <a:off x="3544166" y="8474923"/>
            <a:ext cx="4799495" cy="1384995"/>
          </a:xfrm>
          <a:prstGeom prst="rect">
            <a:avLst/>
          </a:prstGeom>
          <a:noFill/>
        </p:spPr>
        <p:txBody>
          <a:bodyPr wrap="square" rtlCol="0">
            <a:spAutoFit/>
          </a:bodyPr>
          <a:lstStyle/>
          <a:p>
            <a:pPr algn="ctr"/>
            <a:r>
              <a:rPr lang="en-US" sz="2800" b="1" dirty="0"/>
              <a:t>Counseling, intensive outpatient treatment, recovery coaching </a:t>
            </a:r>
          </a:p>
        </p:txBody>
      </p:sp>
      <p:sp>
        <p:nvSpPr>
          <p:cNvPr id="12" name="TextBox 11">
            <a:extLst>
              <a:ext uri="{FF2B5EF4-FFF2-40B4-BE49-F238E27FC236}">
                <a16:creationId xmlns:a16="http://schemas.microsoft.com/office/drawing/2014/main" id="{5A643667-AF17-DD2F-FD52-06B7636B62DE}"/>
              </a:ext>
            </a:extLst>
          </p:cNvPr>
          <p:cNvSpPr txBox="1"/>
          <p:nvPr/>
        </p:nvSpPr>
        <p:spPr>
          <a:xfrm>
            <a:off x="9551585" y="8565059"/>
            <a:ext cx="4799496" cy="954107"/>
          </a:xfrm>
          <a:prstGeom prst="rect">
            <a:avLst/>
          </a:prstGeom>
          <a:noFill/>
        </p:spPr>
        <p:txBody>
          <a:bodyPr wrap="square" rtlCol="0">
            <a:spAutoFit/>
          </a:bodyPr>
          <a:lstStyle/>
          <a:p>
            <a:pPr algn="ctr"/>
            <a:r>
              <a:rPr lang="en-US" sz="2800" b="1" dirty="0"/>
              <a:t>Managing medical and psychiatric co-morbidities</a:t>
            </a:r>
          </a:p>
        </p:txBody>
      </p:sp>
      <p:pic>
        <p:nvPicPr>
          <p:cNvPr id="13" name="Picture 12">
            <a:extLst>
              <a:ext uri="{FF2B5EF4-FFF2-40B4-BE49-F238E27FC236}">
                <a16:creationId xmlns:a16="http://schemas.microsoft.com/office/drawing/2014/main" id="{742FF027-1D4E-BE92-92C1-FE41EF0470A0}"/>
              </a:ext>
            </a:extLst>
          </p:cNvPr>
          <p:cNvPicPr>
            <a:picLocks noChangeAspect="1"/>
          </p:cNvPicPr>
          <p:nvPr/>
        </p:nvPicPr>
        <p:blipFill>
          <a:blip r:embed="rId8"/>
          <a:srcRect/>
          <a:stretch>
            <a:fillRect/>
          </a:stretch>
        </p:blipFill>
        <p:spPr>
          <a:xfrm>
            <a:off x="4739319" y="6708708"/>
            <a:ext cx="2309317" cy="1833020"/>
          </a:xfrm>
          <a:prstGeom prst="rect">
            <a:avLst/>
          </a:prstGeom>
        </p:spPr>
      </p:pic>
      <p:pic>
        <p:nvPicPr>
          <p:cNvPr id="14" name="Picture 3">
            <a:extLst>
              <a:ext uri="{FF2B5EF4-FFF2-40B4-BE49-F238E27FC236}">
                <a16:creationId xmlns:a16="http://schemas.microsoft.com/office/drawing/2014/main" id="{6BC0909D-5B7F-835C-DE66-55F9CBECA8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967413" y="7092375"/>
            <a:ext cx="1609874" cy="1552385"/>
          </a:xfrm>
          <a:prstGeom prst="rect">
            <a:avLst/>
          </a:prstGeom>
        </p:spPr>
      </p:pic>
      <p:sp>
        <p:nvSpPr>
          <p:cNvPr id="15" name="TextBox 3">
            <a:extLst>
              <a:ext uri="{FF2B5EF4-FFF2-40B4-BE49-F238E27FC236}">
                <a16:creationId xmlns:a16="http://schemas.microsoft.com/office/drawing/2014/main" id="{EA6D9C72-67D6-33B0-AA2F-72DD8B55FEC8}"/>
              </a:ext>
            </a:extLst>
          </p:cNvPr>
          <p:cNvSpPr txBox="1"/>
          <p:nvPr/>
        </p:nvSpPr>
        <p:spPr>
          <a:xfrm>
            <a:off x="1028700" y="611258"/>
            <a:ext cx="16230600" cy="2462213"/>
          </a:xfrm>
          <a:prstGeom prst="rect">
            <a:avLst/>
          </a:prstGeom>
        </p:spPr>
        <p:txBody>
          <a:bodyPr lIns="0" tIns="0" rIns="0" bIns="0" rtlCol="0" anchor="t">
            <a:spAutoFit/>
          </a:bodyPr>
          <a:lstStyle/>
          <a:p>
            <a:pPr algn="ctr">
              <a:lnSpc>
                <a:spcPts val="9600"/>
              </a:lnSpc>
            </a:pPr>
            <a:r>
              <a:rPr lang="en-US" sz="8000" dirty="0">
                <a:solidFill>
                  <a:srgbClr val="11100E"/>
                </a:solidFill>
                <a:latin typeface="Telegraf Bold"/>
              </a:rPr>
              <a:t>WITHDRAWAL MANAGEMENT IS NOT TREATMENT</a:t>
            </a:r>
          </a:p>
        </p:txBody>
      </p:sp>
      <p:sp>
        <p:nvSpPr>
          <p:cNvPr id="16" name="TextBox 15">
            <a:extLst>
              <a:ext uri="{FF2B5EF4-FFF2-40B4-BE49-F238E27FC236}">
                <a16:creationId xmlns:a16="http://schemas.microsoft.com/office/drawing/2014/main" id="{D3A34EE3-EFB3-0805-0776-4F20A65C35F3}"/>
              </a:ext>
            </a:extLst>
          </p:cNvPr>
          <p:cNvSpPr txBox="1"/>
          <p:nvPr/>
        </p:nvSpPr>
        <p:spPr>
          <a:xfrm>
            <a:off x="15163800" y="10002019"/>
            <a:ext cx="3018578" cy="276999"/>
          </a:xfrm>
          <a:prstGeom prst="rect">
            <a:avLst/>
          </a:prstGeom>
          <a:noFill/>
        </p:spPr>
        <p:txBody>
          <a:bodyPr wrap="square">
            <a:spAutoFit/>
          </a:bodyPr>
          <a:lstStyle/>
          <a:p>
            <a:pPr>
              <a:defRPr/>
            </a:pPr>
            <a:r>
              <a:rPr lang="en-US" sz="1200" i="1" dirty="0">
                <a:latin typeface="+mn-lt"/>
                <a:ea typeface="ＭＳ Ｐゴシック" charset="0"/>
              </a:rPr>
              <a:t>Friedmann PD, </a:t>
            </a:r>
            <a:r>
              <a:rPr lang="en-US" sz="1200" i="1" dirty="0" err="1">
                <a:latin typeface="+mn-lt"/>
                <a:ea typeface="ＭＳ Ｐゴシック" charset="0"/>
              </a:rPr>
              <a:t>Saitz</a:t>
            </a:r>
            <a:r>
              <a:rPr lang="en-US" sz="1200" i="1" dirty="0">
                <a:latin typeface="+mn-lt"/>
                <a:ea typeface="ＭＳ Ｐゴシック" charset="0"/>
              </a:rPr>
              <a:t> R, </a:t>
            </a:r>
            <a:r>
              <a:rPr lang="en-US" sz="1200" i="1" dirty="0" err="1">
                <a:latin typeface="+mn-lt"/>
                <a:ea typeface="ＭＳ Ｐゴシック" charset="0"/>
              </a:rPr>
              <a:t>Samet</a:t>
            </a:r>
            <a:r>
              <a:rPr lang="en-US" sz="1200" i="1" dirty="0">
                <a:latin typeface="+mn-lt"/>
                <a:ea typeface="ＭＳ Ｐゴシック" charset="0"/>
              </a:rPr>
              <a:t> JH.  JAMA 1998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2F3"/>
        </a:solidFill>
        <a:effectLst/>
      </p:bgPr>
    </p:bg>
    <p:spTree>
      <p:nvGrpSpPr>
        <p:cNvPr id="1" name=""/>
        <p:cNvGrpSpPr/>
        <p:nvPr/>
      </p:nvGrpSpPr>
      <p:grpSpPr>
        <a:xfrm>
          <a:off x="0" y="0"/>
          <a:ext cx="0" cy="0"/>
          <a:chOff x="0" y="0"/>
          <a:chExt cx="0" cy="0"/>
        </a:xfrm>
      </p:grpSpPr>
      <p:sp>
        <p:nvSpPr>
          <p:cNvPr id="2" name="TextBox 2"/>
          <p:cNvSpPr txBox="1"/>
          <p:nvPr/>
        </p:nvSpPr>
        <p:spPr>
          <a:xfrm>
            <a:off x="1028700" y="933450"/>
            <a:ext cx="16230600" cy="1314450"/>
          </a:xfrm>
          <a:prstGeom prst="rect">
            <a:avLst/>
          </a:prstGeom>
        </p:spPr>
        <p:txBody>
          <a:bodyPr lIns="0" tIns="0" rIns="0" bIns="0" rtlCol="0" anchor="t">
            <a:spAutoFit/>
          </a:bodyPr>
          <a:lstStyle/>
          <a:p>
            <a:pPr algn="ctr">
              <a:lnSpc>
                <a:spcPts val="9600"/>
              </a:lnSpc>
            </a:pPr>
            <a:r>
              <a:rPr lang="en-US" sz="8000">
                <a:solidFill>
                  <a:srgbClr val="11100E"/>
                </a:solidFill>
                <a:latin typeface="Telegraf Bold"/>
              </a:rPr>
              <a:t>Learning Objectives</a:t>
            </a:r>
          </a:p>
        </p:txBody>
      </p:sp>
      <p:grpSp>
        <p:nvGrpSpPr>
          <p:cNvPr id="3" name="Group 3"/>
          <p:cNvGrpSpPr/>
          <p:nvPr/>
        </p:nvGrpSpPr>
        <p:grpSpPr>
          <a:xfrm>
            <a:off x="425540" y="2870694"/>
            <a:ext cx="17436920" cy="6855958"/>
            <a:chOff x="0" y="0"/>
            <a:chExt cx="5302927" cy="2085038"/>
          </a:xfrm>
        </p:grpSpPr>
        <p:sp>
          <p:nvSpPr>
            <p:cNvPr id="4" name="Freeform 4"/>
            <p:cNvSpPr/>
            <p:nvPr/>
          </p:nvSpPr>
          <p:spPr>
            <a:xfrm>
              <a:off x="0" y="0"/>
              <a:ext cx="5302927" cy="2085038"/>
            </a:xfrm>
            <a:custGeom>
              <a:avLst/>
              <a:gdLst/>
              <a:ahLst/>
              <a:cxnLst/>
              <a:rect l="l" t="t" r="r" b="b"/>
              <a:pathLst>
                <a:path w="5302927" h="2085038">
                  <a:moveTo>
                    <a:pt x="5178466" y="2085038"/>
                  </a:moveTo>
                  <a:lnTo>
                    <a:pt x="124460" y="2085038"/>
                  </a:lnTo>
                  <a:cubicBezTo>
                    <a:pt x="55880" y="2085038"/>
                    <a:pt x="0" y="2029158"/>
                    <a:pt x="0" y="1960578"/>
                  </a:cubicBezTo>
                  <a:lnTo>
                    <a:pt x="0" y="124460"/>
                  </a:lnTo>
                  <a:cubicBezTo>
                    <a:pt x="0" y="55880"/>
                    <a:pt x="55880" y="0"/>
                    <a:pt x="124460" y="0"/>
                  </a:cubicBezTo>
                  <a:lnTo>
                    <a:pt x="5178467" y="0"/>
                  </a:lnTo>
                  <a:cubicBezTo>
                    <a:pt x="5247047" y="0"/>
                    <a:pt x="5302927" y="55880"/>
                    <a:pt x="5302927" y="124460"/>
                  </a:cubicBezTo>
                  <a:lnTo>
                    <a:pt x="5302927" y="1960578"/>
                  </a:lnTo>
                  <a:cubicBezTo>
                    <a:pt x="5302927" y="2029158"/>
                    <a:pt x="5247047" y="2085038"/>
                    <a:pt x="5178467" y="2085038"/>
                  </a:cubicBezTo>
                  <a:close/>
                </a:path>
              </a:pathLst>
            </a:custGeom>
            <a:solidFill>
              <a:srgbClr val="FFFFFF"/>
            </a:solidFill>
          </p:spPr>
        </p:sp>
      </p:grpSp>
      <p:sp>
        <p:nvSpPr>
          <p:cNvPr id="5" name="TextBox 5"/>
          <p:cNvSpPr txBox="1"/>
          <p:nvPr/>
        </p:nvSpPr>
        <p:spPr>
          <a:xfrm>
            <a:off x="2740662" y="3648942"/>
            <a:ext cx="14255566" cy="663575"/>
          </a:xfrm>
          <a:prstGeom prst="rect">
            <a:avLst/>
          </a:prstGeom>
        </p:spPr>
        <p:txBody>
          <a:bodyPr lIns="0" tIns="0" rIns="0" bIns="0" rtlCol="0" anchor="t">
            <a:spAutoFit/>
          </a:bodyPr>
          <a:lstStyle/>
          <a:p>
            <a:pPr>
              <a:lnSpc>
                <a:spcPts val="5200"/>
              </a:lnSpc>
            </a:pPr>
            <a:r>
              <a:rPr lang="en-US" sz="4000">
                <a:solidFill>
                  <a:srgbClr val="11100E"/>
                </a:solidFill>
                <a:latin typeface="Public Sans"/>
              </a:rPr>
              <a:t>Describe the management of alcohol withdrawal</a:t>
            </a:r>
          </a:p>
        </p:txBody>
      </p:sp>
      <p:sp>
        <p:nvSpPr>
          <p:cNvPr id="6" name="TextBox 6"/>
          <p:cNvSpPr txBox="1"/>
          <p:nvPr/>
        </p:nvSpPr>
        <p:spPr>
          <a:xfrm>
            <a:off x="2600646" y="7512885"/>
            <a:ext cx="14280513" cy="1320800"/>
          </a:xfrm>
          <a:prstGeom prst="rect">
            <a:avLst/>
          </a:prstGeom>
        </p:spPr>
        <p:txBody>
          <a:bodyPr lIns="0" tIns="0" rIns="0" bIns="0" rtlCol="0" anchor="t">
            <a:spAutoFit/>
          </a:bodyPr>
          <a:lstStyle/>
          <a:p>
            <a:pPr>
              <a:lnSpc>
                <a:spcPts val="5200"/>
              </a:lnSpc>
            </a:pPr>
            <a:r>
              <a:rPr lang="en-US" sz="4000" dirty="0">
                <a:solidFill>
                  <a:srgbClr val="11100E"/>
                </a:solidFill>
                <a:latin typeface="Public Sans"/>
              </a:rPr>
              <a:t>Utilize FDA approved treatments for alcohol use disorder and off label alternatives</a:t>
            </a:r>
          </a:p>
        </p:txBody>
      </p:sp>
      <p:grpSp>
        <p:nvGrpSpPr>
          <p:cNvPr id="7" name="Group 7"/>
          <p:cNvGrpSpPr/>
          <p:nvPr/>
        </p:nvGrpSpPr>
        <p:grpSpPr>
          <a:xfrm>
            <a:off x="1266825" y="3753717"/>
            <a:ext cx="643043" cy="643043"/>
            <a:chOff x="0" y="0"/>
            <a:chExt cx="857391" cy="857391"/>
          </a:xfrm>
        </p:grpSpPr>
        <p:grpSp>
          <p:nvGrpSpPr>
            <p:cNvPr id="8" name="Group 8"/>
            <p:cNvGrpSpPr/>
            <p:nvPr/>
          </p:nvGrpSpPr>
          <p:grpSpPr>
            <a:xfrm>
              <a:off x="0" y="0"/>
              <a:ext cx="857391" cy="85739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694C"/>
              </a:solidFill>
            </p:spPr>
          </p:sp>
        </p:grpSp>
        <p:sp>
          <p:nvSpPr>
            <p:cNvPr id="10" name="TextBox 10"/>
            <p:cNvSpPr txBox="1"/>
            <p:nvPr/>
          </p:nvSpPr>
          <p:spPr>
            <a:xfrm>
              <a:off x="186688" y="112970"/>
              <a:ext cx="484014" cy="582411"/>
            </a:xfrm>
            <a:prstGeom prst="rect">
              <a:avLst/>
            </a:prstGeom>
          </p:spPr>
          <p:txBody>
            <a:bodyPr lIns="0" tIns="0" rIns="0" bIns="0" rtlCol="0" anchor="t">
              <a:spAutoFit/>
            </a:bodyPr>
            <a:lstStyle/>
            <a:p>
              <a:pPr algn="ctr">
                <a:lnSpc>
                  <a:spcPts val="3224"/>
                </a:lnSpc>
              </a:pPr>
              <a:r>
                <a:rPr lang="en-US" sz="2686">
                  <a:solidFill>
                    <a:srgbClr val="FFFFFF"/>
                  </a:solidFill>
                  <a:latin typeface="Telegraf Bold"/>
                </a:rPr>
                <a:t>1</a:t>
              </a:r>
            </a:p>
          </p:txBody>
        </p:sp>
      </p:grpSp>
      <p:grpSp>
        <p:nvGrpSpPr>
          <p:cNvPr id="11" name="Group 11"/>
          <p:cNvGrpSpPr/>
          <p:nvPr/>
        </p:nvGrpSpPr>
        <p:grpSpPr>
          <a:xfrm>
            <a:off x="1266825" y="5655629"/>
            <a:ext cx="643043" cy="643043"/>
            <a:chOff x="0" y="0"/>
            <a:chExt cx="857391" cy="857391"/>
          </a:xfrm>
        </p:grpSpPr>
        <p:grpSp>
          <p:nvGrpSpPr>
            <p:cNvPr id="12" name="Group 12"/>
            <p:cNvGrpSpPr/>
            <p:nvPr/>
          </p:nvGrpSpPr>
          <p:grpSpPr>
            <a:xfrm>
              <a:off x="0" y="0"/>
              <a:ext cx="857391" cy="85739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694C"/>
              </a:solidFill>
            </p:spPr>
          </p:sp>
        </p:grpSp>
        <p:sp>
          <p:nvSpPr>
            <p:cNvPr id="14" name="TextBox 14"/>
            <p:cNvSpPr txBox="1"/>
            <p:nvPr/>
          </p:nvSpPr>
          <p:spPr>
            <a:xfrm>
              <a:off x="186688" y="112970"/>
              <a:ext cx="484014" cy="582411"/>
            </a:xfrm>
            <a:prstGeom prst="rect">
              <a:avLst/>
            </a:prstGeom>
          </p:spPr>
          <p:txBody>
            <a:bodyPr lIns="0" tIns="0" rIns="0" bIns="0" rtlCol="0" anchor="t">
              <a:spAutoFit/>
            </a:bodyPr>
            <a:lstStyle/>
            <a:p>
              <a:pPr algn="ctr">
                <a:lnSpc>
                  <a:spcPts val="3224"/>
                </a:lnSpc>
              </a:pPr>
              <a:r>
                <a:rPr lang="en-US" sz="2686">
                  <a:solidFill>
                    <a:srgbClr val="FFFFFF"/>
                  </a:solidFill>
                  <a:latin typeface="Telegraf Bold"/>
                </a:rPr>
                <a:t>2</a:t>
              </a:r>
            </a:p>
          </p:txBody>
        </p:sp>
      </p:grpSp>
      <p:grpSp>
        <p:nvGrpSpPr>
          <p:cNvPr id="15" name="Group 15"/>
          <p:cNvGrpSpPr/>
          <p:nvPr/>
        </p:nvGrpSpPr>
        <p:grpSpPr>
          <a:xfrm>
            <a:off x="1266825" y="7651750"/>
            <a:ext cx="643043" cy="643043"/>
            <a:chOff x="0" y="0"/>
            <a:chExt cx="857391" cy="857391"/>
          </a:xfrm>
        </p:grpSpPr>
        <p:grpSp>
          <p:nvGrpSpPr>
            <p:cNvPr id="16" name="Group 16"/>
            <p:cNvGrpSpPr/>
            <p:nvPr/>
          </p:nvGrpSpPr>
          <p:grpSpPr>
            <a:xfrm>
              <a:off x="0" y="0"/>
              <a:ext cx="857391" cy="857391"/>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694C"/>
              </a:solidFill>
            </p:spPr>
          </p:sp>
        </p:grpSp>
        <p:sp>
          <p:nvSpPr>
            <p:cNvPr id="18" name="TextBox 18"/>
            <p:cNvSpPr txBox="1"/>
            <p:nvPr/>
          </p:nvSpPr>
          <p:spPr>
            <a:xfrm>
              <a:off x="186688" y="112970"/>
              <a:ext cx="484014" cy="582411"/>
            </a:xfrm>
            <a:prstGeom prst="rect">
              <a:avLst/>
            </a:prstGeom>
          </p:spPr>
          <p:txBody>
            <a:bodyPr lIns="0" tIns="0" rIns="0" bIns="0" rtlCol="0" anchor="t">
              <a:spAutoFit/>
            </a:bodyPr>
            <a:lstStyle/>
            <a:p>
              <a:pPr algn="ctr">
                <a:lnSpc>
                  <a:spcPts val="3224"/>
                </a:lnSpc>
              </a:pPr>
              <a:r>
                <a:rPr lang="en-US" sz="2686">
                  <a:solidFill>
                    <a:srgbClr val="FFFFFF"/>
                  </a:solidFill>
                  <a:latin typeface="Telegraf Bold"/>
                </a:rPr>
                <a:t>3</a:t>
              </a:r>
            </a:p>
          </p:txBody>
        </p:sp>
      </p:grpSp>
      <p:sp>
        <p:nvSpPr>
          <p:cNvPr id="19" name="TextBox 19"/>
          <p:cNvSpPr txBox="1"/>
          <p:nvPr/>
        </p:nvSpPr>
        <p:spPr>
          <a:xfrm>
            <a:off x="2524842" y="5288176"/>
            <a:ext cx="14280513" cy="1320800"/>
          </a:xfrm>
          <a:prstGeom prst="rect">
            <a:avLst/>
          </a:prstGeom>
        </p:spPr>
        <p:txBody>
          <a:bodyPr lIns="0" tIns="0" rIns="0" bIns="0" rtlCol="0" anchor="t">
            <a:spAutoFit/>
          </a:bodyPr>
          <a:lstStyle/>
          <a:p>
            <a:pPr>
              <a:lnSpc>
                <a:spcPts val="5200"/>
              </a:lnSpc>
            </a:pPr>
            <a:r>
              <a:rPr lang="en-US" sz="4000">
                <a:solidFill>
                  <a:srgbClr val="11100E"/>
                </a:solidFill>
                <a:latin typeface="Public Sans"/>
              </a:rPr>
              <a:t>Create a patient centered alcohol use disorder treatment plan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67863" y="406819"/>
            <a:ext cx="10152274" cy="8657121"/>
          </a:xfrm>
          <a:prstGeom prst="rect">
            <a:avLst/>
          </a:prstGeom>
        </p:spPr>
      </p:pic>
      <p:sp>
        <p:nvSpPr>
          <p:cNvPr id="4" name="TextBox 4"/>
          <p:cNvSpPr txBox="1"/>
          <p:nvPr/>
        </p:nvSpPr>
        <p:spPr>
          <a:xfrm>
            <a:off x="3729073" y="933450"/>
            <a:ext cx="10829854" cy="1314450"/>
          </a:xfrm>
          <a:prstGeom prst="rect">
            <a:avLst/>
          </a:prstGeom>
        </p:spPr>
        <p:txBody>
          <a:bodyPr lIns="0" tIns="0" rIns="0" bIns="0" rtlCol="0" anchor="t">
            <a:spAutoFit/>
          </a:bodyPr>
          <a:lstStyle/>
          <a:p>
            <a:pPr algn="ctr">
              <a:lnSpc>
                <a:spcPts val="9600"/>
              </a:lnSpc>
            </a:pPr>
            <a:r>
              <a:rPr lang="en-US" sz="8000">
                <a:solidFill>
                  <a:srgbClr val="11100E"/>
                </a:solidFill>
                <a:latin typeface="Telegraf Bold"/>
              </a:rPr>
              <a:t> </a:t>
            </a:r>
          </a:p>
        </p:txBody>
      </p:sp>
      <p:sp>
        <p:nvSpPr>
          <p:cNvPr id="7" name="TextBox 6">
            <a:extLst>
              <a:ext uri="{FF2B5EF4-FFF2-40B4-BE49-F238E27FC236}">
                <a16:creationId xmlns:a16="http://schemas.microsoft.com/office/drawing/2014/main" id="{CBE80409-AFE1-9EC7-2A67-6BB33673794C}"/>
              </a:ext>
            </a:extLst>
          </p:cNvPr>
          <p:cNvSpPr txBox="1"/>
          <p:nvPr/>
        </p:nvSpPr>
        <p:spPr>
          <a:xfrm>
            <a:off x="4800600" y="4533899"/>
            <a:ext cx="3505200" cy="523220"/>
          </a:xfrm>
          <a:prstGeom prst="rect">
            <a:avLst/>
          </a:prstGeom>
          <a:noFill/>
        </p:spPr>
        <p:txBody>
          <a:bodyPr wrap="square" rtlCol="0">
            <a:spAutoFit/>
          </a:bodyPr>
          <a:lstStyle/>
          <a:p>
            <a:r>
              <a:rPr lang="en-US" sz="2800" dirty="0"/>
              <a:t>Abstinence</a:t>
            </a:r>
            <a:r>
              <a:rPr lang="en-US" dirty="0"/>
              <a:t> </a:t>
            </a:r>
          </a:p>
        </p:txBody>
      </p:sp>
      <p:sp>
        <p:nvSpPr>
          <p:cNvPr id="8" name="TextBox 7">
            <a:extLst>
              <a:ext uri="{FF2B5EF4-FFF2-40B4-BE49-F238E27FC236}">
                <a16:creationId xmlns:a16="http://schemas.microsoft.com/office/drawing/2014/main" id="{0C29794F-5143-0C54-C641-27597F61DE9D}"/>
              </a:ext>
            </a:extLst>
          </p:cNvPr>
          <p:cNvSpPr txBox="1"/>
          <p:nvPr/>
        </p:nvSpPr>
        <p:spPr>
          <a:xfrm>
            <a:off x="7315200" y="5448300"/>
            <a:ext cx="4267200" cy="523220"/>
          </a:xfrm>
          <a:prstGeom prst="rect">
            <a:avLst/>
          </a:prstGeom>
          <a:noFill/>
        </p:spPr>
        <p:txBody>
          <a:bodyPr wrap="square" rtlCol="0">
            <a:spAutoFit/>
          </a:bodyPr>
          <a:lstStyle/>
          <a:p>
            <a:r>
              <a:rPr lang="en-US" sz="2800" dirty="0"/>
              <a:t>Decreasing consumption</a:t>
            </a:r>
          </a:p>
        </p:txBody>
      </p:sp>
      <p:sp>
        <p:nvSpPr>
          <p:cNvPr id="9" name="TextBox 8">
            <a:extLst>
              <a:ext uri="{FF2B5EF4-FFF2-40B4-BE49-F238E27FC236}">
                <a16:creationId xmlns:a16="http://schemas.microsoft.com/office/drawing/2014/main" id="{7CD00580-B3D6-5DDB-39F8-A65A39E3EA79}"/>
              </a:ext>
            </a:extLst>
          </p:cNvPr>
          <p:cNvSpPr txBox="1"/>
          <p:nvPr/>
        </p:nvSpPr>
        <p:spPr>
          <a:xfrm>
            <a:off x="4724400" y="6362700"/>
            <a:ext cx="4860986" cy="523220"/>
          </a:xfrm>
          <a:prstGeom prst="rect">
            <a:avLst/>
          </a:prstGeom>
          <a:noFill/>
        </p:spPr>
        <p:txBody>
          <a:bodyPr wrap="square" rtlCol="0">
            <a:spAutoFit/>
          </a:bodyPr>
          <a:lstStyle/>
          <a:p>
            <a:r>
              <a:rPr lang="en-US" sz="2800" dirty="0"/>
              <a:t>Avoiding legal consequences</a:t>
            </a:r>
          </a:p>
        </p:txBody>
      </p:sp>
      <p:sp>
        <p:nvSpPr>
          <p:cNvPr id="10" name="TextBox 9">
            <a:extLst>
              <a:ext uri="{FF2B5EF4-FFF2-40B4-BE49-F238E27FC236}">
                <a16:creationId xmlns:a16="http://schemas.microsoft.com/office/drawing/2014/main" id="{52DECBA8-0E91-1A9E-1D9B-1A97B2F3A37F}"/>
              </a:ext>
            </a:extLst>
          </p:cNvPr>
          <p:cNvSpPr txBox="1"/>
          <p:nvPr/>
        </p:nvSpPr>
        <p:spPr>
          <a:xfrm>
            <a:off x="6324600" y="7488380"/>
            <a:ext cx="6248400" cy="523220"/>
          </a:xfrm>
          <a:prstGeom prst="rect">
            <a:avLst/>
          </a:prstGeom>
          <a:noFill/>
        </p:spPr>
        <p:txBody>
          <a:bodyPr wrap="square" rtlCol="0">
            <a:spAutoFit/>
          </a:bodyPr>
          <a:lstStyle/>
          <a:p>
            <a:r>
              <a:rPr lang="en-US" sz="2800" dirty="0"/>
              <a:t>Being able to maintain employment </a:t>
            </a:r>
          </a:p>
        </p:txBody>
      </p:sp>
      <p:sp>
        <p:nvSpPr>
          <p:cNvPr id="11" name="TextBox 10">
            <a:extLst>
              <a:ext uri="{FF2B5EF4-FFF2-40B4-BE49-F238E27FC236}">
                <a16:creationId xmlns:a16="http://schemas.microsoft.com/office/drawing/2014/main" id="{5082C5CD-7DF5-F9CB-2326-BB3AD24DB3E1}"/>
              </a:ext>
            </a:extLst>
          </p:cNvPr>
          <p:cNvSpPr txBox="1"/>
          <p:nvPr/>
        </p:nvSpPr>
        <p:spPr>
          <a:xfrm>
            <a:off x="8305801" y="4533899"/>
            <a:ext cx="5181600" cy="523220"/>
          </a:xfrm>
          <a:prstGeom prst="rect">
            <a:avLst/>
          </a:prstGeom>
          <a:noFill/>
        </p:spPr>
        <p:txBody>
          <a:bodyPr wrap="square" rtlCol="0">
            <a:spAutoFit/>
          </a:bodyPr>
          <a:lstStyle/>
          <a:p>
            <a:r>
              <a:rPr lang="en-US" sz="2800" dirty="0"/>
              <a:t>Improving relationship with family</a:t>
            </a:r>
          </a:p>
        </p:txBody>
      </p:sp>
      <p:sp>
        <p:nvSpPr>
          <p:cNvPr id="12" name="TextBox 11">
            <a:extLst>
              <a:ext uri="{FF2B5EF4-FFF2-40B4-BE49-F238E27FC236}">
                <a16:creationId xmlns:a16="http://schemas.microsoft.com/office/drawing/2014/main" id="{EE1B5400-5AE7-FCFF-1E9F-FE04FE4704F3}"/>
              </a:ext>
            </a:extLst>
          </p:cNvPr>
          <p:cNvSpPr txBox="1"/>
          <p:nvPr/>
        </p:nvSpPr>
        <p:spPr>
          <a:xfrm>
            <a:off x="9924176" y="6446899"/>
            <a:ext cx="3258424" cy="523220"/>
          </a:xfrm>
          <a:prstGeom prst="rect">
            <a:avLst/>
          </a:prstGeom>
          <a:noFill/>
        </p:spPr>
        <p:txBody>
          <a:bodyPr wrap="square" rtlCol="0">
            <a:spAutoFit/>
          </a:bodyPr>
          <a:lstStyle/>
          <a:p>
            <a:r>
              <a:rPr lang="en-US" sz="2800" dirty="0"/>
              <a:t>Harm reduction</a:t>
            </a:r>
          </a:p>
        </p:txBody>
      </p:sp>
      <p:sp>
        <p:nvSpPr>
          <p:cNvPr id="3" name="TextBox 2">
            <a:extLst>
              <a:ext uri="{FF2B5EF4-FFF2-40B4-BE49-F238E27FC236}">
                <a16:creationId xmlns:a16="http://schemas.microsoft.com/office/drawing/2014/main" id="{1B8DD250-880D-50A7-5B1C-B0231E3909E2}"/>
              </a:ext>
            </a:extLst>
          </p:cNvPr>
          <p:cNvSpPr txBox="1"/>
          <p:nvPr/>
        </p:nvSpPr>
        <p:spPr>
          <a:xfrm>
            <a:off x="1066800" y="9353550"/>
            <a:ext cx="16306800" cy="523220"/>
          </a:xfrm>
          <a:prstGeom prst="rect">
            <a:avLst/>
          </a:prstGeom>
          <a:noFill/>
        </p:spPr>
        <p:txBody>
          <a:bodyPr wrap="square" rtlCol="0">
            <a:spAutoFit/>
          </a:bodyPr>
          <a:lstStyle/>
          <a:p>
            <a:pPr algn="ctr"/>
            <a:r>
              <a:rPr lang="en-US" sz="2800" dirty="0"/>
              <a:t>What is your patient’s goal?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5542" y="0"/>
            <a:ext cx="6059778" cy="6088084"/>
          </a:xfrm>
          <a:prstGeom prst="rect">
            <a:avLst/>
          </a:prstGeom>
        </p:spPr>
      </p:pic>
      <p:sp>
        <p:nvSpPr>
          <p:cNvPr id="3" name="TextBox 3"/>
          <p:cNvSpPr txBox="1"/>
          <p:nvPr/>
        </p:nvSpPr>
        <p:spPr>
          <a:xfrm>
            <a:off x="3429000" y="489151"/>
            <a:ext cx="15189252" cy="1231106"/>
          </a:xfrm>
          <a:prstGeom prst="rect">
            <a:avLst/>
          </a:prstGeom>
        </p:spPr>
        <p:txBody>
          <a:bodyPr wrap="square" lIns="0" tIns="0" rIns="0" bIns="0" rtlCol="0" anchor="t">
            <a:spAutoFit/>
          </a:bodyPr>
          <a:lstStyle/>
          <a:p>
            <a:pPr algn="ctr">
              <a:lnSpc>
                <a:spcPts val="9600"/>
              </a:lnSpc>
            </a:pPr>
            <a:r>
              <a:rPr lang="en-US" sz="8000" dirty="0">
                <a:solidFill>
                  <a:srgbClr val="11100E"/>
                </a:solidFill>
                <a:latin typeface="Telegraf Bold"/>
              </a:rPr>
              <a:t>Treatment Disparities</a:t>
            </a:r>
          </a:p>
        </p:txBody>
      </p:sp>
      <p:sp>
        <p:nvSpPr>
          <p:cNvPr id="4" name="TextBox 4"/>
          <p:cNvSpPr txBox="1"/>
          <p:nvPr/>
        </p:nvSpPr>
        <p:spPr>
          <a:xfrm>
            <a:off x="0" y="7279023"/>
            <a:ext cx="18161052" cy="2551981"/>
          </a:xfrm>
          <a:prstGeom prst="rect">
            <a:avLst/>
          </a:prstGeom>
        </p:spPr>
        <p:txBody>
          <a:bodyPr lIns="0" tIns="0" rIns="0" bIns="0" rtlCol="0" anchor="t">
            <a:spAutoFit/>
          </a:bodyPr>
          <a:lstStyle/>
          <a:p>
            <a:pPr algn="ctr">
              <a:lnSpc>
                <a:spcPts val="7219"/>
              </a:lnSpc>
            </a:pPr>
            <a:r>
              <a:rPr lang="en-US" sz="5156" dirty="0" err="1">
                <a:solidFill>
                  <a:srgbClr val="11100E"/>
                </a:solidFill>
                <a:latin typeface="Canva Sans Bold"/>
              </a:rPr>
              <a:t>Latine</a:t>
            </a:r>
            <a:r>
              <a:rPr lang="en-US" sz="5156" dirty="0">
                <a:solidFill>
                  <a:srgbClr val="11100E"/>
                </a:solidFill>
                <a:latin typeface="Canva Sans Bold"/>
              </a:rPr>
              <a:t> less likely to be offered information on alcohol treatment services than Whites by health care providers.</a:t>
            </a:r>
          </a:p>
          <a:p>
            <a:pPr algn="ctr">
              <a:lnSpc>
                <a:spcPts val="5539"/>
              </a:lnSpc>
            </a:pPr>
            <a:endParaRPr lang="en-US" sz="5156" dirty="0">
              <a:solidFill>
                <a:srgbClr val="11100E"/>
              </a:solidFill>
              <a:latin typeface="Canva Sans Bold"/>
            </a:endParaRPr>
          </a:p>
        </p:txBody>
      </p:sp>
      <p:sp>
        <p:nvSpPr>
          <p:cNvPr id="5" name="TextBox 5"/>
          <p:cNvSpPr txBox="1"/>
          <p:nvPr/>
        </p:nvSpPr>
        <p:spPr>
          <a:xfrm>
            <a:off x="5990469" y="2403631"/>
            <a:ext cx="12207797" cy="1508137"/>
          </a:xfrm>
          <a:prstGeom prst="rect">
            <a:avLst/>
          </a:prstGeom>
        </p:spPr>
        <p:txBody>
          <a:bodyPr lIns="0" tIns="0" rIns="0" bIns="0" rtlCol="0" anchor="t">
            <a:spAutoFit/>
          </a:bodyPr>
          <a:lstStyle/>
          <a:p>
            <a:pPr algn="ctr">
              <a:lnSpc>
                <a:spcPts val="4009"/>
              </a:lnSpc>
            </a:pPr>
            <a:r>
              <a:rPr lang="en-US" sz="2863" dirty="0">
                <a:solidFill>
                  <a:srgbClr val="11100E"/>
                </a:solidFill>
                <a:latin typeface="Canva Sans Bold"/>
              </a:rPr>
              <a:t>Black and </a:t>
            </a:r>
            <a:r>
              <a:rPr lang="en-US" sz="2863" dirty="0" err="1">
                <a:solidFill>
                  <a:srgbClr val="11100E"/>
                </a:solidFill>
                <a:latin typeface="Canva Sans Bold"/>
              </a:rPr>
              <a:t>Latine</a:t>
            </a:r>
            <a:r>
              <a:rPr lang="en-US" sz="2863" dirty="0">
                <a:solidFill>
                  <a:srgbClr val="11100E"/>
                </a:solidFill>
                <a:latin typeface="Canva Sans Bold"/>
              </a:rPr>
              <a:t> adults report greater risk to heavy drinking, alcohol-related health concerns and social concerns negatively impacting life. </a:t>
            </a:r>
          </a:p>
        </p:txBody>
      </p:sp>
      <p:sp>
        <p:nvSpPr>
          <p:cNvPr id="6" name="TextBox 5">
            <a:extLst>
              <a:ext uri="{FF2B5EF4-FFF2-40B4-BE49-F238E27FC236}">
                <a16:creationId xmlns:a16="http://schemas.microsoft.com/office/drawing/2014/main" id="{D38A5D1C-8FA5-13FB-7747-B585244A7A19}"/>
              </a:ext>
            </a:extLst>
          </p:cNvPr>
          <p:cNvSpPr txBox="1"/>
          <p:nvPr/>
        </p:nvSpPr>
        <p:spPr>
          <a:xfrm>
            <a:off x="14859000" y="9825335"/>
            <a:ext cx="3276652" cy="461665"/>
          </a:xfrm>
          <a:prstGeom prst="rect">
            <a:avLst/>
          </a:prstGeom>
          <a:noFill/>
        </p:spPr>
        <p:txBody>
          <a:bodyPr wrap="square" rtlCol="0">
            <a:spAutoFit/>
          </a:bodyPr>
          <a:lstStyle/>
          <a:p>
            <a:r>
              <a:rPr lang="en-US" sz="1200" dirty="0" err="1"/>
              <a:t>Pinedo</a:t>
            </a:r>
            <a:r>
              <a:rPr lang="en-US" sz="1200" dirty="0"/>
              <a:t> et al. </a:t>
            </a:r>
            <a:r>
              <a:rPr lang="en-US" sz="1200" b="0" i="1" u="none" strike="noStrike" dirty="0">
                <a:solidFill>
                  <a:srgbClr val="212121"/>
                </a:solidFill>
                <a:effectLst/>
                <a:latin typeface="BlinkMacSystemFont"/>
              </a:rPr>
              <a:t>Drug Alcohol Depend</a:t>
            </a:r>
            <a:r>
              <a:rPr lang="en-US" sz="1200" dirty="0"/>
              <a:t> 2021</a:t>
            </a:r>
          </a:p>
          <a:p>
            <a:r>
              <a:rPr lang="en-US" sz="1200" b="0" i="0" u="none" strike="noStrike" dirty="0">
                <a:solidFill>
                  <a:srgbClr val="212121"/>
                </a:solidFill>
                <a:effectLst/>
                <a:latin typeface="Roboto" panose="02000000000000000000" pitchFamily="2" charset="0"/>
              </a:rPr>
              <a:t>Skewes et al. </a:t>
            </a:r>
            <a:r>
              <a:rPr lang="en-US" sz="1200" b="0" i="1" u="none" strike="noStrike" dirty="0">
                <a:solidFill>
                  <a:srgbClr val="212121"/>
                </a:solidFill>
                <a:effectLst/>
                <a:latin typeface="Roboto" panose="02000000000000000000" pitchFamily="2" charset="0"/>
              </a:rPr>
              <a:t>Am J Community Psychol</a:t>
            </a:r>
            <a:r>
              <a:rPr lang="en-US" sz="1200" b="0" i="0" u="none" strike="noStrike" dirty="0">
                <a:solidFill>
                  <a:srgbClr val="212121"/>
                </a:solidFill>
                <a:effectLst/>
                <a:latin typeface="Roboto" panose="02000000000000000000" pitchFamily="2" charset="0"/>
              </a:rPr>
              <a:t> 2019</a:t>
            </a:r>
            <a:endParaRPr lang="en-US" sz="1200" dirty="0"/>
          </a:p>
        </p:txBody>
      </p:sp>
      <p:sp>
        <p:nvSpPr>
          <p:cNvPr id="8" name="TextBox 7">
            <a:extLst>
              <a:ext uri="{FF2B5EF4-FFF2-40B4-BE49-F238E27FC236}">
                <a16:creationId xmlns:a16="http://schemas.microsoft.com/office/drawing/2014/main" id="{C1DCBBDD-6279-8353-C9CC-EF444C0ECC53}"/>
              </a:ext>
            </a:extLst>
          </p:cNvPr>
          <p:cNvSpPr txBox="1"/>
          <p:nvPr/>
        </p:nvSpPr>
        <p:spPr>
          <a:xfrm>
            <a:off x="5990469" y="4595143"/>
            <a:ext cx="11535531" cy="954107"/>
          </a:xfrm>
          <a:prstGeom prst="rect">
            <a:avLst/>
          </a:prstGeom>
          <a:noFill/>
        </p:spPr>
        <p:txBody>
          <a:bodyPr wrap="square">
            <a:spAutoFit/>
          </a:bodyPr>
          <a:lstStyle/>
          <a:p>
            <a:r>
              <a:rPr lang="en-US" sz="2800" b="0" i="0" u="none" strike="noStrike" dirty="0">
                <a:solidFill>
                  <a:srgbClr val="212121"/>
                </a:solidFill>
                <a:effectLst/>
                <a:latin typeface="Cambria" panose="02040503050406030204" pitchFamily="18" charset="0"/>
              </a:rPr>
              <a:t>Native communities suffer health disparities related to SUD. AI/ANs have the greatest unmet need for treatment among all ethnic groups in the U.S</a:t>
            </a:r>
            <a:endParaRPr lang="en-US" sz="2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picture containing diagram&#10;&#10;Description automatically generated">
            <a:extLst>
              <a:ext uri="{FF2B5EF4-FFF2-40B4-BE49-F238E27FC236}">
                <a16:creationId xmlns:a16="http://schemas.microsoft.com/office/drawing/2014/main" id="{44962D50-4967-71A3-95EB-D4992BF6EFE9}"/>
              </a:ext>
            </a:extLst>
          </p:cNvPr>
          <p:cNvPicPr>
            <a:picLocks noChangeAspect="1"/>
          </p:cNvPicPr>
          <p:nvPr/>
        </p:nvPicPr>
        <p:blipFill>
          <a:blip r:embed="rId3"/>
          <a:stretch>
            <a:fillRect/>
          </a:stretch>
        </p:blipFill>
        <p:spPr>
          <a:xfrm>
            <a:off x="762000" y="1409699"/>
            <a:ext cx="8534400" cy="7339583"/>
          </a:xfrm>
          <a:prstGeom prst="rect">
            <a:avLst/>
          </a:prstGeom>
        </p:spPr>
      </p:pic>
      <p:sp>
        <p:nvSpPr>
          <p:cNvPr id="3" name="TextBox 2">
            <a:extLst>
              <a:ext uri="{FF2B5EF4-FFF2-40B4-BE49-F238E27FC236}">
                <a16:creationId xmlns:a16="http://schemas.microsoft.com/office/drawing/2014/main" id="{A9F955B4-F9AF-AF87-7D2E-D42692C4F04F}"/>
              </a:ext>
            </a:extLst>
          </p:cNvPr>
          <p:cNvSpPr txBox="1"/>
          <p:nvPr/>
        </p:nvSpPr>
        <p:spPr>
          <a:xfrm>
            <a:off x="10058400" y="1028700"/>
            <a:ext cx="7162800" cy="6124754"/>
          </a:xfrm>
          <a:prstGeom prst="rect">
            <a:avLst/>
          </a:prstGeom>
          <a:noFill/>
        </p:spPr>
        <p:txBody>
          <a:bodyPr wrap="square" rtlCol="0">
            <a:spAutoFit/>
          </a:bodyPr>
          <a:lstStyle/>
          <a:p>
            <a:r>
              <a:rPr lang="en-US" sz="3600" b="1" dirty="0">
                <a:latin typeface="Telugu Sangam MN" pitchFamily="2" charset="0"/>
                <a:cs typeface="Telugu Sangam MN" pitchFamily="2" charset="0"/>
              </a:rPr>
              <a:t>Potential solutions</a:t>
            </a:r>
          </a:p>
          <a:p>
            <a:endParaRPr lang="en-US" sz="3600" b="1" dirty="0">
              <a:latin typeface="Telugu Sangam MN" pitchFamily="2" charset="0"/>
              <a:cs typeface="Telugu Sangam MN" pitchFamily="2" charset="0"/>
            </a:endParaRPr>
          </a:p>
          <a:p>
            <a:pPr marL="571500" indent="-571500">
              <a:buFont typeface="Arial" panose="020B0604020202020204" pitchFamily="34" charset="0"/>
              <a:buChar char="•"/>
            </a:pPr>
            <a:r>
              <a:rPr lang="en-US" sz="3200" b="1" u="none" strike="noStrike" dirty="0">
                <a:solidFill>
                  <a:srgbClr val="212121"/>
                </a:solidFill>
                <a:effectLst/>
                <a:latin typeface="Telugu Sangam MN" pitchFamily="2" charset="0"/>
                <a:cs typeface="Telugu Sangam MN" pitchFamily="2" charset="0"/>
              </a:rPr>
              <a:t>Cultural adaptation</a:t>
            </a:r>
          </a:p>
          <a:p>
            <a:pPr marL="571500" indent="-571500">
              <a:buFont typeface="Arial" panose="020B0604020202020204" pitchFamily="34" charset="0"/>
              <a:buChar char="•"/>
            </a:pPr>
            <a:endParaRPr lang="en-US" sz="3200" b="1" u="none" strike="noStrike" dirty="0">
              <a:solidFill>
                <a:srgbClr val="212121"/>
              </a:solidFill>
              <a:effectLst/>
              <a:latin typeface="Telugu Sangam MN" pitchFamily="2" charset="0"/>
              <a:cs typeface="Telugu Sangam MN" pitchFamily="2" charset="0"/>
            </a:endParaRPr>
          </a:p>
          <a:p>
            <a:pPr marL="571500" indent="-571500">
              <a:buFont typeface="Arial" panose="020B0604020202020204" pitchFamily="34" charset="0"/>
              <a:buChar char="•"/>
            </a:pPr>
            <a:r>
              <a:rPr lang="en-US" sz="3200" b="1" dirty="0">
                <a:solidFill>
                  <a:srgbClr val="212121"/>
                </a:solidFill>
                <a:latin typeface="Telugu Sangam MN" pitchFamily="2" charset="0"/>
                <a:cs typeface="Telugu Sangam MN" pitchFamily="2" charset="0"/>
              </a:rPr>
              <a:t>Increasing accessibility to treatment</a:t>
            </a:r>
          </a:p>
          <a:p>
            <a:pPr marL="571500" indent="-571500">
              <a:buFont typeface="Arial" panose="020B0604020202020204" pitchFamily="34" charset="0"/>
              <a:buChar char="•"/>
            </a:pPr>
            <a:endParaRPr lang="en-US" sz="3200" b="1" dirty="0">
              <a:solidFill>
                <a:srgbClr val="212121"/>
              </a:solidFill>
              <a:latin typeface="Telugu Sangam MN" pitchFamily="2" charset="0"/>
              <a:cs typeface="Telugu Sangam MN" pitchFamily="2" charset="0"/>
            </a:endParaRPr>
          </a:p>
          <a:p>
            <a:pPr marL="571500" indent="-571500">
              <a:buFont typeface="Arial" panose="020B0604020202020204" pitchFamily="34" charset="0"/>
              <a:buChar char="•"/>
            </a:pPr>
            <a:r>
              <a:rPr lang="en-US" sz="3200" b="1" dirty="0">
                <a:solidFill>
                  <a:srgbClr val="212121"/>
                </a:solidFill>
                <a:latin typeface="Telugu Sangam MN" pitchFamily="2" charset="0"/>
                <a:cs typeface="Telugu Sangam MN" pitchFamily="2" charset="0"/>
              </a:rPr>
              <a:t>Making time to explain MAUD clearly during visit</a:t>
            </a:r>
          </a:p>
          <a:p>
            <a:pPr marL="571500" indent="-571500">
              <a:buFont typeface="Arial" panose="020B0604020202020204" pitchFamily="34" charset="0"/>
              <a:buChar char="•"/>
            </a:pPr>
            <a:endParaRPr lang="en-US" sz="3200" b="1" dirty="0">
              <a:solidFill>
                <a:srgbClr val="212121"/>
              </a:solidFill>
              <a:latin typeface="Telugu Sangam MN" pitchFamily="2" charset="0"/>
              <a:cs typeface="Telugu Sangam MN" pitchFamily="2" charset="0"/>
            </a:endParaRPr>
          </a:p>
          <a:p>
            <a:pPr marL="571500" indent="-571500">
              <a:buFont typeface="Arial" panose="020B0604020202020204" pitchFamily="34" charset="0"/>
              <a:buChar char="•"/>
            </a:pPr>
            <a:r>
              <a:rPr lang="en-US" sz="3200" b="1" dirty="0">
                <a:solidFill>
                  <a:srgbClr val="212121"/>
                </a:solidFill>
                <a:latin typeface="Telugu Sangam MN" pitchFamily="2" charset="0"/>
                <a:cs typeface="Telugu Sangam MN" pitchFamily="2" charset="0"/>
              </a:rPr>
              <a:t>Taking a holistic view, accounting for historical trauma </a:t>
            </a:r>
            <a:endParaRPr lang="en-US" sz="3200" b="1" dirty="0">
              <a:latin typeface="Telugu Sangam MN" pitchFamily="2" charset="0"/>
              <a:cs typeface="Telugu Sangam MN" pitchFamily="2" charset="0"/>
            </a:endParaRPr>
          </a:p>
        </p:txBody>
      </p:sp>
      <p:sp>
        <p:nvSpPr>
          <p:cNvPr id="5" name="TextBox 4">
            <a:extLst>
              <a:ext uri="{FF2B5EF4-FFF2-40B4-BE49-F238E27FC236}">
                <a16:creationId xmlns:a16="http://schemas.microsoft.com/office/drawing/2014/main" id="{67B5C776-B66D-BA47-2733-52DD3D77FAD7}"/>
              </a:ext>
            </a:extLst>
          </p:cNvPr>
          <p:cNvSpPr txBox="1"/>
          <p:nvPr/>
        </p:nvSpPr>
        <p:spPr>
          <a:xfrm>
            <a:off x="14706600" y="9986078"/>
            <a:ext cx="3200400" cy="276999"/>
          </a:xfrm>
          <a:prstGeom prst="rect">
            <a:avLst/>
          </a:prstGeom>
          <a:noFill/>
        </p:spPr>
        <p:txBody>
          <a:bodyPr wrap="square">
            <a:spAutoFit/>
          </a:bodyPr>
          <a:lstStyle/>
          <a:p>
            <a:r>
              <a:rPr lang="en-US" sz="1200" b="0" i="0" u="none" strike="noStrike" dirty="0">
                <a:solidFill>
                  <a:srgbClr val="212121"/>
                </a:solidFill>
                <a:effectLst/>
                <a:latin typeface="Calibri" panose="020F0502020204030204" pitchFamily="34" charset="0"/>
                <a:cs typeface="Calibri" panose="020F0502020204030204" pitchFamily="34" charset="0"/>
              </a:rPr>
              <a:t>Skewes et al </a:t>
            </a:r>
            <a:r>
              <a:rPr lang="en-US" sz="1200" b="0" i="1" u="none" strike="noStrike" dirty="0">
                <a:solidFill>
                  <a:srgbClr val="212121"/>
                </a:solidFill>
                <a:effectLst/>
                <a:latin typeface="Calibri" panose="020F0502020204030204" pitchFamily="34" charset="0"/>
                <a:cs typeface="Calibri" panose="020F0502020204030204" pitchFamily="34" charset="0"/>
              </a:rPr>
              <a:t>Am J Community Psychol</a:t>
            </a:r>
            <a:r>
              <a:rPr lang="en-US" sz="1200" b="0" i="0" u="none" strike="noStrike" dirty="0">
                <a:solidFill>
                  <a:srgbClr val="212121"/>
                </a:solidFill>
                <a:effectLst/>
                <a:latin typeface="Calibri" panose="020F0502020204030204" pitchFamily="34" charset="0"/>
                <a:cs typeface="Calibri" panose="020F0502020204030204" pitchFamily="34" charset="0"/>
              </a:rPr>
              <a:t>. 2019</a:t>
            </a:r>
            <a:endParaRPr lang="en-US" sz="1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E272A58-5CF5-F203-E713-9E9C645283F2}"/>
              </a:ext>
            </a:extLst>
          </p:cNvPr>
          <p:cNvSpPr txBox="1"/>
          <p:nvPr/>
        </p:nvSpPr>
        <p:spPr>
          <a:xfrm>
            <a:off x="14732000" y="9841157"/>
            <a:ext cx="2819400" cy="276999"/>
          </a:xfrm>
          <a:prstGeom prst="rect">
            <a:avLst/>
          </a:prstGeom>
          <a:noFill/>
        </p:spPr>
        <p:txBody>
          <a:bodyPr wrap="square" rtlCol="0">
            <a:spAutoFit/>
          </a:bodyPr>
          <a:lstStyle/>
          <a:p>
            <a:r>
              <a:rPr lang="en-US" sz="1200" dirty="0"/>
              <a:t>Hall et al </a:t>
            </a:r>
            <a:r>
              <a:rPr lang="en-US" sz="1200" b="0" i="1" u="none" strike="noStrike" dirty="0">
                <a:solidFill>
                  <a:srgbClr val="212121"/>
                </a:solidFill>
                <a:effectLst/>
                <a:latin typeface="BlinkMacSystemFont"/>
              </a:rPr>
              <a:t>J </a:t>
            </a:r>
            <a:r>
              <a:rPr lang="en-US" sz="1200" b="0" i="1" u="none" strike="noStrike" dirty="0" err="1">
                <a:solidFill>
                  <a:srgbClr val="212121"/>
                </a:solidFill>
                <a:effectLst/>
                <a:latin typeface="BlinkMacSystemFont"/>
              </a:rPr>
              <a:t>Subst</a:t>
            </a:r>
            <a:r>
              <a:rPr lang="en-US" sz="1200" b="0" i="1" u="none" strike="noStrike" dirty="0">
                <a:solidFill>
                  <a:srgbClr val="212121"/>
                </a:solidFill>
                <a:effectLst/>
                <a:latin typeface="BlinkMacSystemFont"/>
              </a:rPr>
              <a:t> Abuse Treat</a:t>
            </a:r>
            <a:r>
              <a:rPr lang="en-US" sz="1200" b="0" i="0" u="none" strike="noStrike" dirty="0">
                <a:solidFill>
                  <a:srgbClr val="212121"/>
                </a:solidFill>
                <a:effectLst/>
                <a:latin typeface="BlinkMacSystemFont"/>
              </a:rPr>
              <a:t>. 2022</a:t>
            </a:r>
            <a:endParaRPr lang="en-US" sz="1200" dirty="0"/>
          </a:p>
        </p:txBody>
      </p:sp>
    </p:spTree>
    <p:extLst>
      <p:ext uri="{BB962C8B-B14F-4D97-AF65-F5344CB8AC3E}">
        <p14:creationId xmlns:p14="http://schemas.microsoft.com/office/powerpoint/2010/main" val="3717308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F2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558A7D-3CE8-2C29-02A1-461185184D66}"/>
              </a:ext>
            </a:extLst>
          </p:cNvPr>
          <p:cNvSpPr/>
          <p:nvPr/>
        </p:nvSpPr>
        <p:spPr>
          <a:xfrm>
            <a:off x="4210050" y="2088378"/>
            <a:ext cx="3422650" cy="2289561"/>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 50mg daily</a:t>
            </a:r>
          </a:p>
          <a:p>
            <a:pPr algn="ctr">
              <a:defRPr/>
            </a:pPr>
            <a:r>
              <a:rPr lang="en-US" sz="2400" dirty="0"/>
              <a:t>380mg IM monthly</a:t>
            </a:r>
          </a:p>
          <a:p>
            <a:pPr algn="ctr">
              <a:defRPr/>
            </a:pPr>
            <a:endParaRPr lang="en-US" sz="2400" dirty="0"/>
          </a:p>
        </p:txBody>
      </p:sp>
      <p:sp>
        <p:nvSpPr>
          <p:cNvPr id="3" name="Rectangle 2">
            <a:extLst>
              <a:ext uri="{FF2B5EF4-FFF2-40B4-BE49-F238E27FC236}">
                <a16:creationId xmlns:a16="http://schemas.microsoft.com/office/drawing/2014/main" id="{1F8A7EC4-C9F4-B741-1017-8FB5324A375B}"/>
              </a:ext>
            </a:extLst>
          </p:cNvPr>
          <p:cNvSpPr/>
          <p:nvPr/>
        </p:nvSpPr>
        <p:spPr>
          <a:xfrm>
            <a:off x="4210050" y="4362251"/>
            <a:ext cx="3422650" cy="2289561"/>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ltLang="en-US" sz="2400" dirty="0"/>
              <a:t> nausea, headache, dizziness dysphoria </a:t>
            </a:r>
          </a:p>
        </p:txBody>
      </p:sp>
      <p:sp>
        <p:nvSpPr>
          <p:cNvPr id="4" name="Rectangle 3">
            <a:extLst>
              <a:ext uri="{FF2B5EF4-FFF2-40B4-BE49-F238E27FC236}">
                <a16:creationId xmlns:a16="http://schemas.microsoft.com/office/drawing/2014/main" id="{9763ACD7-1FDE-5F20-7689-3116A4516FA0}"/>
              </a:ext>
            </a:extLst>
          </p:cNvPr>
          <p:cNvSpPr/>
          <p:nvPr/>
        </p:nvSpPr>
        <p:spPr>
          <a:xfrm>
            <a:off x="7632700" y="2088378"/>
            <a:ext cx="3422650" cy="2289561"/>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ltLang="en-US" sz="2400" dirty="0"/>
              <a:t>Opioid receptor Antagonist</a:t>
            </a:r>
          </a:p>
        </p:txBody>
      </p:sp>
      <p:sp>
        <p:nvSpPr>
          <p:cNvPr id="5" name="Rectangle 4">
            <a:extLst>
              <a:ext uri="{FF2B5EF4-FFF2-40B4-BE49-F238E27FC236}">
                <a16:creationId xmlns:a16="http://schemas.microsoft.com/office/drawing/2014/main" id="{40D58AF7-D60D-1E62-4539-597121F2501C}"/>
              </a:ext>
            </a:extLst>
          </p:cNvPr>
          <p:cNvSpPr/>
          <p:nvPr/>
        </p:nvSpPr>
        <p:spPr>
          <a:xfrm>
            <a:off x="11055350" y="2088379"/>
            <a:ext cx="3422650" cy="2289561"/>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ltLang="en-US" sz="2400" dirty="0"/>
              <a:t>Metabolized by liver</a:t>
            </a:r>
          </a:p>
        </p:txBody>
      </p:sp>
      <p:sp>
        <p:nvSpPr>
          <p:cNvPr id="6" name="Rectangle 5">
            <a:extLst>
              <a:ext uri="{FF2B5EF4-FFF2-40B4-BE49-F238E27FC236}">
                <a16:creationId xmlns:a16="http://schemas.microsoft.com/office/drawing/2014/main" id="{D2A2023D-C6FB-23B7-E024-2B53D56CAD0B}"/>
              </a:ext>
            </a:extLst>
          </p:cNvPr>
          <p:cNvSpPr/>
          <p:nvPr/>
        </p:nvSpPr>
        <p:spPr>
          <a:xfrm>
            <a:off x="7632700" y="4356943"/>
            <a:ext cx="3422650" cy="23103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lvl="1" algn="ctr"/>
            <a:r>
              <a:rPr lang="en-US" altLang="en-US" sz="2400" dirty="0"/>
              <a:t>NNT=12</a:t>
            </a:r>
          </a:p>
        </p:txBody>
      </p:sp>
      <p:sp>
        <p:nvSpPr>
          <p:cNvPr id="7" name="Rectangle 6">
            <a:extLst>
              <a:ext uri="{FF2B5EF4-FFF2-40B4-BE49-F238E27FC236}">
                <a16:creationId xmlns:a16="http://schemas.microsoft.com/office/drawing/2014/main" id="{46275DD7-AE60-8A17-CF03-F0EE10073007}"/>
              </a:ext>
            </a:extLst>
          </p:cNvPr>
          <p:cNvSpPr/>
          <p:nvPr/>
        </p:nvSpPr>
        <p:spPr>
          <a:xfrm>
            <a:off x="11055350" y="4359275"/>
            <a:ext cx="3422650" cy="2308225"/>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$23.50</a:t>
            </a:r>
          </a:p>
          <a:p>
            <a:pPr algn="ctr">
              <a:defRPr/>
            </a:pPr>
            <a:r>
              <a:rPr lang="en-US" sz="2400" dirty="0"/>
              <a:t>$1415.30</a:t>
            </a:r>
          </a:p>
        </p:txBody>
      </p:sp>
      <p:sp>
        <p:nvSpPr>
          <p:cNvPr id="9" name="TextBox 3">
            <a:extLst>
              <a:ext uri="{FF2B5EF4-FFF2-40B4-BE49-F238E27FC236}">
                <a16:creationId xmlns:a16="http://schemas.microsoft.com/office/drawing/2014/main" id="{53A5E22F-184E-7A00-9073-CC321A3D7131}"/>
              </a:ext>
            </a:extLst>
          </p:cNvPr>
          <p:cNvSpPr txBox="1"/>
          <p:nvPr/>
        </p:nvSpPr>
        <p:spPr>
          <a:xfrm>
            <a:off x="850900" y="576772"/>
            <a:ext cx="17208500" cy="1231106"/>
          </a:xfrm>
          <a:prstGeom prst="rect">
            <a:avLst/>
          </a:prstGeom>
        </p:spPr>
        <p:txBody>
          <a:bodyPr wrap="square" lIns="0" tIns="0" rIns="0" bIns="0" rtlCol="0" anchor="t">
            <a:spAutoFit/>
          </a:bodyPr>
          <a:lstStyle/>
          <a:p>
            <a:pPr algn="ctr">
              <a:lnSpc>
                <a:spcPts val="9600"/>
              </a:lnSpc>
            </a:pPr>
            <a:r>
              <a:rPr lang="en-US" sz="8000" dirty="0">
                <a:solidFill>
                  <a:srgbClr val="11100E"/>
                </a:solidFill>
                <a:latin typeface="Telegraf Bold"/>
              </a:rPr>
              <a:t>NALTREXONE</a:t>
            </a:r>
          </a:p>
        </p:txBody>
      </p:sp>
      <p:sp>
        <p:nvSpPr>
          <p:cNvPr id="11" name="TextBox 10">
            <a:extLst>
              <a:ext uri="{FF2B5EF4-FFF2-40B4-BE49-F238E27FC236}">
                <a16:creationId xmlns:a16="http://schemas.microsoft.com/office/drawing/2014/main" id="{EA9F64D6-509D-0F26-9A6E-7B3F16BE5F0F}"/>
              </a:ext>
            </a:extLst>
          </p:cNvPr>
          <p:cNvSpPr txBox="1"/>
          <p:nvPr/>
        </p:nvSpPr>
        <p:spPr>
          <a:xfrm>
            <a:off x="556346" y="6698416"/>
            <a:ext cx="14871700" cy="3785652"/>
          </a:xfrm>
          <a:prstGeom prst="rect">
            <a:avLst/>
          </a:prstGeom>
          <a:noFill/>
        </p:spPr>
        <p:txBody>
          <a:bodyPr wrap="square">
            <a:spAutoFit/>
          </a:bodyPr>
          <a:lstStyle/>
          <a:p>
            <a:pPr marL="457200" indent="-457200">
              <a:buFont typeface="Arial" panose="020B0604020202020204" pitchFamily="34" charset="0"/>
              <a:buChar char="•"/>
            </a:pPr>
            <a:r>
              <a:rPr lang="en-US" altLang="en-US" sz="3000" dirty="0"/>
              <a:t>Moderate Strength of Evidence</a:t>
            </a:r>
          </a:p>
          <a:p>
            <a:pPr marL="457200" indent="-457200">
              <a:buFont typeface="Arial" panose="020B0604020202020204" pitchFamily="34" charset="0"/>
              <a:buChar char="•"/>
            </a:pPr>
            <a:r>
              <a:rPr lang="en-US" altLang="en-US" sz="3000" dirty="0"/>
              <a:t>Efficacy: reducing </a:t>
            </a:r>
            <a:r>
              <a:rPr lang="en-US" altLang="en-US" sz="3000" b="1" dirty="0"/>
              <a:t>return heavy drinking </a:t>
            </a:r>
            <a:r>
              <a:rPr lang="en-US" altLang="en-US" sz="3000" dirty="0"/>
              <a:t>and </a:t>
            </a:r>
            <a:r>
              <a:rPr lang="en-US" altLang="en-US" sz="3000" b="1" dirty="0"/>
              <a:t>number of heavy drinking </a:t>
            </a:r>
            <a:r>
              <a:rPr lang="en-US" altLang="en-US" sz="3000" dirty="0"/>
              <a:t>days</a:t>
            </a:r>
          </a:p>
          <a:p>
            <a:pPr marL="914400" lvl="1" indent="-457200">
              <a:buFont typeface="Arial" panose="020B0604020202020204" pitchFamily="34" charset="0"/>
              <a:buChar char="•"/>
            </a:pPr>
            <a:r>
              <a:rPr lang="en-US" altLang="en-US" sz="3000" dirty="0"/>
              <a:t>NNT=12</a:t>
            </a:r>
          </a:p>
          <a:p>
            <a:pPr marL="914400" lvl="1" indent="-457200">
              <a:buFont typeface="Arial" panose="020B0604020202020204" pitchFamily="34" charset="0"/>
              <a:buChar char="•"/>
            </a:pPr>
            <a:r>
              <a:rPr lang="en-US" altLang="en-US" sz="3000" dirty="0"/>
              <a:t>Risk reduction: 61% to 51%</a:t>
            </a:r>
          </a:p>
          <a:p>
            <a:pPr marL="457200" indent="-457200">
              <a:buFont typeface="Arial" panose="020B0604020202020204" pitchFamily="34" charset="0"/>
              <a:buChar char="•"/>
            </a:pPr>
            <a:r>
              <a:rPr lang="en-US" altLang="en-US" sz="3000" dirty="0"/>
              <a:t>Efficacy varies across race/ethnic backgrounds</a:t>
            </a:r>
          </a:p>
          <a:p>
            <a:pPr marL="457200" indent="-457200">
              <a:buFont typeface="Arial" panose="020B0604020202020204" pitchFamily="34" charset="0"/>
              <a:buChar char="•"/>
            </a:pPr>
            <a:r>
              <a:rPr lang="en-US" altLang="en-US" sz="3000" dirty="0"/>
              <a:t>Contraindications: acute hepatitis (LFTS &gt;5x upper limit of normal) , severe liver impairment, opioid use </a:t>
            </a:r>
          </a:p>
          <a:p>
            <a:pPr marL="914400" lvl="1" indent="-457200">
              <a:buFont typeface="Arial" panose="020B0604020202020204" pitchFamily="34" charset="0"/>
              <a:buChar char="•"/>
            </a:pPr>
            <a:endParaRPr lang="en-US" altLang="en-US" sz="3000" dirty="0"/>
          </a:p>
        </p:txBody>
      </p:sp>
      <p:sp>
        <p:nvSpPr>
          <p:cNvPr id="10" name="TextBox 9">
            <a:extLst>
              <a:ext uri="{FF2B5EF4-FFF2-40B4-BE49-F238E27FC236}">
                <a16:creationId xmlns:a16="http://schemas.microsoft.com/office/drawing/2014/main" id="{8C6057E4-57FC-E3A8-81BF-7F1F82558DD5}"/>
              </a:ext>
            </a:extLst>
          </p:cNvPr>
          <p:cNvSpPr txBox="1"/>
          <p:nvPr/>
        </p:nvSpPr>
        <p:spPr>
          <a:xfrm>
            <a:off x="14416087" y="9334500"/>
            <a:ext cx="4729163" cy="276225"/>
          </a:xfrm>
          <a:prstGeom prst="rect">
            <a:avLst/>
          </a:prstGeom>
          <a:noFill/>
        </p:spPr>
        <p:txBody>
          <a:bodyPr>
            <a:spAutoFit/>
          </a:bodyPr>
          <a:lstStyle/>
          <a:p>
            <a:pPr>
              <a:defRPr/>
            </a:pPr>
            <a:r>
              <a:rPr lang="en-US" altLang="en-US" sz="1200" i="1" dirty="0">
                <a:latin typeface="+mn-lt"/>
              </a:rPr>
              <a:t>The Medical Letter on Drug Therapeutics 2021</a:t>
            </a:r>
            <a:endParaRPr lang="en-US" altLang="en-US" sz="1200" dirty="0">
              <a:latin typeface="+mn-lt"/>
            </a:endParaRPr>
          </a:p>
        </p:txBody>
      </p:sp>
      <p:sp>
        <p:nvSpPr>
          <p:cNvPr id="12" name="TextBox 5">
            <a:extLst>
              <a:ext uri="{FF2B5EF4-FFF2-40B4-BE49-F238E27FC236}">
                <a16:creationId xmlns:a16="http://schemas.microsoft.com/office/drawing/2014/main" id="{E2513AA0-C510-42CB-1BEC-358FF6439F83}"/>
              </a:ext>
            </a:extLst>
          </p:cNvPr>
          <p:cNvSpPr txBox="1">
            <a:spLocks noChangeArrowheads="1"/>
          </p:cNvSpPr>
          <p:nvPr/>
        </p:nvSpPr>
        <p:spPr bwMode="auto">
          <a:xfrm>
            <a:off x="14478000" y="9563100"/>
            <a:ext cx="4667250" cy="954107"/>
          </a:xfrm>
          <a:prstGeom prst="rect">
            <a:avLst/>
          </a:prstGeom>
          <a:noFill/>
          <a:ln>
            <a:noFill/>
          </a:ln>
        </p:spPr>
        <p:txBody>
          <a:bodyPr wrap="square">
            <a:spAutoFit/>
          </a:bodyPr>
          <a:lstStyle>
            <a:lvl1pPr>
              <a:spcBef>
                <a:spcPct val="20000"/>
              </a:spcBef>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9pPr>
          </a:lstStyle>
          <a:p>
            <a:pPr>
              <a:spcBef>
                <a:spcPct val="0"/>
              </a:spcBef>
              <a:buFontTx/>
              <a:buNone/>
              <a:defRPr/>
            </a:pPr>
            <a:r>
              <a:rPr lang="en-US" altLang="en-US" sz="1100" i="1" dirty="0" err="1">
                <a:solidFill>
                  <a:schemeClr val="tx1"/>
                </a:solidFill>
                <a:latin typeface="+mn-lt"/>
              </a:rPr>
              <a:t>Rösner</a:t>
            </a:r>
            <a:r>
              <a:rPr lang="en-US" altLang="en-US" sz="1100" i="1" dirty="0">
                <a:solidFill>
                  <a:schemeClr val="tx1"/>
                </a:solidFill>
                <a:latin typeface="+mn-lt"/>
              </a:rPr>
              <a:t> S, et al. Cochrane Database Syst Rev 2010</a:t>
            </a:r>
            <a:endParaRPr lang="en-US" altLang="en-US" sz="1200" i="1" dirty="0">
              <a:solidFill>
                <a:schemeClr val="tx1"/>
              </a:solidFill>
              <a:latin typeface="+mn-lt"/>
            </a:endParaRPr>
          </a:p>
          <a:p>
            <a:pPr>
              <a:spcBef>
                <a:spcPct val="0"/>
              </a:spcBef>
              <a:buFontTx/>
              <a:buNone/>
              <a:defRPr/>
            </a:pPr>
            <a:r>
              <a:rPr lang="en-US" altLang="en-US" sz="1100" i="1" dirty="0">
                <a:solidFill>
                  <a:schemeClr val="tx1"/>
                </a:solidFill>
                <a:latin typeface="+mn-lt"/>
              </a:rPr>
              <a:t>Jonas D, et al. JAMA 2014</a:t>
            </a:r>
          </a:p>
          <a:p>
            <a:pPr>
              <a:spcBef>
                <a:spcPct val="0"/>
              </a:spcBef>
              <a:buFontTx/>
              <a:buNone/>
              <a:defRPr/>
            </a:pPr>
            <a:r>
              <a:rPr lang="en-US" altLang="en-US" sz="1100" i="1" dirty="0">
                <a:solidFill>
                  <a:schemeClr val="tx1"/>
                </a:solidFill>
                <a:latin typeface="+mn-lt"/>
              </a:rPr>
              <a:t>Ray, </a:t>
            </a:r>
            <a:r>
              <a:rPr lang="en-US" altLang="en-US" sz="1100" i="1" dirty="0" err="1">
                <a:solidFill>
                  <a:schemeClr val="tx1"/>
                </a:solidFill>
                <a:latin typeface="+mn-lt"/>
              </a:rPr>
              <a:t>Oslin</a:t>
            </a:r>
            <a:r>
              <a:rPr lang="en-US" altLang="en-US" sz="1100" i="1" dirty="0">
                <a:solidFill>
                  <a:schemeClr val="tx1"/>
                </a:solidFill>
                <a:latin typeface="+mn-lt"/>
              </a:rPr>
              <a:t> Drug Alcohol Depend 2009</a:t>
            </a:r>
          </a:p>
          <a:p>
            <a:pPr>
              <a:spcBef>
                <a:spcPct val="0"/>
              </a:spcBef>
              <a:buNone/>
              <a:defRPr/>
            </a:pPr>
            <a:r>
              <a:rPr lang="en-US" altLang="en-US" sz="1100" i="1" dirty="0">
                <a:solidFill>
                  <a:schemeClr val="tx1"/>
                </a:solidFill>
                <a:latin typeface="+mn-lt"/>
              </a:rPr>
              <a:t>Lopez J Stud Alcohol Drugs. 2017</a:t>
            </a:r>
          </a:p>
          <a:p>
            <a:pPr>
              <a:spcBef>
                <a:spcPct val="0"/>
              </a:spcBef>
              <a:buFontTx/>
              <a:buNone/>
              <a:defRPr/>
            </a:pPr>
            <a:endParaRPr lang="en-US" altLang="en-US" sz="1100" dirty="0">
              <a:solidFill>
                <a:schemeClr val="tx1"/>
              </a:solidFill>
              <a:latin typeface="+mn-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F2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17F3DE-C0EC-83CE-9AE1-71050C53A3FE}"/>
              </a:ext>
            </a:extLst>
          </p:cNvPr>
          <p:cNvSpPr/>
          <p:nvPr/>
        </p:nvSpPr>
        <p:spPr>
          <a:xfrm>
            <a:off x="4133850" y="1943100"/>
            <a:ext cx="3041650" cy="216376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 666mg PO TID</a:t>
            </a:r>
          </a:p>
          <a:p>
            <a:pPr algn="ctr">
              <a:defRPr/>
            </a:pPr>
            <a:r>
              <a:rPr lang="en-US" sz="2400" dirty="0"/>
              <a:t>OR</a:t>
            </a:r>
          </a:p>
          <a:p>
            <a:pPr algn="ctr">
              <a:defRPr/>
            </a:pPr>
            <a:r>
              <a:rPr lang="en-US" sz="2400" dirty="0"/>
              <a:t>333mg PO TID</a:t>
            </a:r>
          </a:p>
        </p:txBody>
      </p:sp>
      <p:sp>
        <p:nvSpPr>
          <p:cNvPr id="3" name="Rectangle 2">
            <a:extLst>
              <a:ext uri="{FF2B5EF4-FFF2-40B4-BE49-F238E27FC236}">
                <a16:creationId xmlns:a16="http://schemas.microsoft.com/office/drawing/2014/main" id="{28B6FCC7-7C35-39B1-C2D1-FC76F691D477}"/>
              </a:ext>
            </a:extLst>
          </p:cNvPr>
          <p:cNvSpPr/>
          <p:nvPr/>
        </p:nvSpPr>
        <p:spPr>
          <a:xfrm>
            <a:off x="4133850" y="4106862"/>
            <a:ext cx="3041650" cy="216376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ltLang="en-US" sz="2400" dirty="0"/>
              <a:t> diarrhea </a:t>
            </a:r>
          </a:p>
        </p:txBody>
      </p:sp>
      <p:sp>
        <p:nvSpPr>
          <p:cNvPr id="4" name="Rectangle 3">
            <a:extLst>
              <a:ext uri="{FF2B5EF4-FFF2-40B4-BE49-F238E27FC236}">
                <a16:creationId xmlns:a16="http://schemas.microsoft.com/office/drawing/2014/main" id="{C1158D22-39C5-A808-CD67-0673093BBB8A}"/>
              </a:ext>
            </a:extLst>
          </p:cNvPr>
          <p:cNvSpPr/>
          <p:nvPr/>
        </p:nvSpPr>
        <p:spPr>
          <a:xfrm>
            <a:off x="7175500" y="1946483"/>
            <a:ext cx="3041650" cy="216376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ltLang="en-US" sz="2400" dirty="0"/>
              <a:t>Enhances GABA transmission</a:t>
            </a:r>
          </a:p>
        </p:txBody>
      </p:sp>
      <p:sp>
        <p:nvSpPr>
          <p:cNvPr id="5" name="Rectangle 4">
            <a:extLst>
              <a:ext uri="{FF2B5EF4-FFF2-40B4-BE49-F238E27FC236}">
                <a16:creationId xmlns:a16="http://schemas.microsoft.com/office/drawing/2014/main" id="{CA84E485-71D5-F17E-08FE-A067D67E0B85}"/>
              </a:ext>
            </a:extLst>
          </p:cNvPr>
          <p:cNvSpPr/>
          <p:nvPr/>
        </p:nvSpPr>
        <p:spPr>
          <a:xfrm>
            <a:off x="10217150" y="1943100"/>
            <a:ext cx="3041650" cy="216376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ltLang="en-US" sz="2400" dirty="0"/>
              <a:t>Renally Excreted unchanged</a:t>
            </a:r>
          </a:p>
        </p:txBody>
      </p:sp>
      <p:sp>
        <p:nvSpPr>
          <p:cNvPr id="6" name="Rectangle 5">
            <a:extLst>
              <a:ext uri="{FF2B5EF4-FFF2-40B4-BE49-F238E27FC236}">
                <a16:creationId xmlns:a16="http://schemas.microsoft.com/office/drawing/2014/main" id="{8788A477-5C93-8501-5BBC-F660AF206411}"/>
              </a:ext>
            </a:extLst>
          </p:cNvPr>
          <p:cNvSpPr/>
          <p:nvPr/>
        </p:nvSpPr>
        <p:spPr>
          <a:xfrm>
            <a:off x="7175500" y="4106904"/>
            <a:ext cx="3041650" cy="216033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lvl="1" algn="ctr"/>
            <a:r>
              <a:rPr lang="en-US" sz="2400" dirty="0"/>
              <a:t>NNT = 12</a:t>
            </a:r>
          </a:p>
        </p:txBody>
      </p:sp>
      <p:sp>
        <p:nvSpPr>
          <p:cNvPr id="7" name="Rectangle 6">
            <a:extLst>
              <a:ext uri="{FF2B5EF4-FFF2-40B4-BE49-F238E27FC236}">
                <a16:creationId xmlns:a16="http://schemas.microsoft.com/office/drawing/2014/main" id="{B5ECEB95-EC0A-EC08-C113-8C336A3A170C}"/>
              </a:ext>
            </a:extLst>
          </p:cNvPr>
          <p:cNvSpPr/>
          <p:nvPr/>
        </p:nvSpPr>
        <p:spPr>
          <a:xfrm>
            <a:off x="10217150" y="4084493"/>
            <a:ext cx="3041650" cy="2181401"/>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$197.70</a:t>
            </a:r>
          </a:p>
        </p:txBody>
      </p:sp>
      <p:sp>
        <p:nvSpPr>
          <p:cNvPr id="9" name="TextBox 3">
            <a:extLst>
              <a:ext uri="{FF2B5EF4-FFF2-40B4-BE49-F238E27FC236}">
                <a16:creationId xmlns:a16="http://schemas.microsoft.com/office/drawing/2014/main" id="{0A4E2929-50BE-DE09-0856-7E3FA39E8CFF}"/>
              </a:ext>
            </a:extLst>
          </p:cNvPr>
          <p:cNvSpPr txBox="1"/>
          <p:nvPr/>
        </p:nvSpPr>
        <p:spPr>
          <a:xfrm>
            <a:off x="533400" y="678376"/>
            <a:ext cx="17221200" cy="1231106"/>
          </a:xfrm>
          <a:prstGeom prst="rect">
            <a:avLst/>
          </a:prstGeom>
        </p:spPr>
        <p:txBody>
          <a:bodyPr wrap="square" lIns="0" tIns="0" rIns="0" bIns="0" rtlCol="0" anchor="t">
            <a:spAutoFit/>
          </a:bodyPr>
          <a:lstStyle/>
          <a:p>
            <a:pPr algn="ctr">
              <a:lnSpc>
                <a:spcPts val="9600"/>
              </a:lnSpc>
            </a:pPr>
            <a:r>
              <a:rPr lang="en-US" sz="8000" dirty="0">
                <a:solidFill>
                  <a:srgbClr val="11100E"/>
                </a:solidFill>
                <a:latin typeface="Telegraf Bold"/>
              </a:rPr>
              <a:t>ACAMPROSATE</a:t>
            </a:r>
          </a:p>
        </p:txBody>
      </p:sp>
      <p:sp>
        <p:nvSpPr>
          <p:cNvPr id="11" name="TextBox 10">
            <a:extLst>
              <a:ext uri="{FF2B5EF4-FFF2-40B4-BE49-F238E27FC236}">
                <a16:creationId xmlns:a16="http://schemas.microsoft.com/office/drawing/2014/main" id="{7AB878FC-6ADC-9983-D776-61DB0B30DD6B}"/>
              </a:ext>
            </a:extLst>
          </p:cNvPr>
          <p:cNvSpPr txBox="1"/>
          <p:nvPr/>
        </p:nvSpPr>
        <p:spPr>
          <a:xfrm>
            <a:off x="593724" y="6362700"/>
            <a:ext cx="15941675" cy="4247317"/>
          </a:xfrm>
          <a:prstGeom prst="rect">
            <a:avLst/>
          </a:prstGeom>
          <a:noFill/>
        </p:spPr>
        <p:txBody>
          <a:bodyPr wrap="square">
            <a:spAutoFit/>
          </a:bodyPr>
          <a:lstStyle/>
          <a:p>
            <a:pPr marL="457200" indent="-457200">
              <a:buFont typeface="Arial" panose="020B0604020202020204" pitchFamily="34" charset="0"/>
              <a:buChar char="•"/>
            </a:pPr>
            <a:r>
              <a:rPr lang="en-US" sz="3000" dirty="0"/>
              <a:t>Moderate strength of evidence</a:t>
            </a:r>
          </a:p>
          <a:p>
            <a:pPr marL="457200" indent="-457200">
              <a:buFont typeface="Arial" panose="020B0604020202020204" pitchFamily="34" charset="0"/>
              <a:buChar char="•"/>
            </a:pPr>
            <a:r>
              <a:rPr lang="en-US" sz="3000" dirty="0"/>
              <a:t>Modestly improves abstinence</a:t>
            </a:r>
          </a:p>
          <a:p>
            <a:pPr marL="914400" lvl="1" indent="-457200">
              <a:buFont typeface="Arial" panose="020B0604020202020204" pitchFamily="34" charset="0"/>
              <a:buChar char="•"/>
            </a:pPr>
            <a:r>
              <a:rPr lang="en-US" sz="3000" dirty="0"/>
              <a:t>Abstinence rate 25% vs 17%</a:t>
            </a:r>
          </a:p>
          <a:p>
            <a:pPr marL="914400" lvl="1" indent="-457200">
              <a:buFont typeface="Arial" panose="020B0604020202020204" pitchFamily="34" charset="0"/>
              <a:buChar char="•"/>
            </a:pPr>
            <a:r>
              <a:rPr lang="en-US" sz="3000" dirty="0"/>
              <a:t>NNT = 12</a:t>
            </a:r>
          </a:p>
          <a:p>
            <a:pPr marL="457200" indent="-457200">
              <a:buFont typeface="Arial" panose="020B0604020202020204" pitchFamily="34" charset="0"/>
              <a:buChar char="•"/>
            </a:pPr>
            <a:r>
              <a:rPr lang="en-US" sz="3000" dirty="0"/>
              <a:t>Meta-analyses show increased likelihood of continuous abstinence at 12 months compared to placebo. </a:t>
            </a:r>
          </a:p>
          <a:p>
            <a:pPr marL="457200" indent="-457200">
              <a:buFont typeface="Arial" panose="020B0604020202020204" pitchFamily="34" charset="0"/>
              <a:buChar char="•"/>
            </a:pPr>
            <a:r>
              <a:rPr lang="en-US" sz="3000" dirty="0"/>
              <a:t>Contraindications: end stage renal disease</a:t>
            </a:r>
          </a:p>
          <a:p>
            <a:pPr marL="457200" indent="-457200">
              <a:buFont typeface="Arial" panose="020B0604020202020204" pitchFamily="34" charset="0"/>
              <a:buChar char="•"/>
            </a:pPr>
            <a:endParaRPr lang="en-US" sz="3000" dirty="0"/>
          </a:p>
          <a:p>
            <a:endParaRPr lang="en-US" sz="3000" dirty="0"/>
          </a:p>
        </p:txBody>
      </p:sp>
      <p:sp>
        <p:nvSpPr>
          <p:cNvPr id="10" name="TextBox 9">
            <a:extLst>
              <a:ext uri="{FF2B5EF4-FFF2-40B4-BE49-F238E27FC236}">
                <a16:creationId xmlns:a16="http://schemas.microsoft.com/office/drawing/2014/main" id="{991749B7-E7C6-9D20-DE0D-4C71E07440C0}"/>
              </a:ext>
            </a:extLst>
          </p:cNvPr>
          <p:cNvSpPr txBox="1"/>
          <p:nvPr/>
        </p:nvSpPr>
        <p:spPr>
          <a:xfrm>
            <a:off x="14554200" y="9984601"/>
            <a:ext cx="3477419" cy="276999"/>
          </a:xfrm>
          <a:prstGeom prst="rect">
            <a:avLst/>
          </a:prstGeom>
          <a:noFill/>
        </p:spPr>
        <p:txBody>
          <a:bodyPr wrap="square">
            <a:spAutoFit/>
          </a:bodyPr>
          <a:lstStyle/>
          <a:p>
            <a:pPr>
              <a:defRPr/>
            </a:pPr>
            <a:r>
              <a:rPr lang="en-US" altLang="en-US" sz="1200" i="1" dirty="0">
                <a:latin typeface="+mn-lt"/>
              </a:rPr>
              <a:t>The Medical Letter on Drug Therapeutics 2021</a:t>
            </a:r>
            <a:endParaRPr lang="en-US" altLang="en-US" sz="1200" dirty="0">
              <a:latin typeface="+mn-lt"/>
            </a:endParaRPr>
          </a:p>
        </p:txBody>
      </p:sp>
      <p:sp>
        <p:nvSpPr>
          <p:cNvPr id="13" name="TextBox 12">
            <a:extLst>
              <a:ext uri="{FF2B5EF4-FFF2-40B4-BE49-F238E27FC236}">
                <a16:creationId xmlns:a16="http://schemas.microsoft.com/office/drawing/2014/main" id="{2CA55A7E-6CCD-63EA-2610-9AC22D25ADE1}"/>
              </a:ext>
            </a:extLst>
          </p:cNvPr>
          <p:cNvSpPr txBox="1"/>
          <p:nvPr/>
        </p:nvSpPr>
        <p:spPr>
          <a:xfrm>
            <a:off x="14554199" y="9430603"/>
            <a:ext cx="3477419" cy="830997"/>
          </a:xfrm>
          <a:prstGeom prst="rect">
            <a:avLst/>
          </a:prstGeom>
          <a:noFill/>
        </p:spPr>
        <p:txBody>
          <a:bodyPr wrap="square">
            <a:spAutoFit/>
          </a:bodyPr>
          <a:lstStyle/>
          <a:p>
            <a:pPr>
              <a:spcBef>
                <a:spcPct val="0"/>
              </a:spcBef>
              <a:buFontTx/>
              <a:buNone/>
              <a:defRPr/>
            </a:pPr>
            <a:r>
              <a:rPr lang="en-US" altLang="en-US" sz="1200" i="1" dirty="0" err="1">
                <a:solidFill>
                  <a:schemeClr val="tx1"/>
                </a:solidFill>
                <a:latin typeface="+mn-lt"/>
              </a:rPr>
              <a:t>Rösner</a:t>
            </a:r>
            <a:r>
              <a:rPr lang="en-US" altLang="en-US" sz="1200" i="1" dirty="0">
                <a:solidFill>
                  <a:schemeClr val="tx1"/>
                </a:solidFill>
                <a:latin typeface="+mn-lt"/>
              </a:rPr>
              <a:t> S, et al. Cochrane Database Syst Rev 2020</a:t>
            </a:r>
          </a:p>
          <a:p>
            <a:pPr>
              <a:spcBef>
                <a:spcPct val="0"/>
              </a:spcBef>
              <a:buFontTx/>
              <a:buNone/>
              <a:defRPr/>
            </a:pPr>
            <a:r>
              <a:rPr lang="en-US" altLang="en-US" sz="1200" i="1" dirty="0">
                <a:solidFill>
                  <a:schemeClr val="tx1"/>
                </a:solidFill>
                <a:latin typeface="+mn-lt"/>
              </a:rPr>
              <a:t>Jonas D, et al. JAMA 2014</a:t>
            </a:r>
          </a:p>
          <a:p>
            <a:pPr>
              <a:spcBef>
                <a:spcPct val="0"/>
              </a:spcBef>
              <a:defRPr/>
            </a:pPr>
            <a:r>
              <a:rPr lang="en-US" altLang="en-US" sz="1200" dirty="0"/>
              <a:t>Cohen, </a:t>
            </a:r>
            <a:r>
              <a:rPr lang="en-US" sz="1200" dirty="0">
                <a:solidFill>
                  <a:srgbClr val="212121"/>
                </a:solidFill>
                <a:ea typeface="Calibri" panose="020F0502020204030204" pitchFamily="34" charset="0"/>
              </a:rPr>
              <a:t>Alexander, </a:t>
            </a:r>
            <a:r>
              <a:rPr lang="en-US" altLang="en-US" sz="1200" dirty="0"/>
              <a:t>Holt 2022</a:t>
            </a:r>
          </a:p>
          <a:p>
            <a:pPr>
              <a:spcBef>
                <a:spcPct val="0"/>
              </a:spcBef>
              <a:buFontTx/>
              <a:buNone/>
              <a:defRPr/>
            </a:pPr>
            <a:endParaRPr lang="en-US" altLang="en-US" sz="1200" dirty="0">
              <a:solidFill>
                <a:schemeClr val="tx1"/>
              </a:solidFill>
              <a:latin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F2F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2C5CD6-E18B-6758-9549-4D537769B71D}"/>
              </a:ext>
            </a:extLst>
          </p:cNvPr>
          <p:cNvSpPr/>
          <p:nvPr/>
        </p:nvSpPr>
        <p:spPr>
          <a:xfrm>
            <a:off x="5257800" y="1676400"/>
            <a:ext cx="2921000" cy="2508146"/>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 250-500mg PO daily</a:t>
            </a:r>
          </a:p>
          <a:p>
            <a:pPr algn="ctr">
              <a:defRPr/>
            </a:pPr>
            <a:endParaRPr lang="en-US" sz="2400" dirty="0"/>
          </a:p>
        </p:txBody>
      </p:sp>
      <p:sp>
        <p:nvSpPr>
          <p:cNvPr id="10" name="Rectangle 9">
            <a:extLst>
              <a:ext uri="{FF2B5EF4-FFF2-40B4-BE49-F238E27FC236}">
                <a16:creationId xmlns:a16="http://schemas.microsoft.com/office/drawing/2014/main" id="{1246EA25-40F3-DD91-6FF5-02F76B393E13}"/>
              </a:ext>
            </a:extLst>
          </p:cNvPr>
          <p:cNvSpPr/>
          <p:nvPr/>
        </p:nvSpPr>
        <p:spPr>
          <a:xfrm>
            <a:off x="5257800" y="3771900"/>
            <a:ext cx="2921000" cy="2286000"/>
          </a:xfrm>
          <a:prstGeom prst="rect">
            <a:avLst/>
          </a:prstGeom>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en-US" sz="2400" dirty="0"/>
              <a:t>disulfiram reaction, neuropathy</a:t>
            </a:r>
            <a:endParaRPr lang="en-US" sz="2400" dirty="0"/>
          </a:p>
        </p:txBody>
      </p:sp>
      <p:sp>
        <p:nvSpPr>
          <p:cNvPr id="11" name="Rectangle 10">
            <a:extLst>
              <a:ext uri="{FF2B5EF4-FFF2-40B4-BE49-F238E27FC236}">
                <a16:creationId xmlns:a16="http://schemas.microsoft.com/office/drawing/2014/main" id="{9EFAAA09-184A-0764-9279-A7A13E121239}"/>
              </a:ext>
            </a:extLst>
          </p:cNvPr>
          <p:cNvSpPr/>
          <p:nvPr/>
        </p:nvSpPr>
        <p:spPr>
          <a:xfrm>
            <a:off x="8085895" y="1676400"/>
            <a:ext cx="2671005" cy="2508146"/>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ltLang="en-US" sz="2400" dirty="0"/>
              <a:t>Inhibits aldehyde dehydrogenase</a:t>
            </a:r>
          </a:p>
        </p:txBody>
      </p:sp>
      <p:sp>
        <p:nvSpPr>
          <p:cNvPr id="12" name="Rectangle 11">
            <a:extLst>
              <a:ext uri="{FF2B5EF4-FFF2-40B4-BE49-F238E27FC236}">
                <a16:creationId xmlns:a16="http://schemas.microsoft.com/office/drawing/2014/main" id="{66623456-EC56-449F-128F-D879687188D1}"/>
              </a:ext>
            </a:extLst>
          </p:cNvPr>
          <p:cNvSpPr/>
          <p:nvPr/>
        </p:nvSpPr>
        <p:spPr>
          <a:xfrm>
            <a:off x="10663995" y="1676399"/>
            <a:ext cx="2671005" cy="252999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ltLang="en-US" sz="2400" dirty="0"/>
              <a:t>Metabolized by liver</a:t>
            </a:r>
          </a:p>
        </p:txBody>
      </p:sp>
      <p:sp>
        <p:nvSpPr>
          <p:cNvPr id="13" name="Rectangle 12">
            <a:extLst>
              <a:ext uri="{FF2B5EF4-FFF2-40B4-BE49-F238E27FC236}">
                <a16:creationId xmlns:a16="http://schemas.microsoft.com/office/drawing/2014/main" id="{B85B7762-60B9-40FA-1B66-D3396C7CDEE0}"/>
              </a:ext>
            </a:extLst>
          </p:cNvPr>
          <p:cNvSpPr/>
          <p:nvPr/>
        </p:nvSpPr>
        <p:spPr>
          <a:xfrm>
            <a:off x="8060355" y="3771900"/>
            <a:ext cx="2696546" cy="2286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ltLang="en-US" dirty="0"/>
          </a:p>
        </p:txBody>
      </p:sp>
      <p:sp>
        <p:nvSpPr>
          <p:cNvPr id="14" name="Rectangle 13">
            <a:extLst>
              <a:ext uri="{FF2B5EF4-FFF2-40B4-BE49-F238E27FC236}">
                <a16:creationId xmlns:a16="http://schemas.microsoft.com/office/drawing/2014/main" id="{AC823625-959F-5DCA-6398-E8FB09E1A1B8}"/>
              </a:ext>
            </a:extLst>
          </p:cNvPr>
          <p:cNvSpPr/>
          <p:nvPr/>
        </p:nvSpPr>
        <p:spPr>
          <a:xfrm>
            <a:off x="10663995" y="3790156"/>
            <a:ext cx="2671005" cy="2286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$59.70</a:t>
            </a:r>
          </a:p>
        </p:txBody>
      </p:sp>
      <p:sp>
        <p:nvSpPr>
          <p:cNvPr id="2" name="TextBox 3">
            <a:extLst>
              <a:ext uri="{FF2B5EF4-FFF2-40B4-BE49-F238E27FC236}">
                <a16:creationId xmlns:a16="http://schemas.microsoft.com/office/drawing/2014/main" id="{8190781D-1792-CDF4-9B2C-A30B3443E33F}"/>
              </a:ext>
            </a:extLst>
          </p:cNvPr>
          <p:cNvSpPr txBox="1"/>
          <p:nvPr/>
        </p:nvSpPr>
        <p:spPr>
          <a:xfrm>
            <a:off x="1060450" y="445294"/>
            <a:ext cx="16389350" cy="1231106"/>
          </a:xfrm>
          <a:prstGeom prst="rect">
            <a:avLst/>
          </a:prstGeom>
        </p:spPr>
        <p:txBody>
          <a:bodyPr wrap="square" lIns="0" tIns="0" rIns="0" bIns="0" rtlCol="0" anchor="t">
            <a:spAutoFit/>
          </a:bodyPr>
          <a:lstStyle/>
          <a:p>
            <a:pPr algn="ctr">
              <a:lnSpc>
                <a:spcPts val="9600"/>
              </a:lnSpc>
            </a:pPr>
            <a:r>
              <a:rPr lang="en-US" sz="8000" dirty="0">
                <a:solidFill>
                  <a:srgbClr val="11100E"/>
                </a:solidFill>
                <a:latin typeface="Telegraf Bold"/>
              </a:rPr>
              <a:t>DISULFIRAM</a:t>
            </a:r>
          </a:p>
        </p:txBody>
      </p:sp>
      <p:sp>
        <p:nvSpPr>
          <p:cNvPr id="4" name="TextBox 3">
            <a:extLst>
              <a:ext uri="{FF2B5EF4-FFF2-40B4-BE49-F238E27FC236}">
                <a16:creationId xmlns:a16="http://schemas.microsoft.com/office/drawing/2014/main" id="{8ECE8C6C-0F88-0CD7-3150-77FE4C691907}"/>
              </a:ext>
            </a:extLst>
          </p:cNvPr>
          <p:cNvSpPr txBox="1"/>
          <p:nvPr/>
        </p:nvSpPr>
        <p:spPr>
          <a:xfrm>
            <a:off x="27708" y="6451905"/>
            <a:ext cx="17422092" cy="3785652"/>
          </a:xfrm>
          <a:prstGeom prst="rect">
            <a:avLst/>
          </a:prstGeom>
          <a:noFill/>
        </p:spPr>
        <p:txBody>
          <a:bodyPr wrap="square">
            <a:spAutoFit/>
          </a:bodyPr>
          <a:lstStyle/>
          <a:p>
            <a:pPr marL="457200" indent="-457200" eaLnBrk="1" hangingPunct="1">
              <a:buFont typeface="Arial" panose="020B0604020202020204" pitchFamily="34" charset="0"/>
              <a:buChar char="•"/>
              <a:defRPr/>
            </a:pPr>
            <a:r>
              <a:rPr lang="en-US" altLang="en-US" sz="3000" dirty="0"/>
              <a:t>Low strength of evidence</a:t>
            </a:r>
          </a:p>
          <a:p>
            <a:pPr marL="457200" indent="-457200" eaLnBrk="1" hangingPunct="1">
              <a:buFont typeface="Arial" panose="020B0604020202020204" pitchFamily="34" charset="0"/>
              <a:buChar char="•"/>
              <a:defRPr/>
            </a:pPr>
            <a:r>
              <a:rPr lang="en-US" altLang="en-US" sz="3000" dirty="0"/>
              <a:t>Randomized placebo-controlled trials have failed to demonstrate a benefit (difficult to do with this type of drug).</a:t>
            </a:r>
          </a:p>
          <a:p>
            <a:pPr marL="457200" indent="-457200" eaLnBrk="1" hangingPunct="1">
              <a:buFont typeface="Arial" panose="020B0604020202020204" pitchFamily="34" charset="0"/>
              <a:buChar char="•"/>
              <a:defRPr/>
            </a:pPr>
            <a:endParaRPr lang="en-US" altLang="en-US" sz="3000" dirty="0"/>
          </a:p>
          <a:p>
            <a:pPr marL="457200" indent="-457200" eaLnBrk="1" hangingPunct="1">
              <a:buFont typeface="Arial" panose="020B0604020202020204" pitchFamily="34" charset="0"/>
              <a:buChar char="•"/>
              <a:defRPr/>
            </a:pPr>
            <a:r>
              <a:rPr lang="en-US" altLang="en-US" sz="3000" dirty="0"/>
              <a:t>Appears to be effective with compared with no treatment (OR for abstinence 2.2) or when administration is supervised (OR for abstinence 3.9)</a:t>
            </a:r>
          </a:p>
          <a:p>
            <a:pPr eaLnBrk="1" hangingPunct="1">
              <a:defRPr/>
            </a:pPr>
            <a:endParaRPr lang="en-US" altLang="en-US" sz="3000" dirty="0"/>
          </a:p>
          <a:p>
            <a:pPr marL="457200" indent="-457200" eaLnBrk="1" hangingPunct="1">
              <a:buFont typeface="Arial" panose="020B0604020202020204" pitchFamily="34" charset="0"/>
              <a:buChar char="•"/>
              <a:defRPr/>
            </a:pPr>
            <a:r>
              <a:rPr lang="en-US" altLang="en-US" sz="3000" dirty="0"/>
              <a:t>Contraindications: severe myocardial disease, history of psychosis </a:t>
            </a:r>
          </a:p>
        </p:txBody>
      </p:sp>
      <p:sp>
        <p:nvSpPr>
          <p:cNvPr id="3" name="TextBox 2">
            <a:extLst>
              <a:ext uri="{FF2B5EF4-FFF2-40B4-BE49-F238E27FC236}">
                <a16:creationId xmlns:a16="http://schemas.microsoft.com/office/drawing/2014/main" id="{1A270B0C-4751-F743-41AD-9FB3ED9C6DE2}"/>
              </a:ext>
            </a:extLst>
          </p:cNvPr>
          <p:cNvSpPr txBox="1"/>
          <p:nvPr/>
        </p:nvSpPr>
        <p:spPr>
          <a:xfrm>
            <a:off x="14503399" y="9637779"/>
            <a:ext cx="4729163" cy="646331"/>
          </a:xfrm>
          <a:prstGeom prst="rect">
            <a:avLst/>
          </a:prstGeom>
          <a:noFill/>
        </p:spPr>
        <p:txBody>
          <a:bodyPr>
            <a:spAutoFit/>
          </a:bodyPr>
          <a:lstStyle/>
          <a:p>
            <a:pPr>
              <a:defRPr/>
            </a:pPr>
            <a:r>
              <a:rPr lang="en-US" altLang="en-US" sz="1200" i="1" dirty="0">
                <a:latin typeface="+mn-lt"/>
              </a:rPr>
              <a:t>The Medical Letter on Drug Therapeutics 2021</a:t>
            </a:r>
          </a:p>
          <a:p>
            <a:pPr>
              <a:defRPr/>
            </a:pPr>
            <a:r>
              <a:rPr lang="en-US" altLang="en-US" sz="1200" dirty="0"/>
              <a:t>Cohen, </a:t>
            </a:r>
            <a:r>
              <a:rPr lang="en-US" sz="1200" dirty="0">
                <a:solidFill>
                  <a:srgbClr val="212121"/>
                </a:solidFill>
                <a:ea typeface="Calibri" panose="020F0502020204030204" pitchFamily="34" charset="0"/>
              </a:rPr>
              <a:t>Alexander, </a:t>
            </a:r>
            <a:r>
              <a:rPr lang="en-US" altLang="en-US" sz="1200" dirty="0"/>
              <a:t>Holt 2022</a:t>
            </a:r>
          </a:p>
          <a:p>
            <a:pPr>
              <a:defRPr/>
            </a:pPr>
            <a:endParaRPr lang="en-US" altLang="en-US" sz="1200" dirty="0">
              <a:latin typeface="+mn-lt"/>
            </a:endParaRPr>
          </a:p>
        </p:txBody>
      </p:sp>
      <p:sp>
        <p:nvSpPr>
          <p:cNvPr id="5" name="TextBox 6">
            <a:extLst>
              <a:ext uri="{FF2B5EF4-FFF2-40B4-BE49-F238E27FC236}">
                <a16:creationId xmlns:a16="http://schemas.microsoft.com/office/drawing/2014/main" id="{DC109B58-E963-E9D6-15FB-27A4E161C37C}"/>
              </a:ext>
            </a:extLst>
          </p:cNvPr>
          <p:cNvSpPr txBox="1">
            <a:spLocks noChangeArrowheads="1"/>
          </p:cNvSpPr>
          <p:nvPr/>
        </p:nvSpPr>
        <p:spPr bwMode="auto">
          <a:xfrm>
            <a:off x="14477999" y="10020300"/>
            <a:ext cx="3604491" cy="276999"/>
          </a:xfrm>
          <a:prstGeom prst="rect">
            <a:avLst/>
          </a:prstGeom>
          <a:noFill/>
          <a:ln>
            <a:noFill/>
          </a:ln>
        </p:spPr>
        <p:txBody>
          <a:bodyPr wrap="square">
            <a:spAutoFit/>
          </a:bodyPr>
          <a:lstStyle>
            <a:lvl1pPr>
              <a:spcBef>
                <a:spcPct val="20000"/>
              </a:spcBef>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9pPr>
          </a:lstStyle>
          <a:p>
            <a:pPr>
              <a:spcBef>
                <a:spcPct val="0"/>
              </a:spcBef>
              <a:buFontTx/>
              <a:buNone/>
              <a:defRPr/>
            </a:pPr>
            <a:r>
              <a:rPr lang="en-US" altLang="en-US" sz="1200" i="1" dirty="0">
                <a:solidFill>
                  <a:schemeClr val="tx1"/>
                </a:solidFill>
                <a:latin typeface="+mn-lt"/>
              </a:rPr>
              <a:t>Jorgensen CH, et al. Alcohol </a:t>
            </a:r>
            <a:r>
              <a:rPr lang="en-US" altLang="en-US" sz="1200" i="1" dirty="0" err="1">
                <a:solidFill>
                  <a:schemeClr val="tx1"/>
                </a:solidFill>
                <a:latin typeface="+mn-lt"/>
              </a:rPr>
              <a:t>Clin</a:t>
            </a:r>
            <a:r>
              <a:rPr lang="en-US" altLang="en-US" sz="1200" i="1" dirty="0">
                <a:solidFill>
                  <a:schemeClr val="tx1"/>
                </a:solidFill>
                <a:latin typeface="+mn-lt"/>
              </a:rPr>
              <a:t> </a:t>
            </a:r>
            <a:r>
              <a:rPr lang="en-US" altLang="en-US" sz="1200" i="1" dirty="0" err="1">
                <a:solidFill>
                  <a:schemeClr val="tx1"/>
                </a:solidFill>
                <a:latin typeface="+mn-lt"/>
              </a:rPr>
              <a:t>Exp</a:t>
            </a:r>
            <a:r>
              <a:rPr lang="en-US" altLang="en-US" sz="1200" i="1" dirty="0">
                <a:solidFill>
                  <a:schemeClr val="tx1"/>
                </a:solidFill>
                <a:latin typeface="+mn-lt"/>
              </a:rPr>
              <a:t> Res 2011;35:1749.</a:t>
            </a:r>
          </a:p>
        </p:txBody>
      </p:sp>
    </p:spTree>
    <p:extLst>
      <p:ext uri="{BB962C8B-B14F-4D97-AF65-F5344CB8AC3E}">
        <p14:creationId xmlns:p14="http://schemas.microsoft.com/office/powerpoint/2010/main" val="857631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F2F3"/>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212A5761-28E0-6692-4C6E-7CDD176060F2}"/>
              </a:ext>
            </a:extLst>
          </p:cNvPr>
          <p:cNvSpPr txBox="1"/>
          <p:nvPr/>
        </p:nvSpPr>
        <p:spPr>
          <a:xfrm>
            <a:off x="1060450" y="445294"/>
            <a:ext cx="17075150" cy="1231106"/>
          </a:xfrm>
          <a:prstGeom prst="rect">
            <a:avLst/>
          </a:prstGeom>
        </p:spPr>
        <p:txBody>
          <a:bodyPr wrap="square" lIns="0" tIns="0" rIns="0" bIns="0" rtlCol="0" anchor="t">
            <a:spAutoFit/>
          </a:bodyPr>
          <a:lstStyle/>
          <a:p>
            <a:pPr algn="ctr">
              <a:lnSpc>
                <a:spcPts val="9600"/>
              </a:lnSpc>
            </a:pPr>
            <a:r>
              <a:rPr lang="en-US" sz="8000" dirty="0">
                <a:solidFill>
                  <a:srgbClr val="11100E"/>
                </a:solidFill>
                <a:latin typeface="Telegraf Bold"/>
              </a:rPr>
              <a:t>TOPIRAMATE</a:t>
            </a:r>
          </a:p>
        </p:txBody>
      </p:sp>
      <p:sp>
        <p:nvSpPr>
          <p:cNvPr id="4" name="Rectangle 3">
            <a:extLst>
              <a:ext uri="{FF2B5EF4-FFF2-40B4-BE49-F238E27FC236}">
                <a16:creationId xmlns:a16="http://schemas.microsoft.com/office/drawing/2014/main" id="{2FF82DF8-CE30-E7B4-7A62-44CA3E833704}"/>
              </a:ext>
            </a:extLst>
          </p:cNvPr>
          <p:cNvSpPr/>
          <p:nvPr/>
        </p:nvSpPr>
        <p:spPr>
          <a:xfrm>
            <a:off x="4572000" y="1930493"/>
            <a:ext cx="3429000" cy="2494088"/>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200-300 mg/day</a:t>
            </a:r>
          </a:p>
          <a:p>
            <a:pPr algn="ctr">
              <a:defRPr/>
            </a:pPr>
            <a:r>
              <a:rPr lang="en-US" sz="2400" dirty="0"/>
              <a:t>start with 25mg to 50mg daily </a:t>
            </a:r>
          </a:p>
        </p:txBody>
      </p:sp>
      <p:sp>
        <p:nvSpPr>
          <p:cNvPr id="5" name="Rectangle 4">
            <a:extLst>
              <a:ext uri="{FF2B5EF4-FFF2-40B4-BE49-F238E27FC236}">
                <a16:creationId xmlns:a16="http://schemas.microsoft.com/office/drawing/2014/main" id="{CA1146B9-2FEE-19A4-B273-1A2AC0195CC6}"/>
              </a:ext>
            </a:extLst>
          </p:cNvPr>
          <p:cNvSpPr/>
          <p:nvPr/>
        </p:nvSpPr>
        <p:spPr>
          <a:xfrm>
            <a:off x="4572000" y="4025992"/>
            <a:ext cx="3429000" cy="2273187"/>
          </a:xfrm>
          <a:prstGeom prst="rect">
            <a:avLst/>
          </a:prstGeom>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Paresthesia, anorexia, taste perversion, difficulty concentrating, renal stones, visual problems</a:t>
            </a:r>
          </a:p>
        </p:txBody>
      </p:sp>
      <p:sp>
        <p:nvSpPr>
          <p:cNvPr id="6" name="Rectangle 5">
            <a:extLst>
              <a:ext uri="{FF2B5EF4-FFF2-40B4-BE49-F238E27FC236}">
                <a16:creationId xmlns:a16="http://schemas.microsoft.com/office/drawing/2014/main" id="{013B3E0E-7891-8F06-BE87-945C0569B4BC}"/>
              </a:ext>
            </a:extLst>
          </p:cNvPr>
          <p:cNvSpPr/>
          <p:nvPr/>
        </p:nvSpPr>
        <p:spPr>
          <a:xfrm>
            <a:off x="8001001" y="1936946"/>
            <a:ext cx="3070428" cy="2215954"/>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ltLang="en-US" sz="2400" dirty="0"/>
              <a:t>Enhances GABA transmission</a:t>
            </a:r>
          </a:p>
        </p:txBody>
      </p:sp>
      <p:sp>
        <p:nvSpPr>
          <p:cNvPr id="7" name="Rectangle 6">
            <a:extLst>
              <a:ext uri="{FF2B5EF4-FFF2-40B4-BE49-F238E27FC236}">
                <a16:creationId xmlns:a16="http://schemas.microsoft.com/office/drawing/2014/main" id="{80D86324-FD1A-CD0D-E896-A4C333A4A185}"/>
              </a:ext>
            </a:extLst>
          </p:cNvPr>
          <p:cNvSpPr/>
          <p:nvPr/>
        </p:nvSpPr>
        <p:spPr>
          <a:xfrm>
            <a:off x="11071429" y="1923916"/>
            <a:ext cx="3135527" cy="2181988"/>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ltLang="en-US" sz="2400" dirty="0"/>
              <a:t>Renally  excreted unchanged</a:t>
            </a:r>
          </a:p>
        </p:txBody>
      </p:sp>
      <p:sp>
        <p:nvSpPr>
          <p:cNvPr id="8" name="Rectangle 7">
            <a:extLst>
              <a:ext uri="{FF2B5EF4-FFF2-40B4-BE49-F238E27FC236}">
                <a16:creationId xmlns:a16="http://schemas.microsoft.com/office/drawing/2014/main" id="{01D10ED8-7802-8792-BB95-361738D98188}"/>
              </a:ext>
            </a:extLst>
          </p:cNvPr>
          <p:cNvSpPr/>
          <p:nvPr/>
        </p:nvSpPr>
        <p:spPr>
          <a:xfrm>
            <a:off x="7961981" y="4025992"/>
            <a:ext cx="3165510" cy="227318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ltLang="en-US" dirty="0"/>
          </a:p>
        </p:txBody>
      </p:sp>
      <p:sp>
        <p:nvSpPr>
          <p:cNvPr id="9" name="Rectangle 8">
            <a:extLst>
              <a:ext uri="{FF2B5EF4-FFF2-40B4-BE49-F238E27FC236}">
                <a16:creationId xmlns:a16="http://schemas.microsoft.com/office/drawing/2014/main" id="{3B2A498C-ADB3-B3D4-23A3-93F46C888FCE}"/>
              </a:ext>
            </a:extLst>
          </p:cNvPr>
          <p:cNvSpPr/>
          <p:nvPr/>
        </p:nvSpPr>
        <p:spPr>
          <a:xfrm>
            <a:off x="11062392" y="4037143"/>
            <a:ext cx="3135527" cy="227318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$7.00</a:t>
            </a:r>
          </a:p>
        </p:txBody>
      </p:sp>
      <p:sp>
        <p:nvSpPr>
          <p:cNvPr id="12" name="TextBox 11">
            <a:extLst>
              <a:ext uri="{FF2B5EF4-FFF2-40B4-BE49-F238E27FC236}">
                <a16:creationId xmlns:a16="http://schemas.microsoft.com/office/drawing/2014/main" id="{65CF7CB3-9A78-44FF-5AAA-17354A468B40}"/>
              </a:ext>
            </a:extLst>
          </p:cNvPr>
          <p:cNvSpPr txBox="1"/>
          <p:nvPr/>
        </p:nvSpPr>
        <p:spPr>
          <a:xfrm>
            <a:off x="457200" y="6425386"/>
            <a:ext cx="13766798" cy="3416320"/>
          </a:xfrm>
          <a:prstGeom prst="rect">
            <a:avLst/>
          </a:prstGeom>
          <a:noFill/>
        </p:spPr>
        <p:txBody>
          <a:bodyPr wrap="square">
            <a:spAutoFit/>
          </a:bodyPr>
          <a:lstStyle/>
          <a:p>
            <a:pPr marL="457200" indent="-457200" eaLnBrk="1" hangingPunct="1">
              <a:lnSpc>
                <a:spcPct val="90000"/>
              </a:lnSpc>
              <a:buFont typeface="Arial" panose="020B0604020202020204" pitchFamily="34" charset="0"/>
              <a:buChar char="•"/>
              <a:defRPr/>
            </a:pPr>
            <a:r>
              <a:rPr lang="en-US" altLang="en-US" sz="3000" dirty="0"/>
              <a:t>Not FDA approved for AUD</a:t>
            </a:r>
          </a:p>
          <a:p>
            <a:pPr marL="457200" indent="-457200" eaLnBrk="1" hangingPunct="1">
              <a:lnSpc>
                <a:spcPct val="90000"/>
              </a:lnSpc>
              <a:buFont typeface="Arial" panose="020B0604020202020204" pitchFamily="34" charset="0"/>
              <a:buChar char="•"/>
              <a:defRPr/>
            </a:pPr>
            <a:r>
              <a:rPr lang="en-US" altLang="en-US" sz="3000" dirty="0"/>
              <a:t>Moderate strength of evidence + large side effect profile </a:t>
            </a:r>
          </a:p>
          <a:p>
            <a:pPr marL="457200" indent="-457200">
              <a:lnSpc>
                <a:spcPct val="90000"/>
              </a:lnSpc>
              <a:buFont typeface="Arial" panose="020B0604020202020204" pitchFamily="34" charset="0"/>
              <a:buChar char="•"/>
              <a:defRPr/>
            </a:pPr>
            <a:r>
              <a:rPr lang="en-US" altLang="en-US" sz="3000" dirty="0"/>
              <a:t>Category D, and cleft palate can occur with fetal exposure</a:t>
            </a:r>
          </a:p>
          <a:p>
            <a:pPr marL="457200" indent="-457200">
              <a:lnSpc>
                <a:spcPct val="90000"/>
              </a:lnSpc>
              <a:buFont typeface="Arial" panose="020B0604020202020204" pitchFamily="34" charset="0"/>
              <a:buChar char="•"/>
              <a:defRPr/>
            </a:pPr>
            <a:r>
              <a:rPr lang="en-US" altLang="en-US" sz="3000" dirty="0"/>
              <a:t>Lots of drug interactions</a:t>
            </a:r>
          </a:p>
          <a:p>
            <a:pPr marL="457200" indent="-457200" eaLnBrk="1" hangingPunct="1">
              <a:lnSpc>
                <a:spcPct val="90000"/>
              </a:lnSpc>
              <a:buFont typeface="Arial" panose="020B0604020202020204" pitchFamily="34" charset="0"/>
              <a:buChar char="•"/>
              <a:defRPr/>
            </a:pPr>
            <a:r>
              <a:rPr lang="en-US" altLang="en-US" sz="3000" dirty="0"/>
              <a:t>Systematic review including 6 RCTs and total of 979 participants:</a:t>
            </a:r>
          </a:p>
          <a:p>
            <a:pPr lvl="1">
              <a:lnSpc>
                <a:spcPct val="90000"/>
              </a:lnSpc>
              <a:defRPr/>
            </a:pPr>
            <a:r>
              <a:rPr lang="en-US" altLang="en-US" sz="3000" dirty="0"/>
              <a:t>Fewer drinks/drinking day (-1.6)</a:t>
            </a:r>
          </a:p>
          <a:p>
            <a:pPr lvl="1">
              <a:lnSpc>
                <a:spcPct val="90000"/>
              </a:lnSpc>
              <a:defRPr/>
            </a:pPr>
            <a:r>
              <a:rPr lang="en-US" altLang="en-US" sz="3000" dirty="0"/>
              <a:t>Higher % days abstinent (mean difference 15.5%)</a:t>
            </a:r>
          </a:p>
          <a:p>
            <a:pPr lvl="1">
              <a:lnSpc>
                <a:spcPct val="90000"/>
              </a:lnSpc>
              <a:defRPr/>
            </a:pPr>
            <a:r>
              <a:rPr lang="en-US" altLang="en-US" sz="3000" dirty="0"/>
              <a:t>Less heavy drinking (standardized mean -0.44)</a:t>
            </a:r>
          </a:p>
        </p:txBody>
      </p:sp>
      <p:sp>
        <p:nvSpPr>
          <p:cNvPr id="2" name="TextBox 1">
            <a:extLst>
              <a:ext uri="{FF2B5EF4-FFF2-40B4-BE49-F238E27FC236}">
                <a16:creationId xmlns:a16="http://schemas.microsoft.com/office/drawing/2014/main" id="{8EB17AC4-7D2C-8CFF-EE5B-71F6961DD0ED}"/>
              </a:ext>
            </a:extLst>
          </p:cNvPr>
          <p:cNvSpPr txBox="1"/>
          <p:nvPr/>
        </p:nvSpPr>
        <p:spPr>
          <a:xfrm>
            <a:off x="12782753" y="9439275"/>
            <a:ext cx="4729163" cy="276225"/>
          </a:xfrm>
          <a:prstGeom prst="rect">
            <a:avLst/>
          </a:prstGeom>
          <a:noFill/>
        </p:spPr>
        <p:txBody>
          <a:bodyPr>
            <a:spAutoFit/>
          </a:bodyPr>
          <a:lstStyle/>
          <a:p>
            <a:pPr>
              <a:defRPr/>
            </a:pPr>
            <a:r>
              <a:rPr lang="en-US" altLang="en-US" sz="1200" i="1" dirty="0">
                <a:latin typeface="+mn-lt"/>
              </a:rPr>
              <a:t>The Medical Letter on Drug Therapeutics 2021</a:t>
            </a:r>
            <a:endParaRPr lang="en-US" altLang="en-US" sz="1200" dirty="0">
              <a:latin typeface="+mn-lt"/>
            </a:endParaRPr>
          </a:p>
        </p:txBody>
      </p:sp>
      <p:sp>
        <p:nvSpPr>
          <p:cNvPr id="11" name="TextBox 5">
            <a:extLst>
              <a:ext uri="{FF2B5EF4-FFF2-40B4-BE49-F238E27FC236}">
                <a16:creationId xmlns:a16="http://schemas.microsoft.com/office/drawing/2014/main" id="{37C6EB20-F881-C49C-6431-7A9D9FC2DF34}"/>
              </a:ext>
            </a:extLst>
          </p:cNvPr>
          <p:cNvSpPr txBox="1">
            <a:spLocks noChangeArrowheads="1"/>
          </p:cNvSpPr>
          <p:nvPr/>
        </p:nvSpPr>
        <p:spPr bwMode="auto">
          <a:xfrm>
            <a:off x="12782753" y="9693368"/>
            <a:ext cx="5543550" cy="569387"/>
          </a:xfrm>
          <a:prstGeom prst="rect">
            <a:avLst/>
          </a:prstGeom>
          <a:noFill/>
          <a:ln>
            <a:noFill/>
          </a:ln>
        </p:spPr>
        <p:txBody>
          <a:bodyPr>
            <a:spAutoFit/>
          </a:bodyPr>
          <a:lstStyle>
            <a:lvl1pPr>
              <a:spcBef>
                <a:spcPct val="20000"/>
              </a:spcBef>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9pPr>
          </a:lstStyle>
          <a:p>
            <a:pPr>
              <a:spcBef>
                <a:spcPct val="0"/>
              </a:spcBef>
              <a:buFontTx/>
              <a:buNone/>
              <a:defRPr/>
            </a:pPr>
            <a:r>
              <a:rPr lang="en-US" altLang="en-US" sz="1500" i="1" dirty="0">
                <a:solidFill>
                  <a:schemeClr val="tx1"/>
                </a:solidFill>
                <a:latin typeface="+mn-lt"/>
              </a:rPr>
              <a:t>Johnson et al JAMA </a:t>
            </a:r>
            <a:r>
              <a:rPr lang="en-US" sz="1600" dirty="0">
                <a:solidFill>
                  <a:schemeClr val="tx1"/>
                </a:solidFill>
                <a:latin typeface="Times New Roman" charset="0"/>
                <a:cs typeface="MS PGothic" charset="0"/>
              </a:rPr>
              <a:t>2007;298(14)</a:t>
            </a:r>
            <a:endParaRPr lang="en-US" altLang="en-US" sz="1500" i="1" dirty="0">
              <a:solidFill>
                <a:schemeClr val="tx1"/>
              </a:solidFill>
              <a:latin typeface="+mn-lt"/>
            </a:endParaRPr>
          </a:p>
          <a:p>
            <a:pPr>
              <a:spcBef>
                <a:spcPct val="0"/>
              </a:spcBef>
              <a:buFontTx/>
              <a:buNone/>
              <a:defRPr/>
            </a:pPr>
            <a:r>
              <a:rPr lang="en-US" altLang="en-US" sz="1500" i="1" dirty="0" err="1">
                <a:solidFill>
                  <a:schemeClr val="tx1"/>
                </a:solidFill>
                <a:latin typeface="+mn-lt"/>
              </a:rPr>
              <a:t>Pani</a:t>
            </a:r>
            <a:r>
              <a:rPr lang="en-US" altLang="en-US" sz="1500" i="1" dirty="0">
                <a:solidFill>
                  <a:schemeClr val="tx1"/>
                </a:solidFill>
                <a:latin typeface="+mn-lt"/>
              </a:rPr>
              <a:t> PP, et al. Cochrane Database Syst Rev 2014;2:CD008544</a:t>
            </a:r>
          </a:p>
        </p:txBody>
      </p:sp>
    </p:spTree>
    <p:extLst>
      <p:ext uri="{BB962C8B-B14F-4D97-AF65-F5344CB8AC3E}">
        <p14:creationId xmlns:p14="http://schemas.microsoft.com/office/powerpoint/2010/main" val="2054605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F2F3"/>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212A5761-28E0-6692-4C6E-7CDD176060F2}"/>
              </a:ext>
            </a:extLst>
          </p:cNvPr>
          <p:cNvSpPr txBox="1"/>
          <p:nvPr/>
        </p:nvSpPr>
        <p:spPr>
          <a:xfrm>
            <a:off x="152400" y="190500"/>
            <a:ext cx="17983200" cy="1231106"/>
          </a:xfrm>
          <a:prstGeom prst="rect">
            <a:avLst/>
          </a:prstGeom>
        </p:spPr>
        <p:txBody>
          <a:bodyPr wrap="square" lIns="0" tIns="0" rIns="0" bIns="0" rtlCol="0" anchor="t">
            <a:spAutoFit/>
          </a:bodyPr>
          <a:lstStyle/>
          <a:p>
            <a:pPr algn="ctr">
              <a:lnSpc>
                <a:spcPts val="9600"/>
              </a:lnSpc>
            </a:pPr>
            <a:r>
              <a:rPr lang="en-US" sz="8000" dirty="0">
                <a:solidFill>
                  <a:srgbClr val="11100E"/>
                </a:solidFill>
                <a:latin typeface="Telegraf Bold"/>
              </a:rPr>
              <a:t>GABAPENTIN</a:t>
            </a:r>
          </a:p>
        </p:txBody>
      </p:sp>
      <p:sp>
        <p:nvSpPr>
          <p:cNvPr id="2" name="Rectangle 1">
            <a:extLst>
              <a:ext uri="{FF2B5EF4-FFF2-40B4-BE49-F238E27FC236}">
                <a16:creationId xmlns:a16="http://schemas.microsoft.com/office/drawing/2014/main" id="{EEFA46AA-A16F-301E-81A8-56D2834F0929}"/>
              </a:ext>
            </a:extLst>
          </p:cNvPr>
          <p:cNvSpPr/>
          <p:nvPr/>
        </p:nvSpPr>
        <p:spPr>
          <a:xfrm>
            <a:off x="4797515" y="1181100"/>
            <a:ext cx="3180505" cy="2571721"/>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1200mg-1800mg/day</a:t>
            </a:r>
          </a:p>
        </p:txBody>
      </p:sp>
      <p:sp>
        <p:nvSpPr>
          <p:cNvPr id="4" name="Rectangle 3">
            <a:extLst>
              <a:ext uri="{FF2B5EF4-FFF2-40B4-BE49-F238E27FC236}">
                <a16:creationId xmlns:a16="http://schemas.microsoft.com/office/drawing/2014/main" id="{2E6D984D-9DC2-9EB5-0B10-7B7B664D0339}"/>
              </a:ext>
            </a:extLst>
          </p:cNvPr>
          <p:cNvSpPr/>
          <p:nvPr/>
        </p:nvSpPr>
        <p:spPr>
          <a:xfrm>
            <a:off x="4782477" y="3682604"/>
            <a:ext cx="3180505" cy="2343944"/>
          </a:xfrm>
          <a:prstGeom prst="rect">
            <a:avLst/>
          </a:prstGeom>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Fatigue, dizziness, somnolence</a:t>
            </a:r>
          </a:p>
        </p:txBody>
      </p:sp>
      <p:sp>
        <p:nvSpPr>
          <p:cNvPr id="5" name="Rectangle 4">
            <a:extLst>
              <a:ext uri="{FF2B5EF4-FFF2-40B4-BE49-F238E27FC236}">
                <a16:creationId xmlns:a16="http://schemas.microsoft.com/office/drawing/2014/main" id="{114F5CB2-25F7-C835-A3FC-F12EEDC9B282}"/>
              </a:ext>
            </a:extLst>
          </p:cNvPr>
          <p:cNvSpPr/>
          <p:nvPr/>
        </p:nvSpPr>
        <p:spPr>
          <a:xfrm>
            <a:off x="8005831" y="1201565"/>
            <a:ext cx="2908300" cy="2571721"/>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ltLang="en-US" sz="2400" dirty="0"/>
              <a:t>Enhances GABA transmission</a:t>
            </a:r>
          </a:p>
        </p:txBody>
      </p:sp>
      <p:sp>
        <p:nvSpPr>
          <p:cNvPr id="6" name="Rectangle 5">
            <a:extLst>
              <a:ext uri="{FF2B5EF4-FFF2-40B4-BE49-F238E27FC236}">
                <a16:creationId xmlns:a16="http://schemas.microsoft.com/office/drawing/2014/main" id="{1AAFACB2-9A53-3E5E-6964-F43A31E3BC59}"/>
              </a:ext>
            </a:extLst>
          </p:cNvPr>
          <p:cNvSpPr/>
          <p:nvPr/>
        </p:nvSpPr>
        <p:spPr>
          <a:xfrm>
            <a:off x="10883900" y="1201565"/>
            <a:ext cx="2908300" cy="2594126"/>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ltLang="en-US" sz="2400" dirty="0"/>
              <a:t>Renally  excreted unchanged</a:t>
            </a:r>
          </a:p>
        </p:txBody>
      </p:sp>
      <p:sp>
        <p:nvSpPr>
          <p:cNvPr id="7" name="Rectangle 6">
            <a:extLst>
              <a:ext uri="{FF2B5EF4-FFF2-40B4-BE49-F238E27FC236}">
                <a16:creationId xmlns:a16="http://schemas.microsoft.com/office/drawing/2014/main" id="{7FD17CC5-9B21-B79C-ED10-FC09B479207A}"/>
              </a:ext>
            </a:extLst>
          </p:cNvPr>
          <p:cNvSpPr/>
          <p:nvPr/>
        </p:nvSpPr>
        <p:spPr>
          <a:xfrm>
            <a:off x="7978020" y="3732356"/>
            <a:ext cx="2936111" cy="229142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ltLang="en-US" sz="2400" dirty="0"/>
              <a:t>NNT varies</a:t>
            </a:r>
          </a:p>
        </p:txBody>
      </p:sp>
      <p:sp>
        <p:nvSpPr>
          <p:cNvPr id="8" name="Rectangle 7">
            <a:extLst>
              <a:ext uri="{FF2B5EF4-FFF2-40B4-BE49-F238E27FC236}">
                <a16:creationId xmlns:a16="http://schemas.microsoft.com/office/drawing/2014/main" id="{D8DF7900-7D3C-B79C-B521-394435310B01}"/>
              </a:ext>
            </a:extLst>
          </p:cNvPr>
          <p:cNvSpPr/>
          <p:nvPr/>
        </p:nvSpPr>
        <p:spPr>
          <a:xfrm>
            <a:off x="10883900" y="3698446"/>
            <a:ext cx="2908300" cy="2343944"/>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$8.40</a:t>
            </a:r>
          </a:p>
        </p:txBody>
      </p:sp>
      <p:sp>
        <p:nvSpPr>
          <p:cNvPr id="10" name="TextBox 9">
            <a:extLst>
              <a:ext uri="{FF2B5EF4-FFF2-40B4-BE49-F238E27FC236}">
                <a16:creationId xmlns:a16="http://schemas.microsoft.com/office/drawing/2014/main" id="{85A7BEA9-CE71-2886-7A49-0713F0689324}"/>
              </a:ext>
            </a:extLst>
          </p:cNvPr>
          <p:cNvSpPr txBox="1"/>
          <p:nvPr/>
        </p:nvSpPr>
        <p:spPr>
          <a:xfrm>
            <a:off x="-227299" y="5340608"/>
            <a:ext cx="16383000" cy="4832092"/>
          </a:xfrm>
          <a:prstGeom prst="rect">
            <a:avLst/>
          </a:prstGeom>
          <a:noFill/>
        </p:spPr>
        <p:txBody>
          <a:bodyPr wrap="square">
            <a:spAutoFit/>
          </a:bodyPr>
          <a:lstStyle/>
          <a:p>
            <a:pPr marL="914400" lvl="1" indent="-457200">
              <a:buFont typeface="Arial" panose="020B0604020202020204" pitchFamily="34" charset="0"/>
              <a:buChar char="•"/>
              <a:defRPr/>
            </a:pPr>
            <a:r>
              <a:rPr lang="en-US" altLang="en-US" sz="2800" dirty="0">
                <a:latin typeface="Calibri" panose="020F0502020204030204" pitchFamily="34" charset="0"/>
                <a:cs typeface="Calibri" panose="020F0502020204030204" pitchFamily="34" charset="0"/>
              </a:rPr>
              <a:t>Not FDA approved for AUD</a:t>
            </a:r>
          </a:p>
          <a:p>
            <a:pPr marL="914400" lvl="1" indent="-457200">
              <a:buFont typeface="Arial" panose="020B0604020202020204" pitchFamily="34" charset="0"/>
              <a:buChar char="•"/>
              <a:defRPr/>
            </a:pPr>
            <a:r>
              <a:rPr lang="en-US" altLang="en-US" sz="2800" dirty="0">
                <a:latin typeface="Calibri" panose="020F0502020204030204" pitchFamily="34" charset="0"/>
                <a:cs typeface="Calibri" panose="020F0502020204030204" pitchFamily="34" charset="0"/>
              </a:rPr>
              <a:t>Low strength of evidence</a:t>
            </a:r>
          </a:p>
          <a:p>
            <a:pPr lvl="1">
              <a:defRPr/>
            </a:pPr>
            <a:r>
              <a:rPr lang="en-US" altLang="en-US" sz="2800" dirty="0">
                <a:latin typeface="Calibri" panose="020F0502020204030204" pitchFamily="34" charset="0"/>
                <a:cs typeface="Calibri" panose="020F0502020204030204" pitchFamily="34" charset="0"/>
              </a:rPr>
              <a:t>n= 96, double blind RCT: gabapentin 1200mg/day</a:t>
            </a:r>
          </a:p>
          <a:p>
            <a:pPr lvl="2">
              <a:spcBef>
                <a:spcPct val="0"/>
              </a:spcBef>
              <a:defRPr/>
            </a:pPr>
            <a:r>
              <a:rPr lang="en-US" altLang="en-US" sz="2800" b="1" dirty="0">
                <a:latin typeface="Calibri" panose="020F0502020204030204" pitchFamily="34" charset="0"/>
                <a:cs typeface="Calibri" panose="020F0502020204030204" pitchFamily="34" charset="0"/>
              </a:rPr>
              <a:t>No return to heavy drinking  </a:t>
            </a:r>
            <a:r>
              <a:rPr lang="en-US" altLang="en-US" sz="2800" dirty="0">
                <a:latin typeface="Calibri" panose="020F0502020204030204" pitchFamily="34" charset="0"/>
                <a:cs typeface="Calibri" panose="020F0502020204030204" pitchFamily="34" charset="0"/>
              </a:rPr>
              <a:t>(95% CI, 3.1-34.1; </a:t>
            </a:r>
            <a:r>
              <a:rPr lang="en-US" altLang="en-US" sz="2800" i="1" dirty="0">
                <a:latin typeface="Calibri" panose="020F0502020204030204" pitchFamily="34" charset="0"/>
                <a:cs typeface="Calibri" panose="020F0502020204030204" pitchFamily="34" charset="0"/>
              </a:rPr>
              <a:t>P</a:t>
            </a:r>
            <a:r>
              <a:rPr lang="en-US" altLang="en-US" sz="2800" dirty="0">
                <a:latin typeface="Calibri" panose="020F0502020204030204" pitchFamily="34" charset="0"/>
                <a:cs typeface="Calibri" panose="020F0502020204030204" pitchFamily="34" charset="0"/>
              </a:rPr>
              <a:t> = .02 NNT 5.4)</a:t>
            </a:r>
          </a:p>
          <a:p>
            <a:pPr lvl="2">
              <a:spcBef>
                <a:spcPct val="0"/>
              </a:spcBef>
              <a:defRPr/>
            </a:pPr>
            <a:r>
              <a:rPr lang="en-US" altLang="en-US" sz="2800" b="1" dirty="0">
                <a:latin typeface="Calibri" panose="020F0502020204030204" pitchFamily="34" charset="0"/>
                <a:cs typeface="Calibri" panose="020F0502020204030204" pitchFamily="34" charset="0"/>
              </a:rPr>
              <a:t> More total abstinence</a:t>
            </a:r>
            <a:r>
              <a:rPr lang="en-US" altLang="en-US" sz="2800" dirty="0">
                <a:latin typeface="Calibri" panose="020F0502020204030204" pitchFamily="34" charset="0"/>
                <a:cs typeface="Calibri" panose="020F0502020204030204" pitchFamily="34" charset="0"/>
              </a:rPr>
              <a:t> (95% CI, 1.0-26.7; </a:t>
            </a:r>
            <a:r>
              <a:rPr lang="en-US" altLang="en-US" sz="2800" i="1" dirty="0">
                <a:latin typeface="Calibri" panose="020F0502020204030204" pitchFamily="34" charset="0"/>
                <a:cs typeface="Calibri" panose="020F0502020204030204" pitchFamily="34" charset="0"/>
              </a:rPr>
              <a:t>P</a:t>
            </a:r>
            <a:r>
              <a:rPr lang="en-US" altLang="en-US" sz="2800" dirty="0">
                <a:latin typeface="Calibri" panose="020F0502020204030204" pitchFamily="34" charset="0"/>
                <a:cs typeface="Calibri" panose="020F0502020204030204" pitchFamily="34" charset="0"/>
              </a:rPr>
              <a:t> = .04; NNT, 6.2)</a:t>
            </a:r>
            <a:endParaRPr lang="en-US" sz="2800" dirty="0">
              <a:latin typeface="Calibri" panose="020F0502020204030204" pitchFamily="34" charset="0"/>
              <a:cs typeface="Calibri" panose="020F0502020204030204" pitchFamily="34" charset="0"/>
            </a:endParaRPr>
          </a:p>
          <a:p>
            <a:pPr lvl="1">
              <a:defRPr/>
            </a:pPr>
            <a:r>
              <a:rPr lang="en-US" sz="2800" dirty="0">
                <a:latin typeface="Calibri" panose="020F0502020204030204" pitchFamily="34" charset="0"/>
                <a:cs typeface="Calibri" panose="020F0502020204030204" pitchFamily="34" charset="0"/>
              </a:rPr>
              <a:t>n=346 10-site trial, Gabapentin ER 600mg BID</a:t>
            </a:r>
          </a:p>
          <a:p>
            <a:pPr lvl="2">
              <a:defRPr/>
            </a:pPr>
            <a:r>
              <a:rPr lang="en-US" sz="2800" dirty="0">
                <a:latin typeface="Calibri" panose="020F0502020204030204" pitchFamily="34" charset="0"/>
                <a:cs typeface="Calibri" panose="020F0502020204030204" pitchFamily="34" charset="0"/>
              </a:rPr>
              <a:t>No differences in ‘no heavy drinking days’ (28% v. 22%)</a:t>
            </a:r>
          </a:p>
          <a:p>
            <a:pPr lvl="2">
              <a:defRPr/>
            </a:pPr>
            <a:r>
              <a:rPr lang="en-US" sz="2800" dirty="0">
                <a:latin typeface="Calibri" panose="020F0502020204030204" pitchFamily="34" charset="0"/>
                <a:cs typeface="Calibri" panose="020F0502020204030204" pitchFamily="34" charset="0"/>
              </a:rPr>
              <a:t> No differences in other drinking measures or consequences</a:t>
            </a:r>
          </a:p>
          <a:p>
            <a:pPr lvl="1">
              <a:defRPr/>
            </a:pPr>
            <a:r>
              <a:rPr lang="en-US" sz="2800" dirty="0">
                <a:latin typeface="Calibri" panose="020F0502020204030204" pitchFamily="34" charset="0"/>
                <a:cs typeface="Calibri" panose="020F0502020204030204" pitchFamily="34" charset="0"/>
              </a:rPr>
              <a:t>n =150, 12-week trial, gabapentin 1800 mg/day was associated with:</a:t>
            </a:r>
          </a:p>
          <a:p>
            <a:pPr lvl="2">
              <a:buFontTx/>
              <a:buChar char="-"/>
              <a:defRPr/>
            </a:pPr>
            <a:r>
              <a:rPr lang="en-US" sz="2800" b="1" dirty="0">
                <a:latin typeface="Calibri" panose="020F0502020204030204" pitchFamily="34" charset="0"/>
                <a:cs typeface="Calibri" panose="020F0502020204030204" pitchFamily="34" charset="0"/>
              </a:rPr>
              <a:t>Reduction in heavy drinking </a:t>
            </a:r>
            <a:r>
              <a:rPr lang="en-US" sz="2800" dirty="0">
                <a:latin typeface="Calibri" panose="020F0502020204030204" pitchFamily="34" charset="0"/>
                <a:cs typeface="Calibri" panose="020F0502020204030204" pitchFamily="34" charset="0"/>
              </a:rPr>
              <a:t>(55% vs. 77%; NNT=5)</a:t>
            </a:r>
          </a:p>
          <a:p>
            <a:pPr lvl="2">
              <a:buFontTx/>
              <a:buChar char="-"/>
              <a:defRPr/>
            </a:pPr>
            <a:r>
              <a:rPr lang="en-US" sz="2800" b="1" dirty="0">
                <a:latin typeface="Calibri" panose="020F0502020204030204" pitchFamily="34" charset="0"/>
                <a:cs typeface="Calibri" panose="020F0502020204030204" pitchFamily="34" charset="0"/>
              </a:rPr>
              <a:t>Increase in abstinence </a:t>
            </a:r>
            <a:r>
              <a:rPr lang="en-US" sz="2800" dirty="0">
                <a:latin typeface="Calibri" panose="020F0502020204030204" pitchFamily="34" charset="0"/>
                <a:cs typeface="Calibri" panose="020F0502020204030204" pitchFamily="34" charset="0"/>
              </a:rPr>
              <a:t>(17% vs. 4%; NNT=8)</a:t>
            </a:r>
            <a:endParaRPr lang="en-US" sz="2800" dirty="0"/>
          </a:p>
        </p:txBody>
      </p:sp>
      <p:sp>
        <p:nvSpPr>
          <p:cNvPr id="12" name="TextBox 11">
            <a:extLst>
              <a:ext uri="{FF2B5EF4-FFF2-40B4-BE49-F238E27FC236}">
                <a16:creationId xmlns:a16="http://schemas.microsoft.com/office/drawing/2014/main" id="{756A1B7A-5B0E-F810-EAA3-764578A50A3A}"/>
              </a:ext>
            </a:extLst>
          </p:cNvPr>
          <p:cNvSpPr txBox="1"/>
          <p:nvPr/>
        </p:nvSpPr>
        <p:spPr>
          <a:xfrm>
            <a:off x="14325600" y="9938111"/>
            <a:ext cx="3962400" cy="276999"/>
          </a:xfrm>
          <a:prstGeom prst="rect">
            <a:avLst/>
          </a:prstGeom>
          <a:noFill/>
        </p:spPr>
        <p:txBody>
          <a:bodyPr wrap="square">
            <a:spAutoFit/>
          </a:bodyPr>
          <a:lstStyle/>
          <a:p>
            <a:pPr>
              <a:defRPr/>
            </a:pPr>
            <a:r>
              <a:rPr lang="en-US" sz="1200" dirty="0">
                <a:latin typeface="+mn-lt"/>
              </a:rPr>
              <a:t>Anton. JAMA Intern Med  2020 </a:t>
            </a:r>
            <a:r>
              <a:rPr lang="en-US" altLang="en-US" sz="1200" dirty="0">
                <a:solidFill>
                  <a:srgbClr val="212121"/>
                </a:solidFill>
                <a:latin typeface="+mn-lt"/>
              </a:rPr>
              <a:t> </a:t>
            </a:r>
            <a:endParaRPr lang="en-US" altLang="en-US" sz="1200" dirty="0">
              <a:latin typeface="+mn-lt"/>
            </a:endParaRPr>
          </a:p>
        </p:txBody>
      </p:sp>
      <p:sp>
        <p:nvSpPr>
          <p:cNvPr id="13" name="TextBox 12">
            <a:extLst>
              <a:ext uri="{FF2B5EF4-FFF2-40B4-BE49-F238E27FC236}">
                <a16:creationId xmlns:a16="http://schemas.microsoft.com/office/drawing/2014/main" id="{8DDC5B06-4C57-070B-06C9-F748EF838FAB}"/>
              </a:ext>
            </a:extLst>
          </p:cNvPr>
          <p:cNvSpPr txBox="1"/>
          <p:nvPr/>
        </p:nvSpPr>
        <p:spPr>
          <a:xfrm>
            <a:off x="14264407" y="9426657"/>
            <a:ext cx="3718793" cy="276999"/>
          </a:xfrm>
          <a:prstGeom prst="rect">
            <a:avLst/>
          </a:prstGeom>
          <a:noFill/>
        </p:spPr>
        <p:txBody>
          <a:bodyPr wrap="square">
            <a:spAutoFit/>
          </a:bodyPr>
          <a:lstStyle/>
          <a:p>
            <a:pPr>
              <a:defRPr/>
            </a:pPr>
            <a:r>
              <a:rPr lang="en-US" altLang="en-US" sz="1200" i="1" dirty="0">
                <a:latin typeface="+mn-lt"/>
              </a:rPr>
              <a:t>The Medical Letter on Drug Therapeutics 2021</a:t>
            </a:r>
            <a:endParaRPr lang="en-US" altLang="en-US" sz="1200" dirty="0">
              <a:latin typeface="+mn-lt"/>
            </a:endParaRPr>
          </a:p>
        </p:txBody>
      </p:sp>
      <p:sp>
        <p:nvSpPr>
          <p:cNvPr id="15" name="TextBox 14">
            <a:extLst>
              <a:ext uri="{FF2B5EF4-FFF2-40B4-BE49-F238E27FC236}">
                <a16:creationId xmlns:a16="http://schemas.microsoft.com/office/drawing/2014/main" id="{D4336CC6-DFE8-7E35-7C20-8E9736DE0102}"/>
              </a:ext>
            </a:extLst>
          </p:cNvPr>
          <p:cNvSpPr txBox="1"/>
          <p:nvPr/>
        </p:nvSpPr>
        <p:spPr>
          <a:xfrm>
            <a:off x="14300791" y="9785118"/>
            <a:ext cx="4260851" cy="276999"/>
          </a:xfrm>
          <a:prstGeom prst="rect">
            <a:avLst/>
          </a:prstGeom>
          <a:noFill/>
        </p:spPr>
        <p:txBody>
          <a:bodyPr wrap="square">
            <a:spAutoFit/>
          </a:bodyPr>
          <a:lstStyle/>
          <a:p>
            <a:pPr>
              <a:spcBef>
                <a:spcPct val="0"/>
              </a:spcBef>
              <a:buClrTx/>
              <a:buFont typeface="Arial" panose="020B0604020202020204" pitchFamily="34" charset="0"/>
              <a:buNone/>
            </a:pPr>
            <a:r>
              <a:rPr lang="en-US" altLang="en-US" sz="1200" i="1" dirty="0">
                <a:latin typeface="Calibri" panose="020F0502020204030204" pitchFamily="34" charset="0"/>
              </a:rPr>
              <a:t>Mason BJ, et al. JAMA Intern Med 2014</a:t>
            </a:r>
            <a:endParaRPr lang="en-US" altLang="en-US" sz="1200" dirty="0">
              <a:solidFill>
                <a:srgbClr val="333333"/>
              </a:solidFill>
              <a:latin typeface="Calibri" panose="020F0502020204030204" pitchFamily="34" charset="0"/>
            </a:endParaRPr>
          </a:p>
        </p:txBody>
      </p:sp>
    </p:spTree>
    <p:extLst>
      <p:ext uri="{BB962C8B-B14F-4D97-AF65-F5344CB8AC3E}">
        <p14:creationId xmlns:p14="http://schemas.microsoft.com/office/powerpoint/2010/main" val="596753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F2F3"/>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212A5761-28E0-6692-4C6E-7CDD176060F2}"/>
              </a:ext>
            </a:extLst>
          </p:cNvPr>
          <p:cNvSpPr txBox="1"/>
          <p:nvPr/>
        </p:nvSpPr>
        <p:spPr>
          <a:xfrm>
            <a:off x="1060450" y="445294"/>
            <a:ext cx="17608550" cy="1231106"/>
          </a:xfrm>
          <a:prstGeom prst="rect">
            <a:avLst/>
          </a:prstGeom>
        </p:spPr>
        <p:txBody>
          <a:bodyPr wrap="square" lIns="0" tIns="0" rIns="0" bIns="0" rtlCol="0" anchor="t">
            <a:spAutoFit/>
          </a:bodyPr>
          <a:lstStyle/>
          <a:p>
            <a:pPr algn="ctr">
              <a:lnSpc>
                <a:spcPts val="9600"/>
              </a:lnSpc>
            </a:pPr>
            <a:r>
              <a:rPr lang="en-US" sz="8000" dirty="0">
                <a:solidFill>
                  <a:srgbClr val="11100E"/>
                </a:solidFill>
                <a:latin typeface="Telegraf Bold"/>
              </a:rPr>
              <a:t>Baclofen</a:t>
            </a:r>
          </a:p>
        </p:txBody>
      </p:sp>
      <p:sp>
        <p:nvSpPr>
          <p:cNvPr id="2" name="Rectangle 1">
            <a:extLst>
              <a:ext uri="{FF2B5EF4-FFF2-40B4-BE49-F238E27FC236}">
                <a16:creationId xmlns:a16="http://schemas.microsoft.com/office/drawing/2014/main" id="{EEFA46AA-A16F-301E-81A8-56D2834F0929}"/>
              </a:ext>
            </a:extLst>
          </p:cNvPr>
          <p:cNvSpPr/>
          <p:nvPr/>
        </p:nvSpPr>
        <p:spPr>
          <a:xfrm>
            <a:off x="4826000" y="1676400"/>
            <a:ext cx="2819400" cy="20955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30-300mg daily</a:t>
            </a:r>
          </a:p>
        </p:txBody>
      </p:sp>
      <p:sp>
        <p:nvSpPr>
          <p:cNvPr id="4" name="Rectangle 3">
            <a:extLst>
              <a:ext uri="{FF2B5EF4-FFF2-40B4-BE49-F238E27FC236}">
                <a16:creationId xmlns:a16="http://schemas.microsoft.com/office/drawing/2014/main" id="{2E6D984D-9DC2-9EB5-0B10-7B7B664D0339}"/>
              </a:ext>
            </a:extLst>
          </p:cNvPr>
          <p:cNvSpPr/>
          <p:nvPr/>
        </p:nvSpPr>
        <p:spPr>
          <a:xfrm>
            <a:off x="4826000" y="3771900"/>
            <a:ext cx="2819400" cy="1909902"/>
          </a:xfrm>
          <a:prstGeom prst="rect">
            <a:avLst/>
          </a:prstGeom>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Fatigue, dizziness, somnolence </a:t>
            </a:r>
          </a:p>
        </p:txBody>
      </p:sp>
      <p:sp>
        <p:nvSpPr>
          <p:cNvPr id="5" name="Rectangle 4">
            <a:extLst>
              <a:ext uri="{FF2B5EF4-FFF2-40B4-BE49-F238E27FC236}">
                <a16:creationId xmlns:a16="http://schemas.microsoft.com/office/drawing/2014/main" id="{114F5CB2-25F7-C835-A3FC-F12EEDC9B282}"/>
              </a:ext>
            </a:extLst>
          </p:cNvPr>
          <p:cNvSpPr/>
          <p:nvPr/>
        </p:nvSpPr>
        <p:spPr>
          <a:xfrm>
            <a:off x="7645400" y="1676400"/>
            <a:ext cx="2578100" cy="20955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ltLang="en-US" sz="2400" dirty="0"/>
              <a:t>GABA-B receptor agonist</a:t>
            </a:r>
          </a:p>
        </p:txBody>
      </p:sp>
      <p:sp>
        <p:nvSpPr>
          <p:cNvPr id="6" name="Rectangle 5">
            <a:extLst>
              <a:ext uri="{FF2B5EF4-FFF2-40B4-BE49-F238E27FC236}">
                <a16:creationId xmlns:a16="http://schemas.microsoft.com/office/drawing/2014/main" id="{1AAFACB2-9A53-3E5E-6964-F43A31E3BC59}"/>
              </a:ext>
            </a:extLst>
          </p:cNvPr>
          <p:cNvSpPr/>
          <p:nvPr/>
        </p:nvSpPr>
        <p:spPr>
          <a:xfrm>
            <a:off x="10223500" y="1676400"/>
            <a:ext cx="2578100" cy="2113756"/>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ltLang="en-US" sz="2400" dirty="0"/>
              <a:t>Renally  excreted unchanged</a:t>
            </a:r>
          </a:p>
        </p:txBody>
      </p:sp>
      <p:sp>
        <p:nvSpPr>
          <p:cNvPr id="7" name="Rectangle 6">
            <a:extLst>
              <a:ext uri="{FF2B5EF4-FFF2-40B4-BE49-F238E27FC236}">
                <a16:creationId xmlns:a16="http://schemas.microsoft.com/office/drawing/2014/main" id="{7FD17CC5-9B21-B79C-ED10-FC09B479207A}"/>
              </a:ext>
            </a:extLst>
          </p:cNvPr>
          <p:cNvSpPr/>
          <p:nvPr/>
        </p:nvSpPr>
        <p:spPr>
          <a:xfrm>
            <a:off x="7639797" y="3742530"/>
            <a:ext cx="2602753" cy="1947723"/>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ltLang="en-US" dirty="0"/>
          </a:p>
        </p:txBody>
      </p:sp>
      <p:sp>
        <p:nvSpPr>
          <p:cNvPr id="8" name="Rectangle 7">
            <a:extLst>
              <a:ext uri="{FF2B5EF4-FFF2-40B4-BE49-F238E27FC236}">
                <a16:creationId xmlns:a16="http://schemas.microsoft.com/office/drawing/2014/main" id="{D8DF7900-7D3C-B79C-B521-394435310B01}"/>
              </a:ext>
            </a:extLst>
          </p:cNvPr>
          <p:cNvSpPr/>
          <p:nvPr/>
        </p:nvSpPr>
        <p:spPr>
          <a:xfrm>
            <a:off x="10223500" y="3785254"/>
            <a:ext cx="2578100" cy="1891646"/>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t>$varies by dose</a:t>
            </a:r>
          </a:p>
        </p:txBody>
      </p:sp>
      <p:sp>
        <p:nvSpPr>
          <p:cNvPr id="10" name="TextBox 9">
            <a:extLst>
              <a:ext uri="{FF2B5EF4-FFF2-40B4-BE49-F238E27FC236}">
                <a16:creationId xmlns:a16="http://schemas.microsoft.com/office/drawing/2014/main" id="{85A7BEA9-CE71-2886-7A49-0713F0689324}"/>
              </a:ext>
            </a:extLst>
          </p:cNvPr>
          <p:cNvSpPr txBox="1"/>
          <p:nvPr/>
        </p:nvSpPr>
        <p:spPr>
          <a:xfrm>
            <a:off x="0" y="5932628"/>
            <a:ext cx="16306800" cy="4370427"/>
          </a:xfrm>
          <a:prstGeom prst="rect">
            <a:avLst/>
          </a:prstGeom>
          <a:noFill/>
        </p:spPr>
        <p:txBody>
          <a:bodyPr wrap="square">
            <a:spAutoFit/>
          </a:bodyPr>
          <a:lstStyle/>
          <a:p>
            <a:pPr marL="914400" lvl="1" indent="-457200">
              <a:buFont typeface="Arial" panose="020B0604020202020204" pitchFamily="34" charset="0"/>
              <a:buChar char="•"/>
              <a:defRPr/>
            </a:pPr>
            <a:r>
              <a:rPr lang="en-US" altLang="en-US" sz="3000" dirty="0">
                <a:latin typeface="Calibri" panose="020F0502020204030204" pitchFamily="34" charset="0"/>
                <a:cs typeface="Calibri" panose="020F0502020204030204" pitchFamily="34" charset="0"/>
              </a:rPr>
              <a:t>Not FDA approved for AUD</a:t>
            </a:r>
          </a:p>
          <a:p>
            <a:pPr marL="914400" lvl="1" indent="-457200">
              <a:buFont typeface="Arial" panose="020B0604020202020204" pitchFamily="34" charset="0"/>
              <a:buChar char="•"/>
              <a:defRPr/>
            </a:pPr>
            <a:r>
              <a:rPr lang="en-US" altLang="en-US" sz="3000" dirty="0">
                <a:latin typeface="Calibri" panose="020F0502020204030204" pitchFamily="34" charset="0"/>
                <a:cs typeface="Calibri" panose="020F0502020204030204" pitchFamily="34" charset="0"/>
              </a:rPr>
              <a:t>Low strength of evidence</a:t>
            </a:r>
          </a:p>
          <a:p>
            <a:pPr marL="914400" lvl="1" indent="-457200">
              <a:buFont typeface="Arial" panose="020B0604020202020204" pitchFamily="34" charset="0"/>
              <a:buChar char="•"/>
              <a:defRPr/>
            </a:pPr>
            <a:r>
              <a:rPr lang="en-US" altLang="en-US" sz="3000" dirty="0">
                <a:latin typeface="Calibri" panose="020F0502020204030204" pitchFamily="34" charset="0"/>
                <a:cs typeface="Calibri" panose="020F0502020204030204" pitchFamily="34" charset="0"/>
              </a:rPr>
              <a:t>Fever heavy drinking days and more days abstinent compared to placebo</a:t>
            </a:r>
          </a:p>
          <a:p>
            <a:pPr marL="914400" lvl="1" indent="-457200">
              <a:buFont typeface="Arial" panose="020B0604020202020204" pitchFamily="34" charset="0"/>
              <a:buChar char="•"/>
              <a:defRPr/>
            </a:pPr>
            <a:r>
              <a:rPr lang="en-US" altLang="en-US" sz="3000" dirty="0">
                <a:latin typeface="Calibri" panose="020F0502020204030204" pitchFamily="34" charset="0"/>
                <a:cs typeface="Calibri" panose="020F0502020204030204" pitchFamily="34" charset="0"/>
              </a:rPr>
              <a:t>Poor outcomes at high doses</a:t>
            </a:r>
          </a:p>
          <a:p>
            <a:pPr lvl="1">
              <a:defRPr/>
            </a:pPr>
            <a:r>
              <a:rPr lang="en-US" altLang="en-US" sz="3000" dirty="0">
                <a:latin typeface="Calibri" panose="020F0502020204030204" pitchFamily="34" charset="0"/>
                <a:cs typeface="Calibri" panose="020F0502020204030204" pitchFamily="34" charset="0"/>
              </a:rPr>
              <a:t>Recent Cochrane review (17 studies)</a:t>
            </a:r>
          </a:p>
          <a:p>
            <a:pPr marL="914400" lvl="1" indent="-457200">
              <a:buFont typeface="Arial" panose="020B0604020202020204" pitchFamily="34" charset="0"/>
              <a:buChar char="•"/>
              <a:defRPr/>
            </a:pPr>
            <a:r>
              <a:rPr lang="en-US" sz="3000" b="0" i="0" u="none" strike="noStrike" dirty="0">
                <a:solidFill>
                  <a:srgbClr val="000000"/>
                </a:solidFill>
                <a:effectLst/>
                <a:latin typeface="-webkit-standard"/>
              </a:rPr>
              <a:t>Compared to placebo, decreases the risk to relapse (risk ratio (RR) 0.87, 95%confidence interval (CI) 0.77 to 0.99; 12 studies, 1057 participants). </a:t>
            </a:r>
          </a:p>
          <a:p>
            <a:pPr marL="914400" lvl="1" indent="-457200">
              <a:buFont typeface="Arial" panose="020B0604020202020204" pitchFamily="34" charset="0"/>
              <a:buChar char="•"/>
              <a:defRPr/>
            </a:pPr>
            <a:r>
              <a:rPr lang="en-US" sz="3000" b="0" i="0" u="none" strike="noStrike" dirty="0">
                <a:solidFill>
                  <a:srgbClr val="000000"/>
                </a:solidFill>
                <a:effectLst/>
                <a:latin typeface="-webkit-standard"/>
              </a:rPr>
              <a:t>High-certainty evidence found that baclofen increases the percentage of days abstinent (mean difference (MD) 9.07, 95% CI 3.30 to 14.85;16 studies, 1273 participants).</a:t>
            </a:r>
            <a:endParaRPr lang="en-US" altLang="en-US" sz="30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C934D19-BE23-5F99-CC18-75148A98C1EA}"/>
              </a:ext>
            </a:extLst>
          </p:cNvPr>
          <p:cNvSpPr txBox="1"/>
          <p:nvPr/>
        </p:nvSpPr>
        <p:spPr>
          <a:xfrm>
            <a:off x="14173200" y="9639300"/>
            <a:ext cx="3886200" cy="646331"/>
          </a:xfrm>
          <a:prstGeom prst="rect">
            <a:avLst/>
          </a:prstGeom>
          <a:noFill/>
        </p:spPr>
        <p:txBody>
          <a:bodyPr wrap="square">
            <a:spAutoFit/>
          </a:bodyPr>
          <a:lstStyle/>
          <a:p>
            <a:r>
              <a:rPr lang="en-US" altLang="en-US" sz="1200" i="1" dirty="0">
                <a:latin typeface="Calibri" panose="020F0502020204030204" pitchFamily="34" charset="0"/>
                <a:cs typeface="Calibri" panose="020F0502020204030204" pitchFamily="34" charset="0"/>
              </a:rPr>
              <a:t>Addolorato G et al. The Lancet 2007</a:t>
            </a:r>
          </a:p>
          <a:p>
            <a:r>
              <a:rPr lang="en-US" altLang="en-US" sz="1200" i="1" dirty="0">
                <a:latin typeface="Calibri" panose="020F0502020204030204" pitchFamily="34" charset="0"/>
                <a:cs typeface="Calibri" panose="020F0502020204030204" pitchFamily="34" charset="0"/>
              </a:rPr>
              <a:t>, </a:t>
            </a:r>
            <a:r>
              <a:rPr lang="en-US" sz="1200" b="0" i="0" u="none" strike="noStrike" dirty="0">
                <a:solidFill>
                  <a:srgbClr val="212121"/>
                </a:solidFill>
                <a:effectLst/>
                <a:latin typeface="Calibri" panose="020F0502020204030204" pitchFamily="34" charset="0"/>
                <a:cs typeface="Calibri" panose="020F0502020204030204" pitchFamily="34" charset="0"/>
              </a:rPr>
              <a:t>Garbutt et al ,</a:t>
            </a:r>
            <a:r>
              <a:rPr lang="en-US" sz="1200" b="0" i="1" u="none" strike="noStrike" dirty="0">
                <a:solidFill>
                  <a:srgbClr val="212121"/>
                </a:solidFill>
                <a:effectLst/>
                <a:latin typeface="Calibri" panose="020F0502020204030204" pitchFamily="34" charset="0"/>
                <a:cs typeface="Calibri" panose="020F0502020204030204" pitchFamily="34" charset="0"/>
              </a:rPr>
              <a:t> Neuropsychopharmacology,</a:t>
            </a:r>
            <a:r>
              <a:rPr lang="en-US" sz="1200" b="0" i="0" u="none" strike="noStrike" dirty="0">
                <a:solidFill>
                  <a:srgbClr val="212121"/>
                </a:solidFill>
                <a:effectLst/>
                <a:latin typeface="Calibri" panose="020F0502020204030204" pitchFamily="34" charset="0"/>
                <a:cs typeface="Calibri" panose="020F0502020204030204" pitchFamily="34" charset="0"/>
              </a:rPr>
              <a:t> 2021</a:t>
            </a:r>
          </a:p>
          <a:p>
            <a:r>
              <a:rPr lang="en-US" sz="1000" b="0" i="0" u="none" strike="noStrike" dirty="0" err="1">
                <a:solidFill>
                  <a:srgbClr val="212121"/>
                </a:solidFill>
                <a:effectLst/>
                <a:latin typeface="BlinkMacSystemFont"/>
              </a:rPr>
              <a:t>Agabio</a:t>
            </a:r>
            <a:r>
              <a:rPr lang="en-US" sz="1200" dirty="0">
                <a:solidFill>
                  <a:srgbClr val="212121"/>
                </a:solidFill>
                <a:latin typeface="Calibri" panose="020F0502020204030204" pitchFamily="34" charset="0"/>
                <a:cs typeface="Calibri" panose="020F0502020204030204" pitchFamily="34" charset="0"/>
              </a:rPr>
              <a:t> et al . </a:t>
            </a:r>
            <a:r>
              <a:rPr lang="en-US" sz="1000" b="0" i="1" u="none" strike="noStrike" dirty="0">
                <a:solidFill>
                  <a:srgbClr val="212121"/>
                </a:solidFill>
                <a:effectLst/>
                <a:latin typeface="BlinkMacSystemFont"/>
              </a:rPr>
              <a:t>Cochrane Database Syst Rev</a:t>
            </a:r>
            <a:r>
              <a:rPr lang="en-US" sz="1000" b="0" i="0" u="none" strike="noStrike" dirty="0">
                <a:solidFill>
                  <a:srgbClr val="212121"/>
                </a:solidFill>
                <a:effectLst/>
                <a:latin typeface="BlinkMacSystemFont"/>
              </a:rPr>
              <a:t>. 2023</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0010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F2F3"/>
        </a:solidFill>
        <a:effectLst/>
      </p:bgPr>
    </p:bg>
    <p:spTree>
      <p:nvGrpSpPr>
        <p:cNvPr id="1" name=""/>
        <p:cNvGrpSpPr/>
        <p:nvPr/>
      </p:nvGrpSpPr>
      <p:grpSpPr>
        <a:xfrm>
          <a:off x="0" y="0"/>
          <a:ext cx="0" cy="0"/>
          <a:chOff x="0" y="0"/>
          <a:chExt cx="0" cy="0"/>
        </a:xfrm>
      </p:grpSpPr>
      <p:sp>
        <p:nvSpPr>
          <p:cNvPr id="3" name="TextBox 3"/>
          <p:cNvSpPr txBox="1"/>
          <p:nvPr/>
        </p:nvSpPr>
        <p:spPr>
          <a:xfrm>
            <a:off x="1028700" y="933450"/>
            <a:ext cx="6087831" cy="2462213"/>
          </a:xfrm>
          <a:prstGeom prst="rect">
            <a:avLst/>
          </a:prstGeom>
        </p:spPr>
        <p:txBody>
          <a:bodyPr lIns="0" tIns="0" rIns="0" bIns="0" rtlCol="0" anchor="t">
            <a:spAutoFit/>
          </a:bodyPr>
          <a:lstStyle/>
          <a:p>
            <a:pPr>
              <a:lnSpc>
                <a:spcPts val="9600"/>
              </a:lnSpc>
            </a:pPr>
            <a:r>
              <a:rPr lang="en-US" sz="8000" dirty="0">
                <a:solidFill>
                  <a:srgbClr val="11100E"/>
                </a:solidFill>
                <a:latin typeface="Telegraf Bold"/>
              </a:rPr>
              <a:t>How do I teach this?</a:t>
            </a:r>
          </a:p>
        </p:txBody>
      </p:sp>
      <p:grpSp>
        <p:nvGrpSpPr>
          <p:cNvPr id="4" name="Group 4"/>
          <p:cNvGrpSpPr/>
          <p:nvPr/>
        </p:nvGrpSpPr>
        <p:grpSpPr>
          <a:xfrm>
            <a:off x="7651366" y="789744"/>
            <a:ext cx="10212529" cy="9370558"/>
            <a:chOff x="0" y="0"/>
            <a:chExt cx="3105840" cy="2849780"/>
          </a:xfrm>
        </p:grpSpPr>
        <p:sp>
          <p:nvSpPr>
            <p:cNvPr id="5" name="Freeform 5"/>
            <p:cNvSpPr/>
            <p:nvPr/>
          </p:nvSpPr>
          <p:spPr>
            <a:xfrm>
              <a:off x="0" y="0"/>
              <a:ext cx="3105840" cy="2849780"/>
            </a:xfrm>
            <a:custGeom>
              <a:avLst/>
              <a:gdLst/>
              <a:ahLst/>
              <a:cxnLst/>
              <a:rect l="l" t="t" r="r" b="b"/>
              <a:pathLst>
                <a:path w="3105840" h="2849780">
                  <a:moveTo>
                    <a:pt x="2981380" y="2849780"/>
                  </a:moveTo>
                  <a:lnTo>
                    <a:pt x="124460" y="2849780"/>
                  </a:lnTo>
                  <a:cubicBezTo>
                    <a:pt x="55880" y="2849780"/>
                    <a:pt x="0" y="2793900"/>
                    <a:pt x="0" y="2725320"/>
                  </a:cubicBezTo>
                  <a:lnTo>
                    <a:pt x="0" y="124460"/>
                  </a:lnTo>
                  <a:cubicBezTo>
                    <a:pt x="0" y="55880"/>
                    <a:pt x="55880" y="0"/>
                    <a:pt x="124460" y="0"/>
                  </a:cubicBezTo>
                  <a:lnTo>
                    <a:pt x="2981380" y="0"/>
                  </a:lnTo>
                  <a:cubicBezTo>
                    <a:pt x="3049960" y="0"/>
                    <a:pt x="3105840" y="55880"/>
                    <a:pt x="3105840" y="124460"/>
                  </a:cubicBezTo>
                  <a:lnTo>
                    <a:pt x="3105840" y="2725320"/>
                  </a:lnTo>
                  <a:cubicBezTo>
                    <a:pt x="3105840" y="2793900"/>
                    <a:pt x="3049960" y="2849780"/>
                    <a:pt x="2981380" y="2849780"/>
                  </a:cubicBezTo>
                  <a:close/>
                </a:path>
              </a:pathLst>
            </a:custGeom>
            <a:solidFill>
              <a:srgbClr val="FFFFFF"/>
            </a:solidFill>
          </p:spPr>
        </p:sp>
      </p:grpSp>
      <p:grpSp>
        <p:nvGrpSpPr>
          <p:cNvPr id="6" name="Group 6"/>
          <p:cNvGrpSpPr/>
          <p:nvPr/>
        </p:nvGrpSpPr>
        <p:grpSpPr>
          <a:xfrm>
            <a:off x="8367033" y="2200751"/>
            <a:ext cx="643043" cy="643043"/>
            <a:chOff x="0" y="0"/>
            <a:chExt cx="857391" cy="857391"/>
          </a:xfrm>
        </p:grpSpPr>
        <p:grpSp>
          <p:nvGrpSpPr>
            <p:cNvPr id="7" name="Group 7"/>
            <p:cNvGrpSpPr/>
            <p:nvPr/>
          </p:nvGrpSpPr>
          <p:grpSpPr>
            <a:xfrm>
              <a:off x="0" y="0"/>
              <a:ext cx="857391" cy="85739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694C"/>
              </a:solidFill>
            </p:spPr>
          </p:sp>
        </p:grpSp>
        <p:sp>
          <p:nvSpPr>
            <p:cNvPr id="9" name="TextBox 9"/>
            <p:cNvSpPr txBox="1"/>
            <p:nvPr/>
          </p:nvSpPr>
          <p:spPr>
            <a:xfrm>
              <a:off x="186688" y="112969"/>
              <a:ext cx="484014" cy="547159"/>
            </a:xfrm>
            <a:prstGeom prst="rect">
              <a:avLst/>
            </a:prstGeom>
          </p:spPr>
          <p:txBody>
            <a:bodyPr lIns="0" tIns="0" rIns="0" bIns="0" rtlCol="0" anchor="t">
              <a:spAutoFit/>
            </a:bodyPr>
            <a:lstStyle/>
            <a:p>
              <a:pPr algn="ctr">
                <a:lnSpc>
                  <a:spcPts val="3224"/>
                </a:lnSpc>
              </a:pPr>
              <a:r>
                <a:rPr lang="en-US" sz="2686" dirty="0">
                  <a:solidFill>
                    <a:srgbClr val="FFFFFF"/>
                  </a:solidFill>
                  <a:latin typeface="Telegraf Bold"/>
                </a:rPr>
                <a:t>M</a:t>
              </a:r>
            </a:p>
          </p:txBody>
        </p:sp>
      </p:grpSp>
      <p:grpSp>
        <p:nvGrpSpPr>
          <p:cNvPr id="10" name="Group 10"/>
          <p:cNvGrpSpPr/>
          <p:nvPr/>
        </p:nvGrpSpPr>
        <p:grpSpPr>
          <a:xfrm>
            <a:off x="8367033" y="3810476"/>
            <a:ext cx="643043" cy="643043"/>
            <a:chOff x="0" y="0"/>
            <a:chExt cx="857391" cy="857391"/>
          </a:xfrm>
        </p:grpSpPr>
        <p:grpSp>
          <p:nvGrpSpPr>
            <p:cNvPr id="11" name="Group 11"/>
            <p:cNvGrpSpPr/>
            <p:nvPr/>
          </p:nvGrpSpPr>
          <p:grpSpPr>
            <a:xfrm>
              <a:off x="0" y="0"/>
              <a:ext cx="857391" cy="857391"/>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694C"/>
              </a:solidFill>
            </p:spPr>
          </p:sp>
        </p:grpSp>
        <p:sp>
          <p:nvSpPr>
            <p:cNvPr id="13" name="TextBox 13"/>
            <p:cNvSpPr txBox="1"/>
            <p:nvPr/>
          </p:nvSpPr>
          <p:spPr>
            <a:xfrm>
              <a:off x="186688" y="112969"/>
              <a:ext cx="484014" cy="547159"/>
            </a:xfrm>
            <a:prstGeom prst="rect">
              <a:avLst/>
            </a:prstGeom>
          </p:spPr>
          <p:txBody>
            <a:bodyPr lIns="0" tIns="0" rIns="0" bIns="0" rtlCol="0" anchor="t">
              <a:spAutoFit/>
            </a:bodyPr>
            <a:lstStyle/>
            <a:p>
              <a:pPr algn="ctr">
                <a:lnSpc>
                  <a:spcPts val="3224"/>
                </a:lnSpc>
              </a:pPr>
              <a:r>
                <a:rPr lang="en-US" sz="2686" dirty="0">
                  <a:solidFill>
                    <a:srgbClr val="FFFFFF"/>
                  </a:solidFill>
                  <a:latin typeface="Telegraf Bold"/>
                </a:rPr>
                <a:t>A</a:t>
              </a:r>
            </a:p>
          </p:txBody>
        </p:sp>
      </p:grpSp>
      <p:grpSp>
        <p:nvGrpSpPr>
          <p:cNvPr id="14" name="Group 14"/>
          <p:cNvGrpSpPr/>
          <p:nvPr/>
        </p:nvGrpSpPr>
        <p:grpSpPr>
          <a:xfrm>
            <a:off x="8367033" y="5420201"/>
            <a:ext cx="643043" cy="643043"/>
            <a:chOff x="0" y="0"/>
            <a:chExt cx="857391" cy="857391"/>
          </a:xfrm>
        </p:grpSpPr>
        <p:grpSp>
          <p:nvGrpSpPr>
            <p:cNvPr id="15" name="Group 15"/>
            <p:cNvGrpSpPr/>
            <p:nvPr/>
          </p:nvGrpSpPr>
          <p:grpSpPr>
            <a:xfrm>
              <a:off x="0" y="0"/>
              <a:ext cx="857391" cy="857391"/>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694C"/>
              </a:solidFill>
            </p:spPr>
          </p:sp>
        </p:grpSp>
        <p:sp>
          <p:nvSpPr>
            <p:cNvPr id="17" name="TextBox 17"/>
            <p:cNvSpPr txBox="1"/>
            <p:nvPr/>
          </p:nvSpPr>
          <p:spPr>
            <a:xfrm>
              <a:off x="186688" y="112969"/>
              <a:ext cx="484014" cy="547159"/>
            </a:xfrm>
            <a:prstGeom prst="rect">
              <a:avLst/>
            </a:prstGeom>
          </p:spPr>
          <p:txBody>
            <a:bodyPr lIns="0" tIns="0" rIns="0" bIns="0" rtlCol="0" anchor="t">
              <a:spAutoFit/>
            </a:bodyPr>
            <a:lstStyle/>
            <a:p>
              <a:pPr algn="ctr">
                <a:lnSpc>
                  <a:spcPts val="3224"/>
                </a:lnSpc>
              </a:pPr>
              <a:r>
                <a:rPr lang="en-US" sz="2686" dirty="0">
                  <a:solidFill>
                    <a:srgbClr val="FFFFFF"/>
                  </a:solidFill>
                  <a:latin typeface="Telegraf Bold"/>
                </a:rPr>
                <a:t>J</a:t>
              </a:r>
            </a:p>
          </p:txBody>
        </p:sp>
      </p:grpSp>
      <p:grpSp>
        <p:nvGrpSpPr>
          <p:cNvPr id="22" name="Group 22"/>
          <p:cNvGrpSpPr/>
          <p:nvPr/>
        </p:nvGrpSpPr>
        <p:grpSpPr>
          <a:xfrm>
            <a:off x="12756196" y="2200751"/>
            <a:ext cx="643043" cy="643043"/>
            <a:chOff x="0" y="0"/>
            <a:chExt cx="857391" cy="857391"/>
          </a:xfrm>
        </p:grpSpPr>
        <p:grpSp>
          <p:nvGrpSpPr>
            <p:cNvPr id="23" name="Group 23"/>
            <p:cNvGrpSpPr/>
            <p:nvPr/>
          </p:nvGrpSpPr>
          <p:grpSpPr>
            <a:xfrm>
              <a:off x="0" y="0"/>
              <a:ext cx="857391" cy="857391"/>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694C"/>
              </a:solidFill>
            </p:spPr>
          </p:sp>
        </p:grpSp>
        <p:sp>
          <p:nvSpPr>
            <p:cNvPr id="25" name="TextBox 25"/>
            <p:cNvSpPr txBox="1"/>
            <p:nvPr/>
          </p:nvSpPr>
          <p:spPr>
            <a:xfrm>
              <a:off x="186688" y="112970"/>
              <a:ext cx="484014" cy="582411"/>
            </a:xfrm>
            <a:prstGeom prst="rect">
              <a:avLst/>
            </a:prstGeom>
          </p:spPr>
          <p:txBody>
            <a:bodyPr lIns="0" tIns="0" rIns="0" bIns="0" rtlCol="0" anchor="t">
              <a:spAutoFit/>
            </a:bodyPr>
            <a:lstStyle/>
            <a:p>
              <a:pPr algn="ctr">
                <a:lnSpc>
                  <a:spcPts val="3224"/>
                </a:lnSpc>
              </a:pPr>
              <a:r>
                <a:rPr lang="en-US" sz="2686">
                  <a:solidFill>
                    <a:srgbClr val="FFFFFF"/>
                  </a:solidFill>
                  <a:latin typeface="Telegraf Bold"/>
                </a:rPr>
                <a:t>C</a:t>
              </a:r>
            </a:p>
          </p:txBody>
        </p:sp>
      </p:grpSp>
      <p:grpSp>
        <p:nvGrpSpPr>
          <p:cNvPr id="26" name="Group 26"/>
          <p:cNvGrpSpPr/>
          <p:nvPr/>
        </p:nvGrpSpPr>
        <p:grpSpPr>
          <a:xfrm>
            <a:off x="12756196" y="3810476"/>
            <a:ext cx="643043" cy="643043"/>
            <a:chOff x="0" y="0"/>
            <a:chExt cx="857391" cy="857391"/>
          </a:xfrm>
        </p:grpSpPr>
        <p:grpSp>
          <p:nvGrpSpPr>
            <p:cNvPr id="27" name="Group 27"/>
            <p:cNvGrpSpPr/>
            <p:nvPr/>
          </p:nvGrpSpPr>
          <p:grpSpPr>
            <a:xfrm>
              <a:off x="0" y="0"/>
              <a:ext cx="857391" cy="85739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694C"/>
              </a:solidFill>
            </p:spPr>
          </p:sp>
        </p:grpSp>
        <p:sp>
          <p:nvSpPr>
            <p:cNvPr id="29" name="TextBox 29"/>
            <p:cNvSpPr txBox="1"/>
            <p:nvPr/>
          </p:nvSpPr>
          <p:spPr>
            <a:xfrm>
              <a:off x="186688" y="112969"/>
              <a:ext cx="484014" cy="547159"/>
            </a:xfrm>
            <a:prstGeom prst="rect">
              <a:avLst/>
            </a:prstGeom>
          </p:spPr>
          <p:txBody>
            <a:bodyPr lIns="0" tIns="0" rIns="0" bIns="0" rtlCol="0" anchor="t">
              <a:spAutoFit/>
            </a:bodyPr>
            <a:lstStyle/>
            <a:p>
              <a:pPr algn="ctr">
                <a:lnSpc>
                  <a:spcPts val="3224"/>
                </a:lnSpc>
              </a:pPr>
              <a:r>
                <a:rPr lang="en-US" sz="2686" dirty="0">
                  <a:solidFill>
                    <a:srgbClr val="FFFFFF"/>
                  </a:solidFill>
                  <a:latin typeface="Telegraf Bold"/>
                </a:rPr>
                <a:t>P</a:t>
              </a:r>
            </a:p>
          </p:txBody>
        </p:sp>
      </p:grpSp>
      <p:sp>
        <p:nvSpPr>
          <p:cNvPr id="30" name="TextBox 30"/>
          <p:cNvSpPr txBox="1"/>
          <p:nvPr/>
        </p:nvSpPr>
        <p:spPr>
          <a:xfrm>
            <a:off x="9376475" y="2246048"/>
            <a:ext cx="3079012" cy="963662"/>
          </a:xfrm>
          <a:prstGeom prst="rect">
            <a:avLst/>
          </a:prstGeom>
        </p:spPr>
        <p:txBody>
          <a:bodyPr lIns="0" tIns="0" rIns="0" bIns="0" rtlCol="0" anchor="t">
            <a:spAutoFit/>
          </a:bodyPr>
          <a:lstStyle/>
          <a:p>
            <a:pPr>
              <a:lnSpc>
                <a:spcPts val="3900"/>
              </a:lnSpc>
            </a:pPr>
            <a:r>
              <a:rPr lang="en-US" sz="3000" dirty="0">
                <a:solidFill>
                  <a:srgbClr val="11100E"/>
                </a:solidFill>
                <a:latin typeface="Public Sans"/>
              </a:rPr>
              <a:t>Morning report on withdrawal</a:t>
            </a:r>
          </a:p>
        </p:txBody>
      </p:sp>
      <p:sp>
        <p:nvSpPr>
          <p:cNvPr id="31" name="TextBox 31"/>
          <p:cNvSpPr txBox="1"/>
          <p:nvPr/>
        </p:nvSpPr>
        <p:spPr>
          <a:xfrm>
            <a:off x="9376475" y="3865298"/>
            <a:ext cx="3079012" cy="1036887"/>
          </a:xfrm>
          <a:prstGeom prst="rect">
            <a:avLst/>
          </a:prstGeom>
        </p:spPr>
        <p:txBody>
          <a:bodyPr lIns="0" tIns="0" rIns="0" bIns="0" rtlCol="0" anchor="t">
            <a:spAutoFit/>
          </a:bodyPr>
          <a:lstStyle/>
          <a:p>
            <a:pPr>
              <a:lnSpc>
                <a:spcPts val="4160"/>
              </a:lnSpc>
            </a:pPr>
            <a:r>
              <a:rPr lang="en-US" sz="3200" dirty="0">
                <a:solidFill>
                  <a:srgbClr val="11100E"/>
                </a:solidFill>
                <a:latin typeface="Public Sans"/>
              </a:rPr>
              <a:t>Ambulatory case on MAUD</a:t>
            </a:r>
          </a:p>
        </p:txBody>
      </p:sp>
      <p:sp>
        <p:nvSpPr>
          <p:cNvPr id="32" name="TextBox 32"/>
          <p:cNvSpPr txBox="1"/>
          <p:nvPr/>
        </p:nvSpPr>
        <p:spPr>
          <a:xfrm>
            <a:off x="9376475" y="5475023"/>
            <a:ext cx="3079012" cy="498278"/>
          </a:xfrm>
          <a:prstGeom prst="rect">
            <a:avLst/>
          </a:prstGeom>
        </p:spPr>
        <p:txBody>
          <a:bodyPr lIns="0" tIns="0" rIns="0" bIns="0" rtlCol="0" anchor="t">
            <a:spAutoFit/>
          </a:bodyPr>
          <a:lstStyle/>
          <a:p>
            <a:pPr>
              <a:lnSpc>
                <a:spcPts val="4160"/>
              </a:lnSpc>
            </a:pPr>
            <a:r>
              <a:rPr lang="en-US" sz="3200" dirty="0">
                <a:solidFill>
                  <a:srgbClr val="11100E"/>
                </a:solidFill>
                <a:latin typeface="Public Sans"/>
              </a:rPr>
              <a:t>Journal Club</a:t>
            </a:r>
          </a:p>
        </p:txBody>
      </p:sp>
      <p:sp>
        <p:nvSpPr>
          <p:cNvPr id="33" name="TextBox 33"/>
          <p:cNvSpPr txBox="1"/>
          <p:nvPr/>
        </p:nvSpPr>
        <p:spPr>
          <a:xfrm>
            <a:off x="13765637" y="2255573"/>
            <a:ext cx="3079012" cy="1036887"/>
          </a:xfrm>
          <a:prstGeom prst="rect">
            <a:avLst/>
          </a:prstGeom>
        </p:spPr>
        <p:txBody>
          <a:bodyPr lIns="0" tIns="0" rIns="0" bIns="0" rtlCol="0" anchor="t">
            <a:spAutoFit/>
          </a:bodyPr>
          <a:lstStyle/>
          <a:p>
            <a:pPr>
              <a:lnSpc>
                <a:spcPts val="4160"/>
              </a:lnSpc>
            </a:pPr>
            <a:r>
              <a:rPr lang="en-US" sz="3200" dirty="0">
                <a:solidFill>
                  <a:srgbClr val="11100E"/>
                </a:solidFill>
                <a:latin typeface="Public Sans"/>
              </a:rPr>
              <a:t>Chalk Talk on MAUD</a:t>
            </a:r>
          </a:p>
        </p:txBody>
      </p:sp>
      <p:sp>
        <p:nvSpPr>
          <p:cNvPr id="34" name="TextBox 34"/>
          <p:cNvSpPr txBox="1"/>
          <p:nvPr/>
        </p:nvSpPr>
        <p:spPr>
          <a:xfrm>
            <a:off x="13765637" y="3787128"/>
            <a:ext cx="3079012" cy="1036887"/>
          </a:xfrm>
          <a:prstGeom prst="rect">
            <a:avLst/>
          </a:prstGeom>
        </p:spPr>
        <p:txBody>
          <a:bodyPr lIns="0" tIns="0" rIns="0" bIns="0" rtlCol="0" anchor="t">
            <a:spAutoFit/>
          </a:bodyPr>
          <a:lstStyle/>
          <a:p>
            <a:pPr>
              <a:lnSpc>
                <a:spcPts val="4160"/>
              </a:lnSpc>
            </a:pPr>
            <a:r>
              <a:rPr lang="en-US" sz="3200" dirty="0">
                <a:solidFill>
                  <a:srgbClr val="11100E"/>
                </a:solidFill>
                <a:latin typeface="Public Sans"/>
              </a:rPr>
              <a:t>Pearls at the Bedside</a:t>
            </a:r>
          </a:p>
        </p:txBody>
      </p:sp>
      <p:grpSp>
        <p:nvGrpSpPr>
          <p:cNvPr id="2" name="Group 14">
            <a:extLst>
              <a:ext uri="{FF2B5EF4-FFF2-40B4-BE49-F238E27FC236}">
                <a16:creationId xmlns:a16="http://schemas.microsoft.com/office/drawing/2014/main" id="{4C4CB5DC-2918-321B-DCED-983EAACAD4D8}"/>
              </a:ext>
            </a:extLst>
          </p:cNvPr>
          <p:cNvGrpSpPr/>
          <p:nvPr/>
        </p:nvGrpSpPr>
        <p:grpSpPr>
          <a:xfrm>
            <a:off x="12920557" y="5295900"/>
            <a:ext cx="643043" cy="643043"/>
            <a:chOff x="0" y="0"/>
            <a:chExt cx="857391" cy="857391"/>
          </a:xfrm>
        </p:grpSpPr>
        <p:grpSp>
          <p:nvGrpSpPr>
            <p:cNvPr id="18" name="Group 15">
              <a:extLst>
                <a:ext uri="{FF2B5EF4-FFF2-40B4-BE49-F238E27FC236}">
                  <a16:creationId xmlns:a16="http://schemas.microsoft.com/office/drawing/2014/main" id="{6966D94A-2B24-3E20-8528-712640A76AC3}"/>
                </a:ext>
              </a:extLst>
            </p:cNvPr>
            <p:cNvGrpSpPr/>
            <p:nvPr/>
          </p:nvGrpSpPr>
          <p:grpSpPr>
            <a:xfrm>
              <a:off x="0" y="0"/>
              <a:ext cx="857391" cy="857391"/>
              <a:chOff x="0" y="0"/>
              <a:chExt cx="6350000" cy="6350000"/>
            </a:xfrm>
          </p:grpSpPr>
          <p:sp>
            <p:nvSpPr>
              <p:cNvPr id="20" name="Freeform 16">
                <a:extLst>
                  <a:ext uri="{FF2B5EF4-FFF2-40B4-BE49-F238E27FC236}">
                    <a16:creationId xmlns:a16="http://schemas.microsoft.com/office/drawing/2014/main" id="{E03205A5-3943-108A-1249-43365C4DEA2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694C"/>
              </a:solidFill>
            </p:spPr>
          </p:sp>
        </p:grpSp>
        <p:sp>
          <p:nvSpPr>
            <p:cNvPr id="19" name="TextBox 17">
              <a:extLst>
                <a:ext uri="{FF2B5EF4-FFF2-40B4-BE49-F238E27FC236}">
                  <a16:creationId xmlns:a16="http://schemas.microsoft.com/office/drawing/2014/main" id="{43839BBF-1E70-3827-1954-F5DFFC2CAF38}"/>
                </a:ext>
              </a:extLst>
            </p:cNvPr>
            <p:cNvSpPr txBox="1"/>
            <p:nvPr/>
          </p:nvSpPr>
          <p:spPr>
            <a:xfrm>
              <a:off x="186688" y="112969"/>
              <a:ext cx="484014" cy="547159"/>
            </a:xfrm>
            <a:prstGeom prst="rect">
              <a:avLst/>
            </a:prstGeom>
          </p:spPr>
          <p:txBody>
            <a:bodyPr lIns="0" tIns="0" rIns="0" bIns="0" rtlCol="0" anchor="t">
              <a:spAutoFit/>
            </a:bodyPr>
            <a:lstStyle/>
            <a:p>
              <a:pPr algn="ctr">
                <a:lnSpc>
                  <a:spcPts val="3224"/>
                </a:lnSpc>
              </a:pPr>
              <a:r>
                <a:rPr lang="en-US" sz="2686" dirty="0">
                  <a:solidFill>
                    <a:srgbClr val="FFFFFF"/>
                  </a:solidFill>
                  <a:latin typeface="Telegraf Bold"/>
                </a:rPr>
                <a:t>V</a:t>
              </a:r>
            </a:p>
          </p:txBody>
        </p:sp>
      </p:grpSp>
      <p:sp>
        <p:nvSpPr>
          <p:cNvPr id="21" name="TextBox 20">
            <a:extLst>
              <a:ext uri="{FF2B5EF4-FFF2-40B4-BE49-F238E27FC236}">
                <a16:creationId xmlns:a16="http://schemas.microsoft.com/office/drawing/2014/main" id="{DB3BD1E2-DCA8-8C57-16AD-3D8F05294B7F}"/>
              </a:ext>
            </a:extLst>
          </p:cNvPr>
          <p:cNvSpPr txBox="1"/>
          <p:nvPr/>
        </p:nvSpPr>
        <p:spPr>
          <a:xfrm>
            <a:off x="13762093" y="5171503"/>
            <a:ext cx="3379363" cy="1077218"/>
          </a:xfrm>
          <a:prstGeom prst="rect">
            <a:avLst/>
          </a:prstGeom>
          <a:noFill/>
        </p:spPr>
        <p:txBody>
          <a:bodyPr wrap="square" rtlCol="0">
            <a:spAutoFit/>
          </a:bodyPr>
          <a:lstStyle/>
          <a:p>
            <a:r>
              <a:rPr lang="en-US" sz="3200" dirty="0"/>
              <a:t>Visit a community organization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061B8"/>
        </a:solidFill>
        <a:effectLst/>
      </p:bgPr>
    </p:bg>
    <p:spTree>
      <p:nvGrpSpPr>
        <p:cNvPr id="1" name=""/>
        <p:cNvGrpSpPr/>
        <p:nvPr/>
      </p:nvGrpSpPr>
      <p:grpSpPr>
        <a:xfrm>
          <a:off x="0" y="0"/>
          <a:ext cx="0" cy="0"/>
          <a:chOff x="0" y="0"/>
          <a:chExt cx="0" cy="0"/>
        </a:xfrm>
      </p:grpSpPr>
      <p:sp>
        <p:nvSpPr>
          <p:cNvPr id="2" name="TextBox 2"/>
          <p:cNvSpPr txBox="1"/>
          <p:nvPr/>
        </p:nvSpPr>
        <p:spPr>
          <a:xfrm>
            <a:off x="8091994" y="1727728"/>
            <a:ext cx="9673608" cy="4924425"/>
          </a:xfrm>
          <a:prstGeom prst="rect">
            <a:avLst/>
          </a:prstGeom>
        </p:spPr>
        <p:txBody>
          <a:bodyPr lIns="0" tIns="0" rIns="0" bIns="0" rtlCol="0" anchor="t">
            <a:spAutoFit/>
          </a:bodyPr>
          <a:lstStyle/>
          <a:p>
            <a:pPr>
              <a:lnSpc>
                <a:spcPts val="9600"/>
              </a:lnSpc>
            </a:pPr>
            <a:r>
              <a:rPr lang="en-US" sz="8000" dirty="0">
                <a:solidFill>
                  <a:srgbClr val="FFFFFF"/>
                </a:solidFill>
                <a:latin typeface="Telegraf Bold"/>
              </a:rPr>
              <a:t>Let's begin with DT who bumped his head after slipping and falling.</a:t>
            </a: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1419" y="680192"/>
            <a:ext cx="7500575" cy="90866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F2F3"/>
        </a:solidFill>
        <a:effectLst/>
      </p:bgPr>
    </p:bg>
    <p:spTree>
      <p:nvGrpSpPr>
        <p:cNvPr id="1" name=""/>
        <p:cNvGrpSpPr/>
        <p:nvPr/>
      </p:nvGrpSpPr>
      <p:grpSpPr>
        <a:xfrm>
          <a:off x="0" y="0"/>
          <a:ext cx="0" cy="0"/>
          <a:chOff x="0" y="0"/>
          <a:chExt cx="0" cy="0"/>
        </a:xfrm>
      </p:grpSpPr>
      <p:sp>
        <p:nvSpPr>
          <p:cNvPr id="2" name="TextBox 2"/>
          <p:cNvSpPr txBox="1"/>
          <p:nvPr/>
        </p:nvSpPr>
        <p:spPr>
          <a:xfrm>
            <a:off x="1028700" y="933450"/>
            <a:ext cx="6087831" cy="2533650"/>
          </a:xfrm>
          <a:prstGeom prst="rect">
            <a:avLst/>
          </a:prstGeom>
        </p:spPr>
        <p:txBody>
          <a:bodyPr lIns="0" tIns="0" rIns="0" bIns="0" rtlCol="0" anchor="t">
            <a:spAutoFit/>
          </a:bodyPr>
          <a:lstStyle/>
          <a:p>
            <a:pPr>
              <a:lnSpc>
                <a:spcPts val="9600"/>
              </a:lnSpc>
            </a:pPr>
            <a:r>
              <a:rPr lang="en-US" sz="8000" dirty="0">
                <a:solidFill>
                  <a:srgbClr val="11100E"/>
                </a:solidFill>
                <a:latin typeface="Telegraf Bold"/>
              </a:rPr>
              <a:t>Additional  Resources </a:t>
            </a:r>
          </a:p>
        </p:txBody>
      </p:sp>
      <p:grpSp>
        <p:nvGrpSpPr>
          <p:cNvPr id="4" name="Group 4"/>
          <p:cNvGrpSpPr/>
          <p:nvPr/>
        </p:nvGrpSpPr>
        <p:grpSpPr>
          <a:xfrm>
            <a:off x="7813157" y="796775"/>
            <a:ext cx="10212529" cy="9370558"/>
            <a:chOff x="0" y="0"/>
            <a:chExt cx="3105840" cy="2849780"/>
          </a:xfrm>
        </p:grpSpPr>
        <p:sp>
          <p:nvSpPr>
            <p:cNvPr id="5" name="Freeform 5"/>
            <p:cNvSpPr/>
            <p:nvPr/>
          </p:nvSpPr>
          <p:spPr>
            <a:xfrm>
              <a:off x="0" y="0"/>
              <a:ext cx="3105840" cy="2849780"/>
            </a:xfrm>
            <a:custGeom>
              <a:avLst/>
              <a:gdLst/>
              <a:ahLst/>
              <a:cxnLst/>
              <a:rect l="l" t="t" r="r" b="b"/>
              <a:pathLst>
                <a:path w="3105840" h="2849780">
                  <a:moveTo>
                    <a:pt x="2981380" y="2849780"/>
                  </a:moveTo>
                  <a:lnTo>
                    <a:pt x="124460" y="2849780"/>
                  </a:lnTo>
                  <a:cubicBezTo>
                    <a:pt x="55880" y="2849780"/>
                    <a:pt x="0" y="2793900"/>
                    <a:pt x="0" y="2725320"/>
                  </a:cubicBezTo>
                  <a:lnTo>
                    <a:pt x="0" y="124460"/>
                  </a:lnTo>
                  <a:cubicBezTo>
                    <a:pt x="0" y="55880"/>
                    <a:pt x="55880" y="0"/>
                    <a:pt x="124460" y="0"/>
                  </a:cubicBezTo>
                  <a:lnTo>
                    <a:pt x="2981380" y="0"/>
                  </a:lnTo>
                  <a:cubicBezTo>
                    <a:pt x="3049960" y="0"/>
                    <a:pt x="3105840" y="55880"/>
                    <a:pt x="3105840" y="124460"/>
                  </a:cubicBezTo>
                  <a:lnTo>
                    <a:pt x="3105840" y="2725320"/>
                  </a:lnTo>
                  <a:cubicBezTo>
                    <a:pt x="3105840" y="2793900"/>
                    <a:pt x="3049960" y="2849780"/>
                    <a:pt x="2981380" y="2849780"/>
                  </a:cubicBezTo>
                  <a:close/>
                </a:path>
              </a:pathLst>
            </a:custGeom>
            <a:solidFill>
              <a:srgbClr val="FFFFFF"/>
            </a:solidFill>
          </p:spPr>
        </p:sp>
      </p:grpSp>
      <p:sp>
        <p:nvSpPr>
          <p:cNvPr id="15" name="TextBox 14">
            <a:extLst>
              <a:ext uri="{FF2B5EF4-FFF2-40B4-BE49-F238E27FC236}">
                <a16:creationId xmlns:a16="http://schemas.microsoft.com/office/drawing/2014/main" id="{2282D804-BF49-327A-A7C1-62976A786D81}"/>
              </a:ext>
            </a:extLst>
          </p:cNvPr>
          <p:cNvSpPr txBox="1"/>
          <p:nvPr/>
        </p:nvSpPr>
        <p:spPr>
          <a:xfrm>
            <a:off x="8427027" y="2807813"/>
            <a:ext cx="1676400" cy="707886"/>
          </a:xfrm>
          <a:prstGeom prst="rect">
            <a:avLst/>
          </a:prstGeom>
          <a:noFill/>
        </p:spPr>
        <p:txBody>
          <a:bodyPr wrap="square" rtlCol="0">
            <a:spAutoFit/>
          </a:bodyPr>
          <a:lstStyle/>
          <a:p>
            <a:r>
              <a:rPr lang="en-US" sz="2000" dirty="0"/>
              <a:t>ASAM Guidelines</a:t>
            </a:r>
          </a:p>
        </p:txBody>
      </p:sp>
      <p:sp>
        <p:nvSpPr>
          <p:cNvPr id="16" name="TextBox 15">
            <a:extLst>
              <a:ext uri="{FF2B5EF4-FFF2-40B4-BE49-F238E27FC236}">
                <a16:creationId xmlns:a16="http://schemas.microsoft.com/office/drawing/2014/main" id="{03C80258-4A76-15BF-6B43-CB94F13CFE31}"/>
              </a:ext>
            </a:extLst>
          </p:cNvPr>
          <p:cNvSpPr txBox="1"/>
          <p:nvPr/>
        </p:nvSpPr>
        <p:spPr>
          <a:xfrm>
            <a:off x="10835496" y="2788400"/>
            <a:ext cx="2742336" cy="707886"/>
          </a:xfrm>
          <a:prstGeom prst="rect">
            <a:avLst/>
          </a:prstGeom>
          <a:noFill/>
        </p:spPr>
        <p:txBody>
          <a:bodyPr wrap="square" rtlCol="0">
            <a:spAutoFit/>
          </a:bodyPr>
          <a:lstStyle/>
          <a:p>
            <a:r>
              <a:rPr lang="en-US" sz="2000" dirty="0"/>
              <a:t>British Columbia Center of Substance Use</a:t>
            </a:r>
          </a:p>
        </p:txBody>
      </p:sp>
      <p:pic>
        <p:nvPicPr>
          <p:cNvPr id="18" name="Picture 17" descr="Qr code&#10;&#10;Description automatically generated">
            <a:extLst>
              <a:ext uri="{FF2B5EF4-FFF2-40B4-BE49-F238E27FC236}">
                <a16:creationId xmlns:a16="http://schemas.microsoft.com/office/drawing/2014/main" id="{080B8422-B3E8-7905-D690-A96F265761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500" y="902813"/>
            <a:ext cx="1905000" cy="1905000"/>
          </a:xfrm>
          <a:prstGeom prst="rect">
            <a:avLst/>
          </a:prstGeom>
        </p:spPr>
      </p:pic>
      <p:pic>
        <p:nvPicPr>
          <p:cNvPr id="6" name="Content Placeholder 4" descr="Qr code&#10;&#10;Description automatically generated">
            <a:extLst>
              <a:ext uri="{FF2B5EF4-FFF2-40B4-BE49-F238E27FC236}">
                <a16:creationId xmlns:a16="http://schemas.microsoft.com/office/drawing/2014/main" id="{E59D5C12-D491-B671-C48A-EA25C226EB07}"/>
              </a:ext>
            </a:extLst>
          </p:cNvPr>
          <p:cNvPicPr>
            <a:picLocks noChangeAspect="1"/>
          </p:cNvPicPr>
          <p:nvPr/>
        </p:nvPicPr>
        <p:blipFill rotWithShape="1">
          <a:blip r:embed="rId4">
            <a:extLst>
              <a:ext uri="{28A0092B-C50C-407E-A947-70E740481C1C}">
                <a14:useLocalDpi xmlns:a14="http://schemas.microsoft.com/office/drawing/2010/main" val="0"/>
              </a:ext>
            </a:extLst>
          </a:blip>
          <a:srcRect b="29810"/>
          <a:stretch/>
        </p:blipFill>
        <p:spPr>
          <a:xfrm>
            <a:off x="8465627" y="5644757"/>
            <a:ext cx="2670464" cy="2699143"/>
          </a:xfrm>
          <a:prstGeom prst="rect">
            <a:avLst/>
          </a:prstGeom>
        </p:spPr>
      </p:pic>
      <p:sp>
        <p:nvSpPr>
          <p:cNvPr id="8" name="TextBox 7">
            <a:extLst>
              <a:ext uri="{FF2B5EF4-FFF2-40B4-BE49-F238E27FC236}">
                <a16:creationId xmlns:a16="http://schemas.microsoft.com/office/drawing/2014/main" id="{D54B2D41-B82B-C352-1C78-EC228DDDAEA7}"/>
              </a:ext>
            </a:extLst>
          </p:cNvPr>
          <p:cNvSpPr txBox="1"/>
          <p:nvPr/>
        </p:nvSpPr>
        <p:spPr>
          <a:xfrm>
            <a:off x="9005635" y="3929990"/>
            <a:ext cx="6969198" cy="461665"/>
          </a:xfrm>
          <a:prstGeom prst="rect">
            <a:avLst/>
          </a:prstGeom>
          <a:noFill/>
        </p:spPr>
        <p:txBody>
          <a:bodyPr wrap="square">
            <a:spAutoFit/>
          </a:bodyPr>
          <a:lstStyle/>
          <a:p>
            <a:pPr algn="ctr"/>
            <a:r>
              <a:rPr lang="en-US" sz="2400" b="1" dirty="0"/>
              <a:t>The </a:t>
            </a:r>
            <a:r>
              <a:rPr lang="en-US" sz="2400" b="1" dirty="0" err="1"/>
              <a:t>CurbsiderS</a:t>
            </a:r>
            <a:r>
              <a:rPr lang="en-US" sz="2400" b="1" dirty="0"/>
              <a:t> podcasts</a:t>
            </a:r>
          </a:p>
        </p:txBody>
      </p:sp>
      <p:pic>
        <p:nvPicPr>
          <p:cNvPr id="10" name="Picture 9" descr="Qr code&#10;&#10;Description automatically generated">
            <a:extLst>
              <a:ext uri="{FF2B5EF4-FFF2-40B4-BE49-F238E27FC236}">
                <a16:creationId xmlns:a16="http://schemas.microsoft.com/office/drawing/2014/main" id="{6D79D692-E909-146E-AAF4-A0B0D0EC56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88561" y="5482054"/>
            <a:ext cx="3085236" cy="3085236"/>
          </a:xfrm>
          <a:prstGeom prst="rect">
            <a:avLst/>
          </a:prstGeom>
        </p:spPr>
      </p:pic>
      <p:sp>
        <p:nvSpPr>
          <p:cNvPr id="11" name="TextBox 10">
            <a:extLst>
              <a:ext uri="{FF2B5EF4-FFF2-40B4-BE49-F238E27FC236}">
                <a16:creationId xmlns:a16="http://schemas.microsoft.com/office/drawing/2014/main" id="{395B73BB-9005-C4B4-9FE6-6D0C7ED88A11}"/>
              </a:ext>
            </a:extLst>
          </p:cNvPr>
          <p:cNvSpPr txBox="1"/>
          <p:nvPr/>
        </p:nvSpPr>
        <p:spPr>
          <a:xfrm>
            <a:off x="8153400" y="4892814"/>
            <a:ext cx="3379495" cy="707886"/>
          </a:xfrm>
          <a:prstGeom prst="rect">
            <a:avLst/>
          </a:prstGeom>
          <a:noFill/>
        </p:spPr>
        <p:txBody>
          <a:bodyPr wrap="square" rtlCol="0">
            <a:spAutoFit/>
          </a:bodyPr>
          <a:lstStyle/>
          <a:p>
            <a:pPr algn="ctr"/>
            <a:r>
              <a:rPr lang="en-US" sz="2000" dirty="0"/>
              <a:t>Ambulatory alcohol withdrawal</a:t>
            </a:r>
          </a:p>
        </p:txBody>
      </p:sp>
      <p:sp>
        <p:nvSpPr>
          <p:cNvPr id="12" name="TextBox 11">
            <a:extLst>
              <a:ext uri="{FF2B5EF4-FFF2-40B4-BE49-F238E27FC236}">
                <a16:creationId xmlns:a16="http://schemas.microsoft.com/office/drawing/2014/main" id="{6653CE0F-CCCC-DF76-D3A4-6916F8E61477}"/>
              </a:ext>
            </a:extLst>
          </p:cNvPr>
          <p:cNvSpPr txBox="1"/>
          <p:nvPr/>
        </p:nvSpPr>
        <p:spPr>
          <a:xfrm>
            <a:off x="11886832" y="4774168"/>
            <a:ext cx="2915044" cy="707886"/>
          </a:xfrm>
          <a:prstGeom prst="rect">
            <a:avLst/>
          </a:prstGeom>
          <a:noFill/>
        </p:spPr>
        <p:txBody>
          <a:bodyPr wrap="square" rtlCol="0">
            <a:spAutoFit/>
          </a:bodyPr>
          <a:lstStyle/>
          <a:p>
            <a:pPr algn="ctr"/>
            <a:r>
              <a:rPr lang="en-US" sz="2000" dirty="0"/>
              <a:t>Treating alcohol use disorder</a:t>
            </a:r>
          </a:p>
        </p:txBody>
      </p:sp>
      <p:pic>
        <p:nvPicPr>
          <p:cNvPr id="14" name="Picture 13" descr="Qr code&#10;&#10;Description automatically generated">
            <a:extLst>
              <a:ext uri="{FF2B5EF4-FFF2-40B4-BE49-F238E27FC236}">
                <a16:creationId xmlns:a16="http://schemas.microsoft.com/office/drawing/2014/main" id="{A7B49398-C4B4-2101-473A-0A5916B57D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39831" y="5408347"/>
            <a:ext cx="2785855" cy="2785855"/>
          </a:xfrm>
          <a:prstGeom prst="rect">
            <a:avLst/>
          </a:prstGeom>
        </p:spPr>
      </p:pic>
      <p:sp>
        <p:nvSpPr>
          <p:cNvPr id="17" name="TextBox 16">
            <a:extLst>
              <a:ext uri="{FF2B5EF4-FFF2-40B4-BE49-F238E27FC236}">
                <a16:creationId xmlns:a16="http://schemas.microsoft.com/office/drawing/2014/main" id="{7230FCE6-6FC2-B435-FB63-3D67EA7E794A}"/>
              </a:ext>
            </a:extLst>
          </p:cNvPr>
          <p:cNvSpPr txBox="1"/>
          <p:nvPr/>
        </p:nvSpPr>
        <p:spPr>
          <a:xfrm>
            <a:off x="15758265" y="4774167"/>
            <a:ext cx="1996335" cy="400110"/>
          </a:xfrm>
          <a:prstGeom prst="rect">
            <a:avLst/>
          </a:prstGeom>
          <a:noFill/>
        </p:spPr>
        <p:txBody>
          <a:bodyPr wrap="square" rtlCol="0">
            <a:spAutoFit/>
          </a:bodyPr>
          <a:lstStyle/>
          <a:p>
            <a:r>
              <a:rPr lang="en-US" sz="2000" dirty="0"/>
              <a:t>AUD Meds</a:t>
            </a:r>
          </a:p>
        </p:txBody>
      </p:sp>
      <p:pic>
        <p:nvPicPr>
          <p:cNvPr id="21" name="Picture 20" descr="Qr code&#10;&#10;Description automatically generated">
            <a:extLst>
              <a:ext uri="{FF2B5EF4-FFF2-40B4-BE49-F238E27FC236}">
                <a16:creationId xmlns:a16="http://schemas.microsoft.com/office/drawing/2014/main" id="{6C3DBD9F-2192-475E-1FD2-D35E2C8592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28183" y="986147"/>
            <a:ext cx="1905000" cy="1905000"/>
          </a:xfrm>
          <a:prstGeom prst="rect">
            <a:avLst/>
          </a:prstGeom>
        </p:spPr>
      </p:pic>
      <p:pic>
        <p:nvPicPr>
          <p:cNvPr id="7" name="Picture 6" descr="Qr code&#10;&#10;Description automatically generated">
            <a:extLst>
              <a:ext uri="{FF2B5EF4-FFF2-40B4-BE49-F238E27FC236}">
                <a16:creationId xmlns:a16="http://schemas.microsoft.com/office/drawing/2014/main" id="{2208BB64-36BC-5430-D1AA-6D4447A4A3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09515" y="1026482"/>
            <a:ext cx="1905000" cy="1905000"/>
          </a:xfrm>
          <a:prstGeom prst="rect">
            <a:avLst/>
          </a:prstGeom>
        </p:spPr>
      </p:pic>
      <p:sp>
        <p:nvSpPr>
          <p:cNvPr id="9" name="TextBox 8">
            <a:extLst>
              <a:ext uri="{FF2B5EF4-FFF2-40B4-BE49-F238E27FC236}">
                <a16:creationId xmlns:a16="http://schemas.microsoft.com/office/drawing/2014/main" id="{6D5614B7-A8EB-C151-40A4-4EA0F1D2E9FC}"/>
              </a:ext>
            </a:extLst>
          </p:cNvPr>
          <p:cNvSpPr txBox="1"/>
          <p:nvPr/>
        </p:nvSpPr>
        <p:spPr>
          <a:xfrm>
            <a:off x="14433572" y="2892844"/>
            <a:ext cx="3168627" cy="400110"/>
          </a:xfrm>
          <a:prstGeom prst="rect">
            <a:avLst/>
          </a:prstGeom>
          <a:noFill/>
        </p:spPr>
        <p:txBody>
          <a:bodyPr wrap="square" rtlCol="0">
            <a:spAutoFit/>
          </a:bodyPr>
          <a:lstStyle/>
          <a:p>
            <a:r>
              <a:rPr lang="en-US" sz="2000" dirty="0"/>
              <a:t>NSW Withdrawal guidelines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061B8"/>
        </a:solidFill>
        <a:effectLst/>
      </p:bgPr>
    </p:bg>
    <p:spTree>
      <p:nvGrpSpPr>
        <p:cNvPr id="1" name=""/>
        <p:cNvGrpSpPr/>
        <p:nvPr/>
      </p:nvGrpSpPr>
      <p:grpSpPr>
        <a:xfrm>
          <a:off x="0" y="0"/>
          <a:ext cx="0" cy="0"/>
          <a:chOff x="0" y="0"/>
          <a:chExt cx="0" cy="0"/>
        </a:xfrm>
      </p:grpSpPr>
      <p:grpSp>
        <p:nvGrpSpPr>
          <p:cNvPr id="2" name="Group 2"/>
          <p:cNvGrpSpPr/>
          <p:nvPr/>
        </p:nvGrpSpPr>
        <p:grpSpPr>
          <a:xfrm>
            <a:off x="879111" y="4279623"/>
            <a:ext cx="7373412" cy="4276461"/>
            <a:chOff x="0" y="0"/>
            <a:chExt cx="9831216" cy="5701947"/>
          </a:xfrm>
        </p:grpSpPr>
        <p:grpSp>
          <p:nvGrpSpPr>
            <p:cNvPr id="3" name="Group 3"/>
            <p:cNvGrpSpPr/>
            <p:nvPr/>
          </p:nvGrpSpPr>
          <p:grpSpPr>
            <a:xfrm>
              <a:off x="0" y="0"/>
              <a:ext cx="9831216" cy="5701947"/>
              <a:chOff x="0" y="0"/>
              <a:chExt cx="1901139" cy="1102630"/>
            </a:xfrm>
          </p:grpSpPr>
          <p:sp>
            <p:nvSpPr>
              <p:cNvPr id="4" name="Freeform 4"/>
              <p:cNvSpPr/>
              <p:nvPr/>
            </p:nvSpPr>
            <p:spPr>
              <a:xfrm>
                <a:off x="0" y="0"/>
                <a:ext cx="1901139" cy="1102630"/>
              </a:xfrm>
              <a:custGeom>
                <a:avLst/>
                <a:gdLst/>
                <a:ahLst/>
                <a:cxnLst/>
                <a:rect l="l" t="t" r="r" b="b"/>
                <a:pathLst>
                  <a:path w="1901139" h="1102630">
                    <a:moveTo>
                      <a:pt x="1776679" y="1102630"/>
                    </a:moveTo>
                    <a:lnTo>
                      <a:pt x="124460" y="1102630"/>
                    </a:lnTo>
                    <a:cubicBezTo>
                      <a:pt x="55880" y="1102630"/>
                      <a:pt x="0" y="1046750"/>
                      <a:pt x="0" y="978170"/>
                    </a:cubicBezTo>
                    <a:lnTo>
                      <a:pt x="0" y="124460"/>
                    </a:lnTo>
                    <a:cubicBezTo>
                      <a:pt x="0" y="55880"/>
                      <a:pt x="55880" y="0"/>
                      <a:pt x="124460" y="0"/>
                    </a:cubicBezTo>
                    <a:lnTo>
                      <a:pt x="1776679" y="0"/>
                    </a:lnTo>
                    <a:cubicBezTo>
                      <a:pt x="1845259" y="0"/>
                      <a:pt x="1901139" y="55880"/>
                      <a:pt x="1901139" y="124460"/>
                    </a:cubicBezTo>
                    <a:lnTo>
                      <a:pt x="1901139" y="978170"/>
                    </a:lnTo>
                    <a:cubicBezTo>
                      <a:pt x="1901139" y="1046750"/>
                      <a:pt x="1845259" y="1102630"/>
                      <a:pt x="1776679" y="1102630"/>
                    </a:cubicBezTo>
                    <a:close/>
                  </a:path>
                </a:pathLst>
              </a:custGeom>
              <a:solidFill>
                <a:srgbClr val="FFFFFF"/>
              </a:solidFill>
            </p:spPr>
          </p:sp>
        </p:grpSp>
        <p:sp>
          <p:nvSpPr>
            <p:cNvPr id="5" name="TextBox 5"/>
            <p:cNvSpPr txBox="1"/>
            <p:nvPr/>
          </p:nvSpPr>
          <p:spPr>
            <a:xfrm>
              <a:off x="199452" y="687249"/>
              <a:ext cx="9432312" cy="5014278"/>
            </a:xfrm>
            <a:prstGeom prst="rect">
              <a:avLst/>
            </a:prstGeom>
          </p:spPr>
          <p:txBody>
            <a:bodyPr wrap="square" lIns="0" tIns="0" rIns="0" bIns="0" rtlCol="0" anchor="t">
              <a:spAutoFit/>
            </a:bodyPr>
            <a:lstStyle/>
            <a:p>
              <a:pPr>
                <a:lnSpc>
                  <a:spcPts val="3680"/>
                </a:lnSpc>
              </a:pPr>
              <a:r>
                <a:rPr lang="en-US" sz="2830" dirty="0">
                  <a:solidFill>
                    <a:srgbClr val="11100E"/>
                  </a:solidFill>
                  <a:latin typeface="Public Sans"/>
                </a:rPr>
                <a:t>Lives alone </a:t>
              </a:r>
            </a:p>
            <a:p>
              <a:pPr>
                <a:lnSpc>
                  <a:spcPts val="3680"/>
                </a:lnSpc>
              </a:pPr>
              <a:r>
                <a:rPr lang="en-US" sz="2830" dirty="0">
                  <a:solidFill>
                    <a:srgbClr val="11100E"/>
                  </a:solidFill>
                  <a:latin typeface="Public Sans"/>
                </a:rPr>
                <a:t>67 years old</a:t>
              </a:r>
            </a:p>
            <a:p>
              <a:pPr>
                <a:lnSpc>
                  <a:spcPts val="3680"/>
                </a:lnSpc>
              </a:pPr>
              <a:r>
                <a:rPr lang="en-US" sz="2830" dirty="0">
                  <a:solidFill>
                    <a:srgbClr val="11100E"/>
                  </a:solidFill>
                  <a:latin typeface="Public Sans"/>
                </a:rPr>
                <a:t>Reports drinking all day since his mobility reduced due to lumbar disc injury 10 years ago.  </a:t>
              </a:r>
            </a:p>
            <a:p>
              <a:pPr>
                <a:lnSpc>
                  <a:spcPts val="3680"/>
                </a:lnSpc>
              </a:pPr>
              <a:r>
                <a:rPr lang="en-US" sz="2830" dirty="0">
                  <a:solidFill>
                    <a:srgbClr val="11100E"/>
                  </a:solidFill>
                  <a:latin typeface="Public Sans"/>
                </a:rPr>
                <a:t>Takes no medications, has no allergies </a:t>
              </a:r>
            </a:p>
            <a:p>
              <a:pPr>
                <a:lnSpc>
                  <a:spcPts val="3680"/>
                </a:lnSpc>
              </a:pPr>
              <a:r>
                <a:rPr lang="en-US" sz="2830" dirty="0">
                  <a:solidFill>
                    <a:srgbClr val="11100E"/>
                  </a:solidFill>
                  <a:latin typeface="Public Sans"/>
                </a:rPr>
                <a:t>Smokes one pack of cigarettes daily for the last 12 years</a:t>
              </a:r>
            </a:p>
          </p:txBody>
        </p:sp>
      </p:grpSp>
      <p:grpSp>
        <p:nvGrpSpPr>
          <p:cNvPr id="6" name="Group 6"/>
          <p:cNvGrpSpPr/>
          <p:nvPr/>
        </p:nvGrpSpPr>
        <p:grpSpPr>
          <a:xfrm>
            <a:off x="9512598" y="1028700"/>
            <a:ext cx="1957694" cy="195769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B30"/>
            </a:solidFill>
          </p:spPr>
        </p:sp>
      </p:grpSp>
      <p:grpSp>
        <p:nvGrpSpPr>
          <p:cNvPr id="8" name="Group 8"/>
          <p:cNvGrpSpPr/>
          <p:nvPr/>
        </p:nvGrpSpPr>
        <p:grpSpPr>
          <a:xfrm>
            <a:off x="9512598" y="3946908"/>
            <a:ext cx="1957694" cy="1957694"/>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B30"/>
            </a:solidFill>
          </p:spPr>
        </p:sp>
      </p:grpSp>
      <p:grpSp>
        <p:nvGrpSpPr>
          <p:cNvPr id="10" name="Group 10"/>
          <p:cNvGrpSpPr/>
          <p:nvPr/>
        </p:nvGrpSpPr>
        <p:grpSpPr>
          <a:xfrm>
            <a:off x="9512598" y="7178637"/>
            <a:ext cx="1957694" cy="1957694"/>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B30"/>
            </a:solidFill>
          </p:spPr>
        </p:sp>
      </p:gr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818780" y="1342221"/>
            <a:ext cx="1345329" cy="1330652"/>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868714" y="4081019"/>
            <a:ext cx="1692550" cy="1689472"/>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600107" y="7431445"/>
            <a:ext cx="1782676" cy="1704886"/>
          </a:xfrm>
          <a:prstGeom prst="rect">
            <a:avLst/>
          </a:prstGeom>
        </p:spPr>
      </p:pic>
      <p:sp>
        <p:nvSpPr>
          <p:cNvPr id="15" name="TextBox 15"/>
          <p:cNvSpPr txBox="1"/>
          <p:nvPr/>
        </p:nvSpPr>
        <p:spPr>
          <a:xfrm>
            <a:off x="1028700" y="933450"/>
            <a:ext cx="7074234" cy="2533650"/>
          </a:xfrm>
          <a:prstGeom prst="rect">
            <a:avLst/>
          </a:prstGeom>
        </p:spPr>
        <p:txBody>
          <a:bodyPr lIns="0" tIns="0" rIns="0" bIns="0" rtlCol="0" anchor="t">
            <a:spAutoFit/>
          </a:bodyPr>
          <a:lstStyle/>
          <a:p>
            <a:pPr>
              <a:lnSpc>
                <a:spcPts val="9600"/>
              </a:lnSpc>
            </a:pPr>
            <a:r>
              <a:rPr lang="en-US" sz="8000" dirty="0">
                <a:solidFill>
                  <a:srgbClr val="FFFFFF"/>
                </a:solidFill>
                <a:latin typeface="Telegraf Bold"/>
              </a:rPr>
              <a:t>Additional Case Info</a:t>
            </a:r>
          </a:p>
        </p:txBody>
      </p:sp>
      <p:grpSp>
        <p:nvGrpSpPr>
          <p:cNvPr id="16" name="Group 16"/>
          <p:cNvGrpSpPr/>
          <p:nvPr/>
        </p:nvGrpSpPr>
        <p:grpSpPr>
          <a:xfrm>
            <a:off x="11608889" y="992981"/>
            <a:ext cx="5432702" cy="8564847"/>
            <a:chOff x="0" y="-47625"/>
            <a:chExt cx="7243603" cy="11419796"/>
          </a:xfrm>
        </p:grpSpPr>
        <p:sp>
          <p:nvSpPr>
            <p:cNvPr id="17" name="TextBox 17"/>
            <p:cNvSpPr txBox="1"/>
            <p:nvPr/>
          </p:nvSpPr>
          <p:spPr>
            <a:xfrm>
              <a:off x="0" y="-47625"/>
              <a:ext cx="7243603" cy="2425557"/>
            </a:xfrm>
            <a:prstGeom prst="rect">
              <a:avLst/>
            </a:prstGeom>
          </p:spPr>
          <p:txBody>
            <a:bodyPr lIns="0" tIns="0" rIns="0" bIns="0" rtlCol="0" anchor="t">
              <a:spAutoFit/>
            </a:bodyPr>
            <a:lstStyle/>
            <a:p>
              <a:pPr>
                <a:lnSpc>
                  <a:spcPts val="4827"/>
                </a:lnSpc>
              </a:pPr>
              <a:r>
                <a:rPr lang="en-US" sz="3713" dirty="0">
                  <a:solidFill>
                    <a:srgbClr val="FFFFFF"/>
                  </a:solidFill>
                  <a:latin typeface="Public Sans"/>
                </a:rPr>
                <a:t>T 98, RR 18, HR 115 (regular), BP 136/82</a:t>
              </a:r>
            </a:p>
            <a:p>
              <a:pPr>
                <a:lnSpc>
                  <a:spcPts val="4827"/>
                </a:lnSpc>
              </a:pPr>
              <a:endParaRPr lang="en-US" sz="3713" dirty="0">
                <a:solidFill>
                  <a:srgbClr val="FFFFFF"/>
                </a:solidFill>
                <a:latin typeface="Public Sans"/>
              </a:endParaRPr>
            </a:p>
          </p:txBody>
        </p:sp>
        <p:sp>
          <p:nvSpPr>
            <p:cNvPr id="18" name="TextBox 18"/>
            <p:cNvSpPr txBox="1"/>
            <p:nvPr/>
          </p:nvSpPr>
          <p:spPr>
            <a:xfrm>
              <a:off x="0" y="5215477"/>
              <a:ext cx="7243603" cy="798344"/>
            </a:xfrm>
            <a:prstGeom prst="rect">
              <a:avLst/>
            </a:prstGeom>
          </p:spPr>
          <p:txBody>
            <a:bodyPr lIns="0" tIns="0" rIns="0" bIns="0" rtlCol="0" anchor="t">
              <a:spAutoFit/>
            </a:bodyPr>
            <a:lstStyle/>
            <a:p>
              <a:pPr>
                <a:lnSpc>
                  <a:spcPts val="4827"/>
                </a:lnSpc>
              </a:pPr>
              <a:endParaRPr/>
            </a:p>
          </p:txBody>
        </p:sp>
        <p:sp>
          <p:nvSpPr>
            <p:cNvPr id="19" name="TextBox 19"/>
            <p:cNvSpPr txBox="1"/>
            <p:nvPr/>
          </p:nvSpPr>
          <p:spPr>
            <a:xfrm>
              <a:off x="0" y="8946614"/>
              <a:ext cx="7243603" cy="2425557"/>
            </a:xfrm>
            <a:prstGeom prst="rect">
              <a:avLst/>
            </a:prstGeom>
          </p:spPr>
          <p:txBody>
            <a:bodyPr lIns="0" tIns="0" rIns="0" bIns="0" rtlCol="0" anchor="t">
              <a:spAutoFit/>
            </a:bodyPr>
            <a:lstStyle/>
            <a:p>
              <a:pPr>
                <a:lnSpc>
                  <a:spcPts val="4827"/>
                </a:lnSpc>
              </a:pPr>
              <a:r>
                <a:rPr lang="en-US" sz="3713">
                  <a:solidFill>
                    <a:srgbClr val="FFFFFF"/>
                  </a:solidFill>
                  <a:latin typeface="Public Sans"/>
                </a:rPr>
                <a:t>Breath alcohol is 210 mg/dL (0.21 g/100mL).</a:t>
              </a:r>
            </a:p>
            <a:p>
              <a:pPr>
                <a:lnSpc>
                  <a:spcPts val="4827"/>
                </a:lnSpc>
              </a:pPr>
              <a:endParaRPr lang="en-US" sz="3713">
                <a:solidFill>
                  <a:srgbClr val="FFFFFF"/>
                </a:solidFill>
                <a:latin typeface="Public Sans"/>
              </a:endParaRPr>
            </a:p>
          </p:txBody>
        </p:sp>
      </p:grpSp>
      <p:sp>
        <p:nvSpPr>
          <p:cNvPr id="20" name="TextBox 20"/>
          <p:cNvSpPr txBox="1"/>
          <p:nvPr/>
        </p:nvSpPr>
        <p:spPr>
          <a:xfrm>
            <a:off x="11709347" y="3899283"/>
            <a:ext cx="5952956" cy="2485712"/>
          </a:xfrm>
          <a:prstGeom prst="rect">
            <a:avLst/>
          </a:prstGeom>
        </p:spPr>
        <p:txBody>
          <a:bodyPr lIns="0" tIns="0" rIns="0" bIns="0" rtlCol="0" anchor="t">
            <a:spAutoFit/>
          </a:bodyPr>
          <a:lstStyle/>
          <a:p>
            <a:pPr algn="ctr">
              <a:lnSpc>
                <a:spcPts val="3932"/>
              </a:lnSpc>
              <a:spcBef>
                <a:spcPct val="0"/>
              </a:spcBef>
            </a:pPr>
            <a:r>
              <a:rPr lang="en-US" sz="3024" dirty="0">
                <a:solidFill>
                  <a:srgbClr val="FFFFFF"/>
                </a:solidFill>
                <a:latin typeface="Public Sans"/>
              </a:rPr>
              <a:t>EOMI, supple neck, no tremor; </a:t>
            </a:r>
            <a:r>
              <a:rPr lang="en-US" sz="3024" b="1" dirty="0">
                <a:solidFill>
                  <a:srgbClr val="FFFFFF"/>
                </a:solidFill>
                <a:latin typeface="Public Sans"/>
              </a:rPr>
              <a:t>frontal ecchymosis</a:t>
            </a:r>
            <a:r>
              <a:rPr lang="en-US" sz="3024" dirty="0">
                <a:solidFill>
                  <a:srgbClr val="FFFFFF"/>
                </a:solidFill>
                <a:latin typeface="Public Sans"/>
              </a:rPr>
              <a:t>.</a:t>
            </a:r>
          </a:p>
          <a:p>
            <a:pPr algn="ctr">
              <a:lnSpc>
                <a:spcPts val="3932"/>
              </a:lnSpc>
              <a:spcBef>
                <a:spcPct val="0"/>
              </a:spcBef>
            </a:pPr>
            <a:r>
              <a:rPr lang="en-US" sz="3024" dirty="0">
                <a:solidFill>
                  <a:srgbClr val="FFFFFF"/>
                </a:solidFill>
                <a:latin typeface="Public Sans"/>
              </a:rPr>
              <a:t>A&amp;O x 3. Speech is fluent.  Gait normal.  Sensorimotor exam non-focal.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328825" y="243558"/>
            <a:ext cx="7995034" cy="9685613"/>
          </a:xfrm>
          <a:prstGeom prst="rect">
            <a:avLst/>
          </a:prstGeom>
        </p:spPr>
      </p:pic>
      <p:sp>
        <p:nvSpPr>
          <p:cNvPr id="3" name="TextBox 3"/>
          <p:cNvSpPr txBox="1"/>
          <p:nvPr/>
        </p:nvSpPr>
        <p:spPr>
          <a:xfrm>
            <a:off x="20782" y="623887"/>
            <a:ext cx="13104471" cy="6231706"/>
          </a:xfrm>
          <a:prstGeom prst="rect">
            <a:avLst/>
          </a:prstGeom>
        </p:spPr>
        <p:txBody>
          <a:bodyPr lIns="0" tIns="0" rIns="0" bIns="0" rtlCol="0" anchor="t">
            <a:spAutoFit/>
          </a:bodyPr>
          <a:lstStyle/>
          <a:p>
            <a:pPr algn="ctr">
              <a:lnSpc>
                <a:spcPts val="5883"/>
              </a:lnSpc>
            </a:pPr>
            <a:r>
              <a:rPr lang="en-US" sz="4902" dirty="0">
                <a:solidFill>
                  <a:srgbClr val="11100E"/>
                </a:solidFill>
                <a:latin typeface="Telegraf Bold"/>
              </a:rPr>
              <a:t>Four hours later, DT becomes tremulous, anxious, and complains of nausea and headache. </a:t>
            </a:r>
          </a:p>
          <a:p>
            <a:pPr algn="ctr">
              <a:lnSpc>
                <a:spcPts val="5883"/>
              </a:lnSpc>
            </a:pPr>
            <a:endParaRPr lang="en-US" sz="4902" dirty="0">
              <a:solidFill>
                <a:srgbClr val="11100E"/>
              </a:solidFill>
              <a:latin typeface="Telegraf Bold"/>
            </a:endParaRPr>
          </a:p>
          <a:p>
            <a:pPr algn="ctr">
              <a:lnSpc>
                <a:spcPts val="5883"/>
              </a:lnSpc>
            </a:pPr>
            <a:r>
              <a:rPr lang="en-US" sz="4902" dirty="0">
                <a:solidFill>
                  <a:srgbClr val="11100E"/>
                </a:solidFill>
                <a:latin typeface="Telegraf Bold"/>
              </a:rPr>
              <a:t>BP 157/84, HR 123, ethanol level 146 mg/dl,  Mag 0.9, K 2.0, </a:t>
            </a:r>
            <a:r>
              <a:rPr lang="en-US" sz="4902" dirty="0" err="1">
                <a:solidFill>
                  <a:srgbClr val="11100E"/>
                </a:solidFill>
                <a:latin typeface="Telegraf Bold"/>
              </a:rPr>
              <a:t>Phos</a:t>
            </a:r>
            <a:r>
              <a:rPr lang="en-US" sz="4902" dirty="0">
                <a:solidFill>
                  <a:srgbClr val="11100E"/>
                </a:solidFill>
                <a:latin typeface="Telegraf Bold"/>
              </a:rPr>
              <a:t> 1.2, Cr 1.7 mg/dL. </a:t>
            </a:r>
          </a:p>
          <a:p>
            <a:pPr algn="ctr">
              <a:lnSpc>
                <a:spcPts val="8043"/>
              </a:lnSpc>
            </a:pPr>
            <a:endParaRPr lang="en-US" sz="4902" dirty="0">
              <a:solidFill>
                <a:srgbClr val="11100E"/>
              </a:solidFill>
              <a:latin typeface="Telegraf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2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7081" y="5221723"/>
            <a:ext cx="8227611" cy="3753847"/>
          </a:xfrm>
          <a:prstGeom prst="rect">
            <a:avLst/>
          </a:prstGeom>
        </p:spPr>
      </p:pic>
      <p:sp>
        <p:nvSpPr>
          <p:cNvPr id="3" name="TextBox 3"/>
          <p:cNvSpPr txBox="1"/>
          <p:nvPr/>
        </p:nvSpPr>
        <p:spPr>
          <a:xfrm>
            <a:off x="1028700" y="933450"/>
            <a:ext cx="6479513" cy="2533650"/>
          </a:xfrm>
          <a:prstGeom prst="rect">
            <a:avLst/>
          </a:prstGeom>
        </p:spPr>
        <p:txBody>
          <a:bodyPr lIns="0" tIns="0" rIns="0" bIns="0" rtlCol="0" anchor="t">
            <a:spAutoFit/>
          </a:bodyPr>
          <a:lstStyle/>
          <a:p>
            <a:pPr algn="ctr">
              <a:lnSpc>
                <a:spcPts val="9600"/>
              </a:lnSpc>
            </a:pPr>
            <a:r>
              <a:rPr lang="en-US" sz="8000">
                <a:solidFill>
                  <a:srgbClr val="11100E"/>
                </a:solidFill>
                <a:latin typeface="Telegraf Bold"/>
              </a:rPr>
              <a:t>Group Discussion</a:t>
            </a:r>
          </a:p>
        </p:txBody>
      </p:sp>
      <p:grpSp>
        <p:nvGrpSpPr>
          <p:cNvPr id="4" name="Group 4"/>
          <p:cNvGrpSpPr/>
          <p:nvPr/>
        </p:nvGrpSpPr>
        <p:grpSpPr>
          <a:xfrm>
            <a:off x="8534691" y="2404182"/>
            <a:ext cx="8724609" cy="4609018"/>
            <a:chOff x="0" y="0"/>
            <a:chExt cx="11632812" cy="6145357"/>
          </a:xfrm>
        </p:grpSpPr>
        <p:sp>
          <p:nvSpPr>
            <p:cNvPr id="5" name="TextBox 5"/>
            <p:cNvSpPr txBox="1"/>
            <p:nvPr/>
          </p:nvSpPr>
          <p:spPr>
            <a:xfrm>
              <a:off x="0" y="-57150"/>
              <a:ext cx="11632812" cy="2878244"/>
            </a:xfrm>
            <a:prstGeom prst="rect">
              <a:avLst/>
            </a:prstGeom>
          </p:spPr>
          <p:txBody>
            <a:bodyPr lIns="0" tIns="0" rIns="0" bIns="0" rtlCol="0" anchor="t">
              <a:spAutoFit/>
            </a:bodyPr>
            <a:lstStyle/>
            <a:p>
              <a:pPr marL="949954" lvl="1" indent="-474977">
                <a:lnSpc>
                  <a:spcPts val="5719"/>
                </a:lnSpc>
                <a:buFont typeface="Arial"/>
                <a:buChar char="•"/>
              </a:pPr>
              <a:r>
                <a:rPr lang="en-US" sz="4399">
                  <a:solidFill>
                    <a:srgbClr val="11100E"/>
                  </a:solidFill>
                  <a:latin typeface="Public Sans"/>
                </a:rPr>
                <a:t>What are the differential diagnoses?</a:t>
              </a:r>
            </a:p>
            <a:p>
              <a:pPr>
                <a:lnSpc>
                  <a:spcPts val="5719"/>
                </a:lnSpc>
              </a:pPr>
              <a:endParaRPr lang="en-US" sz="4399">
                <a:solidFill>
                  <a:srgbClr val="11100E"/>
                </a:solidFill>
                <a:latin typeface="Public Sans"/>
              </a:endParaRPr>
            </a:p>
          </p:txBody>
        </p:sp>
        <p:sp>
          <p:nvSpPr>
            <p:cNvPr id="6" name="TextBox 6"/>
            <p:cNvSpPr txBox="1"/>
            <p:nvPr/>
          </p:nvSpPr>
          <p:spPr>
            <a:xfrm>
              <a:off x="0" y="3267114"/>
              <a:ext cx="11632812" cy="2878244"/>
            </a:xfrm>
            <a:prstGeom prst="rect">
              <a:avLst/>
            </a:prstGeom>
          </p:spPr>
          <p:txBody>
            <a:bodyPr lIns="0" tIns="0" rIns="0" bIns="0" rtlCol="0" anchor="t">
              <a:spAutoFit/>
            </a:bodyPr>
            <a:lstStyle/>
            <a:p>
              <a:pPr marL="949954" lvl="1" indent="-474977">
                <a:lnSpc>
                  <a:spcPts val="5719"/>
                </a:lnSpc>
                <a:buFont typeface="Arial"/>
                <a:buChar char="•"/>
              </a:pPr>
              <a:r>
                <a:rPr lang="en-US" sz="4399">
                  <a:solidFill>
                    <a:srgbClr val="11100E"/>
                  </a:solidFill>
                  <a:latin typeface="Public Sans"/>
                </a:rPr>
                <a:t>What is appropriate management?</a:t>
              </a:r>
            </a:p>
            <a:p>
              <a:pPr>
                <a:lnSpc>
                  <a:spcPts val="5719"/>
                </a:lnSpc>
              </a:pPr>
              <a:endParaRPr lang="en-US" sz="4399">
                <a:solidFill>
                  <a:srgbClr val="11100E"/>
                </a:solidFill>
                <a:latin typeface="Public Sans"/>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2F3"/>
        </a:solidFill>
        <a:effectLst/>
      </p:bgPr>
    </p:bg>
    <p:spTree>
      <p:nvGrpSpPr>
        <p:cNvPr id="1" name=""/>
        <p:cNvGrpSpPr/>
        <p:nvPr/>
      </p:nvGrpSpPr>
      <p:grpSpPr>
        <a:xfrm>
          <a:off x="0" y="0"/>
          <a:ext cx="0" cy="0"/>
          <a:chOff x="0" y="0"/>
          <a:chExt cx="0" cy="0"/>
        </a:xfrm>
      </p:grpSpPr>
      <p:sp>
        <p:nvSpPr>
          <p:cNvPr id="3" name="TextBox 3"/>
          <p:cNvSpPr txBox="1"/>
          <p:nvPr/>
        </p:nvSpPr>
        <p:spPr>
          <a:xfrm>
            <a:off x="0" y="-152400"/>
            <a:ext cx="17822514" cy="2787451"/>
          </a:xfrm>
          <a:prstGeom prst="rect">
            <a:avLst/>
          </a:prstGeom>
        </p:spPr>
        <p:txBody>
          <a:bodyPr lIns="0" tIns="0" rIns="0" bIns="0" rtlCol="0" anchor="t">
            <a:spAutoFit/>
          </a:bodyPr>
          <a:lstStyle/>
          <a:p>
            <a:pPr algn="ctr">
              <a:lnSpc>
                <a:spcPts val="11210"/>
              </a:lnSpc>
            </a:pPr>
            <a:r>
              <a:rPr lang="en-US" sz="8007" dirty="0">
                <a:solidFill>
                  <a:srgbClr val="000000"/>
                </a:solidFill>
                <a:latin typeface="Canva Sans"/>
              </a:rPr>
              <a:t>Alcohol Withdrawal Syndrome Timeline </a:t>
            </a:r>
          </a:p>
        </p:txBody>
      </p:sp>
      <p:pic>
        <p:nvPicPr>
          <p:cNvPr id="5" name="Picture 4" descr="Chart&#10;&#10;Description automatically generated">
            <a:extLst>
              <a:ext uri="{FF2B5EF4-FFF2-40B4-BE49-F238E27FC236}">
                <a16:creationId xmlns:a16="http://schemas.microsoft.com/office/drawing/2014/main" id="{53BB5856-111E-4388-3F32-51F76C311F05}"/>
              </a:ext>
            </a:extLst>
          </p:cNvPr>
          <p:cNvPicPr>
            <a:picLocks noChangeAspect="1"/>
          </p:cNvPicPr>
          <p:nvPr/>
        </p:nvPicPr>
        <p:blipFill rotWithShape="1">
          <a:blip r:embed="rId3">
            <a:extLst>
              <a:ext uri="{28A0092B-C50C-407E-A947-70E740481C1C}">
                <a14:useLocalDpi xmlns:a14="http://schemas.microsoft.com/office/drawing/2010/main" val="0"/>
              </a:ext>
            </a:extLst>
          </a:blip>
          <a:srcRect t="11229"/>
          <a:stretch/>
        </p:blipFill>
        <p:spPr>
          <a:xfrm>
            <a:off x="228600" y="3390900"/>
            <a:ext cx="13677111" cy="6629400"/>
          </a:xfrm>
          <a:prstGeom prst="rect">
            <a:avLst/>
          </a:prstGeom>
        </p:spPr>
      </p:pic>
      <p:sp>
        <p:nvSpPr>
          <p:cNvPr id="7" name="TextBox 6">
            <a:extLst>
              <a:ext uri="{FF2B5EF4-FFF2-40B4-BE49-F238E27FC236}">
                <a16:creationId xmlns:a16="http://schemas.microsoft.com/office/drawing/2014/main" id="{949B3301-046D-43A6-C0EA-6606B6F786CB}"/>
              </a:ext>
            </a:extLst>
          </p:cNvPr>
          <p:cNvSpPr txBox="1"/>
          <p:nvPr/>
        </p:nvSpPr>
        <p:spPr>
          <a:xfrm>
            <a:off x="12649200" y="6743700"/>
            <a:ext cx="5257800" cy="3170099"/>
          </a:xfrm>
          <a:prstGeom prst="rect">
            <a:avLst/>
          </a:prstGeom>
          <a:noFill/>
        </p:spPr>
        <p:txBody>
          <a:bodyPr wrap="square">
            <a:spAutoFit/>
          </a:bodyPr>
          <a:lstStyle/>
          <a:p>
            <a:pPr algn="l"/>
            <a:endParaRPr lang="en-US" sz="2500" b="0" i="0" u="none" strike="noStrike" dirty="0">
              <a:solidFill>
                <a:srgbClr val="232323"/>
              </a:solidFill>
              <a:effectLst/>
              <a:latin typeface="Calibri" panose="020F0502020204030204" pitchFamily="34" charset="0"/>
              <a:cs typeface="Calibri" panose="020F0502020204030204" pitchFamily="34" charset="0"/>
            </a:endParaRPr>
          </a:p>
          <a:p>
            <a:pPr algn="l"/>
            <a:r>
              <a:rPr lang="en-US" sz="2500" b="0" i="0" u="none" strike="noStrike" dirty="0">
                <a:solidFill>
                  <a:srgbClr val="232323"/>
                </a:solidFill>
                <a:effectLst/>
                <a:latin typeface="Calibri" panose="020F0502020204030204" pitchFamily="34" charset="0"/>
                <a:cs typeface="Calibri" panose="020F0502020204030204" pitchFamily="34" charset="0"/>
              </a:rPr>
              <a:t>●Insomnia</a:t>
            </a:r>
          </a:p>
          <a:p>
            <a:pPr algn="l"/>
            <a:r>
              <a:rPr lang="en-US" sz="2500" b="0" i="0" u="none" strike="noStrike" dirty="0">
                <a:solidFill>
                  <a:srgbClr val="232323"/>
                </a:solidFill>
                <a:effectLst/>
                <a:latin typeface="Calibri" panose="020F0502020204030204" pitchFamily="34" charset="0"/>
                <a:cs typeface="Calibri" panose="020F0502020204030204" pitchFamily="34" charset="0"/>
              </a:rPr>
              <a:t>●Tremulousness</a:t>
            </a:r>
          </a:p>
          <a:p>
            <a:pPr algn="l"/>
            <a:r>
              <a:rPr lang="en-US" sz="2500" b="0" i="0" u="none" strike="noStrike" dirty="0">
                <a:solidFill>
                  <a:srgbClr val="232323"/>
                </a:solidFill>
                <a:effectLst/>
                <a:latin typeface="Calibri" panose="020F0502020204030204" pitchFamily="34" charset="0"/>
                <a:cs typeface="Calibri" panose="020F0502020204030204" pitchFamily="34" charset="0"/>
              </a:rPr>
              <a:t>●Mild anxiety</a:t>
            </a:r>
          </a:p>
          <a:p>
            <a:pPr algn="l"/>
            <a:r>
              <a:rPr lang="en-US" sz="2500" b="0" i="0" u="none" strike="noStrike" dirty="0">
                <a:solidFill>
                  <a:srgbClr val="232323"/>
                </a:solidFill>
                <a:effectLst/>
                <a:latin typeface="Calibri" panose="020F0502020204030204" pitchFamily="34" charset="0"/>
                <a:cs typeface="Calibri" panose="020F0502020204030204" pitchFamily="34" charset="0"/>
              </a:rPr>
              <a:t>●Gastrointestinal upset, anorexia</a:t>
            </a:r>
          </a:p>
          <a:p>
            <a:pPr algn="l"/>
            <a:r>
              <a:rPr lang="en-US" sz="2500" b="0" i="0" u="none" strike="noStrike" dirty="0">
                <a:solidFill>
                  <a:srgbClr val="232323"/>
                </a:solidFill>
                <a:effectLst/>
                <a:latin typeface="Calibri" panose="020F0502020204030204" pitchFamily="34" charset="0"/>
                <a:cs typeface="Calibri" panose="020F0502020204030204" pitchFamily="34" charset="0"/>
              </a:rPr>
              <a:t>●Headache</a:t>
            </a:r>
          </a:p>
          <a:p>
            <a:pPr algn="l"/>
            <a:r>
              <a:rPr lang="en-US" sz="2500" b="0" i="0" u="none" strike="noStrike" dirty="0">
                <a:solidFill>
                  <a:srgbClr val="232323"/>
                </a:solidFill>
                <a:effectLst/>
                <a:latin typeface="Calibri" panose="020F0502020204030204" pitchFamily="34" charset="0"/>
                <a:cs typeface="Calibri" panose="020F0502020204030204" pitchFamily="34" charset="0"/>
              </a:rPr>
              <a:t>●Diaphoresis</a:t>
            </a:r>
          </a:p>
          <a:p>
            <a:pPr algn="l"/>
            <a:r>
              <a:rPr lang="en-US" sz="2500" b="0" i="0" u="none" strike="noStrike" dirty="0">
                <a:solidFill>
                  <a:srgbClr val="232323"/>
                </a:solidFill>
                <a:effectLst/>
                <a:latin typeface="Calibri" panose="020F0502020204030204" pitchFamily="34" charset="0"/>
                <a:cs typeface="Calibri" panose="020F0502020204030204" pitchFamily="34" charset="0"/>
              </a:rPr>
              <a:t>●Palpitations</a:t>
            </a:r>
          </a:p>
        </p:txBody>
      </p:sp>
      <p:sp>
        <p:nvSpPr>
          <p:cNvPr id="4" name="TextBox 3">
            <a:extLst>
              <a:ext uri="{FF2B5EF4-FFF2-40B4-BE49-F238E27FC236}">
                <a16:creationId xmlns:a16="http://schemas.microsoft.com/office/drawing/2014/main" id="{A7088764-4C96-75D5-CD66-DACF8D426527}"/>
              </a:ext>
            </a:extLst>
          </p:cNvPr>
          <p:cNvSpPr txBox="1"/>
          <p:nvPr/>
        </p:nvSpPr>
        <p:spPr>
          <a:xfrm>
            <a:off x="15011400" y="9913799"/>
            <a:ext cx="4648200" cy="373201"/>
          </a:xfrm>
          <a:prstGeom prst="rect">
            <a:avLst/>
          </a:prstGeom>
          <a:noFill/>
        </p:spPr>
        <p:txBody>
          <a:bodyPr wrap="square">
            <a:spAutoFit/>
          </a:bodyPr>
          <a:lstStyle/>
          <a:p>
            <a:r>
              <a:rPr lang="en-US" dirty="0" err="1"/>
              <a:t>health.nsw.gov.au</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92316" y="3693152"/>
            <a:ext cx="6851441" cy="6253497"/>
          </a:xfrm>
          <a:prstGeom prst="rect">
            <a:avLst/>
          </a:prstGeom>
        </p:spPr>
      </p:pic>
      <p:sp>
        <p:nvSpPr>
          <p:cNvPr id="3" name="TextBox 3"/>
          <p:cNvSpPr txBox="1"/>
          <p:nvPr/>
        </p:nvSpPr>
        <p:spPr>
          <a:xfrm>
            <a:off x="3729073" y="933450"/>
            <a:ext cx="10829854" cy="2533650"/>
          </a:xfrm>
          <a:prstGeom prst="rect">
            <a:avLst/>
          </a:prstGeom>
        </p:spPr>
        <p:txBody>
          <a:bodyPr lIns="0" tIns="0" rIns="0" bIns="0" rtlCol="0" anchor="t">
            <a:spAutoFit/>
          </a:bodyPr>
          <a:lstStyle/>
          <a:p>
            <a:pPr algn="ctr">
              <a:lnSpc>
                <a:spcPts val="9600"/>
              </a:lnSpc>
            </a:pPr>
            <a:r>
              <a:rPr lang="en-US" sz="8000">
                <a:solidFill>
                  <a:srgbClr val="11100E"/>
                </a:solidFill>
                <a:latin typeface="Telegraf Bold"/>
              </a:rPr>
              <a:t>Alcohol Withdrawal Management</a:t>
            </a:r>
          </a:p>
        </p:txBody>
      </p:sp>
      <p:sp>
        <p:nvSpPr>
          <p:cNvPr id="4" name="TextBox 4"/>
          <p:cNvSpPr txBox="1"/>
          <p:nvPr/>
        </p:nvSpPr>
        <p:spPr>
          <a:xfrm>
            <a:off x="6858000" y="4782204"/>
            <a:ext cx="8840521" cy="722591"/>
          </a:xfrm>
          <a:prstGeom prst="rect">
            <a:avLst/>
          </a:prstGeom>
        </p:spPr>
        <p:txBody>
          <a:bodyPr lIns="0" tIns="0" rIns="0" bIns="0" rtlCol="0" anchor="t">
            <a:spAutoFit/>
          </a:bodyPr>
          <a:lstStyle/>
          <a:p>
            <a:pPr algn="ctr">
              <a:lnSpc>
                <a:spcPts val="5942"/>
              </a:lnSpc>
            </a:pPr>
            <a:r>
              <a:rPr lang="en-US" sz="4244" dirty="0">
                <a:solidFill>
                  <a:srgbClr val="11100E"/>
                </a:solidFill>
                <a:latin typeface="Canva Sans Bold"/>
              </a:rPr>
              <a:t>Inpatient</a:t>
            </a:r>
          </a:p>
        </p:txBody>
      </p:sp>
      <p:sp>
        <p:nvSpPr>
          <p:cNvPr id="5" name="TextBox 5"/>
          <p:cNvSpPr txBox="1"/>
          <p:nvPr/>
        </p:nvSpPr>
        <p:spPr>
          <a:xfrm>
            <a:off x="4723739" y="6921712"/>
            <a:ext cx="8840521" cy="722591"/>
          </a:xfrm>
          <a:prstGeom prst="rect">
            <a:avLst/>
          </a:prstGeom>
        </p:spPr>
        <p:txBody>
          <a:bodyPr lIns="0" tIns="0" rIns="0" bIns="0" rtlCol="0" anchor="t">
            <a:spAutoFit/>
          </a:bodyPr>
          <a:lstStyle/>
          <a:p>
            <a:pPr algn="ctr">
              <a:lnSpc>
                <a:spcPts val="5942"/>
              </a:lnSpc>
            </a:pPr>
            <a:r>
              <a:rPr lang="en-US" sz="4244" dirty="0">
                <a:solidFill>
                  <a:srgbClr val="11100E"/>
                </a:solidFill>
                <a:latin typeface="Canva Sans Bold"/>
              </a:rPr>
              <a:t>Outpatient</a:t>
            </a:r>
          </a:p>
        </p:txBody>
      </p:sp>
      <p:sp>
        <p:nvSpPr>
          <p:cNvPr id="6" name="TextBox 5">
            <a:extLst>
              <a:ext uri="{FF2B5EF4-FFF2-40B4-BE49-F238E27FC236}">
                <a16:creationId xmlns:a16="http://schemas.microsoft.com/office/drawing/2014/main" id="{DE56E46F-4A50-AED3-1BF3-8EDCCCB535FA}"/>
              </a:ext>
            </a:extLst>
          </p:cNvPr>
          <p:cNvSpPr txBox="1"/>
          <p:nvPr/>
        </p:nvSpPr>
        <p:spPr>
          <a:xfrm>
            <a:off x="13436876" y="3924300"/>
            <a:ext cx="4546324" cy="3970318"/>
          </a:xfrm>
          <a:prstGeom prst="rect">
            <a:avLst/>
          </a:prstGeom>
          <a:noFill/>
          <a:ln>
            <a:solidFill>
              <a:schemeClr val="tx1"/>
            </a:solidFill>
          </a:ln>
        </p:spPr>
        <p:txBody>
          <a:bodyPr wrap="square" rtlCol="0">
            <a:spAutoFit/>
          </a:bodyPr>
          <a:lstStyle/>
          <a:p>
            <a:r>
              <a:rPr lang="en-US" sz="2800" dirty="0"/>
              <a:t>The Clinical Institute Withdrawal Assessment Alcohol Scale Revised (CIWA)</a:t>
            </a:r>
          </a:p>
          <a:p>
            <a:endParaRPr lang="en-US" sz="2800" dirty="0"/>
          </a:p>
          <a:p>
            <a:r>
              <a:rPr lang="en-US" sz="2800" b="0" i="0" u="none" strike="noStrike" dirty="0">
                <a:solidFill>
                  <a:srgbClr val="040C28"/>
                </a:solidFill>
                <a:effectLst/>
                <a:latin typeface="Google Sans"/>
              </a:rPr>
              <a:t>Richmond Agitation and Sedation Scale (</a:t>
            </a:r>
            <a:r>
              <a:rPr lang="en-US" sz="2800" dirty="0"/>
              <a:t>RASS)</a:t>
            </a:r>
          </a:p>
          <a:p>
            <a:endParaRPr lang="en-US" sz="2800" dirty="0"/>
          </a:p>
          <a:p>
            <a:r>
              <a:rPr lang="en-US" sz="2800" dirty="0"/>
              <a:t>Brief Alcohol Withdrawal Scale </a:t>
            </a:r>
          </a:p>
        </p:txBody>
      </p:sp>
      <p:sp>
        <p:nvSpPr>
          <p:cNvPr id="7" name="TextBox 6">
            <a:extLst>
              <a:ext uri="{FF2B5EF4-FFF2-40B4-BE49-F238E27FC236}">
                <a16:creationId xmlns:a16="http://schemas.microsoft.com/office/drawing/2014/main" id="{54CC030C-8BE6-D374-E08F-490E6F6555F1}"/>
              </a:ext>
            </a:extLst>
          </p:cNvPr>
          <p:cNvSpPr txBox="1"/>
          <p:nvPr/>
        </p:nvSpPr>
        <p:spPr>
          <a:xfrm>
            <a:off x="210018" y="4459590"/>
            <a:ext cx="7038109" cy="2246769"/>
          </a:xfrm>
          <a:prstGeom prst="rect">
            <a:avLst/>
          </a:prstGeom>
          <a:noFill/>
          <a:ln>
            <a:solidFill>
              <a:schemeClr val="tx1"/>
            </a:solidFill>
          </a:ln>
        </p:spPr>
        <p:txBody>
          <a:bodyPr wrap="square" rtlCol="0">
            <a:spAutoFit/>
          </a:bodyPr>
          <a:lstStyle/>
          <a:p>
            <a:r>
              <a:rPr lang="en-US" sz="2800" dirty="0"/>
              <a:t>The Clinical Institute Withdrawal Assessment Alcohol Scale Revised (CIWA)</a:t>
            </a:r>
          </a:p>
          <a:p>
            <a:endParaRPr lang="en-US" sz="2800" dirty="0"/>
          </a:p>
          <a:p>
            <a:r>
              <a:rPr lang="en-US" sz="2800" dirty="0"/>
              <a:t>Short Alcohol Withdrawal Scale (SAWS) </a:t>
            </a:r>
          </a:p>
          <a:p>
            <a:endParaRPr lang="en-US" sz="2800" dirty="0"/>
          </a:p>
        </p:txBody>
      </p:sp>
      <p:pic>
        <p:nvPicPr>
          <p:cNvPr id="9" name="Picture 8" descr="Qr code&#10;&#10;Description automatically generated">
            <a:extLst>
              <a:ext uri="{FF2B5EF4-FFF2-40B4-BE49-F238E27FC236}">
                <a16:creationId xmlns:a16="http://schemas.microsoft.com/office/drawing/2014/main" id="{93463F1C-0572-642B-C382-4E118AF1E3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34778" y="8335970"/>
            <a:ext cx="1905000" cy="190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061B8"/>
        </a:solidFill>
        <a:effectLst/>
      </p:bgPr>
    </p:bg>
    <p:spTree>
      <p:nvGrpSpPr>
        <p:cNvPr id="1" name=""/>
        <p:cNvGrpSpPr/>
        <p:nvPr/>
      </p:nvGrpSpPr>
      <p:grpSpPr>
        <a:xfrm>
          <a:off x="0" y="0"/>
          <a:ext cx="0" cy="0"/>
          <a:chOff x="0" y="0"/>
          <a:chExt cx="0" cy="0"/>
        </a:xfrm>
      </p:grpSpPr>
      <p:sp>
        <p:nvSpPr>
          <p:cNvPr id="4" name="TextBox 4"/>
          <p:cNvSpPr txBox="1"/>
          <p:nvPr/>
        </p:nvSpPr>
        <p:spPr>
          <a:xfrm>
            <a:off x="3507139" y="292495"/>
            <a:ext cx="11452739" cy="785568"/>
          </a:xfrm>
          <a:prstGeom prst="rect">
            <a:avLst/>
          </a:prstGeom>
        </p:spPr>
        <p:txBody>
          <a:bodyPr lIns="0" tIns="0" rIns="0" bIns="0" rtlCol="0" anchor="t">
            <a:spAutoFit/>
          </a:bodyPr>
          <a:lstStyle/>
          <a:p>
            <a:pPr algn="ctr">
              <a:lnSpc>
                <a:spcPts val="6362"/>
              </a:lnSpc>
              <a:spcBef>
                <a:spcPct val="0"/>
              </a:spcBef>
            </a:pPr>
            <a:r>
              <a:rPr lang="en-US" sz="4894" dirty="0">
                <a:solidFill>
                  <a:schemeClr val="bg1"/>
                </a:solidFill>
                <a:latin typeface="Public Sans"/>
              </a:rPr>
              <a:t>Assessing Risk for Severe Withdrawal</a:t>
            </a:r>
          </a:p>
        </p:txBody>
      </p:sp>
      <p:sp>
        <p:nvSpPr>
          <p:cNvPr id="6" name="TextBox 5">
            <a:extLst>
              <a:ext uri="{FF2B5EF4-FFF2-40B4-BE49-F238E27FC236}">
                <a16:creationId xmlns:a16="http://schemas.microsoft.com/office/drawing/2014/main" id="{E1434C56-2526-4108-5E95-216EB4A83C44}"/>
              </a:ext>
            </a:extLst>
          </p:cNvPr>
          <p:cNvSpPr txBox="1"/>
          <p:nvPr/>
        </p:nvSpPr>
        <p:spPr>
          <a:xfrm>
            <a:off x="533400" y="2019300"/>
            <a:ext cx="8305800" cy="8402300"/>
          </a:xfrm>
          <a:prstGeom prst="rect">
            <a:avLst/>
          </a:prstGeom>
          <a:noFill/>
        </p:spPr>
        <p:txBody>
          <a:bodyPr wrap="square">
            <a:spAutoFit/>
          </a:bodyPr>
          <a:lstStyle/>
          <a:p>
            <a:r>
              <a:rPr lang="en-US" sz="3600" dirty="0">
                <a:solidFill>
                  <a:schemeClr val="bg1"/>
                </a:solidFill>
                <a:latin typeface="Roboto" panose="02000000000000000000" pitchFamily="2" charset="0"/>
                <a:ea typeface="Roboto" panose="02000000000000000000" pitchFamily="2" charset="0"/>
                <a:cs typeface="Roboto" panose="02000000000000000000" pitchFamily="2" charset="0"/>
              </a:rPr>
              <a:t>•History of alcohol withdrawal delirium or withdrawal seizure</a:t>
            </a:r>
          </a:p>
          <a:p>
            <a:endParaRPr lang="en-US" sz="36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3600" dirty="0">
                <a:solidFill>
                  <a:schemeClr val="bg1"/>
                </a:solidFill>
                <a:latin typeface="Roboto" panose="02000000000000000000" pitchFamily="2" charset="0"/>
                <a:ea typeface="Roboto" panose="02000000000000000000" pitchFamily="2" charset="0"/>
                <a:cs typeface="Roboto" panose="02000000000000000000" pitchFamily="2" charset="0"/>
              </a:rPr>
              <a:t>•Numerous prior withdrawal episodes in patient’s lifetime</a:t>
            </a:r>
          </a:p>
          <a:p>
            <a:endParaRPr lang="en-US" sz="36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3600" dirty="0">
                <a:solidFill>
                  <a:schemeClr val="bg1"/>
                </a:solidFill>
                <a:latin typeface="Roboto" panose="02000000000000000000" pitchFamily="2" charset="0"/>
                <a:ea typeface="Roboto" panose="02000000000000000000" pitchFamily="2" charset="0"/>
                <a:cs typeface="Roboto" panose="02000000000000000000" pitchFamily="2" charset="0"/>
              </a:rPr>
              <a:t>•Comorbid medical or surgical illness (especially traumatic brain injury)</a:t>
            </a:r>
          </a:p>
          <a:p>
            <a:endParaRPr lang="en-US" sz="36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3600" dirty="0">
                <a:solidFill>
                  <a:schemeClr val="bg1"/>
                </a:solidFill>
                <a:latin typeface="Roboto" panose="02000000000000000000" pitchFamily="2" charset="0"/>
                <a:ea typeface="Roboto" panose="02000000000000000000" pitchFamily="2" charset="0"/>
                <a:cs typeface="Roboto" panose="02000000000000000000" pitchFamily="2" charset="0"/>
              </a:rPr>
              <a:t>•&gt; 65 years old</a:t>
            </a:r>
          </a:p>
          <a:p>
            <a:endParaRPr lang="en-US" sz="36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3600" dirty="0">
                <a:solidFill>
                  <a:schemeClr val="bg1"/>
                </a:solidFill>
                <a:latin typeface="Roboto" panose="02000000000000000000" pitchFamily="2" charset="0"/>
                <a:ea typeface="Roboto" panose="02000000000000000000" pitchFamily="2" charset="0"/>
                <a:cs typeface="Roboto" panose="02000000000000000000" pitchFamily="2" charset="0"/>
              </a:rPr>
              <a:t>•Long duration of heavy and regular alcohol consumption</a:t>
            </a:r>
          </a:p>
          <a:p>
            <a:endParaRPr lang="en-US" sz="3600" dirty="0">
              <a:solidFill>
                <a:schemeClr val="bg1"/>
              </a:solidFill>
              <a:latin typeface="Roboto" panose="02000000000000000000" pitchFamily="2" charset="0"/>
              <a:ea typeface="Roboto" panose="02000000000000000000" pitchFamily="2" charset="0"/>
              <a:cs typeface="Roboto" panose="02000000000000000000" pitchFamily="2" charset="0"/>
            </a:endParaRPr>
          </a:p>
          <a:p>
            <a:endParaRPr lang="en-US" sz="3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102ADBDB-318C-3BB3-FDC9-B906C5A3ED00}"/>
              </a:ext>
            </a:extLst>
          </p:cNvPr>
          <p:cNvSpPr txBox="1"/>
          <p:nvPr/>
        </p:nvSpPr>
        <p:spPr>
          <a:xfrm>
            <a:off x="9601200" y="2019300"/>
            <a:ext cx="6742814" cy="5875968"/>
          </a:xfrm>
          <a:prstGeom prst="rect">
            <a:avLst/>
          </a:prstGeom>
          <a:noFill/>
        </p:spPr>
        <p:txBody>
          <a:bodyPr wrap="square">
            <a:spAutoFit/>
          </a:bodyPr>
          <a:lstStyle/>
          <a:p>
            <a:pPr marL="0" marR="0" lvl="0" indent="0" algn="l" defTabSz="457200" rtl="0" eaLnBrk="1" fontAlgn="auto" latinLnBrk="0" hangingPunct="1">
              <a:lnSpc>
                <a:spcPts val="4109"/>
              </a:lnSpc>
              <a:spcBef>
                <a:spcPts val="0"/>
              </a:spcBef>
              <a:spcAft>
                <a:spcPts val="0"/>
              </a:spcAft>
              <a:buClrTx/>
              <a:buSzTx/>
              <a:buFontTx/>
              <a:buNone/>
              <a:tabLst/>
              <a:defRPr/>
            </a:pPr>
            <a:r>
              <a:rPr kumimoji="0" lang="en-US" sz="3600" b="0" i="0" u="none" strike="noStrike" kern="1200" cap="none" spc="-80" normalizeH="0" baseline="0" noProof="0" dirty="0">
                <a:ln>
                  <a:noFill/>
                </a:ln>
                <a:solidFill>
                  <a:schemeClr val="bg1"/>
                </a:solidFill>
                <a:effectLst/>
                <a:uLnTx/>
                <a:uFillTx/>
                <a:latin typeface="Roboto"/>
                <a:ea typeface="+mn-ea"/>
                <a:cs typeface="+mn-cs"/>
              </a:rPr>
              <a:t>•Seizure(s) during the current withdrawal episode</a:t>
            </a:r>
          </a:p>
          <a:p>
            <a:pPr marL="0" marR="0" lvl="0" indent="0" algn="l" defTabSz="457200" rtl="0" eaLnBrk="1" fontAlgn="auto" latinLnBrk="0" hangingPunct="1">
              <a:lnSpc>
                <a:spcPts val="4109"/>
              </a:lnSpc>
              <a:spcBef>
                <a:spcPts val="0"/>
              </a:spcBef>
              <a:spcAft>
                <a:spcPts val="0"/>
              </a:spcAft>
              <a:buClrTx/>
              <a:buSzTx/>
              <a:buFontTx/>
              <a:buNone/>
              <a:tabLst/>
              <a:defRPr/>
            </a:pPr>
            <a:endParaRPr kumimoji="0" lang="en-US" sz="3600" b="0" i="0" u="none" strike="noStrike" kern="1200" cap="none" spc="-80" normalizeH="0" baseline="0" noProof="0" dirty="0">
              <a:ln>
                <a:noFill/>
              </a:ln>
              <a:solidFill>
                <a:schemeClr val="bg1"/>
              </a:solidFill>
              <a:effectLst/>
              <a:uLnTx/>
              <a:uFillTx/>
              <a:latin typeface="Roboto"/>
              <a:ea typeface="+mn-ea"/>
              <a:cs typeface="+mn-cs"/>
            </a:endParaRPr>
          </a:p>
          <a:p>
            <a:pPr marL="0" marR="0" lvl="0" indent="0" algn="l" defTabSz="457200" rtl="0" eaLnBrk="1" fontAlgn="auto" latinLnBrk="0" hangingPunct="1">
              <a:lnSpc>
                <a:spcPts val="4109"/>
              </a:lnSpc>
              <a:spcBef>
                <a:spcPts val="0"/>
              </a:spcBef>
              <a:spcAft>
                <a:spcPts val="0"/>
              </a:spcAft>
              <a:buClrTx/>
              <a:buSzTx/>
              <a:buFontTx/>
              <a:buNone/>
              <a:tabLst/>
              <a:defRPr/>
            </a:pPr>
            <a:r>
              <a:rPr kumimoji="0" lang="en-US" sz="3600" b="0" i="0" u="none" strike="noStrike" kern="1200" cap="none" spc="-80" normalizeH="0" baseline="0" noProof="0" dirty="0">
                <a:ln>
                  <a:noFill/>
                </a:ln>
                <a:solidFill>
                  <a:schemeClr val="bg1"/>
                </a:solidFill>
                <a:effectLst/>
                <a:uLnTx/>
                <a:uFillTx/>
                <a:latin typeface="Roboto"/>
                <a:ea typeface="+mn-ea"/>
                <a:cs typeface="+mn-cs"/>
              </a:rPr>
              <a:t>•Marked autonomic hyperactivity on presentation</a:t>
            </a:r>
          </a:p>
          <a:p>
            <a:pPr marL="0" marR="0" lvl="0" indent="0" algn="l" defTabSz="457200" rtl="0" eaLnBrk="1" fontAlgn="auto" latinLnBrk="0" hangingPunct="1">
              <a:lnSpc>
                <a:spcPts val="4109"/>
              </a:lnSpc>
              <a:spcBef>
                <a:spcPts val="0"/>
              </a:spcBef>
              <a:spcAft>
                <a:spcPts val="0"/>
              </a:spcAft>
              <a:buClrTx/>
              <a:buSzTx/>
              <a:buFontTx/>
              <a:buNone/>
              <a:tabLst/>
              <a:defRPr/>
            </a:pPr>
            <a:endParaRPr kumimoji="0" lang="en-US" sz="3600" b="0" i="0" u="none" strike="noStrike" kern="1200" cap="none" spc="-80" normalizeH="0" baseline="0" noProof="0" dirty="0">
              <a:ln>
                <a:noFill/>
              </a:ln>
              <a:solidFill>
                <a:schemeClr val="bg1"/>
              </a:solidFill>
              <a:effectLst/>
              <a:uLnTx/>
              <a:uFillTx/>
              <a:latin typeface="Roboto"/>
              <a:ea typeface="+mn-ea"/>
              <a:cs typeface="+mn-cs"/>
            </a:endParaRPr>
          </a:p>
          <a:p>
            <a:pPr marL="0" marR="0" lvl="0" indent="0" algn="l" defTabSz="457200" rtl="0" eaLnBrk="1" fontAlgn="auto" latinLnBrk="0" hangingPunct="1">
              <a:lnSpc>
                <a:spcPts val="4109"/>
              </a:lnSpc>
              <a:spcBef>
                <a:spcPts val="0"/>
              </a:spcBef>
              <a:spcAft>
                <a:spcPts val="0"/>
              </a:spcAft>
              <a:buClrTx/>
              <a:buSzTx/>
              <a:buFontTx/>
              <a:buNone/>
              <a:tabLst/>
              <a:defRPr/>
            </a:pPr>
            <a:r>
              <a:rPr kumimoji="0" lang="en-US" sz="3600" b="0" i="0" u="none" strike="noStrike" kern="1200" cap="none" spc="-80" normalizeH="0" baseline="0" noProof="0" dirty="0">
                <a:ln>
                  <a:noFill/>
                </a:ln>
                <a:solidFill>
                  <a:schemeClr val="bg1"/>
                </a:solidFill>
                <a:effectLst/>
                <a:uLnTx/>
                <a:uFillTx/>
                <a:latin typeface="Roboto"/>
                <a:ea typeface="+mn-ea"/>
                <a:cs typeface="+mn-cs"/>
              </a:rPr>
              <a:t>• BAL at time of presentation</a:t>
            </a:r>
          </a:p>
          <a:p>
            <a:pPr marL="0" marR="0" lvl="0" indent="0" algn="l" defTabSz="457200" rtl="0" eaLnBrk="1" fontAlgn="auto" latinLnBrk="0" hangingPunct="1">
              <a:lnSpc>
                <a:spcPts val="4109"/>
              </a:lnSpc>
              <a:spcBef>
                <a:spcPts val="0"/>
              </a:spcBef>
              <a:spcAft>
                <a:spcPts val="0"/>
              </a:spcAft>
              <a:buClrTx/>
              <a:buSzTx/>
              <a:buFontTx/>
              <a:buNone/>
              <a:tabLst/>
              <a:defRPr/>
            </a:pPr>
            <a:endParaRPr kumimoji="0" lang="en-US" sz="3600" b="0" i="0" u="none" strike="noStrike" kern="1200" cap="none" spc="-80" normalizeH="0" baseline="0" noProof="0" dirty="0">
              <a:ln>
                <a:noFill/>
              </a:ln>
              <a:solidFill>
                <a:schemeClr val="bg1"/>
              </a:solidFill>
              <a:effectLst/>
              <a:uLnTx/>
              <a:uFillTx/>
              <a:latin typeface="Roboto"/>
              <a:ea typeface="+mn-ea"/>
              <a:cs typeface="+mn-cs"/>
            </a:endParaRPr>
          </a:p>
          <a:p>
            <a:pPr marL="0" marR="0" lvl="0" indent="0" algn="l" defTabSz="457200" rtl="0" eaLnBrk="1" fontAlgn="auto" latinLnBrk="0" hangingPunct="1">
              <a:lnSpc>
                <a:spcPts val="4109"/>
              </a:lnSpc>
              <a:spcBef>
                <a:spcPts val="0"/>
              </a:spcBef>
              <a:spcAft>
                <a:spcPts val="0"/>
              </a:spcAft>
              <a:buClrTx/>
              <a:buSzTx/>
              <a:buFontTx/>
              <a:buNone/>
              <a:tabLst/>
              <a:defRPr/>
            </a:pPr>
            <a:r>
              <a:rPr kumimoji="0" lang="en-US" sz="3600" b="0" i="0" u="none" strike="noStrike" kern="1200" cap="none" spc="-80" normalizeH="0" baseline="0" noProof="0" dirty="0">
                <a:ln>
                  <a:noFill/>
                </a:ln>
                <a:solidFill>
                  <a:schemeClr val="bg1"/>
                </a:solidFill>
                <a:effectLst/>
                <a:uLnTx/>
                <a:uFillTx/>
                <a:latin typeface="Roboto"/>
                <a:ea typeface="+mn-ea"/>
                <a:cs typeface="+mn-cs"/>
              </a:rPr>
              <a:t>•Physiological dependence on GABAergic agents such as benzodiazepines or barbiturates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2410</TotalTime>
  <Words>3353</Words>
  <Application>Microsoft Macintosh PowerPoint</Application>
  <PresentationFormat>Custom</PresentationFormat>
  <Paragraphs>416</Paragraphs>
  <Slides>30</Slides>
  <Notes>21</Notes>
  <HiddenSlides>0</HiddenSlides>
  <MMClips>0</MMClips>
  <ScaleCrop>false</ScaleCrop>
  <HeadingPairs>
    <vt:vector size="6" baseType="variant">
      <vt:variant>
        <vt:lpstr>Fonts Used</vt:lpstr>
      </vt:variant>
      <vt:variant>
        <vt:i4>26</vt:i4>
      </vt:variant>
      <vt:variant>
        <vt:lpstr>Theme</vt:lpstr>
      </vt:variant>
      <vt:variant>
        <vt:i4>1</vt:i4>
      </vt:variant>
      <vt:variant>
        <vt:lpstr>Slide Titles</vt:lpstr>
      </vt:variant>
      <vt:variant>
        <vt:i4>30</vt:i4>
      </vt:variant>
    </vt:vector>
  </HeadingPairs>
  <TitlesOfParts>
    <vt:vector size="57" baseType="lpstr">
      <vt:lpstr>Noto Sans</vt:lpstr>
      <vt:lpstr>Garamond</vt:lpstr>
      <vt:lpstr>-webkit-standard</vt:lpstr>
      <vt:lpstr>Google Sans</vt:lpstr>
      <vt:lpstr>Arial</vt:lpstr>
      <vt:lpstr>Source Sans Pro</vt:lpstr>
      <vt:lpstr>Josefin Sans Bold</vt:lpstr>
      <vt:lpstr>PublicSans</vt:lpstr>
      <vt:lpstr>Telegraf Bold</vt:lpstr>
      <vt:lpstr>Canva Sans</vt:lpstr>
      <vt:lpstr>BlinkMacSystemFont</vt:lpstr>
      <vt:lpstr>Calibri</vt:lpstr>
      <vt:lpstr>Fira Sans</vt:lpstr>
      <vt:lpstr>Telegraf Bold Bold</vt:lpstr>
      <vt:lpstr>Canva Sans Bold</vt:lpstr>
      <vt:lpstr>Public Sans</vt:lpstr>
      <vt:lpstr>Telugu Sangam MN</vt:lpstr>
      <vt:lpstr>Guardian TextSans Web</vt:lpstr>
      <vt:lpstr>Roboto</vt:lpstr>
      <vt:lpstr>Helvetica</vt:lpstr>
      <vt:lpstr>Cambria</vt:lpstr>
      <vt:lpstr>Roboto Bold</vt:lpstr>
      <vt:lpstr>Merriweather</vt:lpstr>
      <vt:lpstr>Berkshire Swash</vt:lpstr>
      <vt:lpstr>Josefin Sans Regular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  2023 Alcohol Presentation</dc:title>
  <cp:lastModifiedBy>Alyssa Peterkin</cp:lastModifiedBy>
  <cp:revision>38</cp:revision>
  <dcterms:created xsi:type="dcterms:W3CDTF">2006-08-16T00:00:00Z</dcterms:created>
  <dcterms:modified xsi:type="dcterms:W3CDTF">2023-04-25T10:32:10Z</dcterms:modified>
  <dc:identifier>DAFXkLVICDU</dc:identifier>
</cp:coreProperties>
</file>