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9" r:id="rId1"/>
    <p:sldMasterId id="2147483798" r:id="rId2"/>
  </p:sldMasterIdLst>
  <p:notesMasterIdLst>
    <p:notesMasterId r:id="rId34"/>
  </p:notesMasterIdLst>
  <p:handoutMasterIdLst>
    <p:handoutMasterId r:id="rId35"/>
  </p:handoutMasterIdLst>
  <p:sldIdLst>
    <p:sldId id="985" r:id="rId3"/>
    <p:sldId id="986" r:id="rId4"/>
    <p:sldId id="989" r:id="rId5"/>
    <p:sldId id="990" r:id="rId6"/>
    <p:sldId id="991" r:id="rId7"/>
    <p:sldId id="992" r:id="rId8"/>
    <p:sldId id="1021" r:id="rId9"/>
    <p:sldId id="997" r:id="rId10"/>
    <p:sldId id="998" r:id="rId11"/>
    <p:sldId id="999" r:id="rId12"/>
    <p:sldId id="1000" r:id="rId13"/>
    <p:sldId id="1001" r:id="rId14"/>
    <p:sldId id="1002" r:id="rId15"/>
    <p:sldId id="1003" r:id="rId16"/>
    <p:sldId id="1023" r:id="rId17"/>
    <p:sldId id="1004" r:id="rId18"/>
    <p:sldId id="1005" r:id="rId19"/>
    <p:sldId id="1006" r:id="rId20"/>
    <p:sldId id="1007" r:id="rId21"/>
    <p:sldId id="1008" r:id="rId22"/>
    <p:sldId id="1009" r:id="rId23"/>
    <p:sldId id="1010" r:id="rId24"/>
    <p:sldId id="1012" r:id="rId25"/>
    <p:sldId id="1016" r:id="rId26"/>
    <p:sldId id="1011" r:id="rId27"/>
    <p:sldId id="1013" r:id="rId28"/>
    <p:sldId id="1014" r:id="rId29"/>
    <p:sldId id="1024" r:id="rId30"/>
    <p:sldId id="1018" r:id="rId31"/>
    <p:sldId id="1019" r:id="rId32"/>
    <p:sldId id="1020" r:id="rId33"/>
  </p:sldIdLst>
  <p:sldSz cx="9144000" cy="6858000" type="screen4x3"/>
  <p:notesSz cx="7019925" cy="9305925"/>
  <p:custDataLst>
    <p:tags r:id="rId36"/>
  </p:custDataLst>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e Walsh" initials="" lastIdx="3" clrIdx="0"/>
  <p:cmAuthor id="2" name="LeBlanc, Alison" initials="LA" lastIdx="1" clrIdx="1">
    <p:extLst/>
  </p:cmAuthor>
  <p:cmAuthor id="3" name="Topp, Deric" initials="TD" lastIdx="1" clrIdx="2">
    <p:extLst>
      <p:ext uri="{19B8F6BF-5375-455C-9EA6-DF929625EA0E}">
        <p15:presenceInfo xmlns:p15="http://schemas.microsoft.com/office/powerpoint/2012/main" userId="S-1-5-21-1013449540-720069183-311576647-204879" providerId="AD"/>
      </p:ext>
    </p:extLst>
  </p:cmAuthor>
  <p:cmAuthor id="4" name="Castle, Jewel" initials="CJ" lastIdx="1" clrIdx="3">
    <p:extLst>
      <p:ext uri="{19B8F6BF-5375-455C-9EA6-DF929625EA0E}">
        <p15:presenceInfo xmlns:p15="http://schemas.microsoft.com/office/powerpoint/2012/main" userId="S-1-5-21-1013449540-720069183-311576647-203011" providerId="AD"/>
      </p:ext>
    </p:extLst>
  </p:cmAuthor>
  <p:cmAuthor id="5" name="Komaromy, Miriam" initials="KM" lastIdx="1" clrIdx="4">
    <p:extLst>
      <p:ext uri="{19B8F6BF-5375-455C-9EA6-DF929625EA0E}">
        <p15:presenceInfo xmlns:p15="http://schemas.microsoft.com/office/powerpoint/2012/main" userId="S-1-5-21-1013449540-720069183-311576647-22885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A9B7DE"/>
    <a:srgbClr val="00437B"/>
    <a:srgbClr val="F8BF56"/>
    <a:srgbClr val="6183C2"/>
    <a:srgbClr val="C4D7F4"/>
    <a:srgbClr val="E4E8F5"/>
    <a:srgbClr val="6283C2"/>
    <a:srgbClr val="D9D9D9"/>
    <a:srgbClr val="0855A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5" autoAdjust="0"/>
    <p:restoredTop sz="83377" autoAdjust="0"/>
  </p:normalViewPr>
  <p:slideViewPr>
    <p:cSldViewPr snapToGrid="0">
      <p:cViewPr varScale="1">
        <p:scale>
          <a:sx n="57" d="100"/>
          <a:sy n="57" d="100"/>
        </p:scale>
        <p:origin x="1524" y="44"/>
      </p:cViewPr>
      <p:guideLst>
        <p:guide orient="horz" pos="2160"/>
        <p:guide pos="2880"/>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gs" Target="tags/tag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handoutMaster" Target="handoutMasters/handoutMaster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FEEA9A1-C346-45D0-A8F4-2671557EA2E5}" type="doc">
      <dgm:prSet loTypeId="urn:microsoft.com/office/officeart/2005/8/layout/cycle8" loCatId="cycle" qsTypeId="urn:microsoft.com/office/officeart/2005/8/quickstyle/simple1" qsCatId="simple" csTypeId="urn:microsoft.com/office/officeart/2005/8/colors/accent2_3" csCatId="accent2" phldr="1"/>
      <dgm:spPr/>
    </dgm:pt>
    <dgm:pt modelId="{312268E2-3BD1-4815-ADAC-F3EDBEC50A3A}">
      <dgm:prSet phldrT="[Text]" custT="1"/>
      <dgm:spPr>
        <a:solidFill>
          <a:srgbClr val="336699"/>
        </a:solidFill>
      </dgm:spPr>
      <dgm:t>
        <a:bodyPr/>
        <a:lstStyle/>
        <a:p>
          <a:pPr algn="ctr"/>
          <a:r>
            <a:rPr lang="en-US" sz="2000" b="0" u="sng" dirty="0"/>
            <a:t>Loss of Control</a:t>
          </a:r>
        </a:p>
        <a:p>
          <a:pPr algn="ctr"/>
          <a:r>
            <a:rPr lang="en-US" sz="1400" dirty="0"/>
            <a:t>-</a:t>
          </a:r>
          <a:r>
            <a:rPr lang="en-US" sz="1200" dirty="0"/>
            <a:t>Larger quantity over     longer period of time  </a:t>
          </a:r>
        </a:p>
        <a:p>
          <a:pPr algn="ctr"/>
          <a:r>
            <a:rPr lang="en-US" sz="1200" dirty="0"/>
            <a:t>-Unsuccessful attempts to cutback or control </a:t>
          </a:r>
        </a:p>
        <a:p>
          <a:pPr algn="ctr"/>
          <a:r>
            <a:rPr lang="en-US" sz="1200" dirty="0"/>
            <a:t>-Increased time spent</a:t>
          </a:r>
        </a:p>
      </dgm:t>
    </dgm:pt>
    <dgm:pt modelId="{7A47CAB9-48D7-4350-8D47-7B234A073162}" type="parTrans" cxnId="{6A02A073-6FF5-43B8-AB7E-701D74FC6913}">
      <dgm:prSet/>
      <dgm:spPr/>
      <dgm:t>
        <a:bodyPr/>
        <a:lstStyle/>
        <a:p>
          <a:endParaRPr lang="en-US"/>
        </a:p>
      </dgm:t>
    </dgm:pt>
    <dgm:pt modelId="{8DE1F5CE-010D-4DB8-B0BB-E7FBCC2FA621}" type="sibTrans" cxnId="{6A02A073-6FF5-43B8-AB7E-701D74FC6913}">
      <dgm:prSet/>
      <dgm:spPr/>
      <dgm:t>
        <a:bodyPr/>
        <a:lstStyle/>
        <a:p>
          <a:endParaRPr lang="en-US"/>
        </a:p>
      </dgm:t>
    </dgm:pt>
    <dgm:pt modelId="{6815FDEB-E687-4F92-89F7-139B4E389312}">
      <dgm:prSet phldrT="[Text]" custT="1"/>
      <dgm:spPr>
        <a:solidFill>
          <a:srgbClr val="002060"/>
        </a:solidFill>
      </dgm:spPr>
      <dgm:t>
        <a:bodyPr/>
        <a:lstStyle/>
        <a:p>
          <a:pPr algn="ctr"/>
          <a:r>
            <a:rPr lang="en-US" sz="2000" u="sng" dirty="0"/>
            <a:t>Consequences</a:t>
          </a:r>
          <a:r>
            <a:rPr lang="en-US" sz="1400" u="none" dirty="0"/>
            <a:t>                                     </a:t>
          </a:r>
          <a:r>
            <a:rPr lang="en-US" sz="1400" u="none" dirty="0" smtClean="0"/>
            <a:t>a) Failure</a:t>
          </a:r>
          <a:r>
            <a:rPr lang="en-US" sz="1400" dirty="0" smtClean="0"/>
            <a:t> </a:t>
          </a:r>
          <a:r>
            <a:rPr lang="en-US" sz="1400" dirty="0"/>
            <a:t>to fulfill major role obligations  </a:t>
          </a:r>
        </a:p>
        <a:p>
          <a:pPr algn="ctr"/>
          <a:r>
            <a:rPr lang="en-US" sz="1400" dirty="0" smtClean="0"/>
            <a:t>b) Social/Interpersonal </a:t>
          </a:r>
          <a:r>
            <a:rPr lang="en-US" sz="1400" dirty="0"/>
            <a:t>problems  </a:t>
          </a:r>
          <a:endParaRPr lang="en-US" sz="1400" dirty="0" smtClean="0"/>
        </a:p>
        <a:p>
          <a:pPr algn="ctr"/>
          <a:r>
            <a:rPr lang="en-US" sz="1400" dirty="0" smtClean="0"/>
            <a:t>c) Activities </a:t>
          </a:r>
          <a:r>
            <a:rPr lang="en-US" sz="1400" dirty="0"/>
            <a:t>given </a:t>
          </a:r>
          <a:r>
            <a:rPr lang="en-US" sz="1400" dirty="0" smtClean="0"/>
            <a:t>up </a:t>
          </a:r>
        </a:p>
        <a:p>
          <a:pPr algn="ctr"/>
          <a:r>
            <a:rPr lang="en-US" sz="1400" dirty="0" smtClean="0"/>
            <a:t>d) Use </a:t>
          </a:r>
          <a:r>
            <a:rPr lang="en-US" sz="1400" dirty="0"/>
            <a:t>in hazardous situations            </a:t>
          </a:r>
          <a:endParaRPr lang="en-US" sz="1400" dirty="0" smtClean="0"/>
        </a:p>
        <a:p>
          <a:pPr algn="ctr"/>
          <a:r>
            <a:rPr lang="en-US" sz="1400" dirty="0" smtClean="0"/>
            <a:t>e) Physical </a:t>
          </a:r>
          <a:r>
            <a:rPr lang="en-US" sz="1400" dirty="0"/>
            <a:t>and psychological consequences</a:t>
          </a:r>
        </a:p>
      </dgm:t>
    </dgm:pt>
    <dgm:pt modelId="{7F5F7B8C-A3D3-495C-8B9D-27FC55E6AE42}" type="parTrans" cxnId="{FF4D535E-F4A4-4ED0-AB57-C00C662B6A35}">
      <dgm:prSet/>
      <dgm:spPr/>
      <dgm:t>
        <a:bodyPr/>
        <a:lstStyle/>
        <a:p>
          <a:endParaRPr lang="en-US"/>
        </a:p>
      </dgm:t>
    </dgm:pt>
    <dgm:pt modelId="{6CBF870F-96DB-4483-A1DB-99761A3A8C77}" type="sibTrans" cxnId="{FF4D535E-F4A4-4ED0-AB57-C00C662B6A35}">
      <dgm:prSet/>
      <dgm:spPr/>
      <dgm:t>
        <a:bodyPr/>
        <a:lstStyle/>
        <a:p>
          <a:endParaRPr lang="en-US"/>
        </a:p>
      </dgm:t>
    </dgm:pt>
    <dgm:pt modelId="{808A741F-A066-4C5D-AC6B-B65693EC6566}">
      <dgm:prSet phldrT="[Text]" custT="1"/>
      <dgm:spPr>
        <a:solidFill>
          <a:schemeClr val="accent6">
            <a:lumMod val="75000"/>
          </a:schemeClr>
        </a:solidFill>
      </dgm:spPr>
      <dgm:t>
        <a:bodyPr/>
        <a:lstStyle/>
        <a:p>
          <a:pPr algn="l"/>
          <a:r>
            <a:rPr lang="en-US" sz="2400" u="sng" dirty="0">
              <a:latin typeface="+mj-lt"/>
            </a:rPr>
            <a:t>Craving</a:t>
          </a:r>
        </a:p>
        <a:p>
          <a:pPr algn="ctr"/>
          <a:r>
            <a:rPr lang="en-US" sz="1400" u="none" dirty="0">
              <a:latin typeface="+mj-lt"/>
            </a:rPr>
            <a:t>-Craving</a:t>
          </a:r>
        </a:p>
        <a:p>
          <a:pPr algn="ctr"/>
          <a:r>
            <a:rPr lang="en-US" sz="1400" u="none" dirty="0">
              <a:latin typeface="+mj-lt"/>
            </a:rPr>
            <a:t>-Tolerance</a:t>
          </a:r>
        </a:p>
        <a:p>
          <a:pPr algn="ctr"/>
          <a:r>
            <a:rPr lang="en-US" sz="1400" u="none" dirty="0">
              <a:latin typeface="+mj-lt"/>
            </a:rPr>
            <a:t>-Withdrawal</a:t>
          </a:r>
        </a:p>
      </dgm:t>
    </dgm:pt>
    <dgm:pt modelId="{A509BE06-3D9B-4233-BCC5-313846A0D2BE}" type="parTrans" cxnId="{D63AABCB-A70D-4599-AEF4-D8605EDBCC59}">
      <dgm:prSet/>
      <dgm:spPr/>
      <dgm:t>
        <a:bodyPr/>
        <a:lstStyle/>
        <a:p>
          <a:endParaRPr lang="en-US"/>
        </a:p>
      </dgm:t>
    </dgm:pt>
    <dgm:pt modelId="{626D3D7A-F8B7-492D-BCCF-B9016EFD9DCF}" type="sibTrans" cxnId="{D63AABCB-A70D-4599-AEF4-D8605EDBCC59}">
      <dgm:prSet/>
      <dgm:spPr/>
      <dgm:t>
        <a:bodyPr/>
        <a:lstStyle/>
        <a:p>
          <a:endParaRPr lang="en-US"/>
        </a:p>
      </dgm:t>
    </dgm:pt>
    <dgm:pt modelId="{93AB8167-6025-457B-BB11-9EFE4D41F6C9}" type="pres">
      <dgm:prSet presAssocID="{9FEEA9A1-C346-45D0-A8F4-2671557EA2E5}" presName="compositeShape" presStyleCnt="0">
        <dgm:presLayoutVars>
          <dgm:chMax val="7"/>
          <dgm:dir/>
          <dgm:resizeHandles val="exact"/>
        </dgm:presLayoutVars>
      </dgm:prSet>
      <dgm:spPr/>
    </dgm:pt>
    <dgm:pt modelId="{EE359964-7844-4624-8008-936CD4B8DC7D}" type="pres">
      <dgm:prSet presAssocID="{9FEEA9A1-C346-45D0-A8F4-2671557EA2E5}" presName="wedge1" presStyleLbl="node1" presStyleIdx="0" presStyleCnt="3" custScaleX="103328"/>
      <dgm:spPr/>
      <dgm:t>
        <a:bodyPr/>
        <a:lstStyle/>
        <a:p>
          <a:endParaRPr lang="en-US"/>
        </a:p>
      </dgm:t>
    </dgm:pt>
    <dgm:pt modelId="{51B8452E-D776-46CC-8523-83726FA37F63}" type="pres">
      <dgm:prSet presAssocID="{9FEEA9A1-C346-45D0-A8F4-2671557EA2E5}" presName="dummy1a" presStyleCnt="0"/>
      <dgm:spPr/>
    </dgm:pt>
    <dgm:pt modelId="{CAE9D633-CE59-405C-BA9B-C8A646EC9379}" type="pres">
      <dgm:prSet presAssocID="{9FEEA9A1-C346-45D0-A8F4-2671557EA2E5}" presName="dummy1b" presStyleCnt="0"/>
      <dgm:spPr/>
    </dgm:pt>
    <dgm:pt modelId="{5CF0FA53-BCE1-4E0D-B9D0-7B895D69E7AF}" type="pres">
      <dgm:prSet presAssocID="{9FEEA9A1-C346-45D0-A8F4-2671557EA2E5}" presName="wedge1Tx" presStyleLbl="node1" presStyleIdx="0" presStyleCnt="3">
        <dgm:presLayoutVars>
          <dgm:chMax val="0"/>
          <dgm:chPref val="0"/>
          <dgm:bulletEnabled val="1"/>
        </dgm:presLayoutVars>
      </dgm:prSet>
      <dgm:spPr/>
      <dgm:t>
        <a:bodyPr/>
        <a:lstStyle/>
        <a:p>
          <a:endParaRPr lang="en-US"/>
        </a:p>
      </dgm:t>
    </dgm:pt>
    <dgm:pt modelId="{6C2F0D56-79BE-47A3-942E-8156C6953FEC}" type="pres">
      <dgm:prSet presAssocID="{9FEEA9A1-C346-45D0-A8F4-2671557EA2E5}" presName="wedge2" presStyleLbl="node1" presStyleIdx="1" presStyleCnt="3" custScaleX="110117" custScaleY="113008" custLinFactNeighborX="944" custLinFactNeighborY="1991"/>
      <dgm:spPr/>
      <dgm:t>
        <a:bodyPr/>
        <a:lstStyle/>
        <a:p>
          <a:endParaRPr lang="en-US"/>
        </a:p>
      </dgm:t>
    </dgm:pt>
    <dgm:pt modelId="{9EF2C19B-E2C2-445C-93E8-E3F80D8E867D}" type="pres">
      <dgm:prSet presAssocID="{9FEEA9A1-C346-45D0-A8F4-2671557EA2E5}" presName="dummy2a" presStyleCnt="0"/>
      <dgm:spPr/>
    </dgm:pt>
    <dgm:pt modelId="{B6AD26C7-26B7-4355-B41C-43777F31A2F5}" type="pres">
      <dgm:prSet presAssocID="{9FEEA9A1-C346-45D0-A8F4-2671557EA2E5}" presName="dummy2b" presStyleCnt="0"/>
      <dgm:spPr/>
    </dgm:pt>
    <dgm:pt modelId="{119A7BB7-44BF-4137-BE91-1C13FFC334E8}" type="pres">
      <dgm:prSet presAssocID="{9FEEA9A1-C346-45D0-A8F4-2671557EA2E5}" presName="wedge2Tx" presStyleLbl="node1" presStyleIdx="1" presStyleCnt="3">
        <dgm:presLayoutVars>
          <dgm:chMax val="0"/>
          <dgm:chPref val="0"/>
          <dgm:bulletEnabled val="1"/>
        </dgm:presLayoutVars>
      </dgm:prSet>
      <dgm:spPr/>
      <dgm:t>
        <a:bodyPr/>
        <a:lstStyle/>
        <a:p>
          <a:endParaRPr lang="en-US"/>
        </a:p>
      </dgm:t>
    </dgm:pt>
    <dgm:pt modelId="{E730E64E-E29D-4E1F-B761-90949605AD49}" type="pres">
      <dgm:prSet presAssocID="{9FEEA9A1-C346-45D0-A8F4-2671557EA2E5}" presName="wedge3" presStyleLbl="node1" presStyleIdx="2" presStyleCnt="3"/>
      <dgm:spPr/>
      <dgm:t>
        <a:bodyPr/>
        <a:lstStyle/>
        <a:p>
          <a:endParaRPr lang="en-US"/>
        </a:p>
      </dgm:t>
    </dgm:pt>
    <dgm:pt modelId="{0DE6D224-192B-42CF-B8C8-9AF81C51A9CA}" type="pres">
      <dgm:prSet presAssocID="{9FEEA9A1-C346-45D0-A8F4-2671557EA2E5}" presName="dummy3a" presStyleCnt="0"/>
      <dgm:spPr/>
    </dgm:pt>
    <dgm:pt modelId="{5508FF96-1EFE-4677-B879-186625923860}" type="pres">
      <dgm:prSet presAssocID="{9FEEA9A1-C346-45D0-A8F4-2671557EA2E5}" presName="dummy3b" presStyleCnt="0"/>
      <dgm:spPr/>
    </dgm:pt>
    <dgm:pt modelId="{159C4122-EA77-4112-A853-6418204B11A4}" type="pres">
      <dgm:prSet presAssocID="{9FEEA9A1-C346-45D0-A8F4-2671557EA2E5}" presName="wedge3Tx" presStyleLbl="node1" presStyleIdx="2" presStyleCnt="3">
        <dgm:presLayoutVars>
          <dgm:chMax val="0"/>
          <dgm:chPref val="0"/>
          <dgm:bulletEnabled val="1"/>
        </dgm:presLayoutVars>
      </dgm:prSet>
      <dgm:spPr/>
      <dgm:t>
        <a:bodyPr/>
        <a:lstStyle/>
        <a:p>
          <a:endParaRPr lang="en-US"/>
        </a:p>
      </dgm:t>
    </dgm:pt>
    <dgm:pt modelId="{A9F6ADAC-70FB-49AF-A5D7-FB1DA99B4692}" type="pres">
      <dgm:prSet presAssocID="{8DE1F5CE-010D-4DB8-B0BB-E7FBCC2FA621}" presName="arrowWedge1" presStyleLbl="fgSibTrans2D1" presStyleIdx="0" presStyleCnt="3" custScaleX="97250" custLinFactNeighborX="6022" custLinFactNeighborY="20"/>
      <dgm:spPr>
        <a:solidFill>
          <a:srgbClr val="0066CC"/>
        </a:solidFill>
      </dgm:spPr>
    </dgm:pt>
    <dgm:pt modelId="{6D7AAC97-0279-4CE2-8EBB-2536D6171F8C}" type="pres">
      <dgm:prSet presAssocID="{6CBF870F-96DB-4483-A1DB-99761A3A8C77}" presName="arrowWedge2" presStyleLbl="fgSibTrans2D1" presStyleIdx="1" presStyleCnt="3" custLinFactNeighborX="-1813" custLinFactNeighborY="9053"/>
      <dgm:spPr>
        <a:solidFill>
          <a:srgbClr val="0066CC"/>
        </a:solidFill>
      </dgm:spPr>
    </dgm:pt>
    <dgm:pt modelId="{87B2BD31-864E-4874-8675-06A32B1CD29D}" type="pres">
      <dgm:prSet presAssocID="{626D3D7A-F8B7-492D-BCCF-B9016EFD9DCF}" presName="arrowWedge3" presStyleLbl="fgSibTrans2D1" presStyleIdx="2" presStyleCnt="3" custLinFactNeighborX="-2177" custLinFactNeighborY="-1804"/>
      <dgm:spPr>
        <a:solidFill>
          <a:srgbClr val="0066CC"/>
        </a:solidFill>
      </dgm:spPr>
    </dgm:pt>
  </dgm:ptLst>
  <dgm:cxnLst>
    <dgm:cxn modelId="{FF4D535E-F4A4-4ED0-AB57-C00C662B6A35}" srcId="{9FEEA9A1-C346-45D0-A8F4-2671557EA2E5}" destId="{6815FDEB-E687-4F92-89F7-139B4E389312}" srcOrd="1" destOrd="0" parTransId="{7F5F7B8C-A3D3-495C-8B9D-27FC55E6AE42}" sibTransId="{6CBF870F-96DB-4483-A1DB-99761A3A8C77}"/>
    <dgm:cxn modelId="{FDDABCC5-AAB2-457C-BC68-C3D53A970AED}" type="presOf" srcId="{808A741F-A066-4C5D-AC6B-B65693EC6566}" destId="{159C4122-EA77-4112-A853-6418204B11A4}" srcOrd="1" destOrd="0" presId="urn:microsoft.com/office/officeart/2005/8/layout/cycle8"/>
    <dgm:cxn modelId="{0905B5A4-28A6-48FB-BDAB-4B7A52E5B774}" type="presOf" srcId="{312268E2-3BD1-4815-ADAC-F3EDBEC50A3A}" destId="{EE359964-7844-4624-8008-936CD4B8DC7D}" srcOrd="0" destOrd="0" presId="urn:microsoft.com/office/officeart/2005/8/layout/cycle8"/>
    <dgm:cxn modelId="{E9020D83-A2DA-49F6-913C-648F1DB4A66C}" type="presOf" srcId="{6815FDEB-E687-4F92-89F7-139B4E389312}" destId="{6C2F0D56-79BE-47A3-942E-8156C6953FEC}" srcOrd="0" destOrd="0" presId="urn:microsoft.com/office/officeart/2005/8/layout/cycle8"/>
    <dgm:cxn modelId="{7EC6265A-621A-4C19-8961-31EF9F3C2776}" type="presOf" srcId="{808A741F-A066-4C5D-AC6B-B65693EC6566}" destId="{E730E64E-E29D-4E1F-B761-90949605AD49}" srcOrd="0" destOrd="0" presId="urn:microsoft.com/office/officeart/2005/8/layout/cycle8"/>
    <dgm:cxn modelId="{D63AABCB-A70D-4599-AEF4-D8605EDBCC59}" srcId="{9FEEA9A1-C346-45D0-A8F4-2671557EA2E5}" destId="{808A741F-A066-4C5D-AC6B-B65693EC6566}" srcOrd="2" destOrd="0" parTransId="{A509BE06-3D9B-4233-BCC5-313846A0D2BE}" sibTransId="{626D3D7A-F8B7-492D-BCCF-B9016EFD9DCF}"/>
    <dgm:cxn modelId="{3B777E11-6A8C-415C-AD95-C21FFA26196A}" type="presOf" srcId="{6815FDEB-E687-4F92-89F7-139B4E389312}" destId="{119A7BB7-44BF-4137-BE91-1C13FFC334E8}" srcOrd="1" destOrd="0" presId="urn:microsoft.com/office/officeart/2005/8/layout/cycle8"/>
    <dgm:cxn modelId="{6A02A073-6FF5-43B8-AB7E-701D74FC6913}" srcId="{9FEEA9A1-C346-45D0-A8F4-2671557EA2E5}" destId="{312268E2-3BD1-4815-ADAC-F3EDBEC50A3A}" srcOrd="0" destOrd="0" parTransId="{7A47CAB9-48D7-4350-8D47-7B234A073162}" sibTransId="{8DE1F5CE-010D-4DB8-B0BB-E7FBCC2FA621}"/>
    <dgm:cxn modelId="{A00CD30C-8AB7-4FA0-8827-3B16FF1E14EE}" type="presOf" srcId="{9FEEA9A1-C346-45D0-A8F4-2671557EA2E5}" destId="{93AB8167-6025-457B-BB11-9EFE4D41F6C9}" srcOrd="0" destOrd="0" presId="urn:microsoft.com/office/officeart/2005/8/layout/cycle8"/>
    <dgm:cxn modelId="{CD9E2C66-562B-444F-A7E1-447472E3FFB6}" type="presOf" srcId="{312268E2-3BD1-4815-ADAC-F3EDBEC50A3A}" destId="{5CF0FA53-BCE1-4E0D-B9D0-7B895D69E7AF}" srcOrd="1" destOrd="0" presId="urn:microsoft.com/office/officeart/2005/8/layout/cycle8"/>
    <dgm:cxn modelId="{5A23A9D5-9F77-4100-B12C-2F9DA9311681}" type="presParOf" srcId="{93AB8167-6025-457B-BB11-9EFE4D41F6C9}" destId="{EE359964-7844-4624-8008-936CD4B8DC7D}" srcOrd="0" destOrd="0" presId="urn:microsoft.com/office/officeart/2005/8/layout/cycle8"/>
    <dgm:cxn modelId="{1D7F39E5-E60E-4CC2-A4EA-375B32947FBF}" type="presParOf" srcId="{93AB8167-6025-457B-BB11-9EFE4D41F6C9}" destId="{51B8452E-D776-46CC-8523-83726FA37F63}" srcOrd="1" destOrd="0" presId="urn:microsoft.com/office/officeart/2005/8/layout/cycle8"/>
    <dgm:cxn modelId="{CF59DE03-1BD7-4B42-96DD-09F4D46E9B02}" type="presParOf" srcId="{93AB8167-6025-457B-BB11-9EFE4D41F6C9}" destId="{CAE9D633-CE59-405C-BA9B-C8A646EC9379}" srcOrd="2" destOrd="0" presId="urn:microsoft.com/office/officeart/2005/8/layout/cycle8"/>
    <dgm:cxn modelId="{3168C56A-227B-4FE3-B296-10A06AB45BA6}" type="presParOf" srcId="{93AB8167-6025-457B-BB11-9EFE4D41F6C9}" destId="{5CF0FA53-BCE1-4E0D-B9D0-7B895D69E7AF}" srcOrd="3" destOrd="0" presId="urn:microsoft.com/office/officeart/2005/8/layout/cycle8"/>
    <dgm:cxn modelId="{CEB3E6AD-0114-46DA-B92E-6225242F7B75}" type="presParOf" srcId="{93AB8167-6025-457B-BB11-9EFE4D41F6C9}" destId="{6C2F0D56-79BE-47A3-942E-8156C6953FEC}" srcOrd="4" destOrd="0" presId="urn:microsoft.com/office/officeart/2005/8/layout/cycle8"/>
    <dgm:cxn modelId="{26F6E182-78C1-485D-9D98-5A8D2C1B951F}" type="presParOf" srcId="{93AB8167-6025-457B-BB11-9EFE4D41F6C9}" destId="{9EF2C19B-E2C2-445C-93E8-E3F80D8E867D}" srcOrd="5" destOrd="0" presId="urn:microsoft.com/office/officeart/2005/8/layout/cycle8"/>
    <dgm:cxn modelId="{E4FB45C5-ACAD-4749-BF47-C705D8BD8411}" type="presParOf" srcId="{93AB8167-6025-457B-BB11-9EFE4D41F6C9}" destId="{B6AD26C7-26B7-4355-B41C-43777F31A2F5}" srcOrd="6" destOrd="0" presId="urn:microsoft.com/office/officeart/2005/8/layout/cycle8"/>
    <dgm:cxn modelId="{EA8C3F96-D957-4E5C-9899-EBC669C6B380}" type="presParOf" srcId="{93AB8167-6025-457B-BB11-9EFE4D41F6C9}" destId="{119A7BB7-44BF-4137-BE91-1C13FFC334E8}" srcOrd="7" destOrd="0" presId="urn:microsoft.com/office/officeart/2005/8/layout/cycle8"/>
    <dgm:cxn modelId="{C5056B07-F29D-4B5D-ACC5-6D86B0BE2562}" type="presParOf" srcId="{93AB8167-6025-457B-BB11-9EFE4D41F6C9}" destId="{E730E64E-E29D-4E1F-B761-90949605AD49}" srcOrd="8" destOrd="0" presId="urn:microsoft.com/office/officeart/2005/8/layout/cycle8"/>
    <dgm:cxn modelId="{C0A2F58B-6CEE-4027-B1E6-9FBA6DB87790}" type="presParOf" srcId="{93AB8167-6025-457B-BB11-9EFE4D41F6C9}" destId="{0DE6D224-192B-42CF-B8C8-9AF81C51A9CA}" srcOrd="9" destOrd="0" presId="urn:microsoft.com/office/officeart/2005/8/layout/cycle8"/>
    <dgm:cxn modelId="{02336E87-385D-4842-88CA-603894D7FBA6}" type="presParOf" srcId="{93AB8167-6025-457B-BB11-9EFE4D41F6C9}" destId="{5508FF96-1EFE-4677-B879-186625923860}" srcOrd="10" destOrd="0" presId="urn:microsoft.com/office/officeart/2005/8/layout/cycle8"/>
    <dgm:cxn modelId="{F8C8F5E2-2E81-4702-AC6F-B4194CE51D4E}" type="presParOf" srcId="{93AB8167-6025-457B-BB11-9EFE4D41F6C9}" destId="{159C4122-EA77-4112-A853-6418204B11A4}" srcOrd="11" destOrd="0" presId="urn:microsoft.com/office/officeart/2005/8/layout/cycle8"/>
    <dgm:cxn modelId="{A3D84C63-540B-4A9F-9EF9-E76B4548B353}" type="presParOf" srcId="{93AB8167-6025-457B-BB11-9EFE4D41F6C9}" destId="{A9F6ADAC-70FB-49AF-A5D7-FB1DA99B4692}" srcOrd="12" destOrd="0" presId="urn:microsoft.com/office/officeart/2005/8/layout/cycle8"/>
    <dgm:cxn modelId="{CCF06794-20C5-45C7-B581-DABE9308A47D}" type="presParOf" srcId="{93AB8167-6025-457B-BB11-9EFE4D41F6C9}" destId="{6D7AAC97-0279-4CE2-8EBB-2536D6171F8C}" srcOrd="13" destOrd="0" presId="urn:microsoft.com/office/officeart/2005/8/layout/cycle8"/>
    <dgm:cxn modelId="{1342484D-B95E-4910-A77F-DEE8ED49DF2C}" type="presParOf" srcId="{93AB8167-6025-457B-BB11-9EFE4D41F6C9}" destId="{87B2BD31-864E-4874-8675-06A32B1CD29D}"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359964-7844-4624-8008-936CD4B8DC7D}">
      <dsp:nvSpPr>
        <dsp:cNvPr id="0" name=""/>
        <dsp:cNvSpPr/>
      </dsp:nvSpPr>
      <dsp:spPr>
        <a:xfrm>
          <a:off x="1607209" y="268455"/>
          <a:ext cx="4660145" cy="4510050"/>
        </a:xfrm>
        <a:prstGeom prst="pie">
          <a:avLst>
            <a:gd name="adj1" fmla="val 16200000"/>
            <a:gd name="adj2" fmla="val 1800000"/>
          </a:avLst>
        </a:prstGeom>
        <a:solidFill>
          <a:srgbClr val="3366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0" u="sng" kern="1200" dirty="0"/>
            <a:t>Loss of Control</a:t>
          </a:r>
        </a:p>
        <a:p>
          <a:pPr lvl="0" algn="ctr" defTabSz="889000">
            <a:lnSpc>
              <a:spcPct val="90000"/>
            </a:lnSpc>
            <a:spcBef>
              <a:spcPct val="0"/>
            </a:spcBef>
            <a:spcAft>
              <a:spcPct val="35000"/>
            </a:spcAft>
          </a:pPr>
          <a:r>
            <a:rPr lang="en-US" sz="1400" kern="1200" dirty="0"/>
            <a:t>-</a:t>
          </a:r>
          <a:r>
            <a:rPr lang="en-US" sz="1200" kern="1200" dirty="0"/>
            <a:t>Larger quantity over     longer period of time  </a:t>
          </a:r>
        </a:p>
        <a:p>
          <a:pPr lvl="0" algn="ctr" defTabSz="889000">
            <a:lnSpc>
              <a:spcPct val="90000"/>
            </a:lnSpc>
            <a:spcBef>
              <a:spcPct val="0"/>
            </a:spcBef>
            <a:spcAft>
              <a:spcPct val="35000"/>
            </a:spcAft>
          </a:pPr>
          <a:r>
            <a:rPr lang="en-US" sz="1200" kern="1200" dirty="0"/>
            <a:t>-Unsuccessful attempts to cutback or control </a:t>
          </a:r>
        </a:p>
        <a:p>
          <a:pPr lvl="0" algn="ctr" defTabSz="889000">
            <a:lnSpc>
              <a:spcPct val="90000"/>
            </a:lnSpc>
            <a:spcBef>
              <a:spcPct val="0"/>
            </a:spcBef>
            <a:spcAft>
              <a:spcPct val="35000"/>
            </a:spcAft>
          </a:pPr>
          <a:r>
            <a:rPr lang="en-US" sz="1200" kern="1200" dirty="0"/>
            <a:t>-Increased time spent</a:t>
          </a:r>
        </a:p>
      </dsp:txBody>
      <dsp:txXfrm>
        <a:off x="4063216" y="1224156"/>
        <a:ext cx="1664337" cy="1342277"/>
      </dsp:txXfrm>
    </dsp:sp>
    <dsp:sp modelId="{6C2F0D56-79BE-47A3-942E-8156C6953FEC}">
      <dsp:nvSpPr>
        <dsp:cNvPr id="0" name=""/>
        <dsp:cNvSpPr/>
      </dsp:nvSpPr>
      <dsp:spPr>
        <a:xfrm>
          <a:off x="1403805" y="225990"/>
          <a:ext cx="4966332" cy="5096718"/>
        </a:xfrm>
        <a:prstGeom prst="pie">
          <a:avLst>
            <a:gd name="adj1" fmla="val 1800000"/>
            <a:gd name="adj2" fmla="val 9000000"/>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u="sng" kern="1200" dirty="0"/>
            <a:t>Consequences</a:t>
          </a:r>
          <a:r>
            <a:rPr lang="en-US" sz="1400" u="none" kern="1200" dirty="0"/>
            <a:t>                                     </a:t>
          </a:r>
          <a:r>
            <a:rPr lang="en-US" sz="1400" u="none" kern="1200" dirty="0" smtClean="0"/>
            <a:t>a) Failure</a:t>
          </a:r>
          <a:r>
            <a:rPr lang="en-US" sz="1400" kern="1200" dirty="0" smtClean="0"/>
            <a:t> </a:t>
          </a:r>
          <a:r>
            <a:rPr lang="en-US" sz="1400" kern="1200" dirty="0"/>
            <a:t>to fulfill major role obligations  </a:t>
          </a:r>
        </a:p>
        <a:p>
          <a:pPr lvl="0" algn="ctr" defTabSz="889000">
            <a:lnSpc>
              <a:spcPct val="90000"/>
            </a:lnSpc>
            <a:spcBef>
              <a:spcPct val="0"/>
            </a:spcBef>
            <a:spcAft>
              <a:spcPct val="35000"/>
            </a:spcAft>
          </a:pPr>
          <a:r>
            <a:rPr lang="en-US" sz="1400" kern="1200" dirty="0" smtClean="0"/>
            <a:t>b) Social/Interpersonal </a:t>
          </a:r>
          <a:r>
            <a:rPr lang="en-US" sz="1400" kern="1200" dirty="0"/>
            <a:t>problems  </a:t>
          </a:r>
          <a:endParaRPr lang="en-US" sz="1400" kern="1200" dirty="0" smtClean="0"/>
        </a:p>
        <a:p>
          <a:pPr lvl="0" algn="ctr" defTabSz="889000">
            <a:lnSpc>
              <a:spcPct val="90000"/>
            </a:lnSpc>
            <a:spcBef>
              <a:spcPct val="0"/>
            </a:spcBef>
            <a:spcAft>
              <a:spcPct val="35000"/>
            </a:spcAft>
          </a:pPr>
          <a:r>
            <a:rPr lang="en-US" sz="1400" kern="1200" dirty="0" smtClean="0"/>
            <a:t>c) Activities </a:t>
          </a:r>
          <a:r>
            <a:rPr lang="en-US" sz="1400" kern="1200" dirty="0"/>
            <a:t>given </a:t>
          </a:r>
          <a:r>
            <a:rPr lang="en-US" sz="1400" kern="1200" dirty="0" smtClean="0"/>
            <a:t>up </a:t>
          </a:r>
        </a:p>
        <a:p>
          <a:pPr lvl="0" algn="ctr" defTabSz="889000">
            <a:lnSpc>
              <a:spcPct val="90000"/>
            </a:lnSpc>
            <a:spcBef>
              <a:spcPct val="0"/>
            </a:spcBef>
            <a:spcAft>
              <a:spcPct val="35000"/>
            </a:spcAft>
          </a:pPr>
          <a:r>
            <a:rPr lang="en-US" sz="1400" kern="1200" dirty="0" smtClean="0"/>
            <a:t>d) Use </a:t>
          </a:r>
          <a:r>
            <a:rPr lang="en-US" sz="1400" kern="1200" dirty="0"/>
            <a:t>in hazardous situations            </a:t>
          </a:r>
          <a:endParaRPr lang="en-US" sz="1400" kern="1200" dirty="0" smtClean="0"/>
        </a:p>
        <a:p>
          <a:pPr lvl="0" algn="ctr" defTabSz="889000">
            <a:lnSpc>
              <a:spcPct val="90000"/>
            </a:lnSpc>
            <a:spcBef>
              <a:spcPct val="0"/>
            </a:spcBef>
            <a:spcAft>
              <a:spcPct val="35000"/>
            </a:spcAft>
          </a:pPr>
          <a:r>
            <a:rPr lang="en-US" sz="1400" kern="1200" dirty="0" smtClean="0"/>
            <a:t>e) Physical </a:t>
          </a:r>
          <a:r>
            <a:rPr lang="en-US" sz="1400" kern="1200" dirty="0"/>
            <a:t>and psychological consequences</a:t>
          </a:r>
        </a:p>
      </dsp:txBody>
      <dsp:txXfrm>
        <a:off x="2586265" y="3532789"/>
        <a:ext cx="2660535" cy="1334854"/>
      </dsp:txXfrm>
    </dsp:sp>
    <dsp:sp modelId="{E730E64E-E29D-4E1F-B761-90949605AD49}">
      <dsp:nvSpPr>
        <dsp:cNvPr id="0" name=""/>
        <dsp:cNvSpPr/>
      </dsp:nvSpPr>
      <dsp:spPr>
        <a:xfrm>
          <a:off x="1496485" y="268455"/>
          <a:ext cx="4510050" cy="4510050"/>
        </a:xfrm>
        <a:prstGeom prst="pie">
          <a:avLst>
            <a:gd name="adj1" fmla="val 9000000"/>
            <a:gd name="adj2" fmla="val 1620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l" defTabSz="1066800">
            <a:lnSpc>
              <a:spcPct val="90000"/>
            </a:lnSpc>
            <a:spcBef>
              <a:spcPct val="0"/>
            </a:spcBef>
            <a:spcAft>
              <a:spcPct val="35000"/>
            </a:spcAft>
          </a:pPr>
          <a:r>
            <a:rPr lang="en-US" sz="2400" u="sng" kern="1200" dirty="0">
              <a:latin typeface="+mj-lt"/>
            </a:rPr>
            <a:t>Craving</a:t>
          </a:r>
        </a:p>
        <a:p>
          <a:pPr lvl="0" algn="ctr" defTabSz="1066800">
            <a:lnSpc>
              <a:spcPct val="90000"/>
            </a:lnSpc>
            <a:spcBef>
              <a:spcPct val="0"/>
            </a:spcBef>
            <a:spcAft>
              <a:spcPct val="35000"/>
            </a:spcAft>
          </a:pPr>
          <a:r>
            <a:rPr lang="en-US" sz="1400" u="none" kern="1200" dirty="0">
              <a:latin typeface="+mj-lt"/>
            </a:rPr>
            <a:t>-Craving</a:t>
          </a:r>
        </a:p>
        <a:p>
          <a:pPr lvl="0" algn="ctr" defTabSz="1066800">
            <a:lnSpc>
              <a:spcPct val="90000"/>
            </a:lnSpc>
            <a:spcBef>
              <a:spcPct val="0"/>
            </a:spcBef>
            <a:spcAft>
              <a:spcPct val="35000"/>
            </a:spcAft>
          </a:pPr>
          <a:r>
            <a:rPr lang="en-US" sz="1400" u="none" kern="1200" dirty="0">
              <a:latin typeface="+mj-lt"/>
            </a:rPr>
            <a:t>-Tolerance</a:t>
          </a:r>
        </a:p>
        <a:p>
          <a:pPr lvl="0" algn="ctr" defTabSz="1066800">
            <a:lnSpc>
              <a:spcPct val="90000"/>
            </a:lnSpc>
            <a:spcBef>
              <a:spcPct val="0"/>
            </a:spcBef>
            <a:spcAft>
              <a:spcPct val="35000"/>
            </a:spcAft>
          </a:pPr>
          <a:r>
            <a:rPr lang="en-US" sz="1400" u="none" kern="1200" dirty="0">
              <a:latin typeface="+mj-lt"/>
            </a:rPr>
            <a:t>-Withdrawal</a:t>
          </a:r>
        </a:p>
      </dsp:txBody>
      <dsp:txXfrm>
        <a:off x="2018899" y="1224156"/>
        <a:ext cx="1610732" cy="1342277"/>
      </dsp:txXfrm>
    </dsp:sp>
    <dsp:sp modelId="{A9F6ADAC-70FB-49AF-A5D7-FB1DA99B4692}">
      <dsp:nvSpPr>
        <dsp:cNvPr id="0" name=""/>
        <dsp:cNvSpPr/>
      </dsp:nvSpPr>
      <dsp:spPr>
        <a:xfrm>
          <a:off x="1777728" y="-9724"/>
          <a:ext cx="4929055" cy="5068437"/>
        </a:xfrm>
        <a:prstGeom prst="circularArrow">
          <a:avLst>
            <a:gd name="adj1" fmla="val 5085"/>
            <a:gd name="adj2" fmla="val 327528"/>
            <a:gd name="adj3" fmla="val 1472472"/>
            <a:gd name="adj4" fmla="val 16199432"/>
            <a:gd name="adj5" fmla="val 5932"/>
          </a:avLst>
        </a:prstGeom>
        <a:solidFill>
          <a:srgbClr val="0066CC"/>
        </a:solidFill>
        <a:ln>
          <a:noFill/>
        </a:ln>
        <a:effectLst/>
      </dsp:spPr>
      <dsp:style>
        <a:lnRef idx="0">
          <a:scrgbClr r="0" g="0" b="0"/>
        </a:lnRef>
        <a:fillRef idx="1">
          <a:scrgbClr r="0" g="0" b="0"/>
        </a:fillRef>
        <a:effectRef idx="0">
          <a:scrgbClr r="0" g="0" b="0"/>
        </a:effectRef>
        <a:fontRef idx="minor">
          <a:schemeClr val="lt1"/>
        </a:fontRef>
      </dsp:style>
    </dsp:sp>
    <dsp:sp modelId="{6D7AAC97-0279-4CE2-8EBB-2536D6171F8C}">
      <dsp:nvSpPr>
        <dsp:cNvPr id="0" name=""/>
        <dsp:cNvSpPr/>
      </dsp:nvSpPr>
      <dsp:spPr>
        <a:xfrm>
          <a:off x="1258856" y="696044"/>
          <a:ext cx="5068437" cy="5068437"/>
        </a:xfrm>
        <a:prstGeom prst="circularArrow">
          <a:avLst>
            <a:gd name="adj1" fmla="val 5085"/>
            <a:gd name="adj2" fmla="val 327528"/>
            <a:gd name="adj3" fmla="val 8671970"/>
            <a:gd name="adj4" fmla="val 1800502"/>
            <a:gd name="adj5" fmla="val 5932"/>
          </a:avLst>
        </a:prstGeom>
        <a:solidFill>
          <a:srgbClr val="0066CC"/>
        </a:solidFill>
        <a:ln>
          <a:noFill/>
        </a:ln>
        <a:effectLst/>
      </dsp:spPr>
      <dsp:style>
        <a:lnRef idx="0">
          <a:scrgbClr r="0" g="0" b="0"/>
        </a:lnRef>
        <a:fillRef idx="1">
          <a:scrgbClr r="0" g="0" b="0"/>
        </a:fillRef>
        <a:effectRef idx="0">
          <a:scrgbClr r="0" g="0" b="0"/>
        </a:effectRef>
        <a:fontRef idx="minor">
          <a:schemeClr val="lt1"/>
        </a:fontRef>
      </dsp:style>
    </dsp:sp>
    <dsp:sp modelId="{87B2BD31-864E-4874-8675-06A32B1CD29D}">
      <dsp:nvSpPr>
        <dsp:cNvPr id="0" name=""/>
        <dsp:cNvSpPr/>
      </dsp:nvSpPr>
      <dsp:spPr>
        <a:xfrm>
          <a:off x="1106579" y="-102172"/>
          <a:ext cx="5068437" cy="5068437"/>
        </a:xfrm>
        <a:prstGeom prst="circularArrow">
          <a:avLst>
            <a:gd name="adj1" fmla="val 5085"/>
            <a:gd name="adj2" fmla="val 327528"/>
            <a:gd name="adj3" fmla="val 15873039"/>
            <a:gd name="adj4" fmla="val 9000000"/>
            <a:gd name="adj5" fmla="val 5932"/>
          </a:avLst>
        </a:prstGeom>
        <a:solidFill>
          <a:srgbClr val="0066CC"/>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9" y="6"/>
            <a:ext cx="3042603" cy="465615"/>
          </a:xfrm>
          <a:prstGeom prst="rect">
            <a:avLst/>
          </a:prstGeom>
        </p:spPr>
        <p:txBody>
          <a:bodyPr vert="horz" lIns="91825" tIns="45909" rIns="91825" bIns="45909" rtlCol="0"/>
          <a:lstStyle>
            <a:lvl1pPr algn="l" fontAlgn="auto">
              <a:spcBef>
                <a:spcPts val="0"/>
              </a:spcBef>
              <a:spcAft>
                <a:spcPts val="0"/>
              </a:spcAft>
              <a:defRPr sz="1200" dirty="0">
                <a:latin typeface="+mn-lt"/>
                <a:cs typeface="+mn-cs"/>
              </a:defRPr>
            </a:lvl1pPr>
          </a:lstStyle>
          <a:p>
            <a:pPr>
              <a:defRPr/>
            </a:pPr>
            <a:endParaRPr lang="en-US" dirty="0"/>
          </a:p>
        </p:txBody>
      </p:sp>
      <p:sp>
        <p:nvSpPr>
          <p:cNvPr id="3" name="Date Placeholder 2"/>
          <p:cNvSpPr>
            <a:spLocks noGrp="1"/>
          </p:cNvSpPr>
          <p:nvPr>
            <p:ph type="dt" sz="quarter" idx="1"/>
          </p:nvPr>
        </p:nvSpPr>
        <p:spPr>
          <a:xfrm>
            <a:off x="3975741" y="6"/>
            <a:ext cx="3042603" cy="465615"/>
          </a:xfrm>
          <a:prstGeom prst="rect">
            <a:avLst/>
          </a:prstGeom>
        </p:spPr>
        <p:txBody>
          <a:bodyPr vert="horz" lIns="91825" tIns="45909" rIns="91825" bIns="45909" rtlCol="0"/>
          <a:lstStyle>
            <a:lvl1pPr algn="r" fontAlgn="auto">
              <a:spcBef>
                <a:spcPts val="0"/>
              </a:spcBef>
              <a:spcAft>
                <a:spcPts val="0"/>
              </a:spcAft>
              <a:defRPr sz="1200" smtClean="0">
                <a:latin typeface="+mn-lt"/>
                <a:cs typeface="+mn-cs"/>
              </a:defRPr>
            </a:lvl1pPr>
          </a:lstStyle>
          <a:p>
            <a:pPr>
              <a:defRPr/>
            </a:pPr>
            <a:fld id="{474459E1-DABA-4A93-984B-D2FAAC611687}" type="datetimeFigureOut">
              <a:rPr lang="en-US"/>
              <a:pPr>
                <a:defRPr/>
              </a:pPr>
              <a:t>4/21/2023</a:t>
            </a:fld>
            <a:endParaRPr lang="en-US" dirty="0"/>
          </a:p>
        </p:txBody>
      </p:sp>
      <p:sp>
        <p:nvSpPr>
          <p:cNvPr id="4" name="Footer Placeholder 3"/>
          <p:cNvSpPr>
            <a:spLocks noGrp="1"/>
          </p:cNvSpPr>
          <p:nvPr>
            <p:ph type="ftr" sz="quarter" idx="2"/>
          </p:nvPr>
        </p:nvSpPr>
        <p:spPr>
          <a:xfrm>
            <a:off x="9" y="8838727"/>
            <a:ext cx="3042603" cy="465615"/>
          </a:xfrm>
          <a:prstGeom prst="rect">
            <a:avLst/>
          </a:prstGeom>
        </p:spPr>
        <p:txBody>
          <a:bodyPr vert="horz" lIns="91825" tIns="45909" rIns="91825" bIns="45909" rtlCol="0" anchor="b"/>
          <a:lstStyle>
            <a:lvl1pPr algn="l" fontAlgn="auto">
              <a:spcBef>
                <a:spcPts val="0"/>
              </a:spcBef>
              <a:spcAft>
                <a:spcPts val="0"/>
              </a:spcAft>
              <a:defRPr sz="1200" dirty="0">
                <a:latin typeface="+mn-lt"/>
                <a:cs typeface="+mn-cs"/>
              </a:defRPr>
            </a:lvl1pPr>
          </a:lstStyle>
          <a:p>
            <a:pPr>
              <a:defRPr/>
            </a:pPr>
            <a:endParaRPr lang="en-US" dirty="0"/>
          </a:p>
        </p:txBody>
      </p:sp>
      <p:sp>
        <p:nvSpPr>
          <p:cNvPr id="5" name="Slide Number Placeholder 4"/>
          <p:cNvSpPr>
            <a:spLocks noGrp="1"/>
          </p:cNvSpPr>
          <p:nvPr>
            <p:ph type="sldNum" sz="quarter" idx="3"/>
          </p:nvPr>
        </p:nvSpPr>
        <p:spPr>
          <a:xfrm>
            <a:off x="3975741" y="8838727"/>
            <a:ext cx="3042603" cy="465615"/>
          </a:xfrm>
          <a:prstGeom prst="rect">
            <a:avLst/>
          </a:prstGeom>
        </p:spPr>
        <p:txBody>
          <a:bodyPr vert="horz" lIns="91825" tIns="45909" rIns="91825" bIns="45909" rtlCol="0" anchor="b"/>
          <a:lstStyle>
            <a:lvl1pPr algn="r" fontAlgn="auto">
              <a:spcBef>
                <a:spcPts val="0"/>
              </a:spcBef>
              <a:spcAft>
                <a:spcPts val="0"/>
              </a:spcAft>
              <a:defRPr sz="1200" smtClean="0">
                <a:latin typeface="+mn-lt"/>
                <a:cs typeface="+mn-cs"/>
              </a:defRPr>
            </a:lvl1pPr>
          </a:lstStyle>
          <a:p>
            <a:pPr>
              <a:defRPr/>
            </a:pPr>
            <a:fld id="{746B86B9-183D-4F1A-AF20-62FD2E693A89}" type="slidenum">
              <a:rPr lang="en-US"/>
              <a:pPr>
                <a:defRPr/>
              </a:pPr>
              <a:t>‹#›</a:t>
            </a:fld>
            <a:endParaRPr lang="en-US" dirty="0"/>
          </a:p>
        </p:txBody>
      </p:sp>
    </p:spTree>
    <p:extLst>
      <p:ext uri="{BB962C8B-B14F-4D97-AF65-F5344CB8AC3E}">
        <p14:creationId xmlns:p14="http://schemas.microsoft.com/office/powerpoint/2010/main" val="29395592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9" y="6"/>
            <a:ext cx="3042603" cy="465615"/>
          </a:xfrm>
          <a:prstGeom prst="rect">
            <a:avLst/>
          </a:prstGeom>
        </p:spPr>
        <p:txBody>
          <a:bodyPr vert="horz" lIns="93570" tIns="46783" rIns="93570" bIns="46783" rtlCol="0"/>
          <a:lstStyle>
            <a:lvl1pPr algn="l" fontAlgn="auto">
              <a:spcBef>
                <a:spcPts val="0"/>
              </a:spcBef>
              <a:spcAft>
                <a:spcPts val="0"/>
              </a:spcAft>
              <a:defRPr sz="1200" dirty="0">
                <a:latin typeface="+mn-lt"/>
                <a:cs typeface="+mn-cs"/>
              </a:defRPr>
            </a:lvl1pPr>
          </a:lstStyle>
          <a:p>
            <a:pPr>
              <a:defRPr/>
            </a:pPr>
            <a:endParaRPr lang="en-US" dirty="0"/>
          </a:p>
        </p:txBody>
      </p:sp>
      <p:sp>
        <p:nvSpPr>
          <p:cNvPr id="3" name="Date Placeholder 2"/>
          <p:cNvSpPr>
            <a:spLocks noGrp="1"/>
          </p:cNvSpPr>
          <p:nvPr>
            <p:ph type="dt" idx="1"/>
          </p:nvPr>
        </p:nvSpPr>
        <p:spPr>
          <a:xfrm>
            <a:off x="3975741" y="6"/>
            <a:ext cx="3042603" cy="465615"/>
          </a:xfrm>
          <a:prstGeom prst="rect">
            <a:avLst/>
          </a:prstGeom>
        </p:spPr>
        <p:txBody>
          <a:bodyPr vert="horz" lIns="93570" tIns="46783" rIns="93570" bIns="46783" rtlCol="0"/>
          <a:lstStyle>
            <a:lvl1pPr algn="r" fontAlgn="auto">
              <a:spcBef>
                <a:spcPts val="0"/>
              </a:spcBef>
              <a:spcAft>
                <a:spcPts val="0"/>
              </a:spcAft>
              <a:defRPr sz="1200" smtClean="0">
                <a:latin typeface="+mn-lt"/>
                <a:cs typeface="+mn-cs"/>
              </a:defRPr>
            </a:lvl1pPr>
          </a:lstStyle>
          <a:p>
            <a:pPr>
              <a:defRPr/>
            </a:pPr>
            <a:fld id="{E24D4654-CB86-4A77-846A-FA22C3A32683}" type="datetimeFigureOut">
              <a:rPr lang="en-US"/>
              <a:pPr>
                <a:defRPr/>
              </a:pPr>
              <a:t>4/21/2023</a:t>
            </a:fld>
            <a:endParaRPr lang="en-US" dirty="0"/>
          </a:p>
        </p:txBody>
      </p:sp>
      <p:sp>
        <p:nvSpPr>
          <p:cNvPr id="4" name="Slide Image Placeholder 3"/>
          <p:cNvSpPr>
            <a:spLocks noGrp="1" noRot="1" noChangeAspect="1"/>
          </p:cNvSpPr>
          <p:nvPr>
            <p:ph type="sldImg" idx="2"/>
          </p:nvPr>
        </p:nvSpPr>
        <p:spPr>
          <a:xfrm>
            <a:off x="1182688" y="696913"/>
            <a:ext cx="4654550" cy="3490912"/>
          </a:xfrm>
          <a:prstGeom prst="rect">
            <a:avLst/>
          </a:prstGeom>
          <a:noFill/>
          <a:ln w="12700">
            <a:solidFill>
              <a:prstClr val="black"/>
            </a:solidFill>
          </a:ln>
        </p:spPr>
        <p:txBody>
          <a:bodyPr vert="horz" lIns="93570" tIns="46783" rIns="93570" bIns="46783" rtlCol="0" anchor="ctr"/>
          <a:lstStyle/>
          <a:p>
            <a:pPr lvl="0"/>
            <a:endParaRPr lang="en-US" noProof="0" dirty="0"/>
          </a:p>
        </p:txBody>
      </p:sp>
      <p:sp>
        <p:nvSpPr>
          <p:cNvPr id="5" name="Notes Placeholder 4"/>
          <p:cNvSpPr>
            <a:spLocks noGrp="1"/>
          </p:cNvSpPr>
          <p:nvPr>
            <p:ph type="body" sz="quarter" idx="3"/>
          </p:nvPr>
        </p:nvSpPr>
        <p:spPr>
          <a:xfrm>
            <a:off x="702629" y="4420959"/>
            <a:ext cx="5614668" cy="4187349"/>
          </a:xfrm>
          <a:prstGeom prst="rect">
            <a:avLst/>
          </a:prstGeom>
        </p:spPr>
        <p:txBody>
          <a:bodyPr vert="horz" lIns="93570" tIns="46783" rIns="93570" bIns="46783"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9" y="8838727"/>
            <a:ext cx="3042603" cy="465615"/>
          </a:xfrm>
          <a:prstGeom prst="rect">
            <a:avLst/>
          </a:prstGeom>
        </p:spPr>
        <p:txBody>
          <a:bodyPr vert="horz" lIns="93570" tIns="46783" rIns="93570" bIns="46783" rtlCol="0" anchor="b"/>
          <a:lstStyle>
            <a:lvl1pPr algn="l" fontAlgn="auto">
              <a:spcBef>
                <a:spcPts val="0"/>
              </a:spcBef>
              <a:spcAft>
                <a:spcPts val="0"/>
              </a:spcAft>
              <a:defRPr sz="1200" dirty="0">
                <a:latin typeface="+mn-lt"/>
                <a:cs typeface="+mn-cs"/>
              </a:defRPr>
            </a:lvl1pPr>
          </a:lstStyle>
          <a:p>
            <a:pPr>
              <a:defRPr/>
            </a:pPr>
            <a:endParaRPr lang="en-US" dirty="0"/>
          </a:p>
        </p:txBody>
      </p:sp>
      <p:sp>
        <p:nvSpPr>
          <p:cNvPr id="7" name="Slide Number Placeholder 6"/>
          <p:cNvSpPr>
            <a:spLocks noGrp="1"/>
          </p:cNvSpPr>
          <p:nvPr>
            <p:ph type="sldNum" sz="quarter" idx="5"/>
          </p:nvPr>
        </p:nvSpPr>
        <p:spPr>
          <a:xfrm>
            <a:off x="3975741" y="8838727"/>
            <a:ext cx="3042603" cy="465615"/>
          </a:xfrm>
          <a:prstGeom prst="rect">
            <a:avLst/>
          </a:prstGeom>
        </p:spPr>
        <p:txBody>
          <a:bodyPr vert="horz" lIns="93570" tIns="46783" rIns="93570" bIns="46783" rtlCol="0" anchor="b"/>
          <a:lstStyle>
            <a:lvl1pPr algn="r" fontAlgn="auto">
              <a:spcBef>
                <a:spcPts val="0"/>
              </a:spcBef>
              <a:spcAft>
                <a:spcPts val="0"/>
              </a:spcAft>
              <a:defRPr sz="1200" smtClean="0">
                <a:latin typeface="+mn-lt"/>
                <a:cs typeface="+mn-cs"/>
              </a:defRPr>
            </a:lvl1pPr>
          </a:lstStyle>
          <a:p>
            <a:pPr>
              <a:defRPr/>
            </a:pPr>
            <a:fld id="{717E9CAF-CA78-4668-B94D-278349315C58}" type="slidenum">
              <a:rPr lang="en-US"/>
              <a:pPr>
                <a:defRPr/>
              </a:pPr>
              <a:t>‹#›</a:t>
            </a:fld>
            <a:endParaRPr lang="en-US" dirty="0"/>
          </a:p>
        </p:txBody>
      </p:sp>
    </p:spTree>
    <p:extLst>
      <p:ext uri="{BB962C8B-B14F-4D97-AF65-F5344CB8AC3E}">
        <p14:creationId xmlns:p14="http://schemas.microsoft.com/office/powerpoint/2010/main" val="98055530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sciencedirect.com.ezproxy.bu.edu/science/article/pii/S0196064416000056#bib18"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dea.gov/druginfo/ds.shtml"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17E9CAF-CA78-4668-B94D-278349315C58}" type="slidenum">
              <a:rPr lang="en-US" smtClean="0"/>
              <a:pPr>
                <a:defRPr/>
              </a:pPr>
              <a:t>1</a:t>
            </a:fld>
            <a:endParaRPr lang="en-US" dirty="0"/>
          </a:p>
        </p:txBody>
      </p:sp>
    </p:spTree>
    <p:extLst>
      <p:ext uri="{BB962C8B-B14F-4D97-AF65-F5344CB8AC3E}">
        <p14:creationId xmlns:p14="http://schemas.microsoft.com/office/powerpoint/2010/main" val="30297041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Cannabis use is roughly similar among Black and white individuals, however, Black individuals are </a:t>
            </a:r>
            <a:r>
              <a:rPr lang="en-US" sz="1200" dirty="0">
                <a:solidFill>
                  <a:srgbClr val="FF0000"/>
                </a:solidFill>
              </a:rPr>
              <a:t>3.73</a:t>
            </a:r>
            <a:r>
              <a:rPr lang="en-US" sz="1200" dirty="0"/>
              <a:t> times more likely to be arrested for possession of cannabis.</a:t>
            </a:r>
          </a:p>
          <a:p>
            <a:endParaRPr lang="en-US" dirty="0"/>
          </a:p>
        </p:txBody>
      </p:sp>
      <p:sp>
        <p:nvSpPr>
          <p:cNvPr id="4" name="Slide Number Placeholder 3"/>
          <p:cNvSpPr>
            <a:spLocks noGrp="1"/>
          </p:cNvSpPr>
          <p:nvPr>
            <p:ph type="sldNum" sz="quarter" idx="5"/>
          </p:nvPr>
        </p:nvSpPr>
        <p:spPr/>
        <p:txBody>
          <a:bodyPr/>
          <a:lstStyle/>
          <a:p>
            <a:fld id="{B4B08AA9-9625-4CB7-A411-7548E134D7E0}" type="slidenum">
              <a:rPr lang="en-US" smtClean="0"/>
              <a:t>12</a:t>
            </a:fld>
            <a:endParaRPr lang="en-US"/>
          </a:p>
        </p:txBody>
      </p:sp>
    </p:spTree>
    <p:extLst>
      <p:ext uri="{BB962C8B-B14F-4D97-AF65-F5344CB8AC3E}">
        <p14:creationId xmlns:p14="http://schemas.microsoft.com/office/powerpoint/2010/main" val="35005393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60B3B3D-12DB-41B2-AD88-7CA3670A3898}" type="slidenum">
              <a:rPr lang="en-US" smtClean="0"/>
              <a:pPr/>
              <a:t>13</a:t>
            </a:fld>
            <a:endParaRPr lang="en-US"/>
          </a:p>
        </p:txBody>
      </p:sp>
    </p:spTree>
    <p:extLst>
      <p:ext uri="{BB962C8B-B14F-4D97-AF65-F5344CB8AC3E}">
        <p14:creationId xmlns:p14="http://schemas.microsoft.com/office/powerpoint/2010/main" val="42145150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observed a doubling in ED visits for cyclic vomiting after the legalization of medical marijuana in Colorado in 2009 (41 per 113,262 visits </a:t>
            </a:r>
            <a:r>
              <a:rPr lang="en-US" dirty="0" err="1"/>
              <a:t>prelegalization</a:t>
            </a:r>
            <a:r>
              <a:rPr lang="en-US" dirty="0"/>
              <a:t> versus 87 per 129,095 visits </a:t>
            </a:r>
            <a:r>
              <a:rPr lang="en-US" dirty="0" err="1"/>
              <a:t>postlegalization</a:t>
            </a:r>
            <a:r>
              <a:rPr lang="en-US" dirty="0"/>
              <a:t>), although the absolute number of visits remained modest.</a:t>
            </a:r>
            <a:r>
              <a:rPr lang="en-US" baseline="30000" dirty="0">
                <a:hlinkClick r:id="rId3"/>
              </a:rPr>
              <a:t>18</a:t>
            </a:r>
            <a:endParaRPr lang="en-US" baseline="30000" dirty="0"/>
          </a:p>
          <a:p>
            <a:endParaRPr lang="en-US" baseline="30000" dirty="0"/>
          </a:p>
          <a:p>
            <a:endParaRPr lang="en-US" baseline="30000" dirty="0"/>
          </a:p>
          <a:p>
            <a:endParaRPr lang="en-US" baseline="30000" dirty="0"/>
          </a:p>
          <a:p>
            <a:r>
              <a:rPr lang="en-US" i="0" dirty="0"/>
              <a:t>Public service </a:t>
            </a:r>
            <a:r>
              <a:rPr lang="en-US" i="0" dirty="0" err="1"/>
              <a:t>annoucement</a:t>
            </a:r>
            <a:r>
              <a:rPr lang="en-US" i="0" dirty="0"/>
              <a:t> add about </a:t>
            </a:r>
            <a:r>
              <a:rPr lang="en-US" i="0" dirty="0" err="1"/>
              <a:t>cannibis</a:t>
            </a:r>
            <a:r>
              <a:rPr lang="en-US" i="0" baseline="0" dirty="0"/>
              <a:t> </a:t>
            </a:r>
            <a:r>
              <a:rPr lang="en-US" i="0" baseline="0" dirty="0" err="1"/>
              <a:t>hyperemsis</a:t>
            </a:r>
            <a:r>
              <a:rPr lang="en-US" i="0" baseline="0" dirty="0"/>
              <a:t> syndrome from </a:t>
            </a:r>
            <a:r>
              <a:rPr lang="en-US" i="1" dirty="0"/>
              <a:t>https://</a:t>
            </a:r>
            <a:r>
              <a:rPr lang="en-US" i="1" dirty="0" err="1"/>
              <a:t>www.</a:t>
            </a:r>
            <a:r>
              <a:rPr lang="en-US" b="1" i="1" dirty="0" err="1"/>
              <a:t>greenrushdaily</a:t>
            </a:r>
            <a:r>
              <a:rPr lang="en-US" i="1" dirty="0" err="1"/>
              <a:t>.com</a:t>
            </a:r>
            <a:r>
              <a:rPr lang="en-US" i="1" dirty="0"/>
              <a:t>/Green Rush Daily</a:t>
            </a:r>
            <a:r>
              <a:rPr lang="en-US" dirty="0"/>
              <a:t> is the voice of the cannabis revolution. Providing unbiased, uncensored marijuana news and information.</a:t>
            </a:r>
          </a:p>
        </p:txBody>
      </p:sp>
      <p:sp>
        <p:nvSpPr>
          <p:cNvPr id="4" name="Slide Number Placeholder 3"/>
          <p:cNvSpPr>
            <a:spLocks noGrp="1"/>
          </p:cNvSpPr>
          <p:nvPr>
            <p:ph type="sldNum" sz="quarter" idx="10"/>
          </p:nvPr>
        </p:nvSpPr>
        <p:spPr/>
        <p:txBody>
          <a:bodyPr/>
          <a:lstStyle/>
          <a:p>
            <a:fld id="{B4B08AA9-9625-4CB7-A411-7548E134D7E0}" type="slidenum">
              <a:rPr lang="en-US" smtClean="0"/>
              <a:t>14</a:t>
            </a:fld>
            <a:endParaRPr lang="en-US"/>
          </a:p>
        </p:txBody>
      </p:sp>
    </p:spTree>
    <p:extLst>
      <p:ext uri="{BB962C8B-B14F-4D97-AF65-F5344CB8AC3E}">
        <p14:creationId xmlns:p14="http://schemas.microsoft.com/office/powerpoint/2010/main" val="13835002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7354" indent="-87354">
              <a:lnSpc>
                <a:spcPct val="93000"/>
              </a:lnSpc>
              <a:spcBef>
                <a:spcPct val="0"/>
              </a:spcBef>
              <a:buSzPct val="45000"/>
              <a:tabLst>
                <a:tab pos="737654" algn="l"/>
                <a:tab pos="1475308" algn="l"/>
                <a:tab pos="2212962" algn="l"/>
                <a:tab pos="2950616" algn="l"/>
                <a:tab pos="3688271" algn="l"/>
                <a:tab pos="4425925" algn="l"/>
                <a:tab pos="5163579" algn="l"/>
              </a:tabLst>
            </a:pPr>
            <a:r>
              <a:rPr lang="en-GB" dirty="0">
                <a:latin typeface="Arial" pitchFamily="34" charset="0"/>
                <a:ea typeface="msgothic" charset="0"/>
                <a:cs typeface="msgothic" charset="0"/>
              </a:rPr>
              <a:t>Though</a:t>
            </a:r>
            <a:r>
              <a:rPr lang="en-GB" baseline="0" dirty="0">
                <a:latin typeface="Arial" pitchFamily="34" charset="0"/>
                <a:ea typeface="msgothic" charset="0"/>
                <a:cs typeface="msgothic" charset="0"/>
              </a:rPr>
              <a:t> addiction is concerning especially among individuals who start using in adolescence, so too are concerns about brain development. Here we show data from a  </a:t>
            </a:r>
            <a:endParaRPr lang="en-GB" dirty="0">
              <a:latin typeface="Arial" pitchFamily="34" charset="0"/>
              <a:ea typeface="msgothic" charset="0"/>
              <a:cs typeface="msgothic" charset="0"/>
            </a:endParaRPr>
          </a:p>
          <a:p>
            <a:pPr marL="87354" indent="-87354">
              <a:lnSpc>
                <a:spcPct val="93000"/>
              </a:lnSpc>
              <a:spcBef>
                <a:spcPct val="0"/>
              </a:spcBef>
              <a:buSzPct val="45000"/>
              <a:tabLst>
                <a:tab pos="737654" algn="l"/>
                <a:tab pos="1475308" algn="l"/>
                <a:tab pos="2212962" algn="l"/>
                <a:tab pos="2950616" algn="l"/>
                <a:tab pos="3688271" algn="l"/>
                <a:tab pos="4425925" algn="l"/>
                <a:tab pos="5163579" algn="l"/>
              </a:tabLst>
            </a:pPr>
            <a:r>
              <a:rPr lang="en-GB" dirty="0">
                <a:latin typeface="Arial" pitchFamily="34" charset="0"/>
                <a:ea typeface="msgothic" charset="0"/>
                <a:cs typeface="msgothic" charset="0"/>
              </a:rPr>
              <a:t>Prospective  birth cohort- which followed over 1000 individuals</a:t>
            </a:r>
            <a:r>
              <a:rPr lang="en-GB" baseline="0" dirty="0">
                <a:latin typeface="Arial" pitchFamily="34" charset="0"/>
                <a:ea typeface="msgothic" charset="0"/>
                <a:cs typeface="msgothic" charset="0"/>
              </a:rPr>
              <a:t> followed from birth to age 38, with multiple testing waves throughout this times period. </a:t>
            </a:r>
          </a:p>
          <a:p>
            <a:pPr marL="87354" indent="-87354">
              <a:lnSpc>
                <a:spcPct val="93000"/>
              </a:lnSpc>
              <a:spcBef>
                <a:spcPct val="0"/>
              </a:spcBef>
              <a:buSzPct val="45000"/>
              <a:tabLst>
                <a:tab pos="737654" algn="l"/>
                <a:tab pos="1475308" algn="l"/>
                <a:tab pos="2212962" algn="l"/>
                <a:tab pos="2950616" algn="l"/>
                <a:tab pos="3688271" algn="l"/>
                <a:tab pos="4425925" algn="l"/>
                <a:tab pos="5163579" algn="l"/>
              </a:tabLst>
            </a:pPr>
            <a:endParaRPr lang="en-GB" baseline="0" dirty="0">
              <a:latin typeface="Arial" pitchFamily="34" charset="0"/>
              <a:ea typeface="msgothic" charset="0"/>
              <a:cs typeface="msgothic" charset="0"/>
            </a:endParaRPr>
          </a:p>
          <a:p>
            <a:pPr marL="87354" indent="-87354">
              <a:lnSpc>
                <a:spcPct val="93000"/>
              </a:lnSpc>
              <a:spcBef>
                <a:spcPct val="0"/>
              </a:spcBef>
              <a:buSzPct val="45000"/>
              <a:tabLst>
                <a:tab pos="737654" algn="l"/>
                <a:tab pos="1475308" algn="l"/>
                <a:tab pos="2212962" algn="l"/>
                <a:tab pos="2950616" algn="l"/>
                <a:tab pos="3688271" algn="l"/>
                <a:tab pos="4425925" algn="l"/>
                <a:tab pos="5163579" algn="l"/>
              </a:tabLst>
            </a:pPr>
            <a:r>
              <a:rPr lang="en-GB" baseline="0" dirty="0">
                <a:latin typeface="Arial" pitchFamily="34" charset="0"/>
                <a:ea typeface="msgothic" charset="0"/>
                <a:cs typeface="msgothic" charset="0"/>
              </a:rPr>
              <a:t>This Figure shows </a:t>
            </a:r>
            <a:r>
              <a:rPr lang="en-GB" dirty="0">
                <a:latin typeface="Arial" pitchFamily="34" charset="0"/>
                <a:ea typeface="msgothic" charset="0"/>
                <a:cs typeface="msgothic" charset="0"/>
              </a:rPr>
              <a:t>Adolescent vulnerability in IQ decline.. Individuals with adolescent-onset cannabis use disorder,</a:t>
            </a:r>
            <a:r>
              <a:rPr lang="en-GB" baseline="0" dirty="0">
                <a:latin typeface="Arial" pitchFamily="34" charset="0"/>
                <a:ea typeface="msgothic" charset="0"/>
                <a:cs typeface="msgothic" charset="0"/>
              </a:rPr>
              <a:t> shown in </a:t>
            </a:r>
            <a:r>
              <a:rPr lang="en-GB" dirty="0">
                <a:latin typeface="Arial" pitchFamily="34" charset="0"/>
                <a:ea typeface="msgothic" charset="0"/>
                <a:cs typeface="msgothic" charset="0"/>
              </a:rPr>
              <a:t>black bars, experienced greater IQ decline than individuals with adult-onset cannabis use disorder,</a:t>
            </a:r>
            <a:r>
              <a:rPr lang="en-GB" baseline="0" dirty="0">
                <a:latin typeface="Arial" pitchFamily="34" charset="0"/>
                <a:ea typeface="msgothic" charset="0"/>
                <a:cs typeface="msgothic" charset="0"/>
              </a:rPr>
              <a:t> shown in </a:t>
            </a:r>
            <a:r>
              <a:rPr lang="en-GB" dirty="0" err="1">
                <a:latin typeface="Arial" pitchFamily="34" charset="0"/>
                <a:ea typeface="msgothic" charset="0"/>
                <a:cs typeface="msgothic" charset="0"/>
              </a:rPr>
              <a:t>gray</a:t>
            </a:r>
            <a:r>
              <a:rPr lang="en-GB" dirty="0">
                <a:latin typeface="Arial" pitchFamily="34" charset="0"/>
                <a:ea typeface="msgothic" charset="0"/>
                <a:cs typeface="msgothic" charset="0"/>
              </a:rPr>
              <a:t> bars. The IQ decline of individuals with </a:t>
            </a:r>
            <a:r>
              <a:rPr lang="en-GB" dirty="0" err="1">
                <a:latin typeface="Arial" pitchFamily="34" charset="0"/>
                <a:ea typeface="msgothic" charset="0"/>
                <a:cs typeface="msgothic" charset="0"/>
              </a:rPr>
              <a:t>cananbis</a:t>
            </a:r>
            <a:r>
              <a:rPr lang="en-GB" baseline="0" dirty="0">
                <a:latin typeface="Arial" pitchFamily="34" charset="0"/>
                <a:ea typeface="msgothic" charset="0"/>
                <a:cs typeface="msgothic" charset="0"/>
              </a:rPr>
              <a:t> use beginning in adolescence and persisting into adulthood </a:t>
            </a:r>
            <a:r>
              <a:rPr lang="en-GB" dirty="0">
                <a:latin typeface="Arial" pitchFamily="34" charset="0"/>
                <a:ea typeface="msgothic" charset="0"/>
                <a:cs typeface="msgothic" charset="0"/>
              </a:rPr>
              <a:t>corresponds to a loss of roughly</a:t>
            </a:r>
            <a:r>
              <a:rPr lang="en-GB" baseline="0" dirty="0">
                <a:latin typeface="Arial" pitchFamily="34" charset="0"/>
                <a:ea typeface="msgothic" charset="0"/>
                <a:cs typeface="msgothic" charset="0"/>
              </a:rPr>
              <a:t> </a:t>
            </a:r>
            <a:r>
              <a:rPr lang="en-GB" dirty="0">
                <a:latin typeface="Arial" pitchFamily="34" charset="0"/>
                <a:ea typeface="msgothic" charset="0"/>
                <a:cs typeface="msgothic" charset="0"/>
              </a:rPr>
              <a:t>8 IQ points. </a:t>
            </a:r>
          </a:p>
          <a:p>
            <a:pPr marL="87354" indent="-87354">
              <a:lnSpc>
                <a:spcPct val="93000"/>
              </a:lnSpc>
              <a:spcBef>
                <a:spcPct val="0"/>
              </a:spcBef>
              <a:buSzPct val="45000"/>
              <a:tabLst>
                <a:tab pos="737654" algn="l"/>
                <a:tab pos="1475308" algn="l"/>
                <a:tab pos="2212962" algn="l"/>
                <a:tab pos="2950616" algn="l"/>
                <a:tab pos="3688271" algn="l"/>
                <a:tab pos="4425925" algn="l"/>
                <a:tab pos="5163579" algn="l"/>
              </a:tabLst>
            </a:pPr>
            <a:endParaRPr lang="en-GB" dirty="0">
              <a:latin typeface="Arial" pitchFamily="34" charset="0"/>
              <a:ea typeface="msgothic" charset="0"/>
              <a:cs typeface="msgothic" charset="0"/>
            </a:endParaRPr>
          </a:p>
          <a:p>
            <a:pPr marL="87354" indent="-87354">
              <a:lnSpc>
                <a:spcPct val="93000"/>
              </a:lnSpc>
              <a:spcBef>
                <a:spcPct val="0"/>
              </a:spcBef>
              <a:buSzPct val="45000"/>
              <a:tabLst>
                <a:tab pos="737654" algn="l"/>
                <a:tab pos="1475308" algn="l"/>
                <a:tab pos="2212962" algn="l"/>
                <a:tab pos="2950616" algn="l"/>
                <a:tab pos="3688271" algn="l"/>
                <a:tab pos="4425925" algn="l"/>
                <a:tab pos="5163579" algn="l"/>
              </a:tabLst>
            </a:pPr>
            <a:r>
              <a:rPr lang="en-GB" dirty="0">
                <a:latin typeface="Arial" pitchFamily="34" charset="0"/>
                <a:ea typeface="msgothic" charset="0"/>
                <a:cs typeface="msgothic" charset="0"/>
              </a:rPr>
              <a:t>Follow up data</a:t>
            </a:r>
            <a:r>
              <a:rPr lang="en-GB" baseline="0" dirty="0">
                <a:latin typeface="Arial" pitchFamily="34" charset="0"/>
                <a:ea typeface="msgothic" charset="0"/>
                <a:cs typeface="msgothic" charset="0"/>
              </a:rPr>
              <a:t> </a:t>
            </a:r>
            <a:r>
              <a:rPr lang="en-US" dirty="0"/>
              <a:t>not shown here suggest that those who used cannabis heavily as teenagers and quit using as adults do not recover the lost IQ points.</a:t>
            </a:r>
            <a:r>
              <a:rPr lang="en-US" baseline="0" dirty="0"/>
              <a:t> Although the numbers of individuals who met criteria for CUD were relatively small over multiple testing waves, this trend has been replicated in other studies. </a:t>
            </a:r>
            <a:endParaRPr lang="en-GB" dirty="0">
              <a:latin typeface="Arial" pitchFamily="34" charset="0"/>
              <a:ea typeface="msgothic" charset="0"/>
              <a:cs typeface="msgothic" charset="0"/>
            </a:endParaRPr>
          </a:p>
          <a:p>
            <a:endParaRPr lang="en-US" dirty="0"/>
          </a:p>
          <a:p>
            <a:endParaRPr lang="en-US" dirty="0"/>
          </a:p>
        </p:txBody>
      </p:sp>
      <p:sp>
        <p:nvSpPr>
          <p:cNvPr id="4" name="Slide Number Placeholder 3"/>
          <p:cNvSpPr>
            <a:spLocks noGrp="1"/>
          </p:cNvSpPr>
          <p:nvPr>
            <p:ph type="sldNum" sz="quarter" idx="10"/>
          </p:nvPr>
        </p:nvSpPr>
        <p:spPr/>
        <p:txBody>
          <a:bodyPr/>
          <a:lstStyle/>
          <a:p>
            <a:fld id="{B4B08AA9-9625-4CB7-A411-7548E134D7E0}" type="slidenum">
              <a:rPr lang="en-US" smtClean="0"/>
              <a:t>17</a:t>
            </a:fld>
            <a:endParaRPr lang="en-US"/>
          </a:p>
        </p:txBody>
      </p:sp>
    </p:spTree>
    <p:extLst>
      <p:ext uri="{BB962C8B-B14F-4D97-AF65-F5344CB8AC3E}">
        <p14:creationId xmlns:p14="http://schemas.microsoft.com/office/powerpoint/2010/main" val="33573892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The National Academy of Science Engineering and Medicine report noted  that</a:t>
            </a:r>
          </a:p>
          <a:p>
            <a:pPr marL="0" indent="0">
              <a:buNone/>
            </a:pPr>
            <a:r>
              <a:rPr lang="en-US" b="1" dirty="0"/>
              <a:t>There is substantial evidence that:</a:t>
            </a:r>
            <a:endParaRPr lang="en-US" dirty="0"/>
          </a:p>
          <a:p>
            <a:r>
              <a:rPr lang="en-US" dirty="0"/>
              <a:t>Initiating cannabis use at an earlier age is a risk factor for the development of problem cannabis use</a:t>
            </a:r>
          </a:p>
          <a:p>
            <a:endParaRPr lang="en-US" dirty="0"/>
          </a:p>
        </p:txBody>
      </p:sp>
      <p:sp>
        <p:nvSpPr>
          <p:cNvPr id="4" name="Slide Number Placeholder 3"/>
          <p:cNvSpPr>
            <a:spLocks noGrp="1"/>
          </p:cNvSpPr>
          <p:nvPr>
            <p:ph type="sldNum" sz="quarter" idx="5"/>
          </p:nvPr>
        </p:nvSpPr>
        <p:spPr/>
        <p:txBody>
          <a:bodyPr/>
          <a:lstStyle/>
          <a:p>
            <a:fld id="{B4B08AA9-9625-4CB7-A411-7548E134D7E0}" type="slidenum">
              <a:rPr lang="en-US" smtClean="0"/>
              <a:t>21</a:t>
            </a:fld>
            <a:endParaRPr lang="en-US"/>
          </a:p>
        </p:txBody>
      </p:sp>
    </p:spTree>
    <p:extLst>
      <p:ext uri="{BB962C8B-B14F-4D97-AF65-F5344CB8AC3E}">
        <p14:creationId xmlns:p14="http://schemas.microsoft.com/office/powerpoint/2010/main" val="21669568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60B3B3D-12DB-41B2-AD88-7CA3670A3898}" type="slidenum">
              <a:rPr lang="en-US" smtClean="0"/>
              <a:pPr/>
              <a:t>22</a:t>
            </a:fld>
            <a:endParaRPr lang="en-US"/>
          </a:p>
        </p:txBody>
      </p:sp>
    </p:spTree>
    <p:extLst>
      <p:ext uri="{BB962C8B-B14F-4D97-AF65-F5344CB8AC3E}">
        <p14:creationId xmlns:p14="http://schemas.microsoft.com/office/powerpoint/2010/main" val="4107252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Absence</a:t>
            </a:r>
            <a:r>
              <a:rPr lang="en-US" baseline="0" dirty="0" smtClean="0"/>
              <a:t> of high-quality evidence that cannabis is effective for other types of insomnia; clinical trials ongoing</a:t>
            </a:r>
            <a:endParaRPr lang="en-US" dirty="0"/>
          </a:p>
        </p:txBody>
      </p:sp>
      <p:sp>
        <p:nvSpPr>
          <p:cNvPr id="4" name="Slide Number Placeholder 3"/>
          <p:cNvSpPr>
            <a:spLocks noGrp="1"/>
          </p:cNvSpPr>
          <p:nvPr>
            <p:ph type="sldNum" sz="quarter" idx="10"/>
          </p:nvPr>
        </p:nvSpPr>
        <p:spPr/>
        <p:txBody>
          <a:bodyPr/>
          <a:lstStyle/>
          <a:p>
            <a:pPr>
              <a:defRPr/>
            </a:pPr>
            <a:fld id="{717E9CAF-CA78-4668-B94D-278349315C58}" type="slidenum">
              <a:rPr lang="en-US" smtClean="0"/>
              <a:pPr>
                <a:defRPr/>
              </a:pPr>
              <a:t>23</a:t>
            </a:fld>
            <a:endParaRPr lang="en-US" dirty="0"/>
          </a:p>
        </p:txBody>
      </p:sp>
    </p:spTree>
    <p:extLst>
      <p:ext uri="{BB962C8B-B14F-4D97-AF65-F5344CB8AC3E}">
        <p14:creationId xmlns:p14="http://schemas.microsoft.com/office/powerpoint/2010/main" val="23390190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ONE EXAMPLE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There was moderate-quality evidence to support the use of</a:t>
            </a:r>
          </a:p>
          <a:p>
            <a:r>
              <a:rPr lang="en-US" sz="1200" b="0" i="0" u="none" strike="noStrike" kern="1200" baseline="0" dirty="0">
                <a:solidFill>
                  <a:schemeClr val="tx1"/>
                </a:solidFill>
                <a:latin typeface="+mn-lt"/>
                <a:ea typeface="+mn-ea"/>
                <a:cs typeface="+mn-cs"/>
              </a:rPr>
              <a:t>cannabinoids for the treatment of chronic pain and spasticity. There was low-quality evidence</a:t>
            </a:r>
          </a:p>
          <a:p>
            <a:r>
              <a:rPr lang="en-US" sz="1200" b="0" i="0" u="none" strike="noStrike" kern="1200" baseline="0" dirty="0">
                <a:solidFill>
                  <a:schemeClr val="tx1"/>
                </a:solidFill>
                <a:latin typeface="+mn-lt"/>
                <a:ea typeface="+mn-ea"/>
                <a:cs typeface="+mn-cs"/>
              </a:rPr>
              <a:t>suggesting that cannabinoids were associated with improvements in nausea and vomiting</a:t>
            </a:r>
          </a:p>
          <a:p>
            <a:r>
              <a:rPr lang="en-US" sz="1200" b="0" i="0" u="none" strike="noStrike" kern="1200" baseline="0" dirty="0">
                <a:solidFill>
                  <a:schemeClr val="tx1"/>
                </a:solidFill>
                <a:latin typeface="+mn-lt"/>
                <a:ea typeface="+mn-ea"/>
                <a:cs typeface="+mn-cs"/>
              </a:rPr>
              <a:t>due to chemotherapy, weight gain in HIV infection, sleep disorders, and Tourette syndrome.</a:t>
            </a:r>
          </a:p>
          <a:p>
            <a:r>
              <a:rPr lang="en-US" sz="1200" b="0" i="0" u="none" strike="noStrike" kern="1200" baseline="0" dirty="0">
                <a:solidFill>
                  <a:schemeClr val="tx1"/>
                </a:solidFill>
                <a:latin typeface="+mn-lt"/>
                <a:ea typeface="+mn-ea"/>
                <a:cs typeface="+mn-cs"/>
              </a:rPr>
              <a:t>Cannabinoids were associated with an increased risk of short-term AEs.</a:t>
            </a:r>
            <a:endParaRPr lang="en-US" sz="1200" dirty="0">
              <a:latin typeface="Helvetica" panose="020B0604020202020204" pitchFamily="34" charset="0"/>
            </a:endParaRPr>
          </a:p>
          <a:p>
            <a:endParaRPr lang="en-US" sz="1200" dirty="0">
              <a:latin typeface="Helvetica" panose="020B0604020202020204" pitchFamily="34" charset="0"/>
            </a:endParaRPr>
          </a:p>
          <a:p>
            <a:endParaRPr lang="en-US" sz="1200" dirty="0">
              <a:latin typeface="Helvetica" panose="020B0604020202020204" pitchFamily="34" charset="0"/>
            </a:endParaRPr>
          </a:p>
          <a:p>
            <a:endParaRPr lang="en-US" sz="1200" dirty="0">
              <a:latin typeface="Helvetica" panose="020B0604020202020204" pitchFamily="34" charset="0"/>
            </a:endParaRPr>
          </a:p>
          <a:p>
            <a:r>
              <a:rPr lang="en-US" sz="1200" dirty="0">
                <a:latin typeface="Helvetica" panose="020B0604020202020204" pitchFamily="34" charset="0"/>
              </a:rPr>
              <a:t>Improvement in </a:t>
            </a:r>
            <a:r>
              <a:rPr lang="en-US" sz="1200" dirty="0" err="1">
                <a:latin typeface="Helvetica" panose="020B0604020202020204" pitchFamily="34" charset="0"/>
              </a:rPr>
              <a:t>PainOdds</a:t>
            </a:r>
            <a:r>
              <a:rPr lang="en-US" sz="1200" dirty="0">
                <a:latin typeface="Helvetica" panose="020B0604020202020204" pitchFamily="34" charset="0"/>
              </a:rPr>
              <a:t> indicate 30% or greater improvement in pain with cannabinoid compared with placebo, stratified according to cannabinoid. The square data markers indicate odds ratios (ORs) from primary studies, with sizes reflecting the statistical weight of the study using random-effects meta-analysis. The horizontal lines indicate 95% CIs. The blue diamond data markers represent the subtotal and overall OR and 95% CI. The vertical dashed line shows the summary effect estimate, the dotted shows the line of no effect (OR = 1).</a:t>
            </a:r>
          </a:p>
          <a:p>
            <a:endParaRPr lang="en-US" sz="1200" dirty="0">
              <a:latin typeface="Helvetica" panose="020B0604020202020204" pitchFamily="34" charset="0"/>
            </a:endParaRPr>
          </a:p>
          <a:p>
            <a:endParaRPr lang="en-US" sz="1200" dirty="0">
              <a:latin typeface="Helvetica" panose="020B0604020202020204" pitchFamily="34" charset="0"/>
            </a:endParaRPr>
          </a:p>
          <a:p>
            <a:r>
              <a:rPr lang="en-US" sz="1200" dirty="0">
                <a:latin typeface="Helvetica" panose="020B0604020202020204" pitchFamily="34" charset="0"/>
              </a:rPr>
              <a:t>Change in Ashworth Score for Cannabinoid Compared With Placebo, Stratified According to </a:t>
            </a:r>
            <a:r>
              <a:rPr lang="en-US" sz="1200" dirty="0" err="1">
                <a:latin typeface="Helvetica" panose="020B0604020202020204" pitchFamily="34" charset="0"/>
              </a:rPr>
              <a:t>CannabinoidThe</a:t>
            </a:r>
            <a:r>
              <a:rPr lang="en-US" sz="1200" dirty="0">
                <a:latin typeface="Helvetica" panose="020B0604020202020204" pitchFamily="34" charset="0"/>
              </a:rPr>
              <a:t> square data markers indicate mean differences from primary studies, with sizes reflecting the statistical weight of the study using random-effects meta-analysis. The horizontal line indicate, 95% CIs. The blue diamond data markers represent the subtotal and overall weighted mean difference and 95% CI. The vertical dashed line shows the summary effect estimate, the solid vertical line shows the line of no effect (mean difference = 0).</a:t>
            </a:r>
          </a:p>
          <a:p>
            <a:endParaRPr lang="en-US" sz="1200" dirty="0">
              <a:latin typeface="Helvetica" panose="020B0604020202020204" pitchFamily="34" charset="0"/>
            </a:endParaRPr>
          </a:p>
          <a:p>
            <a:r>
              <a:rPr lang="en-US" sz="1200" dirty="0">
                <a:latin typeface="Helvetica" panose="020B0604020202020204" pitchFamily="34" charset="0"/>
              </a:rPr>
              <a:t>NOT Included</a:t>
            </a:r>
            <a:r>
              <a:rPr lang="en-US" sz="1200" baseline="0" dirty="0">
                <a:latin typeface="Helvetica" panose="020B0604020202020204" pitchFamily="34" charset="0"/>
              </a:rPr>
              <a:t> in the </a:t>
            </a:r>
            <a:r>
              <a:rPr lang="en-US" sz="1200" baseline="0" dirty="0" err="1">
                <a:latin typeface="Helvetica" panose="020B0604020202020204" pitchFamily="34" charset="0"/>
              </a:rPr>
              <a:t>spacticity</a:t>
            </a:r>
            <a:r>
              <a:rPr lang="en-US" sz="1200" baseline="0" dirty="0">
                <a:latin typeface="Helvetica" panose="020B0604020202020204" pitchFamily="34" charset="0"/>
              </a:rPr>
              <a:t> was the following study:</a:t>
            </a:r>
          </a:p>
          <a:p>
            <a:pPr marL="0" indent="0" defTabSz="914400">
              <a:buFontTx/>
              <a:buNone/>
            </a:pPr>
            <a:r>
              <a:rPr lang="en-US" b="1" kern="0" dirty="0"/>
              <a:t>The Cannabinoid Use in Progressive Inflammatory brain Disease (CUPID) trial: a </a:t>
            </a:r>
            <a:r>
              <a:rPr lang="en-US" b="1" kern="0" dirty="0" err="1"/>
              <a:t>randomised</a:t>
            </a:r>
            <a:r>
              <a:rPr lang="en-US" b="1" kern="0" dirty="0"/>
              <a:t> double-blind placebo-controlled parallel-group </a:t>
            </a:r>
            <a:r>
              <a:rPr lang="en-US" b="1" kern="0" dirty="0" err="1"/>
              <a:t>multicentre</a:t>
            </a:r>
            <a:r>
              <a:rPr lang="en-US" b="1" kern="0" dirty="0"/>
              <a:t> trial and economic evaluation of cannabinoids to slow progression in multiple sclerosis</a:t>
            </a:r>
          </a:p>
          <a:p>
            <a:pPr marL="0" indent="0" defTabSz="914400">
              <a:buFontTx/>
              <a:buNone/>
            </a:pPr>
            <a:endParaRPr lang="en-US" b="1" kern="0" dirty="0"/>
          </a:p>
          <a:p>
            <a:pPr marL="0" indent="0" defTabSz="914400">
              <a:buFontTx/>
              <a:buNone/>
            </a:pPr>
            <a:r>
              <a:rPr lang="en-US" i="1" kern="0" dirty="0"/>
              <a:t>Health Technology Assessment, No. 19.12; Feb 2015</a:t>
            </a:r>
            <a:endParaRPr lang="en-US" kern="0" dirty="0"/>
          </a:p>
          <a:p>
            <a:pPr marL="0" indent="0" defTabSz="914400">
              <a:buFontTx/>
              <a:buNone/>
            </a:pPr>
            <a:r>
              <a:rPr lang="en-US" kern="0" dirty="0"/>
              <a:t>Susan Ball, Jane Vickery, Jeremy Hobart, Dave Wright, Colin Green, James Shearer, Andrew Nunn, </a:t>
            </a:r>
            <a:r>
              <a:rPr lang="en-US" kern="0" dirty="0" err="1"/>
              <a:t>Mayam</a:t>
            </a:r>
            <a:r>
              <a:rPr lang="en-US" kern="0" dirty="0"/>
              <a:t> Gomez Cano, David MacManus, David </a:t>
            </a:r>
            <a:r>
              <a:rPr lang="en-US" kern="0" dirty="0" err="1"/>
              <a:t>Miller,Shahrukh</a:t>
            </a:r>
            <a:r>
              <a:rPr lang="en-US" kern="0" dirty="0"/>
              <a:t> </a:t>
            </a:r>
            <a:r>
              <a:rPr lang="en-US" kern="0" dirty="0" err="1"/>
              <a:t>Mallik</a:t>
            </a:r>
            <a:r>
              <a:rPr lang="en-US" kern="0" dirty="0"/>
              <a:t>, and John </a:t>
            </a:r>
            <a:r>
              <a:rPr lang="en-US" kern="0" dirty="0" err="1"/>
              <a:t>Zajicek</a:t>
            </a:r>
            <a:r>
              <a:rPr lang="en-US" kern="0" dirty="0"/>
              <a:t>.</a:t>
            </a:r>
          </a:p>
          <a:p>
            <a:pPr defTabSz="914400"/>
            <a:endParaRPr lang="en-US" kern="0" dirty="0"/>
          </a:p>
          <a:p>
            <a:pPr marL="0" indent="0" defTabSz="914400">
              <a:buFontTx/>
              <a:buNone/>
            </a:pPr>
            <a:r>
              <a:rPr lang="en-US" sz="1800" b="1" i="1" kern="0" dirty="0"/>
              <a:t>Headline</a:t>
            </a:r>
          </a:p>
          <a:p>
            <a:pPr marL="0" indent="0" defTabSz="914400">
              <a:buFontTx/>
              <a:buNone/>
            </a:pPr>
            <a:r>
              <a:rPr lang="en-US" sz="1800" i="1" kern="0" dirty="0"/>
              <a:t>The study found that oral </a:t>
            </a:r>
            <a:r>
              <a:rPr lang="en-US" sz="1800" i="1" kern="0" dirty="0" err="1"/>
              <a:t>dronabinol</a:t>
            </a:r>
            <a:r>
              <a:rPr lang="en-US" sz="1800" i="1" kern="0" dirty="0"/>
              <a:t> did not slow down the progression of progressive multiple sclerosis. No major safety concerns were identified in the use of </a:t>
            </a:r>
            <a:r>
              <a:rPr lang="en-US" sz="1800" i="1" kern="0" dirty="0" err="1"/>
              <a:t>dronabinol</a:t>
            </a:r>
            <a:endParaRPr lang="en-US" dirty="0"/>
          </a:p>
        </p:txBody>
      </p:sp>
      <p:sp>
        <p:nvSpPr>
          <p:cNvPr id="4" name="Slide Number Placeholder 3"/>
          <p:cNvSpPr>
            <a:spLocks noGrp="1"/>
          </p:cNvSpPr>
          <p:nvPr>
            <p:ph type="sldNum" sz="quarter" idx="10"/>
          </p:nvPr>
        </p:nvSpPr>
        <p:spPr/>
        <p:txBody>
          <a:bodyPr/>
          <a:lstStyle/>
          <a:p>
            <a:fld id="{B4B08AA9-9625-4CB7-A411-7548E134D7E0}" type="slidenum">
              <a:rPr lang="en-US" smtClean="0"/>
              <a:t>24</a:t>
            </a:fld>
            <a:endParaRPr lang="en-US"/>
          </a:p>
        </p:txBody>
      </p:sp>
    </p:spTree>
    <p:extLst>
      <p:ext uri="{BB962C8B-B14F-4D97-AF65-F5344CB8AC3E}">
        <p14:creationId xmlns:p14="http://schemas.microsoft.com/office/powerpoint/2010/main" val="41075951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60B3B3D-12DB-41B2-AD88-7CA3670A3898}" type="slidenum">
              <a:rPr lang="en-US" smtClean="0"/>
              <a:pPr/>
              <a:t>26</a:t>
            </a:fld>
            <a:endParaRPr lang="en-US"/>
          </a:p>
        </p:txBody>
      </p:sp>
    </p:spTree>
    <p:extLst>
      <p:ext uri="{BB962C8B-B14F-4D97-AF65-F5344CB8AC3E}">
        <p14:creationId xmlns:p14="http://schemas.microsoft.com/office/powerpoint/2010/main" val="7512998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Cannabis use increases incidence</a:t>
            </a:r>
            <a:r>
              <a:rPr lang="en-US" baseline="0" dirty="0" smtClean="0"/>
              <a:t> of social anxiety disorder (Blanco, JAMA Psych 2016)</a:t>
            </a:r>
          </a:p>
          <a:p>
            <a:r>
              <a:rPr lang="en-US" baseline="0" dirty="0" smtClean="0"/>
              <a:t>Cannabis not associated with weight gain</a:t>
            </a:r>
          </a:p>
          <a:p>
            <a:r>
              <a:rPr lang="en-US" baseline="0" dirty="0" smtClean="0"/>
              <a:t>But alcohol is</a:t>
            </a:r>
          </a:p>
          <a:p>
            <a:r>
              <a:rPr lang="en-US" baseline="0" dirty="0" smtClean="0"/>
              <a:t>Cannabis edibles associated with ingestion of more THC</a:t>
            </a:r>
          </a:p>
          <a:p>
            <a:r>
              <a:rPr lang="en-US" baseline="0" dirty="0" smtClean="0"/>
              <a:t>Mixed evidence for insomnia, RCTs in process</a:t>
            </a:r>
          </a:p>
          <a:p>
            <a:r>
              <a:rPr lang="en-US" baseline="0" dirty="0" smtClean="0"/>
              <a:t>Could shift to a greater balance of CBD vs THC</a:t>
            </a:r>
            <a:endParaRPr lang="en-US" dirty="0"/>
          </a:p>
        </p:txBody>
      </p:sp>
      <p:sp>
        <p:nvSpPr>
          <p:cNvPr id="4" name="Slide Number Placeholder 3"/>
          <p:cNvSpPr>
            <a:spLocks noGrp="1"/>
          </p:cNvSpPr>
          <p:nvPr>
            <p:ph type="sldNum" sz="quarter" idx="10"/>
          </p:nvPr>
        </p:nvSpPr>
        <p:spPr/>
        <p:txBody>
          <a:bodyPr/>
          <a:lstStyle/>
          <a:p>
            <a:pPr>
              <a:defRPr/>
            </a:pPr>
            <a:fld id="{717E9CAF-CA78-4668-B94D-278349315C58}" type="slidenum">
              <a:rPr lang="en-US" smtClean="0"/>
              <a:pPr>
                <a:defRPr/>
              </a:pPr>
              <a:t>28</a:t>
            </a:fld>
            <a:endParaRPr lang="en-US" dirty="0"/>
          </a:p>
        </p:txBody>
      </p:sp>
    </p:spTree>
    <p:extLst>
      <p:ext uri="{BB962C8B-B14F-4D97-AF65-F5344CB8AC3E}">
        <p14:creationId xmlns:p14="http://schemas.microsoft.com/office/powerpoint/2010/main" val="35256827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60B3B3D-12DB-41B2-AD88-7CA3670A3898}" type="slidenum">
              <a:rPr lang="en-US" smtClean="0"/>
              <a:pPr/>
              <a:t>3</a:t>
            </a:fld>
            <a:endParaRPr lang="en-US"/>
          </a:p>
        </p:txBody>
      </p:sp>
    </p:spTree>
    <p:extLst>
      <p:ext uri="{BB962C8B-B14F-4D97-AF65-F5344CB8AC3E}">
        <p14:creationId xmlns:p14="http://schemas.microsoft.com/office/powerpoint/2010/main" val="41750142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B08AA9-9625-4CB7-A411-7548E134D7E0}" type="slidenum">
              <a:rPr lang="en-US" smtClean="0"/>
              <a:t>29</a:t>
            </a:fld>
            <a:endParaRPr lang="en-US"/>
          </a:p>
        </p:txBody>
      </p:sp>
    </p:spTree>
    <p:extLst>
      <p:ext uri="{BB962C8B-B14F-4D97-AF65-F5344CB8AC3E}">
        <p14:creationId xmlns:p14="http://schemas.microsoft.com/office/powerpoint/2010/main" val="27022826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B08AA9-9625-4CB7-A411-7548E134D7E0}" type="slidenum">
              <a:rPr lang="en-US" smtClean="0"/>
              <a:t>30</a:t>
            </a:fld>
            <a:endParaRPr lang="en-US"/>
          </a:p>
        </p:txBody>
      </p:sp>
    </p:spTree>
    <p:extLst>
      <p:ext uri="{BB962C8B-B14F-4D97-AF65-F5344CB8AC3E}">
        <p14:creationId xmlns:p14="http://schemas.microsoft.com/office/powerpoint/2010/main" val="40949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B08AA9-9625-4CB7-A411-7548E134D7E0}" type="slidenum">
              <a:rPr lang="en-US" smtClean="0"/>
              <a:t>31</a:t>
            </a:fld>
            <a:endParaRPr lang="en-US"/>
          </a:p>
        </p:txBody>
      </p:sp>
    </p:spTree>
    <p:extLst>
      <p:ext uri="{BB962C8B-B14F-4D97-AF65-F5344CB8AC3E}">
        <p14:creationId xmlns:p14="http://schemas.microsoft.com/office/powerpoint/2010/main" val="36101688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60B3B3D-12DB-41B2-AD88-7CA3670A3898}" type="slidenum">
              <a:rPr lang="en-US" smtClean="0"/>
              <a:pPr/>
              <a:t>4</a:t>
            </a:fld>
            <a:endParaRPr lang="en-US"/>
          </a:p>
        </p:txBody>
      </p:sp>
    </p:spTree>
    <p:extLst>
      <p:ext uri="{BB962C8B-B14F-4D97-AF65-F5344CB8AC3E}">
        <p14:creationId xmlns:p14="http://schemas.microsoft.com/office/powerpoint/2010/main" val="12864627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B08AA9-9625-4CB7-A411-7548E134D7E0}" type="slidenum">
              <a:rPr lang="en-US" smtClean="0"/>
              <a:t>5</a:t>
            </a:fld>
            <a:endParaRPr lang="en-US"/>
          </a:p>
        </p:txBody>
      </p:sp>
    </p:spTree>
    <p:extLst>
      <p:ext uri="{BB962C8B-B14F-4D97-AF65-F5344CB8AC3E}">
        <p14:creationId xmlns:p14="http://schemas.microsoft.com/office/powerpoint/2010/main" val="11268474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BEFORE WE GET INTO THE Policy implications and ADVERSE HEALTH EFFECTS, WE NEED TO GET ON THE SAME PAGE REGARDING TERMINOLOGY AND DSM5 DIAGNOSES</a:t>
            </a:r>
          </a:p>
          <a:p>
            <a:endParaRPr lang="en-US" dirty="0"/>
          </a:p>
          <a:p>
            <a:r>
              <a:rPr lang="en-US" dirty="0"/>
              <a:t>DSM 5 combines abuse and</a:t>
            </a:r>
            <a:r>
              <a:rPr lang="en-US" baseline="0" dirty="0"/>
              <a:t> dependence into a single construct called substance use disorder with certain modifiers for mild, moderate or server. </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 problematic pattern of cannabis use leading to clinically significant impairment or distress, as manifested by two or more of the following within a 12-month period:</a:t>
            </a:r>
          </a:p>
          <a:p>
            <a:endParaRPr lang="en-US" dirty="0"/>
          </a:p>
          <a:p>
            <a:r>
              <a:rPr lang="en-US" dirty="0"/>
              <a:t>Mild: Two to three symptoms</a:t>
            </a:r>
          </a:p>
          <a:p>
            <a:r>
              <a:rPr lang="en-US" dirty="0"/>
              <a:t>Moderate: Four to five symptoms</a:t>
            </a:r>
          </a:p>
          <a:p>
            <a:r>
              <a:rPr lang="en-US" dirty="0"/>
              <a:t>Severe: Six or more symptoms</a:t>
            </a:r>
          </a:p>
          <a:p>
            <a:endParaRPr lang="en-US" dirty="0"/>
          </a:p>
        </p:txBody>
      </p:sp>
      <p:sp>
        <p:nvSpPr>
          <p:cNvPr id="4" name="Slide Number Placeholder 3"/>
          <p:cNvSpPr>
            <a:spLocks noGrp="1"/>
          </p:cNvSpPr>
          <p:nvPr>
            <p:ph type="sldNum" sz="quarter" idx="10"/>
          </p:nvPr>
        </p:nvSpPr>
        <p:spPr/>
        <p:txBody>
          <a:bodyPr/>
          <a:lstStyle/>
          <a:p>
            <a:fld id="{E60B3B3D-12DB-41B2-AD88-7CA3670A3898}" type="slidenum">
              <a:rPr lang="en-US" smtClean="0"/>
              <a:pPr/>
              <a:t>7</a:t>
            </a:fld>
            <a:endParaRPr lang="en-US"/>
          </a:p>
        </p:txBody>
      </p:sp>
    </p:spTree>
    <p:extLst>
      <p:ext uri="{BB962C8B-B14F-4D97-AF65-F5344CB8AC3E}">
        <p14:creationId xmlns:p14="http://schemas.microsoft.com/office/powerpoint/2010/main" val="25241592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TIMELY:</a:t>
            </a:r>
            <a:r>
              <a:rPr lang="en-US" baseline="0" dirty="0"/>
              <a:t> Just added to DSM IV</a:t>
            </a:r>
          </a:p>
          <a:p>
            <a:endParaRPr lang="en-US" baseline="0" dirty="0"/>
          </a:p>
          <a:p>
            <a:r>
              <a:rPr lang="en-US" baseline="0" dirty="0"/>
              <a:t>NEED TO INCLUDE: </a:t>
            </a:r>
          </a:p>
          <a:p>
            <a:endParaRPr lang="en-US" baseline="0" dirty="0"/>
          </a:p>
          <a:p>
            <a:r>
              <a:rPr lang="en-US" dirty="0"/>
              <a:t>The signs or symptoms cause clinically significant distress or impairment in social, occupational, or other important areas of functioning</a:t>
            </a:r>
          </a:p>
          <a:p>
            <a:r>
              <a:rPr lang="en-US" dirty="0"/>
              <a:t>The signs or symptoms are not attributable to another medical condition and are not better explained by another mental disorder, including intoxication or withdrawal from another substance</a:t>
            </a:r>
          </a:p>
          <a:p>
            <a:endParaRPr lang="en-US" dirty="0"/>
          </a:p>
          <a:p>
            <a:r>
              <a:rPr lang="en-US" dirty="0"/>
              <a:t>Symptoms generally resolve in 7-14 days</a:t>
            </a:r>
            <a:r>
              <a:rPr lang="en-US" baseline="0" dirty="0"/>
              <a:t> but </a:t>
            </a:r>
            <a:r>
              <a:rPr lang="en-US" dirty="0"/>
              <a:t>may persist for weeks.</a:t>
            </a:r>
            <a:r>
              <a:rPr lang="en-US" baseline="0" dirty="0"/>
              <a:t> </a:t>
            </a:r>
            <a:endParaRPr lang="en-US" dirty="0"/>
          </a:p>
        </p:txBody>
      </p:sp>
      <p:sp>
        <p:nvSpPr>
          <p:cNvPr id="4" name="Slide Number Placeholder 3"/>
          <p:cNvSpPr>
            <a:spLocks noGrp="1"/>
          </p:cNvSpPr>
          <p:nvPr>
            <p:ph type="sldNum" sz="quarter" idx="10"/>
          </p:nvPr>
        </p:nvSpPr>
        <p:spPr/>
        <p:txBody>
          <a:bodyPr/>
          <a:lstStyle/>
          <a:p>
            <a:fld id="{E60B3B3D-12DB-41B2-AD88-7CA3670A3898}" type="slidenum">
              <a:rPr lang="en-US" smtClean="0"/>
              <a:pPr/>
              <a:t>8</a:t>
            </a:fld>
            <a:endParaRPr lang="en-US"/>
          </a:p>
        </p:txBody>
      </p:sp>
    </p:spTree>
    <p:extLst>
      <p:ext uri="{BB962C8B-B14F-4D97-AF65-F5344CB8AC3E}">
        <p14:creationId xmlns:p14="http://schemas.microsoft.com/office/powerpoint/2010/main" val="36608410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60B3B3D-12DB-41B2-AD88-7CA3670A3898}" type="slidenum">
              <a:rPr lang="en-US" smtClean="0"/>
              <a:pPr/>
              <a:t>9</a:t>
            </a:fld>
            <a:endParaRPr lang="en-US"/>
          </a:p>
        </p:txBody>
      </p:sp>
    </p:spTree>
    <p:extLst>
      <p:ext uri="{BB962C8B-B14F-4D97-AF65-F5344CB8AC3E}">
        <p14:creationId xmlns:p14="http://schemas.microsoft.com/office/powerpoint/2010/main" val="25884432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90000"/>
              <a:buFont typeface="Arial" panose="020B0604020202020204" pitchFamily="34" charset="0"/>
              <a:buNone/>
            </a:pPr>
            <a:endParaRPr lang="en-US" dirty="0"/>
          </a:p>
          <a:p>
            <a:pPr>
              <a:buSzPct val="90000"/>
              <a:buFont typeface="Arial" panose="020B0604020202020204" pitchFamily="34" charset="0"/>
              <a:buChar char="•"/>
            </a:pPr>
            <a:r>
              <a:rPr lang="en-US" dirty="0"/>
              <a:t>1970: Controlled Substances Act passed by Congress, cannabis is listed as schedule I drug (</a:t>
            </a:r>
            <a:r>
              <a:rPr lang="en-US" i="1" dirty="0"/>
              <a:t>i.e. no currently accepted medical use, high potential for abuse, and a lack of accepted safety even under medical supervision</a:t>
            </a:r>
            <a:r>
              <a:rPr lang="en-US" dirty="0"/>
              <a:t>)</a:t>
            </a:r>
          </a:p>
          <a:p>
            <a:pPr>
              <a:buFont typeface="Arial" panose="020B0604020202020204" pitchFamily="34" charset="0"/>
              <a:buChar char="•"/>
            </a:pPr>
            <a:endParaRPr lang="en-US" sz="800" dirty="0"/>
          </a:p>
          <a:p>
            <a:pPr>
              <a:buSzPct val="90000"/>
              <a:buFont typeface="Arial" panose="020B0604020202020204" pitchFamily="34" charset="0"/>
              <a:buChar char="•"/>
            </a:pPr>
            <a:r>
              <a:rPr lang="en-US" dirty="0"/>
              <a:t>1985: </a:t>
            </a:r>
            <a:r>
              <a:rPr lang="en-US" dirty="0" err="1"/>
              <a:t>dronabinol</a:t>
            </a:r>
            <a:r>
              <a:rPr lang="en-US" dirty="0"/>
              <a:t> or </a:t>
            </a:r>
            <a:r>
              <a:rPr lang="en-US" dirty="0" err="1"/>
              <a:t>Marinol</a:t>
            </a:r>
            <a:r>
              <a:rPr lang="en-US" dirty="0"/>
              <a:t> (synthetic THC)  approved in the US for treatment of intractable nausea</a:t>
            </a:r>
          </a:p>
          <a:p>
            <a:pPr>
              <a:buSzPct val="90000"/>
              <a:buFont typeface="Arial" panose="020B0604020202020204" pitchFamily="34" charset="0"/>
              <a:buChar char="•"/>
            </a:pPr>
            <a:endParaRPr lang="en-US" sz="800" dirty="0"/>
          </a:p>
          <a:p>
            <a:pPr>
              <a:buSzPct val="90000"/>
              <a:buFont typeface="Arial" panose="020B0604020202020204" pitchFamily="34" charset="0"/>
              <a:buChar char="•"/>
            </a:pPr>
            <a:endParaRPr lang="en-US" sz="800" dirty="0"/>
          </a:p>
          <a:p>
            <a:pPr>
              <a:buSzPct val="90000"/>
              <a:buFont typeface="Arial" panose="020B0604020202020204" pitchFamily="34" charset="0"/>
              <a:buChar char="•"/>
            </a:pPr>
            <a:r>
              <a:rPr lang="en-US" dirty="0"/>
              <a:t>Between 1996-2022:</a:t>
            </a:r>
            <a:r>
              <a:rPr lang="en-US" sz="1200" dirty="0"/>
              <a:t>18 states + DC and Guam legalized; 16 states medical; 13 states decriminalized</a:t>
            </a:r>
            <a:endParaRPr lang="en-US" dirty="0"/>
          </a:p>
          <a:p>
            <a:pPr>
              <a:buClrTx/>
              <a:buSzPct val="90000"/>
            </a:pPr>
            <a:endParaRPr lang="en-US" dirty="0"/>
          </a:p>
          <a:p>
            <a:pPr>
              <a:buClrTx/>
              <a:buSzPct val="90000"/>
            </a:pPr>
            <a:r>
              <a:rPr lang="en-US" dirty="0"/>
              <a:t>On the federal level: </a:t>
            </a:r>
          </a:p>
          <a:p>
            <a:r>
              <a:rPr lang="en-US" u="sng" dirty="0"/>
              <a:t>In 2005:  Supreme Court decision (Gonzales v. </a:t>
            </a:r>
            <a:r>
              <a:rPr lang="en-US" u="sng" dirty="0" err="1"/>
              <a:t>Raich</a:t>
            </a:r>
            <a:r>
              <a:rPr lang="en-US" u="sng" dirty="0"/>
              <a:t>) </a:t>
            </a:r>
          </a:p>
          <a:p>
            <a:r>
              <a:rPr lang="en-US" dirty="0"/>
              <a:t>Regardless of state laws, federal law enforcement has the authority under the CSA to arrest and prosecute physicians who prescribe or dispense marijuana and patients who possess or cultivate it.</a:t>
            </a:r>
          </a:p>
          <a:p>
            <a:endParaRPr lang="en-US" dirty="0"/>
          </a:p>
          <a:p>
            <a:r>
              <a:rPr lang="en-US" u="sng" dirty="0"/>
              <a:t>In 2009: Department of Justice</a:t>
            </a:r>
          </a:p>
          <a:p>
            <a:r>
              <a:rPr lang="en-US" dirty="0"/>
              <a:t>Issued a memorandum to U.S. Attorneys stating that federal resources should not be used to prosecute providers and patients whose actions comply with their states’ laws permitting medical use of marijuana.</a:t>
            </a:r>
          </a:p>
          <a:p>
            <a:endParaRPr lang="en-US" dirty="0"/>
          </a:p>
          <a:p>
            <a:r>
              <a:rPr lang="en-US" u="sng" dirty="0"/>
              <a:t>Between</a:t>
            </a:r>
            <a:r>
              <a:rPr lang="en-US" u="sng" baseline="0" dirty="0"/>
              <a:t> </a:t>
            </a:r>
            <a:r>
              <a:rPr lang="en-US" u="sng" dirty="0"/>
              <a:t>2008-2010: several medical organizations including the IOM, ACP, AMA individually</a:t>
            </a:r>
          </a:p>
          <a:p>
            <a:r>
              <a:rPr lang="en-US" dirty="0"/>
              <a:t>Petitioned DEA/FDA to reschedule marijuana to schedule II …it remains schedule I to this day</a:t>
            </a:r>
          </a:p>
          <a:p>
            <a:endParaRPr lang="en-US" u="sng" dirty="0"/>
          </a:p>
          <a:p>
            <a:r>
              <a:rPr lang="en-US" u="sng" dirty="0"/>
              <a:t>Jan</a:t>
            </a:r>
            <a:r>
              <a:rPr lang="en-US" u="sng" baseline="0" dirty="0"/>
              <a:t> 2018: </a:t>
            </a:r>
            <a:r>
              <a:rPr lang="en-US" sz="1200" b="0" i="0" kern="1200" dirty="0">
                <a:solidFill>
                  <a:schemeClr val="tx1"/>
                </a:solidFill>
                <a:effectLst/>
                <a:latin typeface="+mn-lt"/>
                <a:ea typeface="+mn-ea"/>
                <a:cs typeface="+mn-cs"/>
              </a:rPr>
              <a:t>Sessions rescinds Obama era</a:t>
            </a:r>
            <a:r>
              <a:rPr lang="en-US" sz="1200" b="0" i="0" kern="1200" baseline="0" dirty="0">
                <a:solidFill>
                  <a:schemeClr val="tx1"/>
                </a:solidFill>
                <a:effectLst/>
                <a:latin typeface="+mn-lt"/>
                <a:ea typeface="+mn-ea"/>
                <a:cs typeface="+mn-cs"/>
              </a:rPr>
              <a:t> memorandum which in turn gives</a:t>
            </a:r>
            <a:r>
              <a:rPr lang="en-US" sz="1200" b="0" i="0" kern="1200" dirty="0">
                <a:solidFill>
                  <a:schemeClr val="tx1"/>
                </a:solidFill>
                <a:effectLst/>
                <a:latin typeface="+mn-lt"/>
                <a:ea typeface="+mn-ea"/>
                <a:cs typeface="+mn-cs"/>
              </a:rPr>
              <a:t> federal prosecutors around the country more discretion about enforcing federal law in marijuana cases, even in the states where it is legal.—this move</a:t>
            </a:r>
            <a:r>
              <a:rPr lang="en-US" sz="1200" b="0" i="0" kern="1200" baseline="0" dirty="0">
                <a:solidFill>
                  <a:schemeClr val="tx1"/>
                </a:solidFill>
                <a:effectLst/>
                <a:latin typeface="+mn-lt"/>
                <a:ea typeface="+mn-ea"/>
                <a:cs typeface="+mn-cs"/>
              </a:rPr>
              <a:t> has received deep criticism from both sides of the aisle.</a:t>
            </a:r>
            <a:endParaRPr lang="en-US" sz="1200" b="0" i="0" kern="1200" dirty="0">
              <a:solidFill>
                <a:schemeClr val="tx1"/>
              </a:solidFill>
              <a:effectLst/>
              <a:latin typeface="+mn-lt"/>
              <a:ea typeface="+mn-ea"/>
              <a:cs typeface="+mn-cs"/>
            </a:endParaRPr>
          </a:p>
          <a:p>
            <a:endParaRPr lang="en-US" u="sng" dirty="0"/>
          </a:p>
          <a:p>
            <a:pPr fontAlgn="base"/>
            <a:r>
              <a:rPr lang="en-US" sz="1200" b="0" i="0" kern="1200" dirty="0">
                <a:solidFill>
                  <a:schemeClr val="tx1"/>
                </a:solidFill>
                <a:effectLst/>
                <a:latin typeface="+mn-lt"/>
                <a:ea typeface="+mn-ea"/>
                <a:cs typeface="+mn-cs"/>
              </a:rPr>
              <a:t>Schumer's legislation would remove marijuana from the </a:t>
            </a:r>
            <a:r>
              <a:rPr lang="en-US" sz="1200" b="0" i="0" u="none" strike="noStrike" kern="1200" dirty="0">
                <a:solidFill>
                  <a:schemeClr val="tx1"/>
                </a:solidFill>
                <a:effectLst/>
                <a:latin typeface="+mn-lt"/>
                <a:ea typeface="+mn-ea"/>
                <a:cs typeface="+mn-cs"/>
                <a:hlinkClick r:id="rId3"/>
              </a:rPr>
              <a:t>list of scheduled substances</a:t>
            </a:r>
            <a:r>
              <a:rPr lang="en-US" sz="1200" b="0" i="0" u="none" strike="noStrike"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under a 1970 law that classifies marijuana as dangerous as heroin for legal and regulatory purposes.</a:t>
            </a:r>
          </a:p>
          <a:p>
            <a:pPr fontAlgn="base"/>
            <a:r>
              <a:rPr lang="en-US" sz="1200" b="0" i="0" kern="1200" dirty="0">
                <a:solidFill>
                  <a:schemeClr val="tx1"/>
                </a:solidFill>
                <a:effectLst/>
                <a:latin typeface="+mn-lt"/>
                <a:ea typeface="+mn-ea"/>
                <a:cs typeface="+mn-cs"/>
              </a:rPr>
              <a:t>It would establish funding for women- and minority-owned marijuana businesses, require more research on the drug's public health impact, and maintain federal authority to regulate commercial advertising, similar to existing regulations for tobacco and alcohol.</a:t>
            </a:r>
          </a:p>
          <a:p>
            <a:endParaRPr lang="en-US" dirty="0"/>
          </a:p>
          <a:p>
            <a:r>
              <a:rPr lang="en-US" dirty="0"/>
              <a:t>April 1, 2022, </a:t>
            </a:r>
            <a:r>
              <a:rPr lang="en-US" b="0" i="0" dirty="0">
                <a:solidFill>
                  <a:srgbClr val="666666"/>
                </a:solidFill>
                <a:effectLst/>
                <a:latin typeface="Lato" panose="020F0502020204030203" pitchFamily="34" charset="0"/>
              </a:rPr>
              <a:t>The House passed legislation on Friday to decriminalize marijuana at the federal level. The Marijuana Opportunity Reinvestment and Expungement (MORE) Act would remove cannabis from the federal government’s list of controlled substances, impose an 8 percent tax on cannabis products, allow some convictions on cannabis charges to be expunged and press for sentencing reviews at the federal and state levels. It would also make Small Business Administration loans and services available to cannabis businesses while setting standards for them. The Act passed 220-204 in the House, </a:t>
            </a:r>
            <a:r>
              <a:rPr lang="en-US" b="0" i="0" dirty="0" smtClean="0">
                <a:solidFill>
                  <a:srgbClr val="666666"/>
                </a:solidFill>
                <a:effectLst/>
                <a:latin typeface="Lato" panose="020F0502020204030203" pitchFamily="34" charset="0"/>
              </a:rPr>
              <a:t>but</a:t>
            </a:r>
            <a:r>
              <a:rPr lang="en-US" b="0" i="0" baseline="0" dirty="0" smtClean="0">
                <a:solidFill>
                  <a:srgbClr val="666666"/>
                </a:solidFill>
                <a:effectLst/>
                <a:latin typeface="Lato" panose="020F0502020204030203" pitchFamily="34" charset="0"/>
              </a:rPr>
              <a:t> failed to pass the senate</a:t>
            </a:r>
            <a:endParaRPr lang="en-US" dirty="0"/>
          </a:p>
        </p:txBody>
      </p:sp>
      <p:sp>
        <p:nvSpPr>
          <p:cNvPr id="4" name="Slide Number Placeholder 3"/>
          <p:cNvSpPr>
            <a:spLocks noGrp="1"/>
          </p:cNvSpPr>
          <p:nvPr>
            <p:ph type="sldNum" sz="quarter" idx="10"/>
          </p:nvPr>
        </p:nvSpPr>
        <p:spPr/>
        <p:txBody>
          <a:bodyPr/>
          <a:lstStyle/>
          <a:p>
            <a:fld id="{B4B08AA9-9625-4CB7-A411-7548E134D7E0}" type="slidenum">
              <a:rPr lang="en-US" smtClean="0"/>
              <a:t>10</a:t>
            </a:fld>
            <a:endParaRPr lang="en-US"/>
          </a:p>
        </p:txBody>
      </p:sp>
    </p:spTree>
    <p:extLst>
      <p:ext uri="{BB962C8B-B14F-4D97-AF65-F5344CB8AC3E}">
        <p14:creationId xmlns:p14="http://schemas.microsoft.com/office/powerpoint/2010/main" val="25013874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Screen shot from cannabisevidence.org </a:t>
            </a:r>
            <a:r>
              <a:rPr lang="en-US" dirty="0" smtClean="0"/>
              <a:t>3/26/23 </a:t>
            </a:r>
            <a:r>
              <a:rPr lang="en-US" dirty="0"/>
              <a:t>showing the policy landscape. </a:t>
            </a:r>
          </a:p>
        </p:txBody>
      </p:sp>
      <p:sp>
        <p:nvSpPr>
          <p:cNvPr id="4" name="Slide Number Placeholder 3"/>
          <p:cNvSpPr>
            <a:spLocks noGrp="1"/>
          </p:cNvSpPr>
          <p:nvPr>
            <p:ph type="sldNum" sz="quarter" idx="5"/>
          </p:nvPr>
        </p:nvSpPr>
        <p:spPr/>
        <p:txBody>
          <a:bodyPr/>
          <a:lstStyle/>
          <a:p>
            <a:fld id="{B4B08AA9-9625-4CB7-A411-7548E134D7E0}" type="slidenum">
              <a:rPr lang="en-US" smtClean="0"/>
              <a:t>11</a:t>
            </a:fld>
            <a:endParaRPr lang="en-US"/>
          </a:p>
        </p:txBody>
      </p:sp>
    </p:spTree>
    <p:extLst>
      <p:ext uri="{BB962C8B-B14F-4D97-AF65-F5344CB8AC3E}">
        <p14:creationId xmlns:p14="http://schemas.microsoft.com/office/powerpoint/2010/main" val="6311553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userDrawn="1"/>
        </p:nvSpPr>
        <p:spPr>
          <a:xfrm>
            <a:off x="-1" y="0"/>
            <a:ext cx="9144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1" y="6428097"/>
            <a:ext cx="9144000" cy="429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2969048" y="2370667"/>
            <a:ext cx="5605780" cy="1139296"/>
          </a:xfrm>
        </p:spPr>
        <p:txBody>
          <a:bodyPr anchor="b"/>
          <a:lstStyle>
            <a:lvl1pPr algn="l">
              <a:defRPr sz="2400">
                <a:solidFill>
                  <a:schemeClr val="tx2"/>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2969048" y="3602038"/>
            <a:ext cx="5605780" cy="1024149"/>
          </a:xfrm>
        </p:spPr>
        <p:txBody>
          <a:bodyPr>
            <a:normAutofit/>
          </a:bodyPr>
          <a:lstStyle>
            <a:lvl1pPr marL="0" indent="0" algn="l">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168" y="31739"/>
            <a:ext cx="2736607" cy="6372245"/>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88298" y="245861"/>
            <a:ext cx="2721087" cy="835151"/>
          </a:xfrm>
          <a:prstGeom prst="rect">
            <a:avLst/>
          </a:prstGeom>
        </p:spPr>
      </p:pic>
    </p:spTree>
    <p:extLst>
      <p:ext uri="{BB962C8B-B14F-4D97-AF65-F5344CB8AC3E}">
        <p14:creationId xmlns:p14="http://schemas.microsoft.com/office/powerpoint/2010/main" val="35962207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4" name="Rectangle 3"/>
          <p:cNvSpPr/>
          <p:nvPr userDrawn="1"/>
        </p:nvSpPr>
        <p:spPr>
          <a:xfrm>
            <a:off x="-2" y="0"/>
            <a:ext cx="9144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960" y="1565490"/>
            <a:ext cx="9064869" cy="3376389"/>
          </a:xfrm>
          <a:prstGeom prst="rect">
            <a:avLst/>
          </a:prstGeom>
        </p:spPr>
      </p:pic>
      <p:sp>
        <p:nvSpPr>
          <p:cNvPr id="10" name="Rectangle 9"/>
          <p:cNvSpPr/>
          <p:nvPr userDrawn="1"/>
        </p:nvSpPr>
        <p:spPr>
          <a:xfrm>
            <a:off x="0" y="5007161"/>
            <a:ext cx="9144000" cy="145825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3054773" y="5055140"/>
            <a:ext cx="5605780" cy="569648"/>
          </a:xfrm>
        </p:spPr>
        <p:txBody>
          <a:bodyPr anchor="b"/>
          <a:lstStyle>
            <a:lvl1pPr algn="l">
              <a:defRPr sz="2400">
                <a:solidFill>
                  <a:schemeClr val="tx2"/>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3054773" y="5716863"/>
            <a:ext cx="5605780" cy="499299"/>
          </a:xfrm>
        </p:spPr>
        <p:txBody>
          <a:bodyPr>
            <a:normAutofit/>
          </a:bodyPr>
          <a:lstStyle>
            <a:lvl1pPr marL="0" indent="0" algn="l">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11" name="Rectangle 10"/>
          <p:cNvSpPr/>
          <p:nvPr userDrawn="1"/>
        </p:nvSpPr>
        <p:spPr>
          <a:xfrm>
            <a:off x="-1" y="6428097"/>
            <a:ext cx="9144000" cy="429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2925" y="511511"/>
            <a:ext cx="2721087" cy="835151"/>
          </a:xfrm>
          <a:prstGeom prst="rect">
            <a:avLst/>
          </a:prstGeom>
        </p:spPr>
      </p:pic>
    </p:spTree>
    <p:extLst>
      <p:ext uri="{BB962C8B-B14F-4D97-AF65-F5344CB8AC3E}">
        <p14:creationId xmlns:p14="http://schemas.microsoft.com/office/powerpoint/2010/main" val="283443257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Option 3">
    <p:spTree>
      <p:nvGrpSpPr>
        <p:cNvPr id="1" name=""/>
        <p:cNvGrpSpPr/>
        <p:nvPr/>
      </p:nvGrpSpPr>
      <p:grpSpPr>
        <a:xfrm>
          <a:off x="0" y="0"/>
          <a:ext cx="0" cy="0"/>
          <a:chOff x="0" y="0"/>
          <a:chExt cx="0" cy="0"/>
        </a:xfrm>
      </p:grpSpPr>
      <p:sp>
        <p:nvSpPr>
          <p:cNvPr id="17" name="Rectangle 16"/>
          <p:cNvSpPr/>
          <p:nvPr userDrawn="1"/>
        </p:nvSpPr>
        <p:spPr>
          <a:xfrm>
            <a:off x="-33489" y="0"/>
            <a:ext cx="9144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BottomPlaceholder"/>
          <p:cNvSpPr>
            <a:spLocks noChangeArrowheads="1"/>
          </p:cNvSpPr>
          <p:nvPr userDrawn="1"/>
        </p:nvSpPr>
        <p:spPr bwMode="auto">
          <a:xfrm>
            <a:off x="0" y="2283840"/>
            <a:ext cx="2238620" cy="4187763"/>
          </a:xfrm>
          <a:prstGeom prst="rect">
            <a:avLst/>
          </a:prstGeom>
          <a:solidFill>
            <a:schemeClr val="accent6"/>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632" dirty="0">
              <a:solidFill>
                <a:srgbClr val="000000"/>
              </a:solidFill>
              <a:cs typeface="+mn-cs"/>
            </a:endParaRPr>
          </a:p>
        </p:txBody>
      </p:sp>
      <p:sp>
        <p:nvSpPr>
          <p:cNvPr id="13314" name="Rectangle 1026"/>
          <p:cNvSpPr>
            <a:spLocks noGrp="1" noChangeArrowheads="1"/>
          </p:cNvSpPr>
          <p:nvPr>
            <p:ph type="ctrTitle"/>
          </p:nvPr>
        </p:nvSpPr>
        <p:spPr>
          <a:xfrm>
            <a:off x="2605875" y="3105356"/>
            <a:ext cx="5036084" cy="502445"/>
          </a:xfrm>
        </p:spPr>
        <p:txBody>
          <a:bodyPr anchor="t"/>
          <a:lstStyle>
            <a:lvl1pPr>
              <a:defRPr sz="2400" b="1"/>
            </a:lvl1pPr>
          </a:lstStyle>
          <a:p>
            <a:pPr lvl="0"/>
            <a:r>
              <a:rPr lang="en-US" noProof="0" dirty="0"/>
              <a:t>Click to edit Master title</a:t>
            </a:r>
          </a:p>
        </p:txBody>
      </p:sp>
      <p:sp>
        <p:nvSpPr>
          <p:cNvPr id="13315" name="Rectangle 1027"/>
          <p:cNvSpPr>
            <a:spLocks noGrp="1" noChangeArrowheads="1"/>
          </p:cNvSpPr>
          <p:nvPr>
            <p:ph type="subTitle" idx="1"/>
          </p:nvPr>
        </p:nvSpPr>
        <p:spPr>
          <a:xfrm>
            <a:off x="2605875" y="3711729"/>
            <a:ext cx="5036084" cy="369332"/>
          </a:xfrm>
        </p:spPr>
        <p:txBody>
          <a:bodyPr>
            <a:spAutoFit/>
          </a:bodyPr>
          <a:lstStyle>
            <a:lvl1pPr marL="0" indent="0">
              <a:buNone/>
              <a:defRPr sz="2000"/>
            </a:lvl1pPr>
          </a:lstStyle>
          <a:p>
            <a:pPr lvl="0"/>
            <a:r>
              <a:rPr lang="en-US" noProof="0" dirty="0"/>
              <a:t>Click to edit Master subtitle style</a:t>
            </a:r>
          </a:p>
        </p:txBody>
      </p:sp>
      <p:grpSp>
        <p:nvGrpSpPr>
          <p:cNvPr id="13513" name="McK Title Elements"/>
          <p:cNvGrpSpPr>
            <a:grpSpLocks/>
          </p:cNvGrpSpPr>
          <p:nvPr/>
        </p:nvGrpSpPr>
        <p:grpSpPr bwMode="auto">
          <a:xfrm>
            <a:off x="1" y="1"/>
            <a:ext cx="9140760" cy="6859620"/>
            <a:chOff x="0" y="0"/>
            <a:chExt cx="5643" cy="4235"/>
          </a:xfrm>
        </p:grpSpPr>
        <p:sp>
          <p:nvSpPr>
            <p:cNvPr id="13332" name="McK Document type" hidden="1"/>
            <p:cNvSpPr txBox="1">
              <a:spLocks noChangeArrowheads="1"/>
            </p:cNvSpPr>
            <p:nvPr userDrawn="1"/>
          </p:nvSpPr>
          <p:spPr bwMode="auto">
            <a:xfrm>
              <a:off x="1663" y="3104"/>
              <a:ext cx="3109" cy="1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nchor="b">
              <a:spAutoFit/>
            </a:bodyPr>
            <a:lstStyle/>
            <a:p>
              <a:r>
                <a:rPr lang="en-US" sz="1428" dirty="0">
                  <a:solidFill>
                    <a:srgbClr val="000000"/>
                  </a:solidFill>
                  <a:cs typeface="+mn-cs"/>
                </a:rPr>
                <a:t>Document type</a:t>
              </a:r>
            </a:p>
          </p:txBody>
        </p:sp>
        <p:sp>
          <p:nvSpPr>
            <p:cNvPr id="13333" name="McK Date" hidden="1"/>
            <p:cNvSpPr txBox="1">
              <a:spLocks noChangeArrowheads="1"/>
            </p:cNvSpPr>
            <p:nvPr userDrawn="1"/>
          </p:nvSpPr>
          <p:spPr bwMode="auto">
            <a:xfrm>
              <a:off x="1663" y="3275"/>
              <a:ext cx="3109" cy="1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spAutoFit/>
            </a:bodyPr>
            <a:lstStyle/>
            <a:p>
              <a:r>
                <a:rPr lang="en-US" sz="1428" dirty="0">
                  <a:solidFill>
                    <a:srgbClr val="000000"/>
                  </a:solidFill>
                  <a:cs typeface="+mn-cs"/>
                </a:rPr>
                <a:t>Date</a:t>
              </a:r>
            </a:p>
          </p:txBody>
        </p:sp>
        <p:sp>
          <p:nvSpPr>
            <p:cNvPr id="13352" name="McK Disclaimer" hidden="1"/>
            <p:cNvSpPr>
              <a:spLocks noChangeArrowheads="1"/>
            </p:cNvSpPr>
            <p:nvPr userDrawn="1"/>
          </p:nvSpPr>
          <p:spPr bwMode="auto">
            <a:xfrm>
              <a:off x="1663" y="3713"/>
              <a:ext cx="2777" cy="15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nchor="b">
              <a:spAutoFit/>
            </a:bodyPr>
            <a:lstStyle/>
            <a:p>
              <a:pPr defTabSz="821202" eaLnBrk="0" hangingPunct="0"/>
              <a:r>
                <a:rPr lang="en-US" sz="816" dirty="0">
                  <a:solidFill>
                    <a:srgbClr val="000000"/>
                  </a:solidFill>
                  <a:cs typeface="+mn-cs"/>
                </a:rPr>
                <a:t>CONFIDENTIAL AND PROPRIETARY</a:t>
              </a:r>
            </a:p>
            <a:p>
              <a:pPr defTabSz="821202" eaLnBrk="0" hangingPunct="0"/>
              <a:r>
                <a:rPr lang="en-US" sz="816" dirty="0">
                  <a:solidFill>
                    <a:srgbClr val="000000"/>
                  </a:solidFill>
                  <a:cs typeface="+mn-cs"/>
                </a:rPr>
                <a:t>Any use of this material without specific permission of McKinsey &amp; Company is strictly prohibited</a:t>
              </a:r>
            </a:p>
          </p:txBody>
        </p:sp>
        <p:sp>
          <p:nvSpPr>
            <p:cNvPr id="13474" name="TitleBottomPlaceholder" hidden="1"/>
            <p:cNvSpPr>
              <a:spLocks noChangeArrowheads="1"/>
            </p:cNvSpPr>
            <p:nvPr userDrawn="1"/>
          </p:nvSpPr>
          <p:spPr bwMode="auto">
            <a:xfrm>
              <a:off x="0" y="1410"/>
              <a:ext cx="1382" cy="2825"/>
            </a:xfrm>
            <a:prstGeom prst="rect">
              <a:avLst/>
            </a:prstGeom>
            <a:solidFill>
              <a:srgbClr val="0065CC"/>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632" dirty="0">
                <a:solidFill>
                  <a:srgbClr val="000000"/>
                </a:solidFill>
                <a:cs typeface="+mn-cs"/>
              </a:endParaRPr>
            </a:p>
          </p:txBody>
        </p:sp>
        <p:sp>
          <p:nvSpPr>
            <p:cNvPr id="13475" name="TitleTopPlaceholder" hidden="1"/>
            <p:cNvSpPr>
              <a:spLocks noChangeArrowheads="1"/>
            </p:cNvSpPr>
            <p:nvPr userDrawn="1"/>
          </p:nvSpPr>
          <p:spPr bwMode="auto">
            <a:xfrm>
              <a:off x="0" y="0"/>
              <a:ext cx="1382" cy="1410"/>
            </a:xfrm>
            <a:prstGeom prst="rect">
              <a:avLst/>
            </a:prstGeom>
            <a:solidFill>
              <a:srgbClr val="91AF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632" dirty="0">
                <a:solidFill>
                  <a:srgbClr val="000000"/>
                </a:solidFill>
                <a:cs typeface="+mn-cs"/>
              </a:endParaRPr>
            </a:p>
          </p:txBody>
        </p:sp>
        <p:sp>
          <p:nvSpPr>
            <p:cNvPr id="13477" name="Rectangle 1189" hidden="1"/>
            <p:cNvSpPr>
              <a:spLocks noChangeArrowheads="1"/>
            </p:cNvSpPr>
            <p:nvPr userDrawn="1"/>
          </p:nvSpPr>
          <p:spPr bwMode="auto">
            <a:xfrm>
              <a:off x="0" y="0"/>
              <a:ext cx="5643" cy="4234"/>
            </a:xfrm>
            <a:prstGeom prst="rect">
              <a:avLst/>
            </a:prstGeom>
            <a:noFill/>
            <a:ln w="3175">
              <a:solidFill>
                <a:srgbClr val="00000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632" dirty="0">
                <a:solidFill>
                  <a:srgbClr val="000000"/>
                </a:solidFill>
                <a:cs typeface="+mn-cs"/>
              </a:endParaRPr>
            </a:p>
          </p:txBody>
        </p:sp>
      </p:grpSp>
      <p:pic>
        <p:nvPicPr>
          <p:cNvPr id="13507" name="TitleBottomBarBW" hidden="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20060" y="6574545"/>
            <a:ext cx="1670055" cy="1959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3" name="TitleTopPlaceholder"/>
          <p:cNvSpPr>
            <a:spLocks noChangeArrowheads="1"/>
          </p:cNvSpPr>
          <p:nvPr userDrawn="1"/>
        </p:nvSpPr>
        <p:spPr bwMode="auto">
          <a:xfrm>
            <a:off x="0" y="1"/>
            <a:ext cx="2238620" cy="2283840"/>
          </a:xfrm>
          <a:prstGeom prst="rect">
            <a:avLst/>
          </a:prstGeom>
          <a:solidFill>
            <a:srgbClr val="F8BF56"/>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632" dirty="0">
              <a:solidFill>
                <a:srgbClr val="000000"/>
              </a:solidFill>
              <a:cs typeface="+mn-cs"/>
            </a:endParaRPr>
          </a:p>
        </p:txBody>
      </p:sp>
      <p:sp>
        <p:nvSpPr>
          <p:cNvPr id="18" name="Rectangle 17"/>
          <p:cNvSpPr/>
          <p:nvPr userDrawn="1"/>
        </p:nvSpPr>
        <p:spPr>
          <a:xfrm>
            <a:off x="-1" y="6428097"/>
            <a:ext cx="9144000" cy="429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05875" y="1345464"/>
            <a:ext cx="3057414" cy="938376"/>
          </a:xfrm>
          <a:prstGeom prst="rect">
            <a:avLst/>
          </a:prstGeom>
        </p:spPr>
      </p:pic>
    </p:spTree>
    <p:extLst>
      <p:ext uri="{BB962C8B-B14F-4D97-AF65-F5344CB8AC3E}">
        <p14:creationId xmlns:p14="http://schemas.microsoft.com/office/powerpoint/2010/main" val="88718628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73829" y="1142357"/>
            <a:ext cx="8754413" cy="5175176"/>
          </a:xfrm>
        </p:spPr>
        <p:txBody>
          <a:bodyPr>
            <a:noAutofit/>
          </a:bodyPr>
          <a:lstStyle>
            <a:lvl1pPr>
              <a:buClr>
                <a:schemeClr val="tx2"/>
              </a:buClr>
              <a:defRPr sz="1600">
                <a:solidFill>
                  <a:schemeClr val="tx1"/>
                </a:solidFill>
                <a:latin typeface="Arial" panose="020B0604020202020204" pitchFamily="34" charset="0"/>
                <a:cs typeface="Arial" panose="020B0604020202020204" pitchFamily="34" charset="0"/>
              </a:defRPr>
            </a:lvl1pPr>
            <a:lvl2pPr marL="512763" indent="-168275">
              <a:buClr>
                <a:schemeClr val="tx2"/>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2pPr>
            <a:lvl3pPr marL="747713" indent="-227013">
              <a:buClr>
                <a:schemeClr val="tx2"/>
              </a:buClr>
              <a:buSzPct val="120000"/>
              <a:buFont typeface="Arial" panose="020B0604020202020204" pitchFamily="34" charset="0"/>
              <a:buChar char="▫"/>
              <a:tabLst/>
              <a:defRPr sz="1600">
                <a:solidFill>
                  <a:schemeClr val="tx1"/>
                </a:solidFill>
                <a:latin typeface="Arial" panose="020B0604020202020204" pitchFamily="34" charset="0"/>
                <a:cs typeface="Arial" panose="020B0604020202020204" pitchFamily="34" charset="0"/>
              </a:defRPr>
            </a:lvl3pPr>
            <a:lvl4pPr>
              <a:buClr>
                <a:schemeClr val="tx2"/>
              </a:buClr>
              <a:defRPr sz="1600">
                <a:solidFill>
                  <a:schemeClr val="tx1"/>
                </a:solidFill>
                <a:latin typeface="Arial" panose="020B0604020202020204" pitchFamily="34" charset="0"/>
                <a:cs typeface="Arial" panose="020B0604020202020204" pitchFamily="34" charset="0"/>
              </a:defRPr>
            </a:lvl4pPr>
            <a:lvl5pPr>
              <a:buClr>
                <a:schemeClr val="tx2"/>
              </a:buClr>
              <a:defRPr sz="1600">
                <a:solidFill>
                  <a:schemeClr val="tx1"/>
                </a:solidFill>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itle 13"/>
          <p:cNvSpPr>
            <a:spLocks noGrp="1"/>
          </p:cNvSpPr>
          <p:nvPr>
            <p:ph type="title"/>
          </p:nvPr>
        </p:nvSpPr>
        <p:spPr>
          <a:xfrm>
            <a:off x="173829" y="155576"/>
            <a:ext cx="8752621" cy="634999"/>
          </a:xfrm>
        </p:spPr>
        <p:txBody>
          <a:bodyPr/>
          <a:lstStyle>
            <a:lvl1pPr>
              <a:defRPr>
                <a:solidFill>
                  <a:schemeClr val="tx2"/>
                </a:solidFill>
              </a:defRPr>
            </a:lvl1pPr>
          </a:lstStyle>
          <a:p>
            <a:r>
              <a:rPr lang="en-US" dirty="0" smtClean="0"/>
              <a:t>Click to edit Master title style</a:t>
            </a:r>
            <a:endParaRPr lang="en-US" dirty="0"/>
          </a:p>
        </p:txBody>
      </p:sp>
      <p:sp>
        <p:nvSpPr>
          <p:cNvPr id="11" name="Rectangle 10"/>
          <p:cNvSpPr>
            <a:spLocks noChangeArrowheads="1"/>
          </p:cNvSpPr>
          <p:nvPr userDrawn="1"/>
        </p:nvSpPr>
        <p:spPr bwMode="auto">
          <a:xfrm>
            <a:off x="0" y="878505"/>
            <a:ext cx="9148859" cy="77748"/>
          </a:xfrm>
          <a:prstGeom prst="rect">
            <a:avLst/>
          </a:prstGeom>
          <a:solidFill>
            <a:schemeClr val="accent6"/>
          </a:solidFill>
          <a:ln>
            <a:noFill/>
          </a:ln>
          <a:extLst>
            <a:ext uri="{91240B29-F687-4f45-9708-019B960494DF}">
              <a14:hiddenLine xmlns="" xmlns:a14="http://schemas.microsoft.com/office/drawing/2010/main" w="25400" algn="ctr">
                <a:solidFill>
                  <a:srgbClr val="000000"/>
                </a:solidFill>
                <a:miter lim="800000"/>
                <a:headEnd/>
                <a:tailEnd/>
              </a14:hiddenLine>
            </a:ext>
          </a:extLst>
        </p:spPr>
        <p:txBody>
          <a:bodyPr lIns="91431" tIns="45716" rIns="91431" bIns="45716" anchor="ctr"/>
          <a:lstStyle/>
          <a:p>
            <a:pPr algn="ctr" fontAlgn="auto">
              <a:spcBef>
                <a:spcPts val="0"/>
              </a:spcBef>
              <a:spcAft>
                <a:spcPts val="0"/>
              </a:spcAft>
              <a:defRPr/>
            </a:pPr>
            <a:endParaRPr lang="en-US" dirty="0">
              <a:solidFill>
                <a:srgbClr val="FFFFFF"/>
              </a:solidFill>
              <a:latin typeface="Arial"/>
              <a:cs typeface="+mn-cs"/>
            </a:endParaRPr>
          </a:p>
        </p:txBody>
      </p:sp>
      <p:sp>
        <p:nvSpPr>
          <p:cNvPr id="9" name="Rectangle 8"/>
          <p:cNvSpPr>
            <a:spLocks noChangeArrowheads="1"/>
          </p:cNvSpPr>
          <p:nvPr userDrawn="1"/>
        </p:nvSpPr>
        <p:spPr bwMode="auto">
          <a:xfrm>
            <a:off x="5470696" y="878505"/>
            <a:ext cx="2193646" cy="77748"/>
          </a:xfrm>
          <a:prstGeom prst="rect">
            <a:avLst/>
          </a:prstGeom>
          <a:solidFill>
            <a:srgbClr val="F8BF56"/>
          </a:solidFill>
          <a:ln>
            <a:noFill/>
          </a:ln>
          <a:extLst>
            <a:ext uri="{91240B29-F687-4f45-9708-019B960494DF}">
              <a14:hiddenLine xmlns="" xmlns:a14="http://schemas.microsoft.com/office/drawing/2010/main" w="25400" algn="ctr">
                <a:solidFill>
                  <a:srgbClr val="000000"/>
                </a:solidFill>
                <a:miter lim="800000"/>
                <a:headEnd/>
                <a:tailEnd/>
              </a14:hiddenLine>
            </a:ext>
          </a:extLst>
        </p:spPr>
        <p:txBody>
          <a:bodyPr lIns="91431" tIns="45716" rIns="91431" bIns="45716" anchor="ctr"/>
          <a:lstStyle/>
          <a:p>
            <a:pPr algn="ctr" fontAlgn="auto">
              <a:spcBef>
                <a:spcPts val="0"/>
              </a:spcBef>
              <a:spcAft>
                <a:spcPts val="0"/>
              </a:spcAft>
              <a:defRPr/>
            </a:pPr>
            <a:endParaRPr lang="en-US" dirty="0">
              <a:solidFill>
                <a:srgbClr val="FFFFFF"/>
              </a:solidFill>
              <a:latin typeface="Arial"/>
              <a:cs typeface="+mn-cs"/>
            </a:endParaRPr>
          </a:p>
        </p:txBody>
      </p:sp>
      <p:sp>
        <p:nvSpPr>
          <p:cNvPr id="10" name="Rectangle 9"/>
          <p:cNvSpPr>
            <a:spLocks noChangeArrowheads="1"/>
          </p:cNvSpPr>
          <p:nvPr userDrawn="1"/>
        </p:nvSpPr>
        <p:spPr bwMode="auto">
          <a:xfrm>
            <a:off x="8254836" y="878505"/>
            <a:ext cx="889164" cy="77748"/>
          </a:xfrm>
          <a:prstGeom prst="rect">
            <a:avLst/>
          </a:prstGeom>
          <a:solidFill>
            <a:schemeClr val="accent6"/>
          </a:solidFill>
          <a:ln>
            <a:noFill/>
          </a:ln>
          <a:extLst>
            <a:ext uri="{91240B29-F687-4f45-9708-019B960494DF}">
              <a14:hiddenLine xmlns="" xmlns:a14="http://schemas.microsoft.com/office/drawing/2010/main" w="25400" algn="ctr">
                <a:solidFill>
                  <a:srgbClr val="000000"/>
                </a:solidFill>
                <a:miter lim="800000"/>
                <a:headEnd/>
                <a:tailEnd/>
              </a14:hiddenLine>
            </a:ext>
          </a:extLst>
        </p:spPr>
        <p:txBody>
          <a:bodyPr lIns="91431" tIns="45716" rIns="91431" bIns="45716" anchor="ctr"/>
          <a:lstStyle/>
          <a:p>
            <a:pPr algn="ctr" fontAlgn="auto">
              <a:spcBef>
                <a:spcPts val="0"/>
              </a:spcBef>
              <a:spcAft>
                <a:spcPts val="0"/>
              </a:spcAft>
              <a:defRPr/>
            </a:pPr>
            <a:endParaRPr lang="en-US" dirty="0">
              <a:solidFill>
                <a:srgbClr val="FFFFFF"/>
              </a:solidFill>
              <a:latin typeface="Arial"/>
              <a:cs typeface="+mn-cs"/>
            </a:endParaRPr>
          </a:p>
        </p:txBody>
      </p:sp>
      <p:sp>
        <p:nvSpPr>
          <p:cNvPr id="18" name="Rectangle 17"/>
          <p:cNvSpPr>
            <a:spLocks noChangeArrowheads="1"/>
          </p:cNvSpPr>
          <p:nvPr userDrawn="1"/>
        </p:nvSpPr>
        <p:spPr bwMode="auto">
          <a:xfrm>
            <a:off x="7054385" y="878505"/>
            <a:ext cx="1219913" cy="77748"/>
          </a:xfrm>
          <a:prstGeom prst="rect">
            <a:avLst/>
          </a:prstGeom>
          <a:solidFill>
            <a:schemeClr val="tx2"/>
          </a:solidFill>
          <a:ln>
            <a:noFill/>
          </a:ln>
          <a:extLst>
            <a:ext uri="{91240B29-F687-4f45-9708-019B960494DF}">
              <a14:hiddenLine xmlns="" xmlns:a14="http://schemas.microsoft.com/office/drawing/2010/main" w="25400" algn="ctr">
                <a:solidFill>
                  <a:srgbClr val="000000"/>
                </a:solidFill>
                <a:miter lim="800000"/>
                <a:headEnd/>
                <a:tailEnd/>
              </a14:hiddenLine>
            </a:ext>
          </a:extLst>
        </p:spPr>
        <p:txBody>
          <a:bodyPr lIns="91431" tIns="45716" rIns="91431" bIns="45716" anchor="ctr"/>
          <a:lstStyle/>
          <a:p>
            <a:pPr algn="ctr" fontAlgn="auto">
              <a:spcBef>
                <a:spcPts val="0"/>
              </a:spcBef>
              <a:spcAft>
                <a:spcPts val="0"/>
              </a:spcAft>
              <a:defRPr/>
            </a:pPr>
            <a:endParaRPr lang="en-US" dirty="0">
              <a:solidFill>
                <a:srgbClr val="FFFFFF"/>
              </a:solidFill>
              <a:latin typeface="Arial"/>
              <a:cs typeface="+mn-cs"/>
            </a:endParaRPr>
          </a:p>
        </p:txBody>
      </p:sp>
      <p:sp>
        <p:nvSpPr>
          <p:cNvPr id="19" name="Rectangle 18"/>
          <p:cNvSpPr>
            <a:spLocks noChangeArrowheads="1"/>
          </p:cNvSpPr>
          <p:nvPr userDrawn="1"/>
        </p:nvSpPr>
        <p:spPr bwMode="auto">
          <a:xfrm>
            <a:off x="8274298" y="878505"/>
            <a:ext cx="869703" cy="77748"/>
          </a:xfrm>
          <a:prstGeom prst="rect">
            <a:avLst/>
          </a:prstGeom>
          <a:solidFill>
            <a:schemeClr val="bg1">
              <a:lumMod val="85000"/>
            </a:schemeClr>
          </a:solidFill>
          <a:ln>
            <a:noFill/>
          </a:ln>
          <a:extLst>
            <a:ext uri="{91240B29-F687-4f45-9708-019B960494DF}">
              <a14:hiddenLine xmlns="" xmlns:a14="http://schemas.microsoft.com/office/drawing/2010/main" w="25400" algn="ctr">
                <a:solidFill>
                  <a:srgbClr val="000000"/>
                </a:solidFill>
                <a:miter lim="800000"/>
                <a:headEnd/>
                <a:tailEnd/>
              </a14:hiddenLine>
            </a:ext>
          </a:extLst>
        </p:spPr>
        <p:txBody>
          <a:bodyPr lIns="91431" tIns="45716" rIns="91431" bIns="45716" anchor="ctr"/>
          <a:lstStyle/>
          <a:p>
            <a:pPr algn="ctr" fontAlgn="auto">
              <a:spcBef>
                <a:spcPts val="0"/>
              </a:spcBef>
              <a:spcAft>
                <a:spcPts val="0"/>
              </a:spcAft>
              <a:defRPr/>
            </a:pPr>
            <a:endParaRPr lang="en-US" dirty="0">
              <a:solidFill>
                <a:srgbClr val="FFFFFF"/>
              </a:solidFill>
              <a:latin typeface="Arial"/>
              <a:cs typeface="+mn-cs"/>
            </a:endParaRPr>
          </a:p>
        </p:txBody>
      </p:sp>
    </p:spTree>
    <p:extLst>
      <p:ext uri="{BB962C8B-B14F-4D97-AF65-F5344CB8AC3E}">
        <p14:creationId xmlns:p14="http://schemas.microsoft.com/office/powerpoint/2010/main" val="364598976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73829" y="1142357"/>
            <a:ext cx="8754413" cy="5175176"/>
          </a:xfrm>
        </p:spPr>
        <p:txBody>
          <a:bodyPr>
            <a:noAutofit/>
          </a:bodyPr>
          <a:lstStyle>
            <a:lvl1pPr>
              <a:buClr>
                <a:schemeClr val="tx2"/>
              </a:buClr>
              <a:defRPr sz="1600">
                <a:solidFill>
                  <a:schemeClr val="tx1"/>
                </a:solidFill>
                <a:latin typeface="Arial" panose="020B0604020202020204" pitchFamily="34" charset="0"/>
                <a:cs typeface="Arial" panose="020B0604020202020204" pitchFamily="34" charset="0"/>
              </a:defRPr>
            </a:lvl1pPr>
            <a:lvl2pPr marL="512763" indent="-168275">
              <a:buClr>
                <a:schemeClr val="tx2"/>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2pPr>
            <a:lvl3pPr marL="747713" indent="-227013">
              <a:buClr>
                <a:schemeClr val="tx2"/>
              </a:buClr>
              <a:buSzPct val="120000"/>
              <a:buFont typeface="Arial" panose="020B0604020202020204" pitchFamily="34" charset="0"/>
              <a:buChar char="▫"/>
              <a:tabLst/>
              <a:defRPr sz="1600">
                <a:solidFill>
                  <a:schemeClr val="tx1"/>
                </a:solidFill>
                <a:latin typeface="Arial" panose="020B0604020202020204" pitchFamily="34" charset="0"/>
                <a:cs typeface="Arial" panose="020B0604020202020204" pitchFamily="34" charset="0"/>
              </a:defRPr>
            </a:lvl3pPr>
            <a:lvl4pPr>
              <a:buClr>
                <a:schemeClr val="tx2"/>
              </a:buClr>
              <a:defRPr sz="1600">
                <a:solidFill>
                  <a:schemeClr val="tx1"/>
                </a:solidFill>
                <a:latin typeface="Arial" panose="020B0604020202020204" pitchFamily="34" charset="0"/>
                <a:cs typeface="Arial" panose="020B0604020202020204" pitchFamily="34" charset="0"/>
              </a:defRPr>
            </a:lvl4pPr>
            <a:lvl5pPr>
              <a:buClr>
                <a:schemeClr val="tx2"/>
              </a:buClr>
              <a:defRPr sz="1600">
                <a:solidFill>
                  <a:schemeClr val="tx1"/>
                </a:solidFill>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5"/>
          <p:cNvSpPr>
            <a:spLocks noGrp="1"/>
          </p:cNvSpPr>
          <p:nvPr>
            <p:ph type="body" sz="quarter" idx="11"/>
          </p:nvPr>
        </p:nvSpPr>
        <p:spPr>
          <a:xfrm>
            <a:off x="209552" y="6660156"/>
            <a:ext cx="7069929" cy="189778"/>
          </a:xfrm>
          <a:prstGeom prst="rect">
            <a:avLst/>
          </a:prstGeom>
        </p:spPr>
        <p:txBody>
          <a:bodyPr anchor="b"/>
          <a:lstStyle>
            <a:lvl1pPr marL="0" indent="0">
              <a:spcBef>
                <a:spcPts val="0"/>
              </a:spcBef>
              <a:buNone/>
              <a:defRPr sz="800">
                <a:solidFill>
                  <a:schemeClr val="bg2"/>
                </a:solidFill>
              </a:defRPr>
            </a:lvl1pPr>
          </a:lstStyle>
          <a:p>
            <a:pPr lvl="0"/>
            <a:r>
              <a:rPr lang="en-US" dirty="0" smtClean="0"/>
              <a:t>Click to edit Master text styles</a:t>
            </a:r>
          </a:p>
        </p:txBody>
      </p:sp>
      <p:sp>
        <p:nvSpPr>
          <p:cNvPr id="14" name="Title 13"/>
          <p:cNvSpPr>
            <a:spLocks noGrp="1"/>
          </p:cNvSpPr>
          <p:nvPr>
            <p:ph type="title"/>
          </p:nvPr>
        </p:nvSpPr>
        <p:spPr>
          <a:xfrm>
            <a:off x="173829" y="155576"/>
            <a:ext cx="8752621" cy="634999"/>
          </a:xfrm>
        </p:spPr>
        <p:txBody>
          <a:bodyPr/>
          <a:lstStyle>
            <a:lvl1pPr>
              <a:defRPr>
                <a:solidFill>
                  <a:schemeClr val="tx2"/>
                </a:solidFill>
              </a:defRPr>
            </a:lvl1pPr>
          </a:lstStyle>
          <a:p>
            <a:r>
              <a:rPr lang="en-US" dirty="0" smtClean="0"/>
              <a:t>Click to edit Master title style</a:t>
            </a:r>
            <a:endParaRPr lang="en-US" dirty="0"/>
          </a:p>
        </p:txBody>
      </p:sp>
      <p:sp>
        <p:nvSpPr>
          <p:cNvPr id="11" name="Rectangle 10"/>
          <p:cNvSpPr>
            <a:spLocks noChangeArrowheads="1"/>
          </p:cNvSpPr>
          <p:nvPr userDrawn="1"/>
        </p:nvSpPr>
        <p:spPr bwMode="auto">
          <a:xfrm>
            <a:off x="0" y="878505"/>
            <a:ext cx="9148859" cy="77748"/>
          </a:xfrm>
          <a:prstGeom prst="rect">
            <a:avLst/>
          </a:prstGeom>
          <a:solidFill>
            <a:schemeClr val="accent6"/>
          </a:solidFill>
          <a:ln>
            <a:noFill/>
          </a:ln>
          <a:extLst>
            <a:ext uri="{91240B29-F687-4f45-9708-019B960494DF}">
              <a14:hiddenLine xmlns="" xmlns:a14="http://schemas.microsoft.com/office/drawing/2010/main" w="25400" algn="ctr">
                <a:solidFill>
                  <a:srgbClr val="000000"/>
                </a:solidFill>
                <a:miter lim="800000"/>
                <a:headEnd/>
                <a:tailEnd/>
              </a14:hiddenLine>
            </a:ext>
          </a:extLst>
        </p:spPr>
        <p:txBody>
          <a:bodyPr lIns="91431" tIns="45716" rIns="91431" bIns="45716" anchor="ctr"/>
          <a:lstStyle/>
          <a:p>
            <a:pPr algn="ctr" fontAlgn="auto">
              <a:spcBef>
                <a:spcPts val="0"/>
              </a:spcBef>
              <a:spcAft>
                <a:spcPts val="0"/>
              </a:spcAft>
              <a:defRPr/>
            </a:pPr>
            <a:endParaRPr lang="en-US" dirty="0">
              <a:solidFill>
                <a:srgbClr val="FFFFFF"/>
              </a:solidFill>
              <a:latin typeface="Arial"/>
              <a:cs typeface="+mn-cs"/>
            </a:endParaRPr>
          </a:p>
        </p:txBody>
      </p:sp>
      <p:sp>
        <p:nvSpPr>
          <p:cNvPr id="9" name="Rectangle 8"/>
          <p:cNvSpPr>
            <a:spLocks noChangeArrowheads="1"/>
          </p:cNvSpPr>
          <p:nvPr userDrawn="1"/>
        </p:nvSpPr>
        <p:spPr bwMode="auto">
          <a:xfrm>
            <a:off x="5470696" y="878505"/>
            <a:ext cx="2193646" cy="77748"/>
          </a:xfrm>
          <a:prstGeom prst="rect">
            <a:avLst/>
          </a:prstGeom>
          <a:solidFill>
            <a:srgbClr val="F8BF56"/>
          </a:solidFill>
          <a:ln>
            <a:noFill/>
          </a:ln>
          <a:extLst>
            <a:ext uri="{91240B29-F687-4f45-9708-019B960494DF}">
              <a14:hiddenLine xmlns="" xmlns:a14="http://schemas.microsoft.com/office/drawing/2010/main" w="25400" algn="ctr">
                <a:solidFill>
                  <a:srgbClr val="000000"/>
                </a:solidFill>
                <a:miter lim="800000"/>
                <a:headEnd/>
                <a:tailEnd/>
              </a14:hiddenLine>
            </a:ext>
          </a:extLst>
        </p:spPr>
        <p:txBody>
          <a:bodyPr lIns="91431" tIns="45716" rIns="91431" bIns="45716" anchor="ctr"/>
          <a:lstStyle/>
          <a:p>
            <a:pPr algn="ctr" fontAlgn="auto">
              <a:spcBef>
                <a:spcPts val="0"/>
              </a:spcBef>
              <a:spcAft>
                <a:spcPts val="0"/>
              </a:spcAft>
              <a:defRPr/>
            </a:pPr>
            <a:endParaRPr lang="en-US" dirty="0">
              <a:solidFill>
                <a:srgbClr val="FFFFFF"/>
              </a:solidFill>
              <a:latin typeface="Arial"/>
              <a:cs typeface="+mn-cs"/>
            </a:endParaRPr>
          </a:p>
        </p:txBody>
      </p:sp>
      <p:sp>
        <p:nvSpPr>
          <p:cNvPr id="10" name="Rectangle 9"/>
          <p:cNvSpPr>
            <a:spLocks noChangeArrowheads="1"/>
          </p:cNvSpPr>
          <p:nvPr userDrawn="1"/>
        </p:nvSpPr>
        <p:spPr bwMode="auto">
          <a:xfrm>
            <a:off x="8254836" y="878505"/>
            <a:ext cx="889164" cy="77748"/>
          </a:xfrm>
          <a:prstGeom prst="rect">
            <a:avLst/>
          </a:prstGeom>
          <a:solidFill>
            <a:schemeClr val="accent6"/>
          </a:solidFill>
          <a:ln>
            <a:noFill/>
          </a:ln>
          <a:extLst>
            <a:ext uri="{91240B29-F687-4f45-9708-019B960494DF}">
              <a14:hiddenLine xmlns="" xmlns:a14="http://schemas.microsoft.com/office/drawing/2010/main" w="25400" algn="ctr">
                <a:solidFill>
                  <a:srgbClr val="000000"/>
                </a:solidFill>
                <a:miter lim="800000"/>
                <a:headEnd/>
                <a:tailEnd/>
              </a14:hiddenLine>
            </a:ext>
          </a:extLst>
        </p:spPr>
        <p:txBody>
          <a:bodyPr lIns="91431" tIns="45716" rIns="91431" bIns="45716" anchor="ctr"/>
          <a:lstStyle/>
          <a:p>
            <a:pPr algn="ctr" fontAlgn="auto">
              <a:spcBef>
                <a:spcPts val="0"/>
              </a:spcBef>
              <a:spcAft>
                <a:spcPts val="0"/>
              </a:spcAft>
              <a:defRPr/>
            </a:pPr>
            <a:endParaRPr lang="en-US" dirty="0">
              <a:solidFill>
                <a:srgbClr val="FFFFFF"/>
              </a:solidFill>
              <a:latin typeface="Arial"/>
              <a:cs typeface="+mn-cs"/>
            </a:endParaRPr>
          </a:p>
        </p:txBody>
      </p:sp>
      <p:sp>
        <p:nvSpPr>
          <p:cNvPr id="18" name="Rectangle 17"/>
          <p:cNvSpPr>
            <a:spLocks noChangeArrowheads="1"/>
          </p:cNvSpPr>
          <p:nvPr userDrawn="1"/>
        </p:nvSpPr>
        <p:spPr bwMode="auto">
          <a:xfrm>
            <a:off x="7054385" y="878505"/>
            <a:ext cx="1219913" cy="77748"/>
          </a:xfrm>
          <a:prstGeom prst="rect">
            <a:avLst/>
          </a:prstGeom>
          <a:solidFill>
            <a:schemeClr val="tx2"/>
          </a:solidFill>
          <a:ln>
            <a:noFill/>
          </a:ln>
          <a:extLst>
            <a:ext uri="{91240B29-F687-4f45-9708-019B960494DF}">
              <a14:hiddenLine xmlns="" xmlns:a14="http://schemas.microsoft.com/office/drawing/2010/main" w="25400" algn="ctr">
                <a:solidFill>
                  <a:srgbClr val="000000"/>
                </a:solidFill>
                <a:miter lim="800000"/>
                <a:headEnd/>
                <a:tailEnd/>
              </a14:hiddenLine>
            </a:ext>
          </a:extLst>
        </p:spPr>
        <p:txBody>
          <a:bodyPr lIns="91431" tIns="45716" rIns="91431" bIns="45716" anchor="ctr"/>
          <a:lstStyle/>
          <a:p>
            <a:pPr algn="ctr" fontAlgn="auto">
              <a:spcBef>
                <a:spcPts val="0"/>
              </a:spcBef>
              <a:spcAft>
                <a:spcPts val="0"/>
              </a:spcAft>
              <a:defRPr/>
            </a:pPr>
            <a:endParaRPr lang="en-US" dirty="0">
              <a:solidFill>
                <a:srgbClr val="FFFFFF"/>
              </a:solidFill>
              <a:latin typeface="Arial"/>
              <a:cs typeface="+mn-cs"/>
            </a:endParaRPr>
          </a:p>
        </p:txBody>
      </p:sp>
      <p:sp>
        <p:nvSpPr>
          <p:cNvPr id="19" name="Rectangle 18"/>
          <p:cNvSpPr>
            <a:spLocks noChangeArrowheads="1"/>
          </p:cNvSpPr>
          <p:nvPr userDrawn="1"/>
        </p:nvSpPr>
        <p:spPr bwMode="auto">
          <a:xfrm>
            <a:off x="8274298" y="878505"/>
            <a:ext cx="869703" cy="77748"/>
          </a:xfrm>
          <a:prstGeom prst="rect">
            <a:avLst/>
          </a:prstGeom>
          <a:solidFill>
            <a:schemeClr val="bg1">
              <a:lumMod val="85000"/>
            </a:schemeClr>
          </a:solidFill>
          <a:ln>
            <a:noFill/>
          </a:ln>
          <a:extLst>
            <a:ext uri="{91240B29-F687-4f45-9708-019B960494DF}">
              <a14:hiddenLine xmlns="" xmlns:a14="http://schemas.microsoft.com/office/drawing/2010/main" w="25400" algn="ctr">
                <a:solidFill>
                  <a:srgbClr val="000000"/>
                </a:solidFill>
                <a:miter lim="800000"/>
                <a:headEnd/>
                <a:tailEnd/>
              </a14:hiddenLine>
            </a:ext>
          </a:extLst>
        </p:spPr>
        <p:txBody>
          <a:bodyPr lIns="91431" tIns="45716" rIns="91431" bIns="45716" anchor="ctr"/>
          <a:lstStyle/>
          <a:p>
            <a:pPr algn="ctr" fontAlgn="auto">
              <a:spcBef>
                <a:spcPts val="0"/>
              </a:spcBef>
              <a:spcAft>
                <a:spcPts val="0"/>
              </a:spcAft>
              <a:defRPr/>
            </a:pPr>
            <a:endParaRPr lang="en-US" dirty="0">
              <a:solidFill>
                <a:srgbClr val="FFFFFF"/>
              </a:solidFill>
              <a:latin typeface="Arial"/>
              <a:cs typeface="+mn-cs"/>
            </a:endParaRPr>
          </a:p>
        </p:txBody>
      </p:sp>
    </p:spTree>
    <p:extLst>
      <p:ext uri="{BB962C8B-B14F-4D97-AF65-F5344CB8AC3E}">
        <p14:creationId xmlns:p14="http://schemas.microsoft.com/office/powerpoint/2010/main" val="185139240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28650" y="6356351"/>
            <a:ext cx="2057400" cy="365125"/>
          </a:xfrm>
          <a:prstGeom prst="rect">
            <a:avLst/>
          </a:prstGeom>
        </p:spPr>
        <p:txBody>
          <a:bodyPr/>
          <a:lstStyle/>
          <a:p>
            <a:fld id="{39BA4228-6A87-4FD3-81D6-DE115A6E99C8}" type="datetimeFigureOut">
              <a:rPr lang="en-US" smtClean="0"/>
              <a:t>4/21/2023</a:t>
            </a:fld>
            <a:endParaRPr lang="en-US"/>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AEEEF364-3187-4F52-8069-EDA94261EAB0}" type="slidenum">
              <a:rPr lang="en-US" smtClean="0"/>
              <a:t>‹#›</a:t>
            </a:fld>
            <a:endParaRPr lang="en-US"/>
          </a:p>
        </p:txBody>
      </p:sp>
    </p:spTree>
    <p:extLst>
      <p:ext uri="{BB962C8B-B14F-4D97-AF65-F5344CB8AC3E}">
        <p14:creationId xmlns:p14="http://schemas.microsoft.com/office/powerpoint/2010/main" val="10351411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39BA4228-6A87-4FD3-81D6-DE115A6E99C8}" type="datetimeFigureOut">
              <a:rPr lang="en-US" smtClean="0"/>
              <a:t>4/21/2023</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AEEEF364-3187-4F52-8069-EDA94261EAB0}" type="slidenum">
              <a:rPr lang="en-US" smtClean="0"/>
              <a:t>‹#›</a:t>
            </a:fld>
            <a:endParaRPr lang="en-US"/>
          </a:p>
        </p:txBody>
      </p:sp>
    </p:spTree>
    <p:extLst>
      <p:ext uri="{BB962C8B-B14F-4D97-AF65-F5344CB8AC3E}">
        <p14:creationId xmlns:p14="http://schemas.microsoft.com/office/powerpoint/2010/main" val="37666126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oleObject" Target="../embeddings/oleObject1.bin"/><Relationship Id="rId5" Type="http://schemas.openxmlformats.org/officeDocument/2006/relationships/slideLayout" Target="../slideLayouts/slideLayout5.xml"/><Relationship Id="rId10"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vmlDrawing" Target="../drawings/vmlDrawing1.vml"/></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0"/>
            </p:custDataLst>
            <p:extLst>
              <p:ext uri="{D42A27DB-BD31-4B8C-83A1-F6EECF244321}">
                <p14:modId xmlns:p14="http://schemas.microsoft.com/office/powerpoint/2010/main" val="74012676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6961" name="think-cell Slide" r:id="rId11" imgW="270" imgH="270" progId="TCLayout.ActiveDocument.1">
                  <p:embed/>
                </p:oleObj>
              </mc:Choice>
              <mc:Fallback>
                <p:oleObj name="think-cell Slide" r:id="rId11" imgW="270" imgH="270" progId="TCLayout.ActiveDocument.1">
                  <p:embed/>
                  <p:pic>
                    <p:nvPicPr>
                      <p:cNvPr id="0" name=""/>
                      <p:cNvPicPr/>
                      <p:nvPr/>
                    </p:nvPicPr>
                    <p:blipFill>
                      <a:blip r:embed="rId12"/>
                      <a:stretch>
                        <a:fillRect/>
                      </a:stretch>
                    </p:blipFill>
                    <p:spPr>
                      <a:xfrm>
                        <a:off x="1588" y="1588"/>
                        <a:ext cx="1587" cy="1587"/>
                      </a:xfrm>
                      <a:prstGeom prst="rect">
                        <a:avLst/>
                      </a:prstGeom>
                    </p:spPr>
                  </p:pic>
                </p:oleObj>
              </mc:Fallback>
            </mc:AlternateContent>
          </a:graphicData>
        </a:graphic>
      </p:graphicFrame>
      <p:sp>
        <p:nvSpPr>
          <p:cNvPr id="5" name="Rectangle 4"/>
          <p:cNvSpPr/>
          <p:nvPr userDrawn="1"/>
        </p:nvSpPr>
        <p:spPr>
          <a:xfrm>
            <a:off x="-1" y="6428097"/>
            <a:ext cx="9144000" cy="429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175621" y="155576"/>
            <a:ext cx="8749303" cy="634999"/>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75622" y="1146379"/>
            <a:ext cx="8749302" cy="5213324"/>
          </a:xfrm>
          <a:prstGeom prst="rect">
            <a:avLst/>
          </a:prstGeom>
        </p:spPr>
        <p:txBody>
          <a:bodyPr vert="horz" lIns="91440" tIns="45720" rIns="91440" bIns="45720" rtlCol="0">
            <a:noAutofit/>
          </a:bodyPr>
          <a:lstStyle/>
          <a:p>
            <a:pPr lvl="0"/>
            <a:r>
              <a:rPr lang="en-US" smtClean="0"/>
              <a:t>Text</a:t>
            </a:r>
            <a:endParaRPr lang="en-US" dirty="0"/>
          </a:p>
        </p:txBody>
      </p:sp>
      <p:sp>
        <p:nvSpPr>
          <p:cNvPr id="7" name="Rectangle 6"/>
          <p:cNvSpPr>
            <a:spLocks noChangeArrowheads="1"/>
          </p:cNvSpPr>
          <p:nvPr userDrawn="1"/>
        </p:nvSpPr>
        <p:spPr bwMode="auto">
          <a:xfrm>
            <a:off x="0" y="878505"/>
            <a:ext cx="9148859" cy="77748"/>
          </a:xfrm>
          <a:prstGeom prst="rect">
            <a:avLst/>
          </a:prstGeom>
          <a:solidFill>
            <a:schemeClr val="accent6"/>
          </a:solidFill>
          <a:ln>
            <a:noFill/>
          </a:ln>
          <a:extLst>
            <a:ext uri="{91240B29-F687-4f45-9708-019B960494DF}">
              <a14:hiddenLine xmlns="" xmlns:a14="http://schemas.microsoft.com/office/drawing/2010/main" w="25400" algn="ctr">
                <a:solidFill>
                  <a:srgbClr val="000000"/>
                </a:solidFill>
                <a:miter lim="800000"/>
                <a:headEnd/>
                <a:tailEnd/>
              </a14:hiddenLine>
            </a:ext>
          </a:extLst>
        </p:spPr>
        <p:txBody>
          <a:bodyPr lIns="91431" tIns="45716" rIns="91431" bIns="45716" anchor="ctr"/>
          <a:lstStyle/>
          <a:p>
            <a:pPr algn="ctr" fontAlgn="auto">
              <a:spcBef>
                <a:spcPts val="0"/>
              </a:spcBef>
              <a:spcAft>
                <a:spcPts val="0"/>
              </a:spcAft>
              <a:defRPr/>
            </a:pPr>
            <a:endParaRPr lang="en-US" dirty="0">
              <a:solidFill>
                <a:srgbClr val="FFFFFF"/>
              </a:solidFill>
              <a:latin typeface="Arial"/>
              <a:cs typeface="+mn-cs"/>
            </a:endParaRPr>
          </a:p>
        </p:txBody>
      </p:sp>
      <p:sp>
        <p:nvSpPr>
          <p:cNvPr id="9" name="Rectangle 8"/>
          <p:cNvSpPr>
            <a:spLocks noChangeArrowheads="1"/>
          </p:cNvSpPr>
          <p:nvPr userDrawn="1"/>
        </p:nvSpPr>
        <p:spPr bwMode="auto">
          <a:xfrm>
            <a:off x="5470696" y="878505"/>
            <a:ext cx="2193646" cy="77748"/>
          </a:xfrm>
          <a:prstGeom prst="rect">
            <a:avLst/>
          </a:prstGeom>
          <a:solidFill>
            <a:srgbClr val="F8BF56"/>
          </a:solidFill>
          <a:ln>
            <a:noFill/>
          </a:ln>
          <a:extLst>
            <a:ext uri="{91240B29-F687-4f45-9708-019B960494DF}">
              <a14:hiddenLine xmlns="" xmlns:a14="http://schemas.microsoft.com/office/drawing/2010/main" w="25400" algn="ctr">
                <a:solidFill>
                  <a:srgbClr val="000000"/>
                </a:solidFill>
                <a:miter lim="800000"/>
                <a:headEnd/>
                <a:tailEnd/>
              </a14:hiddenLine>
            </a:ext>
          </a:extLst>
        </p:spPr>
        <p:txBody>
          <a:bodyPr lIns="91431" tIns="45716" rIns="91431" bIns="45716" anchor="ctr"/>
          <a:lstStyle/>
          <a:p>
            <a:pPr algn="ctr" fontAlgn="auto">
              <a:spcBef>
                <a:spcPts val="0"/>
              </a:spcBef>
              <a:spcAft>
                <a:spcPts val="0"/>
              </a:spcAft>
              <a:defRPr/>
            </a:pPr>
            <a:endParaRPr lang="en-US" dirty="0">
              <a:solidFill>
                <a:srgbClr val="FFFFFF"/>
              </a:solidFill>
              <a:latin typeface="Arial"/>
              <a:cs typeface="+mn-cs"/>
            </a:endParaRPr>
          </a:p>
        </p:txBody>
      </p:sp>
      <p:sp>
        <p:nvSpPr>
          <p:cNvPr id="10" name="Rectangle 9"/>
          <p:cNvSpPr>
            <a:spLocks noChangeArrowheads="1"/>
          </p:cNvSpPr>
          <p:nvPr userDrawn="1"/>
        </p:nvSpPr>
        <p:spPr bwMode="auto">
          <a:xfrm>
            <a:off x="8254836" y="878505"/>
            <a:ext cx="889164" cy="77748"/>
          </a:xfrm>
          <a:prstGeom prst="rect">
            <a:avLst/>
          </a:prstGeom>
          <a:solidFill>
            <a:schemeClr val="accent6"/>
          </a:solidFill>
          <a:ln>
            <a:noFill/>
          </a:ln>
          <a:extLst>
            <a:ext uri="{91240B29-F687-4f45-9708-019B960494DF}">
              <a14:hiddenLine xmlns="" xmlns:a14="http://schemas.microsoft.com/office/drawing/2010/main" w="25400" algn="ctr">
                <a:solidFill>
                  <a:srgbClr val="000000"/>
                </a:solidFill>
                <a:miter lim="800000"/>
                <a:headEnd/>
                <a:tailEnd/>
              </a14:hiddenLine>
            </a:ext>
          </a:extLst>
        </p:spPr>
        <p:txBody>
          <a:bodyPr lIns="91431" tIns="45716" rIns="91431" bIns="45716" anchor="ctr"/>
          <a:lstStyle/>
          <a:p>
            <a:pPr algn="ctr" fontAlgn="auto">
              <a:spcBef>
                <a:spcPts val="0"/>
              </a:spcBef>
              <a:spcAft>
                <a:spcPts val="0"/>
              </a:spcAft>
              <a:defRPr/>
            </a:pPr>
            <a:endParaRPr lang="en-US" dirty="0">
              <a:solidFill>
                <a:srgbClr val="FFFFFF"/>
              </a:solidFill>
              <a:latin typeface="Arial"/>
              <a:cs typeface="+mn-cs"/>
            </a:endParaRPr>
          </a:p>
        </p:txBody>
      </p:sp>
      <p:sp>
        <p:nvSpPr>
          <p:cNvPr id="11" name="Rectangle 10"/>
          <p:cNvSpPr>
            <a:spLocks noChangeArrowheads="1"/>
          </p:cNvSpPr>
          <p:nvPr userDrawn="1"/>
        </p:nvSpPr>
        <p:spPr bwMode="auto">
          <a:xfrm>
            <a:off x="7054385" y="878505"/>
            <a:ext cx="1219913" cy="77748"/>
          </a:xfrm>
          <a:prstGeom prst="rect">
            <a:avLst/>
          </a:prstGeom>
          <a:solidFill>
            <a:schemeClr val="tx2"/>
          </a:solidFill>
          <a:ln>
            <a:noFill/>
          </a:ln>
          <a:extLst>
            <a:ext uri="{91240B29-F687-4f45-9708-019B960494DF}">
              <a14:hiddenLine xmlns="" xmlns:a14="http://schemas.microsoft.com/office/drawing/2010/main" w="25400" algn="ctr">
                <a:solidFill>
                  <a:srgbClr val="000000"/>
                </a:solidFill>
                <a:miter lim="800000"/>
                <a:headEnd/>
                <a:tailEnd/>
              </a14:hiddenLine>
            </a:ext>
          </a:extLst>
        </p:spPr>
        <p:txBody>
          <a:bodyPr lIns="91431" tIns="45716" rIns="91431" bIns="45716" anchor="ctr"/>
          <a:lstStyle/>
          <a:p>
            <a:pPr algn="ctr" fontAlgn="auto">
              <a:spcBef>
                <a:spcPts val="0"/>
              </a:spcBef>
              <a:spcAft>
                <a:spcPts val="0"/>
              </a:spcAft>
              <a:defRPr/>
            </a:pPr>
            <a:endParaRPr lang="en-US" dirty="0">
              <a:solidFill>
                <a:srgbClr val="FFFFFF"/>
              </a:solidFill>
              <a:latin typeface="Arial"/>
              <a:cs typeface="+mn-cs"/>
            </a:endParaRPr>
          </a:p>
        </p:txBody>
      </p:sp>
      <p:sp>
        <p:nvSpPr>
          <p:cNvPr id="12" name="Rectangle 11"/>
          <p:cNvSpPr>
            <a:spLocks noChangeArrowheads="1"/>
          </p:cNvSpPr>
          <p:nvPr userDrawn="1"/>
        </p:nvSpPr>
        <p:spPr bwMode="auto">
          <a:xfrm>
            <a:off x="8274298" y="878505"/>
            <a:ext cx="869703" cy="77748"/>
          </a:xfrm>
          <a:prstGeom prst="rect">
            <a:avLst/>
          </a:prstGeom>
          <a:solidFill>
            <a:schemeClr val="bg1">
              <a:lumMod val="85000"/>
            </a:schemeClr>
          </a:solidFill>
          <a:ln>
            <a:noFill/>
          </a:ln>
          <a:extLst>
            <a:ext uri="{91240B29-F687-4f45-9708-019B960494DF}">
              <a14:hiddenLine xmlns="" xmlns:a14="http://schemas.microsoft.com/office/drawing/2010/main" w="25400" algn="ctr">
                <a:solidFill>
                  <a:srgbClr val="000000"/>
                </a:solidFill>
                <a:miter lim="800000"/>
                <a:headEnd/>
                <a:tailEnd/>
              </a14:hiddenLine>
            </a:ext>
          </a:extLst>
        </p:spPr>
        <p:txBody>
          <a:bodyPr lIns="91431" tIns="45716" rIns="91431" bIns="45716" anchor="ctr"/>
          <a:lstStyle/>
          <a:p>
            <a:pPr algn="ctr" fontAlgn="auto">
              <a:spcBef>
                <a:spcPts val="0"/>
              </a:spcBef>
              <a:spcAft>
                <a:spcPts val="0"/>
              </a:spcAft>
              <a:defRPr/>
            </a:pPr>
            <a:endParaRPr lang="en-US" dirty="0">
              <a:solidFill>
                <a:srgbClr val="FFFFFF"/>
              </a:solidFill>
              <a:latin typeface="Arial"/>
              <a:cs typeface="+mn-cs"/>
            </a:endParaRPr>
          </a:p>
        </p:txBody>
      </p:sp>
      <p:sp>
        <p:nvSpPr>
          <p:cNvPr id="4" name="TextBox 3"/>
          <p:cNvSpPr txBox="1"/>
          <p:nvPr userDrawn="1"/>
        </p:nvSpPr>
        <p:spPr>
          <a:xfrm>
            <a:off x="8510955" y="6536954"/>
            <a:ext cx="633046" cy="230832"/>
          </a:xfrm>
          <a:prstGeom prst="rect">
            <a:avLst/>
          </a:prstGeom>
          <a:noFill/>
        </p:spPr>
        <p:txBody>
          <a:bodyPr wrap="square" rtlCol="0">
            <a:spAutoFit/>
          </a:bodyPr>
          <a:lstStyle/>
          <a:p>
            <a:pPr marL="0" indent="0" algn="r">
              <a:buFont typeface="Wingdings" panose="05000000000000000000" pitchFamily="2" charset="2"/>
              <a:buNone/>
            </a:pPr>
            <a:fld id="{875E1BC9-AFED-45F7-883E-56D4DC3C4571}" type="slidenum">
              <a:rPr lang="en-US" sz="900" smtClean="0">
                <a:solidFill>
                  <a:schemeClr val="bg1"/>
                </a:solidFill>
                <a:latin typeface="Arial" panose="020B0604020202020204" pitchFamily="34" charset="0"/>
                <a:cs typeface="Arial" panose="020B0604020202020204" pitchFamily="34" charset="0"/>
              </a:rPr>
              <a:pPr marL="0" indent="0" algn="r">
                <a:buFont typeface="Wingdings" panose="05000000000000000000" pitchFamily="2" charset="2"/>
                <a:buNone/>
              </a:pPr>
              <a:t>‹#›</a:t>
            </a:fld>
            <a:endParaRPr lang="en-US" sz="900" dirty="0" smtClean="0">
              <a:solidFill>
                <a:schemeClr val="bg1"/>
              </a:solidFill>
              <a:latin typeface="Arial" panose="020B0604020202020204" pitchFamily="34" charset="0"/>
              <a:cs typeface="Arial" panose="020B0604020202020204" pitchFamily="34" charset="0"/>
            </a:endParaRPr>
          </a:p>
        </p:txBody>
      </p:sp>
      <p:pic>
        <p:nvPicPr>
          <p:cNvPr id="14" name="Picture 13"/>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387963" y="6472902"/>
            <a:ext cx="1108744" cy="340294"/>
          </a:xfrm>
          <a:prstGeom prst="rect">
            <a:avLst/>
          </a:prstGeom>
        </p:spPr>
      </p:pic>
    </p:spTree>
    <p:extLst>
      <p:ext uri="{BB962C8B-B14F-4D97-AF65-F5344CB8AC3E}">
        <p14:creationId xmlns:p14="http://schemas.microsoft.com/office/powerpoint/2010/main" val="2963243838"/>
      </p:ext>
    </p:extLst>
  </p:cSld>
  <p:clrMap bg1="lt1" tx1="dk1" bg2="lt2" tx2="dk2" accent1="accent1" accent2="accent2" accent3="accent3" accent4="accent4" accent5="accent5" accent6="accent6" hlink="hlink" folHlink="folHlink"/>
  <p:sldLayoutIdLst>
    <p:sldLayoutId id="2147483790" r:id="rId1"/>
    <p:sldLayoutId id="2147483794" r:id="rId2"/>
    <p:sldLayoutId id="2147483788" r:id="rId3"/>
    <p:sldLayoutId id="2147483793" r:id="rId4"/>
    <p:sldLayoutId id="2147483795" r:id="rId5"/>
    <p:sldLayoutId id="2147483796" r:id="rId6"/>
    <p:sldLayoutId id="2147483797" r:id="rId7"/>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1900" b="1" kern="1200">
          <a:solidFill>
            <a:schemeClr val="tx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tx2"/>
        </a:buClr>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1pPr>
      <a:lvl2pPr marL="514350" indent="-17145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739775" indent="-225425" algn="l" defTabSz="914400" rtl="0" eaLnBrk="1" latinLnBrk="0" hangingPunct="1">
        <a:lnSpc>
          <a:spcPct val="90000"/>
        </a:lnSpc>
        <a:spcBef>
          <a:spcPts val="500"/>
        </a:spcBef>
        <a:buClr>
          <a:schemeClr val="tx2"/>
        </a:buClr>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3pPr>
      <a:lvl4pPr marL="1143000" indent="-228600" algn="l" defTabSz="914400" rtl="0" eaLnBrk="1" latinLnBrk="0" hangingPunct="1">
        <a:lnSpc>
          <a:spcPct val="90000"/>
        </a:lnSpc>
        <a:spcBef>
          <a:spcPts val="500"/>
        </a:spcBef>
        <a:buClr>
          <a:schemeClr val="tx2"/>
        </a:buClr>
        <a:buFont typeface="Arial" panose="020B0604020202020204" pitchFamily="34" charset="0"/>
        <a:buChar char="̶"/>
        <a:tabLst/>
        <a:defRPr sz="1600" kern="1200">
          <a:solidFill>
            <a:schemeClr val="tx1"/>
          </a:solidFill>
          <a:latin typeface="Arial" panose="020B0604020202020204" pitchFamily="34" charset="0"/>
          <a:ea typeface="+mn-ea"/>
          <a:cs typeface="Arial" panose="020B0604020202020204" pitchFamily="34" charset="0"/>
        </a:defRPr>
      </a:lvl4pPr>
      <a:lvl5pPr marL="13716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Rectangle 3"/>
          <p:cNvSpPr>
            <a:spLocks noChangeArrowheads="1"/>
          </p:cNvSpPr>
          <p:nvPr/>
        </p:nvSpPr>
        <p:spPr bwMode="auto">
          <a:xfrm>
            <a:off x="0" y="960438"/>
            <a:ext cx="9144000" cy="228600"/>
          </a:xfrm>
          <a:prstGeom prst="rect">
            <a:avLst/>
          </a:prstGeom>
          <a:solidFill>
            <a:schemeClr val="bg2">
              <a:lumMod val="60000"/>
              <a:lumOff val="40000"/>
            </a:schemeClr>
          </a:solidFill>
          <a:ln w="9525">
            <a:noFill/>
            <a:miter lim="800000"/>
            <a:headEnd/>
            <a:tailEnd/>
          </a:ln>
        </p:spPr>
        <p:txBody>
          <a:bodyPr wrap="none" anchor="ctr"/>
          <a:lstStyle/>
          <a:p>
            <a:pPr>
              <a:defRPr/>
            </a:pPr>
            <a:endParaRPr lang="en-US" sz="1350">
              <a:latin typeface="Arial" pitchFamily="-108" charset="0"/>
              <a:ea typeface="ＭＳ Ｐゴシック" pitchFamily="-108" charset="-128"/>
              <a:cs typeface="ＭＳ Ｐゴシック" pitchFamily="-108" charset="-128"/>
            </a:endParaRPr>
          </a:p>
        </p:txBody>
      </p:sp>
      <p:sp>
        <p:nvSpPr>
          <p:cNvPr id="11" name="Rectangle 22"/>
          <p:cNvSpPr>
            <a:spLocks noChangeArrowheads="1"/>
          </p:cNvSpPr>
          <p:nvPr/>
        </p:nvSpPr>
        <p:spPr bwMode="auto">
          <a:xfrm>
            <a:off x="0" y="-7938"/>
            <a:ext cx="9144000" cy="1163638"/>
          </a:xfrm>
          <a:prstGeom prst="rect">
            <a:avLst/>
          </a:prstGeom>
          <a:solidFill>
            <a:schemeClr val="accent6"/>
          </a:solidFill>
          <a:ln w="9525">
            <a:noFill/>
            <a:miter lim="800000"/>
            <a:headEnd/>
            <a:tailEnd/>
          </a:ln>
          <a:effectLst/>
        </p:spPr>
        <p:txBody>
          <a:bodyPr wrap="none" anchor="ctr"/>
          <a:lstStyle/>
          <a:p>
            <a:pPr>
              <a:defRPr/>
            </a:pPr>
            <a:endParaRPr lang="en-US" sz="1350">
              <a:latin typeface="Arial" charset="0"/>
              <a:ea typeface="MS PGothic" pitchFamily="34" charset="-128"/>
            </a:endParaRPr>
          </a:p>
        </p:txBody>
      </p:sp>
      <p:sp>
        <p:nvSpPr>
          <p:cNvPr id="1028" name="Rectangle 4"/>
          <p:cNvSpPr>
            <a:spLocks noGrp="1" noChangeArrowheads="1"/>
          </p:cNvSpPr>
          <p:nvPr>
            <p:ph type="title"/>
          </p:nvPr>
        </p:nvSpPr>
        <p:spPr bwMode="auto">
          <a:xfrm>
            <a:off x="538163" y="152400"/>
            <a:ext cx="8135937"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ko-KR"/>
              <a:t>Slide title goes here even if it goes longer than a line</a:t>
            </a:r>
            <a:endParaRPr lang="ko-KR" altLang="en-US"/>
          </a:p>
        </p:txBody>
      </p:sp>
      <p:sp>
        <p:nvSpPr>
          <p:cNvPr id="1029" name="Rectangle 6"/>
          <p:cNvSpPr>
            <a:spLocks noGrp="1" noChangeArrowheads="1"/>
          </p:cNvSpPr>
          <p:nvPr>
            <p:ph type="body" idx="1"/>
          </p:nvPr>
        </p:nvSpPr>
        <p:spPr bwMode="auto">
          <a:xfrm>
            <a:off x="538164" y="1447800"/>
            <a:ext cx="8123237" cy="4660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a:t>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en-US" altLang="ko-KR" dirty="0"/>
          </a:p>
        </p:txBody>
      </p:sp>
      <p:sp>
        <p:nvSpPr>
          <p:cNvPr id="4103" name="Text Box 7"/>
          <p:cNvSpPr txBox="1">
            <a:spLocks noChangeArrowheads="1"/>
          </p:cNvSpPr>
          <p:nvPr/>
        </p:nvSpPr>
        <p:spPr bwMode="auto">
          <a:xfrm>
            <a:off x="7704138" y="6584951"/>
            <a:ext cx="1295400" cy="184666"/>
          </a:xfrm>
          <a:prstGeom prst="rect">
            <a:avLst/>
          </a:prstGeom>
          <a:noFill/>
          <a:ln w="9525" algn="ctr">
            <a:noFill/>
            <a:miter lim="800000"/>
            <a:headEnd/>
            <a:tailEnd/>
          </a:ln>
          <a:effectLst/>
        </p:spPr>
        <p:txBody>
          <a:bodyPr>
            <a:spAutoFit/>
          </a:bodyPr>
          <a:lstStyle/>
          <a:p>
            <a:pPr algn="r">
              <a:spcBef>
                <a:spcPct val="50000"/>
              </a:spcBef>
            </a:pPr>
            <a:r>
              <a:rPr lang="en-US" altLang="ko-KR" sz="600" b="1" dirty="0">
                <a:solidFill>
                  <a:schemeClr val="tx2"/>
                </a:solidFill>
                <a:latin typeface="Georgia" pitchFamily="18" charset="0"/>
                <a:ea typeface="Gulim" pitchFamily="34" charset="-127"/>
              </a:rPr>
              <a:t>S L I D E  </a:t>
            </a:r>
            <a:fld id="{B6E65EB1-8770-4D6F-9BAC-B5A9D136F4D3}" type="slidenum">
              <a:rPr lang="en-US" altLang="ko-KR" sz="600" b="1">
                <a:solidFill>
                  <a:schemeClr val="tx2"/>
                </a:solidFill>
                <a:latin typeface="Georgia" pitchFamily="18" charset="0"/>
                <a:ea typeface="Gulim" pitchFamily="34" charset="-127"/>
              </a:rPr>
              <a:pPr algn="r">
                <a:spcBef>
                  <a:spcPct val="50000"/>
                </a:spcBef>
              </a:pPr>
              <a:t>‹#›</a:t>
            </a:fld>
            <a:endParaRPr lang="en-US" altLang="ko-KR" sz="600" b="1" dirty="0">
              <a:solidFill>
                <a:schemeClr val="tx2"/>
              </a:solidFill>
              <a:latin typeface="Georgia" pitchFamily="18" charset="0"/>
              <a:ea typeface="Gulim" pitchFamily="34" charset="-127"/>
            </a:endParaRPr>
          </a:p>
        </p:txBody>
      </p:sp>
      <p:sp>
        <p:nvSpPr>
          <p:cNvPr id="4118" name="Rectangle 22"/>
          <p:cNvSpPr>
            <a:spLocks noChangeArrowheads="1"/>
          </p:cNvSpPr>
          <p:nvPr/>
        </p:nvSpPr>
        <p:spPr bwMode="auto">
          <a:xfrm>
            <a:off x="0" y="6451600"/>
            <a:ext cx="9144000" cy="58738"/>
          </a:xfrm>
          <a:prstGeom prst="rect">
            <a:avLst/>
          </a:prstGeom>
          <a:solidFill>
            <a:schemeClr val="bg2">
              <a:lumMod val="60000"/>
              <a:lumOff val="40000"/>
            </a:schemeClr>
          </a:solidFill>
          <a:ln w="9525">
            <a:noFill/>
            <a:miter lim="800000"/>
            <a:headEnd/>
            <a:tailEnd/>
          </a:ln>
          <a:effectLst/>
        </p:spPr>
        <p:txBody>
          <a:bodyPr wrap="none" anchor="ctr"/>
          <a:lstStyle/>
          <a:p>
            <a:pPr>
              <a:defRPr/>
            </a:pPr>
            <a:endParaRPr lang="en-US" sz="1350">
              <a:latin typeface="Arial" charset="0"/>
              <a:ea typeface="MS PGothic" pitchFamily="34" charset="-128"/>
            </a:endParaRPr>
          </a:p>
        </p:txBody>
      </p:sp>
      <p:pic>
        <p:nvPicPr>
          <p:cNvPr id="1032" name="Picture 9" descr="YSM_Black_80%.eps"/>
          <p:cNvPicPr>
            <a:picLocks noChangeAspect="1"/>
          </p:cNvPicPr>
          <p:nvPr/>
        </p:nvPicPr>
        <p:blipFill>
          <a:blip r:embed="rId2" cstate="print"/>
          <a:srcRect/>
          <a:stretch>
            <a:fillRect/>
          </a:stretch>
        </p:blipFill>
        <p:spPr bwMode="auto">
          <a:xfrm>
            <a:off x="538163" y="6591300"/>
            <a:ext cx="2154237" cy="160338"/>
          </a:xfrm>
          <a:prstGeom prst="rect">
            <a:avLst/>
          </a:prstGeom>
          <a:noFill/>
          <a:ln w="9525">
            <a:noFill/>
            <a:miter lim="800000"/>
            <a:headEnd/>
            <a:tailEnd/>
          </a:ln>
        </p:spPr>
      </p:pic>
    </p:spTree>
    <p:extLst>
      <p:ext uri="{BB962C8B-B14F-4D97-AF65-F5344CB8AC3E}">
        <p14:creationId xmlns:p14="http://schemas.microsoft.com/office/powerpoint/2010/main" val="4173466639"/>
      </p:ext>
    </p:extLst>
  </p:cSld>
  <p:clrMap bg1="lt1" tx1="dk1" bg2="lt2" tx2="dk2" accent1="accent1" accent2="accent2" accent3="accent3" accent4="accent4" accent5="accent5" accent6="accent6" hlink="hlink" folHlink="folHlink"/>
  <p:txStyles>
    <p:titleStyle>
      <a:lvl1pPr algn="l" rtl="0" eaLnBrk="1" fontAlgn="base" hangingPunct="1">
        <a:spcBef>
          <a:spcPct val="0"/>
        </a:spcBef>
        <a:spcAft>
          <a:spcPct val="0"/>
        </a:spcAft>
        <a:defRPr sz="1950">
          <a:solidFill>
            <a:schemeClr val="bg1"/>
          </a:solidFill>
          <a:latin typeface="+mj-lt"/>
          <a:ea typeface="+mj-ea"/>
          <a:cs typeface="+mj-cs"/>
        </a:defRPr>
      </a:lvl1pPr>
      <a:lvl2pPr algn="l" rtl="0" eaLnBrk="1" fontAlgn="base" hangingPunct="1">
        <a:spcBef>
          <a:spcPct val="0"/>
        </a:spcBef>
        <a:spcAft>
          <a:spcPct val="0"/>
        </a:spcAft>
        <a:defRPr sz="1950">
          <a:solidFill>
            <a:schemeClr val="bg1"/>
          </a:solidFill>
          <a:latin typeface="Georgia" pitchFamily="-111" charset="0"/>
          <a:ea typeface="Gulim" pitchFamily="34" charset="-127"/>
          <a:cs typeface="Gulim" pitchFamily="34" charset="-127"/>
        </a:defRPr>
      </a:lvl2pPr>
      <a:lvl3pPr algn="l" rtl="0" eaLnBrk="1" fontAlgn="base" hangingPunct="1">
        <a:spcBef>
          <a:spcPct val="0"/>
        </a:spcBef>
        <a:spcAft>
          <a:spcPct val="0"/>
        </a:spcAft>
        <a:defRPr sz="1950">
          <a:solidFill>
            <a:schemeClr val="bg1"/>
          </a:solidFill>
          <a:latin typeface="Georgia" pitchFamily="-111" charset="0"/>
          <a:ea typeface="Gulim" pitchFamily="34" charset="-127"/>
          <a:cs typeface="Gulim" pitchFamily="34" charset="-127"/>
        </a:defRPr>
      </a:lvl3pPr>
      <a:lvl4pPr algn="l" rtl="0" eaLnBrk="1" fontAlgn="base" hangingPunct="1">
        <a:spcBef>
          <a:spcPct val="0"/>
        </a:spcBef>
        <a:spcAft>
          <a:spcPct val="0"/>
        </a:spcAft>
        <a:defRPr sz="1950">
          <a:solidFill>
            <a:schemeClr val="bg1"/>
          </a:solidFill>
          <a:latin typeface="Georgia" pitchFamily="-111" charset="0"/>
          <a:ea typeface="Gulim" pitchFamily="34" charset="-127"/>
          <a:cs typeface="Gulim" pitchFamily="34" charset="-127"/>
        </a:defRPr>
      </a:lvl4pPr>
      <a:lvl5pPr algn="l" rtl="0" eaLnBrk="1" fontAlgn="base" hangingPunct="1">
        <a:spcBef>
          <a:spcPct val="0"/>
        </a:spcBef>
        <a:spcAft>
          <a:spcPct val="0"/>
        </a:spcAft>
        <a:defRPr sz="1950">
          <a:solidFill>
            <a:schemeClr val="bg1"/>
          </a:solidFill>
          <a:latin typeface="Georgia" pitchFamily="-111" charset="0"/>
          <a:ea typeface="Gulim" pitchFamily="34" charset="-127"/>
          <a:cs typeface="Gulim" pitchFamily="34" charset="-127"/>
        </a:defRPr>
      </a:lvl5pPr>
      <a:lvl6pPr marL="342900" algn="l" rtl="0" eaLnBrk="1" fontAlgn="base" hangingPunct="1">
        <a:spcBef>
          <a:spcPct val="0"/>
        </a:spcBef>
        <a:spcAft>
          <a:spcPct val="0"/>
        </a:spcAft>
        <a:defRPr sz="1950">
          <a:solidFill>
            <a:schemeClr val="bg1"/>
          </a:solidFill>
          <a:latin typeface="Georgia" pitchFamily="-111" charset="0"/>
          <a:ea typeface="Gulim" pitchFamily="34" charset="-127"/>
          <a:cs typeface="Gulim" pitchFamily="34" charset="-127"/>
        </a:defRPr>
      </a:lvl6pPr>
      <a:lvl7pPr marL="685800" algn="l" rtl="0" eaLnBrk="1" fontAlgn="base" hangingPunct="1">
        <a:spcBef>
          <a:spcPct val="0"/>
        </a:spcBef>
        <a:spcAft>
          <a:spcPct val="0"/>
        </a:spcAft>
        <a:defRPr sz="1950">
          <a:solidFill>
            <a:schemeClr val="bg1"/>
          </a:solidFill>
          <a:latin typeface="Georgia" pitchFamily="-111" charset="0"/>
          <a:ea typeface="Gulim" pitchFamily="34" charset="-127"/>
          <a:cs typeface="Gulim" pitchFamily="34" charset="-127"/>
        </a:defRPr>
      </a:lvl7pPr>
      <a:lvl8pPr marL="1028700" algn="l" rtl="0" eaLnBrk="1" fontAlgn="base" hangingPunct="1">
        <a:spcBef>
          <a:spcPct val="0"/>
        </a:spcBef>
        <a:spcAft>
          <a:spcPct val="0"/>
        </a:spcAft>
        <a:defRPr sz="1950">
          <a:solidFill>
            <a:schemeClr val="bg1"/>
          </a:solidFill>
          <a:latin typeface="Georgia" pitchFamily="-111" charset="0"/>
          <a:ea typeface="Gulim" pitchFamily="34" charset="-127"/>
          <a:cs typeface="Gulim" pitchFamily="34" charset="-127"/>
        </a:defRPr>
      </a:lvl8pPr>
      <a:lvl9pPr marL="1371600" algn="l" rtl="0" eaLnBrk="1" fontAlgn="base" hangingPunct="1">
        <a:spcBef>
          <a:spcPct val="0"/>
        </a:spcBef>
        <a:spcAft>
          <a:spcPct val="0"/>
        </a:spcAft>
        <a:defRPr sz="1950">
          <a:solidFill>
            <a:schemeClr val="bg1"/>
          </a:solidFill>
          <a:latin typeface="Georgia" pitchFamily="-111" charset="0"/>
          <a:ea typeface="Gulim" pitchFamily="34" charset="-127"/>
          <a:cs typeface="Gulim" pitchFamily="34" charset="-127"/>
        </a:defRPr>
      </a:lvl9pPr>
    </p:titleStyle>
    <p:bodyStyle>
      <a:lvl1pPr marL="257175" indent="-257175" algn="l" rtl="0" eaLnBrk="1" fontAlgn="base" hangingPunct="1">
        <a:lnSpc>
          <a:spcPct val="90000"/>
        </a:lnSpc>
        <a:spcBef>
          <a:spcPct val="30000"/>
        </a:spcBef>
        <a:spcAft>
          <a:spcPct val="0"/>
        </a:spcAft>
        <a:buChar char="•"/>
        <a:defRPr sz="1500">
          <a:solidFill>
            <a:schemeClr val="tx2"/>
          </a:solidFill>
          <a:latin typeface="+mn-lt"/>
          <a:ea typeface="ＭＳ Ｐゴシック" charset="-128"/>
          <a:cs typeface="ＭＳ Ｐゴシック"/>
        </a:defRPr>
      </a:lvl1pPr>
      <a:lvl2pPr marL="557213" indent="-214313" algn="l" rtl="0" eaLnBrk="1" fontAlgn="base" hangingPunct="1">
        <a:lnSpc>
          <a:spcPct val="90000"/>
        </a:lnSpc>
        <a:spcBef>
          <a:spcPct val="30000"/>
        </a:spcBef>
        <a:spcAft>
          <a:spcPct val="0"/>
        </a:spcAft>
        <a:buChar char="–"/>
        <a:defRPr>
          <a:solidFill>
            <a:schemeClr val="tx2"/>
          </a:solidFill>
          <a:latin typeface="+mn-lt"/>
          <a:ea typeface="ＭＳ Ｐゴシック" charset="-128"/>
          <a:cs typeface="ＭＳ Ｐゴシック"/>
        </a:defRPr>
      </a:lvl2pPr>
      <a:lvl3pPr marL="857250" indent="-171450" algn="l" rtl="0" eaLnBrk="1" fontAlgn="base" hangingPunct="1">
        <a:lnSpc>
          <a:spcPct val="90000"/>
        </a:lnSpc>
        <a:spcBef>
          <a:spcPct val="20000"/>
        </a:spcBef>
        <a:spcAft>
          <a:spcPct val="0"/>
        </a:spcAft>
        <a:buChar char="•"/>
        <a:defRPr sz="1200">
          <a:solidFill>
            <a:schemeClr val="tx2"/>
          </a:solidFill>
          <a:latin typeface="+mn-lt"/>
          <a:ea typeface="ＭＳ Ｐゴシック" charset="-128"/>
          <a:cs typeface="ＭＳ Ｐゴシック"/>
        </a:defRPr>
      </a:lvl3pPr>
      <a:lvl4pPr marL="1200150" indent="-171450" algn="l" rtl="0" eaLnBrk="1" fontAlgn="base" hangingPunct="1">
        <a:lnSpc>
          <a:spcPct val="90000"/>
        </a:lnSpc>
        <a:spcBef>
          <a:spcPct val="20000"/>
        </a:spcBef>
        <a:spcAft>
          <a:spcPct val="0"/>
        </a:spcAft>
        <a:buChar char="–"/>
        <a:defRPr sz="1200">
          <a:solidFill>
            <a:schemeClr val="tx2"/>
          </a:solidFill>
          <a:latin typeface="+mn-lt"/>
          <a:ea typeface="ＭＳ Ｐゴシック" charset="-128"/>
          <a:cs typeface="ＭＳ Ｐゴシック"/>
        </a:defRPr>
      </a:lvl4pPr>
      <a:lvl5pPr marL="1543050" indent="-171450" algn="l" rtl="0" eaLnBrk="1" fontAlgn="base" hangingPunct="1">
        <a:lnSpc>
          <a:spcPct val="90000"/>
        </a:lnSpc>
        <a:spcBef>
          <a:spcPct val="20000"/>
        </a:spcBef>
        <a:spcAft>
          <a:spcPct val="0"/>
        </a:spcAft>
        <a:buChar char="•"/>
        <a:defRPr sz="1200">
          <a:solidFill>
            <a:schemeClr val="tx2"/>
          </a:solidFill>
          <a:latin typeface="+mn-lt"/>
          <a:ea typeface="ＭＳ Ｐゴシック" charset="-128"/>
          <a:cs typeface="ＭＳ Ｐゴシック"/>
        </a:defRPr>
      </a:lvl5pPr>
      <a:lvl6pPr marL="1885950" indent="-171450" algn="l" rtl="0" eaLnBrk="1" fontAlgn="base" hangingPunct="1">
        <a:lnSpc>
          <a:spcPct val="90000"/>
        </a:lnSpc>
        <a:spcBef>
          <a:spcPct val="20000"/>
        </a:spcBef>
        <a:spcAft>
          <a:spcPct val="0"/>
        </a:spcAft>
        <a:buChar char="•"/>
        <a:defRPr sz="1200">
          <a:solidFill>
            <a:srgbClr val="555555"/>
          </a:solidFill>
          <a:latin typeface="+mn-lt"/>
          <a:ea typeface="ＭＳ Ｐゴシック" pitchFamily="-111" charset="-128"/>
        </a:defRPr>
      </a:lvl6pPr>
      <a:lvl7pPr marL="2228850" indent="-171450" algn="l" rtl="0" eaLnBrk="1" fontAlgn="base" hangingPunct="1">
        <a:lnSpc>
          <a:spcPct val="90000"/>
        </a:lnSpc>
        <a:spcBef>
          <a:spcPct val="20000"/>
        </a:spcBef>
        <a:spcAft>
          <a:spcPct val="0"/>
        </a:spcAft>
        <a:buChar char="•"/>
        <a:defRPr sz="1200">
          <a:solidFill>
            <a:srgbClr val="555555"/>
          </a:solidFill>
          <a:latin typeface="+mn-lt"/>
          <a:ea typeface="ＭＳ Ｐゴシック" pitchFamily="-111" charset="-128"/>
        </a:defRPr>
      </a:lvl7pPr>
      <a:lvl8pPr marL="2571750" indent="-171450" algn="l" rtl="0" eaLnBrk="1" fontAlgn="base" hangingPunct="1">
        <a:lnSpc>
          <a:spcPct val="90000"/>
        </a:lnSpc>
        <a:spcBef>
          <a:spcPct val="20000"/>
        </a:spcBef>
        <a:spcAft>
          <a:spcPct val="0"/>
        </a:spcAft>
        <a:buChar char="•"/>
        <a:defRPr sz="1200">
          <a:solidFill>
            <a:srgbClr val="555555"/>
          </a:solidFill>
          <a:latin typeface="+mn-lt"/>
          <a:ea typeface="ＭＳ Ｐゴシック" pitchFamily="-111" charset="-128"/>
        </a:defRPr>
      </a:lvl8pPr>
      <a:lvl9pPr marL="2914650" indent="-171450" algn="l" rtl="0" eaLnBrk="1" fontAlgn="base" hangingPunct="1">
        <a:lnSpc>
          <a:spcPct val="90000"/>
        </a:lnSpc>
        <a:spcBef>
          <a:spcPct val="20000"/>
        </a:spcBef>
        <a:spcAft>
          <a:spcPct val="0"/>
        </a:spcAft>
        <a:buChar char="•"/>
        <a:defRPr sz="1200">
          <a:solidFill>
            <a:srgbClr val="555555"/>
          </a:solidFill>
          <a:latin typeface="+mn-lt"/>
          <a:ea typeface="ＭＳ Ｐゴシック" pitchFamily="-111" charset="-128"/>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Miriam.Komaromy@bmc.org"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969048" y="1877115"/>
            <a:ext cx="5605780" cy="1139296"/>
          </a:xfrm>
        </p:spPr>
        <p:txBody>
          <a:bodyPr>
            <a:noAutofit/>
          </a:bodyPr>
          <a:lstStyle/>
          <a:p>
            <a:r>
              <a:rPr lang="en-US" sz="3200" dirty="0" smtClean="0"/>
              <a:t>Cannabis</a:t>
            </a:r>
            <a:endParaRPr lang="en-US" sz="3200" dirty="0"/>
          </a:p>
        </p:txBody>
      </p:sp>
      <p:sp>
        <p:nvSpPr>
          <p:cNvPr id="3" name="Subtitle 2"/>
          <p:cNvSpPr>
            <a:spLocks noGrp="1"/>
          </p:cNvSpPr>
          <p:nvPr>
            <p:ph type="subTitle" idx="1"/>
          </p:nvPr>
        </p:nvSpPr>
        <p:spPr>
          <a:xfrm>
            <a:off x="4715655" y="3589259"/>
            <a:ext cx="5605780" cy="1024149"/>
          </a:xfrm>
        </p:spPr>
        <p:txBody>
          <a:bodyPr>
            <a:normAutofit/>
          </a:bodyPr>
          <a:lstStyle/>
          <a:p>
            <a:r>
              <a:rPr lang="en-US" dirty="0" smtClean="0"/>
              <a:t>Clearing the air….</a:t>
            </a:r>
            <a:endParaRPr lang="en-US" dirty="0"/>
          </a:p>
        </p:txBody>
      </p:sp>
      <p:sp>
        <p:nvSpPr>
          <p:cNvPr id="4" name="TextBox 3"/>
          <p:cNvSpPr txBox="1"/>
          <p:nvPr/>
        </p:nvSpPr>
        <p:spPr>
          <a:xfrm>
            <a:off x="2969048" y="4254791"/>
            <a:ext cx="4284507" cy="1523494"/>
          </a:xfrm>
          <a:prstGeom prst="rect">
            <a:avLst/>
          </a:prstGeom>
          <a:noFill/>
        </p:spPr>
        <p:txBody>
          <a:bodyPr wrap="square" rtlCol="0">
            <a:spAutoFit/>
          </a:bodyPr>
          <a:lstStyle/>
          <a:p>
            <a:r>
              <a:rPr lang="en-US" sz="1500" dirty="0"/>
              <a:t>Miriam Komaromy, </a:t>
            </a:r>
            <a:r>
              <a:rPr lang="en-US" sz="1500" dirty="0" smtClean="0"/>
              <a:t>MD</a:t>
            </a:r>
          </a:p>
          <a:p>
            <a:r>
              <a:rPr lang="en-US" sz="1500" dirty="0" smtClean="0"/>
              <a:t>Professor of Medicine,</a:t>
            </a:r>
            <a:endParaRPr lang="en-US" sz="1500" dirty="0"/>
          </a:p>
          <a:p>
            <a:r>
              <a:rPr lang="en-US" sz="1500" dirty="0"/>
              <a:t>Medical Director, Grayken Center for Addiction</a:t>
            </a:r>
          </a:p>
          <a:p>
            <a:r>
              <a:rPr lang="en-US" sz="1500" dirty="0"/>
              <a:t>Boston Medical Center, Boston University</a:t>
            </a:r>
          </a:p>
          <a:p>
            <a:r>
              <a:rPr lang="en-US" sz="1500" dirty="0">
                <a:hlinkClick r:id="rId3"/>
              </a:rPr>
              <a:t>Miriam.Komaromy@bmc.org</a:t>
            </a:r>
            <a:endParaRPr lang="en-US" sz="1500" dirty="0"/>
          </a:p>
          <a:p>
            <a:endParaRPr lang="en-US" dirty="0"/>
          </a:p>
        </p:txBody>
      </p:sp>
      <p:sp>
        <p:nvSpPr>
          <p:cNvPr id="5" name="TextBox 4"/>
          <p:cNvSpPr txBox="1"/>
          <p:nvPr/>
        </p:nvSpPr>
        <p:spPr>
          <a:xfrm>
            <a:off x="2859969" y="5887092"/>
            <a:ext cx="6251070" cy="307777"/>
          </a:xfrm>
          <a:prstGeom prst="rect">
            <a:avLst/>
          </a:prstGeom>
          <a:noFill/>
        </p:spPr>
        <p:txBody>
          <a:bodyPr wrap="none" rtlCol="0">
            <a:spAutoFit/>
          </a:bodyPr>
          <a:lstStyle/>
          <a:p>
            <a:pPr marL="228600" indent="-228600">
              <a:buFont typeface="Wingdings" panose="05000000000000000000" pitchFamily="2" charset="2"/>
              <a:buChar char="§"/>
            </a:pPr>
            <a:r>
              <a:rPr lang="en-US" sz="1400" dirty="0" smtClean="0">
                <a:latin typeface="Arial" panose="020B0604020202020204" pitchFamily="34" charset="0"/>
                <a:cs typeface="Arial" panose="020B0604020202020204" pitchFamily="34" charset="0"/>
              </a:rPr>
              <a:t>With thanks to Dr. Jeanette Tetrault for an earlier version of these slides…</a:t>
            </a:r>
          </a:p>
        </p:txBody>
      </p:sp>
      <p:pic>
        <p:nvPicPr>
          <p:cNvPr id="27652" name="Picture 4" descr="Blunt Smoke Png - Smoke Png High Quality, Transparent Png, Free Download"/>
          <p:cNvPicPr>
            <a:picLocks noChangeAspect="1" noChangeArrowheads="1"/>
          </p:cNvPicPr>
          <p:nvPr/>
        </p:nvPicPr>
        <p:blipFill>
          <a:blip r:embed="rId4">
            <a:extLst>
              <a:ext uri="{BEBA8EAE-BF5A-486C-A8C5-ECC9F3942E4B}">
                <a14:imgProps xmlns:a14="http://schemas.microsoft.com/office/drawing/2010/main">
                  <a14:imgLayer r:embed="rId5">
                    <a14:imgEffect>
                      <a14:saturation sat="39000"/>
                    </a14:imgEffect>
                  </a14:imgLayer>
                </a14:imgProps>
              </a:ext>
              <a:ext uri="{28A0092B-C50C-407E-A947-70E740481C1C}">
                <a14:useLocalDpi xmlns:a14="http://schemas.microsoft.com/office/drawing/2010/main" val="0"/>
              </a:ext>
            </a:extLst>
          </a:blip>
          <a:srcRect/>
          <a:stretch>
            <a:fillRect/>
          </a:stretch>
        </p:blipFill>
        <p:spPr bwMode="auto">
          <a:xfrm>
            <a:off x="5771938" y="820419"/>
            <a:ext cx="2133600" cy="266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32905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000" dirty="0"/>
              <a:t>Policy timeline</a:t>
            </a:r>
            <a:r>
              <a:rPr lang="en-US" dirty="0"/>
              <a:t>	</a:t>
            </a:r>
          </a:p>
        </p:txBody>
      </p:sp>
      <p:sp>
        <p:nvSpPr>
          <p:cNvPr id="5" name="Content Placeholder 4"/>
          <p:cNvSpPr>
            <a:spLocks noGrp="1"/>
          </p:cNvSpPr>
          <p:nvPr>
            <p:ph idx="1"/>
          </p:nvPr>
        </p:nvSpPr>
        <p:spPr>
          <a:xfrm>
            <a:off x="809244" y="1365259"/>
            <a:ext cx="8311295" cy="3495675"/>
          </a:xfrm>
        </p:spPr>
        <p:txBody>
          <a:bodyPr/>
          <a:lstStyle/>
          <a:p>
            <a:pPr>
              <a:buSzPct val="90000"/>
              <a:buFont typeface="Arial" panose="020B0604020202020204" pitchFamily="34" charset="0"/>
              <a:buChar char="•"/>
            </a:pPr>
            <a:r>
              <a:rPr lang="en-US" sz="1800" dirty="0"/>
              <a:t>1970: Controlled Substances Act passed by Congress, cannabis listed as schedule I drug</a:t>
            </a:r>
          </a:p>
          <a:p>
            <a:pPr marL="0" indent="0">
              <a:buSzPct val="90000"/>
              <a:buNone/>
            </a:pPr>
            <a:endParaRPr lang="en-US" sz="675" dirty="0"/>
          </a:p>
          <a:p>
            <a:pPr>
              <a:buSzPct val="90000"/>
              <a:buFont typeface="Arial" panose="020B0604020202020204" pitchFamily="34" charset="0"/>
              <a:buChar char="•"/>
            </a:pPr>
            <a:r>
              <a:rPr lang="en-US" sz="1800" dirty="0"/>
              <a:t>1996-2022: </a:t>
            </a:r>
            <a:r>
              <a:rPr lang="en-US" sz="1800" dirty="0" smtClean="0"/>
              <a:t>21 </a:t>
            </a:r>
            <a:r>
              <a:rPr lang="en-US" sz="1800" dirty="0"/>
              <a:t>states + DC + Guam legalized; 16 states medical; 31 states decriminalized</a:t>
            </a:r>
            <a:endParaRPr lang="en-US" sz="675" dirty="0"/>
          </a:p>
          <a:p>
            <a:pPr>
              <a:buSzPct val="90000"/>
              <a:buFont typeface="Arial" panose="020B0604020202020204" pitchFamily="34" charset="0"/>
              <a:buChar char="•"/>
            </a:pPr>
            <a:endParaRPr lang="en-US" sz="675" dirty="0"/>
          </a:p>
          <a:p>
            <a:r>
              <a:rPr lang="en-US" sz="1800" dirty="0"/>
              <a:t>2005:  Supreme Court decision (Gonzales v. </a:t>
            </a:r>
            <a:r>
              <a:rPr lang="en-US" sz="1800" dirty="0" err="1"/>
              <a:t>Raich</a:t>
            </a:r>
            <a:r>
              <a:rPr lang="en-US" sz="1800" dirty="0"/>
              <a:t>)</a:t>
            </a:r>
          </a:p>
          <a:p>
            <a:pPr lvl="1"/>
            <a:r>
              <a:rPr lang="en-US" sz="1500" dirty="0"/>
              <a:t>Federal law enforcement has the authority to arrest and prosecute MDs or patients</a:t>
            </a:r>
          </a:p>
          <a:p>
            <a:endParaRPr lang="en-US" sz="675" dirty="0"/>
          </a:p>
          <a:p>
            <a:r>
              <a:rPr lang="en-US" sz="1800" dirty="0"/>
              <a:t>2009, 2014: Department of Justice Memorandum</a:t>
            </a:r>
          </a:p>
          <a:p>
            <a:pPr lvl="1"/>
            <a:r>
              <a:rPr lang="en-US" sz="1500" dirty="0"/>
              <a:t>Federal resources should not be used to prosecute those who comply with states  laws</a:t>
            </a:r>
          </a:p>
          <a:p>
            <a:endParaRPr lang="en-US" sz="675" dirty="0"/>
          </a:p>
          <a:p>
            <a:r>
              <a:rPr lang="en-US" sz="1800" dirty="0"/>
              <a:t>2008-2010: IOM, ACP, AMA</a:t>
            </a:r>
            <a:r>
              <a:rPr lang="en-US" sz="1800" u="sng" dirty="0"/>
              <a:t> </a:t>
            </a:r>
          </a:p>
          <a:p>
            <a:pPr lvl="1"/>
            <a:r>
              <a:rPr lang="en-US" sz="1500" dirty="0"/>
              <a:t>Petitioned DEA/FDA to reschedule to schedule II …it remains schedule I to this day</a:t>
            </a:r>
          </a:p>
          <a:p>
            <a:r>
              <a:rPr lang="en-US" sz="1800" dirty="0"/>
              <a:t>2022: </a:t>
            </a:r>
            <a:r>
              <a:rPr lang="en-US" sz="1800" dirty="0" smtClean="0"/>
              <a:t>	-- MORE </a:t>
            </a:r>
            <a:r>
              <a:rPr lang="en-US" sz="1800" dirty="0"/>
              <a:t>Act Passed by </a:t>
            </a:r>
            <a:r>
              <a:rPr lang="en-US" sz="1800" dirty="0" smtClean="0"/>
              <a:t>House, but not the Senate</a:t>
            </a:r>
          </a:p>
          <a:p>
            <a:pPr lvl="3"/>
            <a:r>
              <a:rPr lang="en-US" dirty="0"/>
              <a:t>Medical Marijuana and </a:t>
            </a:r>
            <a:r>
              <a:rPr lang="en-US" dirty="0" err="1"/>
              <a:t>Cannabidiol</a:t>
            </a:r>
            <a:r>
              <a:rPr lang="en-US" dirty="0"/>
              <a:t> Research Expansion </a:t>
            </a:r>
            <a:r>
              <a:rPr lang="en-US" dirty="0" smtClean="0"/>
              <a:t>Act passed</a:t>
            </a:r>
            <a:endParaRPr lang="en-US" sz="1800" dirty="0"/>
          </a:p>
          <a:p>
            <a:pPr lvl="1"/>
            <a:endParaRPr lang="en-US" sz="675" dirty="0"/>
          </a:p>
          <a:p>
            <a:pPr marL="0" indent="0">
              <a:buNone/>
            </a:pPr>
            <a:endParaRPr lang="en-US" dirty="0"/>
          </a:p>
          <a:p>
            <a:endParaRPr lang="en-US" dirty="0"/>
          </a:p>
        </p:txBody>
      </p:sp>
      <p:sp>
        <p:nvSpPr>
          <p:cNvPr id="2" name="Arrow: Down 1"/>
          <p:cNvSpPr/>
          <p:nvPr/>
        </p:nvSpPr>
        <p:spPr>
          <a:xfrm>
            <a:off x="288036" y="1843267"/>
            <a:ext cx="521208" cy="376295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42805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400" dirty="0"/>
              <a:t>State-to-state variation</a:t>
            </a:r>
          </a:p>
        </p:txBody>
      </p:sp>
      <p:pic>
        <p:nvPicPr>
          <p:cNvPr id="6" name="Picture 5">
            <a:extLst>
              <a:ext uri="{FF2B5EF4-FFF2-40B4-BE49-F238E27FC236}">
                <a16:creationId xmlns:a16="http://schemas.microsoft.com/office/drawing/2014/main" id="{3736F3E8-75C8-4E6B-A08A-FE5C60411927}"/>
              </a:ext>
            </a:extLst>
          </p:cNvPr>
          <p:cNvPicPr>
            <a:picLocks noChangeAspect="1"/>
          </p:cNvPicPr>
          <p:nvPr/>
        </p:nvPicPr>
        <p:blipFill rotWithShape="1">
          <a:blip r:embed="rId3"/>
          <a:srcRect l="9915" t="31400" r="70121" b="15649"/>
          <a:stretch/>
        </p:blipFill>
        <p:spPr>
          <a:xfrm>
            <a:off x="512957" y="690819"/>
            <a:ext cx="7471316" cy="5413339"/>
          </a:xfrm>
          <a:prstGeom prst="rect">
            <a:avLst/>
          </a:prstGeom>
        </p:spPr>
      </p:pic>
    </p:spTree>
    <p:extLst>
      <p:ext uri="{BB962C8B-B14F-4D97-AF65-F5344CB8AC3E}">
        <p14:creationId xmlns:p14="http://schemas.microsoft.com/office/powerpoint/2010/main" val="12565093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28DD6-2EC2-4F30-AE5B-6A34BD3D2F9A}"/>
              </a:ext>
            </a:extLst>
          </p:cNvPr>
          <p:cNvSpPr>
            <a:spLocks noGrp="1"/>
          </p:cNvSpPr>
          <p:nvPr>
            <p:ph type="title"/>
          </p:nvPr>
        </p:nvSpPr>
        <p:spPr>
          <a:xfrm>
            <a:off x="538162" y="135209"/>
            <a:ext cx="8411527" cy="685800"/>
          </a:xfrm>
        </p:spPr>
        <p:txBody>
          <a:bodyPr/>
          <a:lstStyle/>
          <a:p>
            <a:r>
              <a:rPr lang="en-US" sz="2400" dirty="0" smtClean="0"/>
              <a:t>Racist </a:t>
            </a:r>
            <a:r>
              <a:rPr lang="en-US" sz="2400" dirty="0"/>
              <a:t>enforcement of cannabis laws</a:t>
            </a:r>
          </a:p>
        </p:txBody>
      </p:sp>
      <p:sp>
        <p:nvSpPr>
          <p:cNvPr id="3" name="Content Placeholder 2">
            <a:extLst>
              <a:ext uri="{FF2B5EF4-FFF2-40B4-BE49-F238E27FC236}">
                <a16:creationId xmlns:a16="http://schemas.microsoft.com/office/drawing/2014/main" id="{AB4BCE4C-CD7F-4730-8472-43200D8B28E3}"/>
              </a:ext>
            </a:extLst>
          </p:cNvPr>
          <p:cNvSpPr>
            <a:spLocks noGrp="1"/>
          </p:cNvSpPr>
          <p:nvPr>
            <p:ph idx="1"/>
          </p:nvPr>
        </p:nvSpPr>
        <p:spPr>
          <a:xfrm>
            <a:off x="5419493" y="1839781"/>
            <a:ext cx="3530196" cy="3495675"/>
          </a:xfrm>
        </p:spPr>
        <p:txBody>
          <a:bodyPr/>
          <a:lstStyle/>
          <a:p>
            <a:r>
              <a:rPr lang="en-US" sz="2100" dirty="0"/>
              <a:t>Between 2010 and 2018 there were &gt; 6 million arrests related to possession of cannabis in the US. </a:t>
            </a:r>
          </a:p>
          <a:p>
            <a:endParaRPr lang="en-US" sz="2100" dirty="0"/>
          </a:p>
          <a:p>
            <a:r>
              <a:rPr lang="en-US" sz="2100" dirty="0"/>
              <a:t>Cannabis use is roughly similar among Black and white individuals, however, Black individuals are </a:t>
            </a:r>
            <a:r>
              <a:rPr lang="en-US" sz="2100" dirty="0">
                <a:solidFill>
                  <a:srgbClr val="FF0000"/>
                </a:solidFill>
              </a:rPr>
              <a:t>3.73</a:t>
            </a:r>
            <a:r>
              <a:rPr lang="en-US" sz="2100" dirty="0"/>
              <a:t> times more likely to be arrested for possession of cannabis.</a:t>
            </a:r>
          </a:p>
          <a:p>
            <a:endParaRPr lang="en-US" sz="2100" dirty="0"/>
          </a:p>
          <a:p>
            <a:endParaRPr lang="en-US" dirty="0"/>
          </a:p>
        </p:txBody>
      </p:sp>
      <p:pic>
        <p:nvPicPr>
          <p:cNvPr id="5" name="Picture 4">
            <a:extLst>
              <a:ext uri="{FF2B5EF4-FFF2-40B4-BE49-F238E27FC236}">
                <a16:creationId xmlns:a16="http://schemas.microsoft.com/office/drawing/2014/main" id="{CF2FBEC0-1E4D-4CDD-9825-B394DAD31225}"/>
              </a:ext>
            </a:extLst>
          </p:cNvPr>
          <p:cNvPicPr>
            <a:picLocks noChangeAspect="1"/>
          </p:cNvPicPr>
          <p:nvPr/>
        </p:nvPicPr>
        <p:blipFill rotWithShape="1">
          <a:blip r:embed="rId3"/>
          <a:srcRect l="14491" t="16893" r="65043" b="6270"/>
          <a:stretch/>
        </p:blipFill>
        <p:spPr>
          <a:xfrm>
            <a:off x="194310" y="1133306"/>
            <a:ext cx="5035611" cy="5317105"/>
          </a:xfrm>
          <a:prstGeom prst="rect">
            <a:avLst/>
          </a:prstGeom>
        </p:spPr>
      </p:pic>
      <p:sp>
        <p:nvSpPr>
          <p:cNvPr id="4" name="TextBox 3"/>
          <p:cNvSpPr txBox="1"/>
          <p:nvPr/>
        </p:nvSpPr>
        <p:spPr>
          <a:xfrm>
            <a:off x="6869150" y="6015674"/>
            <a:ext cx="1928605" cy="338554"/>
          </a:xfrm>
          <a:prstGeom prst="rect">
            <a:avLst/>
          </a:prstGeom>
          <a:noFill/>
        </p:spPr>
        <p:txBody>
          <a:bodyPr wrap="none" rtlCol="0">
            <a:spAutoFit/>
          </a:bodyPr>
          <a:lstStyle/>
          <a:p>
            <a:pPr marL="228600" indent="-228600">
              <a:buFont typeface="Wingdings" panose="05000000000000000000" pitchFamily="2" charset="2"/>
              <a:buChar char="§"/>
            </a:pPr>
            <a:r>
              <a:rPr lang="en-US" sz="1600" dirty="0" smtClean="0">
                <a:latin typeface="Arial" panose="020B0604020202020204" pitchFamily="34" charset="0"/>
                <a:cs typeface="Arial" panose="020B0604020202020204" pitchFamily="34" charset="0"/>
              </a:rPr>
              <a:t>ACLU April 2020</a:t>
            </a:r>
          </a:p>
        </p:txBody>
      </p:sp>
    </p:spTree>
    <p:extLst>
      <p:ext uri="{BB962C8B-B14F-4D97-AF65-F5344CB8AC3E}">
        <p14:creationId xmlns:p14="http://schemas.microsoft.com/office/powerpoint/2010/main" val="2560678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Learning objectives</a:t>
            </a:r>
          </a:p>
        </p:txBody>
      </p:sp>
      <p:sp>
        <p:nvSpPr>
          <p:cNvPr id="3" name="Content Placeholder 2"/>
          <p:cNvSpPr>
            <a:spLocks noGrp="1"/>
          </p:cNvSpPr>
          <p:nvPr>
            <p:ph idx="1"/>
          </p:nvPr>
        </p:nvSpPr>
        <p:spPr/>
        <p:txBody>
          <a:bodyPr>
            <a:normAutofit/>
          </a:bodyPr>
          <a:lstStyle/>
          <a:p>
            <a:r>
              <a:rPr lang="en-US" sz="2100" dirty="0">
                <a:solidFill>
                  <a:schemeClr val="bg1">
                    <a:lumMod val="75000"/>
                  </a:schemeClr>
                </a:solidFill>
              </a:rPr>
              <a:t>Define the key components of cannabis and review relevant epidemiology and terminology</a:t>
            </a:r>
          </a:p>
          <a:p>
            <a:endParaRPr lang="en-US" sz="600" dirty="0">
              <a:solidFill>
                <a:schemeClr val="bg1">
                  <a:lumMod val="75000"/>
                </a:schemeClr>
              </a:solidFill>
            </a:endParaRPr>
          </a:p>
          <a:p>
            <a:r>
              <a:rPr lang="en-US" sz="2100" dirty="0">
                <a:solidFill>
                  <a:schemeClr val="bg1">
                    <a:lumMod val="75000"/>
                  </a:schemeClr>
                </a:solidFill>
              </a:rPr>
              <a:t>Analyze policy issues regarding cannabis legalization</a:t>
            </a:r>
          </a:p>
          <a:p>
            <a:pPr marL="0" indent="0">
              <a:buNone/>
            </a:pPr>
            <a:endParaRPr lang="en-US" sz="600" dirty="0"/>
          </a:p>
          <a:p>
            <a:pPr lvl="0"/>
            <a:r>
              <a:rPr lang="en-US" sz="2100" dirty="0"/>
              <a:t>Describe adverse health effects of cannabis use</a:t>
            </a:r>
          </a:p>
          <a:p>
            <a:pPr lvl="0"/>
            <a:endParaRPr lang="en-US" sz="600" dirty="0"/>
          </a:p>
          <a:p>
            <a:pPr lvl="0"/>
            <a:r>
              <a:rPr lang="en-US" sz="2100" dirty="0">
                <a:solidFill>
                  <a:schemeClr val="bg1">
                    <a:lumMod val="75000"/>
                  </a:schemeClr>
                </a:solidFill>
              </a:rPr>
              <a:t>Counsel patients about cannabis use based on scientific evidence</a:t>
            </a:r>
          </a:p>
          <a:p>
            <a:pPr lvl="0"/>
            <a:endParaRPr lang="en-US" sz="600" dirty="0"/>
          </a:p>
          <a:p>
            <a:endParaRPr lang="en-US" dirty="0"/>
          </a:p>
          <a:p>
            <a:endParaRPr lang="en-US" dirty="0"/>
          </a:p>
        </p:txBody>
      </p:sp>
    </p:spTree>
    <p:extLst>
      <p:ext uri="{BB962C8B-B14F-4D97-AF65-F5344CB8AC3E}">
        <p14:creationId xmlns:p14="http://schemas.microsoft.com/office/powerpoint/2010/main" val="8457534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Acute effects</a:t>
            </a:r>
          </a:p>
        </p:txBody>
      </p:sp>
      <p:sp>
        <p:nvSpPr>
          <p:cNvPr id="3" name="Content Placeholder 2"/>
          <p:cNvSpPr>
            <a:spLocks noGrp="1"/>
          </p:cNvSpPr>
          <p:nvPr>
            <p:ph idx="1"/>
          </p:nvPr>
        </p:nvSpPr>
        <p:spPr>
          <a:xfrm>
            <a:off x="275751" y="1688821"/>
            <a:ext cx="4717462" cy="3495675"/>
          </a:xfrm>
        </p:spPr>
        <p:txBody>
          <a:bodyPr/>
          <a:lstStyle/>
          <a:p>
            <a:r>
              <a:rPr lang="en-US" sz="1950" dirty="0" smtClean="0"/>
              <a:t>Acute increase in FEV1; increased HR; blood pressure changes; dry mouth; ataxia</a:t>
            </a:r>
            <a:endParaRPr lang="en-US" sz="1950" dirty="0"/>
          </a:p>
          <a:p>
            <a:r>
              <a:rPr lang="en-US" sz="1950" dirty="0"/>
              <a:t>Intoxication</a:t>
            </a:r>
          </a:p>
          <a:p>
            <a:pPr lvl="1"/>
            <a:r>
              <a:rPr lang="en-US" sz="1950" dirty="0" smtClean="0"/>
              <a:t>Euphoria, perceptual </a:t>
            </a:r>
            <a:r>
              <a:rPr lang="en-US" sz="1950" dirty="0" err="1" smtClean="0"/>
              <a:t>chages</a:t>
            </a:r>
            <a:endParaRPr lang="en-US" sz="1950" dirty="0" smtClean="0"/>
          </a:p>
          <a:p>
            <a:pPr lvl="1"/>
            <a:r>
              <a:rPr lang="en-US" sz="1950" dirty="0" smtClean="0"/>
              <a:t>agitation</a:t>
            </a:r>
            <a:r>
              <a:rPr lang="en-US" sz="1950" dirty="0"/>
              <a:t>, psychosis, and anxiety</a:t>
            </a:r>
          </a:p>
          <a:p>
            <a:pPr lvl="1"/>
            <a:r>
              <a:rPr lang="en-US" sz="1950" dirty="0"/>
              <a:t>tachycardia and </a:t>
            </a:r>
            <a:r>
              <a:rPr lang="en-US" sz="1950" dirty="0" smtClean="0"/>
              <a:t>hypertension</a:t>
            </a:r>
            <a:endParaRPr lang="en-US" sz="1950" dirty="0"/>
          </a:p>
          <a:p>
            <a:r>
              <a:rPr lang="en-US" sz="1950" dirty="0"/>
              <a:t>Cannabinoid Hyperemesis </a:t>
            </a:r>
            <a:r>
              <a:rPr lang="en-US" sz="1950" dirty="0" smtClean="0"/>
              <a:t>Syndrome</a:t>
            </a:r>
            <a:endParaRPr lang="en-US" sz="1950" dirty="0"/>
          </a:p>
          <a:p>
            <a:r>
              <a:rPr lang="en-US" sz="1950" dirty="0"/>
              <a:t>Pediatric </a:t>
            </a:r>
            <a:r>
              <a:rPr lang="en-US" sz="1950" dirty="0" smtClean="0"/>
              <a:t>Exposures: edible ingestion predicts PICU admission</a:t>
            </a:r>
            <a:endParaRPr lang="en-US" sz="1950" dirty="0"/>
          </a:p>
          <a:p>
            <a:endParaRPr lang="en-US" b="1" dirty="0"/>
          </a:p>
          <a:p>
            <a:endParaRPr lang="en-US" dirty="0"/>
          </a:p>
        </p:txBody>
      </p:sp>
      <p:sp>
        <p:nvSpPr>
          <p:cNvPr id="4" name="TextBox 3"/>
          <p:cNvSpPr txBox="1"/>
          <p:nvPr/>
        </p:nvSpPr>
        <p:spPr>
          <a:xfrm>
            <a:off x="517220" y="5759576"/>
            <a:ext cx="3211135" cy="646331"/>
          </a:xfrm>
          <a:prstGeom prst="rect">
            <a:avLst/>
          </a:prstGeom>
          <a:noFill/>
          <a:ln>
            <a:solidFill>
              <a:schemeClr val="tx1"/>
            </a:solidFill>
          </a:ln>
        </p:spPr>
        <p:txBody>
          <a:bodyPr wrap="none" rtlCol="0">
            <a:spAutoFit/>
          </a:bodyPr>
          <a:lstStyle/>
          <a:p>
            <a:r>
              <a:rPr lang="en-US" dirty="0" smtClean="0"/>
              <a:t>Leung MEM, Pediatrics 2021;</a:t>
            </a:r>
          </a:p>
          <a:p>
            <a:r>
              <a:rPr lang="en-US" dirty="0" smtClean="0"/>
              <a:t>Cohen N, </a:t>
            </a:r>
            <a:r>
              <a:rPr lang="en-US" dirty="0" err="1" smtClean="0"/>
              <a:t>Clin</a:t>
            </a:r>
            <a:r>
              <a:rPr lang="en-US" dirty="0" smtClean="0"/>
              <a:t> </a:t>
            </a:r>
            <a:r>
              <a:rPr lang="en-US" dirty="0" err="1" smtClean="0"/>
              <a:t>Toxicol</a:t>
            </a:r>
            <a:r>
              <a:rPr lang="en-US" dirty="0" smtClean="0"/>
              <a:t> 2022</a:t>
            </a:r>
            <a:endParaRPr lang="en-US" dirty="0"/>
          </a:p>
        </p:txBody>
      </p:sp>
      <p:pic>
        <p:nvPicPr>
          <p:cNvPr id="5" name="Picture 4"/>
          <p:cNvPicPr>
            <a:picLocks noChangeAspect="1"/>
          </p:cNvPicPr>
          <p:nvPr/>
        </p:nvPicPr>
        <p:blipFill>
          <a:blip r:embed="rId3"/>
          <a:stretch>
            <a:fillRect/>
          </a:stretch>
        </p:blipFill>
        <p:spPr>
          <a:xfrm>
            <a:off x="5195250" y="1098363"/>
            <a:ext cx="3268526" cy="4911505"/>
          </a:xfrm>
          <a:prstGeom prst="rect">
            <a:avLst/>
          </a:prstGeom>
        </p:spPr>
      </p:pic>
      <p:sp>
        <p:nvSpPr>
          <p:cNvPr id="6" name="TextBox 5"/>
          <p:cNvSpPr txBox="1"/>
          <p:nvPr/>
        </p:nvSpPr>
        <p:spPr>
          <a:xfrm>
            <a:off x="5195250" y="5960079"/>
            <a:ext cx="3405775" cy="369332"/>
          </a:xfrm>
          <a:prstGeom prst="rect">
            <a:avLst/>
          </a:prstGeom>
          <a:noFill/>
        </p:spPr>
        <p:txBody>
          <a:bodyPr wrap="square" rtlCol="0">
            <a:spAutoFit/>
          </a:bodyPr>
          <a:lstStyle/>
          <a:p>
            <a:r>
              <a:rPr lang="en-US" sz="900" dirty="0"/>
              <a:t>https://</a:t>
            </a:r>
            <a:r>
              <a:rPr lang="en-US" sz="900" dirty="0" err="1"/>
              <a:t>www.greenrushdaily.com</a:t>
            </a:r>
            <a:r>
              <a:rPr lang="en-US" sz="900" dirty="0"/>
              <a:t>/2016/08/17/cannabinoid-hyperemesis-syndrome-cannabis/</a:t>
            </a:r>
          </a:p>
        </p:txBody>
      </p:sp>
    </p:spTree>
    <p:extLst>
      <p:ext uri="{BB962C8B-B14F-4D97-AF65-F5344CB8AC3E}">
        <p14:creationId xmlns:p14="http://schemas.microsoft.com/office/powerpoint/2010/main" val="6463096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Increased risk of psychosis</a:t>
            </a:r>
            <a:endParaRPr lang="en-US" dirty="0"/>
          </a:p>
        </p:txBody>
      </p:sp>
      <p:sp>
        <p:nvSpPr>
          <p:cNvPr id="3" name="Slide Number Placeholder 2"/>
          <p:cNvSpPr>
            <a:spLocks noGrp="1"/>
          </p:cNvSpPr>
          <p:nvPr>
            <p:ph type="sldNum" sz="quarter" idx="12"/>
          </p:nvPr>
        </p:nvSpPr>
        <p:spPr/>
        <p:txBody>
          <a:bodyPr/>
          <a:lstStyle/>
          <a:p>
            <a:fld id="{AEEEF364-3187-4F52-8069-EDA94261EAB0}" type="slidenum">
              <a:rPr lang="en-US" smtClean="0"/>
              <a:t>15</a:t>
            </a:fld>
            <a:endParaRPr lang="en-US"/>
          </a:p>
        </p:txBody>
      </p:sp>
      <p:pic>
        <p:nvPicPr>
          <p:cNvPr id="4" name="Picture 3"/>
          <p:cNvPicPr>
            <a:picLocks noChangeAspect="1"/>
          </p:cNvPicPr>
          <p:nvPr/>
        </p:nvPicPr>
        <p:blipFill>
          <a:blip r:embed="rId2"/>
          <a:stretch>
            <a:fillRect/>
          </a:stretch>
        </p:blipFill>
        <p:spPr>
          <a:xfrm>
            <a:off x="175621" y="992162"/>
            <a:ext cx="6040800" cy="4449633"/>
          </a:xfrm>
          <a:prstGeom prst="rect">
            <a:avLst/>
          </a:prstGeom>
        </p:spPr>
      </p:pic>
      <p:sp>
        <p:nvSpPr>
          <p:cNvPr id="5" name="TextBox 4"/>
          <p:cNvSpPr txBox="1"/>
          <p:nvPr/>
        </p:nvSpPr>
        <p:spPr>
          <a:xfrm>
            <a:off x="6457951" y="1683833"/>
            <a:ext cx="1782800" cy="830997"/>
          </a:xfrm>
          <a:prstGeom prst="rect">
            <a:avLst/>
          </a:prstGeom>
          <a:noFill/>
          <a:ln>
            <a:solidFill>
              <a:schemeClr val="tx1"/>
            </a:solidFill>
          </a:ln>
        </p:spPr>
        <p:txBody>
          <a:bodyPr wrap="square" rtlCol="0">
            <a:spAutoFit/>
          </a:bodyPr>
          <a:lstStyle/>
          <a:p>
            <a:pPr marL="228600" indent="-228600">
              <a:buFont typeface="Wingdings" panose="05000000000000000000" pitchFamily="2" charset="2"/>
              <a:buChar char="§"/>
            </a:pPr>
            <a:r>
              <a:rPr lang="en-US" sz="1600" dirty="0" smtClean="0">
                <a:latin typeface="Arial" panose="020B0604020202020204" pitchFamily="34" charset="0"/>
                <a:cs typeface="Arial" panose="020B0604020202020204" pitchFamily="34" charset="0"/>
              </a:rPr>
              <a:t>Marconi, Schizophrenia Bulletin, 2016</a:t>
            </a:r>
          </a:p>
        </p:txBody>
      </p:sp>
      <p:sp>
        <p:nvSpPr>
          <p:cNvPr id="6" name="TextBox 5"/>
          <p:cNvSpPr txBox="1"/>
          <p:nvPr/>
        </p:nvSpPr>
        <p:spPr>
          <a:xfrm>
            <a:off x="461951" y="5565323"/>
            <a:ext cx="8176642" cy="646331"/>
          </a:xfrm>
          <a:prstGeom prst="rect">
            <a:avLst/>
          </a:prstGeom>
          <a:noFill/>
        </p:spPr>
        <p:txBody>
          <a:bodyPr wrap="square" rtlCol="0">
            <a:spAutoFit/>
          </a:bodyPr>
          <a:lstStyle/>
          <a:p>
            <a:pPr marL="228600" indent="-228600">
              <a:buFont typeface="Wingdings" panose="05000000000000000000" pitchFamily="2" charset="2"/>
              <a:buChar char="§"/>
            </a:pPr>
            <a:r>
              <a:rPr lang="en-US" dirty="0" smtClean="0">
                <a:latin typeface="Arial" panose="020B0604020202020204" pitchFamily="34" charset="0"/>
                <a:cs typeface="Arial" panose="020B0604020202020204" pitchFamily="34" charset="0"/>
              </a:rPr>
              <a:t>Association or causation? Finnish birth cohort showed prospective 6-fold  increased risk over 15 years (</a:t>
            </a:r>
            <a:r>
              <a:rPr lang="en-US" dirty="0" err="1" smtClean="0">
                <a:latin typeface="Arial" panose="020B0604020202020204" pitchFamily="34" charset="0"/>
                <a:cs typeface="Arial" panose="020B0604020202020204" pitchFamily="34" charset="0"/>
              </a:rPr>
              <a:t>Mustonen</a:t>
            </a:r>
            <a:r>
              <a:rPr lang="en-US" dirty="0" smtClean="0">
                <a:latin typeface="Arial" panose="020B0604020202020204" pitchFamily="34" charset="0"/>
                <a:cs typeface="Arial" panose="020B0604020202020204" pitchFamily="34" charset="0"/>
              </a:rPr>
              <a:t> Br J Psych 2018)</a:t>
            </a:r>
          </a:p>
        </p:txBody>
      </p:sp>
    </p:spTree>
    <p:extLst>
      <p:ext uri="{BB962C8B-B14F-4D97-AF65-F5344CB8AC3E}">
        <p14:creationId xmlns:p14="http://schemas.microsoft.com/office/powerpoint/2010/main" val="28667955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health effects of cannabis and cannabinoids'">
            <a:extLst>
              <a:ext uri="{FF2B5EF4-FFF2-40B4-BE49-F238E27FC236}">
                <a16:creationId xmlns:a16="http://schemas.microsoft.com/office/drawing/2014/main" id="{75A20784-0028-46F0-BB7B-7D36F43473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410" y="1044358"/>
            <a:ext cx="2791111" cy="4192868"/>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5">
            <a:extLst>
              <a:ext uri="{FF2B5EF4-FFF2-40B4-BE49-F238E27FC236}">
                <a16:creationId xmlns:a16="http://schemas.microsoft.com/office/drawing/2014/main" id="{3F6DDDBD-5356-4452-8025-A092BA3DDB40}"/>
              </a:ext>
            </a:extLst>
          </p:cNvPr>
          <p:cNvSpPr txBox="1">
            <a:spLocks/>
          </p:cNvSpPr>
          <p:nvPr/>
        </p:nvSpPr>
        <p:spPr bwMode="auto">
          <a:xfrm>
            <a:off x="3470148" y="1844803"/>
            <a:ext cx="5216652" cy="3607071"/>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342900" indent="-342900" algn="l" rtl="0" eaLnBrk="1" fontAlgn="base" hangingPunct="1">
              <a:lnSpc>
                <a:spcPct val="90000"/>
              </a:lnSpc>
              <a:spcBef>
                <a:spcPct val="30000"/>
              </a:spcBef>
              <a:spcAft>
                <a:spcPct val="0"/>
              </a:spcAft>
              <a:buChar char="•"/>
              <a:defRPr sz="2000">
                <a:solidFill>
                  <a:schemeClr val="tx2"/>
                </a:solidFill>
                <a:latin typeface="+mn-lt"/>
                <a:ea typeface="ＭＳ Ｐゴシック" charset="-128"/>
                <a:cs typeface="ＭＳ Ｐゴシック"/>
              </a:defRPr>
            </a:lvl1pPr>
            <a:lvl2pPr marL="742950" indent="-285750" algn="l" rtl="0" eaLnBrk="1" fontAlgn="base" hangingPunct="1">
              <a:lnSpc>
                <a:spcPct val="90000"/>
              </a:lnSpc>
              <a:spcBef>
                <a:spcPct val="30000"/>
              </a:spcBef>
              <a:spcAft>
                <a:spcPct val="0"/>
              </a:spcAft>
              <a:buChar char="–"/>
              <a:defRPr>
                <a:solidFill>
                  <a:schemeClr val="tx2"/>
                </a:solidFill>
                <a:latin typeface="+mn-lt"/>
                <a:ea typeface="ＭＳ Ｐゴシック" charset="-128"/>
                <a:cs typeface="ＭＳ Ｐゴシック"/>
              </a:defRPr>
            </a:lvl2pPr>
            <a:lvl3pPr marL="11430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3pPr>
            <a:lvl4pPr marL="16002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4pPr>
            <a:lvl5pPr marL="20574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5pPr>
            <a:lvl6pPr marL="25146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6pPr>
            <a:lvl7pPr marL="29718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7pPr>
            <a:lvl8pPr marL="34290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8pPr>
            <a:lvl9pPr marL="38862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9pPr>
          </a:lstStyle>
          <a:p>
            <a:pPr defTabSz="685800"/>
            <a:r>
              <a:rPr lang="en-US" kern="0" dirty="0"/>
              <a:t>16 person committee reviewed &gt; 10,000 abstracts published since 1999</a:t>
            </a:r>
          </a:p>
          <a:p>
            <a:pPr defTabSz="685800"/>
            <a:r>
              <a:rPr lang="en-US" kern="0" dirty="0"/>
              <a:t>Focused on recently published systematic reviews and high quality primary research for 11 groups of health effects including both harms and therapeutic effects</a:t>
            </a:r>
          </a:p>
        </p:txBody>
      </p:sp>
      <p:sp>
        <p:nvSpPr>
          <p:cNvPr id="6" name="TextBox 5">
            <a:extLst>
              <a:ext uri="{FF2B5EF4-FFF2-40B4-BE49-F238E27FC236}">
                <a16:creationId xmlns:a16="http://schemas.microsoft.com/office/drawing/2014/main" id="{7331EDE2-7F52-4C95-83A1-D91797A557FC}"/>
              </a:ext>
            </a:extLst>
          </p:cNvPr>
          <p:cNvSpPr txBox="1"/>
          <p:nvPr/>
        </p:nvSpPr>
        <p:spPr>
          <a:xfrm>
            <a:off x="145951" y="0"/>
            <a:ext cx="8730420" cy="830997"/>
          </a:xfrm>
          <a:prstGeom prst="rect">
            <a:avLst/>
          </a:prstGeom>
          <a:noFill/>
        </p:spPr>
        <p:txBody>
          <a:bodyPr wrap="square" rtlCol="0">
            <a:spAutoFit/>
          </a:bodyPr>
          <a:lstStyle/>
          <a:p>
            <a:r>
              <a:rPr lang="en-US" sz="2400" dirty="0"/>
              <a:t>Report of National Academies of Science, Engineering and Medicine. </a:t>
            </a:r>
            <a:r>
              <a:rPr lang="en-US" sz="2400" dirty="0" smtClean="0"/>
              <a:t>Health </a:t>
            </a:r>
            <a:r>
              <a:rPr lang="en-US" sz="2400" dirty="0"/>
              <a:t>Effects of Cannabis and </a:t>
            </a:r>
            <a:r>
              <a:rPr lang="en-US" sz="2400" dirty="0" smtClean="0"/>
              <a:t>Cannabinoids. 2017</a:t>
            </a:r>
            <a:endParaRPr lang="en-US" sz="2400" dirty="0"/>
          </a:p>
        </p:txBody>
      </p:sp>
    </p:spTree>
    <p:extLst>
      <p:ext uri="{BB962C8B-B14F-4D97-AF65-F5344CB8AC3E}">
        <p14:creationId xmlns:p14="http://schemas.microsoft.com/office/powerpoint/2010/main" val="23716422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
            <a:extLst>
              <a:ext uri="{FF2B5EF4-FFF2-40B4-BE49-F238E27FC236}">
                <a16:creationId xmlns:a16="http://schemas.microsoft.com/office/drawing/2014/main" id="{F29AFDCC-B25B-4944-BE54-46F4FBD674D7}"/>
              </a:ext>
            </a:extLst>
          </p:cNvPr>
          <p:cNvSpPr txBox="1">
            <a:spLocks noChangeArrowheads="1"/>
          </p:cNvSpPr>
          <p:nvPr/>
        </p:nvSpPr>
        <p:spPr bwMode="auto">
          <a:xfrm>
            <a:off x="510822" y="1018445"/>
            <a:ext cx="7022306" cy="342900"/>
          </a:xfrm>
          <a:prstGeom prst="rect">
            <a:avLst/>
          </a:prstGeom>
          <a:noFill/>
          <a:ln w="9525">
            <a:noFill/>
            <a:round/>
            <a:headEnd/>
            <a:tailEnd/>
          </a:ln>
          <a:effectLst/>
        </p:spPr>
        <p:txBody>
          <a:bodyPr lIns="0" tIns="0" rIns="0" bIns="0"/>
          <a:lstStyle/>
          <a:p>
            <a:pPr>
              <a:tabLst>
                <a:tab pos="542925" algn="l"/>
                <a:tab pos="1085850" algn="l"/>
                <a:tab pos="1628775" algn="l"/>
                <a:tab pos="2171700" algn="l"/>
                <a:tab pos="2714625" algn="l"/>
                <a:tab pos="3257550" algn="l"/>
                <a:tab pos="3800475" algn="l"/>
                <a:tab pos="4343400" algn="l"/>
                <a:tab pos="4886325" algn="l"/>
                <a:tab pos="5429250" algn="l"/>
                <a:tab pos="5972175" algn="l"/>
                <a:tab pos="6515100" algn="l"/>
              </a:tabLst>
            </a:pPr>
            <a:r>
              <a:rPr lang="en-GB" sz="2700" b="1" dirty="0">
                <a:solidFill>
                  <a:schemeClr val="bg1"/>
                </a:solidFill>
                <a:latin typeface="+mj-lt"/>
                <a:ea typeface="msgothic" charset="0"/>
                <a:cs typeface="msgothic" charset="0"/>
              </a:rPr>
              <a:t>Adolescent vulnerability in IQ decline  </a:t>
            </a:r>
          </a:p>
        </p:txBody>
      </p:sp>
      <p:pic>
        <p:nvPicPr>
          <p:cNvPr id="5" name="Picture 3">
            <a:extLst>
              <a:ext uri="{FF2B5EF4-FFF2-40B4-BE49-F238E27FC236}">
                <a16:creationId xmlns:a16="http://schemas.microsoft.com/office/drawing/2014/main" id="{8C85F7C0-B167-4F22-A23D-C3F5EFD55EE7}"/>
              </a:ext>
            </a:extLst>
          </p:cNvPr>
          <p:cNvPicPr>
            <a:picLocks noChangeAspect="1" noChangeArrowheads="1"/>
          </p:cNvPicPr>
          <p:nvPr/>
        </p:nvPicPr>
        <p:blipFill>
          <a:blip r:embed="rId3" cstate="print"/>
          <a:srcRect/>
          <a:stretch>
            <a:fillRect/>
          </a:stretch>
        </p:blipFill>
        <p:spPr bwMode="auto">
          <a:xfrm>
            <a:off x="1014761" y="1046711"/>
            <a:ext cx="6163249" cy="4939320"/>
          </a:xfrm>
          <a:prstGeom prst="rect">
            <a:avLst/>
          </a:prstGeom>
          <a:noFill/>
          <a:ln w="9525">
            <a:noFill/>
            <a:round/>
            <a:headEnd/>
            <a:tailEnd/>
          </a:ln>
          <a:effectLst/>
        </p:spPr>
      </p:pic>
      <p:sp>
        <p:nvSpPr>
          <p:cNvPr id="6" name="Text Box 4">
            <a:extLst>
              <a:ext uri="{FF2B5EF4-FFF2-40B4-BE49-F238E27FC236}">
                <a16:creationId xmlns:a16="http://schemas.microsoft.com/office/drawing/2014/main" id="{633222F9-13BD-4F50-9FAF-8421C83C4C7F}"/>
              </a:ext>
            </a:extLst>
          </p:cNvPr>
          <p:cNvSpPr txBox="1">
            <a:spLocks noChangeArrowheads="1"/>
          </p:cNvSpPr>
          <p:nvPr/>
        </p:nvSpPr>
        <p:spPr bwMode="auto">
          <a:xfrm>
            <a:off x="7449613" y="5347504"/>
            <a:ext cx="3239690" cy="191690"/>
          </a:xfrm>
          <a:prstGeom prst="rect">
            <a:avLst/>
          </a:prstGeom>
          <a:noFill/>
          <a:ln w="9525">
            <a:noFill/>
            <a:round/>
            <a:headEnd/>
            <a:tailEnd/>
          </a:ln>
          <a:effectLst/>
        </p:spPr>
        <p:txBody>
          <a:bodyPr lIns="0" tIns="0" rIns="0" bIns="0"/>
          <a:lstStyle/>
          <a:p>
            <a:pPr>
              <a:tabLst>
                <a:tab pos="542925" algn="l"/>
                <a:tab pos="1085850" algn="l"/>
                <a:tab pos="1628775" algn="l"/>
                <a:tab pos="2171700" algn="l"/>
                <a:tab pos="2714625" algn="l"/>
              </a:tabLst>
            </a:pPr>
            <a:r>
              <a:rPr lang="en-GB" sz="1050" dirty="0">
                <a:solidFill>
                  <a:srgbClr val="000000"/>
                </a:solidFill>
                <a:ea typeface="msgothic" charset="0"/>
                <a:cs typeface="msgothic" charset="0"/>
              </a:rPr>
              <a:t>Meier M H et al. PNAS 2012</a:t>
            </a:r>
          </a:p>
        </p:txBody>
      </p:sp>
      <p:sp>
        <p:nvSpPr>
          <p:cNvPr id="7" name="Text Box 5">
            <a:extLst>
              <a:ext uri="{FF2B5EF4-FFF2-40B4-BE49-F238E27FC236}">
                <a16:creationId xmlns:a16="http://schemas.microsoft.com/office/drawing/2014/main" id="{0D25ACB4-E509-4654-8C61-5BE22E685FAE}"/>
              </a:ext>
            </a:extLst>
          </p:cNvPr>
          <p:cNvSpPr txBox="1">
            <a:spLocks noChangeArrowheads="1"/>
          </p:cNvSpPr>
          <p:nvPr/>
        </p:nvSpPr>
        <p:spPr bwMode="auto">
          <a:xfrm>
            <a:off x="1223963" y="7181850"/>
            <a:ext cx="4076700" cy="2869406"/>
          </a:xfrm>
          <a:prstGeom prst="rect">
            <a:avLst/>
          </a:prstGeom>
          <a:noFill/>
          <a:ln w="9525">
            <a:noFill/>
            <a:round/>
            <a:headEnd/>
            <a:tailEnd/>
          </a:ln>
          <a:effectLst/>
        </p:spPr>
        <p:txBody>
          <a:bodyPr lIns="0" tIns="0" rIns="0" bIns="0"/>
          <a:lstStyle/>
          <a:p>
            <a:pPr marL="64294" indent="-64294">
              <a:tabLst>
                <a:tab pos="542925" algn="l"/>
                <a:tab pos="1085850" algn="l"/>
                <a:tab pos="1628775" algn="l"/>
                <a:tab pos="2171700" algn="l"/>
                <a:tab pos="2714625" algn="l"/>
                <a:tab pos="3257550" algn="l"/>
                <a:tab pos="3800475" algn="l"/>
              </a:tabLst>
            </a:pPr>
            <a:endParaRPr lang="en-GB" sz="2100" dirty="0">
              <a:solidFill>
                <a:srgbClr val="000000"/>
              </a:solidFill>
              <a:latin typeface="Arial" pitchFamily="34" charset="0"/>
              <a:ea typeface="msgothic" charset="0"/>
              <a:cs typeface="msgothic" charset="0"/>
            </a:endParaRPr>
          </a:p>
        </p:txBody>
      </p:sp>
    </p:spTree>
    <p:extLst>
      <p:ext uri="{BB962C8B-B14F-4D97-AF65-F5344CB8AC3E}">
        <p14:creationId xmlns:p14="http://schemas.microsoft.com/office/powerpoint/2010/main" val="27330586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12819-2CE8-442F-96A0-D78BCE5947BA}"/>
              </a:ext>
            </a:extLst>
          </p:cNvPr>
          <p:cNvSpPr>
            <a:spLocks noGrp="1"/>
          </p:cNvSpPr>
          <p:nvPr>
            <p:ph type="title"/>
          </p:nvPr>
        </p:nvSpPr>
        <p:spPr/>
        <p:txBody>
          <a:bodyPr/>
          <a:lstStyle/>
          <a:p>
            <a:r>
              <a:rPr lang="en-US" b="1" dirty="0"/>
              <a:t>Association between cannabis use in adolescence and mood disorders</a:t>
            </a:r>
          </a:p>
        </p:txBody>
      </p:sp>
      <p:pic>
        <p:nvPicPr>
          <p:cNvPr id="1026" name="Picture 2">
            <a:extLst>
              <a:ext uri="{FF2B5EF4-FFF2-40B4-BE49-F238E27FC236}">
                <a16:creationId xmlns:a16="http://schemas.microsoft.com/office/drawing/2014/main" id="{0523D286-1F6D-47F2-B239-634C6C1C72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465" y="934693"/>
            <a:ext cx="8718326" cy="477272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66466" y="5851535"/>
            <a:ext cx="8658458" cy="584775"/>
          </a:xfrm>
          <a:prstGeom prst="rect">
            <a:avLst/>
          </a:prstGeom>
          <a:noFill/>
        </p:spPr>
        <p:txBody>
          <a:bodyPr wrap="square" rtlCol="0">
            <a:spAutoFit/>
          </a:bodyPr>
          <a:lstStyle/>
          <a:p>
            <a:pPr marL="228600" indent="-228600">
              <a:buFont typeface="Wingdings" panose="05000000000000000000" pitchFamily="2" charset="2"/>
              <a:buChar char="§"/>
            </a:pPr>
            <a:r>
              <a:rPr lang="en-US" sz="1600" dirty="0" smtClean="0">
                <a:latin typeface="Arial" panose="020B0604020202020204" pitchFamily="34" charset="0"/>
                <a:cs typeface="Arial" panose="020B0604020202020204" pitchFamily="34" charset="0"/>
              </a:rPr>
              <a:t>Exception: prospective studies show increase in development of social anxiety disorder (Blanco, JAMA Psych, 2016)</a:t>
            </a:r>
          </a:p>
        </p:txBody>
      </p:sp>
    </p:spTree>
    <p:extLst>
      <p:ext uri="{BB962C8B-B14F-4D97-AF65-F5344CB8AC3E}">
        <p14:creationId xmlns:p14="http://schemas.microsoft.com/office/powerpoint/2010/main" val="3235432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A1438-0559-468B-8983-0526E11346EB}"/>
              </a:ext>
            </a:extLst>
          </p:cNvPr>
          <p:cNvSpPr>
            <a:spLocks noGrp="1"/>
          </p:cNvSpPr>
          <p:nvPr>
            <p:ph type="title"/>
          </p:nvPr>
        </p:nvSpPr>
        <p:spPr/>
        <p:txBody>
          <a:bodyPr/>
          <a:lstStyle/>
          <a:p>
            <a:r>
              <a:rPr lang="en-US" b="1" dirty="0"/>
              <a:t>Association between cannabis use in adolescence and suicidality</a:t>
            </a:r>
          </a:p>
        </p:txBody>
      </p:sp>
      <p:pic>
        <p:nvPicPr>
          <p:cNvPr id="2050" name="Picture 2">
            <a:extLst>
              <a:ext uri="{FF2B5EF4-FFF2-40B4-BE49-F238E27FC236}">
                <a16:creationId xmlns:a16="http://schemas.microsoft.com/office/drawing/2014/main" id="{4CD547DA-D1F5-4955-9A37-2C144FA410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308" y="1717288"/>
            <a:ext cx="8905662" cy="3824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71189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632" y="103354"/>
            <a:ext cx="7421670" cy="994172"/>
          </a:xfrm>
        </p:spPr>
        <p:txBody>
          <a:bodyPr>
            <a:normAutofit/>
          </a:bodyPr>
          <a:lstStyle/>
          <a:p>
            <a:r>
              <a:rPr lang="en-US" sz="2400" dirty="0" smtClean="0"/>
              <a:t>Your patient, Ms. Smith</a:t>
            </a:r>
            <a:endParaRPr lang="en-US" sz="2400" dirty="0"/>
          </a:p>
        </p:txBody>
      </p:sp>
      <p:sp>
        <p:nvSpPr>
          <p:cNvPr id="3" name="TextBox 2"/>
          <p:cNvSpPr txBox="1"/>
          <p:nvPr/>
        </p:nvSpPr>
        <p:spPr>
          <a:xfrm>
            <a:off x="1191802" y="1664413"/>
            <a:ext cx="6719299" cy="3816429"/>
          </a:xfrm>
          <a:prstGeom prst="rect">
            <a:avLst/>
          </a:prstGeom>
          <a:noFill/>
        </p:spPr>
        <p:txBody>
          <a:bodyPr wrap="square" rtlCol="0">
            <a:spAutoFit/>
          </a:bodyPr>
          <a:lstStyle/>
          <a:p>
            <a:pPr marL="228600" indent="-228600">
              <a:lnSpc>
                <a:spcPct val="150000"/>
              </a:lnSpc>
              <a:buFont typeface="Wingdings" panose="05000000000000000000" pitchFamily="2" charset="2"/>
              <a:buChar char="§"/>
            </a:pPr>
            <a:r>
              <a:rPr lang="en-US" sz="2000" dirty="0" smtClean="0">
                <a:latin typeface="Arial" panose="020B0604020202020204" pitchFamily="34" charset="0"/>
                <a:cs typeface="Arial" panose="020B0604020202020204" pitchFamily="34" charset="0"/>
              </a:rPr>
              <a:t>47 </a:t>
            </a:r>
            <a:r>
              <a:rPr lang="en-US" sz="2000" dirty="0" err="1" smtClean="0">
                <a:latin typeface="Arial" panose="020B0604020202020204" pitchFamily="34" charset="0"/>
                <a:cs typeface="Arial" panose="020B0604020202020204" pitchFamily="34" charset="0"/>
              </a:rPr>
              <a:t>yo</a:t>
            </a:r>
            <a:r>
              <a:rPr lang="en-US" sz="2000" dirty="0" smtClean="0">
                <a:latin typeface="Arial" panose="020B0604020202020204" pitchFamily="34" charset="0"/>
                <a:cs typeface="Arial" panose="020B0604020202020204" pitchFamily="34" charset="0"/>
              </a:rPr>
              <a:t> software engineer, single, lives with housemates</a:t>
            </a:r>
          </a:p>
          <a:p>
            <a:pPr marL="228600" indent="-228600">
              <a:lnSpc>
                <a:spcPct val="150000"/>
              </a:lnSpc>
              <a:buFont typeface="Wingdings" panose="05000000000000000000" pitchFamily="2" charset="2"/>
              <a:buChar char="§"/>
            </a:pPr>
            <a:r>
              <a:rPr lang="en-US" sz="2000" dirty="0" smtClean="0">
                <a:latin typeface="Arial" panose="020B0604020202020204" pitchFamily="34" charset="0"/>
                <a:cs typeface="Arial" panose="020B0604020202020204" pitchFamily="34" charset="0"/>
              </a:rPr>
              <a:t>Increasing difficulty giving presentations at work and interacting with colleagues</a:t>
            </a:r>
          </a:p>
          <a:p>
            <a:pPr marL="228600" indent="-228600">
              <a:lnSpc>
                <a:spcPct val="150000"/>
              </a:lnSpc>
              <a:buFont typeface="Wingdings" panose="05000000000000000000" pitchFamily="2" charset="2"/>
              <a:buChar char="§"/>
            </a:pPr>
            <a:r>
              <a:rPr lang="en-US" sz="2000" dirty="0">
                <a:latin typeface="Arial" panose="020B0604020202020204" pitchFamily="34" charset="0"/>
                <a:cs typeface="Arial" panose="020B0604020202020204" pitchFamily="34" charset="0"/>
              </a:rPr>
              <a:t>BMI </a:t>
            </a:r>
            <a:r>
              <a:rPr lang="en-US" sz="2000" dirty="0" smtClean="0">
                <a:latin typeface="Arial" panose="020B0604020202020204" pitchFamily="34" charset="0"/>
                <a:cs typeface="Arial" panose="020B0604020202020204" pitchFamily="34" charset="0"/>
              </a:rPr>
              <a:t>28; 5 </a:t>
            </a:r>
            <a:r>
              <a:rPr lang="en-US" sz="2000" dirty="0" err="1">
                <a:latin typeface="Arial" panose="020B0604020202020204" pitchFamily="34" charset="0"/>
                <a:cs typeface="Arial" panose="020B0604020202020204" pitchFamily="34" charset="0"/>
              </a:rPr>
              <a:t>lb</a:t>
            </a:r>
            <a:r>
              <a:rPr lang="en-US" sz="2000" dirty="0">
                <a:latin typeface="Arial" panose="020B0604020202020204" pitchFamily="34" charset="0"/>
                <a:cs typeface="Arial" panose="020B0604020202020204" pitchFamily="34" charset="0"/>
              </a:rPr>
              <a:t> weight gain in past </a:t>
            </a:r>
            <a:r>
              <a:rPr lang="en-US" sz="2000" dirty="0" smtClean="0">
                <a:latin typeface="Arial" panose="020B0604020202020204" pitchFamily="34" charset="0"/>
                <a:cs typeface="Arial" panose="020B0604020202020204" pitchFamily="34" charset="0"/>
              </a:rPr>
              <a:t>year</a:t>
            </a:r>
          </a:p>
          <a:p>
            <a:pPr marL="228600" indent="-228600">
              <a:lnSpc>
                <a:spcPct val="150000"/>
              </a:lnSpc>
              <a:buFont typeface="Wingdings" panose="05000000000000000000" pitchFamily="2" charset="2"/>
              <a:buChar char="§"/>
            </a:pPr>
            <a:r>
              <a:rPr lang="en-US" sz="2000" dirty="0" smtClean="0">
                <a:latin typeface="Arial" panose="020B0604020202020204" pitchFamily="34" charset="0"/>
                <a:cs typeface="Arial" panose="020B0604020202020204" pitchFamily="34" charset="0"/>
              </a:rPr>
              <a:t>3-4 glasses of wine per week</a:t>
            </a:r>
          </a:p>
          <a:p>
            <a:pPr marL="228600" indent="-228600">
              <a:lnSpc>
                <a:spcPct val="150000"/>
              </a:lnSpc>
              <a:buFont typeface="Wingdings" panose="05000000000000000000" pitchFamily="2" charset="2"/>
              <a:buChar char="§"/>
            </a:pPr>
            <a:r>
              <a:rPr lang="en-US" sz="2000" dirty="0" smtClean="0">
                <a:latin typeface="Arial" panose="020B0604020202020204" pitchFamily="34" charset="0"/>
                <a:cs typeface="Arial" panose="020B0604020202020204" pitchFamily="34" charset="0"/>
              </a:rPr>
              <a:t>Cannabis edibles during the evening to relax and help with sleep</a:t>
            </a:r>
          </a:p>
          <a:p>
            <a:pPr marL="228600" indent="-228600">
              <a:buFont typeface="Wingdings" panose="05000000000000000000" pitchFamily="2" charset="2"/>
              <a:buChar char="§"/>
            </a:pPr>
            <a:endParaRPr lang="en-US" sz="1600" dirty="0" smtClean="0">
              <a:latin typeface="Arial" panose="020B0604020202020204" pitchFamily="34" charset="0"/>
              <a:cs typeface="Arial" panose="020B0604020202020204" pitchFamily="34" charset="0"/>
            </a:endParaRPr>
          </a:p>
          <a:p>
            <a:pPr marL="228600" indent="-228600">
              <a:buFont typeface="Wingdings" panose="05000000000000000000" pitchFamily="2" charset="2"/>
              <a:buChar char="§"/>
            </a:pPr>
            <a:endParaRPr lang="en-US" sz="1600" dirty="0" err="1"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533149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9BE72-7300-47DF-83F1-2605B5C6A2A3}"/>
              </a:ext>
            </a:extLst>
          </p:cNvPr>
          <p:cNvSpPr>
            <a:spLocks noGrp="1"/>
          </p:cNvSpPr>
          <p:nvPr>
            <p:ph type="title"/>
          </p:nvPr>
        </p:nvSpPr>
        <p:spPr>
          <a:xfrm>
            <a:off x="157719" y="112906"/>
            <a:ext cx="8796709" cy="685800"/>
          </a:xfrm>
        </p:spPr>
        <p:txBody>
          <a:bodyPr/>
          <a:lstStyle/>
          <a:p>
            <a:r>
              <a:rPr lang="en-US" sz="2400" dirty="0"/>
              <a:t>Conversion to schizophrenia and bipolar disorder following </a:t>
            </a:r>
            <a:r>
              <a:rPr lang="en-US" sz="2400" dirty="0" smtClean="0"/>
              <a:t>substance-induced psychosis</a:t>
            </a:r>
            <a:endParaRPr lang="en-US" sz="2400" dirty="0"/>
          </a:p>
        </p:txBody>
      </p:sp>
      <p:pic>
        <p:nvPicPr>
          <p:cNvPr id="13" name="Picture 12">
            <a:extLst>
              <a:ext uri="{FF2B5EF4-FFF2-40B4-BE49-F238E27FC236}">
                <a16:creationId xmlns:a16="http://schemas.microsoft.com/office/drawing/2014/main" id="{A5B15DBD-C421-4511-8C1D-ABED22F57CFC}"/>
              </a:ext>
            </a:extLst>
          </p:cNvPr>
          <p:cNvPicPr/>
          <p:nvPr/>
        </p:nvPicPr>
        <p:blipFill>
          <a:blip r:embed="rId2"/>
          <a:stretch/>
        </p:blipFill>
        <p:spPr>
          <a:xfrm>
            <a:off x="1258729" y="1835663"/>
            <a:ext cx="6626543" cy="3642165"/>
          </a:xfrm>
          <a:prstGeom prst="rect">
            <a:avLst/>
          </a:prstGeom>
          <a:ln w="25560">
            <a:noFill/>
          </a:ln>
        </p:spPr>
      </p:pic>
      <p:sp>
        <p:nvSpPr>
          <p:cNvPr id="14" name="TextBox 13">
            <a:extLst>
              <a:ext uri="{FF2B5EF4-FFF2-40B4-BE49-F238E27FC236}">
                <a16:creationId xmlns:a16="http://schemas.microsoft.com/office/drawing/2014/main" id="{CF3C5365-C9E8-47C7-B459-753CCF1259E2}"/>
              </a:ext>
            </a:extLst>
          </p:cNvPr>
          <p:cNvSpPr txBox="1"/>
          <p:nvPr/>
        </p:nvSpPr>
        <p:spPr>
          <a:xfrm>
            <a:off x="774251" y="5963108"/>
            <a:ext cx="4426853" cy="338554"/>
          </a:xfrm>
          <a:prstGeom prst="rect">
            <a:avLst/>
          </a:prstGeom>
          <a:noFill/>
        </p:spPr>
        <p:txBody>
          <a:bodyPr wrap="none" rtlCol="0">
            <a:spAutoFit/>
          </a:bodyPr>
          <a:lstStyle/>
          <a:p>
            <a:r>
              <a:rPr lang="en-US" sz="1600" dirty="0" err="1"/>
              <a:t>Kejser</a:t>
            </a:r>
            <a:r>
              <a:rPr lang="en-US" sz="1600" dirty="0"/>
              <a:t> </a:t>
            </a:r>
            <a:r>
              <a:rPr lang="en-US" sz="1600" dirty="0" err="1"/>
              <a:t>Starzer</a:t>
            </a:r>
            <a:r>
              <a:rPr lang="en-US" sz="1600" dirty="0"/>
              <a:t> MS et al, Am J Psychiatry, 2019</a:t>
            </a:r>
          </a:p>
        </p:txBody>
      </p:sp>
      <p:sp>
        <p:nvSpPr>
          <p:cNvPr id="3" name="Rectangle 2"/>
          <p:cNvSpPr/>
          <p:nvPr/>
        </p:nvSpPr>
        <p:spPr>
          <a:xfrm>
            <a:off x="774251" y="5477828"/>
            <a:ext cx="1217000" cy="369332"/>
          </a:xfrm>
          <a:prstGeom prst="rect">
            <a:avLst/>
          </a:prstGeom>
        </p:spPr>
        <p:txBody>
          <a:bodyPr wrap="none">
            <a:spAutoFit/>
          </a:bodyPr>
          <a:lstStyle/>
          <a:p>
            <a:r>
              <a:rPr lang="en-US" dirty="0"/>
              <a:t>(N=6,788)</a:t>
            </a:r>
          </a:p>
        </p:txBody>
      </p:sp>
      <p:sp>
        <p:nvSpPr>
          <p:cNvPr id="4" name="TextBox 3"/>
          <p:cNvSpPr txBox="1"/>
          <p:nvPr/>
        </p:nvSpPr>
        <p:spPr>
          <a:xfrm>
            <a:off x="4094711" y="1254469"/>
            <a:ext cx="1106393" cy="338554"/>
          </a:xfrm>
          <a:prstGeom prst="rect">
            <a:avLst/>
          </a:prstGeom>
          <a:noFill/>
        </p:spPr>
        <p:txBody>
          <a:bodyPr wrap="none" rtlCol="0">
            <a:spAutoFit/>
          </a:bodyPr>
          <a:lstStyle/>
          <a:p>
            <a:r>
              <a:rPr lang="en-US" sz="1600" b="1" dirty="0" smtClean="0">
                <a:solidFill>
                  <a:srgbClr val="FF0000"/>
                </a:solidFill>
                <a:latin typeface="Arial" panose="020B0604020202020204" pitchFamily="34" charset="0"/>
                <a:cs typeface="Arial" panose="020B0604020202020204" pitchFamily="34" charset="0"/>
              </a:rPr>
              <a:t>Cannabis</a:t>
            </a:r>
          </a:p>
        </p:txBody>
      </p:sp>
      <p:cxnSp>
        <p:nvCxnSpPr>
          <p:cNvPr id="6" name="Straight Arrow Connector 5"/>
          <p:cNvCxnSpPr/>
          <p:nvPr/>
        </p:nvCxnSpPr>
        <p:spPr>
          <a:xfrm flipH="1">
            <a:off x="3847172" y="1593023"/>
            <a:ext cx="334535" cy="704128"/>
          </a:xfrm>
          <a:prstGeom prst="straightConnector1">
            <a:avLst/>
          </a:prstGeom>
          <a:ln w="28575">
            <a:solidFill>
              <a:srgbClr val="FF0000"/>
            </a:solidFill>
            <a:headEnd w="lg" len="med"/>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5103542" y="1586647"/>
            <a:ext cx="1666608" cy="491656"/>
          </a:xfrm>
          <a:prstGeom prst="straightConnector1">
            <a:avLst/>
          </a:prstGeom>
          <a:ln w="28575">
            <a:solidFill>
              <a:srgbClr val="FF0000"/>
            </a:solidFill>
            <a:headEnd w="lg"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68279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881AAD0-2F03-4B34-8495-2EC08D1B4DB4}"/>
              </a:ext>
            </a:extLst>
          </p:cNvPr>
          <p:cNvSpPr txBox="1">
            <a:spLocks/>
          </p:cNvSpPr>
          <p:nvPr/>
        </p:nvSpPr>
        <p:spPr>
          <a:xfrm>
            <a:off x="0" y="997193"/>
            <a:ext cx="8583491" cy="723900"/>
          </a:xfrm>
          <a:prstGeom prst="rect">
            <a:avLst/>
          </a:prstGeom>
        </p:spPr>
        <p:txBody>
          <a:bodyPr/>
          <a:lstStyle>
            <a:lvl1pPr algn="l" rtl="0" eaLnBrk="1" fontAlgn="base" hangingPunct="1">
              <a:spcBef>
                <a:spcPct val="0"/>
              </a:spcBef>
              <a:spcAft>
                <a:spcPct val="0"/>
              </a:spcAft>
              <a:defRPr sz="2600">
                <a:solidFill>
                  <a:schemeClr val="bg1"/>
                </a:solidFill>
                <a:latin typeface="+mj-lt"/>
                <a:ea typeface="ＭＳ Ｐゴシック" charset="0"/>
                <a:cs typeface="+mj-cs"/>
              </a:defRPr>
            </a:lvl1pPr>
            <a:lvl2pPr algn="l" rtl="0" eaLnBrk="1" fontAlgn="base" hangingPunct="1">
              <a:spcBef>
                <a:spcPct val="0"/>
              </a:spcBef>
              <a:spcAft>
                <a:spcPct val="0"/>
              </a:spcAft>
              <a:defRPr sz="2600">
                <a:solidFill>
                  <a:schemeClr val="bg1"/>
                </a:solidFill>
                <a:latin typeface="Georgia" pitchFamily="-111" charset="0"/>
                <a:ea typeface="ＭＳ Ｐゴシック" charset="0"/>
                <a:cs typeface="Gulim" pitchFamily="34" charset="-127"/>
              </a:defRPr>
            </a:lvl2pPr>
            <a:lvl3pPr algn="l" rtl="0" eaLnBrk="1" fontAlgn="base" hangingPunct="1">
              <a:spcBef>
                <a:spcPct val="0"/>
              </a:spcBef>
              <a:spcAft>
                <a:spcPct val="0"/>
              </a:spcAft>
              <a:defRPr sz="2600">
                <a:solidFill>
                  <a:schemeClr val="bg1"/>
                </a:solidFill>
                <a:latin typeface="Georgia" pitchFamily="-111" charset="0"/>
                <a:ea typeface="ＭＳ Ｐゴシック" charset="0"/>
                <a:cs typeface="Gulim" pitchFamily="34" charset="-127"/>
              </a:defRPr>
            </a:lvl3pPr>
            <a:lvl4pPr algn="l" rtl="0" eaLnBrk="1" fontAlgn="base" hangingPunct="1">
              <a:spcBef>
                <a:spcPct val="0"/>
              </a:spcBef>
              <a:spcAft>
                <a:spcPct val="0"/>
              </a:spcAft>
              <a:defRPr sz="2600">
                <a:solidFill>
                  <a:schemeClr val="bg1"/>
                </a:solidFill>
                <a:latin typeface="Georgia" pitchFamily="-111" charset="0"/>
                <a:ea typeface="ＭＳ Ｐゴシック" charset="0"/>
                <a:cs typeface="Gulim" pitchFamily="34" charset="-127"/>
              </a:defRPr>
            </a:lvl4pPr>
            <a:lvl5pPr algn="l" rtl="0" eaLnBrk="1" fontAlgn="base" hangingPunct="1">
              <a:spcBef>
                <a:spcPct val="0"/>
              </a:spcBef>
              <a:spcAft>
                <a:spcPct val="0"/>
              </a:spcAft>
              <a:defRPr sz="2600">
                <a:solidFill>
                  <a:schemeClr val="bg1"/>
                </a:solidFill>
                <a:latin typeface="Georgia" pitchFamily="-111" charset="0"/>
                <a:ea typeface="ＭＳ Ｐゴシック" charset="0"/>
                <a:cs typeface="Gulim" pitchFamily="34" charset="-127"/>
              </a:defRPr>
            </a:lvl5pPr>
            <a:lvl6pPr marL="4572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6pPr>
            <a:lvl7pPr marL="9144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7pPr>
            <a:lvl8pPr marL="13716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8pPr>
            <a:lvl9pPr marL="18288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9pPr>
          </a:lstStyle>
          <a:p>
            <a:pPr defTabSz="685800"/>
            <a:r>
              <a:rPr lang="en-US" sz="2100" b="1" kern="0" dirty="0"/>
              <a:t>Cumulative Probability of Transitioning to Substance Use Disorder for Nicotine, Alcohol, Cannabis and Cocaine</a:t>
            </a:r>
            <a:r>
              <a:rPr lang="en-US" sz="1800" kern="0" dirty="0"/>
              <a:t/>
            </a:r>
            <a:br>
              <a:rPr lang="en-US" sz="1800" kern="0" dirty="0"/>
            </a:br>
            <a:endParaRPr lang="en-US" sz="1800" kern="0" dirty="0"/>
          </a:p>
        </p:txBody>
      </p:sp>
      <p:sp>
        <p:nvSpPr>
          <p:cNvPr id="5" name="Slide Number Placeholder 3">
            <a:extLst>
              <a:ext uri="{FF2B5EF4-FFF2-40B4-BE49-F238E27FC236}">
                <a16:creationId xmlns:a16="http://schemas.microsoft.com/office/drawing/2014/main" id="{638A55F0-9CC5-4B3C-A695-583E1650ABE3}"/>
              </a:ext>
            </a:extLst>
          </p:cNvPr>
          <p:cNvSpPr txBox="1">
            <a:spLocks/>
          </p:cNvSpPr>
          <p:nvPr/>
        </p:nvSpPr>
        <p:spPr>
          <a:xfrm>
            <a:off x="4972050" y="5629275"/>
            <a:ext cx="1502936" cy="34290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050" dirty="0"/>
          </a:p>
        </p:txBody>
      </p:sp>
      <p:pic>
        <p:nvPicPr>
          <p:cNvPr id="6" name="Content Placeholder 4">
            <a:extLst>
              <a:ext uri="{FF2B5EF4-FFF2-40B4-BE49-F238E27FC236}">
                <a16:creationId xmlns:a16="http://schemas.microsoft.com/office/drawing/2014/main" id="{B7843772-F13D-436D-9864-C679B22AAA16}"/>
              </a:ext>
            </a:extLst>
          </p:cNvPr>
          <p:cNvPicPr>
            <a:picLocks noChangeAspect="1"/>
          </p:cNvPicPr>
          <p:nvPr/>
        </p:nvPicPr>
        <p:blipFill>
          <a:blip r:embed="rId3"/>
          <a:stretch>
            <a:fillRect/>
          </a:stretch>
        </p:blipFill>
        <p:spPr>
          <a:xfrm>
            <a:off x="222831" y="1271240"/>
            <a:ext cx="8845624" cy="4358036"/>
          </a:xfrm>
          <a:prstGeom prst="rect">
            <a:avLst/>
          </a:prstGeom>
        </p:spPr>
      </p:pic>
      <p:sp>
        <p:nvSpPr>
          <p:cNvPr id="7" name="TextBox 6">
            <a:extLst>
              <a:ext uri="{FF2B5EF4-FFF2-40B4-BE49-F238E27FC236}">
                <a16:creationId xmlns:a16="http://schemas.microsoft.com/office/drawing/2014/main" id="{693BF931-C5C3-42B8-BAE4-0C0B74337BF5}"/>
              </a:ext>
            </a:extLst>
          </p:cNvPr>
          <p:cNvSpPr txBox="1"/>
          <p:nvPr/>
        </p:nvSpPr>
        <p:spPr>
          <a:xfrm>
            <a:off x="3673014" y="5876925"/>
            <a:ext cx="6011741" cy="190500"/>
          </a:xfrm>
          <a:prstGeom prst="rect">
            <a:avLst/>
          </a:prstGeom>
        </p:spPr>
        <p:txBody>
          <a:bodyPr/>
          <a:lstStyle/>
          <a:p>
            <a:r>
              <a:rPr lang="en-US" sz="1400" dirty="0">
                <a:latin typeface="Arial"/>
              </a:rPr>
              <a:t>Lopez-Quintero, C. et al. </a:t>
            </a:r>
            <a:r>
              <a:rPr lang="en-US" sz="1400" i="1" dirty="0">
                <a:latin typeface="Arial"/>
              </a:rPr>
              <a:t>Drug &amp; Alcohol Dependence </a:t>
            </a:r>
            <a:r>
              <a:rPr lang="en-US" sz="1400" dirty="0">
                <a:latin typeface="Arial"/>
              </a:rPr>
              <a:t>2011</a:t>
            </a:r>
          </a:p>
        </p:txBody>
      </p:sp>
      <p:sp>
        <p:nvSpPr>
          <p:cNvPr id="8" name="Rectangular Callout 7">
            <a:extLst>
              <a:ext uri="{FF2B5EF4-FFF2-40B4-BE49-F238E27FC236}">
                <a16:creationId xmlns:a16="http://schemas.microsoft.com/office/drawing/2014/main" id="{7A031569-AA68-46D6-B147-66F9F79C6D98}"/>
              </a:ext>
            </a:extLst>
          </p:cNvPr>
          <p:cNvSpPr/>
          <p:nvPr/>
        </p:nvSpPr>
        <p:spPr>
          <a:xfrm>
            <a:off x="4761034" y="2567354"/>
            <a:ext cx="2464814" cy="1657350"/>
          </a:xfrm>
          <a:prstGeom prst="wedgeRectCallou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Develop CUD:</a:t>
            </a:r>
          </a:p>
          <a:p>
            <a:pPr algn="ctr"/>
            <a:r>
              <a:rPr lang="en-US" dirty="0"/>
              <a:t> 9% of overall, </a:t>
            </a:r>
          </a:p>
          <a:p>
            <a:pPr algn="ctr"/>
            <a:r>
              <a:rPr lang="en-US" dirty="0"/>
              <a:t>17% if begin during adolescence, </a:t>
            </a:r>
          </a:p>
          <a:p>
            <a:pPr algn="ctr"/>
            <a:r>
              <a:rPr lang="en-US" dirty="0"/>
              <a:t>25-50% if daily use</a:t>
            </a:r>
          </a:p>
        </p:txBody>
      </p:sp>
    </p:spTree>
    <p:extLst>
      <p:ext uri="{BB962C8B-B14F-4D97-AF65-F5344CB8AC3E}">
        <p14:creationId xmlns:p14="http://schemas.microsoft.com/office/powerpoint/2010/main" val="1167489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592452" y="1454492"/>
            <a:ext cx="7915640" cy="4344141"/>
          </a:xfrm>
          <a:prstGeom prst="rect">
            <a:avLst/>
          </a:prstGeom>
        </p:spPr>
        <p:txBody>
          <a:bodyPr/>
          <a:lstStyle/>
          <a:p>
            <a:pPr marL="257175" indent="-257175">
              <a:spcBef>
                <a:spcPct val="20000"/>
              </a:spcBef>
              <a:buFontTx/>
              <a:buChar char="•"/>
              <a:defRPr/>
            </a:pPr>
            <a:r>
              <a:rPr lang="en-US" sz="2100" kern="0" dirty="0" smtClean="0">
                <a:solidFill>
                  <a:schemeClr val="tx1">
                    <a:lumMod val="65000"/>
                    <a:lumOff val="35000"/>
                  </a:schemeClr>
                </a:solidFill>
              </a:rPr>
              <a:t>Negotiate treatment goal</a:t>
            </a:r>
          </a:p>
          <a:p>
            <a:pPr marL="257175" indent="-257175">
              <a:spcBef>
                <a:spcPct val="20000"/>
              </a:spcBef>
              <a:buFontTx/>
              <a:buChar char="•"/>
              <a:defRPr/>
            </a:pPr>
            <a:r>
              <a:rPr lang="en-US" sz="2100" kern="0" dirty="0" smtClean="0">
                <a:solidFill>
                  <a:schemeClr val="tx1">
                    <a:lumMod val="65000"/>
                    <a:lumOff val="35000"/>
                  </a:schemeClr>
                </a:solidFill>
              </a:rPr>
              <a:t>Behavioral: first-line treatment</a:t>
            </a:r>
            <a:endParaRPr lang="en-US" sz="1500" kern="0" dirty="0" smtClean="0">
              <a:solidFill>
                <a:schemeClr val="tx1">
                  <a:lumMod val="65000"/>
                  <a:lumOff val="35000"/>
                </a:schemeClr>
              </a:solidFill>
            </a:endParaRPr>
          </a:p>
          <a:p>
            <a:pPr marL="857250" lvl="2" indent="-171450">
              <a:spcBef>
                <a:spcPct val="20000"/>
              </a:spcBef>
              <a:buFontTx/>
              <a:buChar char="•"/>
              <a:defRPr/>
            </a:pPr>
            <a:r>
              <a:rPr lang="en-US" sz="1500" kern="0" dirty="0" smtClean="0">
                <a:solidFill>
                  <a:schemeClr val="tx1">
                    <a:lumMod val="65000"/>
                    <a:lumOff val="35000"/>
                  </a:schemeClr>
                </a:solidFill>
              </a:rPr>
              <a:t>Outpatient cognitive-behavioral therapy combined with motivational enhancement</a:t>
            </a:r>
          </a:p>
          <a:p>
            <a:pPr marL="857250" lvl="2" indent="-171450">
              <a:spcBef>
                <a:spcPct val="20000"/>
              </a:spcBef>
              <a:buFontTx/>
              <a:buChar char="•"/>
              <a:defRPr/>
            </a:pPr>
            <a:r>
              <a:rPr lang="en-US" sz="1500" kern="0" dirty="0">
                <a:solidFill>
                  <a:schemeClr val="tx1">
                    <a:lumMod val="65000"/>
                    <a:lumOff val="35000"/>
                  </a:schemeClr>
                </a:solidFill>
              </a:rPr>
              <a:t>C</a:t>
            </a:r>
            <a:r>
              <a:rPr lang="en-US" sz="1500" kern="0" dirty="0" smtClean="0">
                <a:solidFill>
                  <a:schemeClr val="tx1">
                    <a:lumMod val="65000"/>
                    <a:lumOff val="35000"/>
                  </a:schemeClr>
                </a:solidFill>
              </a:rPr>
              <a:t>ontingency management as augmentation</a:t>
            </a:r>
          </a:p>
          <a:p>
            <a:pPr marL="857250" lvl="2" indent="-171450">
              <a:spcBef>
                <a:spcPct val="20000"/>
              </a:spcBef>
              <a:buFontTx/>
              <a:buChar char="•"/>
              <a:defRPr/>
            </a:pPr>
            <a:r>
              <a:rPr lang="en-US" sz="1500" kern="0" dirty="0" smtClean="0">
                <a:solidFill>
                  <a:schemeClr val="tx1">
                    <a:lumMod val="65000"/>
                    <a:lumOff val="35000"/>
                  </a:schemeClr>
                </a:solidFill>
              </a:rPr>
              <a:t>Peer support</a:t>
            </a:r>
            <a:endParaRPr lang="en-US" sz="1500" kern="0" dirty="0">
              <a:solidFill>
                <a:schemeClr val="tx1">
                  <a:lumMod val="65000"/>
                  <a:lumOff val="35000"/>
                </a:schemeClr>
              </a:solidFill>
            </a:endParaRPr>
          </a:p>
          <a:p>
            <a:pPr marL="257175" indent="-257175" defTabSz="685800">
              <a:spcBef>
                <a:spcPct val="20000"/>
              </a:spcBef>
              <a:buFontTx/>
              <a:buChar char="•"/>
              <a:defRPr/>
            </a:pPr>
            <a:r>
              <a:rPr lang="en-US" sz="2100" kern="0" dirty="0" smtClean="0">
                <a:solidFill>
                  <a:schemeClr val="tx1">
                    <a:lumMod val="65000"/>
                    <a:lumOff val="35000"/>
                  </a:schemeClr>
                </a:solidFill>
              </a:rPr>
              <a:t>Pharmacotherapy</a:t>
            </a:r>
            <a:endParaRPr lang="en-US" sz="2100" kern="0" dirty="0">
              <a:solidFill>
                <a:schemeClr val="tx1">
                  <a:lumMod val="65000"/>
                  <a:lumOff val="35000"/>
                </a:schemeClr>
              </a:solidFill>
            </a:endParaRPr>
          </a:p>
          <a:p>
            <a:pPr marL="557213" lvl="1" indent="-214313" defTabSz="685800">
              <a:spcBef>
                <a:spcPct val="20000"/>
              </a:spcBef>
              <a:buFontTx/>
              <a:buChar char="–"/>
              <a:defRPr/>
            </a:pPr>
            <a:r>
              <a:rPr lang="en-US" kern="0" dirty="0">
                <a:solidFill>
                  <a:schemeClr val="tx1">
                    <a:lumMod val="65000"/>
                    <a:lumOff val="35000"/>
                  </a:schemeClr>
                </a:solidFill>
              </a:rPr>
              <a:t>No currently approved medication </a:t>
            </a:r>
            <a:endParaRPr lang="en-US" sz="1500" kern="0" dirty="0">
              <a:solidFill>
                <a:schemeClr val="tx1">
                  <a:lumMod val="65000"/>
                  <a:lumOff val="35000"/>
                </a:schemeClr>
              </a:solidFill>
            </a:endParaRPr>
          </a:p>
          <a:p>
            <a:pPr marL="857250" lvl="2" indent="-171450">
              <a:spcBef>
                <a:spcPct val="20000"/>
              </a:spcBef>
              <a:buFontTx/>
              <a:buChar char="•"/>
            </a:pPr>
            <a:r>
              <a:rPr lang="en-US" sz="1500" kern="0" dirty="0" smtClean="0">
                <a:solidFill>
                  <a:schemeClr val="tx1">
                    <a:lumMod val="65000"/>
                    <a:lumOff val="35000"/>
                  </a:schemeClr>
                </a:solidFill>
              </a:rPr>
              <a:t>N-</a:t>
            </a:r>
            <a:r>
              <a:rPr lang="en-US" sz="1500" kern="0" dirty="0" err="1" smtClean="0">
                <a:solidFill>
                  <a:schemeClr val="tx1">
                    <a:lumMod val="65000"/>
                    <a:lumOff val="35000"/>
                  </a:schemeClr>
                </a:solidFill>
              </a:rPr>
              <a:t>Acetylcysteine</a:t>
            </a:r>
            <a:endParaRPr lang="en-US" kern="0" dirty="0"/>
          </a:p>
          <a:p>
            <a:pPr marL="857250" lvl="2" indent="-171450">
              <a:spcBef>
                <a:spcPct val="20000"/>
              </a:spcBef>
              <a:buFontTx/>
              <a:buChar char="•"/>
            </a:pPr>
            <a:r>
              <a:rPr lang="en-US" sz="1500" kern="0" dirty="0" smtClean="0">
                <a:solidFill>
                  <a:schemeClr val="tx1">
                    <a:lumMod val="65000"/>
                    <a:lumOff val="35000"/>
                  </a:schemeClr>
                </a:solidFill>
              </a:rPr>
              <a:t>Gabapentin</a:t>
            </a:r>
          </a:p>
          <a:p>
            <a:pPr marL="857250" lvl="2" indent="-171450">
              <a:spcBef>
                <a:spcPct val="20000"/>
              </a:spcBef>
              <a:buFontTx/>
              <a:buChar char="•"/>
            </a:pPr>
            <a:r>
              <a:rPr lang="en-US" sz="1500" kern="0" dirty="0" err="1" smtClean="0">
                <a:solidFill>
                  <a:schemeClr val="tx1">
                    <a:lumMod val="65000"/>
                    <a:lumOff val="35000"/>
                  </a:schemeClr>
                </a:solidFill>
              </a:rPr>
              <a:t>Varenicline</a:t>
            </a:r>
            <a:endParaRPr lang="en-US" sz="1500" kern="0" dirty="0" smtClean="0">
              <a:solidFill>
                <a:schemeClr val="tx1">
                  <a:lumMod val="65000"/>
                  <a:lumOff val="35000"/>
                </a:schemeClr>
              </a:solidFill>
            </a:endParaRPr>
          </a:p>
          <a:p>
            <a:pPr marL="857250" lvl="2" indent="-171450">
              <a:spcBef>
                <a:spcPct val="20000"/>
              </a:spcBef>
              <a:buFontTx/>
              <a:buChar char="•"/>
            </a:pPr>
            <a:r>
              <a:rPr lang="en-US" sz="1500" kern="0" dirty="0" err="1" smtClean="0">
                <a:solidFill>
                  <a:schemeClr val="tx1">
                    <a:lumMod val="65000"/>
                    <a:lumOff val="35000"/>
                  </a:schemeClr>
                </a:solidFill>
              </a:rPr>
              <a:t>Topiramate</a:t>
            </a:r>
            <a:endParaRPr lang="en-US" sz="1500" kern="0" dirty="0" smtClean="0">
              <a:solidFill>
                <a:schemeClr val="tx1">
                  <a:lumMod val="65000"/>
                  <a:lumOff val="35000"/>
                </a:schemeClr>
              </a:solidFill>
            </a:endParaRPr>
          </a:p>
        </p:txBody>
      </p:sp>
      <p:sp>
        <p:nvSpPr>
          <p:cNvPr id="3" name="Title 2"/>
          <p:cNvSpPr>
            <a:spLocks noGrp="1"/>
          </p:cNvSpPr>
          <p:nvPr>
            <p:ph type="title"/>
          </p:nvPr>
        </p:nvSpPr>
        <p:spPr/>
        <p:txBody>
          <a:bodyPr/>
          <a:lstStyle/>
          <a:p>
            <a:r>
              <a:rPr lang="en-US" sz="2700" dirty="0"/>
              <a:t>Treatment Options for cannabis use disorder</a:t>
            </a:r>
          </a:p>
        </p:txBody>
      </p:sp>
      <p:sp>
        <p:nvSpPr>
          <p:cNvPr id="4" name="TextBox 3"/>
          <p:cNvSpPr txBox="1"/>
          <p:nvPr/>
        </p:nvSpPr>
        <p:spPr>
          <a:xfrm>
            <a:off x="6088566" y="5798634"/>
            <a:ext cx="2480166" cy="584775"/>
          </a:xfrm>
          <a:prstGeom prst="rect">
            <a:avLst/>
          </a:prstGeom>
          <a:noFill/>
        </p:spPr>
        <p:txBody>
          <a:bodyPr wrap="none" rtlCol="0">
            <a:spAutoFit/>
          </a:bodyPr>
          <a:lstStyle/>
          <a:p>
            <a:pPr marL="228600" indent="-228600">
              <a:buFont typeface="Wingdings" panose="05000000000000000000" pitchFamily="2" charset="2"/>
              <a:buChar char="§"/>
            </a:pPr>
            <a:r>
              <a:rPr lang="en-US" sz="1600" dirty="0" smtClean="0">
                <a:latin typeface="Arial" panose="020B0604020202020204" pitchFamily="34" charset="0"/>
                <a:cs typeface="Arial" panose="020B0604020202020204" pitchFamily="34" charset="0"/>
              </a:rPr>
              <a:t>Gates, Cochrane 2016</a:t>
            </a:r>
          </a:p>
          <a:p>
            <a:pPr marL="228600" indent="-228600">
              <a:buFont typeface="Wingdings" panose="05000000000000000000" pitchFamily="2" charset="2"/>
              <a:buChar char="§"/>
            </a:pPr>
            <a:r>
              <a:rPr lang="en-US" sz="1600" dirty="0" smtClean="0">
                <a:latin typeface="Arial" panose="020B0604020202020204" pitchFamily="34" charset="0"/>
                <a:cs typeface="Arial" panose="020B0604020202020204" pitchFamily="34" charset="0"/>
              </a:rPr>
              <a:t>USPSTF June 2020</a:t>
            </a:r>
          </a:p>
        </p:txBody>
      </p:sp>
    </p:spTree>
    <p:extLst>
      <p:ext uri="{BB962C8B-B14F-4D97-AF65-F5344CB8AC3E}">
        <p14:creationId xmlns:p14="http://schemas.microsoft.com/office/powerpoint/2010/main" val="42944492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100" dirty="0"/>
              <a:t>Health effects of cannabis and cannabinoids: </a:t>
            </a:r>
            <a:br>
              <a:rPr lang="en-US" sz="2100" dirty="0"/>
            </a:br>
            <a:r>
              <a:rPr lang="en-US" sz="2100" dirty="0"/>
              <a:t>Therapeutic effects</a:t>
            </a:r>
          </a:p>
        </p:txBody>
      </p:sp>
      <p:sp>
        <p:nvSpPr>
          <p:cNvPr id="5" name="Content Placeholder 4"/>
          <p:cNvSpPr>
            <a:spLocks noGrp="1"/>
          </p:cNvSpPr>
          <p:nvPr>
            <p:ph idx="1"/>
          </p:nvPr>
        </p:nvSpPr>
        <p:spPr/>
        <p:txBody>
          <a:bodyPr/>
          <a:lstStyle/>
          <a:p>
            <a:endParaRPr lang="en-US" sz="600" dirty="0"/>
          </a:p>
          <a:p>
            <a:endParaRPr lang="en-US" dirty="0"/>
          </a:p>
          <a:p>
            <a:endParaRPr lang="en-US" dirty="0"/>
          </a:p>
        </p:txBody>
      </p:sp>
      <p:sp>
        <p:nvSpPr>
          <p:cNvPr id="6" name="TextBox 5"/>
          <p:cNvSpPr txBox="1"/>
          <p:nvPr/>
        </p:nvSpPr>
        <p:spPr>
          <a:xfrm>
            <a:off x="4227718" y="5765894"/>
            <a:ext cx="4916282" cy="461665"/>
          </a:xfrm>
          <a:prstGeom prst="rect">
            <a:avLst/>
          </a:prstGeom>
          <a:noFill/>
        </p:spPr>
        <p:txBody>
          <a:bodyPr wrap="none" rtlCol="0">
            <a:spAutoFit/>
          </a:bodyPr>
          <a:lstStyle/>
          <a:p>
            <a:r>
              <a:rPr lang="en-US" sz="1200" dirty="0"/>
              <a:t>Report of National Academies of Science, Engineering and Medicine. </a:t>
            </a:r>
          </a:p>
          <a:p>
            <a:r>
              <a:rPr lang="en-US" sz="1200" dirty="0"/>
              <a:t>Health Effects of Cannabis and Cannabinoids. 2017</a:t>
            </a:r>
          </a:p>
        </p:txBody>
      </p:sp>
      <p:pic>
        <p:nvPicPr>
          <p:cNvPr id="2" name="Picture 1"/>
          <p:cNvPicPr>
            <a:picLocks noChangeAspect="1"/>
          </p:cNvPicPr>
          <p:nvPr/>
        </p:nvPicPr>
        <p:blipFill>
          <a:blip r:embed="rId3"/>
          <a:stretch>
            <a:fillRect/>
          </a:stretch>
        </p:blipFill>
        <p:spPr>
          <a:xfrm>
            <a:off x="669073" y="1385815"/>
            <a:ext cx="7687238" cy="4024275"/>
          </a:xfrm>
          <a:prstGeom prst="rect">
            <a:avLst/>
          </a:prstGeom>
        </p:spPr>
      </p:pic>
    </p:spTree>
    <p:extLst>
      <p:ext uri="{BB962C8B-B14F-4D97-AF65-F5344CB8AC3E}">
        <p14:creationId xmlns:p14="http://schemas.microsoft.com/office/powerpoint/2010/main" val="35995143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400" dirty="0"/>
              <a:t>Cannabinoids for medical use: Pain </a:t>
            </a:r>
          </a:p>
        </p:txBody>
      </p:sp>
      <p:pic>
        <p:nvPicPr>
          <p:cNvPr id="6" name="Picture 5" descr="Cov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4049" y="2079558"/>
            <a:ext cx="8340052" cy="320796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4396154" y="5701813"/>
            <a:ext cx="4572000" cy="276999"/>
          </a:xfrm>
          <a:prstGeom prst="rect">
            <a:avLst/>
          </a:prstGeom>
        </p:spPr>
        <p:txBody>
          <a:bodyPr>
            <a:spAutoFit/>
          </a:bodyPr>
          <a:lstStyle/>
          <a:p>
            <a:r>
              <a:rPr lang="en-US" sz="1200" dirty="0"/>
              <a:t>Whiting PF et al. </a:t>
            </a:r>
            <a:r>
              <a:rPr lang="en-US" sz="1200" dirty="0">
                <a:latin typeface="Helvetica" panose="020B0604020202020204" pitchFamily="34" charset="0"/>
              </a:rPr>
              <a:t>JAMA.2015;313(24):2456-2473</a:t>
            </a:r>
            <a:endParaRPr lang="en-US" sz="1200" dirty="0"/>
          </a:p>
        </p:txBody>
      </p:sp>
      <p:sp>
        <p:nvSpPr>
          <p:cNvPr id="10" name="Rounded Rectangle 9"/>
          <p:cNvSpPr/>
          <p:nvPr/>
        </p:nvSpPr>
        <p:spPr>
          <a:xfrm>
            <a:off x="2640507" y="3089793"/>
            <a:ext cx="3511295" cy="1179576"/>
          </a:xfrm>
          <a:prstGeom prst="round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b="1" dirty="0">
                <a:solidFill>
                  <a:srgbClr val="000000"/>
                </a:solidFill>
              </a:rPr>
              <a:t>30% decrease in pain w cannabinoid </a:t>
            </a:r>
            <a:r>
              <a:rPr lang="en-US" sz="1500" b="1" dirty="0" err="1">
                <a:solidFill>
                  <a:srgbClr val="000000"/>
                </a:solidFill>
              </a:rPr>
              <a:t>vs</a:t>
            </a:r>
            <a:r>
              <a:rPr lang="en-US" sz="1500" b="1" dirty="0">
                <a:solidFill>
                  <a:srgbClr val="000000"/>
                </a:solidFill>
              </a:rPr>
              <a:t> placebo: </a:t>
            </a:r>
          </a:p>
          <a:p>
            <a:pPr algn="ctr"/>
            <a:r>
              <a:rPr lang="en-US" sz="1500" b="1" dirty="0">
                <a:solidFill>
                  <a:srgbClr val="000000"/>
                </a:solidFill>
              </a:rPr>
              <a:t>OR 1.41 (95% CI, 0.99-2.00)</a:t>
            </a:r>
          </a:p>
        </p:txBody>
      </p:sp>
    </p:spTree>
    <p:extLst>
      <p:ext uri="{BB962C8B-B14F-4D97-AF65-F5344CB8AC3E}">
        <p14:creationId xmlns:p14="http://schemas.microsoft.com/office/powerpoint/2010/main" val="1047995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CB3423DE-DCEE-473A-BC7A-B842573BBF60}"/>
              </a:ext>
            </a:extLst>
          </p:cNvPr>
          <p:cNvSpPr>
            <a:spLocks noChangeArrowheads="1"/>
          </p:cNvSpPr>
          <p:nvPr/>
        </p:nvSpPr>
        <p:spPr bwMode="auto">
          <a:xfrm>
            <a:off x="412535" y="883627"/>
            <a:ext cx="6515100" cy="857250"/>
          </a:xfrm>
          <a:prstGeom prst="rect">
            <a:avLst/>
          </a:prstGeom>
          <a:noFill/>
          <a:ln w="12700">
            <a:noFill/>
            <a:miter lim="800000"/>
            <a:headEnd/>
            <a:tailEnd/>
          </a:ln>
          <a:effectLst/>
        </p:spPr>
        <p:txBody>
          <a:bodyPr lIns="67865" tIns="33338" rIns="67865" bIns="33338" anchor="ctr"/>
          <a:lstStyle/>
          <a:p>
            <a:pPr eaLnBrk="1" hangingPunct="1">
              <a:defRPr/>
            </a:pPr>
            <a:r>
              <a:rPr lang="en-US" altLang="en-US" sz="3000" b="1" dirty="0">
                <a:solidFill>
                  <a:schemeClr val="bg1"/>
                </a:solidFill>
              </a:rPr>
              <a:t>Fundamental tension</a:t>
            </a:r>
          </a:p>
        </p:txBody>
      </p:sp>
      <p:sp>
        <p:nvSpPr>
          <p:cNvPr id="5" name="Rectangle 3">
            <a:extLst>
              <a:ext uri="{FF2B5EF4-FFF2-40B4-BE49-F238E27FC236}">
                <a16:creationId xmlns:a16="http://schemas.microsoft.com/office/drawing/2014/main" id="{D11904E9-5CB5-4871-B0DE-394B60CB5F67}"/>
              </a:ext>
            </a:extLst>
          </p:cNvPr>
          <p:cNvSpPr>
            <a:spLocks noChangeArrowheads="1"/>
          </p:cNvSpPr>
          <p:nvPr/>
        </p:nvSpPr>
        <p:spPr bwMode="auto">
          <a:xfrm>
            <a:off x="412535" y="1459262"/>
            <a:ext cx="4978775" cy="4171950"/>
          </a:xfrm>
          <a:prstGeom prst="rect">
            <a:avLst/>
          </a:prstGeom>
          <a:noFill/>
          <a:ln w="12700">
            <a:noFill/>
            <a:miter lim="800000"/>
            <a:headEnd/>
            <a:tailEnd/>
          </a:ln>
          <a:effectLst/>
        </p:spPr>
        <p:txBody>
          <a:bodyPr lIns="67865" tIns="33338" rIns="67865" bIns="33338"/>
          <a:lstStyle/>
          <a:p>
            <a:pPr marL="257175" indent="-257175">
              <a:spcBef>
                <a:spcPct val="20000"/>
              </a:spcBef>
              <a:buSzPct val="90000"/>
              <a:buFont typeface="Arial" pitchFamily="34" charset="0"/>
              <a:buChar char="•"/>
              <a:defRPr/>
            </a:pPr>
            <a:endParaRPr lang="en-US" altLang="en-US" sz="450" dirty="0">
              <a:solidFill>
                <a:schemeClr val="tx1">
                  <a:lumMod val="65000"/>
                  <a:lumOff val="35000"/>
                </a:schemeClr>
              </a:solidFill>
            </a:endParaRPr>
          </a:p>
          <a:p>
            <a:pPr marL="257175" indent="-257175">
              <a:spcBef>
                <a:spcPct val="20000"/>
              </a:spcBef>
              <a:buSzPct val="90000"/>
              <a:buFont typeface="Arial" pitchFamily="34" charset="0"/>
              <a:buChar char="•"/>
              <a:defRPr/>
            </a:pPr>
            <a:r>
              <a:rPr lang="en-US" altLang="en-US" dirty="0" smtClean="0">
                <a:solidFill>
                  <a:schemeClr val="tx1">
                    <a:lumMod val="65000"/>
                    <a:lumOff val="35000"/>
                  </a:schemeClr>
                </a:solidFill>
              </a:rPr>
              <a:t>Adolescent initiation of heavy cannabis use associated with increased risk of psychosis and schizophrenia, increased risk of CUD, and slight decline in IQ</a:t>
            </a:r>
          </a:p>
          <a:p>
            <a:pPr marL="257175" indent="-257175">
              <a:spcBef>
                <a:spcPct val="20000"/>
              </a:spcBef>
              <a:buSzPct val="90000"/>
              <a:buFont typeface="Arial" pitchFamily="34" charset="0"/>
              <a:buChar char="•"/>
              <a:defRPr/>
            </a:pPr>
            <a:r>
              <a:rPr lang="en-US" altLang="en-US" dirty="0" smtClean="0">
                <a:solidFill>
                  <a:schemeClr val="tx1">
                    <a:lumMod val="65000"/>
                    <a:lumOff val="35000"/>
                  </a:schemeClr>
                </a:solidFill>
              </a:rPr>
              <a:t>Otherwise, few serious physical harms from cannabis use, and overdose </a:t>
            </a:r>
            <a:r>
              <a:rPr lang="en-US" altLang="en-US" dirty="0">
                <a:solidFill>
                  <a:schemeClr val="tx1">
                    <a:lumMod val="65000"/>
                    <a:lumOff val="35000"/>
                  </a:schemeClr>
                </a:solidFill>
              </a:rPr>
              <a:t>is unlikely</a:t>
            </a:r>
          </a:p>
          <a:p>
            <a:pPr marL="257175" indent="-257175">
              <a:spcBef>
                <a:spcPct val="20000"/>
              </a:spcBef>
              <a:buSzPct val="90000"/>
              <a:buFont typeface="Arial" pitchFamily="34" charset="0"/>
              <a:buChar char="•"/>
              <a:defRPr/>
            </a:pPr>
            <a:endParaRPr lang="en-US" altLang="en-US" sz="450" dirty="0">
              <a:solidFill>
                <a:schemeClr val="tx1">
                  <a:lumMod val="65000"/>
                  <a:lumOff val="35000"/>
                </a:schemeClr>
              </a:solidFill>
            </a:endParaRPr>
          </a:p>
          <a:p>
            <a:pPr marL="257175" indent="-257175">
              <a:spcBef>
                <a:spcPct val="20000"/>
              </a:spcBef>
              <a:buSzPct val="90000"/>
              <a:buFont typeface="Arial" pitchFamily="34" charset="0"/>
              <a:buChar char="•"/>
              <a:defRPr/>
            </a:pPr>
            <a:r>
              <a:rPr lang="en-US" altLang="en-US" dirty="0">
                <a:solidFill>
                  <a:schemeClr val="tx1">
                    <a:lumMod val="65000"/>
                    <a:lumOff val="35000"/>
                  </a:schemeClr>
                </a:solidFill>
              </a:rPr>
              <a:t>Risk of end-organ damage appears to be lower than several other legal and illegal substances</a:t>
            </a:r>
            <a:endParaRPr lang="en-US" altLang="en-US" sz="450" dirty="0">
              <a:solidFill>
                <a:schemeClr val="tx1">
                  <a:lumMod val="65000"/>
                  <a:lumOff val="35000"/>
                </a:schemeClr>
              </a:solidFill>
            </a:endParaRPr>
          </a:p>
          <a:p>
            <a:pPr marL="257175" indent="-257175">
              <a:spcBef>
                <a:spcPct val="20000"/>
              </a:spcBef>
              <a:buSzPct val="90000"/>
              <a:buFont typeface="Arial" pitchFamily="34" charset="0"/>
              <a:buChar char="•"/>
              <a:defRPr/>
            </a:pPr>
            <a:r>
              <a:rPr lang="en-US" altLang="en-US" dirty="0" smtClean="0">
                <a:solidFill>
                  <a:schemeClr val="tx1">
                    <a:lumMod val="65000"/>
                    <a:lumOff val="35000"/>
                  </a:schemeClr>
                </a:solidFill>
              </a:rPr>
              <a:t>Long-term</a:t>
            </a:r>
            <a:r>
              <a:rPr lang="en-US" altLang="en-US" dirty="0">
                <a:solidFill>
                  <a:schemeClr val="tx1">
                    <a:lumMod val="65000"/>
                    <a:lumOff val="35000"/>
                  </a:schemeClr>
                </a:solidFill>
              </a:rPr>
              <a:t>, moderate use seems to be relatively frequent (compared to other drugs)</a:t>
            </a:r>
          </a:p>
          <a:p>
            <a:pPr eaLnBrk="1" hangingPunct="1">
              <a:spcBef>
                <a:spcPct val="20000"/>
              </a:spcBef>
              <a:buSzPct val="90000"/>
              <a:defRPr/>
            </a:pPr>
            <a:endParaRPr lang="en-US" altLang="en-US" u="sng" dirty="0"/>
          </a:p>
          <a:p>
            <a:pPr eaLnBrk="1" hangingPunct="1">
              <a:spcBef>
                <a:spcPct val="20000"/>
              </a:spcBef>
              <a:buSzPct val="90000"/>
              <a:defRPr/>
            </a:pPr>
            <a:endParaRPr lang="en-US" altLang="en-US" u="sng" dirty="0"/>
          </a:p>
          <a:p>
            <a:pPr eaLnBrk="1" hangingPunct="1">
              <a:spcBef>
                <a:spcPct val="20000"/>
              </a:spcBef>
              <a:buSzPct val="90000"/>
              <a:defRPr/>
            </a:pPr>
            <a:endParaRPr lang="en-US" altLang="en-US" u="sng" dirty="0"/>
          </a:p>
        </p:txBody>
      </p:sp>
      <p:pic>
        <p:nvPicPr>
          <p:cNvPr id="6" name="Picture 5">
            <a:extLst>
              <a:ext uri="{FF2B5EF4-FFF2-40B4-BE49-F238E27FC236}">
                <a16:creationId xmlns:a16="http://schemas.microsoft.com/office/drawing/2014/main" id="{88393AD2-CA06-4F13-BBA5-F4F667DCE1F9}"/>
              </a:ext>
            </a:extLst>
          </p:cNvPr>
          <p:cNvPicPr>
            <a:picLocks noChangeAspect="1"/>
          </p:cNvPicPr>
          <p:nvPr/>
        </p:nvPicPr>
        <p:blipFill>
          <a:blip r:embed="rId2"/>
          <a:stretch>
            <a:fillRect/>
          </a:stretch>
        </p:blipFill>
        <p:spPr>
          <a:xfrm>
            <a:off x="5391310" y="2008912"/>
            <a:ext cx="3072650" cy="3072650"/>
          </a:xfrm>
          <a:prstGeom prst="rect">
            <a:avLst/>
          </a:prstGeom>
        </p:spPr>
      </p:pic>
      <p:sp>
        <p:nvSpPr>
          <p:cNvPr id="3" name="TextBox 2"/>
          <p:cNvSpPr txBox="1"/>
          <p:nvPr/>
        </p:nvSpPr>
        <p:spPr>
          <a:xfrm>
            <a:off x="892098" y="137953"/>
            <a:ext cx="2342308" cy="523220"/>
          </a:xfrm>
          <a:prstGeom prst="rect">
            <a:avLst/>
          </a:prstGeom>
          <a:noFill/>
        </p:spPr>
        <p:txBody>
          <a:bodyPr wrap="none" rtlCol="0">
            <a:spAutoFit/>
          </a:bodyPr>
          <a:lstStyle/>
          <a:p>
            <a:r>
              <a:rPr lang="en-US" sz="2800" b="1" dirty="0" smtClean="0">
                <a:latin typeface="Arial" panose="020B0604020202020204" pitchFamily="34" charset="0"/>
                <a:cs typeface="Arial" panose="020B0604020202020204" pitchFamily="34" charset="0"/>
              </a:rPr>
              <a:t>Conclusions</a:t>
            </a:r>
          </a:p>
        </p:txBody>
      </p:sp>
    </p:spTree>
    <p:extLst>
      <p:ext uri="{BB962C8B-B14F-4D97-AF65-F5344CB8AC3E}">
        <p14:creationId xmlns:p14="http://schemas.microsoft.com/office/powerpoint/2010/main" val="24503733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Learning objectives</a:t>
            </a:r>
          </a:p>
        </p:txBody>
      </p:sp>
      <p:sp>
        <p:nvSpPr>
          <p:cNvPr id="3" name="Content Placeholder 2"/>
          <p:cNvSpPr>
            <a:spLocks noGrp="1"/>
          </p:cNvSpPr>
          <p:nvPr>
            <p:ph idx="1"/>
          </p:nvPr>
        </p:nvSpPr>
        <p:spPr/>
        <p:txBody>
          <a:bodyPr>
            <a:normAutofit/>
          </a:bodyPr>
          <a:lstStyle/>
          <a:p>
            <a:r>
              <a:rPr lang="en-US" sz="2100" dirty="0">
                <a:solidFill>
                  <a:schemeClr val="bg1">
                    <a:lumMod val="75000"/>
                  </a:schemeClr>
                </a:solidFill>
              </a:rPr>
              <a:t>Define the key components of cannabis and review relevant epidemiology and terminology</a:t>
            </a:r>
          </a:p>
          <a:p>
            <a:endParaRPr lang="en-US" sz="600" dirty="0">
              <a:solidFill>
                <a:schemeClr val="bg1">
                  <a:lumMod val="75000"/>
                </a:schemeClr>
              </a:solidFill>
            </a:endParaRPr>
          </a:p>
          <a:p>
            <a:r>
              <a:rPr lang="en-US" sz="2100" dirty="0">
                <a:solidFill>
                  <a:schemeClr val="bg1">
                    <a:lumMod val="75000"/>
                  </a:schemeClr>
                </a:solidFill>
              </a:rPr>
              <a:t>Analyze policy issues regarding cannabis legalization</a:t>
            </a:r>
          </a:p>
          <a:p>
            <a:pPr marL="0" indent="0">
              <a:buNone/>
            </a:pPr>
            <a:endParaRPr lang="en-US" sz="600" dirty="0">
              <a:solidFill>
                <a:schemeClr val="bg1">
                  <a:lumMod val="75000"/>
                </a:schemeClr>
              </a:solidFill>
            </a:endParaRPr>
          </a:p>
          <a:p>
            <a:pPr lvl="0"/>
            <a:r>
              <a:rPr lang="en-US" sz="2100" dirty="0">
                <a:solidFill>
                  <a:schemeClr val="bg1">
                    <a:lumMod val="75000"/>
                  </a:schemeClr>
                </a:solidFill>
              </a:rPr>
              <a:t>Describe adverse health effects of cannabis use</a:t>
            </a:r>
          </a:p>
          <a:p>
            <a:pPr lvl="0"/>
            <a:endParaRPr lang="en-US" sz="600" dirty="0"/>
          </a:p>
          <a:p>
            <a:pPr lvl="0"/>
            <a:r>
              <a:rPr lang="en-US" sz="2100" dirty="0"/>
              <a:t>Counsel patients about cannabis use based on scientific evidence</a:t>
            </a:r>
          </a:p>
          <a:p>
            <a:pPr lvl="0"/>
            <a:endParaRPr lang="en-US" sz="600" dirty="0"/>
          </a:p>
          <a:p>
            <a:endParaRPr lang="en-US" dirty="0"/>
          </a:p>
          <a:p>
            <a:endParaRPr lang="en-US" dirty="0"/>
          </a:p>
        </p:txBody>
      </p:sp>
    </p:spTree>
    <p:extLst>
      <p:ext uri="{BB962C8B-B14F-4D97-AF65-F5344CB8AC3E}">
        <p14:creationId xmlns:p14="http://schemas.microsoft.com/office/powerpoint/2010/main" val="22934221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46E9F5F-D6E7-4BF4-8219-9A8F085B69EA}"/>
              </a:ext>
            </a:extLst>
          </p:cNvPr>
          <p:cNvPicPr>
            <a:picLocks noChangeAspect="1"/>
          </p:cNvPicPr>
          <p:nvPr/>
        </p:nvPicPr>
        <p:blipFill rotWithShape="1">
          <a:blip r:embed="rId2"/>
          <a:srcRect l="50099" t="9462" r="2301" b="6163"/>
          <a:stretch/>
        </p:blipFill>
        <p:spPr>
          <a:xfrm>
            <a:off x="585061" y="1775525"/>
            <a:ext cx="7973879" cy="3975315"/>
          </a:xfrm>
          <a:prstGeom prst="rect">
            <a:avLst/>
          </a:prstGeom>
        </p:spPr>
      </p:pic>
      <p:sp>
        <p:nvSpPr>
          <p:cNvPr id="2" name="Title 1">
            <a:extLst>
              <a:ext uri="{FF2B5EF4-FFF2-40B4-BE49-F238E27FC236}">
                <a16:creationId xmlns:a16="http://schemas.microsoft.com/office/drawing/2014/main" id="{127D7EE8-8C24-4726-941D-16DC9100E277}"/>
              </a:ext>
            </a:extLst>
          </p:cNvPr>
          <p:cNvSpPr>
            <a:spLocks noGrp="1"/>
          </p:cNvSpPr>
          <p:nvPr>
            <p:ph type="title"/>
          </p:nvPr>
        </p:nvSpPr>
        <p:spPr/>
        <p:txBody>
          <a:bodyPr/>
          <a:lstStyle/>
          <a:p>
            <a:r>
              <a:rPr lang="en-US" sz="2700" dirty="0"/>
              <a:t>Evidence based resource for clinicians</a:t>
            </a:r>
          </a:p>
        </p:txBody>
      </p:sp>
      <p:sp>
        <p:nvSpPr>
          <p:cNvPr id="3" name="TextBox 2"/>
          <p:cNvSpPr txBox="1"/>
          <p:nvPr/>
        </p:nvSpPr>
        <p:spPr>
          <a:xfrm>
            <a:off x="791737" y="6043961"/>
            <a:ext cx="3931525" cy="338554"/>
          </a:xfrm>
          <a:prstGeom prst="rect">
            <a:avLst/>
          </a:prstGeom>
          <a:noFill/>
          <a:ln>
            <a:solidFill>
              <a:schemeClr val="tx1"/>
            </a:solidFill>
          </a:ln>
        </p:spPr>
        <p:txBody>
          <a:bodyPr wrap="none" rtlCol="0">
            <a:spAutoFit/>
          </a:bodyPr>
          <a:lstStyle/>
          <a:p>
            <a:pPr marL="228600" indent="-228600">
              <a:buFont typeface="Wingdings" panose="05000000000000000000" pitchFamily="2" charset="2"/>
              <a:buChar char="§"/>
            </a:pPr>
            <a:r>
              <a:rPr lang="en-US" sz="1600" dirty="0" smtClean="0">
                <a:latin typeface="Arial" panose="020B0604020202020204" pitchFamily="34" charset="0"/>
                <a:cs typeface="Arial" panose="020B0604020202020204" pitchFamily="34" charset="0"/>
              </a:rPr>
              <a:t>Collaboration by the US VA and OHSU</a:t>
            </a:r>
          </a:p>
        </p:txBody>
      </p:sp>
    </p:spTree>
    <p:extLst>
      <p:ext uri="{BB962C8B-B14F-4D97-AF65-F5344CB8AC3E}">
        <p14:creationId xmlns:p14="http://schemas.microsoft.com/office/powerpoint/2010/main" val="12503801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632" y="103354"/>
            <a:ext cx="7421670" cy="994172"/>
          </a:xfrm>
        </p:spPr>
        <p:txBody>
          <a:bodyPr>
            <a:normAutofit/>
          </a:bodyPr>
          <a:lstStyle/>
          <a:p>
            <a:r>
              <a:rPr lang="en-US" sz="2400" dirty="0" smtClean="0"/>
              <a:t>Your patient, Ms. Smith</a:t>
            </a:r>
            <a:endParaRPr lang="en-US" sz="2400" dirty="0"/>
          </a:p>
        </p:txBody>
      </p:sp>
      <p:sp>
        <p:nvSpPr>
          <p:cNvPr id="3" name="TextBox 2"/>
          <p:cNvSpPr txBox="1"/>
          <p:nvPr/>
        </p:nvSpPr>
        <p:spPr>
          <a:xfrm>
            <a:off x="1191802" y="1664413"/>
            <a:ext cx="6719299" cy="3816429"/>
          </a:xfrm>
          <a:prstGeom prst="rect">
            <a:avLst/>
          </a:prstGeom>
          <a:noFill/>
        </p:spPr>
        <p:txBody>
          <a:bodyPr wrap="square" rtlCol="0">
            <a:spAutoFit/>
          </a:bodyPr>
          <a:lstStyle/>
          <a:p>
            <a:pPr marL="228600" indent="-228600">
              <a:lnSpc>
                <a:spcPct val="150000"/>
              </a:lnSpc>
              <a:buFont typeface="Wingdings" panose="05000000000000000000" pitchFamily="2" charset="2"/>
              <a:buChar char="§"/>
            </a:pPr>
            <a:r>
              <a:rPr lang="en-US" sz="2000" dirty="0" smtClean="0">
                <a:latin typeface="Arial" panose="020B0604020202020204" pitchFamily="34" charset="0"/>
                <a:cs typeface="Arial" panose="020B0604020202020204" pitchFamily="34" charset="0"/>
              </a:rPr>
              <a:t>47 </a:t>
            </a:r>
            <a:r>
              <a:rPr lang="en-US" sz="2000" dirty="0" err="1" smtClean="0">
                <a:latin typeface="Arial" panose="020B0604020202020204" pitchFamily="34" charset="0"/>
                <a:cs typeface="Arial" panose="020B0604020202020204" pitchFamily="34" charset="0"/>
              </a:rPr>
              <a:t>yo</a:t>
            </a:r>
            <a:r>
              <a:rPr lang="en-US" sz="2000" dirty="0" smtClean="0">
                <a:latin typeface="Arial" panose="020B0604020202020204" pitchFamily="34" charset="0"/>
                <a:cs typeface="Arial" panose="020B0604020202020204" pitchFamily="34" charset="0"/>
              </a:rPr>
              <a:t> software engineer, single, lives with housemates</a:t>
            </a:r>
          </a:p>
          <a:p>
            <a:pPr marL="228600" indent="-228600">
              <a:lnSpc>
                <a:spcPct val="150000"/>
              </a:lnSpc>
              <a:buFont typeface="Wingdings" panose="05000000000000000000" pitchFamily="2" charset="2"/>
              <a:buChar char="§"/>
            </a:pPr>
            <a:r>
              <a:rPr lang="en-US" sz="2000" dirty="0" smtClean="0">
                <a:latin typeface="Arial" panose="020B0604020202020204" pitchFamily="34" charset="0"/>
                <a:cs typeface="Arial" panose="020B0604020202020204" pitchFamily="34" charset="0"/>
              </a:rPr>
              <a:t>Increasing difficulty making presentations at work and interacting with colleagues</a:t>
            </a:r>
          </a:p>
          <a:p>
            <a:pPr marL="228600" indent="-228600">
              <a:lnSpc>
                <a:spcPct val="150000"/>
              </a:lnSpc>
              <a:buFont typeface="Wingdings" panose="05000000000000000000" pitchFamily="2" charset="2"/>
              <a:buChar char="§"/>
            </a:pPr>
            <a:r>
              <a:rPr lang="en-US" sz="2000" dirty="0">
                <a:latin typeface="Arial" panose="020B0604020202020204" pitchFamily="34" charset="0"/>
                <a:cs typeface="Arial" panose="020B0604020202020204" pitchFamily="34" charset="0"/>
              </a:rPr>
              <a:t>BMI </a:t>
            </a:r>
            <a:r>
              <a:rPr lang="en-US" sz="2000" dirty="0" smtClean="0">
                <a:latin typeface="Arial" panose="020B0604020202020204" pitchFamily="34" charset="0"/>
                <a:cs typeface="Arial" panose="020B0604020202020204" pitchFamily="34" charset="0"/>
              </a:rPr>
              <a:t>28; 5 </a:t>
            </a:r>
            <a:r>
              <a:rPr lang="en-US" sz="2000" dirty="0" err="1">
                <a:latin typeface="Arial" panose="020B0604020202020204" pitchFamily="34" charset="0"/>
                <a:cs typeface="Arial" panose="020B0604020202020204" pitchFamily="34" charset="0"/>
              </a:rPr>
              <a:t>lb</a:t>
            </a:r>
            <a:r>
              <a:rPr lang="en-US" sz="2000" dirty="0">
                <a:latin typeface="Arial" panose="020B0604020202020204" pitchFamily="34" charset="0"/>
                <a:cs typeface="Arial" panose="020B0604020202020204" pitchFamily="34" charset="0"/>
              </a:rPr>
              <a:t> weight gain in past </a:t>
            </a:r>
            <a:r>
              <a:rPr lang="en-US" sz="2000" dirty="0" smtClean="0">
                <a:latin typeface="Arial" panose="020B0604020202020204" pitchFamily="34" charset="0"/>
                <a:cs typeface="Arial" panose="020B0604020202020204" pitchFamily="34" charset="0"/>
              </a:rPr>
              <a:t>year</a:t>
            </a:r>
          </a:p>
          <a:p>
            <a:pPr marL="228600" indent="-228600">
              <a:lnSpc>
                <a:spcPct val="150000"/>
              </a:lnSpc>
              <a:buFont typeface="Wingdings" panose="05000000000000000000" pitchFamily="2" charset="2"/>
              <a:buChar char="§"/>
            </a:pPr>
            <a:r>
              <a:rPr lang="en-US" sz="2000" dirty="0" smtClean="0">
                <a:latin typeface="Arial" panose="020B0604020202020204" pitchFamily="34" charset="0"/>
                <a:cs typeface="Arial" panose="020B0604020202020204" pitchFamily="34" charset="0"/>
              </a:rPr>
              <a:t>3-4 glasses of wine per week</a:t>
            </a:r>
          </a:p>
          <a:p>
            <a:pPr marL="228600" indent="-228600">
              <a:lnSpc>
                <a:spcPct val="150000"/>
              </a:lnSpc>
              <a:buFont typeface="Wingdings" panose="05000000000000000000" pitchFamily="2" charset="2"/>
              <a:buChar char="§"/>
            </a:pPr>
            <a:r>
              <a:rPr lang="en-US" sz="2000" dirty="0" smtClean="0">
                <a:latin typeface="Arial" panose="020B0604020202020204" pitchFamily="34" charset="0"/>
                <a:cs typeface="Arial" panose="020B0604020202020204" pitchFamily="34" charset="0"/>
              </a:rPr>
              <a:t>Cannabis edibles during the evening to relax and help with sleep</a:t>
            </a:r>
          </a:p>
          <a:p>
            <a:pPr marL="228600" indent="-228600">
              <a:buFont typeface="Wingdings" panose="05000000000000000000" pitchFamily="2" charset="2"/>
              <a:buChar char="§"/>
            </a:pPr>
            <a:endParaRPr lang="en-US" sz="1600" dirty="0" smtClean="0">
              <a:latin typeface="Arial" panose="020B0604020202020204" pitchFamily="34" charset="0"/>
              <a:cs typeface="Arial" panose="020B0604020202020204" pitchFamily="34" charset="0"/>
            </a:endParaRPr>
          </a:p>
          <a:p>
            <a:pPr marL="228600" indent="-228600">
              <a:buFont typeface="Wingdings" panose="05000000000000000000" pitchFamily="2" charset="2"/>
              <a:buChar char="§"/>
            </a:pPr>
            <a:endParaRPr lang="en-US" sz="1600" dirty="0" err="1"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91214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400" dirty="0"/>
              <a:t>H</a:t>
            </a:r>
            <a:r>
              <a:rPr lang="en-US" sz="2400" dirty="0" smtClean="0"/>
              <a:t>arm </a:t>
            </a:r>
            <a:r>
              <a:rPr lang="en-US" sz="2400" dirty="0" smtClean="0"/>
              <a:t>reduction for </a:t>
            </a:r>
            <a:r>
              <a:rPr lang="en-US" sz="2400" dirty="0"/>
              <a:t>cannabis use</a:t>
            </a:r>
          </a:p>
        </p:txBody>
      </p:sp>
      <p:sp>
        <p:nvSpPr>
          <p:cNvPr id="5" name="Content Placeholder 4"/>
          <p:cNvSpPr>
            <a:spLocks noGrp="1"/>
          </p:cNvSpPr>
          <p:nvPr>
            <p:ph idx="1"/>
          </p:nvPr>
        </p:nvSpPr>
        <p:spPr>
          <a:xfrm>
            <a:off x="488653" y="1372026"/>
            <a:ext cx="8123237" cy="3495675"/>
          </a:xfrm>
        </p:spPr>
        <p:txBody>
          <a:bodyPr/>
          <a:lstStyle/>
          <a:p>
            <a:r>
              <a:rPr lang="en-US" sz="2100" dirty="0"/>
              <a:t>Caution with edibles</a:t>
            </a:r>
          </a:p>
          <a:p>
            <a:pPr lvl="1"/>
            <a:r>
              <a:rPr lang="en-US" sz="1950" dirty="0"/>
              <a:t>Describe long onset of action/labelling </a:t>
            </a:r>
            <a:r>
              <a:rPr lang="en-US" sz="1950" dirty="0" smtClean="0"/>
              <a:t>concerns</a:t>
            </a:r>
          </a:p>
          <a:p>
            <a:pPr lvl="1"/>
            <a:r>
              <a:rPr lang="en-US" sz="1950" dirty="0" smtClean="0"/>
              <a:t>Increased total intake</a:t>
            </a:r>
            <a:endParaRPr lang="en-US" sz="600" dirty="0"/>
          </a:p>
          <a:p>
            <a:r>
              <a:rPr lang="en-US" sz="2100" dirty="0"/>
              <a:t>Safe storage</a:t>
            </a:r>
            <a:endParaRPr lang="en-US" sz="600" dirty="0"/>
          </a:p>
          <a:p>
            <a:r>
              <a:rPr lang="en-US" sz="2100" dirty="0" smtClean="0"/>
              <a:t>Certain </a:t>
            </a:r>
            <a:r>
              <a:rPr lang="en-US" sz="2100" dirty="0"/>
              <a:t>routes of administration i.e., </a:t>
            </a:r>
            <a:r>
              <a:rPr lang="en-US" sz="2100" dirty="0" smtClean="0"/>
              <a:t>“dabbing” </a:t>
            </a:r>
            <a:r>
              <a:rPr lang="en-US" sz="2100" dirty="0"/>
              <a:t>carry particular </a:t>
            </a:r>
            <a:r>
              <a:rPr lang="en-US" sz="2100" dirty="0" smtClean="0"/>
              <a:t>risk </a:t>
            </a:r>
            <a:r>
              <a:rPr lang="en-US" sz="1400" dirty="0" smtClean="0"/>
              <a:t>(Meier MH, Pediatrics, 2019)</a:t>
            </a:r>
          </a:p>
          <a:p>
            <a:pPr lvl="1"/>
            <a:r>
              <a:rPr lang="en-US" sz="2100" dirty="0" smtClean="0"/>
              <a:t>25% of adolescents report having used cannabis concentrate</a:t>
            </a:r>
            <a:endParaRPr lang="en-US" sz="600" dirty="0"/>
          </a:p>
          <a:p>
            <a:r>
              <a:rPr lang="en-US" sz="2100" dirty="0"/>
              <a:t>Consider use of products with lower THC, higher CBD </a:t>
            </a:r>
            <a:endParaRPr lang="en-US" sz="600" dirty="0"/>
          </a:p>
          <a:p>
            <a:r>
              <a:rPr lang="en-US" sz="2100" dirty="0"/>
              <a:t>Cut back—employ brief intervention</a:t>
            </a:r>
          </a:p>
          <a:p>
            <a:r>
              <a:rPr lang="en-US" sz="2100" dirty="0"/>
              <a:t>Avoid synthetic cannabinoids (i.e., spice, K2)</a:t>
            </a:r>
          </a:p>
          <a:p>
            <a:pPr lvl="1"/>
            <a:r>
              <a:rPr lang="en-US" sz="1950" dirty="0" smtClean="0"/>
              <a:t>Typically cause </a:t>
            </a:r>
            <a:r>
              <a:rPr lang="en-US" sz="1950" dirty="0"/>
              <a:t>frank hallucinations, </a:t>
            </a:r>
            <a:r>
              <a:rPr lang="en-US" sz="1950" dirty="0" smtClean="0"/>
              <a:t>and frequently psychosis</a:t>
            </a:r>
            <a:r>
              <a:rPr lang="en-US" sz="1950" dirty="0"/>
              <a:t>, not detected in urine</a:t>
            </a:r>
          </a:p>
          <a:p>
            <a:endParaRPr lang="en-US" sz="2100" dirty="0"/>
          </a:p>
          <a:p>
            <a:endParaRPr lang="en-US" dirty="0"/>
          </a:p>
        </p:txBody>
      </p:sp>
    </p:spTree>
    <p:extLst>
      <p:ext uri="{BB962C8B-B14F-4D97-AF65-F5344CB8AC3E}">
        <p14:creationId xmlns:p14="http://schemas.microsoft.com/office/powerpoint/2010/main" val="25009006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Learning objectives</a:t>
            </a:r>
          </a:p>
        </p:txBody>
      </p:sp>
      <p:sp>
        <p:nvSpPr>
          <p:cNvPr id="3" name="Content Placeholder 2"/>
          <p:cNvSpPr>
            <a:spLocks noGrp="1"/>
          </p:cNvSpPr>
          <p:nvPr>
            <p:ph idx="1"/>
          </p:nvPr>
        </p:nvSpPr>
        <p:spPr/>
        <p:txBody>
          <a:bodyPr>
            <a:normAutofit/>
          </a:bodyPr>
          <a:lstStyle/>
          <a:p>
            <a:r>
              <a:rPr lang="en-US" sz="2100" dirty="0"/>
              <a:t>Define the key components of cannabis and review relevant epidemiology and terminology</a:t>
            </a:r>
          </a:p>
          <a:p>
            <a:endParaRPr lang="en-US" sz="600" dirty="0"/>
          </a:p>
          <a:p>
            <a:r>
              <a:rPr lang="en-US" sz="2100" dirty="0"/>
              <a:t>Analyze policy issues regarding cannabis legalization</a:t>
            </a:r>
          </a:p>
          <a:p>
            <a:pPr marL="0" indent="0">
              <a:buNone/>
            </a:pPr>
            <a:endParaRPr lang="en-US" sz="600" dirty="0"/>
          </a:p>
          <a:p>
            <a:pPr lvl="0"/>
            <a:r>
              <a:rPr lang="en-US" sz="2100" dirty="0"/>
              <a:t>Describe adverse health effects of cannabis use</a:t>
            </a:r>
          </a:p>
          <a:p>
            <a:pPr lvl="0"/>
            <a:endParaRPr lang="en-US" sz="600" dirty="0"/>
          </a:p>
          <a:p>
            <a:pPr lvl="0"/>
            <a:r>
              <a:rPr lang="en-US" sz="2100" dirty="0"/>
              <a:t>Counsel patients about cannabis use based on scientific evidence</a:t>
            </a:r>
          </a:p>
          <a:p>
            <a:pPr lvl="0"/>
            <a:endParaRPr lang="en-US" sz="600" dirty="0"/>
          </a:p>
          <a:p>
            <a:endParaRPr lang="en-US" dirty="0"/>
          </a:p>
          <a:p>
            <a:endParaRPr lang="en-US" dirty="0"/>
          </a:p>
        </p:txBody>
      </p:sp>
    </p:spTree>
    <p:extLst>
      <p:ext uri="{BB962C8B-B14F-4D97-AF65-F5344CB8AC3E}">
        <p14:creationId xmlns:p14="http://schemas.microsoft.com/office/powerpoint/2010/main" val="4634412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rotWithShape="1">
          <a:blip r:embed="rId3">
            <a:duotone>
              <a:schemeClr val="accent3">
                <a:shade val="45000"/>
                <a:satMod val="135000"/>
              </a:schemeClr>
              <a:prstClr val="white"/>
            </a:duotone>
          </a:blip>
          <a:srcRect l="25871" t="22765" r="27527" b="28266"/>
          <a:stretch/>
        </p:blipFill>
        <p:spPr>
          <a:xfrm>
            <a:off x="675941" y="906124"/>
            <a:ext cx="7742178" cy="4573841"/>
          </a:xfrm>
          <a:prstGeom prst="rect">
            <a:avLst/>
          </a:prstGeom>
        </p:spPr>
      </p:pic>
      <p:sp>
        <p:nvSpPr>
          <p:cNvPr id="6" name="TextBox 5"/>
          <p:cNvSpPr txBox="1"/>
          <p:nvPr/>
        </p:nvSpPr>
        <p:spPr>
          <a:xfrm>
            <a:off x="4284536" y="5724526"/>
            <a:ext cx="4139275" cy="276999"/>
          </a:xfrm>
          <a:prstGeom prst="rect">
            <a:avLst/>
          </a:prstGeom>
          <a:noFill/>
        </p:spPr>
        <p:txBody>
          <a:bodyPr wrap="none" rtlCol="0">
            <a:spAutoFit/>
          </a:bodyPr>
          <a:lstStyle/>
          <a:p>
            <a:r>
              <a:rPr lang="en-US" sz="1200" i="1" dirty="0"/>
              <a:t>JAMA. </a:t>
            </a:r>
            <a:r>
              <a:rPr lang="en-US" sz="1200" dirty="0"/>
              <a:t>2019;321(7):639-640. doi:10.1001/jama.2019.0077</a:t>
            </a:r>
          </a:p>
        </p:txBody>
      </p:sp>
      <p:sp>
        <p:nvSpPr>
          <p:cNvPr id="10" name="TextBox 9"/>
          <p:cNvSpPr txBox="1"/>
          <p:nvPr/>
        </p:nvSpPr>
        <p:spPr>
          <a:xfrm>
            <a:off x="375904" y="2581338"/>
            <a:ext cx="8582359" cy="2031325"/>
          </a:xfrm>
          <a:prstGeom prst="rect">
            <a:avLst/>
          </a:prstGeom>
          <a:solidFill>
            <a:schemeClr val="accent6">
              <a:lumMod val="75000"/>
            </a:schemeClr>
          </a:solidFill>
        </p:spPr>
        <p:txBody>
          <a:bodyPr wrap="square" rtlCol="0">
            <a:spAutoFit/>
          </a:bodyPr>
          <a:lstStyle/>
          <a:p>
            <a:r>
              <a:rPr lang="en-US" sz="2100" dirty="0">
                <a:solidFill>
                  <a:schemeClr val="bg1"/>
                </a:solidFill>
              </a:rPr>
              <a:t>“For the opioid addiction crisis, clearly efficacious medications such as methadone and buprenorphine are under-prescribed. Without convincing evidence of efficacy of cannabis for this indication, it would be irresponsible for medicine to exacerbate this problem by encouraging patients with opioid addiction to stop taking these medications and to rely instead on unproven cannabis treatment.” </a:t>
            </a:r>
          </a:p>
        </p:txBody>
      </p:sp>
    </p:spTree>
    <p:extLst>
      <p:ext uri="{BB962C8B-B14F-4D97-AF65-F5344CB8AC3E}">
        <p14:creationId xmlns:p14="http://schemas.microsoft.com/office/powerpoint/2010/main" val="10797500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85900" y="2613137"/>
            <a:ext cx="6172200" cy="2073164"/>
          </a:xfrm>
        </p:spPr>
        <p:txBody>
          <a:bodyPr/>
          <a:lstStyle/>
          <a:p>
            <a:pPr marL="0" indent="0" algn="ctr">
              <a:buNone/>
            </a:pPr>
            <a:r>
              <a:rPr lang="en-US" sz="3000" b="1" dirty="0">
                <a:solidFill>
                  <a:schemeClr val="accent6">
                    <a:lumMod val="75000"/>
                  </a:schemeClr>
                </a:solidFill>
              </a:rPr>
              <a:t>Thank you</a:t>
            </a:r>
          </a:p>
          <a:p>
            <a:pPr marL="0" indent="0" algn="ctr">
              <a:buNone/>
            </a:pPr>
            <a:endParaRPr lang="en-US" b="1" dirty="0">
              <a:solidFill>
                <a:schemeClr val="accent6">
                  <a:lumMod val="75000"/>
                </a:schemeClr>
              </a:solidFill>
            </a:endParaRPr>
          </a:p>
          <a:p>
            <a:pPr marL="0" indent="0" algn="ctr">
              <a:buNone/>
            </a:pPr>
            <a:r>
              <a:rPr lang="en-US" sz="2700" b="1" dirty="0">
                <a:solidFill>
                  <a:schemeClr val="accent6">
                    <a:lumMod val="75000"/>
                  </a:schemeClr>
                </a:solidFill>
              </a:rPr>
              <a:t>Questions?</a:t>
            </a:r>
          </a:p>
        </p:txBody>
      </p:sp>
      <p:sp>
        <p:nvSpPr>
          <p:cNvPr id="4" name="TextBox 3"/>
          <p:cNvSpPr txBox="1"/>
          <p:nvPr/>
        </p:nvSpPr>
        <p:spPr>
          <a:xfrm>
            <a:off x="1485899" y="4857751"/>
            <a:ext cx="6487223" cy="1200329"/>
          </a:xfrm>
          <a:prstGeom prst="rect">
            <a:avLst/>
          </a:prstGeom>
          <a:noFill/>
        </p:spPr>
        <p:txBody>
          <a:bodyPr wrap="square" rtlCol="0">
            <a:spAutoFit/>
          </a:bodyPr>
          <a:lstStyle/>
          <a:p>
            <a:pPr algn="ctr"/>
            <a:r>
              <a:rPr lang="en-US" i="1" dirty="0"/>
              <a:t>Acknowledgements: several slides adapted from Dr. William Becker (Yale), Dr. Devan Kansagara (OHSU) </a:t>
            </a:r>
          </a:p>
          <a:p>
            <a:pPr algn="ctr"/>
            <a:r>
              <a:rPr lang="en-US" i="1" dirty="0"/>
              <a:t>Dr. Hilary Kunins (NY DPH), Dr. Jeffrey Hunt (Brown), Dr. Zoe Weinstein (BU)</a:t>
            </a:r>
          </a:p>
        </p:txBody>
      </p:sp>
    </p:spTree>
    <p:extLst>
      <p:ext uri="{BB962C8B-B14F-4D97-AF65-F5344CB8AC3E}">
        <p14:creationId xmlns:p14="http://schemas.microsoft.com/office/powerpoint/2010/main" val="30852351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Learning objectives</a:t>
            </a:r>
          </a:p>
        </p:txBody>
      </p:sp>
      <p:sp>
        <p:nvSpPr>
          <p:cNvPr id="3" name="Content Placeholder 2"/>
          <p:cNvSpPr>
            <a:spLocks noGrp="1"/>
          </p:cNvSpPr>
          <p:nvPr>
            <p:ph idx="1"/>
          </p:nvPr>
        </p:nvSpPr>
        <p:spPr/>
        <p:txBody>
          <a:bodyPr>
            <a:normAutofit/>
          </a:bodyPr>
          <a:lstStyle/>
          <a:p>
            <a:r>
              <a:rPr lang="en-US" sz="2100" dirty="0"/>
              <a:t>Define the key components of cannabis and review relevant epidemiology and terminology</a:t>
            </a:r>
          </a:p>
          <a:p>
            <a:endParaRPr lang="en-US" sz="600" dirty="0"/>
          </a:p>
          <a:p>
            <a:r>
              <a:rPr lang="en-US" sz="2100" dirty="0">
                <a:solidFill>
                  <a:schemeClr val="bg1">
                    <a:lumMod val="75000"/>
                  </a:schemeClr>
                </a:solidFill>
              </a:rPr>
              <a:t>Analyze policy issues regarding cannabis legalization</a:t>
            </a:r>
          </a:p>
          <a:p>
            <a:pPr marL="0" indent="0">
              <a:buNone/>
            </a:pPr>
            <a:endParaRPr lang="en-US" sz="600" dirty="0">
              <a:solidFill>
                <a:schemeClr val="bg1">
                  <a:lumMod val="75000"/>
                </a:schemeClr>
              </a:solidFill>
            </a:endParaRPr>
          </a:p>
          <a:p>
            <a:pPr lvl="0"/>
            <a:r>
              <a:rPr lang="en-US" sz="2100" dirty="0">
                <a:solidFill>
                  <a:schemeClr val="bg1">
                    <a:lumMod val="75000"/>
                  </a:schemeClr>
                </a:solidFill>
              </a:rPr>
              <a:t>Describe adverse health effects of cannabis use</a:t>
            </a:r>
          </a:p>
          <a:p>
            <a:pPr lvl="0"/>
            <a:endParaRPr lang="en-US" sz="600" dirty="0">
              <a:solidFill>
                <a:schemeClr val="bg1">
                  <a:lumMod val="75000"/>
                </a:schemeClr>
              </a:solidFill>
            </a:endParaRPr>
          </a:p>
          <a:p>
            <a:pPr lvl="0"/>
            <a:r>
              <a:rPr lang="en-US" sz="2100" dirty="0">
                <a:solidFill>
                  <a:schemeClr val="bg1">
                    <a:lumMod val="75000"/>
                  </a:schemeClr>
                </a:solidFill>
              </a:rPr>
              <a:t>Counsel patients about cannabis use based on scientific evidence</a:t>
            </a:r>
          </a:p>
          <a:p>
            <a:pPr lvl="0"/>
            <a:endParaRPr lang="en-US" sz="600" dirty="0"/>
          </a:p>
          <a:p>
            <a:endParaRPr lang="en-US" dirty="0"/>
          </a:p>
          <a:p>
            <a:endParaRPr lang="en-US" dirty="0"/>
          </a:p>
        </p:txBody>
      </p:sp>
    </p:spTree>
    <p:extLst>
      <p:ext uri="{BB962C8B-B14F-4D97-AF65-F5344CB8AC3E}">
        <p14:creationId xmlns:p14="http://schemas.microsoft.com/office/powerpoint/2010/main" val="11764534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811" y="910001"/>
            <a:ext cx="6172200" cy="857250"/>
          </a:xfrm>
        </p:spPr>
        <p:txBody>
          <a:bodyPr/>
          <a:lstStyle/>
          <a:p>
            <a:r>
              <a:rPr lang="en-US" sz="2700" dirty="0"/>
              <a:t>What is cannabis?</a:t>
            </a:r>
          </a:p>
        </p:txBody>
      </p:sp>
      <p:sp>
        <p:nvSpPr>
          <p:cNvPr id="3" name="Content Placeholder 2"/>
          <p:cNvSpPr>
            <a:spLocks noGrp="1"/>
          </p:cNvSpPr>
          <p:nvPr>
            <p:ph idx="1"/>
          </p:nvPr>
        </p:nvSpPr>
        <p:spPr>
          <a:xfrm>
            <a:off x="369276" y="1833195"/>
            <a:ext cx="7380264" cy="3591483"/>
          </a:xfrm>
        </p:spPr>
        <p:txBody>
          <a:bodyPr>
            <a:noAutofit/>
          </a:bodyPr>
          <a:lstStyle/>
          <a:p>
            <a:r>
              <a:rPr lang="en-US" sz="1800" dirty="0"/>
              <a:t>Dried flowers, leaves, stems and seeds of </a:t>
            </a:r>
            <a:r>
              <a:rPr lang="en-US" sz="1800" i="1" dirty="0"/>
              <a:t>Cannabis sativa</a:t>
            </a:r>
          </a:p>
          <a:p>
            <a:endParaRPr lang="en-US" sz="600" i="1" dirty="0"/>
          </a:p>
          <a:p>
            <a:r>
              <a:rPr lang="en-US" sz="1800" dirty="0"/>
              <a:t>Different </a:t>
            </a:r>
            <a:r>
              <a:rPr lang="en-US" sz="1800" dirty="0" smtClean="0"/>
              <a:t>sub-species</a:t>
            </a:r>
            <a:r>
              <a:rPr lang="en-US" sz="1800" dirty="0"/>
              <a:t>:</a:t>
            </a:r>
          </a:p>
          <a:p>
            <a:pPr lvl="1"/>
            <a:r>
              <a:rPr lang="en-US" sz="1800" dirty="0"/>
              <a:t>Sativa</a:t>
            </a:r>
          </a:p>
          <a:p>
            <a:pPr lvl="1"/>
            <a:r>
              <a:rPr lang="en-US" sz="1800" dirty="0"/>
              <a:t>Indica</a:t>
            </a:r>
          </a:p>
          <a:p>
            <a:pPr lvl="1"/>
            <a:endParaRPr lang="en-US" sz="600" dirty="0"/>
          </a:p>
          <a:p>
            <a:r>
              <a:rPr lang="en-US" sz="1800" dirty="0"/>
              <a:t>Two main components:</a:t>
            </a:r>
          </a:p>
          <a:p>
            <a:pPr lvl="1"/>
            <a:r>
              <a:rPr lang="en-US" sz="1800" dirty="0"/>
              <a:t>Terpenes</a:t>
            </a:r>
          </a:p>
          <a:p>
            <a:pPr lvl="1"/>
            <a:r>
              <a:rPr lang="en-US" sz="1800" dirty="0"/>
              <a:t>Cannabinoids</a:t>
            </a:r>
          </a:p>
          <a:p>
            <a:pPr lvl="2"/>
            <a:r>
              <a:rPr lang="en-US" sz="1500" dirty="0" err="1"/>
              <a:t>Cannabidiol</a:t>
            </a:r>
            <a:r>
              <a:rPr lang="en-US" sz="1500" dirty="0"/>
              <a:t> (CBD)</a:t>
            </a:r>
          </a:p>
          <a:p>
            <a:pPr lvl="2"/>
            <a:r>
              <a:rPr lang="el-GR" sz="1500" dirty="0"/>
              <a:t>Δ9-</a:t>
            </a:r>
            <a:r>
              <a:rPr lang="en-US" sz="1500" dirty="0"/>
              <a:t>tetrahydrocannabinol (THC)</a:t>
            </a:r>
          </a:p>
          <a:p>
            <a:pPr lvl="2"/>
            <a:endParaRPr lang="en-US" sz="600" dirty="0"/>
          </a:p>
          <a:p>
            <a:r>
              <a:rPr lang="en-US" sz="1800" dirty="0"/>
              <a:t>Potency related to concentration of THC and route of administration</a:t>
            </a:r>
          </a:p>
          <a:p>
            <a:endParaRPr lang="en-US" sz="1350" dirty="0"/>
          </a:p>
          <a:p>
            <a:endParaRPr lang="en-US" sz="1350"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06400" y="2397804"/>
            <a:ext cx="2793473" cy="2093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40440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400" dirty="0"/>
              <a:t>Routes of administration</a:t>
            </a:r>
          </a:p>
        </p:txBody>
      </p:sp>
      <p:sp>
        <p:nvSpPr>
          <p:cNvPr id="5" name="Content Placeholder 4"/>
          <p:cNvSpPr>
            <a:spLocks noGrp="1"/>
          </p:cNvSpPr>
          <p:nvPr>
            <p:ph idx="1"/>
          </p:nvPr>
        </p:nvSpPr>
        <p:spPr>
          <a:xfrm>
            <a:off x="162593" y="1943100"/>
            <a:ext cx="3220021" cy="3495675"/>
          </a:xfrm>
        </p:spPr>
        <p:txBody>
          <a:bodyPr/>
          <a:lstStyle/>
          <a:p>
            <a:r>
              <a:rPr lang="en-US" sz="1800" b="1" dirty="0"/>
              <a:t>Smoking</a:t>
            </a:r>
          </a:p>
          <a:p>
            <a:endParaRPr lang="en-US" sz="600" b="1" dirty="0"/>
          </a:p>
          <a:p>
            <a:r>
              <a:rPr lang="en-US" sz="1800" b="1" dirty="0"/>
              <a:t>Edibles</a:t>
            </a:r>
          </a:p>
          <a:p>
            <a:endParaRPr lang="en-US" sz="600" b="1" dirty="0"/>
          </a:p>
          <a:p>
            <a:r>
              <a:rPr lang="en-US" sz="1800" b="1" dirty="0"/>
              <a:t>Tinctures</a:t>
            </a:r>
          </a:p>
          <a:p>
            <a:endParaRPr lang="en-US" sz="600" b="1" dirty="0"/>
          </a:p>
          <a:p>
            <a:r>
              <a:rPr lang="en-US" sz="1800" b="1" dirty="0"/>
              <a:t>Transdermal patch</a:t>
            </a:r>
          </a:p>
          <a:p>
            <a:endParaRPr lang="en-US" sz="600" b="1" dirty="0"/>
          </a:p>
          <a:p>
            <a:r>
              <a:rPr lang="en-US" sz="1800" b="1" dirty="0"/>
              <a:t>Suppository</a:t>
            </a:r>
          </a:p>
          <a:p>
            <a:endParaRPr lang="en-US" sz="600" b="1" dirty="0"/>
          </a:p>
          <a:p>
            <a:r>
              <a:rPr lang="en-US" sz="1800" b="1" dirty="0"/>
              <a:t>Topical cream</a:t>
            </a:r>
          </a:p>
          <a:p>
            <a:endParaRPr lang="en-US" sz="600" b="1" dirty="0"/>
          </a:p>
          <a:p>
            <a:r>
              <a:rPr lang="en-US" sz="1800" b="1" dirty="0"/>
              <a:t>Beverage</a:t>
            </a:r>
          </a:p>
          <a:p>
            <a:endParaRPr lang="en-US" sz="1800" b="1" dirty="0"/>
          </a:p>
          <a:p>
            <a:endParaRPr lang="en-US" sz="1800" dirty="0"/>
          </a:p>
          <a:p>
            <a:endParaRPr lang="en-US" dirty="0"/>
          </a:p>
        </p:txBody>
      </p:sp>
      <p:sp>
        <p:nvSpPr>
          <p:cNvPr id="10" name="Content Placeholder 4"/>
          <p:cNvSpPr txBox="1">
            <a:spLocks/>
          </p:cNvSpPr>
          <p:nvPr/>
        </p:nvSpPr>
        <p:spPr bwMode="auto">
          <a:xfrm>
            <a:off x="2975617" y="3896421"/>
            <a:ext cx="3447780" cy="17988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t" anchorCtr="0" compatLnSpc="1">
            <a:prstTxWarp prst="textNoShape">
              <a:avLst/>
            </a:prstTxWarp>
          </a:bodyPr>
          <a:lstStyle>
            <a:lvl1pPr marL="342900" indent="-342900" algn="l" rtl="0" eaLnBrk="1" fontAlgn="base" hangingPunct="1">
              <a:lnSpc>
                <a:spcPct val="90000"/>
              </a:lnSpc>
              <a:spcBef>
                <a:spcPct val="30000"/>
              </a:spcBef>
              <a:spcAft>
                <a:spcPct val="0"/>
              </a:spcAft>
              <a:buChar char="•"/>
              <a:defRPr sz="2000">
                <a:solidFill>
                  <a:srgbClr val="555555"/>
                </a:solidFill>
                <a:latin typeface="+mn-lt"/>
                <a:ea typeface="ＭＳ Ｐゴシック" charset="-128"/>
                <a:cs typeface="ＭＳ Ｐゴシック"/>
              </a:defRPr>
            </a:lvl1pPr>
            <a:lvl2pPr marL="742950" indent="-285750" algn="l" rtl="0" eaLnBrk="1" fontAlgn="base" hangingPunct="1">
              <a:lnSpc>
                <a:spcPct val="90000"/>
              </a:lnSpc>
              <a:spcBef>
                <a:spcPct val="30000"/>
              </a:spcBef>
              <a:spcAft>
                <a:spcPct val="0"/>
              </a:spcAft>
              <a:buChar char="–"/>
              <a:defRPr>
                <a:solidFill>
                  <a:srgbClr val="555555"/>
                </a:solidFill>
                <a:latin typeface="+mn-lt"/>
                <a:ea typeface="ＭＳ Ｐゴシック" charset="-128"/>
                <a:cs typeface="ＭＳ Ｐゴシック"/>
              </a:defRPr>
            </a:lvl2pPr>
            <a:lvl3pPr marL="11430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charset="-128"/>
                <a:cs typeface="ＭＳ Ｐゴシック"/>
              </a:defRPr>
            </a:lvl3pPr>
            <a:lvl4pPr marL="16002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charset="-128"/>
                <a:cs typeface="ＭＳ Ｐゴシック"/>
              </a:defRPr>
            </a:lvl4pPr>
            <a:lvl5pPr marL="20574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charset="-128"/>
                <a:cs typeface="ＭＳ Ｐゴシック"/>
              </a:defRPr>
            </a:lvl5pPr>
            <a:lvl6pPr marL="25146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6pPr>
            <a:lvl7pPr marL="29718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7pPr>
            <a:lvl8pPr marL="34290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8pPr>
            <a:lvl9pPr marL="38862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9pPr>
          </a:lstStyle>
          <a:p>
            <a:r>
              <a:rPr lang="en-US" sz="1800" b="1" dirty="0"/>
              <a:t>Dabbing</a:t>
            </a:r>
            <a:r>
              <a:rPr lang="en-US" sz="1800" dirty="0"/>
              <a:t> – inhale cannabis vapor from concentrates, oils or extracts through a “dab rig”</a:t>
            </a:r>
          </a:p>
          <a:p>
            <a:pPr lvl="1"/>
            <a:r>
              <a:rPr lang="en-US" dirty="0"/>
              <a:t>Delivers a high dose of THC in a short period of time</a:t>
            </a:r>
          </a:p>
          <a:p>
            <a:pPr marL="342900" lvl="1" indent="0">
              <a:buNone/>
            </a:pPr>
            <a:endParaRPr lang="en-US" sz="600" dirty="0"/>
          </a:p>
          <a:p>
            <a:pPr defTabSz="685800"/>
            <a:endParaRPr lang="en-US" sz="1500" kern="0" dirty="0"/>
          </a:p>
        </p:txBody>
      </p:sp>
      <p:pic>
        <p:nvPicPr>
          <p:cNvPr id="2" name="Picture 1"/>
          <p:cNvPicPr>
            <a:picLocks noChangeAspect="1"/>
          </p:cNvPicPr>
          <p:nvPr/>
        </p:nvPicPr>
        <p:blipFill rotWithShape="1">
          <a:blip r:embed="rId2"/>
          <a:srcRect l="26220" t="14380" r="18794" b="6328"/>
          <a:stretch/>
        </p:blipFill>
        <p:spPr>
          <a:xfrm>
            <a:off x="6940295" y="3690938"/>
            <a:ext cx="2008124" cy="1798874"/>
          </a:xfrm>
          <a:prstGeom prst="rect">
            <a:avLst/>
          </a:prstGeom>
        </p:spPr>
      </p:pic>
      <p:pic>
        <p:nvPicPr>
          <p:cNvPr id="2052" name="Picture 4" descr="Image result for vaping marijuan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40296" y="1943100"/>
            <a:ext cx="2008124" cy="116681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022305" y="1495786"/>
            <a:ext cx="3354404" cy="2308324"/>
          </a:xfrm>
          <a:prstGeom prst="rect">
            <a:avLst/>
          </a:prstGeom>
          <a:noFill/>
        </p:spPr>
        <p:txBody>
          <a:bodyPr wrap="square" rtlCol="0">
            <a:spAutoFit/>
          </a:bodyPr>
          <a:lstStyle/>
          <a:p>
            <a:pPr marL="257175" indent="-257175">
              <a:buFont typeface="Arial" panose="020B0604020202020204" pitchFamily="34" charset="0"/>
              <a:buChar char="•"/>
            </a:pPr>
            <a:r>
              <a:rPr lang="en-US" b="1" dirty="0">
                <a:solidFill>
                  <a:schemeClr val="tx1">
                    <a:lumMod val="65000"/>
                    <a:lumOff val="35000"/>
                  </a:schemeClr>
                </a:solidFill>
              </a:rPr>
              <a:t>Vaping</a:t>
            </a:r>
            <a:r>
              <a:rPr lang="en-US" dirty="0">
                <a:solidFill>
                  <a:schemeClr val="tx1">
                    <a:lumMod val="65000"/>
                    <a:lumOff val="35000"/>
                  </a:schemeClr>
                </a:solidFill>
              </a:rPr>
              <a:t> – activating raw plant matter without combustion</a:t>
            </a:r>
          </a:p>
          <a:p>
            <a:pPr lvl="1"/>
            <a:r>
              <a:rPr lang="en-US" dirty="0">
                <a:solidFill>
                  <a:schemeClr val="tx1">
                    <a:lumMod val="65000"/>
                    <a:lumOff val="35000"/>
                  </a:schemeClr>
                </a:solidFill>
              </a:rPr>
              <a:t>~40% of individuals with medical cannabis use vape as a route of administration</a:t>
            </a:r>
          </a:p>
          <a:p>
            <a:endParaRPr lang="en-US" dirty="0"/>
          </a:p>
        </p:txBody>
      </p:sp>
    </p:spTree>
    <p:extLst>
      <p:ext uri="{BB962C8B-B14F-4D97-AF65-F5344CB8AC3E}">
        <p14:creationId xmlns:p14="http://schemas.microsoft.com/office/powerpoint/2010/main" val="728108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06619" y="47448"/>
            <a:ext cx="6286500" cy="857250"/>
          </a:xfrm>
        </p:spPr>
        <p:txBody>
          <a:bodyPr/>
          <a:lstStyle/>
          <a:p>
            <a:r>
              <a:rPr lang="en-US" sz="2700" dirty="0"/>
              <a:t>Cannabis Use Disorder DSM 5</a:t>
            </a:r>
          </a:p>
        </p:txBody>
      </p:sp>
      <p:sp>
        <p:nvSpPr>
          <p:cNvPr id="6" name="Content Placeholder 5"/>
          <p:cNvSpPr>
            <a:spLocks noGrp="1"/>
          </p:cNvSpPr>
          <p:nvPr>
            <p:ph idx="1"/>
          </p:nvPr>
        </p:nvSpPr>
        <p:spPr>
          <a:xfrm>
            <a:off x="461597" y="1943101"/>
            <a:ext cx="8493369" cy="3394472"/>
          </a:xfrm>
        </p:spPr>
        <p:txBody>
          <a:bodyPr>
            <a:normAutofit/>
          </a:bodyPr>
          <a:lstStyle/>
          <a:p>
            <a:pPr marL="0" indent="0">
              <a:buNone/>
            </a:pPr>
            <a:endParaRPr lang="en-US" sz="675" dirty="0"/>
          </a:p>
          <a:p>
            <a:endParaRPr lang="en-US" sz="1800" dirty="0"/>
          </a:p>
        </p:txBody>
      </p:sp>
      <p:graphicFrame>
        <p:nvGraphicFramePr>
          <p:cNvPr id="7" name="Diagram 6">
            <a:extLst>
              <a:ext uri="{FF2B5EF4-FFF2-40B4-BE49-F238E27FC236}">
                <a16:creationId xmlns:a16="http://schemas.microsoft.com/office/drawing/2014/main" id="{08C575F3-90CB-4D54-9A75-FA13CBE4DF9A}"/>
              </a:ext>
            </a:extLst>
          </p:cNvPr>
          <p:cNvGraphicFramePr/>
          <p:nvPr>
            <p:extLst>
              <p:ext uri="{D42A27DB-BD31-4B8C-83A1-F6EECF244321}">
                <p14:modId xmlns:p14="http://schemas.microsoft.com/office/powerpoint/2010/main" val="2695857953"/>
              </p:ext>
            </p:extLst>
          </p:nvPr>
        </p:nvGraphicFramePr>
        <p:xfrm>
          <a:off x="2503171" y="1006867"/>
          <a:ext cx="7688793" cy="53691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5E58CB99-72C7-4A9B-8A4E-54C0F3CB4528}"/>
              </a:ext>
            </a:extLst>
          </p:cNvPr>
          <p:cNvSpPr txBox="1"/>
          <p:nvPr/>
        </p:nvSpPr>
        <p:spPr>
          <a:xfrm>
            <a:off x="206619" y="1429263"/>
            <a:ext cx="3300413" cy="4524315"/>
          </a:xfrm>
          <a:prstGeom prst="rect">
            <a:avLst/>
          </a:prstGeom>
          <a:noFill/>
        </p:spPr>
        <p:txBody>
          <a:bodyPr wrap="square" rtlCol="0">
            <a:spAutoFit/>
          </a:bodyPr>
          <a:lstStyle/>
          <a:p>
            <a:endParaRPr lang="en-US" dirty="0"/>
          </a:p>
          <a:p>
            <a:pPr defTabSz="685800">
              <a:defRPr/>
            </a:pPr>
            <a:r>
              <a:rPr lang="en-US" dirty="0"/>
              <a:t>A problematic pattern of cannabis use leading to clinically significant impairment or distress, as manifested by two or more criteria within a 12-month period</a:t>
            </a:r>
            <a:r>
              <a:rPr lang="en-US" dirty="0" smtClean="0"/>
              <a:t>.</a:t>
            </a:r>
            <a:endParaRPr lang="en-US" dirty="0"/>
          </a:p>
          <a:p>
            <a:endParaRPr lang="en-US" dirty="0"/>
          </a:p>
          <a:p>
            <a:r>
              <a:rPr lang="en-US" b="1" dirty="0"/>
              <a:t>Modified by severity:</a:t>
            </a:r>
          </a:p>
          <a:p>
            <a:r>
              <a:rPr lang="en-US" dirty="0"/>
              <a:t>Mild: Two to three symptoms</a:t>
            </a:r>
          </a:p>
          <a:p>
            <a:r>
              <a:rPr lang="en-US" dirty="0"/>
              <a:t>Moderate: Four to five symptoms</a:t>
            </a:r>
          </a:p>
          <a:p>
            <a:r>
              <a:rPr lang="en-US" dirty="0"/>
              <a:t>Severe: Six or more symptoms</a:t>
            </a:r>
          </a:p>
          <a:p>
            <a:endParaRPr lang="en-US" dirty="0"/>
          </a:p>
        </p:txBody>
      </p:sp>
    </p:spTree>
    <p:extLst>
      <p:ext uri="{BB962C8B-B14F-4D97-AF65-F5344CB8AC3E}">
        <p14:creationId xmlns:p14="http://schemas.microsoft.com/office/powerpoint/2010/main" val="18670311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334" y="0"/>
            <a:ext cx="6967904" cy="857250"/>
          </a:xfrm>
        </p:spPr>
        <p:txBody>
          <a:bodyPr/>
          <a:lstStyle/>
          <a:p>
            <a:r>
              <a:rPr lang="en-US" sz="2700" dirty="0"/>
              <a:t>Cannabis withdrawal: New to DSM 5</a:t>
            </a:r>
          </a:p>
        </p:txBody>
      </p:sp>
      <p:sp>
        <p:nvSpPr>
          <p:cNvPr id="3" name="Content Placeholder 2"/>
          <p:cNvSpPr>
            <a:spLocks noGrp="1"/>
          </p:cNvSpPr>
          <p:nvPr>
            <p:ph idx="1"/>
          </p:nvPr>
        </p:nvSpPr>
        <p:spPr>
          <a:xfrm>
            <a:off x="356089" y="1273997"/>
            <a:ext cx="8787911" cy="4757976"/>
          </a:xfrm>
        </p:spPr>
        <p:txBody>
          <a:bodyPr>
            <a:normAutofit fontScale="77500" lnSpcReduction="20000"/>
          </a:bodyPr>
          <a:lstStyle/>
          <a:p>
            <a:r>
              <a:rPr lang="en-US" sz="2600" dirty="0"/>
              <a:t>Cessation of cannabis use that has been heavy and </a:t>
            </a:r>
            <a:r>
              <a:rPr lang="en-US" sz="2600" dirty="0" smtClean="0"/>
              <a:t>prolonged</a:t>
            </a:r>
            <a:endParaRPr lang="en-US" sz="2600" dirty="0"/>
          </a:p>
          <a:p>
            <a:pPr>
              <a:spcBef>
                <a:spcPts val="1200"/>
              </a:spcBef>
            </a:pPr>
            <a:r>
              <a:rPr lang="en-US" sz="2600" dirty="0"/>
              <a:t>Three or more of the following signs and symptoms develop within approximately one week after the cannabis cessation:</a:t>
            </a:r>
          </a:p>
          <a:p>
            <a:pPr lvl="1">
              <a:spcBef>
                <a:spcPts val="1200"/>
              </a:spcBef>
            </a:pPr>
            <a:r>
              <a:rPr lang="en-US" sz="2600" dirty="0"/>
              <a:t>Irritability, anger, or aggression</a:t>
            </a:r>
          </a:p>
          <a:p>
            <a:pPr lvl="1">
              <a:spcBef>
                <a:spcPts val="1200"/>
              </a:spcBef>
            </a:pPr>
            <a:r>
              <a:rPr lang="en-US" sz="2600" dirty="0"/>
              <a:t>Nervousness or anxiety</a:t>
            </a:r>
          </a:p>
          <a:p>
            <a:pPr lvl="1">
              <a:spcBef>
                <a:spcPts val="1200"/>
              </a:spcBef>
            </a:pPr>
            <a:r>
              <a:rPr lang="en-US" sz="2600" dirty="0"/>
              <a:t>Sleep difficulty (</a:t>
            </a:r>
            <a:r>
              <a:rPr lang="en-US" sz="2600" dirty="0" err="1"/>
              <a:t>eg</a:t>
            </a:r>
            <a:r>
              <a:rPr lang="en-US" sz="2600" dirty="0"/>
              <a:t>, insomnia, disturbing dreams)</a:t>
            </a:r>
          </a:p>
          <a:p>
            <a:pPr lvl="1">
              <a:spcBef>
                <a:spcPts val="1200"/>
              </a:spcBef>
            </a:pPr>
            <a:r>
              <a:rPr lang="en-US" sz="2600" dirty="0"/>
              <a:t>Decreased appetite or weight loss</a:t>
            </a:r>
          </a:p>
          <a:p>
            <a:pPr lvl="1">
              <a:spcBef>
                <a:spcPts val="1200"/>
              </a:spcBef>
            </a:pPr>
            <a:r>
              <a:rPr lang="en-US" sz="2600" dirty="0"/>
              <a:t>Restlessness</a:t>
            </a:r>
          </a:p>
          <a:p>
            <a:pPr lvl="1">
              <a:spcBef>
                <a:spcPts val="1200"/>
              </a:spcBef>
            </a:pPr>
            <a:r>
              <a:rPr lang="en-US" sz="2600" dirty="0"/>
              <a:t>Depressed mood</a:t>
            </a:r>
          </a:p>
          <a:p>
            <a:pPr lvl="1">
              <a:spcBef>
                <a:spcPts val="1200"/>
              </a:spcBef>
            </a:pPr>
            <a:r>
              <a:rPr lang="en-US" sz="2600" dirty="0"/>
              <a:t>At least one of the following physical symptoms causing significant discomfort: abdominal pain, shakiness/tremors, sweating, fever, chills, or </a:t>
            </a:r>
            <a:r>
              <a:rPr lang="en-US" sz="2600" dirty="0" smtClean="0"/>
              <a:t>headache</a:t>
            </a:r>
            <a:endParaRPr lang="en-US" sz="2600" dirty="0"/>
          </a:p>
          <a:p>
            <a:r>
              <a:rPr lang="en-US" sz="2600" dirty="0"/>
              <a:t>Cause distress or </a:t>
            </a:r>
            <a:r>
              <a:rPr lang="en-US" sz="2600" dirty="0" smtClean="0"/>
              <a:t>impairment</a:t>
            </a:r>
            <a:endParaRPr lang="en-US" sz="2600" dirty="0"/>
          </a:p>
          <a:p>
            <a:r>
              <a:rPr lang="en-US" sz="2600" dirty="0"/>
              <a:t>No other explanation for symptoms</a:t>
            </a:r>
          </a:p>
          <a:p>
            <a:pPr marL="0" indent="0">
              <a:buNone/>
            </a:pPr>
            <a:endParaRPr lang="en-US" sz="2325" dirty="0"/>
          </a:p>
          <a:p>
            <a:endParaRPr lang="en-US" dirty="0"/>
          </a:p>
        </p:txBody>
      </p:sp>
      <p:sp>
        <p:nvSpPr>
          <p:cNvPr id="4" name="TextBox 3"/>
          <p:cNvSpPr txBox="1"/>
          <p:nvPr/>
        </p:nvSpPr>
        <p:spPr>
          <a:xfrm>
            <a:off x="970015" y="6031972"/>
            <a:ext cx="7930376" cy="369332"/>
          </a:xfrm>
          <a:prstGeom prst="rect">
            <a:avLst/>
          </a:prstGeom>
          <a:noFill/>
        </p:spPr>
        <p:txBody>
          <a:bodyPr wrap="none" rtlCol="0">
            <a:spAutoFit/>
          </a:bodyPr>
          <a:lstStyle/>
          <a:p>
            <a:r>
              <a:rPr lang="en-US" i="1" dirty="0"/>
              <a:t>Of note, symptoms generally resolve in 7-14 days but may persist for weeks</a:t>
            </a:r>
          </a:p>
        </p:txBody>
      </p:sp>
    </p:spTree>
    <p:extLst>
      <p:ext uri="{BB962C8B-B14F-4D97-AF65-F5344CB8AC3E}">
        <p14:creationId xmlns:p14="http://schemas.microsoft.com/office/powerpoint/2010/main" val="12856991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Learning objectives</a:t>
            </a:r>
          </a:p>
        </p:txBody>
      </p:sp>
      <p:sp>
        <p:nvSpPr>
          <p:cNvPr id="3" name="Content Placeholder 2"/>
          <p:cNvSpPr>
            <a:spLocks noGrp="1"/>
          </p:cNvSpPr>
          <p:nvPr>
            <p:ph idx="1"/>
          </p:nvPr>
        </p:nvSpPr>
        <p:spPr/>
        <p:txBody>
          <a:bodyPr>
            <a:normAutofit/>
          </a:bodyPr>
          <a:lstStyle/>
          <a:p>
            <a:r>
              <a:rPr lang="en-US" sz="2100" dirty="0">
                <a:solidFill>
                  <a:schemeClr val="bg1">
                    <a:lumMod val="75000"/>
                  </a:schemeClr>
                </a:solidFill>
              </a:rPr>
              <a:t>Define the key components of cannabis and review relevant epidemiology and terminology</a:t>
            </a:r>
          </a:p>
          <a:p>
            <a:endParaRPr lang="en-US" sz="600" dirty="0"/>
          </a:p>
          <a:p>
            <a:r>
              <a:rPr lang="en-US" sz="2100" dirty="0"/>
              <a:t>Analyze policy issues regarding cannabis legalization</a:t>
            </a:r>
          </a:p>
          <a:p>
            <a:pPr marL="0" indent="0">
              <a:buNone/>
            </a:pPr>
            <a:endParaRPr lang="en-US" sz="600" dirty="0"/>
          </a:p>
          <a:p>
            <a:pPr lvl="0"/>
            <a:r>
              <a:rPr lang="en-US" sz="2100" dirty="0">
                <a:solidFill>
                  <a:schemeClr val="bg1">
                    <a:lumMod val="75000"/>
                  </a:schemeClr>
                </a:solidFill>
              </a:rPr>
              <a:t>Describe adverse health effects of cannabis use</a:t>
            </a:r>
          </a:p>
          <a:p>
            <a:pPr lvl="0"/>
            <a:endParaRPr lang="en-US" sz="600" dirty="0">
              <a:solidFill>
                <a:schemeClr val="bg1">
                  <a:lumMod val="75000"/>
                </a:schemeClr>
              </a:solidFill>
            </a:endParaRPr>
          </a:p>
          <a:p>
            <a:pPr lvl="0"/>
            <a:r>
              <a:rPr lang="en-US" sz="2100" dirty="0">
                <a:solidFill>
                  <a:schemeClr val="bg1">
                    <a:lumMod val="75000"/>
                  </a:schemeClr>
                </a:solidFill>
              </a:rPr>
              <a:t>Counsel patients about cannabis use based on scientific evidence</a:t>
            </a:r>
          </a:p>
          <a:p>
            <a:pPr lvl="0"/>
            <a:endParaRPr lang="en-US" sz="600" dirty="0"/>
          </a:p>
          <a:p>
            <a:endParaRPr lang="en-US" dirty="0"/>
          </a:p>
          <a:p>
            <a:endParaRPr lang="en-US" dirty="0"/>
          </a:p>
        </p:txBody>
      </p:sp>
    </p:spTree>
    <p:extLst>
      <p:ext uri="{BB962C8B-B14F-4D97-AF65-F5344CB8AC3E}">
        <p14:creationId xmlns:p14="http://schemas.microsoft.com/office/powerpoint/2010/main" val="333433965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3045&quot;&gt;&lt;version val=&quot;25160&quot;/&gt;&lt;CPresentation id=&quot;1&quot;&gt;&lt;m_precDefaultNumber&gt;&lt;m_yearfmt&gt;&lt;begin val=&quot;0&quot;/&gt;&lt;end val=&quot;4&quot;/&gt;&lt;/m_yearfmt&gt;&lt;/m_precDefaultNumber&gt;&lt;m_precDefaultPercent&gt;&lt;m_yearfmt&gt;&lt;begin val=&quot;0&quot;/&gt;&lt;end val=&quot;4&quot;/&gt;&lt;/m_yearfmt&gt;&lt;/m_precDefaultPercent&gt;&lt;m_precDefaultDate&gt;&lt;m_bNumberIsYear val=&quot;0&quot;/&gt;&lt;m_strFormatTime&gt;%#m/%#d/%Y&lt;/m_strFormatTime&gt;&lt;m_yearfmt&gt;&lt;begin val=&quot;0&quot;/&gt;&lt;end val=&quot;0&quot;/&gt;&lt;/m_yearfmt&gt;&lt;/m_precDefaultDate&gt;&lt;m_precDefaultYear&gt;&lt;m_bNumberIsYear val=&quot;0&quot;/&gt;&lt;m_strFormatTime&gt;%Y&lt;/m_strFormatTime&gt;&lt;m_yearfmt&gt;&lt;begin val=&quot;0&quot;/&gt;&lt;end val=&quot;0&quot;/&gt;&lt;/m_yearfmt&gt;&lt;/m_precDefaultYear&gt;&lt;m_precDefaultQuarter&gt;&lt;m_bNumberIsYear val=&quot;0&quot;/&gt;&lt;m_strFormatTime&gt;Q%5&lt;/m_strFormatTime&gt;&lt;m_yearfmt&gt;&lt;begin val=&quot;0&quot;/&gt;&lt;end val=&quot;4&quot;/&gt;&lt;/m_yearfmt&gt;&lt;/m_precDefaultQuarter&gt;&lt;m_precDefaultMonth&gt;&lt;m_bNumberIsYear val=&quot;0&quot;/&gt;&lt;m_strFormatTime&gt;%1&lt;/m_strFormatTime&gt;&lt;m_yearfmt&gt;&lt;begin val=&quot;0&quot;/&gt;&lt;end val=&quot;4&quot;/&gt;&lt;/m_yearfmt&gt;&lt;/m_precDefaultMonth&gt;&lt;m_precDefaultWeek&gt;&lt;m_bNumberIsYear val=&quot;0&quot;/&gt;&lt;m_strFormatTime&gt;%d.&lt;/m_strFormatTime&gt;&lt;m_yearfmt&gt;&lt;begin val=&quot;0&quot;/&gt;&lt;end val=&quot;4&quot;/&gt;&lt;/m_yearfmt&gt;&lt;/m_precDefaultWeek&gt;&lt;m_precDefaultDay&gt;&lt;m_bNumberIsYear val=&quot;0&quot;/&gt;&lt;m_strFormatTime&gt;%#d&lt;/m_strFormatTime&gt;&lt;m_yearfmt&gt;&lt;begin val=&quot;0&quot;/&gt;&lt;end val=&quot;4&quot;/&gt;&lt;/m_yearfmt&gt;&lt;/m_precDefaultDay&gt;&lt;m_mruColor&gt;&lt;m_vecMRU length=&quot;0&quot;/&gt;&lt;/m_mruColor&gt;&lt;m_eweekdayFirstOfWeek val=&quot;1&quot;/&gt;&lt;m_eweekdayFirstOfWorkweek val=&quot;2&quot;/&gt;&lt;m_eweekdayFirstOfWeekend val=&quot;7&quot;/&gt;&lt;/CPresentation&gt;&lt;/root&gt;"/>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BMC Health System">
      <a:dk1>
        <a:srgbClr val="000000"/>
      </a:dk1>
      <a:lt1>
        <a:srgbClr val="FFFFFF"/>
      </a:lt1>
      <a:dk2>
        <a:srgbClr val="00437B"/>
      </a:dk2>
      <a:lt2>
        <a:srgbClr val="FFFFFF"/>
      </a:lt2>
      <a:accent1>
        <a:srgbClr val="D4E2F8"/>
      </a:accent1>
      <a:accent2>
        <a:srgbClr val="9DBCED"/>
      </a:accent2>
      <a:accent3>
        <a:srgbClr val="FFFFFF"/>
      </a:accent3>
      <a:accent4>
        <a:srgbClr val="00437B"/>
      </a:accent4>
      <a:accent5>
        <a:srgbClr val="B3E0FF"/>
      </a:accent5>
      <a:accent6>
        <a:srgbClr val="6283C2"/>
      </a:accent6>
      <a:hlink>
        <a:srgbClr val="6283C2"/>
      </a:hlink>
      <a:folHlink>
        <a:srgbClr val="9DBCE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marL="228600" indent="-228600">
          <a:buFont typeface="Wingdings" panose="05000000000000000000" pitchFamily="2" charset="2"/>
          <a:buChar char="§"/>
          <a:defRPr sz="1600" dirty="0" err="1"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ontent Slides">
  <a:themeElements>
    <a:clrScheme name="YSM New Brand">
      <a:dk1>
        <a:srgbClr val="000000"/>
      </a:dk1>
      <a:lt1>
        <a:srgbClr val="FFFFFF"/>
      </a:lt1>
      <a:dk2>
        <a:srgbClr val="585858"/>
      </a:dk2>
      <a:lt2>
        <a:srgbClr val="C2C0C0"/>
      </a:lt2>
      <a:accent1>
        <a:srgbClr val="467FCC"/>
      </a:accent1>
      <a:accent2>
        <a:srgbClr val="55A51C"/>
      </a:accent2>
      <a:accent3>
        <a:srgbClr val="80CDE9"/>
      </a:accent3>
      <a:accent4>
        <a:srgbClr val="A098E4"/>
      </a:accent4>
      <a:accent5>
        <a:srgbClr val="F7941D"/>
      </a:accent5>
      <a:accent6>
        <a:srgbClr val="004DA4"/>
      </a:accent6>
      <a:hlink>
        <a:srgbClr val="467FCC"/>
      </a:hlink>
      <a:folHlink>
        <a:srgbClr val="C4DF9B"/>
      </a:folHlink>
    </a:clrScheme>
    <a:fontScheme name="2_New_Blue_YSM_2">
      <a:majorFont>
        <a:latin typeface="Georgia"/>
        <a:ea typeface="Gulim"/>
        <a:cs typeface="Gulim"/>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New_Blue_YSM_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New_Blue_YSM_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New_Blue_YSM_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New_Blue_YSM_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New_Blue_YSM_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New_Blue_YSM_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New_Blue_YSM_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New_Blue_YSM_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New_Blue_YSM_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New_Blue_YSM_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New_Blue_YSM_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New_Blue_YSM_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38677</TotalTime>
  <Words>2863</Words>
  <Application>Microsoft Office PowerPoint</Application>
  <PresentationFormat>On-screen Show (4:3)</PresentationFormat>
  <Paragraphs>347</Paragraphs>
  <Slides>31</Slides>
  <Notes>22</Notes>
  <HiddenSlides>0</HiddenSlides>
  <MMClips>0</MMClips>
  <ScaleCrop>false</ScaleCrop>
  <HeadingPairs>
    <vt:vector size="8" baseType="variant">
      <vt:variant>
        <vt:lpstr>Fonts Used</vt:lpstr>
      </vt:variant>
      <vt:variant>
        <vt:i4>10</vt:i4>
      </vt:variant>
      <vt:variant>
        <vt:lpstr>Theme</vt:lpstr>
      </vt:variant>
      <vt:variant>
        <vt:i4>2</vt:i4>
      </vt:variant>
      <vt:variant>
        <vt:lpstr>Embedded OLE Servers</vt:lpstr>
      </vt:variant>
      <vt:variant>
        <vt:i4>1</vt:i4>
      </vt:variant>
      <vt:variant>
        <vt:lpstr>Slide Titles</vt:lpstr>
      </vt:variant>
      <vt:variant>
        <vt:i4>31</vt:i4>
      </vt:variant>
    </vt:vector>
  </HeadingPairs>
  <TitlesOfParts>
    <vt:vector size="44" baseType="lpstr">
      <vt:lpstr>MS PGothic</vt:lpstr>
      <vt:lpstr>MS PGothic</vt:lpstr>
      <vt:lpstr>Arial</vt:lpstr>
      <vt:lpstr>Calibri</vt:lpstr>
      <vt:lpstr>Georgia</vt:lpstr>
      <vt:lpstr>Gulim</vt:lpstr>
      <vt:lpstr>Helvetica</vt:lpstr>
      <vt:lpstr>Lato</vt:lpstr>
      <vt:lpstr>msgothic</vt:lpstr>
      <vt:lpstr>Wingdings</vt:lpstr>
      <vt:lpstr>Office Theme</vt:lpstr>
      <vt:lpstr>1_Content Slides</vt:lpstr>
      <vt:lpstr>think-cell Slide</vt:lpstr>
      <vt:lpstr>Cannabis</vt:lpstr>
      <vt:lpstr>Your patient, Ms. Smith</vt:lpstr>
      <vt:lpstr>Learning objectives</vt:lpstr>
      <vt:lpstr>Learning objectives</vt:lpstr>
      <vt:lpstr>What is cannabis?</vt:lpstr>
      <vt:lpstr>Routes of administration</vt:lpstr>
      <vt:lpstr>Cannabis Use Disorder DSM 5</vt:lpstr>
      <vt:lpstr>Cannabis withdrawal: New to DSM 5</vt:lpstr>
      <vt:lpstr>Learning objectives</vt:lpstr>
      <vt:lpstr>Policy timeline </vt:lpstr>
      <vt:lpstr>State-to-state variation</vt:lpstr>
      <vt:lpstr>Racist enforcement of cannabis laws</vt:lpstr>
      <vt:lpstr>Learning objectives</vt:lpstr>
      <vt:lpstr>Acute effects</vt:lpstr>
      <vt:lpstr>Increased risk of psychosis</vt:lpstr>
      <vt:lpstr>PowerPoint Presentation</vt:lpstr>
      <vt:lpstr>PowerPoint Presentation</vt:lpstr>
      <vt:lpstr>Association between cannabis use in adolescence and mood disorders</vt:lpstr>
      <vt:lpstr>Association between cannabis use in adolescence and suicidality</vt:lpstr>
      <vt:lpstr>Conversion to schizophrenia and bipolar disorder following substance-induced psychosis</vt:lpstr>
      <vt:lpstr>PowerPoint Presentation</vt:lpstr>
      <vt:lpstr>Treatment Options for cannabis use disorder</vt:lpstr>
      <vt:lpstr>Health effects of cannabis and cannabinoids:  Therapeutic effects</vt:lpstr>
      <vt:lpstr>Cannabinoids for medical use: Pain </vt:lpstr>
      <vt:lpstr>PowerPoint Presentation</vt:lpstr>
      <vt:lpstr>Learning objectives</vt:lpstr>
      <vt:lpstr>Evidence based resource for clinicians</vt:lpstr>
      <vt:lpstr>Your patient, Ms. Smith</vt:lpstr>
      <vt:lpstr>Harm reduction for cannabis use</vt:lpstr>
      <vt:lpstr>PowerPoint Presentation</vt:lpstr>
      <vt:lpstr>PowerPoint Presentation</vt:lpstr>
    </vt:vector>
  </TitlesOfParts>
  <Company>Boston Medical Center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Hunley, Kelly</dc:creator>
  <cp:lastModifiedBy>Komaromy, Miriam</cp:lastModifiedBy>
  <cp:revision>1645</cp:revision>
  <cp:lastPrinted>2018-09-18T17:49:44Z</cp:lastPrinted>
  <dcterms:created xsi:type="dcterms:W3CDTF">2013-11-18T16:08:48Z</dcterms:created>
  <dcterms:modified xsi:type="dcterms:W3CDTF">2023-04-21T18:00:31Z</dcterms:modified>
</cp:coreProperties>
</file>