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8.xml" ContentType="application/vnd.openxmlformats-officedocument.presentationml.notesSlide+xml"/>
  <Override PartName="/ppt/charts/chart3.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71" r:id="rId1"/>
  </p:sldMasterIdLst>
  <p:notesMasterIdLst>
    <p:notesMasterId r:id="rId33"/>
  </p:notesMasterIdLst>
  <p:sldIdLst>
    <p:sldId id="256" r:id="rId2"/>
    <p:sldId id="527" r:id="rId3"/>
    <p:sldId id="306" r:id="rId4"/>
    <p:sldId id="513" r:id="rId5"/>
    <p:sldId id="326" r:id="rId6"/>
    <p:sldId id="325" r:id="rId7"/>
    <p:sldId id="327" r:id="rId8"/>
    <p:sldId id="261" r:id="rId9"/>
    <p:sldId id="358" r:id="rId10"/>
    <p:sldId id="359" r:id="rId11"/>
    <p:sldId id="392" r:id="rId12"/>
    <p:sldId id="339" r:id="rId13"/>
    <p:sldId id="515" r:id="rId14"/>
    <p:sldId id="340" r:id="rId15"/>
    <p:sldId id="330" r:id="rId16"/>
    <p:sldId id="532" r:id="rId17"/>
    <p:sldId id="341" r:id="rId18"/>
    <p:sldId id="342" r:id="rId19"/>
    <p:sldId id="530" r:id="rId20"/>
    <p:sldId id="374" r:id="rId21"/>
    <p:sldId id="517" r:id="rId22"/>
    <p:sldId id="516" r:id="rId23"/>
    <p:sldId id="393" r:id="rId24"/>
    <p:sldId id="370" r:id="rId25"/>
    <p:sldId id="371" r:id="rId26"/>
    <p:sldId id="488" r:id="rId27"/>
    <p:sldId id="433" r:id="rId28"/>
    <p:sldId id="434" r:id="rId29"/>
    <p:sldId id="351" r:id="rId30"/>
    <p:sldId id="353" r:id="rId31"/>
    <p:sldId id="354"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9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60" autoAdjust="0"/>
    <p:restoredTop sz="70732" autoAdjust="0"/>
  </p:normalViewPr>
  <p:slideViewPr>
    <p:cSldViewPr snapToGrid="0">
      <p:cViewPr varScale="1">
        <p:scale>
          <a:sx n="89" d="100"/>
          <a:sy n="89" d="100"/>
        </p:scale>
        <p:origin x="1632" y="168"/>
      </p:cViewPr>
      <p:guideLst>
        <p:guide orient="horz" pos="2160"/>
        <p:guide pos="3840"/>
      </p:guideLst>
    </p:cSldViewPr>
  </p:slideViewPr>
  <p:outlineViewPr>
    <p:cViewPr>
      <p:scale>
        <a:sx n="33" d="100"/>
        <a:sy n="33" d="100"/>
      </p:scale>
      <p:origin x="0" y="-2528"/>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en-US" sz="2800" dirty="0"/>
              <a:t>Chronic Medical</a:t>
            </a:r>
            <a:r>
              <a:rPr lang="en-US" sz="2800" baseline="0" dirty="0"/>
              <a:t> Conditions</a:t>
            </a:r>
            <a:endParaRPr lang="en-US" sz="2800" dirty="0"/>
          </a:p>
        </c:rich>
      </c:tx>
      <c:overlay val="0"/>
    </c:title>
    <c:autoTitleDeleted val="0"/>
    <c:plotArea>
      <c:layout/>
      <c:barChart>
        <c:barDir val="col"/>
        <c:grouping val="clustered"/>
        <c:varyColors val="0"/>
        <c:ser>
          <c:idx val="0"/>
          <c:order val="0"/>
          <c:tx>
            <c:strRef>
              <c:f>Sheet1!$B$1</c:f>
              <c:strCache>
                <c:ptCount val="1"/>
                <c:pt idx="0">
                  <c:v>Incarcerated</c:v>
                </c:pt>
              </c:strCache>
            </c:strRef>
          </c:tx>
          <c:spPr>
            <a:solidFill>
              <a:schemeClr val="accent2"/>
            </a:solidFill>
          </c:spPr>
          <c:invertIfNegative val="0"/>
          <c:cat>
            <c:strRef>
              <c:f>Sheet1!$A$2:$A$4</c:f>
              <c:strCache>
                <c:ptCount val="3"/>
                <c:pt idx="0">
                  <c:v>HTN</c:v>
                </c:pt>
                <c:pt idx="1">
                  <c:v>DM</c:v>
                </c:pt>
                <c:pt idx="2">
                  <c:v>Asthma</c:v>
                </c:pt>
              </c:strCache>
            </c:strRef>
          </c:cat>
          <c:val>
            <c:numRef>
              <c:f>Sheet1!$B$2:$B$4</c:f>
              <c:numCache>
                <c:formatCode>0%</c:formatCode>
                <c:ptCount val="3"/>
                <c:pt idx="0">
                  <c:v>0.30199999999999999</c:v>
                </c:pt>
                <c:pt idx="1">
                  <c:v>0.09</c:v>
                </c:pt>
                <c:pt idx="2">
                  <c:v>0.14899999999999999</c:v>
                </c:pt>
              </c:numCache>
            </c:numRef>
          </c:val>
          <c:extLst>
            <c:ext xmlns:c16="http://schemas.microsoft.com/office/drawing/2014/chart" uri="{C3380CC4-5D6E-409C-BE32-E72D297353CC}">
              <c16:uniqueId val="{00000000-B074-4A9B-8C05-A35EA1430675}"/>
            </c:ext>
          </c:extLst>
        </c:ser>
        <c:ser>
          <c:idx val="1"/>
          <c:order val="1"/>
          <c:tx>
            <c:strRef>
              <c:f>Sheet1!$C$1</c:f>
              <c:strCache>
                <c:ptCount val="1"/>
                <c:pt idx="0">
                  <c:v>General</c:v>
                </c:pt>
              </c:strCache>
            </c:strRef>
          </c:tx>
          <c:spPr>
            <a:solidFill>
              <a:schemeClr val="accent1"/>
            </a:solidFill>
          </c:spPr>
          <c:invertIfNegative val="0"/>
          <c:cat>
            <c:strRef>
              <c:f>Sheet1!$A$2:$A$4</c:f>
              <c:strCache>
                <c:ptCount val="3"/>
                <c:pt idx="0">
                  <c:v>HTN</c:v>
                </c:pt>
                <c:pt idx="1">
                  <c:v>DM</c:v>
                </c:pt>
                <c:pt idx="2">
                  <c:v>Asthma</c:v>
                </c:pt>
              </c:strCache>
            </c:strRef>
          </c:cat>
          <c:val>
            <c:numRef>
              <c:f>Sheet1!$C$2:$C$4</c:f>
              <c:numCache>
                <c:formatCode>0%</c:formatCode>
                <c:ptCount val="3"/>
                <c:pt idx="0">
                  <c:v>0.18099999999999999</c:v>
                </c:pt>
                <c:pt idx="1">
                  <c:v>6.5000000000000002E-2</c:v>
                </c:pt>
                <c:pt idx="2">
                  <c:v>0.10199999999999999</c:v>
                </c:pt>
              </c:numCache>
            </c:numRef>
          </c:val>
          <c:extLst>
            <c:ext xmlns:c16="http://schemas.microsoft.com/office/drawing/2014/chart" uri="{C3380CC4-5D6E-409C-BE32-E72D297353CC}">
              <c16:uniqueId val="{00000001-B074-4A9B-8C05-A35EA1430675}"/>
            </c:ext>
          </c:extLst>
        </c:ser>
        <c:dLbls>
          <c:showLegendKey val="0"/>
          <c:showVal val="0"/>
          <c:showCatName val="0"/>
          <c:showSerName val="0"/>
          <c:showPercent val="0"/>
          <c:showBubbleSize val="0"/>
        </c:dLbls>
        <c:gapWidth val="150"/>
        <c:axId val="157445568"/>
        <c:axId val="157257984"/>
      </c:barChart>
      <c:catAx>
        <c:axId val="157445568"/>
        <c:scaling>
          <c:orientation val="minMax"/>
        </c:scaling>
        <c:delete val="0"/>
        <c:axPos val="b"/>
        <c:numFmt formatCode="General" sourceLinked="0"/>
        <c:majorTickMark val="out"/>
        <c:minorTickMark val="none"/>
        <c:tickLblPos val="nextTo"/>
        <c:txPr>
          <a:bodyPr/>
          <a:lstStyle/>
          <a:p>
            <a:pPr>
              <a:defRPr sz="2400"/>
            </a:pPr>
            <a:endParaRPr lang="en-US"/>
          </a:p>
        </c:txPr>
        <c:crossAx val="157257984"/>
        <c:crosses val="autoZero"/>
        <c:auto val="1"/>
        <c:lblAlgn val="ctr"/>
        <c:lblOffset val="100"/>
        <c:noMultiLvlLbl val="0"/>
      </c:catAx>
      <c:valAx>
        <c:axId val="157257984"/>
        <c:scaling>
          <c:orientation val="minMax"/>
          <c:max val="0.35000000000000003"/>
          <c:min val="0"/>
        </c:scaling>
        <c:delete val="0"/>
        <c:axPos val="l"/>
        <c:majorGridlines/>
        <c:title>
          <c:tx>
            <c:rich>
              <a:bodyPr rot="-5400000" vert="horz"/>
              <a:lstStyle/>
              <a:p>
                <a:pPr>
                  <a:defRPr b="0"/>
                </a:pPr>
                <a:r>
                  <a:rPr lang="en-US" b="0" dirty="0"/>
                  <a:t>Prevalence</a:t>
                </a:r>
              </a:p>
            </c:rich>
          </c:tx>
          <c:overlay val="0"/>
        </c:title>
        <c:numFmt formatCode="0%" sourceLinked="1"/>
        <c:majorTickMark val="out"/>
        <c:minorTickMark val="none"/>
        <c:tickLblPos val="nextTo"/>
        <c:txPr>
          <a:bodyPr/>
          <a:lstStyle/>
          <a:p>
            <a:pPr>
              <a:defRPr sz="2400"/>
            </a:pPr>
            <a:endParaRPr lang="en-US"/>
          </a:p>
        </c:txPr>
        <c:crossAx val="157445568"/>
        <c:crosses val="autoZero"/>
        <c:crossBetween val="between"/>
        <c:majorUnit val="0.1"/>
      </c:valAx>
    </c:plotArea>
    <c:plotVisOnly val="1"/>
    <c:dispBlanksAs val="gap"/>
    <c:showDLblsOverMax val="0"/>
  </c:chart>
  <c:spPr>
    <a:ln w="57150">
      <a:solidFill>
        <a:srgbClr val="7030A0"/>
      </a:solidFill>
    </a:ln>
  </c:spPr>
  <c:txPr>
    <a:bodyPr/>
    <a:lstStyle/>
    <a:p>
      <a:pPr>
        <a:defRPr sz="2800">
          <a:latin typeface="Corbel" panose="020B0503020204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en-US" sz="2800" dirty="0"/>
              <a:t>Infectious Diseases</a:t>
            </a:r>
          </a:p>
        </c:rich>
      </c:tx>
      <c:overlay val="0"/>
    </c:title>
    <c:autoTitleDeleted val="0"/>
    <c:plotArea>
      <c:layout/>
      <c:barChart>
        <c:barDir val="col"/>
        <c:grouping val="clustered"/>
        <c:varyColors val="0"/>
        <c:ser>
          <c:idx val="0"/>
          <c:order val="0"/>
          <c:tx>
            <c:strRef>
              <c:f>Sheet1!$B$6</c:f>
              <c:strCache>
                <c:ptCount val="1"/>
                <c:pt idx="0">
                  <c:v>Incarcerated</c:v>
                </c:pt>
              </c:strCache>
            </c:strRef>
          </c:tx>
          <c:spPr>
            <a:solidFill>
              <a:schemeClr val="accent2"/>
            </a:solidFill>
          </c:spPr>
          <c:invertIfNegative val="0"/>
          <c:dLbls>
            <c:delete val="1"/>
          </c:dLbls>
          <c:cat>
            <c:strRef>
              <c:f>Sheet1!$A$7:$A$9</c:f>
              <c:strCache>
                <c:ptCount val="3"/>
                <c:pt idx="0">
                  <c:v>HIV</c:v>
                </c:pt>
                <c:pt idx="1">
                  <c:v>HBV/HCV</c:v>
                </c:pt>
                <c:pt idx="2">
                  <c:v>TB</c:v>
                </c:pt>
              </c:strCache>
            </c:strRef>
          </c:cat>
          <c:val>
            <c:numRef>
              <c:f>Sheet1!$B$7:$B$9</c:f>
              <c:numCache>
                <c:formatCode>0%</c:formatCode>
                <c:ptCount val="3"/>
                <c:pt idx="0">
                  <c:v>1.2999999999999999E-2</c:v>
                </c:pt>
                <c:pt idx="1">
                  <c:v>0.109</c:v>
                </c:pt>
                <c:pt idx="2">
                  <c:v>0.06</c:v>
                </c:pt>
              </c:numCache>
            </c:numRef>
          </c:val>
          <c:extLst>
            <c:ext xmlns:c16="http://schemas.microsoft.com/office/drawing/2014/chart" uri="{C3380CC4-5D6E-409C-BE32-E72D297353CC}">
              <c16:uniqueId val="{00000000-9940-44B1-B57C-CD70E4E06E35}"/>
            </c:ext>
          </c:extLst>
        </c:ser>
        <c:ser>
          <c:idx val="1"/>
          <c:order val="1"/>
          <c:tx>
            <c:strRef>
              <c:f>Sheet1!$C$6</c:f>
              <c:strCache>
                <c:ptCount val="1"/>
                <c:pt idx="0">
                  <c:v>General</c:v>
                </c:pt>
              </c:strCache>
            </c:strRef>
          </c:tx>
          <c:spPr>
            <a:solidFill>
              <a:schemeClr val="accent1"/>
            </a:solidFill>
          </c:spPr>
          <c:invertIfNegative val="0"/>
          <c:dLbls>
            <c:delete val="1"/>
          </c:dLbls>
          <c:cat>
            <c:strRef>
              <c:f>Sheet1!$A$7:$A$9</c:f>
              <c:strCache>
                <c:ptCount val="3"/>
                <c:pt idx="0">
                  <c:v>HIV</c:v>
                </c:pt>
                <c:pt idx="1">
                  <c:v>HBV/HCV</c:v>
                </c:pt>
                <c:pt idx="2">
                  <c:v>TB</c:v>
                </c:pt>
              </c:strCache>
            </c:strRef>
          </c:cat>
          <c:val>
            <c:numRef>
              <c:f>Sheet1!$C$7:$C$9</c:f>
              <c:numCache>
                <c:formatCode>0%</c:formatCode>
                <c:ptCount val="3"/>
                <c:pt idx="0">
                  <c:v>4.0000000000000001E-3</c:v>
                </c:pt>
                <c:pt idx="1">
                  <c:v>1.0999999999999999E-2</c:v>
                </c:pt>
                <c:pt idx="2">
                  <c:v>5.0000000000000001E-3</c:v>
                </c:pt>
              </c:numCache>
            </c:numRef>
          </c:val>
          <c:extLst>
            <c:ext xmlns:c16="http://schemas.microsoft.com/office/drawing/2014/chart" uri="{C3380CC4-5D6E-409C-BE32-E72D297353CC}">
              <c16:uniqueId val="{00000001-9940-44B1-B57C-CD70E4E06E35}"/>
            </c:ext>
          </c:extLst>
        </c:ser>
        <c:dLbls>
          <c:showLegendKey val="0"/>
          <c:showVal val="1"/>
          <c:showCatName val="0"/>
          <c:showSerName val="0"/>
          <c:showPercent val="0"/>
          <c:showBubbleSize val="0"/>
        </c:dLbls>
        <c:gapWidth val="150"/>
        <c:axId val="161285984"/>
        <c:axId val="161286544"/>
      </c:barChart>
      <c:catAx>
        <c:axId val="161285984"/>
        <c:scaling>
          <c:orientation val="minMax"/>
        </c:scaling>
        <c:delete val="0"/>
        <c:axPos val="b"/>
        <c:numFmt formatCode="General" sourceLinked="0"/>
        <c:majorTickMark val="out"/>
        <c:minorTickMark val="none"/>
        <c:tickLblPos val="nextTo"/>
        <c:txPr>
          <a:bodyPr/>
          <a:lstStyle/>
          <a:p>
            <a:pPr>
              <a:defRPr sz="2400"/>
            </a:pPr>
            <a:endParaRPr lang="en-US"/>
          </a:p>
        </c:txPr>
        <c:crossAx val="161286544"/>
        <c:crosses val="autoZero"/>
        <c:auto val="1"/>
        <c:lblAlgn val="ctr"/>
        <c:lblOffset val="100"/>
        <c:noMultiLvlLbl val="0"/>
      </c:catAx>
      <c:valAx>
        <c:axId val="161286544"/>
        <c:scaling>
          <c:orientation val="minMax"/>
          <c:max val="0.11000000000000001"/>
          <c:min val="0"/>
        </c:scaling>
        <c:delete val="0"/>
        <c:axPos val="l"/>
        <c:majorGridlines>
          <c:spPr>
            <a:ln>
              <a:solidFill>
                <a:schemeClr val="accent1"/>
              </a:solidFill>
            </a:ln>
          </c:spPr>
        </c:majorGridlines>
        <c:title>
          <c:tx>
            <c:rich>
              <a:bodyPr rot="-5400000" vert="horz"/>
              <a:lstStyle/>
              <a:p>
                <a:pPr>
                  <a:defRPr b="0"/>
                </a:pPr>
                <a:r>
                  <a:rPr lang="en-US" b="0" dirty="0"/>
                  <a:t>Prevalence</a:t>
                </a:r>
              </a:p>
            </c:rich>
          </c:tx>
          <c:overlay val="0"/>
        </c:title>
        <c:numFmt formatCode="0%" sourceLinked="1"/>
        <c:majorTickMark val="out"/>
        <c:minorTickMark val="none"/>
        <c:tickLblPos val="nextTo"/>
        <c:txPr>
          <a:bodyPr/>
          <a:lstStyle/>
          <a:p>
            <a:pPr>
              <a:defRPr sz="2400"/>
            </a:pPr>
            <a:endParaRPr lang="en-US"/>
          </a:p>
        </c:txPr>
        <c:crossAx val="161285984"/>
        <c:crosses val="autoZero"/>
        <c:crossBetween val="between"/>
        <c:majorUnit val="5.000000000000001E-2"/>
      </c:valAx>
    </c:plotArea>
    <c:plotVisOnly val="1"/>
    <c:dispBlanksAs val="gap"/>
    <c:showDLblsOverMax val="0"/>
  </c:chart>
  <c:spPr>
    <a:ln w="57150">
      <a:solidFill>
        <a:srgbClr val="7030A0"/>
      </a:solidFill>
    </a:ln>
  </c:spPr>
  <c:txPr>
    <a:bodyPr/>
    <a:lstStyle/>
    <a:p>
      <a:pPr>
        <a:defRPr sz="2800">
          <a:latin typeface="Corbel" panose="020B050302020402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en-US" sz="2800"/>
              <a:t>Dose-Response of Time Served on Mortality</a:t>
            </a:r>
          </a:p>
        </c:rich>
      </c:tx>
      <c:overlay val="0"/>
    </c:title>
    <c:autoTitleDeleted val="0"/>
    <c:plotArea>
      <c:layout/>
      <c:scatterChart>
        <c:scatterStyle val="smoothMarker"/>
        <c:varyColors val="0"/>
        <c:ser>
          <c:idx val="0"/>
          <c:order val="0"/>
          <c:tx>
            <c:strRef>
              <c:f>Sheet1!$B$1</c:f>
              <c:strCache>
                <c:ptCount val="1"/>
                <c:pt idx="0">
                  <c:v>Reduction in Life Expectancy (years)</c:v>
                </c:pt>
              </c:strCache>
            </c:strRef>
          </c:tx>
          <c:spPr>
            <a:ln w="38100">
              <a:solidFill>
                <a:schemeClr val="accent2"/>
              </a:solidFill>
            </a:ln>
          </c:spPr>
          <c:marker>
            <c:symbol val="circle"/>
            <c:size val="10"/>
            <c:spPr>
              <a:solidFill>
                <a:srgbClr val="00CC99"/>
              </a:solidFill>
              <a:ln w="38100">
                <a:solidFill>
                  <a:schemeClr val="accent2"/>
                </a:solidFill>
              </a:ln>
            </c:spPr>
          </c:marker>
          <c:xVal>
            <c:numRef>
              <c:f>Sheet1!$A$2:$A$10</c:f>
              <c:numCache>
                <c:formatCode>General</c:formatCode>
                <c:ptCount val="9"/>
                <c:pt idx="0">
                  <c:v>0</c:v>
                </c:pt>
                <c:pt idx="1">
                  <c:v>3</c:v>
                </c:pt>
                <c:pt idx="2">
                  <c:v>6</c:v>
                </c:pt>
                <c:pt idx="3">
                  <c:v>12</c:v>
                </c:pt>
                <c:pt idx="4">
                  <c:v>18</c:v>
                </c:pt>
                <c:pt idx="5">
                  <c:v>24</c:v>
                </c:pt>
                <c:pt idx="6">
                  <c:v>36</c:v>
                </c:pt>
                <c:pt idx="7">
                  <c:v>48</c:v>
                </c:pt>
                <c:pt idx="8">
                  <c:v>60</c:v>
                </c:pt>
              </c:numCache>
            </c:numRef>
          </c:xVal>
          <c:yVal>
            <c:numRef>
              <c:f>Sheet1!$B$2:$B$10</c:f>
              <c:numCache>
                <c:formatCode>General</c:formatCode>
                <c:ptCount val="9"/>
                <c:pt idx="0">
                  <c:v>0</c:v>
                </c:pt>
                <c:pt idx="1">
                  <c:v>0.5</c:v>
                </c:pt>
                <c:pt idx="2">
                  <c:v>0.99</c:v>
                </c:pt>
                <c:pt idx="3">
                  <c:v>1.99</c:v>
                </c:pt>
                <c:pt idx="4">
                  <c:v>2.98</c:v>
                </c:pt>
                <c:pt idx="5">
                  <c:v>3.97</c:v>
                </c:pt>
                <c:pt idx="6">
                  <c:v>5.96</c:v>
                </c:pt>
                <c:pt idx="7">
                  <c:v>7.94</c:v>
                </c:pt>
                <c:pt idx="8">
                  <c:v>9.93</c:v>
                </c:pt>
              </c:numCache>
            </c:numRef>
          </c:yVal>
          <c:smooth val="1"/>
          <c:extLst>
            <c:ext xmlns:c16="http://schemas.microsoft.com/office/drawing/2014/chart" uri="{C3380CC4-5D6E-409C-BE32-E72D297353CC}">
              <c16:uniqueId val="{00000000-8AF0-41AA-8C87-A5607930B383}"/>
            </c:ext>
          </c:extLst>
        </c:ser>
        <c:dLbls>
          <c:showLegendKey val="0"/>
          <c:showVal val="0"/>
          <c:showCatName val="0"/>
          <c:showSerName val="0"/>
          <c:showPercent val="0"/>
          <c:showBubbleSize val="0"/>
        </c:dLbls>
        <c:axId val="161288784"/>
        <c:axId val="161289344"/>
      </c:scatterChart>
      <c:valAx>
        <c:axId val="161288784"/>
        <c:scaling>
          <c:orientation val="minMax"/>
          <c:max val="60"/>
        </c:scaling>
        <c:delete val="0"/>
        <c:axPos val="b"/>
        <c:title>
          <c:tx>
            <c:rich>
              <a:bodyPr/>
              <a:lstStyle/>
              <a:p>
                <a:pPr>
                  <a:defRPr/>
                </a:pPr>
                <a:r>
                  <a:rPr lang="en-US" sz="2400" dirty="0"/>
                  <a:t>Length of stay (months)</a:t>
                </a:r>
              </a:p>
            </c:rich>
          </c:tx>
          <c:overlay val="0"/>
        </c:title>
        <c:numFmt formatCode="General" sourceLinked="1"/>
        <c:majorTickMark val="out"/>
        <c:minorTickMark val="none"/>
        <c:tickLblPos val="nextTo"/>
        <c:txPr>
          <a:bodyPr/>
          <a:lstStyle/>
          <a:p>
            <a:pPr>
              <a:defRPr sz="2400"/>
            </a:pPr>
            <a:endParaRPr lang="en-US"/>
          </a:p>
        </c:txPr>
        <c:crossAx val="161289344"/>
        <c:crosses val="autoZero"/>
        <c:crossBetween val="midCat"/>
        <c:majorUnit val="12"/>
      </c:valAx>
      <c:valAx>
        <c:axId val="161289344"/>
        <c:scaling>
          <c:orientation val="minMax"/>
          <c:max val="10"/>
        </c:scaling>
        <c:delete val="0"/>
        <c:axPos val="l"/>
        <c:majorGridlines/>
        <c:title>
          <c:tx>
            <c:rich>
              <a:bodyPr rot="-5400000" vert="horz"/>
              <a:lstStyle/>
              <a:p>
                <a:pPr>
                  <a:defRPr/>
                </a:pPr>
                <a:r>
                  <a:rPr lang="en-US" sz="2400" dirty="0"/>
                  <a:t>Reduction in Life Expectancy</a:t>
                </a:r>
              </a:p>
              <a:p>
                <a:pPr>
                  <a:defRPr/>
                </a:pPr>
                <a:r>
                  <a:rPr lang="en-US" sz="2400" dirty="0"/>
                  <a:t>(years)</a:t>
                </a:r>
              </a:p>
            </c:rich>
          </c:tx>
          <c:overlay val="0"/>
        </c:title>
        <c:numFmt formatCode="General" sourceLinked="1"/>
        <c:majorTickMark val="out"/>
        <c:minorTickMark val="none"/>
        <c:tickLblPos val="nextTo"/>
        <c:txPr>
          <a:bodyPr/>
          <a:lstStyle/>
          <a:p>
            <a:pPr>
              <a:defRPr sz="2400"/>
            </a:pPr>
            <a:endParaRPr lang="en-US"/>
          </a:p>
        </c:txPr>
        <c:crossAx val="161288784"/>
        <c:crosses val="autoZero"/>
        <c:crossBetween val="midCat"/>
      </c:valAx>
    </c:plotArea>
    <c:plotVisOnly val="1"/>
    <c:dispBlanksAs val="gap"/>
    <c:showDLblsOverMax val="0"/>
  </c:chart>
  <c:spPr>
    <a:solidFill>
      <a:schemeClr val="bg1"/>
    </a:solidFill>
    <a:ln w="57150">
      <a:solidFill>
        <a:srgbClr val="7030A0"/>
      </a:solidFill>
    </a:ln>
  </c:spPr>
  <c:txPr>
    <a:bodyPr/>
    <a:lstStyle/>
    <a:p>
      <a:pPr>
        <a:defRPr sz="1800">
          <a:latin typeface="Corbel" panose="020B0503020204020204" pitchFamily="34" charset="0"/>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1207C9-6A7F-44D4-978E-B01BC2255C41}" type="datetimeFigureOut">
              <a:rPr lang="en-US" smtClean="0"/>
              <a:t>4/23/23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3749CC-426E-4170-9443-25AC590B0B24}" type="slidenum">
              <a:rPr lang="en-US" smtClean="0"/>
              <a:t>‹#›</a:t>
            </a:fld>
            <a:endParaRPr lang="en-US"/>
          </a:p>
        </p:txBody>
      </p:sp>
    </p:spTree>
    <p:extLst>
      <p:ext uri="{BB962C8B-B14F-4D97-AF65-F5344CB8AC3E}">
        <p14:creationId xmlns:p14="http://schemas.microsoft.com/office/powerpoint/2010/main" val="1581303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ongress.gov/bill/99th-congress/house-bill/5484"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3749CC-426E-4170-9443-25AC590B0B24}" type="slidenum">
              <a:rPr lang="en-US" smtClean="0"/>
              <a:t>1</a:t>
            </a:fld>
            <a:endParaRPr lang="en-US"/>
          </a:p>
        </p:txBody>
      </p:sp>
    </p:spTree>
    <p:extLst>
      <p:ext uri="{BB962C8B-B14F-4D97-AF65-F5344CB8AC3E}">
        <p14:creationId xmlns:p14="http://schemas.microsoft.com/office/powerpoint/2010/main" val="1900846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b="1" dirty="0" err="1"/>
              <a:t>Deinstitutionalizaiton</a:t>
            </a:r>
            <a:r>
              <a:rPr lang="en-US" b="1" dirty="0"/>
              <a:t> of mental health population-Moved mental health patients out of state run psychiatric</a:t>
            </a:r>
            <a:r>
              <a:rPr lang="en-US" b="1" baseline="0" dirty="0"/>
              <a:t> asylums</a:t>
            </a:r>
            <a:endParaRPr lang="en-US" b="1" dirty="0"/>
          </a:p>
          <a:p>
            <a:pPr marL="342900"/>
            <a:r>
              <a:rPr lang="en-US" dirty="0"/>
              <a:t>Without adequate care</a:t>
            </a:r>
            <a:r>
              <a:rPr lang="en-US" baseline="0" dirty="0"/>
              <a:t> </a:t>
            </a:r>
            <a:r>
              <a:rPr lang="en-US" dirty="0"/>
              <a:t>or housing provisions-drove homelessness</a:t>
            </a:r>
            <a:r>
              <a:rPr lang="en-US" baseline="0" dirty="0"/>
              <a:t> epidemic, substance use, petty crime </a:t>
            </a:r>
          </a:p>
          <a:p>
            <a:pPr marL="342900"/>
            <a:r>
              <a:rPr lang="en-US" baseline="0" dirty="0"/>
              <a:t>1955-1994 300,000 ended up incarcerated </a:t>
            </a:r>
            <a:endParaRPr lang="en-US" b="0" baseline="0" dirty="0"/>
          </a:p>
          <a:p>
            <a:pPr marL="342900"/>
            <a:endParaRPr lang="en-US" b="0" baseline="0" dirty="0"/>
          </a:p>
          <a:p>
            <a:pPr marL="342900"/>
            <a:r>
              <a:rPr lang="en-US" b="0" baseline="0" dirty="0"/>
              <a:t> </a:t>
            </a:r>
            <a:r>
              <a:rPr lang="en-US" b="1" dirty="0"/>
              <a:t>1970s War on Drugs</a:t>
            </a:r>
          </a:p>
          <a:p>
            <a:pPr marL="342900"/>
            <a:r>
              <a:rPr lang="en-US" dirty="0"/>
              <a:t>Lengthy sentences for possession of even small </a:t>
            </a:r>
            <a:r>
              <a:rPr lang="en-US" dirty="0" err="1"/>
              <a:t>amts</a:t>
            </a:r>
            <a:r>
              <a:rPr lang="en-US" dirty="0"/>
              <a:t> of illegal drugs</a:t>
            </a:r>
          </a:p>
          <a:p>
            <a:pPr marL="342900"/>
            <a:endParaRPr lang="en-US" sz="1200" b="0" i="0" kern="1200" dirty="0">
              <a:solidFill>
                <a:schemeClr val="tx1"/>
              </a:solidFill>
              <a:effectLst/>
              <a:latin typeface="+mn-lt"/>
              <a:ea typeface="+mn-ea"/>
              <a:cs typeface="+mn-cs"/>
            </a:endParaRPr>
          </a:p>
          <a:p>
            <a:pPr marL="342900"/>
            <a:r>
              <a:rPr lang="en-US" sz="1200" b="0" i="0" kern="1200" dirty="0">
                <a:solidFill>
                  <a:schemeClr val="tx1"/>
                </a:solidFill>
                <a:effectLst/>
                <a:latin typeface="+mn-lt"/>
                <a:ea typeface="+mn-ea"/>
                <a:cs typeface="+mn-cs"/>
              </a:rPr>
              <a:t>It included the </a:t>
            </a:r>
            <a:r>
              <a:rPr lang="en-US" sz="1200" b="0" i="0" u="none" strike="noStrike" kern="1200" dirty="0">
                <a:solidFill>
                  <a:schemeClr val="tx1"/>
                </a:solidFill>
                <a:effectLst/>
                <a:latin typeface="+mn-lt"/>
                <a:ea typeface="+mn-ea"/>
                <a:cs typeface="+mn-cs"/>
                <a:hlinkClick r:id="rId3"/>
              </a:rPr>
              <a:t>Anti-Drug Abuse Act of 1986</a:t>
            </a:r>
            <a:r>
              <a:rPr lang="en-US" sz="1200" b="0" i="0" kern="1200" dirty="0">
                <a:solidFill>
                  <a:schemeClr val="tx1"/>
                </a:solidFill>
                <a:effectLst/>
                <a:latin typeface="+mn-lt"/>
                <a:ea typeface="+mn-ea"/>
                <a:cs typeface="+mn-cs"/>
              </a:rPr>
              <a:t>, which imposed even more mandatory minimum sentences. Most significantly</a:t>
            </a:r>
          </a:p>
          <a:p>
            <a:pPr marL="342900"/>
            <a:r>
              <a:rPr lang="en-US" sz="1200" b="0" i="0" kern="1200" dirty="0">
                <a:solidFill>
                  <a:schemeClr val="tx1"/>
                </a:solidFill>
                <a:effectLst/>
                <a:latin typeface="+mn-lt"/>
                <a:ea typeface="+mn-ea"/>
                <a:cs typeface="+mn-cs"/>
              </a:rPr>
              <a:t>five-year mandatory minimum sentence for offenses involving 100 grams of heroin, 500 grams of cocaine or 5 grams of crack cocaine.</a:t>
            </a:r>
            <a:endParaRPr lang="en-US" dirty="0"/>
          </a:p>
          <a:p>
            <a:endParaRPr lang="en-US" dirty="0"/>
          </a:p>
          <a:p>
            <a:pPr marL="109538" indent="-109538">
              <a:buFont typeface="Arial" panose="020B0604020202020204" pitchFamily="34" charset="0"/>
              <a:buChar char="•"/>
            </a:pPr>
            <a:r>
              <a:rPr lang="en-US" sz="1800" dirty="0"/>
              <a:t>1970s: Congress lengthens sentences</a:t>
            </a:r>
          </a:p>
          <a:p>
            <a:pPr marL="109538" indent="-109538">
              <a:buFont typeface="Arial" panose="020B0604020202020204" pitchFamily="34" charset="0"/>
              <a:buChar char="•"/>
            </a:pPr>
            <a:r>
              <a:rPr lang="en-US" sz="1800" dirty="0"/>
              <a:t>1984: Comprehensive Crime Control Act</a:t>
            </a:r>
          </a:p>
          <a:p>
            <a:pPr marL="566738" lvl="1" indent="-109538">
              <a:buFont typeface="Arial" panose="020B0604020202020204" pitchFamily="34" charset="0"/>
              <a:buChar char="•"/>
            </a:pPr>
            <a:r>
              <a:rPr lang="en-US" sz="1800" dirty="0"/>
              <a:t>Mandatory minimums</a:t>
            </a:r>
          </a:p>
          <a:p>
            <a:pPr marL="566738" lvl="1" indent="-109538">
              <a:buFont typeface="Arial" panose="020B0604020202020204" pitchFamily="34" charset="0"/>
              <a:buChar char="•"/>
            </a:pPr>
            <a:r>
              <a:rPr lang="en-US" sz="1800" dirty="0"/>
              <a:t>Eliminated federal parole</a:t>
            </a:r>
          </a:p>
          <a:p>
            <a:pPr marL="109538" indent="-109538">
              <a:buFont typeface="Arial" panose="020B0604020202020204" pitchFamily="34" charset="0"/>
              <a:buChar char="•"/>
            </a:pPr>
            <a:r>
              <a:rPr lang="en-US" sz="1800" dirty="0"/>
              <a:t>1985-1992: lengthen drug sentences</a:t>
            </a:r>
          </a:p>
          <a:p>
            <a:pPr marL="566738" lvl="1" indent="-109538">
              <a:buFont typeface="Arial" panose="020B0604020202020204" pitchFamily="34" charset="0"/>
              <a:buChar char="•"/>
            </a:pPr>
            <a:r>
              <a:rPr lang="en-US" sz="1800" dirty="0"/>
              <a:t>Anti-Drug Abuse Act of 1986</a:t>
            </a:r>
          </a:p>
          <a:p>
            <a:pPr marL="109538" indent="-109538">
              <a:buFont typeface="Arial" panose="020B0604020202020204" pitchFamily="34" charset="0"/>
              <a:buChar char="•"/>
            </a:pPr>
            <a:r>
              <a:rPr lang="en-US" sz="1800" dirty="0"/>
              <a:t>1994: Violent Crime Control and Law Enforcement Act of 1994: “3-strike provision” at federal level</a:t>
            </a:r>
          </a:p>
          <a:p>
            <a:pPr marL="566738" lvl="1" indent="-109538">
              <a:buFont typeface="Arial" panose="020B0604020202020204" pitchFamily="34" charset="0"/>
              <a:buChar char="•"/>
            </a:pPr>
            <a:r>
              <a:rPr lang="en-US" sz="1800" dirty="0"/>
              <a:t>Life without parole if 2 prior convictions</a:t>
            </a:r>
          </a:p>
          <a:p>
            <a:pPr marL="109538" indent="-109538">
              <a:buFont typeface="Arial" panose="020B0604020202020204" pitchFamily="34" charset="0"/>
              <a:buChar char="•"/>
            </a:pPr>
            <a:r>
              <a:rPr lang="en-US" sz="1800" dirty="0"/>
              <a:t>2010: Fair Sentencing Act</a:t>
            </a:r>
          </a:p>
          <a:p>
            <a:pPr marL="566738" lvl="1" indent="-109538">
              <a:buFont typeface="Arial" panose="020B0604020202020204" pitchFamily="34" charset="0"/>
              <a:buChar char="•"/>
            </a:pPr>
            <a:r>
              <a:rPr lang="en-US" sz="1800" dirty="0"/>
              <a:t>Reduced sentencing disparity between crack and powder cocaine</a:t>
            </a:r>
          </a:p>
          <a:p>
            <a:endParaRPr lang="en-US" dirty="0"/>
          </a:p>
        </p:txBody>
      </p:sp>
      <p:sp>
        <p:nvSpPr>
          <p:cNvPr id="4" name="Slide Number Placeholder 3"/>
          <p:cNvSpPr>
            <a:spLocks noGrp="1"/>
          </p:cNvSpPr>
          <p:nvPr>
            <p:ph type="sldNum" sz="quarter" idx="10"/>
          </p:nvPr>
        </p:nvSpPr>
        <p:spPr/>
        <p:txBody>
          <a:bodyPr/>
          <a:lstStyle/>
          <a:p>
            <a:fld id="{603749CC-426E-4170-9443-25AC590B0B24}" type="slidenum">
              <a:rPr lang="en-US" smtClean="0"/>
              <a:t>10</a:t>
            </a:fld>
            <a:endParaRPr lang="en-US"/>
          </a:p>
        </p:txBody>
      </p:sp>
    </p:spTree>
    <p:extLst>
      <p:ext uri="{BB962C8B-B14F-4D97-AF65-F5344CB8AC3E}">
        <p14:creationId xmlns:p14="http://schemas.microsoft.com/office/powerpoint/2010/main" val="1824811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clinicians we should understand and focus on the health impacts and disparities that involvement in this system creates so that we may provide the best care possible for our patients</a:t>
            </a:r>
          </a:p>
          <a:p>
            <a:endParaRPr lang="en-US" dirty="0"/>
          </a:p>
        </p:txBody>
      </p:sp>
      <p:sp>
        <p:nvSpPr>
          <p:cNvPr id="4" name="Slide Number Placeholder 3"/>
          <p:cNvSpPr>
            <a:spLocks noGrp="1"/>
          </p:cNvSpPr>
          <p:nvPr>
            <p:ph type="sldNum" sz="quarter" idx="5"/>
          </p:nvPr>
        </p:nvSpPr>
        <p:spPr/>
        <p:txBody>
          <a:bodyPr/>
          <a:lstStyle/>
          <a:p>
            <a:fld id="{603749CC-426E-4170-9443-25AC590B0B24}" type="slidenum">
              <a:rPr lang="en-US" smtClean="0"/>
              <a:t>11</a:t>
            </a:fld>
            <a:endParaRPr lang="en-US"/>
          </a:p>
        </p:txBody>
      </p:sp>
    </p:spTree>
    <p:extLst>
      <p:ext uri="{BB962C8B-B14F-4D97-AF65-F5344CB8AC3E}">
        <p14:creationId xmlns:p14="http://schemas.microsoft.com/office/powerpoint/2010/main" val="3543508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Previous</a:t>
            </a:r>
            <a:r>
              <a:rPr lang="en-US" sz="1200" b="0" i="0" kern="1200" baseline="0" dirty="0">
                <a:solidFill>
                  <a:schemeClr val="tx1"/>
                </a:solidFill>
                <a:effectLst/>
                <a:latin typeface="+mn-lt"/>
                <a:ea typeface="+mn-ea"/>
                <a:cs typeface="+mn-cs"/>
              </a:rPr>
              <a:t> slides have shown the societal impact on Mass incarceration. </a:t>
            </a:r>
          </a:p>
          <a:p>
            <a:r>
              <a:rPr lang="en-US" sz="1200" b="0" i="0" kern="1200" baseline="0" dirty="0">
                <a:solidFill>
                  <a:schemeClr val="tx1"/>
                </a:solidFill>
                <a:effectLst/>
                <a:latin typeface="+mn-lt"/>
                <a:ea typeface="+mn-ea"/>
                <a:cs typeface="+mn-cs"/>
              </a:rPr>
              <a:t>Racism-poor economic opportunities –coupled by discriminatory policy/legislation leading to unfair policing, arrest, treatment in court leading to incarceration </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03749CC-426E-4170-9443-25AC590B0B24}" type="slidenum">
              <a:rPr lang="en-US" smtClean="0"/>
              <a:t>12</a:t>
            </a:fld>
            <a:endParaRPr lang="en-US"/>
          </a:p>
        </p:txBody>
      </p:sp>
    </p:spTree>
    <p:extLst>
      <p:ext uri="{BB962C8B-B14F-4D97-AF65-F5344CB8AC3E}">
        <p14:creationId xmlns:p14="http://schemas.microsoft.com/office/powerpoint/2010/main" val="1365077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a:t>
            </a:r>
            <a:r>
              <a:rPr lang="en-US" baseline="0" dirty="0"/>
              <a:t> it’s a public health issue as well </a:t>
            </a:r>
          </a:p>
          <a:p>
            <a:r>
              <a:rPr lang="en-US" dirty="0"/>
              <a:t>The structural vulnerability and impact on social determinants of health  incarceration creates leads to worse health outcomes</a:t>
            </a:r>
          </a:p>
          <a:p>
            <a:r>
              <a:rPr lang="en-US" dirty="0"/>
              <a:t>It creates income inequality, housing insecurity which we all know ultimately impacts overall health</a:t>
            </a:r>
          </a:p>
          <a:p>
            <a:r>
              <a:rPr lang="en-US" dirty="0"/>
              <a:t>At it becomes a vicious cycle </a:t>
            </a:r>
          </a:p>
          <a:p>
            <a:r>
              <a:rPr lang="en-US" dirty="0"/>
              <a:t>Unfortunately many individuals end up being re-incarcerated</a:t>
            </a:r>
          </a:p>
          <a:p>
            <a:r>
              <a:rPr lang="en-US" dirty="0"/>
              <a:t>For Nonviolent offenders approx. 40% are rearrested within 8 years of release , higher for prior state prisoners or violent offenders</a:t>
            </a:r>
          </a:p>
          <a:p>
            <a:endParaRPr lang="en-US" dirty="0"/>
          </a:p>
          <a:p>
            <a:endParaRPr lang="en-US" dirty="0"/>
          </a:p>
        </p:txBody>
      </p:sp>
      <p:sp>
        <p:nvSpPr>
          <p:cNvPr id="4" name="Slide Number Placeholder 3"/>
          <p:cNvSpPr>
            <a:spLocks noGrp="1"/>
          </p:cNvSpPr>
          <p:nvPr>
            <p:ph type="sldNum" sz="quarter" idx="10"/>
          </p:nvPr>
        </p:nvSpPr>
        <p:spPr/>
        <p:txBody>
          <a:bodyPr/>
          <a:lstStyle/>
          <a:p>
            <a:fld id="{603749CC-426E-4170-9443-25AC590B0B24}" type="slidenum">
              <a:rPr lang="en-US" smtClean="0"/>
              <a:t>13</a:t>
            </a:fld>
            <a:endParaRPr lang="en-US"/>
          </a:p>
        </p:txBody>
      </p:sp>
    </p:spTree>
    <p:extLst>
      <p:ext uri="{BB962C8B-B14F-4D97-AF65-F5344CB8AC3E}">
        <p14:creationId xmlns:p14="http://schemas.microsoft.com/office/powerpoint/2010/main" val="4131098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Overall 50% of individuals who are incarcerated have mental health problem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Approx</a:t>
            </a:r>
            <a:r>
              <a:rPr lang="en-US" sz="1200" b="0" i="0" kern="1200" dirty="0">
                <a:solidFill>
                  <a:schemeClr val="tx1"/>
                </a:solidFill>
                <a:effectLst/>
                <a:latin typeface="+mn-lt"/>
                <a:ea typeface="+mn-ea"/>
                <a:cs typeface="+mn-cs"/>
              </a:rPr>
              <a:t> 25% have history of serious mental illness such as schizophrenia, bipolar disorder, depression, anxiety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Approx</a:t>
            </a:r>
            <a:r>
              <a:rPr lang="en-US" sz="1200" b="0" i="0" kern="1200" dirty="0">
                <a:solidFill>
                  <a:schemeClr val="tx1"/>
                </a:solidFill>
                <a:effectLst/>
                <a:latin typeface="+mn-lt"/>
                <a:ea typeface="+mn-ea"/>
                <a:cs typeface="+mn-cs"/>
              </a:rPr>
              <a:t> 2/3rds off treatment at time of incarceration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Substance use disorders also prevalent in the jail and prison population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Estimated 65% of US prison population has active SUD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Another 20% did not meet official criteria for SUD but were substance affected at time of their offense.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 these conditions could go untreated in the correctional setting-very few individuals get access to appropriate treatment for SUD especially treatment for opioid use disorder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Legislation in MA in 2018 has changed this a bit,</a:t>
            </a:r>
            <a:r>
              <a:rPr lang="en-US" sz="1200" b="0" i="0" kern="1200" baseline="0" dirty="0">
                <a:solidFill>
                  <a:schemeClr val="tx1"/>
                </a:solidFill>
                <a:effectLst/>
                <a:latin typeface="+mn-lt"/>
                <a:ea typeface="+mn-ea"/>
                <a:cs typeface="+mn-cs"/>
              </a:rPr>
              <a:t> this legislation created pilot programs that would offer all three modalities of treatment for OUD albeit with some prerequisites that need to be met including having been on treatment in the community.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03749CC-426E-4170-9443-25AC590B0B24}" type="slidenum">
              <a:rPr lang="en-US" smtClean="0"/>
              <a:t>14</a:t>
            </a:fld>
            <a:endParaRPr lang="en-US"/>
          </a:p>
        </p:txBody>
      </p:sp>
    </p:spTree>
    <p:extLst>
      <p:ext uri="{BB962C8B-B14F-4D97-AF65-F5344CB8AC3E}">
        <p14:creationId xmlns:p14="http://schemas.microsoft.com/office/powerpoint/2010/main" val="1460997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ample evidence on the benefits of MOUD in correctional facilities</a:t>
            </a:r>
          </a:p>
          <a:p>
            <a:r>
              <a:rPr lang="en-US" dirty="0"/>
              <a:t>Improves engagement in treatment, decreases mortality and risky behaviors that contribute to addiction related </a:t>
            </a:r>
            <a:r>
              <a:rPr lang="en-US" dirty="0" err="1"/>
              <a:t>cormorbidities</a:t>
            </a:r>
            <a:r>
              <a:rPr lang="en-US" dirty="0"/>
              <a:t> such as HIV</a:t>
            </a:r>
          </a:p>
          <a:p>
            <a:endParaRPr lang="en-US" dirty="0"/>
          </a:p>
          <a:p>
            <a:r>
              <a:rPr lang="en-US" dirty="0"/>
              <a:t>Most recently a study by Chatterjee et al in JAMA Network open showed an economic evaluation and simulated model in cost effectiveness and quality adjusted life years </a:t>
            </a:r>
          </a:p>
          <a:p>
            <a:r>
              <a:rPr lang="en-US" sz="1200" b="0" i="0" u="none" strike="noStrike" kern="1200" dirty="0">
                <a:solidFill>
                  <a:schemeClr val="tx1"/>
                </a:solidFill>
                <a:effectLst/>
                <a:latin typeface="+mn-lt"/>
                <a:ea typeface="+mn-ea"/>
                <a:cs typeface="+mn-cs"/>
              </a:rPr>
              <a:t>The findings suggest that offering 3 MOUDs during incarceration is a life-saving, cost-effective intervention.</a:t>
            </a:r>
            <a:endParaRPr lang="en-US" dirty="0"/>
          </a:p>
        </p:txBody>
      </p:sp>
      <p:sp>
        <p:nvSpPr>
          <p:cNvPr id="4" name="Slide Number Placeholder 3"/>
          <p:cNvSpPr>
            <a:spLocks noGrp="1"/>
          </p:cNvSpPr>
          <p:nvPr>
            <p:ph type="sldNum" sz="quarter" idx="5"/>
          </p:nvPr>
        </p:nvSpPr>
        <p:spPr/>
        <p:txBody>
          <a:bodyPr/>
          <a:lstStyle/>
          <a:p>
            <a:fld id="{2A22E6C8-6AF0-45C9-B15D-0A244EFC4382}" type="slidenum">
              <a:rPr lang="en-US" smtClean="0"/>
              <a:t>15</a:t>
            </a:fld>
            <a:endParaRPr lang="en-US"/>
          </a:p>
        </p:txBody>
      </p:sp>
    </p:spTree>
    <p:extLst>
      <p:ext uri="{BB962C8B-B14F-4D97-AF65-F5344CB8AC3E}">
        <p14:creationId xmlns:p14="http://schemas.microsoft.com/office/powerpoint/2010/main" val="2109613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 study by the NIH Heal Initiative identified significant barriers and facilitators that impede access to MOUD is US jails.</a:t>
            </a:r>
          </a:p>
          <a:p>
            <a:r>
              <a:rPr lang="en-US" dirty="0"/>
              <a:t>Although 92% of jails provide at least one from of MOUD only 43% provide all three forms of MOUD</a:t>
            </a:r>
          </a:p>
          <a:p>
            <a:endParaRPr lang="en-US" dirty="0"/>
          </a:p>
          <a:p>
            <a:r>
              <a:rPr lang="en-US" dirty="0"/>
              <a:t>Most jails limit provision of medications to certain groups </a:t>
            </a:r>
          </a:p>
          <a:p>
            <a:r>
              <a:rPr lang="en-US" dirty="0"/>
              <a:t>Some challenges listed on this graph per medication modality </a:t>
            </a:r>
          </a:p>
          <a:p>
            <a:endParaRPr lang="en-US" dirty="0"/>
          </a:p>
          <a:p>
            <a:r>
              <a:rPr lang="en-US" dirty="0"/>
              <a:t>Funding a big issue</a:t>
            </a:r>
          </a:p>
          <a:p>
            <a:r>
              <a:rPr lang="en-US" dirty="0"/>
              <a:t>Stigma and concern for diversion</a:t>
            </a:r>
          </a:p>
          <a:p>
            <a:endParaRPr lang="en-US" dirty="0"/>
          </a:p>
          <a:p>
            <a:r>
              <a:rPr lang="en-US" dirty="0"/>
              <a:t>Key Takeaways:</a:t>
            </a:r>
          </a:p>
          <a:p>
            <a:br>
              <a:rPr lang="en-US" dirty="0"/>
            </a:br>
            <a:r>
              <a:rPr lang="en-US" dirty="0"/>
              <a:t>1. </a:t>
            </a:r>
            <a:r>
              <a:rPr lang="en-US" dirty="0">
                <a:effectLst/>
              </a:rPr>
              <a:t>20% of jails provide MOUD to anyone who is assessed with OUD, yet in fewer than half (43%) of the jails were all three FDA-approved medications available </a:t>
            </a:r>
          </a:p>
          <a:p>
            <a:r>
              <a:rPr lang="en-US" dirty="0">
                <a:effectLst/>
              </a:rPr>
              <a:t>2. The highest needs among jails are additional funds to cover the cost of medications and clinical staff to administer and monitor MOUD.</a:t>
            </a:r>
          </a:p>
          <a:p>
            <a:r>
              <a:rPr lang="en-US" dirty="0">
                <a:effectLst/>
              </a:rPr>
              <a:t>3. Jails' second highest needs are resources to support and ensure continuity of care during reentry. </a:t>
            </a:r>
          </a:p>
          <a:p>
            <a:r>
              <a:rPr lang="en-US" dirty="0">
                <a:effectLst/>
              </a:rPr>
              <a:t>4. Other needs include educating state/local policymakers, correctional staff, and the general public, and logistical support to help minimize diversion and establish systems to screen individuals for OUD.</a:t>
            </a:r>
            <a:endParaRPr lang="en-US" dirty="0"/>
          </a:p>
        </p:txBody>
      </p:sp>
      <p:sp>
        <p:nvSpPr>
          <p:cNvPr id="4" name="Slide Number Placeholder 3"/>
          <p:cNvSpPr>
            <a:spLocks noGrp="1"/>
          </p:cNvSpPr>
          <p:nvPr>
            <p:ph type="sldNum" sz="quarter" idx="5"/>
          </p:nvPr>
        </p:nvSpPr>
        <p:spPr/>
        <p:txBody>
          <a:bodyPr/>
          <a:lstStyle/>
          <a:p>
            <a:fld id="{603749CC-426E-4170-9443-25AC590B0B24}" type="slidenum">
              <a:rPr lang="en-US" smtClean="0"/>
              <a:t>16</a:t>
            </a:fld>
            <a:endParaRPr lang="en-US"/>
          </a:p>
        </p:txBody>
      </p:sp>
    </p:spTree>
    <p:extLst>
      <p:ext uri="{BB962C8B-B14F-4D97-AF65-F5344CB8AC3E}">
        <p14:creationId xmlns:p14="http://schemas.microsoft.com/office/powerpoint/2010/main" val="3353065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When we look a chronic and communicable diseases-</a:t>
            </a:r>
            <a:r>
              <a:rPr lang="en-US" sz="1200" b="0" i="0" kern="1200" dirty="0" err="1">
                <a:solidFill>
                  <a:schemeClr val="tx1"/>
                </a:solidFill>
                <a:effectLst/>
                <a:latin typeface="+mn-lt"/>
                <a:ea typeface="+mn-ea"/>
                <a:cs typeface="+mn-cs"/>
              </a:rPr>
              <a:t>Approx</a:t>
            </a:r>
            <a:r>
              <a:rPr lang="en-US" sz="1200" b="0" i="0" kern="1200" dirty="0">
                <a:solidFill>
                  <a:schemeClr val="tx1"/>
                </a:solidFill>
                <a:effectLst/>
                <a:latin typeface="+mn-lt"/>
                <a:ea typeface="+mn-ea"/>
                <a:cs typeface="+mn-cs"/>
              </a:rPr>
              <a:t> 40% of total prison and jail population have a current chronic medical conditions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Communicable/infectious diseases prevalent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HIV-high rates compared to general population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HCV</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Studies have shown 16-41% of individuals who are incarcerated carry HCV antibodies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12-31% have advanced/chronic infection </a:t>
            </a:r>
          </a:p>
        </p:txBody>
      </p:sp>
      <p:sp>
        <p:nvSpPr>
          <p:cNvPr id="4" name="Slide Number Placeholder 3"/>
          <p:cNvSpPr>
            <a:spLocks noGrp="1"/>
          </p:cNvSpPr>
          <p:nvPr>
            <p:ph type="sldNum" sz="quarter" idx="10"/>
          </p:nvPr>
        </p:nvSpPr>
        <p:spPr/>
        <p:txBody>
          <a:bodyPr/>
          <a:lstStyle/>
          <a:p>
            <a:fld id="{603749CC-426E-4170-9443-25AC590B0B24}" type="slidenum">
              <a:rPr lang="en-US" smtClean="0"/>
              <a:t>17</a:t>
            </a:fld>
            <a:endParaRPr lang="en-US"/>
          </a:p>
        </p:txBody>
      </p:sp>
    </p:spTree>
    <p:extLst>
      <p:ext uri="{BB962C8B-B14F-4D97-AF65-F5344CB8AC3E}">
        <p14:creationId xmlns:p14="http://schemas.microsoft.com/office/powerpoint/2010/main" val="4293648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Incarceration has an impact on mortality.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chart demonstrates the dose response time served in prison on mortality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As you see there is a linear association-for every 1 year served life expectancy was reduced by 2 years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03749CC-426E-4170-9443-25AC590B0B24}" type="slidenum">
              <a:rPr lang="en-US" smtClean="0"/>
              <a:t>18</a:t>
            </a:fld>
            <a:endParaRPr lang="en-US"/>
          </a:p>
        </p:txBody>
      </p:sp>
    </p:spTree>
    <p:extLst>
      <p:ext uri="{BB962C8B-B14F-4D97-AF65-F5344CB8AC3E}">
        <p14:creationId xmlns:p14="http://schemas.microsoft.com/office/powerpoint/2010/main" val="2001204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95% of individuals who are incarcerated will eventually be released sent back to their communities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This period has been determined to be a risky period with increase risk for morbidity and mortality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endParaRPr lang="en-US" dirty="0"/>
          </a:p>
          <a:p>
            <a:r>
              <a:rPr lang="en-US" dirty="0"/>
              <a:t> </a:t>
            </a:r>
          </a:p>
        </p:txBody>
      </p:sp>
      <p:sp>
        <p:nvSpPr>
          <p:cNvPr id="4" name="Slide Number Placeholder 3"/>
          <p:cNvSpPr>
            <a:spLocks noGrp="1"/>
          </p:cNvSpPr>
          <p:nvPr>
            <p:ph type="sldNum" sz="quarter" idx="5"/>
          </p:nvPr>
        </p:nvSpPr>
        <p:spPr/>
        <p:txBody>
          <a:bodyPr/>
          <a:lstStyle/>
          <a:p>
            <a:fld id="{603749CC-426E-4170-9443-25AC590B0B24}" type="slidenum">
              <a:rPr lang="en-US" smtClean="0"/>
              <a:t>19</a:t>
            </a:fld>
            <a:endParaRPr lang="en-US"/>
          </a:p>
        </p:txBody>
      </p:sp>
    </p:spTree>
    <p:extLst>
      <p:ext uri="{BB962C8B-B14F-4D97-AF65-F5344CB8AC3E}">
        <p14:creationId xmlns:p14="http://schemas.microsoft.com/office/powerpoint/2010/main" val="2486121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3749CC-426E-4170-9443-25AC590B0B24}" type="slidenum">
              <a:rPr lang="en-US" smtClean="0"/>
              <a:t>2</a:t>
            </a:fld>
            <a:endParaRPr lang="en-US"/>
          </a:p>
        </p:txBody>
      </p:sp>
    </p:spTree>
    <p:extLst>
      <p:ext uri="{BB962C8B-B14F-4D97-AF65-F5344CB8AC3E}">
        <p14:creationId xmlns:p14="http://schemas.microsoft.com/office/powerpoint/2010/main" val="614970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First I want to highlight the significant risk to mortality that the re-entry period has</a:t>
            </a:r>
          </a:p>
          <a:p>
            <a:r>
              <a:rPr lang="en-US" sz="1200" b="0" i="0" kern="1200" dirty="0">
                <a:solidFill>
                  <a:schemeClr val="tx1"/>
                </a:solidFill>
                <a:effectLst/>
                <a:latin typeface="+mn-lt"/>
                <a:ea typeface="+mn-ea"/>
                <a:cs typeface="+mn-cs"/>
              </a:rPr>
              <a:t>This was a study looking at the mortality risk of individuals being released from WA State prisons</a:t>
            </a:r>
          </a:p>
          <a:p>
            <a:r>
              <a:rPr lang="en-US" sz="1200" b="0" i="0" kern="1200" dirty="0">
                <a:solidFill>
                  <a:schemeClr val="tx1"/>
                </a:solidFill>
                <a:effectLst/>
                <a:latin typeface="+mn-lt"/>
                <a:ea typeface="+mn-ea"/>
                <a:cs typeface="+mn-cs"/>
              </a:rPr>
              <a:t>What they found was overall the adjusted risk of death 3.5 times higher in former inmates compared to general population </a:t>
            </a:r>
          </a:p>
          <a:p>
            <a:r>
              <a:rPr lang="en-US" sz="1200" b="0" i="0" kern="1200" dirty="0">
                <a:solidFill>
                  <a:schemeClr val="tx1"/>
                </a:solidFill>
                <a:effectLst/>
                <a:latin typeface="+mn-lt"/>
                <a:ea typeface="+mn-ea"/>
                <a:cs typeface="+mn-cs"/>
              </a:rPr>
              <a:t>With the first two weeks being the riskiest having a 12.7 times increase risk of death</a:t>
            </a:r>
          </a:p>
        </p:txBody>
      </p:sp>
      <p:sp>
        <p:nvSpPr>
          <p:cNvPr id="4" name="Slide Number Placeholder 3"/>
          <p:cNvSpPr>
            <a:spLocks noGrp="1"/>
          </p:cNvSpPr>
          <p:nvPr>
            <p:ph type="sldNum" sz="quarter" idx="10"/>
          </p:nvPr>
        </p:nvSpPr>
        <p:spPr/>
        <p:txBody>
          <a:bodyPr/>
          <a:lstStyle/>
          <a:p>
            <a:fld id="{603749CC-426E-4170-9443-25AC590B0B24}" type="slidenum">
              <a:rPr lang="en-US" smtClean="0"/>
              <a:t>20</a:t>
            </a:fld>
            <a:endParaRPr lang="en-US"/>
          </a:p>
        </p:txBody>
      </p:sp>
    </p:spTree>
    <p:extLst>
      <p:ext uri="{BB962C8B-B14F-4D97-AF65-F5344CB8AC3E}">
        <p14:creationId xmlns:p14="http://schemas.microsoft.com/office/powerpoint/2010/main" val="2598956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Next looing at causes</a:t>
            </a:r>
          </a:p>
          <a:p>
            <a:r>
              <a:rPr lang="en-US" sz="1200" b="0" i="0" kern="1200" dirty="0">
                <a:solidFill>
                  <a:schemeClr val="tx1"/>
                </a:solidFill>
                <a:effectLst/>
                <a:latin typeface="+mn-lt"/>
                <a:ea typeface="+mn-ea"/>
                <a:cs typeface="+mn-cs"/>
              </a:rPr>
              <a:t>Drug overdose was the top cause </a:t>
            </a:r>
          </a:p>
          <a:p>
            <a:r>
              <a:rPr lang="en-US" sz="1200" b="0" i="0" kern="1200" dirty="0">
                <a:solidFill>
                  <a:schemeClr val="tx1"/>
                </a:solidFill>
                <a:effectLst/>
                <a:latin typeface="+mn-lt"/>
                <a:ea typeface="+mn-ea"/>
                <a:cs typeface="+mn-cs"/>
              </a:rPr>
              <a:t>Overall 12.2 x higher with 129 x higher in the first two weeks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Not</a:t>
            </a:r>
            <a:r>
              <a:rPr lang="en-US" sz="1200" b="0" i="0" kern="1200" baseline="0" dirty="0">
                <a:solidFill>
                  <a:schemeClr val="tx1"/>
                </a:solidFill>
                <a:effectLst/>
                <a:latin typeface="+mn-lt"/>
                <a:ea typeface="+mn-ea"/>
                <a:cs typeface="+mn-cs"/>
              </a:rPr>
              <a:t> only did this study highlight this very risky period during re-entry but highlighted an opportunity for innovation and intervention </a:t>
            </a:r>
          </a:p>
          <a:p>
            <a:endParaRPr lang="en-US" sz="1200" b="0" i="0" kern="1200" baseline="0" dirty="0">
              <a:solidFill>
                <a:schemeClr val="tx1"/>
              </a:solidFill>
              <a:effectLst/>
              <a:latin typeface="+mn-lt"/>
              <a:ea typeface="+mn-ea"/>
              <a:cs typeface="+mn-cs"/>
            </a:endParaRPr>
          </a:p>
          <a:p>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03749CC-426E-4170-9443-25AC590B0B24}" type="slidenum">
              <a:rPr lang="en-US" smtClean="0"/>
              <a:t>21</a:t>
            </a:fld>
            <a:endParaRPr lang="en-US"/>
          </a:p>
        </p:txBody>
      </p:sp>
    </p:spTree>
    <p:extLst>
      <p:ext uri="{BB962C8B-B14F-4D97-AF65-F5344CB8AC3E}">
        <p14:creationId xmlns:p14="http://schemas.microsoft.com/office/powerpoint/2010/main" val="361460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So how can we rethink care for this population when they transition back to the health care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endParaRPr lang="en-US" dirty="0"/>
          </a:p>
          <a:p>
            <a:r>
              <a:rPr lang="en-US" dirty="0"/>
              <a:t> </a:t>
            </a:r>
          </a:p>
        </p:txBody>
      </p:sp>
      <p:sp>
        <p:nvSpPr>
          <p:cNvPr id="4" name="Slide Number Placeholder 3"/>
          <p:cNvSpPr>
            <a:spLocks noGrp="1"/>
          </p:cNvSpPr>
          <p:nvPr>
            <p:ph type="sldNum" sz="quarter" idx="5"/>
          </p:nvPr>
        </p:nvSpPr>
        <p:spPr/>
        <p:txBody>
          <a:bodyPr/>
          <a:lstStyle/>
          <a:p>
            <a:fld id="{603749CC-426E-4170-9443-25AC590B0B24}" type="slidenum">
              <a:rPr lang="en-US" smtClean="0"/>
              <a:t>22</a:t>
            </a:fld>
            <a:endParaRPr lang="en-US"/>
          </a:p>
        </p:txBody>
      </p:sp>
    </p:spTree>
    <p:extLst>
      <p:ext uri="{BB962C8B-B14F-4D97-AF65-F5344CB8AC3E}">
        <p14:creationId xmlns:p14="http://schemas.microsoft.com/office/powerpoint/2010/main" val="1391054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highlight </a:t>
            </a:r>
            <a:r>
              <a:rPr lang="en-US" baseline="0" dirty="0"/>
              <a:t>a model of care that was established in 2006 in San Francisco-Transition clinic model</a:t>
            </a:r>
          </a:p>
          <a:p>
            <a:r>
              <a:rPr lang="en-US" baseline="0" dirty="0"/>
              <a:t>This clinic was created to provide transitional and primary care and case management for individuals returning to the community from correctional institution. </a:t>
            </a:r>
          </a:p>
          <a:p>
            <a:endParaRPr lang="en-US" baseline="0" dirty="0"/>
          </a:p>
          <a:p>
            <a:r>
              <a:rPr lang="en-US" baseline="0" dirty="0"/>
              <a:t>The aim of the clinic is to provide patient centered primary care </a:t>
            </a:r>
          </a:p>
          <a:p>
            <a:r>
              <a:rPr lang="en-US" baseline="0" dirty="0"/>
              <a:t>It’s a collaboration among primary care providers and correctional partners to ensure linkage and continuity of care</a:t>
            </a:r>
          </a:p>
          <a:p>
            <a:r>
              <a:rPr lang="en-US" baseline="0" dirty="0"/>
              <a:t>Close partnerships with local re-entry and social services organizations to address SDOH</a:t>
            </a:r>
          </a:p>
          <a:p>
            <a:r>
              <a:rPr lang="en-US" baseline="0" dirty="0"/>
              <a:t>The innovative part of this clinic is the use of a community health worker who is a person  with lived experience of criminal justice involvement-this person is integrated into the medical team </a:t>
            </a:r>
          </a:p>
          <a:p>
            <a:r>
              <a:rPr lang="en-US" baseline="0" dirty="0"/>
              <a:t>CHW-connect patients with health and social services in a culturally appropriate fashion </a:t>
            </a:r>
            <a:endParaRPr lang="en-US" dirty="0"/>
          </a:p>
        </p:txBody>
      </p:sp>
      <p:sp>
        <p:nvSpPr>
          <p:cNvPr id="4" name="Slide Number Placeholder 3"/>
          <p:cNvSpPr>
            <a:spLocks noGrp="1"/>
          </p:cNvSpPr>
          <p:nvPr>
            <p:ph type="sldNum" sz="quarter" idx="10"/>
          </p:nvPr>
        </p:nvSpPr>
        <p:spPr/>
        <p:txBody>
          <a:bodyPr/>
          <a:lstStyle/>
          <a:p>
            <a:fld id="{603749CC-426E-4170-9443-25AC590B0B24}" type="slidenum">
              <a:rPr lang="en-US" smtClean="0"/>
              <a:t>23</a:t>
            </a:fld>
            <a:endParaRPr lang="en-US"/>
          </a:p>
        </p:txBody>
      </p:sp>
    </p:spTree>
    <p:extLst>
      <p:ext uri="{BB962C8B-B14F-4D97-AF65-F5344CB8AC3E}">
        <p14:creationId xmlns:p14="http://schemas.microsoft.com/office/powerpoint/2010/main" val="23105104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Prior studies</a:t>
            </a:r>
            <a:r>
              <a:rPr lang="en-US" b="1" baseline="0" dirty="0"/>
              <a:t> have shown high ER utilization by individuals recently transitioning out of incarceration and former prisoners have a high hospitalization rate</a:t>
            </a:r>
          </a:p>
          <a:p>
            <a:endParaRPr lang="en-US" b="1" dirty="0"/>
          </a:p>
          <a:p>
            <a:r>
              <a:rPr lang="en-US" b="1" baseline="0" dirty="0"/>
              <a:t>A study done looking at this Transition clinic model compared to expedited primary care within 2 weeks of release to see if it improved health care utilization</a:t>
            </a:r>
          </a:p>
          <a:p>
            <a:endParaRPr lang="en-US" b="1" baseline="0" dirty="0"/>
          </a:p>
          <a:p>
            <a:r>
              <a:rPr lang="en-US" b="1" baseline="0" dirty="0"/>
              <a:t>They found that the ED utilization was significantly lower (approx. 15%)  in Transitions clinic group than expedited primary care –highlighting that a program tailored/culturally adapted to former prisoners could decrease unnecessary ER utilization </a:t>
            </a:r>
          </a:p>
          <a:p>
            <a:endParaRPr lang="en-US" baseline="0" dirty="0"/>
          </a:p>
          <a:p>
            <a:r>
              <a:rPr lang="en-US" dirty="0"/>
              <a:t>200 recently released prisoners who had chronic medical conditions or &gt;50 years</a:t>
            </a:r>
          </a:p>
          <a:p>
            <a:r>
              <a:rPr lang="en-US" dirty="0"/>
              <a:t>Randomized to Transitions Clinic: PCP and CHW vs. Expedited primary care apt (within 2 weeks)</a:t>
            </a:r>
          </a:p>
          <a:p>
            <a:r>
              <a:rPr lang="en-US" dirty="0"/>
              <a:t>Outcomes: </a:t>
            </a:r>
          </a:p>
          <a:p>
            <a:pPr lvl="1"/>
            <a:r>
              <a:rPr lang="en-US" dirty="0"/>
              <a:t>Primary care utilization (2 or more visits to assigned primary care clinic)</a:t>
            </a:r>
          </a:p>
          <a:p>
            <a:pPr lvl="1"/>
            <a:r>
              <a:rPr lang="en-US" dirty="0"/>
              <a:t>ED utilization</a:t>
            </a:r>
          </a:p>
          <a:p>
            <a:r>
              <a:rPr lang="en-US" dirty="0"/>
              <a:t>Results:</a:t>
            </a:r>
          </a:p>
          <a:p>
            <a:pPr lvl="1"/>
            <a:r>
              <a:rPr lang="en-US" dirty="0"/>
              <a:t>Similar rates of primary care utilization (37.7% vs 47.1%; p = .18)</a:t>
            </a:r>
          </a:p>
          <a:p>
            <a:pPr lvl="1"/>
            <a:r>
              <a:rPr lang="en-US" dirty="0"/>
              <a:t>Transitions Clinic participants had lower rates of ED utilization </a:t>
            </a:r>
            <a:r>
              <a:rPr lang="sv-SE" dirty="0"/>
              <a:t>(25.5% vs 39.2%; p = .04).</a:t>
            </a:r>
          </a:p>
          <a:p>
            <a:r>
              <a:rPr lang="en-US" dirty="0"/>
              <a:t>Conclusions:</a:t>
            </a:r>
          </a:p>
          <a:p>
            <a:pPr lvl="1"/>
            <a:r>
              <a:rPr lang="en-US" dirty="0"/>
              <a:t>Prisoners with chronic medical disease will engage in primary care if given early access</a:t>
            </a:r>
          </a:p>
          <a:p>
            <a:pPr lvl="1"/>
            <a:r>
              <a:rPr lang="en-US" dirty="0"/>
              <a:t>Program specifically tailored to prisoners decreases ED utilization </a:t>
            </a:r>
          </a:p>
          <a:p>
            <a:endParaRPr lang="en-US" dirty="0"/>
          </a:p>
          <a:p>
            <a:r>
              <a:rPr lang="en-US" dirty="0"/>
              <a:t>Limitations: </a:t>
            </a:r>
          </a:p>
          <a:p>
            <a:r>
              <a:rPr lang="en-US" dirty="0"/>
              <a:t>Small sample size</a:t>
            </a:r>
          </a:p>
          <a:p>
            <a:r>
              <a:rPr lang="en-US" dirty="0"/>
              <a:t>One community health</a:t>
            </a:r>
            <a:r>
              <a:rPr lang="en-US" baseline="0" dirty="0"/>
              <a:t> worker</a:t>
            </a:r>
          </a:p>
          <a:p>
            <a:r>
              <a:rPr lang="en-US" baseline="0" dirty="0"/>
              <a:t>Still had measurable impact on ED use </a:t>
            </a:r>
            <a:endParaRPr lang="en-US" dirty="0"/>
          </a:p>
          <a:p>
            <a:endParaRPr lang="en-US" dirty="0"/>
          </a:p>
        </p:txBody>
      </p:sp>
      <p:sp>
        <p:nvSpPr>
          <p:cNvPr id="4" name="Slide Number Placeholder 3"/>
          <p:cNvSpPr>
            <a:spLocks noGrp="1"/>
          </p:cNvSpPr>
          <p:nvPr>
            <p:ph type="sldNum" sz="quarter" idx="10"/>
          </p:nvPr>
        </p:nvSpPr>
        <p:spPr/>
        <p:txBody>
          <a:bodyPr/>
          <a:lstStyle/>
          <a:p>
            <a:fld id="{CC6B309A-3F94-44FD-9A9C-2818505F9014}" type="slidenum">
              <a:rPr lang="en-US" smtClean="0"/>
              <a:t>24</a:t>
            </a:fld>
            <a:endParaRPr lang="en-US"/>
          </a:p>
        </p:txBody>
      </p:sp>
    </p:spTree>
    <p:extLst>
      <p:ext uri="{BB962C8B-B14F-4D97-AF65-F5344CB8AC3E}">
        <p14:creationId xmlns:p14="http://schemas.microsoft.com/office/powerpoint/2010/main" val="10357396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Another study looking at this Transition clinic model on impact on health outcomes retention </a:t>
            </a:r>
          </a:p>
          <a:p>
            <a:r>
              <a:rPr lang="en-US" sz="1200" b="1" i="0" u="none" strike="noStrike" kern="1200" baseline="0" dirty="0">
                <a:solidFill>
                  <a:schemeClr val="tx1"/>
                </a:solidFill>
                <a:latin typeface="+mn-lt"/>
                <a:ea typeface="+mn-ea"/>
                <a:cs typeface="+mn-cs"/>
              </a:rPr>
              <a:t>They looked at individuals with HIV, HTN, OUD, and DM Main outcome was 6 month retention and chronic disease control </a:t>
            </a:r>
          </a:p>
          <a:p>
            <a:r>
              <a:rPr lang="en-US" sz="1200" b="1" i="0" u="none" strike="noStrike" kern="1200" baseline="0" dirty="0">
                <a:solidFill>
                  <a:schemeClr val="tx1"/>
                </a:solidFill>
                <a:latin typeface="+mn-lt"/>
                <a:ea typeface="+mn-ea"/>
                <a:cs typeface="+mn-cs"/>
              </a:rPr>
              <a:t>Results of this study showed that the group with HIV had better retention, treatment adherence, and controlled Viral loads</a:t>
            </a:r>
          </a:p>
          <a:p>
            <a:r>
              <a:rPr lang="en-US" sz="1200" b="1" i="0" u="none" strike="noStrike" kern="1200" baseline="0" dirty="0">
                <a:solidFill>
                  <a:schemeClr val="tx1"/>
                </a:solidFill>
                <a:latin typeface="+mn-lt"/>
                <a:ea typeface="+mn-ea"/>
                <a:cs typeface="+mn-cs"/>
              </a:rPr>
              <a:t>Compared to those with DM, HTN, OUD</a:t>
            </a:r>
          </a:p>
          <a:p>
            <a:r>
              <a:rPr lang="en-US" sz="1200" b="1" i="0" u="none" strike="noStrike" kern="1200" baseline="0" dirty="0">
                <a:solidFill>
                  <a:schemeClr val="tx1"/>
                </a:solidFill>
                <a:latin typeface="+mn-lt"/>
                <a:ea typeface="+mn-ea"/>
                <a:cs typeface="+mn-cs"/>
              </a:rPr>
              <a:t>They determine the difference in retention and outcomes in HIV group likely due to increase access to case management services that may not be available for non HIV patients</a:t>
            </a:r>
          </a:p>
          <a:p>
            <a:r>
              <a:rPr lang="en-US" sz="1200" b="1" i="0" u="none" strike="noStrike" kern="1200" baseline="0" dirty="0">
                <a:solidFill>
                  <a:schemeClr val="tx1"/>
                </a:solidFill>
                <a:latin typeface="+mn-lt"/>
                <a:ea typeface="+mn-ea"/>
                <a:cs typeface="+mn-cs"/>
              </a:rPr>
              <a:t>They concluded that although access to medical care is necessary it is not sufficient to control chronic health conditions-need to address social conditions/SDOH to improve health</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C6B309A-3F94-44FD-9A9C-2818505F9014}" type="slidenum">
              <a:rPr lang="en-US" smtClean="0"/>
              <a:t>25</a:t>
            </a:fld>
            <a:endParaRPr lang="en-US"/>
          </a:p>
        </p:txBody>
      </p:sp>
    </p:spTree>
    <p:extLst>
      <p:ext uri="{BB962C8B-B14F-4D97-AF65-F5344CB8AC3E}">
        <p14:creationId xmlns:p14="http://schemas.microsoft.com/office/powerpoint/2010/main" val="242708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Addressing incarceration as a social determinant of health has often been overlooked</a:t>
            </a:r>
          </a:p>
          <a:p>
            <a:r>
              <a:rPr lang="en-US" dirty="0"/>
              <a:t>Physicians rarely receive training specific to the needs of this population</a:t>
            </a:r>
          </a:p>
          <a:p>
            <a:r>
              <a:rPr lang="en-US" dirty="0"/>
              <a:t>There is high prevalence of criminal justice involvement in many communities served by academic medical centers.</a:t>
            </a:r>
          </a:p>
          <a:p>
            <a:endParaRPr lang="en-US" dirty="0"/>
          </a:p>
          <a:p>
            <a:r>
              <a:rPr lang="en-US" dirty="0"/>
              <a:t>Left: A study in 2001 surveyed residency directors in various subspecialties found that only </a:t>
            </a:r>
            <a:r>
              <a:rPr lang="en-US" b="1" dirty="0"/>
              <a:t>14 percent of programs </a:t>
            </a:r>
            <a:r>
              <a:rPr lang="en-US" dirty="0"/>
              <a:t>offer lectures or conferences about healthcare of individuals with criminal justice involvement. </a:t>
            </a:r>
          </a:p>
          <a:p>
            <a:r>
              <a:rPr lang="en-US" dirty="0"/>
              <a:t>Right: Article in the AMA Journal of Ethics came out in 2017 highlighting  the need for education for medical trainees in the health care for individuals with criminal justice involvement. </a:t>
            </a:r>
          </a:p>
          <a:p>
            <a:r>
              <a:rPr lang="en-US" dirty="0"/>
              <a:t>More training can benefit patients and communities,</a:t>
            </a:r>
            <a:r>
              <a:rPr lang="en-US" baseline="0" dirty="0"/>
              <a:t> helps</a:t>
            </a:r>
            <a:r>
              <a:rPr lang="en-US" dirty="0"/>
              <a:t> improve the care provided to individuals and engages medical professionals in advocacy and criminal justice reform to help combat this public health crisis of</a:t>
            </a:r>
            <a:r>
              <a:rPr lang="en-US" baseline="0" dirty="0"/>
              <a:t> </a:t>
            </a:r>
            <a:r>
              <a:rPr lang="en-US" dirty="0"/>
              <a:t>mass incarceration. </a:t>
            </a:r>
          </a:p>
          <a:p>
            <a:r>
              <a:rPr lang="en-US" dirty="0"/>
              <a:t>This is where you come in as future chief residents and faculty that will be implementing new clinical innovations/curriculum on addition don’t forget to incorporate the impact this system has on patient/care</a:t>
            </a:r>
          </a:p>
          <a:p>
            <a:endParaRPr lang="en-US" dirty="0"/>
          </a:p>
        </p:txBody>
      </p:sp>
      <p:sp>
        <p:nvSpPr>
          <p:cNvPr id="4" name="Slide Number Placeholder 3"/>
          <p:cNvSpPr>
            <a:spLocks noGrp="1"/>
          </p:cNvSpPr>
          <p:nvPr>
            <p:ph type="sldNum" sz="quarter" idx="10"/>
          </p:nvPr>
        </p:nvSpPr>
        <p:spPr/>
        <p:txBody>
          <a:bodyPr/>
          <a:lstStyle/>
          <a:p>
            <a:fld id="{603749CC-426E-4170-9443-25AC590B0B24}" type="slidenum">
              <a:rPr lang="en-US" smtClean="0"/>
              <a:t>26</a:t>
            </a:fld>
            <a:endParaRPr lang="en-US"/>
          </a:p>
        </p:txBody>
      </p:sp>
    </p:spTree>
    <p:extLst>
      <p:ext uri="{BB962C8B-B14F-4D97-AF65-F5344CB8AC3E}">
        <p14:creationId xmlns:p14="http://schemas.microsoft.com/office/powerpoint/2010/main" val="38792252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hope this presentation has provided you with an overview how the criminal justice system negatively impacts the health of patients especially those with substance use and behavioral health issues</a:t>
            </a:r>
          </a:p>
          <a:p>
            <a:r>
              <a:rPr lang="en-US" dirty="0"/>
              <a:t>Although individuals in the correctional system are the only group guaranteed access to health care in this society it does not mean they get appropriate care </a:t>
            </a:r>
          </a:p>
          <a:p>
            <a:r>
              <a:rPr lang="en-US" dirty="0"/>
              <a:t>We need to continue to improve the way we provide care for this population especially during the risky re-entry period </a:t>
            </a:r>
          </a:p>
          <a:p>
            <a:r>
              <a:rPr lang="en-US" dirty="0"/>
              <a:t>As Clinicians/Educators/Researchers we can rethink care for this population and educate future physicians and all learn to use our voice to advocate for reform!</a:t>
            </a:r>
          </a:p>
          <a:p>
            <a:endParaRPr lang="en-US" dirty="0"/>
          </a:p>
        </p:txBody>
      </p:sp>
      <p:sp>
        <p:nvSpPr>
          <p:cNvPr id="4" name="Slide Number Placeholder 3"/>
          <p:cNvSpPr>
            <a:spLocks noGrp="1"/>
          </p:cNvSpPr>
          <p:nvPr>
            <p:ph type="sldNum" sz="quarter" idx="5"/>
          </p:nvPr>
        </p:nvSpPr>
        <p:spPr/>
        <p:txBody>
          <a:bodyPr/>
          <a:lstStyle/>
          <a:p>
            <a:fld id="{603749CC-426E-4170-9443-25AC590B0B24}" type="slidenum">
              <a:rPr lang="en-US" smtClean="0"/>
              <a:t>27</a:t>
            </a:fld>
            <a:endParaRPr lang="en-US"/>
          </a:p>
        </p:txBody>
      </p:sp>
    </p:spTree>
    <p:extLst>
      <p:ext uri="{BB962C8B-B14F-4D97-AF65-F5344CB8AC3E}">
        <p14:creationId xmlns:p14="http://schemas.microsoft.com/office/powerpoint/2010/main" val="32691782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3749CC-426E-4170-9443-25AC590B0B24}" type="slidenum">
              <a:rPr lang="en-US" smtClean="0"/>
              <a:t>28</a:t>
            </a:fld>
            <a:endParaRPr lang="en-US"/>
          </a:p>
        </p:txBody>
      </p:sp>
    </p:spTree>
    <p:extLst>
      <p:ext uri="{BB962C8B-B14F-4D97-AF65-F5344CB8AC3E}">
        <p14:creationId xmlns:p14="http://schemas.microsoft.com/office/powerpoint/2010/main" val="35540813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3749CC-426E-4170-9443-25AC590B0B24}" type="slidenum">
              <a:rPr lang="en-US" smtClean="0"/>
              <a:t>29</a:t>
            </a:fld>
            <a:endParaRPr lang="en-US"/>
          </a:p>
        </p:txBody>
      </p:sp>
    </p:spTree>
    <p:extLst>
      <p:ext uri="{BB962C8B-B14F-4D97-AF65-F5344CB8AC3E}">
        <p14:creationId xmlns:p14="http://schemas.microsoft.com/office/powerpoint/2010/main" val="2842959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this presentation:</a:t>
            </a:r>
          </a:p>
          <a:p>
            <a:r>
              <a:rPr lang="en-US" dirty="0"/>
              <a:t>We are going to talk about the correctional system</a:t>
            </a:r>
          </a:p>
          <a:p>
            <a:r>
              <a:rPr lang="en-US" dirty="0"/>
              <a:t>Mass incarceration and how it impacts the health of patients here at Boston Medical Center</a:t>
            </a:r>
          </a:p>
          <a:p>
            <a:r>
              <a:rPr lang="en-US" dirty="0"/>
              <a:t>How it impacts the social determinants of health</a:t>
            </a:r>
          </a:p>
          <a:p>
            <a:r>
              <a:rPr lang="en-US" dirty="0"/>
              <a:t>Discuss clinical efforts in this area </a:t>
            </a:r>
          </a:p>
        </p:txBody>
      </p:sp>
      <p:sp>
        <p:nvSpPr>
          <p:cNvPr id="4" name="Slide Number Placeholder 3"/>
          <p:cNvSpPr>
            <a:spLocks noGrp="1"/>
          </p:cNvSpPr>
          <p:nvPr>
            <p:ph type="sldNum" sz="quarter" idx="10"/>
          </p:nvPr>
        </p:nvSpPr>
        <p:spPr/>
        <p:txBody>
          <a:bodyPr/>
          <a:lstStyle/>
          <a:p>
            <a:fld id="{603749CC-426E-4170-9443-25AC590B0B24}" type="slidenum">
              <a:rPr lang="en-US" smtClean="0"/>
              <a:t>3</a:t>
            </a:fld>
            <a:endParaRPr lang="en-US"/>
          </a:p>
        </p:txBody>
      </p:sp>
    </p:spTree>
    <p:extLst>
      <p:ext uri="{BB962C8B-B14F-4D97-AF65-F5344CB8AC3E}">
        <p14:creationId xmlns:p14="http://schemas.microsoft.com/office/powerpoint/2010/main" val="12161429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3749CC-426E-4170-9443-25AC590B0B24}" type="slidenum">
              <a:rPr lang="en-US" smtClean="0"/>
              <a:t>30</a:t>
            </a:fld>
            <a:endParaRPr lang="en-US"/>
          </a:p>
        </p:txBody>
      </p:sp>
    </p:spTree>
    <p:extLst>
      <p:ext uri="{BB962C8B-B14F-4D97-AF65-F5344CB8AC3E}">
        <p14:creationId xmlns:p14="http://schemas.microsoft.com/office/powerpoint/2010/main" val="28429599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3749CC-426E-4170-9443-25AC590B0B24}" type="slidenum">
              <a:rPr lang="en-US" smtClean="0"/>
              <a:t>31</a:t>
            </a:fld>
            <a:endParaRPr lang="en-US"/>
          </a:p>
        </p:txBody>
      </p:sp>
    </p:spTree>
    <p:extLst>
      <p:ext uri="{BB962C8B-B14F-4D97-AF65-F5344CB8AC3E}">
        <p14:creationId xmlns:p14="http://schemas.microsoft.com/office/powerpoint/2010/main" val="2842959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at times use various  terms pertaining to the correctional system interchangeably that I want to define</a:t>
            </a:r>
          </a:p>
          <a:p>
            <a:r>
              <a:rPr lang="en-US" dirty="0"/>
              <a:t>Jail (house of corrections): short term, under one year for sentenced or people awaiting trial, local town, city, county oversight </a:t>
            </a:r>
          </a:p>
          <a:p>
            <a:r>
              <a:rPr lang="en-US" dirty="0"/>
              <a:t>Prison-sentenced to greater than one year, State and Federal oversight</a:t>
            </a:r>
          </a:p>
          <a:p>
            <a:endParaRPr lang="en-US" dirty="0"/>
          </a:p>
          <a:p>
            <a:r>
              <a:rPr lang="en-US" dirty="0"/>
              <a:t>Probation vs. Parole-stipulations required </a:t>
            </a:r>
          </a:p>
        </p:txBody>
      </p:sp>
      <p:sp>
        <p:nvSpPr>
          <p:cNvPr id="4" name="Slide Number Placeholder 3"/>
          <p:cNvSpPr>
            <a:spLocks noGrp="1"/>
          </p:cNvSpPr>
          <p:nvPr>
            <p:ph type="sldNum" sz="quarter" idx="5"/>
          </p:nvPr>
        </p:nvSpPr>
        <p:spPr/>
        <p:txBody>
          <a:bodyPr/>
          <a:lstStyle/>
          <a:p>
            <a:fld id="{603749CC-426E-4170-9443-25AC590B0B24}" type="slidenum">
              <a:rPr lang="en-US" smtClean="0"/>
              <a:t>4</a:t>
            </a:fld>
            <a:endParaRPr lang="en-US"/>
          </a:p>
        </p:txBody>
      </p:sp>
    </p:spTree>
    <p:extLst>
      <p:ext uri="{BB962C8B-B14F-4D97-AF65-F5344CB8AC3E}">
        <p14:creationId xmlns:p14="http://schemas.microsoft.com/office/powerpoint/2010/main" val="3036849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Beat Every Country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Olympic event-we would be winning the gold  </a:t>
            </a:r>
          </a:p>
        </p:txBody>
      </p:sp>
      <p:sp>
        <p:nvSpPr>
          <p:cNvPr id="4" name="Slide Number Placeholder 3"/>
          <p:cNvSpPr>
            <a:spLocks noGrp="1"/>
          </p:cNvSpPr>
          <p:nvPr>
            <p:ph type="sldNum" sz="quarter" idx="10"/>
          </p:nvPr>
        </p:nvSpPr>
        <p:spPr/>
        <p:txBody>
          <a:bodyPr/>
          <a:lstStyle/>
          <a:p>
            <a:fld id="{603749CC-426E-4170-9443-25AC590B0B24}" type="slidenum">
              <a:rPr lang="en-US" smtClean="0"/>
              <a:t>5</a:t>
            </a:fld>
            <a:endParaRPr lang="en-US"/>
          </a:p>
        </p:txBody>
      </p:sp>
    </p:spTree>
    <p:extLst>
      <p:ext uri="{BB962C8B-B14F-4D97-AF65-F5344CB8AC3E}">
        <p14:creationId xmlns:p14="http://schemas.microsoft.com/office/powerpoint/2010/main" val="2188587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People move in and out of the system everyday so very likely to come across a patient with history of criminal justice involvement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Jail in/out phenomenal is called jail churn</a:t>
            </a:r>
          </a:p>
          <a:p>
            <a:r>
              <a:rPr lang="en-US" sz="1200" b="0" i="0" kern="1200" dirty="0">
                <a:solidFill>
                  <a:schemeClr val="tx1"/>
                </a:solidFill>
                <a:effectLst/>
                <a:latin typeface="+mn-lt"/>
                <a:ea typeface="+mn-ea"/>
                <a:cs typeface="+mn-cs"/>
              </a:rPr>
              <a:t>As you can see majority of people in jails have not been convicted and are either awaiting trial or undergoing trial at this time</a:t>
            </a:r>
          </a:p>
          <a:p>
            <a:r>
              <a:rPr lang="en-US" sz="1200" b="0" i="0" kern="1200" dirty="0">
                <a:solidFill>
                  <a:schemeClr val="tx1"/>
                </a:solidFill>
                <a:effectLst/>
                <a:latin typeface="+mn-lt"/>
                <a:ea typeface="+mn-ea"/>
                <a:cs typeface="+mn-cs"/>
              </a:rPr>
              <a:t>People can have prolonged stays in correctional settings without being sentenced—and biggest factor for this is monetary bail, lot of folks unable to afford bail </a:t>
            </a:r>
          </a:p>
          <a:p>
            <a:r>
              <a:rPr lang="en-US" sz="1200" b="0" i="0" kern="1200" dirty="0">
                <a:solidFill>
                  <a:schemeClr val="tx1"/>
                </a:solidFill>
                <a:effectLst/>
                <a:latin typeface="+mn-lt"/>
                <a:ea typeface="+mn-ea"/>
                <a:cs typeface="+mn-cs"/>
              </a:rPr>
              <a:t>Average bail cost is approx. 10-12,000, which for patients we take care of here confer approx. 8-10 months worth of income, just imagine having to fork up all this money up front to be able to go home to wait for your trial  </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03749CC-426E-4170-9443-25AC590B0B24}" type="slidenum">
              <a:rPr lang="en-US" smtClean="0"/>
              <a:t>6</a:t>
            </a:fld>
            <a:endParaRPr lang="en-US"/>
          </a:p>
        </p:txBody>
      </p:sp>
    </p:spTree>
    <p:extLst>
      <p:ext uri="{BB962C8B-B14F-4D97-AF65-F5344CB8AC3E}">
        <p14:creationId xmlns:p14="http://schemas.microsoft.com/office/powerpoint/2010/main" val="885871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Being involved in the system is more than just confinement to a correctional institution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But like a mentioned in the past slide individuals still are linked to the system via probation and parole mechanisms which adds another 4 million individuals tied to the system</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So </a:t>
            </a:r>
            <a:r>
              <a:rPr lang="en-US" dirty="0" err="1"/>
              <a:t>approx</a:t>
            </a:r>
            <a:r>
              <a:rPr lang="en-US" dirty="0"/>
              <a:t> 7 million impacted </a:t>
            </a:r>
          </a:p>
        </p:txBody>
      </p:sp>
      <p:sp>
        <p:nvSpPr>
          <p:cNvPr id="4" name="Slide Number Placeholder 3"/>
          <p:cNvSpPr>
            <a:spLocks noGrp="1"/>
          </p:cNvSpPr>
          <p:nvPr>
            <p:ph type="sldNum" sz="quarter" idx="10"/>
          </p:nvPr>
        </p:nvSpPr>
        <p:spPr/>
        <p:txBody>
          <a:bodyPr/>
          <a:lstStyle/>
          <a:p>
            <a:fld id="{603749CC-426E-4170-9443-25AC590B0B24}" type="slidenum">
              <a:rPr lang="en-US" smtClean="0"/>
              <a:t>7</a:t>
            </a:fld>
            <a:endParaRPr lang="en-US"/>
          </a:p>
        </p:txBody>
      </p:sp>
    </p:spTree>
    <p:extLst>
      <p:ext uri="{BB962C8B-B14F-4D97-AF65-F5344CB8AC3E}">
        <p14:creationId xmlns:p14="http://schemas.microsoft.com/office/powerpoint/2010/main" val="1901919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highlights the unjust and overall racism that this system promotes</a:t>
            </a:r>
          </a:p>
          <a:p>
            <a:r>
              <a:rPr lang="en-US" dirty="0"/>
              <a:t>This slide is showing lifetime likelihood imprisonment of US residents born in 2001-</a:t>
            </a:r>
          </a:p>
          <a:p>
            <a:r>
              <a:rPr lang="en-US" dirty="0"/>
              <a:t>If you are black male 1/3</a:t>
            </a:r>
          </a:p>
          <a:p>
            <a:r>
              <a:rPr lang="en-US" dirty="0"/>
              <a:t>Latinx male 1/6 </a:t>
            </a:r>
          </a:p>
          <a:p>
            <a:r>
              <a:rPr lang="en-US" dirty="0"/>
              <a:t>same racial/ethnic disparities persist among women </a:t>
            </a:r>
          </a:p>
          <a:p>
            <a:r>
              <a:rPr lang="en-US" dirty="0"/>
              <a:t>Very disheartening </a:t>
            </a:r>
          </a:p>
        </p:txBody>
      </p:sp>
      <p:sp>
        <p:nvSpPr>
          <p:cNvPr id="4" name="Slide Number Placeholder 3"/>
          <p:cNvSpPr>
            <a:spLocks noGrp="1"/>
          </p:cNvSpPr>
          <p:nvPr>
            <p:ph type="sldNum" sz="quarter" idx="10"/>
          </p:nvPr>
        </p:nvSpPr>
        <p:spPr/>
        <p:txBody>
          <a:bodyPr/>
          <a:lstStyle/>
          <a:p>
            <a:fld id="{CC6B309A-3F94-44FD-9A9C-2818505F9014}" type="slidenum">
              <a:rPr lang="en-US" smtClean="0"/>
              <a:t>8</a:t>
            </a:fld>
            <a:endParaRPr lang="en-US"/>
          </a:p>
        </p:txBody>
      </p:sp>
    </p:spTree>
    <p:extLst>
      <p:ext uri="{BB962C8B-B14F-4D97-AF65-F5344CB8AC3E}">
        <p14:creationId xmlns:p14="http://schemas.microsoft.com/office/powerpoint/2010/main" val="1267875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to briefly go over the history of mass incarceration</a:t>
            </a:r>
          </a:p>
        </p:txBody>
      </p:sp>
      <p:sp>
        <p:nvSpPr>
          <p:cNvPr id="4" name="Slide Number Placeholder 3"/>
          <p:cNvSpPr>
            <a:spLocks noGrp="1"/>
          </p:cNvSpPr>
          <p:nvPr>
            <p:ph type="sldNum" sz="quarter" idx="10"/>
          </p:nvPr>
        </p:nvSpPr>
        <p:spPr/>
        <p:txBody>
          <a:bodyPr/>
          <a:lstStyle/>
          <a:p>
            <a:fld id="{603749CC-426E-4170-9443-25AC590B0B24}" type="slidenum">
              <a:rPr lang="en-US" smtClean="0"/>
              <a:t>9</a:t>
            </a:fld>
            <a:endParaRPr lang="en-US"/>
          </a:p>
        </p:txBody>
      </p:sp>
    </p:spTree>
    <p:extLst>
      <p:ext uri="{BB962C8B-B14F-4D97-AF65-F5344CB8AC3E}">
        <p14:creationId xmlns:p14="http://schemas.microsoft.com/office/powerpoint/2010/main" val="286576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20ECF-F193-FA42-BE3D-E3F88A45EE08}"/>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428FD72-ABF5-B147-90D6-990A7EF60C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59980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2F491-E31F-7E4F-AA48-63716DF551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A85105-47AE-EA44-91EA-4A31B625BB3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631436-F59D-9D41-97E4-78CDFE0D0471}"/>
              </a:ext>
            </a:extLst>
          </p:cNvPr>
          <p:cNvSpPr>
            <a:spLocks noGrp="1"/>
          </p:cNvSpPr>
          <p:nvPr>
            <p:ph type="dt" sz="half" idx="10"/>
          </p:nvPr>
        </p:nvSpPr>
        <p:spPr>
          <a:xfrm>
            <a:off x="838200" y="6356350"/>
            <a:ext cx="2743200" cy="365125"/>
          </a:xfrm>
          <a:prstGeom prst="rect">
            <a:avLst/>
          </a:prstGeom>
        </p:spPr>
        <p:txBody>
          <a:bodyPr/>
          <a:lstStyle/>
          <a:p>
            <a:fld id="{B61BEF0D-F0BB-DE4B-95CE-6DB70DBA9567}" type="datetimeFigureOut">
              <a:rPr lang="en-US" smtClean="0"/>
              <a:pPr/>
              <a:t>4/23/23</a:t>
            </a:fld>
            <a:endParaRPr lang="en-US" dirty="0"/>
          </a:p>
        </p:txBody>
      </p:sp>
      <p:sp>
        <p:nvSpPr>
          <p:cNvPr id="5" name="Footer Placeholder 4">
            <a:extLst>
              <a:ext uri="{FF2B5EF4-FFF2-40B4-BE49-F238E27FC236}">
                <a16:creationId xmlns:a16="http://schemas.microsoft.com/office/drawing/2014/main" id="{29844B6E-DCC4-4344-80DF-1449E48074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0809AB23-E545-DF4A-8F60-8765AF6B5188}"/>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41762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21EF92-59D1-A740-9D0F-C03F09BAE7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9B4153-D1BA-8C48-A1EE-8137D57EDAD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97ECDE-1EA0-7245-8BF4-36F02BC668D9}"/>
              </a:ext>
            </a:extLst>
          </p:cNvPr>
          <p:cNvSpPr>
            <a:spLocks noGrp="1"/>
          </p:cNvSpPr>
          <p:nvPr>
            <p:ph type="dt" sz="half" idx="10"/>
          </p:nvPr>
        </p:nvSpPr>
        <p:spPr>
          <a:xfrm>
            <a:off x="838200" y="6356350"/>
            <a:ext cx="2743200" cy="365125"/>
          </a:xfrm>
          <a:prstGeom prst="rect">
            <a:avLst/>
          </a:prstGeom>
        </p:spPr>
        <p:txBody>
          <a:bodyPr/>
          <a:lstStyle/>
          <a:p>
            <a:fld id="{B61BEF0D-F0BB-DE4B-95CE-6DB70DBA9567}" type="datetimeFigureOut">
              <a:rPr lang="en-US" smtClean="0"/>
              <a:pPr/>
              <a:t>4/23/23</a:t>
            </a:fld>
            <a:endParaRPr lang="en-US" dirty="0"/>
          </a:p>
        </p:txBody>
      </p:sp>
      <p:sp>
        <p:nvSpPr>
          <p:cNvPr id="5" name="Footer Placeholder 4">
            <a:extLst>
              <a:ext uri="{FF2B5EF4-FFF2-40B4-BE49-F238E27FC236}">
                <a16:creationId xmlns:a16="http://schemas.microsoft.com/office/drawing/2014/main" id="{943083B3-DFBE-DA40-A7C2-AC75CFE0240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8579015-9902-E645-B9F5-9FFA3EEFEC7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51041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lIns="0" tIns="0" rIns="0" bIns="0" anchor="ctr" anchorCtr="1"/>
          <a:lstStyle/>
          <a:p>
            <a:fld id="{E6678860-7E1D-45CB-98D0-E500A5E098B4}" type="slidenum">
              <a:rPr lang="en-US" smtClean="0"/>
              <a:pPr/>
              <a:t>‹#›</a:t>
            </a:fld>
            <a:endParaRPr lang="en-US" dirty="0"/>
          </a:p>
        </p:txBody>
      </p:sp>
      <p:sp>
        <p:nvSpPr>
          <p:cNvPr id="4" name="Content Placeholder 2"/>
          <p:cNvSpPr>
            <a:spLocks noGrp="1"/>
          </p:cNvSpPr>
          <p:nvPr>
            <p:ph idx="1"/>
          </p:nvPr>
        </p:nvSpPr>
        <p:spPr>
          <a:xfrm>
            <a:off x="838200" y="1300764"/>
            <a:ext cx="10515600" cy="4947634"/>
          </a:xfrm>
          <a:ln>
            <a:noFill/>
          </a:ln>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5568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0843-E7CE-954D-B92B-06A882FF674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85F7397-19FA-4540-BC84-4633330CB0C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F8B87A-375B-2143-BC7B-EFE765E978EE}"/>
              </a:ext>
            </a:extLst>
          </p:cNvPr>
          <p:cNvSpPr>
            <a:spLocks noGrp="1"/>
          </p:cNvSpPr>
          <p:nvPr>
            <p:ph type="dt" sz="half" idx="10"/>
          </p:nvPr>
        </p:nvSpPr>
        <p:spPr>
          <a:xfrm>
            <a:off x="838200" y="6356350"/>
            <a:ext cx="2743200" cy="365125"/>
          </a:xfrm>
          <a:prstGeom prst="rect">
            <a:avLst/>
          </a:prstGeom>
        </p:spPr>
        <p:txBody>
          <a:bodyPr/>
          <a:lstStyle/>
          <a:p>
            <a:fld id="{B61BEF0D-F0BB-DE4B-95CE-6DB70DBA9567}" type="datetimeFigureOut">
              <a:rPr lang="en-US" smtClean="0"/>
              <a:pPr/>
              <a:t>4/23/23</a:t>
            </a:fld>
            <a:endParaRPr lang="en-US" dirty="0"/>
          </a:p>
        </p:txBody>
      </p:sp>
      <p:sp>
        <p:nvSpPr>
          <p:cNvPr id="5" name="Footer Placeholder 4">
            <a:extLst>
              <a:ext uri="{FF2B5EF4-FFF2-40B4-BE49-F238E27FC236}">
                <a16:creationId xmlns:a16="http://schemas.microsoft.com/office/drawing/2014/main" id="{C08AB218-B211-1A45-9C63-7D21C2D20E8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7A409106-3095-A74B-8812-946803DED94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20756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DA8C9-7295-9342-8663-35523DFB88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F064A8-55DD-9E49-819D-FFEE739049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E1ACBCA-C1B4-D241-8C01-DE9C530F9063}"/>
              </a:ext>
            </a:extLst>
          </p:cNvPr>
          <p:cNvSpPr>
            <a:spLocks noGrp="1"/>
          </p:cNvSpPr>
          <p:nvPr>
            <p:ph type="dt" sz="half" idx="10"/>
          </p:nvPr>
        </p:nvSpPr>
        <p:spPr>
          <a:xfrm>
            <a:off x="838200" y="6356350"/>
            <a:ext cx="2743200" cy="365125"/>
          </a:xfrm>
          <a:prstGeom prst="rect">
            <a:avLst/>
          </a:prstGeom>
        </p:spPr>
        <p:txBody>
          <a:bodyPr/>
          <a:lstStyle/>
          <a:p>
            <a:fld id="{B61BEF0D-F0BB-DE4B-95CE-6DB70DBA9567}" type="datetimeFigureOut">
              <a:rPr lang="en-US" smtClean="0"/>
              <a:pPr/>
              <a:t>4/23/23</a:t>
            </a:fld>
            <a:endParaRPr lang="en-US" dirty="0"/>
          </a:p>
        </p:txBody>
      </p:sp>
      <p:sp>
        <p:nvSpPr>
          <p:cNvPr id="5" name="Footer Placeholder 4">
            <a:extLst>
              <a:ext uri="{FF2B5EF4-FFF2-40B4-BE49-F238E27FC236}">
                <a16:creationId xmlns:a16="http://schemas.microsoft.com/office/drawing/2014/main" id="{056B9DD6-625F-7D46-83DD-7371516AB9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2CBCBA3-88B3-D84E-B54F-2DC3E7C76767}"/>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8245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FC2CA-C00A-6D44-9D35-2972189160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D14A8B-2B4C-064E-BE40-BB0F45FDEFD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6D747F-98DC-9F40-ACCB-647DC166A25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7D4C13-C88B-1F41-8694-13CE44AC63F1}"/>
              </a:ext>
            </a:extLst>
          </p:cNvPr>
          <p:cNvSpPr>
            <a:spLocks noGrp="1"/>
          </p:cNvSpPr>
          <p:nvPr>
            <p:ph type="dt" sz="half" idx="10"/>
          </p:nvPr>
        </p:nvSpPr>
        <p:spPr>
          <a:xfrm>
            <a:off x="838200" y="6356350"/>
            <a:ext cx="2743200" cy="365125"/>
          </a:xfrm>
          <a:prstGeom prst="rect">
            <a:avLst/>
          </a:prstGeom>
        </p:spPr>
        <p:txBody>
          <a:bodyPr/>
          <a:lstStyle/>
          <a:p>
            <a:fld id="{B61BEF0D-F0BB-DE4B-95CE-6DB70DBA9567}" type="datetimeFigureOut">
              <a:rPr lang="en-US" smtClean="0"/>
              <a:pPr/>
              <a:t>4/23/23</a:t>
            </a:fld>
            <a:endParaRPr lang="en-US" dirty="0"/>
          </a:p>
        </p:txBody>
      </p:sp>
      <p:sp>
        <p:nvSpPr>
          <p:cNvPr id="6" name="Footer Placeholder 5">
            <a:extLst>
              <a:ext uri="{FF2B5EF4-FFF2-40B4-BE49-F238E27FC236}">
                <a16:creationId xmlns:a16="http://schemas.microsoft.com/office/drawing/2014/main" id="{639786E6-312E-3440-98AA-05C691FB232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DC5C9A59-D6E9-4F40-97C9-D997F994B1B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9802014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AF87D-1C08-774D-8192-BDB661C87A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91A9DF-F8D2-EE41-9A2B-9AB7E28985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D13B797-382C-8E48-AF9C-2A506F3BD71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10E72A-7E6B-0645-A330-38535A85B3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F787119-AA34-B349-96EA-23AE09B8326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5F5085-AF95-F243-B02A-D278042BAC78}"/>
              </a:ext>
            </a:extLst>
          </p:cNvPr>
          <p:cNvSpPr>
            <a:spLocks noGrp="1"/>
          </p:cNvSpPr>
          <p:nvPr>
            <p:ph type="dt" sz="half" idx="10"/>
          </p:nvPr>
        </p:nvSpPr>
        <p:spPr>
          <a:xfrm>
            <a:off x="838200" y="6356350"/>
            <a:ext cx="2743200" cy="365125"/>
          </a:xfrm>
          <a:prstGeom prst="rect">
            <a:avLst/>
          </a:prstGeom>
        </p:spPr>
        <p:txBody>
          <a:bodyPr/>
          <a:lstStyle/>
          <a:p>
            <a:fld id="{B61BEF0D-F0BB-DE4B-95CE-6DB70DBA9567}" type="datetimeFigureOut">
              <a:rPr lang="en-US" smtClean="0"/>
              <a:pPr/>
              <a:t>4/23/23</a:t>
            </a:fld>
            <a:endParaRPr lang="en-US" dirty="0"/>
          </a:p>
        </p:txBody>
      </p:sp>
      <p:sp>
        <p:nvSpPr>
          <p:cNvPr id="8" name="Footer Placeholder 7">
            <a:extLst>
              <a:ext uri="{FF2B5EF4-FFF2-40B4-BE49-F238E27FC236}">
                <a16:creationId xmlns:a16="http://schemas.microsoft.com/office/drawing/2014/main" id="{88D16434-DB14-F64E-A9A2-4BAF56C1BF4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49EA649D-8D37-494A-A7C2-9C15ED0B3D1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4421741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99E7D-BEE0-6E41-A87B-69D79C717F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5D8BEC-97CE-3D4B-BE92-A60F8C9EC802}"/>
              </a:ext>
            </a:extLst>
          </p:cNvPr>
          <p:cNvSpPr>
            <a:spLocks noGrp="1"/>
          </p:cNvSpPr>
          <p:nvPr>
            <p:ph type="dt" sz="half" idx="10"/>
          </p:nvPr>
        </p:nvSpPr>
        <p:spPr>
          <a:xfrm>
            <a:off x="838200" y="6356350"/>
            <a:ext cx="2743200" cy="365125"/>
          </a:xfrm>
          <a:prstGeom prst="rect">
            <a:avLst/>
          </a:prstGeom>
        </p:spPr>
        <p:txBody>
          <a:bodyPr/>
          <a:lstStyle/>
          <a:p>
            <a:fld id="{B61BEF0D-F0BB-DE4B-95CE-6DB70DBA9567}" type="datetimeFigureOut">
              <a:rPr lang="en-US" smtClean="0"/>
              <a:pPr/>
              <a:t>4/23/23</a:t>
            </a:fld>
            <a:endParaRPr lang="en-US" dirty="0"/>
          </a:p>
        </p:txBody>
      </p:sp>
      <p:sp>
        <p:nvSpPr>
          <p:cNvPr id="4" name="Footer Placeholder 3">
            <a:extLst>
              <a:ext uri="{FF2B5EF4-FFF2-40B4-BE49-F238E27FC236}">
                <a16:creationId xmlns:a16="http://schemas.microsoft.com/office/drawing/2014/main" id="{B1EF9901-FF0E-5D4A-BBEE-EAC60F88D1E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5B82E7CD-37B1-F643-A83D-1C904034A27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47897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B0A6D0-BB50-4441-A876-BA465D27492F}"/>
              </a:ext>
            </a:extLst>
          </p:cNvPr>
          <p:cNvSpPr>
            <a:spLocks noGrp="1"/>
          </p:cNvSpPr>
          <p:nvPr>
            <p:ph type="dt" sz="half" idx="10"/>
          </p:nvPr>
        </p:nvSpPr>
        <p:spPr>
          <a:xfrm>
            <a:off x="838200" y="6356350"/>
            <a:ext cx="2743200" cy="365125"/>
          </a:xfrm>
          <a:prstGeom prst="rect">
            <a:avLst/>
          </a:prstGeom>
        </p:spPr>
        <p:txBody>
          <a:bodyPr/>
          <a:lstStyle/>
          <a:p>
            <a:fld id="{B61BEF0D-F0BB-DE4B-95CE-6DB70DBA9567}" type="datetimeFigureOut">
              <a:rPr lang="en-US" smtClean="0"/>
              <a:pPr/>
              <a:t>4/23/23</a:t>
            </a:fld>
            <a:endParaRPr lang="en-US" dirty="0"/>
          </a:p>
        </p:txBody>
      </p:sp>
      <p:sp>
        <p:nvSpPr>
          <p:cNvPr id="3" name="Footer Placeholder 2">
            <a:extLst>
              <a:ext uri="{FF2B5EF4-FFF2-40B4-BE49-F238E27FC236}">
                <a16:creationId xmlns:a16="http://schemas.microsoft.com/office/drawing/2014/main" id="{8923C1D5-7319-3444-86A1-2B2DF85C9AA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7E26624E-A26A-3A4C-BF4B-0B72D244FBE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4411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54DB6-F480-4A48-8CDA-C990F2A589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A1ACE4-60B8-6843-904F-2BF109FEC4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696699-B085-8B43-A31E-B6AB877071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D6592BD-EE70-F24A-A5F9-6D1F61CFA9AE}"/>
              </a:ext>
            </a:extLst>
          </p:cNvPr>
          <p:cNvSpPr>
            <a:spLocks noGrp="1"/>
          </p:cNvSpPr>
          <p:nvPr>
            <p:ph type="dt" sz="half" idx="10"/>
          </p:nvPr>
        </p:nvSpPr>
        <p:spPr>
          <a:xfrm>
            <a:off x="838200" y="6356350"/>
            <a:ext cx="2743200" cy="365125"/>
          </a:xfrm>
          <a:prstGeom prst="rect">
            <a:avLst/>
          </a:prstGeom>
        </p:spPr>
        <p:txBody>
          <a:bodyPr/>
          <a:lstStyle/>
          <a:p>
            <a:fld id="{B61BEF0D-F0BB-DE4B-95CE-6DB70DBA9567}" type="datetimeFigureOut">
              <a:rPr lang="en-US" smtClean="0"/>
              <a:pPr/>
              <a:t>4/23/23</a:t>
            </a:fld>
            <a:endParaRPr lang="en-US" dirty="0"/>
          </a:p>
        </p:txBody>
      </p:sp>
      <p:sp>
        <p:nvSpPr>
          <p:cNvPr id="6" name="Footer Placeholder 5">
            <a:extLst>
              <a:ext uri="{FF2B5EF4-FFF2-40B4-BE49-F238E27FC236}">
                <a16:creationId xmlns:a16="http://schemas.microsoft.com/office/drawing/2014/main" id="{750E68B2-E7FB-1143-8733-FF2D2A5EE9B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C2ADAAAF-F1F7-E446-9A76-083550F744F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7148654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075E0-9788-C440-A942-F71C316BD2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274A23-D676-334C-B133-A0D4A6645E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93C07A-ACC5-2647-A046-F76C1C9BA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CFA49AE-3D1B-3046-A4B4-4F6E5DF28EA2}"/>
              </a:ext>
            </a:extLst>
          </p:cNvPr>
          <p:cNvSpPr>
            <a:spLocks noGrp="1"/>
          </p:cNvSpPr>
          <p:nvPr>
            <p:ph type="dt" sz="half" idx="10"/>
          </p:nvPr>
        </p:nvSpPr>
        <p:spPr>
          <a:xfrm>
            <a:off x="838200" y="6356350"/>
            <a:ext cx="2743200" cy="365125"/>
          </a:xfrm>
          <a:prstGeom prst="rect">
            <a:avLst/>
          </a:prstGeom>
        </p:spPr>
        <p:txBody>
          <a:bodyPr/>
          <a:lstStyle/>
          <a:p>
            <a:fld id="{B61BEF0D-F0BB-DE4B-95CE-6DB70DBA9567}" type="datetimeFigureOut">
              <a:rPr lang="en-US" smtClean="0"/>
              <a:pPr/>
              <a:t>4/23/23</a:t>
            </a:fld>
            <a:endParaRPr lang="en-US" dirty="0"/>
          </a:p>
        </p:txBody>
      </p:sp>
      <p:sp>
        <p:nvSpPr>
          <p:cNvPr id="6" name="Footer Placeholder 5">
            <a:extLst>
              <a:ext uri="{FF2B5EF4-FFF2-40B4-BE49-F238E27FC236}">
                <a16:creationId xmlns:a16="http://schemas.microsoft.com/office/drawing/2014/main" id="{72F2ED25-B604-A242-994C-2A0AF7D162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4773C92-1800-644C-B37A-649432DFEAD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57746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A1A6FA-3452-9B42-9F95-B31FC5C15B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58C5274-2D0B-2E41-94A3-0CDFE24C95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2D75FB4-7CD6-6C4E-B250-1F2579951D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pic>
        <p:nvPicPr>
          <p:cNvPr id="10" name="Picture 9"/>
          <p:cNvPicPr>
            <a:picLocks noChangeAspect="1"/>
          </p:cNvPicPr>
          <p:nvPr userDrawn="1"/>
        </p:nvPicPr>
        <p:blipFill rotWithShape="1">
          <a:blip r:embed="rId14" cstate="print">
            <a:extLst>
              <a:ext uri="{28A0092B-C50C-407E-A947-70E740481C1C}">
                <a14:useLocalDpi xmlns:a14="http://schemas.microsoft.com/office/drawing/2010/main" val="0"/>
              </a:ext>
            </a:extLst>
          </a:blip>
          <a:srcRect l="1739" t="2137" r="82319" b="73707"/>
          <a:stretch/>
        </p:blipFill>
        <p:spPr>
          <a:xfrm>
            <a:off x="11201382" y="5815375"/>
            <a:ext cx="990618" cy="1042625"/>
          </a:xfrm>
          <a:prstGeom prst="rect">
            <a:avLst/>
          </a:prstGeom>
        </p:spPr>
      </p:pic>
      <p:pic>
        <p:nvPicPr>
          <p:cNvPr id="7" name="Picture 6" descr="BUCAA">
            <a:extLst>
              <a:ext uri="{FF2B5EF4-FFF2-40B4-BE49-F238E27FC236}">
                <a16:creationId xmlns:a16="http://schemas.microsoft.com/office/drawing/2014/main" id="{A243478F-AE1E-EF45-B47D-35619B876B12}"/>
              </a:ext>
            </a:extLst>
          </p:cNvPr>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5815376"/>
            <a:ext cx="3057832" cy="1042624"/>
          </a:xfrm>
          <a:prstGeom prst="rect">
            <a:avLst/>
          </a:prstGeom>
          <a:noFill/>
          <a:ln>
            <a:noFill/>
          </a:ln>
        </p:spPr>
      </p:pic>
    </p:spTree>
    <p:extLst>
      <p:ext uri="{BB962C8B-B14F-4D97-AF65-F5344CB8AC3E}">
        <p14:creationId xmlns:p14="http://schemas.microsoft.com/office/powerpoint/2010/main" val="3461125432"/>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jpeg"/><Relationship Id="rId7" Type="http://schemas.microsoft.com/office/2007/relationships/hdphoto" Target="../media/hdphoto2.wdp"/><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 Id="rId9" Type="http://schemas.openxmlformats.org/officeDocument/2006/relationships/image" Target="../media/image24.gif"/></Relationships>
</file>

<file path=ppt/slides/_rels/slide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6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72143" y="477577"/>
            <a:ext cx="10367010" cy="5818292"/>
          </a:xfrm>
        </p:spPr>
        <p:txBody>
          <a:bodyPr>
            <a:normAutofit/>
          </a:bodyPr>
          <a:lstStyle/>
          <a:p>
            <a:pPr algn="ctr">
              <a:spcBef>
                <a:spcPts val="0"/>
              </a:spcBef>
              <a:spcAft>
                <a:spcPts val="600"/>
              </a:spcAft>
            </a:pPr>
            <a:r>
              <a:rPr lang="en-US" sz="4000" b="1" dirty="0">
                <a:ln>
                  <a:solidFill>
                    <a:schemeClr val="bg2"/>
                  </a:solidFill>
                </a:ln>
                <a:latin typeface="Corbel" panose="020B0503020204020204" pitchFamily="34" charset="0"/>
              </a:rPr>
              <a:t>Criminal Justice and Health Impacts in Addiction</a:t>
            </a:r>
            <a:br>
              <a:rPr lang="en-US" sz="4000" b="1" dirty="0">
                <a:ln>
                  <a:solidFill>
                    <a:schemeClr val="bg2"/>
                  </a:solidFill>
                </a:ln>
                <a:latin typeface="Corbel" panose="020B0503020204020204" pitchFamily="34" charset="0"/>
              </a:rPr>
            </a:br>
            <a:br>
              <a:rPr lang="en-US" sz="4000" b="1" dirty="0">
                <a:ln>
                  <a:solidFill>
                    <a:schemeClr val="bg2"/>
                  </a:solidFill>
                </a:ln>
                <a:latin typeface="Corbel" panose="020B0503020204020204" pitchFamily="34" charset="0"/>
              </a:rPr>
            </a:br>
            <a:br>
              <a:rPr lang="en-US" sz="2000" b="1" cap="none" dirty="0">
                <a:latin typeface="Corbel" panose="020B0503020204020204" pitchFamily="34" charset="0"/>
              </a:rPr>
            </a:br>
            <a:r>
              <a:rPr lang="en-US" sz="2800" b="1" cap="none" dirty="0">
                <a:solidFill>
                  <a:schemeClr val="tx1"/>
                </a:solidFill>
                <a:latin typeface="Corbel" panose="020B0503020204020204" pitchFamily="34" charset="0"/>
              </a:rPr>
              <a:t>Ricardo Cruz, MD, MPH</a:t>
            </a:r>
            <a:br>
              <a:rPr lang="en-US" sz="2800" b="1" cap="none" dirty="0">
                <a:solidFill>
                  <a:schemeClr val="tx1"/>
                </a:solidFill>
                <a:latin typeface="Corbel" panose="020B0503020204020204" pitchFamily="34" charset="0"/>
              </a:rPr>
            </a:br>
            <a:br>
              <a:rPr lang="en-US" sz="2800" b="1" cap="none" dirty="0">
                <a:solidFill>
                  <a:schemeClr val="tx1"/>
                </a:solidFill>
                <a:latin typeface="Corbel" panose="020B0503020204020204" pitchFamily="34" charset="0"/>
              </a:rPr>
            </a:br>
            <a:br>
              <a:rPr lang="en-US" sz="2800" b="1" cap="none" dirty="0">
                <a:solidFill>
                  <a:schemeClr val="tx1"/>
                </a:solidFill>
                <a:latin typeface="Corbel" panose="020B0503020204020204" pitchFamily="34" charset="0"/>
              </a:rPr>
            </a:br>
            <a:br>
              <a:rPr lang="en-US" sz="2800" b="1" dirty="0">
                <a:latin typeface="Corbel" panose="020B0503020204020204" pitchFamily="34" charset="0"/>
              </a:rPr>
            </a:br>
            <a:br>
              <a:rPr lang="en-US" sz="2800" b="1" dirty="0">
                <a:latin typeface="Corbel" panose="020B0503020204020204" pitchFamily="34" charset="0"/>
              </a:rPr>
            </a:br>
            <a:br>
              <a:rPr lang="en-US" sz="2000" b="1" cap="none" dirty="0">
                <a:solidFill>
                  <a:schemeClr val="tx1"/>
                </a:solidFill>
                <a:latin typeface="Corbel" panose="020B0503020204020204" pitchFamily="34" charset="0"/>
              </a:rPr>
            </a:br>
            <a:r>
              <a:rPr lang="en-US" sz="2800" b="1" dirty="0">
                <a:latin typeface="Corbel" panose="020B0503020204020204" pitchFamily="34" charset="0"/>
              </a:rPr>
              <a:t>CRIT/FIT/CFS</a:t>
            </a:r>
            <a:r>
              <a:rPr lang="en-US" sz="2800" b="1" cap="none" dirty="0">
                <a:solidFill>
                  <a:schemeClr val="tx1"/>
                </a:solidFill>
                <a:latin typeface="Corbel" panose="020B0503020204020204" pitchFamily="34" charset="0"/>
              </a:rPr>
              <a:t> Presentation</a:t>
            </a:r>
            <a:br>
              <a:rPr lang="en-US" sz="2800" b="1" cap="none" dirty="0">
                <a:solidFill>
                  <a:schemeClr val="tx1"/>
                </a:solidFill>
                <a:latin typeface="Corbel" panose="020B0503020204020204" pitchFamily="34" charset="0"/>
              </a:rPr>
            </a:br>
            <a:r>
              <a:rPr lang="en-US" sz="2800" b="1" dirty="0">
                <a:latin typeface="Corbel" panose="020B0503020204020204" pitchFamily="34" charset="0"/>
              </a:rPr>
              <a:t>April 24, </a:t>
            </a:r>
            <a:r>
              <a:rPr lang="en-US" sz="2800" b="1" cap="none" dirty="0">
                <a:solidFill>
                  <a:schemeClr val="tx1"/>
                </a:solidFill>
                <a:latin typeface="Corbel" panose="020B0503020204020204" pitchFamily="34" charset="0"/>
              </a:rPr>
              <a:t> 2023</a:t>
            </a:r>
          </a:p>
        </p:txBody>
      </p:sp>
    </p:spTree>
    <p:extLst>
      <p:ext uri="{BB962C8B-B14F-4D97-AF65-F5344CB8AC3E}">
        <p14:creationId xmlns:p14="http://schemas.microsoft.com/office/powerpoint/2010/main" val="1648856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12191999" cy="8763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sz="4000" b="1" cap="none" dirty="0">
                <a:latin typeface="Corbel" panose="020B0503020204020204" pitchFamily="34" charset="0"/>
              </a:rPr>
              <a:t>Mass incarceration has been driven by policy changes</a:t>
            </a:r>
          </a:p>
        </p:txBody>
      </p:sp>
      <p:sp>
        <p:nvSpPr>
          <p:cNvPr id="2" name="TextBox 1"/>
          <p:cNvSpPr txBox="1"/>
          <p:nvPr/>
        </p:nvSpPr>
        <p:spPr>
          <a:xfrm>
            <a:off x="0" y="7039679"/>
            <a:ext cx="4552949" cy="400110"/>
          </a:xfrm>
          <a:prstGeom prst="rect">
            <a:avLst/>
          </a:prstGeom>
          <a:noFill/>
        </p:spPr>
        <p:txBody>
          <a:bodyPr wrap="square" rtlCol="0" anchor="ctr">
            <a:spAutoFit/>
          </a:bodyPr>
          <a:lstStyle/>
          <a:p>
            <a:r>
              <a:rPr lang="en-US" sz="2000" dirty="0">
                <a:latin typeface="Corbel" panose="020B0503020204020204" pitchFamily="34" charset="0"/>
              </a:rPr>
              <a:t>New reference needed</a:t>
            </a:r>
          </a:p>
        </p:txBody>
      </p:sp>
      <p:sp>
        <p:nvSpPr>
          <p:cNvPr id="7" name="Title 1"/>
          <p:cNvSpPr txBox="1">
            <a:spLocks/>
          </p:cNvSpPr>
          <p:nvPr/>
        </p:nvSpPr>
        <p:spPr>
          <a:xfrm>
            <a:off x="333197" y="876301"/>
            <a:ext cx="10128369" cy="3194901"/>
          </a:xfrm>
          <a:prstGeom prst="rect">
            <a:avLst/>
          </a:prstGeom>
          <a:solidFill>
            <a:schemeClr val="bg1">
              <a:lumMod val="5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nSpc>
                <a:spcPct val="150000"/>
              </a:lnSpc>
            </a:pPr>
            <a:r>
              <a:rPr lang="en-US" sz="3200" cap="none" dirty="0">
                <a:latin typeface="Corbel" panose="020B0503020204020204" pitchFamily="34" charset="0"/>
              </a:rPr>
              <a:t>1950s – Deinstitutionalization of mental health population</a:t>
            </a:r>
          </a:p>
          <a:p>
            <a:pPr>
              <a:lnSpc>
                <a:spcPct val="150000"/>
              </a:lnSpc>
            </a:pPr>
            <a:r>
              <a:rPr lang="en-US" sz="3200" cap="none" dirty="0">
                <a:latin typeface="Corbel" panose="020B0503020204020204" pitchFamily="34" charset="0"/>
              </a:rPr>
              <a:t>1970s – War on Drugs</a:t>
            </a:r>
          </a:p>
          <a:p>
            <a:pPr>
              <a:lnSpc>
                <a:spcPct val="150000"/>
              </a:lnSpc>
            </a:pPr>
            <a:r>
              <a:rPr lang="en-US" sz="3200" cap="none" dirty="0">
                <a:latin typeface="Corbel" panose="020B0503020204020204" pitchFamily="34" charset="0"/>
              </a:rPr>
              <a:t>1980s – Mandatory minimums and tougher drug sentences</a:t>
            </a:r>
          </a:p>
          <a:p>
            <a:pPr>
              <a:lnSpc>
                <a:spcPct val="150000"/>
              </a:lnSpc>
            </a:pPr>
            <a:r>
              <a:rPr lang="en-US" sz="3200" cap="none" dirty="0">
                <a:latin typeface="Corbel" panose="020B0503020204020204" pitchFamily="34" charset="0"/>
              </a:rPr>
              <a:t>1990s – 3-strike provision</a:t>
            </a:r>
          </a:p>
        </p:txBody>
      </p:sp>
      <p:pic>
        <p:nvPicPr>
          <p:cNvPr id="6"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 t="7459" r="-767" b="15733"/>
          <a:stretch/>
        </p:blipFill>
        <p:spPr bwMode="auto">
          <a:xfrm>
            <a:off x="3276600" y="792894"/>
            <a:ext cx="8915399" cy="6050787"/>
          </a:xfrm>
          <a:prstGeom prst="rect">
            <a:avLst/>
          </a:prstGeom>
          <a:noFill/>
          <a:ln>
            <a:noFill/>
          </a:ln>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Lst>
        </p:spPr>
      </p:pic>
    </p:spTree>
    <p:extLst>
      <p:ext uri="{BB962C8B-B14F-4D97-AF65-F5344CB8AC3E}">
        <p14:creationId xmlns:p14="http://schemas.microsoft.com/office/powerpoint/2010/main" val="236467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500"/>
                                        <p:tgtEl>
                                          <p:spTgt spid="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500"/>
                                        <p:tgtEl>
                                          <p:spTgt spid="7">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500"/>
                                        <p:tgtEl>
                                          <p:spTgt spid="7">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dissolv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215"/>
            <a:ext cx="12192000" cy="1325563"/>
          </a:xfrm>
        </p:spPr>
        <p:txBody>
          <a:bodyPr/>
          <a:lstStyle/>
          <a:p>
            <a:r>
              <a:rPr lang="en-US" b="1" dirty="0">
                <a:latin typeface="Corbel" panose="020B0503020204020204" pitchFamily="34" charset="0"/>
              </a:rPr>
              <a:t>Health Impacts</a:t>
            </a:r>
          </a:p>
        </p:txBody>
      </p:sp>
      <p:pic>
        <p:nvPicPr>
          <p:cNvPr id="1026" name="Picture 2" descr="Image result for health impacts incarceration"/>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0" y="1689894"/>
            <a:ext cx="12192000" cy="40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640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5576341"/>
            <a:ext cx="12191999" cy="1281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2821"/>
            <a:ext cx="12192000" cy="1609344"/>
          </a:xfrm>
        </p:spPr>
        <p:txBody>
          <a:bodyPr>
            <a:normAutofit/>
          </a:bodyPr>
          <a:lstStyle/>
          <a:p>
            <a:r>
              <a:rPr lang="en-US" dirty="0">
                <a:latin typeface="Corbel" panose="020B0503020204020204" pitchFamily="34" charset="0"/>
              </a:rPr>
              <a:t>M</a:t>
            </a:r>
            <a:r>
              <a:rPr lang="en-US" cap="none" dirty="0">
                <a:latin typeface="Corbel" panose="020B0503020204020204" pitchFamily="34" charset="0"/>
              </a:rPr>
              <a:t>ass incarceration is more than just a social problem…</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5959" y="2112581"/>
            <a:ext cx="11720083" cy="2790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 y="6457890"/>
            <a:ext cx="6095999" cy="400110"/>
          </a:xfrm>
          <a:prstGeom prst="rect">
            <a:avLst/>
          </a:prstGeom>
          <a:noFill/>
        </p:spPr>
        <p:txBody>
          <a:bodyPr wrap="square" rtlCol="0" anchor="ctr">
            <a:spAutoFit/>
          </a:bodyPr>
          <a:lstStyle/>
          <a:p>
            <a:r>
              <a:rPr lang="en-US" sz="2000" dirty="0">
                <a:latin typeface="Corbel" panose="020B0503020204020204" pitchFamily="34" charset="0"/>
              </a:rPr>
              <a:t>Acker J, et al. </a:t>
            </a:r>
            <a:r>
              <a:rPr lang="en-US" sz="2000" i="1" dirty="0">
                <a:latin typeface="Corbel" panose="020B0503020204020204" pitchFamily="34" charset="0"/>
              </a:rPr>
              <a:t>Robert Wood Johnson Foundation</a:t>
            </a:r>
            <a:r>
              <a:rPr lang="en-US" sz="2000" dirty="0">
                <a:latin typeface="Corbel" panose="020B0503020204020204" pitchFamily="34" charset="0"/>
              </a:rPr>
              <a:t>. 2019.</a:t>
            </a:r>
          </a:p>
        </p:txBody>
      </p:sp>
    </p:spTree>
    <p:extLst>
      <p:ext uri="{BB962C8B-B14F-4D97-AF65-F5344CB8AC3E}">
        <p14:creationId xmlns:p14="http://schemas.microsoft.com/office/powerpoint/2010/main" val="269434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5576341"/>
            <a:ext cx="12191999" cy="1281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1" y="12821"/>
            <a:ext cx="12192000" cy="841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sz="4400" cap="none" dirty="0">
                <a:latin typeface="Corbel" panose="020B0503020204020204" pitchFamily="34" charset="0"/>
              </a:rPr>
              <a:t>It is a public health problem</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253" y="674559"/>
            <a:ext cx="11582027" cy="6078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874986" y="6269503"/>
            <a:ext cx="6095999" cy="338554"/>
          </a:xfrm>
          <a:prstGeom prst="rect">
            <a:avLst/>
          </a:prstGeom>
          <a:noFill/>
        </p:spPr>
        <p:txBody>
          <a:bodyPr wrap="square" rtlCol="0" anchor="ctr">
            <a:spAutoFit/>
          </a:bodyPr>
          <a:lstStyle/>
          <a:p>
            <a:r>
              <a:rPr lang="en-US" sz="1600" dirty="0">
                <a:latin typeface="Corbel" panose="020B0503020204020204" pitchFamily="34" charset="0"/>
              </a:rPr>
              <a:t>Acker J, et al. </a:t>
            </a:r>
            <a:r>
              <a:rPr lang="en-US" sz="1600" i="1" dirty="0">
                <a:latin typeface="Corbel" panose="020B0503020204020204" pitchFamily="34" charset="0"/>
              </a:rPr>
              <a:t>Robert Wood Johnson Foundation</a:t>
            </a:r>
            <a:r>
              <a:rPr lang="en-US" sz="1600" dirty="0">
                <a:latin typeface="Corbel" panose="020B0503020204020204" pitchFamily="34" charset="0"/>
              </a:rPr>
              <a:t>. 2019.</a:t>
            </a:r>
          </a:p>
        </p:txBody>
      </p:sp>
    </p:spTree>
    <p:extLst>
      <p:ext uri="{BB962C8B-B14F-4D97-AF65-F5344CB8AC3E}">
        <p14:creationId xmlns:p14="http://schemas.microsoft.com/office/powerpoint/2010/main" val="269070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5576341"/>
            <a:ext cx="12191999" cy="1281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12192000" cy="1255952"/>
          </a:xfrm>
        </p:spPr>
        <p:txBody>
          <a:bodyPr>
            <a:noAutofit/>
          </a:bodyPr>
          <a:lstStyle/>
          <a:p>
            <a:r>
              <a:rPr lang="en-US" dirty="0">
                <a:latin typeface="Corbel" panose="020B0503020204020204" pitchFamily="34" charset="0"/>
              </a:rPr>
              <a:t>Behavioral Health</a:t>
            </a:r>
            <a:r>
              <a:rPr lang="en-US" cap="none" dirty="0">
                <a:latin typeface="Corbel" panose="020B0503020204020204" pitchFamily="34" charset="0"/>
              </a:rPr>
              <a:t> Disorders </a:t>
            </a:r>
            <a:r>
              <a:rPr lang="en-US" dirty="0">
                <a:latin typeface="Corbel" panose="020B0503020204020204" pitchFamily="34" charset="0"/>
              </a:rPr>
              <a:t>Prevalent</a:t>
            </a:r>
            <a:endParaRPr lang="en-US" cap="none" dirty="0">
              <a:latin typeface="Corbel" panose="020B0503020204020204" pitchFamily="34" charset="0"/>
            </a:endParaRPr>
          </a:p>
        </p:txBody>
      </p:sp>
      <p:grpSp>
        <p:nvGrpSpPr>
          <p:cNvPr id="11" name="Group 10"/>
          <p:cNvGrpSpPr/>
          <p:nvPr/>
        </p:nvGrpSpPr>
        <p:grpSpPr>
          <a:xfrm>
            <a:off x="259495" y="1234615"/>
            <a:ext cx="11673010" cy="4876802"/>
            <a:chOff x="248154" y="1526285"/>
            <a:chExt cx="11673010" cy="4876802"/>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101" y="2064615"/>
              <a:ext cx="5733885" cy="3593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4898" y="1808615"/>
              <a:ext cx="5578166" cy="4367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ounded Rectangle 9"/>
            <p:cNvSpPr/>
            <p:nvPr/>
          </p:nvSpPr>
          <p:spPr>
            <a:xfrm>
              <a:off x="248154" y="1526285"/>
              <a:ext cx="5669280" cy="4855465"/>
            </a:xfrm>
            <a:prstGeom prst="roundRect">
              <a:avLst>
                <a:gd name="adj" fmla="val 4897"/>
              </a:avLst>
            </a:prstGeom>
            <a:noFill/>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ounded Rectangle 14"/>
            <p:cNvSpPr/>
            <p:nvPr/>
          </p:nvSpPr>
          <p:spPr>
            <a:xfrm>
              <a:off x="6251884" y="1547622"/>
              <a:ext cx="5669280" cy="4855465"/>
            </a:xfrm>
            <a:prstGeom prst="roundRect">
              <a:avLst>
                <a:gd name="adj" fmla="val 4897"/>
              </a:avLst>
            </a:prstGeom>
            <a:noFill/>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8" name="TextBox 7"/>
          <p:cNvSpPr txBox="1"/>
          <p:nvPr/>
        </p:nvSpPr>
        <p:spPr>
          <a:xfrm>
            <a:off x="1" y="6457890"/>
            <a:ext cx="6095999" cy="400110"/>
          </a:xfrm>
          <a:prstGeom prst="rect">
            <a:avLst/>
          </a:prstGeom>
          <a:noFill/>
        </p:spPr>
        <p:txBody>
          <a:bodyPr wrap="square" rtlCol="0" anchor="ctr">
            <a:spAutoFit/>
          </a:bodyPr>
          <a:lstStyle/>
          <a:p>
            <a:r>
              <a:rPr lang="en-US" sz="2000" dirty="0">
                <a:latin typeface="Corbel" panose="020B0503020204020204" pitchFamily="34" charset="0"/>
              </a:rPr>
              <a:t>Cloud D. </a:t>
            </a:r>
            <a:r>
              <a:rPr lang="en-US" sz="2000" i="1" dirty="0">
                <a:latin typeface="Corbel" panose="020B0503020204020204" pitchFamily="34" charset="0"/>
              </a:rPr>
              <a:t>Vera Institute of Justice</a:t>
            </a:r>
            <a:r>
              <a:rPr lang="en-US" sz="2000" dirty="0">
                <a:latin typeface="Corbel" panose="020B0503020204020204" pitchFamily="34" charset="0"/>
              </a:rPr>
              <a:t>. 2014.</a:t>
            </a:r>
          </a:p>
        </p:txBody>
      </p:sp>
    </p:spTree>
    <p:extLst>
      <p:ext uri="{BB962C8B-B14F-4D97-AF65-F5344CB8AC3E}">
        <p14:creationId xmlns:p14="http://schemas.microsoft.com/office/powerpoint/2010/main" val="2009774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MOUD in Correctional Facilities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27486386"/>
              </p:ext>
            </p:extLst>
          </p:nvPr>
        </p:nvGraphicFramePr>
        <p:xfrm>
          <a:off x="1374776" y="1690688"/>
          <a:ext cx="8947150" cy="4180840"/>
        </p:xfrm>
        <a:graphic>
          <a:graphicData uri="http://schemas.openxmlformats.org/drawingml/2006/table">
            <a:tbl>
              <a:tblPr firstRow="1" bandRow="1">
                <a:tableStyleId>{5C22544A-7EE6-4342-B048-85BDC9FD1C3A}</a:tableStyleId>
              </a:tblPr>
              <a:tblGrid>
                <a:gridCol w="4473575">
                  <a:extLst>
                    <a:ext uri="{9D8B030D-6E8A-4147-A177-3AD203B41FA5}">
                      <a16:colId xmlns:a16="http://schemas.microsoft.com/office/drawing/2014/main" val="20000"/>
                    </a:ext>
                  </a:extLst>
                </a:gridCol>
                <a:gridCol w="4473575">
                  <a:extLst>
                    <a:ext uri="{9D8B030D-6E8A-4147-A177-3AD203B41FA5}">
                      <a16:colId xmlns:a16="http://schemas.microsoft.com/office/drawing/2014/main" val="20001"/>
                    </a:ext>
                  </a:extLst>
                </a:gridCol>
              </a:tblGrid>
              <a:tr h="370840">
                <a:tc>
                  <a:txBody>
                    <a:bodyPr/>
                    <a:lstStyle/>
                    <a:p>
                      <a:pPr algn="ctr"/>
                      <a:r>
                        <a:rPr lang="en-US" dirty="0"/>
                        <a:t>Benefits</a:t>
                      </a:r>
                    </a:p>
                  </a:txBody>
                  <a:tcPr>
                    <a:solidFill>
                      <a:schemeClr val="tx2"/>
                    </a:solidFill>
                  </a:tcPr>
                </a:tc>
                <a:tc>
                  <a:txBody>
                    <a:bodyPr/>
                    <a:lstStyle/>
                    <a:p>
                      <a:pPr algn="ctr"/>
                      <a:r>
                        <a:rPr lang="en-US" dirty="0"/>
                        <a:t>Evidence</a:t>
                      </a:r>
                    </a:p>
                  </a:txBody>
                  <a:tcPr>
                    <a:solidFill>
                      <a:schemeClr val="tx2"/>
                    </a:solidFill>
                  </a:tcPr>
                </a:tc>
                <a:extLst>
                  <a:ext uri="{0D108BD9-81ED-4DB2-BD59-A6C34878D82A}">
                    <a16:rowId xmlns:a16="http://schemas.microsoft.com/office/drawing/2014/main" val="10000"/>
                  </a:ext>
                </a:extLst>
              </a:tr>
              <a:tr h="370840">
                <a:tc>
                  <a:txBody>
                    <a:bodyPr/>
                    <a:lstStyle/>
                    <a:p>
                      <a:r>
                        <a:rPr lang="en-US" sz="2000" dirty="0"/>
                        <a:t>Reduces illicit opioid use post-incarceration</a:t>
                      </a:r>
                    </a:p>
                  </a:txBody>
                  <a:tcPr>
                    <a:solidFill>
                      <a:schemeClr val="bg2">
                        <a:lumMod val="90000"/>
                      </a:schemeClr>
                    </a:solidFill>
                  </a:tcPr>
                </a:tc>
                <a:tc>
                  <a:txBody>
                    <a:bodyPr/>
                    <a:lstStyle/>
                    <a:p>
                      <a:r>
                        <a:rPr lang="en-US" sz="2000" dirty="0" err="1"/>
                        <a:t>Mattick</a:t>
                      </a:r>
                      <a:r>
                        <a:rPr lang="en-US" sz="2000" dirty="0"/>
                        <a:t>, et al., 2009</a:t>
                      </a:r>
                    </a:p>
                  </a:txBody>
                  <a:tcPr>
                    <a:solidFill>
                      <a:schemeClr val="bg2">
                        <a:lumMod val="90000"/>
                      </a:schemeClr>
                    </a:solidFill>
                  </a:tcPr>
                </a:tc>
                <a:extLst>
                  <a:ext uri="{0D108BD9-81ED-4DB2-BD59-A6C34878D82A}">
                    <a16:rowId xmlns:a16="http://schemas.microsoft.com/office/drawing/2014/main" val="10001"/>
                  </a:ext>
                </a:extLst>
              </a:tr>
              <a:tr h="370840">
                <a:tc>
                  <a:txBody>
                    <a:bodyPr/>
                    <a:lstStyle/>
                    <a:p>
                      <a:r>
                        <a:rPr lang="en-US" sz="2000" dirty="0"/>
                        <a:t>Reduces criminal</a:t>
                      </a:r>
                      <a:r>
                        <a:rPr lang="en-US" sz="2000" baseline="0" dirty="0"/>
                        <a:t> behavior post-incarceration</a:t>
                      </a:r>
                      <a:endParaRPr lang="en-US" sz="2000" dirty="0"/>
                    </a:p>
                  </a:txBody>
                  <a:tcPr/>
                </a:tc>
                <a:tc>
                  <a:txBody>
                    <a:bodyPr/>
                    <a:lstStyle/>
                    <a:p>
                      <a:r>
                        <a:rPr lang="en-US" sz="2000" dirty="0"/>
                        <a:t>Deck, et al., 2009</a:t>
                      </a:r>
                    </a:p>
                  </a:txBody>
                  <a:tcPr/>
                </a:tc>
                <a:extLst>
                  <a:ext uri="{0D108BD9-81ED-4DB2-BD59-A6C34878D82A}">
                    <a16:rowId xmlns:a16="http://schemas.microsoft.com/office/drawing/2014/main" val="10002"/>
                  </a:ext>
                </a:extLst>
              </a:tr>
              <a:tr h="370840">
                <a:tc>
                  <a:txBody>
                    <a:bodyPr/>
                    <a:lstStyle/>
                    <a:p>
                      <a:r>
                        <a:rPr lang="en-US" sz="2000" dirty="0"/>
                        <a:t>Reduces mortality and overdose</a:t>
                      </a:r>
                      <a:r>
                        <a:rPr lang="en-US" sz="2000" baseline="0" dirty="0"/>
                        <a:t> risk post-incarceration</a:t>
                      </a:r>
                      <a:endParaRPr lang="en-US" sz="2000" dirty="0"/>
                    </a:p>
                  </a:txBody>
                  <a:tcPr>
                    <a:solidFill>
                      <a:schemeClr val="bg2">
                        <a:lumMod val="90000"/>
                      </a:schemeClr>
                    </a:solidFill>
                  </a:tcPr>
                </a:tc>
                <a:tc>
                  <a:txBody>
                    <a:bodyPr/>
                    <a:lstStyle/>
                    <a:p>
                      <a:r>
                        <a:rPr lang="en-US" sz="2000" dirty="0"/>
                        <a:t>Degenhardt et al., 2011;</a:t>
                      </a:r>
                      <a:r>
                        <a:rPr lang="en-US" sz="2000" baseline="0" dirty="0"/>
                        <a:t> Kerr, et al., 2007</a:t>
                      </a:r>
                    </a:p>
                    <a:p>
                      <a:r>
                        <a:rPr lang="en-US" sz="2000" baseline="0" dirty="0"/>
                        <a:t>Chatterjee et al., 2023</a:t>
                      </a:r>
                      <a:endParaRPr lang="en-US" sz="2000" dirty="0"/>
                    </a:p>
                  </a:txBody>
                  <a:tcPr>
                    <a:solidFill>
                      <a:schemeClr val="bg2">
                        <a:lumMod val="90000"/>
                      </a:schemeClr>
                    </a:solidFill>
                  </a:tcPr>
                </a:tc>
                <a:extLst>
                  <a:ext uri="{0D108BD9-81ED-4DB2-BD59-A6C34878D82A}">
                    <a16:rowId xmlns:a16="http://schemas.microsoft.com/office/drawing/2014/main" val="10003"/>
                  </a:ext>
                </a:extLst>
              </a:tr>
              <a:tr h="370840">
                <a:tc>
                  <a:txBody>
                    <a:bodyPr/>
                    <a:lstStyle/>
                    <a:p>
                      <a:r>
                        <a:rPr lang="en-US" sz="2000" dirty="0"/>
                        <a:t>Reduces HIV risk behaviors post-incarceration</a:t>
                      </a:r>
                    </a:p>
                  </a:txBody>
                  <a:tcPr/>
                </a:tc>
                <a:tc>
                  <a:txBody>
                    <a:bodyPr/>
                    <a:lstStyle/>
                    <a:p>
                      <a:r>
                        <a:rPr lang="en-US" sz="2000" dirty="0"/>
                        <a:t>MacArthur</a:t>
                      </a:r>
                      <a:r>
                        <a:rPr lang="en-US" sz="2000" baseline="0" dirty="0"/>
                        <a:t> et al., 2012</a:t>
                      </a:r>
                    </a:p>
                    <a:p>
                      <a:endParaRPr lang="en-US" dirty="0"/>
                    </a:p>
                  </a:txBody>
                  <a:tcPr/>
                </a:tc>
                <a:extLst>
                  <a:ext uri="{0D108BD9-81ED-4DB2-BD59-A6C34878D82A}">
                    <a16:rowId xmlns:a16="http://schemas.microsoft.com/office/drawing/2014/main" val="10004"/>
                  </a:ext>
                </a:extLst>
              </a:tr>
              <a:tr h="370840">
                <a:tc>
                  <a:txBody>
                    <a:bodyPr/>
                    <a:lstStyle/>
                    <a:p>
                      <a:r>
                        <a:rPr lang="en-US" sz="2000" dirty="0"/>
                        <a:t>Additional social, medical, and economic benefits </a:t>
                      </a:r>
                    </a:p>
                  </a:txBody>
                  <a:tcPr>
                    <a:solidFill>
                      <a:schemeClr val="bg2">
                        <a:lumMod val="90000"/>
                      </a:schemeClr>
                    </a:solidFill>
                  </a:tcPr>
                </a:tc>
                <a:tc>
                  <a:txBody>
                    <a:bodyPr/>
                    <a:lstStyle/>
                    <a:p>
                      <a:r>
                        <a:rPr lang="en-US" sz="2000" dirty="0"/>
                        <a:t>Rich et al., 2015; </a:t>
                      </a:r>
                      <a:r>
                        <a:rPr lang="en-US" sz="2000" dirty="0" err="1"/>
                        <a:t>Zaller</a:t>
                      </a:r>
                      <a:r>
                        <a:rPr lang="en-US" sz="2000" dirty="0"/>
                        <a:t> et al., 2013; McKenzie et al., 2012; </a:t>
                      </a:r>
                      <a:r>
                        <a:rPr lang="en-US" sz="2000" dirty="0" err="1"/>
                        <a:t>Heimer</a:t>
                      </a:r>
                      <a:r>
                        <a:rPr lang="en-US" sz="2000" dirty="0"/>
                        <a:t> et al., 2006; Dolan et al., 2003</a:t>
                      </a:r>
                    </a:p>
                  </a:txBody>
                  <a:tcPr>
                    <a:solidFill>
                      <a:schemeClr val="bg2">
                        <a:lumMod val="9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716906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8B5D9-FC96-3C4A-95E9-EF02C6FA4A7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4F671F9-08C4-1442-9209-F50FDD3AFB9B}"/>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49D7F6B5-7487-E146-86B1-EAE2B654C6D7}"/>
              </a:ext>
            </a:extLst>
          </p:cNvPr>
          <p:cNvPicPr>
            <a:picLocks noChangeAspect="1"/>
          </p:cNvPicPr>
          <p:nvPr/>
        </p:nvPicPr>
        <p:blipFill>
          <a:blip r:embed="rId3"/>
          <a:stretch>
            <a:fillRect/>
          </a:stretch>
        </p:blipFill>
        <p:spPr>
          <a:xfrm>
            <a:off x="838200" y="293865"/>
            <a:ext cx="10515600" cy="4962758"/>
          </a:xfrm>
          <a:prstGeom prst="rect">
            <a:avLst/>
          </a:prstGeom>
        </p:spPr>
      </p:pic>
    </p:spTree>
    <p:extLst>
      <p:ext uri="{BB962C8B-B14F-4D97-AF65-F5344CB8AC3E}">
        <p14:creationId xmlns:p14="http://schemas.microsoft.com/office/powerpoint/2010/main" val="2175001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 y="5576341"/>
            <a:ext cx="12191999" cy="1281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0" y="0"/>
            <a:ext cx="12192000" cy="9715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sz="4400" cap="none" dirty="0">
                <a:ln w="0"/>
                <a:solidFill>
                  <a:schemeClr val="tx1"/>
                </a:solidFill>
                <a:latin typeface="Corbel" panose="020B0503020204020204" pitchFamily="34" charset="0"/>
              </a:rPr>
              <a:t>Chronic Medical Conditions &amp; Infectious Diseases </a:t>
            </a:r>
          </a:p>
        </p:txBody>
      </p:sp>
      <p:grpSp>
        <p:nvGrpSpPr>
          <p:cNvPr id="6" name="Group 5"/>
          <p:cNvGrpSpPr/>
          <p:nvPr/>
        </p:nvGrpSpPr>
        <p:grpSpPr>
          <a:xfrm>
            <a:off x="240193" y="999529"/>
            <a:ext cx="11680467" cy="4846320"/>
            <a:chOff x="248154" y="1526285"/>
            <a:chExt cx="11680467" cy="4846320"/>
          </a:xfrm>
        </p:grpSpPr>
        <p:graphicFrame>
          <p:nvGraphicFramePr>
            <p:cNvPr id="7" name="Chart 6"/>
            <p:cNvGraphicFramePr/>
            <p:nvPr>
              <p:extLst>
                <p:ext uri="{D42A27DB-BD31-4B8C-83A1-F6EECF244321}">
                  <p14:modId xmlns:p14="http://schemas.microsoft.com/office/powerpoint/2010/main" val="1149818445"/>
                </p:ext>
              </p:extLst>
            </p:nvPr>
          </p:nvGraphicFramePr>
          <p:xfrm>
            <a:off x="248154" y="1526285"/>
            <a:ext cx="5669280" cy="48463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p:nvPr>
              <p:extLst>
                <p:ext uri="{D42A27DB-BD31-4B8C-83A1-F6EECF244321}">
                  <p14:modId xmlns:p14="http://schemas.microsoft.com/office/powerpoint/2010/main" val="1672024618"/>
                </p:ext>
              </p:extLst>
            </p:nvPr>
          </p:nvGraphicFramePr>
          <p:xfrm>
            <a:off x="6259341" y="1526285"/>
            <a:ext cx="5669280" cy="4846320"/>
          </p:xfrm>
          <a:graphic>
            <a:graphicData uri="http://schemas.openxmlformats.org/drawingml/2006/chart">
              <c:chart xmlns:c="http://schemas.openxmlformats.org/drawingml/2006/chart" xmlns:r="http://schemas.openxmlformats.org/officeDocument/2006/relationships" r:id="rId5"/>
            </a:graphicData>
          </a:graphic>
        </p:graphicFrame>
      </p:grpSp>
      <p:sp>
        <p:nvSpPr>
          <p:cNvPr id="2" name="TextBox 1"/>
          <p:cNvSpPr txBox="1"/>
          <p:nvPr/>
        </p:nvSpPr>
        <p:spPr>
          <a:xfrm>
            <a:off x="7924800" y="5931811"/>
            <a:ext cx="3200400" cy="430887"/>
          </a:xfrm>
          <a:prstGeom prst="rect">
            <a:avLst/>
          </a:prstGeom>
          <a:solidFill>
            <a:schemeClr val="accent2"/>
          </a:solidFill>
        </p:spPr>
        <p:txBody>
          <a:bodyPr wrap="square" rtlCol="0">
            <a:spAutoFit/>
          </a:bodyPr>
          <a:lstStyle/>
          <a:p>
            <a:pPr algn="ctr"/>
            <a:r>
              <a:rPr lang="en-US" sz="2200" b="1" dirty="0">
                <a:latin typeface="Corbel" panose="020B0503020204020204" pitchFamily="34" charset="0"/>
              </a:rPr>
              <a:t>Incarcerated population</a:t>
            </a:r>
          </a:p>
        </p:txBody>
      </p:sp>
      <p:sp>
        <p:nvSpPr>
          <p:cNvPr id="9" name="TextBox 8"/>
          <p:cNvSpPr txBox="1"/>
          <p:nvPr/>
        </p:nvSpPr>
        <p:spPr>
          <a:xfrm>
            <a:off x="7924800" y="6408063"/>
            <a:ext cx="3200400" cy="430887"/>
          </a:xfrm>
          <a:prstGeom prst="rect">
            <a:avLst/>
          </a:prstGeom>
          <a:solidFill>
            <a:schemeClr val="accent1"/>
          </a:solidFill>
        </p:spPr>
        <p:txBody>
          <a:bodyPr wrap="square" rtlCol="0">
            <a:spAutoFit/>
          </a:bodyPr>
          <a:lstStyle/>
          <a:p>
            <a:pPr algn="ctr"/>
            <a:r>
              <a:rPr lang="en-US" sz="2200" b="1" dirty="0">
                <a:latin typeface="Corbel" panose="020B0503020204020204" pitchFamily="34" charset="0"/>
              </a:rPr>
              <a:t>General population</a:t>
            </a:r>
          </a:p>
        </p:txBody>
      </p:sp>
      <p:sp>
        <p:nvSpPr>
          <p:cNvPr id="10" name="TextBox 9"/>
          <p:cNvSpPr txBox="1"/>
          <p:nvPr/>
        </p:nvSpPr>
        <p:spPr>
          <a:xfrm>
            <a:off x="1" y="6446163"/>
            <a:ext cx="6095999" cy="400110"/>
          </a:xfrm>
          <a:prstGeom prst="rect">
            <a:avLst/>
          </a:prstGeom>
          <a:noFill/>
        </p:spPr>
        <p:txBody>
          <a:bodyPr wrap="square" rtlCol="0" anchor="ctr">
            <a:spAutoFit/>
          </a:bodyPr>
          <a:lstStyle/>
          <a:p>
            <a:r>
              <a:rPr lang="en-US" sz="2000" dirty="0" err="1">
                <a:latin typeface="Corbel" panose="020B0503020204020204" pitchFamily="34" charset="0"/>
              </a:rPr>
              <a:t>Maruschak</a:t>
            </a:r>
            <a:r>
              <a:rPr lang="en-US" sz="2000" dirty="0">
                <a:latin typeface="Corbel" panose="020B0503020204020204" pitchFamily="34" charset="0"/>
              </a:rPr>
              <a:t> LM, </a:t>
            </a:r>
            <a:r>
              <a:rPr lang="en-US" sz="2000" dirty="0" err="1">
                <a:latin typeface="Corbel" panose="020B0503020204020204" pitchFamily="34" charset="0"/>
              </a:rPr>
              <a:t>Berzofsky</a:t>
            </a:r>
            <a:r>
              <a:rPr lang="en-US" sz="2000" dirty="0">
                <a:latin typeface="Corbel" panose="020B0503020204020204" pitchFamily="34" charset="0"/>
              </a:rPr>
              <a:t> M. </a:t>
            </a:r>
            <a:r>
              <a:rPr lang="en-US" sz="2000" i="1" dirty="0">
                <a:latin typeface="Corbel" panose="020B0503020204020204" pitchFamily="34" charset="0"/>
              </a:rPr>
              <a:t>US DOJ</a:t>
            </a:r>
            <a:r>
              <a:rPr lang="en-US" sz="2000" dirty="0">
                <a:latin typeface="Corbel" panose="020B0503020204020204" pitchFamily="34" charset="0"/>
              </a:rPr>
              <a:t>. 2015.</a:t>
            </a:r>
          </a:p>
        </p:txBody>
      </p:sp>
    </p:spTree>
    <p:extLst>
      <p:ext uri="{BB962C8B-B14F-4D97-AF65-F5344CB8AC3E}">
        <p14:creationId xmlns:p14="http://schemas.microsoft.com/office/powerpoint/2010/main" val="2847188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 y="5576341"/>
            <a:ext cx="12191999" cy="1281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0" y="27432"/>
            <a:ext cx="12192000" cy="84886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sz="4400" cap="none" dirty="0">
                <a:ln w="0"/>
                <a:solidFill>
                  <a:schemeClr val="tx1"/>
                </a:solidFill>
                <a:latin typeface="Corbel" panose="020B0503020204020204" pitchFamily="34" charset="0"/>
              </a:rPr>
              <a:t>Impact on Mortality</a:t>
            </a:r>
          </a:p>
        </p:txBody>
      </p:sp>
      <p:graphicFrame>
        <p:nvGraphicFramePr>
          <p:cNvPr id="5" name="Content Placeholder 5"/>
          <p:cNvGraphicFramePr>
            <a:graphicFrameLocks noGrp="1"/>
          </p:cNvGraphicFramePr>
          <p:nvPr>
            <p:ph idx="1"/>
            <p:extLst>
              <p:ext uri="{D42A27DB-BD31-4B8C-83A1-F6EECF244321}">
                <p14:modId xmlns:p14="http://schemas.microsoft.com/office/powerpoint/2010/main" val="4167332913"/>
              </p:ext>
            </p:extLst>
          </p:nvPr>
        </p:nvGraphicFramePr>
        <p:xfrm>
          <a:off x="246993" y="868232"/>
          <a:ext cx="11698014" cy="5202620"/>
        </p:xfrm>
        <a:graphic>
          <a:graphicData uri="http://schemas.openxmlformats.org/drawingml/2006/chart">
            <c:chart xmlns:c="http://schemas.openxmlformats.org/drawingml/2006/chart" xmlns:r="http://schemas.openxmlformats.org/officeDocument/2006/relationships" r:id="rId4"/>
          </a:graphicData>
        </a:graphic>
      </p:graphicFrame>
      <p:grpSp>
        <p:nvGrpSpPr>
          <p:cNvPr id="15" name="Group 14"/>
          <p:cNvGrpSpPr/>
          <p:nvPr/>
        </p:nvGrpSpPr>
        <p:grpSpPr>
          <a:xfrm>
            <a:off x="1752600" y="4286250"/>
            <a:ext cx="2000250" cy="685800"/>
            <a:chOff x="1752600" y="4286250"/>
            <a:chExt cx="2000250" cy="685800"/>
          </a:xfrm>
        </p:grpSpPr>
        <p:cxnSp>
          <p:nvCxnSpPr>
            <p:cNvPr id="3" name="Straight Connector 2"/>
            <p:cNvCxnSpPr/>
            <p:nvPr/>
          </p:nvCxnSpPr>
          <p:spPr>
            <a:xfrm>
              <a:off x="1752600" y="4286250"/>
              <a:ext cx="2000250" cy="0"/>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52850" y="4286250"/>
              <a:ext cx="0" cy="685800"/>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1752600" y="3638550"/>
            <a:ext cx="3962400" cy="1333500"/>
            <a:chOff x="1752600" y="3638550"/>
            <a:chExt cx="3962400" cy="1333500"/>
          </a:xfrm>
        </p:grpSpPr>
        <p:cxnSp>
          <p:nvCxnSpPr>
            <p:cNvPr id="6" name="Straight Connector 5"/>
            <p:cNvCxnSpPr/>
            <p:nvPr/>
          </p:nvCxnSpPr>
          <p:spPr>
            <a:xfrm>
              <a:off x="1752600" y="3638550"/>
              <a:ext cx="3962400" cy="0"/>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15000" y="3638550"/>
              <a:ext cx="0" cy="1333500"/>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5810250" y="2367914"/>
            <a:ext cx="5695950" cy="1055608"/>
          </a:xfrm>
          <a:prstGeom prst="roundRect">
            <a:avLst/>
          </a:prstGeom>
          <a:solidFill>
            <a:schemeClr val="tx1"/>
          </a:solidFill>
        </p:spPr>
        <p:txBody>
          <a:bodyPr wrap="square" rtlCol="0">
            <a:spAutoFit/>
          </a:bodyPr>
          <a:lstStyle/>
          <a:p>
            <a:pPr algn="ctr"/>
            <a:r>
              <a:rPr lang="en-US" sz="2800" b="1" dirty="0">
                <a:solidFill>
                  <a:schemeClr val="bg1"/>
                </a:solidFill>
                <a:latin typeface="Corbel" panose="020B0503020204020204" pitchFamily="34" charset="0"/>
              </a:rPr>
              <a:t>For every 1 year served,</a:t>
            </a:r>
          </a:p>
          <a:p>
            <a:pPr algn="ctr"/>
            <a:r>
              <a:rPr lang="en-US" sz="2800" b="1" dirty="0">
                <a:solidFill>
                  <a:schemeClr val="bg1"/>
                </a:solidFill>
                <a:latin typeface="Corbel" panose="020B0503020204020204" pitchFamily="34" charset="0"/>
              </a:rPr>
              <a:t>life expectancy reduced by 2 years</a:t>
            </a:r>
          </a:p>
        </p:txBody>
      </p:sp>
      <p:sp>
        <p:nvSpPr>
          <p:cNvPr id="18" name="TextBox 17"/>
          <p:cNvSpPr txBox="1"/>
          <p:nvPr/>
        </p:nvSpPr>
        <p:spPr>
          <a:xfrm>
            <a:off x="1" y="6457890"/>
            <a:ext cx="6095999" cy="400110"/>
          </a:xfrm>
          <a:prstGeom prst="rect">
            <a:avLst/>
          </a:prstGeom>
          <a:noFill/>
        </p:spPr>
        <p:txBody>
          <a:bodyPr wrap="square" rtlCol="0" anchor="ctr">
            <a:spAutoFit/>
          </a:bodyPr>
          <a:lstStyle/>
          <a:p>
            <a:r>
              <a:rPr lang="en-US" sz="2000" dirty="0">
                <a:latin typeface="Corbel" panose="020B0503020204020204" pitchFamily="34" charset="0"/>
              </a:rPr>
              <a:t>Patterson EJ. </a:t>
            </a:r>
            <a:r>
              <a:rPr lang="en-US" sz="2000" i="1" dirty="0">
                <a:latin typeface="Corbel" panose="020B0503020204020204" pitchFamily="34" charset="0"/>
              </a:rPr>
              <a:t>Am J Public Health</a:t>
            </a:r>
            <a:r>
              <a:rPr lang="en-US" sz="2000" dirty="0">
                <a:latin typeface="Corbel" panose="020B0503020204020204" pitchFamily="34" charset="0"/>
              </a:rPr>
              <a:t>. 2013.</a:t>
            </a:r>
          </a:p>
        </p:txBody>
      </p:sp>
    </p:spTree>
    <p:extLst>
      <p:ext uri="{BB962C8B-B14F-4D97-AF65-F5344CB8AC3E}">
        <p14:creationId xmlns:p14="http://schemas.microsoft.com/office/powerpoint/2010/main" val="249901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215"/>
            <a:ext cx="12192000" cy="1325563"/>
          </a:xfrm>
        </p:spPr>
        <p:txBody>
          <a:bodyPr/>
          <a:lstStyle/>
          <a:p>
            <a:r>
              <a:rPr lang="en-US" b="1" dirty="0">
                <a:latin typeface="Corbel" panose="020B0503020204020204" pitchFamily="34" charset="0"/>
              </a:rPr>
              <a:t>Transitions </a:t>
            </a:r>
          </a:p>
        </p:txBody>
      </p:sp>
      <p:pic>
        <p:nvPicPr>
          <p:cNvPr id="4" name="Picture 2" descr="Image result for release from pri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0538" y="1555778"/>
            <a:ext cx="7842738" cy="4885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389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a:t>
            </a:r>
          </a:p>
        </p:txBody>
      </p:sp>
      <p:sp>
        <p:nvSpPr>
          <p:cNvPr id="3" name="Content Placeholder 2"/>
          <p:cNvSpPr>
            <a:spLocks noGrp="1"/>
          </p:cNvSpPr>
          <p:nvPr>
            <p:ph idx="1"/>
          </p:nvPr>
        </p:nvSpPr>
        <p:spPr/>
        <p:txBody>
          <a:bodyPr/>
          <a:lstStyle/>
          <a:p>
            <a:r>
              <a:rPr lang="en-US" dirty="0"/>
              <a:t>No financial conflicts to disclose </a:t>
            </a:r>
          </a:p>
        </p:txBody>
      </p:sp>
    </p:spTree>
    <p:extLst>
      <p:ext uri="{BB962C8B-B14F-4D97-AF65-F5344CB8AC3E}">
        <p14:creationId xmlns:p14="http://schemas.microsoft.com/office/powerpoint/2010/main" val="2181976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 y="5576341"/>
            <a:ext cx="12191999" cy="1281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248" y="1047929"/>
            <a:ext cx="7534276" cy="4886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1" name="Group 20"/>
          <p:cNvGrpSpPr/>
          <p:nvPr/>
        </p:nvGrpSpPr>
        <p:grpSpPr>
          <a:xfrm>
            <a:off x="8045950" y="2416967"/>
            <a:ext cx="3931920" cy="2442270"/>
            <a:chOff x="8045950" y="2416967"/>
            <a:chExt cx="3931920" cy="2442270"/>
          </a:xfrm>
        </p:grpSpPr>
        <p:sp>
          <p:nvSpPr>
            <p:cNvPr id="4" name="TextBox 3"/>
            <p:cNvSpPr txBox="1"/>
            <p:nvPr/>
          </p:nvSpPr>
          <p:spPr>
            <a:xfrm>
              <a:off x="8045950" y="2416967"/>
              <a:ext cx="3931920" cy="2442270"/>
            </a:xfrm>
            <a:prstGeom prst="roundRect">
              <a:avLst>
                <a:gd name="adj" fmla="val 10451"/>
              </a:avLst>
            </a:prstGeom>
            <a:solidFill>
              <a:schemeClr val="accent5">
                <a:lumMod val="20000"/>
                <a:lumOff val="80000"/>
              </a:schemeClr>
            </a:solidFill>
            <a:ln>
              <a:solidFill>
                <a:schemeClr val="tx1"/>
              </a:solidFill>
            </a:ln>
          </p:spPr>
          <p:txBody>
            <a:bodyPr wrap="square" rtlCol="0" anchor="ctr">
              <a:spAutoFit/>
            </a:bodyPr>
            <a:lstStyle/>
            <a:p>
              <a:endParaRPr lang="en-US" sz="2400" b="1" dirty="0">
                <a:latin typeface="Corbel" panose="020B0503020204020204" pitchFamily="34" charset="0"/>
              </a:endParaRPr>
            </a:p>
            <a:p>
              <a:r>
                <a:rPr lang="en-US" sz="2400" b="1" dirty="0">
                  <a:latin typeface="Corbel" panose="020B0503020204020204" pitchFamily="34" charset="0"/>
                </a:rPr>
                <a:t>All residents</a:t>
              </a:r>
            </a:p>
            <a:p>
              <a:endParaRPr lang="en-US" sz="2400" b="1" dirty="0">
                <a:latin typeface="Corbel" panose="020B0503020204020204" pitchFamily="34" charset="0"/>
              </a:endParaRPr>
            </a:p>
            <a:p>
              <a:r>
                <a:rPr lang="en-US" sz="2400" b="1" dirty="0">
                  <a:latin typeface="Corbel" panose="020B0503020204020204" pitchFamily="34" charset="0"/>
                </a:rPr>
                <a:t>During</a:t>
              </a:r>
            </a:p>
            <a:p>
              <a:r>
                <a:rPr lang="en-US" sz="2400" b="1" dirty="0">
                  <a:latin typeface="Corbel" panose="020B0503020204020204" pitchFamily="34" charset="0"/>
                </a:rPr>
                <a:t>incarceration</a:t>
              </a:r>
            </a:p>
            <a:p>
              <a:endParaRPr lang="en-US" sz="2400" b="1" dirty="0">
                <a:latin typeface="Corbel" panose="020B0503020204020204" pitchFamily="34" charset="0"/>
              </a:endParaRPr>
            </a:p>
          </p:txBody>
        </p:sp>
        <p:cxnSp>
          <p:nvCxnSpPr>
            <p:cNvPr id="9" name="Straight Connector 8"/>
            <p:cNvCxnSpPr/>
            <p:nvPr/>
          </p:nvCxnSpPr>
          <p:spPr>
            <a:xfrm>
              <a:off x="10050009" y="3105150"/>
              <a:ext cx="173736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0050009" y="4000500"/>
              <a:ext cx="1737360"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 y="6457890"/>
            <a:ext cx="6095999" cy="400110"/>
          </a:xfrm>
          <a:prstGeom prst="rect">
            <a:avLst/>
          </a:prstGeom>
          <a:noFill/>
        </p:spPr>
        <p:txBody>
          <a:bodyPr wrap="square" rtlCol="0" anchor="ctr">
            <a:spAutoFit/>
          </a:bodyPr>
          <a:lstStyle/>
          <a:p>
            <a:r>
              <a:rPr lang="en-US" sz="2000" dirty="0">
                <a:latin typeface="Corbel" panose="020B0503020204020204" pitchFamily="34" charset="0"/>
              </a:rPr>
              <a:t>Binswanger IA, et al. </a:t>
            </a:r>
            <a:r>
              <a:rPr lang="en-US" sz="2000" i="1" dirty="0">
                <a:latin typeface="Corbel" panose="020B0503020204020204" pitchFamily="34" charset="0"/>
              </a:rPr>
              <a:t>NEJM</a:t>
            </a:r>
            <a:r>
              <a:rPr lang="en-US" sz="2000" dirty="0">
                <a:latin typeface="Corbel" panose="020B0503020204020204" pitchFamily="34" charset="0"/>
              </a:rPr>
              <a:t>. 2007.</a:t>
            </a:r>
          </a:p>
        </p:txBody>
      </p:sp>
      <p:sp>
        <p:nvSpPr>
          <p:cNvPr id="14" name="Title 1"/>
          <p:cNvSpPr txBox="1">
            <a:spLocks/>
          </p:cNvSpPr>
          <p:nvPr/>
        </p:nvSpPr>
        <p:spPr>
          <a:xfrm>
            <a:off x="0" y="0"/>
            <a:ext cx="12192000" cy="10479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Corbel" panose="020B0503020204020204" pitchFamily="34" charset="0"/>
              </a:rPr>
              <a:t>Mortality Rates Spike During Re-entry Period</a:t>
            </a:r>
          </a:p>
        </p:txBody>
      </p:sp>
    </p:spTree>
    <p:extLst>
      <p:ext uri="{BB962C8B-B14F-4D97-AF65-F5344CB8AC3E}">
        <p14:creationId xmlns:p14="http://schemas.microsoft.com/office/powerpoint/2010/main" val="3560100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 y="5576341"/>
            <a:ext cx="12191999" cy="1281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12192000" cy="1047929"/>
          </a:xfrm>
        </p:spPr>
        <p:txBody>
          <a:bodyPr>
            <a:normAutofit/>
          </a:bodyPr>
          <a:lstStyle/>
          <a:p>
            <a:r>
              <a:rPr lang="en-US" cap="none" dirty="0">
                <a:latin typeface="Corbel" panose="020B0503020204020204" pitchFamily="34" charset="0"/>
              </a:rPr>
              <a:t>Mortality Rates </a:t>
            </a:r>
            <a:r>
              <a:rPr lang="en-US" dirty="0">
                <a:latin typeface="Corbel" panose="020B0503020204020204" pitchFamily="34" charset="0"/>
              </a:rPr>
              <a:t>S</a:t>
            </a:r>
            <a:r>
              <a:rPr lang="en-US" cap="none" dirty="0">
                <a:latin typeface="Corbel" panose="020B0503020204020204" pitchFamily="34" charset="0"/>
              </a:rPr>
              <a:t>pike </a:t>
            </a:r>
            <a:r>
              <a:rPr lang="en-US" dirty="0">
                <a:latin typeface="Corbel" panose="020B0503020204020204" pitchFamily="34" charset="0"/>
              </a:rPr>
              <a:t>D</a:t>
            </a:r>
            <a:r>
              <a:rPr lang="en-US" cap="none" dirty="0">
                <a:latin typeface="Corbel" panose="020B0503020204020204" pitchFamily="34" charset="0"/>
              </a:rPr>
              <a:t>uring Re-entry Period</a:t>
            </a:r>
          </a:p>
        </p:txBody>
      </p:sp>
      <p:sp>
        <p:nvSpPr>
          <p:cNvPr id="17" name="TextBox 16"/>
          <p:cNvSpPr txBox="1"/>
          <p:nvPr/>
        </p:nvSpPr>
        <p:spPr>
          <a:xfrm>
            <a:off x="8515350" y="4081997"/>
            <a:ext cx="3544434" cy="1554480"/>
          </a:xfrm>
          <a:prstGeom prst="roundRect">
            <a:avLst/>
          </a:prstGeom>
          <a:solidFill>
            <a:schemeClr val="tx1"/>
          </a:solidFill>
        </p:spPr>
        <p:txBody>
          <a:bodyPr wrap="square" rtlCol="0" anchor="ctr">
            <a:spAutoFit/>
          </a:bodyPr>
          <a:lstStyle/>
          <a:p>
            <a:pPr algn="ctr"/>
            <a:r>
              <a:rPr lang="en-US" sz="2800" b="1" dirty="0">
                <a:solidFill>
                  <a:schemeClr val="bg1"/>
                </a:solidFill>
                <a:latin typeface="Corbel" panose="020B0503020204020204" pitchFamily="34" charset="0"/>
              </a:rPr>
              <a:t>Within first 2 weeks, </a:t>
            </a:r>
          </a:p>
          <a:p>
            <a:pPr algn="ctr"/>
            <a:r>
              <a:rPr lang="en-US" sz="2800" b="1" dirty="0" err="1">
                <a:solidFill>
                  <a:schemeClr val="bg1"/>
                </a:solidFill>
                <a:latin typeface="Corbel" panose="020B0503020204020204" pitchFamily="34" charset="0"/>
              </a:rPr>
              <a:t>aRR</a:t>
            </a:r>
            <a:r>
              <a:rPr lang="en-US" sz="2800" b="1" dirty="0">
                <a:solidFill>
                  <a:schemeClr val="bg1"/>
                </a:solidFill>
                <a:latin typeface="Corbel" panose="020B0503020204020204" pitchFamily="34" charset="0"/>
              </a:rPr>
              <a:t> is 129</a:t>
            </a:r>
          </a:p>
          <a:p>
            <a:pPr algn="ctr"/>
            <a:r>
              <a:rPr lang="en-US" sz="2800" b="1" dirty="0">
                <a:solidFill>
                  <a:schemeClr val="bg1"/>
                </a:solidFill>
                <a:latin typeface="Corbel" panose="020B0503020204020204" pitchFamily="34" charset="0"/>
              </a:rPr>
              <a:t>(95% CI 89 to 186)</a:t>
            </a:r>
          </a:p>
        </p:txBody>
      </p:sp>
      <p:sp>
        <p:nvSpPr>
          <p:cNvPr id="19" name="Bent-Up Arrow 18"/>
          <p:cNvSpPr/>
          <p:nvPr/>
        </p:nvSpPr>
        <p:spPr>
          <a:xfrm flipV="1">
            <a:off x="7486650" y="2699104"/>
            <a:ext cx="3063240" cy="1206146"/>
          </a:xfrm>
          <a:prstGeom prst="bentUpArrow">
            <a:avLst>
              <a:gd name="adj1" fmla="val 16703"/>
              <a:gd name="adj2" fmla="val 25000"/>
              <a:gd name="adj3" fmla="val 25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aphicFrame>
        <p:nvGraphicFramePr>
          <p:cNvPr id="22" name="Table 21"/>
          <p:cNvGraphicFramePr>
            <a:graphicFrameLocks noGrp="1"/>
          </p:cNvGraphicFramePr>
          <p:nvPr>
            <p:extLst>
              <p:ext uri="{D42A27DB-BD31-4B8C-83A1-F6EECF244321}">
                <p14:modId xmlns:p14="http://schemas.microsoft.com/office/powerpoint/2010/main" val="1088987766"/>
              </p:ext>
            </p:extLst>
          </p:nvPr>
        </p:nvGraphicFramePr>
        <p:xfrm>
          <a:off x="189875" y="1047929"/>
          <a:ext cx="8128000" cy="48768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8599">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tx1"/>
                          </a:solidFill>
                          <a:latin typeface="Corbel" panose="020B0503020204020204" pitchFamily="34" charset="0"/>
                        </a:rPr>
                        <a:t>Relative risk of death among formerly incarcerated compared with other Washington state residents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5">
                        <a:lumMod val="20000"/>
                        <a:lumOff val="80000"/>
                      </a:schemeClr>
                    </a:solidFill>
                  </a:tcPr>
                </a:tc>
                <a:tc hMerge="1">
                  <a:txBody>
                    <a:bodyPr/>
                    <a:lstStyle/>
                    <a:p>
                      <a:pPr algn="l"/>
                      <a:endParaRPr lang="en-US" sz="2800" dirty="0">
                        <a:latin typeface="Corbel" panose="020B0503020204020204" pitchFamily="34" charset="0"/>
                      </a:endParaRPr>
                    </a:p>
                  </a:txBody>
                  <a:tcPr/>
                </a:tc>
                <a:extLst>
                  <a:ext uri="{0D108BD9-81ED-4DB2-BD59-A6C34878D82A}">
                    <a16:rowId xmlns:a16="http://schemas.microsoft.com/office/drawing/2014/main" val="10000"/>
                  </a:ext>
                </a:extLst>
              </a:tr>
              <a:tr h="378599">
                <a:tc>
                  <a:txBody>
                    <a:bodyPr/>
                    <a:lstStyle/>
                    <a:p>
                      <a:r>
                        <a:rPr lang="en-US" sz="2800" b="1" u="sng" dirty="0">
                          <a:solidFill>
                            <a:schemeClr val="bg1"/>
                          </a:solidFill>
                          <a:latin typeface="Corbel" panose="020B0503020204020204" pitchFamily="34" charset="0"/>
                        </a:rPr>
                        <a:t>Cause of death</a:t>
                      </a:r>
                    </a:p>
                  </a:txBody>
                  <a:tcPr>
                    <a:lnL w="12700" cap="flat" cmpd="sng" algn="ctr">
                      <a:solidFill>
                        <a:schemeClr val="tx1"/>
                      </a:solidFill>
                      <a:prstDash val="solid"/>
                      <a:round/>
                      <a:headEnd type="none" w="med" len="med"/>
                      <a:tailEnd type="none" w="med" len="med"/>
                    </a:lnL>
                    <a:solidFill>
                      <a:schemeClr val="tx1"/>
                    </a:solidFill>
                  </a:tcPr>
                </a:tc>
                <a:tc>
                  <a:txBody>
                    <a:bodyPr/>
                    <a:lstStyle/>
                    <a:p>
                      <a:pPr algn="ctr"/>
                      <a:r>
                        <a:rPr lang="en-US" sz="2800" b="1" u="sng" dirty="0">
                          <a:solidFill>
                            <a:schemeClr val="bg1"/>
                          </a:solidFill>
                          <a:latin typeface="Corbel" panose="020B0503020204020204" pitchFamily="34" charset="0"/>
                        </a:rPr>
                        <a:t>RR (95% CI)</a:t>
                      </a:r>
                    </a:p>
                  </a:txBody>
                  <a:tcPr>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10001"/>
                  </a:ext>
                </a:extLst>
              </a:tr>
              <a:tr h="370840">
                <a:tc>
                  <a:txBody>
                    <a:bodyPr/>
                    <a:lstStyle/>
                    <a:p>
                      <a:r>
                        <a:rPr lang="en-US" sz="2600" dirty="0">
                          <a:latin typeface="Corbel" panose="020B0503020204020204" pitchFamily="34" charset="0"/>
                        </a:rPr>
                        <a:t>Overdose</a:t>
                      </a:r>
                    </a:p>
                  </a:txBody>
                  <a:tcPr>
                    <a:lnL w="12700" cap="flat" cmpd="sng" algn="ctr">
                      <a:solidFill>
                        <a:schemeClr val="tx1"/>
                      </a:solidFill>
                      <a:prstDash val="solid"/>
                      <a:round/>
                      <a:headEnd type="none" w="med" len="med"/>
                      <a:tailEnd type="none" w="med" len="med"/>
                    </a:lnL>
                  </a:tcPr>
                </a:tc>
                <a:tc>
                  <a:txBody>
                    <a:bodyPr/>
                    <a:lstStyle/>
                    <a:p>
                      <a:pPr algn="ctr"/>
                      <a:r>
                        <a:rPr lang="en-US" sz="2600" dirty="0">
                          <a:latin typeface="Corbel" panose="020B0503020204020204" pitchFamily="34" charset="0"/>
                        </a:rPr>
                        <a:t>12.2 (10.2–14.9)</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70840">
                <a:tc>
                  <a:txBody>
                    <a:bodyPr/>
                    <a:lstStyle/>
                    <a:p>
                      <a:r>
                        <a:rPr lang="en-US" sz="2600" dirty="0">
                          <a:latin typeface="Corbel" panose="020B0503020204020204" pitchFamily="34" charset="0"/>
                        </a:rPr>
                        <a:t>Homicide</a:t>
                      </a:r>
                    </a:p>
                  </a:txBody>
                  <a:tcPr>
                    <a:lnL w="12700" cap="flat" cmpd="sng" algn="ctr">
                      <a:solidFill>
                        <a:schemeClr val="tx1"/>
                      </a:solidFill>
                      <a:prstDash val="solid"/>
                      <a:round/>
                      <a:headEnd type="none" w="med" len="med"/>
                      <a:tailEnd type="none" w="med" len="med"/>
                    </a:lnL>
                  </a:tcPr>
                </a:tc>
                <a:tc>
                  <a:txBody>
                    <a:bodyPr/>
                    <a:lstStyle/>
                    <a:p>
                      <a:pPr algn="ctr"/>
                      <a:r>
                        <a:rPr lang="en-US" sz="2600" dirty="0">
                          <a:latin typeface="Corbel" panose="020B0503020204020204" pitchFamily="34" charset="0"/>
                        </a:rPr>
                        <a:t>10.4 (8.0–13.6)</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370840">
                <a:tc>
                  <a:txBody>
                    <a:bodyPr/>
                    <a:lstStyle/>
                    <a:p>
                      <a:r>
                        <a:rPr lang="en-US" sz="2600" dirty="0">
                          <a:latin typeface="Corbel" panose="020B0503020204020204" pitchFamily="34" charset="0"/>
                        </a:rPr>
                        <a:t>Liver disease</a:t>
                      </a:r>
                    </a:p>
                  </a:txBody>
                  <a:tcPr>
                    <a:lnL w="12700" cap="flat" cmpd="sng" algn="ctr">
                      <a:solidFill>
                        <a:schemeClr val="tx1"/>
                      </a:solidFill>
                      <a:prstDash val="solid"/>
                      <a:round/>
                      <a:headEnd type="none" w="med" len="med"/>
                      <a:tailEnd type="none" w="med" len="med"/>
                    </a:lnL>
                  </a:tcPr>
                </a:tc>
                <a:tc>
                  <a:txBody>
                    <a:bodyPr/>
                    <a:lstStyle/>
                    <a:p>
                      <a:pPr algn="ctr"/>
                      <a:r>
                        <a:rPr lang="en-US" sz="2600" dirty="0">
                          <a:latin typeface="Corbel" panose="020B0503020204020204" pitchFamily="34" charset="0"/>
                        </a:rPr>
                        <a:t>4.7 (3.2</a:t>
                      </a:r>
                      <a:r>
                        <a:rPr lang="en-US" sz="2600" baseline="0" dirty="0">
                          <a:latin typeface="Corbel" panose="020B0503020204020204" pitchFamily="34" charset="0"/>
                        </a:rPr>
                        <a:t>–7.2)</a:t>
                      </a:r>
                      <a:endParaRPr lang="en-US" sz="2600" dirty="0">
                        <a:latin typeface="Corbel" panose="020B050302020402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370840">
                <a:tc>
                  <a:txBody>
                    <a:bodyPr/>
                    <a:lstStyle/>
                    <a:p>
                      <a:r>
                        <a:rPr lang="en-US" sz="2600" dirty="0">
                          <a:latin typeface="Corbel" panose="020B0503020204020204" pitchFamily="34" charset="0"/>
                        </a:rPr>
                        <a:t>Suicide</a:t>
                      </a:r>
                    </a:p>
                  </a:txBody>
                  <a:tcPr>
                    <a:lnL w="12700" cap="flat" cmpd="sng" algn="ctr">
                      <a:solidFill>
                        <a:schemeClr val="tx1"/>
                      </a:solidFill>
                      <a:prstDash val="solid"/>
                      <a:round/>
                      <a:headEnd type="none" w="med" len="med"/>
                      <a:tailEnd type="none" w="med" len="med"/>
                    </a:lnL>
                  </a:tcPr>
                </a:tc>
                <a:tc>
                  <a:txBody>
                    <a:bodyPr/>
                    <a:lstStyle/>
                    <a:p>
                      <a:pPr algn="ctr"/>
                      <a:r>
                        <a:rPr lang="en-US" sz="2600" dirty="0">
                          <a:latin typeface="Corbel" panose="020B0503020204020204" pitchFamily="34" charset="0"/>
                        </a:rPr>
                        <a:t>3.4 (2.5–4.7)</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70840">
                <a:tc>
                  <a:txBody>
                    <a:bodyPr/>
                    <a:lstStyle/>
                    <a:p>
                      <a:r>
                        <a:rPr lang="en-US" sz="2600" dirty="0">
                          <a:latin typeface="Corbel" panose="020B0503020204020204" pitchFamily="34" charset="0"/>
                        </a:rPr>
                        <a:t>Motor</a:t>
                      </a:r>
                      <a:r>
                        <a:rPr lang="en-US" sz="2600" baseline="0" dirty="0">
                          <a:latin typeface="Corbel" panose="020B0503020204020204" pitchFamily="34" charset="0"/>
                        </a:rPr>
                        <a:t> vehicle accident</a:t>
                      </a:r>
                      <a:endParaRPr lang="en-US" sz="2600" dirty="0">
                        <a:latin typeface="Corbel" panose="020B0503020204020204" pitchFamily="34" charset="0"/>
                      </a:endParaRPr>
                    </a:p>
                  </a:txBody>
                  <a:tcPr>
                    <a:lnL w="12700" cap="flat" cmpd="sng" algn="ctr">
                      <a:solidFill>
                        <a:schemeClr val="tx1"/>
                      </a:solidFill>
                      <a:prstDash val="solid"/>
                      <a:round/>
                      <a:headEnd type="none" w="med" len="med"/>
                      <a:tailEnd type="none" w="med" len="med"/>
                    </a:lnL>
                  </a:tcPr>
                </a:tc>
                <a:tc>
                  <a:txBody>
                    <a:bodyPr/>
                    <a:lstStyle/>
                    <a:p>
                      <a:pPr algn="ctr"/>
                      <a:r>
                        <a:rPr lang="en-US" sz="2600" dirty="0">
                          <a:latin typeface="Corbel" panose="020B0503020204020204" pitchFamily="34" charset="0"/>
                        </a:rPr>
                        <a:t>3.4 (2.4</a:t>
                      </a:r>
                      <a:r>
                        <a:rPr lang="en-US" sz="2600" baseline="0" dirty="0">
                          <a:latin typeface="Corbel" panose="020B0503020204020204" pitchFamily="34" charset="0"/>
                        </a:rPr>
                        <a:t>–4.8)</a:t>
                      </a:r>
                      <a:endParaRPr lang="en-US" sz="2600" dirty="0">
                        <a:latin typeface="Corbel" panose="020B050302020402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370840">
                <a:tc>
                  <a:txBody>
                    <a:bodyPr/>
                    <a:lstStyle/>
                    <a:p>
                      <a:r>
                        <a:rPr lang="en-US" sz="2600" dirty="0">
                          <a:latin typeface="Corbel" panose="020B0503020204020204" pitchFamily="34" charset="0"/>
                        </a:rPr>
                        <a:t>Cardiovascular disease</a:t>
                      </a:r>
                    </a:p>
                  </a:txBody>
                  <a:tcPr>
                    <a:lnL w="12700" cap="flat" cmpd="sng" algn="ctr">
                      <a:solidFill>
                        <a:schemeClr val="tx1"/>
                      </a:solidFill>
                      <a:prstDash val="solid"/>
                      <a:round/>
                      <a:headEnd type="none" w="med" len="med"/>
                      <a:tailEnd type="none" w="med" len="med"/>
                    </a:lnL>
                  </a:tcPr>
                </a:tc>
                <a:tc>
                  <a:txBody>
                    <a:bodyPr/>
                    <a:lstStyle/>
                    <a:p>
                      <a:pPr algn="ctr"/>
                      <a:r>
                        <a:rPr lang="en-US" sz="2600" dirty="0">
                          <a:latin typeface="Corbel" panose="020B0503020204020204" pitchFamily="34" charset="0"/>
                        </a:rPr>
                        <a:t>2.1 (1.6–2.7)</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370840">
                <a:tc>
                  <a:txBody>
                    <a:bodyPr/>
                    <a:lstStyle/>
                    <a:p>
                      <a:r>
                        <a:rPr lang="en-US" sz="2600" dirty="0">
                          <a:latin typeface="Corbel" panose="020B0503020204020204" pitchFamily="34" charset="0"/>
                        </a:rPr>
                        <a:t>Cancer</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2600" dirty="0">
                          <a:latin typeface="Corbel" panose="020B0503020204020204" pitchFamily="34" charset="0"/>
                        </a:rPr>
                        <a:t>1.67 (1.2–2.2)</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2" name="TextBox 11"/>
          <p:cNvSpPr txBox="1"/>
          <p:nvPr/>
        </p:nvSpPr>
        <p:spPr>
          <a:xfrm>
            <a:off x="1" y="6457890"/>
            <a:ext cx="6095999" cy="400110"/>
          </a:xfrm>
          <a:prstGeom prst="rect">
            <a:avLst/>
          </a:prstGeom>
          <a:noFill/>
        </p:spPr>
        <p:txBody>
          <a:bodyPr wrap="square" rtlCol="0" anchor="ctr">
            <a:spAutoFit/>
          </a:bodyPr>
          <a:lstStyle/>
          <a:p>
            <a:r>
              <a:rPr lang="en-US" sz="2000" dirty="0">
                <a:latin typeface="Corbel" panose="020B0503020204020204" pitchFamily="34" charset="0"/>
              </a:rPr>
              <a:t>Binswanger IA, et al. </a:t>
            </a:r>
            <a:r>
              <a:rPr lang="en-US" sz="2000" i="1" dirty="0">
                <a:latin typeface="Corbel" panose="020B0503020204020204" pitchFamily="34" charset="0"/>
              </a:rPr>
              <a:t>NEJM</a:t>
            </a:r>
            <a:r>
              <a:rPr lang="en-US" sz="2000" dirty="0">
                <a:latin typeface="Corbel" panose="020B0503020204020204" pitchFamily="34" charset="0"/>
              </a:rPr>
              <a:t>. 2007.</a:t>
            </a:r>
          </a:p>
        </p:txBody>
      </p:sp>
    </p:spTree>
    <p:extLst>
      <p:ext uri="{BB962C8B-B14F-4D97-AF65-F5344CB8AC3E}">
        <p14:creationId xmlns:p14="http://schemas.microsoft.com/office/powerpoint/2010/main" val="1943949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215"/>
            <a:ext cx="12192000" cy="1325563"/>
          </a:xfrm>
        </p:spPr>
        <p:txBody>
          <a:bodyPr/>
          <a:lstStyle/>
          <a:p>
            <a:r>
              <a:rPr lang="en-US" b="1" dirty="0">
                <a:latin typeface="Corbel" panose="020B0503020204020204" pitchFamily="34" charset="0"/>
              </a:rPr>
              <a:t>Clinical Innovations</a:t>
            </a:r>
          </a:p>
        </p:txBody>
      </p:sp>
      <p:pic>
        <p:nvPicPr>
          <p:cNvPr id="1026" name="Picture 2" descr="Image result for health impacts incarceration"/>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0" y="1689894"/>
            <a:ext cx="12192000" cy="40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693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2551467" y="2204670"/>
            <a:ext cx="7089067" cy="3888216"/>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12192000" cy="1609344"/>
          </a:xfrm>
        </p:spPr>
        <p:txBody>
          <a:bodyPr>
            <a:normAutofit/>
          </a:bodyPr>
          <a:lstStyle/>
          <a:p>
            <a:r>
              <a:rPr lang="en-US" cap="none" dirty="0">
                <a:latin typeface="Corbel" panose="020B0503020204020204" pitchFamily="34" charset="0"/>
              </a:rPr>
              <a:t>Transitions Clinics </a:t>
            </a:r>
            <a:r>
              <a:rPr lang="en-US" dirty="0">
                <a:latin typeface="Corbel" panose="020B0503020204020204" pitchFamily="34" charset="0"/>
              </a:rPr>
              <a:t>T</a:t>
            </a:r>
            <a:r>
              <a:rPr lang="en-US" cap="none" dirty="0">
                <a:latin typeface="Corbel" panose="020B0503020204020204" pitchFamily="34" charset="0"/>
              </a:rPr>
              <a:t>arget </a:t>
            </a:r>
            <a:r>
              <a:rPr lang="en-US" dirty="0">
                <a:latin typeface="Corbel" panose="020B0503020204020204" pitchFamily="34" charset="0"/>
              </a:rPr>
              <a:t>H</a:t>
            </a:r>
            <a:r>
              <a:rPr lang="en-US" cap="none" dirty="0">
                <a:latin typeface="Corbel" panose="020B0503020204020204" pitchFamily="34" charset="0"/>
              </a:rPr>
              <a:t>igh-Risk </a:t>
            </a:r>
            <a:r>
              <a:rPr lang="en-US" dirty="0">
                <a:latin typeface="Corbel" panose="020B0503020204020204" pitchFamily="34" charset="0"/>
              </a:rPr>
              <a:t>W</a:t>
            </a:r>
            <a:r>
              <a:rPr lang="en-US" cap="none" dirty="0">
                <a:latin typeface="Corbel" panose="020B0503020204020204" pitchFamily="34" charset="0"/>
              </a:rPr>
              <a:t>indow  </a:t>
            </a:r>
          </a:p>
        </p:txBody>
      </p:sp>
      <p:pic>
        <p:nvPicPr>
          <p:cNvPr id="3074" name="Picture 2" descr="https://www.nwrpca.org/resource/resmgr/nw_pulse/2018/september/transitions/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36081" y="1663700"/>
            <a:ext cx="4719839" cy="40513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primary care"/>
          <p:cNvPicPr>
            <a:picLocks noChangeAspect="1" noChangeArrowheads="1"/>
          </p:cNvPicPr>
          <p:nvPr/>
        </p:nvPicPr>
        <p:blipFill>
          <a:blip r:embed="rId4">
            <a:biLevel thresh="7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641474" y="3138488"/>
            <a:ext cx="2143125" cy="214312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78" name="Picture 6" descr="Image result for community health worker"/>
          <p:cNvPicPr>
            <a:picLocks noChangeAspect="1" noChangeArrowheads="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b="8998"/>
          <a:stretch/>
        </p:blipFill>
        <p:spPr bwMode="auto">
          <a:xfrm>
            <a:off x="4729163" y="1285874"/>
            <a:ext cx="2733675" cy="1837593"/>
          </a:xfrm>
          <a:prstGeom prst="rect">
            <a:avLst/>
          </a:prstGeom>
          <a:solidFill>
            <a:schemeClr val="bg1"/>
          </a:solidFill>
        </p:spPr>
      </p:pic>
      <p:grpSp>
        <p:nvGrpSpPr>
          <p:cNvPr id="7" name="Group 6"/>
          <p:cNvGrpSpPr/>
          <p:nvPr/>
        </p:nvGrpSpPr>
        <p:grpSpPr>
          <a:xfrm>
            <a:off x="8107304" y="3204210"/>
            <a:ext cx="3107027" cy="2011680"/>
            <a:chOff x="8695091" y="2643188"/>
            <a:chExt cx="3107027" cy="2011680"/>
          </a:xfrm>
          <a:solidFill>
            <a:schemeClr val="bg1"/>
          </a:solidFill>
        </p:grpSpPr>
        <p:pic>
          <p:nvPicPr>
            <p:cNvPr id="3086" name="Picture 14" descr="Related image"/>
            <p:cNvPicPr>
              <a:picLocks noChangeAspect="1" noChangeArrowheads="1"/>
            </p:cNvPicPr>
            <p:nvPr/>
          </p:nvPicPr>
          <p:blipFill rotWithShape="1">
            <a:blip r:embed="rId8">
              <a:extLst>
                <a:ext uri="{28A0092B-C50C-407E-A947-70E740481C1C}">
                  <a14:useLocalDpi xmlns:a14="http://schemas.microsoft.com/office/drawing/2010/main" val="0"/>
                </a:ext>
              </a:extLst>
            </a:blip>
            <a:srcRect l="10705" t="24244" b="15499"/>
            <a:stretch/>
          </p:blipFill>
          <p:spPr bwMode="auto">
            <a:xfrm>
              <a:off x="8771291" y="2643188"/>
              <a:ext cx="2981087" cy="2011680"/>
            </a:xfrm>
            <a:prstGeom prst="rect">
              <a:avLst/>
            </a:prstGeom>
            <a:grpFill/>
            <a:extLst/>
          </p:spPr>
        </p:pic>
        <p:sp>
          <p:nvSpPr>
            <p:cNvPr id="3" name="TextBox 2"/>
            <p:cNvSpPr txBox="1"/>
            <p:nvPr/>
          </p:nvSpPr>
          <p:spPr>
            <a:xfrm>
              <a:off x="8695091" y="4238565"/>
              <a:ext cx="3107027" cy="400110"/>
            </a:xfrm>
            <a:prstGeom prst="rect">
              <a:avLst/>
            </a:prstGeom>
            <a:grpFill/>
          </p:spPr>
          <p:txBody>
            <a:bodyPr wrap="square" rtlCol="0">
              <a:spAutoFit/>
            </a:bodyPr>
            <a:lstStyle/>
            <a:p>
              <a:pPr algn="ctr"/>
              <a:r>
                <a:rPr lang="en-US" sz="2000" b="1" dirty="0">
                  <a:latin typeface="Corbel" panose="020B0503020204020204" pitchFamily="34" charset="0"/>
                </a:rPr>
                <a:t>Community organizations</a:t>
              </a:r>
            </a:p>
          </p:txBody>
        </p:sp>
      </p:grpSp>
      <p:grpSp>
        <p:nvGrpSpPr>
          <p:cNvPr id="6" name="Group 5"/>
          <p:cNvGrpSpPr/>
          <p:nvPr/>
        </p:nvGrpSpPr>
        <p:grpSpPr>
          <a:xfrm>
            <a:off x="4523437" y="4533167"/>
            <a:ext cx="3107027" cy="2203669"/>
            <a:chOff x="4542487" y="4609367"/>
            <a:chExt cx="3107027" cy="2203669"/>
          </a:xfrm>
        </p:grpSpPr>
        <p:pic>
          <p:nvPicPr>
            <p:cNvPr id="3082" name="Picture 10" descr="Image result for prison logo"/>
            <p:cNvPicPr>
              <a:picLocks noChangeAspect="1" noChangeArrowheads="1"/>
            </p:cNvPicPr>
            <p:nvPr/>
          </p:nvPicPr>
          <p:blipFill rotWithShape="1">
            <a:blip r:embed="rId9">
              <a:extLst>
                <a:ext uri="{28A0092B-C50C-407E-A947-70E740481C1C}">
                  <a14:useLocalDpi xmlns:a14="http://schemas.microsoft.com/office/drawing/2010/main" val="0"/>
                </a:ext>
              </a:extLst>
            </a:blip>
            <a:srcRect b="23755"/>
            <a:stretch/>
          </p:blipFill>
          <p:spPr bwMode="auto">
            <a:xfrm>
              <a:off x="4723606" y="4609367"/>
              <a:ext cx="2744789" cy="197243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542487" y="6412926"/>
              <a:ext cx="3107027" cy="400110"/>
            </a:xfrm>
            <a:prstGeom prst="rect">
              <a:avLst/>
            </a:prstGeom>
            <a:noFill/>
          </p:spPr>
          <p:txBody>
            <a:bodyPr wrap="square" rtlCol="0">
              <a:spAutoFit/>
            </a:bodyPr>
            <a:lstStyle/>
            <a:p>
              <a:pPr algn="ctr"/>
              <a:r>
                <a:rPr lang="en-US" sz="2000" b="1" dirty="0">
                  <a:latin typeface="Corbel" panose="020B0503020204020204" pitchFamily="34" charset="0"/>
                </a:rPr>
                <a:t>Correctional facilities</a:t>
              </a:r>
            </a:p>
          </p:txBody>
        </p:sp>
      </p:grpSp>
    </p:spTree>
    <p:extLst>
      <p:ext uri="{BB962C8B-B14F-4D97-AF65-F5344CB8AC3E}">
        <p14:creationId xmlns:p14="http://schemas.microsoft.com/office/powerpoint/2010/main" val="217479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074"/>
                                        </p:tgtEl>
                                      </p:cBhvr>
                                    </p:animEffect>
                                    <p:set>
                                      <p:cBhvr>
                                        <p:cTn id="7" dur="1" fill="hold">
                                          <p:stCondLst>
                                            <p:cond delay="499"/>
                                          </p:stCondLst>
                                        </p:cTn>
                                        <p:tgtEl>
                                          <p:spTgt spid="307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078"/>
                                        </p:tgtEl>
                                        <p:attrNameLst>
                                          <p:attrName>style.visibility</p:attrName>
                                        </p:attrNameLst>
                                      </p:cBhvr>
                                      <p:to>
                                        <p:strVal val="visible"/>
                                      </p:to>
                                    </p:set>
                                    <p:animEffect transition="in" filter="fade">
                                      <p:cBhvr>
                                        <p:cTn id="10" dur="500"/>
                                        <p:tgtEl>
                                          <p:spTgt spid="3078"/>
                                        </p:tgtEl>
                                      </p:cBhvr>
                                    </p:animEffect>
                                  </p:childTnLst>
                                </p:cTn>
                              </p:par>
                              <p:par>
                                <p:cTn id="11" presetID="10" presetClass="entr" presetSubtype="0"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fade">
                                      <p:cBhvr>
                                        <p:cTn id="13" dur="500"/>
                                        <p:tgtEl>
                                          <p:spTgt spid="3076"/>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609344"/>
          </a:xfrm>
        </p:spPr>
        <p:txBody>
          <a:bodyPr/>
          <a:lstStyle/>
          <a:p>
            <a:r>
              <a:rPr lang="en-US" dirty="0">
                <a:latin typeface="Corbel" panose="020B0503020204020204" pitchFamily="34" charset="0"/>
              </a:rPr>
              <a:t>Transitions Clinic Study</a:t>
            </a:r>
          </a:p>
        </p:txBody>
      </p:sp>
      <p:pic>
        <p:nvPicPr>
          <p:cNvPr id="4" name="Content Placeholder 3"/>
          <p:cNvPicPr>
            <a:picLocks noGrp="1" noChangeAspect="1"/>
          </p:cNvPicPr>
          <p:nvPr>
            <p:ph idx="1"/>
          </p:nvPr>
        </p:nvPicPr>
        <p:blipFill>
          <a:blip r:embed="rId3"/>
          <a:stretch>
            <a:fillRect/>
          </a:stretch>
        </p:blipFill>
        <p:spPr>
          <a:xfrm>
            <a:off x="1446364" y="1199213"/>
            <a:ext cx="9299271" cy="4918953"/>
          </a:xfrm>
          <a:prstGeom prst="rect">
            <a:avLst/>
          </a:prstGeom>
        </p:spPr>
      </p:pic>
      <p:sp>
        <p:nvSpPr>
          <p:cNvPr id="3" name="Oval 2"/>
          <p:cNvSpPr/>
          <p:nvPr/>
        </p:nvSpPr>
        <p:spPr>
          <a:xfrm>
            <a:off x="6177776" y="4326673"/>
            <a:ext cx="4817327" cy="3902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6736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5576341"/>
            <a:ext cx="12191999" cy="1281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0583"/>
            <a:ext cx="12192000" cy="1129855"/>
          </a:xfrm>
        </p:spPr>
        <p:txBody>
          <a:bodyPr>
            <a:normAutofit/>
          </a:bodyPr>
          <a:lstStyle/>
          <a:p>
            <a:r>
              <a:rPr lang="en-US" dirty="0">
                <a:latin typeface="Corbel" panose="020B0503020204020204" pitchFamily="34" charset="0"/>
              </a:rPr>
              <a:t>Bronx Transitions Clinic</a:t>
            </a:r>
          </a:p>
        </p:txBody>
      </p:sp>
      <p:pic>
        <p:nvPicPr>
          <p:cNvPr id="5" name="Picture 2">
            <a:extLst>
              <a:ext uri="{FF2B5EF4-FFF2-40B4-BE49-F238E27FC236}">
                <a16:creationId xmlns:a16="http://schemas.microsoft.com/office/drawing/2014/main" id="{2748FA01-ECC9-D847-A9E7-FE6D9D4AB7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630"/>
          <a:stretch/>
        </p:blipFill>
        <p:spPr bwMode="auto">
          <a:xfrm>
            <a:off x="692676" y="1052246"/>
            <a:ext cx="10399311" cy="580575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Box 2">
            <a:extLst>
              <a:ext uri="{FF2B5EF4-FFF2-40B4-BE49-F238E27FC236}">
                <a16:creationId xmlns:a16="http://schemas.microsoft.com/office/drawing/2014/main" id="{E5C8D717-4476-3E4B-AEDC-730D56D9CDD1}"/>
              </a:ext>
            </a:extLst>
          </p:cNvPr>
          <p:cNvSpPr txBox="1"/>
          <p:nvPr/>
        </p:nvSpPr>
        <p:spPr>
          <a:xfrm>
            <a:off x="-1" y="6550223"/>
            <a:ext cx="3686629" cy="307777"/>
          </a:xfrm>
          <a:prstGeom prst="rect">
            <a:avLst/>
          </a:prstGeom>
          <a:noFill/>
        </p:spPr>
        <p:txBody>
          <a:bodyPr wrap="square" rtlCol="0">
            <a:spAutoFit/>
          </a:bodyPr>
          <a:lstStyle/>
          <a:p>
            <a:r>
              <a:rPr lang="en-US" sz="1400" dirty="0"/>
              <a:t>Fox </a:t>
            </a:r>
            <a:r>
              <a:rPr lang="en-US" sz="1400" dirty="0" err="1"/>
              <a:t>et.al</a:t>
            </a:r>
            <a:r>
              <a:rPr lang="en-US" sz="1400" dirty="0"/>
              <a:t>. J Health Care Poor Underserved 2014</a:t>
            </a:r>
          </a:p>
        </p:txBody>
      </p:sp>
      <p:sp>
        <p:nvSpPr>
          <p:cNvPr id="6" name="Content Placeholder 5">
            <a:extLst>
              <a:ext uri="{FF2B5EF4-FFF2-40B4-BE49-F238E27FC236}">
                <a16:creationId xmlns:a16="http://schemas.microsoft.com/office/drawing/2014/main" id="{2E82EF3F-009E-3141-ACCF-EBDA4A82F100}"/>
              </a:ext>
            </a:extLst>
          </p:cNvPr>
          <p:cNvSpPr>
            <a:spLocks noGrp="1"/>
          </p:cNvSpPr>
          <p:nvPr>
            <p:ph idx="1"/>
          </p:nvPr>
        </p:nvSpPr>
        <p:spPr>
          <a:xfrm>
            <a:off x="1160855" y="817988"/>
            <a:ext cx="11947161" cy="468516"/>
          </a:xfrm>
        </p:spPr>
        <p:txBody>
          <a:bodyPr>
            <a:normAutofit lnSpcReduction="10000"/>
          </a:bodyPr>
          <a:lstStyle/>
          <a:p>
            <a:pPr marL="0" indent="0">
              <a:buNone/>
            </a:pPr>
            <a:r>
              <a:rPr lang="en-US" dirty="0"/>
              <a:t>Retention in medical care and health outcomes (n=135)</a:t>
            </a:r>
          </a:p>
        </p:txBody>
      </p:sp>
      <p:sp>
        <p:nvSpPr>
          <p:cNvPr id="4" name="TextBox 3"/>
          <p:cNvSpPr txBox="1"/>
          <p:nvPr/>
        </p:nvSpPr>
        <p:spPr>
          <a:xfrm>
            <a:off x="4648146" y="1326439"/>
            <a:ext cx="1242987" cy="369332"/>
          </a:xfrm>
          <a:prstGeom prst="rect">
            <a:avLst/>
          </a:prstGeom>
          <a:solidFill>
            <a:schemeClr val="bg1"/>
          </a:solidFill>
        </p:spPr>
        <p:txBody>
          <a:bodyPr wrap="square" rtlCol="0">
            <a:spAutoFit/>
          </a:bodyPr>
          <a:lstStyle/>
          <a:p>
            <a:r>
              <a:rPr lang="en-US" b="1" dirty="0"/>
              <a:t>HIV (n=28)</a:t>
            </a:r>
          </a:p>
        </p:txBody>
      </p:sp>
      <p:sp>
        <p:nvSpPr>
          <p:cNvPr id="9" name="TextBox 8"/>
          <p:cNvSpPr txBox="1"/>
          <p:nvPr/>
        </p:nvSpPr>
        <p:spPr>
          <a:xfrm>
            <a:off x="8214610" y="1346499"/>
            <a:ext cx="2116111" cy="646331"/>
          </a:xfrm>
          <a:prstGeom prst="rect">
            <a:avLst/>
          </a:prstGeom>
          <a:solidFill>
            <a:schemeClr val="bg1"/>
          </a:solidFill>
        </p:spPr>
        <p:txBody>
          <a:bodyPr wrap="square" rtlCol="0">
            <a:spAutoFit/>
          </a:bodyPr>
          <a:lstStyle/>
          <a:p>
            <a:r>
              <a:rPr lang="en-US" b="1" dirty="0"/>
              <a:t>Buprenorphine treatment (n=27)</a:t>
            </a:r>
          </a:p>
        </p:txBody>
      </p:sp>
      <p:sp>
        <p:nvSpPr>
          <p:cNvPr id="10" name="TextBox 9"/>
          <p:cNvSpPr txBox="1"/>
          <p:nvPr/>
        </p:nvSpPr>
        <p:spPr>
          <a:xfrm>
            <a:off x="8833837" y="4005903"/>
            <a:ext cx="2116111" cy="646331"/>
          </a:xfrm>
          <a:prstGeom prst="rect">
            <a:avLst/>
          </a:prstGeom>
          <a:solidFill>
            <a:schemeClr val="bg1"/>
          </a:solidFill>
        </p:spPr>
        <p:txBody>
          <a:bodyPr wrap="square" rtlCol="0">
            <a:spAutoFit/>
          </a:bodyPr>
          <a:lstStyle/>
          <a:p>
            <a:r>
              <a:rPr lang="en-US" b="1" dirty="0"/>
              <a:t>Diabetes Mellitus (n=14)</a:t>
            </a:r>
          </a:p>
        </p:txBody>
      </p:sp>
      <p:sp>
        <p:nvSpPr>
          <p:cNvPr id="11" name="TextBox 10"/>
          <p:cNvSpPr txBox="1"/>
          <p:nvPr/>
        </p:nvSpPr>
        <p:spPr>
          <a:xfrm>
            <a:off x="4327695" y="4012374"/>
            <a:ext cx="1550588" cy="646331"/>
          </a:xfrm>
          <a:prstGeom prst="rect">
            <a:avLst/>
          </a:prstGeom>
          <a:solidFill>
            <a:schemeClr val="bg1"/>
          </a:solidFill>
        </p:spPr>
        <p:txBody>
          <a:bodyPr wrap="square" rtlCol="0">
            <a:spAutoFit/>
          </a:bodyPr>
          <a:lstStyle/>
          <a:p>
            <a:r>
              <a:rPr lang="en-US" b="1" dirty="0"/>
              <a:t>Hypertension (n=29)</a:t>
            </a:r>
          </a:p>
        </p:txBody>
      </p:sp>
    </p:spTree>
    <p:extLst>
      <p:ext uri="{BB962C8B-B14F-4D97-AF65-F5344CB8AC3E}">
        <p14:creationId xmlns:p14="http://schemas.microsoft.com/office/powerpoint/2010/main" val="31820675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5576341"/>
            <a:ext cx="12191999" cy="1281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4A3F8-DC76-CB4A-9D10-BBD726541512}"/>
              </a:ext>
            </a:extLst>
          </p:cNvPr>
          <p:cNvSpPr>
            <a:spLocks noGrp="1"/>
          </p:cNvSpPr>
          <p:nvPr>
            <p:ph type="title"/>
          </p:nvPr>
        </p:nvSpPr>
        <p:spPr>
          <a:xfrm>
            <a:off x="-1" y="0"/>
            <a:ext cx="12191998" cy="1271016"/>
          </a:xfrm>
        </p:spPr>
        <p:txBody>
          <a:bodyPr/>
          <a:lstStyle/>
          <a:p>
            <a:r>
              <a:rPr lang="en-US" dirty="0"/>
              <a:t>Educational Opportunities</a:t>
            </a:r>
          </a:p>
        </p:txBody>
      </p:sp>
      <p:pic>
        <p:nvPicPr>
          <p:cNvPr id="6" name="Content Placeholder 5">
            <a:extLst>
              <a:ext uri="{FF2B5EF4-FFF2-40B4-BE49-F238E27FC236}">
                <a16:creationId xmlns:a16="http://schemas.microsoft.com/office/drawing/2014/main" id="{BC3817F8-0058-4D46-AA0C-E8F9091BC5C0}"/>
              </a:ext>
            </a:extLst>
          </p:cNvPr>
          <p:cNvPicPr>
            <a:picLocks noGrp="1" noChangeAspect="1"/>
          </p:cNvPicPr>
          <p:nvPr>
            <p:ph idx="1"/>
          </p:nvPr>
        </p:nvPicPr>
        <p:blipFill>
          <a:blip r:embed="rId3"/>
          <a:stretch>
            <a:fillRect/>
          </a:stretch>
        </p:blipFill>
        <p:spPr>
          <a:xfrm>
            <a:off x="435929" y="1810512"/>
            <a:ext cx="5233352" cy="1956816"/>
          </a:xfrm>
        </p:spPr>
      </p:pic>
      <p:pic>
        <p:nvPicPr>
          <p:cNvPr id="4" name="Picture 3"/>
          <p:cNvPicPr>
            <a:picLocks noChangeAspect="1"/>
          </p:cNvPicPr>
          <p:nvPr/>
        </p:nvPicPr>
        <p:blipFill>
          <a:blip r:embed="rId4"/>
          <a:stretch>
            <a:fillRect/>
          </a:stretch>
        </p:blipFill>
        <p:spPr>
          <a:xfrm>
            <a:off x="5794248" y="1271016"/>
            <a:ext cx="6175248" cy="5425438"/>
          </a:xfrm>
          <a:prstGeom prst="rect">
            <a:avLst/>
          </a:prstGeom>
        </p:spPr>
      </p:pic>
    </p:spTree>
    <p:extLst>
      <p:ext uri="{BB962C8B-B14F-4D97-AF65-F5344CB8AC3E}">
        <p14:creationId xmlns:p14="http://schemas.microsoft.com/office/powerpoint/2010/main" val="24867561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68720-95AD-7041-AC98-0BB1A8F1A4C6}"/>
              </a:ext>
            </a:extLst>
          </p:cNvPr>
          <p:cNvSpPr>
            <a:spLocks noGrp="1"/>
          </p:cNvSpPr>
          <p:nvPr>
            <p:ph type="title"/>
          </p:nvPr>
        </p:nvSpPr>
        <p:spPr>
          <a:xfrm>
            <a:off x="0" y="365125"/>
            <a:ext cx="12192000" cy="1325563"/>
          </a:xfrm>
        </p:spPr>
        <p:txBody>
          <a:bodyPr/>
          <a:lstStyle/>
          <a:p>
            <a:r>
              <a:rPr lang="en-US" dirty="0">
                <a:latin typeface="Corbel" panose="020B0503020204020204" pitchFamily="34" charset="0"/>
              </a:rPr>
              <a:t>Take Home Points</a:t>
            </a:r>
          </a:p>
        </p:txBody>
      </p:sp>
      <p:sp>
        <p:nvSpPr>
          <p:cNvPr id="3" name="Content Placeholder 2">
            <a:extLst>
              <a:ext uri="{FF2B5EF4-FFF2-40B4-BE49-F238E27FC236}">
                <a16:creationId xmlns:a16="http://schemas.microsoft.com/office/drawing/2014/main" id="{CD2B0059-AD51-AE49-AA5F-B33B49581492}"/>
              </a:ext>
            </a:extLst>
          </p:cNvPr>
          <p:cNvSpPr>
            <a:spLocks noGrp="1"/>
          </p:cNvSpPr>
          <p:nvPr>
            <p:ph idx="1"/>
          </p:nvPr>
        </p:nvSpPr>
        <p:spPr/>
        <p:txBody>
          <a:bodyPr/>
          <a:lstStyle/>
          <a:p>
            <a:r>
              <a:rPr lang="en-US" sz="2400" dirty="0">
                <a:latin typeface="Corbel" panose="020B0503020204020204" pitchFamily="34" charset="0"/>
              </a:rPr>
              <a:t>Criminal justice involvement negatively impacts health</a:t>
            </a:r>
          </a:p>
          <a:p>
            <a:r>
              <a:rPr lang="en-US" sz="2400" dirty="0">
                <a:latin typeface="Corbel" panose="020B0503020204020204" pitchFamily="34" charset="0"/>
              </a:rPr>
              <a:t>Mass incarceration disproportionally impacts Black and Latinx communities</a:t>
            </a:r>
          </a:p>
          <a:p>
            <a:r>
              <a:rPr lang="en-US" sz="2400" dirty="0">
                <a:latin typeface="Corbel" panose="020B0503020204020204" pitchFamily="34" charset="0"/>
              </a:rPr>
              <a:t>Transition period carries high mortality risk</a:t>
            </a:r>
          </a:p>
          <a:p>
            <a:r>
              <a:rPr lang="en-US" sz="2400" dirty="0">
                <a:latin typeface="Corbel" panose="020B0503020204020204" pitchFamily="34" charset="0"/>
              </a:rPr>
              <a:t>Evidence supports effective transition care models </a:t>
            </a:r>
          </a:p>
          <a:p>
            <a:r>
              <a:rPr lang="en-US" sz="2400" dirty="0">
                <a:latin typeface="Corbel" panose="020B0503020204020204" pitchFamily="34" charset="0"/>
              </a:rPr>
              <a:t>As Clinician Educators, we must teach future physicians how to care for people with a history of incarceration</a:t>
            </a:r>
          </a:p>
          <a:p>
            <a:pPr marL="0" indent="0">
              <a:buNone/>
            </a:pPr>
            <a:endParaRPr lang="en-US" dirty="0"/>
          </a:p>
        </p:txBody>
      </p:sp>
    </p:spTree>
    <p:extLst>
      <p:ext uri="{BB962C8B-B14F-4D97-AF65-F5344CB8AC3E}">
        <p14:creationId xmlns:p14="http://schemas.microsoft.com/office/powerpoint/2010/main" val="17753304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F4C7-94CC-7644-8C42-88ADFCE71E17}"/>
              </a:ext>
            </a:extLst>
          </p:cNvPr>
          <p:cNvSpPr>
            <a:spLocks noGrp="1"/>
          </p:cNvSpPr>
          <p:nvPr>
            <p:ph type="title"/>
          </p:nvPr>
        </p:nvSpPr>
        <p:spPr/>
        <p:txBody>
          <a:bodyPr/>
          <a:lstStyle/>
          <a:p>
            <a:endParaRPr lang="en-US"/>
          </a:p>
        </p:txBody>
      </p:sp>
      <p:pic>
        <p:nvPicPr>
          <p:cNvPr id="1026" name="Picture 2" descr="To Get the Most Out of Your Team, Ask Better Questions - Business HorsePowe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77737" y="458922"/>
            <a:ext cx="5706889" cy="5706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4816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88720"/>
          </a:xfrm>
        </p:spPr>
        <p:txBody>
          <a:bodyPr>
            <a:normAutofit/>
          </a:bodyPr>
          <a:lstStyle/>
          <a:p>
            <a:r>
              <a:rPr lang="en-US" cap="none" dirty="0">
                <a:latin typeface="Corbel" panose="020B0503020204020204" pitchFamily="34" charset="0"/>
              </a:rPr>
              <a:t>References</a:t>
            </a:r>
            <a:endParaRPr lang="en-US" sz="4000" cap="none" dirty="0">
              <a:latin typeface="Corbel" panose="020B0503020204020204" pitchFamily="34" charset="0"/>
            </a:endParaRPr>
          </a:p>
        </p:txBody>
      </p:sp>
      <p:sp>
        <p:nvSpPr>
          <p:cNvPr id="3" name="Content Placeholder 2"/>
          <p:cNvSpPr>
            <a:spLocks noGrp="1"/>
          </p:cNvSpPr>
          <p:nvPr>
            <p:ph idx="1"/>
          </p:nvPr>
        </p:nvSpPr>
        <p:spPr>
          <a:xfrm>
            <a:off x="478518" y="1060450"/>
            <a:ext cx="11525250" cy="4171950"/>
          </a:xfrm>
        </p:spPr>
        <p:txBody>
          <a:bodyPr>
            <a:noAutofit/>
          </a:bodyPr>
          <a:lstStyle/>
          <a:p>
            <a:pPr marL="457200" indent="-457200">
              <a:buNone/>
            </a:pPr>
            <a:r>
              <a:rPr lang="en-US" sz="2000" dirty="0">
                <a:latin typeface="Corbel" panose="020B0503020204020204" pitchFamily="34" charset="0"/>
              </a:rPr>
              <a:t>Acker J, </a:t>
            </a:r>
            <a:r>
              <a:rPr lang="en-US" sz="2000" dirty="0" err="1">
                <a:latin typeface="Corbel" panose="020B0503020204020204" pitchFamily="34" charset="0"/>
              </a:rPr>
              <a:t>Braveman</a:t>
            </a:r>
            <a:r>
              <a:rPr lang="en-US" sz="2000" dirty="0">
                <a:latin typeface="Corbel" panose="020B0503020204020204" pitchFamily="34" charset="0"/>
              </a:rPr>
              <a:t> P, Arkin E, Leviton L, Parsons J, </a:t>
            </a:r>
            <a:r>
              <a:rPr lang="en-US" sz="2000" dirty="0" err="1">
                <a:latin typeface="Corbel" panose="020B0503020204020204" pitchFamily="34" charset="0"/>
              </a:rPr>
              <a:t>Hobor</a:t>
            </a:r>
            <a:r>
              <a:rPr lang="en-US" sz="2000" dirty="0">
                <a:latin typeface="Corbel" panose="020B0503020204020204" pitchFamily="34" charset="0"/>
              </a:rPr>
              <a:t> G. Mass Incarceration Threatens Health Equity in America. Robert Wood Johnson Foundation. January 15, 2019. https://www.rwjf.org/en/library/research/2019/01/mass-incarceration-threatens-health-equity-in-america.html. </a:t>
            </a:r>
          </a:p>
          <a:p>
            <a:pPr marL="457200" indent="-457200">
              <a:buNone/>
            </a:pPr>
            <a:r>
              <a:rPr lang="en-US" sz="2000" dirty="0">
                <a:latin typeface="Corbel" panose="020B0503020204020204" pitchFamily="34" charset="0"/>
              </a:rPr>
              <a:t>Binswanger IA, Stern MF, </a:t>
            </a:r>
            <a:r>
              <a:rPr lang="en-US" sz="2000" dirty="0" err="1">
                <a:latin typeface="Corbel" panose="020B0503020204020204" pitchFamily="34" charset="0"/>
              </a:rPr>
              <a:t>Deyo</a:t>
            </a:r>
            <a:r>
              <a:rPr lang="en-US" sz="2000" dirty="0">
                <a:latin typeface="Corbel" panose="020B0503020204020204" pitchFamily="34" charset="0"/>
              </a:rPr>
              <a:t> RA, et al. Release from Prison — A High Risk of Death for Former Inmates. New England Journal of Medicine. 2007;356(2):157-165. doi:10.1056/nejmsa064115.</a:t>
            </a:r>
          </a:p>
          <a:p>
            <a:pPr marL="457200" indent="-457200">
              <a:buNone/>
            </a:pPr>
            <a:r>
              <a:rPr lang="en-US" sz="2000" dirty="0">
                <a:latin typeface="Corbel" panose="020B0503020204020204" pitchFamily="34" charset="0"/>
              </a:rPr>
              <a:t>Cloud D. On Life Support: Public Health in the Age of Mass Incarceration. Vera Institute of Justice. November 2014. https://www.vera.org/publications/on-life-support-public-health-in-the-age-of-mass-incarceration. </a:t>
            </a:r>
          </a:p>
          <a:p>
            <a:pPr marL="457200" indent="-457200">
              <a:buNone/>
            </a:pPr>
            <a:r>
              <a:rPr lang="en-US" sz="2000" dirty="0">
                <a:latin typeface="Corbel" panose="020B0503020204020204" pitchFamily="34" charset="0"/>
              </a:rPr>
              <a:t>Colwell J. Caring for prisoners. ACP Hospitalist. October 2017. https://acphospitalist.org/archives/2017/10/caring-for-prisoners.htm.</a:t>
            </a:r>
          </a:p>
          <a:p>
            <a:pPr marL="457200" indent="-457200">
              <a:buNone/>
            </a:pPr>
            <a:r>
              <a:rPr lang="en-US" sz="2000" dirty="0">
                <a:latin typeface="Corbel" panose="020B0503020204020204" pitchFamily="34" charset="0"/>
              </a:rPr>
              <a:t>Forman B, van der </a:t>
            </a:r>
            <a:r>
              <a:rPr lang="en-US" sz="2000" dirty="0" err="1">
                <a:latin typeface="Corbel" panose="020B0503020204020204" pitchFamily="34" charset="0"/>
              </a:rPr>
              <a:t>Lugt</a:t>
            </a:r>
            <a:r>
              <a:rPr lang="en-US" sz="2000" dirty="0">
                <a:latin typeface="Corbel" panose="020B0503020204020204" pitchFamily="34" charset="0"/>
              </a:rPr>
              <a:t> L, </a:t>
            </a:r>
            <a:r>
              <a:rPr lang="en-US" sz="2000" dirty="0" err="1">
                <a:latin typeface="Corbel" panose="020B0503020204020204" pitchFamily="34" charset="0"/>
              </a:rPr>
              <a:t>Golberg</a:t>
            </a:r>
            <a:r>
              <a:rPr lang="en-US" sz="2000" dirty="0">
                <a:latin typeface="Corbel" panose="020B0503020204020204" pitchFamily="34" charset="0"/>
              </a:rPr>
              <a:t> B. The Geography of Incarceration: The Costs and Consequences of High Incarceration Rates in Vulnerable City Neighborhoods. The Boston Indicators Project. October 2016.</a:t>
            </a:r>
          </a:p>
          <a:p>
            <a:pPr marL="457200" indent="-457200">
              <a:buNone/>
            </a:pPr>
            <a:r>
              <a:rPr lang="en-US" sz="2000" dirty="0">
                <a:latin typeface="Corbel" panose="020B0503020204020204" pitchFamily="34" charset="0"/>
              </a:rPr>
              <a:t>Frank JW, Wang EA, Nunez-Smith M, Lee H, Comfort M. Discrimination based on criminal record and healthcare utilization among men recently released from prison: a descriptive study. Health Justice. 2014;2:6. doi:10.1186/2194-7899-2-6</a:t>
            </a:r>
          </a:p>
        </p:txBody>
      </p:sp>
    </p:spTree>
    <p:extLst>
      <p:ext uri="{BB962C8B-B14F-4D97-AF65-F5344CB8AC3E}">
        <p14:creationId xmlns:p14="http://schemas.microsoft.com/office/powerpoint/2010/main" val="4048551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90650"/>
          </a:xfrm>
        </p:spPr>
        <p:txBody>
          <a:bodyPr>
            <a:normAutofit/>
          </a:bodyPr>
          <a:lstStyle/>
          <a:p>
            <a:r>
              <a:rPr lang="en-US" dirty="0">
                <a:latin typeface="Corbel" panose="020B0503020204020204" pitchFamily="34" charset="0"/>
              </a:rPr>
              <a:t>Learning</a:t>
            </a:r>
            <a:r>
              <a:rPr lang="en-US" b="1" dirty="0">
                <a:latin typeface="Corbel" panose="020B0503020204020204" pitchFamily="34" charset="0"/>
              </a:rPr>
              <a:t> </a:t>
            </a:r>
            <a:r>
              <a:rPr lang="en-US" dirty="0">
                <a:latin typeface="Corbel" panose="020B0503020204020204" pitchFamily="34" charset="0"/>
              </a:rPr>
              <a:t>Objectives</a:t>
            </a:r>
          </a:p>
        </p:txBody>
      </p:sp>
      <p:sp>
        <p:nvSpPr>
          <p:cNvPr id="3" name="Content Placeholder 2"/>
          <p:cNvSpPr>
            <a:spLocks noGrp="1"/>
          </p:cNvSpPr>
          <p:nvPr>
            <p:ph idx="1"/>
          </p:nvPr>
        </p:nvSpPr>
        <p:spPr>
          <a:xfrm>
            <a:off x="857250" y="1485900"/>
            <a:ext cx="10420350" cy="4953000"/>
          </a:xfrm>
        </p:spPr>
        <p:txBody>
          <a:bodyPr>
            <a:normAutofit/>
          </a:bodyPr>
          <a:lstStyle/>
          <a:p>
            <a:pPr marL="514350" indent="-514350">
              <a:buFont typeface="Wingdings" pitchFamily="2" charset="2"/>
              <a:buAutoNum type="arabicPeriod"/>
            </a:pPr>
            <a:r>
              <a:rPr lang="en-US" b="1" dirty="0">
                <a:latin typeface="Corbel" panose="020B0503020204020204" pitchFamily="34" charset="0"/>
              </a:rPr>
              <a:t>Review the correctional system</a:t>
            </a:r>
          </a:p>
          <a:p>
            <a:pPr marL="514350" indent="-514350">
              <a:buFont typeface="Wingdings" pitchFamily="2" charset="2"/>
              <a:buAutoNum type="arabicPeriod"/>
            </a:pPr>
            <a:r>
              <a:rPr lang="en-US" b="1" dirty="0">
                <a:latin typeface="Corbel" panose="020B0503020204020204" pitchFamily="34" charset="0"/>
              </a:rPr>
              <a:t>Review the epidemiology and demographics of mass incarceration. </a:t>
            </a:r>
          </a:p>
          <a:p>
            <a:pPr marL="514350" lvl="0" indent="-514350">
              <a:buAutoNum type="arabicPeriod"/>
            </a:pPr>
            <a:r>
              <a:rPr lang="en-US" b="1" dirty="0">
                <a:latin typeface="Corbel" panose="020B0503020204020204" pitchFamily="34" charset="0"/>
              </a:rPr>
              <a:t>Recognize health impacts and disparities in social determinants of health faced by individuals with criminal justice involvement.</a:t>
            </a:r>
          </a:p>
          <a:p>
            <a:pPr marL="514350" lvl="0" indent="-514350">
              <a:buAutoNum type="arabicPeriod"/>
            </a:pPr>
            <a:r>
              <a:rPr lang="en-US" b="1" dirty="0">
                <a:latin typeface="Corbel" panose="020B0503020204020204" pitchFamily="34" charset="0"/>
              </a:rPr>
              <a:t>Discuss clinical efforts to reach this vulnerable population. </a:t>
            </a:r>
          </a:p>
        </p:txBody>
      </p:sp>
    </p:spTree>
    <p:extLst>
      <p:ext uri="{BB962C8B-B14F-4D97-AF65-F5344CB8AC3E}">
        <p14:creationId xmlns:p14="http://schemas.microsoft.com/office/powerpoint/2010/main" val="3461809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6575" y="1188720"/>
            <a:ext cx="11525250" cy="4171950"/>
          </a:xfrm>
        </p:spPr>
        <p:txBody>
          <a:bodyPr>
            <a:noAutofit/>
          </a:bodyPr>
          <a:lstStyle/>
          <a:p>
            <a:pPr marL="457200" indent="-457200">
              <a:buNone/>
            </a:pPr>
            <a:r>
              <a:rPr lang="en-US" sz="2000" dirty="0">
                <a:latin typeface="Corbel" panose="020B0503020204020204" pitchFamily="34" charset="0"/>
              </a:rPr>
              <a:t>Lopez G. How America became the world's leader in incarceration, explained in 22 maps and charts. </a:t>
            </a:r>
            <a:r>
              <a:rPr lang="en-US" sz="2000" dirty="0" err="1">
                <a:latin typeface="Corbel" panose="020B0503020204020204" pitchFamily="34" charset="0"/>
              </a:rPr>
              <a:t>Vox</a:t>
            </a:r>
            <a:r>
              <a:rPr lang="en-US" sz="2000" dirty="0">
                <a:latin typeface="Corbel" panose="020B0503020204020204" pitchFamily="34" charset="0"/>
              </a:rPr>
              <a:t>. October 11, 2016. https://www.vox.com/2015/7/13/8913297/mass-incarceration-maps-charts.</a:t>
            </a:r>
          </a:p>
          <a:p>
            <a:pPr marL="457200" indent="-457200">
              <a:buNone/>
            </a:pPr>
            <a:r>
              <a:rPr lang="en-US" sz="2000" dirty="0">
                <a:latin typeface="Corbel" panose="020B0503020204020204" pitchFamily="34" charset="0"/>
              </a:rPr>
              <a:t>Lopez G. How America’s prisons are fueling the opioid epidemic. </a:t>
            </a:r>
            <a:r>
              <a:rPr lang="en-US" sz="2000" i="1" dirty="0" err="1">
                <a:latin typeface="Corbel" panose="020B0503020204020204" pitchFamily="34" charset="0"/>
              </a:rPr>
              <a:t>Vox</a:t>
            </a:r>
            <a:r>
              <a:rPr lang="en-US" sz="2000" dirty="0">
                <a:latin typeface="Corbel" panose="020B0503020204020204" pitchFamily="34" charset="0"/>
              </a:rPr>
              <a:t>. March 26, 2018. https://www.vox.com/policy-and-politics/2018/3/13/17020002/prison-opioid-epidemic-medications-addiction</a:t>
            </a:r>
          </a:p>
          <a:p>
            <a:pPr marL="457200" indent="-457200">
              <a:buNone/>
            </a:pPr>
            <a:r>
              <a:rPr lang="en-US" sz="2000" dirty="0" err="1">
                <a:latin typeface="Corbel" panose="020B0503020204020204" pitchFamily="34" charset="0"/>
              </a:rPr>
              <a:t>Maruschak</a:t>
            </a:r>
            <a:r>
              <a:rPr lang="en-US" sz="2000" dirty="0">
                <a:latin typeface="Corbel" panose="020B0503020204020204" pitchFamily="34" charset="0"/>
              </a:rPr>
              <a:t> LM, </a:t>
            </a:r>
            <a:r>
              <a:rPr lang="en-US" sz="2000" dirty="0" err="1">
                <a:latin typeface="Corbel" panose="020B0503020204020204" pitchFamily="34" charset="0"/>
              </a:rPr>
              <a:t>Berzofsky</a:t>
            </a:r>
            <a:r>
              <a:rPr lang="en-US" sz="2000" dirty="0">
                <a:latin typeface="Corbel" panose="020B0503020204020204" pitchFamily="34" charset="0"/>
              </a:rPr>
              <a:t> M. Medical Problems of State and Federal Prisoners and Jail Inmates, 2011–12. US Department of Justice Special Report. February 2015. https://www.bjs.gov/content/pub/pdf/mpsfpji1112.pdf</a:t>
            </a:r>
          </a:p>
          <a:p>
            <a:pPr marL="457200" indent="-457200">
              <a:buNone/>
            </a:pPr>
            <a:r>
              <a:rPr lang="en-US" sz="2000" dirty="0">
                <a:latin typeface="Corbel" panose="020B0503020204020204" pitchFamily="34" charset="0"/>
              </a:rPr>
              <a:t>Patterson EJ. The dose-response of time served in prison on mortality: New York State, 1989-2003. Am J Public Health. 2013;103(3):523–528. doi:10.2105/AJPH.2012.301148</a:t>
            </a:r>
          </a:p>
          <a:p>
            <a:pPr marL="457200" indent="-457200">
              <a:buNone/>
            </a:pPr>
            <a:r>
              <a:rPr lang="en-US" sz="2000" dirty="0">
                <a:latin typeface="Corbel" panose="020B0503020204020204" pitchFamily="34" charset="0"/>
              </a:rPr>
              <a:t>Rich JD, McKenzie M, </a:t>
            </a:r>
            <a:r>
              <a:rPr lang="en-US" sz="2000" dirty="0" err="1">
                <a:latin typeface="Corbel" panose="020B0503020204020204" pitchFamily="34" charset="0"/>
              </a:rPr>
              <a:t>Larney</a:t>
            </a:r>
            <a:r>
              <a:rPr lang="en-US" sz="2000" dirty="0">
                <a:latin typeface="Corbel" panose="020B0503020204020204" pitchFamily="34" charset="0"/>
              </a:rPr>
              <a:t> S, et al. Methadone continuation versus forced withdrawal on incarceration in a combined US prison and jail: a </a:t>
            </a:r>
            <a:r>
              <a:rPr lang="en-US" sz="2000" dirty="0" err="1">
                <a:latin typeface="Corbel" panose="020B0503020204020204" pitchFamily="34" charset="0"/>
              </a:rPr>
              <a:t>randomised</a:t>
            </a:r>
            <a:r>
              <a:rPr lang="en-US" sz="2000" dirty="0">
                <a:latin typeface="Corbel" panose="020B0503020204020204" pitchFamily="34" charset="0"/>
              </a:rPr>
              <a:t>, open-label trial. Lancet. 2015;386(9991):350–359. doi:10.1016/S0140-6736(14)62338-2</a:t>
            </a:r>
          </a:p>
          <a:p>
            <a:pPr marL="457200" indent="-457200">
              <a:buNone/>
            </a:pPr>
            <a:r>
              <a:rPr lang="en-US" sz="2000" dirty="0">
                <a:latin typeface="Corbel" panose="020B0503020204020204" pitchFamily="34" charset="0"/>
              </a:rPr>
              <a:t>Sawyer W, Wagner P. Mass Incarceration: The Whole Pie 2019. Prison Policy Initiative. March 19, 2019. https://www.prisonpolicy.org/reports/pie2019.html. </a:t>
            </a:r>
          </a:p>
        </p:txBody>
      </p:sp>
      <p:sp>
        <p:nvSpPr>
          <p:cNvPr id="5" name="Title 1"/>
          <p:cNvSpPr txBox="1">
            <a:spLocks/>
          </p:cNvSpPr>
          <p:nvPr/>
        </p:nvSpPr>
        <p:spPr>
          <a:xfrm>
            <a:off x="0" y="0"/>
            <a:ext cx="12192000" cy="11887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Corbel" panose="020B0503020204020204" pitchFamily="34" charset="0"/>
              </a:rPr>
              <a:t>References (continued)</a:t>
            </a:r>
            <a:endParaRPr lang="en-US" sz="4000" dirty="0">
              <a:latin typeface="Corbel" panose="020B0503020204020204" pitchFamily="34" charset="0"/>
            </a:endParaRPr>
          </a:p>
        </p:txBody>
      </p:sp>
    </p:spTree>
    <p:extLst>
      <p:ext uri="{BB962C8B-B14F-4D97-AF65-F5344CB8AC3E}">
        <p14:creationId xmlns:p14="http://schemas.microsoft.com/office/powerpoint/2010/main" val="914461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8496" y="1443264"/>
            <a:ext cx="11525250" cy="4171950"/>
          </a:xfrm>
        </p:spPr>
        <p:txBody>
          <a:bodyPr>
            <a:noAutofit/>
          </a:bodyPr>
          <a:lstStyle/>
          <a:p>
            <a:pPr marL="457200" indent="-457200">
              <a:buNone/>
            </a:pPr>
            <a:r>
              <a:rPr lang="en-US" sz="2000" dirty="0" err="1">
                <a:latin typeface="Corbel" panose="020B0503020204020204" pitchFamily="34" charset="0"/>
              </a:rPr>
              <a:t>Schanzenbach</a:t>
            </a:r>
            <a:r>
              <a:rPr lang="en-US" sz="2000" dirty="0">
                <a:latin typeface="Corbel" panose="020B0503020204020204" pitchFamily="34" charset="0"/>
              </a:rPr>
              <a:t> DW, Nunn R, Bauer L, </a:t>
            </a:r>
            <a:r>
              <a:rPr lang="en-US" sz="2000" dirty="0" err="1">
                <a:latin typeface="Corbel" panose="020B0503020204020204" pitchFamily="34" charset="0"/>
              </a:rPr>
              <a:t>Breitwieser</a:t>
            </a:r>
            <a:r>
              <a:rPr lang="en-US" sz="2000" dirty="0">
                <a:latin typeface="Corbel" panose="020B0503020204020204" pitchFamily="34" charset="0"/>
              </a:rPr>
              <a:t> A, Mumford M, </a:t>
            </a:r>
            <a:r>
              <a:rPr lang="en-US" sz="2000" dirty="0" err="1">
                <a:latin typeface="Corbel" panose="020B0503020204020204" pitchFamily="34" charset="0"/>
              </a:rPr>
              <a:t>Nantz</a:t>
            </a:r>
            <a:r>
              <a:rPr lang="en-US" sz="2000" dirty="0">
                <a:latin typeface="Corbel" panose="020B0503020204020204" pitchFamily="34" charset="0"/>
              </a:rPr>
              <a:t> G. Twelve Facts about Incarceration and Prisoner Reentry. The Hamilton Project. October 2016. http://www.hamiltonproject.org/papers/twelve_facts_about_incarceration_and_prisoner_reentry.</a:t>
            </a:r>
          </a:p>
          <a:p>
            <a:pPr marL="457200" indent="-457200">
              <a:buNone/>
            </a:pPr>
            <a:r>
              <a:rPr lang="en-US" sz="2000" dirty="0">
                <a:latin typeface="Corbel" panose="020B0503020204020204" pitchFamily="34" charset="0"/>
              </a:rPr>
              <a:t>States Reporting Corrections-Related Medicaid Enrollment Policies In Place for Prisons or Jails. Kaiser Family Foundation. October 25, 2018. https://www.kff.org/medicaid/state-indicator/states-reporting-corrections-related-medicaid-enrollment-policies-in-place-for-prisons-or-jails/</a:t>
            </a:r>
          </a:p>
          <a:p>
            <a:pPr marL="457200" indent="-457200">
              <a:buNone/>
            </a:pPr>
            <a:r>
              <a:rPr lang="en-US" sz="2000" dirty="0">
                <a:latin typeface="Corbel" panose="020B0503020204020204" pitchFamily="34" charset="0"/>
              </a:rPr>
              <a:t>Transitions Clinic Program. Transitions Clinic Network. https://transitionsclinic.org/transitions-clinic-program/.</a:t>
            </a:r>
          </a:p>
          <a:p>
            <a:pPr marL="457200" indent="-457200">
              <a:buNone/>
            </a:pPr>
            <a:r>
              <a:rPr lang="en-US" sz="2000" dirty="0">
                <a:latin typeface="Corbel" panose="020B0503020204020204" pitchFamily="34" charset="0"/>
              </a:rPr>
              <a:t>Trends in U.S. Corrections. The Sentencing Project. June 2018. http://www.sentencingproject.org/publications/trends-in-u-s-corrections/. </a:t>
            </a:r>
          </a:p>
          <a:p>
            <a:pPr marL="457200" indent="-457200">
              <a:buNone/>
            </a:pPr>
            <a:r>
              <a:rPr lang="en-US" sz="2000" dirty="0">
                <a:latin typeface="Corbel" panose="020B0503020204020204" pitchFamily="34" charset="0"/>
              </a:rPr>
              <a:t>Tuite H, Browne K, O'Neill D. Prisoners in general hospitals: doctors' attitudes and practice. BMJ. 2006;332(7540):548–549. doi:10.1136/bmj.332.7540.548-b</a:t>
            </a:r>
          </a:p>
          <a:p>
            <a:pPr marL="457200" indent="-457200">
              <a:buNone/>
            </a:pPr>
            <a:endParaRPr lang="en-US" sz="2000" dirty="0">
              <a:latin typeface="Corbel" panose="020B0503020204020204" pitchFamily="34" charset="0"/>
            </a:endParaRPr>
          </a:p>
          <a:p>
            <a:pPr marL="457200" indent="-457200">
              <a:buNone/>
            </a:pPr>
            <a:r>
              <a:rPr lang="en-US" sz="2000" dirty="0">
                <a:latin typeface="Corbel" panose="020B0503020204020204" pitchFamily="34" charset="0"/>
              </a:rPr>
              <a:t>.</a:t>
            </a:r>
          </a:p>
        </p:txBody>
      </p:sp>
      <p:sp>
        <p:nvSpPr>
          <p:cNvPr id="4" name="Title 1"/>
          <p:cNvSpPr txBox="1">
            <a:spLocks/>
          </p:cNvSpPr>
          <p:nvPr/>
        </p:nvSpPr>
        <p:spPr>
          <a:xfrm>
            <a:off x="-19050" y="123371"/>
            <a:ext cx="12192000" cy="11887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Corbel" panose="020B0503020204020204" pitchFamily="34" charset="0"/>
              </a:rPr>
              <a:t>References (continued)</a:t>
            </a:r>
            <a:endParaRPr lang="en-US" sz="4000" dirty="0">
              <a:latin typeface="Corbel" panose="020B0503020204020204" pitchFamily="34" charset="0"/>
            </a:endParaRPr>
          </a:p>
        </p:txBody>
      </p:sp>
    </p:spTree>
    <p:extLst>
      <p:ext uri="{BB962C8B-B14F-4D97-AF65-F5344CB8AC3E}">
        <p14:creationId xmlns:p14="http://schemas.microsoft.com/office/powerpoint/2010/main" val="914461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1268-4B28-174D-BC86-F4E2C3149D41}"/>
              </a:ext>
            </a:extLst>
          </p:cNvPr>
          <p:cNvSpPr>
            <a:spLocks noGrp="1"/>
          </p:cNvSpPr>
          <p:nvPr>
            <p:ph type="title"/>
          </p:nvPr>
        </p:nvSpPr>
        <p:spPr>
          <a:xfrm>
            <a:off x="0" y="110295"/>
            <a:ext cx="12192000" cy="1325563"/>
          </a:xfrm>
        </p:spPr>
        <p:txBody>
          <a:bodyPr/>
          <a:lstStyle/>
          <a:p>
            <a:r>
              <a:rPr lang="en-US" dirty="0"/>
              <a:t>Definitions:</a:t>
            </a:r>
          </a:p>
        </p:txBody>
      </p:sp>
      <p:sp>
        <p:nvSpPr>
          <p:cNvPr id="3" name="Content Placeholder 2">
            <a:extLst>
              <a:ext uri="{FF2B5EF4-FFF2-40B4-BE49-F238E27FC236}">
                <a16:creationId xmlns:a16="http://schemas.microsoft.com/office/drawing/2014/main" id="{DF748DED-ED3F-8E49-98FF-2474BC0E4121}"/>
              </a:ext>
            </a:extLst>
          </p:cNvPr>
          <p:cNvSpPr>
            <a:spLocks noGrp="1"/>
          </p:cNvSpPr>
          <p:nvPr>
            <p:ph idx="1"/>
          </p:nvPr>
        </p:nvSpPr>
        <p:spPr>
          <a:xfrm>
            <a:off x="618436" y="1778508"/>
            <a:ext cx="6793992" cy="4050792"/>
          </a:xfrm>
        </p:spPr>
        <p:txBody>
          <a:bodyPr>
            <a:normAutofit fontScale="70000" lnSpcReduction="20000"/>
          </a:bodyPr>
          <a:lstStyle/>
          <a:p>
            <a:r>
              <a:rPr lang="en-US" b="1" dirty="0"/>
              <a:t>Jail: </a:t>
            </a:r>
          </a:p>
          <a:p>
            <a:pPr lvl="1"/>
            <a:r>
              <a:rPr lang="en-US" dirty="0"/>
              <a:t>short term incarceration facilities </a:t>
            </a:r>
          </a:p>
          <a:p>
            <a:pPr lvl="1"/>
            <a:r>
              <a:rPr lang="en-US" dirty="0"/>
              <a:t>overseen by local law enforcement agency-county or town. </a:t>
            </a:r>
          </a:p>
          <a:p>
            <a:r>
              <a:rPr lang="en-US" b="1" dirty="0"/>
              <a:t>Prison: </a:t>
            </a:r>
          </a:p>
          <a:p>
            <a:pPr lvl="1"/>
            <a:r>
              <a:rPr lang="en-US" dirty="0"/>
              <a:t>long term incarceration facilities </a:t>
            </a:r>
          </a:p>
          <a:p>
            <a:pPr lvl="1"/>
            <a:r>
              <a:rPr lang="en-US" dirty="0"/>
              <a:t>overseen by state and federal correctional authorities </a:t>
            </a:r>
          </a:p>
          <a:p>
            <a:r>
              <a:rPr lang="en-US" b="1" dirty="0"/>
              <a:t>Probation:</a:t>
            </a:r>
            <a:r>
              <a:rPr lang="en-US" dirty="0"/>
              <a:t> </a:t>
            </a:r>
          </a:p>
          <a:p>
            <a:pPr lvl="1"/>
            <a:r>
              <a:rPr lang="en-US" dirty="0"/>
              <a:t>period of supervision in lieu of spending time in a correctional setting</a:t>
            </a:r>
          </a:p>
          <a:p>
            <a:pPr lvl="1"/>
            <a:r>
              <a:rPr lang="en-US" dirty="0"/>
              <a:t>sentenced to community based supervision-Probation officer </a:t>
            </a:r>
          </a:p>
          <a:p>
            <a:r>
              <a:rPr lang="en-US" b="1" dirty="0"/>
              <a:t>Parole: </a:t>
            </a:r>
          </a:p>
          <a:p>
            <a:pPr lvl="1"/>
            <a:r>
              <a:rPr lang="en-US" dirty="0"/>
              <a:t>period of supervision after spending time in correctional institution </a:t>
            </a:r>
          </a:p>
          <a:p>
            <a:pPr lvl="1"/>
            <a:r>
              <a:rPr lang="en-US" dirty="0"/>
              <a:t>conditionally released from prison to serve remaining portion of their sentence in the community-supervised by Parole officer</a:t>
            </a:r>
          </a:p>
        </p:txBody>
      </p:sp>
      <p:pic>
        <p:nvPicPr>
          <p:cNvPr id="4" name="Picture 3">
            <a:extLst>
              <a:ext uri="{FF2B5EF4-FFF2-40B4-BE49-F238E27FC236}">
                <a16:creationId xmlns:a16="http://schemas.microsoft.com/office/drawing/2014/main" id="{F379F48C-B1B2-5345-A036-758BE385872A}"/>
              </a:ext>
            </a:extLst>
          </p:cNvPr>
          <p:cNvPicPr>
            <a:picLocks noChangeAspect="1"/>
          </p:cNvPicPr>
          <p:nvPr/>
        </p:nvPicPr>
        <p:blipFill>
          <a:blip r:embed="rId3"/>
          <a:stretch>
            <a:fillRect/>
          </a:stretch>
        </p:blipFill>
        <p:spPr>
          <a:xfrm>
            <a:off x="7495032" y="1778508"/>
            <a:ext cx="4572000" cy="3429000"/>
          </a:xfrm>
          <a:prstGeom prst="rect">
            <a:avLst/>
          </a:prstGeom>
        </p:spPr>
      </p:pic>
    </p:spTree>
    <p:extLst>
      <p:ext uri="{BB962C8B-B14F-4D97-AF65-F5344CB8AC3E}">
        <p14:creationId xmlns:p14="http://schemas.microsoft.com/office/powerpoint/2010/main" val="1657370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516380"/>
            <a:ext cx="3807502" cy="13416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rotWithShape="1">
          <a:blip r:embed="rId3"/>
          <a:srcRect l="3571" r="759"/>
          <a:stretch/>
        </p:blipFill>
        <p:spPr>
          <a:xfrm>
            <a:off x="2869324" y="825331"/>
            <a:ext cx="9306910" cy="6032670"/>
          </a:xfrm>
          <a:prstGeom prst="rect">
            <a:avLst/>
          </a:prstGeom>
        </p:spPr>
      </p:pic>
      <p:sp>
        <p:nvSpPr>
          <p:cNvPr id="7" name="Title 1"/>
          <p:cNvSpPr txBox="1">
            <a:spLocks/>
          </p:cNvSpPr>
          <p:nvPr/>
        </p:nvSpPr>
        <p:spPr>
          <a:xfrm>
            <a:off x="252249" y="2916622"/>
            <a:ext cx="4635062" cy="15607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sz="3200" cap="none" dirty="0">
                <a:latin typeface="Corbel" panose="020B0503020204020204" pitchFamily="34" charset="0"/>
              </a:rPr>
              <a:t>4% of total population</a:t>
            </a:r>
          </a:p>
          <a:p>
            <a:r>
              <a:rPr lang="en-US" sz="3200" cap="none" dirty="0">
                <a:latin typeface="Corbel" panose="020B0503020204020204" pitchFamily="34" charset="0"/>
              </a:rPr>
              <a:t>22% of prison population</a:t>
            </a:r>
          </a:p>
          <a:p>
            <a:r>
              <a:rPr lang="en-US" sz="3200" cap="none" dirty="0">
                <a:latin typeface="Corbel" panose="020B0503020204020204" pitchFamily="34" charset="0"/>
              </a:rPr>
              <a:t>2.3 million individuals</a:t>
            </a:r>
          </a:p>
        </p:txBody>
      </p:sp>
      <p:sp>
        <p:nvSpPr>
          <p:cNvPr id="2" name="TextBox 1"/>
          <p:cNvSpPr txBox="1"/>
          <p:nvPr/>
        </p:nvSpPr>
        <p:spPr>
          <a:xfrm>
            <a:off x="-1" y="6457890"/>
            <a:ext cx="4552949" cy="400110"/>
          </a:xfrm>
          <a:prstGeom prst="rect">
            <a:avLst/>
          </a:prstGeom>
          <a:noFill/>
        </p:spPr>
        <p:txBody>
          <a:bodyPr wrap="square" rtlCol="0" anchor="ctr">
            <a:spAutoFit/>
          </a:bodyPr>
          <a:lstStyle/>
          <a:p>
            <a:r>
              <a:rPr lang="en-US" sz="2000" dirty="0">
                <a:latin typeface="Corbel" panose="020B0503020204020204" pitchFamily="34" charset="0"/>
              </a:rPr>
              <a:t>Lopez G. </a:t>
            </a:r>
            <a:r>
              <a:rPr lang="en-US" sz="2000" i="1" dirty="0" err="1">
                <a:latin typeface="Corbel" panose="020B0503020204020204" pitchFamily="34" charset="0"/>
              </a:rPr>
              <a:t>Vox</a:t>
            </a:r>
            <a:r>
              <a:rPr lang="en-US" sz="2000" dirty="0">
                <a:latin typeface="Corbel" panose="020B0503020204020204" pitchFamily="34" charset="0"/>
              </a:rPr>
              <a:t>. 2016</a:t>
            </a:r>
          </a:p>
        </p:txBody>
      </p:sp>
      <p:sp>
        <p:nvSpPr>
          <p:cNvPr id="3" name="TextBox 2">
            <a:extLst>
              <a:ext uri="{FF2B5EF4-FFF2-40B4-BE49-F238E27FC236}">
                <a16:creationId xmlns:a16="http://schemas.microsoft.com/office/drawing/2014/main" id="{E8B20ABF-EBC2-5E47-94F5-B680C48B1E06}"/>
              </a:ext>
            </a:extLst>
          </p:cNvPr>
          <p:cNvSpPr txBox="1"/>
          <p:nvPr/>
        </p:nvSpPr>
        <p:spPr>
          <a:xfrm>
            <a:off x="0" y="162046"/>
            <a:ext cx="12191999" cy="769441"/>
          </a:xfrm>
          <a:prstGeom prst="rect">
            <a:avLst/>
          </a:prstGeom>
          <a:noFill/>
        </p:spPr>
        <p:txBody>
          <a:bodyPr wrap="square" rtlCol="0">
            <a:spAutoFit/>
          </a:bodyPr>
          <a:lstStyle/>
          <a:p>
            <a:r>
              <a:rPr lang="en-US" sz="4400" dirty="0">
                <a:latin typeface="+mj-lt"/>
              </a:rPr>
              <a:t>We Beat Every Country </a:t>
            </a:r>
          </a:p>
        </p:txBody>
      </p:sp>
    </p:spTree>
    <p:extLst>
      <p:ext uri="{BB962C8B-B14F-4D97-AF65-F5344CB8AC3E}">
        <p14:creationId xmlns:p14="http://schemas.microsoft.com/office/powerpoint/2010/main" val="40094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5576341"/>
            <a:ext cx="12191999" cy="1281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ie chart showing the number of people locked up on a given day in the United States by facility type and the underlying offense using the newest data available in March 2019."/>
          <p:cNvPicPr>
            <a:picLocks noChangeAspect="1" noChangeArrowheads="1"/>
          </p:cNvPicPr>
          <p:nvPr/>
        </p:nvPicPr>
        <p:blipFill rotWithShape="1">
          <a:blip r:embed="rId3">
            <a:extLst>
              <a:ext uri="{28A0092B-C50C-407E-A947-70E740481C1C}">
                <a14:useLocalDpi xmlns:a14="http://schemas.microsoft.com/office/drawing/2010/main" val="0"/>
              </a:ext>
            </a:extLst>
          </a:blip>
          <a:srcRect t="14423" r="28993" b="3026"/>
          <a:stretch/>
        </p:blipFill>
        <p:spPr bwMode="auto">
          <a:xfrm>
            <a:off x="3144864" y="1198117"/>
            <a:ext cx="6360043" cy="554563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0" y="114301"/>
            <a:ext cx="12191999" cy="8763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endParaRPr lang="en-US" sz="3600" b="1" cap="none" dirty="0">
              <a:latin typeface="Corbel" panose="020B0503020204020204" pitchFamily="34" charset="0"/>
            </a:endParaRPr>
          </a:p>
        </p:txBody>
      </p:sp>
      <p:sp>
        <p:nvSpPr>
          <p:cNvPr id="20" name="Title 1"/>
          <p:cNvSpPr txBox="1">
            <a:spLocks/>
          </p:cNvSpPr>
          <p:nvPr/>
        </p:nvSpPr>
        <p:spPr>
          <a:xfrm>
            <a:off x="0" y="3189885"/>
            <a:ext cx="2667000" cy="1562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sz="2800" u="sng" cap="none" dirty="0">
                <a:latin typeface="Corbel" panose="020B0503020204020204" pitchFamily="34" charset="0"/>
              </a:rPr>
              <a:t>Prison</a:t>
            </a:r>
          </a:p>
          <a:p>
            <a:pPr algn="ctr"/>
            <a:r>
              <a:rPr lang="en-US" sz="2800" cap="none" dirty="0">
                <a:latin typeface="Corbel" panose="020B0503020204020204" pitchFamily="34" charset="0"/>
              </a:rPr>
              <a:t>650k released</a:t>
            </a:r>
          </a:p>
        </p:txBody>
      </p:sp>
      <p:sp>
        <p:nvSpPr>
          <p:cNvPr id="21" name="Right Arrow 20"/>
          <p:cNvSpPr/>
          <p:nvPr/>
        </p:nvSpPr>
        <p:spPr>
          <a:xfrm flipH="1">
            <a:off x="2533650" y="3532785"/>
            <a:ext cx="1182250" cy="876300"/>
          </a:xfrm>
          <a:prstGeom prst="rightArrow">
            <a:avLst/>
          </a:prstGeom>
          <a:ln w="76200">
            <a:solidFill>
              <a:srgbClr val="00CC99"/>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Circular Arrow 22"/>
          <p:cNvSpPr/>
          <p:nvPr/>
        </p:nvSpPr>
        <p:spPr>
          <a:xfrm>
            <a:off x="9134157" y="1295750"/>
            <a:ext cx="1191774" cy="1221286"/>
          </a:xfrm>
          <a:prstGeom prst="circularArrow">
            <a:avLst>
              <a:gd name="adj1" fmla="val 12500"/>
              <a:gd name="adj2" fmla="val 1077567"/>
              <a:gd name="adj3" fmla="val 20457681"/>
              <a:gd name="adj4" fmla="val 16263636"/>
              <a:gd name="adj5" fmla="val 12500"/>
            </a:avLst>
          </a:prstGeom>
          <a:ln w="38100">
            <a:solidFill>
              <a:srgbClr val="FF66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24" name="Circular Arrow 23"/>
          <p:cNvSpPr/>
          <p:nvPr/>
        </p:nvSpPr>
        <p:spPr>
          <a:xfrm rot="5400000">
            <a:off x="9148913" y="2469358"/>
            <a:ext cx="1191774" cy="1221286"/>
          </a:xfrm>
          <a:prstGeom prst="circularArrow">
            <a:avLst>
              <a:gd name="adj1" fmla="val 12500"/>
              <a:gd name="adj2" fmla="val 1077567"/>
              <a:gd name="adj3" fmla="val 20457681"/>
              <a:gd name="adj4" fmla="val 16263636"/>
              <a:gd name="adj5" fmla="val 12500"/>
            </a:avLst>
          </a:prstGeom>
          <a:ln w="38100">
            <a:solidFill>
              <a:srgbClr val="FF66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25" name="Title 1"/>
          <p:cNvSpPr txBox="1">
            <a:spLocks/>
          </p:cNvSpPr>
          <p:nvPr/>
        </p:nvSpPr>
        <p:spPr>
          <a:xfrm>
            <a:off x="9504907" y="1733550"/>
            <a:ext cx="2687092" cy="13464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sz="2800" u="sng" cap="none" dirty="0">
                <a:latin typeface="Corbel" panose="020B0503020204020204" pitchFamily="34" charset="0"/>
              </a:rPr>
              <a:t>Jail</a:t>
            </a:r>
          </a:p>
          <a:p>
            <a:pPr algn="ctr"/>
            <a:r>
              <a:rPr lang="en-US" sz="2800" cap="none" dirty="0">
                <a:latin typeface="Corbel" panose="020B0503020204020204" pitchFamily="34" charset="0"/>
              </a:rPr>
              <a:t>10.6M go a year</a:t>
            </a:r>
          </a:p>
        </p:txBody>
      </p:sp>
      <p:sp>
        <p:nvSpPr>
          <p:cNvPr id="9" name="TextBox 8"/>
          <p:cNvSpPr txBox="1"/>
          <p:nvPr/>
        </p:nvSpPr>
        <p:spPr>
          <a:xfrm>
            <a:off x="0" y="6156316"/>
            <a:ext cx="3124775" cy="707886"/>
          </a:xfrm>
          <a:prstGeom prst="rect">
            <a:avLst/>
          </a:prstGeom>
          <a:noFill/>
        </p:spPr>
        <p:txBody>
          <a:bodyPr wrap="square" rtlCol="0" anchor="ctr">
            <a:spAutoFit/>
          </a:bodyPr>
          <a:lstStyle/>
          <a:p>
            <a:r>
              <a:rPr lang="en-US" sz="2000" dirty="0">
                <a:latin typeface="Corbel" panose="020B0503020204020204" pitchFamily="34" charset="0"/>
              </a:rPr>
              <a:t>Sawyer W, Wagner P. </a:t>
            </a:r>
          </a:p>
          <a:p>
            <a:r>
              <a:rPr lang="en-US" sz="2000" i="1" dirty="0">
                <a:latin typeface="Corbel" panose="020B0503020204020204" pitchFamily="34" charset="0"/>
              </a:rPr>
              <a:t>Prison Policy Initiative. </a:t>
            </a:r>
            <a:r>
              <a:rPr lang="en-US" sz="2000" dirty="0">
                <a:latin typeface="Corbel" panose="020B0503020204020204" pitchFamily="34" charset="0"/>
              </a:rPr>
              <a:t>2019.</a:t>
            </a:r>
          </a:p>
        </p:txBody>
      </p:sp>
      <p:sp>
        <p:nvSpPr>
          <p:cNvPr id="2" name="TextBox 1">
            <a:extLst>
              <a:ext uri="{FF2B5EF4-FFF2-40B4-BE49-F238E27FC236}">
                <a16:creationId xmlns:a16="http://schemas.microsoft.com/office/drawing/2014/main" id="{66E1B2C3-0B37-BE4C-BEAD-641BDB699925}"/>
              </a:ext>
            </a:extLst>
          </p:cNvPr>
          <p:cNvSpPr txBox="1"/>
          <p:nvPr/>
        </p:nvSpPr>
        <p:spPr>
          <a:xfrm>
            <a:off x="0" y="28033"/>
            <a:ext cx="12191999" cy="1323439"/>
          </a:xfrm>
          <a:prstGeom prst="rect">
            <a:avLst/>
          </a:prstGeom>
          <a:noFill/>
        </p:spPr>
        <p:txBody>
          <a:bodyPr wrap="square" rtlCol="0">
            <a:spAutoFit/>
          </a:bodyPr>
          <a:lstStyle/>
          <a:p>
            <a:pPr algn="ctr"/>
            <a:r>
              <a:rPr lang="en-US" sz="4000" dirty="0">
                <a:latin typeface="+mj-lt"/>
              </a:rPr>
              <a:t>Even if you never provide care within the </a:t>
            </a:r>
          </a:p>
          <a:p>
            <a:pPr algn="ctr"/>
            <a:r>
              <a:rPr lang="en-US" sz="4000" dirty="0">
                <a:latin typeface="+mj-lt"/>
              </a:rPr>
              <a:t>System, you will care for these patients</a:t>
            </a:r>
          </a:p>
        </p:txBody>
      </p:sp>
      <p:sp>
        <p:nvSpPr>
          <p:cNvPr id="7" name="Oval 6">
            <a:extLst>
              <a:ext uri="{FF2B5EF4-FFF2-40B4-BE49-F238E27FC236}">
                <a16:creationId xmlns:a16="http://schemas.microsoft.com/office/drawing/2014/main" id="{A75C2D13-9755-D44E-99F5-55E40BDD69D2}"/>
              </a:ext>
            </a:extLst>
          </p:cNvPr>
          <p:cNvSpPr/>
          <p:nvPr/>
        </p:nvSpPr>
        <p:spPr>
          <a:xfrm>
            <a:off x="7371644" y="1537207"/>
            <a:ext cx="711200" cy="398982"/>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79C679A-2FD0-6048-A531-2BEDA84DE057}"/>
              </a:ext>
            </a:extLst>
          </p:cNvPr>
          <p:cNvSpPr/>
          <p:nvPr/>
        </p:nvSpPr>
        <p:spPr>
          <a:xfrm>
            <a:off x="3533422" y="2257952"/>
            <a:ext cx="756356" cy="518168"/>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22BF841-9591-1E41-857C-70E729874852}"/>
              </a:ext>
            </a:extLst>
          </p:cNvPr>
          <p:cNvSpPr/>
          <p:nvPr/>
        </p:nvSpPr>
        <p:spPr>
          <a:xfrm>
            <a:off x="8116711" y="5384799"/>
            <a:ext cx="812800" cy="399267"/>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64FE992-41D1-504B-AE59-79BD90509088}"/>
              </a:ext>
            </a:extLst>
          </p:cNvPr>
          <p:cNvSpPr/>
          <p:nvPr/>
        </p:nvSpPr>
        <p:spPr>
          <a:xfrm>
            <a:off x="3124774" y="2820917"/>
            <a:ext cx="860203" cy="518168"/>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314AA09-0AF2-B047-919B-8CF7DD3D0A52}"/>
              </a:ext>
            </a:extLst>
          </p:cNvPr>
          <p:cNvSpPr/>
          <p:nvPr/>
        </p:nvSpPr>
        <p:spPr>
          <a:xfrm>
            <a:off x="8607777" y="4529152"/>
            <a:ext cx="812800" cy="230304"/>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BA1C16C-B690-9840-AD19-445ECE1A7066}"/>
              </a:ext>
            </a:extLst>
          </p:cNvPr>
          <p:cNvSpPr/>
          <p:nvPr/>
        </p:nvSpPr>
        <p:spPr>
          <a:xfrm>
            <a:off x="8534399" y="2852943"/>
            <a:ext cx="711200" cy="398982"/>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6065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3" grpId="0" animBg="1"/>
      <p:bldP spid="24" grpId="0" animBg="1"/>
      <p:bldP spid="25" grpId="0"/>
      <p:bldP spid="7" grpId="0" animBg="1"/>
      <p:bldP spid="16" grpId="0" animBg="1"/>
      <p:bldP spid="17" grpId="0" animBg="1"/>
      <p:bldP spid="18" grpId="0" animBg="1"/>
      <p:bldP spid="22"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5576341"/>
            <a:ext cx="12191999" cy="1281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0" y="1"/>
            <a:ext cx="12191999" cy="8763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sz="4400" cap="none" dirty="0">
                <a:latin typeface="Corbel" panose="020B0503020204020204" pitchFamily="34" charset="0"/>
              </a:rPr>
              <a:t>It’s more than just confinement within the system</a:t>
            </a:r>
          </a:p>
        </p:txBody>
      </p:sp>
      <p:pic>
        <p:nvPicPr>
          <p:cNvPr id="2050" name="Picture 2" descr="Pie chart showing that people in correctional facilities are only about a third of the people under correctional control in the United States. Most (55%) are on probation. The remainder are on parole."/>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23439" t="24340" r="22749" b="3953"/>
          <a:stretch/>
        </p:blipFill>
        <p:spPr bwMode="auto">
          <a:xfrm>
            <a:off x="3190876" y="876301"/>
            <a:ext cx="5810249" cy="57574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156316"/>
            <a:ext cx="3124775" cy="707886"/>
          </a:xfrm>
          <a:prstGeom prst="rect">
            <a:avLst/>
          </a:prstGeom>
          <a:noFill/>
        </p:spPr>
        <p:txBody>
          <a:bodyPr wrap="square" rtlCol="0" anchor="ctr">
            <a:spAutoFit/>
          </a:bodyPr>
          <a:lstStyle/>
          <a:p>
            <a:r>
              <a:rPr lang="en-US" sz="2000" dirty="0">
                <a:latin typeface="Corbel" panose="020B0503020204020204" pitchFamily="34" charset="0"/>
              </a:rPr>
              <a:t>Sawyer W, Wagner P. </a:t>
            </a:r>
          </a:p>
          <a:p>
            <a:r>
              <a:rPr lang="en-US" sz="2000" i="1" dirty="0">
                <a:latin typeface="Corbel" panose="020B0503020204020204" pitchFamily="34" charset="0"/>
              </a:rPr>
              <a:t>Prison Policy Initiative. </a:t>
            </a:r>
            <a:r>
              <a:rPr lang="en-US" sz="2000" dirty="0">
                <a:latin typeface="Corbel" panose="020B0503020204020204" pitchFamily="34" charset="0"/>
              </a:rPr>
              <a:t>2019.</a:t>
            </a:r>
          </a:p>
        </p:txBody>
      </p:sp>
    </p:spTree>
    <p:extLst>
      <p:ext uri="{BB962C8B-B14F-4D97-AF65-F5344CB8AC3E}">
        <p14:creationId xmlns:p14="http://schemas.microsoft.com/office/powerpoint/2010/main" val="846660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5576341"/>
            <a:ext cx="12191999" cy="1281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12192000" cy="959207"/>
          </a:xfrm>
        </p:spPr>
        <p:txBody>
          <a:bodyPr>
            <a:noAutofit/>
          </a:bodyPr>
          <a:lstStyle/>
          <a:p>
            <a:r>
              <a:rPr lang="en-US" cap="none" dirty="0">
                <a:latin typeface="Corbel" panose="020B0503020204020204" pitchFamily="34" charset="0"/>
              </a:rPr>
              <a:t>Communities disrupted, disparities perpetuated</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34678" y="843592"/>
            <a:ext cx="9722639" cy="6014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6501161" y="1360449"/>
            <a:ext cx="2620537" cy="2464419"/>
          </a:xfrm>
          <a:prstGeom prst="round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9121698" y="1360448"/>
            <a:ext cx="1835619" cy="2464419"/>
          </a:xfrm>
          <a:prstGeom prst="round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6501161" y="4037108"/>
            <a:ext cx="2620537" cy="2464419"/>
          </a:xfrm>
          <a:prstGeom prst="round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9121698" y="4037108"/>
            <a:ext cx="1835619" cy="2464419"/>
          </a:xfrm>
          <a:prstGeom prst="round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819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628" y="-713678"/>
            <a:ext cx="10006361" cy="1760220"/>
          </a:xfrm>
        </p:spPr>
        <p:txBody>
          <a:bodyPr>
            <a:normAutofit/>
          </a:bodyPr>
          <a:lstStyle/>
          <a:p>
            <a:r>
              <a:rPr lang="en-US" sz="4800" b="1" cap="none" dirty="0">
                <a:latin typeface="Corbel" panose="020B0503020204020204" pitchFamily="34" charset="0"/>
              </a:rPr>
              <a:t>History of Mass Incarceration</a:t>
            </a:r>
          </a:p>
        </p:txBody>
      </p:sp>
      <p:sp>
        <p:nvSpPr>
          <p:cNvPr id="4" name="Text Placeholder 3"/>
          <p:cNvSpPr>
            <a:spLocks noGrp="1"/>
          </p:cNvSpPr>
          <p:nvPr>
            <p:ph type="body" idx="1"/>
          </p:nvPr>
        </p:nvSpPr>
        <p:spPr/>
        <p:txBody>
          <a:bodyPr/>
          <a:lstStyle/>
          <a:p>
            <a:endParaRPr lang="en-US"/>
          </a:p>
        </p:txBody>
      </p:sp>
      <p:pic>
        <p:nvPicPr>
          <p:cNvPr id="3" name="Picture 2">
            <a:extLst>
              <a:ext uri="{FF2B5EF4-FFF2-40B4-BE49-F238E27FC236}">
                <a16:creationId xmlns:a16="http://schemas.microsoft.com/office/drawing/2014/main" id="{7D6BCD66-50B4-B745-9579-29968667762B}"/>
              </a:ext>
            </a:extLst>
          </p:cNvPr>
          <p:cNvPicPr>
            <a:picLocks noChangeAspect="1"/>
          </p:cNvPicPr>
          <p:nvPr/>
        </p:nvPicPr>
        <p:blipFill>
          <a:blip r:embed="rId3"/>
          <a:stretch>
            <a:fillRect/>
          </a:stretch>
        </p:blipFill>
        <p:spPr>
          <a:xfrm>
            <a:off x="1451882" y="1046542"/>
            <a:ext cx="9275535" cy="5194299"/>
          </a:xfrm>
          <a:prstGeom prst="rect">
            <a:avLst/>
          </a:prstGeom>
        </p:spPr>
      </p:pic>
    </p:spTree>
    <p:extLst>
      <p:ext uri="{BB962C8B-B14F-4D97-AF65-F5344CB8AC3E}">
        <p14:creationId xmlns:p14="http://schemas.microsoft.com/office/powerpoint/2010/main" val="14124066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32850</TotalTime>
  <Words>3481</Words>
  <Application>Microsoft Macintosh PowerPoint</Application>
  <PresentationFormat>Widescreen</PresentationFormat>
  <Paragraphs>347</Paragraphs>
  <Slides>31</Slides>
  <Notes>31</Notes>
  <HiddenSlides>3</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Corbel</vt:lpstr>
      <vt:lpstr>Wingdings</vt:lpstr>
      <vt:lpstr>Office Theme</vt:lpstr>
      <vt:lpstr>Criminal Justice and Health Impacts in Addiction   Ricardo Cruz, MD, MPH      CRIT/FIT/CFS Presentation April 24,  2023</vt:lpstr>
      <vt:lpstr>Disclosures</vt:lpstr>
      <vt:lpstr>Learning Objectives</vt:lpstr>
      <vt:lpstr>Definitions:</vt:lpstr>
      <vt:lpstr>PowerPoint Presentation</vt:lpstr>
      <vt:lpstr>PowerPoint Presentation</vt:lpstr>
      <vt:lpstr>PowerPoint Presentation</vt:lpstr>
      <vt:lpstr>Communities disrupted, disparities perpetuated</vt:lpstr>
      <vt:lpstr>History of Mass Incarceration</vt:lpstr>
      <vt:lpstr>PowerPoint Presentation</vt:lpstr>
      <vt:lpstr>Health Impacts</vt:lpstr>
      <vt:lpstr>Mass incarceration is more than just a social problem…</vt:lpstr>
      <vt:lpstr>PowerPoint Presentation</vt:lpstr>
      <vt:lpstr>Behavioral Health Disorders Prevalent</vt:lpstr>
      <vt:lpstr>Benefits of MOUD in Correctional Facilities</vt:lpstr>
      <vt:lpstr>PowerPoint Presentation</vt:lpstr>
      <vt:lpstr>PowerPoint Presentation</vt:lpstr>
      <vt:lpstr>PowerPoint Presentation</vt:lpstr>
      <vt:lpstr>Transitions </vt:lpstr>
      <vt:lpstr>PowerPoint Presentation</vt:lpstr>
      <vt:lpstr>Mortality Rates Spike During Re-entry Period</vt:lpstr>
      <vt:lpstr>Clinical Innovations</vt:lpstr>
      <vt:lpstr>Transitions Clinics Target High-Risk Window  </vt:lpstr>
      <vt:lpstr>Transitions Clinic Study</vt:lpstr>
      <vt:lpstr>Bronx Transitions Clinic</vt:lpstr>
      <vt:lpstr>Educational Opportunities</vt:lpstr>
      <vt:lpstr>Take Home Points</vt:lpstr>
      <vt:lpstr>PowerPoint Presentation</vt:lpstr>
      <vt:lpstr>References</vt:lpstr>
      <vt:lpstr>PowerPoint Presentation</vt:lpstr>
      <vt:lpstr>PowerPoint Presentation</vt:lpstr>
    </vt:vector>
  </TitlesOfParts>
  <Company>Boston Medical Center</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Scarpato, Brittany</dc:creator>
  <cp:lastModifiedBy>Ricardo Cruz</cp:lastModifiedBy>
  <cp:revision>435</cp:revision>
  <dcterms:created xsi:type="dcterms:W3CDTF">2017-10-30T19:01:01Z</dcterms:created>
  <dcterms:modified xsi:type="dcterms:W3CDTF">2023-04-24T01:54:36Z</dcterms:modified>
</cp:coreProperties>
</file>