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6963" r:id="rId2"/>
    <p:sldId id="6922" r:id="rId3"/>
    <p:sldId id="6920" r:id="rId4"/>
    <p:sldId id="6958" r:id="rId5"/>
    <p:sldId id="523" r:id="rId6"/>
    <p:sldId id="524" r:id="rId7"/>
    <p:sldId id="6959" r:id="rId8"/>
    <p:sldId id="526" r:id="rId9"/>
    <p:sldId id="6930" r:id="rId10"/>
    <p:sldId id="6931" r:id="rId11"/>
    <p:sldId id="6932" r:id="rId12"/>
    <p:sldId id="531" r:id="rId13"/>
    <p:sldId id="532" r:id="rId14"/>
    <p:sldId id="6935" r:id="rId15"/>
    <p:sldId id="534" r:id="rId16"/>
    <p:sldId id="6936" r:id="rId17"/>
    <p:sldId id="6962" r:id="rId18"/>
    <p:sldId id="541" r:id="rId19"/>
    <p:sldId id="542" r:id="rId20"/>
    <p:sldId id="6957" r:id="rId21"/>
    <p:sldId id="6960" r:id="rId22"/>
    <p:sldId id="6915" r:id="rId23"/>
    <p:sldId id="6916" r:id="rId24"/>
    <p:sldId id="6956" r:id="rId25"/>
    <p:sldId id="6937" r:id="rId26"/>
    <p:sldId id="6938" r:id="rId27"/>
    <p:sldId id="6939" r:id="rId28"/>
    <p:sldId id="6940" r:id="rId29"/>
    <p:sldId id="547" r:id="rId30"/>
    <p:sldId id="6954" r:id="rId31"/>
    <p:sldId id="6944" r:id="rId32"/>
    <p:sldId id="6945" r:id="rId33"/>
    <p:sldId id="6946" r:id="rId34"/>
    <p:sldId id="6947" r:id="rId35"/>
    <p:sldId id="6955" r:id="rId36"/>
    <p:sldId id="6949" r:id="rId37"/>
    <p:sldId id="6950" r:id="rId38"/>
    <p:sldId id="6953" r:id="rId39"/>
    <p:sldId id="695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ukas, Vanessa" initials="" lastIdx="1" clrIdx="3"/>
  <p:cmAuthor id="1" name="Alex Walley" initials="" lastIdx="0" clrIdx="1"/>
  <p:cmAuthor id="2" name="Forman, Leah" initials="F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201544"/>
    <a:srgbClr val="2D4E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30" autoAdjust="0"/>
    <p:restoredTop sz="78141" autoAdjust="0"/>
  </p:normalViewPr>
  <p:slideViewPr>
    <p:cSldViewPr snapToGrid="0">
      <p:cViewPr varScale="1">
        <p:scale>
          <a:sx n="54" d="100"/>
          <a:sy n="54" d="100"/>
        </p:scale>
        <p:origin x="528" y="32"/>
      </p:cViewPr>
      <p:guideLst>
        <p:guide orient="horz" pos="2160"/>
        <p:guide pos="3840"/>
      </p:guideLst>
    </p:cSldViewPr>
  </p:slideViewPr>
  <p:outlineViewPr>
    <p:cViewPr>
      <p:scale>
        <a:sx n="33" d="100"/>
        <a:sy n="33" d="100"/>
      </p:scale>
      <p:origin x="0" y="-1252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AFEE-E8A8-44A0-82B9-A27F671E8BE4}" type="datetimeFigureOut">
              <a:rPr lang="en-US" smtClean="0"/>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C4BAE4-A4DC-44DE-9D42-53BBFF1C4D41}" type="slidenum">
              <a:rPr lang="en-US" smtClean="0"/>
              <a:t>‹#›</a:t>
            </a:fld>
            <a:endParaRPr lang="en-US"/>
          </a:p>
        </p:txBody>
      </p:sp>
    </p:spTree>
    <p:extLst>
      <p:ext uri="{BB962C8B-B14F-4D97-AF65-F5344CB8AC3E}">
        <p14:creationId xmlns:p14="http://schemas.microsoft.com/office/powerpoint/2010/main" val="20151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acmillanhighered.com/BrainHoney/Resource/22292/digital_first_content/trunk/test/pel4e/asset/img_ch13/myerspel4e_fig_13_05.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doi.org/10.1001/jamapsychiatry.2020.0246"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001/jama.276.19.158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074/jbc.M80529820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want to thank Alex </a:t>
            </a:r>
            <a:r>
              <a:rPr lang="en-US" baseline="0" dirty="0" err="1" smtClean="0"/>
              <a:t>Walley</a:t>
            </a:r>
            <a:r>
              <a:rPr lang="en-US" baseline="0" dirty="0" smtClean="0"/>
              <a:t> for an earlier adaptation of some of these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 faculty in the Department of Family Medicine and am the Medical Director for START - stimulant treatment and recovery team, which is an extension of BMC’s Office Based Addiction Treatment Program that offers support and management for people with stimulant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today I’ll be giving an overview of stimulant use disorders. </a:t>
            </a:r>
            <a:endParaRPr lang="en-US" dirty="0" smtClean="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a:t>
            </a:fld>
            <a:endParaRPr lang="en-US"/>
          </a:p>
        </p:txBody>
      </p:sp>
    </p:spTree>
    <p:extLst>
      <p:ext uri="{BB962C8B-B14F-4D97-AF65-F5344CB8AC3E}">
        <p14:creationId xmlns:p14="http://schemas.microsoft.com/office/powerpoint/2010/main" val="3984194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US" dirty="0" smtClean="0"/>
              <a:t>You can</a:t>
            </a:r>
            <a:r>
              <a:rPr lang="en-US" baseline="0" dirty="0" smtClean="0"/>
              <a:t> see here the disparity in overdose death rates from methamphetamine by race/ethnicity, in people ages 25-54. Indigenous people have a significantly higher overdose death rate from methamphetamine. Deaths in indigenous communities more than quadrupled from 2011 to 2018. </a:t>
            </a:r>
          </a:p>
          <a:p>
            <a:pPr marL="0" lvl="0" indent="0" algn="l" rtl="0">
              <a:lnSpc>
                <a:spcPct val="100000"/>
              </a:lnSpc>
              <a:spcBef>
                <a:spcPts val="0"/>
              </a:spcBef>
              <a:spcAft>
                <a:spcPts val="0"/>
              </a:spcAft>
              <a:buClr>
                <a:schemeClr val="dk1"/>
              </a:buClr>
              <a:buSzPts val="1400"/>
              <a:buFont typeface="Arial"/>
              <a:buNone/>
            </a:pPr>
            <a:endParaRPr lang="en-US" baseline="0" dirty="0" smtClean="0"/>
          </a:p>
          <a:p>
            <a:pPr marL="0" lvl="0" indent="0" algn="l" rtl="0">
              <a:lnSpc>
                <a:spcPct val="100000"/>
              </a:lnSpc>
              <a:spcBef>
                <a:spcPts val="0"/>
              </a:spcBef>
              <a:spcAft>
                <a:spcPts val="0"/>
              </a:spcAft>
              <a:buClr>
                <a:schemeClr val="dk1"/>
              </a:buClr>
              <a:buSzPts val="1400"/>
              <a:buFont typeface="Arial"/>
              <a:buNone/>
            </a:pPr>
            <a:r>
              <a:rPr lang="en-US" sz="1200" b="0" i="0" kern="1200" dirty="0" smtClean="0">
                <a:solidFill>
                  <a:schemeClr val="tx1"/>
                </a:solidFill>
                <a:effectLst/>
                <a:latin typeface="+mn-lt"/>
                <a:ea typeface="+mn-ea"/>
                <a:cs typeface="+mn-cs"/>
              </a:rPr>
              <a:t>Inequitable</a:t>
            </a:r>
            <a:r>
              <a:rPr lang="en-US" sz="1200" b="0" i="0" kern="1200" baseline="0" dirty="0" smtClean="0">
                <a:solidFill>
                  <a:schemeClr val="tx1"/>
                </a:solidFill>
                <a:effectLst/>
                <a:latin typeface="+mn-lt"/>
                <a:ea typeface="+mn-ea"/>
                <a:cs typeface="+mn-cs"/>
              </a:rPr>
              <a:t> and l</a:t>
            </a:r>
            <a:r>
              <a:rPr lang="en-US" sz="1200" b="0" i="0" kern="1200" dirty="0" smtClean="0">
                <a:solidFill>
                  <a:schemeClr val="tx1"/>
                </a:solidFill>
                <a:effectLst/>
                <a:latin typeface="+mn-lt"/>
                <a:ea typeface="+mn-ea"/>
                <a:cs typeface="+mn-cs"/>
              </a:rPr>
              <a:t>ong-term decreased access to education, high rates of poverty and discrimination in the delivery of health services are</a:t>
            </a:r>
            <a:r>
              <a:rPr lang="en-US" sz="1200" b="0" i="0" kern="1200" baseline="0" dirty="0" smtClean="0">
                <a:solidFill>
                  <a:schemeClr val="tx1"/>
                </a:solidFill>
                <a:effectLst/>
                <a:latin typeface="+mn-lt"/>
                <a:ea typeface="+mn-ea"/>
                <a:cs typeface="+mn-cs"/>
              </a:rPr>
              <a:t> all factors in contributing to this.</a:t>
            </a:r>
            <a:endParaRPr lang="en-US" baseline="0" dirty="0" smtClean="0"/>
          </a:p>
          <a:p>
            <a:pPr marL="0" lvl="0" indent="0" algn="l" rtl="0">
              <a:lnSpc>
                <a:spcPct val="100000"/>
              </a:lnSpc>
              <a:spcBef>
                <a:spcPts val="0"/>
              </a:spcBef>
              <a:spcAft>
                <a:spcPts val="0"/>
              </a:spcAft>
              <a:buClr>
                <a:schemeClr val="dk1"/>
              </a:buClr>
              <a:buSzPts val="1400"/>
              <a:buFont typeface="Arial"/>
              <a:buNone/>
            </a:pPr>
            <a:endParaRPr lang="en-US" baseline="0" dirty="0" smtClean="0"/>
          </a:p>
          <a:p>
            <a:pPr marL="0" lvl="0" indent="0" algn="l" rtl="0">
              <a:lnSpc>
                <a:spcPct val="100000"/>
              </a:lnSpc>
              <a:spcBef>
                <a:spcPts val="0"/>
              </a:spcBef>
              <a:spcAft>
                <a:spcPts val="0"/>
              </a:spcAft>
              <a:buClr>
                <a:schemeClr val="dk1"/>
              </a:buClr>
              <a:buSzPts val="1400"/>
              <a:buFont typeface="Arial"/>
              <a:buNone/>
            </a:pPr>
            <a:r>
              <a:rPr lang="en-US" dirty="0" smtClean="0"/>
              <a:t>US overdose deaths involving methamphetamine in people ages 25-54</a:t>
            </a: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10</a:t>
            </a:fld>
            <a:endParaRPr lang="en-US"/>
          </a:p>
        </p:txBody>
      </p:sp>
    </p:spTree>
    <p:extLst>
      <p:ext uri="{BB962C8B-B14F-4D97-AF65-F5344CB8AC3E}">
        <p14:creationId xmlns:p14="http://schemas.microsoft.com/office/powerpoint/2010/main" val="1995509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r>
              <a:rPr lang="en-US" dirty="0" smtClean="0"/>
              <a:t>Many</a:t>
            </a:r>
            <a:r>
              <a:rPr lang="en-US" baseline="0" dirty="0" smtClean="0"/>
              <a:t> of disparities we see in patterns of use, overdose death rates from stimulant use, cocaine in particular, and in the inequitable rate of incarceration for BIPOC are the result of intentional and racist drug policy. For example, in the 1980s anti drug abuse act imposed a 100 to 1 sentencing disparity for crack cocaine (mostly used in Black communities) vs powder cocaine (used more commonly by affluent white folks). This has led in part to the disproportionate incarceration of Black folks </a:t>
            </a:r>
            <a:r>
              <a:rPr lang="en-US" baseline="0" dirty="0" smtClean="0"/>
              <a:t>overtime.</a:t>
            </a:r>
            <a:endParaRPr lang="en-US" baseline="0" dirty="0" smtClean="0"/>
          </a:p>
          <a:p>
            <a:pPr marL="0" lvl="0" indent="0" algn="l" rtl="0">
              <a:lnSpc>
                <a:spcPct val="100000"/>
              </a:lnSpc>
              <a:spcBef>
                <a:spcPts val="0"/>
              </a:spcBef>
              <a:spcAft>
                <a:spcPts val="0"/>
              </a:spcAft>
              <a:buClr>
                <a:schemeClr val="dk1"/>
              </a:buClr>
              <a:buSzPts val="1400"/>
              <a:buFont typeface="Calibri"/>
              <a:buNone/>
            </a:pPr>
            <a:r>
              <a:rPr lang="en-US" dirty="0" smtClean="0"/>
              <a:t>2018 First Step Act –</a:t>
            </a:r>
            <a:r>
              <a:rPr lang="en-US" baseline="0" dirty="0" smtClean="0"/>
              <a:t> applied the 2010 rules retroactively to allow for resentencing</a:t>
            </a:r>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11</a:t>
            </a:fld>
            <a:endParaRPr lang="en-US"/>
          </a:p>
        </p:txBody>
      </p:sp>
    </p:spTree>
    <p:extLst>
      <p:ext uri="{BB962C8B-B14F-4D97-AF65-F5344CB8AC3E}">
        <p14:creationId xmlns:p14="http://schemas.microsoft.com/office/powerpoint/2010/main" val="2845789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we’ll talk</a:t>
            </a:r>
            <a:r>
              <a:rPr lang="en-US" baseline="0" dirty="0" smtClean="0"/>
              <a:t> about why people use stimulants, </a:t>
            </a:r>
            <a:r>
              <a:rPr lang="en-US" dirty="0" smtClean="0"/>
              <a:t>how </a:t>
            </a:r>
            <a:r>
              <a:rPr lang="en-US" dirty="0" smtClean="0"/>
              <a:t>cocaine</a:t>
            </a:r>
            <a:r>
              <a:rPr lang="en-US" baseline="0" dirty="0" smtClean="0"/>
              <a:t> and methamphetamine work in the brain, and </a:t>
            </a:r>
            <a:r>
              <a:rPr lang="en-US" baseline="0" dirty="0" smtClean="0"/>
              <a:t>some key points about stimulant use patterns and health effects.</a:t>
            </a:r>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12</a:t>
            </a:fld>
            <a:endParaRPr lang="en-US"/>
          </a:p>
        </p:txBody>
      </p:sp>
    </p:spTree>
    <p:extLst>
      <p:ext uri="{BB962C8B-B14F-4D97-AF65-F5344CB8AC3E}">
        <p14:creationId xmlns:p14="http://schemas.microsoft.com/office/powerpoint/2010/main" val="2583096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40318871-9A72-0348-A98C-D965CFF90F4E}" type="slidenum">
              <a:rPr lang="en-US" sz="1100"/>
              <a:pPr eaLnBrk="1" hangingPunct="1">
                <a:defRPr/>
              </a:pPr>
              <a:t>13</a:t>
            </a:fld>
            <a:endParaRPr lang="en-US" sz="1100"/>
          </a:p>
        </p:txBody>
      </p:sp>
      <p:sp>
        <p:nvSpPr>
          <p:cNvPr id="73731"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3732"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dirty="0" smtClean="0">
                <a:latin typeface="Times New Roman" charset="0"/>
                <a:cs typeface="+mn-cs"/>
              </a:rPr>
              <a:t>There</a:t>
            </a:r>
            <a:r>
              <a:rPr lang="en-US" baseline="0" dirty="0" smtClean="0">
                <a:latin typeface="Times New Roman" charset="0"/>
                <a:cs typeface="+mn-cs"/>
              </a:rPr>
              <a:t> are many reasons why people use stimulants. </a:t>
            </a:r>
          </a:p>
          <a:p>
            <a:pPr eaLnBrk="1" hangingPunct="1">
              <a:defRPr/>
            </a:pPr>
            <a:endParaRPr lang="en-US" baseline="0" dirty="0" smtClean="0">
              <a:latin typeface="Times New Roman" charset="0"/>
              <a:cs typeface="+mn-cs"/>
            </a:endParaRPr>
          </a:p>
          <a:p>
            <a:pPr eaLnBrk="1" hangingPunct="1">
              <a:defRPr/>
            </a:pPr>
            <a:r>
              <a:rPr lang="en-US" dirty="0" smtClean="0">
                <a:latin typeface="Times New Roman" charset="0"/>
                <a:cs typeface="+mn-cs"/>
              </a:rPr>
              <a:t>For</a:t>
            </a:r>
            <a:r>
              <a:rPr lang="en-US" baseline="0" dirty="0" smtClean="0">
                <a:latin typeface="Times New Roman" charset="0"/>
                <a:cs typeface="+mn-cs"/>
              </a:rPr>
              <a:t> one, stimulant can</a:t>
            </a:r>
            <a:r>
              <a:rPr lang="en-US" dirty="0" smtClean="0">
                <a:latin typeface="Times New Roman" charset="0"/>
                <a:cs typeface="+mn-cs"/>
              </a:rPr>
              <a:t> </a:t>
            </a:r>
            <a:r>
              <a:rPr lang="en-US" dirty="0">
                <a:latin typeface="Times New Roman" charset="0"/>
                <a:cs typeface="+mn-cs"/>
              </a:rPr>
              <a:t>highly </a:t>
            </a:r>
            <a:r>
              <a:rPr lang="en-US" dirty="0" smtClean="0">
                <a:latin typeface="Times New Roman" charset="0"/>
                <a:cs typeface="+mn-cs"/>
              </a:rPr>
              <a:t>re-enforcing</a:t>
            </a:r>
            <a:r>
              <a:rPr lang="en-US" baseline="0" dirty="0" smtClean="0">
                <a:latin typeface="Times New Roman" charset="0"/>
                <a:cs typeface="+mn-cs"/>
              </a:rPr>
              <a:t> and</a:t>
            </a:r>
            <a:r>
              <a:rPr lang="en-US" dirty="0" smtClean="0">
                <a:latin typeface="Times New Roman" charset="0"/>
                <a:cs typeface="+mn-cs"/>
              </a:rPr>
              <a:t> feel </a:t>
            </a:r>
            <a:r>
              <a:rPr lang="en-US" dirty="0">
                <a:latin typeface="Times New Roman" charset="0"/>
                <a:cs typeface="+mn-cs"/>
              </a:rPr>
              <a:t>good</a:t>
            </a:r>
            <a:r>
              <a:rPr lang="en-US" dirty="0" smtClean="0">
                <a:latin typeface="Times New Roman" charset="0"/>
                <a:cs typeface="+mn-cs"/>
              </a:rPr>
              <a:t>. </a:t>
            </a:r>
            <a:endParaRPr lang="en-US" dirty="0">
              <a:latin typeface="Times New Roman" charset="0"/>
              <a:cs typeface="+mn-cs"/>
            </a:endParaRPr>
          </a:p>
          <a:p>
            <a:pPr eaLnBrk="1" hangingPunct="1">
              <a:defRPr/>
            </a:pPr>
            <a:r>
              <a:rPr lang="en-US" dirty="0" smtClean="0">
                <a:latin typeface="Times New Roman" charset="0"/>
                <a:cs typeface="+mn-cs"/>
              </a:rPr>
              <a:t>Others</a:t>
            </a:r>
            <a:r>
              <a:rPr lang="en-US" baseline="0" dirty="0" smtClean="0">
                <a:latin typeface="Times New Roman" charset="0"/>
                <a:cs typeface="+mn-cs"/>
              </a:rPr>
              <a:t> use to increase energy and help with focus or attention. To increase wakefulness (thinking about people experiencing homelessness or sex working and needing to stay vigilant at night or in certain environments, for survival). For many, sexualized drug use (often called </a:t>
            </a:r>
            <a:r>
              <a:rPr lang="en-US" baseline="0" dirty="0" err="1" smtClean="0">
                <a:latin typeface="Times New Roman" charset="0"/>
                <a:cs typeface="+mn-cs"/>
              </a:rPr>
              <a:t>chemsex</a:t>
            </a:r>
            <a:r>
              <a:rPr lang="en-US" baseline="0" dirty="0" smtClean="0">
                <a:latin typeface="Times New Roman" charset="0"/>
                <a:cs typeface="+mn-cs"/>
              </a:rPr>
              <a:t>) enhances sexual experiences. We see this in particular among men or transwomen who have sex with men. Some use in combination with other sedating drugs like opioids to counteract the depressant effects of those drugs.</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08064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dirty="0" smtClean="0"/>
              <a:t>Normally,</a:t>
            </a:r>
            <a:r>
              <a:rPr lang="en-US" baseline="0" dirty="0" smtClean="0"/>
              <a:t> dopamine is released into the synapse, neurochemical transmission occurs and the dopamine is taken back up and stored in the presynaptic neuron waited to be re-released. </a:t>
            </a:r>
          </a:p>
          <a:p>
            <a:pPr marL="0" marR="0" lvl="0" indent="0" algn="l" rtl="0">
              <a:lnSpc>
                <a:spcPct val="100000"/>
              </a:lnSpc>
              <a:spcBef>
                <a:spcPts val="0"/>
              </a:spcBef>
              <a:spcAft>
                <a:spcPts val="0"/>
              </a:spcAft>
              <a:buClr>
                <a:schemeClr val="dk1"/>
              </a:buClr>
              <a:buSzPts val="1400"/>
              <a:buFont typeface="Arial"/>
              <a:buNone/>
            </a:pPr>
            <a:endParaRPr lang="en-US" baseline="0" dirty="0" smtClean="0"/>
          </a:p>
          <a:p>
            <a:pPr marL="0" marR="0" lvl="0" indent="0" algn="l" rtl="0">
              <a:lnSpc>
                <a:spcPct val="100000"/>
              </a:lnSpc>
              <a:spcBef>
                <a:spcPts val="0"/>
              </a:spcBef>
              <a:spcAft>
                <a:spcPts val="0"/>
              </a:spcAft>
              <a:buClr>
                <a:schemeClr val="dk1"/>
              </a:buClr>
              <a:buSzPts val="1400"/>
              <a:buFont typeface="Arial"/>
              <a:buNone/>
            </a:pPr>
            <a:r>
              <a:rPr lang="en-US" baseline="0" dirty="0" smtClean="0"/>
              <a:t>With cocaine, dopamine is released but the reabsorption (or reuptake) of the neurotransmitter is blocked, causing excess neural activation of dopaminergic pathways. With meth, dopamine reuptake is also blocked AND dopamine release into the synapse is increased, leading to much higher concentrations of dopamine. </a:t>
            </a:r>
          </a:p>
          <a:p>
            <a:pPr marL="0" marR="0" lvl="0" indent="0" algn="l" rtl="0">
              <a:lnSpc>
                <a:spcPct val="100000"/>
              </a:lnSpc>
              <a:spcBef>
                <a:spcPts val="0"/>
              </a:spcBef>
              <a:spcAft>
                <a:spcPts val="0"/>
              </a:spcAft>
              <a:buClr>
                <a:schemeClr val="dk1"/>
              </a:buClr>
              <a:buSzPts val="1400"/>
              <a:buFont typeface="Arial"/>
              <a:buNone/>
            </a:pPr>
            <a:r>
              <a:rPr lang="en-US" baseline="0" dirty="0" smtClean="0"/>
              <a:t>This increased </a:t>
            </a:r>
            <a:r>
              <a:rPr lang="en-US" baseline="0" dirty="0" smtClean="0"/>
              <a:t>dopamine release and then blockage of reuptake both elevates dopamine levels more and for longer periods of time than natural rewards do and more than other substances (alcohol, opioids, marijuana</a:t>
            </a:r>
            <a:r>
              <a:rPr lang="en-US" baseline="0" dirty="0" smtClean="0"/>
              <a:t>), </a:t>
            </a:r>
            <a:r>
              <a:rPr lang="en-US" baseline="0" dirty="0" smtClean="0"/>
              <a:t>as Susan Weis discussed earlier.</a:t>
            </a:r>
          </a:p>
          <a:p>
            <a:pPr marL="0" marR="0" lvl="0" indent="0" algn="l" rtl="0">
              <a:lnSpc>
                <a:spcPct val="100000"/>
              </a:lnSpc>
              <a:spcBef>
                <a:spcPts val="0"/>
              </a:spcBef>
              <a:spcAft>
                <a:spcPts val="0"/>
              </a:spcAft>
              <a:buClr>
                <a:schemeClr val="dk1"/>
              </a:buClr>
              <a:buSzPts val="1400"/>
              <a:buFont typeface="Arial"/>
              <a:buNone/>
            </a:pPr>
            <a:r>
              <a:rPr lang="en-US" baseline="0" dirty="0" smtClean="0"/>
              <a:t>This excess dopamine is responsible for many of the motor activity/impulsivity and mood symptoms we see if stimulant intoxication/</a:t>
            </a:r>
            <a:r>
              <a:rPr lang="en-US" baseline="0" dirty="0" err="1" smtClean="0"/>
              <a:t>overamping</a:t>
            </a:r>
            <a:r>
              <a:rPr lang="en-US" baseline="0" dirty="0" smtClean="0"/>
              <a:t>. </a:t>
            </a:r>
          </a:p>
          <a:p>
            <a:pPr marL="0" marR="0" lvl="0" indent="0" algn="l" rtl="0">
              <a:lnSpc>
                <a:spcPct val="100000"/>
              </a:lnSpc>
              <a:spcBef>
                <a:spcPts val="0"/>
              </a:spcBef>
              <a:spcAft>
                <a:spcPts val="0"/>
              </a:spcAft>
              <a:buClr>
                <a:schemeClr val="dk1"/>
              </a:buClr>
              <a:buSzPts val="1400"/>
              <a:buFont typeface="Arial"/>
              <a:buNone/>
            </a:pPr>
            <a:endParaRPr lang="en-US" baseline="0" dirty="0" smtClean="0"/>
          </a:p>
          <a:p>
            <a:pPr marL="0" marR="0" lvl="0" indent="0" algn="l" rtl="0">
              <a:lnSpc>
                <a:spcPct val="100000"/>
              </a:lnSpc>
              <a:spcBef>
                <a:spcPts val="0"/>
              </a:spcBef>
              <a:spcAft>
                <a:spcPts val="0"/>
              </a:spcAft>
              <a:buClr>
                <a:schemeClr val="dk1"/>
              </a:buClr>
              <a:buSzPts val="1400"/>
              <a:buFont typeface="Arial"/>
              <a:buNone/>
            </a:pPr>
            <a:r>
              <a:rPr lang="en-US" baseline="0" dirty="0" smtClean="0"/>
              <a:t>Overtime, with continued use of meth or cocaine, dopamine </a:t>
            </a:r>
            <a:r>
              <a:rPr lang="en-US" baseline="0" dirty="0" smtClean="0"/>
              <a:t>receptors are downregulated and less available. </a:t>
            </a:r>
          </a:p>
          <a:p>
            <a:pPr marL="0" marR="0" lvl="0" indent="0" algn="l" rtl="0">
              <a:lnSpc>
                <a:spcPct val="100000"/>
              </a:lnSpc>
              <a:spcBef>
                <a:spcPts val="0"/>
              </a:spcBef>
              <a:spcAft>
                <a:spcPts val="0"/>
              </a:spcAft>
              <a:buClr>
                <a:schemeClr val="dk1"/>
              </a:buClr>
              <a:buSzPts val="1400"/>
              <a:buFont typeface="Arial"/>
              <a:buNone/>
            </a:pPr>
            <a:r>
              <a:rPr lang="en-US" baseline="0" dirty="0" smtClean="0"/>
              <a:t>For people who use methamphetamine chronically, it can take 12-18 months of abstinence to reverse the reduction in dopamine transporters (DAT). And even then, some people will never see complete repletion of dopamine, which can contribute to chronic </a:t>
            </a:r>
            <a:r>
              <a:rPr lang="en-US" baseline="0" dirty="0" smtClean="0"/>
              <a:t>memory, motor, and mood deficits (severe depression, suicidality, fatigue, insomnia, and parkinsonian symptoms).</a:t>
            </a:r>
            <a:endParaRPr lang="en-US" baseline="0" dirty="0" smtClean="0"/>
          </a:p>
          <a:p>
            <a:pPr marL="0" marR="0" lvl="0" indent="0" algn="l" rtl="0">
              <a:lnSpc>
                <a:spcPct val="100000"/>
              </a:lnSpc>
              <a:spcBef>
                <a:spcPts val="0"/>
              </a:spcBef>
              <a:spcAft>
                <a:spcPts val="0"/>
              </a:spcAft>
              <a:buClr>
                <a:schemeClr val="dk1"/>
              </a:buClr>
              <a:buSzPts val="1400"/>
              <a:buFont typeface="Arial"/>
              <a:buNone/>
            </a:pPr>
            <a:endParaRPr lang="en-US" baseline="0" dirty="0" smtClean="0"/>
          </a:p>
          <a:p>
            <a:pPr marL="0" marR="0" lvl="0" indent="0" algn="l" rtl="0">
              <a:lnSpc>
                <a:spcPct val="100000"/>
              </a:lnSpc>
              <a:spcBef>
                <a:spcPts val="0"/>
              </a:spcBef>
              <a:spcAft>
                <a:spcPts val="0"/>
              </a:spcAft>
              <a:buClr>
                <a:schemeClr val="dk1"/>
              </a:buClr>
              <a:buSzPts val="1400"/>
              <a:buFont typeface="Arial"/>
              <a:buNone/>
            </a:pPr>
            <a:r>
              <a:rPr lang="en-US" dirty="0" smtClean="0"/>
              <a:t>Myers/</a:t>
            </a:r>
            <a:r>
              <a:rPr lang="en-US" dirty="0" err="1" smtClean="0"/>
              <a:t>DeWall</a:t>
            </a:r>
            <a:r>
              <a:rPr lang="en-US" dirty="0"/>
              <a:t>, </a:t>
            </a:r>
            <a:r>
              <a:rPr lang="en-US" dirty="0" smtClean="0"/>
              <a:t>2017 </a:t>
            </a:r>
            <a:r>
              <a:rPr lang="en-US" u="sng" dirty="0" smtClean="0">
                <a:solidFill>
                  <a:schemeClr val="hlink"/>
                </a:solidFill>
                <a:hlinkClick r:id="rId3"/>
              </a:rPr>
              <a:t>https</a:t>
            </a:r>
            <a:r>
              <a:rPr lang="en-US" u="sng" dirty="0">
                <a:solidFill>
                  <a:schemeClr val="hlink"/>
                </a:solidFill>
                <a:hlinkClick r:id="rId3"/>
              </a:rPr>
              <a:t>://www.macmillanhighered.com/BrainHoney/Resource/22292/digital_first_content/trunk/test/pel4e/asset/img_ch13/myerspel4e_fig_13_05.html</a:t>
            </a:r>
            <a:endParaRPr dirty="0"/>
          </a:p>
          <a:p>
            <a:pPr marL="0" marR="0" lvl="0" indent="0" algn="l" rtl="0">
              <a:lnSpc>
                <a:spcPct val="100000"/>
              </a:lnSpc>
              <a:spcBef>
                <a:spcPts val="0"/>
              </a:spcBef>
              <a:spcAft>
                <a:spcPts val="0"/>
              </a:spcAft>
              <a:buClr>
                <a:schemeClr val="dk1"/>
              </a:buClr>
              <a:buSzPts val="1400"/>
              <a:buFont typeface="Arial"/>
              <a:buNone/>
            </a:pPr>
            <a:r>
              <a:rPr lang="en-US" dirty="0"/>
              <a:t>Paulus, M. P., &amp; Stewart, J. L. (2020). Neurobiology, Clinical Presentation, and Treatment of Methamphetamine Use Disorder: A Review. </a:t>
            </a:r>
            <a:r>
              <a:rPr lang="en-US" i="1" dirty="0"/>
              <a:t>JAMA Psychiatry</a:t>
            </a:r>
            <a:r>
              <a:rPr lang="en-US" dirty="0"/>
              <a:t>, </a:t>
            </a:r>
            <a:r>
              <a:rPr lang="en-US" i="1" dirty="0"/>
              <a:t>77</a:t>
            </a:r>
            <a:r>
              <a:rPr lang="en-US" dirty="0"/>
              <a:t>(9), 959. </a:t>
            </a:r>
            <a:r>
              <a:rPr lang="en-US" u="sng" dirty="0">
                <a:solidFill>
                  <a:schemeClr val="hlink"/>
                </a:solidFill>
                <a:hlinkClick r:id="rId4"/>
              </a:rPr>
              <a:t>https://doi.org/10.1001/jamapsychiatry.2020.0246</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Dopamine- reward, pleasure, high levels (high levels of motor activity/impulsivity)</a:t>
            </a:r>
            <a:endParaRPr dirty="0"/>
          </a:p>
        </p:txBody>
      </p:sp>
      <p:sp>
        <p:nvSpPr>
          <p:cNvPr id="387" name="Google Shape;38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574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491319D3-44D0-B04C-BB26-71230075B555}" type="slidenum">
              <a:rPr lang="en-US" sz="1100"/>
              <a:pPr eaLnBrk="1" hangingPunct="1">
                <a:defRPr/>
              </a:pPr>
              <a:t>15</a:t>
            </a:fld>
            <a:endParaRPr lang="en-US" sz="11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en-US" sz="900" dirty="0" smtClean="0">
                <a:latin typeface="Times New Roman" charset="0"/>
              </a:rPr>
              <a:t>To</a:t>
            </a:r>
            <a:r>
              <a:rPr lang="en-US" sz="900" baseline="0" dirty="0" smtClean="0">
                <a:latin typeface="Times New Roman" charset="0"/>
              </a:rPr>
              <a:t> review, smoking, injection use (and </a:t>
            </a:r>
            <a:r>
              <a:rPr lang="en-US" sz="900" baseline="0" dirty="0" err="1" smtClean="0">
                <a:latin typeface="Times New Roman" charset="0"/>
              </a:rPr>
              <a:t>intrarectal</a:t>
            </a:r>
            <a:r>
              <a:rPr lang="en-US" sz="900" baseline="0" dirty="0" smtClean="0">
                <a:latin typeface="Times New Roman" charset="0"/>
              </a:rPr>
              <a:t> use for methamphetamine) have the fastest onsets of action. But you’ll notice the ½ life for MA is very high, this become important when we talk about binge use and the consequences of that in a moment</a:t>
            </a:r>
            <a:endParaRPr lang="en-US" sz="900" dirty="0">
              <a:latin typeface="Times New Roman" charset="0"/>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69616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smtClean="0"/>
              <a:t>We see binge use</a:t>
            </a:r>
            <a:r>
              <a:rPr lang="en-US" baseline="0" dirty="0" smtClean="0"/>
              <a:t> more often with stimulants than with other </a:t>
            </a:r>
            <a:r>
              <a:rPr lang="en-US" baseline="0" dirty="0" smtClean="0"/>
              <a:t>substances</a:t>
            </a:r>
          </a:p>
          <a:p>
            <a:pPr eaLnBrk="1" hangingPunct="1">
              <a:defRPr/>
            </a:pPr>
            <a:r>
              <a:rPr lang="en-US" sz="900" dirty="0" smtClean="0">
                <a:latin typeface="Times New Roman" charset="0"/>
              </a:rPr>
              <a:t>In effort to recapture initial rush, people use repetitively, despite mounting levels drug. Acute tolerance to this rush develops, leading</a:t>
            </a:r>
            <a:r>
              <a:rPr lang="en-US" sz="900" baseline="0" dirty="0" smtClean="0">
                <a:latin typeface="Times New Roman" charset="0"/>
              </a:rPr>
              <a:t> to a state of </a:t>
            </a:r>
            <a:r>
              <a:rPr lang="en-US" sz="900" baseline="0" dirty="0" err="1" smtClean="0">
                <a:latin typeface="Times New Roman" charset="0"/>
              </a:rPr>
              <a:t>overamping</a:t>
            </a:r>
            <a:r>
              <a:rPr lang="en-US" altLang="ja-JP" sz="900" dirty="0" smtClean="0">
                <a:latin typeface="Times New Roman" charset="0"/>
              </a:rPr>
              <a:t>. Eventually use ceases, perhaps after days, ending in crash into </a:t>
            </a:r>
            <a:r>
              <a:rPr lang="en-US" altLang="ja-JP" sz="900" dirty="0" err="1" smtClean="0">
                <a:latin typeface="Times New Roman" charset="0"/>
              </a:rPr>
              <a:t>nonrestful</a:t>
            </a:r>
            <a:r>
              <a:rPr lang="en-US" altLang="ja-JP" sz="900" dirty="0" smtClean="0">
                <a:latin typeface="Times New Roman" charset="0"/>
              </a:rPr>
              <a:t> sleep.</a:t>
            </a:r>
          </a:p>
          <a:p>
            <a:pPr eaLnBrk="1" hangingPunct="1">
              <a:defRPr/>
            </a:pPr>
            <a:endParaRPr lang="en-US" sz="900" dirty="0" smtClean="0">
              <a:latin typeface="Times New Roman" charset="0"/>
            </a:endParaRPr>
          </a:p>
          <a:p>
            <a:pPr eaLnBrk="1" hangingPunct="1">
              <a:defRPr/>
            </a:pPr>
            <a:endParaRPr lang="en-US" sz="900" dirty="0" smtClean="0">
              <a:latin typeface="Times New Roman" charset="0"/>
            </a:endParaRPr>
          </a:p>
          <a:p>
            <a:pPr marL="0" lvl="0" indent="0" algn="l" rtl="0">
              <a:lnSpc>
                <a:spcPct val="100000"/>
              </a:lnSpc>
              <a:spcBef>
                <a:spcPts val="0"/>
              </a:spcBef>
              <a:spcAft>
                <a:spcPts val="0"/>
              </a:spcAft>
              <a:buClr>
                <a:schemeClr val="dk1"/>
              </a:buClr>
              <a:buSzPts val="1400"/>
              <a:buFont typeface="Calibri"/>
              <a:buNone/>
            </a:pPr>
            <a:endParaRPr dirty="0"/>
          </a:p>
        </p:txBody>
      </p:sp>
      <p:sp>
        <p:nvSpPr>
          <p:cNvPr id="404" name="Google Shape;40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325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2f3254c894_0_4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85" name="Google Shape;285;g12f3254c894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7496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examples of some of the health consequences from both acute and chronic</a:t>
            </a:r>
            <a:r>
              <a:rPr lang="en-US" dirty="0" smtClean="0"/>
              <a:t> cocaine</a:t>
            </a:r>
            <a:r>
              <a:rPr lang="en-US" baseline="0" dirty="0" smtClean="0"/>
              <a:t> or methamphetamine use.</a:t>
            </a:r>
          </a:p>
          <a:p>
            <a:r>
              <a:rPr lang="en-US" baseline="0" dirty="0" smtClean="0"/>
              <a:t>As you can see, it can impact nearly every organ system.</a:t>
            </a:r>
          </a:p>
          <a:p>
            <a:endParaRPr lang="en-US" baseline="0" dirty="0" smtClean="0"/>
          </a:p>
          <a:p>
            <a:r>
              <a:rPr lang="en-US" baseline="0" dirty="0" smtClean="0"/>
              <a:t>Liver damage from cocaine: conversion to a toxic metabolite as a result of P450 metabolism. Also results in hyperthermia, both of which can cause hepatic ischemia/necrosis</a:t>
            </a:r>
          </a:p>
          <a:p>
            <a:endParaRPr lang="en-US" baseline="0" dirty="0" smtClean="0"/>
          </a:p>
          <a:p>
            <a:r>
              <a:rPr lang="en-US" baseline="0" dirty="0" smtClean="0"/>
              <a:t>Liver damage from methamphetamine: thought to be linked to hyperthermia induced damage to the hepatocytes leading to liver injury</a:t>
            </a:r>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18</a:t>
            </a:fld>
            <a:endParaRPr lang="en-US"/>
          </a:p>
        </p:txBody>
      </p:sp>
    </p:spTree>
    <p:extLst>
      <p:ext uri="{BB962C8B-B14F-4D97-AF65-F5344CB8AC3E}">
        <p14:creationId xmlns:p14="http://schemas.microsoft.com/office/powerpoint/2010/main" val="1362382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27AF5428-1418-0245-AC62-3A5302253EA7}" type="slidenum">
              <a:rPr lang="en-US" sz="1100"/>
              <a:pPr eaLnBrk="1" hangingPunct="1">
                <a:defRPr/>
              </a:pPr>
              <a:t>19</a:t>
            </a:fld>
            <a:endParaRPr lang="en-US" sz="110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89715" tIns="44856" rIns="89715" bIns="44856"/>
          <a:lstStyle/>
          <a:p>
            <a:pPr eaLnBrk="1" hangingPunct="1">
              <a:defRPr/>
            </a:pPr>
            <a:r>
              <a:rPr lang="en-US" dirty="0" smtClean="0">
                <a:latin typeface="Times New Roman" charset="0"/>
                <a:cs typeface="+mn-cs"/>
              </a:rPr>
              <a:t>Want</a:t>
            </a:r>
            <a:r>
              <a:rPr lang="en-US" baseline="0" dirty="0" smtClean="0">
                <a:latin typeface="Times New Roman" charset="0"/>
                <a:cs typeface="+mn-cs"/>
              </a:rPr>
              <a:t>ed to spend just a minute talking about </a:t>
            </a:r>
            <a:r>
              <a:rPr lang="en-US" baseline="0" dirty="0" err="1" smtClean="0">
                <a:latin typeface="Times New Roman" charset="0"/>
                <a:cs typeface="+mn-cs"/>
              </a:rPr>
              <a:t>cocaethylene</a:t>
            </a:r>
            <a:r>
              <a:rPr lang="en-US" baseline="0" dirty="0" smtClean="0">
                <a:latin typeface="Times New Roman" charset="0"/>
                <a:cs typeface="+mn-cs"/>
              </a:rPr>
              <a:t> toxicity, this is often an o</a:t>
            </a:r>
            <a:r>
              <a:rPr lang="en-US" dirty="0" smtClean="0">
                <a:latin typeface="Times New Roman" charset="0"/>
                <a:cs typeface="+mn-cs"/>
              </a:rPr>
              <a:t>verlooked</a:t>
            </a:r>
            <a:r>
              <a:rPr lang="en-US" baseline="0" dirty="0" smtClean="0">
                <a:latin typeface="Times New Roman" charset="0"/>
                <a:cs typeface="+mn-cs"/>
              </a:rPr>
              <a:t> </a:t>
            </a:r>
            <a:r>
              <a:rPr lang="en-US" baseline="0" dirty="0" smtClean="0">
                <a:latin typeface="Times New Roman" charset="0"/>
                <a:cs typeface="+mn-cs"/>
              </a:rPr>
              <a:t>but </a:t>
            </a:r>
            <a:r>
              <a:rPr lang="en-US" baseline="0" dirty="0" smtClean="0">
                <a:latin typeface="Times New Roman" charset="0"/>
                <a:cs typeface="+mn-cs"/>
              </a:rPr>
              <a:t>really critical </a:t>
            </a:r>
            <a:r>
              <a:rPr lang="en-US" baseline="0" dirty="0" smtClean="0">
                <a:latin typeface="Times New Roman" charset="0"/>
                <a:cs typeface="+mn-cs"/>
              </a:rPr>
              <a:t>point about </a:t>
            </a:r>
            <a:r>
              <a:rPr lang="en-US" baseline="0" dirty="0" smtClean="0">
                <a:latin typeface="Times New Roman" charset="0"/>
                <a:cs typeface="+mn-cs"/>
              </a:rPr>
              <a:t>concurrent cocaine </a:t>
            </a:r>
            <a:r>
              <a:rPr lang="en-US" baseline="0" dirty="0" smtClean="0">
                <a:latin typeface="Times New Roman" charset="0"/>
                <a:cs typeface="+mn-cs"/>
              </a:rPr>
              <a:t>and </a:t>
            </a:r>
            <a:r>
              <a:rPr lang="en-US" baseline="0" dirty="0" smtClean="0">
                <a:latin typeface="Times New Roman" charset="0"/>
                <a:cs typeface="+mn-cs"/>
              </a:rPr>
              <a:t>alcohol use. So many of our patients use both, so this is a important conversation to have with patients</a:t>
            </a:r>
            <a:endParaRPr lang="en-US" baseline="0" dirty="0" smtClean="0">
              <a:latin typeface="Times New Roman" charset="0"/>
              <a:cs typeface="+mn-cs"/>
            </a:endParaRPr>
          </a:p>
          <a:p>
            <a:pPr eaLnBrk="1" hangingPunct="1">
              <a:defRPr/>
            </a:pPr>
            <a:r>
              <a:rPr lang="en-US" baseline="0" dirty="0" err="1" smtClean="0">
                <a:latin typeface="Times New Roman" charset="0"/>
                <a:cs typeface="+mn-cs"/>
              </a:rPr>
              <a:t>Cocaethylene</a:t>
            </a:r>
            <a:r>
              <a:rPr lang="en-US" baseline="0" dirty="0" smtClean="0">
                <a:latin typeface="Times New Roman" charset="0"/>
                <a:cs typeface="+mn-cs"/>
              </a:rPr>
              <a:t> is a psychoactive substance formed when </a:t>
            </a:r>
            <a:r>
              <a:rPr lang="en-US" baseline="0" dirty="0" smtClean="0">
                <a:latin typeface="Times New Roman" charset="0"/>
                <a:cs typeface="+mn-cs"/>
              </a:rPr>
              <a:t>cocaine and alcohol are used together. Alcohol is often to </a:t>
            </a:r>
            <a:r>
              <a:rPr lang="en-US" baseline="0" dirty="0" smtClean="0">
                <a:latin typeface="Times New Roman" charset="0"/>
                <a:cs typeface="+mn-cs"/>
              </a:rPr>
              <a:t>“come down” from cocaine use, but can also be used to prolong and/or potentiate the effects of cocaine</a:t>
            </a:r>
          </a:p>
          <a:p>
            <a:pPr eaLnBrk="1" hangingPunct="1">
              <a:defRPr/>
            </a:pPr>
            <a:r>
              <a:rPr lang="en-US" baseline="0" dirty="0" err="1" smtClean="0">
                <a:latin typeface="Times New Roman" charset="0"/>
                <a:cs typeface="+mn-cs"/>
              </a:rPr>
              <a:t>Cocaethylene</a:t>
            </a:r>
            <a:r>
              <a:rPr lang="en-US" baseline="0" dirty="0" smtClean="0">
                <a:latin typeface="Times New Roman" charset="0"/>
                <a:cs typeface="+mn-cs"/>
              </a:rPr>
              <a:t> – more potent, larger volume of distribution and is longer lasting with a ½ life 2x that of cocaine alone</a:t>
            </a:r>
          </a:p>
          <a:p>
            <a:pPr eaLnBrk="1" hangingPunct="1">
              <a:defRPr/>
            </a:pPr>
            <a:r>
              <a:rPr lang="en-US" baseline="0" dirty="0" err="1" smtClean="0">
                <a:latin typeface="Times New Roman" charset="0"/>
                <a:cs typeface="+mn-cs"/>
              </a:rPr>
              <a:t>Cocaethylene</a:t>
            </a:r>
            <a:r>
              <a:rPr lang="en-US" baseline="0" dirty="0" smtClean="0">
                <a:latin typeface="Times New Roman" charset="0"/>
                <a:cs typeface="+mn-cs"/>
              </a:rPr>
              <a:t> is thought to </a:t>
            </a:r>
            <a:r>
              <a:rPr lang="en-US" baseline="0" dirty="0" smtClean="0">
                <a:latin typeface="Times New Roman" charset="0"/>
                <a:cs typeface="+mn-cs"/>
              </a:rPr>
              <a:t>be about 10x </a:t>
            </a:r>
            <a:r>
              <a:rPr lang="en-US" baseline="0" dirty="0" smtClean="0">
                <a:latin typeface="Times New Roman" charset="0"/>
                <a:cs typeface="+mn-cs"/>
              </a:rPr>
              <a:t>more </a:t>
            </a:r>
            <a:r>
              <a:rPr lang="en-US" baseline="0" dirty="0" err="1" smtClean="0">
                <a:latin typeface="Times New Roman" charset="0"/>
                <a:cs typeface="+mn-cs"/>
              </a:rPr>
              <a:t>cardiotoxic</a:t>
            </a:r>
            <a:r>
              <a:rPr lang="en-US" baseline="0" dirty="0" smtClean="0">
                <a:latin typeface="Times New Roman" charset="0"/>
                <a:cs typeface="+mn-cs"/>
              </a:rPr>
              <a:t> than cocaine alone, in part </a:t>
            </a:r>
            <a:r>
              <a:rPr lang="en-US" baseline="0" dirty="0" err="1" smtClean="0">
                <a:latin typeface="Times New Roman" charset="0"/>
                <a:cs typeface="+mn-cs"/>
              </a:rPr>
              <a:t>bc</a:t>
            </a:r>
            <a:r>
              <a:rPr lang="en-US" baseline="0" dirty="0" smtClean="0">
                <a:latin typeface="Times New Roman" charset="0"/>
                <a:cs typeface="+mn-cs"/>
              </a:rPr>
              <a:t> it’s a more potent Na channel blocker</a:t>
            </a:r>
            <a:endParaRPr lang="en-US" dirty="0">
              <a:latin typeface="Times New Roman" charset="0"/>
              <a:cs typeface="+mn-cs"/>
            </a:endParaRPr>
          </a:p>
          <a:p>
            <a:pPr eaLnBrk="1" hangingPunct="1">
              <a:defRPr/>
            </a:pPr>
            <a:r>
              <a:rPr lang="en-US" dirty="0" smtClean="0">
                <a:latin typeface="Times New Roman" charset="0"/>
                <a:cs typeface="+mn-cs"/>
              </a:rPr>
              <a:t>There</a:t>
            </a:r>
            <a:r>
              <a:rPr lang="en-US" baseline="0" dirty="0" smtClean="0">
                <a:latin typeface="Times New Roman" charset="0"/>
                <a:cs typeface="+mn-cs"/>
              </a:rPr>
              <a:t> is significantly increased likelihood of liver injury and death. </a:t>
            </a:r>
          </a:p>
          <a:p>
            <a:pPr eaLnBrk="1" hangingPunct="1">
              <a:defRPr/>
            </a:pPr>
            <a:endParaRPr lang="en-US" dirty="0">
              <a:latin typeface="Times New Roman" charset="0"/>
              <a:cs typeface="+mn-cs"/>
            </a:endParaRPr>
          </a:p>
          <a:p>
            <a:pPr eaLnBrk="1" hangingPunct="1">
              <a:defRPr/>
            </a:pPr>
            <a:r>
              <a:rPr lang="en-US" b="1" dirty="0" smtClean="0">
                <a:latin typeface="Times New Roman" charset="0"/>
                <a:cs typeface="+mn-cs"/>
              </a:rPr>
              <a:t>So the bottom line</a:t>
            </a:r>
            <a:r>
              <a:rPr lang="en-US" b="1" baseline="0" dirty="0" smtClean="0">
                <a:latin typeface="Times New Roman" charset="0"/>
                <a:cs typeface="+mn-cs"/>
              </a:rPr>
              <a:t> here is to</a:t>
            </a:r>
            <a:r>
              <a:rPr lang="en-US" b="1" dirty="0" smtClean="0">
                <a:latin typeface="Times New Roman" charset="0"/>
                <a:cs typeface="+mn-cs"/>
              </a:rPr>
              <a:t> </a:t>
            </a:r>
            <a:r>
              <a:rPr lang="en-US" b="0" dirty="0" smtClean="0">
                <a:latin typeface="Times New Roman" charset="0"/>
                <a:cs typeface="+mn-cs"/>
              </a:rPr>
              <a:t>s</a:t>
            </a:r>
            <a:r>
              <a:rPr lang="en-US" dirty="0" smtClean="0">
                <a:latin typeface="Times New Roman" charset="0"/>
                <a:cs typeface="+mn-cs"/>
              </a:rPr>
              <a:t>creen for</a:t>
            </a:r>
            <a:r>
              <a:rPr lang="en-US" baseline="0" dirty="0" smtClean="0">
                <a:latin typeface="Times New Roman" charset="0"/>
                <a:cs typeface="+mn-cs"/>
              </a:rPr>
              <a:t> alcohol</a:t>
            </a:r>
            <a:r>
              <a:rPr lang="en-US" dirty="0" smtClean="0">
                <a:latin typeface="Times New Roman" charset="0"/>
                <a:cs typeface="+mn-cs"/>
              </a:rPr>
              <a:t> use when </a:t>
            </a:r>
            <a:r>
              <a:rPr lang="en-US" dirty="0">
                <a:latin typeface="Times New Roman" charset="0"/>
                <a:cs typeface="+mn-cs"/>
              </a:rPr>
              <a:t>you </a:t>
            </a:r>
            <a:r>
              <a:rPr lang="en-US" dirty="0" smtClean="0">
                <a:latin typeface="Times New Roman" charset="0"/>
                <a:cs typeface="+mn-cs"/>
              </a:rPr>
              <a:t>encounter cocaine and to talk with patients</a:t>
            </a:r>
            <a:r>
              <a:rPr lang="en-US" baseline="0" dirty="0" smtClean="0">
                <a:latin typeface="Times New Roman" charset="0"/>
                <a:cs typeface="+mn-cs"/>
              </a:rPr>
              <a:t> about the disproportionate effects of using both together.</a:t>
            </a:r>
            <a:endParaRPr lang="en-US" dirty="0">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10804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 disclosures</a:t>
            </a:r>
            <a:r>
              <a:rPr lang="en-US" baseline="0" dirty="0" smtClean="0"/>
              <a:t> or conflicts of interest</a:t>
            </a:r>
            <a:endParaRPr lang="en-US" dirty="0" smtClean="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2</a:t>
            </a:fld>
            <a:endParaRPr lang="en-US"/>
          </a:p>
        </p:txBody>
      </p:sp>
    </p:spTree>
    <p:extLst>
      <p:ext uri="{BB962C8B-B14F-4D97-AF65-F5344CB8AC3E}">
        <p14:creationId xmlns:p14="http://schemas.microsoft.com/office/powerpoint/2010/main" val="3560098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20</a:t>
            </a:fld>
            <a:endParaRPr lang="en-US"/>
          </a:p>
        </p:txBody>
      </p:sp>
    </p:spTree>
    <p:extLst>
      <p:ext uri="{BB962C8B-B14F-4D97-AF65-F5344CB8AC3E}">
        <p14:creationId xmlns:p14="http://schemas.microsoft.com/office/powerpoint/2010/main" val="53827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2f3254c894_0_4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smtClean="0"/>
              <a:t>I’m not</a:t>
            </a:r>
            <a:r>
              <a:rPr lang="en-US" baseline="0" dirty="0" smtClean="0"/>
              <a:t> going to spend a lot of time on pharmacologic management </a:t>
            </a:r>
            <a:r>
              <a:rPr lang="en-US" baseline="0" dirty="0" err="1" smtClean="0"/>
              <a:t>bc</a:t>
            </a:r>
            <a:r>
              <a:rPr lang="en-US" baseline="0" dirty="0" smtClean="0"/>
              <a:t> the evidence base is strongest for behavioral interventions. I’m happy to answer questions in the Q&amp;A or individually afterwards. </a:t>
            </a:r>
          </a:p>
          <a:p>
            <a:pPr marL="0" lvl="0" indent="0" algn="l" rtl="0">
              <a:lnSpc>
                <a:spcPct val="100000"/>
              </a:lnSpc>
              <a:spcBef>
                <a:spcPts val="0"/>
              </a:spcBef>
              <a:spcAft>
                <a:spcPts val="0"/>
              </a:spcAft>
              <a:buClr>
                <a:schemeClr val="dk1"/>
              </a:buClr>
              <a:buSzPts val="1400"/>
              <a:buFont typeface="Arial"/>
              <a:buNone/>
            </a:pPr>
            <a:endParaRPr lang="en-US" baseline="0" dirty="0" smtClean="0"/>
          </a:p>
          <a:p>
            <a:pPr marL="0" lvl="0" indent="0" algn="l" rtl="0">
              <a:lnSpc>
                <a:spcPct val="100000"/>
              </a:lnSpc>
              <a:spcBef>
                <a:spcPts val="0"/>
              </a:spcBef>
              <a:spcAft>
                <a:spcPts val="0"/>
              </a:spcAft>
              <a:buClr>
                <a:schemeClr val="dk1"/>
              </a:buClr>
              <a:buSzPts val="1400"/>
              <a:buFont typeface="Arial"/>
              <a:buNone/>
            </a:pPr>
            <a:r>
              <a:rPr lang="en-US" baseline="0" dirty="0" smtClean="0"/>
              <a:t>Lot of medications have been studied, none that are currently FDA </a:t>
            </a:r>
            <a:r>
              <a:rPr lang="en-US" baseline="0" dirty="0" smtClean="0"/>
              <a:t>approved meds for </a:t>
            </a:r>
            <a:r>
              <a:rPr lang="en-US" baseline="0" dirty="0" err="1" smtClean="0"/>
              <a:t>StUD</a:t>
            </a:r>
            <a:r>
              <a:rPr lang="en-US" baseline="0" dirty="0" smtClean="0"/>
              <a:t>, </a:t>
            </a:r>
            <a:r>
              <a:rPr lang="en-US" baseline="0" dirty="0" smtClean="0"/>
              <a:t>but a few with promise </a:t>
            </a:r>
            <a:r>
              <a:rPr lang="en-US" baseline="0" dirty="0" smtClean="0"/>
              <a:t>based on the research that we do have</a:t>
            </a:r>
            <a:r>
              <a:rPr lang="en-US" baseline="0" dirty="0" smtClean="0"/>
              <a:t>. </a:t>
            </a:r>
            <a:endParaRPr dirty="0"/>
          </a:p>
        </p:txBody>
      </p:sp>
      <p:sp>
        <p:nvSpPr>
          <p:cNvPr id="285" name="Google Shape;285;g12f3254c894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4974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0" baseline="0" dirty="0" smtClean="0"/>
              <a:t>For </a:t>
            </a:r>
            <a:r>
              <a:rPr lang="en-US" b="1" baseline="0" dirty="0" smtClean="0"/>
              <a:t>cocaine disorder</a:t>
            </a:r>
            <a:r>
              <a:rPr lang="en-US" b="0" baseline="0" dirty="0" smtClean="0"/>
              <a:t>:</a:t>
            </a:r>
          </a:p>
          <a:p>
            <a:pPr marL="228600" lvl="0" indent="-228600" algn="l" rtl="0">
              <a:lnSpc>
                <a:spcPct val="100000"/>
              </a:lnSpc>
              <a:spcBef>
                <a:spcPts val="0"/>
              </a:spcBef>
              <a:spcAft>
                <a:spcPts val="0"/>
              </a:spcAft>
              <a:buSzPts val="1400"/>
              <a:buAutoNum type="arabicParenR"/>
            </a:pPr>
            <a:r>
              <a:rPr lang="en-US" b="0" baseline="0" dirty="0" smtClean="0"/>
              <a:t>2 DB, RCT found </a:t>
            </a:r>
            <a:r>
              <a:rPr lang="en-US" b="1" baseline="0" dirty="0" err="1" smtClean="0"/>
              <a:t>topiramate</a:t>
            </a:r>
            <a:r>
              <a:rPr lang="en-US" b="0" baseline="0" dirty="0" smtClean="0"/>
              <a:t> up to target of 150mg BID effective in promoting abstinence (as measured by </a:t>
            </a:r>
            <a:r>
              <a:rPr lang="en-US" b="0" baseline="0" dirty="0" err="1" smtClean="0"/>
              <a:t>neg</a:t>
            </a:r>
            <a:r>
              <a:rPr lang="en-US" b="0" baseline="0" dirty="0" smtClean="0"/>
              <a:t> UDS) and decreasing cravings when compared to placebo</a:t>
            </a:r>
          </a:p>
          <a:p>
            <a:pPr marL="228600" lvl="0" indent="-228600" algn="l" rtl="0">
              <a:lnSpc>
                <a:spcPct val="100000"/>
              </a:lnSpc>
              <a:spcBef>
                <a:spcPts val="0"/>
              </a:spcBef>
              <a:spcAft>
                <a:spcPts val="0"/>
              </a:spcAft>
              <a:buSzPts val="1400"/>
              <a:buAutoNum type="arabicParenR"/>
            </a:pPr>
            <a:r>
              <a:rPr lang="en-US" b="0" baseline="0" dirty="0" smtClean="0"/>
              <a:t>2 DB, RCTs over span of </a:t>
            </a:r>
            <a:r>
              <a:rPr lang="en-US" b="0" baseline="0" dirty="0" err="1" smtClean="0"/>
              <a:t>yrs</a:t>
            </a:r>
            <a:r>
              <a:rPr lang="en-US" b="0" baseline="0" dirty="0" smtClean="0"/>
              <a:t> found that </a:t>
            </a:r>
            <a:r>
              <a:rPr lang="en-US" b="1" baseline="0" dirty="0" smtClean="0"/>
              <a:t>combo of </a:t>
            </a:r>
            <a:r>
              <a:rPr lang="en-US" b="1" baseline="0" dirty="0" err="1" smtClean="0"/>
              <a:t>topiramate</a:t>
            </a:r>
            <a:r>
              <a:rPr lang="en-US" b="1" baseline="0" dirty="0" smtClean="0"/>
              <a:t> (100mg BID) + ER-MAS </a:t>
            </a:r>
            <a:r>
              <a:rPr lang="en-US" b="0" baseline="0" dirty="0" smtClean="0"/>
              <a:t>(like Adderall) </a:t>
            </a:r>
            <a:r>
              <a:rPr lang="en-US" baseline="0" dirty="0" smtClean="0"/>
              <a:t>highly effective in promoting abstinence over 3 </a:t>
            </a:r>
            <a:r>
              <a:rPr lang="en-US" baseline="0" dirty="0" err="1" smtClean="0"/>
              <a:t>wks</a:t>
            </a:r>
            <a:r>
              <a:rPr lang="en-US" baseline="0" dirty="0" smtClean="0"/>
              <a:t> timeframe compared to placebo</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dirty="0" smtClean="0"/>
              <a:t>DB,</a:t>
            </a:r>
            <a:r>
              <a:rPr lang="en-US" baseline="0" dirty="0" smtClean="0"/>
              <a:t> RCT </a:t>
            </a:r>
            <a:r>
              <a:rPr lang="en-US" b="1" baseline="0" dirty="0" smtClean="0"/>
              <a:t>- </a:t>
            </a:r>
            <a:r>
              <a:rPr lang="en-US" b="1" dirty="0" smtClean="0"/>
              <a:t>ER MAS </a:t>
            </a:r>
            <a:r>
              <a:rPr lang="en-US" dirty="0" smtClean="0"/>
              <a:t>in robust doses (60-80mg/day</a:t>
            </a:r>
            <a:r>
              <a:rPr lang="en-US" b="1" dirty="0" smtClean="0"/>
              <a:t>) + CBT </a:t>
            </a:r>
            <a:r>
              <a:rPr lang="en-US" dirty="0" smtClean="0"/>
              <a:t>are effective for treatment of co-occurring ADHD and cocaine use disorder, both improving ADHD symptoms and reducing cocaine use (as measured by weekly cocaine</a:t>
            </a:r>
            <a:r>
              <a:rPr lang="en-US" baseline="0" dirty="0" smtClean="0"/>
              <a:t> </a:t>
            </a:r>
            <a:r>
              <a:rPr lang="en-US" baseline="0" dirty="0" err="1" smtClean="0"/>
              <a:t>neg</a:t>
            </a:r>
            <a:r>
              <a:rPr lang="en-US" baseline="0" dirty="0" smtClean="0"/>
              <a:t> UDS, and consecutive weeks of abstinence up to 13 </a:t>
            </a:r>
            <a:r>
              <a:rPr lang="en-US" baseline="0" dirty="0" err="1" smtClean="0"/>
              <a:t>wks</a:t>
            </a:r>
            <a:r>
              <a:rPr lang="en-US" baseline="0" dirty="0" smtClean="0"/>
              <a:t>).</a:t>
            </a:r>
            <a:endParaRPr lang="en-US" dirty="0" smtClean="0"/>
          </a:p>
          <a:p>
            <a:pPr marL="228600" lvl="0" indent="-228600" algn="l" rtl="0">
              <a:lnSpc>
                <a:spcPct val="100000"/>
              </a:lnSpc>
              <a:spcBef>
                <a:spcPts val="0"/>
              </a:spcBef>
              <a:spcAft>
                <a:spcPts val="0"/>
              </a:spcAft>
              <a:buSzPts val="1400"/>
              <a:buAutoNum type="arabicParenR"/>
            </a:pPr>
            <a:endParaRPr lang="en-US" baseline="0" dirty="0" smtClean="0"/>
          </a:p>
          <a:p>
            <a:pPr marL="228600" lvl="0" indent="-228600" algn="l" rtl="0">
              <a:lnSpc>
                <a:spcPct val="100000"/>
              </a:lnSpc>
              <a:spcBef>
                <a:spcPts val="0"/>
              </a:spcBef>
              <a:spcAft>
                <a:spcPts val="0"/>
              </a:spcAft>
              <a:buSzPts val="1400"/>
              <a:buAutoNum type="arabicParenR"/>
            </a:pPr>
            <a:endParaRPr lang="en-US" b="1" baseline="0" dirty="0" smtClean="0"/>
          </a:p>
          <a:p>
            <a:pPr marL="0" lvl="0" indent="0" algn="l" rtl="0">
              <a:lnSpc>
                <a:spcPct val="100000"/>
              </a:lnSpc>
              <a:spcBef>
                <a:spcPts val="0"/>
              </a:spcBef>
              <a:spcAft>
                <a:spcPts val="0"/>
              </a:spcAft>
              <a:buSzPts val="1400"/>
              <a:buNone/>
            </a:pPr>
            <a:r>
              <a:rPr lang="en-US" b="1" baseline="0" dirty="0" smtClean="0"/>
              <a:t>*MAS = </a:t>
            </a:r>
            <a:r>
              <a:rPr lang="en-US" b="0" baseline="0" dirty="0" smtClean="0"/>
              <a:t>(like </a:t>
            </a:r>
            <a:r>
              <a:rPr lang="en-US" dirty="0" smtClean="0"/>
              <a:t>Adderall, </a:t>
            </a:r>
            <a:r>
              <a:rPr lang="en-US" dirty="0" err="1" smtClean="0"/>
              <a:t>lisdexamphetamine</a:t>
            </a:r>
            <a:r>
              <a:rPr lang="en-US" dirty="0" smtClean="0"/>
              <a:t> -</a:t>
            </a:r>
            <a:r>
              <a:rPr lang="en-US" baseline="0" dirty="0" smtClean="0"/>
              <a:t> </a:t>
            </a:r>
            <a:r>
              <a:rPr lang="en-US" dirty="0" err="1" smtClean="0"/>
              <a:t>vyvanse</a:t>
            </a:r>
            <a:r>
              <a:rPr lang="en-US" dirty="0" smtClean="0"/>
              <a:t>, and </a:t>
            </a:r>
            <a:r>
              <a:rPr lang="en-US" dirty="0" err="1" smtClean="0"/>
              <a:t>dextroamphetamine</a:t>
            </a:r>
            <a:r>
              <a:rPr lang="en-US" dirty="0" smtClean="0"/>
              <a:t>)</a:t>
            </a:r>
            <a:r>
              <a:rPr lang="en-US" baseline="0" dirty="0" smtClean="0"/>
              <a:t> </a:t>
            </a:r>
          </a:p>
          <a:p>
            <a:pPr marL="0" lvl="0" indent="0" algn="l" rtl="0">
              <a:lnSpc>
                <a:spcPct val="100000"/>
              </a:lnSpc>
              <a:spcBef>
                <a:spcPts val="0"/>
              </a:spcBef>
              <a:spcAft>
                <a:spcPts val="0"/>
              </a:spcAft>
              <a:buSzPts val="1400"/>
              <a:buNone/>
            </a:pPr>
            <a:endParaRPr lang="en-US" b="1" baseline="0" dirty="0" smtClean="0"/>
          </a:p>
          <a:p>
            <a:pPr marL="0" lvl="0" indent="0" algn="l" rtl="0">
              <a:lnSpc>
                <a:spcPct val="100000"/>
              </a:lnSpc>
              <a:spcBef>
                <a:spcPts val="0"/>
              </a:spcBef>
              <a:spcAft>
                <a:spcPts val="0"/>
              </a:spcAft>
              <a:buSzPts val="1400"/>
              <a:buNone/>
            </a:pPr>
            <a:r>
              <a:rPr lang="en-US" b="1" baseline="0" dirty="0" err="1" smtClean="0"/>
              <a:t>Topiramate</a:t>
            </a:r>
            <a:r>
              <a:rPr lang="en-US" b="1" baseline="0" dirty="0" smtClean="0"/>
              <a:t> (antiepileptic): </a:t>
            </a:r>
            <a:endParaRPr lang="en-US" b="0" baseline="0" dirty="0" smtClean="0"/>
          </a:p>
          <a:p>
            <a:pPr marL="0" lvl="0" indent="0" algn="l" rtl="0">
              <a:lnSpc>
                <a:spcPct val="100000"/>
              </a:lnSpc>
              <a:spcBef>
                <a:spcPts val="0"/>
              </a:spcBef>
              <a:spcAft>
                <a:spcPts val="0"/>
              </a:spcAft>
              <a:buSzPts val="1400"/>
              <a:buNone/>
            </a:pPr>
            <a:r>
              <a:rPr lang="en-US" b="1" i="1" u="sng" baseline="0" dirty="0" smtClean="0"/>
              <a:t>Double blind RCT (2005-2011), published in 2013</a:t>
            </a:r>
            <a:r>
              <a:rPr lang="en-US" b="0" baseline="0" dirty="0" smtClean="0"/>
              <a:t>. Johnson et al</a:t>
            </a:r>
          </a:p>
          <a:p>
            <a:pPr marL="0" lvl="0" indent="0" algn="l" rtl="0">
              <a:lnSpc>
                <a:spcPct val="100000"/>
              </a:lnSpc>
              <a:spcBef>
                <a:spcPts val="0"/>
              </a:spcBef>
              <a:spcAft>
                <a:spcPts val="0"/>
              </a:spcAft>
              <a:buSzPts val="1400"/>
              <a:buNone/>
            </a:pPr>
            <a:r>
              <a:rPr lang="en-US" b="0" baseline="0" dirty="0" smtClean="0"/>
              <a:t>140 participants over 12 wks. Primary outcome – weekly abstinence, secondary outcome – cocaine free </a:t>
            </a:r>
            <a:r>
              <a:rPr lang="en-US" b="0" baseline="0" dirty="0" err="1" smtClean="0"/>
              <a:t>uds</a:t>
            </a:r>
            <a:r>
              <a:rPr lang="en-US" b="0" baseline="0" dirty="0" smtClean="0"/>
              <a:t>, cravings, functional outcomes (self rated) -&gt; overall: reduction in cocaine use days </a:t>
            </a:r>
            <a:r>
              <a:rPr lang="en-US" b="0" baseline="0" dirty="0" err="1" smtClean="0"/>
              <a:t>topiramate</a:t>
            </a:r>
            <a:endParaRPr lang="en-US" b="0" baseline="0" dirty="0" smtClean="0"/>
          </a:p>
          <a:p>
            <a:pPr marL="171450" lvl="0" indent="-171450" algn="l" rtl="0">
              <a:lnSpc>
                <a:spcPct val="100000"/>
              </a:lnSpc>
              <a:spcBef>
                <a:spcPts val="0"/>
              </a:spcBef>
              <a:spcAft>
                <a:spcPts val="0"/>
              </a:spcAft>
              <a:buSzPts val="1400"/>
              <a:buFontTx/>
              <a:buChar char="-"/>
            </a:pPr>
            <a:r>
              <a:rPr lang="en-US" b="0" baseline="0" dirty="0" smtClean="0"/>
              <a:t>Conclusion: </a:t>
            </a:r>
            <a:r>
              <a:rPr lang="en-US" b="0" baseline="0" dirty="0" err="1" smtClean="0"/>
              <a:t>topiramate</a:t>
            </a:r>
            <a:r>
              <a:rPr lang="en-US" b="0" baseline="0" dirty="0" smtClean="0"/>
              <a:t> (increasing doses up to target 150mg BID in weeks 6-12) is more efficacious than placebo at increasing the mean weekly proportion of cocaine nonuse days and associated measures of clinical improvement among cocaine-dependent individuals.</a:t>
            </a:r>
          </a:p>
          <a:p>
            <a:pPr marL="0" lvl="0" indent="0" algn="l" rtl="0">
              <a:lnSpc>
                <a:spcPct val="100000"/>
              </a:lnSpc>
              <a:spcBef>
                <a:spcPts val="0"/>
              </a:spcBef>
              <a:spcAft>
                <a:spcPts val="0"/>
              </a:spcAft>
              <a:buSzPts val="1400"/>
              <a:buFontTx/>
              <a:buNone/>
            </a:pPr>
            <a:r>
              <a:rPr lang="en-US" b="1" i="1" u="sng" baseline="0" dirty="0" smtClean="0"/>
              <a:t>2018 systematic review and meta-analysis </a:t>
            </a:r>
            <a:r>
              <a:rPr lang="en-US" b="0" baseline="0" dirty="0" smtClean="0"/>
              <a:t>– 6 double blind RCTs. Conflicting results (reduction in short-term use).</a:t>
            </a:r>
          </a:p>
          <a:p>
            <a:pPr marL="0" lvl="0" indent="0" algn="l" rtl="0">
              <a:lnSpc>
                <a:spcPct val="100000"/>
              </a:lnSpc>
              <a:spcBef>
                <a:spcPts val="0"/>
              </a:spcBef>
              <a:spcAft>
                <a:spcPts val="0"/>
              </a:spcAft>
              <a:buSzPts val="1400"/>
              <a:buFontTx/>
              <a:buNone/>
            </a:pPr>
            <a:endParaRPr lang="en-US" b="1" baseline="0" dirty="0" smtClean="0"/>
          </a:p>
          <a:p>
            <a:pPr marL="0" lvl="0" indent="0" algn="l" rtl="0">
              <a:lnSpc>
                <a:spcPct val="100000"/>
              </a:lnSpc>
              <a:spcBef>
                <a:spcPts val="0"/>
              </a:spcBef>
              <a:spcAft>
                <a:spcPts val="0"/>
              </a:spcAft>
              <a:buSzPts val="1400"/>
              <a:buNone/>
            </a:pPr>
            <a:r>
              <a:rPr lang="en-US" b="1" dirty="0" smtClean="0">
                <a:solidFill>
                  <a:srgbClr val="00B0F0"/>
                </a:solidFill>
              </a:rPr>
              <a:t>Psychostimulants: </a:t>
            </a:r>
            <a:r>
              <a:rPr lang="en-US" b="1" dirty="0" smtClean="0"/>
              <a:t>Mixed (low</a:t>
            </a:r>
            <a:r>
              <a:rPr lang="en-US" b="1" baseline="0" dirty="0" smtClean="0"/>
              <a:t> to moderate quality </a:t>
            </a:r>
            <a:r>
              <a:rPr lang="en-US" b="1" dirty="0" smtClean="0"/>
              <a:t>evidence)</a:t>
            </a:r>
          </a:p>
          <a:p>
            <a:pPr marL="0" lvl="0" indent="0" algn="l" rtl="0">
              <a:lnSpc>
                <a:spcPct val="100000"/>
              </a:lnSpc>
              <a:spcBef>
                <a:spcPts val="0"/>
              </a:spcBef>
              <a:spcAft>
                <a:spcPts val="0"/>
              </a:spcAft>
              <a:buSzPts val="1400"/>
              <a:buNone/>
            </a:pPr>
            <a:r>
              <a:rPr lang="en-US" b="1" i="1" u="sng" dirty="0" smtClean="0"/>
              <a:t>2020</a:t>
            </a:r>
            <a:r>
              <a:rPr lang="en-US" b="1" i="1" u="sng" baseline="0" dirty="0" smtClean="0"/>
              <a:t> </a:t>
            </a:r>
            <a:r>
              <a:rPr lang="en-US" b="1" i="1" u="sng" baseline="0" dirty="0" err="1" smtClean="0"/>
              <a:t>Tardelli</a:t>
            </a:r>
            <a:r>
              <a:rPr lang="en-US" b="1" i="1" u="sng" baseline="0" dirty="0" smtClean="0"/>
              <a:t> et al </a:t>
            </a:r>
            <a:r>
              <a:rPr lang="en-US" baseline="0" dirty="0" smtClean="0"/>
              <a:t>- systematic review and meta-analysis of 2889 participants: p</a:t>
            </a:r>
            <a:r>
              <a:rPr lang="en-US" dirty="0" smtClean="0"/>
              <a:t>rescription amphetamines (</a:t>
            </a:r>
            <a:r>
              <a:rPr lang="en-US" dirty="0" err="1" smtClean="0"/>
              <a:t>modafinil</a:t>
            </a:r>
            <a:r>
              <a:rPr lang="en-US" dirty="0" smtClean="0"/>
              <a:t>, methylphenidate – Ritalin, </a:t>
            </a:r>
            <a:r>
              <a:rPr lang="en-US" dirty="0" err="1" smtClean="0"/>
              <a:t>concerta</a:t>
            </a:r>
            <a:r>
              <a:rPr lang="en-US" dirty="0" smtClean="0"/>
              <a:t>- or amphetamines (mixed amphetamine salts – Adderall, </a:t>
            </a:r>
            <a:r>
              <a:rPr lang="en-US" dirty="0" err="1" smtClean="0"/>
              <a:t>lisdexamphetamine</a:t>
            </a:r>
            <a:r>
              <a:rPr lang="en-US" dirty="0" smtClean="0"/>
              <a:t> - </a:t>
            </a:r>
            <a:r>
              <a:rPr lang="en-US" dirty="0" err="1" smtClean="0"/>
              <a:t>vyvanse</a:t>
            </a:r>
            <a:r>
              <a:rPr lang="en-US" dirty="0" smtClean="0"/>
              <a:t>, and </a:t>
            </a:r>
            <a:r>
              <a:rPr lang="en-US" dirty="0" err="1" smtClean="0"/>
              <a:t>dextroamphetamine</a:t>
            </a:r>
            <a:r>
              <a:rPr lang="en-US" dirty="0" smtClean="0"/>
              <a:t> – Dexedrine</a:t>
            </a:r>
            <a:r>
              <a:rPr lang="en-US" baseline="0" dirty="0" smtClean="0"/>
              <a:t> </a:t>
            </a:r>
            <a:r>
              <a:rPr lang="en-US" dirty="0" smtClean="0"/>
              <a:t>were particularly efficacious in:</a:t>
            </a:r>
          </a:p>
          <a:p>
            <a:pPr marL="171450" lvl="0" indent="-171450" algn="l" rtl="0">
              <a:lnSpc>
                <a:spcPct val="100000"/>
              </a:lnSpc>
              <a:spcBef>
                <a:spcPts val="0"/>
              </a:spcBef>
              <a:spcAft>
                <a:spcPts val="0"/>
              </a:spcAft>
              <a:buSzPts val="1400"/>
              <a:buFontTx/>
              <a:buChar char="-"/>
            </a:pPr>
            <a:r>
              <a:rPr lang="en-US" baseline="0" dirty="0" smtClean="0"/>
              <a:t>Promoting </a:t>
            </a:r>
            <a:r>
              <a:rPr lang="en-US" dirty="0" smtClean="0"/>
              <a:t>sustained abstinence (2-3 </a:t>
            </a:r>
            <a:r>
              <a:rPr lang="en-US" dirty="0" err="1" smtClean="0"/>
              <a:t>wks</a:t>
            </a:r>
            <a:r>
              <a:rPr lang="en-US" dirty="0" smtClean="0"/>
              <a:t>) in patients with cocaine use disorder [RR = 2.44, 95% CI = (1.66, 3.58)</a:t>
            </a:r>
          </a:p>
          <a:p>
            <a:pPr marL="628650" lvl="1" indent="-171450" algn="l" rtl="0">
              <a:lnSpc>
                <a:spcPct val="100000"/>
              </a:lnSpc>
              <a:spcBef>
                <a:spcPts val="0"/>
              </a:spcBef>
              <a:spcAft>
                <a:spcPts val="0"/>
              </a:spcAft>
              <a:buSzPts val="1400"/>
              <a:buFontTx/>
              <a:buChar char="-"/>
            </a:pPr>
            <a:r>
              <a:rPr lang="en-US" dirty="0" smtClean="0"/>
              <a:t>higher doses of PPs were particularly efficacious for treatment of cocaine use disorder [RR = 1.95, 95% CI = (1.38, 2.77)] (moderate quality evidence)</a:t>
            </a:r>
          </a:p>
          <a:p>
            <a:pPr marL="171450" lvl="0" indent="-171450" algn="l" rtl="0">
              <a:lnSpc>
                <a:spcPct val="100000"/>
              </a:lnSpc>
              <a:spcBef>
                <a:spcPts val="0"/>
              </a:spcBef>
              <a:spcAft>
                <a:spcPts val="0"/>
              </a:spcAft>
              <a:buSzPts val="1400"/>
              <a:buFontTx/>
              <a:buChar char="-"/>
            </a:pPr>
            <a:r>
              <a:rPr lang="en-US" dirty="0" smtClean="0"/>
              <a:t>Treatment with prescription amphetamines also yielded more cocaine-negative urines [MD = 8.37%, 95% CI = (3.75, 12.98)]. </a:t>
            </a:r>
          </a:p>
          <a:p>
            <a:pPr marL="171450" lvl="0" indent="-171450" algn="l" rtl="0">
              <a:lnSpc>
                <a:spcPct val="100000"/>
              </a:lnSpc>
              <a:spcBef>
                <a:spcPts val="0"/>
              </a:spcBef>
              <a:spcAft>
                <a:spcPts val="0"/>
              </a:spcAft>
              <a:buSzPts val="1400"/>
              <a:buFontTx/>
              <a:buChar char="-"/>
            </a:pPr>
            <a:r>
              <a:rPr lang="en-US" dirty="0" smtClean="0"/>
              <a:t>There was no effect of PPs on the retention in treatment.</a:t>
            </a:r>
          </a:p>
          <a:p>
            <a:pPr marL="0" lvl="0" indent="0" algn="l" rtl="0">
              <a:lnSpc>
                <a:spcPct val="100000"/>
              </a:lnSpc>
              <a:spcBef>
                <a:spcPts val="0"/>
              </a:spcBef>
              <a:spcAft>
                <a:spcPts val="0"/>
              </a:spcAft>
              <a:buSzPts val="1400"/>
              <a:buNone/>
            </a:pPr>
            <a:r>
              <a:rPr lang="en-US" b="1" dirty="0" smtClean="0"/>
              <a:t>Conclusion</a:t>
            </a:r>
            <a:r>
              <a:rPr lang="en-US" dirty="0" smtClean="0"/>
              <a:t> Rx psychostimulants, particularly prescription amphetamines given in robust doses, have a clinically significant beneficial effect to promote abstinence in the treatment of individuals with cocaine use disorder.</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b="1" i="1" u="sng" dirty="0" smtClean="0"/>
              <a:t>2016</a:t>
            </a:r>
            <a:r>
              <a:rPr lang="en-US" b="1" i="1" u="sng" baseline="0" dirty="0" smtClean="0"/>
              <a:t> systematic review (Spain): </a:t>
            </a:r>
            <a:r>
              <a:rPr lang="en-US" baseline="0" dirty="0" smtClean="0"/>
              <a:t>2300 participants, low quality evidence that psychostimulants improved abstinence, but retention was low (so cannot rule out attrition bias)</a:t>
            </a:r>
          </a:p>
          <a:p>
            <a:pPr marL="0" lvl="0" indent="0" algn="l" rtl="0">
              <a:lnSpc>
                <a:spcPct val="100000"/>
              </a:lnSpc>
              <a:spcBef>
                <a:spcPts val="0"/>
              </a:spcBef>
              <a:spcAft>
                <a:spcPts val="0"/>
              </a:spcAft>
              <a:buSzPts val="1400"/>
              <a:buNone/>
            </a:pPr>
            <a:endParaRPr lang="en-US" baseline="0" dirty="0" smtClean="0"/>
          </a:p>
          <a:p>
            <a:pPr marL="0" lvl="0" indent="0" algn="l" rtl="0">
              <a:lnSpc>
                <a:spcPct val="100000"/>
              </a:lnSpc>
              <a:spcBef>
                <a:spcPts val="0"/>
              </a:spcBef>
              <a:spcAft>
                <a:spcPts val="0"/>
              </a:spcAft>
              <a:buSzPts val="1400"/>
              <a:buNone/>
            </a:pPr>
            <a:r>
              <a:rPr lang="en-US" b="1" i="1" u="sng" baseline="0" dirty="0" smtClean="0"/>
              <a:t>2020 Fran Levin out of Columbia: </a:t>
            </a:r>
            <a:r>
              <a:rPr lang="en-US" baseline="0" dirty="0" smtClean="0"/>
              <a:t>A double-blind, randomized placebo-controlled trial, testing the combination of mixed amphetamine salts extended-release (MAS-ER) – doses 60mg/day- and </a:t>
            </a:r>
            <a:r>
              <a:rPr lang="en-US" baseline="0" dirty="0" err="1" smtClean="0"/>
              <a:t>topiramate</a:t>
            </a:r>
            <a:r>
              <a:rPr lang="en-US" baseline="0" dirty="0" smtClean="0"/>
              <a:t> -100mg BID- or placebo over a 12-week medication phase was conducted. Conducted as a proof of concept (had previously been published on before). </a:t>
            </a:r>
          </a:p>
          <a:p>
            <a:pPr marL="0" lvl="0" indent="0" algn="l" rtl="0">
              <a:lnSpc>
                <a:spcPct val="100000"/>
              </a:lnSpc>
              <a:spcBef>
                <a:spcPts val="0"/>
              </a:spcBef>
              <a:spcAft>
                <a:spcPts val="0"/>
              </a:spcAft>
              <a:buSzPts val="1400"/>
              <a:buNone/>
            </a:pPr>
            <a:endParaRPr lang="en-US" baseline="0" dirty="0" smtClean="0"/>
          </a:p>
          <a:p>
            <a:pPr marL="0" lvl="0" indent="0" algn="l" rtl="0">
              <a:lnSpc>
                <a:spcPct val="100000"/>
              </a:lnSpc>
              <a:spcBef>
                <a:spcPts val="0"/>
              </a:spcBef>
              <a:spcAft>
                <a:spcPts val="0"/>
              </a:spcAft>
              <a:buSzPts val="1400"/>
              <a:buNone/>
            </a:pPr>
            <a:r>
              <a:rPr lang="en-US" baseline="0" dirty="0" smtClean="0"/>
              <a:t>The two-site outpatient trial included 127 adults (96 males) with CUD using at least 9 days in the prior month. </a:t>
            </a:r>
          </a:p>
          <a:p>
            <a:pPr marL="0" lvl="0" indent="0" algn="l" rtl="0">
              <a:lnSpc>
                <a:spcPct val="100000"/>
              </a:lnSpc>
              <a:spcBef>
                <a:spcPts val="0"/>
              </a:spcBef>
              <a:spcAft>
                <a:spcPts val="0"/>
              </a:spcAft>
              <a:buSzPts val="1400"/>
              <a:buNone/>
            </a:pPr>
            <a:endParaRPr lang="en-US" baseline="0" dirty="0" smtClean="0"/>
          </a:p>
          <a:p>
            <a:pPr marL="0" lvl="0" indent="0" algn="l" rtl="0">
              <a:lnSpc>
                <a:spcPct val="100000"/>
              </a:lnSpc>
              <a:spcBef>
                <a:spcPts val="0"/>
              </a:spcBef>
              <a:spcAft>
                <a:spcPts val="0"/>
              </a:spcAft>
              <a:buSzPts val="1400"/>
              <a:buNone/>
            </a:pPr>
            <a:r>
              <a:rPr lang="en-US" dirty="0" smtClean="0"/>
              <a:t>The primary outcome was the proportion of individuals who achieved three consecutive abstinent weeks at the end of the study (EOS) as measured by urine toxicology and self-report.</a:t>
            </a:r>
          </a:p>
          <a:p>
            <a:pPr marL="0" lvl="0" indent="0" algn="l" rtl="0">
              <a:lnSpc>
                <a:spcPct val="100000"/>
              </a:lnSpc>
              <a:spcBef>
                <a:spcPts val="0"/>
              </a:spcBef>
              <a:spcAft>
                <a:spcPts val="0"/>
              </a:spcAft>
              <a:buSzPts val="1400"/>
              <a:buNone/>
            </a:pPr>
            <a:r>
              <a:rPr lang="en-US" b="1" dirty="0" smtClean="0"/>
              <a:t>Results</a:t>
            </a:r>
            <a:r>
              <a:rPr lang="en-US" dirty="0" smtClean="0"/>
              <a:t>: The proportion of participants achieving three abstinent weeks at the EOS was signiﬁcantly (P = .03) larger in the treatment (14.1%) compared to the placebo group (0.0%).</a:t>
            </a:r>
            <a:r>
              <a:rPr lang="en-US" baseline="0" dirty="0" smtClean="0"/>
              <a:t> Similar conclusion as prior study.</a:t>
            </a:r>
          </a:p>
          <a:p>
            <a:pPr marL="0" lvl="0" indent="0" algn="l" rtl="0">
              <a:lnSpc>
                <a:spcPct val="100000"/>
              </a:lnSpc>
              <a:spcBef>
                <a:spcPts val="0"/>
              </a:spcBef>
              <a:spcAft>
                <a:spcPts val="0"/>
              </a:spcAft>
              <a:buSzPts val="1400"/>
              <a:buNone/>
            </a:pPr>
            <a:endParaRPr lang="en-US" baseline="0" dirty="0" smtClean="0"/>
          </a:p>
          <a:p>
            <a:pPr marL="0" lvl="0" indent="0" algn="l" rtl="0">
              <a:lnSpc>
                <a:spcPct val="100000"/>
              </a:lnSpc>
              <a:spcBef>
                <a:spcPts val="0"/>
              </a:spcBef>
              <a:spcAft>
                <a:spcPts val="0"/>
              </a:spcAft>
              <a:buSzPts val="1400"/>
              <a:buNone/>
            </a:pPr>
            <a:r>
              <a:rPr lang="en-US" b="1" i="1" u="sng" baseline="0" dirty="0" smtClean="0"/>
              <a:t>2015 Fran Levin: </a:t>
            </a:r>
            <a:r>
              <a:rPr lang="en-US" baseline="0" dirty="0" smtClean="0"/>
              <a:t>13 </a:t>
            </a:r>
            <a:r>
              <a:rPr lang="en-US" baseline="0" dirty="0" err="1" smtClean="0"/>
              <a:t>wk</a:t>
            </a:r>
            <a:r>
              <a:rPr lang="en-US" baseline="0" dirty="0" smtClean="0"/>
              <a:t>, double blind RCT, placebo-controlled trial of 126 participants with diagnosed ADHD and cocaine use disorder conducted between December 1, 2007, and April 15, 2013, at 2 academic health center substance abuse treatment research sites. </a:t>
            </a:r>
          </a:p>
          <a:p>
            <a:pPr marL="0" lvl="0" indent="0" algn="l" rtl="0">
              <a:lnSpc>
                <a:spcPct val="100000"/>
              </a:lnSpc>
              <a:spcBef>
                <a:spcPts val="0"/>
              </a:spcBef>
              <a:spcAft>
                <a:spcPts val="0"/>
              </a:spcAft>
              <a:buSzPts val="1400"/>
              <a:buNone/>
            </a:pPr>
            <a:r>
              <a:rPr lang="en-US" b="1" dirty="0" smtClean="0"/>
              <a:t>Conclusion</a:t>
            </a:r>
            <a:r>
              <a:rPr lang="en-US" dirty="0" smtClean="0"/>
              <a:t>: ER MAS in robust doses (60-80mg/day) + CBT are effective for treatment of co-occurring ADHD and cocaine use disorder, both improving ADHD symptoms and reducing cocaine use (by weekly cocaine</a:t>
            </a:r>
            <a:r>
              <a:rPr lang="en-US" baseline="0" dirty="0" smtClean="0"/>
              <a:t> </a:t>
            </a:r>
            <a:r>
              <a:rPr lang="en-US" baseline="0" dirty="0" err="1" smtClean="0"/>
              <a:t>neg</a:t>
            </a:r>
            <a:r>
              <a:rPr lang="en-US" baseline="0" dirty="0" smtClean="0"/>
              <a:t> UDS, and consecutive weeks of abstinence).</a:t>
            </a:r>
            <a:endParaRPr lang="en-US" dirty="0" smtClean="0"/>
          </a:p>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22</a:t>
            </a:fld>
            <a:endParaRPr lang="en-US"/>
          </a:p>
        </p:txBody>
      </p:sp>
    </p:spTree>
    <p:extLst>
      <p:ext uri="{BB962C8B-B14F-4D97-AF65-F5344CB8AC3E}">
        <p14:creationId xmlns:p14="http://schemas.microsoft.com/office/powerpoint/2010/main" val="3507695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smtClean="0"/>
              <a:t>Mirtazapine 30-45</a:t>
            </a:r>
            <a:r>
              <a:rPr lang="en-US" b="1" baseline="0" dirty="0" smtClean="0"/>
              <a:t>mg </a:t>
            </a:r>
            <a:r>
              <a:rPr lang="en-US" dirty="0" smtClean="0"/>
              <a:t>was the first medication to demonstrate efficacy in treating</a:t>
            </a:r>
            <a:r>
              <a:rPr lang="en-US" baseline="0" dirty="0" smtClean="0"/>
              <a:t> methamphetamine use disorder </a:t>
            </a:r>
            <a:r>
              <a:rPr lang="en-US" sz="1100" b="0" i="0" u="none" strike="noStrike" kern="1200" cap="none" baseline="0" dirty="0" smtClean="0">
                <a:solidFill>
                  <a:schemeClr val="tx1"/>
                </a:solidFill>
                <a:effectLst/>
                <a:latin typeface="Arial"/>
                <a:cs typeface="Arial"/>
                <a:sym typeface="Arial"/>
              </a:rPr>
              <a:t>a</a:t>
            </a:r>
            <a:r>
              <a:rPr lang="en-US" sz="1100" b="0" i="0" u="none" strike="noStrike" kern="1200" cap="none" dirty="0" smtClean="0">
                <a:solidFill>
                  <a:schemeClr val="tx1"/>
                </a:solidFill>
                <a:effectLst/>
                <a:latin typeface="Arial"/>
                <a:ea typeface="Arial"/>
                <a:cs typeface="Arial"/>
                <a:sym typeface="Arial"/>
              </a:rPr>
              <a:t>mong Cisgender Men and Transgender Women Who Have Sex With Men</a:t>
            </a:r>
            <a:r>
              <a:rPr lang="en-US" sz="1100" b="0" i="0" u="none" strike="noStrike" kern="0" cap="none" dirty="0" smtClean="0">
                <a:solidFill>
                  <a:srgbClr val="000000"/>
                </a:solidFill>
                <a:effectLst/>
                <a:latin typeface="Arial"/>
                <a:ea typeface="Arial"/>
                <a:cs typeface="Arial"/>
                <a:sym typeface="Arial"/>
              </a:rPr>
              <a:t>.</a:t>
            </a:r>
            <a:r>
              <a:rPr lang="en-US" sz="1100" b="0" i="0" u="none" strike="noStrike" kern="0" cap="none" baseline="0" dirty="0" smtClean="0">
                <a:solidFill>
                  <a:srgbClr val="000000"/>
                </a:solidFill>
                <a:effectLst/>
                <a:latin typeface="Arial"/>
                <a:ea typeface="Arial"/>
                <a:cs typeface="Arial"/>
                <a:sym typeface="Arial"/>
              </a:rPr>
              <a:t> There have been </a:t>
            </a:r>
            <a:r>
              <a:rPr lang="en-US" baseline="0" dirty="0" smtClean="0"/>
              <a:t>2 independent RCTs, most recently published in 2020. </a:t>
            </a:r>
          </a:p>
          <a:p>
            <a:pPr marL="22860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1" baseline="0" dirty="0" smtClean="0"/>
          </a:p>
          <a:p>
            <a:pPr marL="22860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0" dirty="0" smtClean="0"/>
              <a:t>NEJM 2021 </a:t>
            </a:r>
            <a:r>
              <a:rPr lang="en-US" dirty="0" smtClean="0"/>
              <a:t>study found that</a:t>
            </a:r>
            <a:r>
              <a:rPr lang="en-US" baseline="0" dirty="0" smtClean="0"/>
              <a:t> </a:t>
            </a:r>
            <a:r>
              <a:rPr lang="en-US" b="1" baseline="0" dirty="0" smtClean="0"/>
              <a:t>IM naltrexone 380mg q3 </a:t>
            </a:r>
            <a:r>
              <a:rPr lang="en-US" b="1" baseline="0" dirty="0" err="1" smtClean="0"/>
              <a:t>wks</a:t>
            </a:r>
            <a:r>
              <a:rPr lang="en-US" b="1" baseline="0" dirty="0" smtClean="0"/>
              <a:t> + ER bupropion</a:t>
            </a:r>
            <a:r>
              <a:rPr lang="en-US" b="0" baseline="0" dirty="0" smtClean="0"/>
              <a:t> 450mg/day </a:t>
            </a:r>
            <a:r>
              <a:rPr lang="en-US" baseline="0" dirty="0" smtClean="0"/>
              <a:t>was effective in reducing methamphetamine use in </a:t>
            </a:r>
            <a:r>
              <a:rPr lang="en-US" baseline="0" dirty="0" err="1" smtClean="0"/>
              <a:t>ppl</a:t>
            </a:r>
            <a:r>
              <a:rPr lang="en-US" baseline="0" dirty="0" smtClean="0"/>
              <a:t> w/mild to mod MUD</a:t>
            </a:r>
          </a:p>
          <a:p>
            <a:pPr marL="22860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i="1" u="sng" baseline="0" dirty="0" smtClean="0"/>
          </a:p>
          <a:p>
            <a:pPr marL="22860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i="1" u="sng" baseline="0" dirty="0" smtClean="0"/>
          </a:p>
          <a:p>
            <a:pPr marL="22860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i="1" u="sng" dirty="0" smtClean="0"/>
              <a:t>JAMA</a:t>
            </a:r>
            <a:r>
              <a:rPr lang="en-US" i="1" u="sng" baseline="0" dirty="0" smtClean="0"/>
              <a:t> Psych (2020): </a:t>
            </a:r>
            <a:r>
              <a:rPr lang="en-US" baseline="0" dirty="0" smtClean="0"/>
              <a:t>Coffin et al; </a:t>
            </a:r>
            <a:r>
              <a:rPr lang="en-US" sz="1200" b="0" i="0" u="none" strike="noStrike" kern="1200" cap="none" dirty="0" smtClean="0">
                <a:solidFill>
                  <a:schemeClr val="tx1"/>
                </a:solidFill>
                <a:effectLst/>
                <a:latin typeface="Arial"/>
                <a:ea typeface="Arial"/>
                <a:cs typeface="Arial"/>
                <a:sym typeface="Arial"/>
              </a:rPr>
              <a:t>Effects of Mirtazapine for Methamphetamine Use Disorder Among Cisgender Men and Transgender Women Who Have Sex With Men</a:t>
            </a:r>
            <a:r>
              <a:rPr lang="en-US" dirty="0" smtClean="0"/>
              <a:t> </a:t>
            </a:r>
          </a:p>
          <a:p>
            <a:pPr marL="457200" lvl="0" indent="-228600" algn="l" rtl="0">
              <a:lnSpc>
                <a:spcPct val="100000"/>
              </a:lnSpc>
              <a:spcBef>
                <a:spcPts val="0"/>
              </a:spcBef>
              <a:spcAft>
                <a:spcPts val="0"/>
              </a:spcAft>
              <a:buClr>
                <a:schemeClr val="dk1"/>
              </a:buClr>
              <a:buSzPts val="1400"/>
              <a:buFontTx/>
              <a:buChar char="-"/>
            </a:pPr>
            <a:r>
              <a:rPr lang="en-US" dirty="0" smtClean="0"/>
              <a:t>Looking at reduction</a:t>
            </a:r>
            <a:r>
              <a:rPr lang="en-US" baseline="0" dirty="0" smtClean="0"/>
              <a:t> of meth use and HIV risk over 24 </a:t>
            </a:r>
            <a:r>
              <a:rPr lang="en-US" baseline="0" dirty="0" err="1" smtClean="0"/>
              <a:t>wks</a:t>
            </a:r>
            <a:r>
              <a:rPr lang="en-US" baseline="0" dirty="0" smtClean="0"/>
              <a:t> of treatment (6 </a:t>
            </a:r>
            <a:r>
              <a:rPr lang="en-US" baseline="0" dirty="0" err="1" smtClean="0"/>
              <a:t>mo</a:t>
            </a:r>
            <a:r>
              <a:rPr lang="en-US" baseline="0" dirty="0" smtClean="0"/>
              <a:t>) and 12 </a:t>
            </a:r>
            <a:r>
              <a:rPr lang="en-US" baseline="0" dirty="0" err="1" smtClean="0"/>
              <a:t>wk</a:t>
            </a:r>
            <a:r>
              <a:rPr lang="en-US" baseline="0" dirty="0" smtClean="0"/>
              <a:t> (9 </a:t>
            </a:r>
            <a:r>
              <a:rPr lang="en-US" baseline="0" dirty="0" err="1" smtClean="0"/>
              <a:t>mo</a:t>
            </a:r>
            <a:r>
              <a:rPr lang="en-US" baseline="0" dirty="0" smtClean="0"/>
              <a:t>) </a:t>
            </a:r>
            <a:r>
              <a:rPr lang="en-US" baseline="0" dirty="0" err="1" smtClean="0"/>
              <a:t>followup</a:t>
            </a:r>
            <a:r>
              <a:rPr lang="en-US" baseline="0" dirty="0" smtClean="0"/>
              <a:t> post-intervention</a:t>
            </a:r>
          </a:p>
          <a:p>
            <a:pPr marL="457200" lvl="0" indent="-228600" algn="l" rtl="0">
              <a:lnSpc>
                <a:spcPct val="100000"/>
              </a:lnSpc>
              <a:spcBef>
                <a:spcPts val="0"/>
              </a:spcBef>
              <a:spcAft>
                <a:spcPts val="0"/>
              </a:spcAft>
              <a:buClr>
                <a:schemeClr val="dk1"/>
              </a:buClr>
              <a:buSzPts val="1400"/>
              <a:buFontTx/>
              <a:buChar char="-"/>
            </a:pPr>
            <a:r>
              <a:rPr lang="en-US" dirty="0" smtClean="0"/>
              <a:t>2013-2017 randomized</a:t>
            </a:r>
            <a:r>
              <a:rPr lang="en-US" baseline="0" dirty="0" smtClean="0"/>
              <a:t> to </a:t>
            </a:r>
            <a:r>
              <a:rPr lang="en-US" baseline="0" dirty="0" err="1" smtClean="0"/>
              <a:t>mirtaz</a:t>
            </a:r>
            <a:r>
              <a:rPr lang="en-US" baseline="0" dirty="0" smtClean="0"/>
              <a:t> 30 vs placebo with background counseling (mean age 43, 50% white, 25% Black, 12.5% </a:t>
            </a:r>
            <a:r>
              <a:rPr lang="en-US" baseline="0" dirty="0" err="1" smtClean="0"/>
              <a:t>Latinx</a:t>
            </a:r>
            <a:endParaRPr lang="en-US" baseline="0" dirty="0" smtClean="0"/>
          </a:p>
          <a:p>
            <a:pPr marL="914400" lvl="1" indent="-228600" algn="l" rtl="0">
              <a:lnSpc>
                <a:spcPct val="100000"/>
              </a:lnSpc>
              <a:spcBef>
                <a:spcPts val="0"/>
              </a:spcBef>
              <a:spcAft>
                <a:spcPts val="0"/>
              </a:spcAft>
              <a:buClr>
                <a:schemeClr val="dk1"/>
              </a:buClr>
              <a:buSzPts val="1400"/>
              <a:buFontTx/>
              <a:buChar char="-"/>
            </a:pPr>
            <a:r>
              <a:rPr lang="en-US" baseline="0" dirty="0" smtClean="0"/>
              <a:t>primary outcomes – </a:t>
            </a:r>
            <a:r>
              <a:rPr lang="en-US" baseline="0" dirty="0" err="1" smtClean="0"/>
              <a:t>pos</a:t>
            </a:r>
            <a:r>
              <a:rPr lang="en-US" baseline="0" dirty="0" smtClean="0"/>
              <a:t> UDS over 12, 24, 36, </a:t>
            </a:r>
            <a:r>
              <a:rPr lang="en-US" baseline="0" dirty="0" err="1" smtClean="0"/>
              <a:t>wks</a:t>
            </a:r>
            <a:endParaRPr lang="en-US" baseline="0" dirty="0" smtClean="0"/>
          </a:p>
          <a:p>
            <a:pPr marL="914400" lvl="1" indent="-228600" algn="l" rtl="0">
              <a:lnSpc>
                <a:spcPct val="100000"/>
              </a:lnSpc>
              <a:spcBef>
                <a:spcPts val="0"/>
              </a:spcBef>
              <a:spcAft>
                <a:spcPts val="0"/>
              </a:spcAft>
              <a:buClr>
                <a:schemeClr val="dk1"/>
              </a:buClr>
              <a:buSzPts val="1400"/>
              <a:buFontTx/>
              <a:buChar char="-"/>
            </a:pPr>
            <a:r>
              <a:rPr lang="en-US" baseline="0" dirty="0" smtClean="0"/>
              <a:t>Secondary outcomes – sexual risk behaviors (#partners, episodes of </a:t>
            </a:r>
            <a:r>
              <a:rPr lang="en-US" baseline="0" dirty="0" err="1" smtClean="0"/>
              <a:t>condomless</a:t>
            </a:r>
            <a:r>
              <a:rPr lang="en-US" baseline="0" dirty="0" smtClean="0"/>
              <a:t> anal sex with </a:t>
            </a:r>
            <a:r>
              <a:rPr lang="en-US" baseline="0" dirty="0" err="1" smtClean="0"/>
              <a:t>serodiscordant</a:t>
            </a:r>
            <a:r>
              <a:rPr lang="en-US" baseline="0" dirty="0" smtClean="0"/>
              <a:t> partners, episodes of </a:t>
            </a:r>
            <a:r>
              <a:rPr lang="en-US" baseline="0" dirty="0" err="1" smtClean="0"/>
              <a:t>condomless</a:t>
            </a:r>
            <a:r>
              <a:rPr lang="en-US" baseline="0" dirty="0" smtClean="0"/>
              <a:t> receptive anal sex with </a:t>
            </a:r>
            <a:r>
              <a:rPr lang="en-US" baseline="0" dirty="0" err="1" smtClean="0"/>
              <a:t>serodiscordant</a:t>
            </a:r>
            <a:r>
              <a:rPr lang="en-US" baseline="0" dirty="0" smtClean="0"/>
              <a:t> partners</a:t>
            </a:r>
          </a:p>
          <a:p>
            <a:pPr marL="914400" lvl="1" indent="-228600" algn="l" rtl="0">
              <a:lnSpc>
                <a:spcPct val="100000"/>
              </a:lnSpc>
              <a:spcBef>
                <a:spcPts val="0"/>
              </a:spcBef>
              <a:spcAft>
                <a:spcPts val="0"/>
              </a:spcAft>
              <a:buClr>
                <a:schemeClr val="dk1"/>
              </a:buClr>
              <a:buSzPts val="1400"/>
              <a:buFontTx/>
              <a:buChar char="-"/>
            </a:pPr>
            <a:r>
              <a:rPr lang="en-US" baseline="0" dirty="0" smtClean="0"/>
              <a:t>Results: </a:t>
            </a:r>
          </a:p>
          <a:p>
            <a:pPr marL="1371600" lvl="2" indent="-228600" algn="l" rtl="0">
              <a:lnSpc>
                <a:spcPct val="100000"/>
              </a:lnSpc>
              <a:spcBef>
                <a:spcPts val="0"/>
              </a:spcBef>
              <a:spcAft>
                <a:spcPts val="0"/>
              </a:spcAft>
              <a:buClr>
                <a:schemeClr val="dk1"/>
              </a:buClr>
              <a:buSzPts val="1400"/>
              <a:buFontTx/>
              <a:buChar char="-"/>
            </a:pPr>
            <a:r>
              <a:rPr lang="en-US" baseline="0" dirty="0" smtClean="0"/>
              <a:t>meth + UDS significantly decreased by week 12 for </a:t>
            </a:r>
            <a:r>
              <a:rPr lang="en-US" baseline="0" dirty="0" err="1" smtClean="0"/>
              <a:t>mirtaz</a:t>
            </a:r>
            <a:r>
              <a:rPr lang="en-US" baseline="0" dirty="0" smtClean="0"/>
              <a:t> group, also in weeks 24 and 36 (9 </a:t>
            </a:r>
            <a:r>
              <a:rPr lang="en-US" baseline="0" dirty="0" err="1" smtClean="0"/>
              <a:t>mo</a:t>
            </a:r>
            <a:r>
              <a:rPr lang="en-US" baseline="0" dirty="0" smtClean="0"/>
              <a:t>)</a:t>
            </a:r>
          </a:p>
          <a:p>
            <a:pPr marL="1371600" lvl="2" indent="-228600" algn="l" rtl="0">
              <a:lnSpc>
                <a:spcPct val="100000"/>
              </a:lnSpc>
              <a:spcBef>
                <a:spcPts val="0"/>
              </a:spcBef>
              <a:spcAft>
                <a:spcPts val="0"/>
              </a:spcAft>
              <a:buClr>
                <a:schemeClr val="dk1"/>
              </a:buClr>
              <a:buSzPts val="1400"/>
              <a:buFontTx/>
              <a:buChar char="-"/>
            </a:pPr>
            <a:r>
              <a:rPr lang="en-US" baseline="0" dirty="0" smtClean="0"/>
              <a:t>Sexual risk behaviors sign declined by week 24</a:t>
            </a:r>
          </a:p>
          <a:p>
            <a:pPr marL="1371600" lvl="2" indent="-228600" algn="l" rtl="0">
              <a:lnSpc>
                <a:spcPct val="100000"/>
              </a:lnSpc>
              <a:spcBef>
                <a:spcPts val="0"/>
              </a:spcBef>
              <a:spcAft>
                <a:spcPts val="0"/>
              </a:spcAft>
              <a:buClr>
                <a:schemeClr val="dk1"/>
              </a:buClr>
              <a:buSzPts val="1400"/>
              <a:buFontTx/>
              <a:buChar char="-"/>
            </a:pPr>
            <a:r>
              <a:rPr lang="en-US" baseline="0" dirty="0" smtClean="0"/>
              <a:t>Depression, insomnia improved in </a:t>
            </a:r>
            <a:r>
              <a:rPr lang="en-US" baseline="0" dirty="0" err="1" smtClean="0"/>
              <a:t>mirtaz</a:t>
            </a:r>
            <a:r>
              <a:rPr lang="en-US" baseline="0" dirty="0" smtClean="0"/>
              <a:t> group all despite similarly suboptimal adherence in both groups</a:t>
            </a:r>
          </a:p>
          <a:p>
            <a:pPr marL="1371600" lvl="2" indent="-228600" algn="l" rtl="0">
              <a:lnSpc>
                <a:spcPct val="100000"/>
              </a:lnSpc>
              <a:spcBef>
                <a:spcPts val="0"/>
              </a:spcBef>
              <a:spcAft>
                <a:spcPts val="0"/>
              </a:spcAft>
              <a:buClr>
                <a:schemeClr val="dk1"/>
              </a:buClr>
              <a:buSzPts val="1400"/>
              <a:buFontTx/>
              <a:buChar cha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NEJM</a:t>
            </a:r>
            <a:r>
              <a:rPr lang="en-US" dirty="0" smtClean="0"/>
              <a:t> 1/2021 (Trivedi et</a:t>
            </a:r>
            <a:r>
              <a:rPr lang="en-US" baseline="0" dirty="0" smtClean="0"/>
              <a:t> al</a:t>
            </a:r>
            <a:r>
              <a:rPr lang="en-US" b="0" baseline="0" dirty="0" smtClean="0"/>
              <a:t>): </a:t>
            </a:r>
            <a:r>
              <a:rPr lang="en-US" sz="1200" b="0" i="0" u="none" strike="noStrike" kern="1200" cap="none" dirty="0" smtClean="0">
                <a:solidFill>
                  <a:schemeClr val="tx1"/>
                </a:solidFill>
                <a:effectLst/>
                <a:latin typeface="Arial"/>
                <a:ea typeface="Arial"/>
                <a:cs typeface="Arial"/>
                <a:sym typeface="Arial"/>
              </a:rPr>
              <a:t>Bupropion and Naltrexone in Methamphetamine Use Disorder</a:t>
            </a:r>
          </a:p>
          <a:p>
            <a:pPr marL="0" lvl="0" indent="0" algn="l" rtl="0">
              <a:spcBef>
                <a:spcPts val="0"/>
              </a:spcBef>
              <a:spcAft>
                <a:spcPts val="0"/>
              </a:spcAft>
              <a:buNone/>
            </a:pPr>
            <a:r>
              <a:rPr lang="en-US" baseline="0" dirty="0" smtClean="0"/>
              <a:t>Multisite, double blind RCT to evaluate efficacy/safety of ER IM naltrexone 380mg q3 </a:t>
            </a:r>
            <a:r>
              <a:rPr lang="en-US" baseline="0" dirty="0" err="1" smtClean="0"/>
              <a:t>wks</a:t>
            </a:r>
            <a:r>
              <a:rPr lang="en-US" baseline="0" dirty="0" smtClean="0"/>
              <a:t> + ER bupropion 450mg/day in </a:t>
            </a:r>
            <a:r>
              <a:rPr lang="en-US" baseline="0" dirty="0" err="1" smtClean="0"/>
              <a:t>ppl</a:t>
            </a:r>
            <a:r>
              <a:rPr lang="en-US" baseline="0" dirty="0" smtClean="0"/>
              <a:t> w/mild to mod MUD</a:t>
            </a:r>
          </a:p>
          <a:p>
            <a:pPr marL="0" lvl="0" indent="0" algn="l" rtl="0">
              <a:spcBef>
                <a:spcPts val="0"/>
              </a:spcBef>
              <a:spcAft>
                <a:spcPts val="0"/>
              </a:spcAft>
              <a:buNone/>
            </a:pPr>
            <a:r>
              <a:rPr lang="en-US" baseline="0" dirty="0" smtClean="0"/>
              <a:t>In 2 stages, over course of 12 wks. </a:t>
            </a:r>
            <a:r>
              <a:rPr lang="en-US" b="1" baseline="0" dirty="0" smtClean="0"/>
              <a:t>After 12 weeks they found that 13.6% of participants in the medication group had a response compared to 2.5% in the placebo group.</a:t>
            </a:r>
          </a:p>
          <a:p>
            <a:pPr marL="171450" lvl="0" indent="-171450" algn="l" rtl="0">
              <a:spcBef>
                <a:spcPts val="0"/>
              </a:spcBef>
              <a:spcAft>
                <a:spcPts val="0"/>
              </a:spcAft>
              <a:buFontTx/>
              <a:buChar char="-"/>
            </a:pPr>
            <a:r>
              <a:rPr lang="en-US" baseline="0" dirty="0" smtClean="0"/>
              <a:t>Primary outcomes was a response (at least 3 or 4 meth-negative urine samples at end of stage 1 or 2 (each 6 </a:t>
            </a:r>
            <a:r>
              <a:rPr lang="en-US" baseline="0" dirty="0" err="1" smtClean="0"/>
              <a:t>wks</a:t>
            </a:r>
            <a:r>
              <a:rPr lang="en-US" baseline="0" dirty="0" smtClean="0"/>
              <a:t> long), weighted </a:t>
            </a:r>
            <a:r>
              <a:rPr lang="en-US" baseline="0" dirty="0" err="1" smtClean="0"/>
              <a:t>avg</a:t>
            </a:r>
            <a:r>
              <a:rPr lang="en-US" baseline="0" dirty="0" smtClean="0"/>
              <a:t> of 2 stages is reported</a:t>
            </a:r>
          </a:p>
          <a:p>
            <a:pPr marL="171450" lvl="0" indent="-171450" algn="l" rtl="0">
              <a:spcBef>
                <a:spcPts val="0"/>
              </a:spcBef>
              <a:spcAft>
                <a:spcPts val="0"/>
              </a:spcAft>
              <a:buFontTx/>
              <a:buChar char="-"/>
            </a:pPr>
            <a:r>
              <a:rPr lang="en-US" baseline="0" dirty="0" smtClean="0"/>
              <a:t>First stage (403 participants) 16.5 vs 3.4% had response; second stage (225 participants) 11.4% vs 1.8% had response</a:t>
            </a:r>
          </a:p>
          <a:p>
            <a:pPr marL="0" lvl="0" indent="0" algn="l" rtl="0">
              <a:spcBef>
                <a:spcPts val="0"/>
              </a:spcBef>
              <a:spcAft>
                <a:spcPts val="0"/>
              </a:spcAft>
              <a:buFontTx/>
              <a:buNone/>
            </a:pPr>
            <a:r>
              <a:rPr lang="en-US" baseline="0" dirty="0" smtClean="0"/>
              <a:t>     </a:t>
            </a:r>
            <a:r>
              <a:rPr lang="en-US" b="1" baseline="0" dirty="0" smtClean="0"/>
              <a:t>weighted average: 13.6% med group vs 2.5% placebo had response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dirty="0" smtClean="0"/>
              <a:t>A</a:t>
            </a:r>
            <a:r>
              <a:rPr lang="en-US" baseline="0" dirty="0" smtClean="0"/>
              <a:t> few other medications have some evidence of efficacy, though we haven’t used them yet in </a:t>
            </a:r>
          </a:p>
          <a:p>
            <a:pPr marL="685800" lvl="1" indent="0" algn="l" rtl="0">
              <a:lnSpc>
                <a:spcPct val="100000"/>
              </a:lnSpc>
              <a:spcBef>
                <a:spcPts val="0"/>
              </a:spcBef>
              <a:spcAft>
                <a:spcPts val="0"/>
              </a:spcAft>
              <a:buClr>
                <a:schemeClr val="dk1"/>
              </a:buClr>
              <a:buSzPts val="1400"/>
              <a:buFontTx/>
              <a:buNone/>
            </a:pPr>
            <a:r>
              <a:rPr lang="en-US" baseline="0" dirty="0" smtClean="0"/>
              <a:t>				</a:t>
            </a:r>
            <a:endParaRPr lang="en-US" dirty="0" smtClean="0"/>
          </a:p>
          <a:p>
            <a:pPr marL="457200" lvl="0" indent="-228600" algn="l" rtl="0">
              <a:lnSpc>
                <a:spcPct val="100000"/>
              </a:lnSpc>
              <a:spcBef>
                <a:spcPts val="0"/>
              </a:spcBef>
              <a:spcAft>
                <a:spcPts val="0"/>
              </a:spcAft>
              <a:buClr>
                <a:schemeClr val="dk1"/>
              </a:buClr>
              <a:buSzPts val="1400"/>
              <a:buFont typeface="Arial"/>
              <a:buNone/>
            </a:pPr>
            <a:endParaRPr lang="en-US" dirty="0" smtClean="0"/>
          </a:p>
          <a:p>
            <a:pPr marL="0" lvl="0" indent="0" algn="l" rtl="0">
              <a:lnSpc>
                <a:spcPct val="100000"/>
              </a:lnSpc>
              <a:spcBef>
                <a:spcPts val="0"/>
              </a:spcBef>
              <a:spcAft>
                <a:spcPts val="0"/>
              </a:spcAft>
              <a:buSzPts val="1400"/>
              <a:buNone/>
            </a:pPr>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23</a:t>
            </a:fld>
            <a:endParaRPr lang="en-US"/>
          </a:p>
        </p:txBody>
      </p:sp>
    </p:spTree>
    <p:extLst>
      <p:ext uri="{BB962C8B-B14F-4D97-AF65-F5344CB8AC3E}">
        <p14:creationId xmlns:p14="http://schemas.microsoft.com/office/powerpoint/2010/main" val="2351854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n</a:t>
            </a:r>
            <a:r>
              <a:rPr lang="en-US" dirty="0" smtClean="0"/>
              <a:t>on-pharm</a:t>
            </a:r>
            <a:r>
              <a:rPr lang="en-US" baseline="0" dirty="0" smtClean="0"/>
              <a:t> management is really the bread and butter of treatment for stim use disorder. </a:t>
            </a: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24</a:t>
            </a:fld>
            <a:endParaRPr lang="en-US"/>
          </a:p>
        </p:txBody>
      </p:sp>
    </p:spTree>
    <p:extLst>
      <p:ext uri="{BB962C8B-B14F-4D97-AF65-F5344CB8AC3E}">
        <p14:creationId xmlns:p14="http://schemas.microsoft.com/office/powerpoint/2010/main" val="2369743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r>
              <a:rPr lang="en-US" dirty="0" smtClean="0"/>
              <a:t>Here </a:t>
            </a:r>
            <a:r>
              <a:rPr lang="en-US" baseline="0" dirty="0" smtClean="0"/>
              <a:t>are some of the evidence-based behavioral interventions for Stimulant use disorders</a:t>
            </a:r>
          </a:p>
          <a:p>
            <a:pPr marL="457200" marR="0" lvl="0" indent="-22860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baseline="0" dirty="0" smtClean="0"/>
              <a:t>CRA – clinicians lead patients through a functional analysis to identify triggers to use, short and long-term rewards and consequences of use, and from there help patients reorganize their social environment. This may involve job hunting or role playing, help plugging into sober community activities, etc.</a:t>
            </a:r>
            <a:endParaRPr lang="en-US" dirty="0" smtClean="0"/>
          </a:p>
          <a:p>
            <a:pPr marL="457200" marR="0" lvl="0" indent="-228600" algn="l" rtl="0">
              <a:lnSpc>
                <a:spcPct val="100000"/>
              </a:lnSpc>
              <a:spcBef>
                <a:spcPts val="0"/>
              </a:spcBef>
              <a:spcAft>
                <a:spcPts val="0"/>
              </a:spcAft>
              <a:buClr>
                <a:schemeClr val="dk1"/>
              </a:buClr>
              <a:buSzPts val="1400"/>
              <a:buFont typeface="Calibri"/>
              <a:buNone/>
            </a:pPr>
            <a:endParaRPr dirty="0"/>
          </a:p>
        </p:txBody>
      </p:sp>
      <p:sp>
        <p:nvSpPr>
          <p:cNvPr id="274" name="Google Shape;2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8295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dirty="0" smtClean="0"/>
              <a:t>This</a:t>
            </a:r>
            <a:r>
              <a:rPr lang="en-US" baseline="0" dirty="0" smtClean="0"/>
              <a:t> meta-analysis by </a:t>
            </a:r>
            <a:r>
              <a:rPr lang="en-US" baseline="0" dirty="0" err="1" smtClean="0"/>
              <a:t>decrescenzo</a:t>
            </a:r>
            <a:r>
              <a:rPr lang="en-US" baseline="0" dirty="0" smtClean="0"/>
              <a:t> published in 2018 is one of the most comprehensive assessments we have of evidence based behavioral health interventions for stimulant use disorders. It includes an analysis of 76 studies describing over 50 RCTs between 1993 and 2016 and compares 12 psychosocial interventions in participants with stim use disorder, most of whom had comorbid alcohol or opioid use disorders on MOUD.</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baseline="0" dirty="0" smtClean="0"/>
              <a:t>The colored lines indicate abstinence at different time points and dropout rates.</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baseline="0" dirty="0" smtClean="0"/>
              <a:t>You can see the CM + CRA and CM + 12 step were most efficacious in maintaining 12 </a:t>
            </a:r>
            <a:r>
              <a:rPr lang="en-US" baseline="0" dirty="0" err="1" smtClean="0"/>
              <a:t>wks</a:t>
            </a:r>
            <a:r>
              <a:rPr lang="en-US" baseline="0" dirty="0" smtClean="0"/>
              <a:t> abstinence, abstinence at EOT and at longest follow-up. Had the lowest drop out rates.</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baseline="0" dirty="0" smtClean="0"/>
              <a:t>CRA – clinicians lead patients through a functional analysis to identify triggers to use, short and long-term rewards and consequences, and from there help patients reorganize their social environment to facilitate involvement. This may involve job hunting or role playing, help plugging into sober community activities, etc.</a:t>
            </a:r>
            <a:endParaRPr dirty="0"/>
          </a:p>
        </p:txBody>
      </p:sp>
      <p:sp>
        <p:nvSpPr>
          <p:cNvPr id="303" name="Google Shape;3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8757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latin typeface="Arial"/>
                <a:ea typeface="Arial"/>
                <a:cs typeface="Arial"/>
                <a:sym typeface="Arial"/>
              </a:rPr>
              <a:t>So what is</a:t>
            </a:r>
            <a:r>
              <a:rPr lang="en-US" sz="1200" baseline="0" dirty="0" smtClean="0">
                <a:latin typeface="Arial"/>
                <a:ea typeface="Arial"/>
                <a:cs typeface="Arial"/>
                <a:sym typeface="Arial"/>
              </a:rPr>
              <a:t> </a:t>
            </a:r>
            <a:r>
              <a:rPr lang="en-US" sz="1200" dirty="0" smtClean="0">
                <a:latin typeface="Arial"/>
                <a:ea typeface="Arial"/>
                <a:cs typeface="Arial"/>
                <a:sym typeface="Arial"/>
              </a:rPr>
              <a:t>CM?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aseline="0" dirty="0" smtClean="0">
                <a:latin typeface="Arial"/>
                <a:ea typeface="Arial"/>
                <a:cs typeface="Arial"/>
                <a:sym typeface="Arial"/>
              </a:rPr>
              <a:t>CM is based on o</a:t>
            </a:r>
            <a:r>
              <a:rPr lang="en-US" sz="1200" dirty="0" smtClean="0">
                <a:latin typeface="Arial"/>
                <a:ea typeface="Arial"/>
                <a:cs typeface="Arial"/>
                <a:sym typeface="Arial"/>
              </a:rPr>
              <a:t>perant</a:t>
            </a:r>
            <a:r>
              <a:rPr lang="en-US" sz="1200" baseline="0" dirty="0" smtClean="0">
                <a:latin typeface="Arial"/>
                <a:ea typeface="Arial"/>
                <a:cs typeface="Arial"/>
                <a:sym typeface="Arial"/>
              </a:rPr>
              <a:t> conditioning principles, which if you remember from high school state that the strength of a voluntary behavior is modified by reinforcement or punishment. CM differs from operant conditioning is that it does </a:t>
            </a:r>
            <a:r>
              <a:rPr lang="en-US" sz="1200" b="1" u="sng" baseline="0" dirty="0" smtClean="0">
                <a:latin typeface="Arial"/>
                <a:ea typeface="Arial"/>
                <a:cs typeface="Arial"/>
                <a:sym typeface="Arial"/>
              </a:rPr>
              <a:t>not</a:t>
            </a:r>
            <a:r>
              <a:rPr lang="en-US" sz="1200" baseline="0" dirty="0" smtClean="0">
                <a:latin typeface="Arial"/>
                <a:ea typeface="Arial"/>
                <a:cs typeface="Arial"/>
                <a:sym typeface="Arial"/>
              </a:rPr>
              <a:t> involve punishment. Simply reinforcement (positive) or no reinforcement (neutral or no change).</a:t>
            </a:r>
          </a:p>
          <a:p>
            <a:pPr marL="457200" marR="0" lvl="0" indent="-228600" algn="l" rtl="0">
              <a:lnSpc>
                <a:spcPct val="100000"/>
              </a:lnSpc>
              <a:spcBef>
                <a:spcPts val="0"/>
              </a:spcBef>
              <a:spcAft>
                <a:spcPts val="0"/>
              </a:spcAft>
              <a:buClr>
                <a:srgbClr val="000000"/>
              </a:buClr>
              <a:buSzPts val="1400"/>
              <a:buFont typeface="Arial"/>
              <a:buNone/>
            </a:pPr>
            <a:r>
              <a:rPr lang="en-US" sz="1200" baseline="0" dirty="0" err="1" smtClean="0">
                <a:latin typeface="Arial"/>
                <a:ea typeface="Arial"/>
                <a:cs typeface="Arial"/>
                <a:sym typeface="Arial"/>
              </a:rPr>
              <a:t>Operants</a:t>
            </a:r>
            <a:r>
              <a:rPr lang="en-US" sz="1200" baseline="0" dirty="0" smtClean="0">
                <a:latin typeface="Arial"/>
                <a:ea typeface="Arial"/>
                <a:cs typeface="Arial"/>
                <a:sym typeface="Arial"/>
              </a:rPr>
              <a:t> (behaviors that affect one’s environment – like reduction in substance use, abstinence, engagement in care) are conditioned to occur or not occur depending on consequences of that behavior (consequences in our case being reinforcements like money or gift cards).</a:t>
            </a:r>
          </a:p>
          <a:p>
            <a:pPr marL="457200" marR="0" lvl="0" indent="-228600" algn="l" rtl="0">
              <a:lnSpc>
                <a:spcPct val="100000"/>
              </a:lnSpc>
              <a:spcBef>
                <a:spcPts val="0"/>
              </a:spcBef>
              <a:spcAft>
                <a:spcPts val="0"/>
              </a:spcAft>
              <a:buClr>
                <a:srgbClr val="000000"/>
              </a:buClr>
              <a:buSzPts val="1400"/>
              <a:buFont typeface="Arial"/>
              <a:buNone/>
            </a:pPr>
            <a:r>
              <a:rPr lang="en-US" sz="1200" i="1" baseline="0" dirty="0" smtClean="0">
                <a:latin typeface="Arial"/>
                <a:ea typeface="Arial"/>
                <a:cs typeface="Arial"/>
                <a:sym typeface="Arial"/>
              </a:rPr>
              <a:t>(Then, refer to slide) </a:t>
            </a:r>
            <a:r>
              <a:rPr lang="en-US" sz="1200" baseline="0" dirty="0" smtClean="0">
                <a:latin typeface="Arial"/>
                <a:ea typeface="Arial"/>
                <a:cs typeface="Arial"/>
                <a:sym typeface="Arial"/>
              </a:rPr>
              <a:t>– “essential theory…”</a:t>
            </a:r>
          </a:p>
          <a:p>
            <a:pPr marL="457200" marR="0" lvl="0" indent="-228600" algn="l" rtl="0">
              <a:lnSpc>
                <a:spcPct val="100000"/>
              </a:lnSpc>
              <a:spcBef>
                <a:spcPts val="0"/>
              </a:spcBef>
              <a:spcAft>
                <a:spcPts val="0"/>
              </a:spcAft>
              <a:buClr>
                <a:srgbClr val="000000"/>
              </a:buClr>
              <a:buSzPts val="1400"/>
              <a:buFont typeface="Arial"/>
              <a:buNone/>
            </a:pPr>
            <a:r>
              <a:rPr lang="en-US" sz="1200" dirty="0" smtClean="0">
                <a:latin typeface="Arial"/>
                <a:ea typeface="Arial"/>
                <a:cs typeface="Arial"/>
                <a:sym typeface="Arial"/>
              </a:rPr>
              <a:t>Verification of behavior</a:t>
            </a:r>
            <a:r>
              <a:rPr lang="en-US" sz="1200" baseline="0" dirty="0" smtClean="0">
                <a:latin typeface="Arial"/>
                <a:ea typeface="Arial"/>
                <a:cs typeface="Arial"/>
                <a:sym typeface="Arial"/>
              </a:rPr>
              <a:t> (for instance, </a:t>
            </a:r>
            <a:r>
              <a:rPr lang="en-US" sz="1200" baseline="0" dirty="0" err="1" smtClean="0">
                <a:latin typeface="Arial"/>
                <a:ea typeface="Arial"/>
                <a:cs typeface="Arial"/>
                <a:sym typeface="Arial"/>
              </a:rPr>
              <a:t>neg</a:t>
            </a:r>
            <a:r>
              <a:rPr lang="en-US" sz="1200" baseline="0" dirty="0" smtClean="0">
                <a:latin typeface="Arial"/>
                <a:ea typeface="Arial"/>
                <a:cs typeface="Arial"/>
                <a:sym typeface="Arial"/>
              </a:rPr>
              <a:t> UDS for stimulants) </a:t>
            </a:r>
            <a:r>
              <a:rPr lang="en-US" sz="1200" dirty="0" smtClean="0">
                <a:latin typeface="Arial"/>
                <a:ea typeface="Arial"/>
                <a:cs typeface="Arial"/>
                <a:sym typeface="Arial"/>
              </a:rPr>
              <a:t>should be clear to the patient at time of initiation</a:t>
            </a:r>
            <a:r>
              <a:rPr lang="en-US" sz="1200" baseline="0" dirty="0" smtClean="0">
                <a:latin typeface="Arial"/>
                <a:ea typeface="Arial"/>
                <a:cs typeface="Arial"/>
                <a:sym typeface="Arial"/>
              </a:rPr>
              <a:t> into the program</a:t>
            </a:r>
            <a:endParaRPr lang="en-US" sz="1200" dirty="0" smtClean="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dirty="0" smtClean="0">
                <a:latin typeface="Arial"/>
                <a:cs typeface="Arial"/>
                <a:sym typeface="Arial"/>
              </a:rPr>
              <a:t>Reinforcement give</a:t>
            </a:r>
            <a:r>
              <a:rPr lang="en-US" sz="1200" baseline="0" dirty="0" smtClean="0">
                <a:latin typeface="Arial"/>
                <a:cs typeface="Arial"/>
                <a:sym typeface="Arial"/>
              </a:rPr>
              <a:t>n as close to time of behavior as possible</a:t>
            </a:r>
          </a:p>
          <a:p>
            <a:pPr marL="457200" marR="0" lvl="0" indent="-228600" algn="l" rtl="0">
              <a:lnSpc>
                <a:spcPct val="100000"/>
              </a:lnSpc>
              <a:spcBef>
                <a:spcPts val="0"/>
              </a:spcBef>
              <a:spcAft>
                <a:spcPts val="0"/>
              </a:spcAft>
              <a:buClr>
                <a:srgbClr val="000000"/>
              </a:buClr>
              <a:buSzPts val="1400"/>
              <a:buFont typeface="Arial"/>
              <a:buNone/>
            </a:pPr>
            <a:r>
              <a:rPr lang="en-US" sz="1200" baseline="0" dirty="0" smtClean="0">
                <a:latin typeface="Arial"/>
                <a:cs typeface="Arial"/>
                <a:sym typeface="Arial"/>
              </a:rPr>
              <a:t>Magnitude of reinforcement should increase as the goal behavior continues to be met</a:t>
            </a:r>
          </a:p>
          <a:p>
            <a:pPr marL="457200" marR="0" lvl="0" indent="-228600" algn="l" rtl="0">
              <a:lnSpc>
                <a:spcPct val="100000"/>
              </a:lnSpc>
              <a:spcBef>
                <a:spcPts val="0"/>
              </a:spcBef>
              <a:spcAft>
                <a:spcPts val="0"/>
              </a:spcAft>
              <a:buClr>
                <a:srgbClr val="000000"/>
              </a:buClr>
              <a:buSzPts val="1400"/>
              <a:buFont typeface="Arial"/>
              <a:buNone/>
            </a:pPr>
            <a:endParaRPr lang="en-US" sz="1200" baseline="0" dirty="0" smtClean="0">
              <a:latin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baseline="0" dirty="0" smtClean="0">
                <a:latin typeface="Arial"/>
                <a:cs typeface="Arial"/>
                <a:sym typeface="Arial"/>
              </a:rPr>
              <a:t>ABCs – antecedent (anticipation of reinforcement with behavior), behavior, consequence (reinforcement or no reinforcement)</a:t>
            </a:r>
            <a:endParaRPr lang="en-US" dirty="0" smtClean="0"/>
          </a:p>
          <a:p>
            <a:pPr marL="457200" marR="0" lvl="0" indent="-228600" algn="l" rtl="0">
              <a:lnSpc>
                <a:spcPct val="100000"/>
              </a:lnSpc>
              <a:spcBef>
                <a:spcPts val="0"/>
              </a:spcBef>
              <a:spcAft>
                <a:spcPts val="0"/>
              </a:spcAft>
              <a:buClr>
                <a:srgbClr val="000000"/>
              </a:buClr>
              <a:buSzPts val="1400"/>
              <a:buFont typeface="Arial"/>
              <a:buNone/>
            </a:pPr>
            <a:endParaRPr lang="en-US" sz="1200" baseline="0" dirty="0" smtClean="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lang="en-US" sz="1200" baseline="0" dirty="0" smtClean="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baseline="0" dirty="0" smtClean="0">
                <a:latin typeface="Arial"/>
                <a:ea typeface="Arial"/>
                <a:cs typeface="Arial"/>
                <a:sym typeface="Arial"/>
              </a:rPr>
              <a:t>(distinct from classical conditioning or Pavlovian conditioning – which assign value to previously </a:t>
            </a:r>
            <a:r>
              <a:rPr lang="en-US" sz="1200" baseline="0" dirty="0" err="1" smtClean="0">
                <a:latin typeface="Arial"/>
                <a:ea typeface="Arial"/>
                <a:cs typeface="Arial"/>
                <a:sym typeface="Arial"/>
              </a:rPr>
              <a:t>innoculous</a:t>
            </a:r>
            <a:r>
              <a:rPr lang="en-US" sz="1200" baseline="0" dirty="0" smtClean="0">
                <a:latin typeface="Arial"/>
                <a:ea typeface="Arial"/>
                <a:cs typeface="Arial"/>
                <a:sym typeface="Arial"/>
              </a:rPr>
              <a:t> stimuli</a:t>
            </a:r>
          </a:p>
          <a:p>
            <a:pPr marL="457200" marR="0" lvl="0" indent="-228600" algn="l" rtl="0">
              <a:lnSpc>
                <a:spcPct val="100000"/>
              </a:lnSpc>
              <a:spcBef>
                <a:spcPts val="0"/>
              </a:spcBef>
              <a:spcAft>
                <a:spcPts val="0"/>
              </a:spcAft>
              <a:buClr>
                <a:srgbClr val="000000"/>
              </a:buClr>
              <a:buSzPts val="1400"/>
              <a:buFont typeface="Arial"/>
              <a:buNone/>
            </a:pPr>
            <a:endParaRPr sz="1200"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dirty="0">
                <a:latin typeface="Arial"/>
                <a:ea typeface="Arial"/>
                <a:cs typeface="Arial"/>
                <a:sym typeface="Arial"/>
              </a:rPr>
              <a:t> </a:t>
            </a:r>
            <a:endParaRPr dirty="0"/>
          </a:p>
          <a:p>
            <a:pPr marL="457200" marR="0" lvl="0" indent="-228600" algn="l" rtl="0">
              <a:lnSpc>
                <a:spcPct val="100000"/>
              </a:lnSpc>
              <a:spcBef>
                <a:spcPts val="0"/>
              </a:spcBef>
              <a:spcAft>
                <a:spcPts val="0"/>
              </a:spcAft>
              <a:buClr>
                <a:schemeClr val="dk1"/>
              </a:buClr>
              <a:buSzPts val="1400"/>
              <a:buFont typeface="Calibri"/>
              <a:buNone/>
            </a:pPr>
            <a:endParaRPr dirty="0"/>
          </a:p>
        </p:txBody>
      </p:sp>
      <p:sp>
        <p:nvSpPr>
          <p:cNvPr id="286" name="Google Shape;28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5536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This is</a:t>
            </a:r>
            <a:r>
              <a:rPr lang="en-US" baseline="0" dirty="0" smtClean="0"/>
              <a:t> a 2021 open access study published by researchers from across </a:t>
            </a:r>
            <a:r>
              <a:rPr lang="en-US" baseline="0" dirty="0" err="1" smtClean="0"/>
              <a:t>europe</a:t>
            </a:r>
            <a:r>
              <a:rPr lang="en-US" baseline="0" dirty="0" smtClean="0"/>
              <a:t>. It’s the </a:t>
            </a:r>
            <a:r>
              <a:rPr lang="en-US" dirty="0" smtClean="0"/>
              <a:t>first to relate </a:t>
            </a:r>
            <a:r>
              <a:rPr lang="en-US" b="1" dirty="0" smtClean="0"/>
              <a:t>human</a:t>
            </a:r>
            <a:r>
              <a:rPr lang="en-US" dirty="0" smtClean="0"/>
              <a:t> reward processing specifically to the ventral striatum,</a:t>
            </a:r>
            <a:r>
              <a:rPr lang="en-US" baseline="0" dirty="0" smtClean="0"/>
              <a:t> which is a part of the brain that </a:t>
            </a:r>
            <a:r>
              <a:rPr lang="en-US" dirty="0" smtClean="0"/>
              <a:t>coordinates</a:t>
            </a:r>
            <a:r>
              <a:rPr lang="en-US" baseline="0" dirty="0" smtClean="0"/>
              <a:t> multiple aspects of cognition (including motor and action planning, decision-making, motivation, reward perception, and reinforcement learning). The ventral striatum receives fibers from dopamine rich areas in the midbrain, which is a primary component of the reward system and is highly impacted by stimulant use.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They looked at fMRI studies and found that the ventral </a:t>
            </a:r>
            <a:r>
              <a:rPr lang="en-US" baseline="0" dirty="0" err="1" smtClean="0"/>
              <a:t>striatrum</a:t>
            </a:r>
            <a:r>
              <a:rPr lang="en-US" baseline="0" dirty="0" smtClean="0"/>
              <a:t> in particular lights up with BOTH reward anticipation AND reward delivery.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r>
              <a:rPr lang="en-US" baseline="0" dirty="0" smtClean="0"/>
              <a:t>I include this here </a:t>
            </a:r>
            <a:r>
              <a:rPr lang="en-US" baseline="0" dirty="0" err="1" smtClean="0"/>
              <a:t>bc</a:t>
            </a:r>
            <a:r>
              <a:rPr lang="en-US" baseline="0" dirty="0" smtClean="0"/>
              <a:t> understanding the neuroscience behind reward is really important in conceptualizing why contingency management works to essentially retrain the brain to experience reward or pleasure if you will from positive activities and behaviors in recovery. People who use drugs and especially those in early remission (from stimulants in particular) have a relative depletion of dopamine. CM can be beneficial in retraining those dopamine reward pathways to respond to goal behaviors. And this is in fact what we see in these fMRI studies.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1455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B016E99B-283A-8242-AE8C-51966A909EAD}" type="slidenum">
              <a:rPr lang="en-US" sz="1100"/>
              <a:pPr eaLnBrk="1" hangingPunct="1">
                <a:defRPr/>
              </a:pPr>
              <a:t>29</a:t>
            </a:fld>
            <a:endParaRPr lang="en-US" sz="110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With contingency management mention drug courts  and appointment intervals</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774901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Our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objectives today</a:t>
            </a:r>
            <a:r>
              <a:rPr lang="en-US" sz="1200" kern="1200" baseline="0" dirty="0" smtClean="0">
                <a:solidFill>
                  <a:schemeClr val="tx1"/>
                </a:solidFill>
                <a:effectLst/>
                <a:latin typeface="+mn-lt"/>
                <a:ea typeface="+mn-ea"/>
                <a:cs typeface="+mn-cs"/>
              </a:rPr>
              <a:t> are to </a:t>
            </a:r>
          </a:p>
          <a:p>
            <a:pPr lvl="0"/>
            <a:r>
              <a:rPr lang="en-US" sz="1200" kern="1200" dirty="0" smtClean="0">
                <a:solidFill>
                  <a:schemeClr val="tx1"/>
                </a:solidFill>
                <a:effectLst/>
                <a:latin typeface="+mn-lt"/>
                <a:ea typeface="+mn-ea"/>
                <a:cs typeface="+mn-cs"/>
              </a:rPr>
              <a:t>Understand </a:t>
            </a:r>
            <a:r>
              <a:rPr lang="en-US" sz="1200" kern="1200" dirty="0" smtClean="0">
                <a:solidFill>
                  <a:schemeClr val="tx1"/>
                </a:solidFill>
                <a:effectLst/>
                <a:latin typeface="+mn-lt"/>
                <a:ea typeface="+mn-ea"/>
                <a:cs typeface="+mn-cs"/>
              </a:rPr>
              <a:t>how and why people use </a:t>
            </a:r>
            <a:r>
              <a:rPr lang="en-US" sz="1200" kern="1200" dirty="0" smtClean="0">
                <a:solidFill>
                  <a:schemeClr val="tx1"/>
                </a:solidFill>
                <a:effectLst/>
                <a:latin typeface="+mn-lt"/>
                <a:ea typeface="+mn-ea"/>
                <a:cs typeface="+mn-cs"/>
              </a:rPr>
              <a:t>stimulants (focusing on cocaine and methamphetamine</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we’ll</a:t>
            </a:r>
            <a:r>
              <a:rPr lang="en-US" sz="1200" kern="1200" baseline="0" dirty="0" smtClean="0">
                <a:solidFill>
                  <a:schemeClr val="tx1"/>
                </a:solidFill>
                <a:effectLst/>
                <a:latin typeface="+mn-lt"/>
                <a:ea typeface="+mn-ea"/>
                <a:cs typeface="+mn-cs"/>
              </a:rPr>
              <a:t> talk through the </a:t>
            </a:r>
            <a:r>
              <a:rPr lang="en-US" sz="1200" kern="1200" dirty="0" smtClean="0">
                <a:solidFill>
                  <a:schemeClr val="tx1"/>
                </a:solidFill>
                <a:effectLst/>
                <a:latin typeface="+mn-lt"/>
                <a:ea typeface="+mn-ea"/>
                <a:cs typeface="+mn-cs"/>
              </a:rPr>
              <a:t>medical complications of stimulant</a:t>
            </a:r>
            <a:r>
              <a:rPr lang="en-US" sz="1200" kern="1200" baseline="0" dirty="0" smtClean="0">
                <a:solidFill>
                  <a:schemeClr val="tx1"/>
                </a:solidFill>
                <a:effectLst/>
                <a:latin typeface="+mn-lt"/>
                <a:ea typeface="+mn-ea"/>
                <a:cs typeface="+mn-cs"/>
              </a:rPr>
              <a:t> use</a:t>
            </a:r>
            <a:r>
              <a:rPr lang="en-US" sz="1200" kern="1200" dirty="0" smtClean="0">
                <a:solidFill>
                  <a:schemeClr val="tx1"/>
                </a:solidFill>
                <a:effectLst/>
                <a:latin typeface="+mn-lt"/>
                <a:ea typeface="+mn-ea"/>
                <a:cs typeface="+mn-cs"/>
              </a:rPr>
              <a:t>, current treatment</a:t>
            </a:r>
            <a:r>
              <a:rPr lang="en-US" sz="1200" kern="1200" baseline="0" dirty="0" smtClean="0">
                <a:solidFill>
                  <a:schemeClr val="tx1"/>
                </a:solidFill>
                <a:effectLst/>
                <a:latin typeface="+mn-lt"/>
                <a:ea typeface="+mn-ea"/>
                <a:cs typeface="+mn-cs"/>
              </a:rPr>
              <a:t> options for stim use disorders and we’ll close by discussing </a:t>
            </a:r>
            <a:r>
              <a:rPr lang="en-US" sz="1200" kern="1200" dirty="0" smtClean="0">
                <a:solidFill>
                  <a:schemeClr val="tx1"/>
                </a:solidFill>
                <a:effectLst/>
                <a:latin typeface="+mn-lt"/>
                <a:ea typeface="+mn-ea"/>
                <a:cs typeface="+mn-cs"/>
              </a:rPr>
              <a:t>stimulant intoxication – also known as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overamping</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and techniques</a:t>
            </a:r>
            <a:r>
              <a:rPr lang="en-US" sz="1200" kern="1200" baseline="0" dirty="0" smtClean="0">
                <a:solidFill>
                  <a:schemeClr val="tx1"/>
                </a:solidFill>
                <a:effectLst/>
                <a:latin typeface="+mn-lt"/>
                <a:ea typeface="+mn-ea"/>
                <a:cs typeface="+mn-cs"/>
              </a:rPr>
              <a:t> to manage this.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3</a:t>
            </a:fld>
            <a:endParaRPr lang="en-US"/>
          </a:p>
        </p:txBody>
      </p:sp>
    </p:spTree>
    <p:extLst>
      <p:ext uri="{BB962C8B-B14F-4D97-AF65-F5344CB8AC3E}">
        <p14:creationId xmlns:p14="http://schemas.microsoft.com/office/powerpoint/2010/main" val="969552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Citation: </a:t>
            </a:r>
            <a:r>
              <a:rPr lang="en-US" sz="1200" b="0" i="0" u="none" strike="noStrike" cap="none">
                <a:solidFill>
                  <a:schemeClr val="dk1"/>
                </a:solidFill>
                <a:latin typeface="Arial"/>
                <a:ea typeface="Arial"/>
                <a:cs typeface="Arial"/>
                <a:sym typeface="Arial"/>
              </a:rPr>
              <a:t>Wood S, Sage JR, Shuman T, Anagnostaras SG. Psychostimulants and cognition: a continuum of behavioral and cognitive activation. Pharmacological Reviews. 2014 ;66(1):193-221. DOI: 10.1124/pr.112.007054.</a:t>
            </a:r>
            <a:endParaRPr/>
          </a:p>
          <a:p>
            <a:pPr marL="0" lvl="0" indent="0" algn="l" rtl="0">
              <a:lnSpc>
                <a:spcPct val="100000"/>
              </a:lnSpc>
              <a:spcBef>
                <a:spcPts val="0"/>
              </a:spcBef>
              <a:spcAft>
                <a:spcPts val="0"/>
              </a:spcAft>
              <a:buClr>
                <a:schemeClr val="dk1"/>
              </a:buClr>
              <a:buSzPts val="1400"/>
              <a:buFont typeface="Arial"/>
              <a:buNone/>
            </a:pPr>
            <a:r>
              <a:rPr lang="en-US"/>
              <a:t>https://europepmc.org/article/pmc/pmc3880463</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449" name="Google Shape;44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9276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6289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smtClean="0">
                <a:latin typeface="Calibri" panose="020F0502020204030204" pitchFamily="34" charset="0"/>
                <a:ea typeface="Calibri" panose="020F0502020204030204" pitchFamily="34" charset="0"/>
                <a:cs typeface="Times New Roman" panose="02020603050405020304" pitchFamily="18" charset="0"/>
              </a:rPr>
              <a:t>When thinking</a:t>
            </a:r>
            <a:r>
              <a:rPr lang="en-US" sz="1200" b="0" baseline="0" dirty="0" smtClean="0">
                <a:latin typeface="Calibri" panose="020F0502020204030204" pitchFamily="34" charset="0"/>
                <a:ea typeface="Calibri" panose="020F0502020204030204" pitchFamily="34" charset="0"/>
                <a:cs typeface="Times New Roman" panose="02020603050405020304" pitchFamily="18" charset="0"/>
              </a:rPr>
              <a:t> about how to manage </a:t>
            </a:r>
            <a:r>
              <a:rPr lang="en-US" sz="1200" b="0" baseline="0" dirty="0" err="1" smtClean="0">
                <a:latin typeface="Calibri" panose="020F0502020204030204" pitchFamily="34" charset="0"/>
                <a:ea typeface="Calibri" panose="020F0502020204030204" pitchFamily="34" charset="0"/>
                <a:cs typeface="Times New Roman" panose="02020603050405020304" pitchFamily="18" charset="0"/>
              </a:rPr>
              <a:t>overamping</a:t>
            </a:r>
            <a:r>
              <a:rPr lang="en-US" sz="1200" b="0" baseline="0" dirty="0" smtClean="0">
                <a:latin typeface="Calibri" panose="020F0502020204030204" pitchFamily="34" charset="0"/>
                <a:ea typeface="Calibri" panose="020F0502020204030204" pitchFamily="34" charset="0"/>
                <a:cs typeface="Times New Roman" panose="02020603050405020304" pitchFamily="18" charset="0"/>
              </a:rPr>
              <a:t>, it depends on the severity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baseline="0" dirty="0" smtClean="0">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smtClean="0">
                <a:latin typeface="Calibri" panose="020F0502020204030204" pitchFamily="34" charset="0"/>
                <a:ea typeface="Calibri" panose="020F0502020204030204" pitchFamily="34" charset="0"/>
                <a:cs typeface="Times New Roman" panose="02020603050405020304" pitchFamily="18" charset="0"/>
              </a:rPr>
              <a:t>Ten Domains of De-escalation</a:t>
            </a:r>
            <a:r>
              <a:rPr lang="en-US" sz="1200" b="1" baseline="0" dirty="0" smtClean="0">
                <a:latin typeface="Calibri" panose="020F0502020204030204" pitchFamily="34" charset="0"/>
                <a:ea typeface="Calibri" panose="020F0502020204030204" pitchFamily="34" charset="0"/>
                <a:cs typeface="Times New Roman" panose="02020603050405020304" pitchFamily="18" charset="0"/>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solidFill>
                  <a:srgbClr val="212121"/>
                </a:solidFill>
                <a:latin typeface="Segoe UI"/>
                <a:ea typeface="Times New Roman" panose="02020603050405020304" pitchFamily="18" charset="0"/>
                <a:cs typeface="Times New Roman" panose="02020603050405020304" pitchFamily="18" charset="0"/>
              </a:rPr>
              <a:t>Richmond JS, Berlin JS, </a:t>
            </a:r>
            <a:r>
              <a:rPr lang="en-US" sz="1200" dirty="0" err="1" smtClean="0">
                <a:solidFill>
                  <a:srgbClr val="212121"/>
                </a:solidFill>
                <a:latin typeface="Segoe UI"/>
                <a:ea typeface="Times New Roman" panose="02020603050405020304" pitchFamily="18" charset="0"/>
                <a:cs typeface="Times New Roman" panose="02020603050405020304" pitchFamily="18" charset="0"/>
              </a:rPr>
              <a:t>Fishkind</a:t>
            </a:r>
            <a:r>
              <a:rPr lang="en-US" sz="1200" dirty="0" smtClean="0">
                <a:solidFill>
                  <a:srgbClr val="212121"/>
                </a:solidFill>
                <a:latin typeface="Segoe UI"/>
                <a:ea typeface="Times New Roman" panose="02020603050405020304" pitchFamily="18" charset="0"/>
                <a:cs typeface="Times New Roman" panose="02020603050405020304" pitchFamily="18" charset="0"/>
              </a:rPr>
              <a:t> AB, et al. Verbal De-escalation of the Agitated Patient: Consensus Statement of the American Association for Emergency Psychiatry Project BETA De-escalation Workgroup. </a:t>
            </a:r>
            <a:r>
              <a:rPr lang="en-US" sz="1200" i="1" dirty="0" smtClean="0">
                <a:solidFill>
                  <a:srgbClr val="212121"/>
                </a:solidFill>
                <a:latin typeface="Segoe UI"/>
                <a:ea typeface="Times New Roman" panose="02020603050405020304" pitchFamily="18" charset="0"/>
                <a:cs typeface="Times New Roman" panose="02020603050405020304" pitchFamily="18" charset="0"/>
              </a:rPr>
              <a:t>West J </a:t>
            </a:r>
            <a:r>
              <a:rPr lang="en-US" sz="1200" i="1" dirty="0" err="1" smtClean="0">
                <a:solidFill>
                  <a:srgbClr val="212121"/>
                </a:solidFill>
                <a:latin typeface="Segoe UI"/>
                <a:ea typeface="Times New Roman" panose="02020603050405020304" pitchFamily="18" charset="0"/>
                <a:cs typeface="Times New Roman" panose="02020603050405020304" pitchFamily="18" charset="0"/>
              </a:rPr>
              <a:t>Emerg</a:t>
            </a:r>
            <a:r>
              <a:rPr lang="en-US" sz="1200" i="1" dirty="0" smtClean="0">
                <a:solidFill>
                  <a:srgbClr val="212121"/>
                </a:solidFill>
                <a:latin typeface="Segoe UI"/>
                <a:ea typeface="Times New Roman" panose="02020603050405020304" pitchFamily="18" charset="0"/>
                <a:cs typeface="Times New Roman" panose="02020603050405020304" pitchFamily="18" charset="0"/>
              </a:rPr>
              <a:t> Med</a:t>
            </a:r>
            <a:r>
              <a:rPr lang="en-US" sz="1200" dirty="0" smtClean="0">
                <a:solidFill>
                  <a:srgbClr val="212121"/>
                </a:solidFill>
                <a:latin typeface="Segoe UI"/>
                <a:ea typeface="Times New Roman" panose="02020603050405020304" pitchFamily="18" charset="0"/>
                <a:cs typeface="Times New Roman" panose="02020603050405020304" pitchFamily="18" charset="0"/>
              </a:rPr>
              <a:t>. 2012;13(1):17-25. </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114300" marR="0" indent="-114300">
              <a:spcBef>
                <a:spcPts val="0"/>
              </a:spcBef>
              <a:spcAft>
                <a:spcPts val="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1. Respect personal space </a:t>
            </a:r>
          </a:p>
          <a:p>
            <a:pPr marL="114300" marR="0" indent="-114300">
              <a:spcBef>
                <a:spcPts val="0"/>
              </a:spcBef>
              <a:spcAft>
                <a:spcPts val="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2. Do not be provocative </a:t>
            </a:r>
          </a:p>
          <a:p>
            <a:pPr marL="114300" marR="0" indent="-114300">
              <a:spcBef>
                <a:spcPts val="0"/>
              </a:spcBef>
              <a:spcAft>
                <a:spcPts val="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3. Establish verbal contact </a:t>
            </a:r>
          </a:p>
          <a:p>
            <a:pPr marL="114300" marR="0" indent="-114300">
              <a:spcBef>
                <a:spcPts val="0"/>
              </a:spcBef>
              <a:spcAft>
                <a:spcPts val="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4. Be concise </a:t>
            </a:r>
          </a:p>
          <a:p>
            <a:pPr marL="114300" marR="0" indent="-114300">
              <a:spcBef>
                <a:spcPts val="0"/>
              </a:spcBef>
              <a:spcAft>
                <a:spcPts val="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5. Identify wants and feelings </a:t>
            </a:r>
          </a:p>
          <a:p>
            <a:pPr marL="114300" marR="0" indent="-114300">
              <a:spcBef>
                <a:spcPts val="0"/>
              </a:spcBef>
              <a:spcAft>
                <a:spcPts val="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6. Listen actively; respond appropriately</a:t>
            </a:r>
          </a:p>
          <a:p>
            <a:pPr marL="114300" marR="0" indent="-114300">
              <a:spcBef>
                <a:spcPts val="0"/>
              </a:spcBef>
              <a:spcAft>
                <a:spcPts val="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7. Agree or agree to disagree </a:t>
            </a:r>
          </a:p>
          <a:p>
            <a:pPr marL="114300" marR="0" indent="-114300">
              <a:spcBef>
                <a:spcPts val="0"/>
              </a:spcBef>
              <a:spcAft>
                <a:spcPts val="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8. Lay down the law and set clear limits </a:t>
            </a:r>
          </a:p>
          <a:p>
            <a:pPr marL="114300" marR="0" indent="-114300">
              <a:spcBef>
                <a:spcPts val="0"/>
              </a:spcBef>
              <a:spcAft>
                <a:spcPts val="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9. Offer choices and optimism </a:t>
            </a:r>
          </a:p>
          <a:p>
            <a:pPr marL="114300" marR="0" indent="-114300">
              <a:spcBef>
                <a:spcPts val="0"/>
              </a:spcBef>
              <a:spcAft>
                <a:spcPts val="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10. Debrief the patient and staff.</a:t>
            </a:r>
          </a:p>
          <a:p>
            <a:pPr marL="0" lvl="0" indent="0" algn="l" rtl="0">
              <a:lnSpc>
                <a:spcPct val="100000"/>
              </a:lnSpc>
              <a:spcBef>
                <a:spcPts val="0"/>
              </a:spcBef>
              <a:spcAft>
                <a:spcPts val="0"/>
              </a:spcAft>
              <a:buClr>
                <a:schemeClr val="dk1"/>
              </a:buClr>
              <a:buSzPts val="1400"/>
              <a:buFont typeface="Calibri"/>
              <a:buNone/>
            </a:pPr>
            <a:endParaRPr dirty="0"/>
          </a:p>
        </p:txBody>
      </p:sp>
      <p:sp>
        <p:nvSpPr>
          <p:cNvPr id="487" name="Google Shape;48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3414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This is</a:t>
            </a:r>
            <a:r>
              <a:rPr lang="en-US" sz="1200" b="0" i="0" u="none" strike="noStrike" kern="1200" baseline="0" dirty="0" smtClean="0">
                <a:solidFill>
                  <a:schemeClr val="tx1"/>
                </a:solidFill>
                <a:effectLst/>
                <a:latin typeface="+mn-lt"/>
                <a:ea typeface="+mn-ea"/>
                <a:cs typeface="+mn-cs"/>
              </a:rPr>
              <a:t> a picture of the START Clinic at BMC.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START, we </a:t>
            </a:r>
            <a:r>
              <a:rPr lang="en-US" sz="1200" b="0" i="0" u="none" strike="noStrike" kern="1200" baseline="0" dirty="0" smtClean="0">
                <a:solidFill>
                  <a:schemeClr val="tx1"/>
                </a:solidFill>
                <a:effectLst/>
                <a:latin typeface="+mn-lt"/>
                <a:ea typeface="+mn-ea"/>
                <a:cs typeface="+mn-cs"/>
              </a:rPr>
              <a:t>maintain our cool down space on one side of our group room. </a:t>
            </a:r>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Our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cool down space is</a:t>
            </a:r>
            <a:r>
              <a:rPr lang="en-US" sz="1200" b="0" i="0" u="none" strike="noStrike" kern="1200" baseline="0" dirty="0" smtClean="0">
                <a:solidFill>
                  <a:schemeClr val="tx1"/>
                </a:solidFill>
                <a:effectLst/>
                <a:latin typeface="+mn-lt"/>
                <a:ea typeface="+mn-ea"/>
                <a:cs typeface="+mn-cs"/>
              </a:rPr>
              <a:t> for</a:t>
            </a:r>
            <a:r>
              <a:rPr lang="en-US" sz="1200" b="0" i="0" u="none" strike="noStrike" kern="1200" dirty="0" smtClean="0">
                <a:solidFill>
                  <a:schemeClr val="tx1"/>
                </a:solidFill>
                <a:effectLst/>
                <a:latin typeface="+mn-lt"/>
                <a:ea typeface="+mn-ea"/>
                <a:cs typeface="+mn-cs"/>
              </a:rPr>
              <a:t> patients who come in with symptoms of </a:t>
            </a:r>
            <a:r>
              <a:rPr lang="en-US" sz="1200" b="0" i="0" u="none" strike="noStrike" kern="1200" dirty="0" err="1" smtClean="0">
                <a:solidFill>
                  <a:schemeClr val="tx1"/>
                </a:solidFill>
                <a:effectLst/>
                <a:latin typeface="+mn-lt"/>
                <a:ea typeface="+mn-ea"/>
                <a:cs typeface="+mn-cs"/>
              </a:rPr>
              <a:t>overamping</a:t>
            </a:r>
            <a:r>
              <a:rPr lang="en-US" sz="1200" b="0" i="0" u="none" strike="noStrike" kern="1200" dirty="0" smtClean="0">
                <a:solidFill>
                  <a:schemeClr val="tx1"/>
                </a:solidFill>
                <a:effectLst/>
                <a:latin typeface="+mn-lt"/>
                <a:ea typeface="+mn-ea"/>
                <a:cs typeface="+mn-cs"/>
              </a:rPr>
              <a:t>.</a:t>
            </a:r>
            <a:endParaRPr lang="en-US" b="0" dirty="0" smtClean="0">
              <a:effectLst/>
            </a:endParaRPr>
          </a:p>
          <a:p>
            <a:pPr rtl="0"/>
            <a:r>
              <a:rPr lang="en-US" sz="1200" b="0" i="0" u="none" strike="noStrike" kern="1200" dirty="0" smtClean="0">
                <a:solidFill>
                  <a:schemeClr val="tx1"/>
                </a:solidFill>
                <a:effectLst/>
                <a:latin typeface="+mn-lt"/>
                <a:ea typeface="+mn-ea"/>
                <a:cs typeface="+mn-cs"/>
              </a:rPr>
              <a:t>Our staff (from the front desk, to our</a:t>
            </a:r>
            <a:r>
              <a:rPr lang="en-US" sz="1200" b="0" i="0" u="none" strike="noStrike" kern="1200" baseline="0" dirty="0" smtClean="0">
                <a:solidFill>
                  <a:schemeClr val="tx1"/>
                </a:solidFill>
                <a:effectLst/>
                <a:latin typeface="+mn-lt"/>
                <a:ea typeface="+mn-ea"/>
                <a:cs typeface="+mn-cs"/>
              </a:rPr>
              <a:t> medical assistants</a:t>
            </a:r>
            <a:r>
              <a:rPr lang="en-US" sz="1200" b="0" i="0" u="none" strike="noStrike" kern="1200" dirty="0" smtClean="0">
                <a:solidFill>
                  <a:schemeClr val="tx1"/>
                </a:solidFill>
                <a:effectLst/>
                <a:latin typeface="+mn-lt"/>
                <a:ea typeface="+mn-ea"/>
                <a:cs typeface="+mn-cs"/>
              </a:rPr>
              <a:t>, nurses, and providers) have been trained in de-escalation. And this cool down space offers a place for patients to sleep and eat/hydrate</a:t>
            </a:r>
            <a:r>
              <a:rPr lang="en-US" sz="1200" b="0" i="0" u="none" strike="noStrike" kern="1200" baseline="0" dirty="0" smtClean="0">
                <a:solidFill>
                  <a:schemeClr val="tx1"/>
                </a:solidFill>
                <a:effectLst/>
                <a:latin typeface="+mn-lt"/>
                <a:ea typeface="+mn-ea"/>
                <a:cs typeface="+mn-cs"/>
              </a:rPr>
              <a:t> with the g</a:t>
            </a:r>
            <a:r>
              <a:rPr lang="en-US" sz="1200" b="0" i="0" u="none" strike="noStrike" kern="1200" dirty="0" smtClean="0">
                <a:solidFill>
                  <a:schemeClr val="tx1"/>
                </a:solidFill>
                <a:effectLst/>
                <a:latin typeface="+mn-lt"/>
                <a:ea typeface="+mn-ea"/>
                <a:cs typeface="+mn-cs"/>
              </a:rPr>
              <a:t>oal to eliminate the need to call public safety, to increase trust and engagement with START staff, and ultimately to decrease ED visits,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hospital admissions and health system costs related to stimulant use.</a:t>
            </a:r>
          </a:p>
          <a:p>
            <a:endParaRPr lang="en-US" dirty="0" smtClean="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dirty="0" smtClean="0">
                <a:solidFill>
                  <a:schemeClr val="tx1"/>
                </a:solidFill>
                <a:effectLst/>
                <a:latin typeface="Calibri"/>
                <a:ea typeface="Calibri"/>
                <a:cs typeface="Calibri"/>
                <a:sym typeface="Calibri"/>
              </a:rPr>
              <a:t>In recognition that space in most places of care is in short supply, including our clinic space, this can equally as well be done in an exam room if available, without a dedicated cot, etc. turn off the lights, get some snacks and water. Let the rest. Would be good to invest in low cost cot or floor mat so can have a place other than exam table for patients to rest if needed. </a:t>
            </a:r>
          </a:p>
          <a:p>
            <a:endParaRPr lang="en-US" dirty="0"/>
          </a:p>
        </p:txBody>
      </p:sp>
      <p:sp>
        <p:nvSpPr>
          <p:cNvPr id="4" name="Slide Number Placeholder 3"/>
          <p:cNvSpPr>
            <a:spLocks noGrp="1"/>
          </p:cNvSpPr>
          <p:nvPr>
            <p:ph type="sldNum" sz="quarter" idx="10"/>
          </p:nvPr>
        </p:nvSpPr>
        <p:spPr/>
        <p:txBody>
          <a:bodyPr/>
          <a:lstStyle/>
          <a:p>
            <a:fld id="{F68AD3A3-876A-4A8D-AB44-7A78804910D7}" type="slidenum">
              <a:rPr lang="en-US" smtClean="0"/>
              <a:t>34</a:t>
            </a:fld>
            <a:endParaRPr lang="en-US"/>
          </a:p>
        </p:txBody>
      </p:sp>
    </p:spTree>
    <p:extLst>
      <p:ext uri="{BB962C8B-B14F-4D97-AF65-F5344CB8AC3E}">
        <p14:creationId xmlns:p14="http://schemas.microsoft.com/office/powerpoint/2010/main" val="4068540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I’m going to talk briefly about harm reduction measures for people who use stimulants. And will then talk about the START Clinic. As far as overdose prevention, an important to know is that nearly every substance on the street here is adulterated with fentanyl. When people use cocaine for instance, it will likely also have fentanyl it in. So, naloxone (more commonly known as </a:t>
            </a:r>
            <a:r>
              <a:rPr lang="en-US" dirty="0" err="1"/>
              <a:t>narcan</a:t>
            </a:r>
            <a:r>
              <a:rPr lang="en-US" dirty="0"/>
              <a:t>) is just as a important as in people whose primary substance use is w/opiates. We talk about not using alone if possible, even if someone else in the house who may not be using but who knows they are and can check on them periodically. One tool people can use is fentanyl strips - here on the right, which test the drug supply for the presence of fentanyl. We tell folks to use with caution </a:t>
            </a:r>
            <a:r>
              <a:rPr lang="en-US" dirty="0" err="1"/>
              <a:t>bc</a:t>
            </a:r>
            <a:r>
              <a:rPr lang="en-US" dirty="0"/>
              <a:t> these strips don’t tell us how much fentanyl is in the drug and don’t necessarily detect all the potential analogs of fentanyl, like the more potent </a:t>
            </a:r>
            <a:r>
              <a:rPr lang="en-US" dirty="0" err="1"/>
              <a:t>carfentanil</a:t>
            </a:r>
            <a:r>
              <a:rPr lang="en-US" dirty="0"/>
              <a:t>.</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495" name="Google Shape;49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3773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In terms of disease prevention - as a provider, it’s important to screen for STIs and other infectious diseases at a frequency based on their risk exposure. </a:t>
            </a:r>
            <a:endParaRPr lang="en-US" dirty="0" smtClean="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We also see high rates of </a:t>
            </a:r>
            <a:r>
              <a:rPr lang="en-US" i="1" dirty="0"/>
              <a:t>rectal </a:t>
            </a:r>
            <a:r>
              <a:rPr lang="en-US" dirty="0"/>
              <a:t>stimulant use during sex </a:t>
            </a:r>
            <a:r>
              <a:rPr lang="en-US" baseline="0" dirty="0" smtClean="0"/>
              <a:t>typically in the setting of </a:t>
            </a:r>
            <a:r>
              <a:rPr lang="en-US" baseline="0" dirty="0" err="1" smtClean="0"/>
              <a:t>chemsex</a:t>
            </a:r>
            <a:r>
              <a:rPr lang="en-US" baseline="0" dirty="0" smtClean="0"/>
              <a:t>. </a:t>
            </a:r>
            <a:r>
              <a:rPr lang="en-US" dirty="0" smtClean="0"/>
              <a:t>We </a:t>
            </a:r>
            <a:r>
              <a:rPr lang="en-US" dirty="0"/>
              <a:t>see this particularly in MSM who use methamphetamine - so using/receiving meth rectally, then having receptive anal sex. This route of use is associated with increased risk for HIV transmission. Making </a:t>
            </a:r>
            <a:r>
              <a:rPr lang="en-US" dirty="0" smtClean="0"/>
              <a:t>sure people </a:t>
            </a:r>
            <a:r>
              <a:rPr lang="en-US" dirty="0"/>
              <a:t>are talking with partners about their HIV status. It is absolutely essential for us as providers to learn about and feel comfortable prescribing </a:t>
            </a:r>
            <a:r>
              <a:rPr lang="en-US" dirty="0" err="1"/>
              <a:t>PrEP</a:t>
            </a:r>
            <a:r>
              <a:rPr lang="en-US" dirty="0"/>
              <a:t> (pre-) and PEP (post-). </a:t>
            </a:r>
            <a:r>
              <a:rPr lang="en-US" dirty="0" smtClean="0"/>
              <a:t>And </a:t>
            </a:r>
            <a:r>
              <a:rPr lang="en-US" dirty="0"/>
              <a:t>then of course making sure relevant immunizations are up to date</a:t>
            </a:r>
            <a:r>
              <a:rPr lang="en-US" dirty="0" smtClean="0"/>
              <a:t>.</a:t>
            </a:r>
          </a:p>
          <a:p>
            <a:pPr marL="0" lvl="0" indent="0" algn="l" rtl="0">
              <a:lnSpc>
                <a:spcPct val="100000"/>
              </a:lnSpc>
              <a:spcBef>
                <a:spcPts val="0"/>
              </a:spcBef>
              <a:spcAft>
                <a:spcPts val="0"/>
              </a:spcAft>
              <a:buClr>
                <a:schemeClr val="dk1"/>
              </a:buClr>
              <a:buSzPts val="1400"/>
              <a:buFont typeface="Calibri"/>
              <a:buNone/>
            </a:pPr>
            <a:endParaRPr lang="en-US" dirty="0" smtClean="0"/>
          </a:p>
          <a:p>
            <a:pPr marL="0" lvl="0" indent="0" algn="l" rtl="0">
              <a:lnSpc>
                <a:spcPct val="100000"/>
              </a:lnSpc>
              <a:spcBef>
                <a:spcPts val="0"/>
              </a:spcBef>
              <a:spcAft>
                <a:spcPts val="0"/>
              </a:spcAft>
              <a:buClr>
                <a:schemeClr val="dk1"/>
              </a:buClr>
              <a:buSzPts val="1400"/>
              <a:buFont typeface="Calibri"/>
              <a:buNone/>
            </a:pPr>
            <a:r>
              <a:rPr lang="en-US" b="1" dirty="0" smtClean="0"/>
              <a:t>Screening</a:t>
            </a:r>
            <a:r>
              <a:rPr lang="en-US" b="1" baseline="0" dirty="0" smtClean="0"/>
              <a:t> questions for </a:t>
            </a:r>
            <a:r>
              <a:rPr lang="en-US" b="1" baseline="0" dirty="0" err="1" smtClean="0"/>
              <a:t>chemsex</a:t>
            </a:r>
            <a:r>
              <a:rPr lang="en-US" b="1" baseline="0" dirty="0" smtClean="0"/>
              <a:t>:</a:t>
            </a:r>
          </a:p>
          <a:p>
            <a:pPr marL="0" lvl="0" indent="0" algn="l" rtl="0">
              <a:lnSpc>
                <a:spcPct val="100000"/>
              </a:lnSpc>
              <a:spcBef>
                <a:spcPts val="0"/>
              </a:spcBef>
              <a:spcAft>
                <a:spcPts val="0"/>
              </a:spcAft>
              <a:buSzPts val="2800"/>
              <a:buNone/>
            </a:pPr>
            <a:r>
              <a:rPr lang="en-US" dirty="0" smtClean="0"/>
              <a:t>Have you used drugs before/during sex in the last 6 months? </a:t>
            </a:r>
          </a:p>
          <a:p>
            <a:pPr marL="0" lvl="0" indent="0" algn="l" rtl="0">
              <a:lnSpc>
                <a:spcPct val="100000"/>
              </a:lnSpc>
              <a:spcBef>
                <a:spcPts val="1000"/>
              </a:spcBef>
              <a:spcAft>
                <a:spcPts val="0"/>
              </a:spcAft>
              <a:buSzPts val="2800"/>
              <a:buNone/>
            </a:pPr>
            <a:r>
              <a:rPr lang="en-US" dirty="0" smtClean="0"/>
              <a:t>	If yes, what do you use and how? </a:t>
            </a:r>
          </a:p>
          <a:p>
            <a:pPr marL="0" lvl="0" indent="0" algn="l" rtl="0">
              <a:lnSpc>
                <a:spcPct val="100000"/>
              </a:lnSpc>
              <a:spcBef>
                <a:spcPts val="1000"/>
              </a:spcBef>
              <a:spcAft>
                <a:spcPts val="0"/>
              </a:spcAft>
              <a:buSzPts val="2800"/>
              <a:buNone/>
            </a:pPr>
            <a:r>
              <a:rPr lang="en-US" dirty="0" smtClean="0"/>
              <a:t>	How frequently do you use them? </a:t>
            </a:r>
            <a:br>
              <a:rPr lang="en-US" dirty="0" smtClean="0"/>
            </a:br>
            <a:r>
              <a:rPr lang="en-US" dirty="0" smtClean="0"/>
              <a:t>When was the last time you used drugs or alcohol to make sex more enjoyable? </a:t>
            </a:r>
          </a:p>
          <a:p>
            <a:pPr marL="0" lvl="0" indent="0" algn="l" rtl="0">
              <a:lnSpc>
                <a:spcPct val="100000"/>
              </a:lnSpc>
              <a:spcBef>
                <a:spcPts val="1000"/>
              </a:spcBef>
              <a:spcAft>
                <a:spcPts val="0"/>
              </a:spcAft>
              <a:buSzPts val="2800"/>
              <a:buNone/>
            </a:pPr>
            <a:r>
              <a:rPr lang="en-US" dirty="0" smtClean="0"/>
              <a:t>  	What kind of drugs did you use? </a:t>
            </a:r>
          </a:p>
          <a:p>
            <a:pPr marL="0" lvl="0" indent="0" algn="l" rtl="0">
              <a:lnSpc>
                <a:spcPct val="100000"/>
              </a:lnSpc>
              <a:spcBef>
                <a:spcPts val="1000"/>
              </a:spcBef>
              <a:spcAft>
                <a:spcPts val="0"/>
              </a:spcAft>
              <a:buSzPts val="2800"/>
              <a:buNone/>
            </a:pPr>
            <a:r>
              <a:rPr lang="en-US" dirty="0" smtClean="0"/>
              <a:t>When was the last time that you had sober sex?</a:t>
            </a:r>
            <a:endParaRPr dirty="0"/>
          </a:p>
        </p:txBody>
      </p:sp>
      <p:sp>
        <p:nvSpPr>
          <p:cNvPr id="502" name="Google Shape;50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5009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smtClean="0"/>
              <a:t>As far as stimulant specific self care, we know that stimulant use often occurs in binges. So talking with patients about planning ahead for their use is important.</a:t>
            </a:r>
          </a:p>
          <a:p>
            <a:pPr marL="0" lvl="0" indent="0" algn="l" rtl="0">
              <a:lnSpc>
                <a:spcPct val="100000"/>
              </a:lnSpc>
              <a:spcBef>
                <a:spcPts val="0"/>
              </a:spcBef>
              <a:spcAft>
                <a:spcPts val="0"/>
              </a:spcAft>
              <a:buSzPts val="1400"/>
              <a:buNone/>
            </a:pPr>
            <a:endParaRPr dirty="0"/>
          </a:p>
        </p:txBody>
      </p:sp>
      <p:sp>
        <p:nvSpPr>
          <p:cNvPr id="598" name="Google Shape;59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9225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00" name="Google Shape;60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122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4</a:t>
            </a:fld>
            <a:endParaRPr lang="en-US"/>
          </a:p>
        </p:txBody>
      </p:sp>
    </p:spTree>
    <p:extLst>
      <p:ext uri="{BB962C8B-B14F-4D97-AF65-F5344CB8AC3E}">
        <p14:creationId xmlns:p14="http://schemas.microsoft.com/office/powerpoint/2010/main" val="377592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fr-FR" sz="1200" b="0" i="0" u="none" strike="noStrike" cap="none" dirty="0" smtClean="0">
                <a:solidFill>
                  <a:srgbClr val="7F7F7F"/>
                </a:solidFill>
                <a:latin typeface="Arial"/>
                <a:ea typeface="Arial"/>
                <a:cs typeface="Arial"/>
                <a:sym typeface="Arial"/>
              </a:rPr>
              <a:t>(Harris, et al, 2003, </a:t>
            </a:r>
            <a:r>
              <a:rPr lang="fr-FR" sz="1200" b="0" i="0" u="none" strike="noStrike" cap="none" dirty="0" err="1" smtClean="0">
                <a:solidFill>
                  <a:srgbClr val="7F7F7F"/>
                </a:solidFill>
                <a:latin typeface="Arial"/>
                <a:ea typeface="Arial"/>
                <a:cs typeface="Arial"/>
                <a:sym typeface="Arial"/>
              </a:rPr>
              <a:t>Clinical</a:t>
            </a:r>
            <a:r>
              <a:rPr lang="fr-FR" sz="1200" b="0" i="0" u="none" strike="noStrike" cap="none" dirty="0" smtClean="0">
                <a:solidFill>
                  <a:srgbClr val="7F7F7F"/>
                </a:solidFill>
                <a:latin typeface="Arial"/>
                <a:ea typeface="Arial"/>
                <a:cs typeface="Arial"/>
                <a:sym typeface="Arial"/>
              </a:rPr>
              <a:t> </a:t>
            </a:r>
            <a:r>
              <a:rPr lang="fr-FR" sz="1200" b="0" i="0" u="none" strike="noStrike" cap="none" dirty="0" err="1" smtClean="0">
                <a:solidFill>
                  <a:srgbClr val="7F7F7F"/>
                </a:solidFill>
                <a:latin typeface="Arial"/>
                <a:ea typeface="Arial"/>
                <a:cs typeface="Arial"/>
                <a:sym typeface="Arial"/>
              </a:rPr>
              <a:t>Pharm</a:t>
            </a:r>
            <a:r>
              <a:rPr lang="fr-FR" sz="1200" b="0" i="0" u="none" strike="noStrike" cap="none" dirty="0" smtClean="0">
                <a:solidFill>
                  <a:srgbClr val="7F7F7F"/>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400"/>
              <a:buFont typeface="Arial"/>
              <a:buNone/>
            </a:pPr>
            <a:r>
              <a:rPr lang="fr-FR" sz="1200" b="0" i="0" u="none" strike="noStrike" cap="none" dirty="0" smtClean="0">
                <a:solidFill>
                  <a:srgbClr val="7F7F7F"/>
                </a:solidFill>
                <a:latin typeface="Arial"/>
                <a:ea typeface="Arial"/>
                <a:cs typeface="Arial"/>
                <a:sym typeface="Arial"/>
              </a:rPr>
              <a:t>(</a:t>
            </a:r>
            <a:r>
              <a:rPr lang="fr-FR" sz="1200" b="0" i="0" u="none" strike="noStrike" cap="none" dirty="0" err="1" smtClean="0">
                <a:solidFill>
                  <a:srgbClr val="7F7F7F"/>
                </a:solidFill>
                <a:latin typeface="Arial"/>
                <a:ea typeface="Arial"/>
                <a:cs typeface="Arial"/>
                <a:sym typeface="Arial"/>
              </a:rPr>
              <a:t>Hatsukami</a:t>
            </a:r>
            <a:r>
              <a:rPr lang="fr-FR" sz="1200" b="0" i="0" u="none" strike="noStrike" cap="none" dirty="0" smtClean="0">
                <a:solidFill>
                  <a:srgbClr val="7F7F7F"/>
                </a:solidFill>
                <a:latin typeface="Arial"/>
                <a:ea typeface="Arial"/>
                <a:cs typeface="Arial"/>
                <a:sym typeface="Arial"/>
              </a:rPr>
              <a:t>, 1996)</a:t>
            </a:r>
          </a:p>
          <a:p>
            <a:pPr marL="0" lvl="0" indent="0" algn="l" rtl="0">
              <a:lnSpc>
                <a:spcPct val="100000"/>
              </a:lnSpc>
              <a:spcBef>
                <a:spcPts val="0"/>
              </a:spcBef>
              <a:spcAft>
                <a:spcPts val="0"/>
              </a:spcAft>
              <a:buClr>
                <a:schemeClr val="dk1"/>
              </a:buClr>
              <a:buSzPts val="1400"/>
              <a:buFont typeface="Calibri"/>
              <a:buNone/>
            </a:pPr>
            <a:r>
              <a:rPr lang="en-US" dirty="0" smtClean="0"/>
              <a:t>Stimulants</a:t>
            </a:r>
            <a:r>
              <a:rPr lang="en-US" baseline="0" dirty="0" smtClean="0"/>
              <a:t> or psychostimulants are commonly called “uppers” and are drugs that increase activation of the central nervous system. </a:t>
            </a:r>
            <a:br>
              <a:rPr lang="en-US" baseline="0" dirty="0" smtClean="0"/>
            </a:br>
            <a:endParaRPr lang="en-US" baseline="0" dirty="0" smtClean="0"/>
          </a:p>
          <a:p>
            <a:pPr marL="0" lvl="0" indent="0" algn="l" rtl="0">
              <a:lnSpc>
                <a:spcPct val="100000"/>
              </a:lnSpc>
              <a:spcBef>
                <a:spcPts val="0"/>
              </a:spcBef>
              <a:spcAft>
                <a:spcPts val="0"/>
              </a:spcAft>
              <a:buClr>
                <a:schemeClr val="dk1"/>
              </a:buClr>
              <a:buSzPts val="1400"/>
              <a:buFont typeface="Calibri"/>
              <a:buNone/>
            </a:pPr>
            <a:endParaRPr lang="en-US" baseline="0" dirty="0" smtClean="0"/>
          </a:p>
          <a:p>
            <a:pPr marL="0" lvl="0" indent="0" algn="l" rtl="0">
              <a:lnSpc>
                <a:spcPct val="100000"/>
              </a:lnSpc>
              <a:spcBef>
                <a:spcPts val="0"/>
              </a:spcBef>
              <a:spcAft>
                <a:spcPts val="0"/>
              </a:spcAft>
              <a:buClr>
                <a:schemeClr val="dk1"/>
              </a:buClr>
              <a:buSzPts val="1400"/>
              <a:buFont typeface="Calibri"/>
              <a:buNone/>
            </a:pPr>
            <a:r>
              <a:rPr lang="en-US" dirty="0" smtClean="0"/>
              <a:t>Cocaine </a:t>
            </a:r>
            <a:r>
              <a:rPr lang="en-US" dirty="0" smtClean="0"/>
              <a:t>was</a:t>
            </a:r>
            <a:r>
              <a:rPr lang="en-US" baseline="0" dirty="0" smtClean="0"/>
              <a:t> original derived from coca leaves, it’s been used overtime in food and medicine</a:t>
            </a:r>
          </a:p>
          <a:p>
            <a:pPr marL="0" marR="0" lvl="0" indent="0" algn="l" rtl="0">
              <a:lnSpc>
                <a:spcPct val="100000"/>
              </a:lnSpc>
              <a:spcBef>
                <a:spcPts val="0"/>
              </a:spcBef>
              <a:spcAft>
                <a:spcPts val="0"/>
              </a:spcAft>
              <a:buClr>
                <a:srgbClr val="000000"/>
              </a:buClr>
              <a:buSzPts val="1400"/>
              <a:buFont typeface="Arial"/>
              <a:buNone/>
            </a:pPr>
            <a:r>
              <a:rPr lang="en-US" baseline="0" dirty="0" smtClean="0"/>
              <a:t>There are a couple different </a:t>
            </a:r>
            <a:r>
              <a:rPr lang="en-US" baseline="0" dirty="0" smtClean="0"/>
              <a:t>preparations (water-soluble hydrochloride salt; water-insoluble hydrochloride base)</a:t>
            </a:r>
          </a:p>
          <a:p>
            <a:pPr marL="171450" marR="0" lvl="0" indent="-171450" algn="l" rtl="0">
              <a:lnSpc>
                <a:spcPct val="100000"/>
              </a:lnSpc>
              <a:spcBef>
                <a:spcPts val="0"/>
              </a:spcBef>
              <a:spcAft>
                <a:spcPts val="0"/>
              </a:spcAft>
              <a:buClr>
                <a:srgbClr val="000000"/>
              </a:buClr>
              <a:buSzPts val="1400"/>
              <a:buFontTx/>
              <a:buChar char="-"/>
            </a:pPr>
            <a:r>
              <a:rPr lang="en-US" baseline="0" dirty="0" smtClean="0"/>
              <a:t>Most common route of use for cocaine IN use or hydrochloride salt (sniffing or snorting powder cocaine)</a:t>
            </a:r>
          </a:p>
          <a:p>
            <a:pPr marL="171450" marR="0" lvl="0" indent="-171450" algn="l" rtl="0">
              <a:lnSpc>
                <a:spcPct val="100000"/>
              </a:lnSpc>
              <a:spcBef>
                <a:spcPts val="0"/>
              </a:spcBef>
              <a:spcAft>
                <a:spcPts val="0"/>
              </a:spcAft>
              <a:buClr>
                <a:srgbClr val="000000"/>
              </a:buClr>
              <a:buSzPts val="1400"/>
              <a:buFontTx/>
              <a:buChar char="-"/>
            </a:pPr>
            <a:r>
              <a:rPr lang="en-US" baseline="0" dirty="0" smtClean="0"/>
              <a:t>Hydrochloride salt can be transformed into a base form of cocaine that is </a:t>
            </a:r>
            <a:r>
              <a:rPr lang="en-US" baseline="0" dirty="0" err="1" smtClean="0"/>
              <a:t>smokable</a:t>
            </a:r>
            <a:r>
              <a:rPr lang="en-US" baseline="0" dirty="0" smtClean="0"/>
              <a:t> by processing the drug with diluents (ammonia or bicarb) and water and heating to remove the hydrochloride</a:t>
            </a:r>
          </a:p>
          <a:p>
            <a:pPr marL="171450" marR="0" lvl="0" indent="-171450" algn="l" rtl="0">
              <a:lnSpc>
                <a:spcPct val="100000"/>
              </a:lnSpc>
              <a:spcBef>
                <a:spcPts val="0"/>
              </a:spcBef>
              <a:spcAft>
                <a:spcPts val="0"/>
              </a:spcAft>
              <a:buClr>
                <a:srgbClr val="000000"/>
              </a:buClr>
              <a:buSzPts val="1400"/>
              <a:buFontTx/>
              <a:buChar char="-"/>
            </a:pPr>
            <a:r>
              <a:rPr lang="en-US" baseline="0" dirty="0" smtClean="0"/>
              <a:t>Most street preparations have impurities, diluents (baking soda, talcum powder, cornstarch) and adulterants or they are cut with other substances (like procaine – local anesthetic, levamisole – an </a:t>
            </a:r>
            <a:r>
              <a:rPr lang="en-US" baseline="0" dirty="0" err="1" smtClean="0"/>
              <a:t>antiparasitic</a:t>
            </a:r>
            <a:r>
              <a:rPr lang="en-US" baseline="0" dirty="0" smtClean="0"/>
              <a:t> medication; fentanyl, or other amphetamines) so actual cocaine 10-50% of the product</a:t>
            </a:r>
            <a:endParaRPr lang="en-US" baseline="0" dirty="0" smtClean="0"/>
          </a:p>
          <a:p>
            <a:pPr marL="0" marR="0" lvl="0" indent="0" algn="l" rtl="0">
              <a:lnSpc>
                <a:spcPct val="100000"/>
              </a:lnSpc>
              <a:spcBef>
                <a:spcPts val="0"/>
              </a:spcBef>
              <a:spcAft>
                <a:spcPts val="0"/>
              </a:spcAft>
              <a:buClr>
                <a:srgbClr val="000000"/>
              </a:buClr>
              <a:buSzPts val="1400"/>
              <a:buFont typeface="Arial"/>
              <a:buNone/>
            </a:pPr>
            <a:r>
              <a:rPr lang="en-US" baseline="0" dirty="0" smtClean="0"/>
              <a:t>Here are some terms you may hear in reference to crack or cocaine</a:t>
            </a:r>
          </a:p>
          <a:p>
            <a:pPr marL="0" marR="0" lvl="0" indent="0" algn="l" rtl="0">
              <a:lnSpc>
                <a:spcPct val="100000"/>
              </a:lnSpc>
              <a:spcBef>
                <a:spcPts val="0"/>
              </a:spcBef>
              <a:spcAft>
                <a:spcPts val="0"/>
              </a:spcAft>
              <a:buClr>
                <a:srgbClr val="000000"/>
              </a:buClr>
              <a:buSzPts val="1400"/>
              <a:buFont typeface="Arial"/>
              <a:buNone/>
            </a:pPr>
            <a:r>
              <a:rPr lang="en-US" baseline="0" dirty="0" smtClean="0"/>
              <a:t>It is rapidly absorbed, metabolized (mostly in the liver) and excreted in the urine.</a:t>
            </a:r>
          </a:p>
          <a:p>
            <a:pPr marL="0" marR="0" lvl="0" indent="0" algn="l" rtl="0">
              <a:lnSpc>
                <a:spcPct val="100000"/>
              </a:lnSpc>
              <a:spcBef>
                <a:spcPts val="0"/>
              </a:spcBef>
              <a:spcAft>
                <a:spcPts val="0"/>
              </a:spcAft>
              <a:buClr>
                <a:srgbClr val="000000"/>
              </a:buClr>
              <a:buSzPts val="1400"/>
              <a:buFont typeface="Arial"/>
              <a:buNone/>
            </a:pPr>
            <a:r>
              <a:rPr lang="en-US" baseline="0" dirty="0" smtClean="0"/>
              <a:t>Intranasal use has the slower onset of action and more prolonged activity (with a ½ life up to 90 </a:t>
            </a:r>
            <a:r>
              <a:rPr lang="en-US" baseline="0" dirty="0" err="1" smtClean="0"/>
              <a:t>mins</a:t>
            </a:r>
            <a:r>
              <a:rPr lang="en-US" baseline="0" dirty="0" smtClean="0"/>
              <a:t>) when compared to injection use or smoking (which has the shortest ½ life)</a:t>
            </a:r>
          </a:p>
          <a:p>
            <a:pPr marL="0" marR="0" lvl="0" indent="0" algn="l" rtl="0">
              <a:lnSpc>
                <a:spcPct val="100000"/>
              </a:lnSpc>
              <a:spcBef>
                <a:spcPts val="0"/>
              </a:spcBef>
              <a:spcAft>
                <a:spcPts val="0"/>
              </a:spcAft>
              <a:buClr>
                <a:srgbClr val="000000"/>
              </a:buClr>
              <a:buSzPts val="1400"/>
              <a:buFont typeface="Arial"/>
              <a:buNone/>
            </a:pPr>
            <a:endParaRPr lang="en-US" baseline="0" dirty="0" smtClean="0"/>
          </a:p>
          <a:p>
            <a:pPr marL="0" marR="0" lvl="0" indent="0" algn="l" rtl="0">
              <a:lnSpc>
                <a:spcPct val="100000"/>
              </a:lnSpc>
              <a:spcBef>
                <a:spcPts val="0"/>
              </a:spcBef>
              <a:spcAft>
                <a:spcPts val="0"/>
              </a:spcAft>
              <a:buClr>
                <a:srgbClr val="000000"/>
              </a:buClr>
              <a:buSzPts val="1400"/>
              <a:buFont typeface="Arial"/>
              <a:buNone/>
            </a:pPr>
            <a:r>
              <a:rPr lang="en-US" baseline="0" dirty="0" smtClean="0"/>
              <a:t>Freebasing is a technique to remove impurities and produce a “purer” (and more potent) form of cocaine. It involves creating a base cocaine (mix hydrochloride salt with bicarb and water and heating with the final step being the addition of an organic solvent, like diethyl-ether). Dangerous b/c these solvents are highly flammable. </a:t>
            </a:r>
          </a:p>
          <a:p>
            <a:pPr marL="0" marR="0" lvl="0" indent="0" algn="l" rtl="0">
              <a:lnSpc>
                <a:spcPct val="100000"/>
              </a:lnSpc>
              <a:spcBef>
                <a:spcPts val="0"/>
              </a:spcBef>
              <a:spcAft>
                <a:spcPts val="0"/>
              </a:spcAft>
              <a:buClr>
                <a:srgbClr val="000000"/>
              </a:buClr>
              <a:buSzPts val="1400"/>
              <a:buFont typeface="Arial"/>
              <a:buNone/>
            </a:pPr>
            <a:endParaRPr lang="en-US" baseline="0" dirty="0" smtClean="0"/>
          </a:p>
          <a:p>
            <a:pPr marL="0" marR="0" lvl="0" indent="0" algn="l" rtl="0">
              <a:lnSpc>
                <a:spcPct val="100000"/>
              </a:lnSpc>
              <a:spcBef>
                <a:spcPts val="0"/>
              </a:spcBef>
              <a:spcAft>
                <a:spcPts val="0"/>
              </a:spcAft>
              <a:buClr>
                <a:srgbClr val="000000"/>
              </a:buClr>
              <a:buSzPts val="1400"/>
              <a:buFont typeface="Arial"/>
              <a:buNone/>
            </a:pPr>
            <a:r>
              <a:rPr lang="en-US" dirty="0" err="1" smtClean="0"/>
              <a:t>Hatsukami</a:t>
            </a:r>
            <a:r>
              <a:rPr lang="en-US" dirty="0" smtClean="0"/>
              <a:t>, D. K. (1996). Crack cocaine and cocaine hydrochloride. Are the differences myth or reality? </a:t>
            </a:r>
            <a:r>
              <a:rPr lang="en-US" i="1" dirty="0" smtClean="0"/>
              <a:t>JAMA: The Journal of the American Medical Association</a:t>
            </a:r>
            <a:r>
              <a:rPr lang="en-US" dirty="0" smtClean="0"/>
              <a:t>, </a:t>
            </a:r>
            <a:r>
              <a:rPr lang="en-US" i="1" dirty="0" smtClean="0"/>
              <a:t>276</a:t>
            </a:r>
            <a:r>
              <a:rPr lang="en-US" dirty="0" smtClean="0"/>
              <a:t>(19), 1580–1588. </a:t>
            </a:r>
            <a:r>
              <a:rPr lang="en-US" u="sng" dirty="0" smtClean="0">
                <a:solidFill>
                  <a:schemeClr val="hlink"/>
                </a:solidFill>
                <a:hlinkClick r:id="rId3"/>
              </a:rPr>
              <a:t>https://doi.org/10.1001/jama.276.19.1580</a:t>
            </a:r>
            <a:endParaRPr lang="en-US" dirty="0" smtClean="0"/>
          </a:p>
          <a:p>
            <a:pPr marL="0" lvl="0" indent="0" algn="l" rtl="0">
              <a:lnSpc>
                <a:spcPct val="100000"/>
              </a:lnSpc>
              <a:spcBef>
                <a:spcPts val="0"/>
              </a:spcBef>
              <a:spcAft>
                <a:spcPts val="0"/>
              </a:spcAft>
              <a:buClr>
                <a:schemeClr val="dk1"/>
              </a:buClr>
              <a:buSzPts val="1400"/>
              <a:buFont typeface="Calibri"/>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5</a:t>
            </a:fld>
            <a:endParaRPr lang="en-US"/>
          </a:p>
        </p:txBody>
      </p:sp>
    </p:spTree>
    <p:extLst>
      <p:ext uri="{BB962C8B-B14F-4D97-AF65-F5344CB8AC3E}">
        <p14:creationId xmlns:p14="http://schemas.microsoft.com/office/powerpoint/2010/main" val="2908890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1C22AD18-3449-F744-B7A2-82E69945C1D0}" type="slidenum">
              <a:rPr lang="en-US" sz="1100"/>
              <a:pPr eaLnBrk="1" hangingPunct="1">
                <a:defRPr/>
              </a:pPr>
              <a:t>6</a:t>
            </a:fld>
            <a:endParaRPr lang="en-US" sz="1100"/>
          </a:p>
        </p:txBody>
      </p:sp>
      <p:sp>
        <p:nvSpPr>
          <p:cNvPr id="68611"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68612"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marL="0" marR="0" lvl="0" indent="0" algn="l" defTabSz="914400" rtl="0" eaLnBrk="1" fontAlgn="auto" latinLnBrk="0" hangingPunct="1">
              <a:lnSpc>
                <a:spcPct val="105000"/>
              </a:lnSpc>
              <a:spcBef>
                <a:spcPts val="0"/>
              </a:spcBef>
              <a:spcAft>
                <a:spcPts val="0"/>
              </a:spcAft>
              <a:buClrTx/>
              <a:buSzTx/>
              <a:buFontTx/>
              <a:buNone/>
              <a:tabLst/>
              <a:defRPr/>
            </a:pPr>
            <a:r>
              <a:rPr lang="fr-FR" sz="1200" b="0" i="0" u="none" strike="noStrike" cap="none" dirty="0" smtClean="0">
                <a:solidFill>
                  <a:srgbClr val="7F7F7F"/>
                </a:solidFill>
                <a:latin typeface="Arial"/>
                <a:ea typeface="Arial"/>
                <a:cs typeface="Arial"/>
                <a:sym typeface="Arial"/>
              </a:rPr>
              <a:t>(Harris, et al, 2003, </a:t>
            </a:r>
            <a:r>
              <a:rPr lang="fr-FR" sz="1200" b="0" i="0" u="none" strike="noStrike" cap="none" dirty="0" err="1" smtClean="0">
                <a:solidFill>
                  <a:srgbClr val="7F7F7F"/>
                </a:solidFill>
                <a:latin typeface="Arial"/>
                <a:ea typeface="Arial"/>
                <a:cs typeface="Arial"/>
                <a:sym typeface="Arial"/>
              </a:rPr>
              <a:t>Clinical</a:t>
            </a:r>
            <a:r>
              <a:rPr lang="fr-FR" sz="1200" b="0" i="0" u="none" strike="noStrike" cap="none" dirty="0" smtClean="0">
                <a:solidFill>
                  <a:srgbClr val="7F7F7F"/>
                </a:solidFill>
                <a:latin typeface="Arial"/>
                <a:ea typeface="Arial"/>
                <a:cs typeface="Arial"/>
                <a:sym typeface="Arial"/>
              </a:rPr>
              <a:t> </a:t>
            </a:r>
            <a:r>
              <a:rPr lang="fr-FR" sz="1200" b="0" i="0" u="none" strike="noStrike" cap="none" dirty="0" err="1" smtClean="0">
                <a:solidFill>
                  <a:srgbClr val="7F7F7F"/>
                </a:solidFill>
                <a:latin typeface="Arial"/>
                <a:ea typeface="Arial"/>
                <a:cs typeface="Arial"/>
                <a:sym typeface="Arial"/>
              </a:rPr>
              <a:t>Pharm</a:t>
            </a:r>
            <a:r>
              <a:rPr lang="fr-FR" sz="1200" b="0" i="0" u="none" strike="noStrike" cap="none" dirty="0" smtClean="0">
                <a:solidFill>
                  <a:srgbClr val="7F7F7F"/>
                </a:solidFill>
                <a:latin typeface="Arial"/>
                <a:ea typeface="Arial"/>
                <a:cs typeface="Arial"/>
                <a:sym typeface="Arial"/>
              </a:rPr>
              <a:t>) (</a:t>
            </a:r>
            <a:r>
              <a:rPr lang="fr-FR" sz="1200" b="0" i="0" u="none" strike="noStrike" cap="none" dirty="0" err="1" smtClean="0">
                <a:solidFill>
                  <a:srgbClr val="7F7F7F"/>
                </a:solidFill>
                <a:latin typeface="Arial"/>
                <a:ea typeface="Arial"/>
                <a:cs typeface="Arial"/>
                <a:sym typeface="Arial"/>
              </a:rPr>
              <a:t>Goodwin</a:t>
            </a:r>
            <a:r>
              <a:rPr lang="fr-FR" sz="1200" b="0" i="0" u="none" strike="noStrike" cap="none" dirty="0" smtClean="0">
                <a:solidFill>
                  <a:srgbClr val="7F7F7F"/>
                </a:solidFill>
                <a:latin typeface="Arial"/>
                <a:ea typeface="Arial"/>
                <a:cs typeface="Arial"/>
                <a:sym typeface="Arial"/>
              </a:rPr>
              <a:t>, et al, 2009)</a:t>
            </a:r>
          </a:p>
          <a:p>
            <a:pPr marL="457200" marR="0" lvl="0" indent="-228600" algn="l" rtl="0">
              <a:lnSpc>
                <a:spcPct val="100000"/>
              </a:lnSpc>
              <a:spcBef>
                <a:spcPts val="0"/>
              </a:spcBef>
              <a:spcAft>
                <a:spcPts val="0"/>
              </a:spcAft>
              <a:buClr>
                <a:srgbClr val="000000"/>
              </a:buClr>
              <a:buSzPts val="1400"/>
              <a:buFont typeface="Arial"/>
              <a:buNone/>
            </a:pPr>
            <a:r>
              <a:rPr lang="en-US" dirty="0" smtClean="0"/>
              <a:t>Methamphetamine</a:t>
            </a:r>
            <a:r>
              <a:rPr lang="en-US" baseline="0" dirty="0" smtClean="0"/>
              <a:t> (or meth) </a:t>
            </a:r>
            <a:r>
              <a:rPr lang="en-US" baseline="0" dirty="0" smtClean="0"/>
              <a:t>is lab derived from </a:t>
            </a:r>
            <a:r>
              <a:rPr lang="en-US" baseline="0" dirty="0" smtClean="0"/>
              <a:t>ephedrine </a:t>
            </a:r>
            <a:r>
              <a:rPr lang="en-US" baseline="0" dirty="0" smtClean="0"/>
              <a:t>components and other easily obtained chemicals (like acetone, anhydrous ammonia, phosphorus, ether, lithium). In the top right is a picture of the crystalline product.</a:t>
            </a:r>
          </a:p>
          <a:p>
            <a:pPr marL="457200" marR="0" lvl="0" indent="-228600" algn="l" rtl="0">
              <a:lnSpc>
                <a:spcPct val="100000"/>
              </a:lnSpc>
              <a:spcBef>
                <a:spcPts val="0"/>
              </a:spcBef>
              <a:spcAft>
                <a:spcPts val="0"/>
              </a:spcAft>
              <a:buClr>
                <a:srgbClr val="000000"/>
              </a:buClr>
              <a:buSzPts val="1400"/>
              <a:buFont typeface="Arial"/>
              <a:buNone/>
            </a:pPr>
            <a:r>
              <a:rPr lang="en-US" sz="1200" dirty="0" smtClean="0">
                <a:cs typeface="+mn-cs"/>
              </a:rPr>
              <a:t>Historically used </a:t>
            </a:r>
            <a:r>
              <a:rPr lang="en-US" sz="1200" dirty="0" smtClean="0">
                <a:cs typeface="+mn-cs"/>
              </a:rPr>
              <a:t>by German, English, American, and Japanese military in WWII for performance enhancement.</a:t>
            </a:r>
          </a:p>
          <a:p>
            <a:pPr marL="457200" marR="0" lvl="0" indent="-228600" algn="l" rtl="0">
              <a:lnSpc>
                <a:spcPct val="100000"/>
              </a:lnSpc>
              <a:spcBef>
                <a:spcPts val="0"/>
              </a:spcBef>
              <a:spcAft>
                <a:spcPts val="0"/>
              </a:spcAft>
              <a:buClr>
                <a:srgbClr val="000000"/>
              </a:buClr>
              <a:buSzPts val="1400"/>
              <a:buFont typeface="Arial"/>
              <a:buNone/>
            </a:pPr>
            <a:r>
              <a:rPr lang="en-US" baseline="0" dirty="0" smtClean="0"/>
              <a:t>Here </a:t>
            </a:r>
            <a:r>
              <a:rPr lang="en-US" baseline="0" dirty="0" smtClean="0"/>
              <a:t>are some terms </a:t>
            </a:r>
            <a:r>
              <a:rPr lang="en-US" baseline="0" dirty="0" smtClean="0"/>
              <a:t>used commonly </a:t>
            </a:r>
            <a:r>
              <a:rPr lang="en-US" baseline="0" dirty="0" smtClean="0"/>
              <a:t>to refer to meth</a:t>
            </a:r>
          </a:p>
          <a:p>
            <a:pPr marL="457200" marR="0" lvl="0" indent="-228600" algn="l" rtl="0">
              <a:lnSpc>
                <a:spcPct val="100000"/>
              </a:lnSpc>
              <a:spcBef>
                <a:spcPts val="0"/>
              </a:spcBef>
              <a:spcAft>
                <a:spcPts val="0"/>
              </a:spcAft>
              <a:buClr>
                <a:srgbClr val="000000"/>
              </a:buClr>
              <a:buSzPts val="1400"/>
              <a:buFont typeface="Arial"/>
              <a:buNone/>
            </a:pPr>
            <a:r>
              <a:rPr lang="en-US" dirty="0" smtClean="0"/>
              <a:t>It can</a:t>
            </a:r>
            <a:r>
              <a:rPr lang="en-US" baseline="0" dirty="0" smtClean="0"/>
              <a:t> be </a:t>
            </a:r>
            <a:r>
              <a:rPr lang="en-US" baseline="0" dirty="0" smtClean="0"/>
              <a:t>smoked</a:t>
            </a:r>
            <a:r>
              <a:rPr lang="en-US" baseline="0" dirty="0" smtClean="0"/>
              <a:t>, injected, used </a:t>
            </a:r>
            <a:r>
              <a:rPr lang="en-US" baseline="0" dirty="0" err="1" smtClean="0"/>
              <a:t>intranasally</a:t>
            </a:r>
            <a:r>
              <a:rPr lang="en-US" baseline="0" dirty="0" smtClean="0"/>
              <a:t> or </a:t>
            </a:r>
            <a:r>
              <a:rPr lang="en-US" baseline="0" dirty="0" err="1" smtClean="0"/>
              <a:t>intrarectally</a:t>
            </a:r>
            <a:r>
              <a:rPr lang="en-US" baseline="0" dirty="0" smtClean="0"/>
              <a:t>, or taken orally</a:t>
            </a:r>
            <a:endParaRPr lang="en-US" baseline="0" dirty="0" smtClean="0"/>
          </a:p>
          <a:p>
            <a:pPr marL="457200" marR="0" lvl="0" indent="-228600" algn="l" rtl="0">
              <a:lnSpc>
                <a:spcPct val="100000"/>
              </a:lnSpc>
              <a:spcBef>
                <a:spcPts val="0"/>
              </a:spcBef>
              <a:spcAft>
                <a:spcPts val="0"/>
              </a:spcAft>
              <a:buClr>
                <a:srgbClr val="000000"/>
              </a:buClr>
              <a:buSzPts val="1400"/>
              <a:buFont typeface="Arial"/>
              <a:buNone/>
            </a:pPr>
            <a:r>
              <a:rPr lang="en-US" baseline="0" dirty="0" smtClean="0"/>
              <a:t>Meth has a high bioavailability, is highly lipophilic and can cross the blood brain barrier easier than many stimulants and is slowly metabolized in the body with a long ½ between 10-12 hours, and </a:t>
            </a:r>
            <a:r>
              <a:rPr lang="en-US" baseline="0" dirty="0" err="1" smtClean="0"/>
              <a:t>bc</a:t>
            </a:r>
            <a:r>
              <a:rPr lang="en-US" baseline="0" dirty="0" smtClean="0"/>
              <a:t> of this can cause significant neurotoxicity</a:t>
            </a:r>
          </a:p>
          <a:p>
            <a:pPr marL="457200" marR="0" lvl="0" indent="-228600" algn="l" rtl="0">
              <a:lnSpc>
                <a:spcPct val="100000"/>
              </a:lnSpc>
              <a:spcBef>
                <a:spcPts val="0"/>
              </a:spcBef>
              <a:spcAft>
                <a:spcPts val="0"/>
              </a:spcAft>
              <a:buClr>
                <a:srgbClr val="000000"/>
              </a:buClr>
              <a:buSzPts val="1400"/>
              <a:buFont typeface="Arial"/>
              <a:buNone/>
            </a:pPr>
            <a:r>
              <a:rPr lang="en-US" baseline="0" dirty="0" smtClean="0"/>
              <a:t>It has many of the same acute medical risks as cocaine but is associated with more clinically significant psychosis, mostly </a:t>
            </a:r>
            <a:r>
              <a:rPr lang="en-US" baseline="0" dirty="0" err="1" smtClean="0"/>
              <a:t>bc</a:t>
            </a:r>
            <a:r>
              <a:rPr lang="en-US" baseline="0" dirty="0" smtClean="0"/>
              <a:t> of the </a:t>
            </a:r>
            <a:r>
              <a:rPr lang="en-US" baseline="0" dirty="0" smtClean="0"/>
              <a:t>neurotoxic effects</a:t>
            </a:r>
            <a:endParaRPr lang="en-US" baseline="0" dirty="0" smtClean="0"/>
          </a:p>
          <a:p>
            <a:pPr marL="457200" marR="0" lvl="0" indent="-228600" algn="l" rtl="0">
              <a:lnSpc>
                <a:spcPct val="100000"/>
              </a:lnSpc>
              <a:spcBef>
                <a:spcPts val="0"/>
              </a:spcBef>
              <a:spcAft>
                <a:spcPts val="0"/>
              </a:spcAft>
              <a:buClr>
                <a:srgbClr val="000000"/>
              </a:buClr>
              <a:buSzPts val="1400"/>
              <a:buFont typeface="Arial"/>
              <a:buNone/>
            </a:pPr>
            <a:endParaRPr lang="en-US" baseline="0" dirty="0" smtClean="0"/>
          </a:p>
          <a:p>
            <a:pPr marL="457200" marR="0" lvl="0" indent="-228600" algn="l" rtl="0">
              <a:lnSpc>
                <a:spcPct val="100000"/>
              </a:lnSpc>
              <a:spcBef>
                <a:spcPts val="0"/>
              </a:spcBef>
              <a:spcAft>
                <a:spcPts val="0"/>
              </a:spcAft>
              <a:buClr>
                <a:srgbClr val="000000"/>
              </a:buClr>
              <a:buSzPts val="1400"/>
              <a:buFont typeface="Arial"/>
              <a:buNone/>
            </a:pPr>
            <a:r>
              <a:rPr lang="en-US" dirty="0" smtClean="0"/>
              <a:t>Goodwin, J. S., Larson, G. A., </a:t>
            </a:r>
            <a:r>
              <a:rPr lang="en-US" dirty="0" err="1" smtClean="0"/>
              <a:t>Swant</a:t>
            </a:r>
            <a:r>
              <a:rPr lang="en-US" dirty="0" smtClean="0"/>
              <a:t>, J., Sen, N., </a:t>
            </a:r>
            <a:r>
              <a:rPr lang="en-US" dirty="0" err="1" smtClean="0"/>
              <a:t>Javitch</a:t>
            </a:r>
            <a:r>
              <a:rPr lang="en-US" dirty="0" smtClean="0"/>
              <a:t>, J. A., </a:t>
            </a:r>
            <a:r>
              <a:rPr lang="en-US" dirty="0" err="1" smtClean="0"/>
              <a:t>Zahniser</a:t>
            </a:r>
            <a:r>
              <a:rPr lang="en-US" dirty="0" smtClean="0"/>
              <a:t>, N. R., De </a:t>
            </a:r>
            <a:r>
              <a:rPr lang="en-US" dirty="0" err="1" smtClean="0"/>
              <a:t>Felice</a:t>
            </a:r>
            <a:r>
              <a:rPr lang="en-US" dirty="0" smtClean="0"/>
              <a:t>, L. J., &amp; </a:t>
            </a:r>
            <a:r>
              <a:rPr lang="en-US" dirty="0" err="1" smtClean="0"/>
              <a:t>Khoshbouei</a:t>
            </a:r>
            <a:r>
              <a:rPr lang="en-US" dirty="0" smtClean="0"/>
              <a:t>, H. (2009). Amphetamine and Methamphetamine Differentially Affect Dopamine  Transporters in Vitro and in  Vivo. </a:t>
            </a:r>
            <a:r>
              <a:rPr lang="en-US" i="1" dirty="0" smtClean="0"/>
              <a:t>The Journal of Biological Chemistry</a:t>
            </a:r>
            <a:r>
              <a:rPr lang="en-US" dirty="0" smtClean="0"/>
              <a:t>, </a:t>
            </a:r>
            <a:r>
              <a:rPr lang="en-US" i="1" dirty="0" smtClean="0"/>
              <a:t>284</a:t>
            </a:r>
            <a:r>
              <a:rPr lang="en-US" dirty="0" smtClean="0"/>
              <a:t>(5), 2978–2989. </a:t>
            </a:r>
            <a:r>
              <a:rPr lang="en-US" u="sng" dirty="0" smtClean="0">
                <a:solidFill>
                  <a:schemeClr val="hlink"/>
                </a:solidFill>
                <a:hlinkClick r:id="rId3"/>
              </a:rPr>
              <a:t>https://doi.org/10.1074/jbc.M805298200</a:t>
            </a:r>
            <a:endParaRPr lang="en-US" dirty="0" smtClean="0"/>
          </a:p>
          <a:p>
            <a:pPr eaLnBrk="1" hangingPunct="1">
              <a:lnSpc>
                <a:spcPct val="105000"/>
              </a:lnSpc>
              <a:defRPr/>
            </a:pPr>
            <a:endParaRPr lang="en-US" sz="1200" dirty="0" smtClean="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386420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Susan Weis covered epidemiology of various substances more extensively</a:t>
            </a:r>
            <a:r>
              <a:rPr lang="en-US" dirty="0" smtClean="0"/>
              <a:t>,</a:t>
            </a:r>
            <a:r>
              <a:rPr lang="en-US" baseline="0" dirty="0" smtClean="0"/>
              <a:t> so here I’m going to</a:t>
            </a:r>
            <a:r>
              <a:rPr lang="en-US" dirty="0" smtClean="0"/>
              <a:t> a</a:t>
            </a:r>
            <a:r>
              <a:rPr lang="en-US" baseline="0" dirty="0" smtClean="0"/>
              <a:t> </a:t>
            </a:r>
            <a:r>
              <a:rPr lang="en-US" dirty="0" smtClean="0"/>
              <a:t>quick</a:t>
            </a:r>
            <a:r>
              <a:rPr lang="en-US" baseline="0" dirty="0" smtClean="0"/>
              <a:t> review of stimulant epidemiology as it related to overdose deaths, race/ethnicity and gender and sexuality groups.</a:t>
            </a:r>
            <a:endParaRPr lang="en-US" dirty="0" smtClean="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7</a:t>
            </a:fld>
            <a:endParaRPr lang="en-US"/>
          </a:p>
        </p:txBody>
      </p:sp>
    </p:spTree>
    <p:extLst>
      <p:ext uri="{BB962C8B-B14F-4D97-AF65-F5344CB8AC3E}">
        <p14:creationId xmlns:p14="http://schemas.microsoft.com/office/powerpoint/2010/main" val="280115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a:t>
            </a:r>
            <a:r>
              <a:rPr lang="en-US" baseline="0" dirty="0" smtClean="0"/>
              <a:t>://nida.nih.gov/research-topics/trends-statistics/overdose-death-rates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Stimulant</a:t>
            </a:r>
            <a:r>
              <a:rPr lang="en-US" baseline="0" dirty="0" smtClean="0"/>
              <a:t> involved overdose </a:t>
            </a:r>
            <a:r>
              <a:rPr lang="en-US" baseline="0" dirty="0" smtClean="0"/>
              <a:t>deaths from both cocaine on the left and psychostimulants mostly methamphetamine on the right have been increasing steadily since about 2015, </a:t>
            </a:r>
            <a:r>
              <a:rPr lang="en-US" baseline="0" dirty="0" smtClean="0"/>
              <a:t>with or w/o opioid involvement. </a:t>
            </a:r>
            <a:r>
              <a:rPr lang="en-US" baseline="0" dirty="0" smtClean="0"/>
              <a:t>But, you see that synthetic opioids like fentanyl are really driving stimulant-involved death, </a:t>
            </a:r>
            <a:r>
              <a:rPr lang="en-US" baseline="0" dirty="0" smtClean="0"/>
              <a:t>c/w what we know about our contaminated drug supply</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Methamphetamine use in Boston in rising in particular among people who inject opioids, people experiencing homelessness and is often adulterated with fentanyl.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8</a:t>
            </a:fld>
            <a:endParaRPr lang="en-US"/>
          </a:p>
        </p:txBody>
      </p:sp>
    </p:spTree>
    <p:extLst>
      <p:ext uri="{BB962C8B-B14F-4D97-AF65-F5344CB8AC3E}">
        <p14:creationId xmlns:p14="http://schemas.microsoft.com/office/powerpoint/2010/main" val="4093815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US" dirty="0" smtClean="0"/>
              <a:t>Demographically,</a:t>
            </a:r>
            <a:r>
              <a:rPr lang="en-US" baseline="0" dirty="0" smtClean="0"/>
              <a:t> methamphetamine use is most prevalent among indigenous </a:t>
            </a:r>
            <a:r>
              <a:rPr lang="en-US" baseline="0" dirty="0" smtClean="0"/>
              <a:t>communities. </a:t>
            </a:r>
            <a:r>
              <a:rPr lang="en-US" baseline="0" dirty="0" smtClean="0"/>
              <a:t>Cocaine </a:t>
            </a:r>
            <a:r>
              <a:rPr lang="en-US" baseline="0" dirty="0" smtClean="0"/>
              <a:t>use and cocaine involved overdose deaths are higher </a:t>
            </a:r>
            <a:r>
              <a:rPr lang="en-US" baseline="0" dirty="0" smtClean="0"/>
              <a:t>among </a:t>
            </a:r>
            <a:r>
              <a:rPr lang="en-US" baseline="0" dirty="0" smtClean="0"/>
              <a:t>Black and </a:t>
            </a:r>
            <a:r>
              <a:rPr lang="en-US" baseline="0" dirty="0" err="1" smtClean="0"/>
              <a:t>Latinx</a:t>
            </a:r>
            <a:r>
              <a:rPr lang="en-US" baseline="0" dirty="0" smtClean="0"/>
              <a:t> </a:t>
            </a:r>
            <a:r>
              <a:rPr lang="en-US" baseline="0" dirty="0" smtClean="0"/>
              <a:t>folks. Both </a:t>
            </a:r>
            <a:r>
              <a:rPr lang="en-US" baseline="0" dirty="0" smtClean="0"/>
              <a:t>cocaine and methamphetamine are more prevalent among gender and sexuality diverse groups, cocaine use particularly common among gay </a:t>
            </a:r>
            <a:r>
              <a:rPr lang="en-US" baseline="0" dirty="0" smtClean="0"/>
              <a:t>and </a:t>
            </a:r>
            <a:r>
              <a:rPr lang="en-US" baseline="0" dirty="0" smtClean="0"/>
              <a:t>bisexual women.</a:t>
            </a:r>
          </a:p>
          <a:p>
            <a:pPr marL="0" lvl="0" indent="0" algn="l" rtl="0">
              <a:lnSpc>
                <a:spcPct val="100000"/>
              </a:lnSpc>
              <a:spcBef>
                <a:spcPts val="0"/>
              </a:spcBef>
              <a:spcAft>
                <a:spcPts val="0"/>
              </a:spcAft>
              <a:buClr>
                <a:schemeClr val="dk1"/>
              </a:buClr>
              <a:buSzPts val="1400"/>
              <a:buFont typeface="Arial"/>
              <a:buNone/>
            </a:pPr>
            <a:endParaRPr lang="en-US" baseline="0" dirty="0" smtClean="0"/>
          </a:p>
          <a:p>
            <a:pPr marL="0" lvl="0" indent="0" algn="l" rtl="0">
              <a:lnSpc>
                <a:spcPct val="100000"/>
              </a:lnSpc>
              <a:spcBef>
                <a:spcPts val="0"/>
              </a:spcBef>
              <a:spcAft>
                <a:spcPts val="0"/>
              </a:spcAft>
              <a:buClr>
                <a:schemeClr val="dk1"/>
              </a:buClr>
              <a:buSzPts val="1400"/>
              <a:buFont typeface="Arial"/>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9</a:t>
            </a:fld>
            <a:endParaRPr lang="en-US"/>
          </a:p>
        </p:txBody>
      </p:sp>
    </p:spTree>
    <p:extLst>
      <p:ext uri="{BB962C8B-B14F-4D97-AF65-F5344CB8AC3E}">
        <p14:creationId xmlns:p14="http://schemas.microsoft.com/office/powerpoint/2010/main" val="239641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E106E1-25FF-4F35-B865-C912270CA22C}"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82113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91758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01709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7" name="Rectangle 6"/>
          <p:cNvSpPr>
            <a:spLocks noGrp="1" noChangeArrowheads="1"/>
          </p:cNvSpPr>
          <p:nvPr>
            <p:ph type="sldNum" sz="quarter" idx="12"/>
          </p:nvPr>
        </p:nvSpPr>
        <p:spPr/>
        <p:txBody>
          <a:bodyPr/>
          <a:lstStyle>
            <a:lvl1pPr>
              <a:defRPr/>
            </a:lvl1pPr>
          </a:lstStyle>
          <a:p>
            <a:pPr>
              <a:defRPr/>
            </a:pPr>
            <a:fld id="{AFFBB307-778F-954B-B14F-418E245B8FF8}" type="slidenum">
              <a:rPr lang="en-US"/>
              <a:pPr>
                <a:defRPr/>
              </a:pPr>
              <a:t>‹#›</a:t>
            </a:fld>
            <a:endParaRPr lang="en-US"/>
          </a:p>
        </p:txBody>
      </p:sp>
    </p:spTree>
    <p:extLst>
      <p:ext uri="{BB962C8B-B14F-4D97-AF65-F5344CB8AC3E}">
        <p14:creationId xmlns:p14="http://schemas.microsoft.com/office/powerpoint/2010/main" val="746957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7" name="Rectangle 6"/>
          <p:cNvSpPr>
            <a:spLocks noGrp="1" noChangeArrowheads="1"/>
          </p:cNvSpPr>
          <p:nvPr>
            <p:ph type="sldNum" sz="quarter" idx="12"/>
          </p:nvPr>
        </p:nvSpPr>
        <p:spPr/>
        <p:txBody>
          <a:bodyPr/>
          <a:lstStyle>
            <a:lvl1pPr>
              <a:defRPr/>
            </a:lvl1pPr>
          </a:lstStyle>
          <a:p>
            <a:pPr>
              <a:defRPr/>
            </a:pPr>
            <a:fld id="{78378BDA-649A-EA43-B555-605FAFEDB646}" type="slidenum">
              <a:rPr lang="en-US"/>
              <a:pPr>
                <a:defRPr/>
              </a:pPr>
              <a:t>‹#›</a:t>
            </a:fld>
            <a:endParaRPr lang="en-US"/>
          </a:p>
        </p:txBody>
      </p:sp>
    </p:spTree>
    <p:extLst>
      <p:ext uri="{BB962C8B-B14F-4D97-AF65-F5344CB8AC3E}">
        <p14:creationId xmlns:p14="http://schemas.microsoft.com/office/powerpoint/2010/main" val="3667081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2"/>
        <p:cNvGrpSpPr/>
        <p:nvPr/>
      </p:nvGrpSpPr>
      <p:grpSpPr>
        <a:xfrm>
          <a:off x="0" y="0"/>
          <a:ext cx="0" cy="0"/>
          <a:chOff x="0" y="0"/>
          <a:chExt cx="0" cy="0"/>
        </a:xfrm>
      </p:grpSpPr>
      <p:sp>
        <p:nvSpPr>
          <p:cNvPr id="103" name="Google Shape;103;p51"/>
          <p:cNvSpPr txBox="1">
            <a:spLocks noGrp="1"/>
          </p:cNvSpPr>
          <p:nvPr>
            <p:ph type="title"/>
          </p:nvPr>
        </p:nvSpPr>
        <p:spPr>
          <a:xfrm>
            <a:off x="609610" y="423007"/>
            <a:ext cx="10972800" cy="820200"/>
          </a:xfrm>
          <a:prstGeom prst="rect">
            <a:avLst/>
          </a:prstGeom>
          <a:solidFill>
            <a:srgbClr val="FFFFFF"/>
          </a:solidFill>
          <a:ln w="31750" cap="sq" cmpd="sng">
            <a:solidFill>
              <a:srgbClr val="266F8B"/>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51"/>
          <p:cNvSpPr txBox="1">
            <a:spLocks noGrp="1"/>
          </p:cNvSpPr>
          <p:nvPr>
            <p:ph type="body" idx="1"/>
          </p:nvPr>
        </p:nvSpPr>
        <p:spPr>
          <a:xfrm>
            <a:off x="838201" y="1659276"/>
            <a:ext cx="10515600" cy="4589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Tree>
    <p:extLst>
      <p:ext uri="{BB962C8B-B14F-4D97-AF65-F5344CB8AC3E}">
        <p14:creationId xmlns:p14="http://schemas.microsoft.com/office/powerpoint/2010/main" val="1291228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136"/>
        <p:cNvGrpSpPr/>
        <p:nvPr/>
      </p:nvGrpSpPr>
      <p:grpSpPr>
        <a:xfrm>
          <a:off x="0" y="0"/>
          <a:ext cx="0" cy="0"/>
          <a:chOff x="0" y="0"/>
          <a:chExt cx="0" cy="0"/>
        </a:xfrm>
      </p:grpSpPr>
      <p:sp>
        <p:nvSpPr>
          <p:cNvPr id="137" name="Google Shape;137;p77"/>
          <p:cNvSpPr txBox="1">
            <a:spLocks noGrp="1"/>
          </p:cNvSpPr>
          <p:nvPr>
            <p:ph type="title"/>
          </p:nvPr>
        </p:nvSpPr>
        <p:spPr>
          <a:xfrm>
            <a:off x="609610" y="423007"/>
            <a:ext cx="10972800" cy="1188600"/>
          </a:xfrm>
          <a:prstGeom prst="rect">
            <a:avLst/>
          </a:prstGeom>
          <a:solidFill>
            <a:srgbClr val="FFFFFF"/>
          </a:solidFill>
          <a:ln w="31750" cap="sq" cmpd="sng">
            <a:solidFill>
              <a:srgbClr val="266F8B"/>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77"/>
          <p:cNvSpPr txBox="1">
            <a:spLocks noGrp="1"/>
          </p:cNvSpPr>
          <p:nvPr>
            <p:ph type="sldNum" idx="12"/>
          </p:nvPr>
        </p:nvSpPr>
        <p:spPr>
          <a:xfrm>
            <a:off x="11545402" y="6248418"/>
            <a:ext cx="399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9" name="Google Shape;139;p77"/>
          <p:cNvSpPr txBox="1">
            <a:spLocks noGrp="1"/>
          </p:cNvSpPr>
          <p:nvPr>
            <p:ph type="body" idx="1"/>
          </p:nvPr>
        </p:nvSpPr>
        <p:spPr>
          <a:xfrm>
            <a:off x="406400" y="1276354"/>
            <a:ext cx="5486400" cy="4869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140" name="Google Shape;140;p77"/>
          <p:cNvSpPr txBox="1">
            <a:spLocks noGrp="1"/>
          </p:cNvSpPr>
          <p:nvPr>
            <p:ph type="body" idx="2"/>
          </p:nvPr>
        </p:nvSpPr>
        <p:spPr>
          <a:xfrm>
            <a:off x="6299210" y="1276354"/>
            <a:ext cx="5486400" cy="4869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Tree>
    <p:extLst>
      <p:ext uri="{BB962C8B-B14F-4D97-AF65-F5344CB8AC3E}">
        <p14:creationId xmlns:p14="http://schemas.microsoft.com/office/powerpoint/2010/main" val="453356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39958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E106E1-25FF-4F35-B865-C912270CA22C}"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88207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E106E1-25FF-4F35-B865-C912270CA22C}"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72160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E106E1-25FF-4F35-B865-C912270CA22C}" type="datetimeFigureOut">
              <a:rPr lang="en-US" smtClean="0"/>
              <a:t>4/23/2023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4113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E106E1-25FF-4F35-B865-C912270CA22C}" type="datetimeFigureOut">
              <a:rPr lang="en-US" smtClean="0"/>
              <a:t>4/23/2023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2265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106E1-25FF-4F35-B865-C912270CA22C}" type="datetimeFigureOut">
              <a:rPr lang="en-US" smtClean="0"/>
              <a:t>4/23/2023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47926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5110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11432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106E1-25FF-4F35-B865-C912270CA22C}" type="datetimeFigureOut">
              <a:rPr lang="en-US" smtClean="0"/>
              <a:t>4/23/2023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1DD37-6E2C-43F1-96AD-17A140DBD540}" type="slidenum">
              <a:rPr lang="en-US" smtClean="0"/>
              <a:t>‹#›</a:t>
            </a:fld>
            <a:endParaRPr lang="en-US"/>
          </a:p>
        </p:txBody>
      </p:sp>
      <p:pic>
        <p:nvPicPr>
          <p:cNvPr id="8" name="Picture 5"/>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9565367" y="6176963"/>
            <a:ext cx="657624" cy="627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9" name="Picture 8" descr="BUSM-SubBrand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3391" y="6215410"/>
            <a:ext cx="1825936" cy="54246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622433" y="5901087"/>
            <a:ext cx="109459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238230" y="6042136"/>
            <a:ext cx="1969009" cy="876824"/>
          </a:xfrm>
          <a:prstGeom prst="rect">
            <a:avLst/>
          </a:prstGeom>
        </p:spPr>
      </p:pic>
    </p:spTree>
    <p:extLst>
      <p:ext uri="{BB962C8B-B14F-4D97-AF65-F5344CB8AC3E}">
        <p14:creationId xmlns:p14="http://schemas.microsoft.com/office/powerpoint/2010/main" val="233953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store.samhsa.gov/product/treatment-for-stimulant-use-disorders/PEP21-02-01-004?referer=from_search_result"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873" y="758432"/>
            <a:ext cx="6258127" cy="2321228"/>
          </a:xfrm>
        </p:spPr>
        <p:txBody>
          <a:bodyPr>
            <a:normAutofit/>
          </a:bodyPr>
          <a:lstStyle/>
          <a:p>
            <a:r>
              <a:rPr lang="en-US" sz="5000" b="1" dirty="0" smtClean="0"/>
              <a:t>Stimulants: </a:t>
            </a:r>
            <a:r>
              <a:rPr lang="en-US" sz="5000" dirty="0" smtClean="0"/>
              <a:t/>
            </a:r>
            <a:br>
              <a:rPr lang="en-US" sz="5000" dirty="0" smtClean="0"/>
            </a:br>
            <a:r>
              <a:rPr lang="en-US" sz="5000" dirty="0" smtClean="0"/>
              <a:t>Cocaine &amp; Methamphetamine</a:t>
            </a:r>
            <a:endParaRPr lang="en-US" sz="5000" dirty="0"/>
          </a:p>
        </p:txBody>
      </p:sp>
      <p:sp>
        <p:nvSpPr>
          <p:cNvPr id="3" name="Subtitle 2"/>
          <p:cNvSpPr>
            <a:spLocks noGrp="1"/>
          </p:cNvSpPr>
          <p:nvPr>
            <p:ph type="subTitle" idx="1"/>
          </p:nvPr>
        </p:nvSpPr>
        <p:spPr>
          <a:xfrm>
            <a:off x="6300280" y="3621494"/>
            <a:ext cx="5525312" cy="1456345"/>
          </a:xfrm>
        </p:spPr>
        <p:txBody>
          <a:bodyPr>
            <a:normAutofit lnSpcReduction="10000"/>
          </a:bodyPr>
          <a:lstStyle/>
          <a:p>
            <a:endParaRPr lang="en-US" sz="2800" dirty="0" smtClean="0"/>
          </a:p>
          <a:p>
            <a:r>
              <a:rPr lang="en-US" sz="2800" dirty="0" smtClean="0"/>
              <a:t>CRIT/FIT/CFS </a:t>
            </a:r>
            <a:r>
              <a:rPr lang="en-US" sz="2800" dirty="0"/>
              <a:t>program – April 2023</a:t>
            </a:r>
          </a:p>
          <a:p>
            <a:r>
              <a:rPr lang="en-US" sz="2800" dirty="0"/>
              <a:t>Marielle Baldwin, MD, MPH</a:t>
            </a:r>
          </a:p>
          <a:p>
            <a:endParaRPr lang="en-US" dirty="0"/>
          </a:p>
        </p:txBody>
      </p:sp>
      <p:pic>
        <p:nvPicPr>
          <p:cNvPr id="4" name="Picture 3"/>
          <p:cNvPicPr>
            <a:picLocks noChangeAspect="1"/>
          </p:cNvPicPr>
          <p:nvPr/>
        </p:nvPicPr>
        <p:blipFill>
          <a:blip r:embed="rId3"/>
          <a:stretch>
            <a:fillRect/>
          </a:stretch>
        </p:blipFill>
        <p:spPr>
          <a:xfrm>
            <a:off x="0" y="1"/>
            <a:ext cx="5933873" cy="5933871"/>
          </a:xfrm>
          <a:prstGeom prst="rect">
            <a:avLst/>
          </a:prstGeom>
        </p:spPr>
      </p:pic>
    </p:spTree>
    <p:extLst>
      <p:ext uri="{BB962C8B-B14F-4D97-AF65-F5344CB8AC3E}">
        <p14:creationId xmlns:p14="http://schemas.microsoft.com/office/powerpoint/2010/main" val="2311707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120FC3-07B7-584E-8109-4D8241E5D3E0}"/>
              </a:ext>
            </a:extLst>
          </p:cNvPr>
          <p:cNvSpPr/>
          <p:nvPr/>
        </p:nvSpPr>
        <p:spPr>
          <a:xfrm>
            <a:off x="7388054" y="6400982"/>
            <a:ext cx="2183162" cy="276999"/>
          </a:xfrm>
          <a:prstGeom prst="rect">
            <a:avLst/>
          </a:prstGeom>
        </p:spPr>
        <p:txBody>
          <a:bodyPr wrap="none">
            <a:spAutoFit/>
          </a:bodyPr>
          <a:lstStyle/>
          <a:p>
            <a:pPr lvl="0" algn="r">
              <a:buClr>
                <a:srgbClr val="000000"/>
              </a:buClr>
              <a:buSzPts val="1800"/>
            </a:pPr>
            <a:r>
              <a:rPr lang="en-US" sz="1200" dirty="0" smtClean="0">
                <a:latin typeface="Arial"/>
                <a:ea typeface="Arial"/>
                <a:cs typeface="Arial"/>
                <a:sym typeface="Arial"/>
              </a:rPr>
              <a:t>Han et al, JAMA Psych, 2021</a:t>
            </a:r>
            <a:endParaRPr lang="en-US" sz="1200" dirty="0">
              <a:latin typeface="Arial"/>
              <a:ea typeface="Arial"/>
              <a:cs typeface="Arial"/>
              <a:sym typeface="Arial"/>
            </a:endParaRPr>
          </a:p>
        </p:txBody>
      </p:sp>
      <p:sp>
        <p:nvSpPr>
          <p:cNvPr id="2" name="TextBox 1">
            <a:extLst>
              <a:ext uri="{FF2B5EF4-FFF2-40B4-BE49-F238E27FC236}">
                <a16:creationId xmlns:a16="http://schemas.microsoft.com/office/drawing/2014/main" id="{20D38E48-2F72-1A46-9643-A2CC75309D6F}"/>
              </a:ext>
            </a:extLst>
          </p:cNvPr>
          <p:cNvSpPr txBox="1"/>
          <p:nvPr/>
        </p:nvSpPr>
        <p:spPr>
          <a:xfrm>
            <a:off x="144609" y="1417437"/>
            <a:ext cx="6022802" cy="369332"/>
          </a:xfrm>
          <a:prstGeom prst="rect">
            <a:avLst/>
          </a:prstGeom>
          <a:solidFill>
            <a:schemeClr val="bg1"/>
          </a:solidFill>
        </p:spPr>
        <p:txBody>
          <a:bodyPr wrap="square" rtlCol="0">
            <a:spAutoFit/>
          </a:bodyPr>
          <a:lstStyle/>
          <a:p>
            <a:pPr algn="ctr"/>
            <a:endParaRPr lang="en-US" dirty="0"/>
          </a:p>
        </p:txBody>
      </p:sp>
      <p:sp>
        <p:nvSpPr>
          <p:cNvPr id="13" name="TextBox 12">
            <a:extLst>
              <a:ext uri="{FF2B5EF4-FFF2-40B4-BE49-F238E27FC236}">
                <a16:creationId xmlns:a16="http://schemas.microsoft.com/office/drawing/2014/main" id="{25AB9C5C-10D7-B945-9FC8-0C0D148C04FA}"/>
              </a:ext>
            </a:extLst>
          </p:cNvPr>
          <p:cNvSpPr txBox="1"/>
          <p:nvPr/>
        </p:nvSpPr>
        <p:spPr>
          <a:xfrm>
            <a:off x="6184474" y="1417437"/>
            <a:ext cx="6022802" cy="369332"/>
          </a:xfrm>
          <a:prstGeom prst="rect">
            <a:avLst/>
          </a:prstGeom>
          <a:solidFill>
            <a:schemeClr val="bg1"/>
          </a:solidFill>
        </p:spPr>
        <p:txBody>
          <a:bodyPr wrap="square" rtlCol="0">
            <a:spAutoFit/>
          </a:bodyPr>
          <a:lstStyle/>
          <a:p>
            <a:pPr algn="ctr"/>
            <a:endParaRPr lang="en-US" dirty="0"/>
          </a:p>
        </p:txBody>
      </p:sp>
      <p:sp>
        <p:nvSpPr>
          <p:cNvPr id="15" name="Rectangle 1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6" name="Title 7">
            <a:extLst>
              <a:ext uri="{FF2B5EF4-FFF2-40B4-BE49-F238E27FC236}">
                <a16:creationId xmlns:a16="http://schemas.microsoft.com/office/drawing/2014/main" id="{76B01B97-D91B-5247-B01B-C16C37CCBD3F}"/>
              </a:ext>
            </a:extLst>
          </p:cNvPr>
          <p:cNvSpPr txBox="1">
            <a:spLocks/>
          </p:cNvSpPr>
          <p:nvPr/>
        </p:nvSpPr>
        <p:spPr>
          <a:xfrm>
            <a:off x="937780" y="90873"/>
            <a:ext cx="10323444" cy="727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smtClean="0">
                <a:solidFill>
                  <a:schemeClr val="bg1">
                    <a:lumMod val="85000"/>
                  </a:schemeClr>
                </a:solidFill>
              </a:rPr>
              <a:t>Disparities in Methamphetamine-Involved Overdose Deaths</a:t>
            </a:r>
            <a:endParaRPr lang="en-US" altLang="en-US" sz="3200" dirty="0">
              <a:solidFill>
                <a:schemeClr val="bg1">
                  <a:lumMod val="85000"/>
                </a:schemeClr>
              </a:solidFill>
            </a:endParaRPr>
          </a:p>
        </p:txBody>
      </p:sp>
      <p:pic>
        <p:nvPicPr>
          <p:cNvPr id="11" name="Google Shape;291;p7"/>
          <p:cNvPicPr preferRelativeResize="0"/>
          <p:nvPr/>
        </p:nvPicPr>
        <p:blipFill rotWithShape="1">
          <a:blip r:embed="rId4">
            <a:alphaModFix/>
          </a:blip>
          <a:srcRect/>
          <a:stretch/>
        </p:blipFill>
        <p:spPr>
          <a:xfrm>
            <a:off x="603849" y="1038610"/>
            <a:ext cx="10955547" cy="5189662"/>
          </a:xfrm>
          <a:prstGeom prst="rect">
            <a:avLst/>
          </a:prstGeom>
          <a:noFill/>
          <a:ln>
            <a:noFill/>
          </a:ln>
        </p:spPr>
      </p:pic>
    </p:spTree>
    <p:custDataLst>
      <p:tags r:id="rId1"/>
    </p:custDataLst>
    <p:extLst>
      <p:ext uri="{BB962C8B-B14F-4D97-AF65-F5344CB8AC3E}">
        <p14:creationId xmlns:p14="http://schemas.microsoft.com/office/powerpoint/2010/main" val="188828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120FC3-07B7-584E-8109-4D8241E5D3E0}"/>
              </a:ext>
            </a:extLst>
          </p:cNvPr>
          <p:cNvSpPr/>
          <p:nvPr/>
        </p:nvSpPr>
        <p:spPr>
          <a:xfrm>
            <a:off x="7201657" y="6160655"/>
            <a:ext cx="2369559" cy="276999"/>
          </a:xfrm>
          <a:prstGeom prst="rect">
            <a:avLst/>
          </a:prstGeom>
        </p:spPr>
        <p:txBody>
          <a:bodyPr wrap="none">
            <a:spAutoFit/>
          </a:bodyPr>
          <a:lstStyle/>
          <a:p>
            <a:pPr lvl="0" algn="r">
              <a:buClr>
                <a:srgbClr val="000000"/>
              </a:buClr>
              <a:buSzPts val="1800"/>
            </a:pPr>
            <a:r>
              <a:rPr lang="en-US" sz="1200" dirty="0" smtClean="0">
                <a:latin typeface="Arial"/>
                <a:ea typeface="Arial"/>
                <a:cs typeface="Arial"/>
                <a:sym typeface="Arial"/>
              </a:rPr>
              <a:t>SAMHSA</a:t>
            </a:r>
            <a:r>
              <a:rPr lang="en-US" sz="1200" dirty="0">
                <a:latin typeface="Arial"/>
                <a:ea typeface="Arial"/>
                <a:cs typeface="Arial"/>
                <a:sym typeface="Arial"/>
              </a:rPr>
              <a:t>, </a:t>
            </a:r>
            <a:r>
              <a:rPr lang="en-US" sz="1200" dirty="0" smtClean="0">
                <a:latin typeface="Arial"/>
                <a:ea typeface="Arial"/>
                <a:cs typeface="Arial"/>
                <a:sym typeface="Arial"/>
              </a:rPr>
              <a:t>2020; NSDUH</a:t>
            </a:r>
            <a:r>
              <a:rPr lang="en-US" sz="1200" dirty="0">
                <a:latin typeface="Arial"/>
                <a:ea typeface="Arial"/>
                <a:cs typeface="Arial"/>
                <a:sym typeface="Arial"/>
              </a:rPr>
              <a:t>, </a:t>
            </a:r>
            <a:r>
              <a:rPr lang="en-US" sz="1200" dirty="0" smtClean="0">
                <a:latin typeface="Arial"/>
                <a:ea typeface="Arial"/>
                <a:cs typeface="Arial"/>
                <a:sym typeface="Arial"/>
              </a:rPr>
              <a:t>2015</a:t>
            </a:r>
            <a:endParaRPr lang="en-US" sz="1200" dirty="0">
              <a:latin typeface="Arial"/>
              <a:ea typeface="Arial"/>
              <a:cs typeface="Arial"/>
              <a:sym typeface="Arial"/>
            </a:endParaRPr>
          </a:p>
        </p:txBody>
      </p:sp>
      <p:sp>
        <p:nvSpPr>
          <p:cNvPr id="2" name="TextBox 1">
            <a:extLst>
              <a:ext uri="{FF2B5EF4-FFF2-40B4-BE49-F238E27FC236}">
                <a16:creationId xmlns:a16="http://schemas.microsoft.com/office/drawing/2014/main" id="{20D38E48-2F72-1A46-9643-A2CC75309D6F}"/>
              </a:ext>
            </a:extLst>
          </p:cNvPr>
          <p:cNvSpPr txBox="1"/>
          <p:nvPr/>
        </p:nvSpPr>
        <p:spPr>
          <a:xfrm>
            <a:off x="144609" y="1417437"/>
            <a:ext cx="6022802" cy="369332"/>
          </a:xfrm>
          <a:prstGeom prst="rect">
            <a:avLst/>
          </a:prstGeom>
          <a:solidFill>
            <a:schemeClr val="bg1"/>
          </a:solidFill>
        </p:spPr>
        <p:txBody>
          <a:bodyPr wrap="square" rtlCol="0">
            <a:spAutoFit/>
          </a:bodyPr>
          <a:lstStyle/>
          <a:p>
            <a:pPr algn="ctr"/>
            <a:endParaRPr lang="en-US" dirty="0"/>
          </a:p>
        </p:txBody>
      </p:sp>
      <p:sp>
        <p:nvSpPr>
          <p:cNvPr id="13" name="TextBox 12">
            <a:extLst>
              <a:ext uri="{FF2B5EF4-FFF2-40B4-BE49-F238E27FC236}">
                <a16:creationId xmlns:a16="http://schemas.microsoft.com/office/drawing/2014/main" id="{25AB9C5C-10D7-B945-9FC8-0C0D148C04FA}"/>
              </a:ext>
            </a:extLst>
          </p:cNvPr>
          <p:cNvSpPr txBox="1"/>
          <p:nvPr/>
        </p:nvSpPr>
        <p:spPr>
          <a:xfrm>
            <a:off x="6184474" y="1417437"/>
            <a:ext cx="6022802" cy="369332"/>
          </a:xfrm>
          <a:prstGeom prst="rect">
            <a:avLst/>
          </a:prstGeom>
          <a:solidFill>
            <a:schemeClr val="bg1"/>
          </a:solidFill>
        </p:spPr>
        <p:txBody>
          <a:bodyPr wrap="square" rtlCol="0">
            <a:spAutoFit/>
          </a:bodyPr>
          <a:lstStyle/>
          <a:p>
            <a:pPr algn="ctr"/>
            <a:endParaRPr lang="en-US" dirty="0"/>
          </a:p>
        </p:txBody>
      </p:sp>
      <p:sp>
        <p:nvSpPr>
          <p:cNvPr id="15" name="Rectangle 1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6" name="Title 7">
            <a:extLst>
              <a:ext uri="{FF2B5EF4-FFF2-40B4-BE49-F238E27FC236}">
                <a16:creationId xmlns:a16="http://schemas.microsoft.com/office/drawing/2014/main" id="{76B01B97-D91B-5247-B01B-C16C37CCBD3F}"/>
              </a:ext>
            </a:extLst>
          </p:cNvPr>
          <p:cNvSpPr txBox="1">
            <a:spLocks/>
          </p:cNvSpPr>
          <p:nvPr/>
        </p:nvSpPr>
        <p:spPr>
          <a:xfrm>
            <a:off x="937780" y="90873"/>
            <a:ext cx="10323444" cy="727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smtClean="0">
                <a:solidFill>
                  <a:schemeClr val="bg1">
                    <a:lumMod val="85000"/>
                  </a:schemeClr>
                </a:solidFill>
              </a:rPr>
              <a:t>Legacy of Structural Racism</a:t>
            </a:r>
            <a:endParaRPr lang="en-US" altLang="en-US" sz="3200" dirty="0">
              <a:solidFill>
                <a:schemeClr val="bg1">
                  <a:lumMod val="85000"/>
                </a:schemeClr>
              </a:solidFill>
            </a:endParaRPr>
          </a:p>
        </p:txBody>
      </p:sp>
      <p:pic>
        <p:nvPicPr>
          <p:cNvPr id="9" name="Picture 8" descr="Graphical user interface, text, application, email&#10;&#10;Description automatically generated">
            <a:extLst>
              <a:ext uri="{FF2B5EF4-FFF2-40B4-BE49-F238E27FC236}">
                <a16:creationId xmlns:a16="http://schemas.microsoft.com/office/drawing/2014/main" id="{CC489638-1E61-4315-9953-9FA1C3464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48" y="1339033"/>
            <a:ext cx="5398442" cy="4847581"/>
          </a:xfrm>
          <a:prstGeom prst="rect">
            <a:avLst/>
          </a:prstGeom>
        </p:spPr>
      </p:pic>
      <p:sp>
        <p:nvSpPr>
          <p:cNvPr id="3" name="Rectangle 2"/>
          <p:cNvSpPr/>
          <p:nvPr/>
        </p:nvSpPr>
        <p:spPr>
          <a:xfrm>
            <a:off x="6537299" y="947738"/>
            <a:ext cx="5387665" cy="5755422"/>
          </a:xfrm>
          <a:prstGeom prst="rect">
            <a:avLst/>
          </a:prstGeom>
        </p:spPr>
        <p:txBody>
          <a:bodyPr wrap="square">
            <a:spAutoFit/>
          </a:bodyPr>
          <a:lstStyle/>
          <a:p>
            <a:pPr marL="288925" indent="-277813">
              <a:buNone/>
            </a:pPr>
            <a:endParaRPr lang="en-US" sz="2000" dirty="0"/>
          </a:p>
          <a:p>
            <a:pPr marL="285750" indent="-285750">
              <a:buFont typeface="Arial" panose="020B0604020202020204" pitchFamily="34" charset="0"/>
              <a:buChar char="•"/>
            </a:pPr>
            <a:r>
              <a:rPr lang="en-US" sz="2000" b="1" dirty="0" smtClean="0"/>
              <a:t>1972 Controlled Substances Act</a:t>
            </a:r>
            <a:r>
              <a:rPr lang="en-US" sz="2000" dirty="0" smtClean="0"/>
              <a:t>: </a:t>
            </a:r>
            <a:r>
              <a:rPr lang="en-US" sz="2000" dirty="0"/>
              <a:t>did not distinguish powder from crack </a:t>
            </a:r>
            <a:r>
              <a:rPr lang="en-US" sz="2000" dirty="0" smtClean="0"/>
              <a:t>cocaine</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b="1" dirty="0"/>
              <a:t>1986 Anti Drug Abuse Act: </a:t>
            </a:r>
            <a:r>
              <a:rPr lang="en-US" sz="2000" dirty="0"/>
              <a:t>mandatory min sentencing for trafficking (100:1 ratio - 5 </a:t>
            </a:r>
            <a:r>
              <a:rPr lang="en-US" sz="2000" dirty="0" err="1"/>
              <a:t>yrs</a:t>
            </a:r>
            <a:r>
              <a:rPr lang="en-US" sz="2000" dirty="0"/>
              <a:t> for 5g crack vs 500g of powder</a:t>
            </a:r>
            <a:r>
              <a:rPr lang="en-US" sz="2000" dirty="0" smtClean="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1988 Anti-Drug Abuse Act</a:t>
            </a:r>
            <a:r>
              <a:rPr lang="en-US" sz="2000" dirty="0"/>
              <a:t>: 5 year min for simple possession of </a:t>
            </a:r>
            <a:r>
              <a:rPr lang="en-US" sz="2000" dirty="0" smtClean="0"/>
              <a:t>crack</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2010 Fair Sentencing Act: </a:t>
            </a:r>
            <a:r>
              <a:rPr lang="en-US" sz="2000" dirty="0"/>
              <a:t>reduced sentencing disparity to 18:1 ratio </a:t>
            </a:r>
            <a:r>
              <a:rPr lang="en-US" sz="2000" dirty="0" err="1" smtClean="0"/>
              <a:t>crack:powder</a:t>
            </a:r>
            <a:r>
              <a:rPr lang="en-US" sz="2000" dirty="0" smtClean="0"/>
              <a:t> cocaine</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b="1" dirty="0"/>
              <a:t>2018 First Step </a:t>
            </a:r>
            <a:r>
              <a:rPr lang="en-US" sz="2000" b="1" dirty="0" smtClean="0"/>
              <a:t>Act: </a:t>
            </a:r>
            <a:r>
              <a:rPr lang="en-US" sz="2000" dirty="0"/>
              <a:t>a</a:t>
            </a:r>
            <a:r>
              <a:rPr lang="en-US" sz="2000" dirty="0" smtClean="0"/>
              <a:t>pplied </a:t>
            </a:r>
            <a:r>
              <a:rPr lang="en-US" sz="2000" dirty="0"/>
              <a:t>the 2010 rules retroactively and allowed for </a:t>
            </a:r>
            <a:r>
              <a:rPr lang="en-US" sz="2000" dirty="0" smtClean="0"/>
              <a:t>resentencing</a:t>
            </a: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p:txBody>
      </p:sp>
      <p:sp>
        <p:nvSpPr>
          <p:cNvPr id="14" name="TextBox 13">
            <a:extLst>
              <a:ext uri="{FF2B5EF4-FFF2-40B4-BE49-F238E27FC236}">
                <a16:creationId xmlns:a16="http://schemas.microsoft.com/office/drawing/2014/main" id="{5DEB3883-7181-BFBA-450F-03D9E42FC62C}"/>
              </a:ext>
            </a:extLst>
          </p:cNvPr>
          <p:cNvSpPr txBox="1"/>
          <p:nvPr/>
        </p:nvSpPr>
        <p:spPr>
          <a:xfrm>
            <a:off x="826601" y="2410188"/>
            <a:ext cx="11051508" cy="2369880"/>
          </a:xfrm>
          <a:prstGeom prst="rect">
            <a:avLst/>
          </a:prstGeom>
          <a:solidFill>
            <a:schemeClr val="accent1">
              <a:lumMod val="75000"/>
            </a:schemeClr>
          </a:solidFill>
          <a:ln w="76200">
            <a:solidFill>
              <a:schemeClr val="accent1"/>
            </a:solidFill>
          </a:ln>
          <a:effectLst>
            <a:glow rad="127000">
              <a:schemeClr val="accent1"/>
            </a:glow>
          </a:effectLst>
        </p:spPr>
        <p:txBody>
          <a:bodyPr wrap="square" rtlCol="0">
            <a:spAutoFit/>
          </a:bodyPr>
          <a:lstStyle/>
          <a:p>
            <a:r>
              <a:rPr lang="en-US" sz="2800" i="1" dirty="0">
                <a:solidFill>
                  <a:schemeClr val="bg1"/>
                </a:solidFill>
              </a:rPr>
              <a:t>Despite harsher penalties for crack versus powder cocaine, crack use declined less than powder cocaine and even less than drugs not included in sentencing policies. These findings suggest that mandatory minimum sentencing may not be an effective method of deterring cocaine use.</a:t>
            </a:r>
          </a:p>
          <a:p>
            <a:r>
              <a:rPr lang="en-US" dirty="0">
                <a:solidFill>
                  <a:schemeClr val="bg1"/>
                </a:solidFill>
              </a:rPr>
              <a:t>Walker LS, </a:t>
            </a:r>
            <a:r>
              <a:rPr lang="en-US" dirty="0" err="1">
                <a:solidFill>
                  <a:schemeClr val="bg1"/>
                </a:solidFill>
              </a:rPr>
              <a:t>Mezuk</a:t>
            </a:r>
            <a:r>
              <a:rPr lang="en-US" dirty="0">
                <a:solidFill>
                  <a:schemeClr val="bg1"/>
                </a:solidFill>
              </a:rPr>
              <a:t> B. Mandatory minimum sentencing policies and cocaine use in the U.S., 1985-2013. BMC Int Health Hum Rights. 2018 Nov 29;18(1):43.</a:t>
            </a:r>
            <a:endParaRPr lang="en-US" sz="2400" i="1" dirty="0">
              <a:solidFill>
                <a:schemeClr val="bg1"/>
              </a:solidFill>
            </a:endParaRPr>
          </a:p>
        </p:txBody>
      </p:sp>
    </p:spTree>
    <p:custDataLst>
      <p:tags r:id="rId1"/>
    </p:custDataLst>
    <p:extLst>
      <p:ext uri="{BB962C8B-B14F-4D97-AF65-F5344CB8AC3E}">
        <p14:creationId xmlns:p14="http://schemas.microsoft.com/office/powerpoint/2010/main" val="19013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367910"/>
            <a:ext cx="10363200" cy="1143000"/>
          </a:xfrm>
        </p:spPr>
        <p:txBody>
          <a:bodyPr/>
          <a:lstStyle/>
          <a:p>
            <a:pPr eaLnBrk="1" hangingPunct="1">
              <a:defRPr/>
            </a:pPr>
            <a:r>
              <a:rPr lang="en-US" b="1" dirty="0" smtClean="0">
                <a:solidFill>
                  <a:schemeClr val="bg1">
                    <a:lumMod val="85000"/>
                  </a:schemeClr>
                </a:solidFill>
                <a:cs typeface="+mj-cs"/>
              </a:rPr>
              <a:t>Stimulants: Why &amp; How</a:t>
            </a:r>
            <a:endParaRPr lang="en-US" b="1" dirty="0">
              <a:solidFill>
                <a:schemeClr val="bg1">
                  <a:lumMod val="85000"/>
                </a:schemeClr>
              </a:solidFill>
              <a:cs typeface="+mj-cs"/>
            </a:endParaRPr>
          </a:p>
        </p:txBody>
      </p:sp>
    </p:spTree>
    <p:custDataLst>
      <p:tags r:id="rId1"/>
    </p:custDataLst>
    <p:extLst>
      <p:ext uri="{BB962C8B-B14F-4D97-AF65-F5344CB8AC3E}">
        <p14:creationId xmlns:p14="http://schemas.microsoft.com/office/powerpoint/2010/main" val="3437713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3"/>
          <p:cNvSpPr>
            <a:spLocks noGrp="1" noChangeArrowheads="1"/>
          </p:cNvSpPr>
          <p:nvPr>
            <p:ph type="body" sz="half" idx="1"/>
          </p:nvPr>
        </p:nvSpPr>
        <p:spPr>
          <a:xfrm>
            <a:off x="550752" y="1498942"/>
            <a:ext cx="10663135" cy="4364213"/>
          </a:xfrm>
        </p:spPr>
        <p:txBody>
          <a:bodyPr>
            <a:normAutofit fontScale="62500" lnSpcReduction="20000"/>
          </a:bodyPr>
          <a:lstStyle/>
          <a:p>
            <a:pPr eaLnBrk="1" hangingPunct="1">
              <a:lnSpc>
                <a:spcPct val="90000"/>
              </a:lnSpc>
              <a:defRPr/>
            </a:pPr>
            <a:r>
              <a:rPr lang="en-US" dirty="0">
                <a:cs typeface="+mn-cs"/>
              </a:rPr>
              <a:t>Euphoria </a:t>
            </a:r>
            <a:r>
              <a:rPr lang="en-US" dirty="0" smtClean="0"/>
              <a:t>/ rush</a:t>
            </a:r>
            <a:endParaRPr lang="en-US" dirty="0">
              <a:cs typeface="+mn-cs"/>
            </a:endParaRPr>
          </a:p>
          <a:p>
            <a:pPr lvl="1" eaLnBrk="1" hangingPunct="1">
              <a:lnSpc>
                <a:spcPct val="90000"/>
              </a:lnSpc>
              <a:defRPr/>
            </a:pPr>
            <a:r>
              <a:rPr lang="en-US" dirty="0"/>
              <a:t>Onset and intensity depends on delivery </a:t>
            </a:r>
            <a:r>
              <a:rPr lang="en-US" dirty="0" smtClean="0"/>
              <a:t>method</a:t>
            </a:r>
          </a:p>
          <a:p>
            <a:pPr lvl="1" eaLnBrk="1" hangingPunct="1">
              <a:lnSpc>
                <a:spcPct val="90000"/>
              </a:lnSpc>
              <a:defRPr/>
            </a:pPr>
            <a:endParaRPr lang="en-US" dirty="0"/>
          </a:p>
          <a:p>
            <a:pPr eaLnBrk="1" hangingPunct="1">
              <a:lnSpc>
                <a:spcPct val="90000"/>
              </a:lnSpc>
              <a:defRPr/>
            </a:pPr>
            <a:r>
              <a:rPr lang="en-US" dirty="0">
                <a:cs typeface="+mn-cs"/>
              </a:rPr>
              <a:t>Increased energy, </a:t>
            </a:r>
            <a:r>
              <a:rPr lang="en-US" dirty="0" smtClean="0">
                <a:cs typeface="+mn-cs"/>
              </a:rPr>
              <a:t>attention/focus</a:t>
            </a:r>
          </a:p>
          <a:p>
            <a:pPr marL="0" indent="0" eaLnBrk="1" hangingPunct="1">
              <a:lnSpc>
                <a:spcPct val="90000"/>
              </a:lnSpc>
              <a:buNone/>
              <a:defRPr/>
            </a:pPr>
            <a:endParaRPr lang="en-US" dirty="0" smtClean="0">
              <a:cs typeface="+mn-cs"/>
            </a:endParaRPr>
          </a:p>
          <a:p>
            <a:pPr eaLnBrk="1" hangingPunct="1">
              <a:lnSpc>
                <a:spcPct val="90000"/>
              </a:lnSpc>
              <a:defRPr/>
            </a:pPr>
            <a:r>
              <a:rPr lang="en-US" dirty="0" smtClean="0"/>
              <a:t>Increased </a:t>
            </a:r>
            <a:r>
              <a:rPr lang="en-US" dirty="0" smtClean="0">
                <a:cs typeface="+mn-cs"/>
              </a:rPr>
              <a:t>vigilance (survival)</a:t>
            </a:r>
          </a:p>
          <a:p>
            <a:pPr eaLnBrk="1" hangingPunct="1">
              <a:lnSpc>
                <a:spcPct val="90000"/>
              </a:lnSpc>
              <a:defRPr/>
            </a:pPr>
            <a:endParaRPr lang="en-US" dirty="0" smtClean="0">
              <a:cs typeface="+mn-cs"/>
            </a:endParaRPr>
          </a:p>
          <a:p>
            <a:pPr eaLnBrk="1" hangingPunct="1">
              <a:lnSpc>
                <a:spcPct val="90000"/>
              </a:lnSpc>
              <a:defRPr/>
            </a:pPr>
            <a:r>
              <a:rPr lang="en-US" dirty="0" smtClean="0">
                <a:cs typeface="+mn-cs"/>
              </a:rPr>
              <a:t>Diminished </a:t>
            </a:r>
            <a:r>
              <a:rPr lang="en-US" dirty="0">
                <a:cs typeface="+mn-cs"/>
              </a:rPr>
              <a:t>social </a:t>
            </a:r>
            <a:r>
              <a:rPr lang="en-US" dirty="0" smtClean="0">
                <a:cs typeface="+mn-cs"/>
              </a:rPr>
              <a:t>inhibition</a:t>
            </a:r>
          </a:p>
          <a:p>
            <a:pPr eaLnBrk="1" hangingPunct="1">
              <a:lnSpc>
                <a:spcPct val="90000"/>
              </a:lnSpc>
              <a:defRPr/>
            </a:pPr>
            <a:endParaRPr lang="en-US" dirty="0" smtClean="0">
              <a:cs typeface="+mn-cs"/>
            </a:endParaRPr>
          </a:p>
          <a:p>
            <a:pPr eaLnBrk="1" hangingPunct="1">
              <a:lnSpc>
                <a:spcPct val="90000"/>
              </a:lnSpc>
              <a:defRPr/>
            </a:pPr>
            <a:r>
              <a:rPr lang="en-US" dirty="0" smtClean="0"/>
              <a:t>Sexual enhancement (libido)</a:t>
            </a:r>
          </a:p>
          <a:p>
            <a:pPr eaLnBrk="1" hangingPunct="1">
              <a:lnSpc>
                <a:spcPct val="90000"/>
              </a:lnSpc>
              <a:defRPr/>
            </a:pPr>
            <a:endParaRPr lang="en-US" dirty="0">
              <a:cs typeface="+mn-cs"/>
            </a:endParaRPr>
          </a:p>
          <a:p>
            <a:pPr eaLnBrk="1" hangingPunct="1">
              <a:lnSpc>
                <a:spcPct val="90000"/>
              </a:lnSpc>
              <a:defRPr/>
            </a:pPr>
            <a:r>
              <a:rPr lang="en-US" dirty="0">
                <a:cs typeface="+mn-cs"/>
              </a:rPr>
              <a:t>Decreased </a:t>
            </a:r>
            <a:r>
              <a:rPr lang="en-US" dirty="0" smtClean="0">
                <a:cs typeface="+mn-cs"/>
              </a:rPr>
              <a:t>appetite</a:t>
            </a:r>
          </a:p>
          <a:p>
            <a:pPr eaLnBrk="1" hangingPunct="1">
              <a:lnSpc>
                <a:spcPct val="90000"/>
              </a:lnSpc>
              <a:defRPr/>
            </a:pPr>
            <a:endParaRPr lang="en-US" dirty="0" smtClean="0">
              <a:cs typeface="+mn-cs"/>
            </a:endParaRPr>
          </a:p>
          <a:p>
            <a:pPr eaLnBrk="1" hangingPunct="1">
              <a:lnSpc>
                <a:spcPct val="90000"/>
              </a:lnSpc>
              <a:defRPr/>
            </a:pPr>
            <a:r>
              <a:rPr lang="en-US" dirty="0" smtClean="0"/>
              <a:t>To counteract the sedative effect of opioids</a:t>
            </a:r>
            <a:endParaRPr lang="en-US" dirty="0">
              <a:cs typeface="+mn-cs"/>
            </a:endParaRPr>
          </a:p>
        </p:txBody>
      </p:sp>
      <p:pic>
        <p:nvPicPr>
          <p:cNvPr id="35843" name="Picture 5" descr="dapath5.gif (13498 byte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8070015" y="1643836"/>
            <a:ext cx="3143873" cy="230505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3314" name="Rectangle 2"/>
          <p:cNvSpPr>
            <a:spLocks noGrp="1" noChangeArrowheads="1"/>
          </p:cNvSpPr>
          <p:nvPr>
            <p:ph type="title"/>
          </p:nvPr>
        </p:nvSpPr>
        <p:spPr>
          <a:xfrm>
            <a:off x="1039575" y="-4463"/>
            <a:ext cx="10363200" cy="1143000"/>
          </a:xfrm>
        </p:spPr>
        <p:txBody>
          <a:bodyPr/>
          <a:lstStyle/>
          <a:p>
            <a:pPr algn="ctr" eaLnBrk="1" hangingPunct="1">
              <a:defRPr/>
            </a:pPr>
            <a:r>
              <a:rPr lang="en-US" dirty="0">
                <a:solidFill>
                  <a:schemeClr val="bg1">
                    <a:lumMod val="85000"/>
                  </a:schemeClr>
                </a:solidFill>
                <a:latin typeface="+mn-lt"/>
                <a:cs typeface="+mj-cs"/>
              </a:rPr>
              <a:t>Why do people use stimulants?</a:t>
            </a:r>
          </a:p>
        </p:txBody>
      </p:sp>
    </p:spTree>
    <p:custDataLst>
      <p:tags r:id="rId1"/>
    </p:custDataLst>
    <p:extLst>
      <p:ext uri="{BB962C8B-B14F-4D97-AF65-F5344CB8AC3E}">
        <p14:creationId xmlns:p14="http://schemas.microsoft.com/office/powerpoint/2010/main" val="57339164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8"/>
          <p:cNvSpPr txBox="1"/>
          <p:nvPr/>
        </p:nvSpPr>
        <p:spPr>
          <a:xfrm>
            <a:off x="8953667" y="5621596"/>
            <a:ext cx="2628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(Myers &amp; DeWall, 2017)</a:t>
            </a:r>
            <a:endParaRPr sz="1400" b="0" i="0" u="none" strike="noStrike" cap="none">
              <a:solidFill>
                <a:srgbClr val="000000"/>
              </a:solidFill>
              <a:latin typeface="Arial"/>
              <a:ea typeface="Arial"/>
              <a:cs typeface="Arial"/>
              <a:sym typeface="Arial"/>
            </a:endParaRPr>
          </a:p>
        </p:txBody>
      </p:sp>
      <p:sp>
        <p:nvSpPr>
          <p:cNvPr id="390" name="Google Shape;390;p18"/>
          <p:cNvSpPr txBox="1"/>
          <p:nvPr/>
        </p:nvSpPr>
        <p:spPr>
          <a:xfrm>
            <a:off x="6870356" y="1639301"/>
            <a:ext cx="5053914" cy="5078273"/>
          </a:xfrm>
          <a:prstGeom prst="rect">
            <a:avLst/>
          </a:prstGeom>
          <a:solidFill>
            <a:srgbClr val="F1F1F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000" b="0" i="0" u="none" strike="noStrike" cap="none" dirty="0">
                <a:solidFill>
                  <a:srgbClr val="000000"/>
                </a:solidFill>
                <a:latin typeface="Arial"/>
                <a:ea typeface="Arial"/>
                <a:cs typeface="Arial"/>
                <a:sym typeface="Arial"/>
              </a:rPr>
              <a:t>Cocaine prevents the reuptake of </a:t>
            </a:r>
            <a:r>
              <a:rPr lang="en-US" sz="2000" b="0" i="0" u="none" strike="noStrike" cap="none" dirty="0" smtClean="0">
                <a:solidFill>
                  <a:srgbClr val="000000"/>
                </a:solidFill>
                <a:latin typeface="Arial"/>
                <a:ea typeface="Arial"/>
                <a:cs typeface="Arial"/>
                <a:sym typeface="Arial"/>
              </a:rPr>
              <a:t>dopamine from the synapse.</a:t>
            </a:r>
            <a:endParaRPr sz="2000" b="0" i="0" u="none" strike="noStrike" cap="none" dirty="0">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000" b="0" i="0" u="none" strike="noStrike" cap="none" dirty="0">
                <a:solidFill>
                  <a:srgbClr val="000000"/>
                </a:solidFill>
                <a:latin typeface="Arial"/>
                <a:ea typeface="Arial"/>
                <a:cs typeface="Arial"/>
                <a:sym typeface="Arial"/>
              </a:rPr>
              <a:t>Methamphetamine both increases dopamine in the synaptic terminal </a:t>
            </a:r>
            <a:r>
              <a:rPr lang="en-US" sz="2000" b="1" i="0" u="none" strike="noStrike" cap="none" dirty="0">
                <a:solidFill>
                  <a:srgbClr val="000000"/>
                </a:solidFill>
                <a:latin typeface="Arial"/>
                <a:ea typeface="Arial"/>
                <a:cs typeface="Arial"/>
                <a:sym typeface="Arial"/>
              </a:rPr>
              <a:t>AND</a:t>
            </a:r>
            <a:r>
              <a:rPr lang="en-US" sz="2000" b="0" i="0" u="none" strike="noStrike" cap="none" dirty="0">
                <a:solidFill>
                  <a:srgbClr val="000000"/>
                </a:solidFill>
                <a:latin typeface="Arial"/>
                <a:ea typeface="Arial"/>
                <a:cs typeface="Arial"/>
                <a:sym typeface="Arial"/>
              </a:rPr>
              <a:t> prevents its reabsorption. </a:t>
            </a:r>
            <a:endParaRPr sz="2000" b="0" i="0" u="none" strike="noStrike" cap="none" dirty="0">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000" b="1" dirty="0"/>
              <a:t>E</a:t>
            </a:r>
            <a:r>
              <a:rPr lang="en-US" sz="2000" b="1" i="0" u="none" strike="noStrike" cap="none" dirty="0" smtClean="0">
                <a:solidFill>
                  <a:srgbClr val="000000"/>
                </a:solidFill>
                <a:latin typeface="Arial"/>
                <a:ea typeface="Arial"/>
                <a:cs typeface="Arial"/>
                <a:sym typeface="Arial"/>
              </a:rPr>
              <a:t>xcessive dopamine with stimulant use </a:t>
            </a:r>
            <a:r>
              <a:rPr lang="en-US" sz="2000" b="1" i="0" u="none" strike="noStrike" cap="none" dirty="0">
                <a:solidFill>
                  <a:srgbClr val="000000"/>
                </a:solidFill>
                <a:latin typeface="Arial"/>
                <a:ea typeface="Arial"/>
                <a:cs typeface="Arial"/>
                <a:sym typeface="Arial"/>
              </a:rPr>
              <a:t>is responsible for many </a:t>
            </a:r>
            <a:r>
              <a:rPr lang="en-US" sz="2000" b="1" i="0" u="none" strike="noStrike" cap="none" dirty="0" smtClean="0">
                <a:solidFill>
                  <a:srgbClr val="000000"/>
                </a:solidFill>
                <a:latin typeface="Arial"/>
                <a:ea typeface="Arial"/>
                <a:cs typeface="Arial"/>
                <a:sym typeface="Arial"/>
              </a:rPr>
              <a:t>of the motor and mood symptoms</a:t>
            </a:r>
            <a:endParaRPr sz="2000" b="1" i="0" u="none" strike="noStrike" cap="none" dirty="0">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000" b="0" i="0" u="none" strike="noStrike" cap="none" dirty="0">
                <a:solidFill>
                  <a:srgbClr val="000000"/>
                </a:solidFill>
                <a:latin typeface="Arial"/>
                <a:ea typeface="Arial"/>
                <a:cs typeface="Arial"/>
                <a:sym typeface="Arial"/>
              </a:rPr>
              <a:t>Alternatively, </a:t>
            </a:r>
            <a:r>
              <a:rPr lang="en-US" sz="2000" dirty="0" smtClean="0"/>
              <a:t>a </a:t>
            </a:r>
            <a:r>
              <a:rPr lang="en-US" sz="2000" b="0" i="0" u="none" strike="noStrike" cap="none" dirty="0" smtClean="0">
                <a:solidFill>
                  <a:srgbClr val="000000"/>
                </a:solidFill>
                <a:latin typeface="Arial"/>
                <a:ea typeface="Arial"/>
                <a:cs typeface="Arial"/>
                <a:sym typeface="Arial"/>
              </a:rPr>
              <a:t>dopamine deficit with abstinence contributes to the typical </a:t>
            </a:r>
            <a:r>
              <a:rPr lang="en-US" sz="2000" dirty="0" smtClean="0"/>
              <a:t>acute and post-acute withdrawal </a:t>
            </a:r>
            <a:r>
              <a:rPr lang="en-US" sz="2000" b="0" i="0" u="none" strike="noStrike" cap="none" dirty="0" smtClean="0">
                <a:solidFill>
                  <a:srgbClr val="000000"/>
                </a:solidFill>
                <a:latin typeface="Arial"/>
                <a:ea typeface="Arial"/>
                <a:cs typeface="Arial"/>
                <a:sym typeface="Arial"/>
              </a:rPr>
              <a:t>symptoms</a:t>
            </a:r>
            <a:endParaRPr lang="en-US" sz="1200" b="0" i="0" u="none" strike="noStrike" cap="none" dirty="0" smtClean="0">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endParaRPr lang="en-US" sz="1200" dirty="0">
              <a:solidFill>
                <a:srgbClr val="7F7F7F"/>
              </a:solidFil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smtClean="0">
                <a:solidFill>
                  <a:srgbClr val="7F7F7F"/>
                </a:solidFill>
                <a:latin typeface="Arial"/>
                <a:ea typeface="Arial"/>
                <a:cs typeface="Arial"/>
                <a:sym typeface="Arial"/>
              </a:rPr>
              <a:t>(</a:t>
            </a:r>
            <a:r>
              <a:rPr lang="en-US" sz="1200" b="0" i="0" u="none" strike="noStrike" cap="none" dirty="0">
                <a:solidFill>
                  <a:srgbClr val="7F7F7F"/>
                </a:solidFill>
                <a:latin typeface="Arial"/>
                <a:ea typeface="Arial"/>
                <a:cs typeface="Arial"/>
                <a:sym typeface="Arial"/>
              </a:rPr>
              <a:t>Paulus &amp; Stewart, 2020)</a:t>
            </a:r>
            <a:endParaRPr sz="1200" b="0" i="0" u="none" strike="noStrike" cap="none" dirty="0">
              <a:solidFill>
                <a:srgbClr val="7F7F7F"/>
              </a:solidFill>
              <a:latin typeface="Arial"/>
              <a:ea typeface="Arial"/>
              <a:cs typeface="Arial"/>
              <a:sym typeface="Arial"/>
            </a:endParaRPr>
          </a:p>
        </p:txBody>
      </p:sp>
      <p:pic>
        <p:nvPicPr>
          <p:cNvPr id="392" name="Google Shape;392;p18"/>
          <p:cNvPicPr preferRelativeResize="0"/>
          <p:nvPr/>
        </p:nvPicPr>
        <p:blipFill rotWithShape="1">
          <a:blip r:embed="rId3">
            <a:alphaModFix/>
          </a:blip>
          <a:srcRect/>
          <a:stretch/>
        </p:blipFill>
        <p:spPr>
          <a:xfrm>
            <a:off x="609610" y="1469375"/>
            <a:ext cx="5067365" cy="5322233"/>
          </a:xfrm>
          <a:prstGeom prst="rect">
            <a:avLst/>
          </a:prstGeom>
          <a:noFill/>
          <a:ln>
            <a:noFill/>
          </a:ln>
        </p:spPr>
      </p:pic>
      <p:pic>
        <p:nvPicPr>
          <p:cNvPr id="393" name="Google Shape;393;p18"/>
          <p:cNvPicPr preferRelativeResize="0"/>
          <p:nvPr/>
        </p:nvPicPr>
        <p:blipFill rotWithShape="1">
          <a:blip r:embed="rId4">
            <a:alphaModFix/>
          </a:blip>
          <a:srcRect/>
          <a:stretch/>
        </p:blipFill>
        <p:spPr>
          <a:xfrm>
            <a:off x="239379" y="1466436"/>
            <a:ext cx="6460085" cy="5325172"/>
          </a:xfrm>
          <a:prstGeom prst="rect">
            <a:avLst/>
          </a:prstGeom>
          <a:noFill/>
          <a:ln>
            <a:noFill/>
          </a:ln>
        </p:spPr>
      </p:pic>
      <p:pic>
        <p:nvPicPr>
          <p:cNvPr id="394" name="Google Shape;394;p18"/>
          <p:cNvPicPr preferRelativeResize="0"/>
          <p:nvPr/>
        </p:nvPicPr>
        <p:blipFill rotWithShape="1">
          <a:blip r:embed="rId5">
            <a:alphaModFix/>
          </a:blip>
          <a:srcRect/>
          <a:stretch/>
        </p:blipFill>
        <p:spPr>
          <a:xfrm>
            <a:off x="264094" y="1466308"/>
            <a:ext cx="6460084" cy="5325411"/>
          </a:xfrm>
          <a:prstGeom prst="rect">
            <a:avLst/>
          </a:prstGeom>
          <a:noFill/>
          <a:ln>
            <a:noFill/>
          </a:ln>
        </p:spPr>
      </p:pic>
      <p:sp>
        <p:nvSpPr>
          <p:cNvPr id="9" name="Rectangle 8">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609610" y="198783"/>
            <a:ext cx="10972657" cy="646331"/>
          </a:xfrm>
          <a:prstGeom prst="rect">
            <a:avLst/>
          </a:prstGeom>
          <a:noFill/>
        </p:spPr>
        <p:txBody>
          <a:bodyPr wrap="square" rtlCol="0">
            <a:spAutoFit/>
          </a:bodyPr>
          <a:lstStyle/>
          <a:p>
            <a:pPr algn="ctr"/>
            <a:r>
              <a:rPr lang="en-US" sz="3600" dirty="0" smtClean="0">
                <a:solidFill>
                  <a:schemeClr val="bg1">
                    <a:lumMod val="85000"/>
                  </a:schemeClr>
                </a:solidFill>
              </a:rPr>
              <a:t>Neurochemical Impact</a:t>
            </a:r>
            <a:endParaRPr lang="en-US" sz="3600" dirty="0">
              <a:solidFill>
                <a:schemeClr val="bg1">
                  <a:lumMod val="85000"/>
                </a:schemeClr>
              </a:solidFill>
            </a:endParaRPr>
          </a:p>
        </p:txBody>
      </p:sp>
    </p:spTree>
    <p:extLst>
      <p:ext uri="{BB962C8B-B14F-4D97-AF65-F5344CB8AC3E}">
        <p14:creationId xmlns:p14="http://schemas.microsoft.com/office/powerpoint/2010/main" val="237505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 calcmode="lin" valueType="num">
                                      <p:cBhvr additive="base">
                                        <p:cTn id="7" dur="500"/>
                                        <p:tgtEl>
                                          <p:spTgt spid="39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4"/>
                                        </p:tgtEl>
                                        <p:attrNameLst>
                                          <p:attrName>style.visibility</p:attrName>
                                        </p:attrNameLst>
                                      </p:cBhvr>
                                      <p:to>
                                        <p:strVal val="visible"/>
                                      </p:to>
                                    </p:set>
                                    <p:anim calcmode="lin" valueType="num">
                                      <p:cBhvr additive="base">
                                        <p:cTn id="12" dur="500"/>
                                        <p:tgtEl>
                                          <p:spTgt spid="3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19584" y="157964"/>
            <a:ext cx="9042400" cy="609600"/>
          </a:xfrm>
        </p:spPr>
        <p:txBody>
          <a:bodyPr/>
          <a:lstStyle/>
          <a:p>
            <a:pPr algn="ctr" eaLnBrk="1" hangingPunct="1">
              <a:defRPr/>
            </a:pPr>
            <a:r>
              <a:rPr lang="en-US" sz="3600" b="1" dirty="0">
                <a:solidFill>
                  <a:srgbClr val="06204C"/>
                </a:solidFill>
                <a:cs typeface="+mj-cs"/>
              </a:rPr>
              <a:t>PK: Cocaine</a:t>
            </a:r>
          </a:p>
        </p:txBody>
      </p:sp>
      <p:sp>
        <p:nvSpPr>
          <p:cNvPr id="16387" name="Rectangle 8"/>
          <p:cNvSpPr>
            <a:spLocks noChangeArrowheads="1"/>
          </p:cNvSpPr>
          <p:nvPr/>
        </p:nvSpPr>
        <p:spPr bwMode="auto">
          <a:xfrm>
            <a:off x="1585844" y="3288792"/>
            <a:ext cx="9042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p>
            <a:pPr algn="ctr">
              <a:defRPr/>
            </a:pPr>
            <a:r>
              <a:rPr lang="en-US" sz="3600" b="1" dirty="0">
                <a:solidFill>
                  <a:srgbClr val="06204C"/>
                </a:solidFill>
                <a:latin typeface="+mj-lt"/>
                <a:cs typeface="+mn-cs"/>
              </a:rPr>
              <a:t>PK: Methamphetamine</a:t>
            </a:r>
          </a:p>
        </p:txBody>
      </p:sp>
      <p:sp>
        <p:nvSpPr>
          <p:cNvPr id="16388" name="Rectangle 9"/>
          <p:cNvSpPr>
            <a:spLocks noChangeArrowheads="1"/>
          </p:cNvSpPr>
          <p:nvPr/>
        </p:nvSpPr>
        <p:spPr bwMode="auto">
          <a:xfrm>
            <a:off x="3251200" y="2830269"/>
            <a:ext cx="5863429"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p>
            <a:pPr>
              <a:spcBef>
                <a:spcPct val="50000"/>
              </a:spcBef>
              <a:defRPr/>
            </a:pPr>
            <a:r>
              <a:rPr lang="en-US" sz="1000" dirty="0">
                <a:cs typeface="+mn-cs"/>
              </a:rPr>
              <a:t>Lange, R. A. and L. D. </a:t>
            </a:r>
            <a:r>
              <a:rPr lang="en-US" sz="1000" dirty="0" err="1">
                <a:cs typeface="+mn-cs"/>
              </a:rPr>
              <a:t>Hillis</a:t>
            </a:r>
            <a:r>
              <a:rPr lang="en-US" sz="1000" dirty="0">
                <a:cs typeface="+mn-cs"/>
              </a:rPr>
              <a:t> (2001). "Cardiovascular complications of cocaine use." </a:t>
            </a:r>
            <a:r>
              <a:rPr lang="en-US" sz="1000" u="sng" dirty="0">
                <a:cs typeface="+mn-cs"/>
              </a:rPr>
              <a:t>N </a:t>
            </a:r>
            <a:r>
              <a:rPr lang="en-US" sz="1000" u="sng" dirty="0" err="1">
                <a:cs typeface="+mn-cs"/>
              </a:rPr>
              <a:t>Engl</a:t>
            </a:r>
            <a:r>
              <a:rPr lang="en-US" sz="1000" u="sng" dirty="0">
                <a:cs typeface="+mn-cs"/>
              </a:rPr>
              <a:t> J Med</a:t>
            </a:r>
            <a:r>
              <a:rPr lang="en-US" sz="1000" dirty="0">
                <a:cs typeface="+mn-cs"/>
              </a:rPr>
              <a:t> </a:t>
            </a:r>
            <a:r>
              <a:rPr lang="en-US" sz="1000" b="1" dirty="0">
                <a:cs typeface="+mn-cs"/>
              </a:rPr>
              <a:t>345</a:t>
            </a:r>
            <a:r>
              <a:rPr lang="en-US" sz="1000" dirty="0">
                <a:cs typeface="+mn-cs"/>
              </a:rPr>
              <a:t>(5): 351-8.</a:t>
            </a:r>
          </a:p>
        </p:txBody>
      </p:sp>
      <p:sp>
        <p:nvSpPr>
          <p:cNvPr id="16389" name="Text Box 10"/>
          <p:cNvSpPr txBox="1">
            <a:spLocks noChangeArrowheads="1"/>
          </p:cNvSpPr>
          <p:nvPr/>
        </p:nvSpPr>
        <p:spPr bwMode="auto">
          <a:xfrm>
            <a:off x="5622455" y="5882614"/>
            <a:ext cx="19304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200" dirty="0">
                <a:cs typeface="+mn-cs"/>
              </a:rPr>
              <a:t>Lineberry 2006</a:t>
            </a:r>
          </a:p>
        </p:txBody>
      </p:sp>
      <p:graphicFrame>
        <p:nvGraphicFramePr>
          <p:cNvPr id="84090" name="Group 122"/>
          <p:cNvGraphicFramePr>
            <a:graphicFrameLocks noGrp="1"/>
          </p:cNvGraphicFramePr>
          <p:nvPr>
            <p:extLst>
              <p:ext uri="{D42A27DB-BD31-4B8C-83A1-F6EECF244321}">
                <p14:modId xmlns:p14="http://schemas.microsoft.com/office/powerpoint/2010/main" val="3701991279"/>
              </p:ext>
            </p:extLst>
          </p:nvPr>
        </p:nvGraphicFramePr>
        <p:xfrm>
          <a:off x="914401" y="791082"/>
          <a:ext cx="10515599" cy="1987132"/>
        </p:xfrm>
        <a:graphic>
          <a:graphicData uri="http://schemas.openxmlformats.org/drawingml/2006/table">
            <a:tbl>
              <a:tblPr/>
              <a:tblGrid>
                <a:gridCol w="3640015">
                  <a:extLst>
                    <a:ext uri="{9D8B030D-6E8A-4147-A177-3AD203B41FA5}">
                      <a16:colId xmlns:a16="http://schemas.microsoft.com/office/drawing/2014/main" val="20000"/>
                    </a:ext>
                  </a:extLst>
                </a:gridCol>
                <a:gridCol w="2123342">
                  <a:extLst>
                    <a:ext uri="{9D8B030D-6E8A-4147-A177-3AD203B41FA5}">
                      <a16:colId xmlns:a16="http://schemas.microsoft.com/office/drawing/2014/main" val="20001"/>
                    </a:ext>
                  </a:extLst>
                </a:gridCol>
                <a:gridCol w="2123342">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3717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marL="121920" marR="121920"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IV</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Smoked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Snorted</a:t>
                      </a:r>
                    </a:p>
                  </a:txBody>
                  <a:tcPr marL="121920" marR="121920"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0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Time to effect</a:t>
                      </a:r>
                    </a:p>
                  </a:txBody>
                  <a:tcPr marL="121920" marR="121920" marT="45734" marB="4573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10-60sec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1-5min</a:t>
                      </a:r>
                    </a:p>
                  </a:txBody>
                  <a:tcPr marL="121920" marR="121920" marT="45734" marB="4573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30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Peak concent.</a:t>
                      </a:r>
                    </a:p>
                  </a:txBody>
                  <a:tcPr marL="121920" marR="121920" marT="45734" marB="4573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3-5min</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1-3min</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15-20min</a:t>
                      </a:r>
                    </a:p>
                  </a:txBody>
                  <a:tcPr marL="121920" marR="121920"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30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Half-life</a:t>
                      </a:r>
                    </a:p>
                  </a:txBody>
                  <a:tcPr marL="121920" marR="121920" marT="45734" marB="4573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20-60min</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5-15min</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60-90min</a:t>
                      </a:r>
                    </a:p>
                  </a:txBody>
                  <a:tcPr marL="121920" marR="121920" marT="45734" marB="4573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84129" name="Group 161"/>
          <p:cNvGraphicFramePr>
            <a:graphicFrameLocks noGrp="1"/>
          </p:cNvGraphicFramePr>
          <p:nvPr>
            <p:extLst>
              <p:ext uri="{D42A27DB-BD31-4B8C-83A1-F6EECF244321}">
                <p14:modId xmlns:p14="http://schemas.microsoft.com/office/powerpoint/2010/main" val="981746683"/>
              </p:ext>
            </p:extLst>
          </p:nvPr>
        </p:nvGraphicFramePr>
        <p:xfrm>
          <a:off x="914400" y="3898392"/>
          <a:ext cx="10515600" cy="1984222"/>
        </p:xfrm>
        <a:graphic>
          <a:graphicData uri="http://schemas.openxmlformats.org/drawingml/2006/table">
            <a:tbl>
              <a:tblPr/>
              <a:tblGrid>
                <a:gridCol w="2450237">
                  <a:extLst>
                    <a:ext uri="{9D8B030D-6E8A-4147-A177-3AD203B41FA5}">
                      <a16:colId xmlns:a16="http://schemas.microsoft.com/office/drawing/2014/main" val="20000"/>
                    </a:ext>
                  </a:extLst>
                </a:gridCol>
                <a:gridCol w="1931263">
                  <a:extLst>
                    <a:ext uri="{9D8B030D-6E8A-4147-A177-3AD203B41FA5}">
                      <a16:colId xmlns:a16="http://schemas.microsoft.com/office/drawing/2014/main" val="20001"/>
                    </a:ext>
                  </a:extLst>
                </a:gridCol>
                <a:gridCol w="1948279">
                  <a:extLst>
                    <a:ext uri="{9D8B030D-6E8A-4147-A177-3AD203B41FA5}">
                      <a16:colId xmlns:a16="http://schemas.microsoft.com/office/drawing/2014/main" val="20002"/>
                    </a:ext>
                  </a:extLst>
                </a:gridCol>
                <a:gridCol w="2082276">
                  <a:extLst>
                    <a:ext uri="{9D8B030D-6E8A-4147-A177-3AD203B41FA5}">
                      <a16:colId xmlns:a16="http://schemas.microsoft.com/office/drawing/2014/main" val="20003"/>
                    </a:ext>
                  </a:extLst>
                </a:gridCol>
                <a:gridCol w="2103545">
                  <a:extLst>
                    <a:ext uri="{9D8B030D-6E8A-4147-A177-3AD203B41FA5}">
                      <a16:colId xmlns:a16="http://schemas.microsoft.com/office/drawing/2014/main" val="20004"/>
                    </a:ext>
                  </a:extLst>
                </a:gridCol>
              </a:tblGrid>
              <a:tr h="3711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marL="121920" marR="121920"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IV</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Smoked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Snorted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Ingested</a:t>
                      </a:r>
                    </a:p>
                  </a:txBody>
                  <a:tcPr marL="121920" marR="121920"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93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Time to effect</a:t>
                      </a:r>
                    </a:p>
                  </a:txBody>
                  <a:tcPr marL="121920" marR="121920" marT="45734" marB="4573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15-30 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Immediate</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3-5 min</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15-20 min</a:t>
                      </a:r>
                    </a:p>
                  </a:txBody>
                  <a:tcPr marL="121920" marR="121920" marT="45734" marB="4573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293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Peak concent.</a:t>
                      </a:r>
                    </a:p>
                  </a:txBody>
                  <a:tcPr marL="121920" marR="121920" marT="45734" marB="4573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293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Half-life</a:t>
                      </a:r>
                    </a:p>
                  </a:txBody>
                  <a:tcPr marL="121920" marR="121920" marT="45734" marB="4573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76053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20"/>
          <p:cNvSpPr txBox="1">
            <a:spLocks noGrp="1"/>
          </p:cNvSpPr>
          <p:nvPr>
            <p:ph type="body" idx="1"/>
          </p:nvPr>
        </p:nvSpPr>
        <p:spPr>
          <a:xfrm>
            <a:off x="370111" y="1251338"/>
            <a:ext cx="6229472" cy="4778401"/>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100000"/>
              </a:lnSpc>
              <a:spcBef>
                <a:spcPts val="1000"/>
              </a:spcBef>
              <a:spcAft>
                <a:spcPts val="0"/>
              </a:spcAft>
              <a:buSzPct val="74844"/>
              <a:buChar char="•"/>
            </a:pPr>
            <a:r>
              <a:rPr lang="en-US" sz="2600" dirty="0"/>
              <a:t>Binge patterns may include using sporadically or may occur multiple days in a row and may be common with early use.</a:t>
            </a:r>
            <a:endParaRPr sz="1000" dirty="0"/>
          </a:p>
          <a:p>
            <a:pPr marL="457200" lvl="0" indent="-342900" algn="l" rtl="0">
              <a:lnSpc>
                <a:spcPct val="100000"/>
              </a:lnSpc>
              <a:spcBef>
                <a:spcPts val="1000"/>
              </a:spcBef>
              <a:spcAft>
                <a:spcPts val="0"/>
              </a:spcAft>
              <a:buSzPct val="74844"/>
              <a:buChar char="•"/>
            </a:pPr>
            <a:r>
              <a:rPr lang="en-US" sz="2600" dirty="0"/>
              <a:t>During a binge, initial substance use increases the desire to use more. </a:t>
            </a:r>
            <a:endParaRPr dirty="0"/>
          </a:p>
          <a:p>
            <a:pPr marL="457200" lvl="0" indent="-342900" algn="l" rtl="0">
              <a:lnSpc>
                <a:spcPct val="100000"/>
              </a:lnSpc>
              <a:spcBef>
                <a:spcPts val="1000"/>
              </a:spcBef>
              <a:spcAft>
                <a:spcPts val="0"/>
              </a:spcAft>
              <a:buSzPct val="74844"/>
              <a:buChar char="•"/>
            </a:pPr>
            <a:r>
              <a:rPr lang="en-US" sz="2600" dirty="0"/>
              <a:t>Decreased desire to use varies based on stimulant:</a:t>
            </a:r>
            <a:endParaRPr dirty="0"/>
          </a:p>
          <a:p>
            <a:pPr marL="914400" lvl="1" indent="-342900" algn="l" rtl="0">
              <a:lnSpc>
                <a:spcPct val="100000"/>
              </a:lnSpc>
              <a:spcBef>
                <a:spcPts val="1000"/>
              </a:spcBef>
              <a:spcAft>
                <a:spcPts val="0"/>
              </a:spcAft>
              <a:buSzPct val="74844"/>
              <a:buChar char="•"/>
            </a:pPr>
            <a:r>
              <a:rPr lang="en-US" sz="2200" dirty="0"/>
              <a:t>Cocaine – 46 hours</a:t>
            </a:r>
            <a:endParaRPr dirty="0"/>
          </a:p>
          <a:p>
            <a:pPr marL="914400" lvl="1" indent="-342900" algn="l" rtl="0">
              <a:lnSpc>
                <a:spcPct val="100000"/>
              </a:lnSpc>
              <a:spcBef>
                <a:spcPts val="1000"/>
              </a:spcBef>
              <a:spcAft>
                <a:spcPts val="0"/>
              </a:spcAft>
              <a:buSzPct val="74844"/>
              <a:buChar char="•"/>
            </a:pPr>
            <a:r>
              <a:rPr lang="en-US" dirty="0"/>
              <a:t>Methamphetamines – day 4-5</a:t>
            </a:r>
            <a:endParaRPr dirty="0"/>
          </a:p>
          <a:p>
            <a:pPr marL="457200" lvl="0" indent="-228600" algn="l" rtl="0">
              <a:lnSpc>
                <a:spcPct val="100000"/>
              </a:lnSpc>
              <a:spcBef>
                <a:spcPts val="1000"/>
              </a:spcBef>
              <a:spcAft>
                <a:spcPts val="0"/>
              </a:spcAft>
              <a:buSzPct val="243243"/>
              <a:buNone/>
            </a:pPr>
            <a:endParaRPr sz="800" dirty="0"/>
          </a:p>
          <a:p>
            <a:pPr marL="457200" lvl="0" indent="-342900" algn="l" rtl="0">
              <a:lnSpc>
                <a:spcPct val="100000"/>
              </a:lnSpc>
              <a:spcBef>
                <a:spcPts val="1000"/>
              </a:spcBef>
              <a:spcAft>
                <a:spcPts val="0"/>
              </a:spcAft>
              <a:buSzPct val="74844"/>
              <a:buChar char="•"/>
            </a:pPr>
            <a:r>
              <a:rPr lang="en-US" sz="2600" dirty="0"/>
              <a:t>Binge use patterns may result in more severe side effects and adverse events at the end of a binge episode. </a:t>
            </a:r>
            <a:endParaRPr dirty="0"/>
          </a:p>
          <a:p>
            <a:pPr marL="457200" lvl="0" indent="-228600" algn="l" rtl="0">
              <a:lnSpc>
                <a:spcPct val="100000"/>
              </a:lnSpc>
              <a:spcBef>
                <a:spcPts val="1000"/>
              </a:spcBef>
              <a:spcAft>
                <a:spcPts val="0"/>
              </a:spcAft>
              <a:buSzPct val="69498"/>
              <a:buNone/>
            </a:pPr>
            <a:endParaRPr dirty="0"/>
          </a:p>
        </p:txBody>
      </p:sp>
      <p:sp>
        <p:nvSpPr>
          <p:cNvPr id="408" name="Google Shape;408;p20"/>
          <p:cNvSpPr txBox="1"/>
          <p:nvPr/>
        </p:nvSpPr>
        <p:spPr>
          <a:xfrm>
            <a:off x="4597879" y="6590581"/>
            <a:ext cx="188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9" name="Google Shape;409;p20"/>
          <p:cNvPicPr preferRelativeResize="0"/>
          <p:nvPr/>
        </p:nvPicPr>
        <p:blipFill rotWithShape="1">
          <a:blip r:embed="rId3">
            <a:alphaModFix/>
          </a:blip>
          <a:srcRect l="-3029" t="-5957" b="694"/>
          <a:stretch/>
        </p:blipFill>
        <p:spPr>
          <a:xfrm>
            <a:off x="6486968" y="1173587"/>
            <a:ext cx="5334925" cy="4874931"/>
          </a:xfrm>
          <a:prstGeom prst="rect">
            <a:avLst/>
          </a:prstGeom>
          <a:noFill/>
          <a:ln>
            <a:noFill/>
          </a:ln>
        </p:spPr>
      </p:pic>
      <p:pic>
        <p:nvPicPr>
          <p:cNvPr id="410" name="Google Shape;410;p20"/>
          <p:cNvPicPr preferRelativeResize="0"/>
          <p:nvPr/>
        </p:nvPicPr>
        <p:blipFill rotWithShape="1">
          <a:blip r:embed="rId4">
            <a:alphaModFix/>
          </a:blip>
          <a:srcRect/>
          <a:stretch/>
        </p:blipFill>
        <p:spPr>
          <a:xfrm>
            <a:off x="6486968" y="1396451"/>
            <a:ext cx="5725879" cy="4616750"/>
          </a:xfrm>
          <a:prstGeom prst="rect">
            <a:avLst/>
          </a:prstGeom>
          <a:noFill/>
          <a:ln>
            <a:noFill/>
          </a:ln>
        </p:spPr>
      </p:pic>
      <p:sp>
        <p:nvSpPr>
          <p:cNvPr id="411" name="Google Shape;411;p20"/>
          <p:cNvSpPr txBox="1"/>
          <p:nvPr/>
        </p:nvSpPr>
        <p:spPr>
          <a:xfrm>
            <a:off x="8064475" y="6550200"/>
            <a:ext cx="40500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200" b="0" i="0" u="none" strike="noStrike" cap="none" dirty="0">
                <a:solidFill>
                  <a:srgbClr val="7F7F7F"/>
                </a:solidFill>
                <a:latin typeface="Arial"/>
                <a:ea typeface="Arial"/>
                <a:cs typeface="Arial"/>
                <a:sym typeface="Arial"/>
              </a:rPr>
              <a:t>(Ward, et al, 1997) (</a:t>
            </a:r>
            <a:r>
              <a:rPr lang="en-US" sz="1200" b="0" i="0" u="none" strike="noStrike" cap="none" dirty="0" err="1">
                <a:solidFill>
                  <a:srgbClr val="7F7F7F"/>
                </a:solidFill>
                <a:latin typeface="Arial"/>
                <a:ea typeface="Arial"/>
                <a:cs typeface="Arial"/>
                <a:sym typeface="Arial"/>
              </a:rPr>
              <a:t>Ruczenski</a:t>
            </a:r>
            <a:r>
              <a:rPr lang="en-US" sz="1200" b="0" i="0" u="none" strike="noStrike" cap="none" dirty="0">
                <a:solidFill>
                  <a:srgbClr val="7F7F7F"/>
                </a:solidFill>
                <a:latin typeface="Arial"/>
                <a:ea typeface="Arial"/>
                <a:cs typeface="Arial"/>
                <a:sym typeface="Arial"/>
              </a:rPr>
              <a:t> et al, 2007)</a:t>
            </a:r>
            <a:endParaRPr sz="1200" b="0" i="0" u="none" strike="noStrike" cap="none" dirty="0">
              <a:solidFill>
                <a:srgbClr val="7F7F7F"/>
              </a:solidFill>
              <a:latin typeface="Arial"/>
              <a:ea typeface="Arial"/>
              <a:cs typeface="Arial"/>
              <a:sym typeface="Arial"/>
            </a:endParaRPr>
          </a:p>
        </p:txBody>
      </p:sp>
      <p:sp>
        <p:nvSpPr>
          <p:cNvPr id="8" name="Rectangle 7">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742122" y="185531"/>
            <a:ext cx="10760765" cy="646331"/>
          </a:xfrm>
          <a:prstGeom prst="rect">
            <a:avLst/>
          </a:prstGeom>
          <a:noFill/>
        </p:spPr>
        <p:txBody>
          <a:bodyPr wrap="square" rtlCol="0">
            <a:spAutoFit/>
          </a:bodyPr>
          <a:lstStyle/>
          <a:p>
            <a:pPr algn="ctr"/>
            <a:r>
              <a:rPr lang="en-US" sz="3600" dirty="0" smtClean="0">
                <a:solidFill>
                  <a:schemeClr val="bg1">
                    <a:lumMod val="85000"/>
                  </a:schemeClr>
                </a:solidFill>
              </a:rPr>
              <a:t>Binge Patterns of Use</a:t>
            </a:r>
            <a:endParaRPr lang="en-US" sz="3600" dirty="0">
              <a:solidFill>
                <a:schemeClr val="bg1">
                  <a:lumMod val="85000"/>
                </a:schemeClr>
              </a:solidFill>
            </a:endParaRPr>
          </a:p>
        </p:txBody>
      </p:sp>
    </p:spTree>
    <p:extLst>
      <p:ext uri="{BB962C8B-B14F-4D97-AF65-F5344CB8AC3E}">
        <p14:creationId xmlns:p14="http://schemas.microsoft.com/office/powerpoint/2010/main" val="112792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10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68"/>
          <p:cNvSpPr txBox="1">
            <a:spLocks noGrp="1"/>
          </p:cNvSpPr>
          <p:nvPr>
            <p:ph type="body" idx="1"/>
          </p:nvPr>
        </p:nvSpPr>
        <p:spPr>
          <a:xfrm>
            <a:off x="145774" y="1258957"/>
            <a:ext cx="11794435" cy="4585252"/>
          </a:xfrm>
          <a:prstGeom prst="rect">
            <a:avLst/>
          </a:prstGeom>
          <a:noFill/>
          <a:ln>
            <a:noFill/>
          </a:ln>
        </p:spPr>
        <p:txBody>
          <a:bodyPr spcFirstLastPara="1" wrap="square" lIns="91433" tIns="45700" rIns="91433" bIns="45700" anchor="t" anchorCtr="0">
            <a:normAutofit fontScale="85000" lnSpcReduction="20000"/>
          </a:bodyPr>
          <a:lstStyle/>
          <a:p>
            <a:pPr marL="571500" indent="-571500">
              <a:spcBef>
                <a:spcPts val="0"/>
              </a:spcBef>
              <a:buSzPct val="100000"/>
            </a:pPr>
            <a:r>
              <a:rPr lang="en-US" dirty="0">
                <a:solidFill>
                  <a:schemeClr val="dk1"/>
                </a:solidFill>
              </a:rPr>
              <a:t>53-97% of people experience withdrawal with abstinence after prolonged use</a:t>
            </a:r>
          </a:p>
          <a:p>
            <a:pPr marL="0" indent="0">
              <a:spcBef>
                <a:spcPts val="0"/>
              </a:spcBef>
              <a:buSzPct val="100000"/>
              <a:buNone/>
            </a:pPr>
            <a:endParaRPr lang="en-US" dirty="0">
              <a:solidFill>
                <a:schemeClr val="dk1"/>
              </a:solidFill>
            </a:endParaRPr>
          </a:p>
          <a:p>
            <a:pPr marL="571500" indent="-571500">
              <a:spcBef>
                <a:spcPts val="0"/>
              </a:spcBef>
              <a:buSzPct val="100000"/>
            </a:pPr>
            <a:r>
              <a:rPr lang="en-US" dirty="0">
                <a:solidFill>
                  <a:schemeClr val="dk1"/>
                </a:solidFill>
              </a:rPr>
              <a:t>Dopamine stores may take 12-18 months to recover, if at all, after chronic methamphetamine use</a:t>
            </a:r>
          </a:p>
          <a:p>
            <a:pPr marL="571500" indent="-571500">
              <a:spcBef>
                <a:spcPts val="0"/>
              </a:spcBef>
              <a:buSzPct val="100000"/>
            </a:pPr>
            <a:endParaRPr lang="en-US" dirty="0" smtClean="0">
              <a:solidFill>
                <a:schemeClr val="dk1"/>
              </a:solidFill>
            </a:endParaRPr>
          </a:p>
          <a:p>
            <a:pPr marL="571500" indent="-571500">
              <a:spcBef>
                <a:spcPts val="0"/>
              </a:spcBef>
              <a:buSzPct val="100000"/>
            </a:pPr>
            <a:r>
              <a:rPr lang="en-US" dirty="0" smtClean="0">
                <a:solidFill>
                  <a:schemeClr val="dk1"/>
                </a:solidFill>
              </a:rPr>
              <a:t>Withdrawal symptoms may last </a:t>
            </a:r>
            <a:r>
              <a:rPr lang="en-US" i="1" dirty="0" smtClean="0">
                <a:solidFill>
                  <a:schemeClr val="dk1"/>
                </a:solidFill>
              </a:rPr>
              <a:t>weeks to months</a:t>
            </a:r>
            <a:r>
              <a:rPr lang="en-US" dirty="0" smtClean="0">
                <a:solidFill>
                  <a:schemeClr val="dk1"/>
                </a:solidFill>
              </a:rPr>
              <a:t>:</a:t>
            </a:r>
          </a:p>
          <a:p>
            <a:pPr marL="571500" indent="-571500">
              <a:spcBef>
                <a:spcPts val="0"/>
              </a:spcBef>
              <a:buSzPct val="100000"/>
            </a:pPr>
            <a:endParaRPr lang="en-US" dirty="0" smtClean="0">
              <a:solidFill>
                <a:schemeClr val="dk1"/>
              </a:solidFill>
            </a:endParaRPr>
          </a:p>
          <a:p>
            <a:pPr marL="1028700" lvl="1" indent="-274320">
              <a:spcBef>
                <a:spcPts val="0"/>
              </a:spcBef>
              <a:buSzPct val="100000"/>
            </a:pPr>
            <a:r>
              <a:rPr lang="en-US" b="1" dirty="0" smtClean="0">
                <a:solidFill>
                  <a:schemeClr val="dk1"/>
                </a:solidFill>
              </a:rPr>
              <a:t>Acute (1-7 days):</a:t>
            </a:r>
            <a:r>
              <a:rPr lang="en-US" dirty="0" smtClean="0">
                <a:solidFill>
                  <a:schemeClr val="dk1"/>
                </a:solidFill>
              </a:rPr>
              <a:t> (severe) depression, anhedonia with suicidal ideation, anxiety, fatigue with hypersomnia or insomnia, intense cravings, poor concentration, irritability, physical discomfort (</a:t>
            </a:r>
            <a:r>
              <a:rPr lang="en-US" dirty="0" err="1" smtClean="0">
                <a:solidFill>
                  <a:schemeClr val="dk1"/>
                </a:solidFill>
              </a:rPr>
              <a:t>myalgias</a:t>
            </a:r>
            <a:r>
              <a:rPr lang="en-US" dirty="0" smtClean="0">
                <a:solidFill>
                  <a:schemeClr val="dk1"/>
                </a:solidFill>
              </a:rPr>
              <a:t>), psychomotor retardation or agitation</a:t>
            </a:r>
          </a:p>
          <a:p>
            <a:pPr marL="1028700" lvl="1" indent="-274320">
              <a:spcBef>
                <a:spcPts val="0"/>
              </a:spcBef>
              <a:buSzPct val="100000"/>
            </a:pPr>
            <a:endParaRPr lang="en-US" dirty="0" smtClean="0">
              <a:solidFill>
                <a:schemeClr val="dk1"/>
              </a:solidFill>
            </a:endParaRPr>
          </a:p>
          <a:p>
            <a:pPr marL="1028700" lvl="1" indent="-274320">
              <a:spcBef>
                <a:spcPts val="0"/>
              </a:spcBef>
              <a:buSzPct val="100000"/>
            </a:pPr>
            <a:r>
              <a:rPr lang="en-US" b="1" dirty="0" smtClean="0">
                <a:solidFill>
                  <a:schemeClr val="dk1"/>
                </a:solidFill>
              </a:rPr>
              <a:t>Post-acute (early protracted, 2-4 </a:t>
            </a:r>
            <a:r>
              <a:rPr lang="en-US" b="1" dirty="0" err="1" smtClean="0">
                <a:solidFill>
                  <a:schemeClr val="dk1"/>
                </a:solidFill>
              </a:rPr>
              <a:t>wks</a:t>
            </a:r>
            <a:r>
              <a:rPr lang="en-US" b="1" dirty="0" smtClean="0">
                <a:solidFill>
                  <a:schemeClr val="dk1"/>
                </a:solidFill>
              </a:rPr>
              <a:t>): </a:t>
            </a:r>
            <a:r>
              <a:rPr lang="en-US" dirty="0" smtClean="0">
                <a:solidFill>
                  <a:schemeClr val="dk1"/>
                </a:solidFill>
              </a:rPr>
              <a:t>vivid/unpleasant dreams,</a:t>
            </a:r>
          </a:p>
          <a:p>
            <a:pPr marL="754380" lvl="1" indent="0">
              <a:spcBef>
                <a:spcPts val="0"/>
              </a:spcBef>
              <a:buSzPct val="100000"/>
              <a:buNone/>
            </a:pPr>
            <a:r>
              <a:rPr lang="en-US" dirty="0">
                <a:solidFill>
                  <a:schemeClr val="dk1"/>
                </a:solidFill>
              </a:rPr>
              <a:t> </a:t>
            </a:r>
            <a:r>
              <a:rPr lang="en-US" dirty="0" smtClean="0">
                <a:solidFill>
                  <a:schemeClr val="dk1"/>
                </a:solidFill>
              </a:rPr>
              <a:t>    intermittent cravings w/nighttime awakenings</a:t>
            </a:r>
          </a:p>
          <a:p>
            <a:pPr marL="1028700" lvl="1" indent="-274320">
              <a:spcBef>
                <a:spcPts val="0"/>
              </a:spcBef>
              <a:buSzPct val="100000"/>
            </a:pPr>
            <a:endParaRPr lang="en-US" dirty="0" smtClean="0">
              <a:solidFill>
                <a:schemeClr val="dk1"/>
              </a:solidFill>
            </a:endParaRPr>
          </a:p>
          <a:p>
            <a:pPr marL="1028700" lvl="1" indent="-274320">
              <a:spcBef>
                <a:spcPts val="0"/>
              </a:spcBef>
              <a:buSzPct val="100000"/>
            </a:pPr>
            <a:r>
              <a:rPr lang="en-US" b="1" dirty="0" smtClean="0">
                <a:solidFill>
                  <a:schemeClr val="dk1"/>
                </a:solidFill>
              </a:rPr>
              <a:t>Late protracted (&gt; 4 weeks): </a:t>
            </a:r>
            <a:r>
              <a:rPr lang="en-US" dirty="0" smtClean="0">
                <a:solidFill>
                  <a:schemeClr val="dk1"/>
                </a:solidFill>
              </a:rPr>
              <a:t>mild cognitive dysfunction,</a:t>
            </a:r>
          </a:p>
          <a:p>
            <a:pPr marL="754380" lvl="1" indent="0">
              <a:spcBef>
                <a:spcPts val="0"/>
              </a:spcBef>
              <a:buSzPct val="100000"/>
              <a:buNone/>
            </a:pPr>
            <a:r>
              <a:rPr lang="en-US" dirty="0">
                <a:solidFill>
                  <a:schemeClr val="dk1"/>
                </a:solidFill>
              </a:rPr>
              <a:t> </a:t>
            </a:r>
            <a:r>
              <a:rPr lang="en-US" dirty="0" smtClean="0">
                <a:solidFill>
                  <a:schemeClr val="dk1"/>
                </a:solidFill>
              </a:rPr>
              <a:t>    ”cognitive dullness”, impairments in memory and </a:t>
            </a:r>
          </a:p>
          <a:p>
            <a:pPr marL="754380" lvl="1" indent="0">
              <a:spcBef>
                <a:spcPts val="0"/>
              </a:spcBef>
              <a:buSzPct val="100000"/>
              <a:buNone/>
            </a:pPr>
            <a:r>
              <a:rPr lang="en-US" dirty="0">
                <a:solidFill>
                  <a:schemeClr val="dk1"/>
                </a:solidFill>
              </a:rPr>
              <a:t> </a:t>
            </a:r>
            <a:r>
              <a:rPr lang="en-US" dirty="0" smtClean="0">
                <a:solidFill>
                  <a:schemeClr val="dk1"/>
                </a:solidFill>
              </a:rPr>
              <a:t>     executive functioning, moderate depression/anxiety</a:t>
            </a:r>
          </a:p>
          <a:p>
            <a:pPr marL="754380" lvl="1" indent="0">
              <a:spcBef>
                <a:spcPts val="0"/>
              </a:spcBef>
              <a:buSzPct val="100000"/>
              <a:buNone/>
            </a:pPr>
            <a:r>
              <a:rPr lang="en-US" dirty="0">
                <a:solidFill>
                  <a:schemeClr val="dk1"/>
                </a:solidFill>
              </a:rPr>
              <a:t> </a:t>
            </a:r>
            <a:r>
              <a:rPr lang="en-US" dirty="0" smtClean="0">
                <a:solidFill>
                  <a:schemeClr val="dk1"/>
                </a:solidFill>
              </a:rPr>
              <a:t>     intermittent cravings</a:t>
            </a:r>
          </a:p>
          <a:p>
            <a:pPr marL="1028700" lvl="1" indent="-274320">
              <a:spcBef>
                <a:spcPts val="0"/>
              </a:spcBef>
              <a:buSzPct val="100000"/>
            </a:pPr>
            <a:endParaRPr lang="en-US" dirty="0" smtClean="0">
              <a:solidFill>
                <a:schemeClr val="dk1"/>
              </a:solidFill>
            </a:endParaRPr>
          </a:p>
          <a:p>
            <a:pPr marL="571500" indent="-571500">
              <a:spcBef>
                <a:spcPts val="0"/>
              </a:spcBef>
              <a:buSzPct val="100000"/>
            </a:pPr>
            <a:endParaRPr lang="en-US" dirty="0" smtClean="0">
              <a:solidFill>
                <a:schemeClr val="dk1"/>
              </a:solidFill>
            </a:endParaRPr>
          </a:p>
          <a:p>
            <a:pPr marL="571500" indent="-571500">
              <a:spcBef>
                <a:spcPts val="0"/>
              </a:spcBef>
              <a:buSzPct val="100000"/>
            </a:pPr>
            <a:endParaRPr lang="en" sz="2800" dirty="0">
              <a:solidFill>
                <a:schemeClr val="dk1"/>
              </a:solidFill>
            </a:endParaRPr>
          </a:p>
          <a:p>
            <a:pPr marL="1028700" lvl="1" indent="-571500">
              <a:spcBef>
                <a:spcPts val="0"/>
              </a:spcBef>
              <a:buSzPct val="100000"/>
            </a:pPr>
            <a:endParaRPr lang="en-US" sz="2800" dirty="0">
              <a:solidFill>
                <a:schemeClr val="dk1"/>
              </a:solidFill>
            </a:endParaRPr>
          </a:p>
          <a:p>
            <a:pPr marL="575719" indent="-516030">
              <a:spcBef>
                <a:spcPts val="0"/>
              </a:spcBef>
              <a:buClr>
                <a:schemeClr val="dk1"/>
              </a:buClr>
              <a:buSzPct val="100000"/>
              <a:buChar char="-"/>
            </a:pPr>
            <a:endParaRPr sz="3600" dirty="0">
              <a:solidFill>
                <a:schemeClr val="dk1"/>
              </a:solidFill>
            </a:endParaRPr>
          </a:p>
          <a:p>
            <a:pPr marL="0" indent="0">
              <a:spcBef>
                <a:spcPts val="1067"/>
              </a:spcBef>
              <a:buSzPct val="100000"/>
              <a:buNone/>
            </a:pPr>
            <a:endParaRPr dirty="0">
              <a:latin typeface="Arial"/>
              <a:ea typeface="Arial"/>
              <a:cs typeface="Arial"/>
              <a:sym typeface="Arial"/>
            </a:endParaRPr>
          </a:p>
          <a:p>
            <a:pPr marL="0" indent="0">
              <a:spcBef>
                <a:spcPts val="1067"/>
              </a:spcBef>
              <a:buSzPct val="100000"/>
              <a:buNone/>
            </a:pPr>
            <a:endParaRPr dirty="0">
              <a:latin typeface="Arial"/>
              <a:ea typeface="Arial"/>
              <a:cs typeface="Arial"/>
              <a:sym typeface="Arial"/>
            </a:endParaRPr>
          </a:p>
        </p:txBody>
      </p:sp>
      <p:sp>
        <p:nvSpPr>
          <p:cNvPr id="289" name="Google Shape;289;p68"/>
          <p:cNvSpPr txBox="1"/>
          <p:nvPr/>
        </p:nvSpPr>
        <p:spPr>
          <a:xfrm>
            <a:off x="8401201" y="6526000"/>
            <a:ext cx="3790800" cy="276959"/>
          </a:xfrm>
          <a:prstGeom prst="rect">
            <a:avLst/>
          </a:prstGeom>
          <a:noFill/>
          <a:ln>
            <a:noFill/>
          </a:ln>
        </p:spPr>
        <p:txBody>
          <a:bodyPr spcFirstLastPara="1" wrap="square" lIns="91433" tIns="45700" rIns="91433" bIns="45700" anchor="t" anchorCtr="0">
            <a:spAutoFit/>
          </a:bodyPr>
          <a:lstStyle/>
          <a:p>
            <a:pPr algn="r">
              <a:buSzPts val="1400"/>
            </a:pPr>
            <a:r>
              <a:rPr lang="en" sz="1200">
                <a:solidFill>
                  <a:srgbClr val="7F7F7F"/>
                </a:solidFill>
              </a:rPr>
              <a:t>(S3 Practice Guidelines, 2016)</a:t>
            </a:r>
            <a:endParaRPr sz="1200">
              <a:solidFill>
                <a:srgbClr val="7F7F7F"/>
              </a:solidFill>
            </a:endParaRPr>
          </a:p>
        </p:txBody>
      </p:sp>
      <p:sp>
        <p:nvSpPr>
          <p:cNvPr id="6" name="Rectangle 5">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50574" y="212035"/>
            <a:ext cx="11370365" cy="646331"/>
          </a:xfrm>
          <a:prstGeom prst="rect">
            <a:avLst/>
          </a:prstGeom>
          <a:noFill/>
        </p:spPr>
        <p:txBody>
          <a:bodyPr wrap="square" rtlCol="0">
            <a:spAutoFit/>
          </a:bodyPr>
          <a:lstStyle/>
          <a:p>
            <a:pPr algn="ctr"/>
            <a:r>
              <a:rPr lang="en-US" sz="3600" dirty="0" smtClean="0">
                <a:solidFill>
                  <a:schemeClr val="bg1">
                    <a:lumMod val="85000"/>
                  </a:schemeClr>
                </a:solidFill>
              </a:rPr>
              <a:t>Psychostimulant Withdrawal</a:t>
            </a:r>
            <a:endParaRPr lang="en-US" sz="3600" dirty="0">
              <a:solidFill>
                <a:schemeClr val="bg1">
                  <a:lumMod val="85000"/>
                </a:schemeClr>
              </a:solidFill>
            </a:endParaRPr>
          </a:p>
        </p:txBody>
      </p:sp>
      <p:sp>
        <p:nvSpPr>
          <p:cNvPr id="2" name="TextBox 1"/>
          <p:cNvSpPr txBox="1"/>
          <p:nvPr/>
        </p:nvSpPr>
        <p:spPr>
          <a:xfrm>
            <a:off x="4485861" y="6495182"/>
            <a:ext cx="3114260" cy="307777"/>
          </a:xfrm>
          <a:prstGeom prst="rect">
            <a:avLst/>
          </a:prstGeom>
          <a:noFill/>
        </p:spPr>
        <p:txBody>
          <a:bodyPr wrap="square" rtlCol="0">
            <a:spAutoFit/>
          </a:bodyPr>
          <a:lstStyle/>
          <a:p>
            <a:r>
              <a:rPr lang="en-US" sz="1400" dirty="0" smtClean="0"/>
              <a:t>Li, M; </a:t>
            </a:r>
            <a:r>
              <a:rPr lang="en-US" sz="1400" dirty="0" err="1" smtClean="0"/>
              <a:t>Shoptaw</a:t>
            </a:r>
            <a:r>
              <a:rPr lang="en-US" sz="1400" dirty="0" smtClean="0"/>
              <a:t>, S; Addiction, 2022</a:t>
            </a:r>
            <a:endParaRPr lang="en-US" sz="1400" dirty="0"/>
          </a:p>
        </p:txBody>
      </p:sp>
      <p:pic>
        <p:nvPicPr>
          <p:cNvPr id="4" name="Picture 3"/>
          <p:cNvPicPr>
            <a:picLocks noChangeAspect="1"/>
          </p:cNvPicPr>
          <p:nvPr/>
        </p:nvPicPr>
        <p:blipFill>
          <a:blip r:embed="rId3"/>
          <a:stretch>
            <a:fillRect/>
          </a:stretch>
        </p:blipFill>
        <p:spPr>
          <a:xfrm>
            <a:off x="7128293" y="4271375"/>
            <a:ext cx="5070711" cy="2531584"/>
          </a:xfrm>
          <a:prstGeom prst="rect">
            <a:avLst/>
          </a:prstGeom>
        </p:spPr>
      </p:pic>
    </p:spTree>
    <p:extLst>
      <p:ext uri="{BB962C8B-B14F-4D97-AF65-F5344CB8AC3E}">
        <p14:creationId xmlns:p14="http://schemas.microsoft.com/office/powerpoint/2010/main" val="22188089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8331200" y="4479896"/>
            <a:ext cx="2336800" cy="12988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Skin</a:t>
            </a:r>
          </a:p>
          <a:p>
            <a:pPr eaLnBrk="1" hangingPunct="1">
              <a:spcBef>
                <a:spcPct val="20000"/>
              </a:spcBef>
              <a:buFontTx/>
              <a:buChar char="•"/>
              <a:defRPr/>
            </a:pPr>
            <a:r>
              <a:rPr lang="en-US" sz="1400" dirty="0" smtClean="0">
                <a:solidFill>
                  <a:schemeClr val="tx2"/>
                </a:solidFill>
                <a:latin typeface="Arial" charset="0"/>
                <a:cs typeface="+mn-cs"/>
              </a:rPr>
              <a:t>Superficial/deep tissue wounds/infections</a:t>
            </a:r>
            <a:endParaRPr lang="en-US" sz="1400" dirty="0">
              <a:solidFill>
                <a:schemeClr val="tx2"/>
              </a:solidFill>
              <a:latin typeface="Arial" charset="0"/>
              <a:cs typeface="+mn-cs"/>
            </a:endParaRPr>
          </a:p>
          <a:p>
            <a:pPr eaLnBrk="1" hangingPunct="1">
              <a:spcBef>
                <a:spcPct val="20000"/>
              </a:spcBef>
              <a:buFontTx/>
              <a:buChar char="•"/>
              <a:defRPr/>
            </a:pPr>
            <a:r>
              <a:rPr lang="en-US" sz="1400" dirty="0" smtClean="0">
                <a:solidFill>
                  <a:schemeClr val="tx2"/>
                </a:solidFill>
                <a:latin typeface="Arial" charset="0"/>
                <a:cs typeface="+mn-cs"/>
              </a:rPr>
              <a:t>Excoriations</a:t>
            </a:r>
            <a:endParaRPr lang="en-US" sz="1400" dirty="0">
              <a:solidFill>
                <a:schemeClr val="tx2"/>
              </a:solidFill>
              <a:latin typeface="Arial" charset="0"/>
              <a:cs typeface="+mn-cs"/>
            </a:endParaRPr>
          </a:p>
          <a:p>
            <a:pPr eaLnBrk="1" hangingPunct="1">
              <a:spcBef>
                <a:spcPct val="20000"/>
              </a:spcBef>
              <a:buFontTx/>
              <a:buChar char="•"/>
              <a:defRPr/>
            </a:pPr>
            <a:r>
              <a:rPr lang="en-US" sz="1400" dirty="0">
                <a:solidFill>
                  <a:schemeClr val="tx2"/>
                </a:solidFill>
                <a:latin typeface="Arial" charset="0"/>
                <a:cs typeface="+mn-cs"/>
              </a:rPr>
              <a:t>Chemical burns</a:t>
            </a:r>
          </a:p>
        </p:txBody>
      </p:sp>
      <p:sp>
        <p:nvSpPr>
          <p:cNvPr id="193539" name="Text Box 3"/>
          <p:cNvSpPr txBox="1">
            <a:spLocks noChangeArrowheads="1"/>
          </p:cNvSpPr>
          <p:nvPr/>
        </p:nvSpPr>
        <p:spPr bwMode="auto">
          <a:xfrm>
            <a:off x="9790981" y="3362311"/>
            <a:ext cx="2844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Renal/Metabolic</a:t>
            </a:r>
          </a:p>
          <a:p>
            <a:pPr eaLnBrk="1" hangingPunct="1">
              <a:spcBef>
                <a:spcPct val="20000"/>
              </a:spcBef>
              <a:buFontTx/>
              <a:buChar char="•"/>
              <a:defRPr/>
            </a:pPr>
            <a:r>
              <a:rPr lang="en-US" sz="1400" dirty="0" smtClean="0">
                <a:solidFill>
                  <a:schemeClr val="tx2"/>
                </a:solidFill>
                <a:latin typeface="Arial" charset="0"/>
                <a:cs typeface="+mn-cs"/>
              </a:rPr>
              <a:t>Rhabdomyolysis</a:t>
            </a:r>
            <a:endParaRPr lang="en-US" sz="1400" dirty="0">
              <a:solidFill>
                <a:schemeClr val="tx2"/>
              </a:solidFill>
              <a:latin typeface="Arial" charset="0"/>
              <a:cs typeface="+mn-cs"/>
            </a:endParaRPr>
          </a:p>
          <a:p>
            <a:pPr eaLnBrk="1" hangingPunct="1">
              <a:spcBef>
                <a:spcPct val="20000"/>
              </a:spcBef>
              <a:buFontTx/>
              <a:buChar char="•"/>
              <a:defRPr/>
            </a:pPr>
            <a:r>
              <a:rPr lang="en-US" sz="1400" dirty="0" smtClean="0">
                <a:solidFill>
                  <a:schemeClr val="tx2"/>
                </a:solidFill>
                <a:latin typeface="Arial" charset="0"/>
                <a:cs typeface="+mn-cs"/>
              </a:rPr>
              <a:t>AKI/CKD</a:t>
            </a:r>
            <a:endParaRPr lang="en-US" sz="1400" dirty="0">
              <a:solidFill>
                <a:schemeClr val="tx2"/>
              </a:solidFill>
              <a:latin typeface="Arial" charset="0"/>
              <a:cs typeface="+mn-cs"/>
            </a:endParaRPr>
          </a:p>
          <a:p>
            <a:pPr eaLnBrk="1" hangingPunct="1">
              <a:spcBef>
                <a:spcPct val="20000"/>
              </a:spcBef>
              <a:buFontTx/>
              <a:buChar char="•"/>
              <a:defRPr/>
            </a:pPr>
            <a:r>
              <a:rPr lang="en-US" sz="1400" dirty="0">
                <a:solidFill>
                  <a:schemeClr val="tx2"/>
                </a:solidFill>
                <a:latin typeface="Arial" charset="0"/>
                <a:cs typeface="+mn-cs"/>
              </a:rPr>
              <a:t>Hyperthermia</a:t>
            </a:r>
          </a:p>
        </p:txBody>
      </p:sp>
      <p:pic>
        <p:nvPicPr>
          <p:cNvPr id="51203" name="Picture 4" descr="spun"/>
          <p:cNvPicPr>
            <a:picLocks noChangeAspect="1" noChangeArrowheads="1"/>
          </p:cNvPicPr>
          <p:nvPr/>
        </p:nvPicPr>
        <p:blipFill>
          <a:blip r:embed="rId4">
            <a:extLst>
              <a:ext uri="{28A0092B-C50C-407E-A947-70E740481C1C}">
                <a14:useLocalDpi xmlns:a14="http://schemas.microsoft.com/office/drawing/2010/main" val="0"/>
              </a:ext>
            </a:extLst>
          </a:blip>
          <a:srcRect l="26338"/>
          <a:stretch>
            <a:fillRect/>
          </a:stretch>
        </p:blipFill>
        <p:spPr bwMode="auto">
          <a:xfrm>
            <a:off x="4114800" y="1040583"/>
            <a:ext cx="3575930" cy="4643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1" name="Text Box 5"/>
          <p:cNvSpPr txBox="1">
            <a:spLocks noChangeArrowheads="1"/>
          </p:cNvSpPr>
          <p:nvPr/>
        </p:nvSpPr>
        <p:spPr bwMode="auto">
          <a:xfrm>
            <a:off x="152400" y="945695"/>
            <a:ext cx="2336800" cy="824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Dental</a:t>
            </a:r>
          </a:p>
          <a:p>
            <a:pPr eaLnBrk="1" hangingPunct="1">
              <a:spcBef>
                <a:spcPct val="20000"/>
              </a:spcBef>
              <a:buFontTx/>
              <a:buChar char="•"/>
              <a:defRPr/>
            </a:pPr>
            <a:r>
              <a:rPr lang="en-US" sz="1400" dirty="0">
                <a:solidFill>
                  <a:schemeClr val="tx2"/>
                </a:solidFill>
                <a:latin typeface="Arial" charset="0"/>
                <a:cs typeface="+mn-cs"/>
              </a:rPr>
              <a:t>Darkened teeth</a:t>
            </a:r>
          </a:p>
          <a:p>
            <a:pPr eaLnBrk="1" hangingPunct="1">
              <a:spcBef>
                <a:spcPct val="20000"/>
              </a:spcBef>
              <a:buFontTx/>
              <a:buChar char="•"/>
              <a:defRPr/>
            </a:pPr>
            <a:r>
              <a:rPr lang="en-US" sz="1400" dirty="0" smtClean="0">
                <a:solidFill>
                  <a:schemeClr val="tx2"/>
                </a:solidFill>
                <a:latin typeface="Arial" charset="0"/>
                <a:cs typeface="+mn-cs"/>
              </a:rPr>
              <a:t>Periodontal </a:t>
            </a:r>
            <a:r>
              <a:rPr lang="en-US" sz="1400" dirty="0">
                <a:solidFill>
                  <a:schemeClr val="tx2"/>
                </a:solidFill>
                <a:latin typeface="Arial" charset="0"/>
                <a:cs typeface="+mn-cs"/>
              </a:rPr>
              <a:t>disease</a:t>
            </a:r>
          </a:p>
        </p:txBody>
      </p:sp>
      <p:sp>
        <p:nvSpPr>
          <p:cNvPr id="193542" name="Text Box 6"/>
          <p:cNvSpPr txBox="1">
            <a:spLocks noChangeArrowheads="1"/>
          </p:cNvSpPr>
          <p:nvPr/>
        </p:nvSpPr>
        <p:spPr bwMode="auto">
          <a:xfrm>
            <a:off x="1648604" y="1876349"/>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Pulmonary</a:t>
            </a:r>
          </a:p>
          <a:p>
            <a:pPr eaLnBrk="1" hangingPunct="1">
              <a:spcBef>
                <a:spcPct val="20000"/>
              </a:spcBef>
              <a:buFontTx/>
              <a:buChar char="•"/>
              <a:defRPr/>
            </a:pPr>
            <a:r>
              <a:rPr lang="en-US" sz="1400" dirty="0">
                <a:solidFill>
                  <a:schemeClr val="tx2"/>
                </a:solidFill>
                <a:latin typeface="Arial" charset="0"/>
                <a:cs typeface="+mn-cs"/>
              </a:rPr>
              <a:t>Acute pulmonary edema</a:t>
            </a:r>
          </a:p>
          <a:p>
            <a:pPr eaLnBrk="1" hangingPunct="1">
              <a:spcBef>
                <a:spcPct val="20000"/>
              </a:spcBef>
              <a:buFontTx/>
              <a:buChar char="•"/>
              <a:defRPr/>
            </a:pPr>
            <a:r>
              <a:rPr lang="en-US" sz="1400" dirty="0">
                <a:solidFill>
                  <a:schemeClr val="tx2"/>
                </a:solidFill>
                <a:latin typeface="Arial" charset="0"/>
                <a:cs typeface="+mn-cs"/>
              </a:rPr>
              <a:t>Pulmonary HTN</a:t>
            </a:r>
          </a:p>
          <a:p>
            <a:pPr eaLnBrk="1" hangingPunct="1">
              <a:spcBef>
                <a:spcPct val="20000"/>
              </a:spcBef>
              <a:buFontTx/>
              <a:buChar char="•"/>
              <a:defRPr/>
            </a:pPr>
            <a:r>
              <a:rPr lang="en-US" sz="1400" dirty="0">
                <a:solidFill>
                  <a:schemeClr val="tx2"/>
                </a:solidFill>
                <a:latin typeface="Arial" charset="0"/>
                <a:cs typeface="+mn-cs"/>
              </a:rPr>
              <a:t>Inhalation injury</a:t>
            </a:r>
          </a:p>
        </p:txBody>
      </p:sp>
      <p:sp>
        <p:nvSpPr>
          <p:cNvPr id="193543" name="Text Box 7"/>
          <p:cNvSpPr txBox="1">
            <a:spLocks noChangeArrowheads="1"/>
          </p:cNvSpPr>
          <p:nvPr/>
        </p:nvSpPr>
        <p:spPr bwMode="auto">
          <a:xfrm>
            <a:off x="189907" y="2992101"/>
            <a:ext cx="3962400" cy="18589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Cardiovascular</a:t>
            </a:r>
          </a:p>
          <a:p>
            <a:pPr eaLnBrk="1" hangingPunct="1">
              <a:spcBef>
                <a:spcPct val="20000"/>
              </a:spcBef>
              <a:buFontTx/>
              <a:buChar char="•"/>
              <a:defRPr/>
            </a:pPr>
            <a:r>
              <a:rPr lang="en-US" sz="1400" dirty="0" smtClean="0">
                <a:solidFill>
                  <a:schemeClr val="tx2"/>
                </a:solidFill>
                <a:latin typeface="Arial" charset="0"/>
                <a:cs typeface="+mn-cs"/>
              </a:rPr>
              <a:t>Hypertension</a:t>
            </a:r>
            <a:endParaRPr lang="en-US" sz="1400" dirty="0">
              <a:solidFill>
                <a:schemeClr val="tx2"/>
              </a:solidFill>
              <a:latin typeface="Arial" charset="0"/>
              <a:cs typeface="+mn-cs"/>
            </a:endParaRPr>
          </a:p>
          <a:p>
            <a:pPr eaLnBrk="1" hangingPunct="1">
              <a:spcBef>
                <a:spcPct val="20000"/>
              </a:spcBef>
              <a:buFontTx/>
              <a:buChar char="•"/>
              <a:defRPr/>
            </a:pPr>
            <a:r>
              <a:rPr lang="en-US" sz="1400" dirty="0" smtClean="0">
                <a:solidFill>
                  <a:schemeClr val="tx2"/>
                </a:solidFill>
                <a:latin typeface="Arial" charset="0"/>
                <a:cs typeface="+mn-cs"/>
              </a:rPr>
              <a:t>Arrhythmias</a:t>
            </a:r>
          </a:p>
          <a:p>
            <a:pPr eaLnBrk="1" hangingPunct="1">
              <a:spcBef>
                <a:spcPct val="20000"/>
              </a:spcBef>
              <a:buFontTx/>
              <a:buChar char="•"/>
              <a:defRPr/>
            </a:pPr>
            <a:r>
              <a:rPr lang="en-US" sz="1400" dirty="0" smtClean="0">
                <a:solidFill>
                  <a:schemeClr val="tx2"/>
                </a:solidFill>
                <a:latin typeface="Arial" charset="0"/>
              </a:rPr>
              <a:t>Cardiomyopathy</a:t>
            </a:r>
            <a:endParaRPr lang="en-US" sz="1400" dirty="0" smtClean="0">
              <a:solidFill>
                <a:schemeClr val="tx2"/>
              </a:solidFill>
              <a:latin typeface="Arial" charset="0"/>
              <a:cs typeface="+mn-cs"/>
            </a:endParaRPr>
          </a:p>
          <a:p>
            <a:pPr eaLnBrk="1" hangingPunct="1">
              <a:spcBef>
                <a:spcPct val="20000"/>
              </a:spcBef>
              <a:buFontTx/>
              <a:buChar char="•"/>
              <a:defRPr/>
            </a:pPr>
            <a:r>
              <a:rPr lang="en-US" sz="1400" dirty="0" smtClean="0">
                <a:solidFill>
                  <a:schemeClr val="tx2"/>
                </a:solidFill>
                <a:latin typeface="Arial" charset="0"/>
                <a:cs typeface="+mn-cs"/>
              </a:rPr>
              <a:t>Acute </a:t>
            </a:r>
            <a:r>
              <a:rPr lang="en-US" sz="1400" dirty="0">
                <a:solidFill>
                  <a:schemeClr val="tx2"/>
                </a:solidFill>
                <a:latin typeface="Arial" charset="0"/>
                <a:cs typeface="+mn-cs"/>
              </a:rPr>
              <a:t>Coronary Syndrome</a:t>
            </a:r>
          </a:p>
          <a:p>
            <a:pPr eaLnBrk="1" hangingPunct="1">
              <a:spcBef>
                <a:spcPct val="20000"/>
              </a:spcBef>
              <a:buFontTx/>
              <a:buChar char="•"/>
              <a:defRPr/>
            </a:pPr>
            <a:r>
              <a:rPr lang="en-US" sz="1400" dirty="0" smtClean="0">
                <a:solidFill>
                  <a:schemeClr val="tx2"/>
                </a:solidFill>
                <a:latin typeface="Arial" charset="0"/>
                <a:cs typeface="+mn-cs"/>
              </a:rPr>
              <a:t>Aneurysm/dissection</a:t>
            </a:r>
            <a:endParaRPr lang="en-US" sz="1400" dirty="0">
              <a:solidFill>
                <a:schemeClr val="tx2"/>
              </a:solidFill>
              <a:latin typeface="Arial" charset="0"/>
              <a:cs typeface="+mn-cs"/>
            </a:endParaRPr>
          </a:p>
          <a:p>
            <a:pPr eaLnBrk="1" hangingPunct="1">
              <a:spcBef>
                <a:spcPct val="20000"/>
              </a:spcBef>
              <a:buFontTx/>
              <a:buChar char="•"/>
              <a:defRPr/>
            </a:pPr>
            <a:r>
              <a:rPr lang="en-US" sz="1400" dirty="0">
                <a:solidFill>
                  <a:schemeClr val="tx2"/>
                </a:solidFill>
                <a:latin typeface="Arial" charset="0"/>
                <a:cs typeface="+mn-cs"/>
              </a:rPr>
              <a:t>Erectile dysfunction</a:t>
            </a:r>
          </a:p>
        </p:txBody>
      </p:sp>
      <p:sp>
        <p:nvSpPr>
          <p:cNvPr id="193544" name="Text Box 8"/>
          <p:cNvSpPr txBox="1">
            <a:spLocks noChangeArrowheads="1"/>
          </p:cNvSpPr>
          <p:nvPr/>
        </p:nvSpPr>
        <p:spPr bwMode="auto">
          <a:xfrm>
            <a:off x="2416318" y="4504499"/>
            <a:ext cx="2336800" cy="13419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Infectious</a:t>
            </a:r>
          </a:p>
          <a:p>
            <a:pPr eaLnBrk="1" hangingPunct="1">
              <a:spcBef>
                <a:spcPct val="20000"/>
              </a:spcBef>
              <a:buFontTx/>
              <a:buChar char="•"/>
              <a:defRPr/>
            </a:pPr>
            <a:r>
              <a:rPr lang="en-US" sz="1400" dirty="0" smtClean="0">
                <a:solidFill>
                  <a:schemeClr val="tx2"/>
                </a:solidFill>
                <a:latin typeface="Arial" charset="0"/>
                <a:cs typeface="+mn-cs"/>
              </a:rPr>
              <a:t>HIV/AIDS</a:t>
            </a:r>
            <a:endParaRPr lang="en-US" sz="1400" dirty="0">
              <a:solidFill>
                <a:schemeClr val="tx2"/>
              </a:solidFill>
              <a:latin typeface="Arial" charset="0"/>
              <a:cs typeface="+mn-cs"/>
            </a:endParaRPr>
          </a:p>
          <a:p>
            <a:pPr eaLnBrk="1" hangingPunct="1">
              <a:spcBef>
                <a:spcPct val="20000"/>
              </a:spcBef>
              <a:buFontTx/>
              <a:buChar char="•"/>
              <a:defRPr/>
            </a:pPr>
            <a:r>
              <a:rPr lang="en-US" sz="1400" dirty="0" smtClean="0">
                <a:solidFill>
                  <a:schemeClr val="tx2"/>
                </a:solidFill>
                <a:latin typeface="Arial" charset="0"/>
                <a:cs typeface="+mn-cs"/>
              </a:rPr>
              <a:t>HCV/HBV</a:t>
            </a:r>
            <a:endParaRPr lang="en-US" sz="1400" dirty="0">
              <a:solidFill>
                <a:schemeClr val="tx2"/>
              </a:solidFill>
              <a:latin typeface="Arial" charset="0"/>
              <a:cs typeface="+mn-cs"/>
            </a:endParaRPr>
          </a:p>
          <a:p>
            <a:pPr eaLnBrk="1" hangingPunct="1">
              <a:spcBef>
                <a:spcPct val="20000"/>
              </a:spcBef>
              <a:buFontTx/>
              <a:buChar char="•"/>
              <a:defRPr/>
            </a:pPr>
            <a:r>
              <a:rPr lang="en-US" sz="1400" dirty="0" smtClean="0">
                <a:solidFill>
                  <a:schemeClr val="tx2"/>
                </a:solidFill>
                <a:latin typeface="Arial" charset="0"/>
                <a:cs typeface="+mn-cs"/>
              </a:rPr>
              <a:t>STIs</a:t>
            </a:r>
          </a:p>
          <a:p>
            <a:pPr eaLnBrk="1" hangingPunct="1">
              <a:spcBef>
                <a:spcPct val="20000"/>
              </a:spcBef>
              <a:buFontTx/>
              <a:buChar char="•"/>
              <a:defRPr/>
            </a:pPr>
            <a:r>
              <a:rPr lang="en-US" sz="1400" dirty="0" smtClean="0">
                <a:solidFill>
                  <a:schemeClr val="tx2"/>
                </a:solidFill>
                <a:latin typeface="Arial" charset="0"/>
              </a:rPr>
              <a:t>SSTIs</a:t>
            </a:r>
            <a:endParaRPr lang="en-US" sz="1400" dirty="0">
              <a:solidFill>
                <a:schemeClr val="tx2"/>
              </a:solidFill>
              <a:latin typeface="Arial" charset="0"/>
              <a:cs typeface="+mn-cs"/>
            </a:endParaRPr>
          </a:p>
        </p:txBody>
      </p:sp>
      <p:sp>
        <p:nvSpPr>
          <p:cNvPr id="193545" name="Text Box 9"/>
          <p:cNvSpPr txBox="1">
            <a:spLocks noChangeArrowheads="1"/>
          </p:cNvSpPr>
          <p:nvPr/>
        </p:nvSpPr>
        <p:spPr bwMode="auto">
          <a:xfrm>
            <a:off x="8077200" y="1040584"/>
            <a:ext cx="2336800" cy="20744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Neuro-psychiatric</a:t>
            </a:r>
          </a:p>
          <a:p>
            <a:pPr eaLnBrk="1" hangingPunct="1">
              <a:spcBef>
                <a:spcPct val="20000"/>
              </a:spcBef>
              <a:buFontTx/>
              <a:buChar char="•"/>
              <a:defRPr/>
            </a:pPr>
            <a:r>
              <a:rPr lang="en-US" sz="1400" dirty="0">
                <a:solidFill>
                  <a:schemeClr val="tx2"/>
                </a:solidFill>
                <a:latin typeface="Arial" charset="0"/>
                <a:cs typeface="+mn-cs"/>
              </a:rPr>
              <a:t>Stroke</a:t>
            </a:r>
          </a:p>
          <a:p>
            <a:pPr eaLnBrk="1" hangingPunct="1">
              <a:spcBef>
                <a:spcPct val="20000"/>
              </a:spcBef>
              <a:buFontTx/>
              <a:buChar char="•"/>
              <a:defRPr/>
            </a:pPr>
            <a:r>
              <a:rPr lang="en-US" sz="1400" dirty="0">
                <a:solidFill>
                  <a:schemeClr val="tx2"/>
                </a:solidFill>
                <a:latin typeface="Arial" charset="0"/>
                <a:cs typeface="+mn-cs"/>
              </a:rPr>
              <a:t>Seizure</a:t>
            </a:r>
          </a:p>
          <a:p>
            <a:pPr eaLnBrk="1" hangingPunct="1">
              <a:spcBef>
                <a:spcPct val="20000"/>
              </a:spcBef>
              <a:buFontTx/>
              <a:buChar char="•"/>
              <a:defRPr/>
            </a:pPr>
            <a:r>
              <a:rPr lang="en-US" sz="1400" dirty="0">
                <a:solidFill>
                  <a:schemeClr val="tx2"/>
                </a:solidFill>
                <a:latin typeface="Arial" charset="0"/>
                <a:cs typeface="+mn-cs"/>
              </a:rPr>
              <a:t>Depression</a:t>
            </a:r>
          </a:p>
          <a:p>
            <a:pPr eaLnBrk="1" hangingPunct="1">
              <a:spcBef>
                <a:spcPct val="20000"/>
              </a:spcBef>
              <a:buFontTx/>
              <a:buChar char="•"/>
              <a:defRPr/>
            </a:pPr>
            <a:r>
              <a:rPr lang="en-US" sz="1400" dirty="0">
                <a:solidFill>
                  <a:schemeClr val="tx2"/>
                </a:solidFill>
                <a:latin typeface="Arial" charset="0"/>
                <a:cs typeface="+mn-cs"/>
              </a:rPr>
              <a:t>Anxiety</a:t>
            </a:r>
          </a:p>
          <a:p>
            <a:pPr eaLnBrk="1" hangingPunct="1">
              <a:spcBef>
                <a:spcPct val="20000"/>
              </a:spcBef>
              <a:buFontTx/>
              <a:buChar char="•"/>
              <a:defRPr/>
            </a:pPr>
            <a:r>
              <a:rPr lang="en-US" sz="1400" dirty="0">
                <a:solidFill>
                  <a:schemeClr val="tx2"/>
                </a:solidFill>
                <a:latin typeface="Arial" charset="0"/>
                <a:cs typeface="+mn-cs"/>
              </a:rPr>
              <a:t>Mania</a:t>
            </a:r>
          </a:p>
          <a:p>
            <a:pPr eaLnBrk="1" hangingPunct="1">
              <a:spcBef>
                <a:spcPct val="20000"/>
              </a:spcBef>
              <a:buFontTx/>
              <a:buChar char="•"/>
              <a:defRPr/>
            </a:pPr>
            <a:r>
              <a:rPr lang="en-US" sz="1400" dirty="0" smtClean="0">
                <a:solidFill>
                  <a:schemeClr val="tx2"/>
                </a:solidFill>
                <a:latin typeface="Arial" charset="0"/>
                <a:cs typeface="+mn-cs"/>
              </a:rPr>
              <a:t>Psychosis (paranoia, AH/VH/TH)</a:t>
            </a:r>
            <a:endParaRPr lang="en-US" sz="1400" dirty="0">
              <a:solidFill>
                <a:schemeClr val="tx2"/>
              </a:solidFill>
              <a:latin typeface="Arial" charset="0"/>
              <a:cs typeface="+mn-cs"/>
            </a:endParaRPr>
          </a:p>
        </p:txBody>
      </p:sp>
      <p:sp>
        <p:nvSpPr>
          <p:cNvPr id="11" name="Rectangle 10">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Rectangle 1">
            <a:extLst>
              <a:ext uri="{FF2B5EF4-FFF2-40B4-BE49-F238E27FC236}">
                <a16:creationId xmlns:a16="http://schemas.microsoft.com/office/drawing/2014/main" id="{BD2665F8-00D7-1247-8E87-45E45E23FCFF}"/>
              </a:ext>
            </a:extLst>
          </p:cNvPr>
          <p:cNvSpPr/>
          <p:nvPr/>
        </p:nvSpPr>
        <p:spPr>
          <a:xfrm>
            <a:off x="1325396" y="150703"/>
            <a:ext cx="9154750" cy="646331"/>
          </a:xfrm>
          <a:prstGeom prst="rect">
            <a:avLst/>
          </a:prstGeom>
        </p:spPr>
        <p:txBody>
          <a:bodyPr wrap="none">
            <a:spAutoFit/>
          </a:bodyPr>
          <a:lstStyle/>
          <a:p>
            <a:pPr algn="ctr"/>
            <a:r>
              <a:rPr lang="en-US" sz="3600" dirty="0">
                <a:solidFill>
                  <a:schemeClr val="bg1">
                    <a:lumMod val="85000"/>
                  </a:schemeClr>
                </a:solidFill>
              </a:rPr>
              <a:t>Health </a:t>
            </a:r>
            <a:r>
              <a:rPr lang="en-US" sz="3600" dirty="0" smtClean="0">
                <a:solidFill>
                  <a:schemeClr val="bg1">
                    <a:lumMod val="85000"/>
                  </a:schemeClr>
                </a:solidFill>
              </a:rPr>
              <a:t>Consequences of Chronic Stimulant Use</a:t>
            </a:r>
            <a:endParaRPr lang="en-US" sz="8000" dirty="0">
              <a:solidFill>
                <a:schemeClr val="bg1">
                  <a:lumMod val="85000"/>
                </a:schemeClr>
              </a:solidFill>
            </a:endParaRPr>
          </a:p>
        </p:txBody>
      </p:sp>
      <p:sp>
        <p:nvSpPr>
          <p:cNvPr id="3" name="Rectangle 2"/>
          <p:cNvSpPr/>
          <p:nvPr/>
        </p:nvSpPr>
        <p:spPr>
          <a:xfrm>
            <a:off x="9785230" y="1487795"/>
            <a:ext cx="6096000" cy="824841"/>
          </a:xfrm>
          <a:prstGeom prst="rect">
            <a:avLst/>
          </a:prstGeom>
        </p:spPr>
        <p:txBody>
          <a:bodyPr>
            <a:spAutoFit/>
          </a:bodyPr>
          <a:lstStyle/>
          <a:p>
            <a:pPr>
              <a:spcBef>
                <a:spcPct val="20000"/>
              </a:spcBef>
              <a:defRPr/>
            </a:pPr>
            <a:r>
              <a:rPr lang="en-US" sz="1400" b="1" dirty="0" smtClean="0">
                <a:solidFill>
                  <a:schemeClr val="tx2"/>
                </a:solidFill>
                <a:latin typeface="Arial" charset="0"/>
              </a:rPr>
              <a:t>Liver</a:t>
            </a:r>
          </a:p>
          <a:p>
            <a:pPr>
              <a:spcBef>
                <a:spcPct val="20000"/>
              </a:spcBef>
              <a:buFontTx/>
              <a:buChar char="•"/>
              <a:defRPr/>
            </a:pPr>
            <a:r>
              <a:rPr lang="en-US" sz="1400" dirty="0" smtClean="0">
                <a:solidFill>
                  <a:schemeClr val="tx2"/>
                </a:solidFill>
                <a:latin typeface="Arial" charset="0"/>
              </a:rPr>
              <a:t>   Drug-induced hepatitis</a:t>
            </a:r>
          </a:p>
          <a:p>
            <a:pPr>
              <a:spcBef>
                <a:spcPct val="20000"/>
              </a:spcBef>
              <a:buFontTx/>
              <a:buChar char="•"/>
              <a:defRPr/>
            </a:pPr>
            <a:r>
              <a:rPr lang="en-US" sz="1400" dirty="0" smtClean="0">
                <a:solidFill>
                  <a:schemeClr val="tx2"/>
                </a:solidFill>
                <a:latin typeface="Arial" charset="0"/>
              </a:rPr>
              <a:t>   Cirrhosis or liver failure</a:t>
            </a:r>
            <a:endParaRPr lang="en-US" sz="1400" dirty="0">
              <a:solidFill>
                <a:schemeClr val="tx2"/>
              </a:solidFill>
              <a:latin typeface="Arial" charset="0"/>
            </a:endParaRPr>
          </a:p>
        </p:txBody>
      </p:sp>
    </p:spTree>
    <p:custDataLst>
      <p:tags r:id="rId1"/>
    </p:custDataLst>
    <p:extLst>
      <p:ext uri="{BB962C8B-B14F-4D97-AF65-F5344CB8AC3E}">
        <p14:creationId xmlns:p14="http://schemas.microsoft.com/office/powerpoint/2010/main" val="330455345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7650" name="Rectangle 2"/>
          <p:cNvSpPr>
            <a:spLocks noGrp="1" noChangeArrowheads="1"/>
          </p:cNvSpPr>
          <p:nvPr>
            <p:ph type="title"/>
          </p:nvPr>
        </p:nvSpPr>
        <p:spPr>
          <a:xfrm>
            <a:off x="1144385" y="-18632"/>
            <a:ext cx="9910233" cy="1016000"/>
          </a:xfrm>
        </p:spPr>
        <p:txBody>
          <a:bodyPr/>
          <a:lstStyle/>
          <a:p>
            <a:pPr algn="ctr" eaLnBrk="1" hangingPunct="1">
              <a:defRPr/>
            </a:pPr>
            <a:r>
              <a:rPr lang="en-US" dirty="0" err="1" smtClean="0">
                <a:solidFill>
                  <a:schemeClr val="bg1">
                    <a:lumMod val="85000"/>
                  </a:schemeClr>
                </a:solidFill>
                <a:latin typeface="+mn-lt"/>
                <a:cs typeface="+mj-cs"/>
              </a:rPr>
              <a:t>Cocaethylene</a:t>
            </a:r>
            <a:r>
              <a:rPr lang="en-US" dirty="0" smtClean="0">
                <a:solidFill>
                  <a:schemeClr val="bg1">
                    <a:lumMod val="85000"/>
                  </a:schemeClr>
                </a:solidFill>
                <a:latin typeface="+mn-lt"/>
                <a:cs typeface="+mj-cs"/>
              </a:rPr>
              <a:t> Toxicity</a:t>
            </a:r>
            <a:endParaRPr lang="en-US" dirty="0">
              <a:solidFill>
                <a:schemeClr val="bg1">
                  <a:lumMod val="85000"/>
                </a:schemeClr>
              </a:solidFill>
              <a:latin typeface="+mn-lt"/>
              <a:cs typeface="+mj-cs"/>
            </a:endParaRPr>
          </a:p>
        </p:txBody>
      </p:sp>
      <p:sp>
        <p:nvSpPr>
          <p:cNvPr id="52226" name="Rectangle 3"/>
          <p:cNvSpPr>
            <a:spLocks noGrp="1" noChangeArrowheads="1"/>
          </p:cNvSpPr>
          <p:nvPr>
            <p:ph type="body" idx="1"/>
          </p:nvPr>
        </p:nvSpPr>
        <p:spPr>
          <a:xfrm>
            <a:off x="329728" y="1301175"/>
            <a:ext cx="8840776" cy="4675555"/>
          </a:xfrm>
        </p:spPr>
        <p:txBody>
          <a:bodyPr>
            <a:normAutofit fontScale="92500" lnSpcReduction="20000"/>
          </a:bodyPr>
          <a:lstStyle/>
          <a:p>
            <a:pPr eaLnBrk="1" hangingPunct="1">
              <a:lnSpc>
                <a:spcPct val="110000"/>
              </a:lnSpc>
              <a:spcBef>
                <a:spcPct val="40000"/>
              </a:spcBef>
            </a:pPr>
            <a:r>
              <a:rPr lang="en-US" b="1" dirty="0" err="1" smtClean="0"/>
              <a:t>Cocaethylene</a:t>
            </a:r>
            <a:r>
              <a:rPr lang="en-US" dirty="0" smtClean="0"/>
              <a:t> = </a:t>
            </a:r>
            <a:r>
              <a:rPr lang="en-US" dirty="0"/>
              <a:t>p</a:t>
            </a:r>
            <a:r>
              <a:rPr lang="en-US" dirty="0" smtClean="0"/>
              <a:t>sychoactive substance produced when cocaine is used in presence of alcohol </a:t>
            </a:r>
          </a:p>
          <a:p>
            <a:pPr lvl="1">
              <a:lnSpc>
                <a:spcPct val="110000"/>
              </a:lnSpc>
              <a:spcBef>
                <a:spcPct val="40000"/>
              </a:spcBef>
            </a:pPr>
            <a:r>
              <a:rPr lang="en-US" dirty="0" smtClean="0"/>
              <a:t>Alcohol interferes with metabolism of cocaine</a:t>
            </a:r>
          </a:p>
          <a:p>
            <a:pPr eaLnBrk="1" hangingPunct="1">
              <a:lnSpc>
                <a:spcPct val="110000"/>
              </a:lnSpc>
              <a:spcBef>
                <a:spcPct val="40000"/>
              </a:spcBef>
            </a:pPr>
            <a:r>
              <a:rPr lang="en-US" dirty="0" smtClean="0"/>
              <a:t>Longer ½ life, more potent, larger volume of distribution</a:t>
            </a:r>
            <a:endParaRPr lang="en-US" sz="2800" dirty="0" smtClean="0"/>
          </a:p>
          <a:p>
            <a:pPr eaLnBrk="1" hangingPunct="1">
              <a:lnSpc>
                <a:spcPct val="110000"/>
              </a:lnSpc>
              <a:spcBef>
                <a:spcPct val="40000"/>
              </a:spcBef>
            </a:pPr>
            <a:r>
              <a:rPr lang="en-US" sz="2800" dirty="0" smtClean="0"/>
              <a:t>60-90</a:t>
            </a:r>
            <a:r>
              <a:rPr lang="en-US" sz="2800" dirty="0"/>
              <a:t>% of people who use </a:t>
            </a:r>
            <a:r>
              <a:rPr lang="en-US" sz="2800" dirty="0" smtClean="0"/>
              <a:t>cocaine also use alcohol</a:t>
            </a:r>
          </a:p>
          <a:p>
            <a:pPr lvl="1">
              <a:lnSpc>
                <a:spcPct val="110000"/>
              </a:lnSpc>
              <a:spcBef>
                <a:spcPct val="40000"/>
              </a:spcBef>
            </a:pPr>
            <a:r>
              <a:rPr lang="en-US" dirty="0" smtClean="0"/>
              <a:t>Alcohol as a “landing gear” from cocaine</a:t>
            </a:r>
          </a:p>
          <a:p>
            <a:pPr lvl="1">
              <a:lnSpc>
                <a:spcPct val="110000"/>
              </a:lnSpc>
              <a:spcBef>
                <a:spcPct val="40000"/>
              </a:spcBef>
            </a:pPr>
            <a:r>
              <a:rPr lang="en-US" dirty="0" smtClean="0"/>
              <a:t>Prolongs and/or potentiates effects of cocaine</a:t>
            </a:r>
            <a:endParaRPr lang="en-US" dirty="0"/>
          </a:p>
          <a:p>
            <a:pPr eaLnBrk="1" hangingPunct="1">
              <a:lnSpc>
                <a:spcPct val="110000"/>
              </a:lnSpc>
              <a:spcBef>
                <a:spcPct val="40000"/>
              </a:spcBef>
            </a:pPr>
            <a:r>
              <a:rPr lang="en-US" sz="2800" dirty="0" smtClean="0"/>
              <a:t>Estimated to be 10x more </a:t>
            </a:r>
            <a:r>
              <a:rPr lang="en-US" sz="2800" dirty="0" err="1" smtClean="0"/>
              <a:t>cardiotoxic</a:t>
            </a:r>
            <a:r>
              <a:rPr lang="en-US" sz="2800" dirty="0" smtClean="0"/>
              <a:t> than cocaine alone</a:t>
            </a:r>
            <a:endParaRPr lang="en-US" sz="2800" dirty="0"/>
          </a:p>
          <a:p>
            <a:pPr eaLnBrk="1" hangingPunct="1">
              <a:lnSpc>
                <a:spcPct val="110000"/>
              </a:lnSpc>
              <a:spcBef>
                <a:spcPct val="40000"/>
              </a:spcBef>
            </a:pPr>
            <a:r>
              <a:rPr lang="en-US" sz="2800" dirty="0" smtClean="0"/>
              <a:t>Increased likelihood of liver injury, neurologic effects (seizures), death</a:t>
            </a:r>
            <a:endParaRPr lang="en-US" sz="2800" dirty="0"/>
          </a:p>
        </p:txBody>
      </p:sp>
      <p:pic>
        <p:nvPicPr>
          <p:cNvPr id="2" name="Picture 1"/>
          <p:cNvPicPr>
            <a:picLocks noChangeAspect="1"/>
          </p:cNvPicPr>
          <p:nvPr/>
        </p:nvPicPr>
        <p:blipFill>
          <a:blip r:embed="rId4"/>
          <a:stretch>
            <a:fillRect/>
          </a:stretch>
        </p:blipFill>
        <p:spPr>
          <a:xfrm>
            <a:off x="8971722" y="1484244"/>
            <a:ext cx="3021496" cy="2290534"/>
          </a:xfrm>
          <a:prstGeom prst="rect">
            <a:avLst/>
          </a:prstGeom>
        </p:spPr>
      </p:pic>
    </p:spTree>
    <p:custDataLst>
      <p:tags r:id="rId1"/>
    </p:custDataLst>
    <p:extLst>
      <p:ext uri="{BB962C8B-B14F-4D97-AF65-F5344CB8AC3E}">
        <p14:creationId xmlns:p14="http://schemas.microsoft.com/office/powerpoint/2010/main" val="3048539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32680" y="1252538"/>
            <a:ext cx="10728633" cy="42714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SzPts val="2800"/>
              <a:buNone/>
            </a:pPr>
            <a:endParaRPr lang="en-US" sz="3200" i="1" dirty="0" smtClean="0">
              <a:solidFill>
                <a:srgbClr val="262626"/>
              </a:solidFill>
            </a:endParaRPr>
          </a:p>
          <a:p>
            <a:pPr marL="0" lvl="0" indent="0" algn="ctr">
              <a:lnSpc>
                <a:spcPct val="100000"/>
              </a:lnSpc>
              <a:spcBef>
                <a:spcPts val="0"/>
              </a:spcBef>
              <a:buSzPts val="2800"/>
              <a:buNone/>
            </a:pPr>
            <a:r>
              <a:rPr lang="en-US" sz="3200" i="1" dirty="0" smtClean="0">
                <a:solidFill>
                  <a:srgbClr val="262626"/>
                </a:solidFill>
              </a:rPr>
              <a:t>I </a:t>
            </a:r>
            <a:r>
              <a:rPr lang="en-US" sz="3200" i="1" dirty="0">
                <a:solidFill>
                  <a:srgbClr val="262626"/>
                </a:solidFill>
              </a:rPr>
              <a:t>have no financial or other perceived conflicts of interest to disclose in relation to this </a:t>
            </a:r>
            <a:r>
              <a:rPr lang="en-US" sz="3200" i="1" dirty="0" smtClean="0">
                <a:solidFill>
                  <a:srgbClr val="262626"/>
                </a:solidFill>
              </a:rPr>
              <a:t>presentation</a:t>
            </a:r>
            <a:endParaRPr lang="en-US" sz="3200" dirty="0">
              <a:solidFill>
                <a:srgbClr val="262626"/>
              </a:solidFill>
            </a:endParaRPr>
          </a:p>
        </p:txBody>
      </p:sp>
      <p:sp>
        <p:nvSpPr>
          <p:cNvPr id="4" name="Rectangle 3">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5"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smtClean="0">
                <a:solidFill>
                  <a:schemeClr val="bg1">
                    <a:lumMod val="85000"/>
                  </a:schemeClr>
                </a:solidFill>
              </a:rPr>
              <a:t>Disclosures</a:t>
            </a:r>
            <a:endParaRPr lang="en-US" altLang="en-US" sz="4000" dirty="0">
              <a:solidFill>
                <a:schemeClr val="bg1">
                  <a:lumMod val="85000"/>
                </a:schemeClr>
              </a:solidFill>
            </a:endParaRPr>
          </a:p>
        </p:txBody>
      </p:sp>
    </p:spTree>
    <p:extLst>
      <p:ext uri="{BB962C8B-B14F-4D97-AF65-F5344CB8AC3E}">
        <p14:creationId xmlns:p14="http://schemas.microsoft.com/office/powerpoint/2010/main" val="3381184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1" y="2367910"/>
            <a:ext cx="10611489" cy="1143000"/>
          </a:xfrm>
        </p:spPr>
        <p:txBody>
          <a:bodyPr>
            <a:normAutofit fontScale="90000"/>
          </a:bodyPr>
          <a:lstStyle/>
          <a:p>
            <a:pPr eaLnBrk="1" hangingPunct="1">
              <a:defRPr/>
            </a:pPr>
            <a:r>
              <a:rPr lang="en-US" dirty="0" smtClean="0">
                <a:solidFill>
                  <a:schemeClr val="bg1">
                    <a:lumMod val="85000"/>
                  </a:schemeClr>
                </a:solidFill>
                <a:cs typeface="+mj-cs"/>
              </a:rPr>
              <a:t>Treatment of Stimulant Use Disorders</a:t>
            </a:r>
            <a:endParaRPr lang="en-US" dirty="0">
              <a:solidFill>
                <a:schemeClr val="bg1">
                  <a:lumMod val="85000"/>
                </a:schemeClr>
              </a:solidFill>
              <a:cs typeface="+mj-cs"/>
            </a:endParaRPr>
          </a:p>
        </p:txBody>
      </p:sp>
    </p:spTree>
    <p:custDataLst>
      <p:tags r:id="rId1"/>
    </p:custDataLst>
    <p:extLst>
      <p:ext uri="{BB962C8B-B14F-4D97-AF65-F5344CB8AC3E}">
        <p14:creationId xmlns:p14="http://schemas.microsoft.com/office/powerpoint/2010/main" val="29974351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68"/>
          <p:cNvSpPr txBox="1">
            <a:spLocks noGrp="1"/>
          </p:cNvSpPr>
          <p:nvPr>
            <p:ph type="body" idx="1"/>
          </p:nvPr>
        </p:nvSpPr>
        <p:spPr>
          <a:xfrm>
            <a:off x="615820" y="1483801"/>
            <a:ext cx="10575200" cy="4724000"/>
          </a:xfrm>
          <a:prstGeom prst="rect">
            <a:avLst/>
          </a:prstGeom>
          <a:noFill/>
          <a:ln>
            <a:noFill/>
          </a:ln>
        </p:spPr>
        <p:txBody>
          <a:bodyPr spcFirstLastPara="1" wrap="square" lIns="91433" tIns="45700" rIns="91433" bIns="45700" anchor="t" anchorCtr="0">
            <a:normAutofit/>
          </a:bodyPr>
          <a:lstStyle/>
          <a:p>
            <a:pPr marL="571500" indent="-571500">
              <a:spcBef>
                <a:spcPts val="0"/>
              </a:spcBef>
              <a:buSzPct val="100000"/>
            </a:pPr>
            <a:r>
              <a:rPr lang="en-US" dirty="0" smtClean="0">
                <a:solidFill>
                  <a:schemeClr val="dk1"/>
                </a:solidFill>
              </a:rPr>
              <a:t>No FDA approved medications for stimulant use disorders</a:t>
            </a:r>
            <a:endParaRPr dirty="0">
              <a:solidFill>
                <a:schemeClr val="dk1"/>
              </a:solidFill>
            </a:endParaRPr>
          </a:p>
          <a:p>
            <a:pPr marL="0" indent="0">
              <a:spcBef>
                <a:spcPts val="0"/>
              </a:spcBef>
              <a:buSzPct val="100000"/>
              <a:buNone/>
            </a:pPr>
            <a:endParaRPr dirty="0">
              <a:solidFill>
                <a:schemeClr val="dk1"/>
              </a:solidFill>
            </a:endParaRPr>
          </a:p>
          <a:p>
            <a:pPr marL="571500" indent="-571500">
              <a:spcBef>
                <a:spcPts val="0"/>
              </a:spcBef>
              <a:buSzPct val="100000"/>
            </a:pPr>
            <a:r>
              <a:rPr lang="en" dirty="0" smtClean="0">
                <a:solidFill>
                  <a:schemeClr val="tx1"/>
                </a:solidFill>
              </a:rPr>
              <a:t>Preliminary research </a:t>
            </a:r>
            <a:r>
              <a:rPr lang="en" b="1" dirty="0" smtClean="0">
                <a:solidFill>
                  <a:schemeClr val="tx1"/>
                </a:solidFill>
              </a:rPr>
              <a:t>with promise</a:t>
            </a:r>
            <a:r>
              <a:rPr lang="en" dirty="0" smtClean="0">
                <a:solidFill>
                  <a:schemeClr val="tx1"/>
                </a:solidFill>
              </a:rPr>
              <a:t> for:</a:t>
            </a:r>
          </a:p>
          <a:p>
            <a:pPr marL="571500" indent="-571500">
              <a:spcBef>
                <a:spcPts val="0"/>
              </a:spcBef>
              <a:buSzPct val="100000"/>
            </a:pPr>
            <a:endParaRPr lang="en" dirty="0" smtClean="0">
              <a:solidFill>
                <a:schemeClr val="tx1"/>
              </a:solidFill>
            </a:endParaRPr>
          </a:p>
          <a:p>
            <a:pPr marL="1028700" lvl="1" indent="-571500">
              <a:spcBef>
                <a:spcPts val="0"/>
              </a:spcBef>
              <a:buSzPct val="50000"/>
              <a:buFont typeface="Courier New" panose="02070309020205020404" pitchFamily="49" charset="0"/>
              <a:buChar char="o"/>
            </a:pPr>
            <a:r>
              <a:rPr lang="en" sz="2800" dirty="0" smtClean="0">
                <a:solidFill>
                  <a:schemeClr val="dk1"/>
                </a:solidFill>
              </a:rPr>
              <a:t>IM naltrexone + bupropion (methUD)</a:t>
            </a:r>
          </a:p>
          <a:p>
            <a:pPr marL="1028700" lvl="1" indent="-571500">
              <a:spcBef>
                <a:spcPts val="0"/>
              </a:spcBef>
              <a:buSzPct val="50000"/>
              <a:buFont typeface="Courier New" panose="02070309020205020404" pitchFamily="49" charset="0"/>
              <a:buChar char="o"/>
            </a:pPr>
            <a:r>
              <a:rPr lang="en-US" sz="2800" dirty="0">
                <a:solidFill>
                  <a:schemeClr val="dk1"/>
                </a:solidFill>
              </a:rPr>
              <a:t>m</a:t>
            </a:r>
            <a:r>
              <a:rPr lang="en" sz="2800" dirty="0" smtClean="0">
                <a:solidFill>
                  <a:schemeClr val="dk1"/>
                </a:solidFill>
              </a:rPr>
              <a:t>irtazapine </a:t>
            </a:r>
            <a:r>
              <a:rPr lang="en" sz="2800" dirty="0">
                <a:solidFill>
                  <a:schemeClr val="dk1"/>
                </a:solidFill>
              </a:rPr>
              <a:t>(methUD</a:t>
            </a:r>
            <a:r>
              <a:rPr lang="en" sz="2800" dirty="0" smtClean="0">
                <a:solidFill>
                  <a:schemeClr val="dk1"/>
                </a:solidFill>
              </a:rPr>
              <a:t>)</a:t>
            </a:r>
          </a:p>
          <a:p>
            <a:pPr marL="1028700" lvl="1" indent="-571500">
              <a:spcBef>
                <a:spcPts val="0"/>
              </a:spcBef>
              <a:buSzPct val="50000"/>
              <a:buFont typeface="Courier New" panose="02070309020205020404" pitchFamily="49" charset="0"/>
              <a:buChar char="o"/>
            </a:pPr>
            <a:r>
              <a:rPr lang="en-US" sz="2800" dirty="0">
                <a:solidFill>
                  <a:schemeClr val="dk1"/>
                </a:solidFill>
              </a:rPr>
              <a:t>m</a:t>
            </a:r>
            <a:r>
              <a:rPr lang="en-US" sz="2800" dirty="0" smtClean="0">
                <a:solidFill>
                  <a:schemeClr val="dk1"/>
                </a:solidFill>
              </a:rPr>
              <a:t>ixed </a:t>
            </a:r>
            <a:r>
              <a:rPr lang="en-US" sz="2800" dirty="0">
                <a:solidFill>
                  <a:schemeClr val="dk1"/>
                </a:solidFill>
              </a:rPr>
              <a:t>amphetamine </a:t>
            </a:r>
            <a:r>
              <a:rPr lang="en-US" sz="2800" dirty="0" smtClean="0">
                <a:solidFill>
                  <a:schemeClr val="dk1"/>
                </a:solidFill>
              </a:rPr>
              <a:t>salts (CUD + ADHD, meth withdrawal)</a:t>
            </a:r>
          </a:p>
          <a:p>
            <a:pPr marL="1028700" lvl="1" indent="-571500">
              <a:spcBef>
                <a:spcPts val="0"/>
              </a:spcBef>
              <a:buSzPct val="50000"/>
              <a:buFont typeface="Courier New" panose="02070309020205020404" pitchFamily="49" charset="0"/>
              <a:buChar char="o"/>
            </a:pPr>
            <a:r>
              <a:rPr lang="en-US" sz="2800" dirty="0" err="1" smtClean="0">
                <a:solidFill>
                  <a:schemeClr val="dk1"/>
                </a:solidFill>
              </a:rPr>
              <a:t>topiramate</a:t>
            </a:r>
            <a:r>
              <a:rPr lang="en-US" sz="2800" dirty="0" smtClean="0">
                <a:solidFill>
                  <a:schemeClr val="dk1"/>
                </a:solidFill>
              </a:rPr>
              <a:t> (CUD)</a:t>
            </a:r>
          </a:p>
          <a:p>
            <a:pPr marL="1028700" lvl="1" indent="-571500">
              <a:spcBef>
                <a:spcPts val="0"/>
              </a:spcBef>
              <a:buSzPct val="50000"/>
              <a:buFont typeface="Courier New" panose="02070309020205020404" pitchFamily="49" charset="0"/>
              <a:buChar char="o"/>
            </a:pPr>
            <a:r>
              <a:rPr lang="en-US" sz="2800" dirty="0">
                <a:solidFill>
                  <a:schemeClr val="dk1"/>
                </a:solidFill>
              </a:rPr>
              <a:t>t</a:t>
            </a:r>
            <a:r>
              <a:rPr lang="en" sz="2800" dirty="0" smtClean="0">
                <a:solidFill>
                  <a:schemeClr val="dk1"/>
                </a:solidFill>
              </a:rPr>
              <a:t>opiramate + amphetamine salts (CUD)</a:t>
            </a:r>
          </a:p>
          <a:p>
            <a:pPr marL="1028700" lvl="1" indent="-571500">
              <a:spcBef>
                <a:spcPts val="0"/>
              </a:spcBef>
              <a:buSzPct val="50000"/>
              <a:buFont typeface="Courier New" panose="02070309020205020404" pitchFamily="49" charset="0"/>
              <a:buChar char="o"/>
            </a:pPr>
            <a:r>
              <a:rPr lang="en-US" sz="2800" dirty="0">
                <a:solidFill>
                  <a:schemeClr val="dk1"/>
                </a:solidFill>
              </a:rPr>
              <a:t>m</a:t>
            </a:r>
            <a:r>
              <a:rPr lang="en" sz="2800" dirty="0" smtClean="0">
                <a:solidFill>
                  <a:schemeClr val="dk1"/>
                </a:solidFill>
              </a:rPr>
              <a:t>odafinil (post-acute stimulant withdrawal)</a:t>
            </a:r>
            <a:endParaRPr lang="en" sz="2800" dirty="0">
              <a:solidFill>
                <a:schemeClr val="dk1"/>
              </a:solidFill>
            </a:endParaRPr>
          </a:p>
          <a:p>
            <a:pPr marL="1028700" lvl="1" indent="-571500">
              <a:spcBef>
                <a:spcPts val="0"/>
              </a:spcBef>
              <a:buSzPct val="100000"/>
            </a:pPr>
            <a:endParaRPr lang="en-US" sz="2800" dirty="0">
              <a:solidFill>
                <a:schemeClr val="dk1"/>
              </a:solidFill>
            </a:endParaRPr>
          </a:p>
          <a:p>
            <a:pPr marL="575719" indent="-516030">
              <a:spcBef>
                <a:spcPts val="0"/>
              </a:spcBef>
              <a:buClr>
                <a:schemeClr val="dk1"/>
              </a:buClr>
              <a:buSzPct val="100000"/>
              <a:buChar char="-"/>
            </a:pPr>
            <a:endParaRPr sz="3600" dirty="0">
              <a:solidFill>
                <a:schemeClr val="dk1"/>
              </a:solidFill>
            </a:endParaRPr>
          </a:p>
          <a:p>
            <a:pPr marL="0" indent="0">
              <a:spcBef>
                <a:spcPts val="1067"/>
              </a:spcBef>
              <a:buSzPct val="100000"/>
              <a:buNone/>
            </a:pPr>
            <a:endParaRPr dirty="0">
              <a:latin typeface="Arial"/>
              <a:ea typeface="Arial"/>
              <a:cs typeface="Arial"/>
              <a:sym typeface="Arial"/>
            </a:endParaRPr>
          </a:p>
          <a:p>
            <a:pPr marL="0" indent="0">
              <a:spcBef>
                <a:spcPts val="1067"/>
              </a:spcBef>
              <a:buSzPct val="100000"/>
              <a:buNone/>
            </a:pPr>
            <a:endParaRPr dirty="0">
              <a:latin typeface="Arial"/>
              <a:ea typeface="Arial"/>
              <a:cs typeface="Arial"/>
              <a:sym typeface="Arial"/>
            </a:endParaRPr>
          </a:p>
        </p:txBody>
      </p:sp>
      <p:sp>
        <p:nvSpPr>
          <p:cNvPr id="289" name="Google Shape;289;p68"/>
          <p:cNvSpPr txBox="1"/>
          <p:nvPr/>
        </p:nvSpPr>
        <p:spPr>
          <a:xfrm>
            <a:off x="8401201" y="6526000"/>
            <a:ext cx="3790800" cy="276959"/>
          </a:xfrm>
          <a:prstGeom prst="rect">
            <a:avLst/>
          </a:prstGeom>
          <a:noFill/>
          <a:ln>
            <a:noFill/>
          </a:ln>
        </p:spPr>
        <p:txBody>
          <a:bodyPr spcFirstLastPara="1" wrap="square" lIns="91433" tIns="45700" rIns="91433" bIns="45700" anchor="t" anchorCtr="0">
            <a:spAutoFit/>
          </a:bodyPr>
          <a:lstStyle/>
          <a:p>
            <a:pPr algn="r">
              <a:buSzPts val="1400"/>
            </a:pPr>
            <a:r>
              <a:rPr lang="en" sz="1200">
                <a:solidFill>
                  <a:srgbClr val="7F7F7F"/>
                </a:solidFill>
              </a:rPr>
              <a:t>(S3 Practice Guidelines, 2016)</a:t>
            </a:r>
            <a:endParaRPr sz="1200">
              <a:solidFill>
                <a:srgbClr val="7F7F7F"/>
              </a:solidFill>
            </a:endParaRPr>
          </a:p>
        </p:txBody>
      </p:sp>
      <p:sp>
        <p:nvSpPr>
          <p:cNvPr id="6" name="Rectangle 5">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50574" y="212035"/>
            <a:ext cx="11370365" cy="646331"/>
          </a:xfrm>
          <a:prstGeom prst="rect">
            <a:avLst/>
          </a:prstGeom>
          <a:noFill/>
        </p:spPr>
        <p:txBody>
          <a:bodyPr wrap="square" rtlCol="0">
            <a:spAutoFit/>
          </a:bodyPr>
          <a:lstStyle/>
          <a:p>
            <a:pPr algn="ctr"/>
            <a:r>
              <a:rPr lang="en-US" sz="3600" dirty="0" smtClean="0">
                <a:solidFill>
                  <a:schemeClr val="bg1">
                    <a:lumMod val="85000"/>
                  </a:schemeClr>
                </a:solidFill>
              </a:rPr>
              <a:t>Pharmacologic Management</a:t>
            </a:r>
            <a:endParaRPr lang="en-US" sz="3600" dirty="0">
              <a:solidFill>
                <a:schemeClr val="bg1">
                  <a:lumMod val="85000"/>
                </a:schemeClr>
              </a:solidFill>
            </a:endParaRPr>
          </a:p>
        </p:txBody>
      </p:sp>
    </p:spTree>
    <p:extLst>
      <p:ext uri="{BB962C8B-B14F-4D97-AF65-F5344CB8AC3E}">
        <p14:creationId xmlns:p14="http://schemas.microsoft.com/office/powerpoint/2010/main" val="2765570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Title 1">
            <a:extLst>
              <a:ext uri="{FF2B5EF4-FFF2-40B4-BE49-F238E27FC236}">
                <a16:creationId xmlns:a16="http://schemas.microsoft.com/office/drawing/2014/main" id="{B4259C6C-82E6-1C8B-7998-385885E2D05E}"/>
              </a:ext>
            </a:extLst>
          </p:cNvPr>
          <p:cNvSpPr>
            <a:spLocks noGrp="1"/>
          </p:cNvSpPr>
          <p:nvPr>
            <p:ph type="title"/>
          </p:nvPr>
        </p:nvSpPr>
        <p:spPr>
          <a:xfrm>
            <a:off x="838200" y="-188913"/>
            <a:ext cx="10515600" cy="1325563"/>
          </a:xfrm>
        </p:spPr>
        <p:txBody>
          <a:bodyPr>
            <a:normAutofit/>
          </a:bodyPr>
          <a:lstStyle/>
          <a:p>
            <a:pPr algn="ctr"/>
            <a:r>
              <a:rPr lang="en-US" sz="3600" dirty="0">
                <a:solidFill>
                  <a:schemeClr val="bg1">
                    <a:lumMod val="85000"/>
                  </a:schemeClr>
                </a:solidFill>
                <a:latin typeface="+mn-lt"/>
              </a:rPr>
              <a:t>Promising medications for Cocaine Use Disorder</a:t>
            </a:r>
          </a:p>
        </p:txBody>
      </p:sp>
      <p:graphicFrame>
        <p:nvGraphicFramePr>
          <p:cNvPr id="4" name="Table 4">
            <a:extLst>
              <a:ext uri="{FF2B5EF4-FFF2-40B4-BE49-F238E27FC236}">
                <a16:creationId xmlns:a16="http://schemas.microsoft.com/office/drawing/2014/main" id="{A4A32721-3D57-6B34-BF5C-514EF6CEED6E}"/>
              </a:ext>
            </a:extLst>
          </p:cNvPr>
          <p:cNvGraphicFramePr>
            <a:graphicFrameLocks noGrp="1"/>
          </p:cNvGraphicFramePr>
          <p:nvPr>
            <p:ph idx="1"/>
            <p:extLst>
              <p:ext uri="{D42A27DB-BD31-4B8C-83A1-F6EECF244321}">
                <p14:modId xmlns:p14="http://schemas.microsoft.com/office/powerpoint/2010/main" val="2491581831"/>
              </p:ext>
            </p:extLst>
          </p:nvPr>
        </p:nvGraphicFramePr>
        <p:xfrm>
          <a:off x="838200" y="947317"/>
          <a:ext cx="10515600" cy="4881880"/>
        </p:xfrm>
        <a:graphic>
          <a:graphicData uri="http://schemas.openxmlformats.org/drawingml/2006/table">
            <a:tbl>
              <a:tblPr firstRow="1" bandRow="1">
                <a:tableStyleId>{5C22544A-7EE6-4342-B048-85BDC9FD1C3A}</a:tableStyleId>
              </a:tblPr>
              <a:tblGrid>
                <a:gridCol w="2011017">
                  <a:extLst>
                    <a:ext uri="{9D8B030D-6E8A-4147-A177-3AD203B41FA5}">
                      <a16:colId xmlns:a16="http://schemas.microsoft.com/office/drawing/2014/main" val="3801446143"/>
                    </a:ext>
                  </a:extLst>
                </a:gridCol>
                <a:gridCol w="2195223">
                  <a:extLst>
                    <a:ext uri="{9D8B030D-6E8A-4147-A177-3AD203B41FA5}">
                      <a16:colId xmlns:a16="http://schemas.microsoft.com/office/drawing/2014/main" val="2220987244"/>
                    </a:ext>
                  </a:extLst>
                </a:gridCol>
                <a:gridCol w="1661160">
                  <a:extLst>
                    <a:ext uri="{9D8B030D-6E8A-4147-A177-3AD203B41FA5}">
                      <a16:colId xmlns:a16="http://schemas.microsoft.com/office/drawing/2014/main" val="682974258"/>
                    </a:ext>
                  </a:extLst>
                </a:gridCol>
                <a:gridCol w="3127513">
                  <a:extLst>
                    <a:ext uri="{9D8B030D-6E8A-4147-A177-3AD203B41FA5}">
                      <a16:colId xmlns:a16="http://schemas.microsoft.com/office/drawing/2014/main" val="2610868240"/>
                    </a:ext>
                  </a:extLst>
                </a:gridCol>
                <a:gridCol w="1520687">
                  <a:extLst>
                    <a:ext uri="{9D8B030D-6E8A-4147-A177-3AD203B41FA5}">
                      <a16:colId xmlns:a16="http://schemas.microsoft.com/office/drawing/2014/main" val="5352747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Cocaine Use Disorder</a:t>
                      </a:r>
                    </a:p>
                  </a:txBody>
                  <a:tcPr/>
                </a:tc>
                <a:tc>
                  <a:txBody>
                    <a:bodyPr/>
                    <a:lstStyle/>
                    <a:p>
                      <a:r>
                        <a:rPr lang="en-US" sz="1600" dirty="0"/>
                        <a:t>Comparison</a:t>
                      </a:r>
                    </a:p>
                  </a:txBody>
                  <a:tcPr/>
                </a:tc>
                <a:tc>
                  <a:txBody>
                    <a:bodyPr/>
                    <a:lstStyle/>
                    <a:p>
                      <a:r>
                        <a:rPr lang="en-US" sz="1600" dirty="0"/>
                        <a:t>Population</a:t>
                      </a:r>
                    </a:p>
                  </a:txBody>
                  <a:tcPr/>
                </a:tc>
                <a:tc>
                  <a:txBody>
                    <a:bodyPr/>
                    <a:lstStyle/>
                    <a:p>
                      <a:r>
                        <a:rPr lang="en-US" sz="1600" dirty="0"/>
                        <a:t>Outcomes</a:t>
                      </a:r>
                    </a:p>
                  </a:txBody>
                  <a:tcPr/>
                </a:tc>
                <a:tc>
                  <a:txBody>
                    <a:bodyPr/>
                    <a:lstStyle/>
                    <a:p>
                      <a:r>
                        <a:rPr lang="en-US" sz="1600" dirty="0"/>
                        <a:t>Dropout</a:t>
                      </a:r>
                    </a:p>
                  </a:txBody>
                  <a:tcPr/>
                </a:tc>
                <a:extLst>
                  <a:ext uri="{0D108BD9-81ED-4DB2-BD59-A6C34878D82A}">
                    <a16:rowId xmlns:a16="http://schemas.microsoft.com/office/drawing/2014/main" val="21765695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latin typeface="+mn-lt"/>
                        </a:rPr>
                        <a:t>Nuijten</a:t>
                      </a:r>
                      <a:r>
                        <a:rPr lang="en-US" sz="1600" dirty="0" smtClean="0">
                          <a:latin typeface="+mn-lt"/>
                        </a:rPr>
                        <a:t> </a:t>
                      </a:r>
                      <a:r>
                        <a:rPr lang="en-US" sz="1600" dirty="0">
                          <a:latin typeface="+mn-lt"/>
                        </a:rPr>
                        <a:t>M et al. Lancet. 2016; 387:2226-34.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Dexamphetamine</a:t>
                      </a:r>
                      <a:r>
                        <a:rPr lang="en-US" sz="1600" dirty="0">
                          <a:latin typeface="+mn-lt"/>
                        </a:rPr>
                        <a:t> 60mg QD vs. placebo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73 Dutch patients with cocaine UD </a:t>
                      </a:r>
                      <a:r>
                        <a:rPr lang="en-US" sz="1600" dirty="0" smtClean="0">
                          <a:latin typeface="+mn-lt"/>
                        </a:rPr>
                        <a:t> with</a:t>
                      </a:r>
                      <a:r>
                        <a:rPr lang="en-US" sz="1600" baseline="0" dirty="0" smtClean="0">
                          <a:latin typeface="+mn-lt"/>
                        </a:rPr>
                        <a:t> OUD on MOUD (</a:t>
                      </a:r>
                      <a:r>
                        <a:rPr lang="en-US" sz="1600" dirty="0" smtClean="0">
                          <a:latin typeface="+mn-lt"/>
                        </a:rPr>
                        <a:t>methadone)</a:t>
                      </a:r>
                      <a:endParaRPr lang="en-US" sz="1600" dirty="0">
                        <a:latin typeface="+mn-lt"/>
                      </a:endParaRPr>
                    </a:p>
                  </a:txBody>
                  <a:tcPr anchor="ctr"/>
                </a:tc>
                <a:tc>
                  <a:txBody>
                    <a:bodyPr/>
                    <a:lstStyle/>
                    <a:p>
                      <a:pPr marL="0" indent="0">
                        <a:lnSpc>
                          <a:spcPct val="100000"/>
                        </a:lnSpc>
                        <a:spcBef>
                          <a:spcPts val="0"/>
                        </a:spcBef>
                        <a:tabLst/>
                      </a:pPr>
                      <a:r>
                        <a:rPr lang="en-US" sz="1600" b="0" dirty="0">
                          <a:latin typeface="+mn-lt"/>
                        </a:rPr>
                        <a:t>At 12 weeks</a:t>
                      </a:r>
                    </a:p>
                    <a:p>
                      <a:pPr marL="0" lvl="1" indent="0">
                        <a:lnSpc>
                          <a:spcPct val="100000"/>
                        </a:lnSpc>
                        <a:spcBef>
                          <a:spcPts val="0"/>
                        </a:spcBef>
                        <a:tabLst/>
                      </a:pPr>
                      <a:r>
                        <a:rPr lang="en-US" sz="1600" b="0" dirty="0">
                          <a:latin typeface="+mn-lt"/>
                        </a:rPr>
                        <a:t>Fewer days of cocaine use </a:t>
                      </a:r>
                    </a:p>
                    <a:p>
                      <a:pPr marL="0" lvl="1" indent="0">
                        <a:lnSpc>
                          <a:spcPct val="100000"/>
                        </a:lnSpc>
                        <a:spcBef>
                          <a:spcPts val="0"/>
                        </a:spcBef>
                        <a:tabLst/>
                      </a:pPr>
                      <a:r>
                        <a:rPr lang="en-US" sz="1600" b="0" dirty="0">
                          <a:latin typeface="+mn-lt"/>
                        </a:rPr>
                        <a:t>More cocaine-neg tox tests </a:t>
                      </a:r>
                    </a:p>
                    <a:p>
                      <a:pPr marL="0" lvl="1" indent="0">
                        <a:lnSpc>
                          <a:spcPct val="100000"/>
                        </a:lnSpc>
                        <a:spcBef>
                          <a:spcPts val="0"/>
                        </a:spcBef>
                        <a:tabLst/>
                      </a:pPr>
                      <a:r>
                        <a:rPr lang="en-US" sz="1600" b="0" dirty="0">
                          <a:latin typeface="+mn-lt"/>
                        </a:rPr>
                        <a:t>No differences in craving, use of other substances, or criminality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11% dropout </a:t>
                      </a:r>
                    </a:p>
                  </a:txBody>
                  <a:tcPr anchor="ctr"/>
                </a:tc>
                <a:extLst>
                  <a:ext uri="{0D108BD9-81ED-4DB2-BD59-A6C34878D82A}">
                    <a16:rowId xmlns:a16="http://schemas.microsoft.com/office/drawing/2014/main" val="3355693341"/>
                  </a:ext>
                </a:extLst>
              </a:tr>
              <a:tr h="370840">
                <a:tc>
                  <a:txBody>
                    <a:bodyPr/>
                    <a:lstStyle/>
                    <a:p>
                      <a:pPr>
                        <a:lnSpc>
                          <a:spcPct val="120000"/>
                        </a:lnSpc>
                        <a:spcBef>
                          <a:spcPts val="0"/>
                        </a:spcBef>
                      </a:pPr>
                      <a:r>
                        <a:rPr lang="en-US" sz="1600" dirty="0">
                          <a:latin typeface="+mn-lt"/>
                        </a:rPr>
                        <a:t>Levin FR et al. JAMA Psychiatry. 2015 1;72:593-602.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Mixed amphetamines </a:t>
                      </a:r>
                      <a:r>
                        <a:rPr lang="en-US" sz="1600" dirty="0">
                          <a:latin typeface="+mn-lt"/>
                        </a:rPr>
                        <a:t>(MAS-ER)  60-80mg QD vs. placebo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126 US patients with adult-ADHD and cocaine UD</a:t>
                      </a:r>
                    </a:p>
                  </a:txBody>
                  <a:tcPr anchor="ctr"/>
                </a:tc>
                <a:tc>
                  <a:txBody>
                    <a:bodyPr/>
                    <a:lstStyle/>
                    <a:p>
                      <a:pPr marL="12700" indent="0">
                        <a:lnSpc>
                          <a:spcPct val="100000"/>
                        </a:lnSpc>
                        <a:spcBef>
                          <a:spcPts val="0"/>
                        </a:spcBef>
                        <a:tabLst/>
                      </a:pPr>
                      <a:r>
                        <a:rPr lang="en-US" sz="1600" b="0" dirty="0">
                          <a:latin typeface="+mn-lt"/>
                        </a:rPr>
                        <a:t>At 13 weeks</a:t>
                      </a:r>
                    </a:p>
                    <a:p>
                      <a:pPr marL="12700" lvl="1" indent="0">
                        <a:lnSpc>
                          <a:spcPct val="100000"/>
                        </a:lnSpc>
                        <a:spcBef>
                          <a:spcPts val="0"/>
                        </a:spcBef>
                        <a:tabLst/>
                      </a:pPr>
                      <a:r>
                        <a:rPr lang="en-US" sz="1600" b="0" dirty="0">
                          <a:latin typeface="+mn-lt"/>
                        </a:rPr>
                        <a:t>Reduced ADHD symptoms: 60-75% vs 40% </a:t>
                      </a:r>
                    </a:p>
                    <a:p>
                      <a:pPr marL="12700" lvl="1" indent="0">
                        <a:lnSpc>
                          <a:spcPct val="100000"/>
                        </a:lnSpc>
                        <a:spcBef>
                          <a:spcPts val="0"/>
                        </a:spcBef>
                        <a:tabLst/>
                      </a:pPr>
                      <a:r>
                        <a:rPr lang="en-US" sz="1600" b="0" dirty="0">
                          <a:latin typeface="+mn-lt"/>
                        </a:rPr>
                        <a:t>3-wk abstinence: 30-17% vs. 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26% dropout</a:t>
                      </a:r>
                    </a:p>
                  </a:txBody>
                  <a:tcPr anchor="ctr"/>
                </a:tc>
                <a:extLst>
                  <a:ext uri="{0D108BD9-81ED-4DB2-BD59-A6C34878D82A}">
                    <a16:rowId xmlns:a16="http://schemas.microsoft.com/office/drawing/2014/main" val="23761769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solidFill>
                            <a:srgbClr val="212121"/>
                          </a:solidFill>
                          <a:latin typeface="+mn-lt"/>
                        </a:rPr>
                        <a:t>Dakwar</a:t>
                      </a:r>
                      <a:r>
                        <a:rPr lang="en-US" sz="1600" dirty="0">
                          <a:solidFill>
                            <a:srgbClr val="212121"/>
                          </a:solidFill>
                          <a:latin typeface="+mn-lt"/>
                        </a:rPr>
                        <a:t> E et al. Am J Psychiatry. 2019 176(11):923-930.</a:t>
                      </a:r>
                      <a:endParaRPr lang="en-US"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40 min infusion of </a:t>
                      </a:r>
                      <a:r>
                        <a:rPr lang="en-US" sz="1600" b="1" dirty="0">
                          <a:latin typeface="+mn-lt"/>
                        </a:rPr>
                        <a:t>ketamine</a:t>
                      </a:r>
                      <a:r>
                        <a:rPr lang="en-US" sz="1600" dirty="0">
                          <a:latin typeface="+mn-lt"/>
                        </a:rPr>
                        <a:t> at 0.5mg/kg vs. midazolam + All 5-wks counseling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55 inpatients with cocaine UD</a:t>
                      </a:r>
                    </a:p>
                  </a:txBody>
                  <a:tcPr anchor="ctr"/>
                </a:tc>
                <a:tc>
                  <a:txBody>
                    <a:bodyPr/>
                    <a:lstStyle/>
                    <a:p>
                      <a:r>
                        <a:rPr lang="en-US" sz="1600" dirty="0">
                          <a:latin typeface="+mn-lt"/>
                        </a:rPr>
                        <a:t>At 5 weeks</a:t>
                      </a:r>
                    </a:p>
                    <a:p>
                      <a:r>
                        <a:rPr lang="en-US" sz="1600" dirty="0">
                          <a:latin typeface="+mn-lt"/>
                        </a:rPr>
                        <a:t>Abstinence: 48% vs. 11% </a:t>
                      </a:r>
                    </a:p>
                    <a:p>
                      <a:r>
                        <a:rPr lang="en-US" sz="1600" dirty="0">
                          <a:latin typeface="+mn-lt"/>
                        </a:rPr>
                        <a:t>Cravings: Ketamine 58% lower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dropout: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26% ketamine; 57% midazolam</a:t>
                      </a:r>
                    </a:p>
                  </a:txBody>
                  <a:tcPr anchor="ctr"/>
                </a:tc>
                <a:extLst>
                  <a:ext uri="{0D108BD9-81ED-4DB2-BD59-A6C34878D82A}">
                    <a16:rowId xmlns:a16="http://schemas.microsoft.com/office/drawing/2014/main" val="5556035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mn-lt"/>
                        </a:rPr>
                        <a:t>Levin </a:t>
                      </a:r>
                      <a:r>
                        <a:rPr lang="en-US" sz="1600" dirty="0">
                          <a:latin typeface="+mn-lt"/>
                        </a:rPr>
                        <a:t>FR et al. DAD 2020 </a:t>
                      </a:r>
                      <a:r>
                        <a:rPr lang="en-US" sz="1600" b="0" i="0" kern="1200" dirty="0">
                          <a:solidFill>
                            <a:schemeClr val="dk1"/>
                          </a:solidFill>
                          <a:effectLst/>
                          <a:latin typeface="+mn-lt"/>
                          <a:ea typeface="+mn-ea"/>
                          <a:cs typeface="+mn-cs"/>
                        </a:rPr>
                        <a:t>206:107700.</a:t>
                      </a:r>
                      <a:endParaRPr lang="en-US"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MAS-ER</a:t>
                      </a:r>
                      <a:r>
                        <a:rPr lang="en-US" sz="1600" dirty="0">
                          <a:latin typeface="+mn-lt"/>
                        </a:rPr>
                        <a:t> at 60mg QD + </a:t>
                      </a:r>
                      <a:r>
                        <a:rPr lang="en-US" sz="1600" b="1" dirty="0">
                          <a:latin typeface="+mn-lt"/>
                        </a:rPr>
                        <a:t>topiramate</a:t>
                      </a:r>
                      <a:r>
                        <a:rPr lang="en-US" sz="1600" dirty="0">
                          <a:latin typeface="+mn-lt"/>
                        </a:rPr>
                        <a:t> 100 BID vs. </a:t>
                      </a:r>
                      <a:r>
                        <a:rPr lang="en-US" sz="1600" dirty="0" err="1">
                          <a:latin typeface="+mn-lt"/>
                        </a:rPr>
                        <a:t>plaebo</a:t>
                      </a:r>
                      <a:endParaRPr lang="en-US" sz="1600" dirty="0">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127 adults with CUD using at least 9 days in the prior month</a:t>
                      </a:r>
                    </a:p>
                  </a:txBody>
                  <a:tcPr anchor="ctr"/>
                </a:tc>
                <a:tc>
                  <a:txBody>
                    <a:bodyPr/>
                    <a:lstStyle/>
                    <a:p>
                      <a:r>
                        <a:rPr lang="en-US" sz="1600" dirty="0">
                          <a:latin typeface="+mn-lt"/>
                        </a:rPr>
                        <a:t>At 3 weeks</a:t>
                      </a:r>
                    </a:p>
                    <a:p>
                      <a:r>
                        <a:rPr lang="en-US" sz="1600" dirty="0">
                          <a:latin typeface="+mn-lt"/>
                        </a:rPr>
                        <a:t>Abstinence: 14% vs. 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20% discontinued for elevated HR/BP</a:t>
                      </a:r>
                    </a:p>
                  </a:txBody>
                  <a:tcPr anchor="ctr"/>
                </a:tc>
                <a:extLst>
                  <a:ext uri="{0D108BD9-81ED-4DB2-BD59-A6C34878D82A}">
                    <a16:rowId xmlns:a16="http://schemas.microsoft.com/office/drawing/2014/main" val="1700368440"/>
                  </a:ext>
                </a:extLst>
              </a:tr>
            </a:tbl>
          </a:graphicData>
        </a:graphic>
      </p:graphicFrame>
    </p:spTree>
    <p:extLst>
      <p:ext uri="{BB962C8B-B14F-4D97-AF65-F5344CB8AC3E}">
        <p14:creationId xmlns:p14="http://schemas.microsoft.com/office/powerpoint/2010/main" val="42016939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Title 1">
            <a:extLst>
              <a:ext uri="{FF2B5EF4-FFF2-40B4-BE49-F238E27FC236}">
                <a16:creationId xmlns:a16="http://schemas.microsoft.com/office/drawing/2014/main" id="{B4259C6C-82E6-1C8B-7998-385885E2D05E}"/>
              </a:ext>
            </a:extLst>
          </p:cNvPr>
          <p:cNvSpPr>
            <a:spLocks noGrp="1"/>
          </p:cNvSpPr>
          <p:nvPr>
            <p:ph type="title"/>
          </p:nvPr>
        </p:nvSpPr>
        <p:spPr>
          <a:xfrm>
            <a:off x="970403" y="-97583"/>
            <a:ext cx="10515600" cy="1325563"/>
          </a:xfrm>
        </p:spPr>
        <p:txBody>
          <a:bodyPr>
            <a:normAutofit/>
          </a:bodyPr>
          <a:lstStyle/>
          <a:p>
            <a:pPr algn="ctr"/>
            <a:r>
              <a:rPr lang="en-US" sz="3200" dirty="0">
                <a:solidFill>
                  <a:schemeClr val="bg1">
                    <a:lumMod val="85000"/>
                  </a:schemeClr>
                </a:solidFill>
                <a:latin typeface="+mn-lt"/>
              </a:rPr>
              <a:t>Promising medications for Methamphetamine Use Disorder</a:t>
            </a:r>
          </a:p>
        </p:txBody>
      </p:sp>
      <p:graphicFrame>
        <p:nvGraphicFramePr>
          <p:cNvPr id="4" name="Table 4">
            <a:extLst>
              <a:ext uri="{FF2B5EF4-FFF2-40B4-BE49-F238E27FC236}">
                <a16:creationId xmlns:a16="http://schemas.microsoft.com/office/drawing/2014/main" id="{A4A32721-3D57-6B34-BF5C-514EF6CEED6E}"/>
              </a:ext>
            </a:extLst>
          </p:cNvPr>
          <p:cNvGraphicFramePr>
            <a:graphicFrameLocks noGrp="1"/>
          </p:cNvGraphicFramePr>
          <p:nvPr>
            <p:ph idx="1"/>
            <p:extLst>
              <p:ext uri="{D42A27DB-BD31-4B8C-83A1-F6EECF244321}">
                <p14:modId xmlns:p14="http://schemas.microsoft.com/office/powerpoint/2010/main" val="3853865435"/>
              </p:ext>
            </p:extLst>
          </p:nvPr>
        </p:nvGraphicFramePr>
        <p:xfrm>
          <a:off x="257401" y="1227980"/>
          <a:ext cx="11722564" cy="4549969"/>
        </p:xfrm>
        <a:graphic>
          <a:graphicData uri="http://schemas.openxmlformats.org/drawingml/2006/table">
            <a:tbl>
              <a:tblPr firstRow="1" bandRow="1">
                <a:tableStyleId>{5C22544A-7EE6-4342-B048-85BDC9FD1C3A}</a:tableStyleId>
              </a:tblPr>
              <a:tblGrid>
                <a:gridCol w="2241839">
                  <a:extLst>
                    <a:ext uri="{9D8B030D-6E8A-4147-A177-3AD203B41FA5}">
                      <a16:colId xmlns:a16="http://schemas.microsoft.com/office/drawing/2014/main" val="3801446143"/>
                    </a:ext>
                  </a:extLst>
                </a:gridCol>
                <a:gridCol w="2447187">
                  <a:extLst>
                    <a:ext uri="{9D8B030D-6E8A-4147-A177-3AD203B41FA5}">
                      <a16:colId xmlns:a16="http://schemas.microsoft.com/office/drawing/2014/main" val="2220987244"/>
                    </a:ext>
                  </a:extLst>
                </a:gridCol>
                <a:gridCol w="1851825">
                  <a:extLst>
                    <a:ext uri="{9D8B030D-6E8A-4147-A177-3AD203B41FA5}">
                      <a16:colId xmlns:a16="http://schemas.microsoft.com/office/drawing/2014/main" val="682974258"/>
                    </a:ext>
                  </a:extLst>
                </a:gridCol>
                <a:gridCol w="3486484">
                  <a:extLst>
                    <a:ext uri="{9D8B030D-6E8A-4147-A177-3AD203B41FA5}">
                      <a16:colId xmlns:a16="http://schemas.microsoft.com/office/drawing/2014/main" val="2610868240"/>
                    </a:ext>
                  </a:extLst>
                </a:gridCol>
                <a:gridCol w="1695229">
                  <a:extLst>
                    <a:ext uri="{9D8B030D-6E8A-4147-A177-3AD203B41FA5}">
                      <a16:colId xmlns:a16="http://schemas.microsoft.com/office/drawing/2014/main" val="53527478"/>
                    </a:ext>
                  </a:extLst>
                </a:gridCol>
              </a:tblGrid>
              <a:tr h="4531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MA Use Disorder</a:t>
                      </a:r>
                    </a:p>
                  </a:txBody>
                  <a:tcPr/>
                </a:tc>
                <a:tc>
                  <a:txBody>
                    <a:bodyPr/>
                    <a:lstStyle/>
                    <a:p>
                      <a:r>
                        <a:rPr lang="en-US" sz="1600" dirty="0"/>
                        <a:t>Comparison</a:t>
                      </a:r>
                    </a:p>
                  </a:txBody>
                  <a:tcPr/>
                </a:tc>
                <a:tc>
                  <a:txBody>
                    <a:bodyPr/>
                    <a:lstStyle/>
                    <a:p>
                      <a:r>
                        <a:rPr lang="en-US" sz="1600" dirty="0"/>
                        <a:t>Population</a:t>
                      </a:r>
                    </a:p>
                  </a:txBody>
                  <a:tcPr/>
                </a:tc>
                <a:tc>
                  <a:txBody>
                    <a:bodyPr/>
                    <a:lstStyle/>
                    <a:p>
                      <a:r>
                        <a:rPr lang="en-US" sz="1600" dirty="0"/>
                        <a:t>Outcomes</a:t>
                      </a:r>
                    </a:p>
                  </a:txBody>
                  <a:tcPr/>
                </a:tc>
                <a:tc>
                  <a:txBody>
                    <a:bodyPr/>
                    <a:lstStyle/>
                    <a:p>
                      <a:r>
                        <a:rPr lang="en-US" sz="1600" dirty="0"/>
                        <a:t>Limitations</a:t>
                      </a:r>
                    </a:p>
                  </a:txBody>
                  <a:tcPr/>
                </a:tc>
                <a:extLst>
                  <a:ext uri="{0D108BD9-81ED-4DB2-BD59-A6C34878D82A}">
                    <a16:rowId xmlns:a16="http://schemas.microsoft.com/office/drawing/2014/main" val="2176569513"/>
                  </a:ext>
                </a:extLst>
              </a:tr>
              <a:tr h="18994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mn-lt"/>
                        </a:rPr>
                        <a:t>Coffin </a:t>
                      </a:r>
                      <a:r>
                        <a:rPr lang="en-US" sz="1600" dirty="0">
                          <a:latin typeface="+mn-lt"/>
                        </a:rPr>
                        <a:t>PO et al. JAMA Psychiatry 2020 77(3):246-255</a:t>
                      </a:r>
                    </a:p>
                  </a:txBody>
                  <a:tcPr/>
                </a:tc>
                <a:tc>
                  <a:txBody>
                    <a:bodyPr/>
                    <a:lstStyle/>
                    <a:p>
                      <a:pPr marL="0" indent="0">
                        <a:buFont typeface="Arial" panose="020B0604020202020204" pitchFamily="34" charset="0"/>
                        <a:buNone/>
                      </a:pPr>
                      <a:r>
                        <a:rPr lang="en-US" sz="1600" b="1" dirty="0" smtClean="0">
                          <a:latin typeface="+mn-lt"/>
                        </a:rPr>
                        <a:t>Mirtazapine</a:t>
                      </a:r>
                      <a:r>
                        <a:rPr lang="en-US" sz="1600" dirty="0" smtClean="0">
                          <a:latin typeface="+mn-lt"/>
                        </a:rPr>
                        <a:t> 30mg vs. placebo once daily + counseling</a:t>
                      </a:r>
                      <a:endParaRPr lang="en-US" sz="1600" dirty="0">
                        <a:latin typeface="+mn-lt"/>
                      </a:endParaRPr>
                    </a:p>
                  </a:txBody>
                  <a:tcPr anchor="ctr"/>
                </a:tc>
                <a:tc>
                  <a:txBody>
                    <a:bodyPr/>
                    <a:lstStyle/>
                    <a:p>
                      <a:pPr marL="0" indent="0">
                        <a:buFont typeface="Arial" panose="020B0604020202020204" pitchFamily="34" charset="0"/>
                        <a:buNone/>
                      </a:pPr>
                      <a:r>
                        <a:rPr lang="en-US" sz="1600" dirty="0">
                          <a:latin typeface="+mn-lt"/>
                        </a:rPr>
                        <a:t>120 men who have sex with men who use methamphetamine</a:t>
                      </a:r>
                    </a:p>
                  </a:txBody>
                  <a:tcPr anchor="ctr"/>
                </a:tc>
                <a:tc>
                  <a:txBody>
                    <a:bodyPr/>
                    <a:lstStyle/>
                    <a:p>
                      <a:pPr marL="12700" indent="0">
                        <a:buFont typeface="Arial" panose="020B0604020202020204" pitchFamily="34" charset="0"/>
                        <a:buNone/>
                        <a:tabLst/>
                      </a:pPr>
                      <a:r>
                        <a:rPr lang="en-US" sz="1600" dirty="0">
                          <a:latin typeface="+mn-lt"/>
                        </a:rPr>
                        <a:t>At 24 weeks</a:t>
                      </a:r>
                    </a:p>
                    <a:p>
                      <a:pPr marL="12700" lvl="1" indent="0">
                        <a:buFont typeface="Arial" panose="020B0604020202020204" pitchFamily="34" charset="0"/>
                        <a:buNone/>
                        <a:tabLst/>
                      </a:pPr>
                      <a:r>
                        <a:rPr lang="en-US" sz="1600" dirty="0">
                          <a:latin typeface="+mn-lt"/>
                        </a:rPr>
                        <a:t>RR of 0.75 for MA use </a:t>
                      </a:r>
                    </a:p>
                    <a:p>
                      <a:pPr marL="12700" lvl="1" indent="0">
                        <a:buFont typeface="Arial" panose="020B0604020202020204" pitchFamily="34" charset="0"/>
                        <a:buNone/>
                        <a:tabLst/>
                      </a:pPr>
                      <a:r>
                        <a:rPr lang="en-US" sz="1600" dirty="0">
                          <a:latin typeface="+mn-lt"/>
                        </a:rPr>
                        <a:t>RR &lt;0.52 for multiple sex partners, condomless anal sex</a:t>
                      </a:r>
                    </a:p>
                    <a:p>
                      <a:pPr marL="12700" lvl="1" indent="0">
                        <a:buFont typeface="Arial" panose="020B0604020202020204" pitchFamily="34" charset="0"/>
                        <a:buNone/>
                        <a:tabLst/>
                      </a:pPr>
                      <a:r>
                        <a:rPr lang="en-US" sz="1600" dirty="0">
                          <a:latin typeface="+mn-lt"/>
                        </a:rPr>
                        <a:t>Improved depressive symptoms and insomnia severity</a:t>
                      </a:r>
                    </a:p>
                  </a:txBody>
                  <a:tcPr anchor="ctr"/>
                </a:tc>
                <a:tc>
                  <a:txBody>
                    <a:bodyPr/>
                    <a:lstStyle/>
                    <a:p>
                      <a:pPr marL="0" indent="0">
                        <a:buFont typeface="Arial" panose="020B0604020202020204" pitchFamily="34" charset="0"/>
                        <a:buNone/>
                        <a:tabLst/>
                      </a:pPr>
                      <a:r>
                        <a:rPr lang="en-US" sz="1600" dirty="0">
                          <a:latin typeface="+mn-lt"/>
                        </a:rPr>
                        <a:t>Medication adherence was almost 40%</a:t>
                      </a:r>
                    </a:p>
                  </a:txBody>
                  <a:tcPr anchor="ctr"/>
                </a:tc>
                <a:extLst>
                  <a:ext uri="{0D108BD9-81ED-4DB2-BD59-A6C34878D82A}">
                    <a16:rowId xmlns:a16="http://schemas.microsoft.com/office/drawing/2014/main" val="3355693341"/>
                  </a:ext>
                </a:extLst>
              </a:tr>
              <a:tr h="2197393">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US" sz="1600" dirty="0" smtClean="0">
                        <a:solidFill>
                          <a:srgbClr val="212121"/>
                        </a:solidFill>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1600" dirty="0" smtClean="0">
                        <a:solidFill>
                          <a:srgbClr val="212121"/>
                        </a:solidFill>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sz="1600" dirty="0" smtClean="0">
                          <a:solidFill>
                            <a:srgbClr val="212121"/>
                          </a:solidFill>
                          <a:latin typeface="+mn-lt"/>
                        </a:rPr>
                        <a:t>Trivedi </a:t>
                      </a:r>
                      <a:r>
                        <a:rPr lang="en-US" sz="1600" dirty="0">
                          <a:solidFill>
                            <a:srgbClr val="212121"/>
                          </a:solidFill>
                          <a:latin typeface="+mn-lt"/>
                        </a:rPr>
                        <a:t>MH et al. N </a:t>
                      </a:r>
                      <a:r>
                        <a:rPr lang="en-US" sz="1600" dirty="0" err="1">
                          <a:solidFill>
                            <a:srgbClr val="212121"/>
                          </a:solidFill>
                          <a:latin typeface="+mn-lt"/>
                        </a:rPr>
                        <a:t>Engl</a:t>
                      </a:r>
                      <a:r>
                        <a:rPr lang="en-US" sz="1600" dirty="0">
                          <a:solidFill>
                            <a:srgbClr val="212121"/>
                          </a:solidFill>
                          <a:latin typeface="+mn-lt"/>
                        </a:rPr>
                        <a:t> J Med. 2021 384(2):140-153</a:t>
                      </a:r>
                      <a:endParaRPr lang="en-US" sz="1600" dirty="0">
                        <a:latin typeface="+mn-lt"/>
                      </a:endParaRPr>
                    </a:p>
                    <a:p>
                      <a:pPr>
                        <a:lnSpc>
                          <a:spcPct val="120000"/>
                        </a:lnSpc>
                        <a:spcBef>
                          <a:spcPts val="0"/>
                        </a:spcBef>
                      </a:pPr>
                      <a:endParaRPr lang="en-US"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IM-NTX </a:t>
                      </a:r>
                      <a:r>
                        <a:rPr lang="en-US" sz="1600" dirty="0">
                          <a:latin typeface="+mn-lt"/>
                        </a:rPr>
                        <a:t>380mg Q3wks +</a:t>
                      </a:r>
                      <a:r>
                        <a:rPr lang="en-US" sz="1600" b="1" dirty="0">
                          <a:latin typeface="+mn-lt"/>
                        </a:rPr>
                        <a:t>Bupropion</a:t>
                      </a:r>
                      <a:r>
                        <a:rPr lang="en-US" sz="1600" dirty="0">
                          <a:latin typeface="+mn-lt"/>
                        </a:rPr>
                        <a:t> 450mg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vs. placebo</a:t>
                      </a:r>
                    </a:p>
                  </a:txBody>
                  <a:tcPr anchor="ctr"/>
                </a:tc>
                <a:tc>
                  <a:txBody>
                    <a:bodyPr/>
                    <a:lstStyle/>
                    <a:p>
                      <a:r>
                        <a:rPr lang="en-US" sz="1600" dirty="0">
                          <a:latin typeface="+mn-lt"/>
                        </a:rPr>
                        <a:t>403 with MA UD in stage 1 and 225 with MA UD in stage 2</a:t>
                      </a:r>
                    </a:p>
                  </a:txBody>
                  <a:tcPr anchor="ctr"/>
                </a:tc>
                <a:tc>
                  <a:txBody>
                    <a:bodyPr/>
                    <a:lstStyle/>
                    <a:p>
                      <a:pPr marL="12700" indent="0">
                        <a:lnSpc>
                          <a:spcPct val="100000"/>
                        </a:lnSpc>
                        <a:spcBef>
                          <a:spcPts val="0"/>
                        </a:spcBef>
                        <a:tabLst/>
                      </a:pPr>
                      <a:r>
                        <a:rPr lang="en-US" sz="1600" dirty="0">
                          <a:latin typeface="+mn-lt"/>
                        </a:rPr>
                        <a:t>At </a:t>
                      </a:r>
                      <a:r>
                        <a:rPr lang="en-US" sz="1600" dirty="0" smtClean="0">
                          <a:latin typeface="+mn-lt"/>
                        </a:rPr>
                        <a:t>12 </a:t>
                      </a:r>
                      <a:r>
                        <a:rPr lang="en-US" sz="1600" dirty="0">
                          <a:latin typeface="+mn-lt"/>
                        </a:rPr>
                        <a:t>weeks</a:t>
                      </a:r>
                    </a:p>
                    <a:p>
                      <a:pPr marL="12700" indent="0">
                        <a:lnSpc>
                          <a:spcPct val="100000"/>
                        </a:lnSpc>
                        <a:spcBef>
                          <a:spcPts val="0"/>
                        </a:spcBef>
                        <a:tabLst/>
                      </a:pPr>
                      <a:r>
                        <a:rPr lang="en-US" sz="1600" dirty="0">
                          <a:latin typeface="+mn-lt"/>
                        </a:rPr>
                        <a:t>BPP+NTX 13.6% vs. Placebo 2.5% </a:t>
                      </a:r>
                    </a:p>
                    <a:p>
                      <a:pPr marL="12700" indent="0">
                        <a:lnSpc>
                          <a:spcPct val="100000"/>
                        </a:lnSpc>
                        <a:spcBef>
                          <a:spcPts val="0"/>
                        </a:spcBef>
                        <a:tabLst/>
                      </a:pPr>
                      <a:r>
                        <a:rPr lang="en-US" sz="1600" dirty="0">
                          <a:latin typeface="+mn-lt"/>
                        </a:rPr>
                        <a:t>(3 of 4 MA negative urine tox)</a:t>
                      </a:r>
                      <a:endParaRPr lang="en-US" sz="1600" b="0" dirty="0">
                        <a:latin typeface="+mn-lt"/>
                      </a:endParaRPr>
                    </a:p>
                  </a:txBody>
                  <a:tcPr anchor="ctr"/>
                </a:tc>
                <a:tc>
                  <a:txBody>
                    <a:bodyPr/>
                    <a:lstStyle/>
                    <a:p>
                      <a:pPr marL="11113" lvl="1" indent="0">
                        <a:tabLst/>
                      </a:pPr>
                      <a:r>
                        <a:rPr lang="en-US" sz="1600" dirty="0">
                          <a:latin typeface="+mn-lt"/>
                        </a:rPr>
                        <a:t>Adherence to medication was 75-86%, Adverse events: Nausea, vomiting, dizziness</a:t>
                      </a:r>
                    </a:p>
                  </a:txBody>
                  <a:tcPr anchor="ctr"/>
                </a:tc>
                <a:extLst>
                  <a:ext uri="{0D108BD9-81ED-4DB2-BD59-A6C34878D82A}">
                    <a16:rowId xmlns:a16="http://schemas.microsoft.com/office/drawing/2014/main" val="2376176985"/>
                  </a:ext>
                </a:extLst>
              </a:tr>
            </a:tbl>
          </a:graphicData>
        </a:graphic>
      </p:graphicFrame>
    </p:spTree>
    <p:extLst>
      <p:ext uri="{BB962C8B-B14F-4D97-AF65-F5344CB8AC3E}">
        <p14:creationId xmlns:p14="http://schemas.microsoft.com/office/powerpoint/2010/main" val="3211433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367910"/>
            <a:ext cx="10363200" cy="1143000"/>
          </a:xfrm>
        </p:spPr>
        <p:txBody>
          <a:bodyPr>
            <a:normAutofit fontScale="90000"/>
          </a:bodyPr>
          <a:lstStyle/>
          <a:p>
            <a:pPr eaLnBrk="1" hangingPunct="1">
              <a:defRPr/>
            </a:pPr>
            <a:r>
              <a:rPr lang="en-US" dirty="0" smtClean="0">
                <a:solidFill>
                  <a:schemeClr val="bg1">
                    <a:lumMod val="85000"/>
                  </a:schemeClr>
                </a:solidFill>
                <a:cs typeface="+mj-cs"/>
              </a:rPr>
              <a:t>Non-pharmacologic Management</a:t>
            </a:r>
            <a:endParaRPr lang="en-US" dirty="0">
              <a:solidFill>
                <a:schemeClr val="bg1">
                  <a:lumMod val="85000"/>
                </a:schemeClr>
              </a:solidFill>
              <a:cs typeface="+mj-cs"/>
            </a:endParaRPr>
          </a:p>
        </p:txBody>
      </p:sp>
    </p:spTree>
    <p:custDataLst>
      <p:tags r:id="rId1"/>
    </p:custDataLst>
    <p:extLst>
      <p:ext uri="{BB962C8B-B14F-4D97-AF65-F5344CB8AC3E}">
        <p14:creationId xmlns:p14="http://schemas.microsoft.com/office/powerpoint/2010/main" val="3824556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graphicFrame>
        <p:nvGraphicFramePr>
          <p:cNvPr id="277" name="Google Shape;277;p12"/>
          <p:cNvGraphicFramePr/>
          <p:nvPr>
            <p:extLst>
              <p:ext uri="{D42A27DB-BD31-4B8C-83A1-F6EECF244321}">
                <p14:modId xmlns:p14="http://schemas.microsoft.com/office/powerpoint/2010/main" val="1564874386"/>
              </p:ext>
            </p:extLst>
          </p:nvPr>
        </p:nvGraphicFramePr>
        <p:xfrm>
          <a:off x="172278" y="953011"/>
          <a:ext cx="11900452" cy="5765840"/>
        </p:xfrm>
        <a:graphic>
          <a:graphicData uri="http://schemas.openxmlformats.org/drawingml/2006/table">
            <a:tbl>
              <a:tblPr>
                <a:noFill/>
              </a:tblPr>
              <a:tblGrid>
                <a:gridCol w="2602583">
                  <a:extLst>
                    <a:ext uri="{9D8B030D-6E8A-4147-A177-3AD203B41FA5}">
                      <a16:colId xmlns:a16="http://schemas.microsoft.com/office/drawing/2014/main" val="20000"/>
                    </a:ext>
                  </a:extLst>
                </a:gridCol>
                <a:gridCol w="5610836">
                  <a:extLst>
                    <a:ext uri="{9D8B030D-6E8A-4147-A177-3AD203B41FA5}">
                      <a16:colId xmlns:a16="http://schemas.microsoft.com/office/drawing/2014/main" val="20001"/>
                    </a:ext>
                  </a:extLst>
                </a:gridCol>
                <a:gridCol w="3687033">
                  <a:extLst>
                    <a:ext uri="{9D8B030D-6E8A-4147-A177-3AD203B41FA5}">
                      <a16:colId xmlns:a16="http://schemas.microsoft.com/office/drawing/2014/main" val="20002"/>
                    </a:ext>
                  </a:extLst>
                </a:gridCol>
              </a:tblGrid>
              <a:tr h="662536">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Evidence-Based Treatments </a:t>
                      </a:r>
                      <a:endParaRPr sz="1800" u="none" strike="noStrike" cap="none" dirty="0"/>
                    </a:p>
                  </a:txBody>
                  <a:tcPr marL="91475" marR="91475" marT="45725" marB="45725">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398F9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Description of Treatment</a:t>
                      </a:r>
                      <a:endParaRPr sz="12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398F9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500" u="none" strike="noStrike" cap="none"/>
                        <a:t>References</a:t>
                      </a:r>
                      <a:endParaRPr sz="15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398F98"/>
                    </a:solidFill>
                  </a:tcPr>
                </a:tc>
                <a:extLst>
                  <a:ext uri="{0D108BD9-81ED-4DB2-BD59-A6C34878D82A}">
                    <a16:rowId xmlns:a16="http://schemas.microsoft.com/office/drawing/2014/main" val="10000"/>
                  </a:ext>
                </a:extLst>
              </a:tr>
              <a:tr h="932445">
                <a:tc>
                  <a:txBody>
                    <a:bodyPr/>
                    <a:lstStyle/>
                    <a:p>
                      <a:pPr marL="0" marR="0" lvl="0" indent="0" algn="ctr" rtl="0">
                        <a:lnSpc>
                          <a:spcPct val="100000"/>
                        </a:lnSpc>
                        <a:spcBef>
                          <a:spcPts val="0"/>
                        </a:spcBef>
                        <a:spcAft>
                          <a:spcPts val="0"/>
                        </a:spcAft>
                        <a:buClr>
                          <a:srgbClr val="000000"/>
                        </a:buClr>
                        <a:buSzPts val="2400"/>
                        <a:buFont typeface="Arial"/>
                        <a:buNone/>
                      </a:pPr>
                      <a:r>
                        <a:rPr lang="en-US" sz="2000" b="1" u="none" strike="noStrike" cap="none" dirty="0"/>
                        <a:t>Contingency Management</a:t>
                      </a:r>
                      <a:endParaRPr sz="700" b="1" u="none" strike="noStrike" cap="none" dirty="0"/>
                    </a:p>
                  </a:txBody>
                  <a:tcPr marL="91475" marR="91475"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dirty="0"/>
                        <a:t>Provides </a:t>
                      </a:r>
                      <a:r>
                        <a:rPr lang="en-US" sz="1600" u="none" strike="noStrike" cap="none" dirty="0" err="1" smtClean="0"/>
                        <a:t>reinforcers</a:t>
                      </a:r>
                      <a:r>
                        <a:rPr lang="en-US" sz="1600" u="none" strike="noStrike" cap="none" dirty="0" smtClean="0"/>
                        <a:t> </a:t>
                      </a:r>
                      <a:r>
                        <a:rPr lang="en-US" sz="1600" u="none" strike="noStrike" cap="none" dirty="0"/>
                        <a:t>($, gift cards, motivational encouragement, </a:t>
                      </a:r>
                      <a:r>
                        <a:rPr lang="en-US" sz="1600" u="none" strike="noStrike" cap="none" dirty="0" err="1"/>
                        <a:t>etc</a:t>
                      </a:r>
                      <a:r>
                        <a:rPr lang="en-US" sz="1600" u="none" strike="noStrike" cap="none" dirty="0"/>
                        <a:t>) for treatment adherence.</a:t>
                      </a:r>
                      <a:endParaRPr sz="16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400" u="none" strike="noStrike" cap="none" dirty="0"/>
                        <a:t>(Bach et al., 2020; Brown &amp; </a:t>
                      </a:r>
                      <a:r>
                        <a:rPr lang="en-US" sz="1400" u="none" strike="noStrike" cap="none" dirty="0" err="1"/>
                        <a:t>DeFulio</a:t>
                      </a:r>
                      <a:r>
                        <a:rPr lang="en-US" sz="1400" u="none" strike="noStrike" cap="none" dirty="0"/>
                        <a:t>, 2020; Lake et al., 2020; </a:t>
                      </a:r>
                      <a:r>
                        <a:rPr lang="en-US" sz="1400" u="none" strike="noStrike" cap="none" dirty="0" err="1"/>
                        <a:t>Minozzi</a:t>
                      </a:r>
                      <a:r>
                        <a:rPr lang="en-US" sz="1400" u="none" strike="noStrike" cap="none" dirty="0"/>
                        <a:t> et al., 2016; Okafor et al., 2020)</a:t>
                      </a:r>
                      <a:endParaRPr sz="14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extLst>
                  <a:ext uri="{0D108BD9-81ED-4DB2-BD59-A6C34878D82A}">
                    <a16:rowId xmlns:a16="http://schemas.microsoft.com/office/drawing/2014/main" val="10001"/>
                  </a:ext>
                </a:extLst>
              </a:tr>
              <a:tr h="1031349">
                <a:tc>
                  <a:txBody>
                    <a:bodyPr/>
                    <a:lstStyle/>
                    <a:p>
                      <a:pPr marL="0" marR="0" lvl="0" indent="0" algn="ctr" rtl="0">
                        <a:lnSpc>
                          <a:spcPct val="100000"/>
                        </a:lnSpc>
                        <a:spcBef>
                          <a:spcPts val="0"/>
                        </a:spcBef>
                        <a:spcAft>
                          <a:spcPts val="0"/>
                        </a:spcAft>
                        <a:buClr>
                          <a:srgbClr val="000000"/>
                        </a:buClr>
                        <a:buSzPts val="2700"/>
                        <a:buFont typeface="Arial"/>
                        <a:buNone/>
                      </a:pPr>
                      <a:r>
                        <a:rPr lang="en-US" sz="2000" b="1" u="none" strike="noStrike" cap="none" dirty="0"/>
                        <a:t>Community Reinforcement Approach</a:t>
                      </a:r>
                      <a:endParaRPr sz="2000" b="1" u="none" strike="noStrike" cap="none" dirty="0"/>
                    </a:p>
                  </a:txBody>
                  <a:tcPr marL="91475" marR="91475"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Using therapeutic modalities, job training, education, behavioral skills training, social training, relapse prevention and relationship counseling. </a:t>
                      </a:r>
                      <a:endParaRPr sz="16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400" u="none" strike="noStrike" cap="none"/>
                        <a:t>(Meyers et al., 2011; Riccardo De Giorgi et al., 2018; Stitzer et al., 2011)</a:t>
                      </a:r>
                      <a:endParaRPr sz="14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extLst>
                  <a:ext uri="{0D108BD9-81ED-4DB2-BD59-A6C34878D82A}">
                    <a16:rowId xmlns:a16="http://schemas.microsoft.com/office/drawing/2014/main" val="10002"/>
                  </a:ext>
                </a:extLst>
              </a:tr>
              <a:tr h="1093854">
                <a:tc>
                  <a:txBody>
                    <a:bodyPr/>
                    <a:lstStyle/>
                    <a:p>
                      <a:pPr marL="0" marR="0" lvl="0" indent="0" algn="ctr" rtl="0">
                        <a:lnSpc>
                          <a:spcPct val="100000"/>
                        </a:lnSpc>
                        <a:spcBef>
                          <a:spcPts val="0"/>
                        </a:spcBef>
                        <a:spcAft>
                          <a:spcPts val="0"/>
                        </a:spcAft>
                        <a:buClr>
                          <a:srgbClr val="000000"/>
                        </a:buClr>
                        <a:buSzPts val="2400"/>
                        <a:buFont typeface="Arial"/>
                        <a:buNone/>
                      </a:pPr>
                      <a:r>
                        <a:rPr lang="en-US" sz="2000" b="1" u="none" strike="noStrike" cap="none" dirty="0"/>
                        <a:t>Matrix Model</a:t>
                      </a:r>
                      <a:endParaRPr sz="700" b="1" u="none" strike="noStrike" cap="none" dirty="0"/>
                    </a:p>
                  </a:txBody>
                  <a:tcPr marL="91475" marR="91475"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dirty="0"/>
                        <a:t>An 8-16-week structured intensive outpatient group utilizing group therapy, connection to self-help, and exploration of underlying causes of disease. </a:t>
                      </a:r>
                      <a:endParaRPr sz="1400" u="none" strike="noStrike" cap="none" dirty="0"/>
                    </a:p>
                    <a:p>
                      <a:pPr marL="0" marR="0" lvl="0" indent="0" algn="ctr" rtl="0">
                        <a:lnSpc>
                          <a:spcPct val="100000"/>
                        </a:lnSpc>
                        <a:spcBef>
                          <a:spcPts val="0"/>
                        </a:spcBef>
                        <a:spcAft>
                          <a:spcPts val="0"/>
                        </a:spcAft>
                        <a:buClr>
                          <a:srgbClr val="000000"/>
                        </a:buClr>
                        <a:buSzPts val="1500"/>
                        <a:buFont typeface="Arial"/>
                        <a:buNone/>
                      </a:pPr>
                      <a:r>
                        <a:rPr lang="en-US" sz="1600" u="none" strike="noStrike" cap="none" dirty="0"/>
                        <a:t>Regular UDS screening.  </a:t>
                      </a:r>
                      <a:endParaRPr sz="16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400" u="none" strike="noStrike" cap="none"/>
                        <a:t>(Huber et al., 1997; Rawson et al., 1995, 2002)</a:t>
                      </a:r>
                      <a:endParaRPr sz="14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extLst>
                  <a:ext uri="{0D108BD9-81ED-4DB2-BD59-A6C34878D82A}">
                    <a16:rowId xmlns:a16="http://schemas.microsoft.com/office/drawing/2014/main" val="10003"/>
                  </a:ext>
                </a:extLst>
              </a:tr>
              <a:tr h="1055188">
                <a:tc>
                  <a:txBody>
                    <a:bodyPr/>
                    <a:lstStyle/>
                    <a:p>
                      <a:pPr marL="0" marR="0" lvl="0" indent="0" algn="ctr" rtl="0">
                        <a:lnSpc>
                          <a:spcPct val="100000"/>
                        </a:lnSpc>
                        <a:spcBef>
                          <a:spcPts val="0"/>
                        </a:spcBef>
                        <a:spcAft>
                          <a:spcPts val="0"/>
                        </a:spcAft>
                        <a:buClr>
                          <a:srgbClr val="000000"/>
                        </a:buClr>
                        <a:buSzPts val="2400"/>
                        <a:buFont typeface="Arial"/>
                        <a:buNone/>
                      </a:pPr>
                      <a:r>
                        <a:rPr lang="en-US" sz="2000" b="1" u="none" strike="noStrike" cap="none" dirty="0"/>
                        <a:t>Exercise Supported Recovery</a:t>
                      </a:r>
                      <a:endParaRPr sz="2000" b="1" u="none" strike="noStrike" cap="none" dirty="0"/>
                    </a:p>
                  </a:txBody>
                  <a:tcPr marL="91475" marR="91475"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dirty="0"/>
                        <a:t>Varying exercise programs have been described, but those with a combination of daily aerobic and anaerobic exercise are associated with long term recovery.</a:t>
                      </a:r>
                      <a:endParaRPr sz="16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400" u="none" strike="noStrike" cap="none" dirty="0"/>
                        <a:t>(Huang et al., 2020; Killeen et al., 2020; Liu et al., 2021; Zhou et al., 2021)</a:t>
                      </a:r>
                      <a:endParaRPr sz="14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E1E5"/>
                    </a:solidFill>
                  </a:tcPr>
                </a:tc>
                <a:extLst>
                  <a:ext uri="{0D108BD9-81ED-4DB2-BD59-A6C34878D82A}">
                    <a16:rowId xmlns:a16="http://schemas.microsoft.com/office/drawing/2014/main" val="10004"/>
                  </a:ext>
                </a:extLst>
              </a:tr>
              <a:tr h="990468">
                <a:tc>
                  <a:txBody>
                    <a:bodyPr/>
                    <a:lstStyle/>
                    <a:p>
                      <a:pPr marL="0" marR="0" lvl="0" indent="0" algn="ctr" rtl="0">
                        <a:lnSpc>
                          <a:spcPct val="100000"/>
                        </a:lnSpc>
                        <a:spcBef>
                          <a:spcPts val="0"/>
                        </a:spcBef>
                        <a:spcAft>
                          <a:spcPts val="0"/>
                        </a:spcAft>
                        <a:buClr>
                          <a:srgbClr val="000000"/>
                        </a:buClr>
                        <a:buSzPts val="2400"/>
                        <a:buFont typeface="Arial"/>
                        <a:buNone/>
                      </a:pPr>
                      <a:r>
                        <a:rPr lang="en-US" sz="2000" b="1" u="none" strike="noStrike" cap="none"/>
                        <a:t>Trauma-Informed Care Seeking Safety</a:t>
                      </a:r>
                      <a:endParaRPr sz="2000" b="1" u="none" strike="noStrike" cap="none"/>
                    </a:p>
                  </a:txBody>
                  <a:tcPr marL="91475" marR="91475"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A therapeutic model for the treatment of co-occurring PTSD and SUD that emphasizes the need to be safe in order to explore and cope with trauma.</a:t>
                      </a:r>
                      <a:endParaRPr sz="1600" u="none" strike="noStrike" cap="none"/>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BBE1E5"/>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400" u="none" strike="noStrike" cap="none" dirty="0"/>
                        <a:t>(Lange-Altman et al., 2017; Lenz et al., 2016; Morley et al., 2016; Murphy et al., 2019; </a:t>
                      </a:r>
                      <a:r>
                        <a:rPr lang="en-US" sz="1400" u="none" strike="noStrike" cap="none" dirty="0" err="1"/>
                        <a:t>Najavits</a:t>
                      </a:r>
                      <a:r>
                        <a:rPr lang="en-US" sz="1400" u="none" strike="noStrike" cap="none" dirty="0"/>
                        <a:t> &amp; Anderson, </a:t>
                      </a:r>
                      <a:r>
                        <a:rPr lang="en-US" sz="1400" u="none" strike="noStrike" cap="none" dirty="0" err="1"/>
                        <a:t>n.d.</a:t>
                      </a:r>
                      <a:r>
                        <a:rPr lang="en-US" sz="1400" u="none" strike="noStrike" cap="none" dirty="0"/>
                        <a:t>; </a:t>
                      </a:r>
                      <a:r>
                        <a:rPr lang="en-US" sz="1400" u="none" strike="noStrike" cap="none" dirty="0" err="1"/>
                        <a:t>Sperlich</a:t>
                      </a:r>
                      <a:r>
                        <a:rPr lang="en-US" sz="1400" u="none" strike="noStrike" cap="none" dirty="0"/>
                        <a:t> et al., 2021; Takahashi et al., 2020)</a:t>
                      </a:r>
                      <a:endParaRPr sz="1400" u="none" strike="noStrike" cap="none" dirty="0"/>
                    </a:p>
                  </a:txBody>
                  <a:tcPr marL="91475" marR="9147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BBE1E5"/>
                    </a:solidFill>
                  </a:tcPr>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D6176D9A-E9E4-4A42-B575-10791DF63757}"/>
              </a:ext>
            </a:extLst>
          </p:cNvPr>
          <p:cNvSpPr/>
          <p:nvPr/>
        </p:nvSpPr>
        <p:spPr>
          <a:xfrm>
            <a:off x="-7004" y="5273"/>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Title 1"/>
          <p:cNvSpPr>
            <a:spLocks noGrp="1"/>
          </p:cNvSpPr>
          <p:nvPr>
            <p:ph type="title"/>
          </p:nvPr>
        </p:nvSpPr>
        <p:spPr>
          <a:xfrm>
            <a:off x="852374" y="5274"/>
            <a:ext cx="10515600" cy="947738"/>
          </a:xfrm>
        </p:spPr>
        <p:txBody>
          <a:bodyPr>
            <a:normAutofit/>
          </a:bodyPr>
          <a:lstStyle/>
          <a:p>
            <a:pPr algn="ctr"/>
            <a:r>
              <a:rPr lang="en-US" sz="3600" dirty="0" smtClean="0">
                <a:solidFill>
                  <a:schemeClr val="bg1">
                    <a:lumMod val="85000"/>
                  </a:schemeClr>
                </a:solidFill>
              </a:rPr>
              <a:t>Behavioral Interventions for </a:t>
            </a:r>
            <a:r>
              <a:rPr lang="en-US" sz="3600" dirty="0" err="1" smtClean="0">
                <a:solidFill>
                  <a:schemeClr val="bg1">
                    <a:lumMod val="85000"/>
                  </a:schemeClr>
                </a:solidFill>
              </a:rPr>
              <a:t>StUD</a:t>
            </a:r>
            <a:endParaRPr lang="en-US" sz="3600" dirty="0">
              <a:solidFill>
                <a:schemeClr val="bg1">
                  <a:lumMod val="85000"/>
                </a:schemeClr>
              </a:solidFill>
            </a:endParaRPr>
          </a:p>
        </p:txBody>
      </p:sp>
    </p:spTree>
    <p:extLst>
      <p:ext uri="{BB962C8B-B14F-4D97-AF65-F5344CB8AC3E}">
        <p14:creationId xmlns:p14="http://schemas.microsoft.com/office/powerpoint/2010/main" val="1567630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Google Shape;306;p15"/>
          <p:cNvSpPr txBox="1"/>
          <p:nvPr/>
        </p:nvSpPr>
        <p:spPr>
          <a:xfrm>
            <a:off x="5536157" y="1543518"/>
            <a:ext cx="6304500"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Research indicates that a combination of </a:t>
            </a:r>
            <a:r>
              <a:rPr lang="en-US" sz="2400" b="0" i="0" u="none" strike="noStrike" cap="none" dirty="0" smtClean="0">
                <a:solidFill>
                  <a:srgbClr val="000000"/>
                </a:solidFill>
                <a:latin typeface="Arial"/>
                <a:ea typeface="Arial"/>
                <a:cs typeface="Arial"/>
                <a:sym typeface="Arial"/>
              </a:rPr>
              <a:t>behavioral </a:t>
            </a:r>
            <a:r>
              <a:rPr lang="en-US" sz="2400" b="0" i="0" u="none" strike="noStrike" cap="none" dirty="0">
                <a:solidFill>
                  <a:srgbClr val="000000"/>
                </a:solidFill>
                <a:latin typeface="Arial"/>
                <a:ea typeface="Arial"/>
                <a:cs typeface="Arial"/>
                <a:sym typeface="Arial"/>
              </a:rPr>
              <a:t>health approaches are most effective in producing abstinence at 12 </a:t>
            </a:r>
            <a:r>
              <a:rPr lang="en-US" sz="2400" b="0" i="0" u="none" strike="noStrike" cap="none" dirty="0" smtClean="0">
                <a:solidFill>
                  <a:srgbClr val="000000"/>
                </a:solidFill>
                <a:latin typeface="Arial"/>
                <a:ea typeface="Arial"/>
                <a:cs typeface="Arial"/>
                <a:sym typeface="Arial"/>
              </a:rPr>
              <a:t>weeks</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lang="en-US" sz="24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Contingency management combined with any additional behavioral health approach improves </a:t>
            </a:r>
            <a:r>
              <a:rPr lang="en-US" sz="2400" b="1" i="0" u="none" strike="noStrike" cap="none" dirty="0" smtClean="0">
                <a:solidFill>
                  <a:srgbClr val="000000"/>
                </a:solidFill>
                <a:latin typeface="Arial"/>
                <a:ea typeface="Arial"/>
                <a:cs typeface="Arial"/>
                <a:sym typeface="Arial"/>
              </a:rPr>
              <a:t>outcomes</a:t>
            </a:r>
            <a:endParaRPr sz="2400" b="1" i="0" u="none" strike="noStrike" cap="none" dirty="0">
              <a:solidFill>
                <a:srgbClr val="000000"/>
              </a:solidFill>
              <a:latin typeface="Arial"/>
              <a:ea typeface="Arial"/>
              <a:cs typeface="Arial"/>
              <a:sym typeface="Arial"/>
            </a:endParaRPr>
          </a:p>
        </p:txBody>
      </p:sp>
      <p:sp>
        <p:nvSpPr>
          <p:cNvPr id="307" name="Google Shape;307;p15"/>
          <p:cNvSpPr txBox="1"/>
          <p:nvPr/>
        </p:nvSpPr>
        <p:spPr>
          <a:xfrm>
            <a:off x="8413005" y="5578750"/>
            <a:ext cx="32169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200" b="0" i="0" u="none" strike="noStrike" cap="none" dirty="0" err="1" smtClean="0">
                <a:solidFill>
                  <a:srgbClr val="7F7F7F"/>
                </a:solidFill>
                <a:latin typeface="Arial"/>
                <a:ea typeface="Arial"/>
                <a:cs typeface="Arial"/>
                <a:sym typeface="Arial"/>
              </a:rPr>
              <a:t>DeCrescenzo</a:t>
            </a:r>
            <a:r>
              <a:rPr lang="en-US" sz="1200" b="0" i="0" u="none" strike="noStrike" cap="none" dirty="0">
                <a:solidFill>
                  <a:srgbClr val="7F7F7F"/>
                </a:solidFill>
                <a:latin typeface="Arial"/>
                <a:ea typeface="Arial"/>
                <a:cs typeface="Arial"/>
                <a:sym typeface="Arial"/>
              </a:rPr>
              <a:t>, et al, </a:t>
            </a:r>
            <a:r>
              <a:rPr lang="en-US" sz="1200" b="0" i="0" u="none" strike="noStrike" cap="none" dirty="0" smtClean="0">
                <a:solidFill>
                  <a:srgbClr val="7F7F7F"/>
                </a:solidFill>
                <a:latin typeface="Arial"/>
                <a:ea typeface="Arial"/>
                <a:cs typeface="Arial"/>
                <a:sym typeface="Arial"/>
              </a:rPr>
              <a:t>2018</a:t>
            </a:r>
            <a:endParaRPr sz="1200" b="0" i="0" u="none" strike="noStrike" cap="none" dirty="0">
              <a:solidFill>
                <a:srgbClr val="7F7F7F"/>
              </a:solidFill>
              <a:latin typeface="Arial"/>
              <a:ea typeface="Arial"/>
              <a:cs typeface="Arial"/>
              <a:sym typeface="Arial"/>
            </a:endParaRPr>
          </a:p>
        </p:txBody>
      </p:sp>
      <p:grpSp>
        <p:nvGrpSpPr>
          <p:cNvPr id="308" name="Google Shape;308;p15"/>
          <p:cNvGrpSpPr/>
          <p:nvPr/>
        </p:nvGrpSpPr>
        <p:grpSpPr>
          <a:xfrm>
            <a:off x="-1" y="0"/>
            <a:ext cx="5434045" cy="6799398"/>
            <a:chOff x="-62214" y="-57064"/>
            <a:chExt cx="5369480" cy="6858000"/>
          </a:xfrm>
        </p:grpSpPr>
        <p:pic>
          <p:nvPicPr>
            <p:cNvPr id="309" name="Google Shape;309;p15"/>
            <p:cNvPicPr preferRelativeResize="0"/>
            <p:nvPr/>
          </p:nvPicPr>
          <p:blipFill rotWithShape="1">
            <a:blip r:embed="rId3">
              <a:alphaModFix/>
            </a:blip>
            <a:srcRect l="3941" t="3506" r="12808" b="5385"/>
            <a:stretch/>
          </p:blipFill>
          <p:spPr>
            <a:xfrm>
              <a:off x="0" y="-57064"/>
              <a:ext cx="5307266" cy="6858000"/>
            </a:xfrm>
            <a:prstGeom prst="rect">
              <a:avLst/>
            </a:prstGeom>
            <a:noFill/>
            <a:ln>
              <a:noFill/>
            </a:ln>
          </p:spPr>
        </p:pic>
        <p:sp>
          <p:nvSpPr>
            <p:cNvPr id="310" name="Google Shape;310;p15"/>
            <p:cNvSpPr txBox="1"/>
            <p:nvPr/>
          </p:nvSpPr>
          <p:spPr>
            <a:xfrm>
              <a:off x="0" y="43771"/>
              <a:ext cx="19941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CM + CRA</a:t>
              </a:r>
              <a:endParaRPr sz="1400" b="0" i="0" u="none" strike="noStrike" cap="none" dirty="0">
                <a:solidFill>
                  <a:srgbClr val="000000"/>
                </a:solidFill>
                <a:latin typeface="Arial"/>
                <a:ea typeface="Arial"/>
                <a:cs typeface="Arial"/>
                <a:sym typeface="Arial"/>
              </a:endParaRPr>
            </a:p>
          </p:txBody>
        </p:sp>
        <p:sp>
          <p:nvSpPr>
            <p:cNvPr id="311" name="Google Shape;311;p15"/>
            <p:cNvSpPr txBox="1"/>
            <p:nvPr/>
          </p:nvSpPr>
          <p:spPr>
            <a:xfrm>
              <a:off x="0" y="597925"/>
              <a:ext cx="1702198"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CM + 12 Step</a:t>
              </a:r>
              <a:endParaRPr sz="1400" b="0" i="0" u="none" strike="noStrike" cap="none" dirty="0">
                <a:solidFill>
                  <a:srgbClr val="000000"/>
                </a:solidFill>
                <a:latin typeface="Arial"/>
                <a:ea typeface="Arial"/>
                <a:cs typeface="Arial"/>
                <a:sym typeface="Arial"/>
              </a:endParaRPr>
            </a:p>
          </p:txBody>
        </p:sp>
        <p:sp>
          <p:nvSpPr>
            <p:cNvPr id="312" name="Google Shape;312;p15"/>
            <p:cNvSpPr txBox="1"/>
            <p:nvPr/>
          </p:nvSpPr>
          <p:spPr>
            <a:xfrm>
              <a:off x="-62214" y="1141035"/>
              <a:ext cx="19941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CRA + Incentives</a:t>
              </a:r>
              <a:endParaRPr sz="1400" b="0" i="0" u="none" strike="noStrike" cap="none" dirty="0">
                <a:solidFill>
                  <a:srgbClr val="000000"/>
                </a:solidFill>
                <a:latin typeface="Arial"/>
                <a:ea typeface="Arial"/>
                <a:cs typeface="Arial"/>
                <a:sym typeface="Arial"/>
              </a:endParaRPr>
            </a:p>
          </p:txBody>
        </p:sp>
        <p:sp>
          <p:nvSpPr>
            <p:cNvPr id="313" name="Google Shape;313;p15"/>
            <p:cNvSpPr txBox="1"/>
            <p:nvPr/>
          </p:nvSpPr>
          <p:spPr>
            <a:xfrm>
              <a:off x="-2" y="1694336"/>
              <a:ext cx="17022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CM + CBT</a:t>
              </a:r>
              <a:endParaRPr sz="1400" b="0" i="0" u="none" strike="noStrike" cap="none">
                <a:solidFill>
                  <a:srgbClr val="000000"/>
                </a:solidFill>
                <a:latin typeface="Arial"/>
                <a:ea typeface="Arial"/>
                <a:cs typeface="Arial"/>
                <a:sym typeface="Arial"/>
              </a:endParaRPr>
            </a:p>
          </p:txBody>
        </p:sp>
        <p:sp>
          <p:nvSpPr>
            <p:cNvPr id="314" name="Google Shape;314;p15"/>
            <p:cNvSpPr txBox="1"/>
            <p:nvPr/>
          </p:nvSpPr>
          <p:spPr>
            <a:xfrm>
              <a:off x="-1" y="2276593"/>
              <a:ext cx="15369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CM</a:t>
              </a:r>
              <a:endParaRPr sz="1400" b="0" i="0" u="none" strike="noStrike" cap="none">
                <a:solidFill>
                  <a:srgbClr val="000000"/>
                </a:solidFill>
                <a:latin typeface="Arial"/>
                <a:ea typeface="Arial"/>
                <a:cs typeface="Arial"/>
                <a:sym typeface="Arial"/>
              </a:endParaRPr>
            </a:p>
          </p:txBody>
        </p:sp>
        <p:sp>
          <p:nvSpPr>
            <p:cNvPr id="315" name="Google Shape;315;p15"/>
            <p:cNvSpPr txBox="1"/>
            <p:nvPr/>
          </p:nvSpPr>
          <p:spPr>
            <a:xfrm>
              <a:off x="-1" y="2811294"/>
              <a:ext cx="19164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CRA</a:t>
              </a:r>
              <a:endParaRPr sz="1400" b="0" i="0" u="none" strike="noStrike" cap="none">
                <a:solidFill>
                  <a:srgbClr val="000000"/>
                </a:solidFill>
                <a:latin typeface="Arial"/>
                <a:ea typeface="Arial"/>
                <a:cs typeface="Arial"/>
                <a:sym typeface="Arial"/>
              </a:endParaRPr>
            </a:p>
          </p:txBody>
        </p:sp>
        <p:sp>
          <p:nvSpPr>
            <p:cNvPr id="316" name="Google Shape;316;p15"/>
            <p:cNvSpPr txBox="1"/>
            <p:nvPr/>
          </p:nvSpPr>
          <p:spPr>
            <a:xfrm>
              <a:off x="-2" y="3341520"/>
              <a:ext cx="2286002"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12 Step +Incentives</a:t>
              </a:r>
              <a:endParaRPr sz="1400" b="0" i="0" u="none" strike="noStrike" cap="none">
                <a:solidFill>
                  <a:srgbClr val="000000"/>
                </a:solidFill>
                <a:latin typeface="Arial"/>
                <a:ea typeface="Arial"/>
                <a:cs typeface="Arial"/>
                <a:sym typeface="Arial"/>
              </a:endParaRPr>
            </a:p>
          </p:txBody>
        </p:sp>
        <p:sp>
          <p:nvSpPr>
            <p:cNvPr id="317" name="Google Shape;317;p15"/>
            <p:cNvSpPr txBox="1"/>
            <p:nvPr/>
          </p:nvSpPr>
          <p:spPr>
            <a:xfrm>
              <a:off x="-2" y="3926412"/>
              <a:ext cx="15369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12 Step</a:t>
              </a:r>
              <a:endParaRPr sz="1400" b="0" i="0" u="none" strike="noStrike" cap="none">
                <a:solidFill>
                  <a:srgbClr val="000000"/>
                </a:solidFill>
                <a:latin typeface="Arial"/>
                <a:ea typeface="Arial"/>
                <a:cs typeface="Arial"/>
                <a:sym typeface="Arial"/>
              </a:endParaRPr>
            </a:p>
          </p:txBody>
        </p:sp>
        <p:sp>
          <p:nvSpPr>
            <p:cNvPr id="318" name="Google Shape;318;p15"/>
            <p:cNvSpPr txBox="1"/>
            <p:nvPr/>
          </p:nvSpPr>
          <p:spPr>
            <a:xfrm>
              <a:off x="-2" y="4442622"/>
              <a:ext cx="15369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Meditation</a:t>
              </a:r>
              <a:endParaRPr sz="1400" b="0" i="0" u="none" strike="noStrike" cap="none">
                <a:solidFill>
                  <a:srgbClr val="000000"/>
                </a:solidFill>
                <a:latin typeface="Arial"/>
                <a:ea typeface="Arial"/>
                <a:cs typeface="Arial"/>
                <a:sym typeface="Arial"/>
              </a:endParaRPr>
            </a:p>
          </p:txBody>
        </p:sp>
        <p:sp>
          <p:nvSpPr>
            <p:cNvPr id="319" name="Google Shape;319;p15"/>
            <p:cNvSpPr txBox="1"/>
            <p:nvPr/>
          </p:nvSpPr>
          <p:spPr>
            <a:xfrm>
              <a:off x="9817" y="4996776"/>
              <a:ext cx="15369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CBT</a:t>
              </a:r>
              <a:endParaRPr sz="1400" b="0" i="0" u="none" strike="noStrike" cap="none">
                <a:solidFill>
                  <a:srgbClr val="000000"/>
                </a:solidFill>
                <a:latin typeface="Arial"/>
                <a:ea typeface="Arial"/>
                <a:cs typeface="Arial"/>
                <a:sym typeface="Arial"/>
              </a:endParaRPr>
            </a:p>
          </p:txBody>
        </p:sp>
        <p:sp>
          <p:nvSpPr>
            <p:cNvPr id="320" name="Google Shape;320;p15"/>
            <p:cNvSpPr txBox="1"/>
            <p:nvPr/>
          </p:nvSpPr>
          <p:spPr>
            <a:xfrm>
              <a:off x="-2" y="5512986"/>
              <a:ext cx="15369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Incentives</a:t>
              </a:r>
              <a:endParaRPr sz="1400" b="0" i="0" u="none" strike="noStrike" cap="none">
                <a:solidFill>
                  <a:srgbClr val="000000"/>
                </a:solidFill>
                <a:latin typeface="Arial"/>
                <a:ea typeface="Arial"/>
                <a:cs typeface="Arial"/>
                <a:sym typeface="Arial"/>
              </a:endParaRPr>
            </a:p>
          </p:txBody>
        </p:sp>
        <p:sp>
          <p:nvSpPr>
            <p:cNvPr id="321" name="Google Shape;321;p15"/>
            <p:cNvSpPr txBox="1"/>
            <p:nvPr/>
          </p:nvSpPr>
          <p:spPr>
            <a:xfrm>
              <a:off x="9817" y="6090765"/>
              <a:ext cx="2445491" cy="307736"/>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400" b="0" i="0" u="none" strike="noStrike" cap="none">
                  <a:solidFill>
                    <a:srgbClr val="000000"/>
                  </a:solidFill>
                  <a:latin typeface="Arial"/>
                  <a:ea typeface="Arial"/>
                  <a:cs typeface="Arial"/>
                  <a:sym typeface="Arial"/>
                </a:rPr>
                <a:t>Psychodynamic therapy</a:t>
              </a:r>
              <a:endParaRPr sz="1100" b="0" i="0" u="none" strike="noStrike" cap="none">
                <a:solidFill>
                  <a:srgbClr val="000000"/>
                </a:solidFill>
                <a:latin typeface="Arial"/>
                <a:ea typeface="Arial"/>
                <a:cs typeface="Arial"/>
                <a:sym typeface="Arial"/>
              </a:endParaRPr>
            </a:p>
          </p:txBody>
        </p:sp>
      </p:grpSp>
      <p:sp>
        <p:nvSpPr>
          <p:cNvPr id="322" name="Google Shape;322;p15"/>
          <p:cNvSpPr txBox="1"/>
          <p:nvPr/>
        </p:nvSpPr>
        <p:spPr>
          <a:xfrm>
            <a:off x="5416889" y="6060775"/>
            <a:ext cx="376686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Key: CRA=Community Reinforcement Approach, CM=Contingency Management, CBT=Cognitive Behavioral Therapy</a:t>
            </a:r>
            <a:endParaRPr sz="1400" b="0" i="0" u="none" strike="noStrike" cap="none" dirty="0">
              <a:solidFill>
                <a:srgbClr val="000000"/>
              </a:solidFill>
              <a:latin typeface="Arial"/>
              <a:ea typeface="Arial"/>
              <a:cs typeface="Arial"/>
              <a:sym typeface="Arial"/>
            </a:endParaRPr>
          </a:p>
        </p:txBody>
      </p:sp>
      <p:pic>
        <p:nvPicPr>
          <p:cNvPr id="2" name="Picture 1"/>
          <p:cNvPicPr>
            <a:picLocks noChangeAspect="1"/>
          </p:cNvPicPr>
          <p:nvPr/>
        </p:nvPicPr>
        <p:blipFill>
          <a:blip r:embed="rId4"/>
          <a:stretch>
            <a:fillRect/>
          </a:stretch>
        </p:blipFill>
        <p:spPr>
          <a:xfrm>
            <a:off x="5434044" y="5313979"/>
            <a:ext cx="1651085" cy="558829"/>
          </a:xfrm>
          <a:prstGeom prst="rect">
            <a:avLst/>
          </a:prstGeom>
        </p:spPr>
      </p:pic>
      <p:sp>
        <p:nvSpPr>
          <p:cNvPr id="21" name="Rectangle 20">
            <a:extLst>
              <a:ext uri="{FF2B5EF4-FFF2-40B4-BE49-F238E27FC236}">
                <a16:creationId xmlns:a16="http://schemas.microsoft.com/office/drawing/2014/main" id="{D6176D9A-E9E4-4A42-B575-10791DF63757}"/>
              </a:ext>
            </a:extLst>
          </p:cNvPr>
          <p:cNvSpPr/>
          <p:nvPr/>
        </p:nvSpPr>
        <p:spPr>
          <a:xfrm>
            <a:off x="5434044" y="-1"/>
            <a:ext cx="6764960"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5536157" y="331303"/>
            <a:ext cx="6443808" cy="523220"/>
          </a:xfrm>
          <a:prstGeom prst="rect">
            <a:avLst/>
          </a:prstGeom>
          <a:noFill/>
        </p:spPr>
        <p:txBody>
          <a:bodyPr wrap="square" rtlCol="0">
            <a:spAutoFit/>
          </a:bodyPr>
          <a:lstStyle/>
          <a:p>
            <a:pPr algn="ctr"/>
            <a:r>
              <a:rPr lang="en-US" sz="2800" dirty="0" smtClean="0">
                <a:solidFill>
                  <a:schemeClr val="bg1">
                    <a:lumMod val="85000"/>
                  </a:schemeClr>
                </a:solidFill>
              </a:rPr>
              <a:t>Comparing Behavioral Health Approaches  </a:t>
            </a:r>
            <a:endParaRPr lang="en-US" sz="2800" dirty="0">
              <a:solidFill>
                <a:schemeClr val="bg1">
                  <a:lumMod val="85000"/>
                </a:schemeClr>
              </a:solidFill>
            </a:endParaRPr>
          </a:p>
        </p:txBody>
      </p:sp>
    </p:spTree>
    <p:extLst>
      <p:ext uri="{BB962C8B-B14F-4D97-AF65-F5344CB8AC3E}">
        <p14:creationId xmlns:p14="http://schemas.microsoft.com/office/powerpoint/2010/main" val="366659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9" name="Google Shape;289;p14"/>
          <p:cNvSpPr txBox="1"/>
          <p:nvPr/>
        </p:nvSpPr>
        <p:spPr>
          <a:xfrm>
            <a:off x="609599" y="1471486"/>
            <a:ext cx="10972800" cy="341627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CM is a behavioral health intervention </a:t>
            </a:r>
            <a:r>
              <a:rPr lang="en-US" sz="2400" b="0" i="0" u="none" strike="noStrike" cap="none" dirty="0" smtClean="0">
                <a:solidFill>
                  <a:schemeClr val="dk1"/>
                </a:solidFill>
                <a:latin typeface="Arial"/>
                <a:ea typeface="Arial"/>
                <a:cs typeface="Arial"/>
                <a:sym typeface="Arial"/>
              </a:rPr>
              <a:t>based in operant conditioning principles that provides tangible </a:t>
            </a:r>
            <a:r>
              <a:rPr lang="en-US" sz="2400" b="0" i="0" u="none" strike="noStrike" cap="none" dirty="0" err="1" smtClean="0">
                <a:solidFill>
                  <a:schemeClr val="dk1"/>
                </a:solidFill>
                <a:latin typeface="Arial"/>
                <a:ea typeface="Arial"/>
                <a:cs typeface="Arial"/>
                <a:sym typeface="Arial"/>
              </a:rPr>
              <a:t>reinforcers</a:t>
            </a:r>
            <a:r>
              <a:rPr lang="en-US" sz="2400" b="0" i="0" u="none" strike="noStrike" cap="none" dirty="0" smtClean="0">
                <a:solidFill>
                  <a:schemeClr val="dk1"/>
                </a:solidFill>
                <a:latin typeface="Arial"/>
                <a:ea typeface="Arial"/>
                <a:cs typeface="Arial"/>
                <a:sym typeface="Arial"/>
              </a:rPr>
              <a:t> for evidence of behavior change</a:t>
            </a:r>
            <a:endParaRPr dirty="0"/>
          </a:p>
          <a:p>
            <a:pPr marL="285750" marR="0" lvl="0" indent="-13335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Essential theory behind CM: “A behavior that is </a:t>
            </a:r>
            <a:r>
              <a:rPr lang="en-US" sz="2400" b="0" i="0" u="none" strike="noStrike" cap="none" dirty="0" smtClean="0">
                <a:solidFill>
                  <a:schemeClr val="dk1"/>
                </a:solidFill>
                <a:latin typeface="Arial"/>
                <a:ea typeface="Arial"/>
                <a:cs typeface="Arial"/>
                <a:sym typeface="Arial"/>
              </a:rPr>
              <a:t>reinforced in </a:t>
            </a:r>
            <a:r>
              <a:rPr lang="en-US" sz="2400" b="0" i="0" u="none" strike="noStrike" cap="none" dirty="0">
                <a:solidFill>
                  <a:schemeClr val="dk1"/>
                </a:solidFill>
                <a:latin typeface="Arial"/>
                <a:ea typeface="Arial"/>
                <a:cs typeface="Arial"/>
                <a:sym typeface="Arial"/>
              </a:rPr>
              <a:t>close temporal proximity to its occurrence will increase in </a:t>
            </a:r>
            <a:r>
              <a:rPr lang="en-US" sz="2400" b="0" i="0" u="none" strike="noStrike" cap="none" dirty="0" smtClean="0">
                <a:solidFill>
                  <a:schemeClr val="dk1"/>
                </a:solidFill>
                <a:latin typeface="Arial"/>
                <a:ea typeface="Arial"/>
                <a:cs typeface="Arial"/>
                <a:sym typeface="Arial"/>
              </a:rPr>
              <a:t>frequency” (</a:t>
            </a:r>
            <a:r>
              <a:rPr lang="en-US" sz="2400" dirty="0" smtClean="0">
                <a:solidFill>
                  <a:schemeClr val="dk1"/>
                </a:solidFill>
              </a:rPr>
              <a:t>ex.</a:t>
            </a:r>
            <a:r>
              <a:rPr lang="en-US" sz="2400" b="0" i="0" u="none" strike="noStrike" cap="none" dirty="0" smtClean="0">
                <a:solidFill>
                  <a:schemeClr val="dk1"/>
                </a:solidFill>
                <a:latin typeface="Arial"/>
                <a:ea typeface="Arial"/>
                <a:cs typeface="Arial"/>
                <a:sym typeface="Arial"/>
              </a:rPr>
              <a:t> engagement in care is reinforced </a:t>
            </a:r>
            <a:r>
              <a:rPr lang="en-US" sz="2400" dirty="0" smtClean="0">
                <a:solidFill>
                  <a:schemeClr val="dk1"/>
                </a:solidFill>
              </a:rPr>
              <a:t>with cash given to patient</a:t>
            </a:r>
            <a:r>
              <a:rPr lang="en-US" sz="2400" b="0" i="0" u="none" strike="noStrike" cap="none" dirty="0" smtClean="0">
                <a:solidFill>
                  <a:schemeClr val="dk1"/>
                </a:solidFill>
                <a:latin typeface="Arial"/>
                <a:ea typeface="Arial"/>
                <a:cs typeface="Arial"/>
                <a:sym typeface="Arial"/>
              </a:rPr>
              <a:t> at the visit/point of engagement)</a:t>
            </a:r>
            <a:endParaRPr dirty="0"/>
          </a:p>
          <a:p>
            <a:pPr marL="285750" marR="0" lvl="0" indent="-13335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In CM programs that focus on </a:t>
            </a:r>
            <a:r>
              <a:rPr lang="en-US" sz="2400" b="0" i="0" u="none" strike="noStrike" cap="none" dirty="0" smtClean="0">
                <a:solidFill>
                  <a:schemeClr val="dk1"/>
                </a:solidFill>
                <a:latin typeface="Arial"/>
                <a:ea typeface="Arial"/>
                <a:cs typeface="Arial"/>
                <a:sym typeface="Arial"/>
              </a:rPr>
              <a:t>abstinence, </a:t>
            </a:r>
            <a:r>
              <a:rPr lang="en-US" sz="2400" b="0" i="0" u="none" strike="noStrike" cap="none" dirty="0">
                <a:solidFill>
                  <a:schemeClr val="dk1"/>
                </a:solidFill>
                <a:latin typeface="Arial"/>
                <a:ea typeface="Arial"/>
                <a:cs typeface="Arial"/>
                <a:sym typeface="Arial"/>
              </a:rPr>
              <a:t>the magnitude of reinforcement provided should increase with sustained periods of </a:t>
            </a:r>
            <a:r>
              <a:rPr lang="en-US" sz="2400" b="0" i="0" u="none" strike="noStrike" cap="none" dirty="0" smtClean="0">
                <a:solidFill>
                  <a:schemeClr val="dk1"/>
                </a:solidFill>
                <a:latin typeface="Arial"/>
                <a:ea typeface="Arial"/>
                <a:cs typeface="Arial"/>
                <a:sym typeface="Arial"/>
              </a:rPr>
              <a:t>abstinence</a:t>
            </a:r>
            <a:endParaRPr dirty="0"/>
          </a:p>
        </p:txBody>
      </p:sp>
      <p:grpSp>
        <p:nvGrpSpPr>
          <p:cNvPr id="290" name="Google Shape;290;p14"/>
          <p:cNvGrpSpPr/>
          <p:nvPr/>
        </p:nvGrpSpPr>
        <p:grpSpPr>
          <a:xfrm>
            <a:off x="3309297" y="5064489"/>
            <a:ext cx="5573404" cy="1460066"/>
            <a:chOff x="456424" y="1014648"/>
            <a:chExt cx="6175862" cy="2014775"/>
          </a:xfrm>
        </p:grpSpPr>
        <p:sp>
          <p:nvSpPr>
            <p:cNvPr id="291" name="Google Shape;291;p14"/>
            <p:cNvSpPr/>
            <p:nvPr/>
          </p:nvSpPr>
          <p:spPr>
            <a:xfrm>
              <a:off x="4617884" y="1014648"/>
              <a:ext cx="2014402" cy="2014775"/>
            </a:xfrm>
            <a:prstGeom prst="ellipse">
              <a:avLst/>
            </a:prstGeom>
            <a:solidFill>
              <a:srgbClr val="3194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4684769" y="1081819"/>
              <a:ext cx="1880633" cy="1880433"/>
            </a:xfrm>
            <a:prstGeom prst="ellipse">
              <a:avLst/>
            </a:prstGeom>
            <a:solidFill>
              <a:schemeClr val="lt1">
                <a:alpha val="89803"/>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txBox="1"/>
            <p:nvPr/>
          </p:nvSpPr>
          <p:spPr>
            <a:xfrm>
              <a:off x="4953618" y="1350503"/>
              <a:ext cx="1443214" cy="1343065"/>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dirty="0">
                  <a:solidFill>
                    <a:schemeClr val="dk1"/>
                  </a:solidFill>
                  <a:sym typeface="Arial"/>
                </a:rPr>
                <a:t>Consequence</a:t>
              </a:r>
              <a:endParaRPr sz="1600" dirty="0"/>
            </a:p>
          </p:txBody>
        </p:sp>
        <p:sp>
          <p:nvSpPr>
            <p:cNvPr id="294" name="Google Shape;294;p14"/>
            <p:cNvSpPr/>
            <p:nvPr/>
          </p:nvSpPr>
          <p:spPr>
            <a:xfrm rot="2700000">
              <a:off x="2538367" y="1017084"/>
              <a:ext cx="2009550" cy="2009550"/>
            </a:xfrm>
            <a:prstGeom prst="teardrop">
              <a:avLst>
                <a:gd name="adj" fmla="val 100000"/>
              </a:avLst>
            </a:prstGeom>
            <a:solidFill>
              <a:srgbClr val="3194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2602826" y="1081819"/>
              <a:ext cx="1880633" cy="1880433"/>
            </a:xfrm>
            <a:prstGeom prst="ellipse">
              <a:avLst/>
            </a:prstGeom>
            <a:solidFill>
              <a:schemeClr val="lt1">
                <a:alpha val="89803"/>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txBox="1"/>
            <p:nvPr/>
          </p:nvSpPr>
          <p:spPr>
            <a:xfrm>
              <a:off x="2871675" y="1350503"/>
              <a:ext cx="1342935" cy="1343065"/>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Behavior</a:t>
              </a:r>
              <a:endParaRPr dirty="0"/>
            </a:p>
          </p:txBody>
        </p:sp>
        <p:sp>
          <p:nvSpPr>
            <p:cNvPr id="297" name="Google Shape;297;p14"/>
            <p:cNvSpPr/>
            <p:nvPr/>
          </p:nvSpPr>
          <p:spPr>
            <a:xfrm rot="2700000">
              <a:off x="456424" y="1017084"/>
              <a:ext cx="2009550" cy="2009550"/>
            </a:xfrm>
            <a:prstGeom prst="teardrop">
              <a:avLst>
                <a:gd name="adj" fmla="val 100000"/>
              </a:avLst>
            </a:prstGeom>
            <a:solidFill>
              <a:srgbClr val="3194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520883" y="1081819"/>
              <a:ext cx="1880633" cy="1880433"/>
            </a:xfrm>
            <a:prstGeom prst="ellipse">
              <a:avLst/>
            </a:prstGeom>
            <a:solidFill>
              <a:schemeClr val="lt1">
                <a:alpha val="89803"/>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txBox="1"/>
            <p:nvPr/>
          </p:nvSpPr>
          <p:spPr>
            <a:xfrm>
              <a:off x="601083" y="1350503"/>
              <a:ext cx="1531584" cy="1343065"/>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Antecedent</a:t>
              </a:r>
              <a:endParaRPr dirty="0"/>
            </a:p>
          </p:txBody>
        </p:sp>
      </p:grpSp>
      <p:sp>
        <p:nvSpPr>
          <p:cNvPr id="300" name="Google Shape;300;p14"/>
          <p:cNvSpPr txBox="1"/>
          <p:nvPr/>
        </p:nvSpPr>
        <p:spPr>
          <a:xfrm>
            <a:off x="10229347" y="5611368"/>
            <a:ext cx="159296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err="1" smtClean="0">
                <a:solidFill>
                  <a:schemeClr val="dk1"/>
                </a:solidFill>
                <a:latin typeface="Arial"/>
                <a:ea typeface="Arial"/>
                <a:cs typeface="Arial"/>
                <a:sym typeface="Arial"/>
              </a:rPr>
              <a:t>Petry</a:t>
            </a:r>
            <a:r>
              <a:rPr lang="en-US" sz="1400" b="0" i="0" u="none" strike="noStrike" cap="none" dirty="0" smtClean="0">
                <a:solidFill>
                  <a:schemeClr val="dk1"/>
                </a:solidFill>
                <a:latin typeface="Arial"/>
                <a:ea typeface="Arial"/>
                <a:cs typeface="Arial"/>
                <a:sym typeface="Arial"/>
              </a:rPr>
              <a:t> et al, 2011</a:t>
            </a:r>
            <a:endParaRPr dirty="0"/>
          </a:p>
        </p:txBody>
      </p:sp>
      <p:sp>
        <p:nvSpPr>
          <p:cNvPr id="16" name="Rectangle 15">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96956" y="273387"/>
            <a:ext cx="11198087" cy="646331"/>
          </a:xfrm>
          <a:prstGeom prst="rect">
            <a:avLst/>
          </a:prstGeom>
          <a:noFill/>
        </p:spPr>
        <p:txBody>
          <a:bodyPr wrap="square" rtlCol="0">
            <a:spAutoFit/>
          </a:bodyPr>
          <a:lstStyle/>
          <a:p>
            <a:pPr algn="ctr"/>
            <a:r>
              <a:rPr lang="en-US" sz="3600" dirty="0" smtClean="0">
                <a:solidFill>
                  <a:schemeClr val="bg1">
                    <a:lumMod val="85000"/>
                  </a:schemeClr>
                </a:solidFill>
              </a:rPr>
              <a:t>Basics of Contingency Management</a:t>
            </a:r>
            <a:endParaRPr lang="en-US" sz="3600" dirty="0">
              <a:solidFill>
                <a:schemeClr val="bg1">
                  <a:lumMod val="85000"/>
                </a:schemeClr>
              </a:solidFill>
            </a:endParaRPr>
          </a:p>
        </p:txBody>
      </p:sp>
    </p:spTree>
    <p:extLst>
      <p:ext uri="{BB962C8B-B14F-4D97-AF65-F5344CB8AC3E}">
        <p14:creationId xmlns:p14="http://schemas.microsoft.com/office/powerpoint/2010/main" val="3776111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98612" y="1585678"/>
            <a:ext cx="4650592" cy="4055220"/>
          </a:xfrm>
          <a:prstGeom prst="rect">
            <a:avLst/>
          </a:prstGeom>
        </p:spPr>
      </p:pic>
      <p:pic>
        <p:nvPicPr>
          <p:cNvPr id="5" name="Picture 4"/>
          <p:cNvPicPr>
            <a:picLocks noChangeAspect="1"/>
          </p:cNvPicPr>
          <p:nvPr/>
        </p:nvPicPr>
        <p:blipFill>
          <a:blip r:embed="rId4"/>
          <a:stretch>
            <a:fillRect/>
          </a:stretch>
        </p:blipFill>
        <p:spPr>
          <a:xfrm>
            <a:off x="874652" y="1585678"/>
            <a:ext cx="5149746" cy="4061353"/>
          </a:xfrm>
          <a:prstGeom prst="rect">
            <a:avLst/>
          </a:prstGeom>
        </p:spPr>
      </p:pic>
      <p:sp>
        <p:nvSpPr>
          <p:cNvPr id="7" name="Oval 6"/>
          <p:cNvSpPr/>
          <p:nvPr/>
        </p:nvSpPr>
        <p:spPr>
          <a:xfrm>
            <a:off x="7630681" y="2548720"/>
            <a:ext cx="545910" cy="436728"/>
          </a:xfrm>
          <a:prstGeom prst="ellipse">
            <a:avLst/>
          </a:prstGeom>
          <a:noFill/>
          <a:ln>
            <a:solidFill>
              <a:srgbClr val="00B050"/>
            </a:solidFill>
          </a:ln>
          <a:effectLst>
            <a:glow rad="38100">
              <a:schemeClr val="tx1"/>
            </a:glow>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Oval 7"/>
          <p:cNvSpPr/>
          <p:nvPr/>
        </p:nvSpPr>
        <p:spPr>
          <a:xfrm>
            <a:off x="1630016" y="2548720"/>
            <a:ext cx="297469" cy="433019"/>
          </a:xfrm>
          <a:prstGeom prst="ellipse">
            <a:avLst/>
          </a:prstGeom>
          <a:noFill/>
          <a:ln>
            <a:solidFill>
              <a:srgbClr val="FFFF00"/>
            </a:solidFill>
          </a:ln>
          <a:effectLst>
            <a:glow rad="38100">
              <a:schemeClr val="tx1"/>
            </a:glow>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TextBox 9"/>
          <p:cNvSpPr txBox="1"/>
          <p:nvPr/>
        </p:nvSpPr>
        <p:spPr>
          <a:xfrm>
            <a:off x="6528027" y="5834556"/>
            <a:ext cx="4991761" cy="400110"/>
          </a:xfrm>
          <a:prstGeom prst="rect">
            <a:avLst/>
          </a:prstGeom>
          <a:noFill/>
        </p:spPr>
        <p:txBody>
          <a:bodyPr wrap="square" rtlCol="0">
            <a:spAutoFit/>
          </a:bodyPr>
          <a:lstStyle/>
          <a:p>
            <a:pPr algn="ctr"/>
            <a:r>
              <a:rPr lang="en-US" sz="2000" b="1" dirty="0" smtClean="0"/>
              <a:t>Monetary</a:t>
            </a:r>
            <a:r>
              <a:rPr lang="en-US" dirty="0" smtClean="0"/>
              <a:t> </a:t>
            </a:r>
            <a:r>
              <a:rPr lang="en-US" sz="2000" b="1" dirty="0" smtClean="0"/>
              <a:t>Reward </a:t>
            </a:r>
            <a:r>
              <a:rPr lang="en-US" sz="2000" b="1" dirty="0" smtClean="0">
                <a:solidFill>
                  <a:srgbClr val="00B050"/>
                </a:solidFill>
                <a:effectLst>
                  <a:glow rad="127000">
                    <a:schemeClr val="tx1"/>
                  </a:glow>
                </a:effectLst>
              </a:rPr>
              <a:t>Delivery</a:t>
            </a:r>
            <a:endParaRPr lang="en-US" sz="2000" b="1" dirty="0">
              <a:solidFill>
                <a:srgbClr val="00B050"/>
              </a:solidFill>
              <a:effectLst>
                <a:glow rad="127000">
                  <a:schemeClr val="tx1"/>
                </a:glow>
              </a:effectLst>
            </a:endParaRPr>
          </a:p>
        </p:txBody>
      </p:sp>
      <p:sp>
        <p:nvSpPr>
          <p:cNvPr id="11" name="TextBox 10"/>
          <p:cNvSpPr txBox="1"/>
          <p:nvPr/>
        </p:nvSpPr>
        <p:spPr>
          <a:xfrm>
            <a:off x="641446" y="5834556"/>
            <a:ext cx="5149746" cy="400110"/>
          </a:xfrm>
          <a:prstGeom prst="rect">
            <a:avLst/>
          </a:prstGeom>
          <a:noFill/>
          <a:ln>
            <a:noFill/>
          </a:ln>
        </p:spPr>
        <p:txBody>
          <a:bodyPr wrap="square" rtlCol="0">
            <a:spAutoFit/>
          </a:bodyPr>
          <a:lstStyle/>
          <a:p>
            <a:pPr algn="ctr"/>
            <a:r>
              <a:rPr lang="en-US" sz="2000" b="1" dirty="0" smtClean="0"/>
              <a:t>Monetary Reward </a:t>
            </a:r>
            <a:r>
              <a:rPr lang="en-US" sz="2000" b="1" dirty="0" smtClean="0">
                <a:solidFill>
                  <a:srgbClr val="FFFF00"/>
                </a:solidFill>
                <a:effectLst>
                  <a:glow rad="127000">
                    <a:schemeClr val="tx1"/>
                  </a:glow>
                </a:effectLst>
              </a:rPr>
              <a:t>Anticipation</a:t>
            </a:r>
            <a:endParaRPr lang="en-US" sz="2000" b="1" dirty="0">
              <a:solidFill>
                <a:srgbClr val="FFFF00"/>
              </a:solidFill>
              <a:effectLst>
                <a:glow rad="127000">
                  <a:schemeClr val="tx1"/>
                </a:glow>
              </a:effectLst>
            </a:endParaRPr>
          </a:p>
        </p:txBody>
      </p:sp>
      <p:sp>
        <p:nvSpPr>
          <p:cNvPr id="12" name="Rectangle 11">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6" name="TextBox 5"/>
          <p:cNvSpPr txBox="1"/>
          <p:nvPr/>
        </p:nvSpPr>
        <p:spPr>
          <a:xfrm>
            <a:off x="512733" y="275882"/>
            <a:ext cx="11173538" cy="646331"/>
          </a:xfrm>
          <a:prstGeom prst="rect">
            <a:avLst/>
          </a:prstGeom>
          <a:noFill/>
        </p:spPr>
        <p:txBody>
          <a:bodyPr wrap="square" rtlCol="0">
            <a:spAutoFit/>
          </a:bodyPr>
          <a:lstStyle/>
          <a:p>
            <a:pPr algn="ctr"/>
            <a:r>
              <a:rPr lang="en-US" sz="3600" dirty="0" smtClean="0">
                <a:solidFill>
                  <a:schemeClr val="bg1">
                    <a:lumMod val="85000"/>
                  </a:schemeClr>
                </a:solidFill>
              </a:rPr>
              <a:t>Neuroscience of Reward</a:t>
            </a:r>
            <a:endParaRPr lang="en-US" sz="3600" dirty="0">
              <a:solidFill>
                <a:schemeClr val="bg1">
                  <a:lumMod val="85000"/>
                </a:schemeClr>
              </a:solidFill>
            </a:endParaRPr>
          </a:p>
        </p:txBody>
      </p:sp>
      <p:sp>
        <p:nvSpPr>
          <p:cNvPr id="9" name="Rectangle 8"/>
          <p:cNvSpPr/>
          <p:nvPr/>
        </p:nvSpPr>
        <p:spPr>
          <a:xfrm>
            <a:off x="7442377" y="6461812"/>
            <a:ext cx="2171620" cy="338554"/>
          </a:xfrm>
          <a:prstGeom prst="rect">
            <a:avLst/>
          </a:prstGeom>
        </p:spPr>
        <p:txBody>
          <a:bodyPr wrap="none">
            <a:spAutoFit/>
          </a:bodyPr>
          <a:lstStyle/>
          <a:p>
            <a:r>
              <a:rPr lang="en-US" sz="1600" dirty="0" err="1"/>
              <a:t>Jauhar</a:t>
            </a:r>
            <a:r>
              <a:rPr lang="en-US" sz="1600" dirty="0"/>
              <a:t> et al., PLOS 2021</a:t>
            </a:r>
          </a:p>
        </p:txBody>
      </p:sp>
    </p:spTree>
    <p:extLst>
      <p:ext uri="{BB962C8B-B14F-4D97-AF65-F5344CB8AC3E}">
        <p14:creationId xmlns:p14="http://schemas.microsoft.com/office/powerpoint/2010/main" val="337439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2770" name="Rectangle 2"/>
          <p:cNvSpPr>
            <a:spLocks noGrp="1" noChangeArrowheads="1"/>
          </p:cNvSpPr>
          <p:nvPr>
            <p:ph type="title"/>
          </p:nvPr>
        </p:nvSpPr>
        <p:spPr>
          <a:xfrm>
            <a:off x="762000" y="152400"/>
            <a:ext cx="10363200" cy="685800"/>
          </a:xfrm>
        </p:spPr>
        <p:txBody>
          <a:bodyPr>
            <a:normAutofit fontScale="90000"/>
          </a:bodyPr>
          <a:lstStyle/>
          <a:p>
            <a:pPr algn="ctr" eaLnBrk="1" hangingPunct="1">
              <a:defRPr/>
            </a:pPr>
            <a:r>
              <a:rPr lang="en-US" b="1" dirty="0">
                <a:solidFill>
                  <a:schemeClr val="bg1">
                    <a:lumMod val="85000"/>
                  </a:schemeClr>
                </a:solidFill>
                <a:cs typeface="+mj-cs"/>
              </a:rPr>
              <a:t>Contingency Management</a:t>
            </a:r>
          </a:p>
        </p:txBody>
      </p:sp>
      <p:sp>
        <p:nvSpPr>
          <p:cNvPr id="32771" name="Text Box 4"/>
          <p:cNvSpPr txBox="1">
            <a:spLocks noChangeArrowheads="1"/>
          </p:cNvSpPr>
          <p:nvPr/>
        </p:nvSpPr>
        <p:spPr bwMode="auto">
          <a:xfrm>
            <a:off x="5410775" y="6553200"/>
            <a:ext cx="5892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a:latin typeface="Arial" charset="0"/>
                <a:cs typeface="+mn-cs"/>
              </a:rPr>
              <a:t>Peirce et al. Arch Gen Psychiatry. 2006;63:201-208</a:t>
            </a:r>
          </a:p>
        </p:txBody>
      </p:sp>
      <p:pic>
        <p:nvPicPr>
          <p:cNvPr id="614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6699251" cy="3721100"/>
          </a:xfrm>
          <a:prstGeom prst="rect">
            <a:avLst/>
          </a:prstGeom>
          <a:noFill/>
          <a:ln>
            <a:noFill/>
          </a:ln>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Text Box 9"/>
          <p:cNvSpPr txBox="1">
            <a:spLocks noChangeArrowheads="1"/>
          </p:cNvSpPr>
          <p:nvPr/>
        </p:nvSpPr>
        <p:spPr bwMode="auto">
          <a:xfrm>
            <a:off x="609600" y="5105400"/>
            <a:ext cx="110744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342900" indent="-342900" eaLnBrk="0" hangingPunct="0">
              <a:defRPr sz="1600">
                <a:solidFill>
                  <a:schemeClr val="tx1"/>
                </a:solidFill>
                <a:latin typeface="Times New Roman" charset="0"/>
                <a:ea typeface="ＭＳ Ｐゴシック" charset="0"/>
              </a:defRPr>
            </a:lvl1pPr>
            <a:lvl2pPr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lvl="1" eaLnBrk="1" hangingPunct="1">
              <a:defRPr/>
            </a:pPr>
            <a:r>
              <a:rPr lang="en-US">
                <a:latin typeface="Arial" charset="0"/>
                <a:cs typeface="+mn-cs"/>
              </a:rPr>
              <a:t>The mean percentage of submitted samples testing negative for target drugs (stimulants and alcohol) is shown for abstinence incentive and usual care participants at each of 24 study visits.</a:t>
            </a:r>
            <a:r>
              <a:rPr lang="en-US">
                <a:cs typeface="+mn-cs"/>
              </a:rPr>
              <a:t> </a:t>
            </a:r>
          </a:p>
        </p:txBody>
      </p:sp>
      <p:sp>
        <p:nvSpPr>
          <p:cNvPr id="7" name="Rectangle 3"/>
          <p:cNvSpPr txBox="1">
            <a:spLocks noChangeArrowheads="1"/>
          </p:cNvSpPr>
          <p:nvPr/>
        </p:nvSpPr>
        <p:spPr bwMode="auto">
          <a:xfrm>
            <a:off x="1833218" y="6019800"/>
            <a:ext cx="78232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marL="342900" indent="-342900"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lvl="1" algn="ctr" eaLnBrk="1" hangingPunct="1">
              <a:spcBef>
                <a:spcPct val="40000"/>
              </a:spcBef>
              <a:defRPr/>
            </a:pPr>
            <a:r>
              <a:rPr lang="en-US" sz="2400" b="1" i="1" dirty="0">
                <a:latin typeface="Arial" charset="0"/>
                <a:cs typeface="+mn-cs"/>
              </a:rPr>
              <a:t>Average cost = $1.46 per person/day</a:t>
            </a:r>
          </a:p>
        </p:txBody>
      </p:sp>
    </p:spTree>
    <p:custDataLst>
      <p:tags r:id="rId1"/>
    </p:custDataLst>
    <p:extLst>
      <p:ext uri="{BB962C8B-B14F-4D97-AF65-F5344CB8AC3E}">
        <p14:creationId xmlns:p14="http://schemas.microsoft.com/office/powerpoint/2010/main" val="1986002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44582" y="1252538"/>
            <a:ext cx="10728633" cy="42714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buFontTx/>
              <a:buNone/>
              <a:defRPr/>
            </a:pPr>
            <a:r>
              <a:rPr lang="en-US" sz="3200" b="1" dirty="0" smtClean="0"/>
              <a:t>At </a:t>
            </a:r>
            <a:r>
              <a:rPr lang="en-US" sz="3200" b="1" dirty="0"/>
              <a:t>the end of this session, participants will be able to</a:t>
            </a:r>
            <a:r>
              <a:rPr lang="en-US" sz="3200" b="1" dirty="0" smtClean="0"/>
              <a:t>:</a:t>
            </a:r>
          </a:p>
          <a:p>
            <a:pPr marL="533400" indent="-533400">
              <a:buFontTx/>
              <a:buNone/>
              <a:defRPr/>
            </a:pPr>
            <a:endParaRPr lang="en-US" sz="3200" dirty="0"/>
          </a:p>
          <a:p>
            <a:pPr marL="533400" indent="-533400">
              <a:buFont typeface="Times" charset="0"/>
              <a:buAutoNum type="arabicPeriod"/>
              <a:defRPr/>
            </a:pPr>
            <a:r>
              <a:rPr lang="en-US" dirty="0" smtClean="0"/>
              <a:t>Understand </a:t>
            </a:r>
            <a:r>
              <a:rPr lang="en-US" dirty="0"/>
              <a:t>how and why people use </a:t>
            </a:r>
            <a:r>
              <a:rPr lang="en-US" dirty="0" smtClean="0"/>
              <a:t>stimulants</a:t>
            </a:r>
          </a:p>
          <a:p>
            <a:pPr marL="533400" indent="-533400">
              <a:buFont typeface="Times" charset="0"/>
              <a:buAutoNum type="arabicPeriod"/>
              <a:defRPr/>
            </a:pPr>
            <a:r>
              <a:rPr lang="en-US" dirty="0" smtClean="0"/>
              <a:t>Name the medical complications </a:t>
            </a:r>
            <a:r>
              <a:rPr lang="en-US" dirty="0"/>
              <a:t>of </a:t>
            </a:r>
            <a:r>
              <a:rPr lang="en-US" dirty="0" smtClean="0"/>
              <a:t>stimulant use</a:t>
            </a:r>
            <a:endParaRPr lang="en-US" dirty="0"/>
          </a:p>
          <a:p>
            <a:pPr marL="533400" indent="-533400">
              <a:buFont typeface="Times" charset="0"/>
              <a:buAutoNum type="arabicPeriod"/>
              <a:defRPr/>
            </a:pPr>
            <a:r>
              <a:rPr lang="en-US" dirty="0" smtClean="0"/>
              <a:t>Describe </a:t>
            </a:r>
            <a:r>
              <a:rPr lang="en-US" dirty="0"/>
              <a:t>the current options for treatment of stimulant </a:t>
            </a:r>
            <a:r>
              <a:rPr lang="en-US" dirty="0" smtClean="0"/>
              <a:t>use disorders</a:t>
            </a:r>
          </a:p>
          <a:p>
            <a:pPr marL="533400" indent="-533400">
              <a:buFont typeface="Times" charset="0"/>
              <a:buAutoNum type="arabicPeriod"/>
              <a:defRPr/>
            </a:pPr>
            <a:r>
              <a:rPr lang="en-US" dirty="0" smtClean="0"/>
              <a:t>Identify </a:t>
            </a:r>
            <a:r>
              <a:rPr lang="en-US" dirty="0"/>
              <a:t>the characteristics of stimulant intoxication and </a:t>
            </a:r>
            <a:r>
              <a:rPr lang="en-US" dirty="0" smtClean="0"/>
              <a:t>techniques </a:t>
            </a:r>
            <a:r>
              <a:rPr lang="en-US" dirty="0"/>
              <a:t>to manage </a:t>
            </a:r>
            <a:r>
              <a:rPr lang="en-US" dirty="0" err="1"/>
              <a:t>overamping</a:t>
            </a:r>
            <a:endParaRPr lang="en-US" dirty="0"/>
          </a:p>
          <a:p>
            <a:pPr marL="533400" indent="-533400">
              <a:buFont typeface="Times" charset="0"/>
              <a:buAutoNum type="arabicPeriod"/>
              <a:defRPr/>
            </a:pPr>
            <a:endParaRPr lang="en-US" dirty="0"/>
          </a:p>
          <a:p>
            <a:pPr marL="0" indent="0">
              <a:buNone/>
              <a:defRPr/>
            </a:pPr>
            <a:endParaRPr lang="en-US" dirty="0"/>
          </a:p>
          <a:p>
            <a:pPr marL="517525" indent="0">
              <a:buFont typeface="Arial" panose="020B0604020202020204" pitchFamily="34" charset="0"/>
              <a:buNone/>
              <a:defRPr/>
            </a:pPr>
            <a:endParaRPr lang="en-US" dirty="0"/>
          </a:p>
        </p:txBody>
      </p:sp>
      <p:sp>
        <p:nvSpPr>
          <p:cNvPr id="4" name="Rectangle 3">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5"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chemeClr val="bg1">
                    <a:lumMod val="85000"/>
                  </a:schemeClr>
                </a:solidFill>
              </a:rPr>
              <a:t>Learning Objectives</a:t>
            </a:r>
          </a:p>
        </p:txBody>
      </p:sp>
    </p:spTree>
    <p:extLst>
      <p:ext uri="{BB962C8B-B14F-4D97-AF65-F5344CB8AC3E}">
        <p14:creationId xmlns:p14="http://schemas.microsoft.com/office/powerpoint/2010/main" val="39258461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367910"/>
            <a:ext cx="10363200" cy="1143000"/>
          </a:xfrm>
        </p:spPr>
        <p:txBody>
          <a:bodyPr>
            <a:normAutofit/>
          </a:bodyPr>
          <a:lstStyle/>
          <a:p>
            <a:pPr eaLnBrk="1" hangingPunct="1">
              <a:defRPr/>
            </a:pPr>
            <a:r>
              <a:rPr lang="en-US" b="1" dirty="0" smtClean="0">
                <a:solidFill>
                  <a:schemeClr val="bg1">
                    <a:lumMod val="85000"/>
                  </a:schemeClr>
                </a:solidFill>
                <a:cs typeface="+mj-cs"/>
              </a:rPr>
              <a:t>Addressing Stimulant Intoxication</a:t>
            </a:r>
            <a:endParaRPr lang="en-US" b="1" dirty="0">
              <a:solidFill>
                <a:schemeClr val="bg1">
                  <a:lumMod val="85000"/>
                </a:schemeClr>
              </a:solidFill>
              <a:cs typeface="+mj-cs"/>
            </a:endParaRPr>
          </a:p>
        </p:txBody>
      </p:sp>
    </p:spTree>
    <p:custDataLst>
      <p:tags r:id="rId1"/>
    </p:custDataLst>
    <p:extLst>
      <p:ext uri="{BB962C8B-B14F-4D97-AF65-F5344CB8AC3E}">
        <p14:creationId xmlns:p14="http://schemas.microsoft.com/office/powerpoint/2010/main" val="2788197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2" name="Google Shape;452;p26"/>
          <p:cNvSpPr txBox="1">
            <a:spLocks noGrp="1"/>
          </p:cNvSpPr>
          <p:nvPr>
            <p:ph type="body" idx="1"/>
          </p:nvPr>
        </p:nvSpPr>
        <p:spPr>
          <a:xfrm>
            <a:off x="7983935" y="1149179"/>
            <a:ext cx="3917612" cy="4761292"/>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1000"/>
              </a:spcBef>
              <a:spcAft>
                <a:spcPts val="0"/>
              </a:spcAft>
              <a:buSzPts val="1800"/>
              <a:buChar char="•"/>
            </a:pPr>
            <a:r>
              <a:rPr lang="en-US" sz="2400" dirty="0" smtClean="0">
                <a:solidFill>
                  <a:srgbClr val="262626"/>
                </a:solidFill>
              </a:rPr>
              <a:t>Begins </a:t>
            </a:r>
            <a:r>
              <a:rPr lang="en-US" sz="2400" dirty="0" smtClean="0"/>
              <a:t>with extended period of </a:t>
            </a:r>
            <a:r>
              <a:rPr lang="en-US" sz="2400" dirty="0" smtClean="0">
                <a:solidFill>
                  <a:srgbClr val="262626"/>
                </a:solidFill>
              </a:rPr>
              <a:t>euphoria </a:t>
            </a:r>
          </a:p>
          <a:p>
            <a:pPr marL="457200" lvl="0" indent="-342900" algn="l" rtl="0">
              <a:lnSpc>
                <a:spcPct val="100000"/>
              </a:lnSpc>
              <a:spcBef>
                <a:spcPts val="1000"/>
              </a:spcBef>
              <a:spcAft>
                <a:spcPts val="0"/>
              </a:spcAft>
              <a:buSzPts val="1800"/>
              <a:buChar char="•"/>
            </a:pPr>
            <a:endParaRPr lang="en-US" sz="2400" dirty="0" smtClean="0">
              <a:solidFill>
                <a:srgbClr val="262626"/>
              </a:solidFill>
            </a:endParaRPr>
          </a:p>
          <a:p>
            <a:pPr marL="457200" lvl="0" indent="-342900" algn="l" rtl="0">
              <a:lnSpc>
                <a:spcPct val="100000"/>
              </a:lnSpc>
              <a:spcBef>
                <a:spcPts val="1000"/>
              </a:spcBef>
              <a:spcAft>
                <a:spcPts val="0"/>
              </a:spcAft>
              <a:buSzPts val="1800"/>
              <a:buChar char="•"/>
            </a:pPr>
            <a:r>
              <a:rPr lang="en-US" sz="2400" dirty="0" smtClean="0"/>
              <a:t>After </a:t>
            </a:r>
            <a:r>
              <a:rPr lang="en-US" sz="2400" dirty="0" smtClean="0">
                <a:solidFill>
                  <a:srgbClr val="262626"/>
                </a:solidFill>
              </a:rPr>
              <a:t>dose </a:t>
            </a:r>
            <a:r>
              <a:rPr lang="en-US" sz="2400" dirty="0">
                <a:solidFill>
                  <a:srgbClr val="262626"/>
                </a:solidFill>
              </a:rPr>
              <a:t>exceeding the level </a:t>
            </a:r>
            <a:r>
              <a:rPr lang="en-US" sz="2400" dirty="0" smtClean="0">
                <a:solidFill>
                  <a:srgbClr val="262626"/>
                </a:solidFill>
              </a:rPr>
              <a:t>of desired euphoria</a:t>
            </a:r>
          </a:p>
          <a:p>
            <a:pPr marL="457200" lvl="0" indent="-342900" algn="l" rtl="0">
              <a:lnSpc>
                <a:spcPct val="100000"/>
              </a:lnSpc>
              <a:spcBef>
                <a:spcPts val="1000"/>
              </a:spcBef>
              <a:spcAft>
                <a:spcPts val="0"/>
              </a:spcAft>
              <a:buSzPts val="1800"/>
              <a:buChar char="•"/>
            </a:pPr>
            <a:endParaRPr lang="en-US" sz="2400" dirty="0" smtClean="0">
              <a:solidFill>
                <a:srgbClr val="262626"/>
              </a:solidFill>
            </a:endParaRPr>
          </a:p>
          <a:p>
            <a:pPr marL="457200" lvl="0" indent="-342900" algn="l" rtl="0">
              <a:lnSpc>
                <a:spcPct val="100000"/>
              </a:lnSpc>
              <a:spcBef>
                <a:spcPts val="1000"/>
              </a:spcBef>
              <a:spcAft>
                <a:spcPts val="0"/>
              </a:spcAft>
              <a:buSzPts val="1800"/>
              <a:buChar char="•"/>
            </a:pPr>
            <a:r>
              <a:rPr lang="en-US" sz="2400" dirty="0" smtClean="0"/>
              <a:t>Exacerbated by sleep deprivation, dehydration</a:t>
            </a:r>
            <a:endParaRPr lang="en-US" dirty="0"/>
          </a:p>
          <a:p>
            <a:pPr marL="114300" lvl="0" indent="0" algn="l" rtl="0">
              <a:lnSpc>
                <a:spcPct val="100000"/>
              </a:lnSpc>
              <a:spcBef>
                <a:spcPts val="1000"/>
              </a:spcBef>
              <a:spcAft>
                <a:spcPts val="0"/>
              </a:spcAft>
              <a:buSzPts val="1800"/>
              <a:buNone/>
            </a:pPr>
            <a:endParaRPr dirty="0"/>
          </a:p>
          <a:p>
            <a:pPr marL="457200" lvl="0" indent="-342900" algn="l" rtl="0">
              <a:lnSpc>
                <a:spcPct val="100000"/>
              </a:lnSpc>
              <a:spcBef>
                <a:spcPts val="1000"/>
              </a:spcBef>
              <a:spcAft>
                <a:spcPts val="0"/>
              </a:spcAft>
              <a:buSzPts val="1800"/>
              <a:buChar char="•"/>
            </a:pPr>
            <a:r>
              <a:rPr lang="en-US" sz="2400" dirty="0" smtClean="0"/>
              <a:t>May experience: altered mental status, psychosis (VH/AH/TH, paranoia) as result</a:t>
            </a:r>
          </a:p>
          <a:p>
            <a:pPr marL="457200" lvl="0" indent="-342900" algn="l" rtl="0">
              <a:lnSpc>
                <a:spcPct val="100000"/>
              </a:lnSpc>
              <a:spcBef>
                <a:spcPts val="1000"/>
              </a:spcBef>
              <a:spcAft>
                <a:spcPts val="0"/>
              </a:spcAft>
              <a:buSzPts val="1800"/>
              <a:buChar char="•"/>
            </a:pPr>
            <a:endParaRPr lang="en-US" sz="2400" dirty="0" smtClean="0"/>
          </a:p>
          <a:p>
            <a:pPr marL="457200" lvl="0" indent="-342900" algn="l" rtl="0">
              <a:lnSpc>
                <a:spcPct val="100000"/>
              </a:lnSpc>
              <a:spcBef>
                <a:spcPts val="1000"/>
              </a:spcBef>
              <a:spcAft>
                <a:spcPts val="0"/>
              </a:spcAft>
              <a:buSzPts val="1800"/>
              <a:buChar char="•"/>
            </a:pPr>
            <a:r>
              <a:rPr lang="en-US" sz="2400" dirty="0" smtClean="0"/>
              <a:t>Patients may experience acute medical complications</a:t>
            </a:r>
            <a:endParaRPr dirty="0"/>
          </a:p>
        </p:txBody>
      </p:sp>
      <p:pic>
        <p:nvPicPr>
          <p:cNvPr id="453" name="Google Shape;453;p26"/>
          <p:cNvPicPr preferRelativeResize="0"/>
          <p:nvPr/>
        </p:nvPicPr>
        <p:blipFill rotWithShape="1">
          <a:blip r:embed="rId3">
            <a:alphaModFix/>
          </a:blip>
          <a:srcRect/>
          <a:stretch/>
        </p:blipFill>
        <p:spPr>
          <a:xfrm>
            <a:off x="503934" y="1109978"/>
            <a:ext cx="7342609" cy="5478217"/>
          </a:xfrm>
          <a:prstGeom prst="rect">
            <a:avLst/>
          </a:prstGeom>
          <a:noFill/>
          <a:ln>
            <a:noFill/>
          </a:ln>
        </p:spPr>
      </p:pic>
      <p:sp>
        <p:nvSpPr>
          <p:cNvPr id="454" name="Google Shape;454;p26"/>
          <p:cNvSpPr txBox="1"/>
          <p:nvPr/>
        </p:nvSpPr>
        <p:spPr>
          <a:xfrm>
            <a:off x="7541849" y="6512736"/>
            <a:ext cx="20355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Arial"/>
                <a:ea typeface="Arial"/>
                <a:cs typeface="Arial"/>
                <a:sym typeface="Arial"/>
              </a:rPr>
              <a:t>Wood et al., 2014</a:t>
            </a:r>
            <a:endParaRPr sz="1200" b="0" i="0" u="none" strike="noStrike" cap="none" dirty="0">
              <a:solidFill>
                <a:schemeClr val="tx1"/>
              </a:solidFill>
              <a:latin typeface="Arial"/>
              <a:ea typeface="Arial"/>
              <a:cs typeface="Arial"/>
              <a:sym typeface="Arial"/>
            </a:endParaRPr>
          </a:p>
        </p:txBody>
      </p:sp>
      <p:sp>
        <p:nvSpPr>
          <p:cNvPr id="455" name="Google Shape;455;p26"/>
          <p:cNvSpPr/>
          <p:nvPr/>
        </p:nvSpPr>
        <p:spPr>
          <a:xfrm>
            <a:off x="4558938" y="2939143"/>
            <a:ext cx="405000" cy="365700"/>
          </a:xfrm>
          <a:prstGeom prst="star5">
            <a:avLst>
              <a:gd name="adj" fmla="val 19098"/>
              <a:gd name="hf" fmla="val 105146"/>
              <a:gd name="vf" fmla="val 110557"/>
            </a:avLst>
          </a:prstGeom>
          <a:solidFill>
            <a:srgbClr val="FFC000"/>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6" name="Google Shape;456;p26"/>
          <p:cNvCxnSpPr/>
          <p:nvPr/>
        </p:nvCxnSpPr>
        <p:spPr>
          <a:xfrm flipV="1">
            <a:off x="4963938" y="3064475"/>
            <a:ext cx="3327446" cy="14353"/>
          </a:xfrm>
          <a:prstGeom prst="straightConnector1">
            <a:avLst/>
          </a:prstGeom>
          <a:noFill/>
          <a:ln w="38100" cap="flat" cmpd="sng">
            <a:solidFill>
              <a:schemeClr val="dk1"/>
            </a:solidFill>
            <a:prstDash val="solid"/>
            <a:round/>
            <a:headEnd type="none" w="sm" len="sm"/>
            <a:tailEnd type="triangle" w="med" len="med"/>
          </a:ln>
        </p:spPr>
      </p:cxnSp>
      <p:sp>
        <p:nvSpPr>
          <p:cNvPr id="9" name="Rectangle 8">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503934" y="129233"/>
            <a:ext cx="11012205" cy="646331"/>
          </a:xfrm>
          <a:prstGeom prst="rect">
            <a:avLst/>
          </a:prstGeom>
          <a:noFill/>
        </p:spPr>
        <p:txBody>
          <a:bodyPr wrap="square" rtlCol="0">
            <a:spAutoFit/>
          </a:bodyPr>
          <a:lstStyle/>
          <a:p>
            <a:pPr algn="ctr"/>
            <a:r>
              <a:rPr lang="en-US" sz="3600" dirty="0" err="1" smtClean="0">
                <a:solidFill>
                  <a:schemeClr val="bg1">
                    <a:lumMod val="85000"/>
                  </a:schemeClr>
                </a:solidFill>
              </a:rPr>
              <a:t>Overamping</a:t>
            </a:r>
            <a:endParaRPr lang="en-US" sz="3600" dirty="0">
              <a:solidFill>
                <a:schemeClr val="bg1">
                  <a:lumMod val="85000"/>
                </a:schemeClr>
              </a:solidFill>
            </a:endParaRPr>
          </a:p>
        </p:txBody>
      </p:sp>
    </p:spTree>
    <p:extLst>
      <p:ext uri="{BB962C8B-B14F-4D97-AF65-F5344CB8AC3E}">
        <p14:creationId xmlns:p14="http://schemas.microsoft.com/office/powerpoint/2010/main" val="986993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graphicFrame>
        <p:nvGraphicFramePr>
          <p:cNvPr id="472" name="Google Shape;472;p28"/>
          <p:cNvGraphicFramePr/>
          <p:nvPr>
            <p:extLst>
              <p:ext uri="{D42A27DB-BD31-4B8C-83A1-F6EECF244321}">
                <p14:modId xmlns:p14="http://schemas.microsoft.com/office/powerpoint/2010/main" val="4212189996"/>
              </p:ext>
            </p:extLst>
          </p:nvPr>
        </p:nvGraphicFramePr>
        <p:xfrm>
          <a:off x="651002" y="1182558"/>
          <a:ext cx="10997658" cy="4582135"/>
        </p:xfrm>
        <a:graphic>
          <a:graphicData uri="http://schemas.openxmlformats.org/drawingml/2006/table">
            <a:tbl>
              <a:tblPr>
                <a:noFill/>
              </a:tblPr>
              <a:tblGrid>
                <a:gridCol w="5498829">
                  <a:extLst>
                    <a:ext uri="{9D8B030D-6E8A-4147-A177-3AD203B41FA5}">
                      <a16:colId xmlns:a16="http://schemas.microsoft.com/office/drawing/2014/main" val="20000"/>
                    </a:ext>
                  </a:extLst>
                </a:gridCol>
                <a:gridCol w="5498829">
                  <a:extLst>
                    <a:ext uri="{9D8B030D-6E8A-4147-A177-3AD203B41FA5}">
                      <a16:colId xmlns:a16="http://schemas.microsoft.com/office/drawing/2014/main" val="20001"/>
                    </a:ext>
                  </a:extLst>
                </a:gridCol>
              </a:tblGrid>
              <a:tr h="566179">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dirty="0"/>
                        <a:t>Physical</a:t>
                      </a:r>
                      <a:endParaRPr sz="1400" u="none" strike="noStrike" cap="none" dirty="0"/>
                    </a:p>
                  </a:txBody>
                  <a:tcPr marL="91450" marR="91450" marT="45725" marB="45725">
                    <a:solidFill>
                      <a:schemeClr val="accent1">
                        <a:lumMod val="60000"/>
                        <a:lumOff val="40000"/>
                      </a:scheme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dirty="0" smtClean="0"/>
                        <a:t>Psychological</a:t>
                      </a:r>
                      <a:endParaRPr sz="1400" u="none" strike="noStrike" cap="none" dirty="0"/>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Headache</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a:t>Paranoia</a:t>
                      </a:r>
                      <a:endParaRPr sz="2000" u="none" strike="noStrike" cap="none"/>
                    </a:p>
                  </a:txBody>
                  <a:tcPr marL="91450" marR="91450" marT="45725" marB="45725"/>
                </a:tc>
                <a:extLst>
                  <a:ext uri="{0D108BD9-81ED-4DB2-BD59-A6C34878D82A}">
                    <a16:rowId xmlns:a16="http://schemas.microsoft.com/office/drawing/2014/main" val="10001"/>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Jaw grinding</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Altered </a:t>
                      </a:r>
                      <a:r>
                        <a:rPr lang="en-US" sz="2000" u="none" strike="noStrike" cap="none" dirty="0" smtClean="0"/>
                        <a:t>perceptions </a:t>
                      </a:r>
                      <a:r>
                        <a:rPr lang="en-US" sz="2000" u="none" strike="noStrike" cap="none" dirty="0"/>
                        <a:t>of reality</a:t>
                      </a:r>
                      <a:endParaRPr sz="2000" u="none" strike="noStrike" cap="none" dirty="0"/>
                    </a:p>
                  </a:txBody>
                  <a:tcPr marL="91450" marR="91450" marT="45725" marB="45725"/>
                </a:tc>
                <a:extLst>
                  <a:ext uri="{0D108BD9-81ED-4DB2-BD59-A6C34878D82A}">
                    <a16:rowId xmlns:a16="http://schemas.microsoft.com/office/drawing/2014/main" val="10002"/>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smtClean="0"/>
                        <a:t>Spasticity/dyskinesia</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Persecutory </a:t>
                      </a:r>
                      <a:r>
                        <a:rPr lang="en-US" sz="2000" u="none" strike="noStrike" cap="none" dirty="0" smtClean="0"/>
                        <a:t>delusions</a:t>
                      </a:r>
                      <a:endParaRPr sz="2000" u="none" strike="noStrike" cap="none" dirty="0"/>
                    </a:p>
                  </a:txBody>
                  <a:tcPr marL="91450" marR="91450" marT="45725" marB="45725"/>
                </a:tc>
                <a:extLst>
                  <a:ext uri="{0D108BD9-81ED-4DB2-BD59-A6C34878D82A}">
                    <a16:rowId xmlns:a16="http://schemas.microsoft.com/office/drawing/2014/main" val="10003"/>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smtClean="0"/>
                        <a:t>Xerostomia</a:t>
                      </a:r>
                      <a:r>
                        <a:rPr lang="en-US" sz="2000" u="none" strike="noStrike" cap="none" baseline="0" dirty="0" smtClean="0"/>
                        <a:t> (dry mouth)</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Auditory hallucinations </a:t>
                      </a:r>
                      <a:endParaRPr sz="2000" u="none" strike="noStrike" cap="none" dirty="0"/>
                    </a:p>
                  </a:txBody>
                  <a:tcPr marL="91450" marR="91450" marT="45725" marB="45725"/>
                </a:tc>
                <a:extLst>
                  <a:ext uri="{0D108BD9-81ED-4DB2-BD59-A6C34878D82A}">
                    <a16:rowId xmlns:a16="http://schemas.microsoft.com/office/drawing/2014/main" val="10004"/>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Chest pain</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Visual </a:t>
                      </a:r>
                      <a:r>
                        <a:rPr lang="en-US" sz="2000" u="none" strike="noStrike" cap="none" dirty="0" smtClean="0"/>
                        <a:t>hallucinations</a:t>
                      </a:r>
                      <a:endParaRPr sz="2000" u="none" strike="noStrike" cap="none" dirty="0"/>
                    </a:p>
                  </a:txBody>
                  <a:tcPr marL="91450" marR="91450" marT="45725" marB="45725"/>
                </a:tc>
                <a:extLst>
                  <a:ext uri="{0D108BD9-81ED-4DB2-BD59-A6C34878D82A}">
                    <a16:rowId xmlns:a16="http://schemas.microsoft.com/office/drawing/2014/main" val="10005"/>
                  </a:ext>
                </a:extLst>
              </a:tr>
              <a:tr h="636140">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smtClean="0"/>
                        <a:t>Seizure</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Tactile </a:t>
                      </a:r>
                      <a:r>
                        <a:rPr lang="en-US" sz="2000" u="none" strike="noStrike" cap="none" dirty="0" smtClean="0"/>
                        <a:t>hallucinations/disturbances</a:t>
                      </a:r>
                      <a:endParaRPr sz="2000" u="none" strike="noStrike" cap="none" dirty="0"/>
                    </a:p>
                  </a:txBody>
                  <a:tcPr marL="91450" marR="91450" marT="45725" marB="45725"/>
                </a:tc>
                <a:extLst>
                  <a:ext uri="{0D108BD9-81ED-4DB2-BD59-A6C34878D82A}">
                    <a16:rowId xmlns:a16="http://schemas.microsoft.com/office/drawing/2014/main" val="10006"/>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a:t>Hyperthermia</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endParaRPr sz="2000" u="none" strike="noStrike" cap="none" dirty="0"/>
                    </a:p>
                  </a:txBody>
                  <a:tcPr marL="91450" marR="91450" marT="45725" marB="45725"/>
                </a:tc>
                <a:extLst>
                  <a:ext uri="{0D108BD9-81ED-4DB2-BD59-A6C34878D82A}">
                    <a16:rowId xmlns:a16="http://schemas.microsoft.com/office/drawing/2014/main" val="10007"/>
                  </a:ext>
                </a:extLst>
              </a:tr>
              <a:tr h="405204">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a:t>Hypertension</a:t>
                      </a:r>
                      <a:endParaRPr sz="20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t>Protective behaviors: </a:t>
                      </a:r>
                      <a:r>
                        <a:rPr lang="en-US" sz="2000" u="none" strike="noStrike" cap="none" dirty="0" smtClean="0"/>
                        <a:t>hypervigilance</a:t>
                      </a:r>
                      <a:r>
                        <a:rPr lang="en-US" sz="2000" u="none" strike="noStrike" cap="none" dirty="0"/>
                        <a:t>, fear, anxiety, panic, </a:t>
                      </a:r>
                      <a:r>
                        <a:rPr lang="en-US" sz="2000" u="none" strike="noStrike" cap="none" dirty="0" smtClean="0"/>
                        <a:t>agitation,</a:t>
                      </a:r>
                      <a:r>
                        <a:rPr lang="en-US" sz="2000" u="none" strike="noStrike" cap="none" baseline="0" dirty="0"/>
                        <a:t> </a:t>
                      </a:r>
                      <a:r>
                        <a:rPr lang="en-US" sz="2000" u="none" strike="noStrike" cap="none" baseline="0" dirty="0" smtClean="0"/>
                        <a:t>i</a:t>
                      </a:r>
                      <a:r>
                        <a:rPr lang="en-US" sz="2000" u="none" strike="noStrike" cap="none" dirty="0" smtClean="0"/>
                        <a:t>ncreased </a:t>
                      </a:r>
                      <a:r>
                        <a:rPr lang="en-US" sz="2000" u="none" strike="noStrike" cap="none" dirty="0"/>
                        <a:t>sensory </a:t>
                      </a:r>
                      <a:r>
                        <a:rPr lang="en-US" sz="2000" u="none" strike="noStrike" cap="none" dirty="0" smtClean="0"/>
                        <a:t>awareness</a:t>
                      </a:r>
                      <a:endParaRPr sz="2000" u="none" strike="noStrike" cap="none" dirty="0"/>
                    </a:p>
                  </a:txBody>
                  <a:tcPr marL="91450" marR="91450" marT="45725" marB="45725"/>
                </a:tc>
                <a:extLst>
                  <a:ext uri="{0D108BD9-81ED-4DB2-BD59-A6C34878D82A}">
                    <a16:rowId xmlns:a16="http://schemas.microsoft.com/office/drawing/2014/main" val="10008"/>
                  </a:ext>
                </a:extLst>
              </a:tr>
              <a:tr h="543388">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smtClean="0"/>
                        <a:t>Syncope</a:t>
                      </a:r>
                      <a:endParaRPr sz="2000" u="none" strike="noStrike" cap="none" dirty="0"/>
                    </a:p>
                  </a:txBody>
                  <a:tcPr marL="91450" marR="91450" marT="45725" marB="45725"/>
                </a:tc>
                <a:tc vMerge="1">
                  <a:txBody>
                    <a:bodyPr/>
                    <a:lstStyle/>
                    <a:p>
                      <a:endParaRPr lang="en-US"/>
                    </a:p>
                  </a:txBody>
                  <a:tcPr/>
                </a:tc>
                <a:extLst>
                  <a:ext uri="{0D108BD9-81ED-4DB2-BD59-A6C34878D82A}">
                    <a16:rowId xmlns:a16="http://schemas.microsoft.com/office/drawing/2014/main" val="10009"/>
                  </a:ext>
                </a:extLst>
              </a:tr>
            </a:tbl>
          </a:graphicData>
        </a:graphic>
      </p:graphicFrame>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24070" y="185531"/>
            <a:ext cx="11595652" cy="646331"/>
          </a:xfrm>
          <a:prstGeom prst="rect">
            <a:avLst/>
          </a:prstGeom>
          <a:noFill/>
        </p:spPr>
        <p:txBody>
          <a:bodyPr wrap="square" rtlCol="0">
            <a:spAutoFit/>
          </a:bodyPr>
          <a:lstStyle/>
          <a:p>
            <a:pPr algn="ctr"/>
            <a:r>
              <a:rPr lang="en-US" sz="3600" dirty="0" smtClean="0">
                <a:solidFill>
                  <a:schemeClr val="bg1">
                    <a:lumMod val="85000"/>
                  </a:schemeClr>
                </a:solidFill>
              </a:rPr>
              <a:t>Signs of </a:t>
            </a:r>
            <a:r>
              <a:rPr lang="en-US" sz="3600" dirty="0" err="1" smtClean="0">
                <a:solidFill>
                  <a:schemeClr val="bg1">
                    <a:lumMod val="85000"/>
                  </a:schemeClr>
                </a:solidFill>
              </a:rPr>
              <a:t>Overamping</a:t>
            </a:r>
            <a:endParaRPr lang="en-US" sz="3600" dirty="0">
              <a:solidFill>
                <a:schemeClr val="bg1">
                  <a:lumMod val="85000"/>
                </a:schemeClr>
              </a:solidFill>
            </a:endParaRPr>
          </a:p>
        </p:txBody>
      </p:sp>
    </p:spTree>
    <p:extLst>
      <p:ext uri="{BB962C8B-B14F-4D97-AF65-F5344CB8AC3E}">
        <p14:creationId xmlns:p14="http://schemas.microsoft.com/office/powerpoint/2010/main" val="13044192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graphicFrame>
        <p:nvGraphicFramePr>
          <p:cNvPr id="489" name="Google Shape;489;p31"/>
          <p:cNvGraphicFramePr/>
          <p:nvPr>
            <p:extLst>
              <p:ext uri="{D42A27DB-BD31-4B8C-83A1-F6EECF244321}">
                <p14:modId xmlns:p14="http://schemas.microsoft.com/office/powerpoint/2010/main" val="1940689142"/>
              </p:ext>
            </p:extLst>
          </p:nvPr>
        </p:nvGraphicFramePr>
        <p:xfrm>
          <a:off x="382658" y="1271948"/>
          <a:ext cx="11319012" cy="4663470"/>
        </p:xfrm>
        <a:graphic>
          <a:graphicData uri="http://schemas.openxmlformats.org/drawingml/2006/table">
            <a:tbl>
              <a:tblPr>
                <a:noFill/>
              </a:tblPr>
              <a:tblGrid>
                <a:gridCol w="2263797">
                  <a:extLst>
                    <a:ext uri="{9D8B030D-6E8A-4147-A177-3AD203B41FA5}">
                      <a16:colId xmlns:a16="http://schemas.microsoft.com/office/drawing/2014/main" val="20000"/>
                    </a:ext>
                  </a:extLst>
                </a:gridCol>
                <a:gridCol w="2263797">
                  <a:extLst>
                    <a:ext uri="{9D8B030D-6E8A-4147-A177-3AD203B41FA5}">
                      <a16:colId xmlns:a16="http://schemas.microsoft.com/office/drawing/2014/main" val="20001"/>
                    </a:ext>
                  </a:extLst>
                </a:gridCol>
                <a:gridCol w="2263797">
                  <a:extLst>
                    <a:ext uri="{9D8B030D-6E8A-4147-A177-3AD203B41FA5}">
                      <a16:colId xmlns:a16="http://schemas.microsoft.com/office/drawing/2014/main" val="20002"/>
                    </a:ext>
                  </a:extLst>
                </a:gridCol>
                <a:gridCol w="1851107">
                  <a:extLst>
                    <a:ext uri="{9D8B030D-6E8A-4147-A177-3AD203B41FA5}">
                      <a16:colId xmlns:a16="http://schemas.microsoft.com/office/drawing/2014/main" val="20003"/>
                    </a:ext>
                  </a:extLst>
                </a:gridCol>
                <a:gridCol w="2676514">
                  <a:extLst>
                    <a:ext uri="{9D8B030D-6E8A-4147-A177-3AD203B41FA5}">
                      <a16:colId xmlns:a16="http://schemas.microsoft.com/office/drawing/2014/main" val="20004"/>
                    </a:ext>
                  </a:extLst>
                </a:gridCol>
              </a:tblGrid>
              <a:tr h="1132078">
                <a:tc>
                  <a:txBody>
                    <a:bodyPr/>
                    <a:lstStyle/>
                    <a:p>
                      <a:pPr marL="0" marR="0" lvl="0" indent="0" algn="ctr" rtl="0">
                        <a:lnSpc>
                          <a:spcPct val="100000"/>
                        </a:lnSpc>
                        <a:spcBef>
                          <a:spcPts val="0"/>
                        </a:spcBef>
                        <a:spcAft>
                          <a:spcPts val="0"/>
                        </a:spcAft>
                        <a:buClr>
                          <a:srgbClr val="000000"/>
                        </a:buClr>
                        <a:buSzPts val="7200"/>
                        <a:buFont typeface="Arial"/>
                        <a:buNone/>
                      </a:pPr>
                      <a:r>
                        <a:rPr lang="en-US" sz="7200" u="none" strike="noStrike" cap="none">
                          <a:latin typeface="Arial"/>
                          <a:ea typeface="Arial"/>
                          <a:cs typeface="Arial"/>
                          <a:sym typeface="Arial"/>
                        </a:rPr>
                        <a:t>A</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7200"/>
                        <a:buFont typeface="Arial"/>
                        <a:buNone/>
                      </a:pPr>
                      <a:r>
                        <a:rPr lang="en-US" sz="7200" u="none" strike="noStrike" cap="none">
                          <a:latin typeface="Arial"/>
                          <a:ea typeface="Arial"/>
                          <a:cs typeface="Arial"/>
                          <a:sym typeface="Arial"/>
                        </a:rPr>
                        <a:t>G</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7200"/>
                        <a:buFont typeface="Arial"/>
                        <a:buNone/>
                      </a:pPr>
                      <a:r>
                        <a:rPr lang="en-US" sz="7200" u="none" strike="noStrike" cap="none">
                          <a:latin typeface="Arial"/>
                          <a:ea typeface="Arial"/>
                          <a:cs typeface="Arial"/>
                          <a:sym typeface="Arial"/>
                        </a:rPr>
                        <a:t>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7200"/>
                        <a:buFont typeface="Arial"/>
                        <a:buNone/>
                      </a:pPr>
                      <a:r>
                        <a:rPr lang="en-US" sz="7200" u="none" strike="noStrike" cap="none">
                          <a:latin typeface="Arial"/>
                          <a:ea typeface="Arial"/>
                          <a:cs typeface="Arial"/>
                          <a:sym typeface="Arial"/>
                        </a:rPr>
                        <a:t>O</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7200"/>
                        <a:buFont typeface="Arial"/>
                        <a:buNone/>
                      </a:pPr>
                      <a:r>
                        <a:rPr lang="en-US" sz="7200" u="none" strike="noStrike" cap="none">
                          <a:latin typeface="Arial"/>
                          <a:ea typeface="Arial"/>
                          <a:cs typeface="Arial"/>
                          <a:sym typeface="Arial"/>
                        </a:rPr>
                        <a:t>+</a:t>
                      </a:r>
                      <a:endParaRPr sz="1400" u="none" strike="noStrike" cap="none"/>
                    </a:p>
                  </a:txBody>
                  <a:tcPr marL="91450" marR="91450" marT="45725" marB="45725"/>
                </a:tc>
                <a:extLst>
                  <a:ext uri="{0D108BD9-81ED-4DB2-BD59-A6C34878D82A}">
                    <a16:rowId xmlns:a16="http://schemas.microsoft.com/office/drawing/2014/main" val="10000"/>
                  </a:ext>
                </a:extLst>
              </a:tr>
              <a:tr h="899859">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dirty="0">
                          <a:latin typeface="Arial"/>
                          <a:ea typeface="Arial"/>
                          <a:cs typeface="Arial"/>
                          <a:sym typeface="Arial"/>
                        </a:rPr>
                        <a:t>Assess</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a:latin typeface="Arial"/>
                          <a:ea typeface="Arial"/>
                          <a:cs typeface="Arial"/>
                          <a:sym typeface="Arial"/>
                        </a:rPr>
                        <a:t>Gauge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a:latin typeface="Arial"/>
                          <a:ea typeface="Arial"/>
                          <a:cs typeface="Arial"/>
                          <a:sym typeface="Arial"/>
                        </a:rPr>
                        <a:t>Respond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a:latin typeface="Arial"/>
                          <a:ea typeface="Arial"/>
                          <a:cs typeface="Arial"/>
                          <a:sym typeface="Arial"/>
                        </a:rPr>
                        <a:t>Observe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a:latin typeface="Arial"/>
                          <a:ea typeface="Arial"/>
                          <a:cs typeface="Arial"/>
                          <a:sym typeface="Arial"/>
                        </a:rPr>
                        <a:t>Positive Reinforcement</a:t>
                      </a:r>
                      <a:endParaRPr sz="1400" u="none" strike="noStrike" cap="none"/>
                    </a:p>
                  </a:txBody>
                  <a:tcPr marL="91450" marR="91450" marT="45725" marB="45725"/>
                </a:tc>
                <a:extLst>
                  <a:ext uri="{0D108BD9-81ED-4DB2-BD59-A6C34878D82A}">
                    <a16:rowId xmlns:a16="http://schemas.microsoft.com/office/drawing/2014/main" val="10001"/>
                  </a:ext>
                </a:extLst>
              </a:tr>
              <a:tr h="2500569">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t>Using a patient-centered focus, asses the cause of the patient’s agitation. CALMLY engage the patient in conversation.</a:t>
                      </a:r>
                      <a:endParaRPr sz="20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t>How are you feeling? Be mindful of the feelings that you may be projecting that may escalate or de-escalate the patient.</a:t>
                      </a:r>
                      <a:endParaRPr sz="20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Be calm yet firm in your interactions. Use open ended questions and empathetic listening to respond to the patient’s concerns. </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Observe verbal and non-verbal cues. Is this working?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t>As the patient starts to de-escalate offer them something. A place to sit, a glass of water, a snack. </a:t>
                      </a:r>
                      <a:endParaRPr sz="2000" u="none" strike="noStrike" cap="none" dirty="0"/>
                    </a:p>
                  </a:txBody>
                  <a:tcPr marL="91450" marR="91450" marT="45725" marB="45725"/>
                </a:tc>
                <a:extLst>
                  <a:ext uri="{0D108BD9-81ED-4DB2-BD59-A6C34878D82A}">
                    <a16:rowId xmlns:a16="http://schemas.microsoft.com/office/drawing/2014/main" val="10002"/>
                  </a:ext>
                </a:extLst>
              </a:tr>
            </a:tbl>
          </a:graphicData>
        </a:graphic>
      </p:graphicFrame>
      <p:sp>
        <p:nvSpPr>
          <p:cNvPr id="490" name="Google Shape;490;p31"/>
          <p:cNvSpPr txBox="1"/>
          <p:nvPr/>
        </p:nvSpPr>
        <p:spPr>
          <a:xfrm>
            <a:off x="4978033" y="6567848"/>
            <a:ext cx="46038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200" b="0" i="0" u="none" strike="noStrike" cap="none" dirty="0" smtClean="0">
                <a:solidFill>
                  <a:schemeClr val="tx1"/>
                </a:solidFill>
                <a:latin typeface="Arial"/>
                <a:ea typeface="Arial"/>
                <a:cs typeface="Arial"/>
                <a:sym typeface="Arial"/>
              </a:rPr>
              <a:t>Australian </a:t>
            </a:r>
            <a:r>
              <a:rPr lang="en-US" sz="1200" b="0" i="0" u="none" strike="noStrike" cap="none" dirty="0">
                <a:solidFill>
                  <a:schemeClr val="tx1"/>
                </a:solidFill>
                <a:latin typeface="Arial"/>
                <a:ea typeface="Arial"/>
                <a:cs typeface="Arial"/>
                <a:sym typeface="Arial"/>
              </a:rPr>
              <a:t>Clinical Guideline CG284, </a:t>
            </a:r>
            <a:r>
              <a:rPr lang="en-US" sz="1200" b="0" i="0" u="none" strike="noStrike" cap="none" dirty="0" smtClean="0">
                <a:solidFill>
                  <a:schemeClr val="tx1"/>
                </a:solidFill>
                <a:latin typeface="Arial"/>
                <a:ea typeface="Arial"/>
                <a:cs typeface="Arial"/>
                <a:sym typeface="Arial"/>
              </a:rPr>
              <a:t>2019</a:t>
            </a:r>
            <a:endParaRPr sz="1200" b="0" i="0" u="none" strike="noStrike" cap="none" dirty="0">
              <a:solidFill>
                <a:schemeClr val="tx1"/>
              </a:solidFill>
              <a:latin typeface="Arial"/>
              <a:ea typeface="Arial"/>
              <a:cs typeface="Arial"/>
              <a:sym typeface="Arial"/>
            </a:endParaRPr>
          </a:p>
        </p:txBody>
      </p:sp>
      <p:sp>
        <p:nvSpPr>
          <p:cNvPr id="6" name="Rectangle 5">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647701" y="153597"/>
            <a:ext cx="11053969" cy="646331"/>
          </a:xfrm>
          <a:prstGeom prst="rect">
            <a:avLst/>
          </a:prstGeom>
          <a:noFill/>
        </p:spPr>
        <p:txBody>
          <a:bodyPr wrap="square" rtlCol="0">
            <a:spAutoFit/>
          </a:bodyPr>
          <a:lstStyle/>
          <a:p>
            <a:pPr algn="ctr"/>
            <a:r>
              <a:rPr lang="en-US" sz="3600" dirty="0" smtClean="0">
                <a:solidFill>
                  <a:schemeClr val="bg1">
                    <a:lumMod val="85000"/>
                  </a:schemeClr>
                </a:solidFill>
              </a:rPr>
              <a:t>De-escalation</a:t>
            </a:r>
            <a:endParaRPr lang="en-US" sz="3600" dirty="0">
              <a:solidFill>
                <a:schemeClr val="bg1">
                  <a:lumMod val="85000"/>
                </a:schemeClr>
              </a:solidFill>
            </a:endParaRPr>
          </a:p>
        </p:txBody>
      </p:sp>
    </p:spTree>
    <p:extLst>
      <p:ext uri="{BB962C8B-B14F-4D97-AF65-F5344CB8AC3E}">
        <p14:creationId xmlns:p14="http://schemas.microsoft.com/office/powerpoint/2010/main" val="1473776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8792" y="757953"/>
            <a:ext cx="6367295" cy="5211523"/>
          </a:xfrm>
        </p:spPr>
        <p:txBody>
          <a:bodyPr>
            <a:normAutofit fontScale="70000" lnSpcReduction="20000"/>
          </a:bodyPr>
          <a:lstStyle/>
          <a:p>
            <a:pPr>
              <a:lnSpc>
                <a:spcPct val="110000"/>
              </a:lnSpc>
              <a:spcBef>
                <a:spcPct val="40000"/>
              </a:spcBef>
              <a:defRPr/>
            </a:pPr>
            <a:endParaRPr lang="en-US" dirty="0" smtClean="0"/>
          </a:p>
          <a:p>
            <a:pPr>
              <a:lnSpc>
                <a:spcPct val="110000"/>
              </a:lnSpc>
              <a:spcBef>
                <a:spcPct val="40000"/>
              </a:spcBef>
              <a:defRPr/>
            </a:pPr>
            <a:r>
              <a:rPr lang="en-US" b="1" dirty="0" smtClean="0"/>
              <a:t>Cool down space to reduce stimuli:</a:t>
            </a:r>
          </a:p>
          <a:p>
            <a:pPr lvl="1">
              <a:lnSpc>
                <a:spcPct val="110000"/>
              </a:lnSpc>
              <a:spcBef>
                <a:spcPct val="40000"/>
              </a:spcBef>
              <a:defRPr/>
            </a:pPr>
            <a:r>
              <a:rPr lang="en-US" dirty="0" smtClean="0"/>
              <a:t>Quiet, low light setting; white noise machine</a:t>
            </a:r>
          </a:p>
          <a:p>
            <a:pPr lvl="1">
              <a:lnSpc>
                <a:spcPct val="110000"/>
              </a:lnSpc>
              <a:spcBef>
                <a:spcPct val="40000"/>
              </a:spcBef>
              <a:defRPr/>
            </a:pPr>
            <a:r>
              <a:rPr lang="en-US" dirty="0" smtClean="0"/>
              <a:t>Eye mask or sunglasses &amp; </a:t>
            </a:r>
            <a:r>
              <a:rPr lang="en-US" dirty="0"/>
              <a:t>earplugs </a:t>
            </a:r>
            <a:endParaRPr lang="en-US" dirty="0" smtClean="0"/>
          </a:p>
          <a:p>
            <a:pPr lvl="1">
              <a:lnSpc>
                <a:spcPct val="110000"/>
              </a:lnSpc>
              <a:spcBef>
                <a:spcPct val="40000"/>
              </a:spcBef>
              <a:defRPr/>
            </a:pPr>
            <a:r>
              <a:rPr lang="en-US" dirty="0" smtClean="0"/>
              <a:t>Place to lie down/rest (cot or exam room table or floor mat)</a:t>
            </a:r>
            <a:endParaRPr lang="en-US" dirty="0"/>
          </a:p>
          <a:p>
            <a:pPr>
              <a:lnSpc>
                <a:spcPct val="110000"/>
              </a:lnSpc>
              <a:spcBef>
                <a:spcPct val="40000"/>
              </a:spcBef>
              <a:defRPr/>
            </a:pPr>
            <a:r>
              <a:rPr lang="en-US" b="1" dirty="0" smtClean="0"/>
              <a:t>Address appetite/hydration</a:t>
            </a:r>
          </a:p>
          <a:p>
            <a:pPr lvl="1">
              <a:lnSpc>
                <a:spcPct val="110000"/>
              </a:lnSpc>
              <a:spcBef>
                <a:spcPct val="40000"/>
              </a:spcBef>
              <a:defRPr/>
            </a:pPr>
            <a:r>
              <a:rPr lang="en-US" dirty="0" smtClean="0"/>
              <a:t>Offer snacks</a:t>
            </a:r>
          </a:p>
          <a:p>
            <a:pPr lvl="1">
              <a:lnSpc>
                <a:spcPct val="110000"/>
              </a:lnSpc>
              <a:spcBef>
                <a:spcPct val="40000"/>
              </a:spcBef>
              <a:defRPr/>
            </a:pPr>
            <a:r>
              <a:rPr lang="en-US" dirty="0" smtClean="0"/>
              <a:t>Offer water, gum </a:t>
            </a:r>
            <a:r>
              <a:rPr lang="en-US" dirty="0"/>
              <a:t>for dry </a:t>
            </a:r>
            <a:r>
              <a:rPr lang="en-US" dirty="0" smtClean="0"/>
              <a:t>mouth; </a:t>
            </a:r>
            <a:r>
              <a:rPr lang="en-US" dirty="0" err="1" smtClean="0"/>
              <a:t>chapstick</a:t>
            </a:r>
            <a:endParaRPr lang="en-US" dirty="0"/>
          </a:p>
          <a:p>
            <a:pPr>
              <a:lnSpc>
                <a:spcPct val="110000"/>
              </a:lnSpc>
              <a:spcBef>
                <a:spcPct val="40000"/>
              </a:spcBef>
              <a:defRPr/>
            </a:pPr>
            <a:r>
              <a:rPr lang="en-US" b="1" dirty="0" smtClean="0"/>
              <a:t>Pharmacologic Interventions: </a:t>
            </a:r>
          </a:p>
          <a:p>
            <a:pPr lvl="1">
              <a:lnSpc>
                <a:spcPct val="110000"/>
              </a:lnSpc>
              <a:spcBef>
                <a:spcPct val="40000"/>
              </a:spcBef>
              <a:defRPr/>
            </a:pPr>
            <a:r>
              <a:rPr lang="en-US" dirty="0" smtClean="0"/>
              <a:t>Benzos for anxiety</a:t>
            </a:r>
          </a:p>
          <a:p>
            <a:pPr lvl="1">
              <a:lnSpc>
                <a:spcPct val="110000"/>
              </a:lnSpc>
              <a:spcBef>
                <a:spcPct val="40000"/>
              </a:spcBef>
              <a:defRPr/>
            </a:pPr>
            <a:r>
              <a:rPr lang="en-US" dirty="0" smtClean="0"/>
              <a:t>Neuroleptics (</a:t>
            </a:r>
            <a:r>
              <a:rPr lang="en-US" dirty="0" err="1" smtClean="0"/>
              <a:t>eg</a:t>
            </a:r>
            <a:r>
              <a:rPr lang="en-US" dirty="0" smtClean="0"/>
              <a:t>. olanzapine</a:t>
            </a:r>
            <a:r>
              <a:rPr lang="en-US" dirty="0"/>
              <a:t>) for </a:t>
            </a:r>
            <a:r>
              <a:rPr lang="en-US" dirty="0" smtClean="0"/>
              <a:t>agitation</a:t>
            </a:r>
          </a:p>
          <a:p>
            <a:pPr lvl="1">
              <a:lnSpc>
                <a:spcPct val="110000"/>
              </a:lnSpc>
              <a:spcBef>
                <a:spcPct val="40000"/>
              </a:spcBef>
              <a:defRPr/>
            </a:pPr>
            <a:r>
              <a:rPr lang="en-US" dirty="0"/>
              <a:t>For increased BP+HR, use vasodilators and CCB or non-selective </a:t>
            </a:r>
            <a:r>
              <a:rPr lang="en-US" dirty="0" smtClean="0"/>
              <a:t>beta-blockers</a:t>
            </a:r>
            <a:endParaRPr lang="en-US" dirty="0"/>
          </a:p>
          <a:p>
            <a:pPr lvl="1">
              <a:lnSpc>
                <a:spcPct val="110000"/>
              </a:lnSpc>
              <a:spcBef>
                <a:spcPct val="40000"/>
              </a:spcBef>
              <a:defRPr/>
            </a:pPr>
            <a:r>
              <a:rPr lang="en-US" dirty="0" smtClean="0"/>
              <a:t>Treat </a:t>
            </a:r>
            <a:r>
              <a:rPr lang="en-US" dirty="0"/>
              <a:t>hyperthermia (external cooling)</a:t>
            </a:r>
          </a:p>
          <a:p>
            <a:endParaRPr lang="en-US" dirty="0"/>
          </a:p>
        </p:txBody>
      </p:sp>
      <p:pic>
        <p:nvPicPr>
          <p:cNvPr id="6"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9697" r="44394"/>
          <a:stretch/>
        </p:blipFill>
        <p:spPr>
          <a:xfrm>
            <a:off x="6877878" y="1439327"/>
            <a:ext cx="4691280" cy="4404881"/>
          </a:xfrm>
          <a:prstGeom prst="rect">
            <a:avLst/>
          </a:prstGeom>
        </p:spPr>
      </p:pic>
      <p:sp>
        <p:nvSpPr>
          <p:cNvPr id="7" name="Rectangle 6">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5" name="TextBox 4"/>
          <p:cNvSpPr txBox="1"/>
          <p:nvPr/>
        </p:nvSpPr>
        <p:spPr>
          <a:xfrm>
            <a:off x="406400" y="150703"/>
            <a:ext cx="11295270" cy="646331"/>
          </a:xfrm>
          <a:prstGeom prst="rect">
            <a:avLst/>
          </a:prstGeom>
          <a:noFill/>
        </p:spPr>
        <p:txBody>
          <a:bodyPr wrap="square" rtlCol="0">
            <a:spAutoFit/>
          </a:bodyPr>
          <a:lstStyle/>
          <a:p>
            <a:pPr algn="ctr"/>
            <a:r>
              <a:rPr lang="en-US" sz="3600" dirty="0" smtClean="0">
                <a:solidFill>
                  <a:schemeClr val="bg1">
                    <a:lumMod val="85000"/>
                  </a:schemeClr>
                </a:solidFill>
              </a:rPr>
              <a:t>Interventions</a:t>
            </a:r>
            <a:endParaRPr lang="en-US" sz="3600" dirty="0">
              <a:solidFill>
                <a:schemeClr val="bg1">
                  <a:lumMod val="85000"/>
                </a:schemeClr>
              </a:solidFill>
            </a:endParaRPr>
          </a:p>
        </p:txBody>
      </p:sp>
    </p:spTree>
    <p:extLst>
      <p:ext uri="{BB962C8B-B14F-4D97-AF65-F5344CB8AC3E}">
        <p14:creationId xmlns:p14="http://schemas.microsoft.com/office/powerpoint/2010/main" val="3240352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367910"/>
            <a:ext cx="10363200" cy="1143000"/>
          </a:xfrm>
        </p:spPr>
        <p:txBody>
          <a:bodyPr>
            <a:normAutofit/>
          </a:bodyPr>
          <a:lstStyle/>
          <a:p>
            <a:pPr eaLnBrk="1" hangingPunct="1">
              <a:defRPr/>
            </a:pPr>
            <a:r>
              <a:rPr lang="en-US" b="1" dirty="0" smtClean="0">
                <a:solidFill>
                  <a:schemeClr val="bg1">
                    <a:lumMod val="85000"/>
                  </a:schemeClr>
                </a:solidFill>
                <a:cs typeface="+mj-cs"/>
              </a:rPr>
              <a:t>Harm Reduction Practices</a:t>
            </a:r>
            <a:endParaRPr lang="en-US" b="1" dirty="0">
              <a:solidFill>
                <a:schemeClr val="bg1">
                  <a:lumMod val="85000"/>
                </a:schemeClr>
              </a:solidFill>
              <a:cs typeface="+mj-cs"/>
            </a:endParaRPr>
          </a:p>
        </p:txBody>
      </p:sp>
      <p:pic>
        <p:nvPicPr>
          <p:cNvPr id="6" name="Picture 2" descr="Smoke Works - Injection Alternatives for Harm Reduction">
            <a:extLst>
              <a:ext uri="{FF2B5EF4-FFF2-40B4-BE49-F238E27FC236}">
                <a16:creationId xmlns:a16="http://schemas.microsoft.com/office/drawing/2014/main" id="{F20B42A4-2B52-1645-937B-9121B5BA56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956" y="3957810"/>
            <a:ext cx="4087091" cy="1598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466261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8" name="Google Shape;498;p32"/>
          <p:cNvSpPr txBox="1">
            <a:spLocks noGrp="1"/>
          </p:cNvSpPr>
          <p:nvPr>
            <p:ph type="body" idx="1"/>
          </p:nvPr>
        </p:nvSpPr>
        <p:spPr>
          <a:xfrm>
            <a:off x="609611" y="1698170"/>
            <a:ext cx="6930876" cy="4278559"/>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00000"/>
              </a:lnSpc>
              <a:spcBef>
                <a:spcPts val="1000"/>
              </a:spcBef>
              <a:spcAft>
                <a:spcPts val="0"/>
              </a:spcAft>
              <a:buSzPct val="69498"/>
              <a:buChar char="•"/>
            </a:pPr>
            <a:r>
              <a:rPr lang="en-US" dirty="0" smtClean="0"/>
              <a:t>Patient education on contaminated drug supply</a:t>
            </a:r>
            <a:endParaRPr dirty="0"/>
          </a:p>
          <a:p>
            <a:pPr marL="457200" lvl="0" indent="-342900" algn="l" rtl="0">
              <a:lnSpc>
                <a:spcPct val="100000"/>
              </a:lnSpc>
              <a:spcBef>
                <a:spcPts val="1000"/>
              </a:spcBef>
              <a:spcAft>
                <a:spcPts val="0"/>
              </a:spcAft>
              <a:buSzPct val="69498"/>
              <a:buChar char="•"/>
            </a:pPr>
            <a:r>
              <a:rPr lang="en-US" dirty="0" smtClean="0"/>
              <a:t>Distributing fentanyl test strips</a:t>
            </a:r>
            <a:endParaRPr dirty="0"/>
          </a:p>
          <a:p>
            <a:pPr marL="457200" lvl="0" indent="-342900" algn="l" rtl="0">
              <a:lnSpc>
                <a:spcPct val="100000"/>
              </a:lnSpc>
              <a:spcBef>
                <a:spcPts val="1000"/>
              </a:spcBef>
              <a:spcAft>
                <a:spcPts val="0"/>
              </a:spcAft>
              <a:buSzPct val="69498"/>
              <a:buChar char="•"/>
            </a:pPr>
            <a:r>
              <a:rPr lang="en-US" dirty="0"/>
              <a:t>Naloxone education and </a:t>
            </a:r>
            <a:r>
              <a:rPr lang="en-US" b="1" dirty="0" smtClean="0"/>
              <a:t>on site </a:t>
            </a:r>
            <a:r>
              <a:rPr lang="en-US" dirty="0" smtClean="0"/>
              <a:t>distribution</a:t>
            </a:r>
          </a:p>
          <a:p>
            <a:pPr marL="457200" lvl="0" indent="-342900" algn="l" rtl="0">
              <a:lnSpc>
                <a:spcPct val="100000"/>
              </a:lnSpc>
              <a:spcBef>
                <a:spcPts val="1000"/>
              </a:spcBef>
              <a:spcAft>
                <a:spcPts val="0"/>
              </a:spcAft>
              <a:buSzPct val="69498"/>
              <a:buChar char="•"/>
            </a:pPr>
            <a:r>
              <a:rPr lang="en-US" dirty="0" smtClean="0"/>
              <a:t>Safer supply distribution (booty bumping kits, safer smoking kits for meth/cocaine, safe injection equipment)</a:t>
            </a:r>
          </a:p>
          <a:p>
            <a:pPr marL="457200" lvl="0" indent="-342900" algn="l" rtl="0">
              <a:lnSpc>
                <a:spcPct val="100000"/>
              </a:lnSpc>
              <a:spcBef>
                <a:spcPts val="1000"/>
              </a:spcBef>
              <a:spcAft>
                <a:spcPts val="0"/>
              </a:spcAft>
              <a:buSzPct val="69498"/>
              <a:buChar char="•"/>
            </a:pPr>
            <a:r>
              <a:rPr lang="en-US" dirty="0" smtClean="0"/>
              <a:t>For people </a:t>
            </a:r>
            <a:r>
              <a:rPr lang="en-US" dirty="0"/>
              <a:t>repeatedly testing positive for fentanyl, consider starting </a:t>
            </a:r>
            <a:r>
              <a:rPr lang="en-US" dirty="0" smtClean="0"/>
              <a:t>MOUD </a:t>
            </a:r>
            <a:endParaRPr dirty="0"/>
          </a:p>
          <a:p>
            <a:pPr marL="457200" lvl="0" indent="-228600" algn="l" rtl="0">
              <a:lnSpc>
                <a:spcPct val="100000"/>
              </a:lnSpc>
              <a:spcBef>
                <a:spcPts val="1000"/>
              </a:spcBef>
              <a:spcAft>
                <a:spcPts val="0"/>
              </a:spcAft>
              <a:buSzPct val="69498"/>
              <a:buNone/>
            </a:pPr>
            <a:endParaRPr dirty="0"/>
          </a:p>
        </p:txBody>
      </p:sp>
      <p:pic>
        <p:nvPicPr>
          <p:cNvPr id="499" name="Google Shape;499;p32" descr="Testing Drugs — NEXT Distro"/>
          <p:cNvPicPr preferRelativeResize="0"/>
          <p:nvPr/>
        </p:nvPicPr>
        <p:blipFill rotWithShape="1">
          <a:blip r:embed="rId3">
            <a:alphaModFix/>
          </a:blip>
          <a:srcRect/>
          <a:stretch/>
        </p:blipFill>
        <p:spPr>
          <a:xfrm>
            <a:off x="7540487" y="4373667"/>
            <a:ext cx="4346714" cy="2484333"/>
          </a:xfrm>
          <a:prstGeom prst="rect">
            <a:avLst/>
          </a:prstGeom>
          <a:noFill/>
          <a:ln>
            <a:noFill/>
          </a:ln>
        </p:spPr>
      </p:pic>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8540" y="1477249"/>
            <a:ext cx="3616869" cy="2622948"/>
          </a:xfrm>
          <a:prstGeom prst="rect">
            <a:avLst/>
          </a:prstGeom>
          <a:noFill/>
          <a:ln>
            <a:noFill/>
          </a:ln>
        </p:spPr>
      </p:pic>
      <p:sp>
        <p:nvSpPr>
          <p:cNvPr id="7" name="Rectangle 6">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37322" y="278297"/>
            <a:ext cx="11198087" cy="646331"/>
          </a:xfrm>
          <a:prstGeom prst="rect">
            <a:avLst/>
          </a:prstGeom>
          <a:noFill/>
        </p:spPr>
        <p:txBody>
          <a:bodyPr wrap="square" rtlCol="0">
            <a:spAutoFit/>
          </a:bodyPr>
          <a:lstStyle/>
          <a:p>
            <a:pPr algn="ctr"/>
            <a:r>
              <a:rPr lang="en-US" sz="3600" dirty="0" smtClean="0">
                <a:solidFill>
                  <a:schemeClr val="bg1">
                    <a:lumMod val="85000"/>
                  </a:schemeClr>
                </a:solidFill>
              </a:rPr>
              <a:t>Overdose Prevention</a:t>
            </a:r>
            <a:endParaRPr lang="en-US" sz="3600" dirty="0">
              <a:solidFill>
                <a:schemeClr val="bg1">
                  <a:lumMod val="85000"/>
                </a:schemeClr>
              </a:solidFill>
            </a:endParaRPr>
          </a:p>
        </p:txBody>
      </p:sp>
    </p:spTree>
    <p:extLst>
      <p:ext uri="{BB962C8B-B14F-4D97-AF65-F5344CB8AC3E}">
        <p14:creationId xmlns:p14="http://schemas.microsoft.com/office/powerpoint/2010/main" val="15070238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Google Shape;505;p33"/>
          <p:cNvSpPr txBox="1">
            <a:spLocks noGrp="1"/>
          </p:cNvSpPr>
          <p:nvPr>
            <p:ph type="body" idx="1"/>
          </p:nvPr>
        </p:nvSpPr>
        <p:spPr>
          <a:xfrm>
            <a:off x="215910" y="1696683"/>
            <a:ext cx="11366500" cy="4193782"/>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1000"/>
              </a:spcBef>
              <a:spcAft>
                <a:spcPts val="0"/>
              </a:spcAft>
              <a:buSzPct val="69498"/>
              <a:buChar char="•"/>
            </a:pPr>
            <a:r>
              <a:rPr lang="en-US" dirty="0"/>
              <a:t>Screening for </a:t>
            </a:r>
            <a:r>
              <a:rPr lang="en-US" dirty="0" smtClean="0"/>
              <a:t>STIs </a:t>
            </a:r>
            <a:r>
              <a:rPr lang="en-US" dirty="0"/>
              <a:t>and infectious </a:t>
            </a:r>
            <a:r>
              <a:rPr lang="en-US" dirty="0" smtClean="0"/>
              <a:t>diseases, </a:t>
            </a:r>
            <a:r>
              <a:rPr lang="en-US" dirty="0"/>
              <a:t>including </a:t>
            </a:r>
            <a:r>
              <a:rPr lang="en-US" dirty="0" smtClean="0"/>
              <a:t>HIV, HBV, HCV at frequency based </a:t>
            </a:r>
            <a:r>
              <a:rPr lang="en-US" dirty="0"/>
              <a:t>on risk or on a schedule for at risk patients. </a:t>
            </a:r>
            <a:endParaRPr lang="en-US" dirty="0" smtClean="0"/>
          </a:p>
          <a:p>
            <a:pPr lvl="1">
              <a:buSzPct val="69498"/>
            </a:pPr>
            <a:r>
              <a:rPr lang="en-US" dirty="0"/>
              <a:t>Increased risk for HIV with rectal stimulant use associated with </a:t>
            </a:r>
            <a:r>
              <a:rPr lang="en-US" dirty="0" smtClean="0"/>
              <a:t>sex (</a:t>
            </a:r>
            <a:r>
              <a:rPr lang="en-US" dirty="0" err="1" smtClean="0"/>
              <a:t>chemsex</a:t>
            </a:r>
            <a:r>
              <a:rPr lang="en-US" dirty="0" smtClean="0"/>
              <a:t>), though less risk than IVDU</a:t>
            </a:r>
          </a:p>
          <a:p>
            <a:pPr marL="457200" lvl="0" indent="-342900" algn="l" rtl="0">
              <a:lnSpc>
                <a:spcPct val="100000"/>
              </a:lnSpc>
              <a:spcBef>
                <a:spcPts val="1000"/>
              </a:spcBef>
              <a:spcAft>
                <a:spcPts val="0"/>
              </a:spcAft>
              <a:buSzPct val="69498"/>
              <a:buChar char="•"/>
            </a:pPr>
            <a:r>
              <a:rPr lang="en-US" dirty="0" smtClean="0"/>
              <a:t>Screening for TB</a:t>
            </a:r>
          </a:p>
          <a:p>
            <a:pPr marL="457200" lvl="0" indent="-342900" algn="l" rtl="0">
              <a:lnSpc>
                <a:spcPct val="100000"/>
              </a:lnSpc>
              <a:spcBef>
                <a:spcPts val="1000"/>
              </a:spcBef>
              <a:spcAft>
                <a:spcPts val="0"/>
              </a:spcAft>
              <a:buSzPct val="69498"/>
              <a:buChar char="•"/>
            </a:pPr>
            <a:r>
              <a:rPr lang="en-US" dirty="0" smtClean="0"/>
              <a:t>Screening for syphilis (high prevalence in MSM/</a:t>
            </a:r>
            <a:r>
              <a:rPr lang="en-US" dirty="0" err="1" smtClean="0"/>
              <a:t>chemsex</a:t>
            </a:r>
            <a:r>
              <a:rPr lang="en-US" dirty="0" smtClean="0"/>
              <a:t>)</a:t>
            </a:r>
          </a:p>
          <a:p>
            <a:pPr marL="457200" lvl="0" indent="-342900" algn="l" rtl="0">
              <a:lnSpc>
                <a:spcPct val="100000"/>
              </a:lnSpc>
              <a:spcBef>
                <a:spcPts val="1000"/>
              </a:spcBef>
              <a:spcAft>
                <a:spcPts val="0"/>
              </a:spcAft>
              <a:buSzPct val="69498"/>
              <a:buChar char="•"/>
            </a:pPr>
            <a:r>
              <a:rPr lang="en-US" dirty="0" smtClean="0"/>
              <a:t>Screening for GC/CT at *all* sites of contact (pharyngeal, genital, </a:t>
            </a:r>
            <a:endParaRPr lang="en-US" dirty="0"/>
          </a:p>
          <a:p>
            <a:pPr marL="114300" lvl="0" indent="0" algn="l" rtl="0">
              <a:lnSpc>
                <a:spcPct val="100000"/>
              </a:lnSpc>
              <a:spcBef>
                <a:spcPts val="1000"/>
              </a:spcBef>
              <a:spcAft>
                <a:spcPts val="0"/>
              </a:spcAft>
              <a:buSzPct val="69498"/>
              <a:buNone/>
            </a:pPr>
            <a:r>
              <a:rPr lang="en-US" dirty="0" smtClean="0"/>
              <a:t>     rectal)</a:t>
            </a:r>
          </a:p>
          <a:p>
            <a:pPr marL="457200" lvl="0" indent="-342900" algn="l" rtl="0">
              <a:lnSpc>
                <a:spcPct val="100000"/>
              </a:lnSpc>
              <a:spcBef>
                <a:spcPts val="1000"/>
              </a:spcBef>
              <a:spcAft>
                <a:spcPts val="0"/>
              </a:spcAft>
              <a:buSzPct val="69498"/>
              <a:buChar char="•"/>
            </a:pPr>
            <a:r>
              <a:rPr lang="en-US" dirty="0" smtClean="0"/>
              <a:t>Safer sex supplies (condoms, lube, booty bumping kits)</a:t>
            </a:r>
            <a:endParaRPr dirty="0" smtClean="0"/>
          </a:p>
          <a:p>
            <a:pPr marL="457200" lvl="0" indent="-342900" algn="l" rtl="0">
              <a:lnSpc>
                <a:spcPct val="100000"/>
              </a:lnSpc>
              <a:spcBef>
                <a:spcPts val="1000"/>
              </a:spcBef>
              <a:spcAft>
                <a:spcPts val="0"/>
              </a:spcAft>
              <a:buSzPct val="69498"/>
              <a:buChar char="•"/>
            </a:pPr>
            <a:r>
              <a:rPr lang="en-US" dirty="0" smtClean="0"/>
              <a:t>Education/Rx for </a:t>
            </a:r>
            <a:r>
              <a:rPr lang="en-US" dirty="0" err="1"/>
              <a:t>n</a:t>
            </a:r>
            <a:r>
              <a:rPr lang="en-US" dirty="0" err="1" smtClean="0"/>
              <a:t>PEP</a:t>
            </a:r>
            <a:r>
              <a:rPr lang="en-US" dirty="0" smtClean="0"/>
              <a:t> </a:t>
            </a:r>
            <a:r>
              <a:rPr lang="en-US" dirty="0"/>
              <a:t>and </a:t>
            </a:r>
            <a:r>
              <a:rPr lang="en-US" dirty="0" err="1"/>
              <a:t>PrEP</a:t>
            </a:r>
            <a:r>
              <a:rPr lang="en-US" dirty="0"/>
              <a:t> with low threshold </a:t>
            </a:r>
            <a:r>
              <a:rPr lang="en-US" dirty="0" smtClean="0"/>
              <a:t>for initiation </a:t>
            </a:r>
          </a:p>
          <a:p>
            <a:pPr lvl="1">
              <a:buSzPct val="69498"/>
            </a:pPr>
            <a:r>
              <a:rPr lang="en-US" dirty="0" smtClean="0"/>
              <a:t>Consider injectable </a:t>
            </a:r>
            <a:r>
              <a:rPr lang="en-US" dirty="0" err="1" smtClean="0"/>
              <a:t>cabotegravir</a:t>
            </a:r>
            <a:r>
              <a:rPr lang="en-US" dirty="0" smtClean="0"/>
              <a:t> (</a:t>
            </a:r>
            <a:r>
              <a:rPr lang="en-US" dirty="0" err="1" smtClean="0"/>
              <a:t>apretude</a:t>
            </a:r>
            <a:r>
              <a:rPr lang="en-US" dirty="0" smtClean="0"/>
              <a:t>) if available</a:t>
            </a:r>
            <a:endParaRPr dirty="0"/>
          </a:p>
          <a:p>
            <a:pPr marL="457200" lvl="0" indent="-342900" algn="l" rtl="0">
              <a:lnSpc>
                <a:spcPct val="100000"/>
              </a:lnSpc>
              <a:spcBef>
                <a:spcPts val="1000"/>
              </a:spcBef>
              <a:spcAft>
                <a:spcPts val="0"/>
              </a:spcAft>
              <a:buSzPct val="69498"/>
              <a:buChar char="•"/>
            </a:pPr>
            <a:r>
              <a:rPr lang="en-US" dirty="0" smtClean="0"/>
              <a:t>Immunize </a:t>
            </a:r>
            <a:r>
              <a:rPr lang="en-US" dirty="0"/>
              <a:t>for HAV, HBV, </a:t>
            </a:r>
            <a:r>
              <a:rPr lang="en-US" dirty="0" err="1" smtClean="0"/>
              <a:t>Tdap</a:t>
            </a:r>
            <a:r>
              <a:rPr lang="en-US" dirty="0" smtClean="0"/>
              <a:t>, influenza</a:t>
            </a:r>
            <a:r>
              <a:rPr lang="en-US" dirty="0"/>
              <a:t>, </a:t>
            </a:r>
            <a:r>
              <a:rPr lang="en-US" dirty="0" smtClean="0"/>
              <a:t>COVID</a:t>
            </a:r>
            <a:endParaRPr dirty="0"/>
          </a:p>
        </p:txBody>
      </p:sp>
      <p:pic>
        <p:nvPicPr>
          <p:cNvPr id="506" name="Google Shape;506;p33"/>
          <p:cNvPicPr preferRelativeResize="0"/>
          <p:nvPr/>
        </p:nvPicPr>
        <p:blipFill rotWithShape="1">
          <a:blip r:embed="rId3">
            <a:alphaModFix/>
          </a:blip>
          <a:srcRect r="1399" b="10412"/>
          <a:stretch/>
        </p:blipFill>
        <p:spPr>
          <a:xfrm>
            <a:off x="8856054" y="3032714"/>
            <a:ext cx="2726356" cy="2736949"/>
          </a:xfrm>
          <a:prstGeom prst="rect">
            <a:avLst/>
          </a:prstGeom>
          <a:noFill/>
          <a:ln>
            <a:noFill/>
          </a:ln>
        </p:spPr>
      </p:pic>
      <p:sp>
        <p:nvSpPr>
          <p:cNvPr id="6" name="Rectangle 5">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410817" y="278296"/>
            <a:ext cx="11343861" cy="646331"/>
          </a:xfrm>
          <a:prstGeom prst="rect">
            <a:avLst/>
          </a:prstGeom>
          <a:noFill/>
        </p:spPr>
        <p:txBody>
          <a:bodyPr wrap="square" rtlCol="0">
            <a:spAutoFit/>
          </a:bodyPr>
          <a:lstStyle/>
          <a:p>
            <a:pPr algn="ctr"/>
            <a:r>
              <a:rPr lang="en-US" sz="3600" dirty="0" smtClean="0">
                <a:solidFill>
                  <a:schemeClr val="bg1">
                    <a:lumMod val="85000"/>
                  </a:schemeClr>
                </a:solidFill>
              </a:rPr>
              <a:t>STI and Infectious Disease Screening &amp; Treatment</a:t>
            </a:r>
            <a:endParaRPr lang="en-US" sz="3600" dirty="0">
              <a:solidFill>
                <a:schemeClr val="bg1">
                  <a:lumMod val="85000"/>
                </a:schemeClr>
              </a:solidFill>
            </a:endParaRPr>
          </a:p>
        </p:txBody>
      </p:sp>
    </p:spTree>
    <p:extLst>
      <p:ext uri="{BB962C8B-B14F-4D97-AF65-F5344CB8AC3E}">
        <p14:creationId xmlns:p14="http://schemas.microsoft.com/office/powerpoint/2010/main" val="29450751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2" name="Google Shape;602;p37"/>
          <p:cNvPicPr preferRelativeResize="0"/>
          <p:nvPr/>
        </p:nvPicPr>
        <p:blipFill rotWithShape="1">
          <a:blip r:embed="rId3">
            <a:alphaModFix/>
          </a:blip>
          <a:srcRect t="27740" r="24940" b="25211"/>
          <a:stretch/>
        </p:blipFill>
        <p:spPr>
          <a:xfrm>
            <a:off x="6984193" y="1984649"/>
            <a:ext cx="5064234" cy="2711954"/>
          </a:xfrm>
          <a:prstGeom prst="rect">
            <a:avLst/>
          </a:prstGeom>
          <a:noFill/>
          <a:ln>
            <a:noFill/>
          </a:ln>
        </p:spPr>
      </p:pic>
      <p:sp>
        <p:nvSpPr>
          <p:cNvPr id="605" name="Google Shape;605;p37"/>
          <p:cNvSpPr txBox="1"/>
          <p:nvPr/>
        </p:nvSpPr>
        <p:spPr>
          <a:xfrm>
            <a:off x="8184510" y="3719088"/>
            <a:ext cx="960118" cy="261610"/>
          </a:xfrm>
          <a:prstGeom prst="rect">
            <a:avLst/>
          </a:prstGeom>
          <a:solidFill>
            <a:schemeClr val="lt1"/>
          </a:solidFill>
          <a:ln w="22225" cap="rnd"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venir"/>
              <a:buNone/>
            </a:pPr>
            <a:r>
              <a:rPr lang="en-US" sz="1050" b="0" i="0" u="none" strike="noStrike" cap="none" dirty="0">
                <a:solidFill>
                  <a:srgbClr val="000000"/>
                </a:solidFill>
                <a:latin typeface="Avenir"/>
                <a:ea typeface="Avenir"/>
                <a:cs typeface="Avenir"/>
                <a:sym typeface="Avenir"/>
              </a:rPr>
              <a:t>Coffee + tea</a:t>
            </a:r>
            <a:endParaRPr sz="1050" b="0" i="0" u="none" strike="noStrike" cap="none" dirty="0">
              <a:solidFill>
                <a:srgbClr val="000000"/>
              </a:solidFill>
              <a:latin typeface="Arial"/>
              <a:ea typeface="Arial"/>
              <a:cs typeface="Arial"/>
              <a:sym typeface="Arial"/>
            </a:endParaRPr>
          </a:p>
        </p:txBody>
      </p:sp>
      <p:sp>
        <p:nvSpPr>
          <p:cNvPr id="606" name="Google Shape;606;p37"/>
          <p:cNvSpPr txBox="1"/>
          <p:nvPr/>
        </p:nvSpPr>
        <p:spPr>
          <a:xfrm>
            <a:off x="9713844" y="3596957"/>
            <a:ext cx="821634" cy="430847"/>
          </a:xfrm>
          <a:prstGeom prst="rect">
            <a:avLst/>
          </a:prstGeom>
          <a:solidFill>
            <a:schemeClr val="lt1"/>
          </a:solidFill>
          <a:ln w="22225" cap="rnd"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venir"/>
              <a:buNone/>
            </a:pPr>
            <a:r>
              <a:rPr lang="en-US" sz="1050" b="0" i="0" u="none" strike="noStrike" cap="none" dirty="0" smtClean="0">
                <a:solidFill>
                  <a:srgbClr val="000000"/>
                </a:solidFill>
                <a:latin typeface="Avenir"/>
                <a:ea typeface="Avenir"/>
                <a:cs typeface="Avenir"/>
                <a:sym typeface="Avenir"/>
              </a:rPr>
              <a:t>Naloxone pouches</a:t>
            </a:r>
            <a:endParaRPr sz="1050" b="0" i="0" u="none" strike="noStrike" cap="none" dirty="0">
              <a:solidFill>
                <a:srgbClr val="000000"/>
              </a:solidFill>
              <a:latin typeface="Arial"/>
              <a:ea typeface="Arial"/>
              <a:cs typeface="Arial"/>
              <a:sym typeface="Arial"/>
            </a:endParaRPr>
          </a:p>
        </p:txBody>
      </p:sp>
      <p:sp>
        <p:nvSpPr>
          <p:cNvPr id="607" name="Google Shape;607;p37"/>
          <p:cNvSpPr txBox="1"/>
          <p:nvPr/>
        </p:nvSpPr>
        <p:spPr>
          <a:xfrm>
            <a:off x="7160393" y="2740462"/>
            <a:ext cx="807718" cy="577041"/>
          </a:xfrm>
          <a:prstGeom prst="rect">
            <a:avLst/>
          </a:prstGeom>
          <a:solidFill>
            <a:schemeClr val="lt1"/>
          </a:solidFill>
          <a:ln w="22225" cap="rnd"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venir"/>
              <a:buNone/>
            </a:pPr>
            <a:r>
              <a:rPr lang="en-US" sz="1050" b="0" i="0" u="none" strike="noStrike" cap="none" dirty="0">
                <a:solidFill>
                  <a:srgbClr val="000000"/>
                </a:solidFill>
                <a:latin typeface="Avenir"/>
                <a:ea typeface="Avenir"/>
                <a:cs typeface="Avenir"/>
                <a:sym typeface="Avenir"/>
              </a:rPr>
              <a:t>Phone charging station</a:t>
            </a:r>
            <a:endParaRPr sz="1050" b="0" i="0" u="none" strike="noStrike" cap="none" dirty="0">
              <a:solidFill>
                <a:srgbClr val="000000"/>
              </a:solidFill>
              <a:latin typeface="Arial"/>
              <a:ea typeface="Arial"/>
              <a:cs typeface="Arial"/>
              <a:sym typeface="Arial"/>
            </a:endParaRPr>
          </a:p>
        </p:txBody>
      </p:sp>
      <p:sp>
        <p:nvSpPr>
          <p:cNvPr id="608" name="Google Shape;608;p37"/>
          <p:cNvSpPr txBox="1"/>
          <p:nvPr/>
        </p:nvSpPr>
        <p:spPr>
          <a:xfrm>
            <a:off x="10713793" y="3674878"/>
            <a:ext cx="669175" cy="261610"/>
          </a:xfrm>
          <a:prstGeom prst="rect">
            <a:avLst/>
          </a:prstGeom>
          <a:solidFill>
            <a:schemeClr val="lt1"/>
          </a:solidFill>
          <a:ln w="22225" cap="rnd"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venir"/>
              <a:buNone/>
            </a:pPr>
            <a:r>
              <a:rPr lang="en-US" sz="1050" b="0" i="0" u="none" strike="noStrike" cap="none" dirty="0">
                <a:solidFill>
                  <a:srgbClr val="000000"/>
                </a:solidFill>
                <a:latin typeface="Avenir"/>
                <a:ea typeface="Avenir"/>
                <a:cs typeface="Avenir"/>
                <a:sym typeface="Avenir"/>
              </a:rPr>
              <a:t>Snacks</a:t>
            </a:r>
            <a:endParaRPr sz="1050" b="0" i="0" u="none" strike="noStrike" cap="none" dirty="0">
              <a:solidFill>
                <a:srgbClr val="000000"/>
              </a:solidFill>
              <a:latin typeface="Arial"/>
              <a:ea typeface="Arial"/>
              <a:cs typeface="Arial"/>
              <a:sym typeface="Arial"/>
            </a:endParaRPr>
          </a:p>
        </p:txBody>
      </p:sp>
      <p:sp>
        <p:nvSpPr>
          <p:cNvPr id="609" name="Google Shape;609;p37"/>
          <p:cNvSpPr txBox="1"/>
          <p:nvPr/>
        </p:nvSpPr>
        <p:spPr>
          <a:xfrm>
            <a:off x="10128018" y="2693092"/>
            <a:ext cx="1294706" cy="261610"/>
          </a:xfrm>
          <a:prstGeom prst="rect">
            <a:avLst/>
          </a:prstGeom>
          <a:solidFill>
            <a:schemeClr val="lt1"/>
          </a:solidFill>
          <a:ln w="22225" cap="rnd"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venir"/>
              <a:buNone/>
            </a:pPr>
            <a:r>
              <a:rPr lang="en-US" sz="1050" b="0" i="0" u="none" strike="noStrike" cap="none" dirty="0" smtClean="0">
                <a:solidFill>
                  <a:srgbClr val="000000"/>
                </a:solidFill>
                <a:latin typeface="Avenir"/>
                <a:ea typeface="Avenir"/>
                <a:cs typeface="Avenir"/>
                <a:sym typeface="Avenir"/>
              </a:rPr>
              <a:t>Safer </a:t>
            </a:r>
            <a:r>
              <a:rPr lang="en-US" sz="1050" b="0" i="0" u="none" strike="noStrike" cap="none" dirty="0">
                <a:solidFill>
                  <a:srgbClr val="000000"/>
                </a:solidFill>
                <a:latin typeface="Avenir"/>
                <a:ea typeface="Avenir"/>
                <a:cs typeface="Avenir"/>
                <a:sym typeface="Avenir"/>
              </a:rPr>
              <a:t>sex supplies</a:t>
            </a:r>
            <a:endParaRPr sz="1050" b="0" i="0" u="none" strike="noStrike" cap="none" dirty="0">
              <a:solidFill>
                <a:srgbClr val="000000"/>
              </a:solidFill>
              <a:latin typeface="Arial"/>
              <a:ea typeface="Arial"/>
              <a:cs typeface="Arial"/>
              <a:sym typeface="Arial"/>
            </a:endParaRPr>
          </a:p>
        </p:txBody>
      </p:sp>
      <p:sp>
        <p:nvSpPr>
          <p:cNvPr id="2" name="Rectangle 1"/>
          <p:cNvSpPr/>
          <p:nvPr/>
        </p:nvSpPr>
        <p:spPr>
          <a:xfrm>
            <a:off x="466762" y="1738450"/>
            <a:ext cx="6339116" cy="3872855"/>
          </a:xfrm>
          <a:prstGeom prst="rect">
            <a:avLst/>
          </a:prstGeom>
        </p:spPr>
        <p:txBody>
          <a:bodyPr wrap="square">
            <a:spAutoFit/>
          </a:bodyPr>
          <a:lstStyle/>
          <a:p>
            <a:pPr marL="228600" lvl="0" indent="-228600">
              <a:buSzPts val="2800"/>
              <a:buChar char="•"/>
            </a:pPr>
            <a:r>
              <a:rPr lang="en-US" sz="2400" dirty="0">
                <a:solidFill>
                  <a:srgbClr val="333333"/>
                </a:solidFill>
              </a:rPr>
              <a:t>Discuss plan for binge </a:t>
            </a:r>
            <a:r>
              <a:rPr lang="en-US" sz="2400" dirty="0" smtClean="0">
                <a:solidFill>
                  <a:srgbClr val="333333"/>
                </a:solidFill>
              </a:rPr>
              <a:t>use:</a:t>
            </a:r>
          </a:p>
          <a:p>
            <a:pPr marL="685800" lvl="1" indent="-228600">
              <a:buSzPts val="2800"/>
              <a:buChar char="•"/>
            </a:pPr>
            <a:r>
              <a:rPr lang="en-US" sz="2000" dirty="0">
                <a:solidFill>
                  <a:srgbClr val="333333"/>
                </a:solidFill>
              </a:rPr>
              <a:t>E</a:t>
            </a:r>
            <a:r>
              <a:rPr lang="en-US" sz="2000" dirty="0" smtClean="0">
                <a:solidFill>
                  <a:srgbClr val="333333"/>
                </a:solidFill>
              </a:rPr>
              <a:t>at</a:t>
            </a:r>
            <a:r>
              <a:rPr lang="en-US" sz="2000" dirty="0">
                <a:solidFill>
                  <a:srgbClr val="333333"/>
                </a:solidFill>
              </a:rPr>
              <a:t>, stay </a:t>
            </a:r>
            <a:r>
              <a:rPr lang="en-US" sz="2000" dirty="0" smtClean="0">
                <a:solidFill>
                  <a:srgbClr val="333333"/>
                </a:solidFill>
              </a:rPr>
              <a:t>hydrated, </a:t>
            </a:r>
            <a:r>
              <a:rPr lang="en-US" sz="2000" dirty="0">
                <a:solidFill>
                  <a:srgbClr val="333333"/>
                </a:solidFill>
              </a:rPr>
              <a:t>and have appropriate supplies including first aid kit and </a:t>
            </a:r>
            <a:r>
              <a:rPr lang="en-US" sz="2000" dirty="0" smtClean="0">
                <a:solidFill>
                  <a:srgbClr val="333333"/>
                </a:solidFill>
              </a:rPr>
              <a:t>condoms/lubricant</a:t>
            </a:r>
            <a:endParaRPr lang="en-US" sz="2000" dirty="0"/>
          </a:p>
          <a:p>
            <a:pPr marL="228600" lvl="0" indent="-228600">
              <a:spcBef>
                <a:spcPts val="1000"/>
              </a:spcBef>
              <a:buSzPts val="2800"/>
              <a:buChar char="•"/>
            </a:pPr>
            <a:r>
              <a:rPr lang="en-US" sz="2400" dirty="0">
                <a:solidFill>
                  <a:srgbClr val="333333"/>
                </a:solidFill>
              </a:rPr>
              <a:t>Wash your hands</a:t>
            </a:r>
            <a:endParaRPr lang="en-US" sz="2400" dirty="0"/>
          </a:p>
          <a:p>
            <a:pPr marL="228600" lvl="0" indent="-228600">
              <a:spcBef>
                <a:spcPts val="1000"/>
              </a:spcBef>
              <a:buSzPts val="2800"/>
              <a:buChar char="•"/>
            </a:pPr>
            <a:r>
              <a:rPr lang="en-US" sz="2400" dirty="0">
                <a:solidFill>
                  <a:srgbClr val="333333"/>
                </a:solidFill>
              </a:rPr>
              <a:t>Take breaks if possible</a:t>
            </a:r>
            <a:endParaRPr lang="en-US" sz="2400" dirty="0"/>
          </a:p>
          <a:p>
            <a:pPr marL="228600" lvl="0" indent="-228600">
              <a:spcBef>
                <a:spcPts val="1000"/>
              </a:spcBef>
              <a:buSzPts val="2800"/>
              <a:buChar char="•"/>
            </a:pPr>
            <a:r>
              <a:rPr lang="en-US" sz="2400" dirty="0">
                <a:solidFill>
                  <a:srgbClr val="222222"/>
                </a:solidFill>
              </a:rPr>
              <a:t>Identify safe space to crash/sleep</a:t>
            </a:r>
          </a:p>
          <a:p>
            <a:pPr marL="228600" lvl="0" indent="-228600">
              <a:spcBef>
                <a:spcPts val="1000"/>
              </a:spcBef>
              <a:buSzPts val="2800"/>
              <a:buChar char="•"/>
            </a:pPr>
            <a:r>
              <a:rPr lang="en-US" sz="2400" dirty="0"/>
              <a:t>Agitation, depression and anxiety are common post stimulant </a:t>
            </a:r>
            <a:r>
              <a:rPr lang="en-US" sz="2400" dirty="0" smtClean="0"/>
              <a:t>use</a:t>
            </a:r>
          </a:p>
          <a:p>
            <a:pPr marL="685800" lvl="1" indent="-228600">
              <a:spcBef>
                <a:spcPts val="1000"/>
              </a:spcBef>
              <a:buSzPts val="2800"/>
              <a:buChar char="•"/>
            </a:pPr>
            <a:r>
              <a:rPr lang="en-US" sz="2000" dirty="0" smtClean="0"/>
              <a:t>connect </a:t>
            </a:r>
            <a:r>
              <a:rPr lang="en-US" sz="2000" dirty="0"/>
              <a:t>patient with a BH provider or local services</a:t>
            </a:r>
          </a:p>
        </p:txBody>
      </p:sp>
      <p:pic>
        <p:nvPicPr>
          <p:cNvPr id="16" name="Google Shape;513;p34" descr="Self-Care for Stressful Times | Library Journal"/>
          <p:cNvPicPr preferRelativeResize="0"/>
          <p:nvPr/>
        </p:nvPicPr>
        <p:blipFill rotWithShape="1">
          <a:blip r:embed="rId4">
            <a:alphaModFix/>
          </a:blip>
          <a:srcRect l="10779" t="36543" r="4672" b="36714"/>
          <a:stretch/>
        </p:blipFill>
        <p:spPr>
          <a:xfrm>
            <a:off x="158483" y="5972719"/>
            <a:ext cx="5089378" cy="766012"/>
          </a:xfrm>
          <a:prstGeom prst="rect">
            <a:avLst/>
          </a:prstGeom>
          <a:noFill/>
          <a:ln>
            <a:noFill/>
          </a:ln>
        </p:spPr>
      </p:pic>
      <p:sp>
        <p:nvSpPr>
          <p:cNvPr id="18" name="Rectangle 17">
            <a:extLst>
              <a:ext uri="{FF2B5EF4-FFF2-40B4-BE49-F238E27FC236}">
                <a16:creationId xmlns:a16="http://schemas.microsoft.com/office/drawing/2014/main" id="{D6176D9A-E9E4-4A42-B575-10791DF63757}"/>
              </a:ext>
            </a:extLst>
          </p:cNvPr>
          <p:cNvSpPr/>
          <p:nvPr/>
        </p:nvSpPr>
        <p:spPr>
          <a:xfrm>
            <a:off x="0" y="-1"/>
            <a:ext cx="12199004" cy="1198099"/>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4" name="TextBox 3"/>
          <p:cNvSpPr txBox="1"/>
          <p:nvPr/>
        </p:nvSpPr>
        <p:spPr>
          <a:xfrm>
            <a:off x="410817" y="269141"/>
            <a:ext cx="11011907" cy="646331"/>
          </a:xfrm>
          <a:prstGeom prst="rect">
            <a:avLst/>
          </a:prstGeom>
          <a:noFill/>
        </p:spPr>
        <p:txBody>
          <a:bodyPr wrap="square" rtlCol="0">
            <a:spAutoFit/>
          </a:bodyPr>
          <a:lstStyle/>
          <a:p>
            <a:pPr algn="ctr"/>
            <a:r>
              <a:rPr lang="en-US" sz="3600" dirty="0" smtClean="0">
                <a:solidFill>
                  <a:schemeClr val="bg1">
                    <a:lumMod val="85000"/>
                  </a:schemeClr>
                </a:solidFill>
              </a:rPr>
              <a:t>Self Care Planning</a:t>
            </a:r>
            <a:endParaRPr lang="en-US" sz="3600" dirty="0">
              <a:solidFill>
                <a:schemeClr val="bg1">
                  <a:lumMod val="85000"/>
                </a:schemeClr>
              </a:solidFill>
            </a:endParaRPr>
          </a:p>
        </p:txBody>
      </p:sp>
    </p:spTree>
    <p:extLst>
      <p:ext uri="{BB962C8B-B14F-4D97-AF65-F5344CB8AC3E}">
        <p14:creationId xmlns:p14="http://schemas.microsoft.com/office/powerpoint/2010/main" val="31665283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6"/>
          <p:cNvSpPr txBox="1">
            <a:spLocks noGrp="1"/>
          </p:cNvSpPr>
          <p:nvPr>
            <p:ph type="title"/>
          </p:nvPr>
        </p:nvSpPr>
        <p:spPr>
          <a:xfrm>
            <a:off x="8290560" y="379465"/>
            <a:ext cx="3370228" cy="1188600"/>
          </a:xfrm>
          <a:prstGeom prst="rect">
            <a:avLst/>
          </a:prstGeom>
          <a:solidFill>
            <a:srgbClr val="FFFFFF"/>
          </a:solidFill>
          <a:ln w="31750" cap="sq" cmpd="sng">
            <a:solidFill>
              <a:srgbClr val="266F8B"/>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1800"/>
              <a:buNone/>
            </a:pPr>
            <a:r>
              <a:rPr lang="en-US"/>
              <a:t>TIP 33</a:t>
            </a:r>
            <a:endParaRPr/>
          </a:p>
        </p:txBody>
      </p:sp>
      <p:pic>
        <p:nvPicPr>
          <p:cNvPr id="603" name="Google Shape;603;p36"/>
          <p:cNvPicPr preferRelativeResize="0"/>
          <p:nvPr/>
        </p:nvPicPr>
        <p:blipFill rotWithShape="1">
          <a:blip r:embed="rId3">
            <a:alphaModFix/>
          </a:blip>
          <a:srcRect/>
          <a:stretch/>
        </p:blipFill>
        <p:spPr>
          <a:xfrm>
            <a:off x="159473" y="0"/>
            <a:ext cx="7989031" cy="6858000"/>
          </a:xfrm>
          <a:prstGeom prst="rect">
            <a:avLst/>
          </a:prstGeom>
          <a:noFill/>
          <a:ln>
            <a:noFill/>
          </a:ln>
        </p:spPr>
      </p:pic>
      <p:sp>
        <p:nvSpPr>
          <p:cNvPr id="604" name="Google Shape;604;p36"/>
          <p:cNvSpPr txBox="1"/>
          <p:nvPr/>
        </p:nvSpPr>
        <p:spPr>
          <a:xfrm>
            <a:off x="8638913" y="3326675"/>
            <a:ext cx="302187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sng" strike="noStrike" cap="none">
                <a:solidFill>
                  <a:srgbClr val="000000"/>
                </a:solidFill>
                <a:latin typeface="Arial"/>
                <a:ea typeface="Arial"/>
                <a:cs typeface="Arial"/>
                <a:sym typeface="Aria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TIP 33-SAMHSA</a:t>
            </a:r>
            <a:endParaRPr sz="3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37175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248636"/>
            <a:ext cx="10363200" cy="1143000"/>
          </a:xfrm>
        </p:spPr>
        <p:txBody>
          <a:bodyPr>
            <a:normAutofit/>
          </a:bodyPr>
          <a:lstStyle/>
          <a:p>
            <a:pPr eaLnBrk="1" hangingPunct="1">
              <a:defRPr/>
            </a:pPr>
            <a:r>
              <a:rPr lang="en-US" sz="4800" b="1" dirty="0" smtClean="0">
                <a:solidFill>
                  <a:schemeClr val="bg1">
                    <a:lumMod val="85000"/>
                  </a:schemeClr>
                </a:solidFill>
                <a:cs typeface="+mj-cs"/>
              </a:rPr>
              <a:t>Basics of Cocaine &amp; Methamphetamine</a:t>
            </a:r>
            <a:endParaRPr lang="en-US" sz="4800" b="1" dirty="0">
              <a:solidFill>
                <a:schemeClr val="bg1">
                  <a:lumMod val="85000"/>
                </a:schemeClr>
              </a:solidFill>
              <a:cs typeface="+mj-cs"/>
            </a:endParaRPr>
          </a:p>
        </p:txBody>
      </p:sp>
    </p:spTree>
    <p:custDataLst>
      <p:tags r:id="rId1"/>
    </p:custDataLst>
    <p:extLst>
      <p:ext uri="{BB962C8B-B14F-4D97-AF65-F5344CB8AC3E}">
        <p14:creationId xmlns:p14="http://schemas.microsoft.com/office/powerpoint/2010/main" val="4172469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491535" y="1171308"/>
            <a:ext cx="7962330" cy="4735634"/>
          </a:xfrm>
        </p:spPr>
        <p:txBody>
          <a:bodyPr>
            <a:normAutofit fontScale="70000" lnSpcReduction="20000"/>
          </a:bodyPr>
          <a:lstStyle/>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Derivative: </a:t>
            </a:r>
            <a:r>
              <a:rPr lang="en-US" sz="2400" dirty="0" err="1">
                <a:cs typeface="Arial" panose="020B0604020202020204" pitchFamily="34" charset="0"/>
              </a:rPr>
              <a:t>erythroxylum</a:t>
            </a:r>
            <a:r>
              <a:rPr lang="en-US" sz="2400" dirty="0">
                <a:cs typeface="Arial" panose="020B0604020202020204" pitchFamily="34" charset="0"/>
              </a:rPr>
              <a:t> c</a:t>
            </a:r>
            <a:r>
              <a:rPr lang="en-US" sz="2400" dirty="0">
                <a:solidFill>
                  <a:srgbClr val="000000"/>
                </a:solidFill>
                <a:cs typeface="Arial" panose="020B0604020202020204" pitchFamily="34" charset="0"/>
                <a:sym typeface="Arial"/>
              </a:rPr>
              <a:t>oca leaves in Andes</a:t>
            </a:r>
          </a:p>
          <a:p>
            <a:pPr marL="0" lvl="0" indent="0">
              <a:lnSpc>
                <a:spcPct val="100000"/>
              </a:lnSpc>
              <a:spcBef>
                <a:spcPts val="0"/>
              </a:spcBef>
              <a:buClr>
                <a:srgbClr val="000000"/>
              </a:buClr>
              <a:buSzPts val="2400"/>
              <a:buNone/>
            </a:pPr>
            <a:endParaRPr lang="en-US" sz="2400" b="1" dirty="0">
              <a:cs typeface="Arial" panose="020B0604020202020204" pitchFamily="34" charset="0"/>
            </a:endParaRPr>
          </a:p>
          <a:p>
            <a:pPr marL="0" lvl="0" indent="0">
              <a:lnSpc>
                <a:spcPct val="100000"/>
              </a:lnSpc>
              <a:spcBef>
                <a:spcPts val="0"/>
              </a:spcBef>
              <a:buClr>
                <a:srgbClr val="000000"/>
              </a:buClr>
              <a:buSzPts val="2400"/>
              <a:buNone/>
            </a:pPr>
            <a:r>
              <a:rPr lang="en-US" sz="2400" b="1" dirty="0">
                <a:cs typeface="Arial" panose="020B0604020202020204" pitchFamily="34" charset="0"/>
              </a:rPr>
              <a:t>History of Use: </a:t>
            </a:r>
          </a:p>
          <a:p>
            <a:pPr marL="0" lvl="0" indent="0">
              <a:lnSpc>
                <a:spcPct val="100000"/>
              </a:lnSpc>
              <a:spcBef>
                <a:spcPts val="0"/>
              </a:spcBef>
              <a:buClr>
                <a:srgbClr val="000000"/>
              </a:buClr>
              <a:buSzPts val="2400"/>
              <a:buNone/>
            </a:pPr>
            <a:r>
              <a:rPr lang="en-US" sz="2400" dirty="0">
                <a:cs typeface="Arial" panose="020B0604020202020204" pitchFamily="34" charset="0"/>
              </a:rPr>
              <a:t>Used in medicines and beverages until early 1900s</a:t>
            </a:r>
          </a:p>
          <a:p>
            <a:pPr marL="0" indent="0">
              <a:lnSpc>
                <a:spcPct val="120000"/>
              </a:lnSpc>
              <a:spcBef>
                <a:spcPts val="0"/>
              </a:spcBef>
              <a:buNone/>
            </a:pPr>
            <a:endParaRPr lang="en-US" sz="2400" dirty="0" smtClean="0">
              <a:cs typeface="Arial" panose="020B0604020202020204" pitchFamily="34" charset="0"/>
            </a:endParaRPr>
          </a:p>
          <a:p>
            <a:pPr marL="0" indent="0">
              <a:lnSpc>
                <a:spcPct val="120000"/>
              </a:lnSpc>
              <a:spcBef>
                <a:spcPts val="0"/>
              </a:spcBef>
              <a:buNone/>
            </a:pPr>
            <a:r>
              <a:rPr lang="en-US" sz="2400" b="1" dirty="0" smtClean="0">
                <a:cs typeface="Arial" panose="020B0604020202020204" pitchFamily="34" charset="0"/>
              </a:rPr>
              <a:t>Street </a:t>
            </a:r>
            <a:r>
              <a:rPr lang="en-US" sz="2400" b="1" dirty="0">
                <a:cs typeface="Arial" panose="020B0604020202020204" pitchFamily="34" charset="0"/>
              </a:rPr>
              <a:t>preparations </a:t>
            </a:r>
            <a:r>
              <a:rPr lang="en-US" sz="2400" dirty="0">
                <a:cs typeface="Arial" panose="020B0604020202020204" pitchFamily="34" charset="0"/>
              </a:rPr>
              <a:t>10-50% cocaine </a:t>
            </a:r>
            <a:endParaRPr lang="en-US" sz="2400" dirty="0" smtClean="0">
              <a:cs typeface="Arial" panose="020B0604020202020204" pitchFamily="34" charset="0"/>
            </a:endParaRPr>
          </a:p>
          <a:p>
            <a:pPr marL="0" indent="0">
              <a:lnSpc>
                <a:spcPct val="120000"/>
              </a:lnSpc>
              <a:spcBef>
                <a:spcPts val="0"/>
              </a:spcBef>
              <a:buNone/>
            </a:pPr>
            <a:r>
              <a:rPr lang="en-US" sz="2400" dirty="0" smtClean="0">
                <a:cs typeface="Arial" panose="020B0604020202020204" pitchFamily="34" charset="0"/>
              </a:rPr>
              <a:t>Hydrochloride </a:t>
            </a:r>
            <a:r>
              <a:rPr lang="en-US" sz="2400" dirty="0">
                <a:cs typeface="Arial" panose="020B0604020202020204" pitchFamily="34" charset="0"/>
              </a:rPr>
              <a:t>powder is sniffed or injected; </a:t>
            </a:r>
            <a:r>
              <a:rPr lang="en-US" sz="2400" i="1" dirty="0">
                <a:cs typeface="Arial" panose="020B0604020202020204" pitchFamily="34" charset="0"/>
              </a:rPr>
              <a:t>Blow, Snow, Powder</a:t>
            </a:r>
            <a:endParaRPr lang="en-US" sz="2400" dirty="0">
              <a:cs typeface="Arial" panose="020B0604020202020204" pitchFamily="34" charset="0"/>
            </a:endParaRPr>
          </a:p>
          <a:p>
            <a:pPr marL="0" indent="0">
              <a:lnSpc>
                <a:spcPct val="120000"/>
              </a:lnSpc>
              <a:spcBef>
                <a:spcPts val="0"/>
              </a:spcBef>
              <a:buNone/>
            </a:pPr>
            <a:r>
              <a:rPr lang="en-US" sz="2400" dirty="0">
                <a:cs typeface="Arial" panose="020B0604020202020204" pitchFamily="34" charset="0"/>
              </a:rPr>
              <a:t>Alkaline rocks (aka crack) are smoked; </a:t>
            </a:r>
            <a:r>
              <a:rPr lang="en-US" sz="2400" i="1" dirty="0">
                <a:cs typeface="Arial" panose="020B0604020202020204" pitchFamily="34" charset="0"/>
              </a:rPr>
              <a:t>Crack, Rock, </a:t>
            </a:r>
            <a:r>
              <a:rPr lang="en-US" sz="2400" i="1" dirty="0" smtClean="0">
                <a:cs typeface="Arial" panose="020B0604020202020204" pitchFamily="34" charset="0"/>
              </a:rPr>
              <a:t>Base</a:t>
            </a:r>
            <a:endParaRPr lang="en-US" sz="2400" i="1" dirty="0">
              <a:cs typeface="Arial" panose="020B0604020202020204" pitchFamily="34" charset="0"/>
            </a:endParaRPr>
          </a:p>
          <a:p>
            <a:pPr marL="285750" indent="-285750">
              <a:lnSpc>
                <a:spcPct val="120000"/>
              </a:lnSpc>
              <a:spcBef>
                <a:spcPts val="0"/>
              </a:spcBef>
            </a:pPr>
            <a:endParaRPr lang="en-US" sz="2400" b="1"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Routes of Use</a:t>
            </a:r>
            <a:r>
              <a:rPr lang="en-US" sz="2400" dirty="0">
                <a:solidFill>
                  <a:srgbClr val="000000"/>
                </a:solidFill>
                <a:cs typeface="Arial" panose="020B0604020202020204" pitchFamily="34" charset="0"/>
                <a:sym typeface="Arial"/>
              </a:rPr>
              <a:t>: Intranasal, Intravenous, smoked/inhalation</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Metabolized</a:t>
            </a:r>
            <a:r>
              <a:rPr lang="en-US" sz="2400" dirty="0">
                <a:solidFill>
                  <a:srgbClr val="000000"/>
                </a:solidFill>
                <a:cs typeface="Arial" panose="020B0604020202020204" pitchFamily="34" charset="0"/>
                <a:sym typeface="Arial"/>
              </a:rPr>
              <a:t>: Rapidly absorbed, metabolized (liver), and excreted in the urine. </a:t>
            </a:r>
            <a:r>
              <a:rPr lang="en-US" sz="2400" dirty="0" err="1">
                <a:solidFill>
                  <a:srgbClr val="000000"/>
                </a:solidFill>
                <a:cs typeface="Arial" panose="020B0604020202020204" pitchFamily="34" charset="0"/>
                <a:sym typeface="Arial"/>
              </a:rPr>
              <a:t>Benzoylecgonine</a:t>
            </a:r>
            <a:r>
              <a:rPr lang="en-US" sz="2400" dirty="0">
                <a:solidFill>
                  <a:srgbClr val="000000"/>
                </a:solidFill>
                <a:cs typeface="Arial" panose="020B0604020202020204" pitchFamily="34" charset="0"/>
                <a:sym typeface="Arial"/>
              </a:rPr>
              <a:t> = metabolite</a:t>
            </a:r>
            <a:endParaRPr lang="en-US" sz="2400" dirty="0">
              <a:cs typeface="Arial" panose="020B0604020202020204" pitchFamily="34" charset="0"/>
            </a:endParaRP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i="1" dirty="0">
                <a:solidFill>
                  <a:srgbClr val="000000"/>
                </a:solidFill>
                <a:cs typeface="Arial" panose="020B0604020202020204" pitchFamily="34" charset="0"/>
                <a:sym typeface="Arial"/>
              </a:rPr>
              <a:t>*Prevents the reuptake of dopamine*</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Half-Life</a:t>
            </a:r>
            <a:r>
              <a:rPr lang="en-US" sz="2400" dirty="0">
                <a:solidFill>
                  <a:srgbClr val="000000"/>
                </a:solidFill>
                <a:cs typeface="Arial" panose="020B0604020202020204" pitchFamily="34" charset="0"/>
                <a:sym typeface="Arial"/>
              </a:rPr>
              <a:t>: </a:t>
            </a:r>
            <a:r>
              <a:rPr lang="en-US" sz="2400" dirty="0">
                <a:cs typeface="Arial" panose="020B0604020202020204" pitchFamily="34" charset="0"/>
              </a:rPr>
              <a:t>IV 20-60 min, IN 60-90 min, smoked 5-15 min</a:t>
            </a:r>
          </a:p>
          <a:p>
            <a:pPr marL="0" lvl="0" indent="0">
              <a:lnSpc>
                <a:spcPct val="100000"/>
              </a:lnSpc>
              <a:spcBef>
                <a:spcPts val="0"/>
              </a:spcBef>
              <a:buClr>
                <a:srgbClr val="000000"/>
              </a:buClr>
              <a:buSzPts val="2400"/>
              <a:buNone/>
            </a:pPr>
            <a:r>
              <a:rPr lang="en-US" sz="2400" dirty="0">
                <a:solidFill>
                  <a:srgbClr val="000000"/>
                </a:solidFill>
                <a:cs typeface="Arial" panose="020B0604020202020204" pitchFamily="34" charset="0"/>
                <a:sym typeface="Arial"/>
              </a:rPr>
              <a:t>IN slower onset and prolonged action v. IV or smoked. </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spcBef>
                <a:spcPts val="0"/>
              </a:spcBef>
              <a:buSzPts val="2400"/>
              <a:buNone/>
            </a:pPr>
            <a:r>
              <a:rPr lang="en-US" sz="2400" b="1" dirty="0">
                <a:solidFill>
                  <a:srgbClr val="000000"/>
                </a:solidFill>
                <a:cs typeface="Arial" panose="020B0604020202020204" pitchFamily="34" charset="0"/>
                <a:sym typeface="Arial"/>
              </a:rPr>
              <a:t>Acute Medical Risks</a:t>
            </a:r>
            <a:r>
              <a:rPr lang="en-US" sz="2400" dirty="0">
                <a:solidFill>
                  <a:srgbClr val="000000"/>
                </a:solidFill>
                <a:cs typeface="Arial" panose="020B0604020202020204" pitchFamily="34" charset="0"/>
                <a:sym typeface="Arial"/>
              </a:rPr>
              <a:t>: </a:t>
            </a:r>
            <a:r>
              <a:rPr lang="en-US" sz="2400" dirty="0">
                <a:cs typeface="Arial" panose="020B0604020202020204" pitchFamily="34" charset="0"/>
              </a:rPr>
              <a:t>myocardial infarction, arrhythmia, heart failure</a:t>
            </a:r>
            <a:r>
              <a:rPr lang="en-US" sz="2400" dirty="0">
                <a:solidFill>
                  <a:srgbClr val="000000"/>
                </a:solidFill>
                <a:cs typeface="Arial" panose="020B0604020202020204" pitchFamily="34" charset="0"/>
                <a:sym typeface="Arial"/>
              </a:rPr>
              <a:t>, hyperthermia, rhabdomyolysis, acute kidney injury, psychosis, death</a:t>
            </a: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4839" y="1206953"/>
            <a:ext cx="1363514"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150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9670" y="1171308"/>
            <a:ext cx="213753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1" descr="Screen Shot 2014-04-28 at 6.38.25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3385" y="2798284"/>
            <a:ext cx="2173815" cy="2911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smtClean="0">
                <a:solidFill>
                  <a:schemeClr val="bg1">
                    <a:lumMod val="85000"/>
                  </a:schemeClr>
                </a:solidFill>
              </a:rPr>
              <a:t>Overview: Cocaine</a:t>
            </a:r>
            <a:endParaRPr lang="en-US" altLang="en-US" sz="4000" dirty="0">
              <a:solidFill>
                <a:schemeClr val="bg1">
                  <a:lumMod val="85000"/>
                </a:schemeClr>
              </a:solidFill>
            </a:endParaRPr>
          </a:p>
        </p:txBody>
      </p:sp>
    </p:spTree>
    <p:custDataLst>
      <p:tags r:id="rId1"/>
    </p:custDataLst>
    <p:extLst>
      <p:ext uri="{BB962C8B-B14F-4D97-AF65-F5344CB8AC3E}">
        <p14:creationId xmlns:p14="http://schemas.microsoft.com/office/powerpoint/2010/main" val="6470155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91535" y="1397624"/>
            <a:ext cx="8682107" cy="4967715"/>
          </a:xfrm>
        </p:spPr>
        <p:txBody>
          <a:bodyPr>
            <a:normAutofit fontScale="85000" lnSpcReduction="20000"/>
          </a:bodyPr>
          <a:lstStyle/>
          <a:p>
            <a:pPr marL="0" lvl="0" indent="0">
              <a:buSzPts val="2400"/>
              <a:buNone/>
            </a:pPr>
            <a:r>
              <a:rPr lang="en-US" sz="2400" b="1" dirty="0">
                <a:cs typeface="Arial" panose="020B0604020202020204" pitchFamily="34" charset="0"/>
              </a:rPr>
              <a:t>Derivative: </a:t>
            </a:r>
            <a:r>
              <a:rPr lang="en-US" sz="2400" dirty="0">
                <a:cs typeface="Arial" panose="020B0604020202020204" pitchFamily="34" charset="0"/>
              </a:rPr>
              <a:t>lab derived from ephedrine components</a:t>
            </a:r>
            <a:endParaRPr lang="en-US" sz="2400" b="1" dirty="0">
              <a:cs typeface="Arial" panose="020B0604020202020204" pitchFamily="34" charset="0"/>
            </a:endParaRPr>
          </a:p>
          <a:p>
            <a:pPr marL="0" indent="0">
              <a:buSzPts val="2400"/>
              <a:buNone/>
            </a:pPr>
            <a:r>
              <a:rPr lang="en-US" sz="2400" i="1" dirty="0">
                <a:cs typeface="Arial" panose="020B0604020202020204" pitchFamily="34" charset="0"/>
              </a:rPr>
              <a:t>Tina, Speed, Crystal, Crank, Ice, Meth</a:t>
            </a:r>
          </a:p>
          <a:p>
            <a:pPr marL="0" indent="0">
              <a:lnSpc>
                <a:spcPct val="105000"/>
              </a:lnSpc>
              <a:buNone/>
              <a:defRPr/>
            </a:pPr>
            <a:r>
              <a:rPr lang="en-US" sz="2400" b="1" dirty="0" smtClean="0">
                <a:cs typeface="Arial" panose="020B0604020202020204" pitchFamily="34" charset="0"/>
              </a:rPr>
              <a:t>History </a:t>
            </a:r>
            <a:r>
              <a:rPr lang="en-US" sz="2400" b="1" dirty="0">
                <a:cs typeface="Arial" panose="020B0604020202020204" pitchFamily="34" charset="0"/>
              </a:rPr>
              <a:t>of Use: </a:t>
            </a:r>
            <a:r>
              <a:rPr lang="en-US" sz="2400" dirty="0">
                <a:cs typeface="Arial" panose="020B0604020202020204" pitchFamily="34" charset="0"/>
              </a:rPr>
              <a:t>1893 methamphetamine first synthesized in Japan as decongestant</a:t>
            </a:r>
          </a:p>
          <a:p>
            <a:pPr marL="0" lvl="0" indent="0">
              <a:lnSpc>
                <a:spcPct val="100000"/>
              </a:lnSpc>
              <a:spcBef>
                <a:spcPts val="0"/>
              </a:spcBef>
              <a:buClr>
                <a:srgbClr val="000000"/>
              </a:buClr>
              <a:buSzPts val="2400"/>
              <a:buNone/>
            </a:pPr>
            <a:endParaRPr lang="en-US" sz="2400" b="1"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Route of Use</a:t>
            </a:r>
            <a:r>
              <a:rPr lang="en-US" sz="2400" dirty="0">
                <a:solidFill>
                  <a:srgbClr val="000000"/>
                </a:solidFill>
                <a:cs typeface="Arial" panose="020B0604020202020204" pitchFamily="34" charset="0"/>
                <a:sym typeface="Arial"/>
              </a:rPr>
              <a:t>: Inhalational, Intranasal, </a:t>
            </a:r>
            <a:r>
              <a:rPr lang="en-US" sz="2400" dirty="0" err="1">
                <a:solidFill>
                  <a:srgbClr val="000000"/>
                </a:solidFill>
                <a:cs typeface="Arial" panose="020B0604020202020204" pitchFamily="34" charset="0"/>
                <a:sym typeface="Arial"/>
              </a:rPr>
              <a:t>Intrarectal</a:t>
            </a:r>
            <a:r>
              <a:rPr lang="en-US" sz="2400" dirty="0">
                <a:solidFill>
                  <a:srgbClr val="000000"/>
                </a:solidFill>
                <a:cs typeface="Arial" panose="020B0604020202020204" pitchFamily="34" charset="0"/>
                <a:sym typeface="Arial"/>
              </a:rPr>
              <a:t>, Intravenous</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Metabolized</a:t>
            </a:r>
            <a:r>
              <a:rPr lang="en-US" sz="2400" dirty="0">
                <a:solidFill>
                  <a:srgbClr val="000000"/>
                </a:solidFill>
                <a:cs typeface="Arial" panose="020B0604020202020204" pitchFamily="34" charset="0"/>
                <a:sym typeface="Arial"/>
              </a:rPr>
              <a:t>: Renal and hepatic clearance, highly </a:t>
            </a:r>
            <a:r>
              <a:rPr lang="en-US" sz="2400" dirty="0">
                <a:cs typeface="Arial" panose="020B0604020202020204" pitchFamily="34" charset="0"/>
              </a:rPr>
              <a:t>bioavailable, slowly metabolized</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dirty="0">
                <a:solidFill>
                  <a:srgbClr val="000000"/>
                </a:solidFill>
                <a:cs typeface="Arial" panose="020B0604020202020204" pitchFamily="34" charset="0"/>
                <a:sym typeface="Arial"/>
              </a:rPr>
              <a:t>*</a:t>
            </a:r>
            <a:r>
              <a:rPr lang="en-US" sz="2400" i="1" dirty="0">
                <a:solidFill>
                  <a:srgbClr val="000000"/>
                </a:solidFill>
                <a:cs typeface="Arial" panose="020B0604020202020204" pitchFamily="34" charset="0"/>
                <a:sym typeface="Arial"/>
              </a:rPr>
              <a:t>Increases dopamine in synaptic terminal </a:t>
            </a:r>
            <a:r>
              <a:rPr lang="en-US" sz="2400" b="1" i="1" u="sng" dirty="0">
                <a:solidFill>
                  <a:srgbClr val="000000"/>
                </a:solidFill>
                <a:cs typeface="Arial" panose="020B0604020202020204" pitchFamily="34" charset="0"/>
                <a:sym typeface="Arial"/>
              </a:rPr>
              <a:t>AND</a:t>
            </a:r>
            <a:r>
              <a:rPr lang="en-US" sz="2400" i="1" dirty="0">
                <a:solidFill>
                  <a:srgbClr val="000000"/>
                </a:solidFill>
                <a:cs typeface="Arial" panose="020B0604020202020204" pitchFamily="34" charset="0"/>
                <a:sym typeface="Arial"/>
              </a:rPr>
              <a:t> prevents its reabsorption* </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lvl="0" indent="0">
              <a:lnSpc>
                <a:spcPct val="100000"/>
              </a:lnSpc>
              <a:spcBef>
                <a:spcPts val="0"/>
              </a:spcBef>
              <a:buClr>
                <a:srgbClr val="000000"/>
              </a:buClr>
              <a:buSzPts val="2400"/>
              <a:buNone/>
            </a:pPr>
            <a:r>
              <a:rPr lang="en-US" sz="2400" b="1" dirty="0">
                <a:solidFill>
                  <a:srgbClr val="000000"/>
                </a:solidFill>
                <a:cs typeface="Arial" panose="020B0604020202020204" pitchFamily="34" charset="0"/>
                <a:sym typeface="Arial"/>
              </a:rPr>
              <a:t>Half-Life</a:t>
            </a:r>
            <a:r>
              <a:rPr lang="en-US" sz="2400" dirty="0">
                <a:solidFill>
                  <a:srgbClr val="000000"/>
                </a:solidFill>
                <a:cs typeface="Arial" panose="020B0604020202020204" pitchFamily="34" charset="0"/>
                <a:sym typeface="Arial"/>
              </a:rPr>
              <a:t>: Peaks ~2-4 hours after use</a:t>
            </a:r>
          </a:p>
          <a:p>
            <a:pPr marL="0" lvl="0" indent="0">
              <a:lnSpc>
                <a:spcPct val="100000"/>
              </a:lnSpc>
              <a:spcBef>
                <a:spcPts val="0"/>
              </a:spcBef>
              <a:buClr>
                <a:srgbClr val="000000"/>
              </a:buClr>
              <a:buSzPts val="2400"/>
              <a:buNone/>
            </a:pPr>
            <a:r>
              <a:rPr lang="en-US" sz="2400" dirty="0">
                <a:solidFill>
                  <a:srgbClr val="000000"/>
                </a:solidFill>
                <a:cs typeface="Arial" panose="020B0604020202020204" pitchFamily="34" charset="0"/>
                <a:sym typeface="Arial"/>
              </a:rPr>
              <a:t>Long ½ </a:t>
            </a:r>
            <a:r>
              <a:rPr lang="en-US" sz="2400" dirty="0">
                <a:cs typeface="Arial" panose="020B0604020202020204" pitchFamily="34" charset="0"/>
              </a:rPr>
              <a:t>life, between 10-12</a:t>
            </a:r>
            <a:r>
              <a:rPr lang="en-US" sz="2400" dirty="0">
                <a:solidFill>
                  <a:srgbClr val="000000"/>
                </a:solidFill>
                <a:cs typeface="Arial" panose="020B0604020202020204" pitchFamily="34" charset="0"/>
                <a:sym typeface="Arial"/>
              </a:rPr>
              <a:t> hours, independent of route of use</a:t>
            </a:r>
          </a:p>
          <a:p>
            <a:pPr marL="0" lvl="0" indent="0">
              <a:lnSpc>
                <a:spcPct val="100000"/>
              </a:lnSpc>
              <a:spcBef>
                <a:spcPts val="0"/>
              </a:spcBef>
              <a:buClr>
                <a:srgbClr val="000000"/>
              </a:buClr>
              <a:buSzPts val="2400"/>
              <a:buNone/>
            </a:pPr>
            <a:endParaRPr lang="en-US" sz="2400" dirty="0">
              <a:solidFill>
                <a:srgbClr val="000000"/>
              </a:solidFill>
              <a:cs typeface="Arial" panose="020B0604020202020204" pitchFamily="34" charset="0"/>
              <a:sym typeface="Arial"/>
            </a:endParaRPr>
          </a:p>
          <a:p>
            <a:pPr marL="0" indent="0">
              <a:buSzPts val="2400"/>
              <a:buNone/>
            </a:pPr>
            <a:r>
              <a:rPr lang="en-US" sz="2400" b="1" dirty="0">
                <a:cs typeface="Arial" panose="020B0604020202020204" pitchFamily="34" charset="0"/>
              </a:rPr>
              <a:t>Acute Medical </a:t>
            </a:r>
            <a:r>
              <a:rPr lang="en-US" sz="2400" b="1" dirty="0">
                <a:solidFill>
                  <a:srgbClr val="000000"/>
                </a:solidFill>
                <a:cs typeface="Arial" panose="020B0604020202020204" pitchFamily="34" charset="0"/>
                <a:sym typeface="Arial"/>
              </a:rPr>
              <a:t>Risks</a:t>
            </a:r>
            <a:r>
              <a:rPr lang="en-US" sz="2400" dirty="0">
                <a:solidFill>
                  <a:srgbClr val="000000"/>
                </a:solidFill>
                <a:cs typeface="Arial" panose="020B0604020202020204" pitchFamily="34" charset="0"/>
                <a:sym typeface="Arial"/>
              </a:rPr>
              <a:t>: </a:t>
            </a:r>
            <a:r>
              <a:rPr lang="en-US" sz="2400" dirty="0">
                <a:cs typeface="Arial" panose="020B0604020202020204" pitchFamily="34" charset="0"/>
              </a:rPr>
              <a:t>myocardial infarction, arrhythmia, heart failure, hyperthermia, rhabdomyolysis, acute kidney injury, psychosis (neurotoxicity), death</a:t>
            </a:r>
          </a:p>
        </p:txBody>
      </p:sp>
      <p:pic>
        <p:nvPicPr>
          <p:cNvPr id="22531" name="Picture 4" descr="Desoxyn ta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9530" y="4109998"/>
            <a:ext cx="2212137" cy="130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5" name="Text Box 5"/>
          <p:cNvSpPr txBox="1">
            <a:spLocks noChangeArrowheads="1"/>
          </p:cNvSpPr>
          <p:nvPr/>
        </p:nvSpPr>
        <p:spPr bwMode="auto">
          <a:xfrm>
            <a:off x="7187596" y="6415515"/>
            <a:ext cx="2641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err="1">
                <a:latin typeface="Arial" charset="0"/>
                <a:cs typeface="+mn-cs"/>
              </a:rPr>
              <a:t>Lineberry</a:t>
            </a:r>
            <a:r>
              <a:rPr lang="en-US" sz="1400" dirty="0">
                <a:latin typeface="Arial" charset="0"/>
                <a:cs typeface="+mn-cs"/>
              </a:rPr>
              <a:t> 2006</a:t>
            </a:r>
          </a:p>
        </p:txBody>
      </p:sp>
      <p:pic>
        <p:nvPicPr>
          <p:cNvPr id="22533" name="Picture 6" descr="methamphetamin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9530" y="1397624"/>
            <a:ext cx="2212137" cy="1489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8"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smtClean="0">
                <a:solidFill>
                  <a:schemeClr val="bg1">
                    <a:lumMod val="85000"/>
                  </a:schemeClr>
                </a:solidFill>
              </a:rPr>
              <a:t>Overview: (Meth)amphetamine</a:t>
            </a:r>
            <a:endParaRPr lang="en-US" altLang="en-US" sz="4000" dirty="0">
              <a:solidFill>
                <a:schemeClr val="bg1">
                  <a:lumMod val="85000"/>
                </a:schemeClr>
              </a:solidFill>
            </a:endParaRPr>
          </a:p>
        </p:txBody>
      </p:sp>
    </p:spTree>
    <p:custDataLst>
      <p:tags r:id="rId1"/>
    </p:custDataLst>
    <p:extLst>
      <p:ext uri="{BB962C8B-B14F-4D97-AF65-F5344CB8AC3E}">
        <p14:creationId xmlns:p14="http://schemas.microsoft.com/office/powerpoint/2010/main" val="326213527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76D9A-E9E4-4A42-B575-10791DF63757}"/>
              </a:ext>
            </a:extLst>
          </p:cNvPr>
          <p:cNvSpPr/>
          <p:nvPr/>
        </p:nvSpPr>
        <p:spPr>
          <a:xfrm>
            <a:off x="0" y="2221936"/>
            <a:ext cx="12199004" cy="1589900"/>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2290" name="Rectangle 2"/>
          <p:cNvSpPr>
            <a:spLocks noGrp="1" noChangeArrowheads="1"/>
          </p:cNvSpPr>
          <p:nvPr>
            <p:ph type="ctrTitle"/>
          </p:nvPr>
        </p:nvSpPr>
        <p:spPr>
          <a:xfrm>
            <a:off x="917902" y="2367910"/>
            <a:ext cx="10363200" cy="1143000"/>
          </a:xfrm>
        </p:spPr>
        <p:txBody>
          <a:bodyPr/>
          <a:lstStyle/>
          <a:p>
            <a:pPr eaLnBrk="1" hangingPunct="1">
              <a:defRPr/>
            </a:pPr>
            <a:r>
              <a:rPr lang="en-US" b="1" dirty="0" smtClean="0">
                <a:solidFill>
                  <a:schemeClr val="bg1">
                    <a:lumMod val="85000"/>
                  </a:schemeClr>
                </a:solidFill>
                <a:cs typeface="+mj-cs"/>
              </a:rPr>
              <a:t>Epidemiology</a:t>
            </a:r>
            <a:endParaRPr lang="en-US" b="1" dirty="0">
              <a:solidFill>
                <a:schemeClr val="bg1">
                  <a:lumMod val="85000"/>
                </a:schemeClr>
              </a:solidFill>
              <a:cs typeface="+mj-cs"/>
            </a:endParaRPr>
          </a:p>
        </p:txBody>
      </p:sp>
    </p:spTree>
    <p:custDataLst>
      <p:tags r:id="rId1"/>
    </p:custDataLst>
    <p:extLst>
      <p:ext uri="{BB962C8B-B14F-4D97-AF65-F5344CB8AC3E}">
        <p14:creationId xmlns:p14="http://schemas.microsoft.com/office/powerpoint/2010/main" val="3611958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300BE7D-DD4C-1B41-8FEA-D303CFB3436A}"/>
              </a:ext>
            </a:extLst>
          </p:cNvPr>
          <p:cNvSpPr/>
          <p:nvPr/>
        </p:nvSpPr>
        <p:spPr>
          <a:xfrm>
            <a:off x="2390306" y="6446192"/>
            <a:ext cx="7251729" cy="369332"/>
          </a:xfrm>
          <a:prstGeom prst="rect">
            <a:avLst/>
          </a:prstGeom>
        </p:spPr>
        <p:txBody>
          <a:bodyPr wrap="none">
            <a:spAutoFit/>
          </a:bodyPr>
          <a:lstStyle/>
          <a:p>
            <a:r>
              <a:rPr lang="en-US" dirty="0"/>
              <a:t>https://nida.nih.gov/research-topics/trends-statistics/overdose-death-rates</a:t>
            </a:r>
          </a:p>
        </p:txBody>
      </p:sp>
      <p:sp>
        <p:nvSpPr>
          <p:cNvPr id="5" name="Rectangle 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6" name="Title 7">
            <a:extLst>
              <a:ext uri="{FF2B5EF4-FFF2-40B4-BE49-F238E27FC236}">
                <a16:creationId xmlns:a16="http://schemas.microsoft.com/office/drawing/2014/main" id="{76B01B97-D91B-5247-B01B-C16C37CCBD3F}"/>
              </a:ext>
            </a:extLst>
          </p:cNvPr>
          <p:cNvSpPr txBox="1">
            <a:spLocks/>
          </p:cNvSpPr>
          <p:nvPr/>
        </p:nvSpPr>
        <p:spPr>
          <a:xfrm>
            <a:off x="696686" y="304800"/>
            <a:ext cx="10638971" cy="3483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chemeClr val="bg1">
                    <a:lumMod val="85000"/>
                  </a:schemeClr>
                </a:solidFill>
              </a:rPr>
              <a:t>Stimulant-involved overdose deaths surging with opioids</a:t>
            </a:r>
          </a:p>
        </p:txBody>
      </p:sp>
      <p:pic>
        <p:nvPicPr>
          <p:cNvPr id="4" name="Picture 3"/>
          <p:cNvPicPr>
            <a:picLocks noChangeAspect="1"/>
          </p:cNvPicPr>
          <p:nvPr/>
        </p:nvPicPr>
        <p:blipFill>
          <a:blip r:embed="rId4"/>
          <a:stretch>
            <a:fillRect/>
          </a:stretch>
        </p:blipFill>
        <p:spPr>
          <a:xfrm>
            <a:off x="6220011" y="1495570"/>
            <a:ext cx="5694871" cy="4152876"/>
          </a:xfrm>
          <a:prstGeom prst="rect">
            <a:avLst/>
          </a:prstGeom>
        </p:spPr>
      </p:pic>
      <p:pic>
        <p:nvPicPr>
          <p:cNvPr id="8" name="Picture 7"/>
          <p:cNvPicPr>
            <a:picLocks noChangeAspect="1"/>
          </p:cNvPicPr>
          <p:nvPr/>
        </p:nvPicPr>
        <p:blipFill>
          <a:blip r:embed="rId5"/>
          <a:stretch>
            <a:fillRect/>
          </a:stretch>
        </p:blipFill>
        <p:spPr>
          <a:xfrm>
            <a:off x="313699" y="1495570"/>
            <a:ext cx="5906312" cy="4152876"/>
          </a:xfrm>
          <a:prstGeom prst="rect">
            <a:avLst/>
          </a:prstGeom>
        </p:spPr>
      </p:pic>
    </p:spTree>
    <p:custDataLst>
      <p:tags r:id="rId1"/>
    </p:custDataLst>
    <p:extLst>
      <p:ext uri="{BB962C8B-B14F-4D97-AF65-F5344CB8AC3E}">
        <p14:creationId xmlns:p14="http://schemas.microsoft.com/office/powerpoint/2010/main" val="4280218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120FC3-07B7-584E-8109-4D8241E5D3E0}"/>
              </a:ext>
            </a:extLst>
          </p:cNvPr>
          <p:cNvSpPr/>
          <p:nvPr/>
        </p:nvSpPr>
        <p:spPr>
          <a:xfrm>
            <a:off x="7201657" y="6160655"/>
            <a:ext cx="2369559" cy="276999"/>
          </a:xfrm>
          <a:prstGeom prst="rect">
            <a:avLst/>
          </a:prstGeom>
        </p:spPr>
        <p:txBody>
          <a:bodyPr wrap="none">
            <a:spAutoFit/>
          </a:bodyPr>
          <a:lstStyle/>
          <a:p>
            <a:pPr lvl="0" algn="r">
              <a:buClr>
                <a:srgbClr val="000000"/>
              </a:buClr>
              <a:buSzPts val="1800"/>
            </a:pPr>
            <a:r>
              <a:rPr lang="en-US" sz="1200" dirty="0" smtClean="0">
                <a:latin typeface="Arial"/>
                <a:ea typeface="Arial"/>
                <a:cs typeface="Arial"/>
                <a:sym typeface="Arial"/>
              </a:rPr>
              <a:t>SAMHSA</a:t>
            </a:r>
            <a:r>
              <a:rPr lang="en-US" sz="1200" dirty="0">
                <a:latin typeface="Arial"/>
                <a:ea typeface="Arial"/>
                <a:cs typeface="Arial"/>
                <a:sym typeface="Arial"/>
              </a:rPr>
              <a:t>, </a:t>
            </a:r>
            <a:r>
              <a:rPr lang="en-US" sz="1200" dirty="0" smtClean="0">
                <a:latin typeface="Arial"/>
                <a:ea typeface="Arial"/>
                <a:cs typeface="Arial"/>
                <a:sym typeface="Arial"/>
              </a:rPr>
              <a:t>2020; NSDUH</a:t>
            </a:r>
            <a:r>
              <a:rPr lang="en-US" sz="1200" dirty="0">
                <a:latin typeface="Arial"/>
                <a:ea typeface="Arial"/>
                <a:cs typeface="Arial"/>
                <a:sym typeface="Arial"/>
              </a:rPr>
              <a:t>, </a:t>
            </a:r>
            <a:r>
              <a:rPr lang="en-US" sz="1200" dirty="0" smtClean="0">
                <a:latin typeface="Arial"/>
                <a:ea typeface="Arial"/>
                <a:cs typeface="Arial"/>
                <a:sym typeface="Arial"/>
              </a:rPr>
              <a:t>2015</a:t>
            </a:r>
            <a:endParaRPr lang="en-US" sz="1200" dirty="0">
              <a:latin typeface="Arial"/>
              <a:ea typeface="Arial"/>
              <a:cs typeface="Arial"/>
              <a:sym typeface="Arial"/>
            </a:endParaRPr>
          </a:p>
        </p:txBody>
      </p:sp>
      <p:sp>
        <p:nvSpPr>
          <p:cNvPr id="2" name="TextBox 1">
            <a:extLst>
              <a:ext uri="{FF2B5EF4-FFF2-40B4-BE49-F238E27FC236}">
                <a16:creationId xmlns:a16="http://schemas.microsoft.com/office/drawing/2014/main" id="{20D38E48-2F72-1A46-9643-A2CC75309D6F}"/>
              </a:ext>
            </a:extLst>
          </p:cNvPr>
          <p:cNvSpPr txBox="1"/>
          <p:nvPr/>
        </p:nvSpPr>
        <p:spPr>
          <a:xfrm>
            <a:off x="144609" y="1417437"/>
            <a:ext cx="6022802" cy="369332"/>
          </a:xfrm>
          <a:prstGeom prst="rect">
            <a:avLst/>
          </a:prstGeom>
          <a:solidFill>
            <a:schemeClr val="bg1"/>
          </a:solidFill>
        </p:spPr>
        <p:txBody>
          <a:bodyPr wrap="square" rtlCol="0">
            <a:spAutoFit/>
          </a:bodyPr>
          <a:lstStyle/>
          <a:p>
            <a:pPr algn="ctr"/>
            <a:endParaRPr lang="en-US" dirty="0"/>
          </a:p>
        </p:txBody>
      </p:sp>
      <p:sp>
        <p:nvSpPr>
          <p:cNvPr id="13" name="TextBox 12">
            <a:extLst>
              <a:ext uri="{FF2B5EF4-FFF2-40B4-BE49-F238E27FC236}">
                <a16:creationId xmlns:a16="http://schemas.microsoft.com/office/drawing/2014/main" id="{25AB9C5C-10D7-B945-9FC8-0C0D148C04FA}"/>
              </a:ext>
            </a:extLst>
          </p:cNvPr>
          <p:cNvSpPr txBox="1"/>
          <p:nvPr/>
        </p:nvSpPr>
        <p:spPr>
          <a:xfrm>
            <a:off x="6184474" y="1417437"/>
            <a:ext cx="6022802" cy="369332"/>
          </a:xfrm>
          <a:prstGeom prst="rect">
            <a:avLst/>
          </a:prstGeom>
          <a:solidFill>
            <a:schemeClr val="bg1"/>
          </a:solidFill>
        </p:spPr>
        <p:txBody>
          <a:bodyPr wrap="square" rtlCol="0">
            <a:spAutoFit/>
          </a:bodyPr>
          <a:lstStyle/>
          <a:p>
            <a:pPr algn="ctr"/>
            <a:endParaRPr lang="en-US" dirty="0"/>
          </a:p>
        </p:txBody>
      </p:sp>
      <p:sp>
        <p:nvSpPr>
          <p:cNvPr id="15" name="Rectangle 14">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2015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6" name="Title 7">
            <a:extLst>
              <a:ext uri="{FF2B5EF4-FFF2-40B4-BE49-F238E27FC236}">
                <a16:creationId xmlns:a16="http://schemas.microsoft.com/office/drawing/2014/main" id="{76B01B97-D91B-5247-B01B-C16C37CCBD3F}"/>
              </a:ext>
            </a:extLst>
          </p:cNvPr>
          <p:cNvSpPr txBox="1">
            <a:spLocks/>
          </p:cNvSpPr>
          <p:nvPr/>
        </p:nvSpPr>
        <p:spPr>
          <a:xfrm>
            <a:off x="1676401" y="304800"/>
            <a:ext cx="8839198" cy="296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smtClean="0">
                <a:solidFill>
                  <a:schemeClr val="bg1">
                    <a:lumMod val="85000"/>
                  </a:schemeClr>
                </a:solidFill>
              </a:rPr>
              <a:t>Distribution of Psychostimulant Use</a:t>
            </a:r>
            <a:endParaRPr lang="en-US" altLang="en-US" sz="3200" dirty="0">
              <a:solidFill>
                <a:schemeClr val="bg1">
                  <a:lumMod val="85000"/>
                </a:schemeClr>
              </a:solidFill>
            </a:endParaRPr>
          </a:p>
        </p:txBody>
      </p:sp>
      <p:pic>
        <p:nvPicPr>
          <p:cNvPr id="9" name="Google Shape;286;p6"/>
          <p:cNvPicPr preferRelativeResize="0"/>
          <p:nvPr/>
        </p:nvPicPr>
        <p:blipFill rotWithShape="1">
          <a:blip r:embed="rId4">
            <a:alphaModFix/>
          </a:blip>
          <a:srcRect/>
          <a:stretch/>
        </p:blipFill>
        <p:spPr>
          <a:xfrm>
            <a:off x="609600" y="1571006"/>
            <a:ext cx="4466925" cy="4490925"/>
          </a:xfrm>
          <a:prstGeom prst="rect">
            <a:avLst/>
          </a:prstGeom>
          <a:noFill/>
          <a:ln>
            <a:noFill/>
          </a:ln>
        </p:spPr>
      </p:pic>
      <p:pic>
        <p:nvPicPr>
          <p:cNvPr id="10" name="Google Shape;285;p6"/>
          <p:cNvPicPr preferRelativeResize="0"/>
          <p:nvPr/>
        </p:nvPicPr>
        <p:blipFill rotWithShape="1">
          <a:blip r:embed="rId5">
            <a:alphaModFix/>
          </a:blip>
          <a:srcRect/>
          <a:stretch/>
        </p:blipFill>
        <p:spPr>
          <a:xfrm>
            <a:off x="5056279" y="1543584"/>
            <a:ext cx="6909526" cy="4490924"/>
          </a:xfrm>
          <a:prstGeom prst="rect">
            <a:avLst/>
          </a:prstGeom>
          <a:noFill/>
          <a:ln>
            <a:noFill/>
          </a:ln>
        </p:spPr>
      </p:pic>
    </p:spTree>
    <p:custDataLst>
      <p:tags r:id="rId1"/>
    </p:custDataLst>
    <p:extLst>
      <p:ext uri="{BB962C8B-B14F-4D97-AF65-F5344CB8AC3E}">
        <p14:creationId xmlns:p14="http://schemas.microsoft.com/office/powerpoint/2010/main" val="272448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14411</TotalTime>
  <Words>7141</Words>
  <Application>Microsoft Office PowerPoint</Application>
  <PresentationFormat>Widescreen</PresentationFormat>
  <Paragraphs>680</Paragraphs>
  <Slides>39</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ＭＳ Ｐゴシック</vt:lpstr>
      <vt:lpstr>Arial</vt:lpstr>
      <vt:lpstr>Avenir</vt:lpstr>
      <vt:lpstr>Calibri</vt:lpstr>
      <vt:lpstr>Calibri Light</vt:lpstr>
      <vt:lpstr>Courier New</vt:lpstr>
      <vt:lpstr>Segoe UI</vt:lpstr>
      <vt:lpstr>Times</vt:lpstr>
      <vt:lpstr>Times New Roman</vt:lpstr>
      <vt:lpstr>Office Theme</vt:lpstr>
      <vt:lpstr>Stimulants:  Cocaine &amp; Methamphetamine</vt:lpstr>
      <vt:lpstr>PowerPoint Presentation</vt:lpstr>
      <vt:lpstr>PowerPoint Presentation</vt:lpstr>
      <vt:lpstr>Basics of Cocaine &amp; Methamphetamine</vt:lpstr>
      <vt:lpstr>PowerPoint Presentation</vt:lpstr>
      <vt:lpstr>PowerPoint Presentation</vt:lpstr>
      <vt:lpstr>Epidemiology</vt:lpstr>
      <vt:lpstr>PowerPoint Presentation</vt:lpstr>
      <vt:lpstr>PowerPoint Presentation</vt:lpstr>
      <vt:lpstr>PowerPoint Presentation</vt:lpstr>
      <vt:lpstr>PowerPoint Presentation</vt:lpstr>
      <vt:lpstr>Stimulants: Why &amp; How</vt:lpstr>
      <vt:lpstr>Why do people use stimulants?</vt:lpstr>
      <vt:lpstr>PowerPoint Presentation</vt:lpstr>
      <vt:lpstr>PK: Cocaine</vt:lpstr>
      <vt:lpstr>PowerPoint Presentation</vt:lpstr>
      <vt:lpstr>PowerPoint Presentation</vt:lpstr>
      <vt:lpstr>PowerPoint Presentation</vt:lpstr>
      <vt:lpstr>Cocaethylene Toxicity</vt:lpstr>
      <vt:lpstr>Treatment of Stimulant Use Disorders</vt:lpstr>
      <vt:lpstr>PowerPoint Presentation</vt:lpstr>
      <vt:lpstr>Promising medications for Cocaine Use Disorder</vt:lpstr>
      <vt:lpstr>Promising medications for Methamphetamine Use Disorder</vt:lpstr>
      <vt:lpstr>Non-pharmacologic Management</vt:lpstr>
      <vt:lpstr>Behavioral Interventions for StUD</vt:lpstr>
      <vt:lpstr>PowerPoint Presentation</vt:lpstr>
      <vt:lpstr>PowerPoint Presentation</vt:lpstr>
      <vt:lpstr>PowerPoint Presentation</vt:lpstr>
      <vt:lpstr>Contingency Management</vt:lpstr>
      <vt:lpstr>Addressing Stimulant Intoxication</vt:lpstr>
      <vt:lpstr>PowerPoint Presentation</vt:lpstr>
      <vt:lpstr>PowerPoint Presentation</vt:lpstr>
      <vt:lpstr>PowerPoint Presentation</vt:lpstr>
      <vt:lpstr>PowerPoint Presentation</vt:lpstr>
      <vt:lpstr>Harm Reduction Practices</vt:lpstr>
      <vt:lpstr>PowerPoint Presentation</vt:lpstr>
      <vt:lpstr>PowerPoint Presentation</vt:lpstr>
      <vt:lpstr>PowerPoint Presentation</vt:lpstr>
      <vt:lpstr>TIP 33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Walley</dc:creator>
  <cp:lastModifiedBy>Baldwin, Marielle</cp:lastModifiedBy>
  <cp:revision>110</cp:revision>
  <dcterms:created xsi:type="dcterms:W3CDTF">2020-10-12T23:32:22Z</dcterms:created>
  <dcterms:modified xsi:type="dcterms:W3CDTF">2023-04-24T08:53:20Z</dcterms:modified>
</cp:coreProperties>
</file>