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2A37DBA-1A4D-4D77-B6D3-A1C1F4573235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4228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A080D6F-C624-4716-B6CD-4564968B10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6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Arial Unicode MS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93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66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70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90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54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92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89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53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1342C2-8A2C-4FD6-8A49-43D20DDF05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0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2A9907-CEF6-4E15-864F-93FF48334F3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0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6E4801-5D4C-4B99-8868-F5709767C4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50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1164CD-C683-48C2-9AF9-41C98509AD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71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23E587-E533-4EC2-8965-4F92724BFD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19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229C92-7036-48B5-8AB7-62577ADD546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59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6C3ABE-E75E-45EA-91E8-A701D6EFC5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30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FE9325-528A-4C13-BE22-FBFCB52AB1D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41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935D73-EA89-43D8-9B4C-AA7A9B0E6B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40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FE1B50-A064-47BF-8BE2-4F384A6410F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4209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21010C-56EC-45D1-A46F-87DDE22D3F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7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E84221-939E-4BA4-B1FE-EE9D7184C5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9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885184-724F-49A3-88B4-2A2F2E19429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46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6224A9-AB46-4024-A566-629854114B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64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531936-4F2C-4F84-A86D-6B004F439B99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A53B0C-A92F-4CA0-AB1E-649E13FE96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1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B0D5B7-CAA0-4AC3-BE73-6DFEA230DF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7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FDEA75-17BE-4D38-B9D0-D2F6B477FE1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6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74CDF4-E837-4767-B1B9-97D478D773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1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E90D9D-0850-4BFE-98E5-CF09A4E2ED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8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A7DDCC-5D92-4A7A-AE92-02A51A9C150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2006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758B61-5694-47A7-8E78-09E59E951BB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5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0E9CE8A-0C1C-4A51-A5A5-1167594708E2}" type="datetime1">
              <a:rPr lang="en-US" smtClean="0"/>
              <a:pPr lvl="0"/>
              <a:t>4/4/23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923CF8-FEA3-417D-8A8E-827B414444A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0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0E9CE8A-0C1C-4A51-A5A5-1167594708E2}" type="datetime1">
              <a:rPr lang="en-US"/>
              <a:pPr lvl="0"/>
              <a:t>4/4/23</a:t>
            </a:fld>
            <a:endParaRPr lang="en-US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AF07B3C2-E91B-48EB-9EEB-5E89F3AA3890}" type="slidenum">
              <a:t>‹#›</a:t>
            </a:fld>
            <a:endParaRPr lang="en-US"/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en-US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Arial Unicode MS" pitchFamily="2"/>
          <a:cs typeface="Arial Unicode MS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en-US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Arial Unicode MS" pitchFamily="2"/>
          <a:cs typeface="Arial Unicode MS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2531936-4F2C-4F84-A86D-6B004F439B99}" type="datetime1">
              <a:rPr lang="en-US"/>
              <a:pPr lvl="0"/>
              <a:t>4/4/23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8557062-1942-4076-B56B-359621405C7B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en-US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Arial Unicode MS" pitchFamily="2"/>
          <a:cs typeface="Arial Unicode MS" pitchFamily="2"/>
        </a:defRPr>
      </a:lvl1pPr>
    </p:titleStyle>
    <p:bodyStyle>
      <a:lvl1pPr lvl="0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1pPr>
      <a:lvl2pPr lvl="1">
        <a:buSzPct val="75000"/>
        <a:buFont typeface="StarSymbol"/>
        <a:buChar char="–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2pPr>
      <a:lvl3pPr lvl="2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3pPr>
      <a:lvl4pPr lvl="3">
        <a:buSzPct val="75000"/>
        <a:buFont typeface="StarSymbol"/>
        <a:buChar char="–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4pPr>
      <a:lvl5pPr lvl="4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5pPr>
      <a:lvl6pPr lvl="5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6pPr>
      <a:lvl7pPr lvl="6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7pPr>
      <a:lvl8pPr lvl="7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en-US" sz="3200" b="0" i="0" u="none" strike="noStrike" spc="0">
          <a:solidFill>
            <a:srgbClr val="000000"/>
          </a:solidFill>
          <a:latin typeface="Calibri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Orientation to Lunch with Guests in Recovery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371598" y="3886200"/>
            <a:ext cx="6781801" cy="182880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08000" indent="0" algn="ctr">
              <a:buNone/>
            </a:pPr>
            <a:r>
              <a:rPr lang="en-US" sz="2000" b="1" dirty="0"/>
              <a:t>Sarah Bagley, MD</a:t>
            </a:r>
          </a:p>
          <a:p>
            <a:pPr marL="108000" indent="0" algn="ctr">
              <a:buNone/>
            </a:pPr>
            <a:r>
              <a:rPr lang="en-US" sz="2000" b="1" dirty="0"/>
              <a:t>Associate Professor of Medicine and Pediatrics</a:t>
            </a:r>
          </a:p>
          <a:p>
            <a:pPr marL="108000" indent="0" algn="ctr">
              <a:buNone/>
            </a:pPr>
            <a:r>
              <a:rPr lang="en-US" sz="2000" b="1" dirty="0"/>
              <a:t>Boston Medical Center/Boston University School of Medicine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81138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6922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759767" y="129540"/>
            <a:ext cx="3278188" cy="600075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We encourage you to use these slides when teaching. If you do, please cite this source and note any changes made.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- The Immersion Training in Addiction Medicine Programs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Learning Objectives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None/>
            </a:pPr>
            <a:r>
              <a:rPr lang="en-US" dirty="0">
                <a:latin typeface="Calibri" pitchFamily="18"/>
              </a:rPr>
              <a:t>1. Understand the addiction experience from the guests’ perspective. 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en-US" dirty="0">
                <a:latin typeface="Calibri" pitchFamily="18"/>
              </a:rPr>
              <a:t>2. Understand the treatment experience from the guests’ perspective. </a:t>
            </a:r>
          </a:p>
          <a:p>
            <a:pPr marL="0" lvl="0" indent="0">
              <a:spcBef>
                <a:spcPts val="638"/>
              </a:spcBef>
              <a:buNone/>
            </a:pPr>
            <a:r>
              <a:rPr lang="en-US" dirty="0">
                <a:latin typeface="Calibri" pitchFamily="18"/>
              </a:rPr>
              <a:t>3. Understand how physicians (or other health care providers) can be pivotal in screening, motivating, referring and supporting the patient with a drug or alcohol use disorder.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uide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Guidelines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Guests will be at tables already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Keep it personal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Everyone should be able to ask questions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One faculty/table- can help move along conversation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ossible 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Possible Topics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533400" y="1447800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Effects on family, health, relationships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Trajectory of use throughout life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Physician involvement in recovery process (positive, negative, different)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How physicians are currently involved in their recovery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What is was like to try to quit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Treatment experiences (residential, medications, </a:t>
            </a:r>
            <a:r>
              <a:rPr lang="en-US" sz="2800" dirty="0" err="1">
                <a:latin typeface="Calibri" pitchFamily="18"/>
              </a:rPr>
              <a:t>etc</a:t>
            </a:r>
            <a:r>
              <a:rPr lang="en-US" sz="2800" dirty="0">
                <a:latin typeface="Calibri" pitchFamily="18"/>
              </a:rPr>
              <a:t>)</a:t>
            </a:r>
          </a:p>
          <a:p>
            <a:pPr marL="0" lvl="0" indent="0">
              <a:spcBef>
                <a:spcPts val="638"/>
              </a:spcBef>
              <a:buFont typeface="Arial" pitchFamily="32"/>
              <a:buChar char="•"/>
            </a:pPr>
            <a:r>
              <a:rPr lang="en-US" sz="2800" dirty="0">
                <a:latin typeface="Calibri" pitchFamily="18"/>
              </a:rPr>
              <a:t>Return to use</a:t>
            </a:r>
          </a:p>
          <a:p>
            <a:pPr marL="0" lvl="0" indent="0">
              <a:spcBef>
                <a:spcPts val="638"/>
              </a:spcBef>
              <a:buNone/>
            </a:pPr>
            <a:endParaRPr lang="en-US" dirty="0">
              <a:latin typeface="Calibri" pitchFamily="1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uest prepara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Guest preparation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974600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Keep it personal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Not a testimonial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Ok to say “I’d rather not discuss this”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Guests eat lunch prior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rganizational Details: Gue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Organizational Details: Guests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371600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Identifying Patients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Explaining setting, learners, kinds of questions, time limits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Answer questions/concerns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Provide cell phone/reliable contact information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Meet 30-60 minutes earlier to go over last minute questions</a:t>
            </a:r>
          </a:p>
          <a:p>
            <a:pPr marL="457200" indent="-457200">
              <a:spcBef>
                <a:spcPts val="638"/>
              </a:spcBef>
            </a:pPr>
            <a:r>
              <a:rPr lang="en-US" sz="2800" dirty="0">
                <a:latin typeface="Calibri" pitchFamily="18"/>
              </a:rPr>
              <a:t>Be prepared for possible last minute cancellations</a:t>
            </a:r>
          </a:p>
          <a:p>
            <a:pPr marL="0" lvl="0" indent="0">
              <a:spcBef>
                <a:spcPts val="638"/>
              </a:spcBef>
              <a:buNone/>
            </a:pPr>
            <a:endParaRPr lang="en-US" dirty="0">
              <a:latin typeface="Calibri" pitchFamily="1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rganizational Details: Learn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Organizational Details: Learners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869479"/>
            <a:ext cx="822924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Create (or borrow) learning objectives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Orientation/Debrief time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Reminder about being respectful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Guests have the option not to answer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Ask specific questions (provide topic list if you want)</a:t>
            </a:r>
          </a:p>
          <a:p>
            <a:pPr marL="0" lvl="0" indent="0">
              <a:spcBef>
                <a:spcPts val="638"/>
              </a:spcBef>
              <a:buNone/>
            </a:pPr>
            <a:endParaRPr lang="en-US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en-US" dirty="0">
              <a:latin typeface="Calibri" pitchFamily="1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hallen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Challenges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Arial Unicode MS" pitchFamily="2"/>
                <a:cs typeface="Arial Unicode MS" pitchFamily="2"/>
              </a:defRPr>
            </a:lvl9pPr>
          </a:lstStyle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Speakers don’t always talk about what you want them to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Potential for cancellations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Logistics</a:t>
            </a:r>
          </a:p>
          <a:p>
            <a:pPr marL="457200" indent="-457200">
              <a:spcBef>
                <a:spcPts val="638"/>
              </a:spcBef>
            </a:pPr>
            <a:r>
              <a:rPr lang="en-US" dirty="0">
                <a:latin typeface="Calibri" pitchFamily="18"/>
              </a:rPr>
              <a:t>Choosing a patient in shorter term recovery or who is actively using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328</Words>
  <Application>Microsoft Macintosh PowerPoint</Application>
  <PresentationFormat>On-screen Show (4:3)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StarSymbol</vt:lpstr>
      <vt:lpstr>Times New Roman</vt:lpstr>
      <vt:lpstr>Default</vt:lpstr>
      <vt:lpstr>Default 1</vt:lpstr>
      <vt:lpstr>Orientation to Lunch with Guests in Recovery</vt:lpstr>
      <vt:lpstr>Learning Objectives</vt:lpstr>
      <vt:lpstr>Guidelines</vt:lpstr>
      <vt:lpstr>Possible Topics</vt:lpstr>
      <vt:lpstr>Guest preparation</vt:lpstr>
      <vt:lpstr>Organizational Details: Guests</vt:lpstr>
      <vt:lpstr>Organizational Details: Learners</vt:lpstr>
      <vt:lpstr>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to Lunch with Guests in Recovery</dc:title>
  <dc:creator>Danna Gobel</dc:creator>
  <cp:lastModifiedBy>Bagley, Sarah M</cp:lastModifiedBy>
  <cp:revision>8</cp:revision>
  <dcterms:modified xsi:type="dcterms:W3CDTF">2023-04-04T09:59:58Z</dcterms:modified>
</cp:coreProperties>
</file>