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1"/>
  </p:sldMasterIdLst>
  <p:notesMasterIdLst>
    <p:notesMasterId r:id="rId17"/>
  </p:notesMasterIdLst>
  <p:sldIdLst>
    <p:sldId id="266" r:id="rId2"/>
    <p:sldId id="267" r:id="rId3"/>
    <p:sldId id="268" r:id="rId4"/>
    <p:sldId id="256" r:id="rId5"/>
    <p:sldId id="277" r:id="rId6"/>
    <p:sldId id="271" r:id="rId7"/>
    <p:sldId id="272" r:id="rId8"/>
    <p:sldId id="276" r:id="rId9"/>
    <p:sldId id="6942" r:id="rId10"/>
    <p:sldId id="273" r:id="rId11"/>
    <p:sldId id="281" r:id="rId12"/>
    <p:sldId id="6941" r:id="rId13"/>
    <p:sldId id="269" r:id="rId14"/>
    <p:sldId id="274" r:id="rId15"/>
    <p:sldId id="282" r:id="rId16"/>
  </p:sldIdLst>
  <p:sldSz cx="12192000" cy="6858000"/>
  <p:notesSz cx="7102475" cy="9388475"/>
  <p:defaultTextStyle>
    <a:defPPr>
      <a:defRPr lang="en-US"/>
    </a:defPPr>
    <a:lvl1pPr marL="0" algn="l" defTabSz="456927" rtl="0" eaLnBrk="1" latinLnBrk="0" hangingPunct="1">
      <a:defRPr sz="1800" kern="1200">
        <a:solidFill>
          <a:schemeClr val="tx1"/>
        </a:solidFill>
        <a:latin typeface="+mn-lt"/>
        <a:ea typeface="+mn-ea"/>
        <a:cs typeface="+mn-cs"/>
      </a:defRPr>
    </a:lvl1pPr>
    <a:lvl2pPr marL="456927" algn="l" defTabSz="456927" rtl="0" eaLnBrk="1" latinLnBrk="0" hangingPunct="1">
      <a:defRPr sz="1800" kern="1200">
        <a:solidFill>
          <a:schemeClr val="tx1"/>
        </a:solidFill>
        <a:latin typeface="+mn-lt"/>
        <a:ea typeface="+mn-ea"/>
        <a:cs typeface="+mn-cs"/>
      </a:defRPr>
    </a:lvl2pPr>
    <a:lvl3pPr marL="913857" algn="l" defTabSz="456927" rtl="0" eaLnBrk="1" latinLnBrk="0" hangingPunct="1">
      <a:defRPr sz="1800" kern="1200">
        <a:solidFill>
          <a:schemeClr val="tx1"/>
        </a:solidFill>
        <a:latin typeface="+mn-lt"/>
        <a:ea typeface="+mn-ea"/>
        <a:cs typeface="+mn-cs"/>
      </a:defRPr>
    </a:lvl3pPr>
    <a:lvl4pPr marL="1370784" algn="l" defTabSz="456927" rtl="0" eaLnBrk="1" latinLnBrk="0" hangingPunct="1">
      <a:defRPr sz="1800" kern="1200">
        <a:solidFill>
          <a:schemeClr val="tx1"/>
        </a:solidFill>
        <a:latin typeface="+mn-lt"/>
        <a:ea typeface="+mn-ea"/>
        <a:cs typeface="+mn-cs"/>
      </a:defRPr>
    </a:lvl4pPr>
    <a:lvl5pPr marL="1827711" algn="l" defTabSz="456927" rtl="0" eaLnBrk="1" latinLnBrk="0" hangingPunct="1">
      <a:defRPr sz="1800" kern="1200">
        <a:solidFill>
          <a:schemeClr val="tx1"/>
        </a:solidFill>
        <a:latin typeface="+mn-lt"/>
        <a:ea typeface="+mn-ea"/>
        <a:cs typeface="+mn-cs"/>
      </a:defRPr>
    </a:lvl5pPr>
    <a:lvl6pPr marL="2284640" algn="l" defTabSz="456927" rtl="0" eaLnBrk="1" latinLnBrk="0" hangingPunct="1">
      <a:defRPr sz="1800" kern="1200">
        <a:solidFill>
          <a:schemeClr val="tx1"/>
        </a:solidFill>
        <a:latin typeface="+mn-lt"/>
        <a:ea typeface="+mn-ea"/>
        <a:cs typeface="+mn-cs"/>
      </a:defRPr>
    </a:lvl6pPr>
    <a:lvl7pPr marL="2741568" algn="l" defTabSz="456927" rtl="0" eaLnBrk="1" latinLnBrk="0" hangingPunct="1">
      <a:defRPr sz="1800" kern="1200">
        <a:solidFill>
          <a:schemeClr val="tx1"/>
        </a:solidFill>
        <a:latin typeface="+mn-lt"/>
        <a:ea typeface="+mn-ea"/>
        <a:cs typeface="+mn-cs"/>
      </a:defRPr>
    </a:lvl7pPr>
    <a:lvl8pPr marL="3198495" algn="l" defTabSz="456927" rtl="0" eaLnBrk="1" latinLnBrk="0" hangingPunct="1">
      <a:defRPr sz="1800" kern="1200">
        <a:solidFill>
          <a:schemeClr val="tx1"/>
        </a:solidFill>
        <a:latin typeface="+mn-lt"/>
        <a:ea typeface="+mn-ea"/>
        <a:cs typeface="+mn-cs"/>
      </a:defRPr>
    </a:lvl8pPr>
    <a:lvl9pPr marL="3655424" algn="l" defTabSz="4569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E2C343-508D-5E31-75C6-E3388011CBDB}" name="Alford, Daniel P" initials="ADP" userId="S::dalford@bu.edu::bae2c405-f984-4ca5-86fe-8ef92da87b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niel P Alford" initials="DP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96"/>
    <a:srgbClr val="001932"/>
    <a:srgbClr val="003366"/>
    <a:srgbClr val="339966"/>
    <a:srgbClr val="00172E"/>
    <a:srgbClr val="002A54"/>
    <a:srgbClr val="336699"/>
    <a:srgbClr val="2D5A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333" autoAdjust="0"/>
    <p:restoredTop sz="81401" autoAdjust="0"/>
  </p:normalViewPr>
  <p:slideViewPr>
    <p:cSldViewPr snapToGrid="0" snapToObjects="1">
      <p:cViewPr varScale="1">
        <p:scale>
          <a:sx n="77" d="100"/>
          <a:sy n="77" d="100"/>
        </p:scale>
        <p:origin x="226" y="62"/>
      </p:cViewPr>
      <p:guideLst>
        <p:guide orient="horz" pos="2160"/>
        <p:guide pos="3840"/>
      </p:guideLst>
    </p:cSldViewPr>
  </p:slideViewPr>
  <p:notesTextViewPr>
    <p:cViewPr>
      <p:scale>
        <a:sx n="1" d="1"/>
        <a:sy n="1" d="1"/>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260" cy="470705"/>
          </a:xfrm>
          <a:prstGeom prst="rect">
            <a:avLst/>
          </a:prstGeom>
        </p:spPr>
        <p:txBody>
          <a:bodyPr vert="horz" lIns="92153" tIns="46077" rIns="92153" bIns="46077" rtlCol="0"/>
          <a:lstStyle>
            <a:lvl1pPr algn="l">
              <a:defRPr sz="1200"/>
            </a:lvl1pPr>
          </a:lstStyle>
          <a:p>
            <a:endParaRPr lang="en-US"/>
          </a:p>
        </p:txBody>
      </p:sp>
      <p:sp>
        <p:nvSpPr>
          <p:cNvPr id="3" name="Date Placeholder 2"/>
          <p:cNvSpPr>
            <a:spLocks noGrp="1"/>
          </p:cNvSpPr>
          <p:nvPr>
            <p:ph type="dt" idx="1"/>
          </p:nvPr>
        </p:nvSpPr>
        <p:spPr>
          <a:xfrm>
            <a:off x="4023617" y="0"/>
            <a:ext cx="3077259" cy="470705"/>
          </a:xfrm>
          <a:prstGeom prst="rect">
            <a:avLst/>
          </a:prstGeom>
        </p:spPr>
        <p:txBody>
          <a:bodyPr vert="horz" lIns="92153" tIns="46077" rIns="92153" bIns="46077" rtlCol="0"/>
          <a:lstStyle>
            <a:lvl1pPr algn="r">
              <a:defRPr sz="1200"/>
            </a:lvl1pPr>
          </a:lstStyle>
          <a:p>
            <a:fld id="{3A54C2C9-782C-41E0-BFEC-73BE5D2EDAB0}" type="datetimeFigureOut">
              <a:rPr lang="en-US" smtClean="0"/>
              <a:t>4/22/2023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153" tIns="46077" rIns="92153" bIns="46077" rtlCol="0" anchor="ctr"/>
          <a:lstStyle/>
          <a:p>
            <a:endParaRPr lang="en-US"/>
          </a:p>
        </p:txBody>
      </p:sp>
      <p:sp>
        <p:nvSpPr>
          <p:cNvPr id="5" name="Notes Placeholder 4"/>
          <p:cNvSpPr>
            <a:spLocks noGrp="1"/>
          </p:cNvSpPr>
          <p:nvPr>
            <p:ph type="body" sz="quarter" idx="3"/>
          </p:nvPr>
        </p:nvSpPr>
        <p:spPr>
          <a:xfrm>
            <a:off x="709769" y="4518123"/>
            <a:ext cx="5682939" cy="3696793"/>
          </a:xfrm>
          <a:prstGeom prst="rect">
            <a:avLst/>
          </a:prstGeom>
        </p:spPr>
        <p:txBody>
          <a:bodyPr vert="horz" lIns="92153" tIns="46077" rIns="92153" bIns="460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771"/>
            <a:ext cx="3077260" cy="470705"/>
          </a:xfrm>
          <a:prstGeom prst="rect">
            <a:avLst/>
          </a:prstGeom>
        </p:spPr>
        <p:txBody>
          <a:bodyPr vert="horz" lIns="92153" tIns="46077" rIns="92153" bIns="46077" rtlCol="0" anchor="b"/>
          <a:lstStyle>
            <a:lvl1pPr algn="l">
              <a:defRPr sz="1200"/>
            </a:lvl1pPr>
          </a:lstStyle>
          <a:p>
            <a:endParaRPr lang="en-US"/>
          </a:p>
        </p:txBody>
      </p:sp>
      <p:sp>
        <p:nvSpPr>
          <p:cNvPr id="7" name="Slide Number Placeholder 6"/>
          <p:cNvSpPr>
            <a:spLocks noGrp="1"/>
          </p:cNvSpPr>
          <p:nvPr>
            <p:ph type="sldNum" sz="quarter" idx="5"/>
          </p:nvPr>
        </p:nvSpPr>
        <p:spPr>
          <a:xfrm>
            <a:off x="4023617" y="8917771"/>
            <a:ext cx="3077259" cy="470705"/>
          </a:xfrm>
          <a:prstGeom prst="rect">
            <a:avLst/>
          </a:prstGeom>
        </p:spPr>
        <p:txBody>
          <a:bodyPr vert="horz" lIns="92153" tIns="46077" rIns="92153" bIns="46077" rtlCol="0" anchor="b"/>
          <a:lstStyle>
            <a:lvl1pPr algn="r">
              <a:defRPr sz="1200"/>
            </a:lvl1pPr>
          </a:lstStyle>
          <a:p>
            <a:fld id="{416A722A-3639-4181-976B-4268998912FD}" type="slidenum">
              <a:rPr lang="en-US" smtClean="0"/>
              <a:t>‹#›</a:t>
            </a:fld>
            <a:endParaRPr lang="en-US"/>
          </a:p>
        </p:txBody>
      </p:sp>
    </p:spTree>
    <p:extLst>
      <p:ext uri="{BB962C8B-B14F-4D97-AF65-F5344CB8AC3E}">
        <p14:creationId xmlns:p14="http://schemas.microsoft.com/office/powerpoint/2010/main" val="98873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3</a:t>
            </a:fld>
            <a:endParaRPr lang="en-US"/>
          </a:p>
        </p:txBody>
      </p:sp>
    </p:spTree>
    <p:extLst>
      <p:ext uri="{BB962C8B-B14F-4D97-AF65-F5344CB8AC3E}">
        <p14:creationId xmlns:p14="http://schemas.microsoft.com/office/powerpoint/2010/main" val="159085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15</a:t>
            </a:fld>
            <a:endParaRPr lang="en-US"/>
          </a:p>
        </p:txBody>
      </p:sp>
    </p:spTree>
    <p:extLst>
      <p:ext uri="{BB962C8B-B14F-4D97-AF65-F5344CB8AC3E}">
        <p14:creationId xmlns:p14="http://schemas.microsoft.com/office/powerpoint/2010/main" val="147215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3982B-5AF6-1245-9248-3A66E6D0CECE}" type="slidenum">
              <a:rPr lang="en-US" smtClean="0"/>
              <a:t>4</a:t>
            </a:fld>
            <a:endParaRPr lang="en-US"/>
          </a:p>
        </p:txBody>
      </p:sp>
    </p:spTree>
    <p:extLst>
      <p:ext uri="{BB962C8B-B14F-4D97-AF65-F5344CB8AC3E}">
        <p14:creationId xmlns:p14="http://schemas.microsoft.com/office/powerpoint/2010/main" val="130014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5</a:t>
            </a:fld>
            <a:endParaRPr lang="en-US"/>
          </a:p>
        </p:txBody>
      </p:sp>
    </p:spTree>
    <p:extLst>
      <p:ext uri="{BB962C8B-B14F-4D97-AF65-F5344CB8AC3E}">
        <p14:creationId xmlns:p14="http://schemas.microsoft.com/office/powerpoint/2010/main" val="205102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7</a:t>
            </a:fld>
            <a:endParaRPr lang="en-US"/>
          </a:p>
        </p:txBody>
      </p:sp>
    </p:spTree>
    <p:extLst>
      <p:ext uri="{BB962C8B-B14F-4D97-AF65-F5344CB8AC3E}">
        <p14:creationId xmlns:p14="http://schemas.microsoft.com/office/powerpoint/2010/main" val="244516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8</a:t>
            </a:fld>
            <a:endParaRPr lang="en-US"/>
          </a:p>
        </p:txBody>
      </p:sp>
    </p:spTree>
    <p:extLst>
      <p:ext uri="{BB962C8B-B14F-4D97-AF65-F5344CB8AC3E}">
        <p14:creationId xmlns:p14="http://schemas.microsoft.com/office/powerpoint/2010/main" val="75347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9</a:t>
            </a:fld>
            <a:endParaRPr lang="en-US"/>
          </a:p>
        </p:txBody>
      </p:sp>
    </p:spTree>
    <p:extLst>
      <p:ext uri="{BB962C8B-B14F-4D97-AF65-F5344CB8AC3E}">
        <p14:creationId xmlns:p14="http://schemas.microsoft.com/office/powerpoint/2010/main" val="253196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209"/>
              </a:spcBef>
            </a:pPr>
            <a:r>
              <a:rPr lang="en-US" sz="6900" dirty="0">
                <a:solidFill>
                  <a:schemeClr val="bg1"/>
                </a:solidFill>
              </a:rPr>
              <a:t>Richard </a:t>
            </a:r>
            <a:r>
              <a:rPr lang="en-US" sz="6900" dirty="0" err="1">
                <a:solidFill>
                  <a:schemeClr val="bg1"/>
                </a:solidFill>
              </a:rPr>
              <a:t>Saitz</a:t>
            </a:r>
            <a:r>
              <a:rPr lang="en-US" sz="6900" dirty="0">
                <a:solidFill>
                  <a:schemeClr val="bg1"/>
                </a:solidFill>
              </a:rPr>
              <a:t>, MD, MPH (1963-2022)</a:t>
            </a:r>
          </a:p>
          <a:p>
            <a:pPr>
              <a:lnSpc>
                <a:spcPct val="120000"/>
              </a:lnSpc>
              <a:spcBef>
                <a:spcPts val="1209"/>
              </a:spcBef>
            </a:pPr>
            <a:r>
              <a:rPr lang="en-US" sz="6900" dirty="0">
                <a:solidFill>
                  <a:schemeClr val="bg1"/>
                </a:solidFill>
              </a:rPr>
              <a:t>Professor of Medicine and Public Health, Chair of  Community Health Sciences at Boston University  and international leader in the field of addiction medicine</a:t>
            </a:r>
          </a:p>
          <a:p>
            <a:pPr>
              <a:lnSpc>
                <a:spcPct val="120000"/>
              </a:lnSpc>
              <a:spcBef>
                <a:spcPts val="1209"/>
              </a:spcBef>
            </a:pPr>
            <a:r>
              <a:rPr lang="en-US" sz="6900" dirty="0">
                <a:solidFill>
                  <a:schemeClr val="bg1"/>
                </a:solidFill>
              </a:rPr>
              <a:t>CRIT/JFIT/FIT core faculty from the beginning and created </a:t>
            </a:r>
            <a:r>
              <a:rPr lang="en-US" sz="6900" i="1" dirty="0">
                <a:solidFill>
                  <a:schemeClr val="bg1"/>
                </a:solidFill>
              </a:rPr>
              <a:t>Alcohol, Other Drugs, and Health: Current Evidence</a:t>
            </a:r>
            <a:r>
              <a:rPr lang="en-US" sz="6900" dirty="0">
                <a:solidFill>
                  <a:schemeClr val="bg1"/>
                </a:solidFill>
              </a:rPr>
              <a:t> - free online newsletter summarizing the latest clinically relevant research on substance use and health </a:t>
            </a:r>
          </a:p>
          <a:p>
            <a:pPr>
              <a:lnSpc>
                <a:spcPct val="120000"/>
              </a:lnSpc>
              <a:spcBef>
                <a:spcPts val="1209"/>
              </a:spcBef>
            </a:pPr>
            <a:r>
              <a:rPr lang="en-US" sz="6900" dirty="0">
                <a:solidFill>
                  <a:schemeClr val="bg1"/>
                </a:solidFill>
              </a:rPr>
              <a:t>Decades of research aimed at improving how patients with substance use problems are treated in medical settings </a:t>
            </a:r>
            <a:r>
              <a:rPr lang="en-US" sz="6200" dirty="0">
                <a:solidFill>
                  <a:schemeClr val="bg1"/>
                </a:solidFill>
              </a:rPr>
              <a:t>“Addiction care should be no different than getting care for a heart condition or depression. Separate but equal is unacceptable in society, it should be unacceptable for the care of people with addictions.” </a:t>
            </a:r>
          </a:p>
          <a:p>
            <a:pPr>
              <a:lnSpc>
                <a:spcPct val="120000"/>
              </a:lnSpc>
              <a:spcBef>
                <a:spcPts val="1209"/>
              </a:spcBef>
            </a:pPr>
            <a:r>
              <a:rPr lang="en-US" sz="6900" dirty="0">
                <a:solidFill>
                  <a:schemeClr val="bg1"/>
                </a:solidFill>
              </a:rPr>
              <a:t>He demanded clarity on what evidence could support, and what it did not, challenging the already “established” ideas, that were lacking evidence</a:t>
            </a:r>
          </a:p>
          <a:p>
            <a:pPr>
              <a:lnSpc>
                <a:spcPct val="120000"/>
              </a:lnSpc>
              <a:spcBef>
                <a:spcPts val="1209"/>
              </a:spcBef>
            </a:pPr>
            <a:r>
              <a:rPr lang="en-US" sz="6900" dirty="0">
                <a:solidFill>
                  <a:schemeClr val="bg1"/>
                </a:solidFill>
              </a:rPr>
              <a:t>He championed the “words matter” movement believing that clinical and scientific speaking and writing is the beginning of the process that will ultimately lead to wider use of accurate non-stigmatizing terms</a:t>
            </a:r>
          </a:p>
          <a:p>
            <a:endParaRPr lang="en-US" dirty="0"/>
          </a:p>
        </p:txBody>
      </p:sp>
      <p:sp>
        <p:nvSpPr>
          <p:cNvPr id="4" name="Slide Number Placeholder 3"/>
          <p:cNvSpPr>
            <a:spLocks noGrp="1"/>
          </p:cNvSpPr>
          <p:nvPr>
            <p:ph type="sldNum" sz="quarter" idx="5"/>
          </p:nvPr>
        </p:nvSpPr>
        <p:spPr/>
        <p:txBody>
          <a:bodyPr/>
          <a:lstStyle/>
          <a:p>
            <a:fld id="{416A722A-3639-4181-976B-4268998912FD}" type="slidenum">
              <a:rPr lang="en-US" smtClean="0"/>
              <a:t>11</a:t>
            </a:fld>
            <a:endParaRPr lang="en-US"/>
          </a:p>
        </p:txBody>
      </p:sp>
    </p:spTree>
    <p:extLst>
      <p:ext uri="{BB962C8B-B14F-4D97-AF65-F5344CB8AC3E}">
        <p14:creationId xmlns:p14="http://schemas.microsoft.com/office/powerpoint/2010/main" val="589040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2:notes"/>
          <p:cNvSpPr>
            <a:spLocks noGrp="1" noRot="1" noChangeAspect="1"/>
          </p:cNvSpPr>
          <p:nvPr>
            <p:ph type="sldImg" idx="2"/>
          </p:nvPr>
        </p:nvSpPr>
        <p:spPr>
          <a:xfrm>
            <a:off x="685800"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12:notes"/>
          <p:cNvSpPr txBox="1">
            <a:spLocks noGrp="1"/>
          </p:cNvSpPr>
          <p:nvPr>
            <p:ph type="body" idx="1"/>
          </p:nvPr>
        </p:nvSpPr>
        <p:spPr>
          <a:xfrm>
            <a:off x="690585" y="4438072"/>
            <a:ext cx="5524680" cy="3631301"/>
          </a:xfrm>
          <a:prstGeom prst="rect">
            <a:avLst/>
          </a:prstGeom>
          <a:noFill/>
          <a:ln>
            <a:noFill/>
          </a:ln>
        </p:spPr>
        <p:txBody>
          <a:bodyPr spcFirstLastPara="1" wrap="square" lIns="92138" tIns="46056" rIns="92138" bIns="46056" anchor="t" anchorCtr="0">
            <a:noAutofit/>
          </a:bodyPr>
          <a:lstStyle/>
          <a:p>
            <a:pPr>
              <a:buClr>
                <a:schemeClr val="dk1"/>
              </a:buClr>
              <a:buSzPts val="1200"/>
            </a:pPr>
            <a:endParaRPr lang="en-US" dirty="0"/>
          </a:p>
        </p:txBody>
      </p:sp>
      <p:sp>
        <p:nvSpPr>
          <p:cNvPr id="333" name="Google Shape;333;p12:notes"/>
          <p:cNvSpPr txBox="1">
            <a:spLocks noGrp="1"/>
          </p:cNvSpPr>
          <p:nvPr>
            <p:ph type="sldNum" idx="12"/>
          </p:nvPr>
        </p:nvSpPr>
        <p:spPr>
          <a:xfrm>
            <a:off x="3911717" y="8759268"/>
            <a:ext cx="2992535" cy="462611"/>
          </a:xfrm>
          <a:prstGeom prst="rect">
            <a:avLst/>
          </a:prstGeom>
          <a:noFill/>
          <a:ln>
            <a:noFill/>
          </a:ln>
        </p:spPr>
        <p:txBody>
          <a:bodyPr spcFirstLastPara="1" wrap="square" lIns="92138" tIns="46056" rIns="92138" bIns="46056" anchor="b" anchorCtr="0">
            <a:noAutofit/>
          </a:bodyPr>
          <a:lstStyle/>
          <a:p>
            <a:pPr>
              <a:buClr>
                <a:srgbClr val="000000"/>
              </a:buClr>
              <a:buSzPts val="1200"/>
            </a:pPr>
            <a:fld id="{00000000-1234-1234-1234-123412341234}" type="slidenum">
              <a:rPr lang="en-US">
                <a:solidFill>
                  <a:srgbClr val="000000"/>
                </a:solidFill>
                <a:latin typeface="Arial"/>
                <a:ea typeface="Arial"/>
                <a:cs typeface="Arial"/>
                <a:sym typeface="Arial"/>
              </a:rPr>
              <a:pPr>
                <a:buClr>
                  <a:srgbClr val="000000"/>
                </a:buClr>
                <a:buSzPts val="1200"/>
              </a:pPr>
              <a:t>12</a:t>
            </a:fld>
            <a:endParaRPr>
              <a:solidFill>
                <a:srgbClr val="000000"/>
              </a:solidFill>
              <a:latin typeface="Arial"/>
              <a:ea typeface="Arial"/>
              <a:cs typeface="Arial"/>
              <a:sym typeface="Arial"/>
            </a:endParaRPr>
          </a:p>
        </p:txBody>
      </p:sp>
      <p:sp>
        <p:nvSpPr>
          <p:cNvPr id="334" name="Google Shape;334;p12:notes"/>
          <p:cNvSpPr txBox="1">
            <a:spLocks noGrp="1"/>
          </p:cNvSpPr>
          <p:nvPr>
            <p:ph type="dt" idx="10"/>
          </p:nvPr>
        </p:nvSpPr>
        <p:spPr>
          <a:xfrm>
            <a:off x="3911717" y="0"/>
            <a:ext cx="2992535" cy="462611"/>
          </a:xfrm>
          <a:prstGeom prst="rect">
            <a:avLst/>
          </a:prstGeom>
          <a:noFill/>
          <a:ln>
            <a:noFill/>
          </a:ln>
        </p:spPr>
        <p:txBody>
          <a:bodyPr spcFirstLastPara="1" wrap="square" lIns="92138" tIns="46056" rIns="92138" bIns="46056" anchor="t" anchorCtr="0">
            <a:noAutofit/>
          </a:bodyPr>
          <a:lstStyle/>
          <a:p>
            <a:pPr>
              <a:buClr>
                <a:srgbClr val="000000"/>
              </a:buClr>
              <a:buSzPts val="1200"/>
            </a:pPr>
            <a:r>
              <a:rPr lang="en-US">
                <a:solidFill>
                  <a:srgbClr val="000000"/>
                </a:solidFill>
                <a:latin typeface="Arial"/>
                <a:ea typeface="Arial"/>
                <a:cs typeface="Arial"/>
                <a:sym typeface="Arial"/>
              </a:rPr>
              <a:t>3/25/2020</a:t>
            </a:r>
            <a:endParaRPr>
              <a:solidFill>
                <a:srgbClr val="000000"/>
              </a:solidFill>
              <a:latin typeface="Arial"/>
              <a:ea typeface="Arial"/>
              <a:cs typeface="Arial"/>
              <a:sym typeface="Arial"/>
            </a:endParaRPr>
          </a:p>
        </p:txBody>
      </p:sp>
      <p:sp>
        <p:nvSpPr>
          <p:cNvPr id="335" name="Google Shape;335;p12:notes"/>
          <p:cNvSpPr txBox="1">
            <a:spLocks noGrp="1"/>
          </p:cNvSpPr>
          <p:nvPr>
            <p:ph type="ftr" idx="11"/>
          </p:nvPr>
        </p:nvSpPr>
        <p:spPr>
          <a:xfrm>
            <a:off x="0" y="8759268"/>
            <a:ext cx="2992535" cy="462611"/>
          </a:xfrm>
          <a:prstGeom prst="rect">
            <a:avLst/>
          </a:prstGeom>
          <a:noFill/>
          <a:ln>
            <a:noFill/>
          </a:ln>
        </p:spPr>
        <p:txBody>
          <a:bodyPr spcFirstLastPara="1" wrap="square" lIns="92138" tIns="46056" rIns="92138" bIns="46056" anchor="b" anchorCtr="0">
            <a:noAutofit/>
          </a:bodyPr>
          <a:lstStyle/>
          <a:p>
            <a:pPr>
              <a:buClr>
                <a:srgbClr val="000000"/>
              </a:buClr>
              <a:buSzPts val="1200"/>
            </a:pPr>
            <a:r>
              <a:rPr lang="en-US">
                <a:solidFill>
                  <a:srgbClr val="000000"/>
                </a:solidFill>
                <a:latin typeface="Arial"/>
                <a:ea typeface="Arial"/>
                <a:cs typeface="Arial"/>
                <a:sym typeface="Arial"/>
              </a:rPr>
              <a:t>©Boston Medical Center, Office Based Addiction Treatment</a:t>
            </a: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33048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6A722A-3639-4181-976B-4268998912FD}" type="slidenum">
              <a:rPr lang="en-US" smtClean="0"/>
              <a:t>13</a:t>
            </a:fld>
            <a:endParaRPr lang="en-US"/>
          </a:p>
        </p:txBody>
      </p:sp>
    </p:spTree>
    <p:extLst>
      <p:ext uri="{BB962C8B-B14F-4D97-AF65-F5344CB8AC3E}">
        <p14:creationId xmlns:p14="http://schemas.microsoft.com/office/powerpoint/2010/main" val="292995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27" indent="0" algn="ctr">
              <a:buNone/>
              <a:defRPr sz="2000"/>
            </a:lvl2pPr>
            <a:lvl3pPr marL="913857" indent="0" algn="ctr">
              <a:buNone/>
              <a:defRPr sz="1800"/>
            </a:lvl3pPr>
            <a:lvl4pPr marL="1370784" indent="0" algn="ctr">
              <a:buNone/>
              <a:defRPr sz="1600"/>
            </a:lvl4pPr>
            <a:lvl5pPr marL="1827711" indent="0" algn="ctr">
              <a:buNone/>
              <a:defRPr sz="1600"/>
            </a:lvl5pPr>
            <a:lvl6pPr marL="2284640" indent="0" algn="ctr">
              <a:buNone/>
              <a:defRPr sz="1600"/>
            </a:lvl6pPr>
            <a:lvl7pPr marL="2741568" indent="0" algn="ctr">
              <a:buNone/>
              <a:defRPr sz="1600"/>
            </a:lvl7pPr>
            <a:lvl8pPr marL="3198495" indent="0" algn="ctr">
              <a:buNone/>
              <a:defRPr sz="1600"/>
            </a:lvl8pPr>
            <a:lvl9pPr marL="365542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BBE953-6F98-2A4C-9F66-1595026F0139}"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130422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BE953-6F98-2A4C-9F66-1595026F0139}"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897955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BE953-6F98-2A4C-9F66-1595026F0139}"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418924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609610" y="423007"/>
            <a:ext cx="10972800" cy="820200"/>
          </a:xfrm>
          <a:prstGeom prst="rect">
            <a:avLst/>
          </a:prstGeom>
          <a:solidFill>
            <a:srgbClr val="FFFFFF"/>
          </a:solidFill>
          <a:ln w="31750" cap="sq" cmpd="sng">
            <a:solidFill>
              <a:srgbClr val="266F8B"/>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a:off x="838201" y="1659276"/>
            <a:ext cx="10515600" cy="4589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Tree>
    <p:extLst>
      <p:ext uri="{BB962C8B-B14F-4D97-AF65-F5344CB8AC3E}">
        <p14:creationId xmlns:p14="http://schemas.microsoft.com/office/powerpoint/2010/main" val="149153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BE953-6F98-2A4C-9F66-1595026F0139}"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133893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57" indent="0">
              <a:buNone/>
              <a:defRPr sz="1800">
                <a:solidFill>
                  <a:schemeClr val="tx1">
                    <a:tint val="75000"/>
                  </a:schemeClr>
                </a:solidFill>
              </a:defRPr>
            </a:lvl3pPr>
            <a:lvl4pPr marL="1370784" indent="0">
              <a:buNone/>
              <a:defRPr sz="1600">
                <a:solidFill>
                  <a:schemeClr val="tx1">
                    <a:tint val="75000"/>
                  </a:schemeClr>
                </a:solidFill>
              </a:defRPr>
            </a:lvl4pPr>
            <a:lvl5pPr marL="1827711" indent="0">
              <a:buNone/>
              <a:defRPr sz="1600">
                <a:solidFill>
                  <a:schemeClr val="tx1">
                    <a:tint val="75000"/>
                  </a:schemeClr>
                </a:solidFill>
              </a:defRPr>
            </a:lvl5pPr>
            <a:lvl6pPr marL="2284640" indent="0">
              <a:buNone/>
              <a:defRPr sz="1600">
                <a:solidFill>
                  <a:schemeClr val="tx1">
                    <a:tint val="75000"/>
                  </a:schemeClr>
                </a:solidFill>
              </a:defRPr>
            </a:lvl6pPr>
            <a:lvl7pPr marL="2741568" indent="0">
              <a:buNone/>
              <a:defRPr sz="1600">
                <a:solidFill>
                  <a:schemeClr val="tx1">
                    <a:tint val="75000"/>
                  </a:schemeClr>
                </a:solidFill>
              </a:defRPr>
            </a:lvl7pPr>
            <a:lvl8pPr marL="3198495" indent="0">
              <a:buNone/>
              <a:defRPr sz="1600">
                <a:solidFill>
                  <a:schemeClr val="tx1">
                    <a:tint val="75000"/>
                  </a:schemeClr>
                </a:solidFill>
              </a:defRPr>
            </a:lvl8pPr>
            <a:lvl9pPr marL="365542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BBE953-6F98-2A4C-9F66-1595026F0139}" type="datetimeFigureOut">
              <a:rPr lang="en-US" smtClean="0"/>
              <a:t>4/22/2023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48315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BE953-6F98-2A4C-9F66-1595026F0139}"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356712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6927" indent="0">
              <a:buNone/>
              <a:defRPr sz="2000" b="1"/>
            </a:lvl2pPr>
            <a:lvl3pPr marL="913857" indent="0">
              <a:buNone/>
              <a:defRPr sz="1800" b="1"/>
            </a:lvl3pPr>
            <a:lvl4pPr marL="1370784" indent="0">
              <a:buNone/>
              <a:defRPr sz="1600" b="1"/>
            </a:lvl4pPr>
            <a:lvl5pPr marL="1827711" indent="0">
              <a:buNone/>
              <a:defRPr sz="1600" b="1"/>
            </a:lvl5pPr>
            <a:lvl6pPr marL="2284640" indent="0">
              <a:buNone/>
              <a:defRPr sz="1600" b="1"/>
            </a:lvl6pPr>
            <a:lvl7pPr marL="2741568" indent="0">
              <a:buNone/>
              <a:defRPr sz="1600" b="1"/>
            </a:lvl7pPr>
            <a:lvl8pPr marL="3198495" indent="0">
              <a:buNone/>
              <a:defRPr sz="1600" b="1"/>
            </a:lvl8pPr>
            <a:lvl9pPr marL="365542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927" indent="0">
              <a:buNone/>
              <a:defRPr sz="2000" b="1"/>
            </a:lvl2pPr>
            <a:lvl3pPr marL="913857" indent="0">
              <a:buNone/>
              <a:defRPr sz="1800" b="1"/>
            </a:lvl3pPr>
            <a:lvl4pPr marL="1370784" indent="0">
              <a:buNone/>
              <a:defRPr sz="1600" b="1"/>
            </a:lvl4pPr>
            <a:lvl5pPr marL="1827711" indent="0">
              <a:buNone/>
              <a:defRPr sz="1600" b="1"/>
            </a:lvl5pPr>
            <a:lvl6pPr marL="2284640" indent="0">
              <a:buNone/>
              <a:defRPr sz="1600" b="1"/>
            </a:lvl6pPr>
            <a:lvl7pPr marL="2741568" indent="0">
              <a:buNone/>
              <a:defRPr sz="1600" b="1"/>
            </a:lvl7pPr>
            <a:lvl8pPr marL="3198495" indent="0">
              <a:buNone/>
              <a:defRPr sz="1600" b="1"/>
            </a:lvl8pPr>
            <a:lvl9pPr marL="36554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BE953-6F98-2A4C-9F66-1595026F0139}" type="datetimeFigureOut">
              <a:rPr lang="en-US" smtClean="0"/>
              <a:t>4/22/2023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243892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BE953-6F98-2A4C-9F66-1595026F0139}" type="datetimeFigureOut">
              <a:rPr lang="en-US" smtClean="0"/>
              <a:t>4/22/2023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19263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BE953-6F98-2A4C-9F66-1595026F0139}" type="datetimeFigureOut">
              <a:rPr lang="en-US" smtClean="0"/>
              <a:t>4/22/2023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278238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927" indent="0">
              <a:buNone/>
              <a:defRPr sz="1400"/>
            </a:lvl2pPr>
            <a:lvl3pPr marL="913857" indent="0">
              <a:buNone/>
              <a:defRPr sz="1200"/>
            </a:lvl3pPr>
            <a:lvl4pPr marL="1370784" indent="0">
              <a:buNone/>
              <a:defRPr sz="1000"/>
            </a:lvl4pPr>
            <a:lvl5pPr marL="1827711" indent="0">
              <a:buNone/>
              <a:defRPr sz="1000"/>
            </a:lvl5pPr>
            <a:lvl6pPr marL="2284640" indent="0">
              <a:buNone/>
              <a:defRPr sz="1000"/>
            </a:lvl6pPr>
            <a:lvl7pPr marL="2741568" indent="0">
              <a:buNone/>
              <a:defRPr sz="1000"/>
            </a:lvl7pPr>
            <a:lvl8pPr marL="3198495" indent="0">
              <a:buNone/>
              <a:defRPr sz="1000"/>
            </a:lvl8pPr>
            <a:lvl9pPr marL="36554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E953-6F98-2A4C-9F66-1595026F0139}"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57974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6927" indent="0">
              <a:buNone/>
              <a:defRPr sz="2800"/>
            </a:lvl2pPr>
            <a:lvl3pPr marL="913857" indent="0">
              <a:buNone/>
              <a:defRPr sz="2400"/>
            </a:lvl3pPr>
            <a:lvl4pPr marL="1370784" indent="0">
              <a:buNone/>
              <a:defRPr sz="2000"/>
            </a:lvl4pPr>
            <a:lvl5pPr marL="1827711" indent="0">
              <a:buNone/>
              <a:defRPr sz="2000"/>
            </a:lvl5pPr>
            <a:lvl6pPr marL="2284640" indent="0">
              <a:buNone/>
              <a:defRPr sz="2000"/>
            </a:lvl6pPr>
            <a:lvl7pPr marL="2741568" indent="0">
              <a:buNone/>
              <a:defRPr sz="2000"/>
            </a:lvl7pPr>
            <a:lvl8pPr marL="3198495" indent="0">
              <a:buNone/>
              <a:defRPr sz="2000"/>
            </a:lvl8pPr>
            <a:lvl9pPr marL="36554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927" indent="0">
              <a:buNone/>
              <a:defRPr sz="1400"/>
            </a:lvl2pPr>
            <a:lvl3pPr marL="913857" indent="0">
              <a:buNone/>
              <a:defRPr sz="1200"/>
            </a:lvl3pPr>
            <a:lvl4pPr marL="1370784" indent="0">
              <a:buNone/>
              <a:defRPr sz="1000"/>
            </a:lvl4pPr>
            <a:lvl5pPr marL="1827711" indent="0">
              <a:buNone/>
              <a:defRPr sz="1000"/>
            </a:lvl5pPr>
            <a:lvl6pPr marL="2284640" indent="0">
              <a:buNone/>
              <a:defRPr sz="1000"/>
            </a:lvl6pPr>
            <a:lvl7pPr marL="2741568" indent="0">
              <a:buNone/>
              <a:defRPr sz="1000"/>
            </a:lvl7pPr>
            <a:lvl8pPr marL="3198495" indent="0">
              <a:buNone/>
              <a:defRPr sz="1000"/>
            </a:lvl8pPr>
            <a:lvl9pPr marL="365542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E953-6F98-2A4C-9F66-1595026F0139}" type="datetimeFigureOut">
              <a:rPr lang="en-US" smtClean="0"/>
              <a:t>4/22/2023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7AA46-8398-E545-BD15-0FDD339F39C7}" type="slidenum">
              <a:rPr lang="en-US" smtClean="0"/>
              <a:t>‹#›</a:t>
            </a:fld>
            <a:endParaRPr lang="en-US"/>
          </a:p>
        </p:txBody>
      </p:sp>
    </p:spTree>
    <p:extLst>
      <p:ext uri="{BB962C8B-B14F-4D97-AF65-F5344CB8AC3E}">
        <p14:creationId xmlns:p14="http://schemas.microsoft.com/office/powerpoint/2010/main" val="1195988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386" tIns="45693" rIns="91386" bIns="45693"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386" tIns="45693" rIns="91386" bIns="45693" rtlCol="0" anchor="ctr"/>
          <a:lstStyle>
            <a:lvl1pPr algn="l">
              <a:defRPr sz="1200">
                <a:solidFill>
                  <a:schemeClr val="tx1">
                    <a:tint val="75000"/>
                  </a:schemeClr>
                </a:solidFill>
              </a:defRPr>
            </a:lvl1pPr>
          </a:lstStyle>
          <a:p>
            <a:fld id="{73BBE953-6F98-2A4C-9F66-1595026F0139}" type="datetimeFigureOut">
              <a:rPr lang="en-US" smtClean="0"/>
              <a:t>4/22/2023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386" tIns="45693" rIns="91386" bIns="45693" rtlCol="0" anchor="ctr"/>
          <a:lstStyle>
            <a:lvl1pPr algn="r">
              <a:defRPr sz="1200">
                <a:solidFill>
                  <a:schemeClr val="tx1">
                    <a:tint val="75000"/>
                  </a:schemeClr>
                </a:solidFill>
              </a:defRPr>
            </a:lvl1pPr>
          </a:lstStyle>
          <a:p>
            <a:fld id="{3A07AA46-8398-E545-BD15-0FDD339F39C7}" type="slidenum">
              <a:rPr lang="en-US" smtClean="0"/>
              <a:t>‹#›</a:t>
            </a:fld>
            <a:endParaRPr lang="en-US"/>
          </a:p>
        </p:txBody>
      </p:sp>
    </p:spTree>
    <p:extLst>
      <p:ext uri="{BB962C8B-B14F-4D97-AF65-F5344CB8AC3E}">
        <p14:creationId xmlns:p14="http://schemas.microsoft.com/office/powerpoint/2010/main" val="21203636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3857"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465" indent="-228465" algn="l" defTabSz="91385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92" indent="-228465" algn="l" defTabSz="91385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19" indent="-228465" algn="l" defTabSz="91385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49"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76"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103"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32"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960"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887" indent="-228465" algn="l" defTabSz="91385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57" rtl="0" eaLnBrk="1" latinLnBrk="0" hangingPunct="1">
        <a:defRPr sz="1800" kern="1200">
          <a:solidFill>
            <a:schemeClr val="tx1"/>
          </a:solidFill>
          <a:latin typeface="+mn-lt"/>
          <a:ea typeface="+mn-ea"/>
          <a:cs typeface="+mn-cs"/>
        </a:defRPr>
      </a:lvl1pPr>
      <a:lvl2pPr marL="456927" algn="l" defTabSz="913857" rtl="0" eaLnBrk="1" latinLnBrk="0" hangingPunct="1">
        <a:defRPr sz="1800" kern="1200">
          <a:solidFill>
            <a:schemeClr val="tx1"/>
          </a:solidFill>
          <a:latin typeface="+mn-lt"/>
          <a:ea typeface="+mn-ea"/>
          <a:cs typeface="+mn-cs"/>
        </a:defRPr>
      </a:lvl2pPr>
      <a:lvl3pPr marL="913857" algn="l" defTabSz="913857" rtl="0" eaLnBrk="1" latinLnBrk="0" hangingPunct="1">
        <a:defRPr sz="1800" kern="1200">
          <a:solidFill>
            <a:schemeClr val="tx1"/>
          </a:solidFill>
          <a:latin typeface="+mn-lt"/>
          <a:ea typeface="+mn-ea"/>
          <a:cs typeface="+mn-cs"/>
        </a:defRPr>
      </a:lvl3pPr>
      <a:lvl4pPr marL="1370784" algn="l" defTabSz="913857" rtl="0" eaLnBrk="1" latinLnBrk="0" hangingPunct="1">
        <a:defRPr sz="1800" kern="1200">
          <a:solidFill>
            <a:schemeClr val="tx1"/>
          </a:solidFill>
          <a:latin typeface="+mn-lt"/>
          <a:ea typeface="+mn-ea"/>
          <a:cs typeface="+mn-cs"/>
        </a:defRPr>
      </a:lvl4pPr>
      <a:lvl5pPr marL="1827711" algn="l" defTabSz="913857" rtl="0" eaLnBrk="1" latinLnBrk="0" hangingPunct="1">
        <a:defRPr sz="1800" kern="1200">
          <a:solidFill>
            <a:schemeClr val="tx1"/>
          </a:solidFill>
          <a:latin typeface="+mn-lt"/>
          <a:ea typeface="+mn-ea"/>
          <a:cs typeface="+mn-cs"/>
        </a:defRPr>
      </a:lvl5pPr>
      <a:lvl6pPr marL="2284640" algn="l" defTabSz="913857" rtl="0" eaLnBrk="1" latinLnBrk="0" hangingPunct="1">
        <a:defRPr sz="1800" kern="1200">
          <a:solidFill>
            <a:schemeClr val="tx1"/>
          </a:solidFill>
          <a:latin typeface="+mn-lt"/>
          <a:ea typeface="+mn-ea"/>
          <a:cs typeface="+mn-cs"/>
        </a:defRPr>
      </a:lvl6pPr>
      <a:lvl7pPr marL="2741568" algn="l" defTabSz="913857" rtl="0" eaLnBrk="1" latinLnBrk="0" hangingPunct="1">
        <a:defRPr sz="1800" kern="1200">
          <a:solidFill>
            <a:schemeClr val="tx1"/>
          </a:solidFill>
          <a:latin typeface="+mn-lt"/>
          <a:ea typeface="+mn-ea"/>
          <a:cs typeface="+mn-cs"/>
        </a:defRPr>
      </a:lvl7pPr>
      <a:lvl8pPr marL="3198495" algn="l" defTabSz="913857" rtl="0" eaLnBrk="1" latinLnBrk="0" hangingPunct="1">
        <a:defRPr sz="1800" kern="1200">
          <a:solidFill>
            <a:schemeClr val="tx1"/>
          </a:solidFill>
          <a:latin typeface="+mn-lt"/>
          <a:ea typeface="+mn-ea"/>
          <a:cs typeface="+mn-cs"/>
        </a:defRPr>
      </a:lvl8pPr>
      <a:lvl9pPr marL="3655424" algn="l" defTabSz="9138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jpeg"/><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http://www.bumc.bu.edu/care/files/2014/02/Dan-2014.jpg" TargetMode="External"/><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https://www.bumc.bu.edu/care/files/2017/01/Hadland_Scott_Professional.jpg" TargetMode="Externa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3" Type="http://schemas.openxmlformats.org/officeDocument/2006/relationships/image" Target="../media/image14.tiff"/><Relationship Id="rId18" Type="http://schemas.openxmlformats.org/officeDocument/2006/relationships/image" Target="../media/image19.jpeg"/><Relationship Id="rId26" Type="http://schemas.openxmlformats.org/officeDocument/2006/relationships/image" Target="../media/image27.jpeg"/><Relationship Id="rId39" Type="http://schemas.openxmlformats.org/officeDocument/2006/relationships/image" Target="../media/image40.png"/><Relationship Id="rId21" Type="http://schemas.openxmlformats.org/officeDocument/2006/relationships/image" Target="../media/image22.jpeg"/><Relationship Id="rId34" Type="http://schemas.openxmlformats.org/officeDocument/2006/relationships/image" Target="../media/image35.jpeg"/><Relationship Id="rId42" Type="http://schemas.openxmlformats.org/officeDocument/2006/relationships/image" Target="../media/image43.png"/><Relationship Id="rId47" Type="http://schemas.openxmlformats.org/officeDocument/2006/relationships/image" Target="../media/image48.jpeg"/><Relationship Id="rId50" Type="http://schemas.openxmlformats.org/officeDocument/2006/relationships/image" Target="../media/image51.jpeg"/><Relationship Id="rId55" Type="http://schemas.openxmlformats.org/officeDocument/2006/relationships/image" Target="../media/image56.jpeg"/><Relationship Id="rId7" Type="http://schemas.openxmlformats.org/officeDocument/2006/relationships/image" Target="../media/image8.jpeg"/><Relationship Id="rId2" Type="http://schemas.openxmlformats.org/officeDocument/2006/relationships/notesSlide" Target="../notesSlides/notesSlide2.xml"/><Relationship Id="rId16" Type="http://schemas.openxmlformats.org/officeDocument/2006/relationships/image" Target="../media/image17.jpeg"/><Relationship Id="rId29" Type="http://schemas.openxmlformats.org/officeDocument/2006/relationships/image" Target="../media/image30.jpeg"/><Relationship Id="rId11" Type="http://schemas.openxmlformats.org/officeDocument/2006/relationships/image" Target="../media/image12.jpg"/><Relationship Id="rId24" Type="http://schemas.openxmlformats.org/officeDocument/2006/relationships/image" Target="../media/image25.jpeg"/><Relationship Id="rId32" Type="http://schemas.openxmlformats.org/officeDocument/2006/relationships/image" Target="../media/image33.png"/><Relationship Id="rId37" Type="http://schemas.openxmlformats.org/officeDocument/2006/relationships/image" Target="../media/image38.jpeg"/><Relationship Id="rId40" Type="http://schemas.openxmlformats.org/officeDocument/2006/relationships/image" Target="../media/image41.tiff"/><Relationship Id="rId45" Type="http://schemas.openxmlformats.org/officeDocument/2006/relationships/image" Target="../media/image46.jpeg"/><Relationship Id="rId53" Type="http://schemas.openxmlformats.org/officeDocument/2006/relationships/image" Target="../media/image54.jpeg"/><Relationship Id="rId58" Type="http://schemas.openxmlformats.org/officeDocument/2006/relationships/image" Target="../media/image59.jpg"/><Relationship Id="rId5" Type="http://schemas.openxmlformats.org/officeDocument/2006/relationships/image" Target="../media/image7.png"/><Relationship Id="rId19" Type="http://schemas.openxmlformats.org/officeDocument/2006/relationships/image" Target="../media/image20.jpeg"/><Relationship Id="rId4" Type="http://schemas.openxmlformats.org/officeDocument/2006/relationships/image" Target="../media/image6.tiff"/><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jpeg"/><Relationship Id="rId30" Type="http://schemas.openxmlformats.org/officeDocument/2006/relationships/image" Target="../media/image31.jpeg"/><Relationship Id="rId35" Type="http://schemas.openxmlformats.org/officeDocument/2006/relationships/image" Target="../media/image36.png"/><Relationship Id="rId43" Type="http://schemas.openxmlformats.org/officeDocument/2006/relationships/image" Target="../media/image44.jpeg"/><Relationship Id="rId48" Type="http://schemas.openxmlformats.org/officeDocument/2006/relationships/image" Target="../media/image49.jpeg"/><Relationship Id="rId56" Type="http://schemas.openxmlformats.org/officeDocument/2006/relationships/image" Target="../media/image57.jpeg"/><Relationship Id="rId8" Type="http://schemas.openxmlformats.org/officeDocument/2006/relationships/image" Target="../media/image9.jpeg"/><Relationship Id="rId51" Type="http://schemas.openxmlformats.org/officeDocument/2006/relationships/image" Target="../media/image52.jpeg"/><Relationship Id="rId3" Type="http://schemas.openxmlformats.org/officeDocument/2006/relationships/image" Target="../media/image5.tiff"/><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jpeg"/><Relationship Id="rId33" Type="http://schemas.openxmlformats.org/officeDocument/2006/relationships/image" Target="../media/image34.png"/><Relationship Id="rId38" Type="http://schemas.openxmlformats.org/officeDocument/2006/relationships/image" Target="../media/image39.jpeg"/><Relationship Id="rId46" Type="http://schemas.openxmlformats.org/officeDocument/2006/relationships/image" Target="../media/image47.png"/><Relationship Id="rId20" Type="http://schemas.openxmlformats.org/officeDocument/2006/relationships/image" Target="../media/image21.jpeg"/><Relationship Id="rId41" Type="http://schemas.openxmlformats.org/officeDocument/2006/relationships/image" Target="../media/image42.png"/><Relationship Id="rId54"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hyperlink" Target="https://en.wikipedia.org/wiki/Flag_of_Georgia_(country)" TargetMode="External"/><Relationship Id="rId15" Type="http://schemas.openxmlformats.org/officeDocument/2006/relationships/image" Target="../media/image16.jpeg"/><Relationship Id="rId23" Type="http://schemas.openxmlformats.org/officeDocument/2006/relationships/image" Target="../media/image24.emf"/><Relationship Id="rId28" Type="http://schemas.openxmlformats.org/officeDocument/2006/relationships/image" Target="../media/image29.jpeg"/><Relationship Id="rId36" Type="http://schemas.openxmlformats.org/officeDocument/2006/relationships/image" Target="../media/image37.jpeg"/><Relationship Id="rId49" Type="http://schemas.openxmlformats.org/officeDocument/2006/relationships/image" Target="../media/image50.jpeg"/><Relationship Id="rId57" Type="http://schemas.openxmlformats.org/officeDocument/2006/relationships/image" Target="../media/image58.jpeg"/><Relationship Id="rId10" Type="http://schemas.openxmlformats.org/officeDocument/2006/relationships/image" Target="../media/image11.jpeg"/><Relationship Id="rId31" Type="http://schemas.openxmlformats.org/officeDocument/2006/relationships/image" Target="../media/image32.jpeg"/><Relationship Id="rId44" Type="http://schemas.openxmlformats.org/officeDocument/2006/relationships/image" Target="../media/image45.tiff"/><Relationship Id="rId52" Type="http://schemas.openxmlformats.org/officeDocument/2006/relationships/image" Target="../media/image53.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mailto:hardesty@bu.edu" TargetMode="Externa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75F313-DF40-423B-856B-E4121EF1EB0B}"/>
              </a:ext>
            </a:extLst>
          </p:cNvPr>
          <p:cNvSpPr txBox="1"/>
          <p:nvPr/>
        </p:nvSpPr>
        <p:spPr>
          <a:xfrm>
            <a:off x="0" y="5572125"/>
            <a:ext cx="12192000" cy="1285875"/>
          </a:xfrm>
          <a:prstGeom prst="rect">
            <a:avLst/>
          </a:prstGeom>
          <a:solidFill>
            <a:schemeClr val="bg1"/>
          </a:solidFill>
        </p:spPr>
        <p:txBody>
          <a:bodyPr wrap="square" rtlCol="0">
            <a:spAutoFit/>
          </a:bodyPr>
          <a:lstStyle/>
          <a:p>
            <a:endParaRPr lang="en-US" dirty="0"/>
          </a:p>
        </p:txBody>
      </p:sp>
      <p:sp>
        <p:nvSpPr>
          <p:cNvPr id="3" name="Rectangle 2"/>
          <p:cNvSpPr/>
          <p:nvPr/>
        </p:nvSpPr>
        <p:spPr>
          <a:xfrm>
            <a:off x="1151263" y="4909289"/>
            <a:ext cx="9889473" cy="461610"/>
          </a:xfrm>
          <a:prstGeom prst="rect">
            <a:avLst/>
          </a:prstGeom>
          <a:solidFill>
            <a:srgbClr val="003366"/>
          </a:solidFill>
          <a:ln>
            <a:noFill/>
          </a:ln>
        </p:spPr>
        <p:txBody>
          <a:bodyPr wrap="square" lIns="91386" tIns="45693" rIns="91386" bIns="45693">
            <a:spAutoFit/>
          </a:bodyPr>
          <a:lstStyle/>
          <a:p>
            <a:pPr algn="ctr"/>
            <a:r>
              <a:rPr lang="en-US" sz="2400" i="1" dirty="0">
                <a:solidFill>
                  <a:schemeClr val="bg1"/>
                </a:solidFill>
              </a:rPr>
              <a:t>funded by the National Institute on Drug Abuse (NIDA R25DA013582) </a:t>
            </a:r>
          </a:p>
        </p:txBody>
      </p:sp>
      <p:sp>
        <p:nvSpPr>
          <p:cNvPr id="7" name="Rectangle 2"/>
          <p:cNvSpPr>
            <a:spLocks noGrp="1" noChangeArrowheads="1"/>
          </p:cNvSpPr>
          <p:nvPr>
            <p:ph type="ctrTitle"/>
          </p:nvPr>
        </p:nvSpPr>
        <p:spPr>
          <a:xfrm>
            <a:off x="3517293" y="812218"/>
            <a:ext cx="8553450" cy="3201670"/>
          </a:xfrm>
          <a:solidFill>
            <a:schemeClr val="accent1"/>
          </a:solidFill>
          <a:ln w="57150">
            <a:solidFill>
              <a:srgbClr val="2D5A87"/>
            </a:solidFill>
          </a:ln>
        </p:spPr>
        <p:txBody>
          <a:bodyPr>
            <a:noAutofit/>
          </a:bodyPr>
          <a:lstStyle/>
          <a:p>
            <a:r>
              <a:rPr lang="en-US" altLang="en-US" sz="7200" b="1" dirty="0"/>
              <a:t>22</a:t>
            </a:r>
            <a:r>
              <a:rPr lang="en-US" altLang="en-US" sz="7200" b="1" baseline="30000" dirty="0"/>
              <a:t>nd</a:t>
            </a:r>
            <a:r>
              <a:rPr lang="en-US" altLang="en-US" sz="7200" b="1" dirty="0"/>
              <a:t> Annual Immersion Trainings                    in Addiction Medicine</a:t>
            </a:r>
            <a:endParaRPr lang="en-US" altLang="en-US" b="1" dirty="0"/>
          </a:p>
        </p:txBody>
      </p:sp>
      <p:sp>
        <p:nvSpPr>
          <p:cNvPr id="2" name="Rectangle 2"/>
          <p:cNvSpPr>
            <a:spLocks noChangeArrowheads="1"/>
          </p:cNvSpPr>
          <p:nvPr/>
        </p:nvSpPr>
        <p:spPr bwMode="auto">
          <a:xfrm>
            <a:off x="1524002" y="-184638"/>
            <a:ext cx="184622" cy="3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86" tIns="45693" rIns="91386" bIns="45693" numCol="1" anchor="ctr" anchorCtr="0" compatLnSpc="1">
            <a:prstTxWarp prst="textNoShape">
              <a:avLst/>
            </a:prstTxWarp>
            <a:spAutoFit/>
          </a:bodyPr>
          <a:lstStyle/>
          <a:p>
            <a:endParaRPr lang="en-US"/>
          </a:p>
        </p:txBody>
      </p:sp>
      <p:pic>
        <p:nvPicPr>
          <p:cNvPr id="1025" name="Picture 4956" descr="CARE_logo_t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857" y="927287"/>
            <a:ext cx="3086601" cy="3086601"/>
          </a:xfrm>
          <a:prstGeom prst="rect">
            <a:avLst/>
          </a:prstGeom>
          <a:noFill/>
          <a:ln w="76200">
            <a:solidFill>
              <a:srgbClr val="2D5A87"/>
            </a:solidFill>
          </a:ln>
          <a:extLst>
            <a:ext uri="{909E8E84-426E-40DD-AFC4-6F175D3DCCD1}">
              <a14:hiddenFill xmlns:a14="http://schemas.microsoft.com/office/drawing/2010/main">
                <a:solidFill>
                  <a:srgbClr val="FFFFFF"/>
                </a:solidFill>
              </a14:hiddenFill>
            </a:ext>
          </a:extLst>
        </p:spPr>
      </p:pic>
      <p:pic>
        <p:nvPicPr>
          <p:cNvPr id="9" name="Picture 10" descr="BMC-BUMS LOGOS 120dpi">
            <a:extLst>
              <a:ext uri="{FF2B5EF4-FFF2-40B4-BE49-F238E27FC236}">
                <a16:creationId xmlns:a16="http://schemas.microsoft.com/office/drawing/2014/main" id="{976F8F7B-A9DB-41AC-A6B4-A04188CEE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843" b="21840"/>
          <a:stretch/>
        </p:blipFill>
        <p:spPr bwMode="auto">
          <a:xfrm>
            <a:off x="9591675" y="5694511"/>
            <a:ext cx="2314575" cy="99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80647A3E-4B8E-4A91-9DB3-CCAADF2666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 y="5920041"/>
            <a:ext cx="3124200" cy="50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703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FB62599D-BD2F-EF45-B31F-97AF5F4FC5D5}"/>
              </a:ext>
            </a:extLst>
          </p:cNvPr>
          <p:cNvSpPr>
            <a:spLocks noGrp="1"/>
          </p:cNvSpPr>
          <p:nvPr>
            <p:ph type="title"/>
          </p:nvPr>
        </p:nvSpPr>
        <p:spPr>
          <a:xfrm>
            <a:off x="0" y="0"/>
            <a:ext cx="12192000" cy="936171"/>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Evaluations and Surveys</a:t>
            </a:r>
          </a:p>
        </p:txBody>
      </p:sp>
      <p:sp>
        <p:nvSpPr>
          <p:cNvPr id="3" name="Content Placeholder 2">
            <a:extLst>
              <a:ext uri="{FF2B5EF4-FFF2-40B4-BE49-F238E27FC236}">
                <a16:creationId xmlns:a16="http://schemas.microsoft.com/office/drawing/2014/main" id="{A6C09CD5-F20D-0D43-9554-F61880CDABB8}"/>
              </a:ext>
            </a:extLst>
          </p:cNvPr>
          <p:cNvSpPr>
            <a:spLocks noGrp="1"/>
          </p:cNvSpPr>
          <p:nvPr>
            <p:ph idx="1"/>
          </p:nvPr>
        </p:nvSpPr>
        <p:spPr>
          <a:xfrm>
            <a:off x="348713" y="1411738"/>
            <a:ext cx="10482203" cy="5078514"/>
          </a:xfrm>
        </p:spPr>
        <p:txBody>
          <a:bodyPr>
            <a:normAutofit/>
          </a:bodyPr>
          <a:lstStyle/>
          <a:p>
            <a:pPr>
              <a:lnSpc>
                <a:spcPct val="100000"/>
              </a:lnSpc>
              <a:spcBef>
                <a:spcPts val="2400"/>
              </a:spcBef>
            </a:pPr>
            <a:r>
              <a:rPr lang="en-US" dirty="0"/>
              <a:t>Daily evaluations emailed at the end of each day via </a:t>
            </a:r>
            <a:r>
              <a:rPr lang="en-US" b="1" dirty="0" err="1">
                <a:solidFill>
                  <a:srgbClr val="0070C0"/>
                </a:solidFill>
              </a:rPr>
              <a:t>REDCap</a:t>
            </a:r>
            <a:endParaRPr lang="en-US" b="1" dirty="0">
              <a:solidFill>
                <a:srgbClr val="0070C0"/>
              </a:solidFill>
            </a:endParaRPr>
          </a:p>
          <a:p>
            <a:pPr>
              <a:lnSpc>
                <a:spcPct val="100000"/>
              </a:lnSpc>
              <a:spcBef>
                <a:spcPts val="2400"/>
              </a:spcBef>
            </a:pPr>
            <a:r>
              <a:rPr lang="en-US" dirty="0"/>
              <a:t>Pre- and post-knowledge test</a:t>
            </a:r>
          </a:p>
          <a:p>
            <a:pPr lvl="1">
              <a:lnSpc>
                <a:spcPct val="100000"/>
              </a:lnSpc>
              <a:spcBef>
                <a:spcPts val="2400"/>
              </a:spcBef>
            </a:pPr>
            <a:r>
              <a:rPr lang="en-US" b="1" dirty="0"/>
              <a:t>Pre-test</a:t>
            </a:r>
            <a:r>
              <a:rPr lang="en-US" dirty="0"/>
              <a:t> (completed) and </a:t>
            </a:r>
            <a:r>
              <a:rPr lang="en-US" b="1" dirty="0"/>
              <a:t>Post-test </a:t>
            </a:r>
            <a:r>
              <a:rPr lang="en-US" dirty="0"/>
              <a:t>will be completed at the end of Wednesday</a:t>
            </a:r>
          </a:p>
          <a:p>
            <a:pPr>
              <a:lnSpc>
                <a:spcPct val="100000"/>
              </a:lnSpc>
              <a:spcBef>
                <a:spcPts val="2400"/>
              </a:spcBef>
            </a:pPr>
            <a:r>
              <a:rPr lang="en-US" dirty="0"/>
              <a:t>All attendees will be asked to complete brief surveys throughout the year. </a:t>
            </a:r>
            <a:r>
              <a:rPr lang="en-US" i="1" dirty="0"/>
              <a:t>See evaluation page in the Manual for further information</a:t>
            </a:r>
          </a:p>
          <a:p>
            <a:pPr>
              <a:lnSpc>
                <a:spcPct val="100000"/>
              </a:lnSpc>
              <a:spcBef>
                <a:spcPts val="2400"/>
              </a:spcBef>
            </a:pPr>
            <a:r>
              <a:rPr lang="en-US" dirty="0"/>
              <a:t>We strive to attain a </a:t>
            </a:r>
            <a:r>
              <a:rPr lang="en-US" b="1" dirty="0"/>
              <a:t>100% response rate </a:t>
            </a:r>
            <a:r>
              <a:rPr lang="en-US" dirty="0"/>
              <a:t>on evaluations and surveys</a:t>
            </a:r>
          </a:p>
        </p:txBody>
      </p:sp>
      <p:pic>
        <p:nvPicPr>
          <p:cNvPr id="9" name="Picture 4956" descr="CARE_logo_t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3074" name="Picture 2" descr="Online survey stock illustration. Illustration of form - 23949286">
            <a:extLst>
              <a:ext uri="{FF2B5EF4-FFF2-40B4-BE49-F238E27FC236}">
                <a16:creationId xmlns:a16="http://schemas.microsoft.com/office/drawing/2014/main" id="{C3BBFED1-06BF-6424-A485-F5E1F1044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47" t="11436" r="13974" b="14869"/>
          <a:stretch/>
        </p:blipFill>
        <p:spPr bwMode="auto">
          <a:xfrm>
            <a:off x="9756071" y="365051"/>
            <a:ext cx="2087216" cy="2093373"/>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EF4C3E-F7FE-2063-7794-10EDE30AB01A}"/>
              </a:ext>
            </a:extLst>
          </p:cNvPr>
          <p:cNvSpPr/>
          <p:nvPr/>
        </p:nvSpPr>
        <p:spPr>
          <a:xfrm>
            <a:off x="0" y="1069827"/>
            <a:ext cx="12192000" cy="1541766"/>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62599D-BD2F-EF45-B31F-97AF5F4FC5D5}"/>
              </a:ext>
            </a:extLst>
          </p:cNvPr>
          <p:cNvSpPr>
            <a:spLocks noGrp="1"/>
          </p:cNvSpPr>
          <p:nvPr>
            <p:ph type="title"/>
          </p:nvPr>
        </p:nvSpPr>
        <p:spPr>
          <a:xfrm>
            <a:off x="0" y="0"/>
            <a:ext cx="12192000" cy="1162878"/>
          </a:xfrm>
          <a:solidFill>
            <a:srgbClr val="003366"/>
          </a:solidFill>
        </p:spPr>
        <p:txBody>
          <a:bodyPr>
            <a:noAutofit/>
          </a:bodyPr>
          <a:lstStyle/>
          <a:p>
            <a:pPr marL="288925"/>
            <a:r>
              <a:rPr lang="en-US" sz="3600" b="1" dirty="0">
                <a:solidFill>
                  <a:schemeClr val="bg1"/>
                </a:solidFill>
                <a:effectLst>
                  <a:outerShdw blurRad="38100" dist="38100" dir="2700000" algn="tl">
                    <a:srgbClr val="000000">
                      <a:alpha val="43137"/>
                    </a:srgbClr>
                  </a:outerShdw>
                </a:effectLst>
              </a:rPr>
              <a:t>Richard </a:t>
            </a:r>
            <a:r>
              <a:rPr lang="en-US" sz="3600" b="1" dirty="0" err="1">
                <a:solidFill>
                  <a:schemeClr val="bg1"/>
                </a:solidFill>
                <a:effectLst>
                  <a:outerShdw blurRad="38100" dist="38100" dir="2700000" algn="tl">
                    <a:srgbClr val="000000">
                      <a:alpha val="43137"/>
                    </a:srgbClr>
                  </a:outerShdw>
                </a:effectLst>
              </a:rPr>
              <a:t>Saitz</a:t>
            </a:r>
            <a:r>
              <a:rPr lang="en-US" sz="3600" b="1" dirty="0">
                <a:solidFill>
                  <a:schemeClr val="bg1"/>
                </a:solidFill>
                <a:effectLst>
                  <a:outerShdw blurRad="38100" dist="38100" dir="2700000" algn="tl">
                    <a:srgbClr val="000000">
                      <a:alpha val="43137"/>
                    </a:srgbClr>
                  </a:outerShdw>
                </a:effectLst>
              </a:rPr>
              <a:t>, MD, MPH Clinical Addiction Research             and Education (CARE) Program Achievement Award</a:t>
            </a:r>
          </a:p>
        </p:txBody>
      </p:sp>
      <p:sp>
        <p:nvSpPr>
          <p:cNvPr id="3" name="Content Placeholder 2">
            <a:extLst>
              <a:ext uri="{FF2B5EF4-FFF2-40B4-BE49-F238E27FC236}">
                <a16:creationId xmlns:a16="http://schemas.microsoft.com/office/drawing/2014/main" id="{A6C09CD5-F20D-0D43-9554-F61880CDABB8}"/>
              </a:ext>
            </a:extLst>
          </p:cNvPr>
          <p:cNvSpPr>
            <a:spLocks noGrp="1"/>
          </p:cNvSpPr>
          <p:nvPr>
            <p:ph idx="1"/>
          </p:nvPr>
        </p:nvSpPr>
        <p:spPr>
          <a:xfrm>
            <a:off x="134309" y="2751706"/>
            <a:ext cx="11742952" cy="3829795"/>
          </a:xfrm>
        </p:spPr>
        <p:txBody>
          <a:bodyPr>
            <a:noAutofit/>
          </a:bodyPr>
          <a:lstStyle/>
          <a:p>
            <a:pPr>
              <a:lnSpc>
                <a:spcPct val="100000"/>
              </a:lnSpc>
              <a:spcBef>
                <a:spcPts val="1200"/>
              </a:spcBef>
            </a:pPr>
            <a:r>
              <a:rPr lang="en-US" sz="2400" dirty="0"/>
              <a:t>A Chief Resident participant (</a:t>
            </a:r>
            <a:r>
              <a:rPr lang="en-US" sz="2400" dirty="0" err="1"/>
              <a:t>CRITter</a:t>
            </a:r>
            <a:r>
              <a:rPr lang="en-US" sz="2400" dirty="0"/>
              <a:t>) will be awarded the </a:t>
            </a:r>
            <a:r>
              <a:rPr lang="en-US" sz="2400" i="1" dirty="0"/>
              <a:t>annual </a:t>
            </a:r>
            <a:r>
              <a:rPr lang="en-US" sz="2400" dirty="0"/>
              <a:t> </a:t>
            </a:r>
            <a:r>
              <a:rPr lang="en-US" sz="2400" b="1" dirty="0"/>
              <a:t>“Richard </a:t>
            </a:r>
            <a:r>
              <a:rPr lang="en-US" sz="2400" b="1" dirty="0" err="1"/>
              <a:t>Saitz</a:t>
            </a:r>
            <a:r>
              <a:rPr lang="en-US" sz="2400" b="1" dirty="0"/>
              <a:t>, MD, MPH CARE Program Achievement Award” </a:t>
            </a:r>
            <a:r>
              <a:rPr lang="en-US" sz="2400" dirty="0"/>
              <a:t>based on their Substance Use Teaching Project (SUTP) quality (breadth, promotion of evidence-based care, and impact) and degree of completion at 10 months post-CRIT</a:t>
            </a:r>
          </a:p>
          <a:p>
            <a:pPr>
              <a:lnSpc>
                <a:spcPct val="100000"/>
              </a:lnSpc>
              <a:spcBef>
                <a:spcPts val="1200"/>
              </a:spcBef>
            </a:pPr>
            <a:r>
              <a:rPr lang="en-US" sz="2400" dirty="0"/>
              <a:t>The CRIT Program Course Directors will select the recipient of the award based on the chief resident’s responses to SUTP specific questions on the CRIT program 10-month survey</a:t>
            </a:r>
          </a:p>
          <a:p>
            <a:pPr>
              <a:lnSpc>
                <a:spcPct val="100000"/>
              </a:lnSpc>
              <a:spcBef>
                <a:spcPts val="1200"/>
              </a:spcBef>
            </a:pPr>
            <a:r>
              <a:rPr lang="en-US" sz="2400" dirty="0"/>
              <a:t>The awardee will receive a plaque commemorating the award and the awardees program director and department chair will receive a letter notification of the honor</a:t>
            </a:r>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4" name="Picture 3" descr="IMG_0403">
            <a:extLst>
              <a:ext uri="{FF2B5EF4-FFF2-40B4-BE49-F238E27FC236}">
                <a16:creationId xmlns:a16="http://schemas.microsoft.com/office/drawing/2014/main" id="{58EFF6AA-148F-EB43-E03D-450EE89052C9}"/>
              </a:ext>
            </a:extLst>
          </p:cNvPr>
          <p:cNvPicPr/>
          <p:nvPr/>
        </p:nvPicPr>
        <p:blipFill rotWithShape="1">
          <a:blip r:embed="rId4">
            <a:extLst>
              <a:ext uri="{28A0092B-C50C-407E-A947-70E740481C1C}">
                <a14:useLocalDpi xmlns:a14="http://schemas.microsoft.com/office/drawing/2010/main" val="0"/>
              </a:ext>
            </a:extLst>
          </a:blip>
          <a:srcRect l="12918" t="4435" r="11604" b="21181"/>
          <a:stretch/>
        </p:blipFill>
        <p:spPr bwMode="auto">
          <a:xfrm>
            <a:off x="10684565" y="276498"/>
            <a:ext cx="1346557" cy="1808302"/>
          </a:xfrm>
          <a:prstGeom prst="rect">
            <a:avLst/>
          </a:prstGeom>
          <a:ln w="762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03128AFB-F8E7-AF98-A5AF-92BD6D84C64E}"/>
              </a:ext>
            </a:extLst>
          </p:cNvPr>
          <p:cNvSpPr txBox="1"/>
          <p:nvPr/>
        </p:nvSpPr>
        <p:spPr>
          <a:xfrm>
            <a:off x="160878" y="1286712"/>
            <a:ext cx="10362809" cy="1107996"/>
          </a:xfrm>
          <a:prstGeom prst="rect">
            <a:avLst/>
          </a:prstGeom>
          <a:solidFill>
            <a:srgbClr val="001932"/>
          </a:solidFill>
          <a:ln>
            <a:noFill/>
          </a:ln>
        </p:spPr>
        <p:txBody>
          <a:bodyPr wrap="square" rtlCol="0">
            <a:spAutoFit/>
          </a:bodyPr>
          <a:lstStyle/>
          <a:p>
            <a:pPr algn="ctr"/>
            <a:r>
              <a:rPr lang="en-US" sz="2200" dirty="0">
                <a:solidFill>
                  <a:schemeClr val="bg1"/>
                </a:solidFill>
              </a:rPr>
              <a:t>Professor of Medicine &amp; Public Health, international leader in the field of addiction. His research improved how patients with substance use problems are treated in medical settings.  He demanded clarity on what evidence could support, and what it did not.</a:t>
            </a:r>
          </a:p>
        </p:txBody>
      </p:sp>
    </p:spTree>
    <p:extLst>
      <p:ext uri="{BB962C8B-B14F-4D97-AF65-F5344CB8AC3E}">
        <p14:creationId xmlns:p14="http://schemas.microsoft.com/office/powerpoint/2010/main" val="242012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Shape 336"/>
        <p:cNvGrpSpPr/>
        <p:nvPr/>
      </p:nvGrpSpPr>
      <p:grpSpPr>
        <a:xfrm>
          <a:off x="0" y="0"/>
          <a:ext cx="0" cy="0"/>
          <a:chOff x="0" y="0"/>
          <a:chExt cx="0" cy="0"/>
        </a:xfrm>
      </p:grpSpPr>
      <p:sp>
        <p:nvSpPr>
          <p:cNvPr id="338" name="Google Shape;338;p12"/>
          <p:cNvSpPr txBox="1">
            <a:spLocks noGrp="1"/>
          </p:cNvSpPr>
          <p:nvPr>
            <p:ph type="sldNum" idx="4294967295"/>
          </p:nvPr>
        </p:nvSpPr>
        <p:spPr>
          <a:xfrm>
            <a:off x="11543984" y="6248418"/>
            <a:ext cx="3993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12</a:t>
            </a:fld>
            <a:endParaRPr sz="1200" b="0" i="0" u="none" strike="noStrike" cap="none">
              <a:solidFill>
                <a:srgbClr val="FFFFFF"/>
              </a:solidFill>
              <a:latin typeface="Arial"/>
              <a:ea typeface="Arial"/>
              <a:cs typeface="Arial"/>
              <a:sym typeface="Arial"/>
            </a:endParaRPr>
          </a:p>
        </p:txBody>
      </p:sp>
      <p:graphicFrame>
        <p:nvGraphicFramePr>
          <p:cNvPr id="339" name="Google Shape;339;p12"/>
          <p:cNvGraphicFramePr/>
          <p:nvPr>
            <p:extLst>
              <p:ext uri="{D42A27DB-BD31-4B8C-83A1-F6EECF244321}">
                <p14:modId xmlns:p14="http://schemas.microsoft.com/office/powerpoint/2010/main" val="622951906"/>
              </p:ext>
            </p:extLst>
          </p:nvPr>
        </p:nvGraphicFramePr>
        <p:xfrm>
          <a:off x="109330" y="973631"/>
          <a:ext cx="11975154" cy="4111526"/>
        </p:xfrm>
        <a:graphic>
          <a:graphicData uri="http://schemas.openxmlformats.org/drawingml/2006/table">
            <a:tbl>
              <a:tblPr>
                <a:noFill/>
              </a:tblPr>
              <a:tblGrid>
                <a:gridCol w="5987577">
                  <a:extLst>
                    <a:ext uri="{9D8B030D-6E8A-4147-A177-3AD203B41FA5}">
                      <a16:colId xmlns:a16="http://schemas.microsoft.com/office/drawing/2014/main" val="20000"/>
                    </a:ext>
                  </a:extLst>
                </a:gridCol>
                <a:gridCol w="5987577">
                  <a:extLst>
                    <a:ext uri="{9D8B030D-6E8A-4147-A177-3AD203B41FA5}">
                      <a16:colId xmlns:a16="http://schemas.microsoft.com/office/drawing/2014/main" val="20001"/>
                    </a:ext>
                  </a:extLst>
                </a:gridCol>
              </a:tblGrid>
              <a:tr h="671912">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a:solidFill>
                            <a:schemeClr val="bg1"/>
                          </a:solidFill>
                          <a:effectLst>
                            <a:outerShdw blurRad="38100" dist="38100" dir="2700000" algn="tl">
                              <a:srgbClr val="000000">
                                <a:alpha val="43137"/>
                              </a:srgbClr>
                            </a:outerShdw>
                          </a:effectLst>
                        </a:rPr>
                        <a:t>Say this…</a:t>
                      </a:r>
                      <a:endParaRPr sz="3200" b="1" u="none" strike="noStrike" cap="none" dirty="0">
                        <a:solidFill>
                          <a:schemeClr val="bg1"/>
                        </a:solidFill>
                        <a:effectLst>
                          <a:outerShdw blurRad="38100" dist="38100" dir="2700000" algn="tl">
                            <a:srgbClr val="000000">
                              <a:alpha val="43137"/>
                            </a:srgbClr>
                          </a:outerShdw>
                        </a:effectLst>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4B96"/>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3200" b="1" u="none" strike="noStrike" cap="none" dirty="0">
                          <a:solidFill>
                            <a:schemeClr val="bg1"/>
                          </a:solidFill>
                          <a:effectLst>
                            <a:outerShdw blurRad="38100" dist="38100" dir="2700000" algn="tl">
                              <a:srgbClr val="000000">
                                <a:alpha val="43137"/>
                              </a:srgbClr>
                            </a:outerShdw>
                          </a:effectLst>
                        </a:rPr>
                        <a:t>Instead of this…</a:t>
                      </a:r>
                      <a:endParaRPr sz="2400" b="1" u="none" strike="noStrike" cap="none" dirty="0">
                        <a:solidFill>
                          <a:schemeClr val="bg1"/>
                        </a:solidFill>
                        <a:effectLst>
                          <a:outerShdw blurRad="38100" dist="38100" dir="2700000" algn="tl">
                            <a:srgbClr val="000000">
                              <a:alpha val="43137"/>
                            </a:srgbClr>
                          </a:outerShdw>
                        </a:effectLst>
                      </a:endParaRPr>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4B96"/>
                    </a:solidFill>
                  </a:tcPr>
                </a:tc>
                <a:extLst>
                  <a:ext uri="{0D108BD9-81ED-4DB2-BD59-A6C34878D82A}">
                    <a16:rowId xmlns:a16="http://schemas.microsoft.com/office/drawing/2014/main" val="10000"/>
                  </a:ext>
                </a:extLst>
              </a:tr>
              <a:tr h="894952">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Person with a SUD, person with addiction, person who uses drugs, person who injects drugs</a:t>
                      </a:r>
                      <a:endParaRPr sz="16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Addict, junkie, abuser, pill-popper, drug seeker</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441662">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Risky or unhealthy alcohol or drug use</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Alcohol or drug abuse</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693704">
                <a:tc>
                  <a:txBody>
                    <a:bodyPr/>
                    <a:lstStyle/>
                    <a:p>
                      <a:pPr marL="0" marR="0" lvl="0" indent="0" algn="l" defTabSz="913857" rtl="0" eaLnBrk="1" fontAlgn="auto" latinLnBrk="0" hangingPunct="1">
                        <a:lnSpc>
                          <a:spcPct val="100000"/>
                        </a:lnSpc>
                        <a:spcBef>
                          <a:spcPts val="0"/>
                        </a:spcBef>
                        <a:spcAft>
                          <a:spcPts val="0"/>
                        </a:spcAft>
                        <a:buClr>
                          <a:srgbClr val="000000"/>
                        </a:buClr>
                        <a:buSzPts val="1900"/>
                        <a:buFont typeface="Arial"/>
                        <a:buNone/>
                        <a:tabLst/>
                        <a:defRPr/>
                      </a:pPr>
                      <a:r>
                        <a:rPr lang="en-US" sz="2000" b="0" u="none" strike="noStrike" cap="none" dirty="0"/>
                        <a:t>T</a:t>
                      </a:r>
                      <a:r>
                        <a:rPr lang="en-US" sz="2000" u="none" strike="noStrike" cap="none" dirty="0"/>
                        <a:t>reatment, M</a:t>
                      </a:r>
                      <a:r>
                        <a:rPr lang="en-US" sz="2000" b="0" u="none" strike="noStrike" cap="none" dirty="0"/>
                        <a:t>edication for addiction treatment (MAT), </a:t>
                      </a:r>
                      <a:r>
                        <a:rPr lang="en-US" sz="2000" u="none" strike="noStrike" cap="none" dirty="0"/>
                        <a:t>Medication for opioid use disorder (MOUD)</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Medication-assisted treatment (MAT), replacement therapy</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623787">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Urine drug test consistent with active drug use</a:t>
                      </a:r>
                    </a:p>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Urine drug test consistent with remission from drug use</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Dirty or clean urine, dirty</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623787">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Neonatal Abstinence Syndrome</a:t>
                      </a:r>
                    </a:p>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Newborn with substance</a:t>
                      </a:r>
                      <a:r>
                        <a:rPr lang="en-US" sz="2000" u="none" strike="noStrike" cap="none" baseline="0" dirty="0"/>
                        <a:t> e</a:t>
                      </a:r>
                      <a:r>
                        <a:rPr lang="en-US" sz="2000" u="none" strike="noStrike" cap="none" dirty="0"/>
                        <a:t>xposure</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marR="0" lvl="0" indent="0" algn="l" rtl="0">
                        <a:lnSpc>
                          <a:spcPct val="100000"/>
                        </a:lnSpc>
                        <a:spcBef>
                          <a:spcPts val="0"/>
                        </a:spcBef>
                        <a:spcAft>
                          <a:spcPts val="0"/>
                        </a:spcAft>
                        <a:buClr>
                          <a:srgbClr val="000000"/>
                        </a:buClr>
                        <a:buSzPts val="1900"/>
                        <a:buFont typeface="Arial"/>
                        <a:buNone/>
                      </a:pPr>
                      <a:r>
                        <a:rPr lang="en-US" sz="2000" u="none" strike="noStrike" cap="none" dirty="0"/>
                        <a:t>Addicted baby, Crack baby</a:t>
                      </a:r>
                      <a:endParaRPr sz="2000" u="none" strike="noStrike" cap="none" dirty="0"/>
                    </a:p>
                  </a:txBody>
                  <a:tcPr marL="91450" marR="9145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D6176D9A-E9E4-4A42-B575-10791DF63757}"/>
              </a:ext>
            </a:extLst>
          </p:cNvPr>
          <p:cNvSpPr/>
          <p:nvPr/>
        </p:nvSpPr>
        <p:spPr>
          <a:xfrm>
            <a:off x="0" y="0"/>
            <a:ext cx="12199004" cy="94773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3" name="TextBox 2"/>
          <p:cNvSpPr txBox="1"/>
          <p:nvPr/>
        </p:nvSpPr>
        <p:spPr>
          <a:xfrm>
            <a:off x="0" y="150703"/>
            <a:ext cx="1219200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rPr>
              <a:t>Using Non-Stigmatizing Language</a:t>
            </a:r>
          </a:p>
        </p:txBody>
      </p:sp>
      <p:sp>
        <p:nvSpPr>
          <p:cNvPr id="2" name="TextBox 1">
            <a:extLst>
              <a:ext uri="{FF2B5EF4-FFF2-40B4-BE49-F238E27FC236}">
                <a16:creationId xmlns:a16="http://schemas.microsoft.com/office/drawing/2014/main" id="{EF625402-2CCF-D695-7564-A85F9FCAD845}"/>
              </a:ext>
            </a:extLst>
          </p:cNvPr>
          <p:cNvSpPr txBox="1"/>
          <p:nvPr/>
        </p:nvSpPr>
        <p:spPr>
          <a:xfrm>
            <a:off x="433754" y="5217234"/>
            <a:ext cx="11509530" cy="1415772"/>
          </a:xfrm>
          <a:prstGeom prst="rect">
            <a:avLst/>
          </a:prstGeom>
          <a:solidFill>
            <a:srgbClr val="004B96"/>
          </a:solidFill>
        </p:spPr>
        <p:txBody>
          <a:bodyPr wrap="square" rtlCol="0">
            <a:spAutoFit/>
          </a:bodyPr>
          <a:lstStyle/>
          <a:p>
            <a:pPr algn="ctr">
              <a:spcBef>
                <a:spcPts val="600"/>
              </a:spcBef>
            </a:pPr>
            <a:r>
              <a:rPr lang="en-US" sz="2200" dirty="0">
                <a:solidFill>
                  <a:schemeClr val="bg1"/>
                </a:solidFill>
              </a:rPr>
              <a:t>“We do not make recommendations regarding what terms people with disorders should use. Some patients…find benefit to calling themselves an alcoholic or an addict. Changing the language in clinical communication … will ultimately lead to wider use of accurate </a:t>
            </a:r>
            <a:r>
              <a:rPr lang="en-US" sz="2200" dirty="0" err="1">
                <a:solidFill>
                  <a:schemeClr val="bg1"/>
                </a:solidFill>
              </a:rPr>
              <a:t>nonstigmatizing</a:t>
            </a:r>
            <a:r>
              <a:rPr lang="en-US" sz="2200" dirty="0">
                <a:solidFill>
                  <a:schemeClr val="bg1"/>
                </a:solidFill>
              </a:rPr>
              <a:t> terms”</a:t>
            </a:r>
            <a:r>
              <a:rPr lang="en-US" sz="2400" dirty="0">
                <a:solidFill>
                  <a:schemeClr val="bg1"/>
                </a:solidFill>
              </a:rPr>
              <a:t> </a:t>
            </a:r>
            <a:r>
              <a:rPr lang="en-US" i="1" dirty="0">
                <a:solidFill>
                  <a:schemeClr val="bg1"/>
                </a:solidFill>
              </a:rPr>
              <a:t>Richard </a:t>
            </a:r>
            <a:r>
              <a:rPr lang="en-US" i="1" dirty="0" err="1">
                <a:solidFill>
                  <a:schemeClr val="bg1"/>
                </a:solidFill>
              </a:rPr>
              <a:t>Saitz</a:t>
            </a:r>
            <a:r>
              <a:rPr lang="en-US" i="1" dirty="0">
                <a:solidFill>
                  <a:schemeClr val="bg1"/>
                </a:solidFill>
              </a:rPr>
              <a:t>, MD, MPH </a:t>
            </a:r>
          </a:p>
        </p:txBody>
      </p:sp>
    </p:spTree>
    <p:extLst>
      <p:ext uri="{BB962C8B-B14F-4D97-AF65-F5344CB8AC3E}">
        <p14:creationId xmlns:p14="http://schemas.microsoft.com/office/powerpoint/2010/main" val="34934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3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2" y="381403"/>
            <a:ext cx="2200313" cy="3342508"/>
          </a:xfrm>
          <a:prstGeom prst="downArrow">
            <a:avLst>
              <a:gd name="adj1" fmla="val 100000"/>
              <a:gd name="adj2" fmla="val 15788"/>
            </a:avLst>
          </a:prstGeom>
          <a:solidFill>
            <a:srgbClr val="003366"/>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C5FB567A-3AF3-F04F-BE66-5B468AF47700}"/>
              </a:ext>
            </a:extLst>
          </p:cNvPr>
          <p:cNvPicPr/>
          <p:nvPr/>
        </p:nvPicPr>
        <p:blipFill rotWithShape="1">
          <a:blip r:embed="rId3" r:link="rId4">
            <a:extLst>
              <a:ext uri="{28A0092B-C50C-407E-A947-70E740481C1C}">
                <a14:useLocalDpi xmlns:a14="http://schemas.microsoft.com/office/drawing/2010/main" val="0"/>
              </a:ext>
            </a:extLst>
          </a:blip>
          <a:srcRect l="4850" t="5319" r="5167"/>
          <a:stretch/>
        </p:blipFill>
        <p:spPr bwMode="auto">
          <a:xfrm>
            <a:off x="4275979" y="1029786"/>
            <a:ext cx="1645581" cy="1955499"/>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B9DA7AEC-3F00-F74B-B05C-B5DD04ACF265}"/>
              </a:ext>
            </a:extLst>
          </p:cNvPr>
          <p:cNvSpPr>
            <a:spLocks noGrp="1"/>
          </p:cNvSpPr>
          <p:nvPr>
            <p:ph type="title"/>
          </p:nvPr>
        </p:nvSpPr>
        <p:spPr>
          <a:xfrm>
            <a:off x="966952" y="1204110"/>
            <a:ext cx="2669406" cy="1781175"/>
          </a:xfrm>
        </p:spPr>
        <p:txBody>
          <a:bodyPr>
            <a:noAutofit/>
          </a:bodyPr>
          <a:lstStyle/>
          <a:p>
            <a:r>
              <a:rPr lang="en-US" b="1" dirty="0">
                <a:solidFill>
                  <a:srgbClr val="FFFFFF"/>
                </a:solidFill>
              </a:rPr>
              <a:t>CRIT/CFS Core Faculty </a:t>
            </a:r>
          </a:p>
        </p:txBody>
      </p:sp>
      <p:sp>
        <p:nvSpPr>
          <p:cNvPr id="16" name="TextBox 15">
            <a:extLst>
              <a:ext uri="{FF2B5EF4-FFF2-40B4-BE49-F238E27FC236}">
                <a16:creationId xmlns:a16="http://schemas.microsoft.com/office/drawing/2014/main" id="{D515D0A0-FF71-894C-8C52-2AEB5CEC9A9E}"/>
              </a:ext>
            </a:extLst>
          </p:cNvPr>
          <p:cNvSpPr txBox="1"/>
          <p:nvPr/>
        </p:nvSpPr>
        <p:spPr>
          <a:xfrm>
            <a:off x="4218097" y="3193720"/>
            <a:ext cx="1832004" cy="400055"/>
          </a:xfrm>
          <a:prstGeom prst="rect">
            <a:avLst/>
          </a:prstGeom>
          <a:noFill/>
        </p:spPr>
        <p:txBody>
          <a:bodyPr wrap="square" lIns="91386" tIns="45693" rIns="91386" bIns="45693" rtlCol="0">
            <a:spAutoFit/>
          </a:bodyPr>
          <a:lstStyle/>
          <a:p>
            <a:pPr algn="ctr"/>
            <a:r>
              <a:rPr lang="en-US" sz="2000" b="1" dirty="0">
                <a:solidFill>
                  <a:schemeClr val="bg1"/>
                </a:solidFill>
              </a:rPr>
              <a:t>Dan Alford</a:t>
            </a:r>
          </a:p>
        </p:txBody>
      </p:sp>
      <p:sp>
        <p:nvSpPr>
          <p:cNvPr id="25" name="TextBox 24">
            <a:extLst>
              <a:ext uri="{FF2B5EF4-FFF2-40B4-BE49-F238E27FC236}">
                <a16:creationId xmlns:a16="http://schemas.microsoft.com/office/drawing/2014/main" id="{7E39E4B8-D550-9844-847F-F8C2BFA75DB8}"/>
              </a:ext>
            </a:extLst>
          </p:cNvPr>
          <p:cNvSpPr txBox="1"/>
          <p:nvPr/>
        </p:nvSpPr>
        <p:spPr>
          <a:xfrm>
            <a:off x="6810629" y="3228972"/>
            <a:ext cx="1832004" cy="400055"/>
          </a:xfrm>
          <a:prstGeom prst="rect">
            <a:avLst/>
          </a:prstGeom>
          <a:noFill/>
        </p:spPr>
        <p:txBody>
          <a:bodyPr wrap="square" lIns="91386" tIns="45693" rIns="91386" bIns="45693" rtlCol="0">
            <a:spAutoFit/>
          </a:bodyPr>
          <a:lstStyle/>
          <a:p>
            <a:pPr algn="ctr"/>
            <a:r>
              <a:rPr lang="en-US" sz="2000" b="1" dirty="0">
                <a:solidFill>
                  <a:schemeClr val="bg1"/>
                </a:solidFill>
              </a:rPr>
              <a:t>Jeffrey </a:t>
            </a:r>
            <a:r>
              <a:rPr lang="en-US" sz="2000" b="1" dirty="0" err="1">
                <a:solidFill>
                  <a:schemeClr val="bg1"/>
                </a:solidFill>
              </a:rPr>
              <a:t>Samet</a:t>
            </a:r>
            <a:endParaRPr lang="en-US" sz="2000" b="1" dirty="0">
              <a:solidFill>
                <a:schemeClr val="bg1"/>
              </a:solidFill>
            </a:endParaRPr>
          </a:p>
        </p:txBody>
      </p:sp>
      <p:sp>
        <p:nvSpPr>
          <p:cNvPr id="29" name="TextBox 28">
            <a:extLst>
              <a:ext uri="{FF2B5EF4-FFF2-40B4-BE49-F238E27FC236}">
                <a16:creationId xmlns:a16="http://schemas.microsoft.com/office/drawing/2014/main" id="{E2178191-2784-8549-A711-14B8FECF03D8}"/>
              </a:ext>
            </a:extLst>
          </p:cNvPr>
          <p:cNvSpPr txBox="1"/>
          <p:nvPr/>
        </p:nvSpPr>
        <p:spPr>
          <a:xfrm>
            <a:off x="125254" y="6017177"/>
            <a:ext cx="2217055" cy="400055"/>
          </a:xfrm>
          <a:prstGeom prst="rect">
            <a:avLst/>
          </a:prstGeom>
          <a:noFill/>
        </p:spPr>
        <p:txBody>
          <a:bodyPr wrap="square" lIns="91386" tIns="45693" rIns="91386" bIns="45693" rtlCol="0">
            <a:spAutoFit/>
          </a:bodyPr>
          <a:lstStyle/>
          <a:p>
            <a:pPr algn="ctr"/>
            <a:r>
              <a:rPr lang="en-US" sz="2000" b="1" dirty="0">
                <a:solidFill>
                  <a:schemeClr val="bg1"/>
                </a:solidFill>
              </a:rPr>
              <a:t>Miriam Komaromy</a:t>
            </a:r>
          </a:p>
        </p:txBody>
      </p:sp>
      <p:sp>
        <p:nvSpPr>
          <p:cNvPr id="31" name="TextBox 30">
            <a:extLst>
              <a:ext uri="{FF2B5EF4-FFF2-40B4-BE49-F238E27FC236}">
                <a16:creationId xmlns:a16="http://schemas.microsoft.com/office/drawing/2014/main" id="{3ADA6053-7687-824A-BA20-7BBB22A8968F}"/>
              </a:ext>
            </a:extLst>
          </p:cNvPr>
          <p:cNvSpPr txBox="1"/>
          <p:nvPr/>
        </p:nvSpPr>
        <p:spPr>
          <a:xfrm>
            <a:off x="6130973" y="5986756"/>
            <a:ext cx="1832004" cy="400055"/>
          </a:xfrm>
          <a:prstGeom prst="rect">
            <a:avLst/>
          </a:prstGeom>
          <a:noFill/>
        </p:spPr>
        <p:txBody>
          <a:bodyPr wrap="square" lIns="91386" tIns="45693" rIns="91386" bIns="45693" rtlCol="0">
            <a:spAutoFit/>
          </a:bodyPr>
          <a:lstStyle/>
          <a:p>
            <a:pPr algn="ctr"/>
            <a:r>
              <a:rPr lang="en-US" sz="2000" b="1" dirty="0">
                <a:solidFill>
                  <a:schemeClr val="bg1"/>
                </a:solidFill>
              </a:rPr>
              <a:t>Jessica Taylor</a:t>
            </a:r>
          </a:p>
        </p:txBody>
      </p:sp>
      <p:sp>
        <p:nvSpPr>
          <p:cNvPr id="32" name="TextBox 31">
            <a:extLst>
              <a:ext uri="{FF2B5EF4-FFF2-40B4-BE49-F238E27FC236}">
                <a16:creationId xmlns:a16="http://schemas.microsoft.com/office/drawing/2014/main" id="{0BA6EC46-421C-AA44-B57F-89439831565B}"/>
              </a:ext>
            </a:extLst>
          </p:cNvPr>
          <p:cNvSpPr txBox="1"/>
          <p:nvPr/>
        </p:nvSpPr>
        <p:spPr>
          <a:xfrm>
            <a:off x="7865030" y="6017952"/>
            <a:ext cx="2100970" cy="400055"/>
          </a:xfrm>
          <a:prstGeom prst="rect">
            <a:avLst/>
          </a:prstGeom>
          <a:noFill/>
        </p:spPr>
        <p:txBody>
          <a:bodyPr wrap="square" lIns="91386" tIns="45693" rIns="91386" bIns="45693" rtlCol="0">
            <a:spAutoFit/>
          </a:bodyPr>
          <a:lstStyle/>
          <a:p>
            <a:pPr algn="ctr"/>
            <a:r>
              <a:rPr lang="en-US" sz="2000" b="1" dirty="0">
                <a:solidFill>
                  <a:schemeClr val="bg1"/>
                </a:solidFill>
              </a:rPr>
              <a:t>Marielle Baldwin</a:t>
            </a:r>
          </a:p>
        </p:txBody>
      </p:sp>
      <p:sp>
        <p:nvSpPr>
          <p:cNvPr id="33" name="TextBox 32">
            <a:extLst>
              <a:ext uri="{FF2B5EF4-FFF2-40B4-BE49-F238E27FC236}">
                <a16:creationId xmlns:a16="http://schemas.microsoft.com/office/drawing/2014/main" id="{E4FDEEB6-11E1-5942-A6C2-9F525682418E}"/>
              </a:ext>
            </a:extLst>
          </p:cNvPr>
          <p:cNvSpPr txBox="1"/>
          <p:nvPr/>
        </p:nvSpPr>
        <p:spPr>
          <a:xfrm>
            <a:off x="4263146" y="6019045"/>
            <a:ext cx="1832004" cy="400055"/>
          </a:xfrm>
          <a:prstGeom prst="rect">
            <a:avLst/>
          </a:prstGeom>
          <a:noFill/>
        </p:spPr>
        <p:txBody>
          <a:bodyPr wrap="square" lIns="91386" tIns="45693" rIns="91386" bIns="45693" rtlCol="0">
            <a:spAutoFit/>
          </a:bodyPr>
          <a:lstStyle/>
          <a:p>
            <a:pPr algn="ctr"/>
            <a:r>
              <a:rPr lang="en-US" sz="2000" b="1" dirty="0">
                <a:solidFill>
                  <a:schemeClr val="bg1"/>
                </a:solidFill>
              </a:rPr>
              <a:t>Alyssa Peterkin</a:t>
            </a:r>
          </a:p>
        </p:txBody>
      </p:sp>
      <p:sp>
        <p:nvSpPr>
          <p:cNvPr id="34" name="TextBox 33">
            <a:extLst>
              <a:ext uri="{FF2B5EF4-FFF2-40B4-BE49-F238E27FC236}">
                <a16:creationId xmlns:a16="http://schemas.microsoft.com/office/drawing/2014/main" id="{1889EDAC-A9AC-394D-B628-3962D63439E7}"/>
              </a:ext>
            </a:extLst>
          </p:cNvPr>
          <p:cNvSpPr txBox="1"/>
          <p:nvPr/>
        </p:nvSpPr>
        <p:spPr>
          <a:xfrm>
            <a:off x="9254704" y="3240156"/>
            <a:ext cx="2096465" cy="400055"/>
          </a:xfrm>
          <a:prstGeom prst="rect">
            <a:avLst/>
          </a:prstGeom>
          <a:noFill/>
        </p:spPr>
        <p:txBody>
          <a:bodyPr wrap="square" lIns="91386" tIns="45693" rIns="91386" bIns="45693" rtlCol="0">
            <a:spAutoFit/>
          </a:bodyPr>
          <a:lstStyle/>
          <a:p>
            <a:pPr algn="ctr"/>
            <a:r>
              <a:rPr lang="en-US" sz="2000" b="1" dirty="0">
                <a:solidFill>
                  <a:schemeClr val="bg1"/>
                </a:solidFill>
              </a:rPr>
              <a:t>Angela Jackson</a:t>
            </a:r>
          </a:p>
        </p:txBody>
      </p:sp>
      <p:pic>
        <p:nvPicPr>
          <p:cNvPr id="20" name="Picture 19" descr="A person smiling for the camera&#10;&#10;Description automatically generated with medium confidence"/>
          <p:cNvPicPr/>
          <p:nvPr/>
        </p:nvPicPr>
        <p:blipFill rotWithShape="1">
          <a:blip r:embed="rId5" cstate="print">
            <a:extLst>
              <a:ext uri="{28A0092B-C50C-407E-A947-70E740481C1C}">
                <a14:useLocalDpi xmlns:a14="http://schemas.microsoft.com/office/drawing/2010/main" val="0"/>
              </a:ext>
            </a:extLst>
          </a:blip>
          <a:srcRect l="13531" r="19182" b="6845"/>
          <a:stretch/>
        </p:blipFill>
        <p:spPr>
          <a:xfrm>
            <a:off x="4343214" y="3900293"/>
            <a:ext cx="1534169" cy="1870096"/>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pic>
        <p:nvPicPr>
          <p:cNvPr id="1028" name="Picture 4" descr="Boston Medical Center to study if coaches help beat addiction – Boston  Herald">
            <a:extLst>
              <a:ext uri="{FF2B5EF4-FFF2-40B4-BE49-F238E27FC236}">
                <a16:creationId xmlns:a16="http://schemas.microsoft.com/office/drawing/2014/main" id="{5E979357-141A-4AE3-85A6-D8785B03F6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548" t="5000" r="14071" b="28194"/>
          <a:stretch/>
        </p:blipFill>
        <p:spPr bwMode="auto">
          <a:xfrm>
            <a:off x="2545346" y="3889883"/>
            <a:ext cx="1425930" cy="1978419"/>
          </a:xfrm>
          <a:prstGeom prst="rect">
            <a:avLst/>
          </a:prstGeom>
          <a:noFill/>
          <a:ln w="57150">
            <a:solidFill>
              <a:srgbClr val="00B0F0"/>
            </a:solidFill>
          </a:ln>
          <a:extLst>
            <a:ext uri="{909E8E84-426E-40DD-AFC4-6F175D3DCCD1}">
              <a14:hiddenFill xmlns:a14="http://schemas.microsoft.com/office/drawing/2010/main">
                <a:solidFill>
                  <a:srgbClr val="FFFFFF"/>
                </a:solidFill>
              </a14:hiddenFill>
            </a:ext>
          </a:extLst>
        </p:spPr>
      </p:pic>
      <p:pic>
        <p:nvPicPr>
          <p:cNvPr id="1038" name="Picture 14" descr="Thumbnail image of a Lens result">
            <a:extLst>
              <a:ext uri="{FF2B5EF4-FFF2-40B4-BE49-F238E27FC236}">
                <a16:creationId xmlns:a16="http://schemas.microsoft.com/office/drawing/2014/main" id="{EFD6F35B-5CE6-4126-AFEC-5123D17315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97" t="5111" r="17821" b="10595"/>
          <a:stretch/>
        </p:blipFill>
        <p:spPr bwMode="auto">
          <a:xfrm>
            <a:off x="7013666" y="1029786"/>
            <a:ext cx="1425930" cy="1971044"/>
          </a:xfrm>
          <a:prstGeom prst="rect">
            <a:avLst/>
          </a:prstGeom>
          <a:noFill/>
          <a:ln w="57150">
            <a:solidFill>
              <a:srgbClr val="00B0F0"/>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Advocacy: Science Matters | Federal Relations">
            <a:extLst>
              <a:ext uri="{FF2B5EF4-FFF2-40B4-BE49-F238E27FC236}">
                <a16:creationId xmlns:a16="http://schemas.microsoft.com/office/drawing/2014/main" id="{3B438E66-4971-4FAB-B111-4B1A9110A3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70" t="9167" r="17222" b="10139"/>
          <a:stretch/>
        </p:blipFill>
        <p:spPr bwMode="auto">
          <a:xfrm>
            <a:off x="9430840" y="1067865"/>
            <a:ext cx="1744195" cy="2020858"/>
          </a:xfrm>
          <a:prstGeom prst="rect">
            <a:avLst/>
          </a:prstGeom>
          <a:noFill/>
          <a:ln w="57150">
            <a:solidFill>
              <a:srgbClr val="00B0F0"/>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3D6EC1C-E8EA-43D7-9AF9-C3FEF1312B1B}"/>
              </a:ext>
            </a:extLst>
          </p:cNvPr>
          <p:cNvSpPr txBox="1"/>
          <p:nvPr/>
        </p:nvSpPr>
        <p:spPr>
          <a:xfrm>
            <a:off x="2342309" y="6020402"/>
            <a:ext cx="1832004" cy="400055"/>
          </a:xfrm>
          <a:prstGeom prst="rect">
            <a:avLst/>
          </a:prstGeom>
          <a:noFill/>
        </p:spPr>
        <p:txBody>
          <a:bodyPr wrap="square" lIns="91386" tIns="45693" rIns="91386" bIns="45693" rtlCol="0">
            <a:spAutoFit/>
          </a:bodyPr>
          <a:lstStyle/>
          <a:p>
            <a:pPr algn="ctr"/>
            <a:r>
              <a:rPr lang="en-US" sz="2000" b="1" dirty="0">
                <a:solidFill>
                  <a:schemeClr val="bg1"/>
                </a:solidFill>
              </a:rPr>
              <a:t>Ricardo Cruz</a:t>
            </a:r>
          </a:p>
        </p:txBody>
      </p:sp>
      <p:pic>
        <p:nvPicPr>
          <p:cNvPr id="24" name="Picture 23"/>
          <p:cNvPicPr/>
          <p:nvPr/>
        </p:nvPicPr>
        <p:blipFill>
          <a:blip r:embed="rId9">
            <a:extLst>
              <a:ext uri="{28A0092B-C50C-407E-A947-70E740481C1C}">
                <a14:useLocalDpi xmlns:a14="http://schemas.microsoft.com/office/drawing/2010/main" val="0"/>
              </a:ext>
            </a:extLst>
          </a:blip>
          <a:stretch>
            <a:fillRect/>
          </a:stretch>
        </p:blipFill>
        <p:spPr>
          <a:xfrm>
            <a:off x="8158096" y="3957927"/>
            <a:ext cx="1685193" cy="1908593"/>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pic>
        <p:nvPicPr>
          <p:cNvPr id="26" name="Picture 25"/>
          <p:cNvPicPr/>
          <p:nvPr/>
        </p:nvPicPr>
        <p:blipFill rotWithShape="1">
          <a:blip r:embed="rId10" cstate="print">
            <a:extLst>
              <a:ext uri="{28A0092B-C50C-407E-A947-70E740481C1C}">
                <a14:useLocalDpi xmlns:a14="http://schemas.microsoft.com/office/drawing/2010/main" val="0"/>
              </a:ext>
            </a:extLst>
          </a:blip>
          <a:srcRect l="12796" r="6332"/>
          <a:stretch/>
        </p:blipFill>
        <p:spPr>
          <a:xfrm>
            <a:off x="518413" y="3957927"/>
            <a:ext cx="1510845" cy="1870096"/>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pic>
        <p:nvPicPr>
          <p:cNvPr id="27" name="Picture 26"/>
          <p:cNvPicPr/>
          <p:nvPr/>
        </p:nvPicPr>
        <p:blipFill rotWithShape="1">
          <a:blip r:embed="rId11" cstate="print">
            <a:extLst>
              <a:ext uri="{28A0092B-C50C-407E-A947-70E740481C1C}">
                <a14:useLocalDpi xmlns:a14="http://schemas.microsoft.com/office/drawing/2010/main" val="0"/>
              </a:ext>
            </a:extLst>
          </a:blip>
          <a:srcRect l="20779" t="5788" r="23982" b="7059"/>
          <a:stretch/>
        </p:blipFill>
        <p:spPr bwMode="auto">
          <a:xfrm>
            <a:off x="6243980" y="3917030"/>
            <a:ext cx="1534170" cy="1870096"/>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583260D-2DF9-A2F1-BEAB-C238E16450D0}"/>
              </a:ext>
            </a:extLst>
          </p:cNvPr>
          <p:cNvSpPr txBox="1"/>
          <p:nvPr/>
        </p:nvSpPr>
        <p:spPr>
          <a:xfrm>
            <a:off x="9843290" y="5970324"/>
            <a:ext cx="2100970" cy="400055"/>
          </a:xfrm>
          <a:prstGeom prst="rect">
            <a:avLst/>
          </a:prstGeom>
          <a:noFill/>
        </p:spPr>
        <p:txBody>
          <a:bodyPr wrap="square" lIns="91386" tIns="45693" rIns="91386" bIns="45693" rtlCol="0">
            <a:spAutoFit/>
          </a:bodyPr>
          <a:lstStyle/>
          <a:p>
            <a:pPr algn="ctr"/>
            <a:r>
              <a:rPr lang="en-US" sz="2000" b="1" dirty="0">
                <a:solidFill>
                  <a:schemeClr val="bg1"/>
                </a:solidFill>
              </a:rPr>
              <a:t>Lindsay Demers</a:t>
            </a:r>
          </a:p>
        </p:txBody>
      </p:sp>
      <p:pic>
        <p:nvPicPr>
          <p:cNvPr id="6" name="Picture 5">
            <a:extLst>
              <a:ext uri="{FF2B5EF4-FFF2-40B4-BE49-F238E27FC236}">
                <a16:creationId xmlns:a16="http://schemas.microsoft.com/office/drawing/2014/main" id="{3A360EAA-F818-C006-3537-9C288FDE8A24}"/>
              </a:ext>
            </a:extLst>
          </p:cNvPr>
          <p:cNvPicPr>
            <a:picLocks noChangeAspect="1"/>
          </p:cNvPicPr>
          <p:nvPr/>
        </p:nvPicPr>
        <p:blipFill rotWithShape="1">
          <a:blip r:embed="rId12"/>
          <a:srcRect l="17602" t="24058" r="50220" b="9171"/>
          <a:stretch/>
        </p:blipFill>
        <p:spPr>
          <a:xfrm>
            <a:off x="10092106" y="3957927"/>
            <a:ext cx="1471674" cy="1908593"/>
          </a:xfrm>
          <a:prstGeom prst="rect">
            <a:avLst/>
          </a:prstGeom>
          <a:ln w="57150">
            <a:solidFill>
              <a:srgbClr val="00B0F0"/>
            </a:solidFill>
          </a:ln>
        </p:spPr>
      </p:pic>
    </p:spTree>
    <p:extLst>
      <p:ext uri="{BB962C8B-B14F-4D97-AF65-F5344CB8AC3E}">
        <p14:creationId xmlns:p14="http://schemas.microsoft.com/office/powerpoint/2010/main" val="70602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2" y="381403"/>
            <a:ext cx="2200313" cy="3342508"/>
          </a:xfrm>
          <a:prstGeom prst="downArrow">
            <a:avLst>
              <a:gd name="adj1" fmla="val 100000"/>
              <a:gd name="adj2" fmla="val 15788"/>
            </a:avLst>
          </a:prstGeom>
          <a:solidFill>
            <a:srgbClr val="003366"/>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defRPr/>
            </a:pP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75F47CC6-8012-1547-A817-8A9CD3675FDE}"/>
              </a:ext>
            </a:extLst>
          </p:cNvPr>
          <p:cNvPicPr/>
          <p:nvPr/>
        </p:nvPicPr>
        <p:blipFill rotWithShape="1">
          <a:blip r:embed="rId2" r:link="rId3">
            <a:extLst>
              <a:ext uri="{28A0092B-C50C-407E-A947-70E740481C1C}">
                <a14:useLocalDpi xmlns:a14="http://schemas.microsoft.com/office/drawing/2010/main" val="0"/>
              </a:ext>
            </a:extLst>
          </a:blip>
          <a:srcRect l="20363" r="15895" b="11924"/>
          <a:stretch>
            <a:fillRect/>
          </a:stretch>
        </p:blipFill>
        <p:spPr bwMode="auto">
          <a:xfrm>
            <a:off x="6511419" y="3874533"/>
            <a:ext cx="1704975" cy="2316755"/>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pic>
        <p:nvPicPr>
          <p:cNvPr id="5" name="Picture 4" descr="SBagley">
            <a:extLst>
              <a:ext uri="{FF2B5EF4-FFF2-40B4-BE49-F238E27FC236}">
                <a16:creationId xmlns:a16="http://schemas.microsoft.com/office/drawing/2014/main" id="{8C0F9DE8-3254-E64F-B882-16871EBDE9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90460" y="3798334"/>
            <a:ext cx="1891795" cy="2469151"/>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08FA3679-9ED2-DD47-9C4E-B9474C4B221D}"/>
              </a:ext>
            </a:extLst>
          </p:cNvPr>
          <p:cNvSpPr>
            <a:spLocks noGrp="1"/>
          </p:cNvSpPr>
          <p:nvPr>
            <p:ph type="title"/>
          </p:nvPr>
        </p:nvSpPr>
        <p:spPr>
          <a:xfrm>
            <a:off x="966952" y="1204110"/>
            <a:ext cx="2669406" cy="1781175"/>
          </a:xfrm>
        </p:spPr>
        <p:txBody>
          <a:bodyPr vert="horz" lIns="91386" tIns="45693" rIns="91386" bIns="45693" rtlCol="0">
            <a:normAutofit/>
          </a:bodyPr>
          <a:lstStyle/>
          <a:p>
            <a:r>
              <a:rPr lang="en-US" b="1" dirty="0">
                <a:solidFill>
                  <a:srgbClr val="FFFFFF"/>
                </a:solidFill>
              </a:rPr>
              <a:t>FIT Core Faculty</a:t>
            </a:r>
          </a:p>
        </p:txBody>
      </p:sp>
      <p:sp>
        <p:nvSpPr>
          <p:cNvPr id="14" name="TextBox 13">
            <a:extLst>
              <a:ext uri="{FF2B5EF4-FFF2-40B4-BE49-F238E27FC236}">
                <a16:creationId xmlns:a16="http://schemas.microsoft.com/office/drawing/2014/main" id="{B9904C83-2CF4-E049-AD76-C7A12BE84083}"/>
              </a:ext>
            </a:extLst>
          </p:cNvPr>
          <p:cNvSpPr txBox="1"/>
          <p:nvPr/>
        </p:nvSpPr>
        <p:spPr>
          <a:xfrm>
            <a:off x="6471319" y="6335311"/>
            <a:ext cx="1891795" cy="400055"/>
          </a:xfrm>
          <a:prstGeom prst="rect">
            <a:avLst/>
          </a:prstGeom>
          <a:noFill/>
        </p:spPr>
        <p:txBody>
          <a:bodyPr wrap="square" lIns="91386" tIns="45693" rIns="91386" bIns="45693" rtlCol="0">
            <a:spAutoFit/>
          </a:bodyPr>
          <a:lstStyle/>
          <a:p>
            <a:r>
              <a:rPr lang="en-US" sz="2000" b="1" dirty="0">
                <a:solidFill>
                  <a:schemeClr val="bg1"/>
                </a:solidFill>
              </a:rPr>
              <a:t>Scott </a:t>
            </a:r>
            <a:r>
              <a:rPr lang="en-US" sz="2000" b="1" dirty="0" err="1">
                <a:solidFill>
                  <a:schemeClr val="bg1"/>
                </a:solidFill>
              </a:rPr>
              <a:t>Hadland</a:t>
            </a:r>
            <a:endParaRPr lang="en-US" sz="2000" b="1" dirty="0">
              <a:solidFill>
                <a:schemeClr val="bg1"/>
              </a:solidFill>
            </a:endParaRPr>
          </a:p>
        </p:txBody>
      </p:sp>
      <p:sp>
        <p:nvSpPr>
          <p:cNvPr id="21" name="TextBox 20">
            <a:extLst>
              <a:ext uri="{FF2B5EF4-FFF2-40B4-BE49-F238E27FC236}">
                <a16:creationId xmlns:a16="http://schemas.microsoft.com/office/drawing/2014/main" id="{1393BD99-BDBA-EA40-9387-07BCA0AE3490}"/>
              </a:ext>
            </a:extLst>
          </p:cNvPr>
          <p:cNvSpPr txBox="1"/>
          <p:nvPr/>
        </p:nvSpPr>
        <p:spPr>
          <a:xfrm>
            <a:off x="5050339" y="3335889"/>
            <a:ext cx="1891795" cy="400055"/>
          </a:xfrm>
          <a:prstGeom prst="rect">
            <a:avLst/>
          </a:prstGeom>
          <a:noFill/>
        </p:spPr>
        <p:txBody>
          <a:bodyPr wrap="square" lIns="91386" tIns="45693" rIns="91386" bIns="45693" rtlCol="0">
            <a:spAutoFit/>
          </a:bodyPr>
          <a:lstStyle/>
          <a:p>
            <a:pPr algn="ctr"/>
            <a:r>
              <a:rPr lang="en-US" sz="2000" b="1" dirty="0">
                <a:solidFill>
                  <a:schemeClr val="bg1"/>
                </a:solidFill>
              </a:rPr>
              <a:t>Alex Walley</a:t>
            </a:r>
          </a:p>
        </p:txBody>
      </p:sp>
      <p:sp>
        <p:nvSpPr>
          <p:cNvPr id="23" name="TextBox 22">
            <a:extLst>
              <a:ext uri="{FF2B5EF4-FFF2-40B4-BE49-F238E27FC236}">
                <a16:creationId xmlns:a16="http://schemas.microsoft.com/office/drawing/2014/main" id="{34790D81-FF7C-3141-8A9F-81E2D7528CA5}"/>
              </a:ext>
            </a:extLst>
          </p:cNvPr>
          <p:cNvSpPr txBox="1"/>
          <p:nvPr/>
        </p:nvSpPr>
        <p:spPr>
          <a:xfrm>
            <a:off x="8363114" y="3228972"/>
            <a:ext cx="2171865" cy="400055"/>
          </a:xfrm>
          <a:prstGeom prst="rect">
            <a:avLst/>
          </a:prstGeom>
          <a:noFill/>
        </p:spPr>
        <p:txBody>
          <a:bodyPr wrap="square" lIns="91386" tIns="45693" rIns="91386" bIns="45693" rtlCol="0">
            <a:spAutoFit/>
          </a:bodyPr>
          <a:lstStyle/>
          <a:p>
            <a:r>
              <a:rPr lang="en-US" sz="2000" b="1" dirty="0">
                <a:solidFill>
                  <a:schemeClr val="bg1"/>
                </a:solidFill>
              </a:rPr>
              <a:t>Jennifer McNeely</a:t>
            </a:r>
          </a:p>
        </p:txBody>
      </p:sp>
      <p:sp>
        <p:nvSpPr>
          <p:cNvPr id="24" name="TextBox 23">
            <a:extLst>
              <a:ext uri="{FF2B5EF4-FFF2-40B4-BE49-F238E27FC236}">
                <a16:creationId xmlns:a16="http://schemas.microsoft.com/office/drawing/2014/main" id="{690773CC-0EA2-B941-8177-C4BEE1CD117E}"/>
              </a:ext>
            </a:extLst>
          </p:cNvPr>
          <p:cNvSpPr txBox="1"/>
          <p:nvPr/>
        </p:nvSpPr>
        <p:spPr>
          <a:xfrm>
            <a:off x="2890040" y="6335311"/>
            <a:ext cx="1891795" cy="400055"/>
          </a:xfrm>
          <a:prstGeom prst="rect">
            <a:avLst/>
          </a:prstGeom>
          <a:noFill/>
        </p:spPr>
        <p:txBody>
          <a:bodyPr wrap="square" lIns="91386" tIns="45693" rIns="91386" bIns="45693" rtlCol="0">
            <a:spAutoFit/>
          </a:bodyPr>
          <a:lstStyle/>
          <a:p>
            <a:r>
              <a:rPr lang="en-US" sz="2000" b="1" dirty="0">
                <a:solidFill>
                  <a:schemeClr val="bg1"/>
                </a:solidFill>
              </a:rPr>
              <a:t>Sarah Bagley</a:t>
            </a:r>
          </a:p>
        </p:txBody>
      </p:sp>
      <p:pic>
        <p:nvPicPr>
          <p:cNvPr id="27" name="Picture 26" descr="05_JenniferMcNeely_0020_cropped">
            <a:extLst>
              <a:ext uri="{FF2B5EF4-FFF2-40B4-BE49-F238E27FC236}">
                <a16:creationId xmlns:a16="http://schemas.microsoft.com/office/drawing/2014/main" id="{7FBA17AA-0E5E-9641-AAA1-F87AE75DFD6C}"/>
              </a:ext>
            </a:extLst>
          </p:cNvPr>
          <p:cNvPicPr/>
          <p:nvPr/>
        </p:nvPicPr>
        <p:blipFill rotWithShape="1">
          <a:blip r:embed="rId5">
            <a:extLst>
              <a:ext uri="{28A0092B-C50C-407E-A947-70E740481C1C}">
                <a14:useLocalDpi xmlns:a14="http://schemas.microsoft.com/office/drawing/2010/main" val="0"/>
              </a:ext>
            </a:extLst>
          </a:blip>
          <a:srcRect l="21733" t="4855" r="9343" b="43990"/>
          <a:stretch/>
        </p:blipFill>
        <p:spPr bwMode="auto">
          <a:xfrm>
            <a:off x="8216394" y="976332"/>
            <a:ext cx="1985045" cy="2176482"/>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pic>
        <p:nvPicPr>
          <p:cNvPr id="12" name="Picture 11" descr="A picture containing person, person, curtain, wearing&#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5013959" y="952500"/>
            <a:ext cx="1891795" cy="2369584"/>
          </a:xfrm>
          <a:prstGeom prst="rect">
            <a:avLst/>
          </a:prstGeom>
          <a:noFill/>
          <a:ln w="57150">
            <a:solidFill>
              <a:srgbClr val="00B0F0"/>
            </a:solidFill>
          </a:ln>
        </p:spPr>
      </p:pic>
    </p:spTree>
    <p:extLst>
      <p:ext uri="{BB962C8B-B14F-4D97-AF65-F5344CB8AC3E}">
        <p14:creationId xmlns:p14="http://schemas.microsoft.com/office/powerpoint/2010/main" val="251419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2599D-BD2F-EF45-B31F-97AF5F4FC5D5}"/>
              </a:ext>
            </a:extLst>
          </p:cNvPr>
          <p:cNvSpPr>
            <a:spLocks noGrp="1"/>
          </p:cNvSpPr>
          <p:nvPr>
            <p:ph type="title"/>
          </p:nvPr>
        </p:nvSpPr>
        <p:spPr>
          <a:xfrm>
            <a:off x="0" y="0"/>
            <a:ext cx="12192000" cy="936171"/>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Program Participants</a:t>
            </a:r>
          </a:p>
        </p:txBody>
      </p:sp>
      <p:sp>
        <p:nvSpPr>
          <p:cNvPr id="3" name="Content Placeholder 2">
            <a:extLst>
              <a:ext uri="{FF2B5EF4-FFF2-40B4-BE49-F238E27FC236}">
                <a16:creationId xmlns:a16="http://schemas.microsoft.com/office/drawing/2014/main" id="{A6C09CD5-F20D-0D43-9554-F61880CDABB8}"/>
              </a:ext>
            </a:extLst>
          </p:cNvPr>
          <p:cNvSpPr>
            <a:spLocks noGrp="1"/>
          </p:cNvSpPr>
          <p:nvPr>
            <p:ph idx="1"/>
          </p:nvPr>
        </p:nvSpPr>
        <p:spPr>
          <a:xfrm>
            <a:off x="2564976" y="1203016"/>
            <a:ext cx="8614653" cy="5376688"/>
          </a:xfrm>
        </p:spPr>
        <p:txBody>
          <a:bodyPr>
            <a:normAutofit/>
          </a:bodyPr>
          <a:lstStyle/>
          <a:p>
            <a:pPr>
              <a:lnSpc>
                <a:spcPct val="120000"/>
              </a:lnSpc>
              <a:spcBef>
                <a:spcPts val="1200"/>
              </a:spcBef>
            </a:pPr>
            <a:r>
              <a:rPr lang="en-US" sz="3200" b="1" dirty="0"/>
              <a:t>Please state your….</a:t>
            </a:r>
          </a:p>
          <a:p>
            <a:pPr lvl="1">
              <a:lnSpc>
                <a:spcPct val="120000"/>
              </a:lnSpc>
              <a:spcBef>
                <a:spcPts val="1200"/>
              </a:spcBef>
            </a:pPr>
            <a:r>
              <a:rPr lang="en-US" dirty="0"/>
              <a:t>Name</a:t>
            </a:r>
          </a:p>
          <a:p>
            <a:pPr lvl="1">
              <a:lnSpc>
                <a:spcPct val="120000"/>
              </a:lnSpc>
              <a:spcBef>
                <a:spcPts val="1200"/>
              </a:spcBef>
            </a:pPr>
            <a:r>
              <a:rPr lang="en-US" dirty="0"/>
              <a:t>Position (chief resident, faculty mentor, CARE faculty scholar, fellow, special attendee)</a:t>
            </a:r>
          </a:p>
          <a:p>
            <a:pPr lvl="1">
              <a:lnSpc>
                <a:spcPct val="120000"/>
              </a:lnSpc>
              <a:spcBef>
                <a:spcPts val="1200"/>
              </a:spcBef>
            </a:pPr>
            <a:r>
              <a:rPr lang="en-US" dirty="0"/>
              <a:t>Specialty </a:t>
            </a:r>
          </a:p>
          <a:p>
            <a:pPr lvl="1">
              <a:lnSpc>
                <a:spcPct val="120000"/>
              </a:lnSpc>
              <a:spcBef>
                <a:spcPts val="1200"/>
              </a:spcBef>
            </a:pPr>
            <a:r>
              <a:rPr lang="en-US" dirty="0"/>
              <a:t>Institution and State</a:t>
            </a:r>
          </a:p>
          <a:p>
            <a:pPr lvl="1">
              <a:lnSpc>
                <a:spcPct val="120000"/>
              </a:lnSpc>
              <a:spcBef>
                <a:spcPts val="1200"/>
              </a:spcBef>
            </a:pPr>
            <a:r>
              <a:rPr lang="en-US" i="1" dirty="0"/>
              <a:t>and</a:t>
            </a:r>
            <a:r>
              <a:rPr lang="en-US" dirty="0"/>
              <a:t> 1 thing you like to do outside of work </a:t>
            </a:r>
          </a:p>
          <a:p>
            <a:pPr>
              <a:lnSpc>
                <a:spcPct val="120000"/>
              </a:lnSpc>
              <a:spcBef>
                <a:spcPts val="1200"/>
              </a:spcBef>
            </a:pPr>
            <a:r>
              <a:rPr lang="en-US" sz="3200" b="1" dirty="0"/>
              <a:t>All in 15 seconds or less…</a:t>
            </a:r>
          </a:p>
          <a:p>
            <a:pPr>
              <a:lnSpc>
                <a:spcPct val="120000"/>
              </a:lnSpc>
              <a:spcBef>
                <a:spcPts val="1200"/>
              </a:spcBef>
            </a:pPr>
            <a:endParaRPr lang="en-US" dirty="0"/>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4" name="Picture 2" descr="Image result for outside voice image">
            <a:extLst>
              <a:ext uri="{FF2B5EF4-FFF2-40B4-BE49-F238E27FC236}">
                <a16:creationId xmlns:a16="http://schemas.microsoft.com/office/drawing/2014/main" id="{F4F03B0D-72B4-92F0-46DB-43810B8BCA8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28" r="18915"/>
          <a:stretch/>
        </p:blipFill>
        <p:spPr bwMode="auto">
          <a:xfrm>
            <a:off x="215858" y="148320"/>
            <a:ext cx="2133260" cy="244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B69D709C-2EDE-684C-AE8F-29187080287F}"/>
              </a:ext>
            </a:extLst>
          </p:cNvPr>
          <p:cNvSpPr>
            <a:spLocks noGrp="1"/>
          </p:cNvSpPr>
          <p:nvPr>
            <p:ph type="title"/>
          </p:nvPr>
        </p:nvSpPr>
        <p:spPr>
          <a:xfrm>
            <a:off x="0" y="0"/>
            <a:ext cx="12192000" cy="935035"/>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History</a:t>
            </a:r>
          </a:p>
        </p:txBody>
      </p:sp>
      <p:sp>
        <p:nvSpPr>
          <p:cNvPr id="3" name="Content Placeholder 2">
            <a:extLst>
              <a:ext uri="{FF2B5EF4-FFF2-40B4-BE49-F238E27FC236}">
                <a16:creationId xmlns:a16="http://schemas.microsoft.com/office/drawing/2014/main" id="{3110F093-CE09-FC4A-B475-AC9C7A980401}"/>
              </a:ext>
            </a:extLst>
          </p:cNvPr>
          <p:cNvSpPr>
            <a:spLocks noGrp="1"/>
          </p:cNvSpPr>
          <p:nvPr>
            <p:ph idx="1"/>
          </p:nvPr>
        </p:nvSpPr>
        <p:spPr>
          <a:xfrm>
            <a:off x="417443" y="1311964"/>
            <a:ext cx="11693192" cy="5468391"/>
          </a:xfrm>
        </p:spPr>
        <p:txBody>
          <a:bodyPr>
            <a:noAutofit/>
          </a:bodyPr>
          <a:lstStyle/>
          <a:p>
            <a:pPr>
              <a:lnSpc>
                <a:spcPct val="100000"/>
              </a:lnSpc>
              <a:spcBef>
                <a:spcPts val="1200"/>
              </a:spcBef>
            </a:pPr>
            <a:r>
              <a:rPr lang="en-US" sz="2400" dirty="0"/>
              <a:t>Began in </a:t>
            </a:r>
            <a:r>
              <a:rPr lang="en-US" sz="2400" b="1" dirty="0"/>
              <a:t>2002</a:t>
            </a:r>
            <a:r>
              <a:rPr lang="en-US" sz="2400" dirty="0"/>
              <a:t>, funded by the National Institute on Drug Abuse (NIDA)</a:t>
            </a:r>
          </a:p>
          <a:p>
            <a:pPr lvl="1">
              <a:lnSpc>
                <a:spcPct val="100000"/>
              </a:lnSpc>
              <a:spcBef>
                <a:spcPts val="1200"/>
              </a:spcBef>
            </a:pPr>
            <a:r>
              <a:rPr lang="en-US" sz="2000" dirty="0"/>
              <a:t> 2020-2022 due to COVID-19 meetings held virtually via zoom</a:t>
            </a:r>
          </a:p>
          <a:p>
            <a:pPr>
              <a:lnSpc>
                <a:spcPct val="100000"/>
              </a:lnSpc>
              <a:spcBef>
                <a:spcPts val="1200"/>
              </a:spcBef>
            </a:pPr>
            <a:r>
              <a:rPr lang="en-US" sz="2400" b="1" dirty="0"/>
              <a:t>Chief Residents (CR)</a:t>
            </a:r>
            <a:r>
              <a:rPr lang="en-US" sz="2400" dirty="0"/>
              <a:t>, </a:t>
            </a:r>
            <a:r>
              <a:rPr lang="en-US" sz="2400" b="1" dirty="0"/>
              <a:t>Faculty Mentors (FM) </a:t>
            </a:r>
            <a:r>
              <a:rPr lang="en-US" sz="2000" dirty="0"/>
              <a:t>w/ CRs</a:t>
            </a:r>
            <a:r>
              <a:rPr lang="en-US" sz="2400" dirty="0"/>
              <a:t>, </a:t>
            </a:r>
            <a:r>
              <a:rPr lang="en-US" sz="2400" b="1" dirty="0"/>
              <a:t>Junior Faculty </a:t>
            </a:r>
            <a:r>
              <a:rPr lang="en-US" sz="2000" dirty="0"/>
              <a:t>w/o CRs</a:t>
            </a:r>
            <a:r>
              <a:rPr lang="en-US" sz="2400" dirty="0"/>
              <a:t>, </a:t>
            </a:r>
            <a:r>
              <a:rPr lang="en-US" sz="2400" b="1" dirty="0"/>
              <a:t>Faculty Scholars</a:t>
            </a:r>
          </a:p>
          <a:p>
            <a:pPr lvl="1">
              <a:lnSpc>
                <a:spcPct val="100000"/>
              </a:lnSpc>
              <a:spcBef>
                <a:spcPts val="1200"/>
              </a:spcBef>
              <a:buSzPct val="110000"/>
            </a:pPr>
            <a:r>
              <a:rPr lang="en-US" sz="2000" dirty="0"/>
              <a:t>General Internal Medicine, Family Medicine, Emergency Medicine, Med-Peds, Pediatrics</a:t>
            </a:r>
            <a:endParaRPr lang="en-US" sz="2000" i="1" dirty="0"/>
          </a:p>
          <a:p>
            <a:pPr lvl="2">
              <a:lnSpc>
                <a:spcPct val="100000"/>
              </a:lnSpc>
              <a:spcBef>
                <a:spcPts val="1200"/>
              </a:spcBef>
              <a:buSzPct val="110000"/>
            </a:pPr>
            <a:r>
              <a:rPr lang="en-US" b="1" dirty="0"/>
              <a:t>CRIT:</a:t>
            </a:r>
            <a:r>
              <a:rPr lang="en-US" dirty="0"/>
              <a:t> 22 years (2002-2023): </a:t>
            </a:r>
            <a:r>
              <a:rPr lang="en-US" b="1" dirty="0"/>
              <a:t>491 CRs,</a:t>
            </a:r>
            <a:r>
              <a:rPr lang="en-US" dirty="0"/>
              <a:t> </a:t>
            </a:r>
            <a:r>
              <a:rPr lang="en-US" b="1" dirty="0"/>
              <a:t>153 FMs </a:t>
            </a:r>
            <a:r>
              <a:rPr lang="en-US" dirty="0"/>
              <a:t>from </a:t>
            </a:r>
            <a:r>
              <a:rPr lang="en-US" b="1" dirty="0"/>
              <a:t>245</a:t>
            </a:r>
            <a:r>
              <a:rPr lang="en-US" dirty="0"/>
              <a:t> programs (</a:t>
            </a:r>
            <a:r>
              <a:rPr lang="en-US" b="1" dirty="0"/>
              <a:t>38</a:t>
            </a:r>
            <a:r>
              <a:rPr lang="en-US" dirty="0"/>
              <a:t> states)</a:t>
            </a:r>
          </a:p>
          <a:p>
            <a:pPr lvl="2">
              <a:lnSpc>
                <a:spcPct val="100000"/>
              </a:lnSpc>
              <a:spcBef>
                <a:spcPts val="1200"/>
              </a:spcBef>
              <a:buSzPct val="110000"/>
            </a:pPr>
            <a:r>
              <a:rPr lang="en-US" b="1" dirty="0"/>
              <a:t>JFIT: </a:t>
            </a:r>
            <a:r>
              <a:rPr lang="en-US" dirty="0"/>
              <a:t>6 years (2017-2022): </a:t>
            </a:r>
            <a:r>
              <a:rPr lang="en-US" b="1" dirty="0"/>
              <a:t>43 faculty </a:t>
            </a:r>
            <a:r>
              <a:rPr lang="en-US" dirty="0"/>
              <a:t>from</a:t>
            </a:r>
            <a:r>
              <a:rPr lang="en-US" b="1" dirty="0"/>
              <a:t> 35 </a:t>
            </a:r>
            <a:r>
              <a:rPr lang="en-US" dirty="0"/>
              <a:t>programs (</a:t>
            </a:r>
            <a:r>
              <a:rPr lang="en-US" b="1" dirty="0"/>
              <a:t>21</a:t>
            </a:r>
            <a:r>
              <a:rPr lang="en-US" dirty="0"/>
              <a:t> states)</a:t>
            </a:r>
          </a:p>
          <a:p>
            <a:pPr lvl="2">
              <a:lnSpc>
                <a:spcPct val="100000"/>
              </a:lnSpc>
              <a:spcBef>
                <a:spcPts val="1200"/>
              </a:spcBef>
              <a:buSzPct val="110000"/>
            </a:pPr>
            <a:r>
              <a:rPr lang="en-US" i="1" baseline="30000" dirty="0"/>
              <a:t> </a:t>
            </a:r>
            <a:r>
              <a:rPr lang="en-US" sz="2800" b="1" i="1" u="sng" baseline="30000" dirty="0">
                <a:solidFill>
                  <a:srgbClr val="C00000"/>
                </a:solidFill>
              </a:rPr>
              <a:t>new</a:t>
            </a:r>
            <a:r>
              <a:rPr lang="en-US" i="1" baseline="30000" dirty="0">
                <a:solidFill>
                  <a:srgbClr val="C00000"/>
                </a:solidFill>
              </a:rPr>
              <a:t> </a:t>
            </a:r>
            <a:r>
              <a:rPr lang="en-US" b="1" dirty="0"/>
              <a:t>CARE Faculty Scholars (CFS) </a:t>
            </a:r>
            <a:r>
              <a:rPr lang="en-US" dirty="0"/>
              <a:t>(2023): </a:t>
            </a:r>
            <a:r>
              <a:rPr lang="en-US" b="1" dirty="0"/>
              <a:t>10 faculty </a:t>
            </a:r>
            <a:r>
              <a:rPr lang="en-US" dirty="0"/>
              <a:t>from </a:t>
            </a:r>
            <a:r>
              <a:rPr lang="en-US" b="1" dirty="0"/>
              <a:t>10</a:t>
            </a:r>
            <a:r>
              <a:rPr lang="en-US" dirty="0"/>
              <a:t> institutions (</a:t>
            </a:r>
            <a:r>
              <a:rPr lang="en-US" b="1" dirty="0"/>
              <a:t>7</a:t>
            </a:r>
            <a:r>
              <a:rPr lang="en-US" dirty="0"/>
              <a:t> states)</a:t>
            </a:r>
          </a:p>
          <a:p>
            <a:pPr marL="228465" lvl="1">
              <a:lnSpc>
                <a:spcPct val="100000"/>
              </a:lnSpc>
              <a:spcBef>
                <a:spcPts val="1200"/>
              </a:spcBef>
            </a:pPr>
            <a:r>
              <a:rPr lang="en-US" b="1" dirty="0"/>
              <a:t>Fellows</a:t>
            </a:r>
            <a:r>
              <a:rPr lang="en-US" dirty="0"/>
              <a:t>: ID, GI, Pain, Adolescent, GIM, Addiction Medicine, Nephrology </a:t>
            </a:r>
          </a:p>
          <a:p>
            <a:pPr lvl="1">
              <a:lnSpc>
                <a:spcPct val="100000"/>
              </a:lnSpc>
              <a:spcBef>
                <a:spcPts val="1200"/>
              </a:spcBef>
            </a:pPr>
            <a:r>
              <a:rPr lang="en-US" sz="2000" b="1" dirty="0"/>
              <a:t>FIT</a:t>
            </a:r>
            <a:r>
              <a:rPr lang="en-US" sz="2000" dirty="0"/>
              <a:t>: 12 years (2012-2022): </a:t>
            </a:r>
            <a:r>
              <a:rPr lang="en-US" sz="2000" b="1" dirty="0"/>
              <a:t>79</a:t>
            </a:r>
            <a:r>
              <a:rPr lang="en-US" sz="2000" dirty="0"/>
              <a:t> fellows from </a:t>
            </a:r>
            <a:r>
              <a:rPr lang="en-US" sz="2000" b="1" dirty="0"/>
              <a:t>57</a:t>
            </a:r>
            <a:r>
              <a:rPr lang="en-US" sz="2000" dirty="0"/>
              <a:t> institutions (</a:t>
            </a:r>
            <a:r>
              <a:rPr lang="en-US" sz="2000" b="1" dirty="0"/>
              <a:t>21</a:t>
            </a:r>
            <a:r>
              <a:rPr lang="en-US" sz="2000" dirty="0"/>
              <a:t> states)</a:t>
            </a:r>
          </a:p>
          <a:p>
            <a:pPr>
              <a:lnSpc>
                <a:spcPct val="100000"/>
              </a:lnSpc>
              <a:spcBef>
                <a:spcPts val="1200"/>
              </a:spcBef>
            </a:pPr>
            <a:endParaRPr lang="en-US" sz="100" dirty="0"/>
          </a:p>
          <a:p>
            <a:pPr>
              <a:lnSpc>
                <a:spcPct val="100000"/>
              </a:lnSpc>
              <a:spcBef>
                <a:spcPts val="1200"/>
              </a:spcBef>
            </a:pPr>
            <a:r>
              <a:rPr lang="en-US" sz="2400" b="1" dirty="0"/>
              <a:t>International Participants: </a:t>
            </a:r>
            <a:r>
              <a:rPr lang="en-US" sz="2400" dirty="0"/>
              <a:t>Argentina, Brazil, Bulgaria, Canada, Georgia, Iraq, Myanmar/Burma, Russia, Spain, Switzerland, Vietnam</a:t>
            </a:r>
          </a:p>
        </p:txBody>
      </p:sp>
      <p:pic>
        <p:nvPicPr>
          <p:cNvPr id="9" name="Picture 4956" descr="CARE_logo_t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2EC814F3-C633-D64E-95D8-D29D59D39AF6}"/>
              </a:ext>
            </a:extLst>
          </p:cNvPr>
          <p:cNvSpPr>
            <a:spLocks noGrp="1"/>
          </p:cNvSpPr>
          <p:nvPr>
            <p:ph type="title"/>
          </p:nvPr>
        </p:nvSpPr>
        <p:spPr>
          <a:xfrm>
            <a:off x="1" y="0"/>
            <a:ext cx="12191999" cy="868680"/>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2023 Attendees</a:t>
            </a:r>
          </a:p>
        </p:txBody>
      </p:sp>
      <p:sp>
        <p:nvSpPr>
          <p:cNvPr id="7" name="Content Placeholder 6">
            <a:extLst>
              <a:ext uri="{FF2B5EF4-FFF2-40B4-BE49-F238E27FC236}">
                <a16:creationId xmlns:a16="http://schemas.microsoft.com/office/drawing/2014/main" id="{581AB62F-E6FC-1949-828A-E47FF9C27342}"/>
              </a:ext>
            </a:extLst>
          </p:cNvPr>
          <p:cNvSpPr>
            <a:spLocks noGrp="1"/>
          </p:cNvSpPr>
          <p:nvPr>
            <p:ph idx="1"/>
          </p:nvPr>
        </p:nvSpPr>
        <p:spPr>
          <a:xfrm>
            <a:off x="874643" y="1068636"/>
            <a:ext cx="10644808" cy="5252651"/>
          </a:xfrm>
        </p:spPr>
        <p:txBody>
          <a:bodyPr>
            <a:normAutofit fontScale="77500" lnSpcReduction="20000"/>
          </a:bodyPr>
          <a:lstStyle/>
          <a:p>
            <a:pPr marL="456927" lvl="1" indent="0">
              <a:lnSpc>
                <a:spcPct val="120000"/>
              </a:lnSpc>
              <a:spcBef>
                <a:spcPts val="800"/>
              </a:spcBef>
              <a:buNone/>
              <a:tabLst>
                <a:tab pos="914400" algn="l"/>
              </a:tabLst>
            </a:pPr>
            <a:r>
              <a:rPr lang="en-US" sz="3100" b="1" dirty="0"/>
              <a:t>CRIT: 24 </a:t>
            </a:r>
            <a:r>
              <a:rPr lang="en-US" sz="3100" b="1" i="1" dirty="0"/>
              <a:t>incoming</a:t>
            </a:r>
            <a:r>
              <a:rPr lang="en-US" sz="3100" b="1" dirty="0"/>
              <a:t> Chief Residents</a:t>
            </a:r>
            <a:r>
              <a:rPr lang="en-US" sz="3100" dirty="0"/>
              <a:t> </a:t>
            </a:r>
            <a:r>
              <a:rPr lang="en-US" sz="3100" b="1" dirty="0">
                <a:solidFill>
                  <a:srgbClr val="C00000"/>
                </a:solidFill>
              </a:rPr>
              <a:t>(“</a:t>
            </a:r>
            <a:r>
              <a:rPr lang="en-US" sz="3100" b="1" dirty="0" err="1">
                <a:solidFill>
                  <a:srgbClr val="C00000"/>
                </a:solidFill>
              </a:rPr>
              <a:t>CRITers</a:t>
            </a:r>
            <a:r>
              <a:rPr lang="en-US" sz="3100" b="1" dirty="0">
                <a:solidFill>
                  <a:srgbClr val="C00000"/>
                </a:solidFill>
              </a:rPr>
              <a:t>”)</a:t>
            </a:r>
          </a:p>
          <a:p>
            <a:pPr marL="854075" lvl="2" indent="-227013">
              <a:lnSpc>
                <a:spcPct val="120000"/>
              </a:lnSpc>
              <a:spcBef>
                <a:spcPts val="800"/>
              </a:spcBef>
              <a:tabLst>
                <a:tab pos="914400" algn="l"/>
              </a:tabLst>
            </a:pPr>
            <a:r>
              <a:rPr lang="en-US" sz="2600" dirty="0"/>
              <a:t>18 Internal Medicine, 3 Family Medicine, 1 Pediatrics, 2 Family Medicine &amp; Psychiatry </a:t>
            </a:r>
          </a:p>
          <a:p>
            <a:pPr marL="854075" lvl="2" indent="-227013">
              <a:lnSpc>
                <a:spcPct val="120000"/>
              </a:lnSpc>
              <a:spcBef>
                <a:spcPts val="800"/>
              </a:spcBef>
              <a:tabLst>
                <a:tab pos="914400" algn="l"/>
              </a:tabLst>
            </a:pPr>
            <a:r>
              <a:rPr lang="en-US" sz="2600" dirty="0"/>
              <a:t>22 programs (</a:t>
            </a:r>
            <a:r>
              <a:rPr lang="en-US" sz="2600" b="1" dirty="0"/>
              <a:t>9 new</a:t>
            </a:r>
            <a:r>
              <a:rPr lang="en-US" sz="2600" dirty="0"/>
              <a:t>) from 16 states </a:t>
            </a:r>
          </a:p>
          <a:p>
            <a:pPr marL="627062" lvl="2" indent="0">
              <a:lnSpc>
                <a:spcPct val="120000"/>
              </a:lnSpc>
              <a:spcBef>
                <a:spcPts val="800"/>
              </a:spcBef>
              <a:buNone/>
              <a:tabLst>
                <a:tab pos="914400" algn="l"/>
              </a:tabLst>
            </a:pPr>
            <a:r>
              <a:rPr lang="en-US" sz="2600" b="1" dirty="0"/>
              <a:t>4 </a:t>
            </a:r>
            <a:r>
              <a:rPr lang="en-US" sz="3100" b="1" dirty="0"/>
              <a:t>Faculty Mentors </a:t>
            </a:r>
            <a:r>
              <a:rPr lang="en-US" sz="3100" b="1" dirty="0">
                <a:solidFill>
                  <a:srgbClr val="C00000"/>
                </a:solidFill>
              </a:rPr>
              <a:t>(“Mentors”) </a:t>
            </a:r>
            <a:r>
              <a:rPr lang="en-US" sz="2600" dirty="0"/>
              <a:t>attending with their CR</a:t>
            </a:r>
          </a:p>
          <a:p>
            <a:pPr marL="456927" lvl="1" indent="0">
              <a:lnSpc>
                <a:spcPct val="120000"/>
              </a:lnSpc>
              <a:spcBef>
                <a:spcPts val="800"/>
              </a:spcBef>
              <a:buNone/>
              <a:tabLst>
                <a:tab pos="914400" algn="l"/>
              </a:tabLst>
            </a:pPr>
            <a:r>
              <a:rPr lang="en-US" sz="3100" b="1" dirty="0"/>
              <a:t>CFS: 10 Scholars </a:t>
            </a:r>
            <a:r>
              <a:rPr lang="en-US" sz="3100" b="1" dirty="0">
                <a:solidFill>
                  <a:srgbClr val="C00000"/>
                </a:solidFill>
              </a:rPr>
              <a:t>(“Scholars”)</a:t>
            </a:r>
            <a:endParaRPr lang="en-US" sz="3100" b="1" dirty="0"/>
          </a:p>
          <a:p>
            <a:pPr marL="854075" lvl="2" indent="-227013">
              <a:lnSpc>
                <a:spcPct val="120000"/>
              </a:lnSpc>
              <a:spcBef>
                <a:spcPts val="800"/>
              </a:spcBef>
              <a:tabLst>
                <a:tab pos="914400" algn="l"/>
              </a:tabLst>
            </a:pPr>
            <a:r>
              <a:rPr lang="en-US" sz="2600" dirty="0"/>
              <a:t>3 General Internal Medicine, 4 Family Medicine, 1 Pediatrics, 1 Med-Peds, 1 Hepatology</a:t>
            </a:r>
          </a:p>
          <a:p>
            <a:pPr marL="854075" lvl="2" indent="-227013">
              <a:lnSpc>
                <a:spcPct val="120000"/>
              </a:lnSpc>
              <a:spcBef>
                <a:spcPts val="800"/>
              </a:spcBef>
              <a:tabLst>
                <a:tab pos="914400" algn="l"/>
              </a:tabLst>
            </a:pPr>
            <a:r>
              <a:rPr lang="en-US" sz="2600" dirty="0"/>
              <a:t>10 institutions from 7 states</a:t>
            </a:r>
          </a:p>
          <a:p>
            <a:pPr marL="456927" lvl="1" indent="0">
              <a:lnSpc>
                <a:spcPct val="120000"/>
              </a:lnSpc>
              <a:spcBef>
                <a:spcPts val="800"/>
              </a:spcBef>
              <a:buNone/>
              <a:tabLst>
                <a:tab pos="914400" algn="l"/>
              </a:tabLst>
            </a:pPr>
            <a:r>
              <a:rPr lang="en-US" sz="3100" b="1" dirty="0"/>
              <a:t>FIT: 8 Fellows </a:t>
            </a:r>
            <a:r>
              <a:rPr lang="en-US" sz="3100" b="1" dirty="0">
                <a:solidFill>
                  <a:srgbClr val="C00000"/>
                </a:solidFill>
              </a:rPr>
              <a:t>(“</a:t>
            </a:r>
            <a:r>
              <a:rPr lang="en-US" sz="3100" b="1" dirty="0" err="1">
                <a:solidFill>
                  <a:srgbClr val="C00000"/>
                </a:solidFill>
              </a:rPr>
              <a:t>FITers</a:t>
            </a:r>
            <a:r>
              <a:rPr lang="en-US" sz="3100" b="1" dirty="0">
                <a:solidFill>
                  <a:srgbClr val="C00000"/>
                </a:solidFill>
              </a:rPr>
              <a:t>”)</a:t>
            </a:r>
          </a:p>
          <a:p>
            <a:pPr marL="854075" lvl="2" indent="-227013">
              <a:lnSpc>
                <a:spcPct val="120000"/>
              </a:lnSpc>
              <a:spcBef>
                <a:spcPts val="800"/>
              </a:spcBef>
            </a:pPr>
            <a:r>
              <a:rPr lang="en-US" sz="2800" dirty="0"/>
              <a:t>3 ID, 1 GI/Transplant </a:t>
            </a:r>
            <a:r>
              <a:rPr lang="en-US" sz="2800" dirty="0" err="1"/>
              <a:t>Hepatology</a:t>
            </a:r>
            <a:r>
              <a:rPr lang="en-US" sz="2800" dirty="0"/>
              <a:t>, 1 Cardiology, 1 GI, 2 Adolescent Medicine</a:t>
            </a:r>
            <a:endParaRPr lang="en-US" sz="2800" b="1" dirty="0"/>
          </a:p>
          <a:p>
            <a:pPr marL="854075" lvl="2" indent="-227013">
              <a:lnSpc>
                <a:spcPct val="120000"/>
              </a:lnSpc>
              <a:spcBef>
                <a:spcPts val="800"/>
              </a:spcBef>
            </a:pPr>
            <a:r>
              <a:rPr lang="en-US" sz="2800" dirty="0"/>
              <a:t>6 institutions (</a:t>
            </a:r>
            <a:r>
              <a:rPr lang="en-US" sz="2800" b="1" dirty="0"/>
              <a:t>2 new</a:t>
            </a:r>
            <a:r>
              <a:rPr lang="en-US" sz="2800" dirty="0"/>
              <a:t>) from 6 states</a:t>
            </a:r>
          </a:p>
          <a:p>
            <a:pPr marL="456927" lvl="1" indent="0">
              <a:lnSpc>
                <a:spcPct val="120000"/>
              </a:lnSpc>
              <a:spcBef>
                <a:spcPts val="800"/>
              </a:spcBef>
              <a:buNone/>
            </a:pPr>
            <a:r>
              <a:rPr lang="en-US" sz="3100" b="1" dirty="0"/>
              <a:t>Special Attendees: </a:t>
            </a:r>
            <a:r>
              <a:rPr lang="en-US" sz="2600" dirty="0"/>
              <a:t>4 Addiction Medicine fellows, 1 Humphrey Fellow from the country Georgia</a:t>
            </a:r>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36B3232-6ED6-0B22-8369-7B16C3EEBC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5601" t="38669" r="44644" b="53736"/>
          <a:stretch/>
        </p:blipFill>
        <p:spPr bwMode="auto">
          <a:xfrm>
            <a:off x="577755" y="2282924"/>
            <a:ext cx="596972" cy="619759"/>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F54C7E-7741-E126-8466-440FC5BA47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5493" t="46107" r="43866" b="46181"/>
          <a:stretch/>
        </p:blipFill>
        <p:spPr bwMode="auto">
          <a:xfrm>
            <a:off x="552842" y="5355235"/>
            <a:ext cx="562613" cy="54374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068ED84-D67F-A99A-FA7F-9FE767624A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4551" t="23689" r="45558" b="68839"/>
          <a:stretch/>
        </p:blipFill>
        <p:spPr bwMode="auto">
          <a:xfrm>
            <a:off x="566974" y="3045430"/>
            <a:ext cx="615334" cy="619760"/>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B1AB92D-FAC1-4A75-181D-2848EB0695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4080" t="16645" r="46095" b="76327"/>
          <a:stretch/>
        </p:blipFill>
        <p:spPr bwMode="auto">
          <a:xfrm>
            <a:off x="529802" y="4188576"/>
            <a:ext cx="660531" cy="629946"/>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D30653F-5063-2FC0-BE94-250D96E366B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5026" t="31185" r="45163" b="61119"/>
          <a:stretch/>
        </p:blipFill>
        <p:spPr bwMode="auto">
          <a:xfrm>
            <a:off x="541017" y="1124366"/>
            <a:ext cx="574438" cy="600873"/>
          </a:xfrm>
          <a:prstGeom prst="rect">
            <a:avLst/>
          </a:prstGeom>
          <a:noFill/>
          <a:ln w="9525">
            <a:solidFill>
              <a:srgbClr val="000000"/>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visible"/>
                                      </p:to>
                                    </p:set>
                                    <p:animEffect transition="in" filter="fade">
                                      <p:cBhvr>
                                        <p:cTn id="46" dur="500"/>
                                        <p:tgtEl>
                                          <p:spTgt spid="7">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Effect transition="in" filter="fade">
                                      <p:cBhvr>
                                        <p:cTn id="49" dur="500"/>
                                        <p:tgtEl>
                                          <p:spTgt spid="7">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fade">
                                      <p:cBhvr>
                                        <p:cTn id="57" dur="500"/>
                                        <p:tgtEl>
                                          <p:spTgt spid="7">
                                            <p:txEl>
                                              <p:pRg st="10" end="1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09">
            <a:extLst>
              <a:ext uri="{FF2B5EF4-FFF2-40B4-BE49-F238E27FC236}">
                <a16:creationId xmlns:a16="http://schemas.microsoft.com/office/drawing/2014/main" id="{2CA796FB-405A-7B40-9E11-6E89D6B126A6}"/>
              </a:ext>
            </a:extLst>
          </p:cNvPr>
          <p:cNvPicPr>
            <a:picLocks noChangeAspect="1"/>
          </p:cNvPicPr>
          <p:nvPr/>
        </p:nvPicPr>
        <p:blipFill>
          <a:blip r:embed="rId3"/>
          <a:stretch>
            <a:fillRect/>
          </a:stretch>
        </p:blipFill>
        <p:spPr>
          <a:xfrm>
            <a:off x="2076941" y="828549"/>
            <a:ext cx="7774074" cy="5271135"/>
          </a:xfrm>
          <a:prstGeom prst="rect">
            <a:avLst/>
          </a:prstGeom>
          <a:ln>
            <a:noFill/>
          </a:ln>
        </p:spPr>
      </p:pic>
      <p:sp>
        <p:nvSpPr>
          <p:cNvPr id="377" name="Rectangle 376"/>
          <p:cNvSpPr/>
          <p:nvPr/>
        </p:nvSpPr>
        <p:spPr>
          <a:xfrm>
            <a:off x="2266690" y="4379562"/>
            <a:ext cx="1264910" cy="1317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1053" name="Rectangle 1052"/>
          <p:cNvSpPr/>
          <p:nvPr/>
        </p:nvSpPr>
        <p:spPr>
          <a:xfrm>
            <a:off x="3076793" y="4939917"/>
            <a:ext cx="2050999" cy="1378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7" name="Rectangle 6"/>
          <p:cNvSpPr/>
          <p:nvPr/>
        </p:nvSpPr>
        <p:spPr>
          <a:xfrm>
            <a:off x="3348973" y="73354"/>
            <a:ext cx="5491452" cy="633026"/>
          </a:xfrm>
          <a:prstGeom prst="rect">
            <a:avLst/>
          </a:prstGeom>
          <a:noFill/>
        </p:spPr>
        <p:txBody>
          <a:bodyPr wrap="square" lIns="17304" tIns="8652" rIns="17304" bIns="8652">
            <a:spAutoFit/>
          </a:bodyPr>
          <a:lstStyle/>
          <a:p>
            <a:pPr algn="ctr"/>
            <a:r>
              <a:rPr lang="en-US" sz="2000" b="1" cap="small" dirty="0">
                <a:ln w="0">
                  <a:noFill/>
                </a:ln>
                <a:latin typeface="Candara" panose="020E0502030303020204" pitchFamily="34" charset="0"/>
                <a:cs typeface="Albany AMT" panose="020B0604020202020204" pitchFamily="34" charset="0"/>
              </a:rPr>
              <a:t>2023 Immersion Training in Addiction Medicine Program Participants </a:t>
            </a:r>
          </a:p>
        </p:txBody>
      </p:sp>
      <p:sp>
        <p:nvSpPr>
          <p:cNvPr id="31" name="Rectangle 8"/>
          <p:cNvSpPr>
            <a:spLocks noChangeArrowheads="1"/>
          </p:cNvSpPr>
          <p:nvPr/>
        </p:nvSpPr>
        <p:spPr bwMode="auto">
          <a:xfrm>
            <a:off x="1943034" y="9154"/>
            <a:ext cx="38537"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9050" tIns="9525" rIns="19050" bIns="9525" numCol="1" anchor="ctr" anchorCtr="0" compatLnSpc="1">
            <a:prstTxWarp prst="textNoShape">
              <a:avLst/>
            </a:prstTxWarp>
            <a:spAutoFit/>
          </a:bodyPr>
          <a:lstStyle/>
          <a:p>
            <a:endParaRPr lang="en-US" sz="375"/>
          </a:p>
        </p:txBody>
      </p:sp>
      <p:grpSp>
        <p:nvGrpSpPr>
          <p:cNvPr id="239" name="Group 238"/>
          <p:cNvGrpSpPr/>
          <p:nvPr/>
        </p:nvGrpSpPr>
        <p:grpSpPr>
          <a:xfrm>
            <a:off x="8708157" y="5779748"/>
            <a:ext cx="2097146" cy="956703"/>
            <a:chOff x="22429605" y="24405023"/>
            <a:chExt cx="9614243" cy="7421049"/>
          </a:xfrm>
        </p:grpSpPr>
        <p:sp>
          <p:nvSpPr>
            <p:cNvPr id="16" name="TextBox 15"/>
            <p:cNvSpPr txBox="1"/>
            <p:nvPr/>
          </p:nvSpPr>
          <p:spPr>
            <a:xfrm>
              <a:off x="23157160" y="24866970"/>
              <a:ext cx="8886688" cy="1810941"/>
            </a:xfrm>
            <a:prstGeom prst="rect">
              <a:avLst/>
            </a:prstGeom>
            <a:noFill/>
          </p:spPr>
          <p:txBody>
            <a:bodyPr wrap="square" rtlCol="0">
              <a:spAutoFit/>
            </a:bodyPr>
            <a:lstStyle/>
            <a:p>
              <a:r>
                <a:rPr lang="en-US" sz="917" b="1" dirty="0">
                  <a:latin typeface="Candara" panose="020E0502030303020204" pitchFamily="34" charset="0"/>
                </a:rPr>
                <a:t>International Program Attendees</a:t>
              </a:r>
            </a:p>
          </p:txBody>
        </p:sp>
        <p:sp>
          <p:nvSpPr>
            <p:cNvPr id="237" name="Rectangle 236"/>
            <p:cNvSpPr/>
            <p:nvPr/>
          </p:nvSpPr>
          <p:spPr>
            <a:xfrm>
              <a:off x="22429605" y="24405023"/>
              <a:ext cx="9509557" cy="7421049"/>
            </a:xfrm>
            <a:prstGeom prst="rect">
              <a:avLst/>
            </a:prstGeom>
            <a:noFill/>
            <a:ln w="57150">
              <a:solidFill>
                <a:schemeClr val="bg1">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grpSp>
      <p:cxnSp>
        <p:nvCxnSpPr>
          <p:cNvPr id="336" name="Straight Arrow Connector 335"/>
          <p:cNvCxnSpPr>
            <a:cxnSpLocks/>
          </p:cNvCxnSpPr>
          <p:nvPr/>
        </p:nvCxnSpPr>
        <p:spPr>
          <a:xfrm flipH="1">
            <a:off x="9237763" y="1031229"/>
            <a:ext cx="676236" cy="120686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cxnSpLocks/>
          </p:cNvCxnSpPr>
          <p:nvPr/>
        </p:nvCxnSpPr>
        <p:spPr>
          <a:xfrm>
            <a:off x="4962891" y="1219049"/>
            <a:ext cx="2200387" cy="142100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a:cxnSpLocks/>
            <a:endCxn id="343" idx="1"/>
          </p:cNvCxnSpPr>
          <p:nvPr/>
        </p:nvCxnSpPr>
        <p:spPr>
          <a:xfrm flipH="1" flipV="1">
            <a:off x="7753389" y="3942833"/>
            <a:ext cx="1067829" cy="96644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cxnSpLocks/>
            <a:endCxn id="21" idx="5"/>
          </p:cNvCxnSpPr>
          <p:nvPr/>
        </p:nvCxnSpPr>
        <p:spPr>
          <a:xfrm>
            <a:off x="2385564" y="848204"/>
            <a:ext cx="714618" cy="39505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cxnSpLocks/>
            <a:stCxn id="309" idx="0"/>
          </p:cNvCxnSpPr>
          <p:nvPr/>
        </p:nvCxnSpPr>
        <p:spPr>
          <a:xfrm flipV="1">
            <a:off x="2556413" y="3684619"/>
            <a:ext cx="402898" cy="46167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a:cxnSpLocks/>
          </p:cNvCxnSpPr>
          <p:nvPr/>
        </p:nvCxnSpPr>
        <p:spPr>
          <a:xfrm>
            <a:off x="2106886" y="1310780"/>
            <a:ext cx="774029" cy="33066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a:cxnSpLocks/>
          </p:cNvCxnSpPr>
          <p:nvPr/>
        </p:nvCxnSpPr>
        <p:spPr>
          <a:xfrm flipV="1">
            <a:off x="1962277" y="3038434"/>
            <a:ext cx="635980" cy="65576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p:cNvCxnSpPr>
            <a:cxnSpLocks/>
            <a:stCxn id="137" idx="0"/>
          </p:cNvCxnSpPr>
          <p:nvPr/>
        </p:nvCxnSpPr>
        <p:spPr>
          <a:xfrm flipH="1" flipV="1">
            <a:off x="4030424" y="2716237"/>
            <a:ext cx="24350" cy="1823379"/>
          </a:xfrm>
          <a:prstGeom prst="straightConnector1">
            <a:avLst/>
          </a:prstGeom>
          <a:ln w="63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Straight Arrow Connector 381"/>
          <p:cNvCxnSpPr>
            <a:cxnSpLocks/>
          </p:cNvCxnSpPr>
          <p:nvPr/>
        </p:nvCxnSpPr>
        <p:spPr>
          <a:xfrm flipV="1">
            <a:off x="6276892" y="3205161"/>
            <a:ext cx="0" cy="198658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2" name="Straight Arrow Connector 391"/>
          <p:cNvCxnSpPr>
            <a:cxnSpLocks/>
          </p:cNvCxnSpPr>
          <p:nvPr/>
        </p:nvCxnSpPr>
        <p:spPr>
          <a:xfrm flipH="1" flipV="1">
            <a:off x="8886806" y="2760071"/>
            <a:ext cx="1469740" cy="48847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9" name="Straight Arrow Connector 1048"/>
          <p:cNvCxnSpPr>
            <a:cxnSpLocks/>
            <a:endCxn id="243" idx="4"/>
          </p:cNvCxnSpPr>
          <p:nvPr/>
        </p:nvCxnSpPr>
        <p:spPr>
          <a:xfrm>
            <a:off x="8871437" y="1580972"/>
            <a:ext cx="110781" cy="98689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5" name="Straight Arrow Connector 424"/>
          <p:cNvCxnSpPr>
            <a:cxnSpLocks/>
          </p:cNvCxnSpPr>
          <p:nvPr/>
        </p:nvCxnSpPr>
        <p:spPr>
          <a:xfrm flipH="1" flipV="1">
            <a:off x="8685264" y="2871602"/>
            <a:ext cx="791325" cy="101538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a:cxnSpLocks/>
          </p:cNvCxnSpPr>
          <p:nvPr/>
        </p:nvCxnSpPr>
        <p:spPr>
          <a:xfrm flipH="1" flipV="1">
            <a:off x="8508870" y="3148742"/>
            <a:ext cx="467072" cy="96868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a:cxnSpLocks/>
          </p:cNvCxnSpPr>
          <p:nvPr/>
        </p:nvCxnSpPr>
        <p:spPr>
          <a:xfrm>
            <a:off x="5411517" y="1219049"/>
            <a:ext cx="1751761" cy="142100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p:cNvCxnSpPr>
            <a:cxnSpLocks/>
          </p:cNvCxnSpPr>
          <p:nvPr/>
        </p:nvCxnSpPr>
        <p:spPr>
          <a:xfrm>
            <a:off x="6380879" y="1339605"/>
            <a:ext cx="1002417" cy="163178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cxnSpLocks/>
            <a:endCxn id="162" idx="1"/>
          </p:cNvCxnSpPr>
          <p:nvPr/>
        </p:nvCxnSpPr>
        <p:spPr>
          <a:xfrm flipH="1" flipV="1">
            <a:off x="8662035" y="2851231"/>
            <a:ext cx="1415272" cy="111507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cxnSpLocks/>
          </p:cNvCxnSpPr>
          <p:nvPr/>
        </p:nvCxnSpPr>
        <p:spPr>
          <a:xfrm>
            <a:off x="8535601" y="1125960"/>
            <a:ext cx="259470" cy="157186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cxnSpLocks/>
            <a:endCxn id="162" idx="1"/>
          </p:cNvCxnSpPr>
          <p:nvPr/>
        </p:nvCxnSpPr>
        <p:spPr>
          <a:xfrm flipH="1" flipV="1">
            <a:off x="8662035" y="2851231"/>
            <a:ext cx="962347" cy="51595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cxnSpLocks/>
          </p:cNvCxnSpPr>
          <p:nvPr/>
        </p:nvCxnSpPr>
        <p:spPr>
          <a:xfrm flipH="1">
            <a:off x="8191240" y="1885747"/>
            <a:ext cx="189396" cy="81944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a:cxnSpLocks/>
            <a:endCxn id="22" idx="3"/>
          </p:cNvCxnSpPr>
          <p:nvPr/>
        </p:nvCxnSpPr>
        <p:spPr>
          <a:xfrm flipH="1">
            <a:off x="9227777" y="1549790"/>
            <a:ext cx="847712" cy="69946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cxnSpLocks/>
            <a:endCxn id="22" idx="2"/>
          </p:cNvCxnSpPr>
          <p:nvPr/>
        </p:nvCxnSpPr>
        <p:spPr>
          <a:xfrm flipH="1" flipV="1">
            <a:off x="9216618" y="2222315"/>
            <a:ext cx="834786" cy="49481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cxnSpLocks/>
          </p:cNvCxnSpPr>
          <p:nvPr/>
        </p:nvCxnSpPr>
        <p:spPr>
          <a:xfrm flipH="1">
            <a:off x="9243278" y="1089981"/>
            <a:ext cx="1062560" cy="114811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a:endCxn id="22" idx="3"/>
          </p:cNvCxnSpPr>
          <p:nvPr/>
        </p:nvCxnSpPr>
        <p:spPr>
          <a:xfrm flipH="1">
            <a:off x="9227777" y="2044084"/>
            <a:ext cx="823627" cy="20517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a:cxnSpLocks/>
          </p:cNvCxnSpPr>
          <p:nvPr/>
        </p:nvCxnSpPr>
        <p:spPr>
          <a:xfrm flipH="1">
            <a:off x="9254943" y="1728134"/>
            <a:ext cx="1139106" cy="51736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cxnSpLocks/>
          </p:cNvCxnSpPr>
          <p:nvPr/>
        </p:nvCxnSpPr>
        <p:spPr>
          <a:xfrm flipH="1">
            <a:off x="9249961" y="2239608"/>
            <a:ext cx="1191331" cy="558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a:cxnSpLocks/>
          </p:cNvCxnSpPr>
          <p:nvPr/>
        </p:nvCxnSpPr>
        <p:spPr>
          <a:xfrm flipH="1" flipV="1">
            <a:off x="9246596" y="2245486"/>
            <a:ext cx="1243720" cy="38279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2912936" y="3656407"/>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solidFill>
                <a:srgbClr val="C00000"/>
              </a:solidFill>
            </a:endParaRPr>
          </a:p>
        </p:txBody>
      </p:sp>
      <p:sp>
        <p:nvSpPr>
          <p:cNvPr id="370" name="Flowchart: Connector 16"/>
          <p:cNvSpPr/>
          <p:nvPr/>
        </p:nvSpPr>
        <p:spPr>
          <a:xfrm>
            <a:off x="3991076" y="2691706"/>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381" name="Flowchart: Connector 16"/>
          <p:cNvSpPr/>
          <p:nvPr/>
        </p:nvSpPr>
        <p:spPr>
          <a:xfrm>
            <a:off x="8849859" y="2716236"/>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338" name="Flowchart: Connector 185"/>
          <p:cNvSpPr/>
          <p:nvPr/>
        </p:nvSpPr>
        <p:spPr>
          <a:xfrm>
            <a:off x="2850628" y="1603345"/>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424" name="Flowchart: Connector 17"/>
          <p:cNvSpPr/>
          <p:nvPr/>
        </p:nvSpPr>
        <p:spPr>
          <a:xfrm>
            <a:off x="8476074" y="3134172"/>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162" name="Flowchart: Connector 17"/>
          <p:cNvSpPr/>
          <p:nvPr/>
        </p:nvSpPr>
        <p:spPr>
          <a:xfrm>
            <a:off x="8650876" y="2840071"/>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26" name="Flowchart: Connector 25"/>
          <p:cNvSpPr/>
          <p:nvPr/>
        </p:nvSpPr>
        <p:spPr>
          <a:xfrm>
            <a:off x="8750529" y="2637889"/>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24" name="Flowchart: Connector 23"/>
          <p:cNvSpPr/>
          <p:nvPr/>
        </p:nvSpPr>
        <p:spPr>
          <a:xfrm>
            <a:off x="8151413" y="2672278"/>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257" name="Flowchart: Connector 256"/>
          <p:cNvSpPr/>
          <p:nvPr/>
        </p:nvSpPr>
        <p:spPr>
          <a:xfrm>
            <a:off x="7118977" y="2601954"/>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cxnSp>
        <p:nvCxnSpPr>
          <p:cNvPr id="200" name="Straight Arrow Connector 199"/>
          <p:cNvCxnSpPr>
            <a:cxnSpLocks/>
            <a:stCxn id="155" idx="2"/>
            <a:endCxn id="21" idx="4"/>
          </p:cNvCxnSpPr>
          <p:nvPr/>
        </p:nvCxnSpPr>
        <p:spPr>
          <a:xfrm>
            <a:off x="2636357" y="724125"/>
            <a:ext cx="436884" cy="53029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cxnSpLocks/>
          </p:cNvCxnSpPr>
          <p:nvPr/>
        </p:nvCxnSpPr>
        <p:spPr>
          <a:xfrm>
            <a:off x="2944856" y="690490"/>
            <a:ext cx="155566" cy="55753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a:cxnSpLocks/>
          </p:cNvCxnSpPr>
          <p:nvPr/>
        </p:nvCxnSpPr>
        <p:spPr>
          <a:xfrm flipH="1" flipV="1">
            <a:off x="3053938" y="3787553"/>
            <a:ext cx="113108" cy="49122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cxnSpLocks/>
          </p:cNvCxnSpPr>
          <p:nvPr/>
        </p:nvCxnSpPr>
        <p:spPr>
          <a:xfrm flipH="1">
            <a:off x="7833478" y="1664039"/>
            <a:ext cx="65779" cy="120811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cxnSpLocks/>
          </p:cNvCxnSpPr>
          <p:nvPr/>
        </p:nvCxnSpPr>
        <p:spPr>
          <a:xfrm flipH="1" flipV="1">
            <a:off x="9237445" y="2322173"/>
            <a:ext cx="382091" cy="30745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cxnSpLocks/>
          </p:cNvCxnSpPr>
          <p:nvPr/>
        </p:nvCxnSpPr>
        <p:spPr>
          <a:xfrm flipH="1" flipV="1">
            <a:off x="7772336" y="3973110"/>
            <a:ext cx="779938" cy="48371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cxnSpLocks/>
            <a:stCxn id="139" idx="2"/>
            <a:endCxn id="243" idx="4"/>
          </p:cNvCxnSpPr>
          <p:nvPr/>
        </p:nvCxnSpPr>
        <p:spPr>
          <a:xfrm flipH="1">
            <a:off x="8982218" y="1161574"/>
            <a:ext cx="59170" cy="140628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cxnSpLocks/>
            <a:stCxn id="456" idx="2"/>
            <a:endCxn id="177" idx="5"/>
          </p:cNvCxnSpPr>
          <p:nvPr/>
        </p:nvCxnSpPr>
        <p:spPr>
          <a:xfrm>
            <a:off x="6040153" y="1362286"/>
            <a:ext cx="1371283" cy="16383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8" name="Picture 467"/>
          <p:cNvPicPr>
            <a:picLocks noChangeAspect="1"/>
          </p:cNvPicPr>
          <p:nvPr/>
        </p:nvPicPr>
        <p:blipFill>
          <a:blip r:embed="rId4"/>
          <a:stretch>
            <a:fillRect/>
          </a:stretch>
        </p:blipFill>
        <p:spPr>
          <a:xfrm>
            <a:off x="8764983" y="6230830"/>
            <a:ext cx="549956" cy="274978"/>
          </a:xfrm>
          <a:prstGeom prst="rect">
            <a:avLst/>
          </a:prstGeom>
        </p:spPr>
      </p:pic>
      <p:cxnSp>
        <p:nvCxnSpPr>
          <p:cNvPr id="189" name="Straight Arrow Connector 188"/>
          <p:cNvCxnSpPr>
            <a:cxnSpLocks/>
          </p:cNvCxnSpPr>
          <p:nvPr/>
        </p:nvCxnSpPr>
        <p:spPr>
          <a:xfrm>
            <a:off x="7525302" y="1543076"/>
            <a:ext cx="117211" cy="99753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cxnSpLocks/>
          </p:cNvCxnSpPr>
          <p:nvPr/>
        </p:nvCxnSpPr>
        <p:spPr>
          <a:xfrm flipV="1">
            <a:off x="2330123" y="3022236"/>
            <a:ext cx="268134" cy="58414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a:cxnSpLocks/>
          </p:cNvCxnSpPr>
          <p:nvPr/>
        </p:nvCxnSpPr>
        <p:spPr>
          <a:xfrm>
            <a:off x="2034150" y="2135890"/>
            <a:ext cx="490375" cy="76733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a:cxnSpLocks/>
            <a:stCxn id="186" idx="2"/>
          </p:cNvCxnSpPr>
          <p:nvPr/>
        </p:nvCxnSpPr>
        <p:spPr>
          <a:xfrm flipH="1">
            <a:off x="7843042" y="2282238"/>
            <a:ext cx="239839" cy="58804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a:cxnSpLocks/>
          </p:cNvCxnSpPr>
          <p:nvPr/>
        </p:nvCxnSpPr>
        <p:spPr>
          <a:xfrm flipH="1" flipV="1">
            <a:off x="6276892" y="3186842"/>
            <a:ext cx="446828" cy="2020286"/>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a:cxnSpLocks/>
            <a:stCxn id="166" idx="2"/>
          </p:cNvCxnSpPr>
          <p:nvPr/>
        </p:nvCxnSpPr>
        <p:spPr>
          <a:xfrm>
            <a:off x="6733189" y="1412788"/>
            <a:ext cx="654056" cy="157328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a:cxnSpLocks/>
            <a:stCxn id="165" idx="2"/>
            <a:endCxn id="444" idx="4"/>
          </p:cNvCxnSpPr>
          <p:nvPr/>
        </p:nvCxnSpPr>
        <p:spPr>
          <a:xfrm>
            <a:off x="7705772" y="1259238"/>
            <a:ext cx="47018" cy="130793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Flowchart: Connector 20"/>
          <p:cNvSpPr/>
          <p:nvPr/>
        </p:nvSpPr>
        <p:spPr>
          <a:xfrm>
            <a:off x="3035141" y="1178215"/>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211" name="Flowchart: Connector 5"/>
          <p:cNvSpPr/>
          <p:nvPr/>
        </p:nvSpPr>
        <p:spPr>
          <a:xfrm>
            <a:off x="3015838" y="3745084"/>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solidFill>
                <a:srgbClr val="C00000"/>
              </a:solidFill>
            </a:endParaRPr>
          </a:p>
        </p:txBody>
      </p:sp>
      <p:cxnSp>
        <p:nvCxnSpPr>
          <p:cNvPr id="205" name="Straight Arrow Connector 204"/>
          <p:cNvCxnSpPr>
            <a:cxnSpLocks/>
          </p:cNvCxnSpPr>
          <p:nvPr/>
        </p:nvCxnSpPr>
        <p:spPr>
          <a:xfrm>
            <a:off x="1857453" y="2383987"/>
            <a:ext cx="667072" cy="52359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0" name="Flowchart: Connector 26"/>
          <p:cNvSpPr/>
          <p:nvPr/>
        </p:nvSpPr>
        <p:spPr>
          <a:xfrm>
            <a:off x="7805139" y="2835326"/>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150" name="Flowchart: Connector 185"/>
          <p:cNvSpPr/>
          <p:nvPr/>
        </p:nvSpPr>
        <p:spPr>
          <a:xfrm>
            <a:off x="7601860" y="2502507"/>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243" name="Flowchart: Connector 242"/>
          <p:cNvSpPr/>
          <p:nvPr/>
        </p:nvSpPr>
        <p:spPr>
          <a:xfrm>
            <a:off x="8944118" y="2491663"/>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145" name="Flowchart: Connector 17"/>
          <p:cNvSpPr/>
          <p:nvPr/>
        </p:nvSpPr>
        <p:spPr>
          <a:xfrm>
            <a:off x="9199345" y="2285729"/>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444" name="Flowchart: Connector 256"/>
          <p:cNvSpPr/>
          <p:nvPr/>
        </p:nvSpPr>
        <p:spPr>
          <a:xfrm>
            <a:off x="7714690" y="2490974"/>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57" name="Picture 56" descr="A red and white flag&#10;&#10;Description automatically generated with medium confidence">
            <a:extLst>
              <a:ext uri="{FF2B5EF4-FFF2-40B4-BE49-F238E27FC236}">
                <a16:creationId xmlns:a16="http://schemas.microsoft.com/office/drawing/2014/main" id="{197E3BC1-C788-A64F-BB4B-DC6D6FE18D3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808847" y="6223649"/>
            <a:ext cx="488040" cy="304635"/>
          </a:xfrm>
          <a:prstGeom prst="rect">
            <a:avLst/>
          </a:prstGeom>
        </p:spPr>
      </p:pic>
      <p:pic>
        <p:nvPicPr>
          <p:cNvPr id="61" name="Picture 60" descr="A person wearing glasses and a suit&#10;&#10;Description automatically generated with medium confidence">
            <a:extLst>
              <a:ext uri="{FF2B5EF4-FFF2-40B4-BE49-F238E27FC236}">
                <a16:creationId xmlns:a16="http://schemas.microsoft.com/office/drawing/2014/main" id="{3C0387E5-852A-AB4D-8A13-4E1E25C078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1258" y="6113777"/>
            <a:ext cx="328375" cy="480201"/>
          </a:xfrm>
          <a:prstGeom prst="rect">
            <a:avLst/>
          </a:prstGeom>
          <a:ln w="38100">
            <a:solidFill>
              <a:schemeClr val="accent2"/>
            </a:solidFill>
          </a:ln>
        </p:spPr>
      </p:pic>
      <p:pic>
        <p:nvPicPr>
          <p:cNvPr id="448" name="Picture 447" descr="A picture containing person, person, wall, indoor&#10;&#10;Description automatically generated">
            <a:extLst>
              <a:ext uri="{FF2B5EF4-FFF2-40B4-BE49-F238E27FC236}">
                <a16:creationId xmlns:a16="http://schemas.microsoft.com/office/drawing/2014/main" id="{2E009FF6-54E1-894E-BD67-146CCA4419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5491" y="6189033"/>
            <a:ext cx="381000" cy="381000"/>
          </a:xfrm>
          <a:prstGeom prst="rect">
            <a:avLst/>
          </a:prstGeom>
          <a:ln w="38100">
            <a:solidFill>
              <a:srgbClr val="398016"/>
            </a:solidFill>
          </a:ln>
        </p:spPr>
      </p:pic>
      <p:pic>
        <p:nvPicPr>
          <p:cNvPr id="451" name="Picture 450" descr="A picture containing person, yellow&#10;&#10;Description automatically generated">
            <a:extLst>
              <a:ext uri="{FF2B5EF4-FFF2-40B4-BE49-F238E27FC236}">
                <a16:creationId xmlns:a16="http://schemas.microsoft.com/office/drawing/2014/main" id="{75A3B733-3A7C-6D4E-8077-3CD8D9308F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9034" y="1596332"/>
            <a:ext cx="243525" cy="337509"/>
          </a:xfrm>
          <a:prstGeom prst="rect">
            <a:avLst/>
          </a:prstGeom>
          <a:ln w="38100">
            <a:solidFill>
              <a:schemeClr val="accent4"/>
            </a:solidFill>
          </a:ln>
        </p:spPr>
      </p:pic>
      <p:pic>
        <p:nvPicPr>
          <p:cNvPr id="456" name="Picture 455" descr="A close-up of a person smiling&#10;&#10;Description automatically generated">
            <a:extLst>
              <a:ext uri="{FF2B5EF4-FFF2-40B4-BE49-F238E27FC236}">
                <a16:creationId xmlns:a16="http://schemas.microsoft.com/office/drawing/2014/main" id="{463DE329-ED60-F544-9198-669CC8B8F4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9582" y="1048951"/>
            <a:ext cx="261142" cy="313335"/>
          </a:xfrm>
          <a:prstGeom prst="rect">
            <a:avLst/>
          </a:prstGeom>
          <a:ln w="38100">
            <a:solidFill>
              <a:schemeClr val="accent2"/>
            </a:solidFill>
          </a:ln>
        </p:spPr>
      </p:pic>
      <p:sp>
        <p:nvSpPr>
          <p:cNvPr id="2" name="Rectangle 1">
            <a:extLst>
              <a:ext uri="{FF2B5EF4-FFF2-40B4-BE49-F238E27FC236}">
                <a16:creationId xmlns:a16="http://schemas.microsoft.com/office/drawing/2014/main" id="{B3EA3DF0-5123-CD4F-9C84-D41AB3E2B3A6}"/>
              </a:ext>
            </a:extLst>
          </p:cNvPr>
          <p:cNvSpPr/>
          <p:nvPr/>
        </p:nvSpPr>
        <p:spPr>
          <a:xfrm>
            <a:off x="1613303" y="4772793"/>
            <a:ext cx="2069991" cy="122756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667" dirty="0"/>
          </a:p>
        </p:txBody>
      </p:sp>
      <p:sp>
        <p:nvSpPr>
          <p:cNvPr id="3" name="TextBox 2">
            <a:extLst>
              <a:ext uri="{FF2B5EF4-FFF2-40B4-BE49-F238E27FC236}">
                <a16:creationId xmlns:a16="http://schemas.microsoft.com/office/drawing/2014/main" id="{8E89B8F0-BB32-4842-905A-7474956E266C}"/>
              </a:ext>
            </a:extLst>
          </p:cNvPr>
          <p:cNvSpPr txBox="1"/>
          <p:nvPr/>
        </p:nvSpPr>
        <p:spPr>
          <a:xfrm>
            <a:off x="1615222" y="4772144"/>
            <a:ext cx="2068446" cy="233462"/>
          </a:xfrm>
          <a:prstGeom prst="rect">
            <a:avLst/>
          </a:prstGeom>
          <a:noFill/>
        </p:spPr>
        <p:txBody>
          <a:bodyPr wrap="square" rtlCol="0">
            <a:spAutoFit/>
          </a:bodyPr>
          <a:lstStyle/>
          <a:p>
            <a:pPr algn="ctr"/>
            <a:r>
              <a:rPr lang="en-US" sz="917" b="1" dirty="0"/>
              <a:t>Photo Border Key</a:t>
            </a:r>
          </a:p>
        </p:txBody>
      </p:sp>
      <p:cxnSp>
        <p:nvCxnSpPr>
          <p:cNvPr id="5" name="Straight Connector 4">
            <a:extLst>
              <a:ext uri="{FF2B5EF4-FFF2-40B4-BE49-F238E27FC236}">
                <a16:creationId xmlns:a16="http://schemas.microsoft.com/office/drawing/2014/main" id="{61A6CAC7-57E4-3E4A-BA9F-1C9F4310AC8E}"/>
              </a:ext>
            </a:extLst>
          </p:cNvPr>
          <p:cNvCxnSpPr>
            <a:cxnSpLocks/>
          </p:cNvCxnSpPr>
          <p:nvPr/>
        </p:nvCxnSpPr>
        <p:spPr>
          <a:xfrm>
            <a:off x="1702207" y="5033231"/>
            <a:ext cx="43348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EC747D1-0834-C641-96A0-C8DE4E7ABD30}"/>
              </a:ext>
            </a:extLst>
          </p:cNvPr>
          <p:cNvCxnSpPr>
            <a:cxnSpLocks/>
          </p:cNvCxnSpPr>
          <p:nvPr/>
        </p:nvCxnSpPr>
        <p:spPr>
          <a:xfrm>
            <a:off x="1702207" y="5214127"/>
            <a:ext cx="43348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9AD2C3B-D42B-E64C-A502-37C7EAFFB398}"/>
              </a:ext>
            </a:extLst>
          </p:cNvPr>
          <p:cNvCxnSpPr>
            <a:cxnSpLocks/>
          </p:cNvCxnSpPr>
          <p:nvPr/>
        </p:nvCxnSpPr>
        <p:spPr>
          <a:xfrm>
            <a:off x="1702207" y="5395023"/>
            <a:ext cx="433482"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7BB77F5-1A05-8D4C-82EC-0BD12682EB0A}"/>
              </a:ext>
            </a:extLst>
          </p:cNvPr>
          <p:cNvCxnSpPr>
            <a:cxnSpLocks/>
          </p:cNvCxnSpPr>
          <p:nvPr/>
        </p:nvCxnSpPr>
        <p:spPr>
          <a:xfrm>
            <a:off x="1702207" y="5575920"/>
            <a:ext cx="43348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55F1519-2F97-0144-8AC3-17380F294372}"/>
              </a:ext>
            </a:extLst>
          </p:cNvPr>
          <p:cNvSpPr txBox="1"/>
          <p:nvPr/>
        </p:nvSpPr>
        <p:spPr>
          <a:xfrm>
            <a:off x="2178997" y="5130829"/>
            <a:ext cx="1224870" cy="297646"/>
          </a:xfrm>
          <a:prstGeom prst="rect">
            <a:avLst/>
          </a:prstGeom>
          <a:noFill/>
        </p:spPr>
        <p:txBody>
          <a:bodyPr wrap="square" rtlCol="0">
            <a:spAutoFit/>
          </a:bodyPr>
          <a:lstStyle/>
          <a:p>
            <a:r>
              <a:rPr lang="en-US" sz="667" dirty="0"/>
              <a:t>Fellow Immersion Training (FIT)</a:t>
            </a:r>
          </a:p>
        </p:txBody>
      </p:sp>
      <p:sp>
        <p:nvSpPr>
          <p:cNvPr id="43" name="TextBox 42">
            <a:extLst>
              <a:ext uri="{FF2B5EF4-FFF2-40B4-BE49-F238E27FC236}">
                <a16:creationId xmlns:a16="http://schemas.microsoft.com/office/drawing/2014/main" id="{4E947A8E-B14E-CF4C-A336-DA02581D1AEA}"/>
              </a:ext>
            </a:extLst>
          </p:cNvPr>
          <p:cNvSpPr txBox="1"/>
          <p:nvPr/>
        </p:nvSpPr>
        <p:spPr>
          <a:xfrm>
            <a:off x="2174165" y="4964758"/>
            <a:ext cx="1460878" cy="297646"/>
          </a:xfrm>
          <a:prstGeom prst="rect">
            <a:avLst/>
          </a:prstGeom>
          <a:noFill/>
        </p:spPr>
        <p:txBody>
          <a:bodyPr wrap="square" rtlCol="0">
            <a:spAutoFit/>
          </a:bodyPr>
          <a:lstStyle/>
          <a:p>
            <a:r>
              <a:rPr lang="en-US" sz="667" dirty="0"/>
              <a:t>Chief Resident Immersion Training (CRIT)</a:t>
            </a:r>
          </a:p>
        </p:txBody>
      </p:sp>
      <p:sp>
        <p:nvSpPr>
          <p:cNvPr id="156" name="TextBox 155">
            <a:extLst>
              <a:ext uri="{FF2B5EF4-FFF2-40B4-BE49-F238E27FC236}">
                <a16:creationId xmlns:a16="http://schemas.microsoft.com/office/drawing/2014/main" id="{070B9260-EFB4-FD47-8D35-9D6EE4F09264}"/>
              </a:ext>
            </a:extLst>
          </p:cNvPr>
          <p:cNvSpPr txBox="1"/>
          <p:nvPr/>
        </p:nvSpPr>
        <p:spPr>
          <a:xfrm>
            <a:off x="2180125" y="5308160"/>
            <a:ext cx="1224870" cy="194990"/>
          </a:xfrm>
          <a:prstGeom prst="rect">
            <a:avLst/>
          </a:prstGeom>
          <a:noFill/>
        </p:spPr>
        <p:txBody>
          <a:bodyPr wrap="square" rtlCol="0">
            <a:spAutoFit/>
          </a:bodyPr>
          <a:lstStyle/>
          <a:p>
            <a:r>
              <a:rPr lang="en-US" sz="667" dirty="0"/>
              <a:t>CARE Faculty Scholars (CFS)</a:t>
            </a:r>
          </a:p>
        </p:txBody>
      </p:sp>
      <p:sp>
        <p:nvSpPr>
          <p:cNvPr id="157" name="TextBox 156">
            <a:extLst>
              <a:ext uri="{FF2B5EF4-FFF2-40B4-BE49-F238E27FC236}">
                <a16:creationId xmlns:a16="http://schemas.microsoft.com/office/drawing/2014/main" id="{9809B979-644A-A541-9C44-1DFE5F3C69C4}"/>
              </a:ext>
            </a:extLst>
          </p:cNvPr>
          <p:cNvSpPr txBox="1"/>
          <p:nvPr/>
        </p:nvSpPr>
        <p:spPr>
          <a:xfrm>
            <a:off x="2183209" y="5495742"/>
            <a:ext cx="1224870" cy="194990"/>
          </a:xfrm>
          <a:prstGeom prst="rect">
            <a:avLst/>
          </a:prstGeom>
          <a:noFill/>
        </p:spPr>
        <p:txBody>
          <a:bodyPr wrap="square" rtlCol="0">
            <a:spAutoFit/>
          </a:bodyPr>
          <a:lstStyle/>
          <a:p>
            <a:r>
              <a:rPr lang="en-US" sz="667" dirty="0"/>
              <a:t>CRIT Faculty Mentor</a:t>
            </a:r>
          </a:p>
        </p:txBody>
      </p:sp>
      <p:pic>
        <p:nvPicPr>
          <p:cNvPr id="134" name="Picture 133">
            <a:extLst>
              <a:ext uri="{FF2B5EF4-FFF2-40B4-BE49-F238E27FC236}">
                <a16:creationId xmlns:a16="http://schemas.microsoft.com/office/drawing/2014/main" id="{413C64D5-26F8-E045-B778-D82C498C1728}"/>
              </a:ext>
            </a:extLst>
          </p:cNvPr>
          <p:cNvPicPr/>
          <p:nvPr/>
        </p:nvPicPr>
        <p:blipFill>
          <a:blip r:embed="rId11">
            <a:extLst>
              <a:ext uri="{28A0092B-C50C-407E-A947-70E740481C1C}">
                <a14:useLocalDpi xmlns:a14="http://schemas.microsoft.com/office/drawing/2010/main" val="0"/>
              </a:ext>
            </a:extLst>
          </a:blip>
          <a:stretch>
            <a:fillRect/>
          </a:stretch>
        </p:blipFill>
        <p:spPr>
          <a:xfrm>
            <a:off x="9932933" y="1959001"/>
            <a:ext cx="256913" cy="254166"/>
          </a:xfrm>
          <a:prstGeom prst="rect">
            <a:avLst/>
          </a:prstGeom>
          <a:ln w="38100">
            <a:solidFill>
              <a:schemeClr val="accent2"/>
            </a:solidFill>
          </a:ln>
        </p:spPr>
      </p:pic>
      <p:pic>
        <p:nvPicPr>
          <p:cNvPr id="135" name="Picture 134">
            <a:extLst>
              <a:ext uri="{FF2B5EF4-FFF2-40B4-BE49-F238E27FC236}">
                <a16:creationId xmlns:a16="http://schemas.microsoft.com/office/drawing/2014/main" id="{6C6889A5-BAFC-2B49-BBB4-2A2DA255EC5C}"/>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356546" y="1592392"/>
            <a:ext cx="252431" cy="301714"/>
          </a:xfrm>
          <a:prstGeom prst="rect">
            <a:avLst/>
          </a:prstGeom>
          <a:ln w="38100">
            <a:solidFill>
              <a:schemeClr val="accent2"/>
            </a:solidFill>
          </a:ln>
        </p:spPr>
      </p:pic>
      <p:pic>
        <p:nvPicPr>
          <p:cNvPr id="137" name="Picture 136">
            <a:extLst>
              <a:ext uri="{FF2B5EF4-FFF2-40B4-BE49-F238E27FC236}">
                <a16:creationId xmlns:a16="http://schemas.microsoft.com/office/drawing/2014/main" id="{380F997E-11D2-E949-AF38-ECC6410DA1E1}"/>
              </a:ext>
            </a:extLst>
          </p:cNvPr>
          <p:cNvPicPr/>
          <p:nvPr/>
        </p:nvPicPr>
        <p:blipFill>
          <a:blip r:embed="rId13"/>
          <a:stretch>
            <a:fillRect/>
          </a:stretch>
        </p:blipFill>
        <p:spPr>
          <a:xfrm>
            <a:off x="3895592" y="4539616"/>
            <a:ext cx="318365" cy="303614"/>
          </a:xfrm>
          <a:prstGeom prst="rect">
            <a:avLst/>
          </a:prstGeom>
          <a:ln w="38100">
            <a:solidFill>
              <a:schemeClr val="accent2"/>
            </a:solidFill>
          </a:ln>
        </p:spPr>
      </p:pic>
      <p:pic>
        <p:nvPicPr>
          <p:cNvPr id="138" name="Picture 137">
            <a:extLst>
              <a:ext uri="{FF2B5EF4-FFF2-40B4-BE49-F238E27FC236}">
                <a16:creationId xmlns:a16="http://schemas.microsoft.com/office/drawing/2014/main" id="{FF9205B2-36F8-AD4F-AFD9-DADD9F012BE3}"/>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1516" y="540222"/>
            <a:ext cx="258102" cy="336937"/>
          </a:xfrm>
          <a:prstGeom prst="rect">
            <a:avLst/>
          </a:prstGeom>
          <a:noFill/>
          <a:ln w="38100">
            <a:solidFill>
              <a:srgbClr val="7030A0"/>
            </a:solidFill>
          </a:ln>
        </p:spPr>
      </p:pic>
      <p:pic>
        <p:nvPicPr>
          <p:cNvPr id="139" name="Picture 138">
            <a:extLst>
              <a:ext uri="{FF2B5EF4-FFF2-40B4-BE49-F238E27FC236}">
                <a16:creationId xmlns:a16="http://schemas.microsoft.com/office/drawing/2014/main" id="{2F736781-C343-8F4E-86AD-B8CBA55DD474}"/>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039" y="825073"/>
            <a:ext cx="232700" cy="336501"/>
          </a:xfrm>
          <a:prstGeom prst="rect">
            <a:avLst/>
          </a:prstGeom>
          <a:noFill/>
          <a:ln w="38100">
            <a:solidFill>
              <a:srgbClr val="7030A0"/>
            </a:solidFill>
          </a:ln>
        </p:spPr>
      </p:pic>
      <p:pic>
        <p:nvPicPr>
          <p:cNvPr id="142" name="Picture 141">
            <a:extLst>
              <a:ext uri="{FF2B5EF4-FFF2-40B4-BE49-F238E27FC236}">
                <a16:creationId xmlns:a16="http://schemas.microsoft.com/office/drawing/2014/main" id="{A48FD57F-84D9-BA47-9F60-54C44F3C9159}"/>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8754937" y="4703879"/>
            <a:ext cx="248823" cy="314153"/>
          </a:xfrm>
          <a:prstGeom prst="rect">
            <a:avLst/>
          </a:prstGeom>
          <a:noFill/>
          <a:ln w="38100">
            <a:solidFill>
              <a:schemeClr val="accent4"/>
            </a:solidFill>
          </a:ln>
        </p:spPr>
      </p:pic>
      <p:pic>
        <p:nvPicPr>
          <p:cNvPr id="152" name="Picture 151">
            <a:extLst>
              <a:ext uri="{FF2B5EF4-FFF2-40B4-BE49-F238E27FC236}">
                <a16:creationId xmlns:a16="http://schemas.microsoft.com/office/drawing/2014/main" id="{B8590217-8E35-2749-8064-DF4DD870CC87}"/>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99645" y="4239740"/>
            <a:ext cx="229129" cy="343694"/>
          </a:xfrm>
          <a:prstGeom prst="rect">
            <a:avLst/>
          </a:prstGeom>
          <a:noFill/>
          <a:ln w="38100">
            <a:solidFill>
              <a:schemeClr val="accent4"/>
            </a:solidFill>
          </a:ln>
        </p:spPr>
      </p:pic>
      <p:pic>
        <p:nvPicPr>
          <p:cNvPr id="153" name="Picture 152">
            <a:extLst>
              <a:ext uri="{FF2B5EF4-FFF2-40B4-BE49-F238E27FC236}">
                <a16:creationId xmlns:a16="http://schemas.microsoft.com/office/drawing/2014/main" id="{900E3A53-3AC5-FF4A-9359-3925B6A866E4}"/>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80170" y="876175"/>
            <a:ext cx="271729" cy="326967"/>
          </a:xfrm>
          <a:prstGeom prst="rect">
            <a:avLst/>
          </a:prstGeom>
          <a:noFill/>
          <a:ln w="38100">
            <a:solidFill>
              <a:schemeClr val="accent2"/>
            </a:solidFill>
          </a:ln>
        </p:spPr>
      </p:pic>
      <p:pic>
        <p:nvPicPr>
          <p:cNvPr id="155" name="Picture 154">
            <a:extLst>
              <a:ext uri="{FF2B5EF4-FFF2-40B4-BE49-F238E27FC236}">
                <a16:creationId xmlns:a16="http://schemas.microsoft.com/office/drawing/2014/main" id="{9E499643-038F-DF43-A528-EF955A86C640}"/>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502475" y="386417"/>
            <a:ext cx="267763" cy="337707"/>
          </a:xfrm>
          <a:prstGeom prst="rect">
            <a:avLst/>
          </a:prstGeom>
          <a:noFill/>
          <a:ln w="38100">
            <a:solidFill>
              <a:schemeClr val="accent2"/>
            </a:solidFill>
          </a:ln>
        </p:spPr>
      </p:pic>
      <p:pic>
        <p:nvPicPr>
          <p:cNvPr id="160" name="Picture 159">
            <a:extLst>
              <a:ext uri="{FF2B5EF4-FFF2-40B4-BE49-F238E27FC236}">
                <a16:creationId xmlns:a16="http://schemas.microsoft.com/office/drawing/2014/main" id="{D96EC8E8-1444-4341-99E9-F8B86D2F8547}"/>
              </a:ext>
            </a:extLst>
          </p:cNvPr>
          <p:cNvPicPr/>
          <p:nvPr/>
        </p:nvPicPr>
        <p:blipFill rotWithShape="1">
          <a:blip r:embed="rId20" cstate="print">
            <a:extLst>
              <a:ext uri="{28A0092B-C50C-407E-A947-70E740481C1C}">
                <a14:useLocalDpi xmlns:a14="http://schemas.microsoft.com/office/drawing/2010/main" val="0"/>
              </a:ext>
            </a:extLst>
          </a:blip>
          <a:srcRect l="4278" r="4108"/>
          <a:stretch/>
        </p:blipFill>
        <p:spPr bwMode="auto">
          <a:xfrm>
            <a:off x="9456578" y="2579995"/>
            <a:ext cx="249874" cy="346791"/>
          </a:xfrm>
          <a:prstGeom prst="rect">
            <a:avLst/>
          </a:prstGeom>
          <a:noFill/>
          <a:ln w="38100" cap="flat" cmpd="sng" algn="ctr">
            <a:solidFill>
              <a:schemeClr val="accent2"/>
            </a:solidFill>
            <a:prstDash val="solid"/>
            <a:round/>
            <a:headEnd type="none" w="med" len="med"/>
            <a:tailEnd type="none" w="med" len="med"/>
          </a:ln>
          <a:extLst>
            <a:ext uri="{53640926-AAD7-44D8-BBD7-CCE9431645EC}">
              <a14:shadowObscured xmlns:a14="http://schemas.microsoft.com/office/drawing/2010/main"/>
            </a:ext>
          </a:extLst>
        </p:spPr>
      </p:pic>
      <p:pic>
        <p:nvPicPr>
          <p:cNvPr id="168" name="Picture 167">
            <a:extLst>
              <a:ext uri="{FF2B5EF4-FFF2-40B4-BE49-F238E27FC236}">
                <a16:creationId xmlns:a16="http://schemas.microsoft.com/office/drawing/2014/main" id="{3D182D0E-89CE-D64F-A2E6-574756BCA033}"/>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26023" y="1355318"/>
            <a:ext cx="224896" cy="281120"/>
          </a:xfrm>
          <a:prstGeom prst="rect">
            <a:avLst/>
          </a:prstGeom>
          <a:noFill/>
          <a:ln w="38100">
            <a:solidFill>
              <a:schemeClr val="accent2"/>
            </a:solidFill>
          </a:ln>
        </p:spPr>
      </p:pic>
      <p:pic>
        <p:nvPicPr>
          <p:cNvPr id="169" name="Picture 168">
            <a:extLst>
              <a:ext uri="{FF2B5EF4-FFF2-40B4-BE49-F238E27FC236}">
                <a16:creationId xmlns:a16="http://schemas.microsoft.com/office/drawing/2014/main" id="{5AC6BE7B-67D4-4042-92C3-F13EA1B32B31}"/>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34856" y="763241"/>
            <a:ext cx="262938" cy="362718"/>
          </a:xfrm>
          <a:prstGeom prst="rect">
            <a:avLst/>
          </a:prstGeom>
          <a:noFill/>
          <a:ln w="38100">
            <a:solidFill>
              <a:schemeClr val="accent2"/>
            </a:solidFill>
          </a:ln>
        </p:spPr>
      </p:pic>
      <p:pic>
        <p:nvPicPr>
          <p:cNvPr id="170" name="Picture 169">
            <a:extLst>
              <a:ext uri="{FF2B5EF4-FFF2-40B4-BE49-F238E27FC236}">
                <a16:creationId xmlns:a16="http://schemas.microsoft.com/office/drawing/2014/main" id="{E931C69B-FE5A-254A-9B4B-3817CA6175B6}"/>
              </a:ext>
            </a:extLst>
          </p:cNvPr>
          <p:cNvPicPr/>
          <p:nvPr/>
        </p:nvPicPr>
        <p:blipFill rotWithShape="1">
          <a:blip r:embed="rId23" cstate="print">
            <a:extLst>
              <a:ext uri="{28A0092B-C50C-407E-A947-70E740481C1C}">
                <a14:useLocalDpi xmlns:a14="http://schemas.microsoft.com/office/drawing/2010/main" val="0"/>
              </a:ext>
            </a:extLst>
          </a:blip>
          <a:srcRect t="3179" r="2105" b="539"/>
          <a:stretch/>
        </p:blipFill>
        <p:spPr bwMode="auto">
          <a:xfrm>
            <a:off x="9533116" y="3140363"/>
            <a:ext cx="297955" cy="312489"/>
          </a:xfrm>
          <a:prstGeom prst="rect">
            <a:avLst/>
          </a:prstGeom>
          <a:noFill/>
          <a:ln w="38100" cap="flat" cmpd="sng" algn="ctr">
            <a:solidFill>
              <a:schemeClr val="accent1"/>
            </a:solidFill>
            <a:prstDash val="solid"/>
            <a:round/>
            <a:headEnd type="none" w="med" len="med"/>
            <a:tailEnd type="none" w="med" len="med"/>
          </a:ln>
          <a:extLst>
            <a:ext uri="{53640926-AAD7-44D8-BBD7-CCE9431645EC}">
              <a14:shadowObscured xmlns:a14="http://schemas.microsoft.com/office/drawing/2010/main"/>
            </a:ext>
          </a:extLst>
        </p:spPr>
      </p:pic>
      <p:pic>
        <p:nvPicPr>
          <p:cNvPr id="171" name="Picture 170">
            <a:extLst>
              <a:ext uri="{FF2B5EF4-FFF2-40B4-BE49-F238E27FC236}">
                <a16:creationId xmlns:a16="http://schemas.microsoft.com/office/drawing/2014/main" id="{5F537A1F-CBEC-1E4C-91C6-F43466AF2460}"/>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87397" y="1097879"/>
            <a:ext cx="250721" cy="334524"/>
          </a:xfrm>
          <a:prstGeom prst="rect">
            <a:avLst/>
          </a:prstGeom>
          <a:noFill/>
          <a:ln w="38100">
            <a:solidFill>
              <a:schemeClr val="accent1"/>
            </a:solidFill>
          </a:ln>
        </p:spPr>
      </p:pic>
      <p:pic>
        <p:nvPicPr>
          <p:cNvPr id="172" name="Picture 171">
            <a:extLst>
              <a:ext uri="{FF2B5EF4-FFF2-40B4-BE49-F238E27FC236}">
                <a16:creationId xmlns:a16="http://schemas.microsoft.com/office/drawing/2014/main" id="{5FDC0E00-BE00-5C41-9EFE-1424F8D4805B}"/>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91177" y="2060685"/>
            <a:ext cx="286148" cy="272591"/>
          </a:xfrm>
          <a:prstGeom prst="rect">
            <a:avLst/>
          </a:prstGeom>
          <a:noFill/>
          <a:ln w="38100">
            <a:solidFill>
              <a:srgbClr val="7030A0"/>
            </a:solidFill>
          </a:ln>
        </p:spPr>
      </p:pic>
      <p:pic>
        <p:nvPicPr>
          <p:cNvPr id="173" name="Picture 172">
            <a:extLst>
              <a:ext uri="{FF2B5EF4-FFF2-40B4-BE49-F238E27FC236}">
                <a16:creationId xmlns:a16="http://schemas.microsoft.com/office/drawing/2014/main" id="{4669FA35-809B-7845-9057-6E5F6705D6E5}"/>
              </a:ext>
            </a:extLst>
          </p:cNvPr>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985962" y="3782833"/>
            <a:ext cx="256646" cy="256646"/>
          </a:xfrm>
          <a:prstGeom prst="rect">
            <a:avLst/>
          </a:prstGeom>
          <a:noFill/>
          <a:ln w="38100">
            <a:solidFill>
              <a:schemeClr val="accent2"/>
            </a:solidFill>
          </a:ln>
        </p:spPr>
      </p:pic>
      <p:pic>
        <p:nvPicPr>
          <p:cNvPr id="174" name="Picture 173">
            <a:extLst>
              <a:ext uri="{FF2B5EF4-FFF2-40B4-BE49-F238E27FC236}">
                <a16:creationId xmlns:a16="http://schemas.microsoft.com/office/drawing/2014/main" id="{1EA198DA-F20B-9D47-8A54-E80C4EB42DC6}"/>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269243" y="988416"/>
            <a:ext cx="221073" cy="322364"/>
          </a:xfrm>
          <a:prstGeom prst="rect">
            <a:avLst/>
          </a:prstGeom>
          <a:noFill/>
          <a:ln w="38100">
            <a:solidFill>
              <a:schemeClr val="accent2"/>
            </a:solidFill>
          </a:ln>
        </p:spPr>
      </p:pic>
      <p:cxnSp>
        <p:nvCxnSpPr>
          <p:cNvPr id="147" name="Straight Connector 146">
            <a:extLst>
              <a:ext uri="{FF2B5EF4-FFF2-40B4-BE49-F238E27FC236}">
                <a16:creationId xmlns:a16="http://schemas.microsoft.com/office/drawing/2014/main" id="{6245A8CF-8038-5948-A2D4-70ED903C0406}"/>
              </a:ext>
            </a:extLst>
          </p:cNvPr>
          <p:cNvCxnSpPr>
            <a:cxnSpLocks/>
          </p:cNvCxnSpPr>
          <p:nvPr/>
        </p:nvCxnSpPr>
        <p:spPr>
          <a:xfrm>
            <a:off x="1702207" y="5756816"/>
            <a:ext cx="433482" cy="0"/>
          </a:xfrm>
          <a:prstGeom prst="line">
            <a:avLst/>
          </a:prstGeom>
          <a:ln w="38100">
            <a:solidFill>
              <a:srgbClr val="398016"/>
            </a:solidFill>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B651C1CF-BE28-DF4B-A168-5BFEDEC594BA}"/>
              </a:ext>
            </a:extLst>
          </p:cNvPr>
          <p:cNvSpPr txBox="1"/>
          <p:nvPr/>
        </p:nvSpPr>
        <p:spPr>
          <a:xfrm>
            <a:off x="2186945" y="5691451"/>
            <a:ext cx="1496349" cy="297646"/>
          </a:xfrm>
          <a:prstGeom prst="rect">
            <a:avLst/>
          </a:prstGeom>
          <a:noFill/>
        </p:spPr>
        <p:txBody>
          <a:bodyPr wrap="square" rtlCol="0">
            <a:spAutoFit/>
          </a:bodyPr>
          <a:lstStyle/>
          <a:p>
            <a:r>
              <a:rPr lang="en-US" sz="667" dirty="0"/>
              <a:t>Addiction Medicine/NIDA Invest Fellow</a:t>
            </a:r>
          </a:p>
        </p:txBody>
      </p:sp>
      <p:pic>
        <p:nvPicPr>
          <p:cNvPr id="164" name="Picture 163">
            <a:extLst>
              <a:ext uri="{FF2B5EF4-FFF2-40B4-BE49-F238E27FC236}">
                <a16:creationId xmlns:a16="http://schemas.microsoft.com/office/drawing/2014/main" id="{A7D9DD8F-756A-7C4D-985F-87F07E4B4D55}"/>
              </a:ext>
            </a:extLst>
          </p:cNvPr>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264403" y="3782834"/>
            <a:ext cx="268713" cy="323813"/>
          </a:xfrm>
          <a:prstGeom prst="rect">
            <a:avLst/>
          </a:prstGeom>
          <a:noFill/>
          <a:ln w="38100">
            <a:solidFill>
              <a:schemeClr val="accent2"/>
            </a:solidFill>
          </a:ln>
        </p:spPr>
      </p:pic>
      <p:pic>
        <p:nvPicPr>
          <p:cNvPr id="165" name="Picture 164">
            <a:extLst>
              <a:ext uri="{FF2B5EF4-FFF2-40B4-BE49-F238E27FC236}">
                <a16:creationId xmlns:a16="http://schemas.microsoft.com/office/drawing/2014/main" id="{996A8BE2-2F14-4D44-A08C-44ED08BBFE4E}"/>
              </a:ext>
            </a:extLst>
          </p:cNvPr>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574614" y="984488"/>
            <a:ext cx="262317" cy="274749"/>
          </a:xfrm>
          <a:prstGeom prst="rect">
            <a:avLst/>
          </a:prstGeom>
          <a:noFill/>
          <a:ln w="38100">
            <a:solidFill>
              <a:schemeClr val="accent2"/>
            </a:solidFill>
          </a:ln>
        </p:spPr>
      </p:pic>
      <p:pic>
        <p:nvPicPr>
          <p:cNvPr id="166" name="Picture 165">
            <a:extLst>
              <a:ext uri="{FF2B5EF4-FFF2-40B4-BE49-F238E27FC236}">
                <a16:creationId xmlns:a16="http://schemas.microsoft.com/office/drawing/2014/main" id="{5F9154D8-7A85-D54A-8D3E-85109B6DEF62}"/>
              </a:ext>
            </a:extLst>
          </p:cNvPr>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09934" y="1067528"/>
            <a:ext cx="246510" cy="345259"/>
          </a:xfrm>
          <a:prstGeom prst="rect">
            <a:avLst/>
          </a:prstGeom>
          <a:noFill/>
          <a:ln w="38100">
            <a:solidFill>
              <a:schemeClr val="accent2"/>
            </a:solidFill>
          </a:ln>
        </p:spPr>
      </p:pic>
      <p:pic>
        <p:nvPicPr>
          <p:cNvPr id="176" name="Picture 175">
            <a:extLst>
              <a:ext uri="{FF2B5EF4-FFF2-40B4-BE49-F238E27FC236}">
                <a16:creationId xmlns:a16="http://schemas.microsoft.com/office/drawing/2014/main" id="{4089365E-A727-E445-A8B1-6A9568CF1C16}"/>
              </a:ext>
            </a:extLst>
          </p:cNvPr>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940394" y="2579139"/>
            <a:ext cx="277711" cy="335075"/>
          </a:xfrm>
          <a:prstGeom prst="rect">
            <a:avLst/>
          </a:prstGeom>
          <a:noFill/>
          <a:ln w="38100">
            <a:solidFill>
              <a:schemeClr val="accent2"/>
            </a:solidFill>
          </a:ln>
        </p:spPr>
      </p:pic>
      <p:cxnSp>
        <p:nvCxnSpPr>
          <p:cNvPr id="180" name="Straight Arrow Connector 179">
            <a:extLst>
              <a:ext uri="{FF2B5EF4-FFF2-40B4-BE49-F238E27FC236}">
                <a16:creationId xmlns:a16="http://schemas.microsoft.com/office/drawing/2014/main" id="{A1764C3C-6D91-2148-B39C-77D62DBAE76A}"/>
              </a:ext>
            </a:extLst>
          </p:cNvPr>
          <p:cNvCxnSpPr>
            <a:cxnSpLocks/>
            <a:stCxn id="178" idx="2"/>
            <a:endCxn id="177" idx="4"/>
          </p:cNvCxnSpPr>
          <p:nvPr/>
        </p:nvCxnSpPr>
        <p:spPr>
          <a:xfrm>
            <a:off x="7064441" y="1515755"/>
            <a:ext cx="320054" cy="149601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7" name="Flowchart: Connector 256"/>
          <p:cNvSpPr/>
          <p:nvPr/>
        </p:nvSpPr>
        <p:spPr>
          <a:xfrm>
            <a:off x="7346395" y="2935574"/>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194" name="Picture 193">
            <a:extLst>
              <a:ext uri="{FF2B5EF4-FFF2-40B4-BE49-F238E27FC236}">
                <a16:creationId xmlns:a16="http://schemas.microsoft.com/office/drawing/2014/main" id="{FDC3AB31-34ED-C747-AEBD-921498CD22DE}"/>
              </a:ext>
            </a:extLst>
          </p:cNvPr>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018281" y="1472679"/>
            <a:ext cx="243617" cy="226695"/>
          </a:xfrm>
          <a:prstGeom prst="rect">
            <a:avLst/>
          </a:prstGeom>
          <a:noFill/>
          <a:ln w="38100">
            <a:solidFill>
              <a:srgbClr val="398016"/>
            </a:solidFill>
          </a:ln>
        </p:spPr>
      </p:pic>
      <p:pic>
        <p:nvPicPr>
          <p:cNvPr id="213" name="Picture 212">
            <a:extLst>
              <a:ext uri="{FF2B5EF4-FFF2-40B4-BE49-F238E27FC236}">
                <a16:creationId xmlns:a16="http://schemas.microsoft.com/office/drawing/2014/main" id="{415D022A-B16F-1048-823A-EDE8DCF97B5A}"/>
              </a:ext>
            </a:extLst>
          </p:cNvPr>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80538" y="917373"/>
            <a:ext cx="243617" cy="337826"/>
          </a:xfrm>
          <a:prstGeom prst="rect">
            <a:avLst/>
          </a:prstGeom>
          <a:noFill/>
          <a:ln w="38100">
            <a:solidFill>
              <a:srgbClr val="398016"/>
            </a:solidFill>
          </a:ln>
        </p:spPr>
      </p:pic>
      <p:pic>
        <p:nvPicPr>
          <p:cNvPr id="214" name="Picture 213">
            <a:extLst>
              <a:ext uri="{FF2B5EF4-FFF2-40B4-BE49-F238E27FC236}">
                <a16:creationId xmlns:a16="http://schemas.microsoft.com/office/drawing/2014/main" id="{1870D876-B99D-A148-8385-86C5269C4E48}"/>
              </a:ext>
            </a:extLst>
          </p:cNvP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0419868" y="2469720"/>
            <a:ext cx="223573" cy="335227"/>
          </a:xfrm>
          <a:prstGeom prst="rect">
            <a:avLst/>
          </a:prstGeom>
          <a:noFill/>
          <a:ln w="38100">
            <a:solidFill>
              <a:srgbClr val="398016"/>
            </a:solidFill>
          </a:ln>
        </p:spPr>
      </p:pic>
      <p:pic>
        <p:nvPicPr>
          <p:cNvPr id="140" name="Picture 139">
            <a:extLst>
              <a:ext uri="{FF2B5EF4-FFF2-40B4-BE49-F238E27FC236}">
                <a16:creationId xmlns:a16="http://schemas.microsoft.com/office/drawing/2014/main" id="{61B10708-EC84-9642-B300-CE3CC13CC259}"/>
              </a:ext>
            </a:extLst>
          </p:cNvPr>
          <p:cNvPicPr/>
          <p:nvPr/>
        </p:nvPicPr>
        <p:blipFill>
          <a:blip r:embed="rId35"/>
          <a:stretch>
            <a:fillRect/>
          </a:stretch>
        </p:blipFill>
        <p:spPr>
          <a:xfrm>
            <a:off x="5326509" y="988416"/>
            <a:ext cx="275452" cy="340573"/>
          </a:xfrm>
          <a:prstGeom prst="rect">
            <a:avLst/>
          </a:prstGeom>
          <a:ln w="38100">
            <a:solidFill>
              <a:schemeClr val="accent2"/>
            </a:solidFill>
          </a:ln>
        </p:spPr>
      </p:pic>
      <p:pic>
        <p:nvPicPr>
          <p:cNvPr id="181" name="Picture 180">
            <a:extLst>
              <a:ext uri="{FF2B5EF4-FFF2-40B4-BE49-F238E27FC236}">
                <a16:creationId xmlns:a16="http://schemas.microsoft.com/office/drawing/2014/main" id="{5099BF5A-957D-0743-86E3-DE0671E84C77}"/>
              </a:ext>
            </a:extLst>
          </p:cNvPr>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842202" y="3655694"/>
            <a:ext cx="250668" cy="329840"/>
          </a:xfrm>
          <a:prstGeom prst="rect">
            <a:avLst/>
          </a:prstGeom>
          <a:noFill/>
          <a:ln w="38100">
            <a:solidFill>
              <a:schemeClr val="accent2"/>
            </a:solidFill>
          </a:ln>
        </p:spPr>
      </p:pic>
      <p:sp>
        <p:nvSpPr>
          <p:cNvPr id="343" name="Flowchart: Connector 185"/>
          <p:cNvSpPr/>
          <p:nvPr/>
        </p:nvSpPr>
        <p:spPr>
          <a:xfrm>
            <a:off x="7742230" y="3931674"/>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183" name="Picture 182">
            <a:extLst>
              <a:ext uri="{FF2B5EF4-FFF2-40B4-BE49-F238E27FC236}">
                <a16:creationId xmlns:a16="http://schemas.microsoft.com/office/drawing/2014/main" id="{02346963-254C-FC48-BF16-BA44464EE097}"/>
              </a:ext>
            </a:extLst>
          </p:cNvPr>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435467" y="1480940"/>
            <a:ext cx="229394" cy="307446"/>
          </a:xfrm>
          <a:prstGeom prst="rect">
            <a:avLst/>
          </a:prstGeom>
          <a:noFill/>
          <a:ln w="38100">
            <a:solidFill>
              <a:schemeClr val="accent2"/>
            </a:solidFill>
          </a:ln>
        </p:spPr>
      </p:pic>
      <p:pic>
        <p:nvPicPr>
          <p:cNvPr id="184" name="Picture 183">
            <a:extLst>
              <a:ext uri="{FF2B5EF4-FFF2-40B4-BE49-F238E27FC236}">
                <a16:creationId xmlns:a16="http://schemas.microsoft.com/office/drawing/2014/main" id="{B4478E6A-DA22-3A46-9D95-4DC9463C27B8}"/>
              </a:ext>
            </a:extLst>
          </p:cNvPr>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602381" y="5028961"/>
            <a:ext cx="252146" cy="366063"/>
          </a:xfrm>
          <a:prstGeom prst="rect">
            <a:avLst/>
          </a:prstGeom>
          <a:noFill/>
          <a:ln w="38100">
            <a:solidFill>
              <a:schemeClr val="accent2"/>
            </a:solidFill>
          </a:ln>
        </p:spPr>
      </p:pic>
      <p:sp>
        <p:nvSpPr>
          <p:cNvPr id="193" name="Flowchart: Connector 26"/>
          <p:cNvSpPr/>
          <p:nvPr/>
        </p:nvSpPr>
        <p:spPr>
          <a:xfrm>
            <a:off x="6230702" y="3148742"/>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185" name="Picture 184">
            <a:extLst>
              <a:ext uri="{FF2B5EF4-FFF2-40B4-BE49-F238E27FC236}">
                <a16:creationId xmlns:a16="http://schemas.microsoft.com/office/drawing/2014/main" id="{2B9F31F3-F67A-A144-880A-32D0A648DDC3}"/>
              </a:ext>
            </a:extLst>
          </p:cNvPr>
          <p:cNvPicPr/>
          <p:nvPr/>
        </p:nvPicPr>
        <p:blipFill>
          <a:blip r:embed="rId39">
            <a:extLst>
              <a:ext uri="{28A0092B-C50C-407E-A947-70E740481C1C}">
                <a14:useLocalDpi xmlns:a14="http://schemas.microsoft.com/office/drawing/2010/main" val="0"/>
              </a:ext>
            </a:extLst>
          </a:blip>
          <a:srcRect/>
          <a:stretch>
            <a:fillRect/>
          </a:stretch>
        </p:blipFill>
        <p:spPr bwMode="auto">
          <a:xfrm>
            <a:off x="1980513" y="1177971"/>
            <a:ext cx="253492" cy="355665"/>
          </a:xfrm>
          <a:prstGeom prst="rect">
            <a:avLst/>
          </a:prstGeom>
          <a:noFill/>
          <a:ln w="38100">
            <a:solidFill>
              <a:schemeClr val="accent2"/>
            </a:solidFill>
          </a:ln>
        </p:spPr>
      </p:pic>
      <p:pic>
        <p:nvPicPr>
          <p:cNvPr id="186" name="Picture 185">
            <a:extLst>
              <a:ext uri="{FF2B5EF4-FFF2-40B4-BE49-F238E27FC236}">
                <a16:creationId xmlns:a16="http://schemas.microsoft.com/office/drawing/2014/main" id="{B189F715-9DEA-EA48-83C9-47033577A99C}"/>
              </a:ext>
            </a:extLst>
          </p:cNvPr>
          <p:cNvPicPr/>
          <p:nvPr/>
        </p:nvPicPr>
        <p:blipFill>
          <a:blip r:embed="rId40"/>
          <a:stretch>
            <a:fillRect/>
          </a:stretch>
        </p:blipFill>
        <p:spPr>
          <a:xfrm>
            <a:off x="7958130" y="2002970"/>
            <a:ext cx="249502" cy="279268"/>
          </a:xfrm>
          <a:prstGeom prst="rect">
            <a:avLst/>
          </a:prstGeom>
          <a:ln w="38100">
            <a:solidFill>
              <a:schemeClr val="accent2"/>
            </a:solidFill>
          </a:ln>
        </p:spPr>
      </p:pic>
      <p:pic>
        <p:nvPicPr>
          <p:cNvPr id="187" name="Picture 186">
            <a:extLst>
              <a:ext uri="{FF2B5EF4-FFF2-40B4-BE49-F238E27FC236}">
                <a16:creationId xmlns:a16="http://schemas.microsoft.com/office/drawing/2014/main" id="{C7746E79-7EBC-CD4E-A7A1-8EC0CF5D8CA3}"/>
              </a:ext>
            </a:extLst>
          </p:cNvPr>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8746359" y="3951248"/>
            <a:ext cx="321464" cy="223162"/>
          </a:xfrm>
          <a:prstGeom prst="rect">
            <a:avLst/>
          </a:prstGeom>
          <a:noFill/>
          <a:ln w="38100">
            <a:solidFill>
              <a:srgbClr val="7030A0"/>
            </a:solidFill>
          </a:ln>
        </p:spPr>
      </p:pic>
      <p:pic>
        <p:nvPicPr>
          <p:cNvPr id="219" name="Picture 218">
            <a:extLst>
              <a:ext uri="{FF2B5EF4-FFF2-40B4-BE49-F238E27FC236}">
                <a16:creationId xmlns:a16="http://schemas.microsoft.com/office/drawing/2014/main" id="{56254AB2-F2A7-CE4B-881C-C7316972ECED}"/>
              </a:ext>
            </a:extLst>
          </p:cNvPr>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158049" y="3062934"/>
            <a:ext cx="293157" cy="317240"/>
          </a:xfrm>
          <a:prstGeom prst="rect">
            <a:avLst/>
          </a:prstGeom>
          <a:noFill/>
          <a:ln w="38100">
            <a:solidFill>
              <a:schemeClr val="accent2"/>
            </a:solidFill>
          </a:ln>
        </p:spPr>
      </p:pic>
      <p:pic>
        <p:nvPicPr>
          <p:cNvPr id="226" name="Picture 225">
            <a:extLst>
              <a:ext uri="{FF2B5EF4-FFF2-40B4-BE49-F238E27FC236}">
                <a16:creationId xmlns:a16="http://schemas.microsoft.com/office/drawing/2014/main" id="{9C45DD53-31CA-8542-8DB6-99ED408CE2BA}"/>
              </a:ext>
            </a:extLst>
          </p:cNvPr>
          <p:cNvPicPr/>
          <p:nvPr/>
        </p:nvPicPr>
        <p:blipFill>
          <a:blip r:embed="rId43">
            <a:extLst>
              <a:ext uri="{28A0092B-C50C-407E-A947-70E740481C1C}">
                <a14:useLocalDpi xmlns:a14="http://schemas.microsoft.com/office/drawing/2010/main" val="0"/>
              </a:ext>
            </a:extLst>
          </a:blip>
          <a:srcRect/>
          <a:stretch>
            <a:fillRect/>
          </a:stretch>
        </p:blipFill>
        <p:spPr bwMode="auto">
          <a:xfrm>
            <a:off x="3056669" y="4222671"/>
            <a:ext cx="255546" cy="359336"/>
          </a:xfrm>
          <a:prstGeom prst="rect">
            <a:avLst/>
          </a:prstGeom>
          <a:noFill/>
          <a:ln w="38100">
            <a:solidFill>
              <a:schemeClr val="accent2"/>
            </a:solidFill>
          </a:ln>
        </p:spPr>
      </p:pic>
      <p:pic>
        <p:nvPicPr>
          <p:cNvPr id="233" name="Picture 232">
            <a:extLst>
              <a:ext uri="{FF2B5EF4-FFF2-40B4-BE49-F238E27FC236}">
                <a16:creationId xmlns:a16="http://schemas.microsoft.com/office/drawing/2014/main" id="{362596EC-7735-4B49-AD62-A3572D897479}"/>
              </a:ext>
            </a:extLst>
          </p:cNvPr>
          <p:cNvPicPr/>
          <p:nvPr/>
        </p:nvPicPr>
        <p:blipFill>
          <a:blip r:embed="rId44"/>
          <a:stretch>
            <a:fillRect/>
          </a:stretch>
        </p:blipFill>
        <p:spPr>
          <a:xfrm>
            <a:off x="6150566" y="5134055"/>
            <a:ext cx="289071" cy="274929"/>
          </a:xfrm>
          <a:prstGeom prst="rect">
            <a:avLst/>
          </a:prstGeom>
          <a:ln w="38100">
            <a:solidFill>
              <a:schemeClr val="accent1"/>
            </a:solidFill>
          </a:ln>
        </p:spPr>
      </p:pic>
      <p:pic>
        <p:nvPicPr>
          <p:cNvPr id="236" name="Picture 235">
            <a:extLst>
              <a:ext uri="{FF2B5EF4-FFF2-40B4-BE49-F238E27FC236}">
                <a16:creationId xmlns:a16="http://schemas.microsoft.com/office/drawing/2014/main" id="{DB165B18-1A04-DF42-9D84-348C1C4FC282}"/>
              </a:ext>
            </a:extLst>
          </p:cNvPr>
          <p:cNvPicPr/>
          <p:nvPr/>
        </p:nvPicPr>
        <p:blipFill>
          <a:blip r:embed="rId45">
            <a:extLst>
              <a:ext uri="{28A0092B-C50C-407E-A947-70E740481C1C}">
                <a14:useLocalDpi xmlns:a14="http://schemas.microsoft.com/office/drawing/2010/main" val="0"/>
              </a:ext>
            </a:extLst>
          </a:blip>
          <a:srcRect/>
          <a:stretch>
            <a:fillRect/>
          </a:stretch>
        </p:blipFill>
        <p:spPr bwMode="auto">
          <a:xfrm>
            <a:off x="2243560" y="3494106"/>
            <a:ext cx="268552" cy="262070"/>
          </a:xfrm>
          <a:prstGeom prst="rect">
            <a:avLst/>
          </a:prstGeom>
          <a:noFill/>
          <a:ln w="38100">
            <a:solidFill>
              <a:schemeClr val="accent1"/>
            </a:solidFill>
          </a:ln>
        </p:spPr>
      </p:pic>
      <p:sp>
        <p:nvSpPr>
          <p:cNvPr id="358" name="Flowchart: Connector 111"/>
          <p:cNvSpPr/>
          <p:nvPr/>
        </p:nvSpPr>
        <p:spPr>
          <a:xfrm>
            <a:off x="2560157" y="2989935"/>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solidFill>
                <a:srgbClr val="C00000"/>
              </a:solidFill>
            </a:endParaRPr>
          </a:p>
        </p:txBody>
      </p:sp>
      <p:pic>
        <p:nvPicPr>
          <p:cNvPr id="246" name="Picture 245">
            <a:extLst>
              <a:ext uri="{FF2B5EF4-FFF2-40B4-BE49-F238E27FC236}">
                <a16:creationId xmlns:a16="http://schemas.microsoft.com/office/drawing/2014/main" id="{E3B183CA-6E59-F544-919C-4258587ECCAD}"/>
              </a:ext>
            </a:extLst>
          </p:cNvPr>
          <p:cNvPicPr/>
          <p:nvPr/>
        </p:nvPicPr>
        <p:blipFill>
          <a:blip r:embed="rId46">
            <a:extLst>
              <a:ext uri="{28A0092B-C50C-407E-A947-70E740481C1C}">
                <a14:useLocalDpi xmlns:a14="http://schemas.microsoft.com/office/drawing/2010/main" val="0"/>
              </a:ext>
            </a:extLst>
          </a:blip>
          <a:srcRect/>
          <a:stretch>
            <a:fillRect/>
          </a:stretch>
        </p:blipFill>
        <p:spPr bwMode="auto">
          <a:xfrm>
            <a:off x="1622173" y="2193849"/>
            <a:ext cx="242109" cy="295566"/>
          </a:xfrm>
          <a:prstGeom prst="rect">
            <a:avLst/>
          </a:prstGeom>
          <a:noFill/>
          <a:ln w="38100">
            <a:solidFill>
              <a:srgbClr val="7030A0"/>
            </a:solidFill>
          </a:ln>
        </p:spPr>
      </p:pic>
      <p:pic>
        <p:nvPicPr>
          <p:cNvPr id="251" name="Picture 250">
            <a:extLst>
              <a:ext uri="{FF2B5EF4-FFF2-40B4-BE49-F238E27FC236}">
                <a16:creationId xmlns:a16="http://schemas.microsoft.com/office/drawing/2014/main" id="{A345C7BF-DDFF-BD4C-923A-F1E28383702F}"/>
              </a:ext>
            </a:extLst>
          </p:cNvPr>
          <p:cNvPicPr/>
          <p:nvPr/>
        </p:nvPicPr>
        <p:blipFill>
          <a:blip r:embed="rId47">
            <a:extLst>
              <a:ext uri="{28A0092B-C50C-407E-A947-70E740481C1C}">
                <a14:useLocalDpi xmlns:a14="http://schemas.microsoft.com/office/drawing/2010/main" val="0"/>
              </a:ext>
            </a:extLst>
          </a:blip>
          <a:srcRect/>
          <a:stretch>
            <a:fillRect/>
          </a:stretch>
        </p:blipFill>
        <p:spPr bwMode="auto">
          <a:xfrm>
            <a:off x="1962277" y="1874323"/>
            <a:ext cx="253492" cy="330665"/>
          </a:xfrm>
          <a:prstGeom prst="rect">
            <a:avLst/>
          </a:prstGeom>
          <a:noFill/>
          <a:ln w="38100">
            <a:solidFill>
              <a:srgbClr val="7030A0"/>
            </a:solidFill>
          </a:ln>
        </p:spPr>
      </p:pic>
      <p:pic>
        <p:nvPicPr>
          <p:cNvPr id="178" name="Picture 177">
            <a:extLst>
              <a:ext uri="{FF2B5EF4-FFF2-40B4-BE49-F238E27FC236}">
                <a16:creationId xmlns:a16="http://schemas.microsoft.com/office/drawing/2014/main" id="{6BC39E75-69FB-0247-B017-36B36E61385B}"/>
              </a:ext>
            </a:extLst>
          </p:cNvPr>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929503" y="1245880"/>
            <a:ext cx="269875" cy="269875"/>
          </a:xfrm>
          <a:prstGeom prst="rect">
            <a:avLst/>
          </a:prstGeom>
          <a:noFill/>
          <a:ln w="38100">
            <a:solidFill>
              <a:schemeClr val="accent4"/>
            </a:solidFill>
          </a:ln>
        </p:spPr>
      </p:pic>
      <p:pic>
        <p:nvPicPr>
          <p:cNvPr id="276" name="Picture 275">
            <a:extLst>
              <a:ext uri="{FF2B5EF4-FFF2-40B4-BE49-F238E27FC236}">
                <a16:creationId xmlns:a16="http://schemas.microsoft.com/office/drawing/2014/main" id="{3DBF17CB-568A-5440-B88E-80C9AF1BD964}"/>
              </a:ext>
            </a:extLst>
          </p:cNvPr>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778210" y="1389807"/>
            <a:ext cx="242094" cy="338931"/>
          </a:xfrm>
          <a:prstGeom prst="rect">
            <a:avLst/>
          </a:prstGeom>
          <a:noFill/>
          <a:ln w="38100">
            <a:solidFill>
              <a:srgbClr val="7030A0"/>
            </a:solidFill>
          </a:ln>
        </p:spPr>
      </p:pic>
      <p:pic>
        <p:nvPicPr>
          <p:cNvPr id="279" name="Picture 278">
            <a:extLst>
              <a:ext uri="{FF2B5EF4-FFF2-40B4-BE49-F238E27FC236}">
                <a16:creationId xmlns:a16="http://schemas.microsoft.com/office/drawing/2014/main" id="{82B11CA2-E087-A64E-9132-FD8221EAEED7}"/>
              </a:ext>
            </a:extLst>
          </p:cNvPr>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934911" y="988416"/>
            <a:ext cx="246510" cy="345259"/>
          </a:xfrm>
          <a:prstGeom prst="rect">
            <a:avLst/>
          </a:prstGeom>
          <a:noFill/>
          <a:ln w="38100">
            <a:solidFill>
              <a:schemeClr val="accent4"/>
            </a:solidFill>
          </a:ln>
        </p:spPr>
      </p:pic>
      <p:cxnSp>
        <p:nvCxnSpPr>
          <p:cNvPr id="292" name="Straight Arrow Connector 291">
            <a:extLst>
              <a:ext uri="{FF2B5EF4-FFF2-40B4-BE49-F238E27FC236}">
                <a16:creationId xmlns:a16="http://schemas.microsoft.com/office/drawing/2014/main" id="{F0D10208-B5DB-454A-A34F-625894E8F321}"/>
              </a:ext>
            </a:extLst>
          </p:cNvPr>
          <p:cNvCxnSpPr>
            <a:cxnSpLocks/>
          </p:cNvCxnSpPr>
          <p:nvPr/>
        </p:nvCxnSpPr>
        <p:spPr>
          <a:xfrm flipH="1" flipV="1">
            <a:off x="7342393" y="3219033"/>
            <a:ext cx="202442" cy="1713412"/>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8" name="Flowchart: Connector 26"/>
          <p:cNvSpPr/>
          <p:nvPr/>
        </p:nvSpPr>
        <p:spPr>
          <a:xfrm>
            <a:off x="7307096" y="3194316"/>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294" name="Picture 293">
            <a:extLst>
              <a:ext uri="{FF2B5EF4-FFF2-40B4-BE49-F238E27FC236}">
                <a16:creationId xmlns:a16="http://schemas.microsoft.com/office/drawing/2014/main" id="{5D48FF22-8532-C549-AD7A-A7B9C7FF932B}"/>
              </a:ext>
            </a:extLst>
          </p:cNvPr>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404581" y="4897480"/>
            <a:ext cx="301191" cy="290763"/>
          </a:xfrm>
          <a:prstGeom prst="rect">
            <a:avLst/>
          </a:prstGeom>
          <a:noFill/>
          <a:ln w="38100">
            <a:solidFill>
              <a:schemeClr val="accent4"/>
            </a:solidFill>
          </a:ln>
        </p:spPr>
      </p:pic>
      <p:cxnSp>
        <p:nvCxnSpPr>
          <p:cNvPr id="296" name="Straight Arrow Connector 295">
            <a:extLst>
              <a:ext uri="{FF2B5EF4-FFF2-40B4-BE49-F238E27FC236}">
                <a16:creationId xmlns:a16="http://schemas.microsoft.com/office/drawing/2014/main" id="{9C4926B3-F02D-484A-8BAE-771461918F9A}"/>
              </a:ext>
            </a:extLst>
          </p:cNvPr>
          <p:cNvCxnSpPr>
            <a:cxnSpLocks/>
          </p:cNvCxnSpPr>
          <p:nvPr/>
        </p:nvCxnSpPr>
        <p:spPr>
          <a:xfrm flipH="1">
            <a:off x="9245722" y="1219048"/>
            <a:ext cx="389720" cy="103020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9" name="Picture 308">
            <a:extLst>
              <a:ext uri="{FF2B5EF4-FFF2-40B4-BE49-F238E27FC236}">
                <a16:creationId xmlns:a16="http://schemas.microsoft.com/office/drawing/2014/main" id="{6756E86E-DAEA-DB45-A790-502CD1181439}"/>
              </a:ext>
            </a:extLst>
          </p:cNvPr>
          <p:cNvPicPr/>
          <p:nvPr/>
        </p:nvPicPr>
        <p:blipFill>
          <a:blip r:embed="rId52"/>
          <a:stretch>
            <a:fillRect/>
          </a:stretch>
        </p:blipFill>
        <p:spPr>
          <a:xfrm>
            <a:off x="2422879" y="4146291"/>
            <a:ext cx="267068" cy="382768"/>
          </a:xfrm>
          <a:prstGeom prst="rect">
            <a:avLst/>
          </a:prstGeom>
          <a:ln w="38100">
            <a:solidFill>
              <a:schemeClr val="accent4"/>
            </a:solidFill>
          </a:ln>
        </p:spPr>
      </p:pic>
      <p:cxnSp>
        <p:nvCxnSpPr>
          <p:cNvPr id="345" name="Straight Arrow Connector 344">
            <a:extLst>
              <a:ext uri="{FF2B5EF4-FFF2-40B4-BE49-F238E27FC236}">
                <a16:creationId xmlns:a16="http://schemas.microsoft.com/office/drawing/2014/main" id="{F15C130C-B392-BB47-B7A3-E42E31B32B24}"/>
              </a:ext>
            </a:extLst>
          </p:cNvPr>
          <p:cNvCxnSpPr>
            <a:cxnSpLocks/>
          </p:cNvCxnSpPr>
          <p:nvPr/>
        </p:nvCxnSpPr>
        <p:spPr>
          <a:xfrm>
            <a:off x="1835454" y="2782261"/>
            <a:ext cx="690444" cy="12926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8" name="Picture 347">
            <a:extLst>
              <a:ext uri="{FF2B5EF4-FFF2-40B4-BE49-F238E27FC236}">
                <a16:creationId xmlns:a16="http://schemas.microsoft.com/office/drawing/2014/main" id="{2D9CE935-2B6B-3445-A5E8-4CD2B6610289}"/>
              </a:ext>
            </a:extLst>
          </p:cNvPr>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785763" y="2635946"/>
            <a:ext cx="265329" cy="262287"/>
          </a:xfrm>
          <a:prstGeom prst="rect">
            <a:avLst/>
          </a:prstGeom>
          <a:noFill/>
          <a:ln w="38100">
            <a:solidFill>
              <a:srgbClr val="7030A0"/>
            </a:solidFill>
          </a:ln>
        </p:spPr>
      </p:pic>
      <p:cxnSp>
        <p:nvCxnSpPr>
          <p:cNvPr id="349" name="Straight Arrow Connector 348">
            <a:extLst>
              <a:ext uri="{FF2B5EF4-FFF2-40B4-BE49-F238E27FC236}">
                <a16:creationId xmlns:a16="http://schemas.microsoft.com/office/drawing/2014/main" id="{37FBBCBC-2587-1D4B-8472-2701E0AB4A7D}"/>
              </a:ext>
            </a:extLst>
          </p:cNvPr>
          <p:cNvCxnSpPr>
            <a:cxnSpLocks/>
            <a:stCxn id="351" idx="3"/>
          </p:cNvCxnSpPr>
          <p:nvPr/>
        </p:nvCxnSpPr>
        <p:spPr>
          <a:xfrm flipV="1">
            <a:off x="1780008" y="2911095"/>
            <a:ext cx="754249" cy="29405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51" name="Picture 350">
            <a:extLst>
              <a:ext uri="{FF2B5EF4-FFF2-40B4-BE49-F238E27FC236}">
                <a16:creationId xmlns:a16="http://schemas.microsoft.com/office/drawing/2014/main" id="{C8F50A54-E847-9940-9FC6-5F55EF1FFE72}"/>
              </a:ext>
            </a:extLst>
          </p:cNvPr>
          <p:cNvPicPr/>
          <p:nvPr/>
        </p:nvPicPr>
        <p:blipFill>
          <a:blip r:embed="rId54">
            <a:extLst>
              <a:ext uri="{28A0092B-C50C-407E-A947-70E740481C1C}">
                <a14:useLocalDpi xmlns:a14="http://schemas.microsoft.com/office/drawing/2010/main" val="0"/>
              </a:ext>
            </a:extLst>
          </a:blip>
          <a:srcRect/>
          <a:stretch>
            <a:fillRect/>
          </a:stretch>
        </p:blipFill>
        <p:spPr bwMode="auto">
          <a:xfrm>
            <a:off x="1545460" y="3036307"/>
            <a:ext cx="234548" cy="337681"/>
          </a:xfrm>
          <a:prstGeom prst="rect">
            <a:avLst/>
          </a:prstGeom>
          <a:noFill/>
          <a:ln w="38100">
            <a:solidFill>
              <a:schemeClr val="accent4"/>
            </a:solidFill>
          </a:ln>
        </p:spPr>
      </p:pic>
      <p:sp>
        <p:nvSpPr>
          <p:cNvPr id="201" name="Flowchart: Connector 26"/>
          <p:cNvSpPr/>
          <p:nvPr/>
        </p:nvSpPr>
        <p:spPr>
          <a:xfrm>
            <a:off x="2486425" y="2872155"/>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cxnSp>
        <p:nvCxnSpPr>
          <p:cNvPr id="361" name="Straight Arrow Connector 360">
            <a:extLst>
              <a:ext uri="{FF2B5EF4-FFF2-40B4-BE49-F238E27FC236}">
                <a16:creationId xmlns:a16="http://schemas.microsoft.com/office/drawing/2014/main" id="{E65DE56E-B6C8-8245-B2E0-AEBF75D81B1E}"/>
              </a:ext>
            </a:extLst>
          </p:cNvPr>
          <p:cNvCxnSpPr>
            <a:cxnSpLocks/>
            <a:stCxn id="363" idx="2"/>
            <a:endCxn id="360" idx="4"/>
          </p:cNvCxnSpPr>
          <p:nvPr/>
        </p:nvCxnSpPr>
        <p:spPr>
          <a:xfrm>
            <a:off x="7349114" y="1224218"/>
            <a:ext cx="118244" cy="135415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0" name="Flowchart: Connector 16">
            <a:extLst>
              <a:ext uri="{FF2B5EF4-FFF2-40B4-BE49-F238E27FC236}">
                <a16:creationId xmlns:a16="http://schemas.microsoft.com/office/drawing/2014/main" id="{663720B6-7E9E-A146-B6C6-9C49700B0862}"/>
              </a:ext>
            </a:extLst>
          </p:cNvPr>
          <p:cNvSpPr/>
          <p:nvPr/>
        </p:nvSpPr>
        <p:spPr>
          <a:xfrm>
            <a:off x="7429258" y="2502177"/>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pic>
        <p:nvPicPr>
          <p:cNvPr id="363" name="Picture 362">
            <a:extLst>
              <a:ext uri="{FF2B5EF4-FFF2-40B4-BE49-F238E27FC236}">
                <a16:creationId xmlns:a16="http://schemas.microsoft.com/office/drawing/2014/main" id="{D701290D-A021-1547-BCD7-3BF9C69A528C}"/>
              </a:ext>
            </a:extLst>
          </p:cNvPr>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7217484" y="960957"/>
            <a:ext cx="263260" cy="263260"/>
          </a:xfrm>
          <a:prstGeom prst="rect">
            <a:avLst/>
          </a:prstGeom>
          <a:noFill/>
          <a:ln w="38100">
            <a:solidFill>
              <a:schemeClr val="accent4"/>
            </a:solidFill>
          </a:ln>
        </p:spPr>
      </p:pic>
      <p:cxnSp>
        <p:nvCxnSpPr>
          <p:cNvPr id="364" name="Straight Arrow Connector 363">
            <a:extLst>
              <a:ext uri="{FF2B5EF4-FFF2-40B4-BE49-F238E27FC236}">
                <a16:creationId xmlns:a16="http://schemas.microsoft.com/office/drawing/2014/main" id="{58559C0C-2DF2-884F-902E-4B222D8ACB9E}"/>
              </a:ext>
            </a:extLst>
          </p:cNvPr>
          <p:cNvCxnSpPr>
            <a:cxnSpLocks/>
          </p:cNvCxnSpPr>
          <p:nvPr/>
        </p:nvCxnSpPr>
        <p:spPr>
          <a:xfrm flipH="1">
            <a:off x="9246596" y="781673"/>
            <a:ext cx="188114" cy="145571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Connector 21"/>
          <p:cNvSpPr/>
          <p:nvPr/>
        </p:nvSpPr>
        <p:spPr>
          <a:xfrm>
            <a:off x="9216618" y="2184215"/>
            <a:ext cx="76200" cy="76200"/>
          </a:xfrm>
          <a:prstGeom prst="flowChartConnector">
            <a:avLst/>
          </a:prstGeom>
          <a:solidFill>
            <a:srgbClr val="C00000"/>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75"/>
          </a:p>
        </p:txBody>
      </p:sp>
      <p:sp>
        <p:nvSpPr>
          <p:cNvPr id="427" name="TextBox 426">
            <a:extLst>
              <a:ext uri="{FF2B5EF4-FFF2-40B4-BE49-F238E27FC236}">
                <a16:creationId xmlns:a16="http://schemas.microsoft.com/office/drawing/2014/main" id="{9CFA204B-FA3F-8442-89B6-A51EDB19D413}"/>
              </a:ext>
            </a:extLst>
          </p:cNvPr>
          <p:cNvSpPr txBox="1"/>
          <p:nvPr/>
        </p:nvSpPr>
        <p:spPr>
          <a:xfrm>
            <a:off x="10177132" y="856244"/>
            <a:ext cx="118279" cy="246221"/>
          </a:xfrm>
          <a:prstGeom prst="rect">
            <a:avLst/>
          </a:prstGeom>
          <a:noFill/>
        </p:spPr>
        <p:txBody>
          <a:bodyPr wrap="square">
            <a:spAutoFit/>
          </a:bodyPr>
          <a:lstStyle/>
          <a:p>
            <a:r>
              <a:rPr lang="en-US" sz="1000" dirty="0">
                <a:solidFill>
                  <a:srgbClr val="FF0000"/>
                </a:solidFill>
              </a:rPr>
              <a:t>1</a:t>
            </a:r>
          </a:p>
        </p:txBody>
      </p:sp>
      <p:sp>
        <p:nvSpPr>
          <p:cNvPr id="327" name="TextBox 326">
            <a:extLst>
              <a:ext uri="{FF2B5EF4-FFF2-40B4-BE49-F238E27FC236}">
                <a16:creationId xmlns:a16="http://schemas.microsoft.com/office/drawing/2014/main" id="{66B046C2-A8B5-FA45-9C4C-801EB14D5A4D}"/>
              </a:ext>
            </a:extLst>
          </p:cNvPr>
          <p:cNvSpPr txBox="1"/>
          <p:nvPr/>
        </p:nvSpPr>
        <p:spPr>
          <a:xfrm>
            <a:off x="10269243" y="1459747"/>
            <a:ext cx="316112" cy="246221"/>
          </a:xfrm>
          <a:prstGeom prst="rect">
            <a:avLst/>
          </a:prstGeom>
          <a:noFill/>
        </p:spPr>
        <p:txBody>
          <a:bodyPr wrap="none" rtlCol="0">
            <a:spAutoFit/>
          </a:bodyPr>
          <a:lstStyle/>
          <a:p>
            <a:r>
              <a:rPr lang="en-US" sz="1000" dirty="0">
                <a:solidFill>
                  <a:srgbClr val="FF0000"/>
                </a:solidFill>
              </a:rPr>
              <a:t>10</a:t>
            </a:r>
          </a:p>
        </p:txBody>
      </p:sp>
      <p:sp>
        <p:nvSpPr>
          <p:cNvPr id="328" name="TextBox 327">
            <a:extLst>
              <a:ext uri="{FF2B5EF4-FFF2-40B4-BE49-F238E27FC236}">
                <a16:creationId xmlns:a16="http://schemas.microsoft.com/office/drawing/2014/main" id="{05E77DEC-C572-5B44-A196-5CB0F627B9EE}"/>
              </a:ext>
            </a:extLst>
          </p:cNvPr>
          <p:cNvSpPr txBox="1"/>
          <p:nvPr/>
        </p:nvSpPr>
        <p:spPr>
          <a:xfrm>
            <a:off x="9850822" y="1829385"/>
            <a:ext cx="250390" cy="246221"/>
          </a:xfrm>
          <a:prstGeom prst="rect">
            <a:avLst/>
          </a:prstGeom>
          <a:noFill/>
        </p:spPr>
        <p:txBody>
          <a:bodyPr wrap="none" rtlCol="0">
            <a:spAutoFit/>
          </a:bodyPr>
          <a:lstStyle/>
          <a:p>
            <a:r>
              <a:rPr lang="en-US" sz="1000" dirty="0">
                <a:solidFill>
                  <a:srgbClr val="FF0000"/>
                </a:solidFill>
              </a:rPr>
              <a:t>7</a:t>
            </a:r>
          </a:p>
        </p:txBody>
      </p:sp>
      <p:sp>
        <p:nvSpPr>
          <p:cNvPr id="432" name="TextBox 431">
            <a:extLst>
              <a:ext uri="{FF2B5EF4-FFF2-40B4-BE49-F238E27FC236}">
                <a16:creationId xmlns:a16="http://schemas.microsoft.com/office/drawing/2014/main" id="{E50CEC06-F869-EF44-8E8E-791ADA689CA4}"/>
              </a:ext>
            </a:extLst>
          </p:cNvPr>
          <p:cNvSpPr txBox="1"/>
          <p:nvPr/>
        </p:nvSpPr>
        <p:spPr>
          <a:xfrm>
            <a:off x="9871395" y="2440799"/>
            <a:ext cx="250390" cy="246221"/>
          </a:xfrm>
          <a:prstGeom prst="rect">
            <a:avLst/>
          </a:prstGeom>
          <a:noFill/>
        </p:spPr>
        <p:txBody>
          <a:bodyPr wrap="none" rtlCol="0">
            <a:spAutoFit/>
          </a:bodyPr>
          <a:lstStyle/>
          <a:p>
            <a:r>
              <a:rPr lang="en-US" sz="1000" dirty="0">
                <a:solidFill>
                  <a:srgbClr val="FF0000"/>
                </a:solidFill>
              </a:rPr>
              <a:t>5</a:t>
            </a:r>
          </a:p>
        </p:txBody>
      </p:sp>
      <p:sp>
        <p:nvSpPr>
          <p:cNvPr id="433" name="TextBox 432">
            <a:extLst>
              <a:ext uri="{FF2B5EF4-FFF2-40B4-BE49-F238E27FC236}">
                <a16:creationId xmlns:a16="http://schemas.microsoft.com/office/drawing/2014/main" id="{A16C06D2-98DC-4B4C-AB55-EA7EBC177829}"/>
              </a:ext>
            </a:extLst>
          </p:cNvPr>
          <p:cNvSpPr txBox="1"/>
          <p:nvPr/>
        </p:nvSpPr>
        <p:spPr>
          <a:xfrm>
            <a:off x="8641436" y="1232688"/>
            <a:ext cx="250390" cy="246221"/>
          </a:xfrm>
          <a:prstGeom prst="rect">
            <a:avLst/>
          </a:prstGeom>
          <a:noFill/>
        </p:spPr>
        <p:txBody>
          <a:bodyPr wrap="none" rtlCol="0">
            <a:spAutoFit/>
          </a:bodyPr>
          <a:lstStyle/>
          <a:p>
            <a:r>
              <a:rPr lang="en-US" sz="1000" dirty="0">
                <a:solidFill>
                  <a:srgbClr val="FF0000"/>
                </a:solidFill>
              </a:rPr>
              <a:t>3</a:t>
            </a:r>
          </a:p>
        </p:txBody>
      </p:sp>
      <p:sp>
        <p:nvSpPr>
          <p:cNvPr id="436" name="TextBox 435">
            <a:extLst>
              <a:ext uri="{FF2B5EF4-FFF2-40B4-BE49-F238E27FC236}">
                <a16:creationId xmlns:a16="http://schemas.microsoft.com/office/drawing/2014/main" id="{E9A0BB49-D9E4-4C4A-88BE-417B520FA97A}"/>
              </a:ext>
            </a:extLst>
          </p:cNvPr>
          <p:cNvSpPr txBox="1"/>
          <p:nvPr/>
        </p:nvSpPr>
        <p:spPr>
          <a:xfrm>
            <a:off x="8295403" y="749127"/>
            <a:ext cx="250390" cy="246221"/>
          </a:xfrm>
          <a:prstGeom prst="rect">
            <a:avLst/>
          </a:prstGeom>
          <a:noFill/>
        </p:spPr>
        <p:txBody>
          <a:bodyPr wrap="none" rtlCol="0">
            <a:spAutoFit/>
          </a:bodyPr>
          <a:lstStyle/>
          <a:p>
            <a:r>
              <a:rPr lang="en-US" sz="1000" dirty="0">
                <a:solidFill>
                  <a:srgbClr val="FF0000"/>
                </a:solidFill>
              </a:rPr>
              <a:t>4</a:t>
            </a:r>
          </a:p>
        </p:txBody>
      </p:sp>
      <p:sp>
        <p:nvSpPr>
          <p:cNvPr id="437" name="TextBox 436">
            <a:extLst>
              <a:ext uri="{FF2B5EF4-FFF2-40B4-BE49-F238E27FC236}">
                <a16:creationId xmlns:a16="http://schemas.microsoft.com/office/drawing/2014/main" id="{55DCC7C9-5E98-EE43-B9D8-E749AD1794A8}"/>
              </a:ext>
            </a:extLst>
          </p:cNvPr>
          <p:cNvSpPr txBox="1"/>
          <p:nvPr/>
        </p:nvSpPr>
        <p:spPr>
          <a:xfrm>
            <a:off x="9357488" y="2464486"/>
            <a:ext cx="250390" cy="246221"/>
          </a:xfrm>
          <a:prstGeom prst="rect">
            <a:avLst/>
          </a:prstGeom>
          <a:noFill/>
        </p:spPr>
        <p:txBody>
          <a:bodyPr wrap="none" rtlCol="0">
            <a:spAutoFit/>
          </a:bodyPr>
          <a:lstStyle/>
          <a:p>
            <a:r>
              <a:rPr lang="en-US" sz="1000" dirty="0">
                <a:solidFill>
                  <a:srgbClr val="FF0000"/>
                </a:solidFill>
              </a:rPr>
              <a:t>2</a:t>
            </a:r>
          </a:p>
        </p:txBody>
      </p:sp>
      <p:sp>
        <p:nvSpPr>
          <p:cNvPr id="440" name="TextBox 439">
            <a:extLst>
              <a:ext uri="{FF2B5EF4-FFF2-40B4-BE49-F238E27FC236}">
                <a16:creationId xmlns:a16="http://schemas.microsoft.com/office/drawing/2014/main" id="{E20A278A-D797-284F-99DA-8F36015F5DA6}"/>
              </a:ext>
            </a:extLst>
          </p:cNvPr>
          <p:cNvSpPr txBox="1"/>
          <p:nvPr/>
        </p:nvSpPr>
        <p:spPr>
          <a:xfrm>
            <a:off x="7358471" y="1345320"/>
            <a:ext cx="250390" cy="246221"/>
          </a:xfrm>
          <a:prstGeom prst="rect">
            <a:avLst/>
          </a:prstGeom>
          <a:noFill/>
        </p:spPr>
        <p:txBody>
          <a:bodyPr wrap="none" rtlCol="0">
            <a:spAutoFit/>
          </a:bodyPr>
          <a:lstStyle/>
          <a:p>
            <a:r>
              <a:rPr lang="en-US" sz="1000" dirty="0">
                <a:solidFill>
                  <a:srgbClr val="FF0000"/>
                </a:solidFill>
              </a:rPr>
              <a:t>6</a:t>
            </a:r>
          </a:p>
        </p:txBody>
      </p:sp>
      <p:sp>
        <p:nvSpPr>
          <p:cNvPr id="441" name="TextBox 440">
            <a:extLst>
              <a:ext uri="{FF2B5EF4-FFF2-40B4-BE49-F238E27FC236}">
                <a16:creationId xmlns:a16="http://schemas.microsoft.com/office/drawing/2014/main" id="{20F14FB3-D5CD-6F45-9536-6EC53FA10986}"/>
              </a:ext>
            </a:extLst>
          </p:cNvPr>
          <p:cNvSpPr txBox="1"/>
          <p:nvPr/>
        </p:nvSpPr>
        <p:spPr>
          <a:xfrm>
            <a:off x="5263525" y="843448"/>
            <a:ext cx="250390" cy="246221"/>
          </a:xfrm>
          <a:prstGeom prst="rect">
            <a:avLst/>
          </a:prstGeom>
          <a:noFill/>
        </p:spPr>
        <p:txBody>
          <a:bodyPr wrap="none" rtlCol="0">
            <a:spAutoFit/>
          </a:bodyPr>
          <a:lstStyle/>
          <a:p>
            <a:r>
              <a:rPr lang="en-US" sz="1000" dirty="0">
                <a:solidFill>
                  <a:srgbClr val="FF0000"/>
                </a:solidFill>
              </a:rPr>
              <a:t>8</a:t>
            </a:r>
          </a:p>
        </p:txBody>
      </p:sp>
      <p:sp>
        <p:nvSpPr>
          <p:cNvPr id="442" name="TextBox 441">
            <a:extLst>
              <a:ext uri="{FF2B5EF4-FFF2-40B4-BE49-F238E27FC236}">
                <a16:creationId xmlns:a16="http://schemas.microsoft.com/office/drawing/2014/main" id="{30737A35-9692-984E-8E11-55557D2B2A6D}"/>
              </a:ext>
            </a:extLst>
          </p:cNvPr>
          <p:cNvSpPr txBox="1"/>
          <p:nvPr/>
        </p:nvSpPr>
        <p:spPr>
          <a:xfrm>
            <a:off x="2416945" y="241802"/>
            <a:ext cx="316112" cy="246221"/>
          </a:xfrm>
          <a:prstGeom prst="rect">
            <a:avLst/>
          </a:prstGeom>
          <a:noFill/>
        </p:spPr>
        <p:txBody>
          <a:bodyPr wrap="none" rtlCol="0">
            <a:spAutoFit/>
          </a:bodyPr>
          <a:lstStyle/>
          <a:p>
            <a:r>
              <a:rPr lang="en-US" sz="1000" dirty="0">
                <a:solidFill>
                  <a:srgbClr val="FF0000"/>
                </a:solidFill>
              </a:rPr>
              <a:t>12</a:t>
            </a:r>
          </a:p>
        </p:txBody>
      </p:sp>
      <p:sp>
        <p:nvSpPr>
          <p:cNvPr id="443" name="TextBox 442">
            <a:extLst>
              <a:ext uri="{FF2B5EF4-FFF2-40B4-BE49-F238E27FC236}">
                <a16:creationId xmlns:a16="http://schemas.microsoft.com/office/drawing/2014/main" id="{DA5EABA5-3B62-DC4A-A833-5DA2A2BFD059}"/>
              </a:ext>
            </a:extLst>
          </p:cNvPr>
          <p:cNvSpPr txBox="1"/>
          <p:nvPr/>
        </p:nvSpPr>
        <p:spPr>
          <a:xfrm>
            <a:off x="7868499" y="1858218"/>
            <a:ext cx="316112" cy="246221"/>
          </a:xfrm>
          <a:prstGeom prst="rect">
            <a:avLst/>
          </a:prstGeom>
          <a:noFill/>
        </p:spPr>
        <p:txBody>
          <a:bodyPr wrap="none" rtlCol="0">
            <a:spAutoFit/>
          </a:bodyPr>
          <a:lstStyle/>
          <a:p>
            <a:r>
              <a:rPr lang="en-US" sz="1000" dirty="0">
                <a:solidFill>
                  <a:srgbClr val="FF0000"/>
                </a:solidFill>
              </a:rPr>
              <a:t>11</a:t>
            </a:r>
          </a:p>
        </p:txBody>
      </p:sp>
      <p:sp>
        <p:nvSpPr>
          <p:cNvPr id="446" name="TextBox 445">
            <a:extLst>
              <a:ext uri="{FF2B5EF4-FFF2-40B4-BE49-F238E27FC236}">
                <a16:creationId xmlns:a16="http://schemas.microsoft.com/office/drawing/2014/main" id="{06B99583-D725-1F43-BCF9-79AC91F3859E}"/>
              </a:ext>
            </a:extLst>
          </p:cNvPr>
          <p:cNvSpPr txBox="1"/>
          <p:nvPr/>
        </p:nvSpPr>
        <p:spPr>
          <a:xfrm>
            <a:off x="1879872" y="1039397"/>
            <a:ext cx="316112" cy="246221"/>
          </a:xfrm>
          <a:prstGeom prst="rect">
            <a:avLst/>
          </a:prstGeom>
          <a:noFill/>
        </p:spPr>
        <p:txBody>
          <a:bodyPr wrap="none" rtlCol="0">
            <a:spAutoFit/>
          </a:bodyPr>
          <a:lstStyle/>
          <a:p>
            <a:r>
              <a:rPr lang="en-US" sz="1000" dirty="0">
                <a:solidFill>
                  <a:srgbClr val="FF0000"/>
                </a:solidFill>
              </a:rPr>
              <a:t>13</a:t>
            </a:r>
          </a:p>
        </p:txBody>
      </p:sp>
      <p:sp>
        <p:nvSpPr>
          <p:cNvPr id="447" name="TextBox 446">
            <a:extLst>
              <a:ext uri="{FF2B5EF4-FFF2-40B4-BE49-F238E27FC236}">
                <a16:creationId xmlns:a16="http://schemas.microsoft.com/office/drawing/2014/main" id="{88BB5D80-08F7-7747-A7E8-C13CEF98FE77}"/>
              </a:ext>
            </a:extLst>
          </p:cNvPr>
          <p:cNvSpPr txBox="1"/>
          <p:nvPr/>
        </p:nvSpPr>
        <p:spPr>
          <a:xfrm>
            <a:off x="7485234" y="841757"/>
            <a:ext cx="316112" cy="246221"/>
          </a:xfrm>
          <a:prstGeom prst="rect">
            <a:avLst/>
          </a:prstGeom>
          <a:noFill/>
        </p:spPr>
        <p:txBody>
          <a:bodyPr wrap="none" rtlCol="0">
            <a:spAutoFit/>
          </a:bodyPr>
          <a:lstStyle/>
          <a:p>
            <a:r>
              <a:rPr lang="en-US" sz="1000" dirty="0">
                <a:solidFill>
                  <a:srgbClr val="FF0000"/>
                </a:solidFill>
              </a:rPr>
              <a:t>14</a:t>
            </a:r>
          </a:p>
        </p:txBody>
      </p:sp>
      <p:sp>
        <p:nvSpPr>
          <p:cNvPr id="512" name="TextBox 511">
            <a:extLst>
              <a:ext uri="{FF2B5EF4-FFF2-40B4-BE49-F238E27FC236}">
                <a16:creationId xmlns:a16="http://schemas.microsoft.com/office/drawing/2014/main" id="{90483F82-7CCB-544F-8D51-A888BDE3284D}"/>
              </a:ext>
            </a:extLst>
          </p:cNvPr>
          <p:cNvSpPr txBox="1"/>
          <p:nvPr/>
        </p:nvSpPr>
        <p:spPr>
          <a:xfrm>
            <a:off x="10058717" y="2919895"/>
            <a:ext cx="316112" cy="246221"/>
          </a:xfrm>
          <a:prstGeom prst="rect">
            <a:avLst/>
          </a:prstGeom>
          <a:noFill/>
        </p:spPr>
        <p:txBody>
          <a:bodyPr wrap="none" rtlCol="0">
            <a:spAutoFit/>
          </a:bodyPr>
          <a:lstStyle/>
          <a:p>
            <a:r>
              <a:rPr lang="en-US" sz="1000" dirty="0">
                <a:solidFill>
                  <a:srgbClr val="FF0000"/>
                </a:solidFill>
              </a:rPr>
              <a:t>15</a:t>
            </a:r>
          </a:p>
        </p:txBody>
      </p:sp>
      <p:sp>
        <p:nvSpPr>
          <p:cNvPr id="513" name="TextBox 512">
            <a:extLst>
              <a:ext uri="{FF2B5EF4-FFF2-40B4-BE49-F238E27FC236}">
                <a16:creationId xmlns:a16="http://schemas.microsoft.com/office/drawing/2014/main" id="{9BB4EC29-2458-5046-9DC0-33AD97BA2CF4}"/>
              </a:ext>
            </a:extLst>
          </p:cNvPr>
          <p:cNvSpPr txBox="1"/>
          <p:nvPr/>
        </p:nvSpPr>
        <p:spPr>
          <a:xfrm>
            <a:off x="9176162" y="3639305"/>
            <a:ext cx="316112" cy="246221"/>
          </a:xfrm>
          <a:prstGeom prst="rect">
            <a:avLst/>
          </a:prstGeom>
          <a:noFill/>
        </p:spPr>
        <p:txBody>
          <a:bodyPr wrap="none" rtlCol="0">
            <a:spAutoFit/>
          </a:bodyPr>
          <a:lstStyle/>
          <a:p>
            <a:r>
              <a:rPr lang="en-US" sz="1000" dirty="0">
                <a:solidFill>
                  <a:srgbClr val="FF0000"/>
                </a:solidFill>
              </a:rPr>
              <a:t>16</a:t>
            </a:r>
          </a:p>
        </p:txBody>
      </p:sp>
      <p:sp>
        <p:nvSpPr>
          <p:cNvPr id="514" name="TextBox 513">
            <a:extLst>
              <a:ext uri="{FF2B5EF4-FFF2-40B4-BE49-F238E27FC236}">
                <a16:creationId xmlns:a16="http://schemas.microsoft.com/office/drawing/2014/main" id="{69E0752C-C64E-0140-8A8C-2144225A8676}"/>
              </a:ext>
            </a:extLst>
          </p:cNvPr>
          <p:cNvSpPr txBox="1"/>
          <p:nvPr/>
        </p:nvSpPr>
        <p:spPr>
          <a:xfrm>
            <a:off x="5817820" y="906777"/>
            <a:ext cx="316112" cy="246221"/>
          </a:xfrm>
          <a:prstGeom prst="rect">
            <a:avLst/>
          </a:prstGeom>
          <a:noFill/>
        </p:spPr>
        <p:txBody>
          <a:bodyPr wrap="none" rtlCol="0">
            <a:spAutoFit/>
          </a:bodyPr>
          <a:lstStyle/>
          <a:p>
            <a:r>
              <a:rPr lang="en-US" sz="1000" dirty="0">
                <a:solidFill>
                  <a:srgbClr val="FF0000"/>
                </a:solidFill>
              </a:rPr>
              <a:t>17</a:t>
            </a:r>
          </a:p>
        </p:txBody>
      </p:sp>
      <p:sp>
        <p:nvSpPr>
          <p:cNvPr id="515" name="TextBox 514">
            <a:extLst>
              <a:ext uri="{FF2B5EF4-FFF2-40B4-BE49-F238E27FC236}">
                <a16:creationId xmlns:a16="http://schemas.microsoft.com/office/drawing/2014/main" id="{972DB83F-1EEA-9040-80FA-7B11E972473A}"/>
              </a:ext>
            </a:extLst>
          </p:cNvPr>
          <p:cNvSpPr txBox="1"/>
          <p:nvPr/>
        </p:nvSpPr>
        <p:spPr>
          <a:xfrm>
            <a:off x="9246596" y="5970227"/>
            <a:ext cx="316112" cy="246221"/>
          </a:xfrm>
          <a:prstGeom prst="rect">
            <a:avLst/>
          </a:prstGeom>
          <a:noFill/>
        </p:spPr>
        <p:txBody>
          <a:bodyPr wrap="none" rtlCol="0">
            <a:spAutoFit/>
          </a:bodyPr>
          <a:lstStyle/>
          <a:p>
            <a:r>
              <a:rPr lang="en-US" sz="1000" dirty="0">
                <a:solidFill>
                  <a:srgbClr val="FF0000"/>
                </a:solidFill>
              </a:rPr>
              <a:t>18</a:t>
            </a:r>
          </a:p>
        </p:txBody>
      </p:sp>
      <p:sp>
        <p:nvSpPr>
          <p:cNvPr id="516" name="TextBox 515">
            <a:extLst>
              <a:ext uri="{FF2B5EF4-FFF2-40B4-BE49-F238E27FC236}">
                <a16:creationId xmlns:a16="http://schemas.microsoft.com/office/drawing/2014/main" id="{C1D9170C-4587-2744-830D-0E0FAB9B6F69}"/>
              </a:ext>
            </a:extLst>
          </p:cNvPr>
          <p:cNvSpPr txBox="1"/>
          <p:nvPr/>
        </p:nvSpPr>
        <p:spPr>
          <a:xfrm>
            <a:off x="2971679" y="4076737"/>
            <a:ext cx="316112" cy="246221"/>
          </a:xfrm>
          <a:prstGeom prst="rect">
            <a:avLst/>
          </a:prstGeom>
          <a:noFill/>
        </p:spPr>
        <p:txBody>
          <a:bodyPr wrap="none" rtlCol="0">
            <a:spAutoFit/>
          </a:bodyPr>
          <a:lstStyle/>
          <a:p>
            <a:r>
              <a:rPr lang="en-US" sz="1000" dirty="0">
                <a:solidFill>
                  <a:srgbClr val="FF0000"/>
                </a:solidFill>
              </a:rPr>
              <a:t>19</a:t>
            </a:r>
          </a:p>
        </p:txBody>
      </p:sp>
      <p:sp>
        <p:nvSpPr>
          <p:cNvPr id="517" name="TextBox 516">
            <a:extLst>
              <a:ext uri="{FF2B5EF4-FFF2-40B4-BE49-F238E27FC236}">
                <a16:creationId xmlns:a16="http://schemas.microsoft.com/office/drawing/2014/main" id="{E9861C6C-F0C4-5C40-B5AF-98030163F38D}"/>
              </a:ext>
            </a:extLst>
          </p:cNvPr>
          <p:cNvSpPr txBox="1"/>
          <p:nvPr/>
        </p:nvSpPr>
        <p:spPr>
          <a:xfrm>
            <a:off x="3808257" y="4390203"/>
            <a:ext cx="316112" cy="246221"/>
          </a:xfrm>
          <a:prstGeom prst="rect">
            <a:avLst/>
          </a:prstGeom>
          <a:noFill/>
        </p:spPr>
        <p:txBody>
          <a:bodyPr wrap="none" rtlCol="0">
            <a:spAutoFit/>
          </a:bodyPr>
          <a:lstStyle/>
          <a:p>
            <a:r>
              <a:rPr lang="en-US" sz="1000" dirty="0">
                <a:solidFill>
                  <a:srgbClr val="FF0000"/>
                </a:solidFill>
              </a:rPr>
              <a:t>20</a:t>
            </a:r>
          </a:p>
        </p:txBody>
      </p:sp>
      <p:sp>
        <p:nvSpPr>
          <p:cNvPr id="518" name="TextBox 517">
            <a:extLst>
              <a:ext uri="{FF2B5EF4-FFF2-40B4-BE49-F238E27FC236}">
                <a16:creationId xmlns:a16="http://schemas.microsoft.com/office/drawing/2014/main" id="{233C7F06-0245-3F4A-ADC0-EE37923C9307}"/>
              </a:ext>
            </a:extLst>
          </p:cNvPr>
          <p:cNvSpPr txBox="1"/>
          <p:nvPr/>
        </p:nvSpPr>
        <p:spPr>
          <a:xfrm>
            <a:off x="2255878" y="631200"/>
            <a:ext cx="250390" cy="246221"/>
          </a:xfrm>
          <a:prstGeom prst="rect">
            <a:avLst/>
          </a:prstGeom>
          <a:noFill/>
        </p:spPr>
        <p:txBody>
          <a:bodyPr wrap="none" rtlCol="0">
            <a:spAutoFit/>
          </a:bodyPr>
          <a:lstStyle/>
          <a:p>
            <a:r>
              <a:rPr lang="en-US" sz="1000" dirty="0">
                <a:solidFill>
                  <a:srgbClr val="FF0000"/>
                </a:solidFill>
              </a:rPr>
              <a:t>9</a:t>
            </a:r>
          </a:p>
        </p:txBody>
      </p:sp>
      <p:sp>
        <p:nvSpPr>
          <p:cNvPr id="519" name="TextBox 518">
            <a:extLst>
              <a:ext uri="{FF2B5EF4-FFF2-40B4-BE49-F238E27FC236}">
                <a16:creationId xmlns:a16="http://schemas.microsoft.com/office/drawing/2014/main" id="{F5545449-4820-6346-A439-9986315F638A}"/>
              </a:ext>
            </a:extLst>
          </p:cNvPr>
          <p:cNvSpPr txBox="1"/>
          <p:nvPr/>
        </p:nvSpPr>
        <p:spPr>
          <a:xfrm>
            <a:off x="6518650" y="921627"/>
            <a:ext cx="316112" cy="246221"/>
          </a:xfrm>
          <a:prstGeom prst="rect">
            <a:avLst/>
          </a:prstGeom>
          <a:noFill/>
        </p:spPr>
        <p:txBody>
          <a:bodyPr wrap="none" rtlCol="0">
            <a:spAutoFit/>
          </a:bodyPr>
          <a:lstStyle/>
          <a:p>
            <a:r>
              <a:rPr lang="en-US" sz="1000" dirty="0">
                <a:solidFill>
                  <a:srgbClr val="FF0000"/>
                </a:solidFill>
              </a:rPr>
              <a:t>21</a:t>
            </a:r>
          </a:p>
        </p:txBody>
      </p:sp>
      <p:sp>
        <p:nvSpPr>
          <p:cNvPr id="520" name="TextBox 519">
            <a:extLst>
              <a:ext uri="{FF2B5EF4-FFF2-40B4-BE49-F238E27FC236}">
                <a16:creationId xmlns:a16="http://schemas.microsoft.com/office/drawing/2014/main" id="{BC03EBE1-F9B1-244F-A721-E69ABB806C4A}"/>
              </a:ext>
            </a:extLst>
          </p:cNvPr>
          <p:cNvSpPr txBox="1"/>
          <p:nvPr/>
        </p:nvSpPr>
        <p:spPr>
          <a:xfrm>
            <a:off x="6195340" y="955947"/>
            <a:ext cx="316112" cy="246221"/>
          </a:xfrm>
          <a:prstGeom prst="rect">
            <a:avLst/>
          </a:prstGeom>
          <a:noFill/>
        </p:spPr>
        <p:txBody>
          <a:bodyPr wrap="none" rtlCol="0">
            <a:spAutoFit/>
          </a:bodyPr>
          <a:lstStyle/>
          <a:p>
            <a:r>
              <a:rPr lang="en-US" sz="1000" dirty="0">
                <a:solidFill>
                  <a:srgbClr val="FF0000"/>
                </a:solidFill>
              </a:rPr>
              <a:t>22</a:t>
            </a:r>
          </a:p>
        </p:txBody>
      </p:sp>
      <p:sp>
        <p:nvSpPr>
          <p:cNvPr id="521" name="TextBox 520">
            <a:extLst>
              <a:ext uri="{FF2B5EF4-FFF2-40B4-BE49-F238E27FC236}">
                <a16:creationId xmlns:a16="http://schemas.microsoft.com/office/drawing/2014/main" id="{96D0F13C-3EC6-CC47-95BB-DDE371DFF402}"/>
              </a:ext>
            </a:extLst>
          </p:cNvPr>
          <p:cNvSpPr txBox="1"/>
          <p:nvPr/>
        </p:nvSpPr>
        <p:spPr>
          <a:xfrm>
            <a:off x="6518023" y="4886722"/>
            <a:ext cx="316112" cy="246221"/>
          </a:xfrm>
          <a:prstGeom prst="rect">
            <a:avLst/>
          </a:prstGeom>
          <a:noFill/>
        </p:spPr>
        <p:txBody>
          <a:bodyPr wrap="none" rtlCol="0">
            <a:spAutoFit/>
          </a:bodyPr>
          <a:lstStyle/>
          <a:p>
            <a:r>
              <a:rPr lang="en-US" sz="1000" dirty="0">
                <a:solidFill>
                  <a:srgbClr val="FF0000"/>
                </a:solidFill>
              </a:rPr>
              <a:t>23</a:t>
            </a:r>
          </a:p>
        </p:txBody>
      </p:sp>
      <p:sp>
        <p:nvSpPr>
          <p:cNvPr id="522" name="TextBox 521">
            <a:extLst>
              <a:ext uri="{FF2B5EF4-FFF2-40B4-BE49-F238E27FC236}">
                <a16:creationId xmlns:a16="http://schemas.microsoft.com/office/drawing/2014/main" id="{76313B7D-BD70-BC4A-A3D1-288DF3628ADD}"/>
              </a:ext>
            </a:extLst>
          </p:cNvPr>
          <p:cNvSpPr txBox="1"/>
          <p:nvPr/>
        </p:nvSpPr>
        <p:spPr>
          <a:xfrm>
            <a:off x="6066416" y="4991817"/>
            <a:ext cx="316112" cy="246221"/>
          </a:xfrm>
          <a:prstGeom prst="rect">
            <a:avLst/>
          </a:prstGeom>
          <a:noFill/>
        </p:spPr>
        <p:txBody>
          <a:bodyPr wrap="none" rtlCol="0">
            <a:spAutoFit/>
          </a:bodyPr>
          <a:lstStyle/>
          <a:p>
            <a:r>
              <a:rPr lang="en-US" sz="1000" dirty="0">
                <a:solidFill>
                  <a:srgbClr val="FF0000"/>
                </a:solidFill>
              </a:rPr>
              <a:t>24</a:t>
            </a:r>
          </a:p>
        </p:txBody>
      </p:sp>
      <p:sp>
        <p:nvSpPr>
          <p:cNvPr id="523" name="TextBox 522">
            <a:extLst>
              <a:ext uri="{FF2B5EF4-FFF2-40B4-BE49-F238E27FC236}">
                <a16:creationId xmlns:a16="http://schemas.microsoft.com/office/drawing/2014/main" id="{A096F87C-1A32-5F4F-8386-EE8B60A824D5}"/>
              </a:ext>
            </a:extLst>
          </p:cNvPr>
          <p:cNvSpPr txBox="1"/>
          <p:nvPr/>
        </p:nvSpPr>
        <p:spPr>
          <a:xfrm>
            <a:off x="9895315" y="3635697"/>
            <a:ext cx="316112" cy="246221"/>
          </a:xfrm>
          <a:prstGeom prst="rect">
            <a:avLst/>
          </a:prstGeom>
          <a:noFill/>
        </p:spPr>
        <p:txBody>
          <a:bodyPr wrap="none" rtlCol="0">
            <a:spAutoFit/>
          </a:bodyPr>
          <a:lstStyle/>
          <a:p>
            <a:r>
              <a:rPr lang="en-US" sz="1000" dirty="0">
                <a:solidFill>
                  <a:srgbClr val="FF0000"/>
                </a:solidFill>
              </a:rPr>
              <a:t>25</a:t>
            </a:r>
          </a:p>
        </p:txBody>
      </p:sp>
      <p:sp>
        <p:nvSpPr>
          <p:cNvPr id="524" name="TextBox 523">
            <a:extLst>
              <a:ext uri="{FF2B5EF4-FFF2-40B4-BE49-F238E27FC236}">
                <a16:creationId xmlns:a16="http://schemas.microsoft.com/office/drawing/2014/main" id="{7592BBC7-BD2D-334E-B4B3-7008A2773C82}"/>
              </a:ext>
            </a:extLst>
          </p:cNvPr>
          <p:cNvSpPr txBox="1"/>
          <p:nvPr/>
        </p:nvSpPr>
        <p:spPr>
          <a:xfrm>
            <a:off x="9448640" y="3001350"/>
            <a:ext cx="316112" cy="246221"/>
          </a:xfrm>
          <a:prstGeom prst="rect">
            <a:avLst/>
          </a:prstGeom>
          <a:noFill/>
        </p:spPr>
        <p:txBody>
          <a:bodyPr wrap="none" rtlCol="0">
            <a:spAutoFit/>
          </a:bodyPr>
          <a:lstStyle/>
          <a:p>
            <a:r>
              <a:rPr lang="en-US" sz="1000" dirty="0">
                <a:solidFill>
                  <a:srgbClr val="FF0000"/>
                </a:solidFill>
              </a:rPr>
              <a:t>26</a:t>
            </a:r>
          </a:p>
        </p:txBody>
      </p:sp>
      <p:sp>
        <p:nvSpPr>
          <p:cNvPr id="525" name="TextBox 524">
            <a:extLst>
              <a:ext uri="{FF2B5EF4-FFF2-40B4-BE49-F238E27FC236}">
                <a16:creationId xmlns:a16="http://schemas.microsoft.com/office/drawing/2014/main" id="{F875F847-0CE8-E94E-BEB3-DB6A09B21278}"/>
              </a:ext>
            </a:extLst>
          </p:cNvPr>
          <p:cNvSpPr txBox="1"/>
          <p:nvPr/>
        </p:nvSpPr>
        <p:spPr>
          <a:xfrm>
            <a:off x="1752463" y="3505384"/>
            <a:ext cx="316112" cy="246221"/>
          </a:xfrm>
          <a:prstGeom prst="rect">
            <a:avLst/>
          </a:prstGeom>
          <a:noFill/>
        </p:spPr>
        <p:txBody>
          <a:bodyPr wrap="none" rtlCol="0">
            <a:spAutoFit/>
          </a:bodyPr>
          <a:lstStyle/>
          <a:p>
            <a:r>
              <a:rPr lang="en-US" sz="1000" dirty="0">
                <a:solidFill>
                  <a:srgbClr val="FF0000"/>
                </a:solidFill>
              </a:rPr>
              <a:t>27</a:t>
            </a:r>
          </a:p>
        </p:txBody>
      </p:sp>
      <p:sp>
        <p:nvSpPr>
          <p:cNvPr id="526" name="TextBox 525">
            <a:extLst>
              <a:ext uri="{FF2B5EF4-FFF2-40B4-BE49-F238E27FC236}">
                <a16:creationId xmlns:a16="http://schemas.microsoft.com/office/drawing/2014/main" id="{19B3BF0C-C8FC-5E47-8A26-7E487EA520DD}"/>
              </a:ext>
            </a:extLst>
          </p:cNvPr>
          <p:cNvSpPr txBox="1"/>
          <p:nvPr/>
        </p:nvSpPr>
        <p:spPr>
          <a:xfrm>
            <a:off x="2155827" y="3353486"/>
            <a:ext cx="316112" cy="246221"/>
          </a:xfrm>
          <a:prstGeom prst="rect">
            <a:avLst/>
          </a:prstGeom>
          <a:noFill/>
        </p:spPr>
        <p:txBody>
          <a:bodyPr wrap="none" rtlCol="0">
            <a:spAutoFit/>
          </a:bodyPr>
          <a:lstStyle/>
          <a:p>
            <a:r>
              <a:rPr lang="en-US" sz="1000" dirty="0">
                <a:solidFill>
                  <a:srgbClr val="FF0000"/>
                </a:solidFill>
              </a:rPr>
              <a:t>28</a:t>
            </a:r>
          </a:p>
        </p:txBody>
      </p:sp>
      <p:sp>
        <p:nvSpPr>
          <p:cNvPr id="527" name="TextBox 526">
            <a:extLst>
              <a:ext uri="{FF2B5EF4-FFF2-40B4-BE49-F238E27FC236}">
                <a16:creationId xmlns:a16="http://schemas.microsoft.com/office/drawing/2014/main" id="{5891658E-FD3D-F049-A772-22651CC5CE8B}"/>
              </a:ext>
            </a:extLst>
          </p:cNvPr>
          <p:cNvSpPr txBox="1"/>
          <p:nvPr/>
        </p:nvSpPr>
        <p:spPr>
          <a:xfrm>
            <a:off x="10207286" y="1917857"/>
            <a:ext cx="316112" cy="246221"/>
          </a:xfrm>
          <a:prstGeom prst="rect">
            <a:avLst/>
          </a:prstGeom>
          <a:noFill/>
        </p:spPr>
        <p:txBody>
          <a:bodyPr wrap="none" rtlCol="0">
            <a:spAutoFit/>
          </a:bodyPr>
          <a:lstStyle/>
          <a:p>
            <a:r>
              <a:rPr lang="en-US" sz="1000" dirty="0">
                <a:solidFill>
                  <a:srgbClr val="FF0000"/>
                </a:solidFill>
              </a:rPr>
              <a:t>29</a:t>
            </a:r>
          </a:p>
        </p:txBody>
      </p:sp>
      <p:sp>
        <p:nvSpPr>
          <p:cNvPr id="528" name="TextBox 527">
            <a:extLst>
              <a:ext uri="{FF2B5EF4-FFF2-40B4-BE49-F238E27FC236}">
                <a16:creationId xmlns:a16="http://schemas.microsoft.com/office/drawing/2014/main" id="{098AFD2A-0937-A44B-B8FD-0790940678A5}"/>
              </a:ext>
            </a:extLst>
          </p:cNvPr>
          <p:cNvSpPr txBox="1"/>
          <p:nvPr/>
        </p:nvSpPr>
        <p:spPr>
          <a:xfrm>
            <a:off x="7706091" y="1246693"/>
            <a:ext cx="316112" cy="246221"/>
          </a:xfrm>
          <a:prstGeom prst="rect">
            <a:avLst/>
          </a:prstGeom>
          <a:noFill/>
        </p:spPr>
        <p:txBody>
          <a:bodyPr wrap="none" rtlCol="0">
            <a:spAutoFit/>
          </a:bodyPr>
          <a:lstStyle/>
          <a:p>
            <a:r>
              <a:rPr lang="en-US" sz="1000" dirty="0">
                <a:solidFill>
                  <a:srgbClr val="FF0000"/>
                </a:solidFill>
              </a:rPr>
              <a:t>34</a:t>
            </a:r>
          </a:p>
        </p:txBody>
      </p:sp>
      <p:sp>
        <p:nvSpPr>
          <p:cNvPr id="529" name="TextBox 528">
            <a:extLst>
              <a:ext uri="{FF2B5EF4-FFF2-40B4-BE49-F238E27FC236}">
                <a16:creationId xmlns:a16="http://schemas.microsoft.com/office/drawing/2014/main" id="{CB33180A-5012-6447-B38D-359A1F60CAE0}"/>
              </a:ext>
            </a:extLst>
          </p:cNvPr>
          <p:cNvSpPr txBox="1"/>
          <p:nvPr/>
        </p:nvSpPr>
        <p:spPr>
          <a:xfrm>
            <a:off x="2796902" y="398212"/>
            <a:ext cx="316112" cy="246221"/>
          </a:xfrm>
          <a:prstGeom prst="rect">
            <a:avLst/>
          </a:prstGeom>
          <a:noFill/>
        </p:spPr>
        <p:txBody>
          <a:bodyPr wrap="none" rtlCol="0">
            <a:spAutoFit/>
          </a:bodyPr>
          <a:lstStyle/>
          <a:p>
            <a:r>
              <a:rPr lang="en-US" sz="1000" dirty="0">
                <a:solidFill>
                  <a:srgbClr val="FF0000"/>
                </a:solidFill>
              </a:rPr>
              <a:t>31</a:t>
            </a:r>
          </a:p>
        </p:txBody>
      </p:sp>
      <p:sp>
        <p:nvSpPr>
          <p:cNvPr id="530" name="TextBox 529">
            <a:extLst>
              <a:ext uri="{FF2B5EF4-FFF2-40B4-BE49-F238E27FC236}">
                <a16:creationId xmlns:a16="http://schemas.microsoft.com/office/drawing/2014/main" id="{795B54E9-E581-B14D-A916-DF65D06F16CB}"/>
              </a:ext>
            </a:extLst>
          </p:cNvPr>
          <p:cNvSpPr txBox="1"/>
          <p:nvPr/>
        </p:nvSpPr>
        <p:spPr>
          <a:xfrm>
            <a:off x="8844831" y="682661"/>
            <a:ext cx="316112" cy="246221"/>
          </a:xfrm>
          <a:prstGeom prst="rect">
            <a:avLst/>
          </a:prstGeom>
          <a:noFill/>
        </p:spPr>
        <p:txBody>
          <a:bodyPr wrap="none" rtlCol="0">
            <a:spAutoFit/>
          </a:bodyPr>
          <a:lstStyle/>
          <a:p>
            <a:r>
              <a:rPr lang="en-US" sz="1000" dirty="0">
                <a:solidFill>
                  <a:srgbClr val="FF0000"/>
                </a:solidFill>
              </a:rPr>
              <a:t>33</a:t>
            </a:r>
          </a:p>
        </p:txBody>
      </p:sp>
      <p:sp>
        <p:nvSpPr>
          <p:cNvPr id="531" name="TextBox 530">
            <a:extLst>
              <a:ext uri="{FF2B5EF4-FFF2-40B4-BE49-F238E27FC236}">
                <a16:creationId xmlns:a16="http://schemas.microsoft.com/office/drawing/2014/main" id="{61D9CABE-1E88-164D-9D07-CDBDF042F183}"/>
              </a:ext>
            </a:extLst>
          </p:cNvPr>
          <p:cNvSpPr txBox="1"/>
          <p:nvPr/>
        </p:nvSpPr>
        <p:spPr>
          <a:xfrm>
            <a:off x="1877918" y="1728757"/>
            <a:ext cx="316112" cy="246221"/>
          </a:xfrm>
          <a:prstGeom prst="rect">
            <a:avLst/>
          </a:prstGeom>
          <a:noFill/>
        </p:spPr>
        <p:txBody>
          <a:bodyPr wrap="none" rtlCol="0">
            <a:spAutoFit/>
          </a:bodyPr>
          <a:lstStyle/>
          <a:p>
            <a:r>
              <a:rPr lang="en-US" sz="1000" dirty="0">
                <a:solidFill>
                  <a:srgbClr val="FF0000"/>
                </a:solidFill>
              </a:rPr>
              <a:t>32</a:t>
            </a:r>
          </a:p>
        </p:txBody>
      </p:sp>
      <p:sp>
        <p:nvSpPr>
          <p:cNvPr id="532" name="TextBox 531">
            <a:extLst>
              <a:ext uri="{FF2B5EF4-FFF2-40B4-BE49-F238E27FC236}">
                <a16:creationId xmlns:a16="http://schemas.microsoft.com/office/drawing/2014/main" id="{B30775CD-5051-1446-9F17-76B8E6EF4A2D}"/>
              </a:ext>
            </a:extLst>
          </p:cNvPr>
          <p:cNvSpPr txBox="1"/>
          <p:nvPr/>
        </p:nvSpPr>
        <p:spPr>
          <a:xfrm>
            <a:off x="1535324" y="2049328"/>
            <a:ext cx="316112" cy="246221"/>
          </a:xfrm>
          <a:prstGeom prst="rect">
            <a:avLst/>
          </a:prstGeom>
          <a:noFill/>
        </p:spPr>
        <p:txBody>
          <a:bodyPr wrap="none" rtlCol="0">
            <a:spAutoFit/>
          </a:bodyPr>
          <a:lstStyle/>
          <a:p>
            <a:r>
              <a:rPr lang="en-US" sz="1000" dirty="0">
                <a:solidFill>
                  <a:srgbClr val="FF0000"/>
                </a:solidFill>
              </a:rPr>
              <a:t>30</a:t>
            </a:r>
          </a:p>
        </p:txBody>
      </p:sp>
      <p:sp>
        <p:nvSpPr>
          <p:cNvPr id="533" name="TextBox 532">
            <a:extLst>
              <a:ext uri="{FF2B5EF4-FFF2-40B4-BE49-F238E27FC236}">
                <a16:creationId xmlns:a16="http://schemas.microsoft.com/office/drawing/2014/main" id="{8633AD41-2222-6843-BC4D-3A75AB145047}"/>
              </a:ext>
            </a:extLst>
          </p:cNvPr>
          <p:cNvSpPr txBox="1"/>
          <p:nvPr/>
        </p:nvSpPr>
        <p:spPr>
          <a:xfrm>
            <a:off x="8653361" y="3805338"/>
            <a:ext cx="316112" cy="246221"/>
          </a:xfrm>
          <a:prstGeom prst="rect">
            <a:avLst/>
          </a:prstGeom>
          <a:noFill/>
        </p:spPr>
        <p:txBody>
          <a:bodyPr wrap="none" rtlCol="0">
            <a:spAutoFit/>
          </a:bodyPr>
          <a:lstStyle/>
          <a:p>
            <a:r>
              <a:rPr lang="en-US" sz="1000" dirty="0">
                <a:solidFill>
                  <a:srgbClr val="FF0000"/>
                </a:solidFill>
              </a:rPr>
              <a:t>35</a:t>
            </a:r>
          </a:p>
        </p:txBody>
      </p:sp>
      <p:sp>
        <p:nvSpPr>
          <p:cNvPr id="534" name="TextBox 533">
            <a:extLst>
              <a:ext uri="{FF2B5EF4-FFF2-40B4-BE49-F238E27FC236}">
                <a16:creationId xmlns:a16="http://schemas.microsoft.com/office/drawing/2014/main" id="{1AF74851-2477-9748-8526-A6F7764048C7}"/>
              </a:ext>
            </a:extLst>
          </p:cNvPr>
          <p:cNvSpPr txBox="1"/>
          <p:nvPr/>
        </p:nvSpPr>
        <p:spPr>
          <a:xfrm>
            <a:off x="1698756" y="2491507"/>
            <a:ext cx="316112" cy="246221"/>
          </a:xfrm>
          <a:prstGeom prst="rect">
            <a:avLst/>
          </a:prstGeom>
          <a:noFill/>
        </p:spPr>
        <p:txBody>
          <a:bodyPr wrap="none" rtlCol="0">
            <a:spAutoFit/>
          </a:bodyPr>
          <a:lstStyle/>
          <a:p>
            <a:r>
              <a:rPr lang="en-US" sz="1000" dirty="0">
                <a:solidFill>
                  <a:srgbClr val="FF0000"/>
                </a:solidFill>
              </a:rPr>
              <a:t>36</a:t>
            </a:r>
          </a:p>
        </p:txBody>
      </p:sp>
      <p:sp>
        <p:nvSpPr>
          <p:cNvPr id="536" name="TextBox 535">
            <a:extLst>
              <a:ext uri="{FF2B5EF4-FFF2-40B4-BE49-F238E27FC236}">
                <a16:creationId xmlns:a16="http://schemas.microsoft.com/office/drawing/2014/main" id="{577F23FF-9942-D442-B38B-EE7CBC404C18}"/>
              </a:ext>
            </a:extLst>
          </p:cNvPr>
          <p:cNvSpPr txBox="1"/>
          <p:nvPr/>
        </p:nvSpPr>
        <p:spPr>
          <a:xfrm>
            <a:off x="7311382" y="4762796"/>
            <a:ext cx="316112" cy="246221"/>
          </a:xfrm>
          <a:prstGeom prst="rect">
            <a:avLst/>
          </a:prstGeom>
          <a:noFill/>
        </p:spPr>
        <p:txBody>
          <a:bodyPr wrap="none" rtlCol="0">
            <a:spAutoFit/>
          </a:bodyPr>
          <a:lstStyle/>
          <a:p>
            <a:r>
              <a:rPr lang="en-US" sz="1000" dirty="0">
                <a:solidFill>
                  <a:srgbClr val="FF0000"/>
                </a:solidFill>
              </a:rPr>
              <a:t>38</a:t>
            </a:r>
          </a:p>
        </p:txBody>
      </p:sp>
      <p:sp>
        <p:nvSpPr>
          <p:cNvPr id="537" name="TextBox 536">
            <a:extLst>
              <a:ext uri="{FF2B5EF4-FFF2-40B4-BE49-F238E27FC236}">
                <a16:creationId xmlns:a16="http://schemas.microsoft.com/office/drawing/2014/main" id="{D9F1BB9C-ECBA-EA4C-904B-D637081BB159}"/>
              </a:ext>
            </a:extLst>
          </p:cNvPr>
          <p:cNvSpPr txBox="1"/>
          <p:nvPr/>
        </p:nvSpPr>
        <p:spPr>
          <a:xfrm>
            <a:off x="2339482" y="4004967"/>
            <a:ext cx="316112" cy="246221"/>
          </a:xfrm>
          <a:prstGeom prst="rect">
            <a:avLst/>
          </a:prstGeom>
          <a:noFill/>
        </p:spPr>
        <p:txBody>
          <a:bodyPr wrap="none" rtlCol="0">
            <a:spAutoFit/>
          </a:bodyPr>
          <a:lstStyle/>
          <a:p>
            <a:r>
              <a:rPr lang="en-US" sz="1000" dirty="0">
                <a:solidFill>
                  <a:srgbClr val="FF0000"/>
                </a:solidFill>
              </a:rPr>
              <a:t>39</a:t>
            </a:r>
          </a:p>
        </p:txBody>
      </p:sp>
      <p:sp>
        <p:nvSpPr>
          <p:cNvPr id="538" name="TextBox 537">
            <a:extLst>
              <a:ext uri="{FF2B5EF4-FFF2-40B4-BE49-F238E27FC236}">
                <a16:creationId xmlns:a16="http://schemas.microsoft.com/office/drawing/2014/main" id="{4E4E42C1-5E1E-504C-93B6-C3BF36F8EF76}"/>
              </a:ext>
            </a:extLst>
          </p:cNvPr>
          <p:cNvSpPr txBox="1"/>
          <p:nvPr/>
        </p:nvSpPr>
        <p:spPr>
          <a:xfrm>
            <a:off x="4850298" y="848107"/>
            <a:ext cx="316112" cy="246221"/>
          </a:xfrm>
          <a:prstGeom prst="rect">
            <a:avLst/>
          </a:prstGeom>
          <a:noFill/>
        </p:spPr>
        <p:txBody>
          <a:bodyPr wrap="none" rtlCol="0">
            <a:spAutoFit/>
          </a:bodyPr>
          <a:lstStyle/>
          <a:p>
            <a:r>
              <a:rPr lang="en-US" sz="1000" dirty="0">
                <a:solidFill>
                  <a:srgbClr val="FF0000"/>
                </a:solidFill>
              </a:rPr>
              <a:t>40</a:t>
            </a:r>
          </a:p>
        </p:txBody>
      </p:sp>
      <p:sp>
        <p:nvSpPr>
          <p:cNvPr id="539" name="TextBox 538">
            <a:extLst>
              <a:ext uri="{FF2B5EF4-FFF2-40B4-BE49-F238E27FC236}">
                <a16:creationId xmlns:a16="http://schemas.microsoft.com/office/drawing/2014/main" id="{3CA420D3-BE0E-A340-9816-5E96A4882619}"/>
              </a:ext>
            </a:extLst>
          </p:cNvPr>
          <p:cNvSpPr txBox="1"/>
          <p:nvPr/>
        </p:nvSpPr>
        <p:spPr>
          <a:xfrm>
            <a:off x="8666171" y="4556204"/>
            <a:ext cx="316112" cy="246221"/>
          </a:xfrm>
          <a:prstGeom prst="rect">
            <a:avLst/>
          </a:prstGeom>
          <a:noFill/>
        </p:spPr>
        <p:txBody>
          <a:bodyPr wrap="none" rtlCol="0">
            <a:spAutoFit/>
          </a:bodyPr>
          <a:lstStyle/>
          <a:p>
            <a:r>
              <a:rPr lang="en-US" sz="1000" dirty="0">
                <a:solidFill>
                  <a:srgbClr val="FF0000"/>
                </a:solidFill>
              </a:rPr>
              <a:t>41</a:t>
            </a:r>
          </a:p>
        </p:txBody>
      </p:sp>
      <p:sp>
        <p:nvSpPr>
          <p:cNvPr id="540" name="TextBox 539">
            <a:extLst>
              <a:ext uri="{FF2B5EF4-FFF2-40B4-BE49-F238E27FC236}">
                <a16:creationId xmlns:a16="http://schemas.microsoft.com/office/drawing/2014/main" id="{AC74ED06-7E59-7241-825F-EDB5B10D4BC9}"/>
              </a:ext>
            </a:extLst>
          </p:cNvPr>
          <p:cNvSpPr txBox="1"/>
          <p:nvPr/>
        </p:nvSpPr>
        <p:spPr>
          <a:xfrm>
            <a:off x="6855089" y="1104113"/>
            <a:ext cx="316112" cy="246221"/>
          </a:xfrm>
          <a:prstGeom prst="rect">
            <a:avLst/>
          </a:prstGeom>
          <a:noFill/>
        </p:spPr>
        <p:txBody>
          <a:bodyPr wrap="none" rtlCol="0">
            <a:spAutoFit/>
          </a:bodyPr>
          <a:lstStyle/>
          <a:p>
            <a:r>
              <a:rPr lang="en-US" sz="1000" dirty="0">
                <a:solidFill>
                  <a:srgbClr val="FF0000"/>
                </a:solidFill>
              </a:rPr>
              <a:t>42</a:t>
            </a:r>
          </a:p>
        </p:txBody>
      </p:sp>
      <p:sp>
        <p:nvSpPr>
          <p:cNvPr id="541" name="TextBox 540">
            <a:extLst>
              <a:ext uri="{FF2B5EF4-FFF2-40B4-BE49-F238E27FC236}">
                <a16:creationId xmlns:a16="http://schemas.microsoft.com/office/drawing/2014/main" id="{B483DB86-6D85-904B-8B50-C59F0F43EB75}"/>
              </a:ext>
            </a:extLst>
          </p:cNvPr>
          <p:cNvSpPr txBox="1"/>
          <p:nvPr/>
        </p:nvSpPr>
        <p:spPr>
          <a:xfrm>
            <a:off x="1462032" y="2893011"/>
            <a:ext cx="316112" cy="246221"/>
          </a:xfrm>
          <a:prstGeom prst="rect">
            <a:avLst/>
          </a:prstGeom>
          <a:noFill/>
        </p:spPr>
        <p:txBody>
          <a:bodyPr wrap="none" rtlCol="0">
            <a:spAutoFit/>
          </a:bodyPr>
          <a:lstStyle/>
          <a:p>
            <a:r>
              <a:rPr lang="en-US" sz="1000" dirty="0">
                <a:solidFill>
                  <a:srgbClr val="FF0000"/>
                </a:solidFill>
              </a:rPr>
              <a:t>43</a:t>
            </a:r>
          </a:p>
        </p:txBody>
      </p:sp>
      <p:sp>
        <p:nvSpPr>
          <p:cNvPr id="542" name="TextBox 541">
            <a:extLst>
              <a:ext uri="{FF2B5EF4-FFF2-40B4-BE49-F238E27FC236}">
                <a16:creationId xmlns:a16="http://schemas.microsoft.com/office/drawing/2014/main" id="{E9CCA743-B905-954F-AF53-D73DF5CA9002}"/>
              </a:ext>
            </a:extLst>
          </p:cNvPr>
          <p:cNvSpPr txBox="1"/>
          <p:nvPr/>
        </p:nvSpPr>
        <p:spPr>
          <a:xfrm>
            <a:off x="8422502" y="4092023"/>
            <a:ext cx="316112" cy="246221"/>
          </a:xfrm>
          <a:prstGeom prst="rect">
            <a:avLst/>
          </a:prstGeom>
          <a:noFill/>
        </p:spPr>
        <p:txBody>
          <a:bodyPr wrap="none" rtlCol="0">
            <a:spAutoFit/>
          </a:bodyPr>
          <a:lstStyle/>
          <a:p>
            <a:r>
              <a:rPr lang="en-US" sz="1000" dirty="0">
                <a:solidFill>
                  <a:srgbClr val="FF0000"/>
                </a:solidFill>
              </a:rPr>
              <a:t>44</a:t>
            </a:r>
          </a:p>
        </p:txBody>
      </p:sp>
      <p:sp>
        <p:nvSpPr>
          <p:cNvPr id="543" name="TextBox 542">
            <a:extLst>
              <a:ext uri="{FF2B5EF4-FFF2-40B4-BE49-F238E27FC236}">
                <a16:creationId xmlns:a16="http://schemas.microsoft.com/office/drawing/2014/main" id="{8B05058D-7405-A949-B100-4EFAF3727064}"/>
              </a:ext>
            </a:extLst>
          </p:cNvPr>
          <p:cNvSpPr txBox="1"/>
          <p:nvPr/>
        </p:nvSpPr>
        <p:spPr>
          <a:xfrm>
            <a:off x="8177212" y="1450526"/>
            <a:ext cx="316112" cy="246221"/>
          </a:xfrm>
          <a:prstGeom prst="rect">
            <a:avLst/>
          </a:prstGeom>
          <a:noFill/>
        </p:spPr>
        <p:txBody>
          <a:bodyPr wrap="none" rtlCol="0">
            <a:spAutoFit/>
          </a:bodyPr>
          <a:lstStyle/>
          <a:p>
            <a:r>
              <a:rPr lang="en-US" sz="1000" dirty="0">
                <a:solidFill>
                  <a:srgbClr val="FF0000"/>
                </a:solidFill>
              </a:rPr>
              <a:t>45</a:t>
            </a:r>
          </a:p>
        </p:txBody>
      </p:sp>
      <p:sp>
        <p:nvSpPr>
          <p:cNvPr id="544" name="TextBox 543">
            <a:extLst>
              <a:ext uri="{FF2B5EF4-FFF2-40B4-BE49-F238E27FC236}">
                <a16:creationId xmlns:a16="http://schemas.microsoft.com/office/drawing/2014/main" id="{15F646D5-AC71-C946-98AA-9E53FE13795F}"/>
              </a:ext>
            </a:extLst>
          </p:cNvPr>
          <p:cNvSpPr txBox="1"/>
          <p:nvPr/>
        </p:nvSpPr>
        <p:spPr>
          <a:xfrm>
            <a:off x="7132758" y="815993"/>
            <a:ext cx="316112" cy="246221"/>
          </a:xfrm>
          <a:prstGeom prst="rect">
            <a:avLst/>
          </a:prstGeom>
          <a:noFill/>
        </p:spPr>
        <p:txBody>
          <a:bodyPr wrap="none" rtlCol="0">
            <a:spAutoFit/>
          </a:bodyPr>
          <a:lstStyle/>
          <a:p>
            <a:r>
              <a:rPr lang="en-US" sz="1000" dirty="0">
                <a:solidFill>
                  <a:srgbClr val="FF0000"/>
                </a:solidFill>
              </a:rPr>
              <a:t>46</a:t>
            </a:r>
          </a:p>
        </p:txBody>
      </p:sp>
      <p:sp>
        <p:nvSpPr>
          <p:cNvPr id="545" name="TextBox 544">
            <a:extLst>
              <a:ext uri="{FF2B5EF4-FFF2-40B4-BE49-F238E27FC236}">
                <a16:creationId xmlns:a16="http://schemas.microsoft.com/office/drawing/2014/main" id="{A6B0DC73-08E6-3F47-9D86-0B30CCF4DB75}"/>
              </a:ext>
            </a:extLst>
          </p:cNvPr>
          <p:cNvSpPr txBox="1"/>
          <p:nvPr/>
        </p:nvSpPr>
        <p:spPr>
          <a:xfrm>
            <a:off x="10246434" y="6047452"/>
            <a:ext cx="316112" cy="246221"/>
          </a:xfrm>
          <a:prstGeom prst="rect">
            <a:avLst/>
          </a:prstGeom>
          <a:noFill/>
        </p:spPr>
        <p:txBody>
          <a:bodyPr wrap="none" rtlCol="0">
            <a:spAutoFit/>
          </a:bodyPr>
          <a:lstStyle/>
          <a:p>
            <a:r>
              <a:rPr lang="en-US" sz="1000" dirty="0">
                <a:solidFill>
                  <a:srgbClr val="FF0000"/>
                </a:solidFill>
              </a:rPr>
              <a:t>47</a:t>
            </a:r>
          </a:p>
        </p:txBody>
      </p:sp>
      <p:sp>
        <p:nvSpPr>
          <p:cNvPr id="546" name="TextBox 545">
            <a:extLst>
              <a:ext uri="{FF2B5EF4-FFF2-40B4-BE49-F238E27FC236}">
                <a16:creationId xmlns:a16="http://schemas.microsoft.com/office/drawing/2014/main" id="{FAC3FB24-7629-BC44-8184-91CFB2C5544C}"/>
              </a:ext>
            </a:extLst>
          </p:cNvPr>
          <p:cNvSpPr txBox="1"/>
          <p:nvPr/>
        </p:nvSpPr>
        <p:spPr>
          <a:xfrm>
            <a:off x="9925981" y="1330922"/>
            <a:ext cx="316112" cy="246221"/>
          </a:xfrm>
          <a:prstGeom prst="rect">
            <a:avLst/>
          </a:prstGeom>
          <a:noFill/>
        </p:spPr>
        <p:txBody>
          <a:bodyPr wrap="none" rtlCol="0">
            <a:spAutoFit/>
          </a:bodyPr>
          <a:lstStyle/>
          <a:p>
            <a:r>
              <a:rPr lang="en-US" sz="1000" dirty="0">
                <a:solidFill>
                  <a:srgbClr val="FF0000"/>
                </a:solidFill>
              </a:rPr>
              <a:t>48</a:t>
            </a:r>
          </a:p>
        </p:txBody>
      </p:sp>
      <p:sp>
        <p:nvSpPr>
          <p:cNvPr id="547" name="TextBox 546">
            <a:extLst>
              <a:ext uri="{FF2B5EF4-FFF2-40B4-BE49-F238E27FC236}">
                <a16:creationId xmlns:a16="http://schemas.microsoft.com/office/drawing/2014/main" id="{7C5CFC1F-7606-3E44-AC6F-B3F898434A30}"/>
              </a:ext>
            </a:extLst>
          </p:cNvPr>
          <p:cNvSpPr txBox="1"/>
          <p:nvPr/>
        </p:nvSpPr>
        <p:spPr>
          <a:xfrm>
            <a:off x="9790027" y="774700"/>
            <a:ext cx="316112" cy="246221"/>
          </a:xfrm>
          <a:prstGeom prst="rect">
            <a:avLst/>
          </a:prstGeom>
          <a:noFill/>
        </p:spPr>
        <p:txBody>
          <a:bodyPr wrap="none" rtlCol="0">
            <a:spAutoFit/>
          </a:bodyPr>
          <a:lstStyle/>
          <a:p>
            <a:r>
              <a:rPr lang="en-US" sz="1000" dirty="0">
                <a:solidFill>
                  <a:srgbClr val="FF0000"/>
                </a:solidFill>
              </a:rPr>
              <a:t>49</a:t>
            </a:r>
          </a:p>
        </p:txBody>
      </p:sp>
      <p:sp>
        <p:nvSpPr>
          <p:cNvPr id="548" name="TextBox 547">
            <a:extLst>
              <a:ext uri="{FF2B5EF4-FFF2-40B4-BE49-F238E27FC236}">
                <a16:creationId xmlns:a16="http://schemas.microsoft.com/office/drawing/2014/main" id="{07989DF6-8E47-2749-A18F-A6BFC461661F}"/>
              </a:ext>
            </a:extLst>
          </p:cNvPr>
          <p:cNvSpPr txBox="1"/>
          <p:nvPr/>
        </p:nvSpPr>
        <p:spPr>
          <a:xfrm>
            <a:off x="9407165" y="807074"/>
            <a:ext cx="316112" cy="246221"/>
          </a:xfrm>
          <a:prstGeom prst="rect">
            <a:avLst/>
          </a:prstGeom>
          <a:noFill/>
        </p:spPr>
        <p:txBody>
          <a:bodyPr wrap="none" rtlCol="0">
            <a:spAutoFit/>
          </a:bodyPr>
          <a:lstStyle/>
          <a:p>
            <a:r>
              <a:rPr lang="en-US" sz="1000" dirty="0">
                <a:solidFill>
                  <a:srgbClr val="FF0000"/>
                </a:solidFill>
              </a:rPr>
              <a:t>50</a:t>
            </a:r>
          </a:p>
        </p:txBody>
      </p:sp>
      <p:sp>
        <p:nvSpPr>
          <p:cNvPr id="549" name="TextBox 548">
            <a:extLst>
              <a:ext uri="{FF2B5EF4-FFF2-40B4-BE49-F238E27FC236}">
                <a16:creationId xmlns:a16="http://schemas.microsoft.com/office/drawing/2014/main" id="{9C6F3043-A115-AA44-BE3C-A62E9D2C428B}"/>
              </a:ext>
            </a:extLst>
          </p:cNvPr>
          <p:cNvSpPr txBox="1"/>
          <p:nvPr/>
        </p:nvSpPr>
        <p:spPr>
          <a:xfrm>
            <a:off x="10334236" y="2330365"/>
            <a:ext cx="316112" cy="246221"/>
          </a:xfrm>
          <a:prstGeom prst="rect">
            <a:avLst/>
          </a:prstGeom>
          <a:noFill/>
        </p:spPr>
        <p:txBody>
          <a:bodyPr wrap="none" rtlCol="0">
            <a:spAutoFit/>
          </a:bodyPr>
          <a:lstStyle/>
          <a:p>
            <a:r>
              <a:rPr lang="en-US" sz="1000" dirty="0">
                <a:solidFill>
                  <a:srgbClr val="FF0000"/>
                </a:solidFill>
              </a:rPr>
              <a:t>51</a:t>
            </a:r>
          </a:p>
        </p:txBody>
      </p:sp>
      <p:pic>
        <p:nvPicPr>
          <p:cNvPr id="8" name="Picture 7" descr="A picture containing person, outdoor, red&#10;&#10;Description automatically generated">
            <a:extLst>
              <a:ext uri="{FF2B5EF4-FFF2-40B4-BE49-F238E27FC236}">
                <a16:creationId xmlns:a16="http://schemas.microsoft.com/office/drawing/2014/main" id="{84660836-009E-5844-864C-E8653D6848F8}"/>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290351" y="555778"/>
            <a:ext cx="302260" cy="226695"/>
          </a:xfrm>
          <a:prstGeom prst="rect">
            <a:avLst/>
          </a:prstGeom>
          <a:ln w="38100">
            <a:solidFill>
              <a:schemeClr val="accent4"/>
            </a:solidFill>
          </a:ln>
        </p:spPr>
      </p:pic>
      <p:pic>
        <p:nvPicPr>
          <p:cNvPr id="1026" name="Picture 2">
            <a:extLst>
              <a:ext uri="{FF2B5EF4-FFF2-40B4-BE49-F238E27FC236}">
                <a16:creationId xmlns:a16="http://schemas.microsoft.com/office/drawing/2014/main" id="{D318E5FA-3A92-744E-844F-A307C56DB2DD}"/>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9493741" y="949839"/>
            <a:ext cx="234825" cy="353203"/>
          </a:xfrm>
          <a:prstGeom prst="rect">
            <a:avLst/>
          </a:prstGeom>
          <a:noFill/>
          <a:ln w="38100">
            <a:solidFill>
              <a:srgbClr val="398016"/>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EF9740E-9994-9848-BB10-E7BE4E275276}"/>
              </a:ext>
            </a:extLst>
          </p:cNvPr>
          <p:cNvSpPr txBox="1"/>
          <p:nvPr/>
        </p:nvSpPr>
        <p:spPr>
          <a:xfrm>
            <a:off x="9200955" y="410108"/>
            <a:ext cx="316112" cy="246221"/>
          </a:xfrm>
          <a:prstGeom prst="rect">
            <a:avLst/>
          </a:prstGeom>
          <a:noFill/>
        </p:spPr>
        <p:txBody>
          <a:bodyPr wrap="none" rtlCol="0">
            <a:spAutoFit/>
          </a:bodyPr>
          <a:lstStyle/>
          <a:p>
            <a:r>
              <a:rPr lang="en-US" sz="1000" dirty="0">
                <a:solidFill>
                  <a:srgbClr val="FF0000"/>
                </a:solidFill>
              </a:rPr>
              <a:t>37</a:t>
            </a:r>
          </a:p>
        </p:txBody>
      </p:sp>
      <p:pic>
        <p:nvPicPr>
          <p:cNvPr id="4" name="Picture 3"/>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539556" y="6084111"/>
            <a:ext cx="2268701" cy="676812"/>
          </a:xfrm>
          <a:prstGeom prst="rect">
            <a:avLst/>
          </a:prstGeom>
        </p:spPr>
      </p:pic>
    </p:spTree>
    <p:extLst>
      <p:ext uri="{BB962C8B-B14F-4D97-AF65-F5344CB8AC3E}">
        <p14:creationId xmlns:p14="http://schemas.microsoft.com/office/powerpoint/2010/main" val="279293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FB62599D-BD2F-EF45-B31F-97AF5F4FC5D5}"/>
              </a:ext>
            </a:extLst>
          </p:cNvPr>
          <p:cNvSpPr>
            <a:spLocks noGrp="1"/>
          </p:cNvSpPr>
          <p:nvPr>
            <p:ph type="title"/>
          </p:nvPr>
        </p:nvSpPr>
        <p:spPr>
          <a:xfrm>
            <a:off x="0" y="0"/>
            <a:ext cx="12192000" cy="936171"/>
          </a:xfrm>
          <a:solidFill>
            <a:srgbClr val="003366"/>
          </a:solidFill>
        </p:spPr>
        <p:txBody>
          <a:bodyPr>
            <a:noAutofit/>
          </a:bodyPr>
          <a:lstStyle/>
          <a:p>
            <a:pPr algn="ctr"/>
            <a:r>
              <a:rPr lang="en-US" sz="3400" b="1" dirty="0">
                <a:solidFill>
                  <a:schemeClr val="bg1"/>
                </a:solidFill>
                <a:effectLst>
                  <a:outerShdw blurRad="38100" dist="38100" dir="2700000" algn="tl">
                    <a:srgbClr val="000000">
                      <a:alpha val="43137"/>
                    </a:srgbClr>
                  </a:outerShdw>
                </a:effectLst>
              </a:rPr>
              <a:t>Examples of what you said you plan to do after the training…</a:t>
            </a:r>
          </a:p>
        </p:txBody>
      </p:sp>
      <p:sp>
        <p:nvSpPr>
          <p:cNvPr id="3" name="Content Placeholder 2">
            <a:extLst>
              <a:ext uri="{FF2B5EF4-FFF2-40B4-BE49-F238E27FC236}">
                <a16:creationId xmlns:a16="http://schemas.microsoft.com/office/drawing/2014/main" id="{A6C09CD5-F20D-0D43-9554-F61880CDABB8}"/>
              </a:ext>
            </a:extLst>
          </p:cNvPr>
          <p:cNvSpPr>
            <a:spLocks noGrp="1"/>
          </p:cNvSpPr>
          <p:nvPr>
            <p:ph idx="1"/>
          </p:nvPr>
        </p:nvSpPr>
        <p:spPr>
          <a:xfrm>
            <a:off x="208722" y="936171"/>
            <a:ext cx="11827565" cy="5723046"/>
          </a:xfrm>
        </p:spPr>
        <p:txBody>
          <a:bodyPr>
            <a:normAutofit fontScale="85000" lnSpcReduction="10000"/>
          </a:bodyPr>
          <a:lstStyle/>
          <a:p>
            <a:pPr>
              <a:lnSpc>
                <a:spcPct val="120000"/>
              </a:lnSpc>
            </a:pPr>
            <a:r>
              <a:rPr lang="en-US" dirty="0"/>
              <a:t>Integrate case-based workshops in addiction medicine into curriculum for interns</a:t>
            </a:r>
          </a:p>
          <a:p>
            <a:pPr>
              <a:lnSpc>
                <a:spcPct val="120000"/>
              </a:lnSpc>
            </a:pPr>
            <a:r>
              <a:rPr lang="en-US" dirty="0"/>
              <a:t>Create a new addiction medicine rotation at specialized clinical sites </a:t>
            </a:r>
          </a:p>
          <a:p>
            <a:pPr>
              <a:lnSpc>
                <a:spcPct val="120000"/>
              </a:lnSpc>
            </a:pPr>
            <a:r>
              <a:rPr lang="en-US" dirty="0"/>
              <a:t>Dedicate a single hour-long lecture each month to teaching addiction medicine topics for a longitudinal learning immersion experience</a:t>
            </a:r>
          </a:p>
          <a:p>
            <a:pPr>
              <a:lnSpc>
                <a:spcPct val="120000"/>
              </a:lnSpc>
            </a:pPr>
            <a:r>
              <a:rPr lang="en-US" dirty="0"/>
              <a:t>Implement monthly addictions and social medicine rounds </a:t>
            </a:r>
          </a:p>
          <a:p>
            <a:pPr>
              <a:lnSpc>
                <a:spcPct val="120000"/>
              </a:lnSpc>
            </a:pPr>
            <a:r>
              <a:rPr lang="en-US" dirty="0"/>
              <a:t>Teach residents to start pharmacotherapy and link patients to services</a:t>
            </a:r>
          </a:p>
          <a:p>
            <a:pPr>
              <a:lnSpc>
                <a:spcPct val="120000"/>
              </a:lnSpc>
            </a:pPr>
            <a:r>
              <a:rPr lang="en-US" dirty="0"/>
              <a:t>Develop a formal addiction medicine curriculum that complements their clinical exposure</a:t>
            </a:r>
          </a:p>
          <a:p>
            <a:pPr>
              <a:lnSpc>
                <a:spcPct val="120000"/>
              </a:lnSpc>
            </a:pPr>
            <a:r>
              <a:rPr lang="en-US" dirty="0"/>
              <a:t>Broadening the reach of addiction medicine tools to patients in low-resource communities </a:t>
            </a:r>
          </a:p>
          <a:p>
            <a:pPr>
              <a:lnSpc>
                <a:spcPct val="120000"/>
              </a:lnSpc>
            </a:pPr>
            <a:r>
              <a:rPr lang="en-US" dirty="0"/>
              <a:t>Incorporate OUD treatment into the usual care of our continuity clinic patients</a:t>
            </a:r>
          </a:p>
          <a:p>
            <a:pPr>
              <a:lnSpc>
                <a:spcPct val="120000"/>
              </a:lnSpc>
            </a:pPr>
            <a:r>
              <a:rPr lang="en-US" dirty="0"/>
              <a:t>Destigmatizing addiction medicine care and education</a:t>
            </a:r>
          </a:p>
          <a:p>
            <a:pPr>
              <a:lnSpc>
                <a:spcPct val="120000"/>
              </a:lnSpc>
            </a:pPr>
            <a:r>
              <a:rPr lang="en-US" dirty="0"/>
              <a:t>Integrate substance use science into early foundation as a clinician-investigator</a:t>
            </a:r>
          </a:p>
          <a:p>
            <a:pPr>
              <a:lnSpc>
                <a:spcPct val="120000"/>
              </a:lnSpc>
              <a:spcBef>
                <a:spcPts val="1200"/>
              </a:spcBef>
            </a:pPr>
            <a:endParaRPr lang="en-US" dirty="0"/>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7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8364D26A-E3F6-474E-AED4-1381EC15A93B}"/>
              </a:ext>
            </a:extLst>
          </p:cNvPr>
          <p:cNvSpPr>
            <a:spLocks noGrp="1"/>
          </p:cNvSpPr>
          <p:nvPr>
            <p:ph type="title"/>
          </p:nvPr>
        </p:nvSpPr>
        <p:spPr>
          <a:xfrm>
            <a:off x="0" y="1"/>
            <a:ext cx="12192000" cy="1006323"/>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Program Highlights</a:t>
            </a:r>
          </a:p>
        </p:txBody>
      </p:sp>
      <p:sp>
        <p:nvSpPr>
          <p:cNvPr id="3" name="Content Placeholder 2">
            <a:extLst>
              <a:ext uri="{FF2B5EF4-FFF2-40B4-BE49-F238E27FC236}">
                <a16:creationId xmlns:a16="http://schemas.microsoft.com/office/drawing/2014/main" id="{221CC946-6544-944C-94DD-5DFD26C06F39}"/>
              </a:ext>
            </a:extLst>
          </p:cNvPr>
          <p:cNvSpPr>
            <a:spLocks noGrp="1"/>
          </p:cNvSpPr>
          <p:nvPr>
            <p:ph idx="1"/>
          </p:nvPr>
        </p:nvSpPr>
        <p:spPr>
          <a:xfrm>
            <a:off x="280416" y="1142673"/>
            <a:ext cx="11666419" cy="5307822"/>
          </a:xfrm>
        </p:spPr>
        <p:txBody>
          <a:bodyPr>
            <a:normAutofit fontScale="92500" lnSpcReduction="20000"/>
          </a:bodyPr>
          <a:lstStyle/>
          <a:p>
            <a:pPr>
              <a:lnSpc>
                <a:spcPct val="120000"/>
              </a:lnSpc>
              <a:spcBef>
                <a:spcPts val="1200"/>
              </a:spcBef>
            </a:pPr>
            <a:r>
              <a:rPr lang="en-US" b="1" dirty="0"/>
              <a:t>Large group </a:t>
            </a:r>
            <a:r>
              <a:rPr lang="en-US" dirty="0"/>
              <a:t>sessions (core content)</a:t>
            </a:r>
          </a:p>
          <a:p>
            <a:pPr>
              <a:lnSpc>
                <a:spcPct val="120000"/>
              </a:lnSpc>
              <a:spcBef>
                <a:spcPts val="1200"/>
              </a:spcBef>
            </a:pPr>
            <a:r>
              <a:rPr lang="en-US" b="1" dirty="0"/>
              <a:t>Small group </a:t>
            </a:r>
            <a:r>
              <a:rPr lang="en-US" dirty="0"/>
              <a:t>sessions</a:t>
            </a:r>
          </a:p>
          <a:p>
            <a:pPr lvl="1">
              <a:lnSpc>
                <a:spcPct val="120000"/>
              </a:lnSpc>
              <a:spcBef>
                <a:spcPts val="600"/>
              </a:spcBef>
            </a:pPr>
            <a:r>
              <a:rPr lang="en-US" b="1" dirty="0"/>
              <a:t>CRIT: </a:t>
            </a:r>
            <a:r>
              <a:rPr lang="en-US" dirty="0"/>
              <a:t>skills practice sessions, case discussions, </a:t>
            </a:r>
            <a:r>
              <a:rPr lang="en-US" b="1" dirty="0"/>
              <a:t>Substance Use Teaching Project (SUTP)</a:t>
            </a:r>
            <a:r>
              <a:rPr lang="en-US" dirty="0"/>
              <a:t> mentoring </a:t>
            </a:r>
          </a:p>
          <a:p>
            <a:pPr lvl="1">
              <a:lnSpc>
                <a:spcPct val="120000"/>
              </a:lnSpc>
              <a:spcBef>
                <a:spcPts val="600"/>
              </a:spcBef>
            </a:pPr>
            <a:r>
              <a:rPr lang="en-US" b="1" dirty="0"/>
              <a:t>CFS: </a:t>
            </a:r>
            <a:r>
              <a:rPr lang="en-US" dirty="0"/>
              <a:t>skills practice sessions, case discussions, </a:t>
            </a:r>
            <a:r>
              <a:rPr lang="en-US" b="1" dirty="0"/>
              <a:t>Addiction Medicine Enhancement Project (AMEP)</a:t>
            </a:r>
            <a:r>
              <a:rPr lang="en-US" dirty="0"/>
              <a:t> mentoring</a:t>
            </a:r>
          </a:p>
          <a:p>
            <a:pPr lvl="1">
              <a:lnSpc>
                <a:spcPct val="120000"/>
              </a:lnSpc>
              <a:spcBef>
                <a:spcPts val="600"/>
              </a:spcBef>
            </a:pPr>
            <a:r>
              <a:rPr lang="en-US" b="1" dirty="0"/>
              <a:t>FIT</a:t>
            </a:r>
            <a:r>
              <a:rPr lang="en-US" dirty="0"/>
              <a:t>: case discussion, </a:t>
            </a:r>
            <a:r>
              <a:rPr lang="en-US" b="1" dirty="0"/>
              <a:t>Project Development Plan/Analytic Plan (PDP/AP)</a:t>
            </a:r>
            <a:r>
              <a:rPr lang="en-US" dirty="0"/>
              <a:t> mentoring</a:t>
            </a:r>
          </a:p>
          <a:p>
            <a:pPr>
              <a:lnSpc>
                <a:spcPct val="120000"/>
              </a:lnSpc>
              <a:spcBef>
                <a:spcPts val="1200"/>
              </a:spcBef>
            </a:pPr>
            <a:r>
              <a:rPr lang="en-US" b="1" dirty="0"/>
              <a:t>Mutual help meetings</a:t>
            </a:r>
            <a:r>
              <a:rPr lang="en-US" dirty="0"/>
              <a:t> (Tuesday evening, Wednesday morning)</a:t>
            </a:r>
          </a:p>
          <a:p>
            <a:pPr>
              <a:lnSpc>
                <a:spcPct val="120000"/>
              </a:lnSpc>
              <a:spcBef>
                <a:spcPts val="1200"/>
              </a:spcBef>
            </a:pPr>
            <a:r>
              <a:rPr lang="en-US" b="1" dirty="0"/>
              <a:t>Meet the faculty lunch </a:t>
            </a:r>
            <a:r>
              <a:rPr lang="en-US" dirty="0"/>
              <a:t>(Tuesday)</a:t>
            </a:r>
          </a:p>
          <a:p>
            <a:pPr>
              <a:lnSpc>
                <a:spcPct val="120000"/>
              </a:lnSpc>
              <a:spcBef>
                <a:spcPts val="1200"/>
              </a:spcBef>
            </a:pPr>
            <a:r>
              <a:rPr lang="en-US" b="1" dirty="0"/>
              <a:t>Naloxone Training Session and Harm Reduction Van </a:t>
            </a:r>
            <a:r>
              <a:rPr lang="en-US" dirty="0"/>
              <a:t>(Wednesday)</a:t>
            </a:r>
            <a:endParaRPr lang="en-US" b="1" dirty="0"/>
          </a:p>
          <a:p>
            <a:pPr>
              <a:lnSpc>
                <a:spcPct val="120000"/>
              </a:lnSpc>
              <a:spcBef>
                <a:spcPts val="1200"/>
              </a:spcBef>
            </a:pPr>
            <a:r>
              <a:rPr lang="en-US" b="1" dirty="0"/>
              <a:t>Meetings with guests in recovery </a:t>
            </a:r>
            <a:r>
              <a:rPr lang="en-US" dirty="0"/>
              <a:t>(Wednesday)</a:t>
            </a:r>
          </a:p>
        </p:txBody>
      </p:sp>
      <p:pic>
        <p:nvPicPr>
          <p:cNvPr id="9" name="Picture 4956" descr="CARE_logo_tx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3754E4DD-112B-EF4B-826F-1C5E09A6C1FF}"/>
              </a:ext>
            </a:extLst>
          </p:cNvPr>
          <p:cNvSpPr>
            <a:spLocks noGrp="1"/>
          </p:cNvSpPr>
          <p:nvPr>
            <p:ph type="title"/>
          </p:nvPr>
        </p:nvSpPr>
        <p:spPr>
          <a:xfrm>
            <a:off x="0" y="-12099"/>
            <a:ext cx="12192000" cy="926500"/>
          </a:xfrm>
          <a:solidFill>
            <a:srgbClr val="003366"/>
          </a:solidFill>
        </p:spPr>
        <p:txBody>
          <a:bodyPr>
            <a:normAutofit/>
          </a:bodyPr>
          <a:lstStyle/>
          <a:p>
            <a:pPr marL="288925"/>
            <a:r>
              <a:rPr lang="en-US" sz="4800" b="1" dirty="0">
                <a:solidFill>
                  <a:schemeClr val="bg1"/>
                </a:solidFill>
                <a:effectLst>
                  <a:outerShdw blurRad="38100" dist="38100" dir="2700000" algn="tl">
                    <a:srgbClr val="000000">
                      <a:alpha val="43137"/>
                    </a:srgbClr>
                  </a:outerShdw>
                </a:effectLst>
              </a:rPr>
              <a:t>The Manual and Schedule</a:t>
            </a:r>
          </a:p>
        </p:txBody>
      </p:sp>
      <p:sp>
        <p:nvSpPr>
          <p:cNvPr id="3" name="Content Placeholder 2">
            <a:extLst>
              <a:ext uri="{FF2B5EF4-FFF2-40B4-BE49-F238E27FC236}">
                <a16:creationId xmlns:a16="http://schemas.microsoft.com/office/drawing/2014/main" id="{D6E63C34-7E80-7246-9D73-FE834571BD23}"/>
              </a:ext>
            </a:extLst>
          </p:cNvPr>
          <p:cNvSpPr>
            <a:spLocks noGrp="1"/>
          </p:cNvSpPr>
          <p:nvPr>
            <p:ph idx="1"/>
          </p:nvPr>
        </p:nvSpPr>
        <p:spPr>
          <a:xfrm>
            <a:off x="365172" y="1147554"/>
            <a:ext cx="8093028" cy="5477292"/>
          </a:xfrm>
        </p:spPr>
        <p:txBody>
          <a:bodyPr>
            <a:noAutofit/>
          </a:bodyPr>
          <a:lstStyle/>
          <a:p>
            <a:pPr>
              <a:lnSpc>
                <a:spcPct val="100000"/>
              </a:lnSpc>
              <a:spcBef>
                <a:spcPts val="800"/>
              </a:spcBef>
            </a:pPr>
            <a:r>
              <a:rPr lang="en-US" sz="2400" b="1" dirty="0"/>
              <a:t>Manual </a:t>
            </a:r>
            <a:endParaRPr lang="en-US" sz="2000" dirty="0"/>
          </a:p>
          <a:p>
            <a:pPr lvl="1">
              <a:lnSpc>
                <a:spcPct val="100000"/>
              </a:lnSpc>
              <a:spcBef>
                <a:spcPts val="800"/>
              </a:spcBef>
            </a:pPr>
            <a:r>
              <a:rPr lang="en-US" sz="2800" dirty="0"/>
              <a:t>Schedule</a:t>
            </a:r>
          </a:p>
          <a:p>
            <a:pPr lvl="1">
              <a:lnSpc>
                <a:spcPct val="100000"/>
              </a:lnSpc>
              <a:spcBef>
                <a:spcPts val="800"/>
              </a:spcBef>
            </a:pPr>
            <a:r>
              <a:rPr lang="en-US" dirty="0"/>
              <a:t>Didactic session cover pages, references</a:t>
            </a:r>
          </a:p>
          <a:p>
            <a:pPr lvl="1">
              <a:lnSpc>
                <a:spcPct val="100000"/>
              </a:lnSpc>
              <a:spcBef>
                <a:spcPts val="800"/>
              </a:spcBef>
            </a:pPr>
            <a:r>
              <a:rPr lang="en-US" b="1" dirty="0"/>
              <a:t>All groupings (“tracks”):</a:t>
            </a:r>
          </a:p>
          <a:p>
            <a:pPr lvl="2">
              <a:lnSpc>
                <a:spcPct val="100000"/>
              </a:lnSpc>
              <a:spcBef>
                <a:spcPts val="800"/>
              </a:spcBef>
            </a:pPr>
            <a:r>
              <a:rPr lang="en-US" sz="2400" b="1" dirty="0"/>
              <a:t>CRIT </a:t>
            </a:r>
            <a:r>
              <a:rPr lang="en-US" sz="2400" dirty="0"/>
              <a:t>– SUTP mentoring groups | small group sessions</a:t>
            </a:r>
          </a:p>
          <a:p>
            <a:pPr lvl="2">
              <a:lnSpc>
                <a:spcPct val="100000"/>
              </a:lnSpc>
              <a:spcBef>
                <a:spcPts val="800"/>
              </a:spcBef>
            </a:pPr>
            <a:r>
              <a:rPr lang="en-US" sz="2400" b="1" dirty="0"/>
              <a:t>CFS</a:t>
            </a:r>
            <a:r>
              <a:rPr lang="en-US" sz="2400" dirty="0"/>
              <a:t> – Small group sessions</a:t>
            </a:r>
          </a:p>
          <a:p>
            <a:pPr lvl="2">
              <a:lnSpc>
                <a:spcPct val="100000"/>
              </a:lnSpc>
              <a:spcBef>
                <a:spcPts val="800"/>
              </a:spcBef>
            </a:pPr>
            <a:r>
              <a:rPr lang="en-US" sz="2400" b="1" dirty="0"/>
              <a:t>FIT </a:t>
            </a:r>
            <a:r>
              <a:rPr lang="en-US" sz="2400" dirty="0"/>
              <a:t>– Project Development Plan and Analytic Plan workshop, 1:1 groups</a:t>
            </a:r>
          </a:p>
          <a:p>
            <a:pPr lvl="1">
              <a:lnSpc>
                <a:spcPct val="100000"/>
              </a:lnSpc>
              <a:spcBef>
                <a:spcPts val="800"/>
              </a:spcBef>
            </a:pPr>
            <a:r>
              <a:rPr lang="en-US" dirty="0"/>
              <a:t>Faculty bios and email addresses</a:t>
            </a:r>
          </a:p>
          <a:p>
            <a:pPr lvl="1">
              <a:lnSpc>
                <a:spcPct val="100000"/>
              </a:lnSpc>
              <a:spcBef>
                <a:spcPts val="800"/>
              </a:spcBef>
            </a:pPr>
            <a:r>
              <a:rPr lang="en-US" dirty="0"/>
              <a:t>Participant information and email addresses </a:t>
            </a:r>
          </a:p>
          <a:p>
            <a:pPr lvl="1">
              <a:lnSpc>
                <a:spcPct val="100000"/>
              </a:lnSpc>
              <a:spcBef>
                <a:spcPts val="800"/>
              </a:spcBef>
            </a:pPr>
            <a:r>
              <a:rPr lang="en-US" i="1" dirty="0"/>
              <a:t>and much, much more....</a:t>
            </a:r>
            <a:endParaRPr lang="en-US" sz="2000" i="1" dirty="0"/>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852B8C-2FEA-11D2-E34E-E7AAD1837D12}"/>
              </a:ext>
            </a:extLst>
          </p:cNvPr>
          <p:cNvPicPr>
            <a:picLocks noChangeAspect="1"/>
          </p:cNvPicPr>
          <p:nvPr/>
        </p:nvPicPr>
        <p:blipFill rotWithShape="1">
          <a:blip r:embed="rId4"/>
          <a:srcRect l="17995" t="20133" r="50000" b="14708"/>
          <a:stretch/>
        </p:blipFill>
        <p:spPr>
          <a:xfrm>
            <a:off x="8473016" y="33195"/>
            <a:ext cx="2285263" cy="2907897"/>
          </a:xfrm>
          <a:prstGeom prst="rect">
            <a:avLst/>
          </a:prstGeom>
          <a:ln>
            <a:solidFill>
              <a:schemeClr val="tx1"/>
            </a:solidFill>
          </a:ln>
          <a:effectLst>
            <a:outerShdw blurRad="50800" dist="38100" dir="8100000" algn="tr" rotWithShape="0">
              <a:prstClr val="black">
                <a:alpha val="40000"/>
              </a:prstClr>
            </a:outerShdw>
          </a:effectLst>
        </p:spPr>
      </p:pic>
      <p:graphicFrame>
        <p:nvGraphicFramePr>
          <p:cNvPr id="7" name="Table 6">
            <a:extLst>
              <a:ext uri="{FF2B5EF4-FFF2-40B4-BE49-F238E27FC236}">
                <a16:creationId xmlns:a16="http://schemas.microsoft.com/office/drawing/2014/main" id="{BECB117D-328E-2711-D281-A0F05B9D6A15}"/>
              </a:ext>
            </a:extLst>
          </p:cNvPr>
          <p:cNvGraphicFramePr>
            <a:graphicFrameLocks noGrp="1"/>
          </p:cNvGraphicFramePr>
          <p:nvPr>
            <p:extLst>
              <p:ext uri="{D42A27DB-BD31-4B8C-83A1-F6EECF244321}">
                <p14:modId xmlns:p14="http://schemas.microsoft.com/office/powerpoint/2010/main" val="347171726"/>
              </p:ext>
            </p:extLst>
          </p:nvPr>
        </p:nvGraphicFramePr>
        <p:xfrm>
          <a:off x="8465608" y="2936415"/>
          <a:ext cx="3540125" cy="838200"/>
        </p:xfrm>
        <a:graphic>
          <a:graphicData uri="http://schemas.openxmlformats.org/drawingml/2006/table">
            <a:tbl>
              <a:tblPr firstRow="1" firstCol="1" bandRow="1">
                <a:effectLst>
                  <a:outerShdw blurRad="50800" dist="38100" dir="8100000" algn="tr" rotWithShape="0">
                    <a:prstClr val="black">
                      <a:alpha val="40000"/>
                    </a:prstClr>
                  </a:outerShdw>
                </a:effectLst>
              </a:tblPr>
              <a:tblGrid>
                <a:gridCol w="1082040">
                  <a:extLst>
                    <a:ext uri="{9D8B030D-6E8A-4147-A177-3AD203B41FA5}">
                      <a16:colId xmlns:a16="http://schemas.microsoft.com/office/drawing/2014/main" val="2398400932"/>
                    </a:ext>
                  </a:extLst>
                </a:gridCol>
                <a:gridCol w="2458085">
                  <a:extLst>
                    <a:ext uri="{9D8B030D-6E8A-4147-A177-3AD203B41FA5}">
                      <a16:colId xmlns:a16="http://schemas.microsoft.com/office/drawing/2014/main" val="4041351108"/>
                    </a:ext>
                  </a:extLst>
                </a:gridCol>
              </a:tblGrid>
              <a:tr h="163195">
                <a:tc gridSpan="2">
                  <a:txBody>
                    <a:bodyPr/>
                    <a:lstStyle/>
                    <a:p>
                      <a:pPr marL="0" marR="0" algn="ctr">
                        <a:spcBef>
                          <a:spcPts val="0"/>
                        </a:spcBef>
                        <a:spcAft>
                          <a:spcPts val="0"/>
                        </a:spcAft>
                        <a:tabLst>
                          <a:tab pos="800100" algn="l"/>
                          <a:tab pos="1143000" algn="l"/>
                          <a:tab pos="3257550" algn="l"/>
                          <a:tab pos="4171950" algn="l"/>
                          <a:tab pos="4457700" algn="l"/>
                        </a:tabLst>
                      </a:pPr>
                      <a:r>
                        <a:rPr lang="en-US" sz="1100" b="1" dirty="0">
                          <a:solidFill>
                            <a:srgbClr val="00000A"/>
                          </a:solidFill>
                          <a:effectLst/>
                          <a:latin typeface="Calibri" panose="020F0502020204030204" pitchFamily="34" charset="0"/>
                          <a:ea typeface="Times New Roman" panose="02020603050405020304" pitchFamily="18" charset="0"/>
                          <a:cs typeface="Arial" panose="020B0604020202020204" pitchFamily="34" charset="0"/>
                        </a:rPr>
                        <a:t>Legend</a:t>
                      </a:r>
                      <a:endParaRPr lang="en-US" sz="1000" dirty="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extLst>
                  <a:ext uri="{0D108BD9-81ED-4DB2-BD59-A6C34878D82A}">
                    <a16:rowId xmlns:a16="http://schemas.microsoft.com/office/drawing/2014/main" val="1093317531"/>
                  </a:ext>
                </a:extLst>
              </a:tr>
              <a:tr h="154940">
                <a:tc>
                  <a:txBody>
                    <a:bodyPr/>
                    <a:lstStyle/>
                    <a:p>
                      <a:pPr marL="0" marR="0">
                        <a:spcBef>
                          <a:spcPts val="0"/>
                        </a:spcBef>
                        <a:spcAft>
                          <a:spcPts val="0"/>
                        </a:spcAft>
                        <a:tabLst>
                          <a:tab pos="800100" algn="l"/>
                          <a:tab pos="1143000" algn="l"/>
                          <a:tab pos="3257550" algn="l"/>
                          <a:tab pos="4171950" algn="l"/>
                          <a:tab pos="4457700" algn="l"/>
                        </a:tabLst>
                      </a:pPr>
                      <a:r>
                        <a:rPr lang="en-US" sz="1100" b="1">
                          <a:solidFill>
                            <a:srgbClr val="D9D9D9"/>
                          </a:solidFill>
                          <a:effectLst/>
                          <a:latin typeface="Calibri" panose="020F0502020204030204" pitchFamily="34" charset="0"/>
                          <a:ea typeface="Times New Roman" panose="02020603050405020304" pitchFamily="18" charset="0"/>
                          <a:cs typeface="Arial" panose="020B0604020202020204" pitchFamily="34" charset="0"/>
                        </a:rPr>
                        <a:t>Dark Blue</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marL="0" marR="0">
                        <a:spcBef>
                          <a:spcPts val="0"/>
                        </a:spcBef>
                        <a:spcAft>
                          <a:spcPts val="0"/>
                        </a:spcAft>
                        <a:tabLst>
                          <a:tab pos="800100" algn="l"/>
                          <a:tab pos="1143000" algn="l"/>
                          <a:tab pos="3257550" algn="l"/>
                          <a:tab pos="4171950" algn="l"/>
                          <a:tab pos="4457700" algn="l"/>
                        </a:tabLst>
                      </a:pPr>
                      <a:r>
                        <a:rPr lang="en-US" sz="1100">
                          <a:solidFill>
                            <a:srgbClr val="D9D9D9"/>
                          </a:solidFill>
                          <a:effectLst/>
                          <a:latin typeface="Calibri" panose="020F0502020204030204" pitchFamily="34" charset="0"/>
                          <a:ea typeface="Times New Roman" panose="02020603050405020304" pitchFamily="18" charset="0"/>
                          <a:cs typeface="Arial" panose="020B0604020202020204" pitchFamily="34" charset="0"/>
                        </a:rPr>
                        <a:t>Chief Resident (</a:t>
                      </a:r>
                      <a:r>
                        <a:rPr lang="en-US" sz="1100" b="1">
                          <a:solidFill>
                            <a:srgbClr val="D9D9D9"/>
                          </a:solidFill>
                          <a:effectLst/>
                          <a:latin typeface="Calibri" panose="020F0502020204030204" pitchFamily="34" charset="0"/>
                          <a:ea typeface="Times New Roman" panose="02020603050405020304" pitchFamily="18" charset="0"/>
                          <a:cs typeface="Arial" panose="020B0604020202020204" pitchFamily="34" charset="0"/>
                        </a:rPr>
                        <a:t>CR</a:t>
                      </a:r>
                      <a:r>
                        <a:rPr lang="en-US" sz="1100">
                          <a:solidFill>
                            <a:srgbClr val="D9D9D9"/>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extLst>
                  <a:ext uri="{0D108BD9-81ED-4DB2-BD59-A6C34878D82A}">
                    <a16:rowId xmlns:a16="http://schemas.microsoft.com/office/drawing/2014/main" val="3363783986"/>
                  </a:ext>
                </a:extLst>
              </a:tr>
              <a:tr h="154940">
                <a:tc>
                  <a:txBody>
                    <a:bodyPr/>
                    <a:lstStyle/>
                    <a:p>
                      <a:pPr marL="0" marR="0">
                        <a:spcBef>
                          <a:spcPts val="0"/>
                        </a:spcBef>
                        <a:spcAft>
                          <a:spcPts val="0"/>
                        </a:spcAft>
                        <a:tabLst>
                          <a:tab pos="800100" algn="l"/>
                          <a:tab pos="1143000" algn="l"/>
                          <a:tab pos="3257550" algn="l"/>
                          <a:tab pos="4171950" algn="l"/>
                          <a:tab pos="4457700" algn="l"/>
                        </a:tabLst>
                      </a:pPr>
                      <a:r>
                        <a:rPr lang="en-US" sz="1100">
                          <a:solidFill>
                            <a:srgbClr val="1F4E79"/>
                          </a:solidFill>
                          <a:effectLst/>
                          <a:latin typeface="Calibri" panose="020F0502020204030204" pitchFamily="34" charset="0"/>
                          <a:ea typeface="Times New Roman" panose="02020603050405020304" pitchFamily="18" charset="0"/>
                          <a:cs typeface="Arial" panose="020B0604020202020204" pitchFamily="34" charset="0"/>
                        </a:rPr>
                        <a:t>Blue</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spcBef>
                          <a:spcPts val="0"/>
                        </a:spcBef>
                        <a:spcAft>
                          <a:spcPts val="0"/>
                        </a:spcAft>
                        <a:tabLst>
                          <a:tab pos="800100" algn="l"/>
                          <a:tab pos="1143000" algn="l"/>
                          <a:tab pos="3257550" algn="l"/>
                          <a:tab pos="4171950" algn="l"/>
                          <a:tab pos="4457700" algn="l"/>
                        </a:tabLst>
                      </a:pPr>
                      <a:r>
                        <a:rPr lang="en-US" sz="1100">
                          <a:solidFill>
                            <a:srgbClr val="1F4E79"/>
                          </a:solidFill>
                          <a:effectLst/>
                          <a:latin typeface="Calibri" panose="020F0502020204030204" pitchFamily="34" charset="0"/>
                          <a:ea typeface="Times New Roman" panose="02020603050405020304" pitchFamily="18" charset="0"/>
                          <a:cs typeface="Arial" panose="020B0604020202020204" pitchFamily="34" charset="0"/>
                        </a:rPr>
                        <a:t>Faculty Mentor </a:t>
                      </a:r>
                      <a:r>
                        <a:rPr lang="en-US" sz="1100" b="1">
                          <a:solidFill>
                            <a:srgbClr val="1F4E79"/>
                          </a:solidFill>
                          <a:effectLst/>
                          <a:latin typeface="Calibri" panose="020F0502020204030204" pitchFamily="34" charset="0"/>
                          <a:ea typeface="Times New Roman" panose="02020603050405020304" pitchFamily="18" charset="0"/>
                          <a:cs typeface="Arial" panose="020B0604020202020204" pitchFamily="34" charset="0"/>
                        </a:rPr>
                        <a:t>(FM)</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a16="http://schemas.microsoft.com/office/drawing/2014/main" val="2242596230"/>
                  </a:ext>
                </a:extLst>
              </a:tr>
              <a:tr h="112395">
                <a:tc>
                  <a:txBody>
                    <a:bodyPr/>
                    <a:lstStyle/>
                    <a:p>
                      <a:pPr marL="0" marR="0">
                        <a:spcBef>
                          <a:spcPts val="0"/>
                        </a:spcBef>
                        <a:spcAft>
                          <a:spcPts val="0"/>
                        </a:spcAft>
                        <a:tabLst>
                          <a:tab pos="800100" algn="l"/>
                          <a:tab pos="1143000" algn="l"/>
                          <a:tab pos="3257550" algn="l"/>
                          <a:tab pos="4171950" algn="l"/>
                          <a:tab pos="4457700" algn="l"/>
                        </a:tabLst>
                      </a:pPr>
                      <a:r>
                        <a:rPr lang="en-US" sz="1100" b="1">
                          <a:solidFill>
                            <a:srgbClr val="385623"/>
                          </a:solidFill>
                          <a:effectLst/>
                          <a:latin typeface="Calibri" panose="020F0502020204030204" pitchFamily="34" charset="0"/>
                          <a:ea typeface="Times New Roman" panose="02020603050405020304" pitchFamily="18" charset="0"/>
                          <a:cs typeface="Arial" panose="020B0604020202020204" pitchFamily="34" charset="0"/>
                        </a:rPr>
                        <a:t>Green</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spcBef>
                          <a:spcPts val="0"/>
                        </a:spcBef>
                        <a:spcAft>
                          <a:spcPts val="0"/>
                        </a:spcAft>
                        <a:tabLst>
                          <a:tab pos="800100" algn="l"/>
                          <a:tab pos="1143000" algn="l"/>
                          <a:tab pos="3257550" algn="l"/>
                          <a:tab pos="4171950" algn="l"/>
                          <a:tab pos="4457700" algn="l"/>
                        </a:tabLst>
                      </a:pPr>
                      <a:r>
                        <a:rPr lang="en-US" sz="1100">
                          <a:solidFill>
                            <a:srgbClr val="385623"/>
                          </a:solidFill>
                          <a:effectLst/>
                          <a:latin typeface="Calibri" panose="020F0502020204030204" pitchFamily="34" charset="0"/>
                          <a:ea typeface="Times New Roman" panose="02020603050405020304" pitchFamily="18" charset="0"/>
                          <a:cs typeface="Arial" panose="020B0604020202020204" pitchFamily="34" charset="0"/>
                        </a:rPr>
                        <a:t>Fellow (</a:t>
                      </a:r>
                      <a:r>
                        <a:rPr lang="en-US" sz="1100" b="1">
                          <a:solidFill>
                            <a:srgbClr val="385623"/>
                          </a:solidFill>
                          <a:effectLst/>
                          <a:latin typeface="Calibri" panose="020F0502020204030204" pitchFamily="34" charset="0"/>
                          <a:ea typeface="Times New Roman" panose="02020603050405020304" pitchFamily="18" charset="0"/>
                          <a:cs typeface="Arial" panose="020B0604020202020204" pitchFamily="34" charset="0"/>
                        </a:rPr>
                        <a:t>FIT</a:t>
                      </a:r>
                      <a:r>
                        <a:rPr lang="en-US" sz="1100">
                          <a:solidFill>
                            <a:srgbClr val="385623"/>
                          </a:solidFill>
                          <a:effectLst/>
                          <a:latin typeface="Calibri" panose="020F0502020204030204" pitchFamily="34" charset="0"/>
                          <a:ea typeface="Times New Roman" panose="02020603050405020304" pitchFamily="18" charset="0"/>
                          <a:cs typeface="Arial" panose="020B0604020202020204" pitchFamily="34" charset="0"/>
                        </a:rPr>
                        <a:t>) attendees</a:t>
                      </a:r>
                      <a:r>
                        <a:rPr lang="en-US" sz="1100">
                          <a:solidFill>
                            <a:srgbClr val="833C0B"/>
                          </a:solidFill>
                          <a:effectLst/>
                          <a:latin typeface="Calibri" panose="020F0502020204030204" pitchFamily="34" charset="0"/>
                          <a:ea typeface="Times New Roman" panose="02020603050405020304" pitchFamily="18" charset="0"/>
                          <a:cs typeface="Arial" panose="020B0604020202020204" pitchFamily="34" charset="0"/>
                        </a:rPr>
                        <a:t> </a:t>
                      </a:r>
                      <a:endParaRPr lang="en-US" sz="100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85744685"/>
                  </a:ext>
                </a:extLst>
              </a:tr>
              <a:tr h="154940">
                <a:tc>
                  <a:txBody>
                    <a:bodyPr/>
                    <a:lstStyle/>
                    <a:p>
                      <a:pPr marL="0" marR="0">
                        <a:spcBef>
                          <a:spcPts val="0"/>
                        </a:spcBef>
                        <a:spcAft>
                          <a:spcPts val="0"/>
                        </a:spcAft>
                        <a:tabLst>
                          <a:tab pos="800100" algn="l"/>
                          <a:tab pos="1143000" algn="l"/>
                          <a:tab pos="3257550" algn="l"/>
                          <a:tab pos="4171950" algn="l"/>
                          <a:tab pos="4457700" algn="l"/>
                        </a:tabLst>
                      </a:pPr>
                      <a:r>
                        <a:rPr lang="en-US" sz="1100" b="1" dirty="0">
                          <a:solidFill>
                            <a:srgbClr val="833C0B"/>
                          </a:solidFill>
                          <a:effectLst/>
                          <a:latin typeface="Calibri" panose="020F0502020204030204" pitchFamily="34" charset="0"/>
                          <a:ea typeface="Times New Roman" panose="02020603050405020304" pitchFamily="18" charset="0"/>
                          <a:cs typeface="Arial" panose="020B0604020202020204" pitchFamily="34" charset="0"/>
                        </a:rPr>
                        <a:t>Orange</a:t>
                      </a:r>
                      <a:endParaRPr lang="en-US" sz="1000" dirty="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spcBef>
                          <a:spcPts val="0"/>
                        </a:spcBef>
                        <a:spcAft>
                          <a:spcPts val="0"/>
                        </a:spcAft>
                        <a:tabLst>
                          <a:tab pos="800100" algn="l"/>
                          <a:tab pos="1143000" algn="l"/>
                          <a:tab pos="3257550" algn="l"/>
                          <a:tab pos="4171950" algn="l"/>
                          <a:tab pos="4457700" algn="l"/>
                        </a:tabLst>
                      </a:pPr>
                      <a:r>
                        <a:rPr lang="en-US" sz="1100" dirty="0">
                          <a:solidFill>
                            <a:srgbClr val="833C0B"/>
                          </a:solidFill>
                          <a:effectLst/>
                          <a:latin typeface="Calibri" panose="020F0502020204030204" pitchFamily="34" charset="0"/>
                          <a:ea typeface="Times New Roman" panose="02020603050405020304" pitchFamily="18" charset="0"/>
                          <a:cs typeface="Arial" panose="020B0604020202020204" pitchFamily="34" charset="0"/>
                        </a:rPr>
                        <a:t>CARE Faculty Scholars (</a:t>
                      </a:r>
                      <a:r>
                        <a:rPr lang="en-US" sz="1100" b="1" dirty="0">
                          <a:solidFill>
                            <a:srgbClr val="833C0B"/>
                          </a:solidFill>
                          <a:effectLst/>
                          <a:latin typeface="Calibri" panose="020F0502020204030204" pitchFamily="34" charset="0"/>
                          <a:ea typeface="Times New Roman" panose="02020603050405020304" pitchFamily="18" charset="0"/>
                          <a:cs typeface="Arial" panose="020B0604020202020204" pitchFamily="34" charset="0"/>
                        </a:rPr>
                        <a:t>CFS</a:t>
                      </a:r>
                      <a:r>
                        <a:rPr lang="en-US" sz="1100" dirty="0">
                          <a:solidFill>
                            <a:srgbClr val="833C0B"/>
                          </a:solidFill>
                          <a:effectLst/>
                          <a:latin typeface="Calibri" panose="020F0502020204030204" pitchFamily="34" charset="0"/>
                          <a:ea typeface="Times New Roman" panose="02020603050405020304" pitchFamily="18" charset="0"/>
                          <a:cs typeface="Arial" panose="020B0604020202020204" pitchFamily="34" charset="0"/>
                        </a:rPr>
                        <a:t>) attendees</a:t>
                      </a:r>
                      <a:endParaRPr lang="en-US" sz="1000" dirty="0">
                        <a:solidFill>
                          <a:srgbClr val="00000A"/>
                        </a:solidFill>
                        <a:effectLst/>
                        <a:latin typeface="Times New Roman" panose="02020603050405020304" pitchFamily="18" charset="0"/>
                        <a:ea typeface="Times New Roman" panose="02020603050405020304" pitchFamily="18" charset="0"/>
                        <a:cs typeface="Calibri" panose="020F0502020204030204" pitchFamily="34" charset="0"/>
                      </a:endParaRPr>
                    </a:p>
                  </a:txBody>
                  <a:tcPr marL="59055"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40429266"/>
                  </a:ext>
                </a:extLst>
              </a:tr>
            </a:tbl>
          </a:graphicData>
        </a:graphic>
      </p:graphicFrame>
      <p:pic>
        <p:nvPicPr>
          <p:cNvPr id="11" name="Picture 10">
            <a:extLst>
              <a:ext uri="{FF2B5EF4-FFF2-40B4-BE49-F238E27FC236}">
                <a16:creationId xmlns:a16="http://schemas.microsoft.com/office/drawing/2014/main" id="{6BD0FE9D-1F02-8CC7-F9AF-5F0472E65512}"/>
              </a:ext>
            </a:extLst>
          </p:cNvPr>
          <p:cNvPicPr>
            <a:picLocks noChangeAspect="1"/>
          </p:cNvPicPr>
          <p:nvPr/>
        </p:nvPicPr>
        <p:blipFill rotWithShape="1">
          <a:blip r:embed="rId5"/>
          <a:srcRect l="14916" t="25217" r="47041" b="39276"/>
          <a:stretch/>
        </p:blipFill>
        <p:spPr>
          <a:xfrm>
            <a:off x="8465608" y="3886200"/>
            <a:ext cx="3130826" cy="1826315"/>
          </a:xfrm>
          <a:prstGeom prst="rect">
            <a:avLst/>
          </a:prstGeom>
          <a:ln>
            <a:solidFill>
              <a:schemeClr val="tx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032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dirty="0"/>
          </a:p>
        </p:txBody>
      </p:sp>
      <p:sp>
        <p:nvSpPr>
          <p:cNvPr id="2" name="Title 1">
            <a:extLst>
              <a:ext uri="{FF2B5EF4-FFF2-40B4-BE49-F238E27FC236}">
                <a16:creationId xmlns:a16="http://schemas.microsoft.com/office/drawing/2014/main" id="{3754E4DD-112B-EF4B-826F-1C5E09A6C1FF}"/>
              </a:ext>
            </a:extLst>
          </p:cNvPr>
          <p:cNvSpPr>
            <a:spLocks noGrp="1"/>
          </p:cNvSpPr>
          <p:nvPr>
            <p:ph type="title"/>
          </p:nvPr>
        </p:nvSpPr>
        <p:spPr>
          <a:xfrm>
            <a:off x="0" y="1"/>
            <a:ext cx="12192000" cy="914400"/>
          </a:xfrm>
          <a:solidFill>
            <a:srgbClr val="003366"/>
          </a:solidFill>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General Announcements</a:t>
            </a:r>
          </a:p>
        </p:txBody>
      </p:sp>
      <p:sp>
        <p:nvSpPr>
          <p:cNvPr id="3" name="Content Placeholder 2">
            <a:extLst>
              <a:ext uri="{FF2B5EF4-FFF2-40B4-BE49-F238E27FC236}">
                <a16:creationId xmlns:a16="http://schemas.microsoft.com/office/drawing/2014/main" id="{D6E63C34-7E80-7246-9D73-FE834571BD23}"/>
              </a:ext>
            </a:extLst>
          </p:cNvPr>
          <p:cNvSpPr>
            <a:spLocks noGrp="1"/>
          </p:cNvSpPr>
          <p:nvPr>
            <p:ph idx="1"/>
          </p:nvPr>
        </p:nvSpPr>
        <p:spPr>
          <a:xfrm>
            <a:off x="460514" y="1072202"/>
            <a:ext cx="10719116" cy="5608321"/>
          </a:xfrm>
        </p:spPr>
        <p:txBody>
          <a:bodyPr>
            <a:normAutofit/>
          </a:bodyPr>
          <a:lstStyle/>
          <a:p>
            <a:pPr>
              <a:lnSpc>
                <a:spcPct val="120000"/>
              </a:lnSpc>
              <a:spcBef>
                <a:spcPts val="1200"/>
              </a:spcBef>
            </a:pPr>
            <a:r>
              <a:rPr lang="en-US" sz="2600" dirty="0"/>
              <a:t>Please wear your </a:t>
            </a:r>
            <a:r>
              <a:rPr lang="en-US" sz="2600" b="1" dirty="0"/>
              <a:t>name tag </a:t>
            </a:r>
            <a:r>
              <a:rPr lang="en-US" sz="2600" dirty="0"/>
              <a:t>at all sessions</a:t>
            </a:r>
          </a:p>
          <a:p>
            <a:pPr>
              <a:lnSpc>
                <a:spcPct val="120000"/>
              </a:lnSpc>
              <a:spcBef>
                <a:spcPts val="1200"/>
              </a:spcBef>
            </a:pPr>
            <a:r>
              <a:rPr lang="en-US" sz="2600" dirty="0"/>
              <a:t>Each session will start on </a:t>
            </a:r>
            <a:r>
              <a:rPr lang="en-US" sz="2600" b="1" dirty="0"/>
              <a:t>time</a:t>
            </a:r>
          </a:p>
          <a:p>
            <a:pPr>
              <a:lnSpc>
                <a:spcPct val="120000"/>
              </a:lnSpc>
              <a:spcBef>
                <a:spcPts val="1200"/>
              </a:spcBef>
            </a:pPr>
            <a:r>
              <a:rPr lang="en-US" sz="2600" b="1" dirty="0"/>
              <a:t>Question cards</a:t>
            </a:r>
          </a:p>
          <a:p>
            <a:pPr>
              <a:lnSpc>
                <a:spcPct val="120000"/>
              </a:lnSpc>
              <a:spcBef>
                <a:spcPts val="600"/>
              </a:spcBef>
            </a:pPr>
            <a:r>
              <a:rPr lang="en-US" sz="2600" dirty="0"/>
              <a:t>Know your </a:t>
            </a:r>
            <a:r>
              <a:rPr lang="en-US" sz="2600" b="1" dirty="0"/>
              <a:t>breakout groups</a:t>
            </a:r>
          </a:p>
          <a:p>
            <a:pPr>
              <a:lnSpc>
                <a:spcPct val="120000"/>
              </a:lnSpc>
              <a:spcBef>
                <a:spcPts val="600"/>
              </a:spcBef>
            </a:pPr>
            <a:r>
              <a:rPr lang="en-US" sz="2600" b="1" dirty="0"/>
              <a:t>COVID-19</a:t>
            </a:r>
            <a:r>
              <a:rPr lang="en-US" sz="2600" dirty="0"/>
              <a:t> related issues…</a:t>
            </a:r>
          </a:p>
          <a:p>
            <a:pPr lvl="1">
              <a:lnSpc>
                <a:spcPct val="120000"/>
              </a:lnSpc>
              <a:spcBef>
                <a:spcPts val="300"/>
              </a:spcBef>
            </a:pPr>
            <a:r>
              <a:rPr lang="en-US" sz="2200" dirty="0"/>
              <a:t>Masks are optional</a:t>
            </a:r>
          </a:p>
          <a:p>
            <a:pPr lvl="1">
              <a:lnSpc>
                <a:spcPct val="120000"/>
              </a:lnSpc>
              <a:spcBef>
                <a:spcPts val="300"/>
              </a:spcBef>
            </a:pPr>
            <a:r>
              <a:rPr lang="en-US" sz="2200" dirty="0"/>
              <a:t>If you are not feeling well, please do not attend in-person sessions </a:t>
            </a:r>
          </a:p>
          <a:p>
            <a:pPr>
              <a:lnSpc>
                <a:spcPct val="120000"/>
              </a:lnSpc>
              <a:spcBef>
                <a:spcPts val="1200"/>
              </a:spcBef>
            </a:pPr>
            <a:r>
              <a:rPr lang="en-US" sz="2600" b="1" dirty="0"/>
              <a:t>PowerPoints and reference articles </a:t>
            </a:r>
            <a:r>
              <a:rPr lang="en-US" sz="2600" dirty="0"/>
              <a:t>are on Box.</a:t>
            </a:r>
            <a:r>
              <a:rPr lang="en-US" sz="2600" i="1" dirty="0"/>
              <a:t>com  (please notify program staff if you do not have access)</a:t>
            </a:r>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2050" name="Picture 2" descr="Name Tag Vector Cartoon Of Colorful Cute Witch Boy Suitable For Kid ...">
            <a:extLst>
              <a:ext uri="{FF2B5EF4-FFF2-40B4-BE49-F238E27FC236}">
                <a16:creationId xmlns:a16="http://schemas.microsoft.com/office/drawing/2014/main" id="{19D81F03-A993-9971-CC9F-C11BA8624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965" t="3208" r="13234" b="52805"/>
          <a:stretch/>
        </p:blipFill>
        <p:spPr bwMode="auto">
          <a:xfrm>
            <a:off x="6907696" y="1072181"/>
            <a:ext cx="1729409" cy="2072854"/>
          </a:xfrm>
          <a:prstGeom prst="rect">
            <a:avLst/>
          </a:prstGeom>
          <a:solidFill>
            <a:schemeClr val="accent2"/>
          </a:solidFill>
          <a:ln w="28575">
            <a:solidFill>
              <a:schemeClr val="tx1"/>
            </a:solidFill>
          </a:ln>
          <a:effectLst>
            <a:outerShdw blurRad="50800" dist="38100" dir="8100000" algn="tr" rotWithShape="0">
              <a:prstClr val="black">
                <a:alpha val="40000"/>
              </a:prstClr>
            </a:outerShdw>
          </a:effectLst>
        </p:spPr>
      </p:pic>
      <p:pic>
        <p:nvPicPr>
          <p:cNvPr id="1026" name="Picture 2" descr="Blank Card Question Mark Stock Illustrations – 68 Blank Card Question ...">
            <a:extLst>
              <a:ext uri="{FF2B5EF4-FFF2-40B4-BE49-F238E27FC236}">
                <a16:creationId xmlns:a16="http://schemas.microsoft.com/office/drawing/2014/main" id="{09B5B5FB-A23D-B618-612F-78BBCAC70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268" y="2108608"/>
            <a:ext cx="1572384" cy="1572384"/>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E4DD-112B-EF4B-826F-1C5E09A6C1FF}"/>
              </a:ext>
            </a:extLst>
          </p:cNvPr>
          <p:cNvSpPr>
            <a:spLocks noGrp="1"/>
          </p:cNvSpPr>
          <p:nvPr>
            <p:ph type="title"/>
          </p:nvPr>
        </p:nvSpPr>
        <p:spPr>
          <a:xfrm>
            <a:off x="0" y="-19878"/>
            <a:ext cx="12192000" cy="1127759"/>
          </a:xfrm>
          <a:solidFill>
            <a:srgbClr val="003366"/>
          </a:solidFill>
        </p:spPr>
        <p:txBody>
          <a:bodyPr>
            <a:normAutofit/>
          </a:bodyPr>
          <a:lstStyle/>
          <a:p>
            <a:pPr marL="2682875"/>
            <a:r>
              <a:rPr lang="en-US" sz="4800" b="1" dirty="0">
                <a:solidFill>
                  <a:schemeClr val="bg1"/>
                </a:solidFill>
                <a:effectLst>
                  <a:outerShdw blurRad="38100" dist="38100" dir="2700000" algn="tl">
                    <a:srgbClr val="000000">
                      <a:alpha val="43137"/>
                    </a:srgbClr>
                  </a:outerShdw>
                </a:effectLst>
              </a:rPr>
              <a:t>Free CME</a:t>
            </a:r>
          </a:p>
        </p:txBody>
      </p:sp>
      <p:sp>
        <p:nvSpPr>
          <p:cNvPr id="3" name="Content Placeholder 2">
            <a:extLst>
              <a:ext uri="{FF2B5EF4-FFF2-40B4-BE49-F238E27FC236}">
                <a16:creationId xmlns:a16="http://schemas.microsoft.com/office/drawing/2014/main" id="{D6E63C34-7E80-7246-9D73-FE834571BD23}"/>
              </a:ext>
            </a:extLst>
          </p:cNvPr>
          <p:cNvSpPr>
            <a:spLocks noGrp="1"/>
          </p:cNvSpPr>
          <p:nvPr>
            <p:ph idx="1"/>
          </p:nvPr>
        </p:nvSpPr>
        <p:spPr>
          <a:xfrm>
            <a:off x="258418" y="1291091"/>
            <a:ext cx="11669422" cy="1141599"/>
          </a:xfrm>
          <a:ln>
            <a:solidFill>
              <a:schemeClr val="accent1"/>
            </a:solidFill>
          </a:ln>
        </p:spPr>
        <p:txBody>
          <a:bodyPr>
            <a:normAutofit/>
          </a:bodyPr>
          <a:lstStyle/>
          <a:p>
            <a:pPr marL="0" indent="0">
              <a:lnSpc>
                <a:spcPct val="120000"/>
              </a:lnSpc>
              <a:spcBef>
                <a:spcPts val="1200"/>
              </a:spcBef>
              <a:buNone/>
            </a:pPr>
            <a:r>
              <a:rPr lang="en-US" sz="2400" b="1" dirty="0"/>
              <a:t>Counts towards new DEA requirement </a:t>
            </a:r>
            <a:r>
              <a:rPr lang="en-US" sz="2400" dirty="0"/>
              <a:t>that all prescribers complete 8h of training on the management of patients with SUD prior to renewing their DEA registration</a:t>
            </a:r>
            <a:endParaRPr lang="en-US" sz="2400" i="1" dirty="0"/>
          </a:p>
        </p:txBody>
      </p:sp>
      <p:pic>
        <p:nvPicPr>
          <p:cNvPr id="9" name="Picture 4956" descr="CARE_logo_t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629" y="5849350"/>
            <a:ext cx="931006" cy="931006"/>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07A35C-8D31-96AC-0E83-23ACE09B50E5}"/>
              </a:ext>
            </a:extLst>
          </p:cNvPr>
          <p:cNvPicPr>
            <a:picLocks noChangeAspect="1"/>
          </p:cNvPicPr>
          <p:nvPr/>
        </p:nvPicPr>
        <p:blipFill rotWithShape="1">
          <a:blip r:embed="rId4"/>
          <a:srcRect l="10567" t="21449" r="36469" b="33606"/>
          <a:stretch/>
        </p:blipFill>
        <p:spPr>
          <a:xfrm>
            <a:off x="258418" y="2584307"/>
            <a:ext cx="7911547" cy="4196049"/>
          </a:xfrm>
          <a:prstGeom prst="rect">
            <a:avLst/>
          </a:prstGeom>
          <a:ln>
            <a:solidFill>
              <a:schemeClr val="accent1"/>
            </a:solidFill>
          </a:ln>
          <a:effectLst>
            <a:outerShdw blurRad="50800" dist="38100" dir="8100000" algn="tr" rotWithShape="0">
              <a:prstClr val="black">
                <a:alpha val="40000"/>
              </a:prstClr>
            </a:outerShdw>
          </a:effectLst>
        </p:spPr>
      </p:pic>
      <p:sp>
        <p:nvSpPr>
          <p:cNvPr id="6" name="TextBox 5">
            <a:extLst>
              <a:ext uri="{FF2B5EF4-FFF2-40B4-BE49-F238E27FC236}">
                <a16:creationId xmlns:a16="http://schemas.microsoft.com/office/drawing/2014/main" id="{3098A988-29A6-562E-5BB7-A9F412C67CAA}"/>
              </a:ext>
            </a:extLst>
          </p:cNvPr>
          <p:cNvSpPr txBox="1"/>
          <p:nvPr/>
        </p:nvSpPr>
        <p:spPr>
          <a:xfrm>
            <a:off x="8426269" y="2717151"/>
            <a:ext cx="3409341" cy="3785652"/>
          </a:xfrm>
          <a:prstGeom prst="rect">
            <a:avLst/>
          </a:prstGeom>
          <a:noFill/>
        </p:spPr>
        <p:txBody>
          <a:bodyPr wrap="square" rtlCol="0">
            <a:spAutoFit/>
          </a:bodyPr>
          <a:lstStyle/>
          <a:p>
            <a:r>
              <a:rPr lang="en-US" sz="2400" dirty="0"/>
              <a:t>Can find the form in box.com</a:t>
            </a:r>
          </a:p>
          <a:p>
            <a:endParaRPr lang="en-US" sz="2400" dirty="0"/>
          </a:p>
          <a:p>
            <a:r>
              <a:rPr lang="en-US" sz="2400" dirty="0"/>
              <a:t>Email your completed form to Ilana Hardesty at </a:t>
            </a:r>
            <a:r>
              <a:rPr lang="en-US" sz="2400" dirty="0">
                <a:hlinkClick r:id="rId5"/>
              </a:rPr>
              <a:t>hardesty@bu.edu</a:t>
            </a:r>
            <a:r>
              <a:rPr lang="en-US" sz="2400" dirty="0"/>
              <a:t>  </a:t>
            </a:r>
          </a:p>
          <a:p>
            <a:endParaRPr lang="en-US" sz="2400" dirty="0"/>
          </a:p>
          <a:p>
            <a:r>
              <a:rPr lang="en-US" sz="2400" dirty="0"/>
              <a:t>see CME section in Manual for further information </a:t>
            </a:r>
          </a:p>
        </p:txBody>
      </p:sp>
      <p:pic>
        <p:nvPicPr>
          <p:cNvPr id="4" name="Picture 3">
            <a:extLst>
              <a:ext uri="{FF2B5EF4-FFF2-40B4-BE49-F238E27FC236}">
                <a16:creationId xmlns:a16="http://schemas.microsoft.com/office/drawing/2014/main" id="{97DA158B-F85C-0AED-23D9-3E3015BCF1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4017" y="255806"/>
            <a:ext cx="6393336" cy="549264"/>
          </a:xfrm>
          <a:prstGeom prst="rect">
            <a:avLst/>
          </a:prstGeom>
          <a:solidFill>
            <a:schemeClr val="bg1">
              <a:lumMod val="95000"/>
            </a:schemeClr>
          </a:solidFill>
          <a:ln w="76200">
            <a:solidFill>
              <a:schemeClr val="bg1">
                <a:lumMod val="85000"/>
              </a:schemeClr>
            </a:solidFill>
          </a:ln>
        </p:spPr>
      </p:pic>
    </p:spTree>
    <p:extLst>
      <p:ext uri="{BB962C8B-B14F-4D97-AF65-F5344CB8AC3E}">
        <p14:creationId xmlns:p14="http://schemas.microsoft.com/office/powerpoint/2010/main" val="41202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8988</TotalTime>
  <Words>1515</Words>
  <Application>Microsoft Office PowerPoint</Application>
  <PresentationFormat>Widescreen</PresentationFormat>
  <Paragraphs>211</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Candara</vt:lpstr>
      <vt:lpstr>Times New Roman</vt:lpstr>
      <vt:lpstr>Office Theme</vt:lpstr>
      <vt:lpstr>22nd Annual Immersion Trainings                    in Addiction Medicine</vt:lpstr>
      <vt:lpstr>History</vt:lpstr>
      <vt:lpstr>2023 Attendees</vt:lpstr>
      <vt:lpstr>PowerPoint Presentation</vt:lpstr>
      <vt:lpstr>Examples of what you said you plan to do after the training…</vt:lpstr>
      <vt:lpstr>Program Highlights</vt:lpstr>
      <vt:lpstr>The Manual and Schedule</vt:lpstr>
      <vt:lpstr>General Announcements</vt:lpstr>
      <vt:lpstr>Free CME</vt:lpstr>
      <vt:lpstr>Evaluations and Surveys</vt:lpstr>
      <vt:lpstr>Richard Saitz, MD, MPH Clinical Addiction Research             and Education (CARE) Program Achievement Award</vt:lpstr>
      <vt:lpstr>PowerPoint Presentation</vt:lpstr>
      <vt:lpstr>CRIT/CFS Core Faculty </vt:lpstr>
      <vt:lpstr>FIT Core Faculty</vt:lpstr>
      <vt:lpstr>Program Participants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19th Annual Immersion Training in Addiction Medicine Program</dc:title>
  <dc:creator>Ve Truong</dc:creator>
  <cp:lastModifiedBy>Alford, Daniel P</cp:lastModifiedBy>
  <cp:revision>143</cp:revision>
  <cp:lastPrinted>2023-04-23T00:58:03Z</cp:lastPrinted>
  <dcterms:created xsi:type="dcterms:W3CDTF">2020-10-15T16:34:28Z</dcterms:created>
  <dcterms:modified xsi:type="dcterms:W3CDTF">2023-04-23T01:00:43Z</dcterms:modified>
</cp:coreProperties>
</file>