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740" r:id="rId3"/>
    <p:sldMasterId id="2147483754" r:id="rId4"/>
    <p:sldMasterId id="2147483773" r:id="rId5"/>
  </p:sldMasterIdLst>
  <p:notesMasterIdLst>
    <p:notesMasterId r:id="rId40"/>
  </p:notesMasterIdLst>
  <p:sldIdLst>
    <p:sldId id="389" r:id="rId6"/>
    <p:sldId id="283" r:id="rId7"/>
    <p:sldId id="391" r:id="rId8"/>
    <p:sldId id="392" r:id="rId9"/>
    <p:sldId id="393" r:id="rId10"/>
    <p:sldId id="394" r:id="rId11"/>
    <p:sldId id="395" r:id="rId12"/>
    <p:sldId id="1177" r:id="rId13"/>
    <p:sldId id="261" r:id="rId14"/>
    <p:sldId id="284" r:id="rId15"/>
    <p:sldId id="376" r:id="rId16"/>
    <p:sldId id="645" r:id="rId17"/>
    <p:sldId id="648" r:id="rId18"/>
    <p:sldId id="647" r:id="rId19"/>
    <p:sldId id="262" r:id="rId20"/>
    <p:sldId id="289" r:id="rId21"/>
    <p:sldId id="704" r:id="rId22"/>
    <p:sldId id="444" r:id="rId23"/>
    <p:sldId id="654" r:id="rId24"/>
    <p:sldId id="353" r:id="rId25"/>
    <p:sldId id="292" r:id="rId26"/>
    <p:sldId id="274" r:id="rId27"/>
    <p:sldId id="1076" r:id="rId28"/>
    <p:sldId id="694" r:id="rId29"/>
    <p:sldId id="288" r:id="rId30"/>
    <p:sldId id="356" r:id="rId31"/>
    <p:sldId id="1185" r:id="rId32"/>
    <p:sldId id="304" r:id="rId33"/>
    <p:sldId id="306" r:id="rId34"/>
    <p:sldId id="307" r:id="rId35"/>
    <p:sldId id="381" r:id="rId36"/>
    <p:sldId id="705" r:id="rId37"/>
    <p:sldId id="387" r:id="rId38"/>
    <p:sldId id="3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A5B"/>
    <a:srgbClr val="F2F2F2"/>
    <a:srgbClr val="FFFFFF"/>
    <a:srgbClr val="006666"/>
    <a:srgbClr val="132B35"/>
    <a:srgbClr val="CC3300"/>
    <a:srgbClr val="E4E4E4"/>
    <a:srgbClr val="FFFF00"/>
    <a:srgbClr val="00264D"/>
    <a:srgbClr val="922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95" d="100"/>
          <a:sy n="95" d="100"/>
        </p:scale>
        <p:origin x="86"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6000" cy="3429000"/>
          </a:xfrm>
          <a:ln/>
        </p:spPr>
      </p:sp>
      <p:sp>
        <p:nvSpPr>
          <p:cNvPr id="26627" name="Notes Placeholder 2"/>
          <p:cNvSpPr>
            <a:spLocks noGrp="1"/>
          </p:cNvSpPr>
          <p:nvPr>
            <p:ph type="body" idx="1"/>
          </p:nvPr>
        </p:nvSpPr>
        <p:spPr>
          <a:noFill/>
        </p:spPr>
        <p:txBody>
          <a:bodyPr/>
          <a:lstStyle/>
          <a:p>
            <a:endParaRPr lang="en-US" altLang="en-US"/>
          </a:p>
        </p:txBody>
      </p:sp>
      <p:sp>
        <p:nvSpPr>
          <p:cNvPr id="26628"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itchFamily="34" charset="0"/>
              </a:defRPr>
            </a:lvl1pPr>
            <a:lvl2pPr marL="707950" indent="-271435">
              <a:spcBef>
                <a:spcPct val="30000"/>
              </a:spcBef>
              <a:defRPr sz="1200">
                <a:solidFill>
                  <a:schemeClr val="tx1"/>
                </a:solidFill>
                <a:latin typeface="Calibri" pitchFamily="34" charset="0"/>
              </a:defRPr>
            </a:lvl2pPr>
            <a:lvl3pPr marL="1090498" indent="-217465">
              <a:spcBef>
                <a:spcPct val="30000"/>
              </a:spcBef>
              <a:defRPr sz="1200">
                <a:solidFill>
                  <a:schemeClr val="tx1"/>
                </a:solidFill>
                <a:latin typeface="Calibri" pitchFamily="34" charset="0"/>
              </a:defRPr>
            </a:lvl3pPr>
            <a:lvl4pPr marL="1527014" indent="-217465">
              <a:spcBef>
                <a:spcPct val="30000"/>
              </a:spcBef>
              <a:defRPr sz="1200">
                <a:solidFill>
                  <a:schemeClr val="tx1"/>
                </a:solidFill>
                <a:latin typeface="Calibri" pitchFamily="34" charset="0"/>
              </a:defRPr>
            </a:lvl4pPr>
            <a:lvl5pPr marL="1963530" indent="-217465">
              <a:spcBef>
                <a:spcPct val="30000"/>
              </a:spcBef>
              <a:defRPr sz="1200">
                <a:solidFill>
                  <a:schemeClr val="tx1"/>
                </a:solidFill>
                <a:latin typeface="Calibri" pitchFamily="34" charset="0"/>
              </a:defRPr>
            </a:lvl5pPr>
            <a:lvl6pPr marL="2420682" indent="-217465" eaLnBrk="0" fontAlgn="base" hangingPunct="0">
              <a:spcBef>
                <a:spcPct val="30000"/>
              </a:spcBef>
              <a:spcAft>
                <a:spcPct val="0"/>
              </a:spcAft>
              <a:defRPr sz="1200">
                <a:solidFill>
                  <a:schemeClr val="tx1"/>
                </a:solidFill>
                <a:latin typeface="Calibri" pitchFamily="34" charset="0"/>
              </a:defRPr>
            </a:lvl6pPr>
            <a:lvl7pPr marL="2877833" indent="-217465" eaLnBrk="0" fontAlgn="base" hangingPunct="0">
              <a:spcBef>
                <a:spcPct val="30000"/>
              </a:spcBef>
              <a:spcAft>
                <a:spcPct val="0"/>
              </a:spcAft>
              <a:defRPr sz="1200">
                <a:solidFill>
                  <a:schemeClr val="tx1"/>
                </a:solidFill>
                <a:latin typeface="Calibri" pitchFamily="34" charset="0"/>
              </a:defRPr>
            </a:lvl7pPr>
            <a:lvl8pPr marL="3334985" indent="-217465" eaLnBrk="0" fontAlgn="base" hangingPunct="0">
              <a:spcBef>
                <a:spcPct val="30000"/>
              </a:spcBef>
              <a:spcAft>
                <a:spcPct val="0"/>
              </a:spcAft>
              <a:defRPr sz="1200">
                <a:solidFill>
                  <a:schemeClr val="tx1"/>
                </a:solidFill>
                <a:latin typeface="Calibri" pitchFamily="34" charset="0"/>
              </a:defRPr>
            </a:lvl8pPr>
            <a:lvl9pPr marL="3792136" indent="-217465" eaLnBrk="0" fontAlgn="base" hangingPunct="0">
              <a:spcBef>
                <a:spcPct val="30000"/>
              </a:spcBef>
              <a:spcAft>
                <a:spcPct val="0"/>
              </a:spcAft>
              <a:defRPr sz="1200">
                <a:solidFill>
                  <a:schemeClr val="tx1"/>
                </a:solidFill>
                <a:latin typeface="Calibri" pitchFamily="34" charset="0"/>
              </a:defRPr>
            </a:lvl9pPr>
          </a:lstStyle>
          <a:p>
            <a:pPr>
              <a:spcBef>
                <a:spcPct val="0"/>
              </a:spcBef>
            </a:pPr>
            <a:fld id="{702DB9BA-3573-46A4-A451-A5438F0681D5}" type="slidenum">
              <a:rPr lang="en-US" altLang="en-US">
                <a:solidFill>
                  <a:prstClr val="black"/>
                </a:solidFill>
              </a:rPr>
              <a:pPr>
                <a:spcBef>
                  <a:spcPct val="0"/>
                </a:spcBef>
              </a:pPr>
              <a:t>1</a:t>
            </a:fld>
            <a:endParaRPr lang="en-US" altLang="en-US">
              <a:solidFill>
                <a:prstClr val="black"/>
              </a:solidFill>
            </a:endParaRPr>
          </a:p>
        </p:txBody>
      </p:sp>
      <p:sp>
        <p:nvSpPr>
          <p:cNvPr id="26629" name="Footer Placeholder 4"/>
          <p:cNvSpPr>
            <a:spLocks noGrp="1"/>
          </p:cNvSpPr>
          <p:nvPr>
            <p:ph type="ftr" sz="quarter" idx="4"/>
          </p:nvPr>
        </p:nvSpPr>
        <p:spPr>
          <a:noFill/>
        </p:spPr>
        <p:txBody>
          <a:bodyPr/>
          <a:lstStyle>
            <a:lvl1pPr>
              <a:spcBef>
                <a:spcPct val="30000"/>
              </a:spcBef>
              <a:defRPr sz="1200">
                <a:solidFill>
                  <a:schemeClr val="tx1"/>
                </a:solidFill>
                <a:latin typeface="Calibri" pitchFamily="34" charset="0"/>
              </a:defRPr>
            </a:lvl1pPr>
            <a:lvl2pPr marL="707950" indent="-271435">
              <a:spcBef>
                <a:spcPct val="30000"/>
              </a:spcBef>
              <a:defRPr sz="1200">
                <a:solidFill>
                  <a:schemeClr val="tx1"/>
                </a:solidFill>
                <a:latin typeface="Calibri" pitchFamily="34" charset="0"/>
              </a:defRPr>
            </a:lvl2pPr>
            <a:lvl3pPr marL="1090498" indent="-217465">
              <a:spcBef>
                <a:spcPct val="30000"/>
              </a:spcBef>
              <a:defRPr sz="1200">
                <a:solidFill>
                  <a:schemeClr val="tx1"/>
                </a:solidFill>
                <a:latin typeface="Calibri" pitchFamily="34" charset="0"/>
              </a:defRPr>
            </a:lvl3pPr>
            <a:lvl4pPr marL="1527014" indent="-217465">
              <a:spcBef>
                <a:spcPct val="30000"/>
              </a:spcBef>
              <a:defRPr sz="1200">
                <a:solidFill>
                  <a:schemeClr val="tx1"/>
                </a:solidFill>
                <a:latin typeface="Calibri" pitchFamily="34" charset="0"/>
              </a:defRPr>
            </a:lvl4pPr>
            <a:lvl5pPr marL="1963530" indent="-217465">
              <a:spcBef>
                <a:spcPct val="30000"/>
              </a:spcBef>
              <a:defRPr sz="1200">
                <a:solidFill>
                  <a:schemeClr val="tx1"/>
                </a:solidFill>
                <a:latin typeface="Calibri" pitchFamily="34" charset="0"/>
              </a:defRPr>
            </a:lvl5pPr>
            <a:lvl6pPr marL="2420682" indent="-217465" eaLnBrk="0" fontAlgn="base" hangingPunct="0">
              <a:spcBef>
                <a:spcPct val="30000"/>
              </a:spcBef>
              <a:spcAft>
                <a:spcPct val="0"/>
              </a:spcAft>
              <a:defRPr sz="1200">
                <a:solidFill>
                  <a:schemeClr val="tx1"/>
                </a:solidFill>
                <a:latin typeface="Calibri" pitchFamily="34" charset="0"/>
              </a:defRPr>
            </a:lvl6pPr>
            <a:lvl7pPr marL="2877833" indent="-217465" eaLnBrk="0" fontAlgn="base" hangingPunct="0">
              <a:spcBef>
                <a:spcPct val="30000"/>
              </a:spcBef>
              <a:spcAft>
                <a:spcPct val="0"/>
              </a:spcAft>
              <a:defRPr sz="1200">
                <a:solidFill>
                  <a:schemeClr val="tx1"/>
                </a:solidFill>
                <a:latin typeface="Calibri" pitchFamily="34" charset="0"/>
              </a:defRPr>
            </a:lvl7pPr>
            <a:lvl8pPr marL="3334985" indent="-217465" eaLnBrk="0" fontAlgn="base" hangingPunct="0">
              <a:spcBef>
                <a:spcPct val="30000"/>
              </a:spcBef>
              <a:spcAft>
                <a:spcPct val="0"/>
              </a:spcAft>
              <a:defRPr sz="1200">
                <a:solidFill>
                  <a:schemeClr val="tx1"/>
                </a:solidFill>
                <a:latin typeface="Calibri" pitchFamily="34" charset="0"/>
              </a:defRPr>
            </a:lvl8pPr>
            <a:lvl9pPr marL="3792136" indent="-217465"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4F65F-7C89-4949-855D-E7C90EEA797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82165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Opioid Efficacy for Chronic Pain</a:t>
            </a:r>
            <a:endParaRPr lang="en-US" dirty="0"/>
          </a:p>
          <a:p>
            <a:r>
              <a:rPr lang="en-US" dirty="0"/>
              <a:t>How good are opioids for chronic pain?  What is the efficacy for chronic pain?  Now, this is different than acute pain, and I would argue that the efficacy for acute pain is probably 100 percent effective.  For someone who comes in with a femur fracture, we would never withhold an opioid, because we assume that they’ll be some efficacy.  There may be variability in terms of how much relief somebody gets, but we wouldn’t withhold it from someone with severe pain like that.  </a:t>
            </a:r>
          </a:p>
          <a:p>
            <a:r>
              <a:rPr lang="en-US" dirty="0"/>
              <a:t> </a:t>
            </a:r>
          </a:p>
          <a:p>
            <a:r>
              <a:rPr lang="en-US" dirty="0"/>
              <a:t>For chronic pain, it’s completely different.  We’ve already talked about it as being more like a chronic disease.  Well, lately, in the past year, we’ve had a couple of meta-analyses that have looked at opioids versus placebo for chronic pain.  Unfortunately, these studies only evaluate for up to three to six months, and follow-up.  So, we don’t have long-term studies, but in these short-term studies for chronic pain, they show that opioids were statistically significantly better, but with a small improvement in pain, and function, versus placebo.  And when they compared opioids versus non-opioids, unfortunately, these studies were low to moderate quality, they showed that both were similar in terms of benefits.  </a:t>
            </a:r>
          </a:p>
          <a:p>
            <a:r>
              <a:rPr lang="en-US" dirty="0"/>
              <a:t> </a:t>
            </a:r>
          </a:p>
          <a:p>
            <a:r>
              <a:rPr lang="en-US" dirty="0"/>
              <a:t>There was a study that looked comparatively between opioids, and non-opioids.  It was a randomized clinical trial that found that opioids were not superior to non-opioids for improving musculoskeletal pain-related function over 12 months, so a long-term outcome.  However, an important limitation is that only 5 percent of those that were randomized actually entered into the study.  So, what that tells me is that someone who’s willing to enter into a study where they could be randomized to an opioid or non-opioid that they seem to do equally well on either one.  What happens to that 95 percent who said, “I don’t want to be entered into the study?”  It’s unclear.  Two longer-term follow-up studies, up to about a year, found that 44.3 percent of individuals on chronic opioids for chronic pain had at least 50 percent pain relief.  So, it’s not zero percent; it’s not 100 percent.  So, it’s around 50 percent of individuals on opioids for chronic pain will get adequate pain relief.</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3968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what is the opioid addiction risk?  So when a patient comes to you and you prescribe opioids, what is the risk of them developing an addiction?  And unfortunately, the true incidence and prevalence of addiction in chronic pain populations prescribed opioids is unknown.  And a lot of it has to do with different criteria used to define addiction in different studies, and so it’s really all over the place.  </a:t>
            </a:r>
          </a:p>
          <a:p>
            <a:pPr eaLnBrk="1" hangingPunct="1">
              <a:spcBef>
                <a:spcPct val="0"/>
              </a:spcBef>
            </a:pPr>
            <a:r>
              <a:rPr lang="en-US" altLang="en-US"/>
              <a:t> </a:t>
            </a:r>
          </a:p>
          <a:p>
            <a:pPr eaLnBrk="1" hangingPunct="1">
              <a:spcBef>
                <a:spcPct val="0"/>
              </a:spcBef>
            </a:pPr>
            <a:r>
              <a:rPr lang="en-US" altLang="en-US"/>
              <a:t>And the range, if you look at all studies, is anywhere between zero and 50%, so that’s not particularly helpful other than to say it’s not 100%, and it’s probably not 0% either.  And it’s probably more like 15 to 20%, when you look at the majority of studies.  </a:t>
            </a:r>
          </a:p>
          <a:p>
            <a:pPr eaLnBrk="1" hangingPunct="1">
              <a:spcBef>
                <a:spcPct val="0"/>
              </a:spcBef>
            </a:pPr>
            <a:endParaRPr lang="en-US" altLang="en-US"/>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FA2F0DF-C958-4C16-BCF6-50B32FE3660A}" type="slidenum">
              <a:rPr lang="en-US" altLang="en-US">
                <a:solidFill>
                  <a:srgbClr val="000000"/>
                </a:solidFill>
                <a:ea typeface="MS PGothic" pitchFamily="34" charset="-128"/>
              </a:rPr>
              <a:pPr/>
              <a:t>16</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37780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https://www.nytimes.com/2020/10/03/style/am-i-drinking-too-much.html</a:t>
            </a:r>
          </a:p>
          <a:p>
            <a:r>
              <a:rPr lang="en-US" dirty="0"/>
              <a:t>https://www.rand.org/news/press/2020/09/29.html</a:t>
            </a:r>
          </a:p>
        </p:txBody>
      </p:sp>
      <p:sp>
        <p:nvSpPr>
          <p:cNvPr id="4" name="Slide Number Placeholder 3"/>
          <p:cNvSpPr>
            <a:spLocks noGrp="1"/>
          </p:cNvSpPr>
          <p:nvPr>
            <p:ph type="sldNum" sz="quarter" idx="10"/>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77499A0B-67C9-413E-8618-0DF8328DD2E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6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512509-11B4-4BA1-B19F-289DAEBCD71A}" type="slidenum">
              <a:rPr lang="en-US" smtClean="0"/>
              <a:t>19</a:t>
            </a:fld>
            <a:endParaRPr lang="en-US"/>
          </a:p>
        </p:txBody>
      </p:sp>
    </p:spTree>
    <p:extLst>
      <p:ext uri="{BB962C8B-B14F-4D97-AF65-F5344CB8AC3E}">
        <p14:creationId xmlns:p14="http://schemas.microsoft.com/office/powerpoint/2010/main" val="178771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685800" y="1143000"/>
            <a:ext cx="5486400" cy="30861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t>The diagnosis of addiction really is based upon the four C’s: loss of control, compulsive use, continued use despite harm, and craving.</a:t>
            </a:r>
          </a:p>
          <a:p>
            <a:r>
              <a:rPr lang="en-US" altLang="en-US" sz="1300"/>
              <a:t> </a:t>
            </a:r>
          </a:p>
          <a:p>
            <a:r>
              <a:rPr lang="en-US" altLang="en-US" sz="1300"/>
              <a:t>The disease of addiction is fairly easy to detect when it’s really apparent.  And it always becomes very apparent because people can’t hide from the disease of addiction.  Within six months, usually, of exposing somebody to an opioid, those who have clear addiction will surface. </a:t>
            </a:r>
          </a:p>
          <a:p>
            <a:r>
              <a:rPr lang="en-US" altLang="en-US" sz="1300"/>
              <a:t> </a:t>
            </a:r>
          </a:p>
          <a:p>
            <a:r>
              <a:rPr lang="en-US" altLang="en-US" sz="1300"/>
              <a:t>That doesn’t mean that people who are abusing fall into the same category.  They can have still very problematic behaviors that look like the disease of addiction, and maybe just as problematic, but may not be quite as egregious in their behaviors as those with the disease of addiction.   </a:t>
            </a:r>
          </a:p>
          <a:p>
            <a:r>
              <a:rPr lang="en-US" altLang="en-US" sz="1300"/>
              <a:t>	</a:t>
            </a:r>
          </a:p>
          <a:p>
            <a:r>
              <a:rPr lang="en-US" altLang="en-US" sz="1300"/>
              <a:t>Addiction, you know, is not the same as physical dependency, and I think this is an important point that needs to be restated several times because too often physicians think that if you become physically dependent and you have some withdrawal that that means you have the disease of addiction.  We see withdrawal symptoms from people who are physically dependent to anticonvulsants, anti-depressants, and a lot of cardiovascular medicines as well, and when we suddenly stop those medications and people go into withdrawal, they’re not addicted to those medicines any more than we would be with an opioid.  However, people who are addicted to opioids will have withdrawal if they suddenly stop the use of their medicines as well.</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Calibri" pitchFamily="34" charset="0"/>
                <a:ea typeface="MS PGothic" pitchFamily="34" charset="-128"/>
              </a:defRPr>
            </a:lvl1pPr>
            <a:lvl2pPr marL="729057" indent="-280406" defTabSz="914437">
              <a:defRPr sz="2400">
                <a:solidFill>
                  <a:schemeClr val="tx1"/>
                </a:solidFill>
                <a:latin typeface="Calibri" pitchFamily="34" charset="0"/>
                <a:ea typeface="MS PGothic" pitchFamily="34" charset="-128"/>
              </a:defRPr>
            </a:lvl2pPr>
            <a:lvl3pPr marL="1121626" indent="-224325" defTabSz="914437">
              <a:defRPr sz="2400">
                <a:solidFill>
                  <a:schemeClr val="tx1"/>
                </a:solidFill>
                <a:latin typeface="Calibri" pitchFamily="34" charset="0"/>
                <a:ea typeface="MS PGothic" pitchFamily="34" charset="-128"/>
              </a:defRPr>
            </a:lvl3pPr>
            <a:lvl4pPr marL="1570276" indent="-224325" defTabSz="914437">
              <a:defRPr sz="2400">
                <a:solidFill>
                  <a:schemeClr val="tx1"/>
                </a:solidFill>
                <a:latin typeface="Calibri" pitchFamily="34" charset="0"/>
                <a:ea typeface="MS PGothic" pitchFamily="34" charset="-128"/>
              </a:defRPr>
            </a:lvl4pPr>
            <a:lvl5pPr marL="2018927" indent="-224325" defTabSz="914437">
              <a:defRPr sz="2400">
                <a:solidFill>
                  <a:schemeClr val="tx1"/>
                </a:solidFill>
                <a:latin typeface="Calibri"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92516AE3-3B97-46C9-B367-99331EE38C3D}" type="slidenum">
              <a:rPr lang="en-US" altLang="en-US" sz="1300"/>
              <a:pPr/>
              <a:t>20</a:t>
            </a:fld>
            <a:endParaRPr lang="en-US" altLang="en-US" sz="1300"/>
          </a:p>
        </p:txBody>
      </p:sp>
    </p:spTree>
    <p:extLst>
      <p:ext uri="{BB962C8B-B14F-4D97-AF65-F5344CB8AC3E}">
        <p14:creationId xmlns:p14="http://schemas.microsoft.com/office/powerpoint/2010/main" val="170297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82588" y="685800"/>
            <a:ext cx="6096000" cy="3429000"/>
          </a:xfrm>
          <a:ln/>
        </p:spPr>
      </p:sp>
      <p:sp>
        <p:nvSpPr>
          <p:cNvPr id="54275" name="Rectangle 3"/>
          <p:cNvSpPr>
            <a:spLocks noGrp="1" noChangeArrowheads="1"/>
          </p:cNvSpPr>
          <p:nvPr>
            <p:ph type="body" idx="1"/>
          </p:nvPr>
        </p:nvSpPr>
        <p:spPr>
          <a:noFill/>
        </p:spPr>
        <p:txBody>
          <a:bodyPr/>
          <a:lstStyle/>
          <a:p>
            <a:pPr>
              <a:lnSpc>
                <a:spcPct val="90000"/>
              </a:lnSpc>
            </a:pPr>
            <a:r>
              <a:rPr lang="en-US" altLang="en-US" sz="1000"/>
              <a:t>Behaviors suggestive of addiction may include: inability to take medications according to an agreed</a:t>
            </a:r>
          </a:p>
          <a:p>
            <a:pPr>
              <a:lnSpc>
                <a:spcPct val="90000"/>
              </a:lnSpc>
            </a:pPr>
            <a:r>
              <a:rPr lang="en-US" altLang="en-US" sz="1000"/>
              <a:t>upon schedule, taking multiple doses together, frequent reports of lost or stolen prescriptions, doctor</a:t>
            </a:r>
          </a:p>
          <a:p>
            <a:pPr>
              <a:lnSpc>
                <a:spcPct val="90000"/>
              </a:lnSpc>
            </a:pPr>
            <a:r>
              <a:rPr lang="en-US" altLang="en-US" sz="1000"/>
              <a:t>shopping, isolation from family and friends, and</a:t>
            </a:r>
            <a:r>
              <a:rPr lang="en-US" altLang="en-US" sz="1000" b="1"/>
              <a:t>/</a:t>
            </a:r>
            <a:r>
              <a:rPr lang="en-US" altLang="en-US" sz="1000"/>
              <a:t>or use of non-prescribed psychoactive drugs in addition</a:t>
            </a:r>
          </a:p>
          <a:p>
            <a:pPr>
              <a:lnSpc>
                <a:spcPct val="90000"/>
              </a:lnSpc>
            </a:pPr>
            <a:r>
              <a:rPr lang="en-US" altLang="en-US" sz="1000"/>
              <a:t>to prescribed medications. Other behaviors which may raise concern are the use of analgesic medications</a:t>
            </a:r>
          </a:p>
          <a:p>
            <a:pPr>
              <a:lnSpc>
                <a:spcPct val="90000"/>
              </a:lnSpc>
            </a:pPr>
            <a:r>
              <a:rPr lang="en-US" altLang="en-US" sz="1000"/>
              <a:t>for other than analgesic effects, such as sedation, an increase in energy, a decrease in anxiety, or</a:t>
            </a:r>
          </a:p>
          <a:p>
            <a:pPr>
              <a:lnSpc>
                <a:spcPct val="90000"/>
              </a:lnSpc>
            </a:pPr>
            <a:r>
              <a:rPr lang="en-US" altLang="en-US" sz="1000"/>
              <a:t>intoxication; non-compliance with recommended non-opioid treatments or evaluations; insistence on</a:t>
            </a:r>
          </a:p>
          <a:p>
            <a:pPr>
              <a:lnSpc>
                <a:spcPct val="90000"/>
              </a:lnSpc>
            </a:pPr>
            <a:r>
              <a:rPr lang="en-US" altLang="en-US" sz="1000"/>
              <a:t>rapid-onset formulations/routes of administration; or reports of no relief whatsoever by any non-opioid</a:t>
            </a:r>
          </a:p>
          <a:p>
            <a:pPr>
              <a:lnSpc>
                <a:spcPct val="90000"/>
              </a:lnSpc>
            </a:pPr>
            <a:r>
              <a:rPr lang="en-US" altLang="en-US" sz="1000"/>
              <a:t>treatments. Loss of </a:t>
            </a:r>
            <a:r>
              <a:rPr lang="en-US" altLang="en-US" sz="1000" b="1"/>
              <a:t>C</a:t>
            </a:r>
            <a:r>
              <a:rPr lang="en-US" altLang="en-US" sz="1000"/>
              <a:t>ontrol over use “Every time I try to limit my use to only once a week, I end up using every day.”“I try to limit myself to one drink per day but once I start, I can’t seem to stop until I pass out.”Continued use despite knowledge of harmful </a:t>
            </a:r>
            <a:r>
              <a:rPr lang="en-US" altLang="en-US" sz="1000" b="1"/>
              <a:t>C</a:t>
            </a:r>
            <a:r>
              <a:rPr lang="en-US" altLang="en-US" sz="1000"/>
              <a:t>onsequences “I know my drug use caused my HIV but I can’t stop using.”“I have to stop using because my life is out of control, but using is the only option for me.”</a:t>
            </a:r>
            <a:r>
              <a:rPr lang="en-US" altLang="en-US" sz="1000" b="1"/>
              <a:t>C</a:t>
            </a:r>
            <a:r>
              <a:rPr lang="en-US" altLang="en-US" sz="1000"/>
              <a:t>ompulsion to use “All I do is think about how I am going to score.”“No matter what I do, I can’t get drugs out of my mind and I feel I have to use and use a lot. Once I want to use, it is like I am on autopilot and I just have to use. I’ll do anything to get drugs.” </a:t>
            </a:r>
            <a:r>
              <a:rPr lang="en-US" altLang="en-US" sz="1000" b="1"/>
              <a:t>C</a:t>
            </a:r>
            <a:r>
              <a:rPr lang="en-US" altLang="en-US" sz="1000"/>
              <a:t>raving “It’s like a physical drive or urge to use. I want it from the pit of my stomach; I get sweaty just thinking about it. At times, these urges come out of nowhere, or I get them when I meet my using buddies, pass the corner where my dealer hangs out or am feeling down.” </a:t>
            </a:r>
          </a:p>
        </p:txBody>
      </p:sp>
    </p:spTree>
    <p:extLst>
      <p:ext uri="{BB962C8B-B14F-4D97-AF65-F5344CB8AC3E}">
        <p14:creationId xmlns:p14="http://schemas.microsoft.com/office/powerpoint/2010/main" val="115696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use the color</a:t>
            </a:r>
            <a:r>
              <a:rPr lang="en-US" baseline="0" dirty="0"/>
              <a:t> urine image</a:t>
            </a:r>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t>26</a:t>
            </a:fld>
            <a:endParaRPr lang="en-US"/>
          </a:p>
        </p:txBody>
      </p:sp>
    </p:spTree>
    <p:extLst>
      <p:ext uri="{BB962C8B-B14F-4D97-AF65-F5344CB8AC3E}">
        <p14:creationId xmlns:p14="http://schemas.microsoft.com/office/powerpoint/2010/main" val="183269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t>You don’t have to prove that they are addicted, nor do you have to prove that they’re diverting.  You only have to believe that that’s a likely occurrence and you’ve analyzed the situation, you’ve assessed it, you’ve done your risk/benefit analysis and you just are ready to move forward with what you think is the safest for that patient and that is to discontinue the use of the opioids.</a:t>
            </a:r>
          </a:p>
          <a:p>
            <a:r>
              <a:rPr lang="en-US" altLang="en-US" sz="1300"/>
              <a:t> </a:t>
            </a:r>
          </a:p>
          <a:p>
            <a:r>
              <a:rPr lang="en-US" altLang="en-US" sz="1300"/>
              <a:t>Again, this doesn’t mean you discontinue treating the person for their pain, but it means that you won’t prescribe them an opioid.</a:t>
            </a:r>
          </a:p>
          <a:p>
            <a:r>
              <a:rPr lang="en-US" altLang="en-US" sz="1300"/>
              <a:t> </a:t>
            </a:r>
          </a:p>
          <a:p>
            <a:r>
              <a:rPr lang="en-US" altLang="en-US" sz="1300"/>
              <a:t>So, there are just some people who cannot safely take their medications, and they’re not going to adhere, they’re not going to follow the monitoring, and it is the safest and the only real option for some of those patients.</a:t>
            </a:r>
          </a:p>
          <a:p>
            <a:r>
              <a:rPr lang="en-US" altLang="en-US" sz="1300"/>
              <a:t> </a:t>
            </a:r>
          </a:p>
          <a:p>
            <a:r>
              <a:rPr lang="en-US" altLang="en-US" sz="1300"/>
              <a:t>You’ll need to determine though whether this is an urgent situation, that is whether or not you need to discontinue rapidly or whether this is something that occur over a period of time.  And that depends largely upon what drives you to the decision to discontinue the opioids.</a:t>
            </a:r>
          </a:p>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Calibri" panose="020F0502020204030204" pitchFamily="34" charset="0"/>
                <a:ea typeface="MS PGothic" panose="020B0600070205080204" pitchFamily="34" charset="-128"/>
              </a:defRPr>
            </a:lvl1pPr>
            <a:lvl2pPr marL="742950" indent="-285750" defTabSz="931863">
              <a:defRPr sz="2400">
                <a:solidFill>
                  <a:schemeClr val="tx1"/>
                </a:solidFill>
                <a:latin typeface="Calibri" panose="020F0502020204030204" pitchFamily="34" charset="0"/>
                <a:ea typeface="MS PGothic" panose="020B0600070205080204" pitchFamily="34" charset="-128"/>
              </a:defRPr>
            </a:lvl2pPr>
            <a:lvl3pPr marL="1143000" indent="-228600" defTabSz="931863">
              <a:defRPr sz="2400">
                <a:solidFill>
                  <a:schemeClr val="tx1"/>
                </a:solidFill>
                <a:latin typeface="Calibri" panose="020F0502020204030204" pitchFamily="34" charset="0"/>
                <a:ea typeface="MS PGothic" panose="020B0600070205080204" pitchFamily="34" charset="-128"/>
              </a:defRPr>
            </a:lvl3pPr>
            <a:lvl4pPr marL="1600200" indent="-228600" defTabSz="931863">
              <a:defRPr sz="2400">
                <a:solidFill>
                  <a:schemeClr val="tx1"/>
                </a:solidFill>
                <a:latin typeface="Calibri" panose="020F0502020204030204" pitchFamily="34" charset="0"/>
                <a:ea typeface="MS PGothic" panose="020B0600070205080204" pitchFamily="34" charset="-128"/>
              </a:defRPr>
            </a:lvl4pPr>
            <a:lvl5pPr marL="2057400" indent="-228600" defTabSz="931863">
              <a:defRPr sz="2400">
                <a:solidFill>
                  <a:schemeClr val="tx1"/>
                </a:solidFill>
                <a:latin typeface="Calibri" panose="020F050202020403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064BFE2-3F21-4C86-A608-A1A5F5128555}" type="slidenum">
              <a:rPr lang="en-US" altLang="en-US" sz="1300">
                <a:solidFill>
                  <a:prstClr val="black"/>
                </a:solidFill>
              </a:rPr>
              <a:pPr/>
              <a:t>30</a:t>
            </a:fld>
            <a:endParaRPr lang="en-US" altLang="en-US" sz="1300">
              <a:solidFill>
                <a:prstClr val="black"/>
              </a:solidFill>
            </a:endParaRPr>
          </a:p>
        </p:txBody>
      </p:sp>
    </p:spTree>
    <p:extLst>
      <p:ext uri="{BB962C8B-B14F-4D97-AF65-F5344CB8AC3E}">
        <p14:creationId xmlns:p14="http://schemas.microsoft.com/office/powerpoint/2010/main" val="281841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0068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34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9230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9021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9995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0694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0187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8284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911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925" y="365255"/>
            <a:ext cx="10410932" cy="639762"/>
          </a:xfrm>
        </p:spPr>
        <p:txBody>
          <a:bodyPr/>
          <a:lstStyle>
            <a:lvl1pPr>
              <a:defRPr b="1">
                <a:solidFill>
                  <a:srgbClr val="41695B"/>
                </a:solidFill>
              </a:defRPr>
            </a:lvl1pPr>
          </a:lstStyle>
          <a:p>
            <a:r>
              <a:rPr lang="en-US"/>
              <a:t>Click to edit Master title style</a:t>
            </a:r>
          </a:p>
        </p:txBody>
      </p:sp>
      <p:sp>
        <p:nvSpPr>
          <p:cNvPr id="4" name="Rectangle 5"/>
          <p:cNvSpPr>
            <a:spLocks noGrp="1" noChangeArrowheads="1"/>
          </p:cNvSpPr>
          <p:nvPr>
            <p:ph type="ftr" sz="quarter" idx="11"/>
          </p:nvPr>
        </p:nvSpPr>
        <p:spPr>
          <a:xfrm>
            <a:off x="612283" y="6488259"/>
            <a:ext cx="7768392" cy="352508"/>
          </a:xfrm>
          <a:prstGeom prst="rect">
            <a:avLst/>
          </a:prstGeom>
          <a:ln/>
        </p:spPr>
        <p:txBody>
          <a:bodyPr/>
          <a:lstStyle>
            <a:lvl1pPr>
              <a:defRPr sz="1600">
                <a:latin typeface="Calibri" panose="020F0502020204030204" pitchFamily="34" charset="0"/>
              </a:defRPr>
            </a:lvl1pPr>
          </a:lstStyle>
          <a:p>
            <a:pPr>
              <a:defRPr/>
            </a:pPr>
            <a:endParaRPr lang="en-US" dirty="0"/>
          </a:p>
        </p:txBody>
      </p:sp>
      <p:sp>
        <p:nvSpPr>
          <p:cNvPr id="9" name="Content Placeholder 2"/>
          <p:cNvSpPr>
            <a:spLocks noGrp="1"/>
          </p:cNvSpPr>
          <p:nvPr>
            <p:ph idx="1"/>
          </p:nvPr>
        </p:nvSpPr>
        <p:spPr>
          <a:xfrm>
            <a:off x="609600" y="1385524"/>
            <a:ext cx="10972800" cy="4525963"/>
          </a:xfrm>
        </p:spPr>
        <p:txBody>
          <a:bodyPr/>
          <a:lstStyle>
            <a:lvl2pPr>
              <a:buClr>
                <a:srgbClr val="7D9C91"/>
              </a:buClr>
              <a:defRPr/>
            </a:lvl2pPr>
            <a:lvl3pPr>
              <a:buClr>
                <a:srgbClr val="7D9C91"/>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602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D9A3571-2DF8-4402-9F60-B8835B1B26D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5799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37964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5FB3AF5-6F86-4999-AC05-700E2F960C5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6753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77863C9-49A6-489A-898F-A22DD231CB1E}"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46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608098C-7CCA-4C7F-AB73-2CCF6280A95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71309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71F0758B-A28C-463D-A778-286C25FD35F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0624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1044B9C-3B37-4A9B-A535-7E4BD2FA761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082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82F47574-E995-4BC7-9260-B3C7C739445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40861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E3E6D8E5-B45A-43AA-8AC3-ECBCBD97F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68877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BF69433B-DDE6-42EC-8846-50324FCC988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23579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4EB4B97-803C-4E10-958C-7D87FEEBCF2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60953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E9B500C-411B-428F-B195-CB1FF474294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6299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07868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3221E46-E288-403A-9733-3D5531528C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2727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ED87A0A-001D-45B3-9CF8-9A95CF53320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3485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B55E0F8-053D-46EA-B957-F8BF3177F2C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01616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D5B77255-F0F8-43B5-BBF3-25D3A716F12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10456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3B89FDC-EC52-4B04-8B99-78655F6C8570}"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2943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260130C-2B50-4F0C-AA45-19C7BC00FD4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84426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925" y="365255"/>
            <a:ext cx="10410932" cy="639762"/>
          </a:xfrm>
        </p:spPr>
        <p:txBody>
          <a:bodyPr/>
          <a:lstStyle>
            <a:lvl1pPr>
              <a:defRPr b="1">
                <a:solidFill>
                  <a:srgbClr val="41695B"/>
                </a:solidFill>
              </a:defRPr>
            </a:lvl1pPr>
          </a:lstStyle>
          <a:p>
            <a:r>
              <a:rPr lang="en-US"/>
              <a:t>Click to edit Master title style</a:t>
            </a:r>
          </a:p>
        </p:txBody>
      </p:sp>
      <p:sp>
        <p:nvSpPr>
          <p:cNvPr id="4" name="Rectangle 5"/>
          <p:cNvSpPr>
            <a:spLocks noGrp="1" noChangeArrowheads="1"/>
          </p:cNvSpPr>
          <p:nvPr>
            <p:ph type="ftr" sz="quarter" idx="11"/>
          </p:nvPr>
        </p:nvSpPr>
        <p:spPr>
          <a:xfrm>
            <a:off x="612283" y="6488259"/>
            <a:ext cx="7768392" cy="352508"/>
          </a:xfrm>
          <a:prstGeom prst="rect">
            <a:avLst/>
          </a:prstGeom>
          <a:ln/>
        </p:spPr>
        <p:txBody>
          <a:bodyPr/>
          <a:lstStyle>
            <a:lvl1pPr>
              <a:defRPr sz="1600">
                <a:latin typeface="Calibri" panose="020F0502020204030204" pitchFamily="34" charset="0"/>
              </a:defRPr>
            </a:lvl1pPr>
          </a:lstStyle>
          <a:p>
            <a:pPr>
              <a:defRPr/>
            </a:pPr>
            <a:endParaRPr lang="en-US" dirty="0"/>
          </a:p>
        </p:txBody>
      </p:sp>
      <p:sp>
        <p:nvSpPr>
          <p:cNvPr id="9" name="Content Placeholder 2"/>
          <p:cNvSpPr>
            <a:spLocks noGrp="1"/>
          </p:cNvSpPr>
          <p:nvPr>
            <p:ph idx="1"/>
          </p:nvPr>
        </p:nvSpPr>
        <p:spPr>
          <a:xfrm>
            <a:off x="609600" y="1385524"/>
            <a:ext cx="10972800" cy="4525963"/>
          </a:xfrm>
        </p:spPr>
        <p:txBody>
          <a:bodyPr/>
          <a:lstStyle>
            <a:lvl2pPr>
              <a:buClr>
                <a:srgbClr val="7D9C91"/>
              </a:buClr>
              <a:defRPr/>
            </a:lvl2pPr>
            <a:lvl3pPr>
              <a:buClr>
                <a:srgbClr val="7D9C91"/>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928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smtClean="0">
                <a:latin typeface="Calibri" panose="020F0502020204030204" pitchFamily="34" charset="0"/>
              </a:defRPr>
            </a:lvl1pPr>
          </a:lstStyle>
          <a:p>
            <a:pPr>
              <a:defRPr/>
            </a:pPr>
            <a:fld id="{CF3BF7FD-6DB8-4F5B-8DC7-3E7A4A87653B}" type="slidenum">
              <a:rPr lang="en-US" altLang="en-US"/>
              <a:pPr>
                <a:defRPr/>
              </a:pPr>
              <a:t>‹#›</a:t>
            </a:fld>
            <a:endParaRPr lang="en-US" altLang="en-US" dirty="0"/>
          </a:p>
        </p:txBody>
      </p:sp>
    </p:spTree>
    <p:extLst>
      <p:ext uri="{BB962C8B-B14F-4D97-AF65-F5344CB8AC3E}">
        <p14:creationId xmlns:p14="http://schemas.microsoft.com/office/powerpoint/2010/main" val="566880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428B2BE-4667-4CD2-BB15-058A1006D268}" type="slidenum">
              <a:rPr lang="en-US" altLang="en-US" smtClean="0"/>
              <a:pPr>
                <a:defRPr/>
              </a:pPr>
              <a:t>‹#›</a:t>
            </a:fld>
            <a:endParaRPr lang="en-US" altLang="en-US" dirty="0"/>
          </a:p>
        </p:txBody>
      </p:sp>
    </p:spTree>
    <p:extLst>
      <p:ext uri="{BB962C8B-B14F-4D97-AF65-F5344CB8AC3E}">
        <p14:creationId xmlns:p14="http://schemas.microsoft.com/office/powerpoint/2010/main" val="613681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AA44F11-B1B9-4792-8383-2A9B691C89AC}" type="slidenum">
              <a:rPr lang="en-US" altLang="en-US" smtClean="0"/>
              <a:pPr>
                <a:defRPr/>
              </a:pPr>
              <a:t>‹#›</a:t>
            </a:fld>
            <a:endParaRPr lang="en-US" altLang="en-US" dirty="0"/>
          </a:p>
        </p:txBody>
      </p:sp>
    </p:spTree>
    <p:extLst>
      <p:ext uri="{BB962C8B-B14F-4D97-AF65-F5344CB8AC3E}">
        <p14:creationId xmlns:p14="http://schemas.microsoft.com/office/powerpoint/2010/main" val="394041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67774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192282C5-7589-46CE-9820-094110A18751}" type="slidenum">
              <a:rPr lang="en-US" altLang="en-US" smtClean="0"/>
              <a:pPr>
                <a:defRPr/>
              </a:pPr>
              <a:t>‹#›</a:t>
            </a:fld>
            <a:endParaRPr lang="en-US" altLang="en-US" dirty="0"/>
          </a:p>
        </p:txBody>
      </p:sp>
    </p:spTree>
    <p:extLst>
      <p:ext uri="{BB962C8B-B14F-4D97-AF65-F5344CB8AC3E}">
        <p14:creationId xmlns:p14="http://schemas.microsoft.com/office/powerpoint/2010/main" val="629718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39782DF-42D5-4878-8C77-9FD1D5212CAC}" type="slidenum">
              <a:rPr lang="en-US" altLang="en-US" smtClean="0"/>
              <a:pPr>
                <a:defRPr/>
              </a:pPr>
              <a:t>‹#›</a:t>
            </a:fld>
            <a:endParaRPr lang="en-US" altLang="en-US" dirty="0"/>
          </a:p>
        </p:txBody>
      </p:sp>
    </p:spTree>
    <p:extLst>
      <p:ext uri="{BB962C8B-B14F-4D97-AF65-F5344CB8AC3E}">
        <p14:creationId xmlns:p14="http://schemas.microsoft.com/office/powerpoint/2010/main" val="2164326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5A6F0EB-45A1-4621-9B6F-278F1234064E}" type="slidenum">
              <a:rPr lang="en-US" altLang="en-US" smtClean="0"/>
              <a:pPr>
                <a:defRPr/>
              </a:pPr>
              <a:t>‹#›</a:t>
            </a:fld>
            <a:endParaRPr lang="en-US" altLang="en-US" dirty="0"/>
          </a:p>
        </p:txBody>
      </p:sp>
    </p:spTree>
    <p:extLst>
      <p:ext uri="{BB962C8B-B14F-4D97-AF65-F5344CB8AC3E}">
        <p14:creationId xmlns:p14="http://schemas.microsoft.com/office/powerpoint/2010/main" val="2216046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86386DF8-0AFE-4153-BCDF-6556AB985891}" type="slidenum">
              <a:rPr lang="en-US" altLang="en-US" smtClean="0"/>
              <a:pPr>
                <a:defRPr/>
              </a:pPr>
              <a:t>‹#›</a:t>
            </a:fld>
            <a:endParaRPr lang="en-US" altLang="en-US" dirty="0"/>
          </a:p>
        </p:txBody>
      </p:sp>
    </p:spTree>
    <p:extLst>
      <p:ext uri="{BB962C8B-B14F-4D97-AF65-F5344CB8AC3E}">
        <p14:creationId xmlns:p14="http://schemas.microsoft.com/office/powerpoint/2010/main" val="2708832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B8AF019-09ED-4E6A-9423-846C7805C4AF}" type="slidenum">
              <a:rPr lang="en-US" altLang="en-US" smtClean="0"/>
              <a:pPr>
                <a:defRPr/>
              </a:pPr>
              <a:t>‹#›</a:t>
            </a:fld>
            <a:endParaRPr lang="en-US" altLang="en-US" dirty="0"/>
          </a:p>
        </p:txBody>
      </p:sp>
    </p:spTree>
    <p:extLst>
      <p:ext uri="{BB962C8B-B14F-4D97-AF65-F5344CB8AC3E}">
        <p14:creationId xmlns:p14="http://schemas.microsoft.com/office/powerpoint/2010/main" val="1210388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79C5CE9-7B52-4B58-9DEC-58B7A001A05C}" type="slidenum">
              <a:rPr lang="en-US" altLang="en-US" smtClean="0"/>
              <a:pPr>
                <a:defRPr/>
              </a:pPr>
              <a:t>‹#›</a:t>
            </a:fld>
            <a:endParaRPr lang="en-US" altLang="en-US" dirty="0"/>
          </a:p>
        </p:txBody>
      </p:sp>
    </p:spTree>
    <p:extLst>
      <p:ext uri="{BB962C8B-B14F-4D97-AF65-F5344CB8AC3E}">
        <p14:creationId xmlns:p14="http://schemas.microsoft.com/office/powerpoint/2010/main" val="2972042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2983A6B9-E779-4550-A687-936B90B32D40}" type="slidenum">
              <a:rPr lang="en-US" altLang="en-US" smtClean="0"/>
              <a:pPr>
                <a:defRPr/>
              </a:pPr>
              <a:t>‹#›</a:t>
            </a:fld>
            <a:endParaRPr lang="en-US" altLang="en-US" dirty="0"/>
          </a:p>
        </p:txBody>
      </p:sp>
    </p:spTree>
    <p:extLst>
      <p:ext uri="{BB962C8B-B14F-4D97-AF65-F5344CB8AC3E}">
        <p14:creationId xmlns:p14="http://schemas.microsoft.com/office/powerpoint/2010/main" val="1739596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89342738-298F-4DC3-9FB6-5D57EDC90B94}" type="slidenum">
              <a:rPr lang="en-US" altLang="en-US" smtClean="0"/>
              <a:pPr>
                <a:defRPr/>
              </a:pPr>
              <a:t>‹#›</a:t>
            </a:fld>
            <a:endParaRPr lang="en-US" altLang="en-US" dirty="0"/>
          </a:p>
        </p:txBody>
      </p:sp>
    </p:spTree>
    <p:extLst>
      <p:ext uri="{BB962C8B-B14F-4D97-AF65-F5344CB8AC3E}">
        <p14:creationId xmlns:p14="http://schemas.microsoft.com/office/powerpoint/2010/main" val="1653218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6E96276-740C-456E-86EF-16CB0327409E}" type="slidenum">
              <a:rPr lang="en-US" altLang="en-US" smtClean="0"/>
              <a:pPr>
                <a:defRPr/>
              </a:pPr>
              <a:t>‹#›</a:t>
            </a:fld>
            <a:endParaRPr lang="en-US" altLang="en-US" dirty="0"/>
          </a:p>
        </p:txBody>
      </p:sp>
    </p:spTree>
    <p:extLst>
      <p:ext uri="{BB962C8B-B14F-4D97-AF65-F5344CB8AC3E}">
        <p14:creationId xmlns:p14="http://schemas.microsoft.com/office/powerpoint/2010/main" val="1634715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6749996-C96D-441D-97DA-E1626C8F7AFC}" type="slidenum">
              <a:rPr lang="en-US" altLang="en-US" smtClean="0"/>
              <a:pPr>
                <a:defRPr/>
              </a:pPr>
              <a:t>‹#›</a:t>
            </a:fld>
            <a:endParaRPr lang="en-US" altLang="en-US" dirty="0"/>
          </a:p>
        </p:txBody>
      </p:sp>
    </p:spTree>
    <p:extLst>
      <p:ext uri="{BB962C8B-B14F-4D97-AF65-F5344CB8AC3E}">
        <p14:creationId xmlns:p14="http://schemas.microsoft.com/office/powerpoint/2010/main" val="188045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7339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60195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6680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11584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73748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86177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39655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33422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73972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380349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8269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06452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07013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25121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60772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0170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24201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4"/>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7135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438272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lvl1pPr>
              <a:defRPr>
                <a:latin typeface="Calibri" panose="020F0502020204030204" pitchFamily="34" charset="0"/>
              </a:defRPr>
            </a:lvl1pPr>
          </a:lstStyle>
          <a:p>
            <a:fld id="{50E180D6-9CD6-4DBD-ADC9-ABFFF04C9C38}" type="slidenum">
              <a:rPr lang="en-US" smtClean="0">
                <a:solidFill>
                  <a:prstClr val="black">
                    <a:tint val="75000"/>
                  </a:prstClr>
                </a:solidFill>
              </a:rPr>
              <a:pPr/>
              <a:t>‹#›</a:t>
            </a:fld>
            <a:endParaRPr lang="en-US" dirty="0">
              <a:solidFill>
                <a:prstClr val="black">
                  <a:tint val="75000"/>
                </a:prstClr>
              </a:solidFill>
            </a:endParaRPr>
          </a:p>
        </p:txBody>
      </p:sp>
      <p:sp>
        <p:nvSpPr>
          <p:cNvPr id="11" name="Title 1">
            <a:extLst>
              <a:ext uri="{FF2B5EF4-FFF2-40B4-BE49-F238E27FC236}">
                <a16:creationId xmlns:a16="http://schemas.microsoft.com/office/drawing/2014/main"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991979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925" y="365255"/>
            <a:ext cx="10410932" cy="639762"/>
          </a:xfrm>
        </p:spPr>
        <p:txBody>
          <a:bodyPr/>
          <a:lstStyle>
            <a:lvl1pPr>
              <a:defRPr b="1">
                <a:solidFill>
                  <a:srgbClr val="41695B"/>
                </a:solidFill>
              </a:defRPr>
            </a:lvl1pPr>
          </a:lstStyle>
          <a:p>
            <a:r>
              <a:rPr lang="en-US"/>
              <a:t>Click to edit Master title style</a:t>
            </a:r>
          </a:p>
        </p:txBody>
      </p:sp>
      <p:sp>
        <p:nvSpPr>
          <p:cNvPr id="4" name="Rectangle 5"/>
          <p:cNvSpPr>
            <a:spLocks noGrp="1" noChangeArrowheads="1"/>
          </p:cNvSpPr>
          <p:nvPr>
            <p:ph type="ftr" sz="quarter" idx="11"/>
          </p:nvPr>
        </p:nvSpPr>
        <p:spPr>
          <a:xfrm>
            <a:off x="612283" y="6488259"/>
            <a:ext cx="7768392" cy="352508"/>
          </a:xfrm>
          <a:prstGeom prst="rect">
            <a:avLst/>
          </a:prstGeom>
          <a:ln/>
        </p:spPr>
        <p:txBody>
          <a:bodyPr/>
          <a:lstStyle>
            <a:lvl1pPr>
              <a:defRPr sz="1600"/>
            </a:lvl1pPr>
          </a:lstStyle>
          <a:p>
            <a:pPr>
              <a:defRPr/>
            </a:pPr>
            <a:endParaRPr lang="en-US"/>
          </a:p>
        </p:txBody>
      </p:sp>
      <p:sp>
        <p:nvSpPr>
          <p:cNvPr id="9" name="Content Placeholder 2"/>
          <p:cNvSpPr>
            <a:spLocks noGrp="1"/>
          </p:cNvSpPr>
          <p:nvPr>
            <p:ph idx="1"/>
          </p:nvPr>
        </p:nvSpPr>
        <p:spPr>
          <a:xfrm>
            <a:off x="609600" y="1385524"/>
            <a:ext cx="10972800" cy="4525963"/>
          </a:xfrm>
        </p:spPr>
        <p:txBody>
          <a:bodyPr/>
          <a:lstStyle>
            <a:lvl2pPr>
              <a:buClr>
                <a:srgbClr val="7D9C91"/>
              </a:buClr>
              <a:defRPr/>
            </a:lvl2pPr>
            <a:lvl3pPr>
              <a:buClr>
                <a:srgbClr val="7D9C91"/>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90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0915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74711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81391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5951392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994083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0711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942816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79898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58595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27974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224457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3560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735226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226370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3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45926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8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13279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4792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6"/>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505000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82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299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0034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91" r:id="rId18"/>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0F4407BE-5F26-4F02-A620-F62992B9295A}" type="slidenum">
              <a:rPr lang="en-US" altLang="en-US" smtClean="0">
                <a:solidFill>
                  <a:srgbClr val="000000"/>
                </a:solidFill>
                <a:latin typeface="Calibri" pitchFamily="34" charset="0"/>
              </a:rPr>
              <a:pPr fontAlgn="base">
                <a:spcBef>
                  <a:spcPct val="0"/>
                </a:spcBef>
                <a:spcAft>
                  <a:spcPct val="0"/>
                </a:spcAft>
              </a:pPr>
              <a:t>‹#›</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2216142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92" r:id="rId18"/>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alibri" panose="020F0502020204030204" pitchFamily="34" charset="0"/>
                <a:ea typeface="+mn-ea"/>
              </a:defRPr>
            </a:lvl1pPr>
          </a:lstStyle>
          <a:p>
            <a:pPr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alibri" panose="020F0502020204030204" pitchFamily="34" charset="0"/>
                <a:ea typeface="+mn-ea"/>
              </a:defRPr>
            </a:lvl1pPr>
          </a:lstStyle>
          <a:p>
            <a:pPr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ea typeface="MS PGothic" panose="020B0600070205080204" pitchFamily="34" charset="-128"/>
              </a:defRPr>
            </a:lvl1pPr>
          </a:lstStyle>
          <a:p>
            <a:pPr eaLnBrk="0" fontAlgn="base" hangingPunct="0">
              <a:spcBef>
                <a:spcPct val="0"/>
              </a:spcBef>
              <a:spcAft>
                <a:spcPct val="0"/>
              </a:spcAft>
              <a:defRPr/>
            </a:pPr>
            <a:fld id="{2DFF0078-EE7A-4A33-B5EE-C7D3120A17D2}"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312143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2pPr>
      <a:lvl3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3pPr>
      <a:lvl4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4pPr>
      <a:lvl5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5pPr>
      <a:lvl6pPr marL="457200" algn="ctr" rtl="0" eaLnBrk="0" fontAlgn="base" hangingPunct="0">
        <a:spcBef>
          <a:spcPct val="0"/>
        </a:spcBef>
        <a:spcAft>
          <a:spcPct val="0"/>
        </a:spcAft>
        <a:defRPr sz="4400">
          <a:solidFill>
            <a:schemeClr val="tx2"/>
          </a:solidFill>
          <a:latin typeface="Calibri" charset="0"/>
        </a:defRPr>
      </a:lvl6pPr>
      <a:lvl7pPr marL="914400" algn="ctr" rtl="0" eaLnBrk="0" fontAlgn="base" hangingPunct="0">
        <a:spcBef>
          <a:spcPct val="0"/>
        </a:spcBef>
        <a:spcAft>
          <a:spcPct val="0"/>
        </a:spcAft>
        <a:defRPr sz="4400">
          <a:solidFill>
            <a:schemeClr val="tx2"/>
          </a:solidFill>
          <a:latin typeface="Calibri" charset="0"/>
        </a:defRPr>
      </a:lvl7pPr>
      <a:lvl8pPr marL="1371600" algn="ctr" rtl="0" eaLnBrk="0" fontAlgn="base" hangingPunct="0">
        <a:spcBef>
          <a:spcPct val="0"/>
        </a:spcBef>
        <a:spcAft>
          <a:spcPct val="0"/>
        </a:spcAft>
        <a:defRPr sz="4400">
          <a:solidFill>
            <a:schemeClr val="tx2"/>
          </a:solidFill>
          <a:latin typeface="Calibri" charset="0"/>
        </a:defRPr>
      </a:lvl8pPr>
      <a:lvl9pPr marL="1828800" algn="ctr" rtl="0" eaLnBrk="0" fontAlgn="base" hangingPunct="0">
        <a:spcBef>
          <a:spcPct val="0"/>
        </a:spcBef>
        <a:spcAft>
          <a:spcPct val="0"/>
        </a:spcAft>
        <a:defRPr sz="4400">
          <a:solidFill>
            <a:schemeClr val="tx2"/>
          </a:solidFill>
          <a:latin typeface="Calibri"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957617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93" r:id="rId19"/>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2311090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9.xml"/><Relationship Id="rId6" Type="http://schemas.openxmlformats.org/officeDocument/2006/relationships/image" Target="https://trusted.bu.edu/s/1759/images/gid4/editor/c_a_logo/med_familiarabbrev_web.png"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5.xml"/><Relationship Id="rId5" Type="http://schemas.openxmlformats.org/officeDocument/2006/relationships/image" Target="../media/image22.wmf"/><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1.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55.xml"/><Relationship Id="rId5" Type="http://schemas.openxmlformats.org/officeDocument/2006/relationships/image" Target="../media/image26.pn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6" name="Rectangle 5"/>
          <p:cNvSpPr/>
          <p:nvPr/>
        </p:nvSpPr>
        <p:spPr>
          <a:xfrm>
            <a:off x="0" y="5788204"/>
            <a:ext cx="12192000" cy="106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pitchFamily="34" charset="0"/>
            </a:endParaRPr>
          </a:p>
        </p:txBody>
      </p:sp>
      <p:sp>
        <p:nvSpPr>
          <p:cNvPr id="2053" name="Rectangle 6"/>
          <p:cNvSpPr>
            <a:spLocks noChangeArrowheads="1"/>
          </p:cNvSpPr>
          <p:nvPr/>
        </p:nvSpPr>
        <p:spPr bwMode="auto">
          <a:xfrm>
            <a:off x="0" y="1"/>
            <a:ext cx="12192000" cy="2618379"/>
          </a:xfrm>
          <a:prstGeom prst="rect">
            <a:avLst/>
          </a:prstGeom>
          <a:solidFill>
            <a:srgbClr val="214A5B"/>
          </a:solidFill>
          <a:ln w="76200">
            <a:solidFill>
              <a:srgbClr val="CC3300"/>
            </a:solidFill>
            <a:miter lim="800000"/>
            <a:headEnd/>
            <a:tailEnd/>
          </a:ln>
          <a:effectLst/>
        </p:spPr>
        <p:txBody>
          <a:bodyPr anchor="ctr"/>
          <a:lstStyle/>
          <a:p>
            <a:pPr marL="517525" fontAlgn="base">
              <a:spcBef>
                <a:spcPct val="0"/>
              </a:spcBef>
              <a:spcAft>
                <a:spcPct val="0"/>
              </a:spcAft>
              <a:defRPr/>
            </a:pPr>
            <a:r>
              <a:rPr lang="en-US" sz="8000" b="1" dirty="0">
                <a:solidFill>
                  <a:srgbClr val="FFFFFF"/>
                </a:solidFill>
                <a:effectLst>
                  <a:outerShdw blurRad="38100" dist="38100" dir="2700000" algn="tl">
                    <a:srgbClr val="000000"/>
                  </a:outerShdw>
                </a:effectLst>
                <a:latin typeface="Calibri" pitchFamily="34" charset="0"/>
              </a:rPr>
              <a:t>Pain, Opioids and </a:t>
            </a:r>
            <a:br>
              <a:rPr lang="en-US" sz="8000" b="1" dirty="0">
                <a:solidFill>
                  <a:srgbClr val="FFFFFF"/>
                </a:solidFill>
                <a:effectLst>
                  <a:outerShdw blurRad="38100" dist="38100" dir="2700000" algn="tl">
                    <a:srgbClr val="000000"/>
                  </a:outerShdw>
                </a:effectLst>
                <a:latin typeface="Calibri" pitchFamily="34" charset="0"/>
              </a:rPr>
            </a:br>
            <a:r>
              <a:rPr lang="en-US" sz="8000" b="1" dirty="0">
                <a:solidFill>
                  <a:srgbClr val="FFFFFF"/>
                </a:solidFill>
                <a:effectLst>
                  <a:outerShdw blurRad="38100" dist="38100" dir="2700000" algn="tl">
                    <a:srgbClr val="000000"/>
                  </a:outerShdw>
                </a:effectLst>
                <a:latin typeface="Calibri" pitchFamily="34" charset="0"/>
              </a:rPr>
              <a:t>Addiction</a:t>
            </a:r>
            <a:endParaRPr lang="en-US" sz="6000" b="1" dirty="0">
              <a:solidFill>
                <a:srgbClr val="FFFFFF"/>
              </a:solidFill>
              <a:effectLst>
                <a:outerShdw blurRad="38100" dist="38100" dir="2700000" algn="tl">
                  <a:srgbClr val="000000"/>
                </a:outerShdw>
              </a:effectLst>
              <a:latin typeface="Calibri" pitchFamily="34" charset="0"/>
            </a:endParaRPr>
          </a:p>
        </p:txBody>
      </p:sp>
      <p:grpSp>
        <p:nvGrpSpPr>
          <p:cNvPr id="25604" name="Group 6"/>
          <p:cNvGrpSpPr>
            <a:grpSpLocks/>
          </p:cNvGrpSpPr>
          <p:nvPr/>
        </p:nvGrpSpPr>
        <p:grpSpPr bwMode="auto">
          <a:xfrm>
            <a:off x="4507464" y="5934680"/>
            <a:ext cx="2736860" cy="822896"/>
            <a:chOff x="3471997" y="5983473"/>
            <a:chExt cx="2438323" cy="822898"/>
          </a:xfrm>
        </p:grpSpPr>
        <p:pic>
          <p:nvPicPr>
            <p:cNvPr id="25605" name="Picture 4956" descr="CARE_logo_t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997" y="6021919"/>
              <a:ext cx="702215" cy="78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4468558" y="5983473"/>
              <a:ext cx="1441762" cy="7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4536" y="5973125"/>
            <a:ext cx="2736299" cy="7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0" y="5795158"/>
            <a:ext cx="12192000" cy="0"/>
          </a:xfrm>
          <a:prstGeom prst="line">
            <a:avLst/>
          </a:prstGeom>
          <a:ln w="28575">
            <a:solidFill>
              <a:srgbClr val="377D99"/>
            </a:solidFill>
          </a:ln>
        </p:spPr>
        <p:style>
          <a:lnRef idx="1">
            <a:schemeClr val="accent1"/>
          </a:lnRef>
          <a:fillRef idx="0">
            <a:schemeClr val="accent1"/>
          </a:fillRef>
          <a:effectRef idx="0">
            <a:schemeClr val="accent1"/>
          </a:effectRef>
          <a:fontRef idx="minor">
            <a:schemeClr val="tx1"/>
          </a:fontRef>
        </p:style>
      </p:cxnSp>
      <p:sp>
        <p:nvSpPr>
          <p:cNvPr id="13" name="Rectangle 3"/>
          <p:cNvSpPr>
            <a:spLocks noGrp="1" noChangeArrowheads="1"/>
          </p:cNvSpPr>
          <p:nvPr>
            <p:ph type="subTitle" idx="1"/>
          </p:nvPr>
        </p:nvSpPr>
        <p:spPr>
          <a:xfrm>
            <a:off x="0" y="2819400"/>
            <a:ext cx="12192000" cy="2819400"/>
          </a:xfrm>
        </p:spPr>
        <p:txBody>
          <a:bodyPr/>
          <a:lstStyle/>
          <a:p>
            <a:pPr>
              <a:lnSpc>
                <a:spcPct val="80000"/>
              </a:lnSpc>
            </a:pPr>
            <a:r>
              <a:rPr lang="en-US" altLang="en-US" sz="2800" dirty="0">
                <a:solidFill>
                  <a:srgbClr val="000000"/>
                </a:solidFill>
              </a:rPr>
              <a:t>Immersion Training in Addiction Medicine Programs 2023</a:t>
            </a:r>
          </a:p>
          <a:p>
            <a:pPr>
              <a:lnSpc>
                <a:spcPct val="80000"/>
              </a:lnSpc>
            </a:pPr>
            <a:endParaRPr lang="en-US" altLang="en-US" sz="2000" dirty="0">
              <a:solidFill>
                <a:srgbClr val="000000"/>
              </a:solidFill>
            </a:endParaRPr>
          </a:p>
          <a:p>
            <a:pPr>
              <a:lnSpc>
                <a:spcPct val="80000"/>
              </a:lnSpc>
            </a:pPr>
            <a:r>
              <a:rPr lang="en-US" altLang="en-US" sz="2800" b="1" dirty="0">
                <a:solidFill>
                  <a:srgbClr val="000000"/>
                </a:solidFill>
              </a:rPr>
              <a:t>April 2023</a:t>
            </a:r>
          </a:p>
          <a:p>
            <a:pPr>
              <a:lnSpc>
                <a:spcPct val="80000"/>
              </a:lnSpc>
            </a:pPr>
            <a:endParaRPr lang="en-US" altLang="en-US" sz="1400" dirty="0">
              <a:solidFill>
                <a:srgbClr val="000000"/>
              </a:solidFill>
            </a:endParaRPr>
          </a:p>
          <a:p>
            <a:pPr>
              <a:lnSpc>
                <a:spcPct val="80000"/>
              </a:lnSpc>
            </a:pPr>
            <a:r>
              <a:rPr lang="en-US" altLang="en-US" sz="2400" dirty="0">
                <a:solidFill>
                  <a:srgbClr val="000000"/>
                </a:solidFill>
              </a:rPr>
              <a:t>Daniel P. Alford, MD, MPH</a:t>
            </a:r>
          </a:p>
          <a:p>
            <a:pPr>
              <a:lnSpc>
                <a:spcPct val="80000"/>
              </a:lnSpc>
            </a:pPr>
            <a:r>
              <a:rPr lang="en-US" altLang="en-US" sz="2200" dirty="0">
                <a:solidFill>
                  <a:srgbClr val="000000"/>
                </a:solidFill>
              </a:rPr>
              <a:t>Professor of Medicine</a:t>
            </a:r>
          </a:p>
          <a:p>
            <a:pPr>
              <a:lnSpc>
                <a:spcPct val="80000"/>
              </a:lnSpc>
            </a:pPr>
            <a:r>
              <a:rPr lang="en-US" altLang="en-US" sz="2200" dirty="0">
                <a:solidFill>
                  <a:srgbClr val="000000"/>
                </a:solidFill>
              </a:rPr>
              <a:t>Associate Dean, Continuing Medical Education</a:t>
            </a:r>
          </a:p>
          <a:p>
            <a:pPr>
              <a:lnSpc>
                <a:spcPct val="80000"/>
              </a:lnSpc>
            </a:pPr>
            <a:r>
              <a:rPr lang="en-US" altLang="en-US" sz="2200" dirty="0">
                <a:solidFill>
                  <a:srgbClr val="000000"/>
                </a:solidFill>
              </a:rPr>
              <a:t>Director, Clinical Addiction Research and Education (CARE) Unit</a:t>
            </a:r>
          </a:p>
        </p:txBody>
      </p:sp>
      <p:pic>
        <p:nvPicPr>
          <p:cNvPr id="2" name="Picture 2">
            <a:extLst>
              <a:ext uri="{FF2B5EF4-FFF2-40B4-BE49-F238E27FC236}">
                <a16:creationId xmlns:a16="http://schemas.microsoft.com/office/drawing/2014/main" id="{34E8BCCC-C382-3815-A603-AAB1E03A8C95}"/>
              </a:ext>
            </a:extLst>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1966622" y="6161083"/>
            <a:ext cx="2266606" cy="3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pioid prescription bottle; prescription opioids are used to relieve pain, but are highly addictive.">
            <a:extLst>
              <a:ext uri="{FF2B5EF4-FFF2-40B4-BE49-F238E27FC236}">
                <a16:creationId xmlns:a16="http://schemas.microsoft.com/office/drawing/2014/main" id="{D86B6D62-3E3E-F728-CFFB-4ECBE0F7C37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847"/>
          <a:stretch/>
        </p:blipFill>
        <p:spPr bwMode="auto">
          <a:xfrm>
            <a:off x="9591261" y="173814"/>
            <a:ext cx="2456386" cy="227075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6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086" y="-1"/>
            <a:ext cx="7151914" cy="1143001"/>
          </a:xfrm>
          <a:solidFill>
            <a:srgbClr val="214A5B"/>
          </a:solidFill>
        </p:spPr>
        <p:txBody>
          <a:bodyPr/>
          <a:lstStyle/>
          <a:p>
            <a:pPr marL="233363"/>
            <a:r>
              <a:rPr lang="en-US" sz="4800" b="1" dirty="0">
                <a:solidFill>
                  <a:schemeClr val="bg1"/>
                </a:solidFill>
                <a:effectLst>
                  <a:outerShdw blurRad="38100" dist="38100" dir="2700000" algn="tl">
                    <a:srgbClr val="000000">
                      <a:alpha val="43137"/>
                    </a:srgbClr>
                  </a:outerShdw>
                </a:effectLst>
              </a:rPr>
              <a:t>Opioids and Chronic Pain</a:t>
            </a:r>
          </a:p>
        </p:txBody>
      </p:sp>
      <p:sp>
        <p:nvSpPr>
          <p:cNvPr id="3" name="Content Placeholder 2"/>
          <p:cNvSpPr>
            <a:spLocks noGrp="1"/>
          </p:cNvSpPr>
          <p:nvPr>
            <p:ph idx="1"/>
          </p:nvPr>
        </p:nvSpPr>
        <p:spPr>
          <a:xfrm>
            <a:off x="5903495" y="1468993"/>
            <a:ext cx="5280718" cy="4625165"/>
          </a:xfrm>
        </p:spPr>
        <p:txBody>
          <a:bodyPr/>
          <a:lstStyle/>
          <a:p>
            <a:pPr marL="0" indent="0" algn="ctr">
              <a:buNone/>
            </a:pPr>
            <a:r>
              <a:rPr lang="en-US" sz="3400" b="1" dirty="0"/>
              <a:t>“The problem is, there’s no evidence that opioids work for chronic pain, according to guidelines released in 2016 by the CDC” </a:t>
            </a:r>
          </a:p>
          <a:p>
            <a:pPr marL="0" indent="0" algn="ctr">
              <a:buNone/>
            </a:pPr>
            <a:endParaRPr lang="en-US" sz="2800" dirty="0"/>
          </a:p>
          <a:p>
            <a:pPr marL="0" indent="0" algn="ctr">
              <a:buNone/>
            </a:pPr>
            <a:r>
              <a:rPr lang="en-US" sz="2400" dirty="0"/>
              <a:t>Julia Lurie – reporter, </a:t>
            </a:r>
            <a:r>
              <a:rPr lang="en-US" sz="2400" i="1" dirty="0"/>
              <a:t>Mother Jones</a:t>
            </a:r>
            <a:r>
              <a:rPr lang="en-US" sz="2400" dirty="0"/>
              <a:t>, </a:t>
            </a:r>
          </a:p>
          <a:p>
            <a:pPr marL="0" indent="0" algn="ctr">
              <a:buNone/>
            </a:pPr>
            <a:r>
              <a:rPr lang="en-US" sz="2400" dirty="0"/>
              <a:t>April 27, 2018</a:t>
            </a:r>
          </a:p>
        </p:txBody>
      </p:sp>
      <p:pic>
        <p:nvPicPr>
          <p:cNvPr id="1026" name="Picture 2" descr="Image result for elephant in the room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9127"/>
            <a:ext cx="5029199" cy="6796215"/>
          </a:xfrm>
          <a:prstGeom prst="rect">
            <a:avLst/>
          </a:prstGeom>
          <a:noFill/>
          <a:ln w="38100">
            <a:solidFill>
              <a:srgbClr val="214A5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reeform 9"/>
          <p:cNvSpPr/>
          <p:nvPr/>
        </p:nvSpPr>
        <p:spPr>
          <a:xfrm>
            <a:off x="9489990" y="2849081"/>
            <a:ext cx="378468"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algn="ctr" defTabSz="622300">
              <a:lnSpc>
                <a:spcPct val="90000"/>
              </a:lnSpc>
              <a:spcBef>
                <a:spcPct val="0"/>
              </a:spcBef>
              <a:spcAft>
                <a:spcPct val="35000"/>
              </a:spcAft>
            </a:pPr>
            <a:endParaRPr lang="en-US" dirty="0">
              <a:solidFill>
                <a:srgbClr val="000000"/>
              </a:solidFill>
              <a:latin typeface="Calibri" panose="020F0502020204030204" pitchFamily="34" charset="0"/>
            </a:endParaRPr>
          </a:p>
        </p:txBody>
      </p:sp>
      <p:sp>
        <p:nvSpPr>
          <p:cNvPr id="8" name="Freeform 7"/>
          <p:cNvSpPr/>
          <p:nvPr/>
        </p:nvSpPr>
        <p:spPr>
          <a:xfrm>
            <a:off x="5450777" y="2849081"/>
            <a:ext cx="287389"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algn="ctr" defTabSz="622300">
              <a:lnSpc>
                <a:spcPct val="90000"/>
              </a:lnSpc>
              <a:spcBef>
                <a:spcPct val="0"/>
              </a:spcBef>
              <a:spcAft>
                <a:spcPct val="35000"/>
              </a:spcAft>
            </a:pPr>
            <a:endParaRPr lang="en-US" dirty="0">
              <a:solidFill>
                <a:srgbClr val="000000"/>
              </a:solidFill>
              <a:latin typeface="Calibri" panose="020F0502020204030204" pitchFamily="34" charset="0"/>
            </a:endParaRPr>
          </a:p>
        </p:txBody>
      </p:sp>
      <p:sp>
        <p:nvSpPr>
          <p:cNvPr id="7" name="Freeform 6"/>
          <p:cNvSpPr/>
          <p:nvPr/>
        </p:nvSpPr>
        <p:spPr>
          <a:xfrm>
            <a:off x="320636" y="1240325"/>
            <a:ext cx="5130141"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t" anchorCtr="0">
            <a:noAutofit/>
          </a:bodyPr>
          <a:lstStyle/>
          <a:p>
            <a:pPr algn="ctr" defTabSz="800100"/>
            <a:endParaRPr lang="en-US" sz="2400" b="1" dirty="0">
              <a:solidFill>
                <a:srgbClr val="000000"/>
              </a:solidFill>
              <a:latin typeface="Calibri" panose="020F0502020204030204" pitchFamily="34" charset="0"/>
            </a:endParaRPr>
          </a:p>
          <a:p>
            <a:pPr algn="ctr" defTabSz="800100"/>
            <a:endParaRPr lang="en-US" sz="1050" b="1" dirty="0">
              <a:solidFill>
                <a:srgbClr val="000000"/>
              </a:solidFill>
              <a:latin typeface="Calibri" panose="020F0502020204030204" pitchFamily="34" charset="0"/>
            </a:endParaRPr>
          </a:p>
          <a:p>
            <a:pPr marL="228600" lvl="1" indent="-228600" defTabSz="622300">
              <a:buFontTx/>
              <a:buChar char="••"/>
            </a:pPr>
            <a:r>
              <a:rPr lang="en-US" sz="2400" b="1" dirty="0">
                <a:solidFill>
                  <a:srgbClr val="000000"/>
                </a:solidFill>
                <a:latin typeface="Calibri" panose="020F0502020204030204" pitchFamily="34" charset="0"/>
              </a:rPr>
              <a:t>Opioids v placebo                            </a:t>
            </a:r>
            <a:r>
              <a:rPr lang="en-US" sz="2200" i="1" dirty="0">
                <a:solidFill>
                  <a:srgbClr val="000000"/>
                </a:solidFill>
                <a:latin typeface="Calibri" panose="020F0502020204030204" pitchFamily="34" charset="0"/>
              </a:rPr>
              <a:t>(high quality evidence)             </a:t>
            </a:r>
            <a:r>
              <a:rPr lang="en-US" sz="2200" dirty="0">
                <a:solidFill>
                  <a:srgbClr val="000000"/>
                </a:solidFill>
                <a:latin typeface="Calibri" panose="020F0502020204030204" pitchFamily="34" charset="0"/>
              </a:rPr>
              <a:t>Statistically significant improvements in pain</a:t>
            </a:r>
            <a:r>
              <a:rPr lang="en-US" sz="2200" baseline="30000" dirty="0">
                <a:solidFill>
                  <a:srgbClr val="000000"/>
                </a:solidFill>
                <a:latin typeface="Calibri" panose="020F0502020204030204" pitchFamily="34" charset="0"/>
              </a:rPr>
              <a:t>1,2</a:t>
            </a:r>
            <a:r>
              <a:rPr lang="en-US" sz="2200" dirty="0">
                <a:solidFill>
                  <a:srgbClr val="000000"/>
                </a:solidFill>
                <a:latin typeface="Calibri" panose="020F0502020204030204" pitchFamily="34" charset="0"/>
              </a:rPr>
              <a:t> and functioning.</a:t>
            </a:r>
            <a:r>
              <a:rPr lang="en-US" sz="2200" baseline="30000" dirty="0">
                <a:solidFill>
                  <a:srgbClr val="000000"/>
                </a:solidFill>
                <a:latin typeface="Calibri" panose="020F0502020204030204" pitchFamily="34" charset="0"/>
              </a:rPr>
              <a:t>2</a:t>
            </a:r>
            <a:endParaRPr lang="en-US" sz="2200" dirty="0">
              <a:solidFill>
                <a:srgbClr val="000000"/>
              </a:solidFill>
              <a:latin typeface="Calibri" panose="020F0502020204030204" pitchFamily="34" charset="0"/>
            </a:endParaRPr>
          </a:p>
          <a:p>
            <a:pPr marL="228600" lvl="1" indent="-228600" defTabSz="622300">
              <a:buFontTx/>
              <a:buChar char="••"/>
            </a:pPr>
            <a:endParaRPr lang="en-US" sz="700" b="1" dirty="0">
              <a:solidFill>
                <a:srgbClr val="000000"/>
              </a:solidFill>
              <a:latin typeface="Calibri" panose="020F0502020204030204" pitchFamily="34" charset="0"/>
            </a:endParaRPr>
          </a:p>
          <a:p>
            <a:pPr marL="228600" lvl="1" indent="-228600" defTabSz="622300">
              <a:buFontTx/>
              <a:buChar char="••"/>
            </a:pPr>
            <a:r>
              <a:rPr lang="en-US" sz="2400" b="1" dirty="0">
                <a:solidFill>
                  <a:srgbClr val="000000"/>
                </a:solidFill>
                <a:latin typeface="Calibri" panose="020F0502020204030204" pitchFamily="34" charset="0"/>
              </a:rPr>
              <a:t>Opioids v placebo </a:t>
            </a:r>
            <a:r>
              <a:rPr lang="en-US" sz="2400" dirty="0">
                <a:solidFill>
                  <a:srgbClr val="000000"/>
                </a:solidFill>
                <a:latin typeface="Calibri" panose="020F0502020204030204" pitchFamily="34" charset="0"/>
              </a:rPr>
              <a:t>(neuropathic pain)                                                 </a:t>
            </a:r>
            <a:r>
              <a:rPr lang="en-US" sz="2200" i="1" dirty="0">
                <a:solidFill>
                  <a:srgbClr val="000000"/>
                </a:solidFill>
                <a:latin typeface="Calibri" panose="020F0502020204030204" pitchFamily="34" charset="0"/>
                <a:cs typeface="Calibri" panose="020F0502020204030204" pitchFamily="34" charset="0"/>
              </a:rPr>
              <a:t>(low-mod quality evidence)</a:t>
            </a:r>
            <a:r>
              <a:rPr lang="en-US" sz="2200" i="1" baseline="30000" dirty="0">
                <a:solidFill>
                  <a:srgbClr val="000000"/>
                </a:solidFill>
                <a:latin typeface="Calibri" panose="020F0502020204030204" pitchFamily="34" charset="0"/>
                <a:cs typeface="Calibri" panose="020F0502020204030204" pitchFamily="34" charset="0"/>
              </a:rPr>
              <a:t>               </a:t>
            </a:r>
            <a:r>
              <a:rPr lang="en-US" sz="2200" dirty="0">
                <a:solidFill>
                  <a:srgbClr val="1C1D1E"/>
                </a:solidFill>
                <a:latin typeface="Calibri" panose="020F0502020204030204" pitchFamily="34" charset="0"/>
                <a:cs typeface="Calibri" panose="020F0502020204030204" pitchFamily="34" charset="0"/>
              </a:rPr>
              <a:t>Clinically relevant pain relief and reduction of disability</a:t>
            </a:r>
            <a:r>
              <a:rPr lang="en-US" sz="2200" baseline="30000" dirty="0">
                <a:solidFill>
                  <a:srgbClr val="000000"/>
                </a:solidFill>
                <a:latin typeface="Calibri" panose="020F0502020204030204" pitchFamily="34" charset="0"/>
                <a:cs typeface="Calibri" panose="020F0502020204030204" pitchFamily="34" charset="0"/>
              </a:rPr>
              <a:t>3</a:t>
            </a:r>
            <a:endParaRPr lang="en-US" sz="2200" i="1" baseline="30000" dirty="0">
              <a:solidFill>
                <a:srgbClr val="000000"/>
              </a:solidFill>
              <a:latin typeface="Calibri" panose="020F0502020204030204" pitchFamily="34" charset="0"/>
              <a:cs typeface="Calibri" panose="020F0502020204030204" pitchFamily="34" charset="0"/>
            </a:endParaRPr>
          </a:p>
          <a:p>
            <a:pPr marL="228600" lvl="1" indent="-228600" defTabSz="622300">
              <a:buFontTx/>
              <a:buChar char="••"/>
            </a:pPr>
            <a:endParaRPr lang="en-US" sz="700" b="1" dirty="0">
              <a:solidFill>
                <a:srgbClr val="000000"/>
              </a:solidFill>
              <a:latin typeface="Calibri" panose="020F0502020204030204" pitchFamily="34" charset="0"/>
            </a:endParaRPr>
          </a:p>
          <a:p>
            <a:pPr marL="228600" lvl="1" indent="-228600" defTabSz="622300">
              <a:buFontTx/>
              <a:buChar char="••"/>
            </a:pPr>
            <a:r>
              <a:rPr lang="en-US" sz="2400" b="1" dirty="0">
                <a:solidFill>
                  <a:srgbClr val="000000"/>
                </a:solidFill>
                <a:latin typeface="Calibri" panose="020F0502020204030204" pitchFamily="34" charset="0"/>
              </a:rPr>
              <a:t>Opioids v </a:t>
            </a:r>
            <a:r>
              <a:rPr lang="en-US" sz="2400" b="1" dirty="0" err="1">
                <a:solidFill>
                  <a:srgbClr val="000000"/>
                </a:solidFill>
                <a:latin typeface="Calibri" panose="020F0502020204030204" pitchFamily="34" charset="0"/>
              </a:rPr>
              <a:t>nonopioids</a:t>
            </a:r>
            <a:r>
              <a:rPr lang="en-US" sz="2400" b="1" dirty="0">
                <a:solidFill>
                  <a:srgbClr val="000000"/>
                </a:solidFill>
                <a:latin typeface="Calibri" panose="020F0502020204030204" pitchFamily="34" charset="0"/>
              </a:rPr>
              <a:t>    </a:t>
            </a:r>
            <a:r>
              <a:rPr lang="en-US" sz="2200" b="1" dirty="0">
                <a:solidFill>
                  <a:srgbClr val="000000"/>
                </a:solidFill>
                <a:latin typeface="Calibri" panose="020F0502020204030204" pitchFamily="34" charset="0"/>
              </a:rPr>
              <a:t>                   </a:t>
            </a:r>
            <a:r>
              <a:rPr lang="en-US" sz="2200" i="1" dirty="0">
                <a:solidFill>
                  <a:srgbClr val="000000"/>
                </a:solidFill>
                <a:latin typeface="Calibri" panose="020F0502020204030204" pitchFamily="34" charset="0"/>
              </a:rPr>
              <a:t>(low-mod quality evidence)</a:t>
            </a:r>
            <a:r>
              <a:rPr lang="en-US" sz="2200" i="1" baseline="30000" dirty="0">
                <a:solidFill>
                  <a:srgbClr val="000000"/>
                </a:solidFill>
                <a:latin typeface="Calibri" panose="020F0502020204030204" pitchFamily="34" charset="0"/>
              </a:rPr>
              <a:t> </a:t>
            </a:r>
            <a:r>
              <a:rPr lang="en-US" sz="2200" i="1" dirty="0">
                <a:solidFill>
                  <a:srgbClr val="000000"/>
                </a:solidFill>
                <a:latin typeface="Calibri" panose="020F0502020204030204" pitchFamily="34" charset="0"/>
              </a:rPr>
              <a:t>                </a:t>
            </a:r>
            <a:r>
              <a:rPr lang="en-US" sz="2200" dirty="0">
                <a:solidFill>
                  <a:srgbClr val="000000"/>
                </a:solidFill>
                <a:latin typeface="Calibri" panose="020F0502020204030204" pitchFamily="34" charset="0"/>
              </a:rPr>
              <a:t>Similar benefits</a:t>
            </a:r>
            <a:r>
              <a:rPr lang="en-US" sz="2200" baseline="30000" dirty="0">
                <a:solidFill>
                  <a:srgbClr val="000000"/>
                </a:solidFill>
                <a:latin typeface="Calibri" panose="020F0502020204030204" pitchFamily="34" charset="0"/>
              </a:rPr>
              <a:t>2</a:t>
            </a:r>
            <a:endParaRPr lang="en-US" sz="2200" i="1" baseline="30000" dirty="0">
              <a:solidFill>
                <a:srgbClr val="000000"/>
              </a:solidFill>
              <a:latin typeface="Calibri" panose="020F0502020204030204" pitchFamily="34" charset="0"/>
            </a:endParaRPr>
          </a:p>
        </p:txBody>
      </p:sp>
      <p:sp>
        <p:nvSpPr>
          <p:cNvPr id="9" name="Freeform 8"/>
          <p:cNvSpPr/>
          <p:nvPr/>
        </p:nvSpPr>
        <p:spPr>
          <a:xfrm>
            <a:off x="5764683" y="1240325"/>
            <a:ext cx="3789805"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algn="ctr" defTabSz="800100">
              <a:spcBef>
                <a:spcPts val="600"/>
              </a:spcBef>
            </a:pPr>
            <a:r>
              <a:rPr lang="en-US" sz="2400" dirty="0">
                <a:solidFill>
                  <a:srgbClr val="000000"/>
                </a:solidFill>
                <a:latin typeface="Calibri" panose="020F0502020204030204" pitchFamily="34" charset="0"/>
              </a:rPr>
              <a:t>RCT</a:t>
            </a:r>
            <a:r>
              <a:rPr lang="en-US" sz="2400" baseline="30000" dirty="0">
                <a:solidFill>
                  <a:srgbClr val="000000"/>
                </a:solidFill>
                <a:latin typeface="Calibri" panose="020F0502020204030204" pitchFamily="34" charset="0"/>
              </a:rPr>
              <a:t>4</a:t>
            </a:r>
            <a:r>
              <a:rPr lang="en-US" sz="2400" dirty="0">
                <a:solidFill>
                  <a:srgbClr val="000000"/>
                </a:solidFill>
                <a:latin typeface="Calibri" panose="020F0502020204030204" pitchFamily="34" charset="0"/>
              </a:rPr>
              <a:t> found </a:t>
            </a:r>
            <a:r>
              <a:rPr lang="en-US" sz="2400" b="1" dirty="0">
                <a:solidFill>
                  <a:srgbClr val="000000"/>
                </a:solidFill>
                <a:latin typeface="Calibri" panose="020F0502020204030204" pitchFamily="34" charset="0"/>
              </a:rPr>
              <a:t>opioids</a:t>
            </a: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not superior </a:t>
            </a:r>
            <a:r>
              <a:rPr lang="en-US" sz="2400" dirty="0">
                <a:solidFill>
                  <a:srgbClr val="000000"/>
                </a:solidFill>
                <a:latin typeface="Calibri" panose="020F0502020204030204" pitchFamily="34" charset="0"/>
              </a:rPr>
              <a:t>to </a:t>
            </a:r>
            <a:r>
              <a:rPr lang="en-US" sz="2400" b="1" dirty="0">
                <a:solidFill>
                  <a:srgbClr val="000000"/>
                </a:solidFill>
                <a:latin typeface="Calibri" panose="020F0502020204030204" pitchFamily="34" charset="0"/>
              </a:rPr>
              <a:t>nonopioids</a:t>
            </a:r>
            <a:r>
              <a:rPr lang="en-US" sz="2400" dirty="0">
                <a:solidFill>
                  <a:srgbClr val="000000"/>
                </a:solidFill>
                <a:latin typeface="Calibri" panose="020F0502020204030204" pitchFamily="34" charset="0"/>
              </a:rPr>
              <a:t> for improving musculoskeletal pain-related function over 12 months</a:t>
            </a:r>
          </a:p>
          <a:p>
            <a:pPr algn="ctr" defTabSz="800100">
              <a:lnSpc>
                <a:spcPct val="90000"/>
              </a:lnSpc>
              <a:spcBef>
                <a:spcPct val="0"/>
              </a:spcBef>
              <a:spcAft>
                <a:spcPct val="35000"/>
              </a:spcAft>
            </a:pPr>
            <a:endParaRPr lang="en-US" sz="1050" i="1" dirty="0">
              <a:solidFill>
                <a:srgbClr val="000000"/>
              </a:solidFill>
              <a:latin typeface="Calibri" panose="020F0502020204030204" pitchFamily="34" charset="0"/>
            </a:endParaRPr>
          </a:p>
          <a:p>
            <a:pPr defTabSz="800100">
              <a:lnSpc>
                <a:spcPct val="90000"/>
              </a:lnSpc>
              <a:spcBef>
                <a:spcPct val="0"/>
              </a:spcBef>
              <a:spcAft>
                <a:spcPct val="35000"/>
              </a:spcAft>
            </a:pPr>
            <a:r>
              <a:rPr lang="en-US" sz="2200" i="1" dirty="0">
                <a:solidFill>
                  <a:srgbClr val="000000"/>
                </a:solidFill>
                <a:latin typeface="Calibri" panose="020F0502020204030204" pitchFamily="34" charset="0"/>
              </a:rPr>
              <a:t>Limitations to generalizability</a:t>
            </a:r>
            <a:r>
              <a:rPr lang="en-US" sz="2000" i="1" dirty="0">
                <a:solidFill>
                  <a:srgbClr val="000000"/>
                </a:solidFill>
                <a:latin typeface="Calibri" panose="020F0502020204030204" pitchFamily="34" charset="0"/>
              </a:rPr>
              <a:t>:</a:t>
            </a:r>
            <a:r>
              <a:rPr lang="en-US" sz="2000" i="1" baseline="30000" dirty="0">
                <a:solidFill>
                  <a:srgbClr val="000000"/>
                </a:solidFill>
                <a:latin typeface="Calibri" panose="020F0502020204030204" pitchFamily="34" charset="0"/>
              </a:rPr>
              <a:t>5</a:t>
            </a:r>
          </a:p>
          <a:p>
            <a:pPr marL="285750" indent="-285750" defTabSz="800100">
              <a:lnSpc>
                <a:spcPct val="90000"/>
              </a:lnSpc>
              <a:spcBef>
                <a:spcPct val="0"/>
              </a:spcBef>
              <a:spcAft>
                <a:spcPct val="35000"/>
              </a:spcAft>
              <a:buFont typeface="Arial" panose="020B0604020202020204" pitchFamily="34" charset="0"/>
              <a:buChar char="•"/>
            </a:pPr>
            <a:r>
              <a:rPr lang="en-US" sz="2000" i="1" dirty="0">
                <a:solidFill>
                  <a:srgbClr val="000000"/>
                </a:solidFill>
                <a:latin typeface="Calibri" panose="020F0502020204030204" pitchFamily="34" charset="0"/>
              </a:rPr>
              <a:t>Excluded patients already on long-term opioids </a:t>
            </a:r>
          </a:p>
          <a:p>
            <a:pPr marL="285750" indent="-285750" defTabSz="800100">
              <a:lnSpc>
                <a:spcPct val="90000"/>
              </a:lnSpc>
              <a:spcBef>
                <a:spcPct val="0"/>
              </a:spcBef>
              <a:spcAft>
                <a:spcPct val="35000"/>
              </a:spcAft>
              <a:buFont typeface="Arial" panose="020B0604020202020204" pitchFamily="34" charset="0"/>
              <a:buChar char="•"/>
            </a:pPr>
            <a:r>
              <a:rPr lang="en-US" sz="2000" i="1" dirty="0">
                <a:solidFill>
                  <a:srgbClr val="000000"/>
                </a:solidFill>
                <a:latin typeface="Calibri" panose="020F0502020204030204" pitchFamily="34" charset="0"/>
              </a:rPr>
              <a:t>89% of eligible patients declined to be enrolled</a:t>
            </a:r>
            <a:endParaRPr lang="en-US" sz="2000" dirty="0">
              <a:solidFill>
                <a:srgbClr val="000000"/>
              </a:solidFill>
              <a:latin typeface="Calibri" panose="020F0502020204030204" pitchFamily="34" charset="0"/>
            </a:endParaRPr>
          </a:p>
        </p:txBody>
      </p:sp>
      <p:sp>
        <p:nvSpPr>
          <p:cNvPr id="11" name="Freeform 10"/>
          <p:cNvSpPr/>
          <p:nvPr/>
        </p:nvSpPr>
        <p:spPr>
          <a:xfrm>
            <a:off x="9868395" y="1240325"/>
            <a:ext cx="2132772"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algn="ctr" defTabSz="800100">
              <a:spcBef>
                <a:spcPts val="800"/>
              </a:spcBef>
            </a:pPr>
            <a:r>
              <a:rPr lang="en-US" sz="2400" dirty="0">
                <a:solidFill>
                  <a:srgbClr val="000000"/>
                </a:solidFill>
                <a:latin typeface="Calibri" panose="020F0502020204030204" pitchFamily="34" charset="0"/>
              </a:rPr>
              <a:t>Two longer term follow-up studies found </a:t>
            </a:r>
            <a:r>
              <a:rPr lang="en-US" sz="2400" b="1" dirty="0">
                <a:solidFill>
                  <a:srgbClr val="000000"/>
                </a:solidFill>
                <a:latin typeface="Calibri" panose="020F0502020204030204" pitchFamily="34" charset="0"/>
              </a:rPr>
              <a:t>44.3% </a:t>
            </a:r>
            <a:r>
              <a:rPr lang="en-US" sz="2400" dirty="0">
                <a:solidFill>
                  <a:srgbClr val="000000"/>
                </a:solidFill>
                <a:latin typeface="Calibri" panose="020F0502020204030204" pitchFamily="34" charset="0"/>
              </a:rPr>
              <a:t>on chronic opioids for chronic pain had </a:t>
            </a:r>
            <a:r>
              <a:rPr lang="en-US" sz="2400" b="1" dirty="0">
                <a:solidFill>
                  <a:srgbClr val="000000"/>
                </a:solidFill>
                <a:latin typeface="Calibri" panose="020F0502020204030204" pitchFamily="34" charset="0"/>
              </a:rPr>
              <a:t>at least 50%                pain relief </a:t>
            </a:r>
            <a:r>
              <a:rPr lang="en-US" sz="2400" baseline="30000" dirty="0">
                <a:solidFill>
                  <a:srgbClr val="000000"/>
                </a:solidFill>
                <a:latin typeface="Calibri" panose="020F0502020204030204" pitchFamily="34" charset="0"/>
              </a:rPr>
              <a:t>6</a:t>
            </a:r>
            <a:endParaRPr lang="en-US" sz="2400" dirty="0">
              <a:solidFill>
                <a:srgbClr val="000000"/>
              </a:solidFill>
              <a:latin typeface="Calibri" panose="020F0502020204030204" pitchFamily="34" charset="0"/>
            </a:endParaRPr>
          </a:p>
        </p:txBody>
      </p:sp>
      <p:sp>
        <p:nvSpPr>
          <p:cNvPr id="4" name="TextBox 3"/>
          <p:cNvSpPr txBox="1"/>
          <p:nvPr/>
        </p:nvSpPr>
        <p:spPr>
          <a:xfrm>
            <a:off x="618025" y="6026360"/>
            <a:ext cx="3077509" cy="757130"/>
          </a:xfrm>
          <a:prstGeom prst="rect">
            <a:avLst/>
          </a:prstGeom>
          <a:noFill/>
        </p:spPr>
        <p:txBody>
          <a:bodyPr wrap="none" rtlCol="0">
            <a:spAutoFit/>
          </a:bodyPr>
          <a:lstStyle/>
          <a:p>
            <a:pPr>
              <a:lnSpc>
                <a:spcPct val="90000"/>
              </a:lnSpc>
            </a:pPr>
            <a:r>
              <a:rPr lang="en-US" sz="1600" dirty="0">
                <a:solidFill>
                  <a:srgbClr val="000000"/>
                </a:solidFill>
                <a:latin typeface="Calibri" panose="020F0502020204030204" pitchFamily="34" charset="0"/>
              </a:rPr>
              <a:t>1. </a:t>
            </a:r>
            <a:r>
              <a:rPr lang="en-US" sz="1600" dirty="0" err="1">
                <a:solidFill>
                  <a:srgbClr val="000000"/>
                </a:solidFill>
                <a:latin typeface="Calibri" panose="020F0502020204030204" pitchFamily="34" charset="0"/>
              </a:rPr>
              <a:t>Meske</a:t>
            </a:r>
            <a:r>
              <a:rPr lang="en-US" sz="1600" dirty="0">
                <a:solidFill>
                  <a:srgbClr val="000000"/>
                </a:solidFill>
                <a:latin typeface="Calibri" panose="020F0502020204030204" pitchFamily="34" charset="0"/>
              </a:rPr>
              <a:t> DS, et al. </a:t>
            </a:r>
            <a:r>
              <a:rPr lang="en-US" sz="1600" i="1" dirty="0">
                <a:solidFill>
                  <a:srgbClr val="000000"/>
                </a:solidFill>
                <a:latin typeface="Calibri" panose="020F0502020204030204" pitchFamily="34" charset="0"/>
              </a:rPr>
              <a:t>J Pain Res. </a:t>
            </a:r>
            <a:r>
              <a:rPr lang="en-US" sz="1600" dirty="0">
                <a:solidFill>
                  <a:srgbClr val="000000"/>
                </a:solidFill>
                <a:latin typeface="Calibri" panose="020F0502020204030204" pitchFamily="34" charset="0"/>
              </a:rPr>
              <a:t>2018</a:t>
            </a:r>
          </a:p>
          <a:p>
            <a:pPr>
              <a:lnSpc>
                <a:spcPct val="90000"/>
              </a:lnSpc>
            </a:pPr>
            <a:r>
              <a:rPr lang="en-US" sz="1600" dirty="0">
                <a:solidFill>
                  <a:srgbClr val="000000"/>
                </a:solidFill>
                <a:latin typeface="Calibri" panose="020F0502020204030204" pitchFamily="34" charset="0"/>
              </a:rPr>
              <a:t>2. </a:t>
            </a:r>
            <a:r>
              <a:rPr lang="en-US" sz="1600" dirty="0" err="1">
                <a:solidFill>
                  <a:srgbClr val="000000"/>
                </a:solidFill>
                <a:latin typeface="Calibri" panose="020F0502020204030204" pitchFamily="34" charset="0"/>
              </a:rPr>
              <a:t>Busse</a:t>
            </a:r>
            <a:r>
              <a:rPr lang="en-US" sz="1600" dirty="0">
                <a:solidFill>
                  <a:srgbClr val="000000"/>
                </a:solidFill>
                <a:latin typeface="Calibri" panose="020F0502020204030204" pitchFamily="34" charset="0"/>
              </a:rPr>
              <a:t> JW, et al. </a:t>
            </a:r>
            <a:r>
              <a:rPr lang="en-US" sz="1600" i="1" dirty="0">
                <a:solidFill>
                  <a:srgbClr val="000000"/>
                </a:solidFill>
                <a:latin typeface="Calibri" panose="020F0502020204030204" pitchFamily="34" charset="0"/>
              </a:rPr>
              <a:t>JAMA</a:t>
            </a:r>
            <a:r>
              <a:rPr lang="en-US" sz="1600" dirty="0">
                <a:solidFill>
                  <a:srgbClr val="000000"/>
                </a:solidFill>
                <a:latin typeface="Calibri" panose="020F0502020204030204" pitchFamily="34" charset="0"/>
              </a:rPr>
              <a:t>. 2018</a:t>
            </a:r>
          </a:p>
          <a:p>
            <a:pPr>
              <a:lnSpc>
                <a:spcPct val="90000"/>
              </a:lnSpc>
            </a:pPr>
            <a:r>
              <a:rPr lang="en-US" sz="1600" dirty="0">
                <a:solidFill>
                  <a:srgbClr val="000000"/>
                </a:solidFill>
                <a:latin typeface="Calibri" panose="020F0502020204030204" pitchFamily="34" charset="0"/>
              </a:rPr>
              <a:t>3. Sommer C et al. </a:t>
            </a:r>
            <a:r>
              <a:rPr lang="en-US" sz="1600" i="1" dirty="0" err="1">
                <a:solidFill>
                  <a:srgbClr val="000000"/>
                </a:solidFill>
                <a:latin typeface="Calibri" panose="020F0502020204030204" pitchFamily="34" charset="0"/>
              </a:rPr>
              <a:t>Eur</a:t>
            </a:r>
            <a:r>
              <a:rPr lang="en-US" sz="1600" i="1" dirty="0">
                <a:solidFill>
                  <a:srgbClr val="000000"/>
                </a:solidFill>
                <a:latin typeface="Calibri" panose="020F0502020204030204" pitchFamily="34" charset="0"/>
              </a:rPr>
              <a:t> J Pain. </a:t>
            </a:r>
            <a:r>
              <a:rPr lang="en-US" sz="1600" dirty="0">
                <a:solidFill>
                  <a:srgbClr val="000000"/>
                </a:solidFill>
                <a:latin typeface="Calibri" panose="020F0502020204030204" pitchFamily="34" charset="0"/>
              </a:rPr>
              <a:t>2020</a:t>
            </a:r>
          </a:p>
        </p:txBody>
      </p:sp>
      <p:sp>
        <p:nvSpPr>
          <p:cNvPr id="13" name="Title 1"/>
          <p:cNvSpPr>
            <a:spLocks noGrp="1"/>
          </p:cNvSpPr>
          <p:nvPr>
            <p:ph type="title"/>
          </p:nvPr>
        </p:nvSpPr>
        <p:spPr>
          <a:xfrm>
            <a:off x="0" y="3"/>
            <a:ext cx="12192000" cy="914398"/>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Opioid Efficacy for Chronic Pain</a:t>
            </a:r>
          </a:p>
        </p:txBody>
      </p:sp>
      <p:sp>
        <p:nvSpPr>
          <p:cNvPr id="14" name="TextBox 13"/>
          <p:cNvSpPr txBox="1"/>
          <p:nvPr/>
        </p:nvSpPr>
        <p:spPr>
          <a:xfrm>
            <a:off x="6162601" y="6137251"/>
            <a:ext cx="2643288" cy="535531"/>
          </a:xfrm>
          <a:prstGeom prst="rect">
            <a:avLst/>
          </a:prstGeom>
          <a:noFill/>
        </p:spPr>
        <p:txBody>
          <a:bodyPr wrap="none" rtlCol="0">
            <a:spAutoFit/>
          </a:bodyPr>
          <a:lstStyle/>
          <a:p>
            <a:pPr>
              <a:lnSpc>
                <a:spcPct val="90000"/>
              </a:lnSpc>
            </a:pPr>
            <a:r>
              <a:rPr lang="en-US" sz="1600" dirty="0">
                <a:solidFill>
                  <a:srgbClr val="000000"/>
                </a:solidFill>
                <a:latin typeface="Calibri" panose="020F0502020204030204" pitchFamily="34" charset="0"/>
              </a:rPr>
              <a:t>4. Krebs EE, et al. </a:t>
            </a:r>
            <a:r>
              <a:rPr lang="en-US" sz="1600" i="1" dirty="0">
                <a:solidFill>
                  <a:srgbClr val="000000"/>
                </a:solidFill>
                <a:latin typeface="Calibri" panose="020F0502020204030204" pitchFamily="34" charset="0"/>
              </a:rPr>
              <a:t>JAMA</a:t>
            </a:r>
            <a:r>
              <a:rPr lang="en-US" sz="1600" dirty="0">
                <a:solidFill>
                  <a:srgbClr val="000000"/>
                </a:solidFill>
                <a:latin typeface="Calibri" panose="020F0502020204030204" pitchFamily="34" charset="0"/>
              </a:rPr>
              <a:t>. 2018</a:t>
            </a:r>
          </a:p>
          <a:p>
            <a:pPr>
              <a:lnSpc>
                <a:spcPct val="90000"/>
              </a:lnSpc>
            </a:pPr>
            <a:r>
              <a:rPr lang="en-US" altLang="en-US" sz="1600" dirty="0">
                <a:solidFill>
                  <a:prstClr val="black"/>
                </a:solidFill>
                <a:latin typeface="Calibri" panose="020F0502020204030204" pitchFamily="34" charset="0"/>
                <a:cs typeface="Calibri" panose="020F0502020204030204" pitchFamily="34" charset="0"/>
              </a:rPr>
              <a:t>5. Webster L. </a:t>
            </a:r>
            <a:r>
              <a:rPr lang="en-US" altLang="en-US" sz="1600" i="1" dirty="0">
                <a:solidFill>
                  <a:prstClr val="black"/>
                </a:solidFill>
                <a:latin typeface="Calibri" panose="020F0502020204030204" pitchFamily="34" charset="0"/>
                <a:cs typeface="Calibri" panose="020F0502020204030204" pitchFamily="34" charset="0"/>
              </a:rPr>
              <a:t>Pain Med. </a:t>
            </a:r>
            <a:r>
              <a:rPr lang="en-US" altLang="en-US" sz="1600" dirty="0">
                <a:solidFill>
                  <a:prstClr val="black"/>
                </a:solidFill>
                <a:latin typeface="Calibri" panose="020F0502020204030204" pitchFamily="34" charset="0"/>
                <a:cs typeface="Calibri" panose="020F0502020204030204" pitchFamily="34" charset="0"/>
              </a:rPr>
              <a:t>2019</a:t>
            </a:r>
          </a:p>
        </p:txBody>
      </p:sp>
      <p:sp>
        <p:nvSpPr>
          <p:cNvPr id="15" name="TextBox 14"/>
          <p:cNvSpPr txBox="1"/>
          <p:nvPr/>
        </p:nvSpPr>
        <p:spPr>
          <a:xfrm>
            <a:off x="9581006" y="6047188"/>
            <a:ext cx="2420223" cy="535531"/>
          </a:xfrm>
          <a:prstGeom prst="rect">
            <a:avLst/>
          </a:prstGeom>
          <a:noFill/>
        </p:spPr>
        <p:txBody>
          <a:bodyPr wrap="square" rtlCol="0">
            <a:spAutoFit/>
          </a:bodyPr>
          <a:lstStyle/>
          <a:p>
            <a:pPr marL="225425" indent="-225425">
              <a:lnSpc>
                <a:spcPct val="90000"/>
              </a:lnSpc>
            </a:pPr>
            <a:r>
              <a:rPr lang="en-US" altLang="en-US" sz="1600" dirty="0">
                <a:solidFill>
                  <a:prstClr val="black"/>
                </a:solidFill>
                <a:latin typeface="Calibri" panose="020F0502020204030204" pitchFamily="34" charset="0"/>
                <a:cs typeface="Calibri" panose="020F0502020204030204" pitchFamily="34" charset="0"/>
              </a:rPr>
              <a:t>6. Noble M, et al. </a:t>
            </a:r>
            <a:r>
              <a:rPr lang="en-US" altLang="en-US" sz="1600" i="1" dirty="0">
                <a:solidFill>
                  <a:prstClr val="black"/>
                </a:solidFill>
                <a:latin typeface="Calibri" panose="020F0502020204030204" pitchFamily="34" charset="0"/>
                <a:cs typeface="Calibri" panose="020F0502020204030204" pitchFamily="34" charset="0"/>
              </a:rPr>
              <a:t>Cochrane </a:t>
            </a:r>
            <a:r>
              <a:rPr lang="en-US" altLang="en-US" sz="1600" i="1" dirty="0" err="1">
                <a:solidFill>
                  <a:prstClr val="black"/>
                </a:solidFill>
                <a:latin typeface="Calibri" panose="020F0502020204030204" pitchFamily="34" charset="0"/>
                <a:cs typeface="Calibri" panose="020F0502020204030204" pitchFamily="34" charset="0"/>
              </a:rPr>
              <a:t>Syst</a:t>
            </a:r>
            <a:r>
              <a:rPr lang="en-US" altLang="en-US" sz="1600" i="1" dirty="0">
                <a:solidFill>
                  <a:prstClr val="black"/>
                </a:solidFill>
                <a:latin typeface="Calibri" panose="020F0502020204030204" pitchFamily="34" charset="0"/>
                <a:cs typeface="Calibri" panose="020F0502020204030204" pitchFamily="34" charset="0"/>
              </a:rPr>
              <a:t> Rev. </a:t>
            </a:r>
            <a:r>
              <a:rPr lang="en-US" altLang="en-US" sz="1600" dirty="0">
                <a:solidFill>
                  <a:prstClr val="black"/>
                </a:solidFill>
                <a:latin typeface="Calibri" panose="020F0502020204030204" pitchFamily="34" charset="0"/>
                <a:cs typeface="Calibri" panose="020F0502020204030204" pitchFamily="34" charset="0"/>
              </a:rPr>
              <a:t>2010</a:t>
            </a:r>
            <a:endParaRPr lang="en-US" sz="1600" dirty="0">
              <a:solidFill>
                <a:srgbClr val="000000"/>
              </a:solidFill>
              <a:latin typeface="Calibri" panose="020F0502020204030204" pitchFamily="34" charset="0"/>
            </a:endParaRPr>
          </a:p>
        </p:txBody>
      </p:sp>
      <p:sp>
        <p:nvSpPr>
          <p:cNvPr id="3" name="Rounded Rectangle 2"/>
          <p:cNvSpPr/>
          <p:nvPr/>
        </p:nvSpPr>
        <p:spPr>
          <a:xfrm>
            <a:off x="166317" y="1240325"/>
            <a:ext cx="5404129" cy="606934"/>
          </a:xfrm>
          <a:prstGeom prst="roundRect">
            <a:avLst/>
          </a:prstGeom>
          <a:solidFill>
            <a:srgbClr val="214A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Calibri" panose="020F0502020204030204" pitchFamily="34" charset="0"/>
                <a:cs typeface="Calibri" panose="020F0502020204030204" pitchFamily="34" charset="0"/>
              </a:rPr>
              <a:t>Meta-analyses </a:t>
            </a:r>
            <a:r>
              <a:rPr lang="en-US" sz="2200" dirty="0">
                <a:solidFill>
                  <a:srgbClr val="FFFFFF"/>
                </a:solidFill>
                <a:latin typeface="Calibri" panose="020F0502020204030204" pitchFamily="34" charset="0"/>
                <a:cs typeface="Calibri" panose="020F0502020204030204" pitchFamily="34" charset="0"/>
              </a:rPr>
              <a:t>(</a:t>
            </a:r>
            <a:r>
              <a:rPr lang="en-US" sz="2200" b="1" dirty="0">
                <a:solidFill>
                  <a:srgbClr val="FFFFFF"/>
                </a:solidFill>
                <a:latin typeface="Calibri" panose="020F0502020204030204" pitchFamily="34" charset="0"/>
                <a:cs typeface="Calibri" panose="020F0502020204030204" pitchFamily="34" charset="0"/>
              </a:rPr>
              <a:t>1-6 month </a:t>
            </a:r>
            <a:r>
              <a:rPr lang="en-US" sz="2200" dirty="0">
                <a:solidFill>
                  <a:srgbClr val="FFFFFF"/>
                </a:solidFill>
                <a:latin typeface="Calibri" panose="020F0502020204030204" pitchFamily="34" charset="0"/>
                <a:cs typeface="Calibri" panose="020F0502020204030204" pitchFamily="34" charset="0"/>
              </a:rPr>
              <a:t>follow-up)</a:t>
            </a:r>
          </a:p>
        </p:txBody>
      </p:sp>
    </p:spTree>
    <p:extLst>
      <p:ext uri="{BB962C8B-B14F-4D97-AF65-F5344CB8AC3E}">
        <p14:creationId xmlns:p14="http://schemas.microsoft.com/office/powerpoint/2010/main" val="16542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ipe(left)">
                                      <p:cBhvr>
                                        <p:cTn id="24" dur="500"/>
                                        <p:tgtEl>
                                          <p:spTgt spid="9">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12192000" cy="1132114"/>
          </a:xfrm>
          <a:solidFill>
            <a:srgbClr val="214A5B"/>
          </a:solidFill>
        </p:spPr>
        <p:txBody>
          <a:bodyPr/>
          <a:lstStyle/>
          <a:p>
            <a:pPr>
              <a:tabLst>
                <a:tab pos="6970713" algn="l"/>
              </a:tabLst>
            </a:pPr>
            <a:r>
              <a:rPr lang="en-US" b="1" dirty="0">
                <a:solidFill>
                  <a:schemeClr val="bg1"/>
                </a:solidFill>
                <a:effectLst>
                  <a:outerShdw blurRad="38100" dist="38100" dir="2700000" algn="tl">
                    <a:srgbClr val="000000">
                      <a:alpha val="43137"/>
                    </a:srgbClr>
                  </a:outerShdw>
                </a:effectLst>
              </a:rPr>
              <a:t>Opioid Prescribing Trends</a:t>
            </a:r>
          </a:p>
        </p:txBody>
      </p:sp>
      <p:pic>
        <p:nvPicPr>
          <p:cNvPr id="6" name="Picture 5">
            <a:extLst>
              <a:ext uri="{FF2B5EF4-FFF2-40B4-BE49-F238E27FC236}">
                <a16:creationId xmlns:a16="http://schemas.microsoft.com/office/drawing/2014/main" id="{5FD40E52-9A09-4250-8566-9A6A38EF48AF}"/>
              </a:ext>
            </a:extLst>
          </p:cNvPr>
          <p:cNvPicPr>
            <a:picLocks noChangeAspect="1"/>
          </p:cNvPicPr>
          <p:nvPr/>
        </p:nvPicPr>
        <p:blipFill rotWithShape="1">
          <a:blip r:embed="rId2"/>
          <a:srcRect l="21540" t="29136" r="24605" b="31141"/>
          <a:stretch/>
        </p:blipFill>
        <p:spPr>
          <a:xfrm>
            <a:off x="129274" y="1363287"/>
            <a:ext cx="9651870" cy="5104843"/>
          </a:xfrm>
          <a:prstGeom prst="rect">
            <a:avLst/>
          </a:prstGeom>
          <a:effectLst>
            <a:outerShdw blurRad="50800" dist="38100" dir="8100000" algn="tr" rotWithShape="0">
              <a:prstClr val="black">
                <a:alpha val="40000"/>
              </a:prstClr>
            </a:outerShdw>
          </a:effectLst>
        </p:spPr>
      </p:pic>
      <p:sp>
        <p:nvSpPr>
          <p:cNvPr id="3" name="TextBox 2"/>
          <p:cNvSpPr txBox="1"/>
          <p:nvPr/>
        </p:nvSpPr>
        <p:spPr>
          <a:xfrm>
            <a:off x="293298" y="6468551"/>
            <a:ext cx="14098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www.fda.gov</a:t>
            </a:r>
          </a:p>
        </p:txBody>
      </p:sp>
      <p:sp>
        <p:nvSpPr>
          <p:cNvPr id="2" name="TextBox 1">
            <a:extLst>
              <a:ext uri="{FF2B5EF4-FFF2-40B4-BE49-F238E27FC236}">
                <a16:creationId xmlns:a16="http://schemas.microsoft.com/office/drawing/2014/main" id="{CC7E7DC3-9FC4-4894-AFAB-752C939C09B5}"/>
              </a:ext>
            </a:extLst>
          </p:cNvPr>
          <p:cNvSpPr txBox="1"/>
          <p:nvPr/>
        </p:nvSpPr>
        <p:spPr>
          <a:xfrm>
            <a:off x="9985274" y="2004734"/>
            <a:ext cx="2117558" cy="3416320"/>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Compared to Whites, Blacks and Hispanics are less likely to receive opioid analgesics for pain and when they do it’s at a lower dose</a:t>
            </a:r>
          </a:p>
          <a:p>
            <a:endParaRPr lang="en-US" dirty="0">
              <a:latin typeface="Calibri" panose="020F0502020204030204" pitchFamily="34" charset="0"/>
            </a:endParaRPr>
          </a:p>
        </p:txBody>
      </p:sp>
      <p:sp>
        <p:nvSpPr>
          <p:cNvPr id="4" name="TextBox 3">
            <a:extLst>
              <a:ext uri="{FF2B5EF4-FFF2-40B4-BE49-F238E27FC236}">
                <a16:creationId xmlns:a16="http://schemas.microsoft.com/office/drawing/2014/main" id="{3A045A3C-A18D-4E3D-9F71-AA028FA31E54}"/>
              </a:ext>
            </a:extLst>
          </p:cNvPr>
          <p:cNvSpPr txBox="1"/>
          <p:nvPr/>
        </p:nvSpPr>
        <p:spPr>
          <a:xfrm>
            <a:off x="9965550" y="5421054"/>
            <a:ext cx="1918247" cy="584775"/>
          </a:xfrm>
          <a:prstGeom prst="rect">
            <a:avLst/>
          </a:prstGeom>
          <a:noFill/>
        </p:spPr>
        <p:txBody>
          <a:bodyPr wrap="square" rtlCol="0">
            <a:spAutoFit/>
          </a:bodyPr>
          <a:lstStyle/>
          <a:p>
            <a:r>
              <a:rPr lang="en-US" sz="1600" dirty="0" err="1">
                <a:latin typeface="Calibri" panose="020F0502020204030204" pitchFamily="34" charset="0"/>
                <a:cs typeface="Calibri" panose="020F0502020204030204" pitchFamily="34" charset="0"/>
              </a:rPr>
              <a:t>Morden</a:t>
            </a:r>
            <a:r>
              <a:rPr lang="en-US" sz="1600" dirty="0">
                <a:latin typeface="Calibri" panose="020F0502020204030204" pitchFamily="34" charset="0"/>
                <a:cs typeface="Calibri" panose="020F0502020204030204" pitchFamily="34" charset="0"/>
              </a:rPr>
              <a:t> NE et al. </a:t>
            </a:r>
            <a:r>
              <a:rPr lang="en-US" sz="1600" i="1" dirty="0">
                <a:latin typeface="Calibri" panose="020F0502020204030204" pitchFamily="34" charset="0"/>
                <a:cs typeface="Calibri" panose="020F0502020204030204" pitchFamily="34" charset="0"/>
              </a:rPr>
              <a:t>NEJM</a:t>
            </a:r>
            <a:r>
              <a:rPr lang="en-US" sz="1600" dirty="0">
                <a:latin typeface="Calibri" panose="020F0502020204030204" pitchFamily="34" charset="0"/>
                <a:cs typeface="Calibri" panose="020F0502020204030204" pitchFamily="34" charset="0"/>
              </a:rPr>
              <a:t> 2021</a:t>
            </a:r>
          </a:p>
        </p:txBody>
      </p:sp>
      <p:sp>
        <p:nvSpPr>
          <p:cNvPr id="5" name="TextBox 4">
            <a:extLst>
              <a:ext uri="{FF2B5EF4-FFF2-40B4-BE49-F238E27FC236}">
                <a16:creationId xmlns:a16="http://schemas.microsoft.com/office/drawing/2014/main" id="{8CD36B15-C364-E5B5-0564-C7067141CE4C}"/>
              </a:ext>
            </a:extLst>
          </p:cNvPr>
          <p:cNvSpPr txBox="1"/>
          <p:nvPr/>
        </p:nvSpPr>
        <p:spPr>
          <a:xfrm>
            <a:off x="1203158" y="4774723"/>
            <a:ext cx="7708232" cy="784830"/>
          </a:xfrm>
          <a:prstGeom prst="rect">
            <a:avLst/>
          </a:prstGeom>
          <a:solidFill>
            <a:srgbClr val="006666"/>
          </a:solidFill>
          <a:ln w="28575">
            <a:solidFill>
              <a:srgbClr val="132B35"/>
            </a:solidFill>
          </a:ln>
        </p:spPr>
        <p:txBody>
          <a:bodyPr wrap="square" rtlCol="0">
            <a:spAutoFit/>
          </a:bodyPr>
          <a:lstStyle/>
          <a:p>
            <a:pPr marL="233363" indent="-233363">
              <a:spcBef>
                <a:spcPts val="600"/>
              </a:spcBef>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Steady </a:t>
            </a:r>
            <a:r>
              <a:rPr lang="en-US" sz="2000" b="1" dirty="0">
                <a:solidFill>
                  <a:schemeClr val="bg1"/>
                </a:solidFill>
                <a:latin typeface="Calibri" panose="020F0502020204030204" pitchFamily="34" charset="0"/>
                <a:cs typeface="Calibri" panose="020F0502020204030204" pitchFamily="34" charset="0"/>
              </a:rPr>
              <a:t>↑</a:t>
            </a:r>
            <a:r>
              <a:rPr lang="en-US" sz="2000" dirty="0">
                <a:solidFill>
                  <a:schemeClr val="bg1"/>
                </a:solidFill>
                <a:latin typeface="Calibri" panose="020F0502020204030204" pitchFamily="34" charset="0"/>
                <a:cs typeface="Calibri" panose="020F0502020204030204" pitchFamily="34" charset="0"/>
              </a:rPr>
              <a:t> starting in 1990s, peaked in 2012 at </a:t>
            </a:r>
            <a:r>
              <a:rPr lang="en-US" sz="2000" b="1" dirty="0">
                <a:solidFill>
                  <a:schemeClr val="bg1"/>
                </a:solidFill>
                <a:latin typeface="Calibri" panose="020F0502020204030204" pitchFamily="34" charset="0"/>
                <a:cs typeface="Calibri" panose="020F0502020204030204" pitchFamily="34" charset="0"/>
              </a:rPr>
              <a:t>84 scripts/100 persons</a:t>
            </a:r>
          </a:p>
          <a:p>
            <a:pPr marL="233363" indent="-233363">
              <a:spcBef>
                <a:spcPts val="600"/>
              </a:spcBef>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a:t>
            </a:r>
            <a:r>
              <a:rPr lang="en-US" sz="2000" dirty="0">
                <a:solidFill>
                  <a:schemeClr val="bg1"/>
                </a:solidFill>
                <a:latin typeface="Calibri" panose="020F0502020204030204" pitchFamily="34" charset="0"/>
                <a:cs typeface="Calibri" panose="020F0502020204030204" pitchFamily="34" charset="0"/>
              </a:rPr>
              <a:t> starting in 2012, in 2020 lowest in 15 y, at </a:t>
            </a:r>
            <a:r>
              <a:rPr lang="en-US" sz="2000" b="1" dirty="0">
                <a:solidFill>
                  <a:schemeClr val="bg1"/>
                </a:solidFill>
                <a:latin typeface="Calibri" panose="020F0502020204030204" pitchFamily="34" charset="0"/>
                <a:cs typeface="Calibri" panose="020F0502020204030204" pitchFamily="34" charset="0"/>
              </a:rPr>
              <a:t>43 scripts/100 persons</a:t>
            </a:r>
            <a:endParaRPr lang="en-US"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8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1AB37F-5C13-5D1F-BC87-58DE17D031D7}"/>
              </a:ext>
            </a:extLst>
          </p:cNvPr>
          <p:cNvPicPr>
            <a:picLocks noChangeAspect="1"/>
          </p:cNvPicPr>
          <p:nvPr/>
        </p:nvPicPr>
        <p:blipFill rotWithShape="1">
          <a:blip r:embed="rId2"/>
          <a:srcRect l="26821" t="38468" r="30474" b="18078"/>
          <a:stretch/>
        </p:blipFill>
        <p:spPr>
          <a:xfrm>
            <a:off x="1328392" y="745963"/>
            <a:ext cx="9535215" cy="6063914"/>
          </a:xfrm>
          <a:prstGeom prst="rect">
            <a:avLst/>
          </a:prstGeom>
          <a:effectLst>
            <a:outerShdw blurRad="50800" dist="38100" dir="8100000" algn="tr" rotWithShape="0">
              <a:prstClr val="black">
                <a:alpha val="40000"/>
              </a:prstClr>
            </a:outerShdw>
          </a:effectLst>
        </p:spPr>
      </p:pic>
      <p:sp>
        <p:nvSpPr>
          <p:cNvPr id="7" name="Title 6">
            <a:extLst>
              <a:ext uri="{FF2B5EF4-FFF2-40B4-BE49-F238E27FC236}">
                <a16:creationId xmlns:a16="http://schemas.microsoft.com/office/drawing/2014/main" id="{79E20876-44FA-743D-AAFA-8E7769318349}"/>
              </a:ext>
            </a:extLst>
          </p:cNvPr>
          <p:cNvSpPr>
            <a:spLocks noGrp="1"/>
          </p:cNvSpPr>
          <p:nvPr>
            <p:ph type="title"/>
          </p:nvPr>
        </p:nvSpPr>
        <p:spPr>
          <a:xfrm>
            <a:off x="0" y="0"/>
            <a:ext cx="12192000" cy="681789"/>
          </a:xfrm>
          <a:solidFill>
            <a:srgbClr val="132B35"/>
          </a:solidFill>
        </p:spPr>
        <p:txBody>
          <a:bodyPr/>
          <a:lstStyle/>
          <a:p>
            <a:r>
              <a:rPr lang="en-US" b="1" dirty="0">
                <a:solidFill>
                  <a:schemeClr val="bg1"/>
                </a:solidFill>
                <a:effectLst>
                  <a:outerShdw blurRad="38100" dist="38100" dir="2700000" algn="tl">
                    <a:srgbClr val="000000">
                      <a:alpha val="43137"/>
                    </a:srgbClr>
                  </a:outerShdw>
                </a:effectLst>
              </a:rPr>
              <a:t>Opioid Dispensing Rates </a:t>
            </a:r>
            <a:r>
              <a:rPr lang="en-US" sz="4000" dirty="0">
                <a:solidFill>
                  <a:schemeClr val="bg1"/>
                </a:solidFill>
                <a:effectLst>
                  <a:outerShdw blurRad="38100" dist="38100" dir="2700000" algn="tl">
                    <a:srgbClr val="000000">
                      <a:alpha val="43137"/>
                    </a:srgbClr>
                  </a:outerShdw>
                </a:effectLst>
              </a:rPr>
              <a:t>(Scripts/100 People)</a:t>
            </a:r>
          </a:p>
        </p:txBody>
      </p:sp>
    </p:spTree>
    <p:extLst>
      <p:ext uri="{BB962C8B-B14F-4D97-AF65-F5344CB8AC3E}">
        <p14:creationId xmlns:p14="http://schemas.microsoft.com/office/powerpoint/2010/main" val="60748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28E4E-A0C3-60B9-54EC-FBB42E6777E8}"/>
              </a:ext>
            </a:extLst>
          </p:cNvPr>
          <p:cNvPicPr>
            <a:picLocks noChangeAspect="1"/>
          </p:cNvPicPr>
          <p:nvPr/>
        </p:nvPicPr>
        <p:blipFill rotWithShape="1">
          <a:blip r:embed="rId2"/>
          <a:srcRect l="26159" t="38392" r="30368" b="18062"/>
          <a:stretch/>
        </p:blipFill>
        <p:spPr>
          <a:xfrm>
            <a:off x="1279358" y="730376"/>
            <a:ext cx="9633283" cy="6030938"/>
          </a:xfrm>
          <a:prstGeom prst="rect">
            <a:avLst/>
          </a:prstGeom>
          <a:effectLst>
            <a:outerShdw blurRad="50800" dist="38100" dir="8100000" algn="tr" rotWithShape="0">
              <a:prstClr val="black">
                <a:alpha val="40000"/>
              </a:prstClr>
            </a:outerShdw>
          </a:effectLst>
        </p:spPr>
      </p:pic>
      <p:sp>
        <p:nvSpPr>
          <p:cNvPr id="5" name="Title 6">
            <a:extLst>
              <a:ext uri="{FF2B5EF4-FFF2-40B4-BE49-F238E27FC236}">
                <a16:creationId xmlns:a16="http://schemas.microsoft.com/office/drawing/2014/main" id="{A280D984-2ADC-8C8C-42C0-135772A0353B}"/>
              </a:ext>
            </a:extLst>
          </p:cNvPr>
          <p:cNvSpPr>
            <a:spLocks noGrp="1"/>
          </p:cNvSpPr>
          <p:nvPr>
            <p:ph type="title"/>
          </p:nvPr>
        </p:nvSpPr>
        <p:spPr>
          <a:xfrm>
            <a:off x="0" y="0"/>
            <a:ext cx="12192000" cy="673768"/>
          </a:xfrm>
          <a:solidFill>
            <a:srgbClr val="132B35"/>
          </a:solidFill>
        </p:spPr>
        <p:txBody>
          <a:bodyPr/>
          <a:lstStyle/>
          <a:p>
            <a:r>
              <a:rPr lang="en-US" b="1" dirty="0">
                <a:solidFill>
                  <a:schemeClr val="bg1"/>
                </a:solidFill>
                <a:effectLst>
                  <a:outerShdw blurRad="38100" dist="38100" dir="2700000" algn="tl">
                    <a:srgbClr val="000000">
                      <a:alpha val="43137"/>
                    </a:srgbClr>
                  </a:outerShdw>
                </a:effectLst>
              </a:rPr>
              <a:t>Opioid Dispensing Rates </a:t>
            </a:r>
            <a:r>
              <a:rPr lang="en-US" sz="4000" dirty="0">
                <a:solidFill>
                  <a:schemeClr val="bg1"/>
                </a:solidFill>
                <a:effectLst>
                  <a:outerShdw blurRad="38100" dist="38100" dir="2700000" algn="tl">
                    <a:srgbClr val="000000">
                      <a:alpha val="43137"/>
                    </a:srgbClr>
                  </a:outerShdw>
                </a:effectLst>
              </a:rPr>
              <a:t>(Scripts/100 People)</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122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
            <a:ext cx="12192000" cy="827314"/>
          </a:xfrm>
          <a:solidFill>
            <a:srgbClr val="214A5B"/>
          </a:solidFill>
        </p:spPr>
        <p:txBody>
          <a:bodyPr/>
          <a:lstStyle/>
          <a:p>
            <a:pPr eaLnBrk="1" hangingPunct="1">
              <a:defRPr/>
            </a:pPr>
            <a:r>
              <a:rPr lang="en-US" altLang="en-US" b="1" dirty="0">
                <a:solidFill>
                  <a:schemeClr val="bg1"/>
                </a:solidFill>
                <a:effectLst>
                  <a:outerShdw blurRad="38100" dist="38100" dir="2700000" algn="tl">
                    <a:srgbClr val="000000">
                      <a:alpha val="43137"/>
                    </a:srgbClr>
                  </a:outerShdw>
                </a:effectLst>
              </a:rPr>
              <a:t>Opioid Risks</a:t>
            </a:r>
          </a:p>
        </p:txBody>
      </p:sp>
      <p:sp>
        <p:nvSpPr>
          <p:cNvPr id="61443" name="Rectangle 3"/>
          <p:cNvSpPr>
            <a:spLocks noGrp="1" noChangeArrowheads="1"/>
          </p:cNvSpPr>
          <p:nvPr>
            <p:ph type="body" idx="4294967295"/>
          </p:nvPr>
        </p:nvSpPr>
        <p:spPr>
          <a:xfrm>
            <a:off x="620486" y="925285"/>
            <a:ext cx="10924903" cy="5453744"/>
          </a:xfrm>
        </p:spPr>
        <p:txBody>
          <a:bodyPr/>
          <a:lstStyle/>
          <a:p>
            <a:pPr eaLnBrk="1" hangingPunct="1">
              <a:spcBef>
                <a:spcPts val="600"/>
              </a:spcBef>
              <a:defRPr/>
            </a:pPr>
            <a:r>
              <a:rPr lang="en-US" altLang="en-US" sz="2600" b="1" dirty="0"/>
              <a:t>Allergies</a:t>
            </a:r>
            <a:r>
              <a:rPr lang="en-US" altLang="en-US" sz="2600" dirty="0"/>
              <a:t> are rare</a:t>
            </a:r>
          </a:p>
          <a:p>
            <a:pPr eaLnBrk="1" hangingPunct="1">
              <a:spcBef>
                <a:spcPts val="600"/>
              </a:spcBef>
              <a:defRPr/>
            </a:pPr>
            <a:r>
              <a:rPr lang="en-US" altLang="en-US" sz="2600" b="1" dirty="0"/>
              <a:t>Side effects</a:t>
            </a:r>
            <a:r>
              <a:rPr lang="en-US" altLang="en-US" sz="2600" dirty="0"/>
              <a:t> are common</a:t>
            </a:r>
          </a:p>
          <a:p>
            <a:pPr marL="685800" lvl="2" indent="228600" eaLnBrk="1" hangingPunct="1">
              <a:spcBef>
                <a:spcPts val="600"/>
              </a:spcBef>
              <a:defRPr/>
            </a:pPr>
            <a:r>
              <a:rPr lang="en-US" altLang="en-US" sz="2200" dirty="0"/>
              <a:t>Nausea, sedation, constipation, urinary retention, sweating</a:t>
            </a:r>
          </a:p>
          <a:p>
            <a:pPr marL="685800" lvl="2" indent="228600" eaLnBrk="1" hangingPunct="1">
              <a:spcBef>
                <a:spcPts val="600"/>
              </a:spcBef>
              <a:defRPr/>
            </a:pPr>
            <a:r>
              <a:rPr lang="en-US" altLang="en-US" sz="2200" dirty="0"/>
              <a:t>Respiratory depression – sleep apnea</a:t>
            </a:r>
          </a:p>
          <a:p>
            <a:pPr eaLnBrk="1" hangingPunct="1">
              <a:spcBef>
                <a:spcPts val="600"/>
              </a:spcBef>
              <a:defRPr/>
            </a:pPr>
            <a:r>
              <a:rPr lang="en-US" altLang="en-US" sz="2600" b="1" dirty="0"/>
              <a:t>Organ toxicities</a:t>
            </a:r>
            <a:r>
              <a:rPr lang="en-US" altLang="en-US" sz="2600" dirty="0"/>
              <a:t> are rare</a:t>
            </a:r>
          </a:p>
          <a:p>
            <a:pPr marL="914400" lvl="2" eaLnBrk="1" hangingPunct="1">
              <a:spcBef>
                <a:spcPts val="600"/>
              </a:spcBef>
              <a:defRPr/>
            </a:pPr>
            <a:r>
              <a:rPr lang="en-US" altLang="en-US" sz="2200" dirty="0"/>
              <a:t>Suppression of hypothalamic-pituitary-gonadal axis</a:t>
            </a:r>
          </a:p>
          <a:p>
            <a:pPr eaLnBrk="1" hangingPunct="1">
              <a:spcBef>
                <a:spcPts val="600"/>
              </a:spcBef>
              <a:defRPr/>
            </a:pPr>
            <a:r>
              <a:rPr lang="en-US" altLang="en-US" sz="2600" b="1" dirty="0"/>
              <a:t>Immunosuppression </a:t>
            </a:r>
            <a:endParaRPr lang="en-US" altLang="en-US" sz="2400" dirty="0"/>
          </a:p>
          <a:p>
            <a:pPr marL="917575" lvl="1" eaLnBrk="1" hangingPunct="1">
              <a:spcBef>
                <a:spcPts val="600"/>
              </a:spcBef>
              <a:buFont typeface="Arial" panose="020B0604020202020204" pitchFamily="34" charset="0"/>
              <a:buChar char="•"/>
              <a:defRPr/>
            </a:pPr>
            <a:r>
              <a:rPr lang="en-US" altLang="en-US" sz="2200" dirty="0"/>
              <a:t>Increased </a:t>
            </a:r>
            <a:r>
              <a:rPr lang="en-US" sz="2200" dirty="0"/>
              <a:t>risk of invasive pneumococcal disease and community acquired pneumonia</a:t>
            </a:r>
            <a:endParaRPr lang="en-US" altLang="en-US" sz="2200" b="1" dirty="0"/>
          </a:p>
          <a:p>
            <a:pPr eaLnBrk="1" hangingPunct="1">
              <a:spcBef>
                <a:spcPts val="600"/>
              </a:spcBef>
              <a:defRPr/>
            </a:pPr>
            <a:r>
              <a:rPr lang="en-US" altLang="en-US" sz="2600" b="1" dirty="0"/>
              <a:t>Worsening pain</a:t>
            </a:r>
            <a:r>
              <a:rPr lang="en-US" altLang="en-US" sz="2600" dirty="0"/>
              <a:t> </a:t>
            </a:r>
            <a:r>
              <a:rPr lang="en-US" altLang="en-US" sz="2400" dirty="0"/>
              <a:t>(hyperalgesia in some patients) </a:t>
            </a:r>
          </a:p>
          <a:p>
            <a:pPr eaLnBrk="1" hangingPunct="1">
              <a:spcBef>
                <a:spcPts val="600"/>
              </a:spcBef>
              <a:defRPr/>
            </a:pPr>
            <a:r>
              <a:rPr lang="en-US" altLang="en-US" sz="2600" b="1" dirty="0"/>
              <a:t>Addiction </a:t>
            </a:r>
            <a:r>
              <a:rPr lang="en-US" altLang="en-US" sz="2400" dirty="0"/>
              <a:t>(Opioid Use Disorder)</a:t>
            </a:r>
          </a:p>
          <a:p>
            <a:pPr eaLnBrk="1" hangingPunct="1">
              <a:spcBef>
                <a:spcPts val="600"/>
              </a:spcBef>
              <a:defRPr/>
            </a:pPr>
            <a:r>
              <a:rPr lang="en-US" altLang="en-US" sz="2600" b="1" dirty="0"/>
              <a:t>Overdose</a:t>
            </a:r>
            <a:r>
              <a:rPr lang="en-US" altLang="en-US" sz="2600" dirty="0"/>
              <a:t> </a:t>
            </a:r>
          </a:p>
          <a:p>
            <a:pPr marL="914400" lvl="2" eaLnBrk="1" hangingPunct="1">
              <a:spcBef>
                <a:spcPts val="600"/>
              </a:spcBef>
              <a:defRPr/>
            </a:pPr>
            <a:r>
              <a:rPr lang="en-US" altLang="en-US" sz="2200" dirty="0"/>
              <a:t>when combined w/ other sedatives and at higher doses</a:t>
            </a:r>
          </a:p>
        </p:txBody>
      </p:sp>
      <p:sp>
        <p:nvSpPr>
          <p:cNvPr id="48132" name="Text Box 4"/>
          <p:cNvSpPr txBox="1">
            <a:spLocks noChangeArrowheads="1"/>
          </p:cNvSpPr>
          <p:nvPr/>
        </p:nvSpPr>
        <p:spPr bwMode="auto">
          <a:xfrm>
            <a:off x="8381320" y="5329693"/>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10000"/>
              </a:spcBef>
              <a:spcAft>
                <a:spcPct val="0"/>
              </a:spcAft>
              <a:buFontTx/>
              <a:buNone/>
            </a:pPr>
            <a:r>
              <a:rPr lang="en-US" altLang="en-US" sz="1600" dirty="0">
                <a:solidFill>
                  <a:srgbClr val="000000"/>
                </a:solidFill>
                <a:ea typeface="MS PGothic" pitchFamily="34" charset="-128"/>
              </a:rPr>
              <a:t>Dunn KM et al. </a:t>
            </a:r>
            <a:r>
              <a:rPr lang="en-US" altLang="en-US" sz="1600" i="1" dirty="0">
                <a:solidFill>
                  <a:srgbClr val="000000"/>
                </a:solidFill>
                <a:ea typeface="MS PGothic" pitchFamily="34" charset="-128"/>
              </a:rPr>
              <a:t>Ann Intern Med </a:t>
            </a:r>
            <a:r>
              <a:rPr lang="en-US" altLang="en-US" sz="1600" dirty="0">
                <a:solidFill>
                  <a:srgbClr val="000000"/>
                </a:solidFill>
                <a:ea typeface="MS PGothic" pitchFamily="34" charset="-128"/>
              </a:rPr>
              <a:t>2010</a:t>
            </a:r>
          </a:p>
          <a:p>
            <a:pPr eaLnBrk="0" fontAlgn="base" hangingPunct="0">
              <a:spcBef>
                <a:spcPct val="0"/>
              </a:spcBef>
              <a:spcAft>
                <a:spcPct val="0"/>
              </a:spcAft>
              <a:buFontTx/>
              <a:buNone/>
            </a:pPr>
            <a:r>
              <a:rPr lang="en-US" altLang="en-US" sz="1600" dirty="0">
                <a:solidFill>
                  <a:srgbClr val="000000"/>
                </a:solidFill>
                <a:ea typeface="MS PGothic" pitchFamily="34" charset="-128"/>
              </a:rPr>
              <a:t>Li X et al. </a:t>
            </a:r>
            <a:r>
              <a:rPr lang="en-US" altLang="en-US" sz="1600" i="1" dirty="0">
                <a:solidFill>
                  <a:srgbClr val="000000"/>
                </a:solidFill>
                <a:ea typeface="MS PGothic" pitchFamily="34" charset="-128"/>
              </a:rPr>
              <a:t>Brain Res </a:t>
            </a:r>
            <a:r>
              <a:rPr lang="en-US" altLang="en-US" sz="1600" dirty="0">
                <a:solidFill>
                  <a:srgbClr val="000000"/>
                </a:solidFill>
                <a:ea typeface="MS PGothic" pitchFamily="34" charset="-128"/>
              </a:rPr>
              <a:t>2001</a:t>
            </a:r>
          </a:p>
          <a:p>
            <a:pPr eaLnBrk="0" fontAlgn="base" hangingPunct="0">
              <a:spcBef>
                <a:spcPct val="0"/>
              </a:spcBef>
              <a:spcAft>
                <a:spcPct val="0"/>
              </a:spcAft>
              <a:buFontTx/>
              <a:buNone/>
            </a:pPr>
            <a:r>
              <a:rPr lang="en-US" altLang="en-US" sz="1600" dirty="0" err="1">
                <a:solidFill>
                  <a:srgbClr val="000000"/>
                </a:solidFill>
                <a:ea typeface="MS PGothic" pitchFamily="34" charset="-128"/>
              </a:rPr>
              <a:t>Doverty</a:t>
            </a:r>
            <a:r>
              <a:rPr lang="en-US" altLang="en-US" sz="1600" dirty="0">
                <a:solidFill>
                  <a:srgbClr val="000000"/>
                </a:solidFill>
                <a:ea typeface="MS PGothic" pitchFamily="34" charset="-128"/>
              </a:rPr>
              <a:t> M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2001 </a:t>
            </a:r>
          </a:p>
          <a:p>
            <a:pPr eaLnBrk="0" fontAlgn="base" hangingPunct="0">
              <a:spcBef>
                <a:spcPct val="0"/>
              </a:spcBef>
              <a:spcAft>
                <a:spcPct val="0"/>
              </a:spcAft>
              <a:buFontTx/>
              <a:buNone/>
            </a:pPr>
            <a:r>
              <a:rPr lang="en-US" altLang="en-US" sz="1600" dirty="0">
                <a:solidFill>
                  <a:srgbClr val="000000"/>
                </a:solidFill>
                <a:ea typeface="MS PGothic" pitchFamily="34" charset="-128"/>
              </a:rPr>
              <a:t>Angst MS, Clark JD. </a:t>
            </a:r>
            <a:r>
              <a:rPr lang="en-US" altLang="en-US" sz="1600" i="1" dirty="0">
                <a:solidFill>
                  <a:srgbClr val="000000"/>
                </a:solidFill>
                <a:ea typeface="MS PGothic" pitchFamily="34" charset="-128"/>
              </a:rPr>
              <a:t>Anesthesiology </a:t>
            </a:r>
            <a:r>
              <a:rPr lang="en-US" altLang="en-US" sz="1600" dirty="0">
                <a:solidFill>
                  <a:srgbClr val="000000"/>
                </a:solidFill>
                <a:ea typeface="MS PGothic" pitchFamily="34" charset="-128"/>
              </a:rPr>
              <a:t>2006</a:t>
            </a:r>
          </a:p>
          <a:p>
            <a:pPr eaLnBrk="0" fontAlgn="base" hangingPunct="0">
              <a:spcBef>
                <a:spcPct val="0"/>
              </a:spcBef>
              <a:spcAft>
                <a:spcPct val="0"/>
              </a:spcAft>
              <a:buFontTx/>
              <a:buNone/>
            </a:pPr>
            <a:r>
              <a:rPr lang="en-US" altLang="en-US" sz="1600" dirty="0">
                <a:solidFill>
                  <a:srgbClr val="000000"/>
                </a:solidFill>
                <a:ea typeface="MS PGothic" pitchFamily="34" charset="-128"/>
                <a:cs typeface="Calibri" panose="020F0502020204030204" pitchFamily="34" charset="0"/>
              </a:rPr>
              <a:t>Wiese AD, et al. </a:t>
            </a:r>
            <a:r>
              <a:rPr lang="en-US" altLang="en-US" sz="1600" i="1" dirty="0">
                <a:solidFill>
                  <a:srgbClr val="000000"/>
                </a:solidFill>
                <a:ea typeface="MS PGothic" pitchFamily="34" charset="-128"/>
                <a:cs typeface="Calibri" panose="020F0502020204030204" pitchFamily="34" charset="0"/>
              </a:rPr>
              <a:t>Ann Intern Med. </a:t>
            </a:r>
            <a:r>
              <a:rPr lang="en-US" altLang="en-US" sz="1600" dirty="0">
                <a:solidFill>
                  <a:srgbClr val="000000"/>
                </a:solidFill>
                <a:ea typeface="MS PGothic" pitchFamily="34" charset="-128"/>
                <a:cs typeface="Calibri" panose="020F0502020204030204" pitchFamily="34" charset="0"/>
              </a:rPr>
              <a:t>2018</a:t>
            </a:r>
          </a:p>
        </p:txBody>
      </p:sp>
    </p:spTree>
    <p:extLst>
      <p:ext uri="{BB962C8B-B14F-4D97-AF65-F5344CB8AC3E}">
        <p14:creationId xmlns:p14="http://schemas.microsoft.com/office/powerpoint/2010/main" val="41226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fade">
                                      <p:cBhvr>
                                        <p:cTn id="7" dur="500"/>
                                        <p:tgtEl>
                                          <p:spTgt spid="6144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43">
                                            <p:txEl>
                                              <p:pRg st="7" end="7"/>
                                            </p:txEl>
                                          </p:spTgt>
                                        </p:tgtEl>
                                        <p:attrNameLst>
                                          <p:attrName>style.visibility</p:attrName>
                                        </p:attrNameLst>
                                      </p:cBhvr>
                                      <p:to>
                                        <p:strVal val="visible"/>
                                      </p:to>
                                    </p:set>
                                    <p:animEffect transition="in" filter="fade">
                                      <p:cBhvr>
                                        <p:cTn id="10" dur="500"/>
                                        <p:tgtEl>
                                          <p:spTgt spid="61443">
                                            <p:txEl>
                                              <p:pRg st="7" end="7"/>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1443">
                                            <p:txEl>
                                              <p:pRg st="8" end="8"/>
                                            </p:txEl>
                                          </p:spTgt>
                                        </p:tgtEl>
                                        <p:attrNameLst>
                                          <p:attrName>style.visibility</p:attrName>
                                        </p:attrNameLst>
                                      </p:cBhvr>
                                      <p:to>
                                        <p:strVal val="visible"/>
                                      </p:to>
                                    </p:set>
                                    <p:animEffect transition="in" filter="fade">
                                      <p:cBhvr>
                                        <p:cTn id="15" dur="500"/>
                                        <p:tgtEl>
                                          <p:spTgt spid="6144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43">
                                            <p:txEl>
                                              <p:pRg st="9" end="9"/>
                                            </p:txEl>
                                          </p:spTgt>
                                        </p:tgtEl>
                                        <p:attrNameLst>
                                          <p:attrName>style.visibility</p:attrName>
                                        </p:attrNameLst>
                                      </p:cBhvr>
                                      <p:to>
                                        <p:strVal val="visible"/>
                                      </p:to>
                                    </p:set>
                                    <p:animEffect transition="in" filter="fade">
                                      <p:cBhvr>
                                        <p:cTn id="20" dur="500"/>
                                        <p:tgtEl>
                                          <p:spTgt spid="6144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43">
                                            <p:txEl>
                                              <p:pRg st="10" end="10"/>
                                            </p:txEl>
                                          </p:spTgt>
                                        </p:tgtEl>
                                        <p:attrNameLst>
                                          <p:attrName>style.visibility</p:attrName>
                                        </p:attrNameLst>
                                      </p:cBhvr>
                                      <p:to>
                                        <p:strVal val="visible"/>
                                      </p:to>
                                    </p:set>
                                    <p:animEffect transition="in" filter="fade">
                                      <p:cBhvr>
                                        <p:cTn id="25" dur="500"/>
                                        <p:tgtEl>
                                          <p:spTgt spid="6144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443">
                                            <p:txEl>
                                              <p:pRg st="11" end="11"/>
                                            </p:txEl>
                                          </p:spTgt>
                                        </p:tgtEl>
                                        <p:attrNameLst>
                                          <p:attrName>style.visibility</p:attrName>
                                        </p:attrNameLst>
                                      </p:cBhvr>
                                      <p:to>
                                        <p:strVal val="visible"/>
                                      </p:to>
                                    </p:set>
                                    <p:animEffect transition="in" filter="fade">
                                      <p:cBhvr>
                                        <p:cTn id="28" dur="500"/>
                                        <p:tgtEl>
                                          <p:spTgt spid="614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12192000" cy="1021278"/>
          </a:xfrm>
          <a:solidFill>
            <a:srgbClr val="214A5B"/>
          </a:solidFill>
        </p:spPr>
        <p:txBody>
          <a:bodyPr/>
          <a:lstStyle/>
          <a:p>
            <a:pPr eaLnBrk="1" hangingPunct="1">
              <a:defRPr/>
            </a:pPr>
            <a:r>
              <a:rPr lang="en-US" altLang="en-US" b="1" dirty="0">
                <a:solidFill>
                  <a:schemeClr val="bg1"/>
                </a:solidFill>
                <a:effectLst>
                  <a:outerShdw blurRad="38100" dist="38100" dir="2700000" algn="tl">
                    <a:srgbClr val="000000"/>
                  </a:outerShdw>
                </a:effectLst>
                <a:ea typeface="MS PGothic" pitchFamily="34" charset="-128"/>
                <a:cs typeface="Calibri" panose="020F0502020204030204" pitchFamily="34" charset="0"/>
              </a:rPr>
              <a:t>Problematic Opioid Use</a:t>
            </a:r>
          </a:p>
        </p:txBody>
      </p:sp>
      <p:sp>
        <p:nvSpPr>
          <p:cNvPr id="18435" name="Content Placeholder 2"/>
          <p:cNvSpPr>
            <a:spLocks noGrp="1"/>
          </p:cNvSpPr>
          <p:nvPr>
            <p:ph idx="1"/>
          </p:nvPr>
        </p:nvSpPr>
        <p:spPr>
          <a:xfrm>
            <a:off x="609600" y="1219200"/>
            <a:ext cx="10982325" cy="4876800"/>
          </a:xfrm>
        </p:spPr>
        <p:txBody>
          <a:bodyPr/>
          <a:lstStyle/>
          <a:p>
            <a:pPr eaLnBrk="1" hangingPunct="1">
              <a:spcBef>
                <a:spcPts val="600"/>
              </a:spcBef>
              <a:spcAft>
                <a:spcPts val="600"/>
              </a:spcAft>
            </a:pPr>
            <a:r>
              <a:rPr lang="en-US" altLang="en-US" sz="3000" dirty="0"/>
              <a:t>Systematic review from 38 studies </a:t>
            </a:r>
            <a:r>
              <a:rPr lang="en-US" altLang="en-US" sz="2400" dirty="0"/>
              <a:t>(26% primary care, 53% pain clinics)</a:t>
            </a:r>
            <a:endParaRPr lang="en-US" altLang="en-US" sz="3000" dirty="0"/>
          </a:p>
          <a:p>
            <a:pPr marL="457200" lvl="1" indent="0" eaLnBrk="1" hangingPunct="1">
              <a:spcBef>
                <a:spcPts val="1200"/>
              </a:spcBef>
              <a:spcAft>
                <a:spcPts val="600"/>
              </a:spcAft>
              <a:buNone/>
            </a:pPr>
            <a:r>
              <a:rPr lang="en-US" altLang="en-US" sz="3000" b="1" dirty="0">
                <a:solidFill>
                  <a:srgbClr val="DE0808"/>
                </a:solidFill>
              </a:rPr>
              <a:t>Misuse</a:t>
            </a:r>
            <a:r>
              <a:rPr lang="en-US" altLang="en-US" sz="3000" dirty="0">
                <a:solidFill>
                  <a:srgbClr val="DE0808"/>
                </a:solidFill>
              </a:rPr>
              <a:t> </a:t>
            </a:r>
            <a:r>
              <a:rPr lang="en-US" altLang="en-US" sz="3000" dirty="0"/>
              <a:t>rates: </a:t>
            </a:r>
            <a:r>
              <a:rPr lang="en-US" altLang="en-US" sz="3000" b="1" dirty="0"/>
              <a:t>21% - 29%</a:t>
            </a:r>
            <a:endParaRPr lang="en-US" altLang="en-US" dirty="0"/>
          </a:p>
          <a:p>
            <a:pPr marL="457200" lvl="1" indent="0" eaLnBrk="1" hangingPunct="1">
              <a:spcBef>
                <a:spcPts val="1200"/>
              </a:spcBef>
              <a:spcAft>
                <a:spcPts val="600"/>
              </a:spcAft>
              <a:buNone/>
            </a:pPr>
            <a:r>
              <a:rPr lang="en-US" altLang="en-US" sz="2400" b="1" dirty="0"/>
              <a:t>Misuse: </a:t>
            </a:r>
            <a:r>
              <a:rPr lang="en-US" altLang="en-US" sz="2400" dirty="0"/>
              <a:t>Opioid use contrary to the directed or prescribed pattern of use, regardless of the presence or absence of harm or adverse effects. </a:t>
            </a:r>
          </a:p>
          <a:p>
            <a:pPr marL="457200" lvl="1" indent="0" eaLnBrk="1" hangingPunct="1">
              <a:spcBef>
                <a:spcPts val="1200"/>
              </a:spcBef>
              <a:spcAft>
                <a:spcPts val="600"/>
              </a:spcAft>
              <a:buNone/>
            </a:pPr>
            <a:endParaRPr lang="en-US" altLang="en-US" sz="100" dirty="0"/>
          </a:p>
          <a:p>
            <a:pPr marL="457200" lvl="1" indent="0" eaLnBrk="1" hangingPunct="1">
              <a:spcBef>
                <a:spcPts val="1200"/>
              </a:spcBef>
              <a:spcAft>
                <a:spcPts val="600"/>
              </a:spcAft>
              <a:buNone/>
            </a:pPr>
            <a:r>
              <a:rPr lang="en-US" altLang="en-US" sz="3000" b="1" dirty="0">
                <a:solidFill>
                  <a:srgbClr val="DE0808"/>
                </a:solidFill>
              </a:rPr>
              <a:t>Addiction</a:t>
            </a:r>
            <a:r>
              <a:rPr lang="en-US" altLang="en-US" sz="3000" dirty="0">
                <a:solidFill>
                  <a:srgbClr val="DE0808"/>
                </a:solidFill>
              </a:rPr>
              <a:t> </a:t>
            </a:r>
            <a:r>
              <a:rPr lang="en-US" altLang="en-US" sz="3000" dirty="0"/>
              <a:t>rates: </a:t>
            </a:r>
            <a:r>
              <a:rPr lang="en-US" altLang="en-US" sz="3000" b="1" dirty="0"/>
              <a:t>8% - 12%</a:t>
            </a:r>
            <a:endParaRPr lang="en-US" altLang="en-US" dirty="0"/>
          </a:p>
          <a:p>
            <a:pPr marL="457200" lvl="1" indent="0" eaLnBrk="1" hangingPunct="1">
              <a:spcBef>
                <a:spcPts val="1200"/>
              </a:spcBef>
              <a:spcAft>
                <a:spcPts val="600"/>
              </a:spcAft>
              <a:buNone/>
            </a:pPr>
            <a:r>
              <a:rPr lang="en-US" altLang="en-US" sz="2400" b="1" dirty="0"/>
              <a:t>Addiction:</a:t>
            </a:r>
            <a:r>
              <a:rPr lang="en-US" altLang="en-US" sz="2400" dirty="0"/>
              <a:t> Pattern of continued use with experience of, or demonstrated potential for, harm (</a:t>
            </a:r>
            <a:r>
              <a:rPr lang="en-US" altLang="en-US" sz="2400" dirty="0" err="1"/>
              <a:t>eg</a:t>
            </a:r>
            <a:r>
              <a:rPr lang="en-US" altLang="en-US" sz="2400" dirty="0"/>
              <a:t>, </a:t>
            </a:r>
            <a:r>
              <a:rPr lang="ja-JP" altLang="en-US" sz="2400" dirty="0">
                <a:ea typeface="MS PGothic" pitchFamily="34" charset="-128"/>
              </a:rPr>
              <a:t>“</a:t>
            </a:r>
            <a:r>
              <a:rPr lang="en-US" altLang="ja-JP" sz="2400" dirty="0">
                <a:ea typeface="MS PGothic" pitchFamily="34" charset="-128"/>
              </a:rPr>
              <a:t>impaired control over drug use, compulsive use, continued use despite harm, and craving</a:t>
            </a:r>
            <a:r>
              <a:rPr lang="ja-JP" altLang="en-US" sz="2400" dirty="0">
                <a:ea typeface="MS PGothic" pitchFamily="34" charset="-128"/>
              </a:rPr>
              <a:t>”</a:t>
            </a:r>
            <a:r>
              <a:rPr lang="en-US" altLang="ja-JP" sz="2400" dirty="0">
                <a:ea typeface="MS PGothic" pitchFamily="34" charset="-128"/>
              </a:rPr>
              <a:t>).</a:t>
            </a:r>
            <a:endParaRPr lang="en-US" altLang="en-US" sz="2400" dirty="0"/>
          </a:p>
        </p:txBody>
      </p:sp>
      <p:sp>
        <p:nvSpPr>
          <p:cNvPr id="49156" name="Rectangle 4"/>
          <p:cNvSpPr>
            <a:spLocks noChangeArrowheads="1"/>
          </p:cNvSpPr>
          <p:nvPr/>
        </p:nvSpPr>
        <p:spPr bwMode="auto">
          <a:xfrm>
            <a:off x="609600" y="6305551"/>
            <a:ext cx="4294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err="1">
                <a:solidFill>
                  <a:srgbClr val="000000"/>
                </a:solidFill>
                <a:ea typeface="MS PGothic" pitchFamily="34" charset="-128"/>
              </a:rPr>
              <a:t>Vowles</a:t>
            </a:r>
            <a:r>
              <a:rPr lang="en-US" altLang="en-US" sz="1600" dirty="0">
                <a:solidFill>
                  <a:srgbClr val="000000"/>
                </a:solidFill>
                <a:ea typeface="MS PGothic" pitchFamily="34" charset="-128"/>
              </a:rPr>
              <a:t> KE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2015</a:t>
            </a:r>
          </a:p>
        </p:txBody>
      </p:sp>
    </p:spTree>
    <p:extLst>
      <p:ext uri="{BB962C8B-B14F-4D97-AF65-F5344CB8AC3E}">
        <p14:creationId xmlns:p14="http://schemas.microsoft.com/office/powerpoint/2010/main" val="186523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animEffect transition="in" filter="fade">
                                      <p:cBhvr>
                                        <p:cTn id="15" dur="500"/>
                                        <p:tgtEl>
                                          <p:spTgt spid="1843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5">
                                            <p:txEl>
                                              <p:pRg st="5" end="5"/>
                                            </p:txEl>
                                          </p:spTgt>
                                        </p:tgtEl>
                                        <p:attrNameLst>
                                          <p:attrName>style.visibility</p:attrName>
                                        </p:attrNameLst>
                                      </p:cBhvr>
                                      <p:to>
                                        <p:strVal val="visible"/>
                                      </p:to>
                                    </p:set>
                                    <p:animEffect transition="in" filter="fade">
                                      <p:cBhvr>
                                        <p:cTn id="18"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Title 1"/>
          <p:cNvSpPr txBox="1">
            <a:spLocks/>
          </p:cNvSpPr>
          <p:nvPr/>
        </p:nvSpPr>
        <p:spPr bwMode="auto">
          <a:xfrm>
            <a:off x="0" y="1"/>
            <a:ext cx="12192000" cy="813915"/>
          </a:xfrm>
          <a:prstGeom prst="rect">
            <a:avLst/>
          </a:prstGeom>
          <a:solidFill>
            <a:srgbClr val="214A5B"/>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j-ea"/>
                <a:cs typeface="+mj-cs"/>
              </a:rPr>
              <a:t>Prescription Opioid Misuse</a:t>
            </a:r>
          </a:p>
        </p:txBody>
      </p:sp>
      <p:pic>
        <p:nvPicPr>
          <p:cNvPr id="4" name="Content Placeholder 5" descr="Figure 23 is a pie chart with the following label written below the chart: &quot;8.7 Million People Aged 12 or Older Who Misused Pain Relievers in the Past Year.&quot; &#10;The pie chart shows in bold type four sources for obtaining the last prescription pain relievers that were misused in the past year, which include (1) got through prescription(s) or stole from a health care provider; (2) given by, bought from, or took from a friend or relative; (3) bought from drug dealer or other stranger; and (4) some other way. The &quot;Got through Prescriptions(s) or Stole from a Health Care Provider&quot; group is broken out further to show the following three specific sources: (1) prescription from one doctor; (2) prescriptions from more than one doctor; and (3) stole from doctor's office, clinic, hospital, or pharmacy. The &quot;Given by, Bought from, or Took from a Friend or Relative&quot; group is broken out further to show the following three specific sources: (1) from friend or relative for free, (2) bought from friend or relative, and (3) took from friend or relative without asking. &#10;For the pie chart, 43.2 percent of past year misusers of prescription pain relievers aged 12 or older in 2021 obtained pain relievers the last time through prescriptions(s) or stealing them from a health care provider, including 39.3 percent who got them through a prescription from one doctor; 3.2 percent who got them through prescriptions from more than one doctor; and 0.7 percent who stole them from a doctor's office, clinic, hospital, or pharmacy. Another 44.9 percent obtained pain relievers the last time from a friend or relative, including 33.9 percent who got them from a friend or relative for free, 7.3 percent who bought them from a friend or relative, and 3.7 percent who took them from a friend or relative without asking. In addition, 7.9 percent of past year misusers bought the pain relievers that they last misused from a drug dealer or other stranger, and 4.0 percent got the pain relievers some other way.&#10;">
            <a:extLst>
              <a:ext uri="{FF2B5EF4-FFF2-40B4-BE49-F238E27FC236}">
                <a16:creationId xmlns:a16="http://schemas.microsoft.com/office/drawing/2014/main" id="{775F53FF-919E-7BE4-2CC4-800906F3A4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105"/>
          <a:stretch/>
        </p:blipFill>
        <p:spPr bwMode="auto">
          <a:xfrm>
            <a:off x="713433" y="1554329"/>
            <a:ext cx="9937819" cy="4916894"/>
          </a:xfrm>
          <a:prstGeom prst="rect">
            <a:avLst/>
          </a:prstGeom>
          <a:solidFill>
            <a:schemeClr val="bg1">
              <a:lumMod val="95000"/>
            </a:schemeClr>
          </a:solidFill>
          <a:ln>
            <a:noFill/>
          </a:ln>
          <a:effectLst>
            <a:outerShdw blurRad="50800" dist="38100" dir="8100000" algn="tr" rotWithShape="0">
              <a:prstClr val="black">
                <a:alpha val="40000"/>
              </a:prstClr>
            </a:outerShdw>
          </a:effectLst>
        </p:spPr>
      </p:pic>
      <p:sp>
        <p:nvSpPr>
          <p:cNvPr id="10" name="TextBox 9">
            <a:extLst>
              <a:ext uri="{FF2B5EF4-FFF2-40B4-BE49-F238E27FC236}">
                <a16:creationId xmlns:a16="http://schemas.microsoft.com/office/drawing/2014/main" id="{C3A5B5FB-3D5D-C168-5982-26CC30232884}"/>
              </a:ext>
            </a:extLst>
          </p:cNvPr>
          <p:cNvSpPr txBox="1"/>
          <p:nvPr/>
        </p:nvSpPr>
        <p:spPr>
          <a:xfrm>
            <a:off x="713433" y="922512"/>
            <a:ext cx="9937819" cy="523221"/>
          </a:xfrm>
          <a:prstGeom prst="rect">
            <a:avLst/>
          </a:prstGeom>
          <a:solidFill>
            <a:srgbClr val="006666"/>
          </a:solidFill>
          <a:ln>
            <a:solidFill>
              <a:schemeClr val="tx1"/>
            </a:solidFill>
          </a:ln>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8.7 Million </a:t>
            </a: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Adults with Prescription Opioid Misuse in Past Year</a:t>
            </a:r>
          </a:p>
        </p:txBody>
      </p:sp>
      <p:sp>
        <p:nvSpPr>
          <p:cNvPr id="12" name="TextBox 11">
            <a:extLst>
              <a:ext uri="{FF2B5EF4-FFF2-40B4-BE49-F238E27FC236}">
                <a16:creationId xmlns:a16="http://schemas.microsoft.com/office/drawing/2014/main" id="{A9D21FE0-F626-2534-8E12-0792D8A3F368}"/>
              </a:ext>
            </a:extLst>
          </p:cNvPr>
          <p:cNvSpPr txBox="1"/>
          <p:nvPr/>
        </p:nvSpPr>
        <p:spPr>
          <a:xfrm>
            <a:off x="208016" y="6519445"/>
            <a:ext cx="26758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SAMSHA (2022), 2021 NSDUH</a:t>
            </a:r>
          </a:p>
        </p:txBody>
      </p:sp>
    </p:spTree>
    <p:custDataLst>
      <p:tags r:id="rId1"/>
    </p:custDataLst>
    <p:extLst>
      <p:ext uri="{BB962C8B-B14F-4D97-AF65-F5344CB8AC3E}">
        <p14:creationId xmlns:p14="http://schemas.microsoft.com/office/powerpoint/2010/main" val="49157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3186" name="Title 1"/>
          <p:cNvSpPr>
            <a:spLocks noGrp="1"/>
          </p:cNvSpPr>
          <p:nvPr>
            <p:ph type="title"/>
          </p:nvPr>
        </p:nvSpPr>
        <p:spPr>
          <a:xfrm>
            <a:off x="0" y="0"/>
            <a:ext cx="12192000" cy="1022255"/>
          </a:xfrm>
          <a:solidFill>
            <a:srgbClr val="214A5B"/>
          </a:solidFill>
        </p:spPr>
        <p:txBody>
          <a:bodyPr/>
          <a:lstStyle/>
          <a:p>
            <a:r>
              <a:rPr lang="en-US" altLang="en-US" sz="4000" b="1" dirty="0">
                <a:solidFill>
                  <a:schemeClr val="bg1"/>
                </a:solidFill>
                <a:effectLst>
                  <a:outerShdw blurRad="38100" dist="38100" dir="2700000" algn="tl">
                    <a:srgbClr val="000000">
                      <a:alpha val="43137"/>
                    </a:srgbClr>
                  </a:outerShdw>
                </a:effectLst>
              </a:rPr>
              <a:t>Reasons for Prescription Opioid Misuse</a:t>
            </a:r>
          </a:p>
        </p:txBody>
      </p:sp>
      <p:sp>
        <p:nvSpPr>
          <p:cNvPr id="93187" name="TextBox 2"/>
          <p:cNvSpPr txBox="1">
            <a:spLocks noChangeArrowheads="1"/>
          </p:cNvSpPr>
          <p:nvPr/>
        </p:nvSpPr>
        <p:spPr bwMode="auto">
          <a:xfrm>
            <a:off x="148969" y="6363219"/>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r>
              <a:rPr lang="en-US" altLang="en-US" sz="1800" dirty="0">
                <a:solidFill>
                  <a:srgbClr val="000000"/>
                </a:solidFill>
              </a:rPr>
              <a:t>SAMHSA. NSDUH</a:t>
            </a:r>
          </a:p>
        </p:txBody>
      </p:sp>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l="21535" t="34843" r="21919" b="18359"/>
          <a:stretch>
            <a:fillRect/>
          </a:stretch>
        </p:blipFill>
        <p:spPr bwMode="auto">
          <a:xfrm>
            <a:off x="670528" y="1117053"/>
            <a:ext cx="10850944" cy="515136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61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34076312"/>
              </p:ext>
            </p:extLst>
          </p:nvPr>
        </p:nvGraphicFramePr>
        <p:xfrm>
          <a:off x="321276" y="1243578"/>
          <a:ext cx="4835610" cy="4254253"/>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4835610">
                  <a:extLst>
                    <a:ext uri="{9D8B030D-6E8A-4147-A177-3AD203B41FA5}">
                      <a16:colId xmlns:a16="http://schemas.microsoft.com/office/drawing/2014/main" val="20000"/>
                    </a:ext>
                  </a:extLst>
                </a:gridCol>
              </a:tblGrid>
              <a:tr h="614573">
                <a:tc>
                  <a:txBody>
                    <a:bodyPr/>
                    <a:lstStyle/>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Medication</a:t>
                      </a:r>
                      <a:r>
                        <a:rPr lang="en-US" sz="2800" b="1" baseline="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Factors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630446">
                <a:tc>
                  <a:txBody>
                    <a:bodyPr/>
                    <a:lstStyle/>
                    <a:p>
                      <a:pPr>
                        <a:lnSpc>
                          <a:spcPct val="80000"/>
                        </a:lnSpc>
                      </a:pPr>
                      <a:r>
                        <a:rPr lang="en-US" sz="2400" b="1" dirty="0">
                          <a:latin typeface="Calibri" panose="020F0502020204030204" pitchFamily="34" charset="0"/>
                          <a:cs typeface="Calibri" panose="020F0502020204030204" pitchFamily="34" charset="0"/>
                        </a:rPr>
                        <a:t>Higher opioid dose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7E1DD"/>
                    </a:solidFill>
                  </a:tcPr>
                </a:tc>
                <a:extLst>
                  <a:ext uri="{0D108BD9-81ED-4DB2-BD59-A6C34878D82A}">
                    <a16:rowId xmlns:a16="http://schemas.microsoft.com/office/drawing/2014/main" val="10001"/>
                  </a:ext>
                </a:extLst>
              </a:tr>
              <a:tr h="630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Long-term opioid use (&gt;3 months)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CF0EE"/>
                    </a:solidFill>
                  </a:tcPr>
                </a:tc>
                <a:extLst>
                  <a:ext uri="{0D108BD9-81ED-4DB2-BD59-A6C34878D82A}">
                    <a16:rowId xmlns:a16="http://schemas.microsoft.com/office/drawing/2014/main" val="10002"/>
                  </a:ext>
                </a:extLst>
              </a:tr>
              <a:tr h="630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ER/LA opioid formulation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7E1DD"/>
                    </a:solidFill>
                  </a:tcPr>
                </a:tc>
                <a:extLst>
                  <a:ext uri="{0D108BD9-81ED-4DB2-BD59-A6C34878D82A}">
                    <a16:rowId xmlns:a16="http://schemas.microsoft.com/office/drawing/2014/main" val="10003"/>
                  </a:ext>
                </a:extLst>
              </a:tr>
              <a:tr h="8741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Initial 2 weeks after starting ER/LA opioid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CF0EE"/>
                    </a:solidFill>
                  </a:tcPr>
                </a:tc>
                <a:extLst>
                  <a:ext uri="{0D108BD9-81ED-4DB2-BD59-A6C34878D82A}">
                    <a16:rowId xmlns:a16="http://schemas.microsoft.com/office/drawing/2014/main" val="10004"/>
                  </a:ext>
                </a:extLst>
              </a:tr>
              <a:tr h="8741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Combination opioids and sedatives </a:t>
                      </a:r>
                      <a:r>
                        <a:rPr kumimoji="0" lang="en-US" altLang="en-US" sz="2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(e.g., benzodiazepines)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7E1DD"/>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0" y="0"/>
            <a:ext cx="12192000" cy="1143000"/>
          </a:xfrm>
          <a:solidFill>
            <a:srgbClr val="214A5B"/>
          </a:solidFill>
        </p:spPr>
        <p:txBody>
          <a:bodyPr/>
          <a:lstStyle/>
          <a:p>
            <a:r>
              <a:rPr lang="en-US" sz="4000" b="1" dirty="0">
                <a:solidFill>
                  <a:schemeClr val="bg1"/>
                </a:solidFill>
                <a:cs typeface="Calibri" panose="020F0502020204030204" pitchFamily="34" charset="0"/>
              </a:rPr>
              <a:t>Risk Factors for Opioid-Related Harm </a:t>
            </a:r>
            <a:r>
              <a:rPr lang="en-US" sz="2400" b="0" dirty="0">
                <a:solidFill>
                  <a:schemeClr val="bg1"/>
                </a:solidFill>
                <a:cs typeface="Calibri" panose="020F0502020204030204" pitchFamily="34" charset="0"/>
              </a:rPr>
              <a:t>(misuse, overdose, addiction)</a:t>
            </a:r>
            <a:endParaRPr lang="en-US" b="0" dirty="0">
              <a:solidFill>
                <a:schemeClr val="bg1"/>
              </a:solidFill>
              <a:cs typeface="Calibri" panose="020F0502020204030204" pitchFamily="34" charset="0"/>
            </a:endParaRPr>
          </a:p>
        </p:txBody>
      </p:sp>
      <p:graphicFrame>
        <p:nvGraphicFramePr>
          <p:cNvPr id="9" name="Table 8">
            <a:extLst>
              <a:ext uri="{FF2B5EF4-FFF2-40B4-BE49-F238E27FC236}">
                <a16:creationId xmlns:a16="http://schemas.microsoft.com/office/drawing/2014/main" id="{51BBD81A-1AF4-494F-B8F8-446757705FEC}"/>
              </a:ext>
            </a:extLst>
          </p:cNvPr>
          <p:cNvGraphicFramePr>
            <a:graphicFrameLocks noGrp="1"/>
          </p:cNvGraphicFramePr>
          <p:nvPr>
            <p:extLst>
              <p:ext uri="{D42A27DB-BD31-4B8C-83A1-F6EECF244321}">
                <p14:modId xmlns:p14="http://schemas.microsoft.com/office/powerpoint/2010/main" val="2239319678"/>
              </p:ext>
            </p:extLst>
          </p:nvPr>
        </p:nvGraphicFramePr>
        <p:xfrm>
          <a:off x="5502876" y="1243578"/>
          <a:ext cx="6367848" cy="4274587"/>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6367848">
                  <a:extLst>
                    <a:ext uri="{9D8B030D-6E8A-4147-A177-3AD203B41FA5}">
                      <a16:colId xmlns:a16="http://schemas.microsoft.com/office/drawing/2014/main" val="20000"/>
                    </a:ext>
                  </a:extLst>
                </a:gridCol>
              </a:tblGrid>
              <a:tr h="584140">
                <a:tc>
                  <a:txBody>
                    <a:bodyPr/>
                    <a:lstStyle/>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Patient</a:t>
                      </a:r>
                      <a:r>
                        <a:rPr lang="en-US" sz="2800" b="1" baseline="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Factors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927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Mental health disorder </a:t>
                      </a:r>
                      <a:r>
                        <a:rPr kumimoji="0" lang="en-US" altLang="en-US" sz="2400" b="0" i="0" u="none" strike="noStrike" cap="none" normalizeH="0" baseline="0" dirty="0">
                          <a:ln>
                            <a:noFill/>
                          </a:ln>
                          <a:solidFill>
                            <a:schemeClr val="tx1"/>
                          </a:solidFill>
                          <a:effectLst/>
                          <a:latin typeface="Calibri" panose="020F0502020204030204" pitchFamily="34" charset="0"/>
                        </a:rPr>
                        <a:t>(e.g., depression, anxiety)</a:t>
                      </a:r>
                    </a:p>
                  </a:txBody>
                  <a:tcPr marT="45725" marB="4572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7E1DD"/>
                    </a:solidFill>
                  </a:tcPr>
                </a:tc>
                <a:extLst>
                  <a:ext uri="{0D108BD9-81ED-4DB2-BD59-A6C34878D82A}">
                    <a16:rowId xmlns:a16="http://schemas.microsoft.com/office/drawing/2014/main" val="10001"/>
                  </a:ext>
                </a:extLst>
              </a:tr>
              <a:tr h="1216397">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Substance use disorder (SUD)                                                   </a:t>
                      </a:r>
                      <a:r>
                        <a:rPr kumimoji="0" lang="en-US" altLang="en-US" sz="2400" b="0" i="0" u="none" strike="noStrike" cap="none" normalizeH="0" baseline="0" dirty="0">
                          <a:ln>
                            <a:noFill/>
                          </a:ln>
                          <a:solidFill>
                            <a:schemeClr val="tx1"/>
                          </a:solidFill>
                          <a:effectLst/>
                          <a:latin typeface="Calibri" panose="020F0502020204030204" pitchFamily="34" charset="0"/>
                        </a:rPr>
                        <a:t>(e.g., alcohol, tobacco, illicit and prescription drug)</a:t>
                      </a:r>
                    </a:p>
                  </a:txBody>
                  <a:tcPr marT="45725" marB="4572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CF0EE"/>
                    </a:solidFill>
                  </a:tcPr>
                </a:tc>
                <a:extLst>
                  <a:ext uri="{0D108BD9-81ED-4DB2-BD59-A6C34878D82A}">
                    <a16:rowId xmlns:a16="http://schemas.microsoft.com/office/drawing/2014/main" val="10002"/>
                  </a:ext>
                </a:extLst>
              </a:tr>
              <a:tr h="5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Family history of SUD</a:t>
                      </a:r>
                    </a:p>
                  </a:txBody>
                  <a:tcPr marT="45725" marB="4572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7E1DD"/>
                    </a:solidFill>
                  </a:tcPr>
                </a:tc>
                <a:extLst>
                  <a:ext uri="{0D108BD9-81ED-4DB2-BD59-A6C34878D82A}">
                    <a16:rowId xmlns:a16="http://schemas.microsoft.com/office/drawing/2014/main" val="10003"/>
                  </a:ext>
                </a:extLst>
              </a:tr>
              <a:tr h="515429">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Sleep-disordered breathing</a:t>
                      </a:r>
                    </a:p>
                  </a:txBody>
                  <a:tcPr marT="45725" marB="4572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7E1DD"/>
                    </a:solidFill>
                  </a:tcPr>
                </a:tc>
                <a:extLst>
                  <a:ext uri="{0D108BD9-81ED-4DB2-BD59-A6C34878D82A}">
                    <a16:rowId xmlns:a16="http://schemas.microsoft.com/office/drawing/2014/main" val="10007"/>
                  </a:ext>
                </a:extLst>
              </a:tr>
              <a:tr h="5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History of opioid overdose</a:t>
                      </a:r>
                    </a:p>
                  </a:txBody>
                  <a:tcPr marT="45725" marB="4572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CF0EE"/>
                    </a:solidFill>
                  </a:tcPr>
                </a:tc>
                <a:extLst>
                  <a:ext uri="{0D108BD9-81ED-4DB2-BD59-A6C34878D82A}">
                    <a16:rowId xmlns:a16="http://schemas.microsoft.com/office/drawing/2014/main" val="10010"/>
                  </a:ext>
                </a:extLst>
              </a:tr>
            </a:tbl>
          </a:graphicData>
        </a:graphic>
      </p:graphicFrame>
      <p:sp>
        <p:nvSpPr>
          <p:cNvPr id="4" name="Rectangle 3">
            <a:extLst>
              <a:ext uri="{FF2B5EF4-FFF2-40B4-BE49-F238E27FC236}">
                <a16:creationId xmlns:a16="http://schemas.microsoft.com/office/drawing/2014/main" id="{9501CCA4-3659-3B3F-0297-C4EA6DFE379A}"/>
              </a:ext>
            </a:extLst>
          </p:cNvPr>
          <p:cNvSpPr>
            <a:spLocks noChangeArrowheads="1"/>
          </p:cNvSpPr>
          <p:nvPr/>
        </p:nvSpPr>
        <p:spPr bwMode="auto">
          <a:xfrm>
            <a:off x="621727" y="6168209"/>
            <a:ext cx="4025804" cy="590931"/>
          </a:xfrm>
          <a:prstGeom prst="rect">
            <a:avLst/>
          </a:prstGeom>
          <a:noFill/>
          <a:ln w="9525">
            <a:noFill/>
            <a:miter lim="800000"/>
            <a:headEnd/>
            <a:tailEnd/>
          </a:ln>
        </p:spPr>
        <p:txBody>
          <a:bodyPr wrap="square" anchor="ctr">
            <a:spAutoFit/>
          </a:bodyPr>
          <a:lstStyle/>
          <a:p>
            <a:pPr fontAlgn="base">
              <a:lnSpc>
                <a:spcPct val="90000"/>
              </a:lnSpc>
              <a:spcBef>
                <a:spcPct val="0"/>
              </a:spcBef>
              <a:spcAft>
                <a:spcPct val="0"/>
              </a:spcAft>
            </a:pPr>
            <a:r>
              <a:rPr lang="en-US" sz="1200" err="1">
                <a:solidFill>
                  <a:srgbClr val="000000"/>
                </a:solidFill>
                <a:latin typeface="Calibri" panose="020F0502020204030204" pitchFamily="34" charset="0"/>
                <a:cs typeface="Calibri" panose="020F0502020204030204" pitchFamily="34" charset="0"/>
              </a:rPr>
              <a:t>Akbik</a:t>
            </a:r>
            <a:r>
              <a:rPr lang="en-US" sz="1200">
                <a:solidFill>
                  <a:srgbClr val="000000"/>
                </a:solidFill>
                <a:latin typeface="Calibri" panose="020F0502020204030204" pitchFamily="34" charset="0"/>
                <a:cs typeface="Calibri" panose="020F0502020204030204" pitchFamily="34" charset="0"/>
              </a:rPr>
              <a:t> H, et al. </a:t>
            </a:r>
            <a:r>
              <a:rPr lang="en-US" sz="1200" i="1">
                <a:solidFill>
                  <a:srgbClr val="000000"/>
                </a:solidFill>
                <a:latin typeface="Calibri" panose="020F0502020204030204" pitchFamily="34" charset="0"/>
                <a:cs typeface="Calibri" panose="020F0502020204030204" pitchFamily="34" charset="0"/>
              </a:rPr>
              <a:t>J Pain Symptom Manage</a:t>
            </a:r>
            <a:r>
              <a:rPr lang="en-US" sz="1200">
                <a:solidFill>
                  <a:srgbClr val="000000"/>
                </a:solidFill>
                <a:latin typeface="Calibri" panose="020F0502020204030204" pitchFamily="34" charset="0"/>
                <a:cs typeface="Calibri" panose="020F0502020204030204" pitchFamily="34" charset="0"/>
              </a:rPr>
              <a:t>. 2006</a:t>
            </a:r>
          </a:p>
          <a:p>
            <a:pPr fontAlgn="base">
              <a:lnSpc>
                <a:spcPct val="90000"/>
              </a:lnSpc>
              <a:spcBef>
                <a:spcPct val="0"/>
              </a:spcBef>
              <a:spcAft>
                <a:spcPct val="0"/>
              </a:spcAft>
            </a:pPr>
            <a:r>
              <a:rPr lang="en-US" sz="1200">
                <a:solidFill>
                  <a:srgbClr val="000000"/>
                </a:solidFill>
                <a:latin typeface="Calibri" panose="020F0502020204030204" pitchFamily="34" charset="0"/>
                <a:cs typeface="Calibri" panose="020F0502020204030204" pitchFamily="34" charset="0"/>
              </a:rPr>
              <a:t>Ives J, et al. </a:t>
            </a:r>
            <a:r>
              <a:rPr lang="en-US" sz="1200" i="1">
                <a:solidFill>
                  <a:srgbClr val="000000"/>
                </a:solidFill>
                <a:latin typeface="Calibri" panose="020F0502020204030204" pitchFamily="34" charset="0"/>
                <a:cs typeface="Calibri" panose="020F0502020204030204" pitchFamily="34" charset="0"/>
              </a:rPr>
              <a:t>BMC Health </a:t>
            </a:r>
            <a:r>
              <a:rPr lang="en-US" sz="1200" i="1" err="1">
                <a:solidFill>
                  <a:srgbClr val="000000"/>
                </a:solidFill>
                <a:latin typeface="Calibri" panose="020F0502020204030204" pitchFamily="34" charset="0"/>
                <a:cs typeface="Calibri" panose="020F0502020204030204" pitchFamily="34" charset="0"/>
              </a:rPr>
              <a:t>Serv</a:t>
            </a:r>
            <a:r>
              <a:rPr lang="en-US" sz="1200" i="1">
                <a:solidFill>
                  <a:srgbClr val="000000"/>
                </a:solidFill>
                <a:latin typeface="Calibri" panose="020F0502020204030204" pitchFamily="34" charset="0"/>
                <a:cs typeface="Calibri" panose="020F0502020204030204" pitchFamily="34" charset="0"/>
              </a:rPr>
              <a:t> Res</a:t>
            </a:r>
            <a:r>
              <a:rPr lang="en-US" sz="1200">
                <a:solidFill>
                  <a:srgbClr val="000000"/>
                </a:solidFill>
                <a:latin typeface="Calibri" panose="020F0502020204030204" pitchFamily="34" charset="0"/>
                <a:cs typeface="Calibri" panose="020F0502020204030204" pitchFamily="34" charset="0"/>
              </a:rPr>
              <a:t>. 2006</a:t>
            </a:r>
          </a:p>
          <a:p>
            <a:pPr fontAlgn="base">
              <a:lnSpc>
                <a:spcPct val="90000"/>
              </a:lnSpc>
              <a:spcBef>
                <a:spcPct val="0"/>
              </a:spcBef>
              <a:spcAft>
                <a:spcPct val="0"/>
              </a:spcAft>
            </a:pPr>
            <a:r>
              <a:rPr lang="en-US" sz="1200" err="1">
                <a:solidFill>
                  <a:srgbClr val="000000"/>
                </a:solidFill>
                <a:latin typeface="Calibri" panose="020F0502020204030204" pitchFamily="34" charset="0"/>
                <a:cs typeface="Calibri" panose="020F0502020204030204" pitchFamily="34" charset="0"/>
              </a:rPr>
              <a:t>Liebschutz</a:t>
            </a:r>
            <a:r>
              <a:rPr lang="en-US" sz="1200">
                <a:solidFill>
                  <a:srgbClr val="000000"/>
                </a:solidFill>
                <a:latin typeface="Calibri" panose="020F0502020204030204" pitchFamily="34" charset="0"/>
                <a:cs typeface="Calibri" panose="020F0502020204030204" pitchFamily="34" charset="0"/>
              </a:rPr>
              <a:t> JM, et al</a:t>
            </a:r>
            <a:r>
              <a:rPr lang="en-US" sz="1200" i="1">
                <a:solidFill>
                  <a:srgbClr val="000000"/>
                </a:solidFill>
                <a:latin typeface="Calibri" panose="020F0502020204030204" pitchFamily="34" charset="0"/>
                <a:cs typeface="Calibri" panose="020F0502020204030204" pitchFamily="34" charset="0"/>
              </a:rPr>
              <a:t>. </a:t>
            </a:r>
            <a:r>
              <a:rPr lang="fi-FI" sz="1200" i="1">
                <a:solidFill>
                  <a:srgbClr val="000000"/>
                </a:solidFill>
                <a:latin typeface="Calibri" panose="020F0502020204030204" pitchFamily="34" charset="0"/>
                <a:cs typeface="Calibri" panose="020F0502020204030204" pitchFamily="34" charset="0"/>
              </a:rPr>
              <a:t>J Pain</a:t>
            </a:r>
            <a:r>
              <a:rPr lang="fi-FI" sz="1200">
                <a:solidFill>
                  <a:srgbClr val="000000"/>
                </a:solidFill>
                <a:latin typeface="Calibri" panose="020F0502020204030204" pitchFamily="34" charset="0"/>
                <a:cs typeface="Calibri" panose="020F0502020204030204" pitchFamily="34" charset="0"/>
              </a:rPr>
              <a:t>. 2010</a:t>
            </a:r>
            <a:endParaRPr lang="en-US" sz="1200">
              <a:solidFill>
                <a:srgbClr val="0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FBC6982-F57E-AAEB-59E1-7F6066018374}"/>
              </a:ext>
            </a:extLst>
          </p:cNvPr>
          <p:cNvSpPr>
            <a:spLocks noChangeArrowheads="1"/>
          </p:cNvSpPr>
          <p:nvPr/>
        </p:nvSpPr>
        <p:spPr bwMode="auto">
          <a:xfrm>
            <a:off x="3793589" y="6175135"/>
            <a:ext cx="4594561" cy="590931"/>
          </a:xfrm>
          <a:prstGeom prst="rect">
            <a:avLst/>
          </a:prstGeom>
          <a:noFill/>
          <a:ln w="9525">
            <a:noFill/>
            <a:miter lim="800000"/>
            <a:headEnd/>
            <a:tailEnd/>
          </a:ln>
        </p:spPr>
        <p:txBody>
          <a:bodyPr wrap="square" anchor="ctr">
            <a:spAutoFit/>
          </a:bodyPr>
          <a:lstStyle/>
          <a:p>
            <a:pPr fontAlgn="base">
              <a:lnSpc>
                <a:spcPct val="90000"/>
              </a:lnSpc>
              <a:spcBef>
                <a:spcPct val="0"/>
              </a:spcBef>
              <a:spcAft>
                <a:spcPct val="0"/>
              </a:spcAft>
            </a:pPr>
            <a:r>
              <a:rPr lang="en-US" sz="1200" err="1">
                <a:solidFill>
                  <a:srgbClr val="000000"/>
                </a:solidFill>
                <a:latin typeface="Calibri" panose="020F0502020204030204" pitchFamily="34" charset="0"/>
                <a:cs typeface="Calibri" panose="020F0502020204030204" pitchFamily="34" charset="0"/>
              </a:rPr>
              <a:t>Michna</a:t>
            </a:r>
            <a:r>
              <a:rPr lang="en-US" sz="1200">
                <a:solidFill>
                  <a:srgbClr val="000000"/>
                </a:solidFill>
                <a:latin typeface="Calibri" panose="020F0502020204030204" pitchFamily="34" charset="0"/>
                <a:cs typeface="Calibri" panose="020F0502020204030204" pitchFamily="34" charset="0"/>
              </a:rPr>
              <a:t> E, et al. </a:t>
            </a:r>
            <a:r>
              <a:rPr lang="en-US" sz="1200" i="1">
                <a:solidFill>
                  <a:srgbClr val="000000"/>
                </a:solidFill>
                <a:latin typeface="Calibri" panose="020F0502020204030204" pitchFamily="34" charset="0"/>
                <a:cs typeface="Calibri" panose="020F0502020204030204" pitchFamily="34" charset="0"/>
              </a:rPr>
              <a:t>J Pain Symptom Manage</a:t>
            </a:r>
            <a:r>
              <a:rPr lang="en-US" sz="1200">
                <a:solidFill>
                  <a:srgbClr val="000000"/>
                </a:solidFill>
                <a:latin typeface="Calibri" panose="020F0502020204030204" pitchFamily="34" charset="0"/>
                <a:cs typeface="Calibri" panose="020F0502020204030204" pitchFamily="34" charset="0"/>
              </a:rPr>
              <a:t>. 2004</a:t>
            </a:r>
          </a:p>
          <a:p>
            <a:pPr fontAlgn="base">
              <a:lnSpc>
                <a:spcPct val="90000"/>
              </a:lnSpc>
              <a:spcBef>
                <a:spcPct val="0"/>
              </a:spcBef>
              <a:spcAft>
                <a:spcPct val="0"/>
              </a:spcAft>
            </a:pPr>
            <a:r>
              <a:rPr lang="en-US" sz="1200">
                <a:solidFill>
                  <a:srgbClr val="000000"/>
                </a:solidFill>
                <a:latin typeface="Calibri" panose="020F0502020204030204" pitchFamily="34" charset="0"/>
                <a:cs typeface="Calibri" panose="020F0502020204030204" pitchFamily="34" charset="0"/>
              </a:rPr>
              <a:t>Reid MC, et al. </a:t>
            </a:r>
            <a:r>
              <a:rPr lang="sv-SE" sz="1200" i="1">
                <a:solidFill>
                  <a:srgbClr val="000000"/>
                </a:solidFill>
                <a:latin typeface="Calibri" panose="020F0502020204030204" pitchFamily="34" charset="0"/>
                <a:cs typeface="Calibri" panose="020F0502020204030204" pitchFamily="34" charset="0"/>
              </a:rPr>
              <a:t>J Gen Intern Med</a:t>
            </a:r>
            <a:r>
              <a:rPr lang="sv-SE" sz="1200">
                <a:solidFill>
                  <a:srgbClr val="000000"/>
                </a:solidFill>
                <a:latin typeface="Calibri" panose="020F0502020204030204" pitchFamily="34" charset="0"/>
                <a:cs typeface="Calibri" panose="020F0502020204030204" pitchFamily="34" charset="0"/>
              </a:rPr>
              <a:t>. 2002</a:t>
            </a:r>
          </a:p>
          <a:p>
            <a:pPr fontAlgn="base">
              <a:lnSpc>
                <a:spcPct val="90000"/>
              </a:lnSpc>
              <a:spcBef>
                <a:spcPct val="0"/>
              </a:spcBef>
              <a:spcAft>
                <a:spcPct val="0"/>
              </a:spcAft>
            </a:pPr>
            <a:r>
              <a:rPr lang="en-US" altLang="en-US" sz="1200" err="1">
                <a:solidFill>
                  <a:prstClr val="black"/>
                </a:solidFill>
                <a:latin typeface="Calibri" panose="020F0502020204030204" pitchFamily="34" charset="0"/>
                <a:ea typeface="MS PGothic" panose="020B0600070205080204" pitchFamily="34" charset="-128"/>
                <a:cs typeface="Calibri" panose="020F0502020204030204" pitchFamily="34" charset="0"/>
              </a:rPr>
              <a:t>Volkow</a:t>
            </a:r>
            <a:r>
              <a:rPr lang="en-US" altLang="en-US" sz="1200">
                <a:solidFill>
                  <a:prstClr val="black"/>
                </a:solidFill>
                <a:latin typeface="Calibri" panose="020F0502020204030204" pitchFamily="34" charset="0"/>
                <a:ea typeface="MS PGothic" panose="020B0600070205080204" pitchFamily="34" charset="-128"/>
                <a:cs typeface="Calibri" panose="020F0502020204030204" pitchFamily="34" charset="0"/>
              </a:rPr>
              <a:t> ND, et al. </a:t>
            </a:r>
            <a:r>
              <a:rPr lang="en-US" altLang="en-US" sz="1200" i="1">
                <a:solidFill>
                  <a:prstClr val="black"/>
                </a:solidFill>
                <a:latin typeface="Calibri" panose="020F0502020204030204" pitchFamily="34" charset="0"/>
                <a:ea typeface="MS PGothic" panose="020B0600070205080204" pitchFamily="34" charset="-128"/>
                <a:cs typeface="Calibri" panose="020F0502020204030204" pitchFamily="34" charset="0"/>
              </a:rPr>
              <a:t>N Engl J Med. </a:t>
            </a:r>
            <a:r>
              <a:rPr lang="en-US" altLang="en-US" sz="1200">
                <a:solidFill>
                  <a:prstClr val="black"/>
                </a:solidFill>
                <a:latin typeface="Calibri" panose="020F0502020204030204" pitchFamily="34" charset="0"/>
                <a:ea typeface="MS PGothic" panose="020B0600070205080204" pitchFamily="34" charset="-128"/>
                <a:cs typeface="Calibri" panose="020F0502020204030204" pitchFamily="34" charset="0"/>
              </a:rPr>
              <a:t>2016</a:t>
            </a:r>
          </a:p>
        </p:txBody>
      </p:sp>
    </p:spTree>
    <p:extLst>
      <p:ext uri="{BB962C8B-B14F-4D97-AF65-F5344CB8AC3E}">
        <p14:creationId xmlns:p14="http://schemas.microsoft.com/office/powerpoint/2010/main" val="307533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3B21AA7-E95E-BD95-CC41-D32C4B821FFE}"/>
              </a:ext>
            </a:extLst>
          </p:cNvPr>
          <p:cNvSpPr>
            <a:spLocks noGrp="1"/>
          </p:cNvSpPr>
          <p:nvPr>
            <p:ph idx="1"/>
          </p:nvPr>
        </p:nvSpPr>
        <p:spPr>
          <a:xfrm>
            <a:off x="405492" y="1321214"/>
            <a:ext cx="11260137" cy="4741656"/>
          </a:xfrm>
        </p:spPr>
        <p:txBody>
          <a:bodyPr>
            <a:normAutofit/>
          </a:bodyPr>
          <a:lstStyle/>
          <a:p>
            <a:pPr>
              <a:spcBef>
                <a:spcPts val="1200"/>
              </a:spcBef>
              <a:spcAft>
                <a:spcPts val="0"/>
              </a:spcAft>
              <a:defRPr/>
            </a:pPr>
            <a:r>
              <a:rPr lang="en-US" altLang="en-US" sz="2800" b="1" dirty="0"/>
              <a:t>Acute pain </a:t>
            </a:r>
            <a:r>
              <a:rPr lang="en-US" altLang="en-US" sz="2800" dirty="0"/>
              <a:t>is an adaptive symptom that is life preserving </a:t>
            </a:r>
          </a:p>
          <a:p>
            <a:pPr>
              <a:spcBef>
                <a:spcPts val="1200"/>
              </a:spcBef>
              <a:spcAft>
                <a:spcPts val="0"/>
              </a:spcAft>
              <a:defRPr/>
            </a:pPr>
            <a:r>
              <a:rPr lang="en-US" altLang="en-US" sz="2800" b="1" dirty="0"/>
              <a:t>Chronic pain </a:t>
            </a:r>
            <a:r>
              <a:rPr lang="en-US" altLang="en-US" sz="2800" dirty="0"/>
              <a:t>is… </a:t>
            </a:r>
          </a:p>
          <a:p>
            <a:pPr marL="801688" lvl="1">
              <a:spcBef>
                <a:spcPts val="1200"/>
              </a:spcBef>
              <a:spcAft>
                <a:spcPts val="0"/>
              </a:spcAft>
              <a:defRPr/>
            </a:pPr>
            <a:r>
              <a:rPr lang="en-US" altLang="en-US" sz="2400" dirty="0"/>
              <a:t>maladaptive and may present as a  disease in and of itself</a:t>
            </a:r>
          </a:p>
          <a:p>
            <a:pPr marL="801688" lvl="1">
              <a:spcBef>
                <a:spcPts val="1200"/>
              </a:spcBef>
              <a:spcAft>
                <a:spcPts val="0"/>
              </a:spcAft>
              <a:defRPr/>
            </a:pPr>
            <a:r>
              <a:rPr lang="en-US" altLang="en-US" sz="2400" dirty="0"/>
              <a:t>common (21% of US adults  [~50 million] reported pain on most days or everyday)</a:t>
            </a:r>
          </a:p>
          <a:p>
            <a:pPr marL="801688" lvl="1">
              <a:spcBef>
                <a:spcPts val="1200"/>
              </a:spcBef>
              <a:spcAft>
                <a:spcPts val="0"/>
              </a:spcAft>
              <a:defRPr/>
            </a:pPr>
            <a:r>
              <a:rPr lang="en-US" altLang="en-US" sz="2400" dirty="0"/>
              <a:t>subjective to the patient and the clinician </a:t>
            </a:r>
          </a:p>
          <a:p>
            <a:pPr marL="801688" lvl="1">
              <a:spcBef>
                <a:spcPts val="1200"/>
              </a:spcBef>
              <a:spcAft>
                <a:spcPts val="0"/>
              </a:spcAft>
              <a:defRPr/>
            </a:pPr>
            <a:r>
              <a:rPr lang="en-US" altLang="en-US" sz="2400" dirty="0"/>
              <a:t>associated higher fatal and nonfatal suicide attempts</a:t>
            </a:r>
          </a:p>
          <a:p>
            <a:pPr>
              <a:spcBef>
                <a:spcPts val="1200"/>
              </a:spcBef>
              <a:spcAft>
                <a:spcPts val="0"/>
              </a:spcAft>
              <a:defRPr/>
            </a:pPr>
            <a:r>
              <a:rPr lang="en-US" altLang="en-US" sz="2800" b="1" dirty="0"/>
              <a:t>Pain</a:t>
            </a:r>
            <a:r>
              <a:rPr lang="en-US" altLang="en-US" sz="2800" dirty="0"/>
              <a:t> contributes to disparities by disproportionally impacting females, elderly, and those with lower socioeconomic backgrounds</a:t>
            </a:r>
          </a:p>
        </p:txBody>
      </p:sp>
      <p:sp>
        <p:nvSpPr>
          <p:cNvPr id="6" name="Title 1">
            <a:extLst>
              <a:ext uri="{FF2B5EF4-FFF2-40B4-BE49-F238E27FC236}">
                <a16:creationId xmlns:a16="http://schemas.microsoft.com/office/drawing/2014/main" id="{251F46FF-5B52-DDF8-88C7-C4B3A922E78D}"/>
              </a:ext>
            </a:extLst>
          </p:cNvPr>
          <p:cNvSpPr>
            <a:spLocks noGrp="1"/>
          </p:cNvSpPr>
          <p:nvPr>
            <p:ph type="title"/>
          </p:nvPr>
        </p:nvSpPr>
        <p:spPr>
          <a:xfrm>
            <a:off x="0" y="0"/>
            <a:ext cx="12192000" cy="1212489"/>
          </a:xfrm>
          <a:solidFill>
            <a:srgbClr val="214A5B"/>
          </a:solidFill>
        </p:spPr>
        <p:txBody>
          <a:bodyPr/>
          <a:lstStyle/>
          <a:p>
            <a:pPr>
              <a:lnSpc>
                <a:spcPct val="70000"/>
              </a:lnSpc>
              <a:defRPr/>
            </a:pPr>
            <a:r>
              <a:rPr lang="en-US" b="1" dirty="0">
                <a:solidFill>
                  <a:schemeClr val="bg1"/>
                </a:solidFill>
                <a:effectLst>
                  <a:outerShdw blurRad="38100" dist="38100" dir="2700000" algn="tl">
                    <a:srgbClr val="000000">
                      <a:alpha val="43137"/>
                    </a:srgbClr>
                  </a:outerShdw>
                </a:effectLst>
              </a:rPr>
              <a:t>  </a:t>
            </a:r>
            <a:r>
              <a:rPr lang="en-US" sz="5400" b="1" dirty="0">
                <a:solidFill>
                  <a:schemeClr val="bg1"/>
                </a:solidFill>
                <a:effectLst>
                  <a:outerShdw blurRad="38100" dist="38100" dir="2700000" algn="tl">
                    <a:srgbClr val="000000">
                      <a:alpha val="43137"/>
                    </a:srgbClr>
                  </a:outerShdw>
                </a:effectLst>
              </a:rPr>
              <a:t>State of Pain</a:t>
            </a:r>
            <a:endParaRPr lang="en-US" sz="2400" b="1" dirty="0">
              <a:solidFill>
                <a:schemeClr val="bg1"/>
              </a:solidFill>
              <a:effectLst>
                <a:outerShdw blurRad="38100" dist="38100" dir="2700000" algn="tl">
                  <a:srgbClr val="000000">
                    <a:alpha val="43137"/>
                  </a:srgbClr>
                </a:outerShdw>
              </a:effectLst>
            </a:endParaRPr>
          </a:p>
        </p:txBody>
      </p:sp>
      <p:pic>
        <p:nvPicPr>
          <p:cNvPr id="7" name="Picture 2" descr="See the source image">
            <a:extLst>
              <a:ext uri="{FF2B5EF4-FFF2-40B4-BE49-F238E27FC236}">
                <a16:creationId xmlns:a16="http://schemas.microsoft.com/office/drawing/2014/main" id="{D1299383-F4DE-6FEF-F2E0-E1631E445B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7605" y="116230"/>
            <a:ext cx="2052751" cy="2052751"/>
          </a:xfrm>
          <a:prstGeom prst="rect">
            <a:avLst/>
          </a:prstGeom>
          <a:noFill/>
          <a:ln w="1905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18341B-5B1F-7798-BAA5-E31B4E9D2E2C}"/>
              </a:ext>
            </a:extLst>
          </p:cNvPr>
          <p:cNvSpPr txBox="1"/>
          <p:nvPr/>
        </p:nvSpPr>
        <p:spPr>
          <a:xfrm>
            <a:off x="10308212" y="2168982"/>
            <a:ext cx="2006890" cy="253916"/>
          </a:xfrm>
          <a:prstGeom prst="rect">
            <a:avLst/>
          </a:prstGeom>
          <a:noFill/>
        </p:spPr>
        <p:txBody>
          <a:bodyPr wrap="square" rtlCol="0">
            <a:spAutoFit/>
          </a:bodyPr>
          <a:lstStyle/>
          <a:p>
            <a:pPr algn="ctr"/>
            <a:r>
              <a:rPr lang="en-US" sz="1050" i="1" dirty="0">
                <a:latin typeface="Calibri" panose="020F0502020204030204" pitchFamily="34" charset="0"/>
                <a:cs typeface="Calibri" panose="020F0502020204030204" pitchFamily="34" charset="0"/>
              </a:rPr>
              <a:t>Painting by Gull G</a:t>
            </a:r>
          </a:p>
        </p:txBody>
      </p:sp>
      <p:sp>
        <p:nvSpPr>
          <p:cNvPr id="9" name="Rectangle 1">
            <a:extLst>
              <a:ext uri="{FF2B5EF4-FFF2-40B4-BE49-F238E27FC236}">
                <a16:creationId xmlns:a16="http://schemas.microsoft.com/office/drawing/2014/main" id="{441CF3B2-A1B3-586D-F236-370109A3446F}"/>
              </a:ext>
            </a:extLst>
          </p:cNvPr>
          <p:cNvSpPr>
            <a:spLocks noChangeArrowheads="1"/>
          </p:cNvSpPr>
          <p:nvPr/>
        </p:nvSpPr>
        <p:spPr bwMode="auto">
          <a:xfrm>
            <a:off x="233151" y="6027003"/>
            <a:ext cx="59353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ja-JP" sz="1600" dirty="0">
                <a:solidFill>
                  <a:srgbClr val="000000"/>
                </a:solidFill>
                <a:ea typeface="MS Mincho" pitchFamily="49" charset="-128"/>
                <a:cs typeface="Calibri" panose="020F0502020204030204" pitchFamily="34" charset="0"/>
              </a:rPr>
              <a:t>Yong R et al. Pain 2022</a:t>
            </a:r>
          </a:p>
          <a:p>
            <a:pPr fontAlgn="base">
              <a:spcBef>
                <a:spcPct val="0"/>
              </a:spcBef>
              <a:spcAft>
                <a:spcPct val="0"/>
              </a:spcAft>
              <a:buFontTx/>
              <a:buNone/>
            </a:pPr>
            <a:r>
              <a:rPr lang="en-US" altLang="ja-JP" sz="1600" dirty="0" err="1">
                <a:solidFill>
                  <a:srgbClr val="000000"/>
                </a:solidFill>
                <a:ea typeface="MS Mincho" pitchFamily="49" charset="-128"/>
                <a:cs typeface="Calibri" panose="020F0502020204030204" pitchFamily="34" charset="0"/>
              </a:rPr>
              <a:t>Dahlammer</a:t>
            </a:r>
            <a:r>
              <a:rPr lang="en-US" altLang="ja-JP" sz="1600" dirty="0">
                <a:solidFill>
                  <a:srgbClr val="000000"/>
                </a:solidFill>
                <a:ea typeface="MS Mincho" pitchFamily="49" charset="-128"/>
                <a:cs typeface="Calibri" panose="020F0502020204030204" pitchFamily="34" charset="0"/>
              </a:rPr>
              <a:t> J et al. MMWR </a:t>
            </a:r>
            <a:r>
              <a:rPr lang="en-US" altLang="ja-JP" sz="1600" dirty="0" err="1">
                <a:solidFill>
                  <a:srgbClr val="000000"/>
                </a:solidFill>
                <a:ea typeface="MS Mincho" pitchFamily="49" charset="-128"/>
                <a:cs typeface="Calibri" panose="020F0502020204030204" pitchFamily="34" charset="0"/>
              </a:rPr>
              <a:t>Morb</a:t>
            </a:r>
            <a:r>
              <a:rPr lang="en-US" altLang="ja-JP" sz="1600" dirty="0">
                <a:solidFill>
                  <a:srgbClr val="000000"/>
                </a:solidFill>
                <a:ea typeface="MS Mincho" pitchFamily="49" charset="-128"/>
                <a:cs typeface="Calibri" panose="020F0502020204030204" pitchFamily="34" charset="0"/>
              </a:rPr>
              <a:t> Mortal </a:t>
            </a:r>
            <a:r>
              <a:rPr lang="en-US" altLang="ja-JP" sz="1600" dirty="0" err="1">
                <a:solidFill>
                  <a:srgbClr val="000000"/>
                </a:solidFill>
                <a:ea typeface="MS Mincho" pitchFamily="49" charset="-128"/>
                <a:cs typeface="Calibri" panose="020F0502020204030204" pitchFamily="34" charset="0"/>
              </a:rPr>
              <a:t>Wkly</a:t>
            </a:r>
            <a:r>
              <a:rPr lang="en-US" altLang="ja-JP" sz="1600" dirty="0">
                <a:solidFill>
                  <a:srgbClr val="000000"/>
                </a:solidFill>
                <a:ea typeface="MS Mincho" pitchFamily="49" charset="-128"/>
                <a:cs typeface="Calibri" panose="020F0502020204030204" pitchFamily="34" charset="0"/>
              </a:rPr>
              <a:t> Rep 2018</a:t>
            </a:r>
          </a:p>
          <a:p>
            <a:pPr fontAlgn="base">
              <a:spcBef>
                <a:spcPct val="0"/>
              </a:spcBef>
              <a:spcAft>
                <a:spcPct val="0"/>
              </a:spcAft>
              <a:buFontTx/>
              <a:buNone/>
            </a:pPr>
            <a:r>
              <a:rPr lang="en-US" altLang="ja-JP" sz="1600" dirty="0">
                <a:solidFill>
                  <a:srgbClr val="000000"/>
                </a:solidFill>
                <a:ea typeface="MS Mincho" pitchFamily="49" charset="-128"/>
                <a:cs typeface="Calibri" panose="020F0502020204030204" pitchFamily="34" charset="0"/>
              </a:rPr>
              <a:t>Institute of Medicine. </a:t>
            </a:r>
            <a:r>
              <a:rPr lang="en-US" altLang="ja-JP" sz="1600" i="1" dirty="0">
                <a:solidFill>
                  <a:srgbClr val="000000"/>
                </a:solidFill>
                <a:ea typeface="MS Mincho" pitchFamily="49" charset="-128"/>
                <a:cs typeface="Calibri" panose="020F0502020204030204" pitchFamily="34" charset="0"/>
              </a:rPr>
              <a:t>2011 Relieving Pain in America</a:t>
            </a:r>
            <a:r>
              <a:rPr lang="en-US" altLang="ja-JP" sz="1600" dirty="0">
                <a:solidFill>
                  <a:srgbClr val="000000"/>
                </a:solidFill>
                <a:ea typeface="MS Mincho" pitchFamily="49" charset="-128"/>
                <a:cs typeface="Calibri" panose="020F0502020204030204" pitchFamily="34" charset="0"/>
              </a:rPr>
              <a:t>. Washington DC</a:t>
            </a:r>
          </a:p>
        </p:txBody>
      </p:sp>
    </p:spTree>
    <p:extLst>
      <p:ext uri="{BB962C8B-B14F-4D97-AF65-F5344CB8AC3E}">
        <p14:creationId xmlns:p14="http://schemas.microsoft.com/office/powerpoint/2010/main" val="20448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5"/>
          <p:cNvSpPr txBox="1">
            <a:spLocks noChangeArrowheads="1"/>
          </p:cNvSpPr>
          <p:nvPr/>
        </p:nvSpPr>
        <p:spPr bwMode="auto">
          <a:xfrm>
            <a:off x="5686926" y="1258785"/>
            <a:ext cx="6164647" cy="40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eaLnBrk="1" hangingPunct="1">
              <a:spcBef>
                <a:spcPts val="600"/>
              </a:spcBef>
              <a:buClr>
                <a:schemeClr val="tx1"/>
              </a:buClr>
              <a:buSzPct val="80000"/>
              <a:buFont typeface="Wingdings" panose="05000000000000000000" pitchFamily="2" charset="2"/>
              <a:buChar char="q"/>
            </a:pPr>
            <a:r>
              <a:rPr lang="en-US" altLang="en-US" sz="2400" dirty="0"/>
              <a:t>Craving or strong desire to use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Recurrent use resulting in failure to fulfill major role obligations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Recurrent use in hazardous situations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Continued use despite social or interpersonal problems caused or exacerbated by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Continued use despite physical or psychological problems</a:t>
            </a:r>
          </a:p>
        </p:txBody>
      </p:sp>
      <p:sp>
        <p:nvSpPr>
          <p:cNvPr id="23555" name="Rectangle 5"/>
          <p:cNvSpPr txBox="1">
            <a:spLocks noChangeArrowheads="1"/>
          </p:cNvSpPr>
          <p:nvPr/>
        </p:nvSpPr>
        <p:spPr bwMode="auto">
          <a:xfrm>
            <a:off x="594784" y="1258784"/>
            <a:ext cx="5295377" cy="411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*Tolerance</a:t>
            </a:r>
          </a:p>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*Withdrawal</a:t>
            </a:r>
          </a:p>
          <a:p>
            <a:pPr marL="463550" lvl="1" indent="-463550">
              <a:spcBef>
                <a:spcPts val="600"/>
              </a:spcBef>
              <a:buClr>
                <a:schemeClr val="tx1"/>
              </a:buClr>
              <a:buSzPct val="80000"/>
              <a:buFont typeface="Wingdings" panose="05000000000000000000" pitchFamily="2" charset="2"/>
              <a:buChar char="q"/>
            </a:pPr>
            <a:r>
              <a:rPr lang="en-US" altLang="en-US" sz="2400" dirty="0"/>
              <a:t>Use in larger amounts or duration than intended</a:t>
            </a:r>
          </a:p>
          <a:p>
            <a:pPr marL="463550" lvl="1" indent="-463550">
              <a:spcBef>
                <a:spcPts val="600"/>
              </a:spcBef>
              <a:buClr>
                <a:schemeClr val="tx1"/>
              </a:buClr>
              <a:buSzPct val="80000"/>
              <a:buFont typeface="Wingdings" panose="05000000000000000000" pitchFamily="2" charset="2"/>
              <a:buChar char="q"/>
            </a:pPr>
            <a:r>
              <a:rPr lang="en-US" altLang="en-US" sz="2400" dirty="0"/>
              <a:t>Persistent desire to cut down</a:t>
            </a:r>
          </a:p>
          <a:p>
            <a:pPr marL="463550" lvl="1" indent="-463550">
              <a:spcBef>
                <a:spcPts val="600"/>
              </a:spcBef>
              <a:buClr>
                <a:schemeClr val="tx1"/>
              </a:buClr>
              <a:buSzPct val="80000"/>
              <a:buFont typeface="Wingdings" panose="05000000000000000000" pitchFamily="2" charset="2"/>
              <a:buChar char="q"/>
            </a:pPr>
            <a:r>
              <a:rPr lang="en-US" altLang="en-US" sz="2400" dirty="0"/>
              <a:t>Giving up interests to use opioids</a:t>
            </a:r>
          </a:p>
          <a:p>
            <a:pPr marL="463550" lvl="1" indent="-463550">
              <a:spcBef>
                <a:spcPts val="600"/>
              </a:spcBef>
              <a:buClr>
                <a:schemeClr val="tx1"/>
              </a:buClr>
              <a:buSzPct val="80000"/>
              <a:buFont typeface="Wingdings" panose="05000000000000000000" pitchFamily="2" charset="2"/>
              <a:buChar char="q"/>
            </a:pPr>
            <a:r>
              <a:rPr lang="en-US" altLang="en-US" sz="2400" dirty="0"/>
              <a:t>Great deal of time spent obtaining, using, or recovering from opioids</a:t>
            </a:r>
          </a:p>
        </p:txBody>
      </p:sp>
      <p:sp>
        <p:nvSpPr>
          <p:cNvPr id="23556" name="Text Box 6"/>
          <p:cNvSpPr txBox="1">
            <a:spLocks noChangeArrowheads="1"/>
          </p:cNvSpPr>
          <p:nvPr/>
        </p:nvSpPr>
        <p:spPr bwMode="auto">
          <a:xfrm>
            <a:off x="620184" y="6438901"/>
            <a:ext cx="1082886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t>American Psychiatric Association. (2013). </a:t>
            </a:r>
            <a:r>
              <a:rPr lang="en-US" altLang="en-US" sz="1400" i="1"/>
              <a:t>Diagnostic and statistical manual of mental disorders</a:t>
            </a:r>
            <a:r>
              <a:rPr lang="en-US" altLang="en-US" sz="1400"/>
              <a:t> (5th ed.) </a:t>
            </a:r>
          </a:p>
        </p:txBody>
      </p:sp>
      <p:sp>
        <p:nvSpPr>
          <p:cNvPr id="23557" name="TextBox 27"/>
          <p:cNvSpPr txBox="1">
            <a:spLocks noChangeArrowheads="1"/>
          </p:cNvSpPr>
          <p:nvPr/>
        </p:nvSpPr>
        <p:spPr bwMode="auto">
          <a:xfrm>
            <a:off x="7236884" y="5146676"/>
            <a:ext cx="4351867" cy="1014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000"/>
              <a:t>Mild OUD: 2-3 Criteria</a:t>
            </a:r>
          </a:p>
          <a:p>
            <a:pPr>
              <a:spcBef>
                <a:spcPct val="0"/>
              </a:spcBef>
              <a:buFontTx/>
              <a:buNone/>
            </a:pPr>
            <a:r>
              <a:rPr lang="en-US" altLang="en-US" sz="2000"/>
              <a:t>Moderate OUD: 4-5 Criteria</a:t>
            </a:r>
          </a:p>
          <a:p>
            <a:pPr>
              <a:spcBef>
                <a:spcPct val="0"/>
              </a:spcBef>
              <a:buFontTx/>
              <a:buNone/>
            </a:pPr>
            <a:r>
              <a:rPr lang="en-US" altLang="en-US" sz="2000"/>
              <a:t>Severe OUD: </a:t>
            </a:r>
            <a:r>
              <a:rPr lang="en-US" altLang="en-US" sz="2000" u="sng"/>
              <a:t>&gt;</a:t>
            </a:r>
            <a:r>
              <a:rPr lang="en-US" altLang="en-US" sz="2000"/>
              <a:t>6 Criteria</a:t>
            </a:r>
          </a:p>
        </p:txBody>
      </p:sp>
      <p:sp>
        <p:nvSpPr>
          <p:cNvPr id="23558" name="Rectangle 4"/>
          <p:cNvSpPr>
            <a:spLocks noChangeArrowheads="1"/>
          </p:cNvSpPr>
          <p:nvPr/>
        </p:nvSpPr>
        <p:spPr bwMode="auto">
          <a:xfrm>
            <a:off x="203201" y="5137151"/>
            <a:ext cx="6608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800" b="1" dirty="0">
                <a:solidFill>
                  <a:srgbClr val="C00000"/>
                </a:solidFill>
              </a:rPr>
              <a:t>*These criterion are not considered to be met for those individuals taking opioids solely under appropriate medical supervision</a:t>
            </a:r>
          </a:p>
        </p:txBody>
      </p:sp>
      <p:sp>
        <p:nvSpPr>
          <p:cNvPr id="23559" name="Rectangle 2"/>
          <p:cNvSpPr>
            <a:spLocks noGrp="1" noChangeArrowheads="1"/>
          </p:cNvSpPr>
          <p:nvPr>
            <p:ph type="title"/>
          </p:nvPr>
        </p:nvSpPr>
        <p:spPr>
          <a:xfrm>
            <a:off x="0" y="0"/>
            <a:ext cx="12192000" cy="1009403"/>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rPr>
              <a:t>Does my patient have an OUD?</a:t>
            </a:r>
          </a:p>
        </p:txBody>
      </p:sp>
      <p:sp>
        <p:nvSpPr>
          <p:cNvPr id="2" name="TextBox 1">
            <a:extLst>
              <a:ext uri="{FF2B5EF4-FFF2-40B4-BE49-F238E27FC236}">
                <a16:creationId xmlns:a16="http://schemas.microsoft.com/office/drawing/2014/main" id="{DB84F8FE-F007-4641-9AFA-E9646996F4C7}"/>
              </a:ext>
            </a:extLst>
          </p:cNvPr>
          <p:cNvSpPr txBox="1"/>
          <p:nvPr/>
        </p:nvSpPr>
        <p:spPr>
          <a:xfrm>
            <a:off x="432162" y="2213272"/>
            <a:ext cx="346834" cy="369332"/>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EECD2ADA-795C-4010-9C9B-27DE23F7B28E}"/>
              </a:ext>
            </a:extLst>
          </p:cNvPr>
          <p:cNvSpPr txBox="1"/>
          <p:nvPr/>
        </p:nvSpPr>
        <p:spPr>
          <a:xfrm>
            <a:off x="403164" y="2997125"/>
            <a:ext cx="292068" cy="369332"/>
          </a:xfrm>
          <a:prstGeom prst="rect">
            <a:avLst/>
          </a:prstGeom>
          <a:noFill/>
        </p:spPr>
        <p:txBody>
          <a:bodyPr wrap="none" rtlCol="0">
            <a:spAutoFit/>
          </a:bodyPr>
          <a:lstStyle/>
          <a:p>
            <a:r>
              <a:rPr lang="en-US" b="1" dirty="0">
                <a:solidFill>
                  <a:srgbClr val="C00000"/>
                </a:solidFill>
                <a:latin typeface="Calibri" panose="020F0502020204030204" pitchFamily="34" charset="0"/>
              </a:rPr>
              <a:t>?</a:t>
            </a:r>
          </a:p>
        </p:txBody>
      </p:sp>
      <p:sp>
        <p:nvSpPr>
          <p:cNvPr id="11" name="TextBox 10">
            <a:extLst>
              <a:ext uri="{FF2B5EF4-FFF2-40B4-BE49-F238E27FC236}">
                <a16:creationId xmlns:a16="http://schemas.microsoft.com/office/drawing/2014/main" id="{1650B633-6F35-4C47-AB0A-0D8D7563D428}"/>
              </a:ext>
            </a:extLst>
          </p:cNvPr>
          <p:cNvSpPr txBox="1"/>
          <p:nvPr/>
        </p:nvSpPr>
        <p:spPr>
          <a:xfrm>
            <a:off x="405902" y="3837210"/>
            <a:ext cx="292068" cy="369332"/>
          </a:xfrm>
          <a:prstGeom prst="rect">
            <a:avLst/>
          </a:prstGeom>
          <a:noFill/>
        </p:spPr>
        <p:txBody>
          <a:bodyPr wrap="none" rtlCol="0">
            <a:spAutoFit/>
          </a:bodyPr>
          <a:lstStyle/>
          <a:p>
            <a:r>
              <a:rPr lang="en-US" b="1" dirty="0">
                <a:solidFill>
                  <a:srgbClr val="C00000"/>
                </a:solidFill>
                <a:latin typeface="Calibri" panose="020F0502020204030204" pitchFamily="34" charset="0"/>
              </a:rPr>
              <a:t>?</a:t>
            </a:r>
          </a:p>
        </p:txBody>
      </p:sp>
      <p:sp>
        <p:nvSpPr>
          <p:cNvPr id="3" name="Rectangle 2">
            <a:extLst>
              <a:ext uri="{FF2B5EF4-FFF2-40B4-BE49-F238E27FC236}">
                <a16:creationId xmlns:a16="http://schemas.microsoft.com/office/drawing/2014/main" id="{B2D16E13-748D-C9E8-A76F-0028F544924B}"/>
              </a:ext>
            </a:extLst>
          </p:cNvPr>
          <p:cNvSpPr/>
          <p:nvPr/>
        </p:nvSpPr>
        <p:spPr>
          <a:xfrm>
            <a:off x="340427" y="2134939"/>
            <a:ext cx="5346498" cy="2946652"/>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4D3AD3-5593-8138-B32E-249A1D390B59}"/>
              </a:ext>
            </a:extLst>
          </p:cNvPr>
          <p:cNvSpPr/>
          <p:nvPr/>
        </p:nvSpPr>
        <p:spPr>
          <a:xfrm>
            <a:off x="5574632" y="1188521"/>
            <a:ext cx="6211466" cy="348803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D5B8BB-907B-CD5A-E972-4ABD40F935F1}"/>
              </a:ext>
            </a:extLst>
          </p:cNvPr>
          <p:cNvSpPr/>
          <p:nvPr/>
        </p:nvSpPr>
        <p:spPr>
          <a:xfrm>
            <a:off x="6923728" y="4954371"/>
            <a:ext cx="4812630" cy="1361448"/>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3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3250" name="Rectangle 3"/>
          <p:cNvSpPr>
            <a:spLocks noGrp="1"/>
          </p:cNvSpPr>
          <p:nvPr>
            <p:ph type="body" idx="1"/>
          </p:nvPr>
        </p:nvSpPr>
        <p:spPr>
          <a:xfrm>
            <a:off x="1436913" y="1447800"/>
            <a:ext cx="9176657" cy="3276600"/>
          </a:xfrm>
        </p:spPr>
        <p:txBody>
          <a:bodyPr/>
          <a:lstStyle/>
          <a:p>
            <a:pPr>
              <a:spcBef>
                <a:spcPct val="30000"/>
              </a:spcBef>
            </a:pPr>
            <a:r>
              <a:rPr lang="en-US" altLang="en-US" dirty="0"/>
              <a:t>A clinical syndrome presenting as…</a:t>
            </a:r>
          </a:p>
          <a:p>
            <a:pPr lvl="1">
              <a:spcBef>
                <a:spcPct val="30000"/>
              </a:spcBef>
            </a:pPr>
            <a:r>
              <a:rPr lang="en-US" altLang="en-US" sz="3200" dirty="0"/>
              <a:t>Loss of </a:t>
            </a:r>
            <a:r>
              <a:rPr lang="en-US" altLang="en-US" sz="3200" b="1" u="sng" dirty="0"/>
              <a:t>C</a:t>
            </a:r>
            <a:r>
              <a:rPr lang="en-US" altLang="en-US" sz="3200" dirty="0"/>
              <a:t>ontrol</a:t>
            </a:r>
          </a:p>
          <a:p>
            <a:pPr lvl="1">
              <a:spcBef>
                <a:spcPct val="30000"/>
              </a:spcBef>
            </a:pPr>
            <a:r>
              <a:rPr lang="en-US" altLang="en-US" sz="3200" b="1" u="sng" dirty="0"/>
              <a:t>C</a:t>
            </a:r>
            <a:r>
              <a:rPr lang="en-US" altLang="en-US" sz="3200" dirty="0"/>
              <a:t>ompulsive use</a:t>
            </a:r>
          </a:p>
          <a:p>
            <a:pPr lvl="1">
              <a:spcBef>
                <a:spcPct val="30000"/>
              </a:spcBef>
            </a:pPr>
            <a:r>
              <a:rPr lang="en-US" altLang="en-US" sz="3200" b="1" u="sng" dirty="0"/>
              <a:t>C</a:t>
            </a:r>
            <a:r>
              <a:rPr lang="en-US" altLang="en-US" sz="3200" dirty="0"/>
              <a:t>ontinued use despite harm</a:t>
            </a:r>
          </a:p>
        </p:txBody>
      </p:sp>
      <p:sp>
        <p:nvSpPr>
          <p:cNvPr id="53251" name="AutoShape 4"/>
          <p:cNvSpPr>
            <a:spLocks/>
          </p:cNvSpPr>
          <p:nvPr/>
        </p:nvSpPr>
        <p:spPr bwMode="auto">
          <a:xfrm>
            <a:off x="7776754" y="2209801"/>
            <a:ext cx="376646" cy="1621971"/>
          </a:xfrm>
          <a:prstGeom prst="rightBrace">
            <a:avLst>
              <a:gd name="adj1" fmla="val 64583"/>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endParaRPr lang="en-US" altLang="en-US" sz="1800">
              <a:solidFill>
                <a:srgbClr val="000000"/>
              </a:solidFill>
            </a:endParaRPr>
          </a:p>
        </p:txBody>
      </p:sp>
      <p:sp>
        <p:nvSpPr>
          <p:cNvPr id="53252" name="Text Box 5"/>
          <p:cNvSpPr txBox="1">
            <a:spLocks noChangeArrowheads="1"/>
          </p:cNvSpPr>
          <p:nvPr/>
        </p:nvSpPr>
        <p:spPr bwMode="auto">
          <a:xfrm>
            <a:off x="8303297" y="2120672"/>
            <a:ext cx="19227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n-US" altLang="en-US" sz="2800" b="1" dirty="0">
                <a:solidFill>
                  <a:srgbClr val="000000"/>
                </a:solidFill>
              </a:rPr>
              <a:t>Worrisome </a:t>
            </a:r>
          </a:p>
          <a:p>
            <a:pPr algn="ctr" eaLnBrk="0" fontAlgn="base" hangingPunct="0">
              <a:spcBef>
                <a:spcPct val="0"/>
              </a:spcBef>
              <a:spcAft>
                <a:spcPct val="0"/>
              </a:spcAft>
              <a:buFontTx/>
              <a:buNone/>
            </a:pPr>
            <a:r>
              <a:rPr lang="en-US" altLang="en-US" sz="2800" b="1" dirty="0">
                <a:solidFill>
                  <a:srgbClr val="000000"/>
                </a:solidFill>
              </a:rPr>
              <a:t>Medication</a:t>
            </a:r>
          </a:p>
          <a:p>
            <a:pPr algn="ctr" eaLnBrk="0" fontAlgn="base" hangingPunct="0">
              <a:spcBef>
                <a:spcPct val="0"/>
              </a:spcBef>
              <a:spcAft>
                <a:spcPct val="0"/>
              </a:spcAft>
              <a:buFontTx/>
              <a:buNone/>
            </a:pPr>
            <a:r>
              <a:rPr lang="en-US" altLang="en-US" sz="2800" b="1" dirty="0">
                <a:solidFill>
                  <a:srgbClr val="000000"/>
                </a:solidFill>
              </a:rPr>
              <a:t>Taking </a:t>
            </a:r>
          </a:p>
          <a:p>
            <a:pPr algn="ctr" eaLnBrk="0" fontAlgn="base" hangingPunct="0">
              <a:spcBef>
                <a:spcPct val="0"/>
              </a:spcBef>
              <a:spcAft>
                <a:spcPct val="0"/>
              </a:spcAft>
              <a:buFontTx/>
              <a:buNone/>
            </a:pPr>
            <a:r>
              <a:rPr lang="en-US" altLang="en-US" sz="2800" b="1" dirty="0">
                <a:solidFill>
                  <a:srgbClr val="000000"/>
                </a:solidFill>
              </a:rPr>
              <a:t>Behaviors</a:t>
            </a:r>
          </a:p>
        </p:txBody>
      </p:sp>
      <p:sp>
        <p:nvSpPr>
          <p:cNvPr id="53253" name="Text Box 6"/>
          <p:cNvSpPr txBox="1">
            <a:spLocks noChangeArrowheads="1"/>
          </p:cNvSpPr>
          <p:nvPr/>
        </p:nvSpPr>
        <p:spPr bwMode="auto">
          <a:xfrm>
            <a:off x="1676400" y="4572000"/>
            <a:ext cx="400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Savage SR et al. </a:t>
            </a:r>
            <a:r>
              <a:rPr lang="en-US" altLang="en-US" sz="1600" i="1">
                <a:solidFill>
                  <a:srgbClr val="000000"/>
                </a:solidFill>
              </a:rPr>
              <a:t>J Pain Symptom Manage</a:t>
            </a:r>
            <a:r>
              <a:rPr lang="en-US" altLang="en-US" sz="1600">
                <a:solidFill>
                  <a:srgbClr val="000000"/>
                </a:solidFill>
              </a:rPr>
              <a:t> 2003</a:t>
            </a:r>
          </a:p>
        </p:txBody>
      </p:sp>
      <p:sp>
        <p:nvSpPr>
          <p:cNvPr id="35846" name="Rectangle 8"/>
          <p:cNvSpPr>
            <a:spLocks noGrp="1"/>
          </p:cNvSpPr>
          <p:nvPr>
            <p:ph type="title"/>
          </p:nvPr>
        </p:nvSpPr>
        <p:spPr>
          <a:xfrm>
            <a:off x="0" y="0"/>
            <a:ext cx="12192000" cy="1068779"/>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Is my patient addicted to the prescription opioid?</a:t>
            </a:r>
            <a:endParaRPr lang="en-US" altLang="en-US" sz="40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 y="5046618"/>
            <a:ext cx="12192000" cy="1230313"/>
          </a:xfrm>
          <a:prstGeom prst="rect">
            <a:avLst/>
          </a:prstGeom>
          <a:solidFill>
            <a:srgbClr val="003A54">
              <a:alpha val="74902"/>
            </a:srgbClr>
          </a:solidFill>
          <a:ln>
            <a:solidFill>
              <a:schemeClr val="tx1"/>
            </a:solidFill>
          </a:ln>
          <a:effectLst>
            <a:outerShdw blurRad="152400" dist="127000" dir="8100000" algn="tr" rotWithShape="0">
              <a:prstClr val="black">
                <a:alpha val="40000"/>
              </a:prstClr>
            </a:outerShdw>
          </a:effectLst>
        </p:spPr>
        <p:txBody>
          <a:bodyPr wrap="square">
            <a:spAutoFit/>
          </a:bodyPr>
          <a:lstStyle/>
          <a:p>
            <a:pPr marL="1655763" indent="-284163"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Addiction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chronic relapsing brain disorder</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a:p>
            <a:pPr marL="1655763" indent="-284163"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Physical Dependence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normal physiologic adaptation</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82679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5263" y="895124"/>
            <a:ext cx="8935454" cy="4482419"/>
          </a:xfrm>
          <a:solidFill>
            <a:srgbClr val="214A5B"/>
          </a:solidFill>
        </p:spPr>
        <p:txBody>
          <a:bodyPr/>
          <a:lstStyle/>
          <a:p>
            <a:r>
              <a:rPr lang="en-US" sz="7200" b="1" dirty="0">
                <a:solidFill>
                  <a:schemeClr val="bg1"/>
                </a:solidFill>
                <a:effectLst>
                  <a:outerShdw blurRad="38100" dist="38100" dir="2700000" algn="tl">
                    <a:srgbClr val="000000">
                      <a:alpha val="43137"/>
                    </a:srgbClr>
                  </a:outerShdw>
                </a:effectLst>
              </a:rPr>
              <a:t>Saf</a:t>
            </a:r>
            <a:r>
              <a:rPr lang="en-US" sz="7200" b="1" u="sng" dirty="0">
                <a:solidFill>
                  <a:schemeClr val="bg1"/>
                </a:solidFill>
                <a:effectLst>
                  <a:outerShdw blurRad="38100" dist="38100" dir="2700000" algn="tl">
                    <a:srgbClr val="000000">
                      <a:alpha val="43137"/>
                    </a:srgbClr>
                  </a:outerShdw>
                </a:effectLst>
              </a:rPr>
              <a:t>er</a:t>
            </a:r>
            <a:r>
              <a:rPr lang="en-US" sz="7200" b="1" dirty="0">
                <a:solidFill>
                  <a:schemeClr val="bg1"/>
                </a:solidFill>
                <a:effectLst>
                  <a:outerShdw blurRad="38100" dist="38100" dir="2700000" algn="tl">
                    <a:srgbClr val="000000">
                      <a:alpha val="43137"/>
                    </a:srgbClr>
                  </a:outerShdw>
                </a:effectLst>
              </a:rPr>
              <a:t> Opioid Prescribing for Pain</a:t>
            </a:r>
          </a:p>
        </p:txBody>
      </p:sp>
    </p:spTree>
    <p:extLst>
      <p:ext uri="{BB962C8B-B14F-4D97-AF65-F5344CB8AC3E}">
        <p14:creationId xmlns:p14="http://schemas.microsoft.com/office/powerpoint/2010/main" val="2451635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556CF6-30F4-248D-9DD8-0D89EBF40DB4}"/>
              </a:ext>
            </a:extLst>
          </p:cNvPr>
          <p:cNvSpPr txBox="1"/>
          <p:nvPr/>
        </p:nvSpPr>
        <p:spPr>
          <a:xfrm>
            <a:off x="195718" y="6554755"/>
            <a:ext cx="3440814" cy="276999"/>
          </a:xfrm>
          <a:prstGeom prst="rect">
            <a:avLst/>
          </a:prstGeom>
          <a:noFill/>
          <a:ln>
            <a:noFill/>
          </a:ln>
        </p:spPr>
        <p:txBody>
          <a:bodyPr wrap="none" rtlCol="0">
            <a:spAutoFit/>
          </a:bodyPr>
          <a:lstStyle/>
          <a:p>
            <a:r>
              <a:rPr lang="en-US" sz="1200" dirty="0">
                <a:latin typeface="Calibri" panose="020F0502020204030204" pitchFamily="34" charset="0"/>
                <a:cs typeface="Calibri" panose="020F0502020204030204" pitchFamily="34" charset="0"/>
              </a:rPr>
              <a:t>Modified image courtesy of Seddon Savage, MD, MS</a:t>
            </a:r>
          </a:p>
        </p:txBody>
      </p:sp>
      <p:grpSp>
        <p:nvGrpSpPr>
          <p:cNvPr id="6" name="Group 5">
            <a:extLst>
              <a:ext uri="{FF2B5EF4-FFF2-40B4-BE49-F238E27FC236}">
                <a16:creationId xmlns:a16="http://schemas.microsoft.com/office/drawing/2014/main" id="{DA1CA3D2-956E-5012-FDC2-089A8F16A0BF}"/>
              </a:ext>
            </a:extLst>
          </p:cNvPr>
          <p:cNvGrpSpPr/>
          <p:nvPr/>
        </p:nvGrpSpPr>
        <p:grpSpPr>
          <a:xfrm>
            <a:off x="530538" y="1541690"/>
            <a:ext cx="4116015" cy="2169662"/>
            <a:chOff x="371840" y="1619634"/>
            <a:chExt cx="4116015" cy="2169662"/>
          </a:xfrm>
        </p:grpSpPr>
        <p:sp>
          <p:nvSpPr>
            <p:cNvPr id="7" name="Freeform 17">
              <a:extLst>
                <a:ext uri="{FF2B5EF4-FFF2-40B4-BE49-F238E27FC236}">
                  <a16:creationId xmlns:a16="http://schemas.microsoft.com/office/drawing/2014/main" id="{054C9084-C3B1-58CA-32C4-CC7FDE40CEB1}"/>
                </a:ext>
              </a:extLst>
            </p:cNvPr>
            <p:cNvSpPr/>
            <p:nvPr/>
          </p:nvSpPr>
          <p:spPr>
            <a:xfrm>
              <a:off x="2742698"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6235" tIns="716235" rIns="142240" bIns="142240" numCol="1" spcCol="1270" anchor="ctr" anchorCtr="0">
              <a:noAutofit/>
            </a:bodyPr>
            <a:lstStyle/>
            <a:p>
              <a:pPr algn="ctr" defTabSz="889000">
                <a:lnSpc>
                  <a:spcPct val="90000"/>
                </a:lnSpc>
                <a:spcBef>
                  <a:spcPct val="0"/>
                </a:spcBef>
                <a:spcAft>
                  <a:spcPct val="35000"/>
                </a:spcAft>
              </a:pPr>
              <a:endParaRPr lang="en-US">
                <a:solidFill>
                  <a:prstClr val="white"/>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2B102D8-CE4E-419A-EEFB-D3DB623F4867}"/>
                </a:ext>
              </a:extLst>
            </p:cNvPr>
            <p:cNvGrpSpPr/>
            <p:nvPr/>
          </p:nvGrpSpPr>
          <p:grpSpPr>
            <a:xfrm>
              <a:off x="371840" y="1619634"/>
              <a:ext cx="4053622" cy="1701684"/>
              <a:chOff x="710310" y="1645762"/>
              <a:chExt cx="3821240" cy="1704037"/>
            </a:xfrm>
          </p:grpSpPr>
          <p:sp>
            <p:nvSpPr>
              <p:cNvPr id="9" name="TextBox 8">
                <a:extLst>
                  <a:ext uri="{FF2B5EF4-FFF2-40B4-BE49-F238E27FC236}">
                    <a16:creationId xmlns:a16="http://schemas.microsoft.com/office/drawing/2014/main" id="{0DABBA5A-6BF1-D5A5-8D5A-05DD389D65C4}"/>
                  </a:ext>
                </a:extLst>
              </p:cNvPr>
              <p:cNvSpPr txBox="1"/>
              <p:nvPr/>
            </p:nvSpPr>
            <p:spPr>
              <a:xfrm>
                <a:off x="3192917" y="2571330"/>
                <a:ext cx="1338633" cy="708865"/>
              </a:xfrm>
              <a:prstGeom prst="rect">
                <a:avLst/>
              </a:prstGeom>
              <a:noFill/>
            </p:spPr>
            <p:txBody>
              <a:bodyPr wrap="square" rtlCol="0">
                <a:spAutoFit/>
              </a:bodyPr>
              <a:lstStyle/>
              <a:p>
                <a:pPr algn="ctr"/>
                <a:r>
                  <a:rPr lang="en-US" sz="20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Restorative</a:t>
                </a:r>
              </a:p>
            </p:txBody>
          </p:sp>
          <p:sp>
            <p:nvSpPr>
              <p:cNvPr id="10" name="Rectangle 9">
                <a:extLst>
                  <a:ext uri="{FF2B5EF4-FFF2-40B4-BE49-F238E27FC236}">
                    <a16:creationId xmlns:a16="http://schemas.microsoft.com/office/drawing/2014/main" id="{7947B6B7-D65D-891B-A9EF-E8B38545D2C7}"/>
                  </a:ext>
                </a:extLst>
              </p:cNvPr>
              <p:cNvSpPr/>
              <p:nvPr/>
            </p:nvSpPr>
            <p:spPr>
              <a:xfrm>
                <a:off x="710310" y="1645762"/>
                <a:ext cx="2250599" cy="1704037"/>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Therapeutic Exercise</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Massage</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Traction/Stretching</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Cold and Heat</a:t>
                </a:r>
              </a:p>
              <a:p>
                <a:pPr marL="0" lvl="1" algn="r" defTabSz="400050">
                  <a:lnSpc>
                    <a:spcPct val="80000"/>
                  </a:lnSpc>
                  <a:spcBef>
                    <a:spcPct val="0"/>
                  </a:spcBef>
                  <a:spcAft>
                    <a:spcPct val="15000"/>
                  </a:spcAft>
                  <a:buClr>
                    <a:srgbClr val="E51837"/>
                  </a:buClr>
                </a:pPr>
                <a:r>
                  <a:rPr lang="en-US" sz="1400" b="1">
                    <a:latin typeface="Calibri" panose="020F0502020204030204" pitchFamily="34" charset="0"/>
                    <a:cs typeface="Calibri" panose="020F0502020204030204" pitchFamily="34" charset="0"/>
                  </a:rPr>
                  <a:t>Chiropractic</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Therapeutic ultrasound</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Bracing, Orthotics</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TENS</a:t>
                </a:r>
              </a:p>
            </p:txBody>
          </p:sp>
        </p:grpSp>
      </p:grpSp>
      <p:grpSp>
        <p:nvGrpSpPr>
          <p:cNvPr id="11" name="Group 10">
            <a:extLst>
              <a:ext uri="{FF2B5EF4-FFF2-40B4-BE49-F238E27FC236}">
                <a16:creationId xmlns:a16="http://schemas.microsoft.com/office/drawing/2014/main" id="{CD1FA382-85A7-0A17-4D32-655FD73770F1}"/>
              </a:ext>
            </a:extLst>
          </p:cNvPr>
          <p:cNvGrpSpPr/>
          <p:nvPr/>
        </p:nvGrpSpPr>
        <p:grpSpPr>
          <a:xfrm>
            <a:off x="965485" y="3801748"/>
            <a:ext cx="3758298" cy="2218320"/>
            <a:chOff x="806787" y="3879692"/>
            <a:chExt cx="3758298" cy="2218320"/>
          </a:xfrm>
        </p:grpSpPr>
        <p:sp>
          <p:nvSpPr>
            <p:cNvPr id="12" name="Freeform 14">
              <a:extLst>
                <a:ext uri="{FF2B5EF4-FFF2-40B4-BE49-F238E27FC236}">
                  <a16:creationId xmlns:a16="http://schemas.microsoft.com/office/drawing/2014/main" id="{564CCA82-2B0E-87A8-7EF5-546ACC3A4996}"/>
                </a:ext>
              </a:extLst>
            </p:cNvPr>
            <p:cNvSpPr/>
            <p:nvPr/>
          </p:nvSpPr>
          <p:spPr>
            <a:xfrm>
              <a:off x="2755708" y="3879692"/>
              <a:ext cx="1723477" cy="1768553"/>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451" tIns="92456" rIns="92457" bIns="666451" numCol="1" spcCol="1270" anchor="ctr" anchorCtr="0">
              <a:noAutofit/>
            </a:bodyPr>
            <a:lstStyle/>
            <a:p>
              <a:pPr algn="ctr" defTabSz="577850">
                <a:lnSpc>
                  <a:spcPct val="90000"/>
                </a:lnSpc>
                <a:spcBef>
                  <a:spcPct val="0"/>
                </a:spcBef>
                <a:spcAft>
                  <a:spcPct val="35000"/>
                </a:spcAft>
              </a:pPr>
              <a:endParaRPr lang="en-US">
                <a:solidFill>
                  <a:prstClr val="white"/>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4C7FDD9A-E151-043E-AB86-513BAEBD6717}"/>
                </a:ext>
              </a:extLst>
            </p:cNvPr>
            <p:cNvGrpSpPr/>
            <p:nvPr/>
          </p:nvGrpSpPr>
          <p:grpSpPr>
            <a:xfrm>
              <a:off x="806787" y="4318540"/>
              <a:ext cx="3758298" cy="1779472"/>
              <a:chOff x="822120" y="4344670"/>
              <a:chExt cx="3828036" cy="1781933"/>
            </a:xfrm>
          </p:grpSpPr>
          <p:sp>
            <p:nvSpPr>
              <p:cNvPr id="14" name="TextBox 13">
                <a:extLst>
                  <a:ext uri="{FF2B5EF4-FFF2-40B4-BE49-F238E27FC236}">
                    <a16:creationId xmlns:a16="http://schemas.microsoft.com/office/drawing/2014/main" id="{018D3479-B131-D801-E27F-53D35DF51DEF}"/>
                  </a:ext>
                </a:extLst>
              </p:cNvPr>
              <p:cNvSpPr txBox="1"/>
              <p:nvPr/>
            </p:nvSpPr>
            <p:spPr>
              <a:xfrm>
                <a:off x="2786055" y="4344670"/>
                <a:ext cx="1864101" cy="424732"/>
              </a:xfrm>
              <a:prstGeom prst="rect">
                <a:avLst/>
              </a:prstGeom>
              <a:noFill/>
              <a:ln>
                <a:noFill/>
              </a:ln>
            </p:spPr>
            <p:txBody>
              <a:bodyPr wrap="square" rtlCol="0">
                <a:spAutoFit/>
              </a:bodyPr>
              <a:lstStyle/>
              <a:p>
                <a:pPr algn="ctr" defTabSz="577850">
                  <a:lnSpc>
                    <a:spcPct val="90000"/>
                  </a:lnSpc>
                  <a:spcBef>
                    <a:spcPct val="0"/>
                  </a:spcBef>
                  <a:spcAft>
                    <a:spcPct val="35000"/>
                  </a:spcAft>
                </a:pPr>
                <a:r>
                  <a:rPr lang="en-US" sz="23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Medication</a:t>
                </a:r>
              </a:p>
            </p:txBody>
          </p:sp>
          <p:sp>
            <p:nvSpPr>
              <p:cNvPr id="15" name="Rectangle 14">
                <a:extLst>
                  <a:ext uri="{FF2B5EF4-FFF2-40B4-BE49-F238E27FC236}">
                    <a16:creationId xmlns:a16="http://schemas.microsoft.com/office/drawing/2014/main" id="{1E506B91-F863-F12F-1C22-3BE680AC34BE}"/>
                  </a:ext>
                </a:extLst>
              </p:cNvPr>
              <p:cNvSpPr/>
              <p:nvPr/>
            </p:nvSpPr>
            <p:spPr>
              <a:xfrm>
                <a:off x="822120" y="4627520"/>
                <a:ext cx="2143387" cy="1499083"/>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Acetaminophen</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NSAIDs</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Anticonvulsants</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Antidepressants</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Topical agents</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Opioids</a:t>
                </a:r>
              </a:p>
              <a:p>
                <a:pPr marL="0" lvl="1" algn="r"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Others</a:t>
                </a:r>
                <a:endParaRPr lang="en-US" b="1">
                  <a:solidFill>
                    <a:prstClr val="black"/>
                  </a:solidFill>
                  <a:latin typeface="Calibri" panose="020F0502020204030204" pitchFamily="34"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7B7FB94C-4410-7E75-A548-A8956D62B985}"/>
              </a:ext>
            </a:extLst>
          </p:cNvPr>
          <p:cNvGrpSpPr/>
          <p:nvPr/>
        </p:nvGrpSpPr>
        <p:grpSpPr>
          <a:xfrm>
            <a:off x="4696244" y="3801747"/>
            <a:ext cx="4033910" cy="2423052"/>
            <a:chOff x="4537546" y="3879691"/>
            <a:chExt cx="4033910" cy="2423052"/>
          </a:xfrm>
        </p:grpSpPr>
        <p:sp>
          <p:nvSpPr>
            <p:cNvPr id="17" name="Freeform 15">
              <a:extLst>
                <a:ext uri="{FF2B5EF4-FFF2-40B4-BE49-F238E27FC236}">
                  <a16:creationId xmlns:a16="http://schemas.microsoft.com/office/drawing/2014/main" id="{3ED17344-61B2-4A13-4D7B-7E6980EE39F6}"/>
                </a:ext>
              </a:extLst>
            </p:cNvPr>
            <p:cNvSpPr/>
            <p:nvPr/>
          </p:nvSpPr>
          <p:spPr>
            <a:xfrm>
              <a:off x="4581066" y="3879691"/>
              <a:ext cx="1745157" cy="1768554"/>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92457" rIns="666452" bIns="666451" numCol="1" spcCol="1270" anchor="ctr" anchorCtr="0">
              <a:noAutofit/>
            </a:bodyPr>
            <a:lstStyle/>
            <a:p>
              <a:pPr algn="ctr" defTabSz="577850">
                <a:lnSpc>
                  <a:spcPct val="90000"/>
                </a:lnSpc>
                <a:spcBef>
                  <a:spcPct val="0"/>
                </a:spcBef>
                <a:spcAft>
                  <a:spcPct val="35000"/>
                </a:spcAft>
              </a:pPr>
              <a:endParaRPr lang="en-US">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997DB06F-A7BB-4046-CAA6-DCC75DFEFAF2}"/>
                </a:ext>
              </a:extLst>
            </p:cNvPr>
            <p:cNvGrpSpPr/>
            <p:nvPr/>
          </p:nvGrpSpPr>
          <p:grpSpPr>
            <a:xfrm>
              <a:off x="4537546" y="4360454"/>
              <a:ext cx="4033910" cy="1942289"/>
              <a:chOff x="4478026" y="4386582"/>
              <a:chExt cx="4108762" cy="1944975"/>
            </a:xfrm>
          </p:grpSpPr>
          <p:sp>
            <p:nvSpPr>
              <p:cNvPr id="19" name="TextBox 18">
                <a:extLst>
                  <a:ext uri="{FF2B5EF4-FFF2-40B4-BE49-F238E27FC236}">
                    <a16:creationId xmlns:a16="http://schemas.microsoft.com/office/drawing/2014/main" id="{086FDEBB-C2E6-C029-99C6-B9779BD99A46}"/>
                  </a:ext>
                </a:extLst>
              </p:cNvPr>
              <p:cNvSpPr txBox="1"/>
              <p:nvPr/>
            </p:nvSpPr>
            <p:spPr>
              <a:xfrm>
                <a:off x="4478026" y="4386582"/>
                <a:ext cx="1818588" cy="387798"/>
              </a:xfrm>
              <a:prstGeom prst="rect">
                <a:avLst/>
              </a:prstGeom>
              <a:noFill/>
            </p:spPr>
            <p:txBody>
              <a:bodyPr wrap="square" rtlCol="0">
                <a:spAutoFit/>
              </a:bodyPr>
              <a:lstStyle/>
              <a:p>
                <a:pPr algn="ctr">
                  <a:lnSpc>
                    <a:spcPct val="80000"/>
                  </a:lnSpc>
                </a:pPr>
                <a:r>
                  <a:rPr lang="en-US" sz="23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Procedural</a:t>
                </a:r>
              </a:p>
            </p:txBody>
          </p:sp>
          <p:sp>
            <p:nvSpPr>
              <p:cNvPr id="20" name="Rectangle 19">
                <a:extLst>
                  <a:ext uri="{FF2B5EF4-FFF2-40B4-BE49-F238E27FC236}">
                    <a16:creationId xmlns:a16="http://schemas.microsoft.com/office/drawing/2014/main" id="{6F219660-8522-4327-50B7-78EA22946F3C}"/>
                  </a:ext>
                </a:extLst>
              </p:cNvPr>
              <p:cNvSpPr/>
              <p:nvPr/>
            </p:nvSpPr>
            <p:spPr>
              <a:xfrm>
                <a:off x="6132352" y="4627520"/>
                <a:ext cx="2454436" cy="1704037"/>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Nerve blocks</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Steroid injections</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Radiofrequency ablation</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Trigger point injections</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Neuromodulation</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Stimulators</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Intrathecal pumps</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Autologous stem cell Tx</a:t>
                </a:r>
              </a:p>
            </p:txBody>
          </p:sp>
        </p:grpSp>
      </p:grpSp>
      <p:grpSp>
        <p:nvGrpSpPr>
          <p:cNvPr id="21" name="Group 20">
            <a:extLst>
              <a:ext uri="{FF2B5EF4-FFF2-40B4-BE49-F238E27FC236}">
                <a16:creationId xmlns:a16="http://schemas.microsoft.com/office/drawing/2014/main" id="{45663429-1839-0008-280A-CB5704F69854}"/>
              </a:ext>
            </a:extLst>
          </p:cNvPr>
          <p:cNvGrpSpPr/>
          <p:nvPr/>
        </p:nvGrpSpPr>
        <p:grpSpPr>
          <a:xfrm>
            <a:off x="4739764" y="1599468"/>
            <a:ext cx="4232713" cy="2111884"/>
            <a:chOff x="4581066" y="1677412"/>
            <a:chExt cx="4232713" cy="2111884"/>
          </a:xfrm>
        </p:grpSpPr>
        <p:sp>
          <p:nvSpPr>
            <p:cNvPr id="22" name="Freeform 16">
              <a:extLst>
                <a:ext uri="{FF2B5EF4-FFF2-40B4-BE49-F238E27FC236}">
                  <a16:creationId xmlns:a16="http://schemas.microsoft.com/office/drawing/2014/main" id="{E1256F3C-FACB-BFDC-206B-AC266C632194}"/>
                </a:ext>
              </a:extLst>
            </p:cNvPr>
            <p:cNvSpPr/>
            <p:nvPr/>
          </p:nvSpPr>
          <p:spPr>
            <a:xfrm>
              <a:off x="4581066"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666451" rIns="666451" bIns="92456" numCol="1" spcCol="1270" anchor="ctr" anchorCtr="0">
              <a:noAutofit/>
            </a:bodyPr>
            <a:lstStyle/>
            <a:p>
              <a:pPr algn="ctr" defTabSz="577850">
                <a:lnSpc>
                  <a:spcPct val="90000"/>
                </a:lnSpc>
                <a:spcBef>
                  <a:spcPct val="0"/>
                </a:spcBef>
                <a:spcAft>
                  <a:spcPct val="35000"/>
                </a:spcAft>
              </a:pPr>
              <a:endParaRPr lang="en-US">
                <a:solidFill>
                  <a:prstClr val="white"/>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A1B712B9-C8D9-4C45-38B8-F8CF431E2361}"/>
                </a:ext>
              </a:extLst>
            </p:cNvPr>
            <p:cNvGrpSpPr/>
            <p:nvPr/>
          </p:nvGrpSpPr>
          <p:grpSpPr>
            <a:xfrm>
              <a:off x="4612095" y="1677412"/>
              <a:ext cx="4201684" cy="1672190"/>
              <a:chOff x="4627635" y="1703514"/>
              <a:chExt cx="4279648" cy="1674505"/>
            </a:xfrm>
          </p:grpSpPr>
          <p:sp>
            <p:nvSpPr>
              <p:cNvPr id="24" name="TextBox 23">
                <a:extLst>
                  <a:ext uri="{FF2B5EF4-FFF2-40B4-BE49-F238E27FC236}">
                    <a16:creationId xmlns:a16="http://schemas.microsoft.com/office/drawing/2014/main" id="{48A91183-DA4F-CDCC-0B09-9A9965D0BEEA}"/>
                  </a:ext>
                </a:extLst>
              </p:cNvPr>
              <p:cNvSpPr txBox="1"/>
              <p:nvPr/>
            </p:nvSpPr>
            <p:spPr>
              <a:xfrm>
                <a:off x="4627635" y="2491680"/>
                <a:ext cx="1717040" cy="886339"/>
              </a:xfrm>
              <a:prstGeom prst="rect">
                <a:avLst/>
              </a:prstGeom>
              <a:noFill/>
            </p:spPr>
            <p:txBody>
              <a:bodyPr wrap="square" rtlCol="0">
                <a:spAutoFit/>
              </a:bodyPr>
              <a:lstStyle/>
              <a:p>
                <a:pPr>
                  <a:lnSpc>
                    <a:spcPct val="80000"/>
                  </a:lnSpc>
                </a:pPr>
                <a:r>
                  <a:rPr lang="en-US" sz="16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Behavioral </a:t>
                </a:r>
              </a:p>
              <a:p>
                <a:pPr>
                  <a:lnSpc>
                    <a:spcPct val="80000"/>
                  </a:lnSpc>
                </a:pPr>
                <a:endParaRPr lang="en-US" sz="16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80000"/>
                  </a:lnSpc>
                </a:pPr>
                <a:r>
                  <a:rPr lang="en-US" sz="16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Complementary and Integrative</a:t>
                </a:r>
              </a:p>
            </p:txBody>
          </p:sp>
          <p:sp>
            <p:nvSpPr>
              <p:cNvPr id="25" name="Rectangle 24">
                <a:extLst>
                  <a:ext uri="{FF2B5EF4-FFF2-40B4-BE49-F238E27FC236}">
                    <a16:creationId xmlns:a16="http://schemas.microsoft.com/office/drawing/2014/main" id="{42E045DE-71BC-F854-AA2F-308F75C8B40B}"/>
                  </a:ext>
                </a:extLst>
              </p:cNvPr>
              <p:cNvSpPr/>
              <p:nvPr/>
            </p:nvSpPr>
            <p:spPr>
              <a:xfrm>
                <a:off x="6206028" y="1703514"/>
                <a:ext cx="2701255" cy="1499085"/>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Cognitive Behavioral Tx</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Acceptance and Commitment Tx</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Mindfulness stress reduction</a:t>
                </a:r>
                <a:endParaRPr lang="en-US" sz="1400">
                  <a:solidFill>
                    <a:prstClr val="black"/>
                  </a:solidFill>
                  <a:latin typeface="Calibri" panose="020F0502020204030204" pitchFamily="34" charset="0"/>
                  <a:cs typeface="Calibri" panose="020F0502020204030204" pitchFamily="34" charset="0"/>
                </a:endParaRP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Meditation</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Acupuncture</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Yoga</a:t>
                </a:r>
              </a:p>
              <a:p>
                <a:pPr marL="0" lvl="1" defTabSz="400050">
                  <a:lnSpc>
                    <a:spcPct val="80000"/>
                  </a:lnSpc>
                  <a:spcBef>
                    <a:spcPct val="0"/>
                  </a:spcBef>
                  <a:spcAft>
                    <a:spcPct val="15000"/>
                  </a:spcAft>
                  <a:buClr>
                    <a:srgbClr val="E51837"/>
                  </a:buClr>
                </a:pPr>
                <a:r>
                  <a:rPr lang="en-US" sz="1400" b="1">
                    <a:solidFill>
                      <a:prstClr val="black"/>
                    </a:solidFill>
                    <a:latin typeface="Calibri" panose="020F0502020204030204" pitchFamily="34" charset="0"/>
                    <a:cs typeface="Calibri" panose="020F0502020204030204" pitchFamily="34" charset="0"/>
                  </a:rPr>
                  <a:t>Tai chi</a:t>
                </a:r>
              </a:p>
            </p:txBody>
          </p:sp>
        </p:grpSp>
      </p:grpSp>
      <p:grpSp>
        <p:nvGrpSpPr>
          <p:cNvPr id="26" name="Group 25">
            <a:extLst>
              <a:ext uri="{FF2B5EF4-FFF2-40B4-BE49-F238E27FC236}">
                <a16:creationId xmlns:a16="http://schemas.microsoft.com/office/drawing/2014/main" id="{8FC7E2FE-812C-2B2C-A1A0-5631615D4028}"/>
              </a:ext>
            </a:extLst>
          </p:cNvPr>
          <p:cNvGrpSpPr/>
          <p:nvPr/>
        </p:nvGrpSpPr>
        <p:grpSpPr>
          <a:xfrm>
            <a:off x="143366" y="1021269"/>
            <a:ext cx="8405649" cy="5623493"/>
            <a:chOff x="-15332" y="1099213"/>
            <a:chExt cx="8405649" cy="5623493"/>
          </a:xfrm>
        </p:grpSpPr>
        <p:grpSp>
          <p:nvGrpSpPr>
            <p:cNvPr id="27" name="Group 26">
              <a:extLst>
                <a:ext uri="{FF2B5EF4-FFF2-40B4-BE49-F238E27FC236}">
                  <a16:creationId xmlns:a16="http://schemas.microsoft.com/office/drawing/2014/main" id="{99BC1502-5D24-3FBC-694B-E23A98B7E1EB}"/>
                </a:ext>
              </a:extLst>
            </p:cNvPr>
            <p:cNvGrpSpPr/>
            <p:nvPr/>
          </p:nvGrpSpPr>
          <p:grpSpPr>
            <a:xfrm>
              <a:off x="-15332" y="3518129"/>
              <a:ext cx="8405649" cy="664543"/>
              <a:chOff x="0" y="3544259"/>
              <a:chExt cx="8561621" cy="665462"/>
            </a:xfrm>
          </p:grpSpPr>
          <p:sp>
            <p:nvSpPr>
              <p:cNvPr id="35" name="TextBox 34">
                <a:extLst>
                  <a:ext uri="{FF2B5EF4-FFF2-40B4-BE49-F238E27FC236}">
                    <a16:creationId xmlns:a16="http://schemas.microsoft.com/office/drawing/2014/main" id="{C559A2AF-CF2A-BB65-D2BF-00FF84FD2D08}"/>
                  </a:ext>
                </a:extLst>
              </p:cNvPr>
              <p:cNvSpPr txBox="1"/>
              <p:nvPr/>
            </p:nvSpPr>
            <p:spPr>
              <a:xfrm>
                <a:off x="0" y="3544259"/>
                <a:ext cx="1849945" cy="626871"/>
              </a:xfrm>
              <a:prstGeom prst="rect">
                <a:avLst/>
              </a:prstGeom>
              <a:noFill/>
            </p:spPr>
            <p:txBody>
              <a:bodyPr wrap="square" rtlCol="0">
                <a:spAutoFit/>
              </a:bodyPr>
              <a:lstStyle/>
              <a:p>
                <a:pPr algn="r">
                  <a:lnSpc>
                    <a:spcPct val="70000"/>
                  </a:lnSpc>
                </a:pPr>
                <a:r>
                  <a:rPr lang="en-US" sz="2400" b="1">
                    <a:solidFill>
                      <a:srgbClr val="E31837"/>
                    </a:solidFill>
                    <a:latin typeface="Calibri" panose="020F0502020204030204" pitchFamily="34" charset="0"/>
                    <a:cs typeface="Calibri" panose="020F0502020204030204" pitchFamily="34" charset="0"/>
                  </a:rPr>
                  <a:t>Cultivate</a:t>
                </a:r>
              </a:p>
              <a:p>
                <a:pPr algn="r">
                  <a:lnSpc>
                    <a:spcPct val="70000"/>
                  </a:lnSpc>
                </a:pPr>
                <a:r>
                  <a:rPr lang="en-US" sz="2400" b="1">
                    <a:solidFill>
                      <a:srgbClr val="E31837"/>
                    </a:solidFill>
                    <a:latin typeface="Calibri" panose="020F0502020204030204" pitchFamily="34" charset="0"/>
                    <a:cs typeface="Calibri" panose="020F0502020204030204" pitchFamily="34" charset="0"/>
                  </a:rPr>
                  <a:t>Well-being</a:t>
                </a:r>
              </a:p>
            </p:txBody>
          </p:sp>
          <p:grpSp>
            <p:nvGrpSpPr>
              <p:cNvPr id="36" name="Group 35">
                <a:extLst>
                  <a:ext uri="{FF2B5EF4-FFF2-40B4-BE49-F238E27FC236}">
                    <a16:creationId xmlns:a16="http://schemas.microsoft.com/office/drawing/2014/main" id="{B3AF8060-E073-B408-09F0-A1254725B812}"/>
                  </a:ext>
                </a:extLst>
              </p:cNvPr>
              <p:cNvGrpSpPr/>
              <p:nvPr/>
            </p:nvGrpSpPr>
            <p:grpSpPr>
              <a:xfrm>
                <a:off x="1805654" y="3583716"/>
                <a:ext cx="6755967" cy="626005"/>
                <a:chOff x="1805654" y="3583716"/>
                <a:chExt cx="6755967" cy="626005"/>
              </a:xfrm>
            </p:grpSpPr>
            <p:sp>
              <p:nvSpPr>
                <p:cNvPr id="37" name="TextBox 36">
                  <a:extLst>
                    <a:ext uri="{FF2B5EF4-FFF2-40B4-BE49-F238E27FC236}">
                      <a16:creationId xmlns:a16="http://schemas.microsoft.com/office/drawing/2014/main" id="{38A0A76E-2E7A-B0B1-29A0-09424103C046}"/>
                    </a:ext>
                  </a:extLst>
                </p:cNvPr>
                <p:cNvSpPr txBox="1"/>
                <p:nvPr/>
              </p:nvSpPr>
              <p:spPr>
                <a:xfrm>
                  <a:off x="7298645" y="3583716"/>
                  <a:ext cx="1262976" cy="626005"/>
                </a:xfrm>
                <a:prstGeom prst="rect">
                  <a:avLst/>
                </a:prstGeom>
                <a:noFill/>
              </p:spPr>
              <p:txBody>
                <a:bodyPr wrap="square" rtlCol="0">
                  <a:spAutoFit/>
                </a:bodyPr>
                <a:lstStyle/>
                <a:p>
                  <a:pPr>
                    <a:lnSpc>
                      <a:spcPct val="70000"/>
                    </a:lnSpc>
                  </a:pPr>
                  <a:r>
                    <a:rPr lang="en-US" sz="2400" b="1">
                      <a:solidFill>
                        <a:srgbClr val="E31837"/>
                      </a:solidFill>
                      <a:latin typeface="Calibri" panose="020F0502020204030204" pitchFamily="34" charset="0"/>
                      <a:cs typeface="Calibri" panose="020F0502020204030204" pitchFamily="34" charset="0"/>
                    </a:rPr>
                    <a:t>Reduce Pain</a:t>
                  </a:r>
                </a:p>
              </p:txBody>
            </p:sp>
            <p:cxnSp>
              <p:nvCxnSpPr>
                <p:cNvPr id="38" name="Straight Arrow Connector 37">
                  <a:extLst>
                    <a:ext uri="{FF2B5EF4-FFF2-40B4-BE49-F238E27FC236}">
                      <a16:creationId xmlns:a16="http://schemas.microsoft.com/office/drawing/2014/main" id="{3B4CC4D1-4613-F261-5533-14D0ABB0A5A9}"/>
                    </a:ext>
                  </a:extLst>
                </p:cNvPr>
                <p:cNvCxnSpPr/>
                <p:nvPr/>
              </p:nvCxnSpPr>
              <p:spPr>
                <a:xfrm>
                  <a:off x="1805654" y="3860446"/>
                  <a:ext cx="5524806" cy="0"/>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FF480791-A6F4-A90F-3F35-17A2C48C995C}"/>
                </a:ext>
              </a:extLst>
            </p:cNvPr>
            <p:cNvGrpSpPr/>
            <p:nvPr/>
          </p:nvGrpSpPr>
          <p:grpSpPr>
            <a:xfrm>
              <a:off x="3535463" y="1099213"/>
              <a:ext cx="2107521" cy="5623493"/>
              <a:chOff x="3550795" y="1125342"/>
              <a:chExt cx="2146627" cy="5631269"/>
            </a:xfrm>
          </p:grpSpPr>
          <p:sp>
            <p:nvSpPr>
              <p:cNvPr id="31" name="TextBox 30">
                <a:extLst>
                  <a:ext uri="{FF2B5EF4-FFF2-40B4-BE49-F238E27FC236}">
                    <a16:creationId xmlns:a16="http://schemas.microsoft.com/office/drawing/2014/main" id="{4B11D04E-A6D4-C005-5D5A-41E3F2783DC0}"/>
                  </a:ext>
                </a:extLst>
              </p:cNvPr>
              <p:cNvSpPr txBox="1"/>
              <p:nvPr/>
            </p:nvSpPr>
            <p:spPr>
              <a:xfrm>
                <a:off x="3550795" y="6130606"/>
                <a:ext cx="2146627" cy="626005"/>
              </a:xfrm>
              <a:prstGeom prst="rect">
                <a:avLst/>
              </a:prstGeom>
              <a:noFill/>
            </p:spPr>
            <p:txBody>
              <a:bodyPr wrap="square" rtlCol="0">
                <a:spAutoFit/>
              </a:bodyPr>
              <a:lstStyle/>
              <a:p>
                <a:pPr algn="ctr">
                  <a:lnSpc>
                    <a:spcPct val="70000"/>
                  </a:lnSpc>
                </a:pPr>
                <a:r>
                  <a:rPr lang="en-US" sz="2400" b="1">
                    <a:solidFill>
                      <a:srgbClr val="E31837"/>
                    </a:solidFill>
                    <a:latin typeface="Calibri" panose="020F0502020204030204" pitchFamily="34" charset="0"/>
                    <a:cs typeface="Calibri" panose="020F0502020204030204" pitchFamily="34" charset="0"/>
                  </a:rPr>
                  <a:t>Improve </a:t>
                </a:r>
              </a:p>
              <a:p>
                <a:pPr algn="ctr">
                  <a:lnSpc>
                    <a:spcPct val="70000"/>
                  </a:lnSpc>
                </a:pPr>
                <a:r>
                  <a:rPr lang="en-US" sz="2400" b="1">
                    <a:solidFill>
                      <a:srgbClr val="E31837"/>
                    </a:solidFill>
                    <a:latin typeface="Calibri" panose="020F0502020204030204" pitchFamily="34" charset="0"/>
                    <a:cs typeface="Calibri" panose="020F0502020204030204" pitchFamily="34" charset="0"/>
                  </a:rPr>
                  <a:t>Quality of Life</a:t>
                </a:r>
              </a:p>
            </p:txBody>
          </p:sp>
          <p:grpSp>
            <p:nvGrpSpPr>
              <p:cNvPr id="32" name="Group 31">
                <a:extLst>
                  <a:ext uri="{FF2B5EF4-FFF2-40B4-BE49-F238E27FC236}">
                    <a16:creationId xmlns:a16="http://schemas.microsoft.com/office/drawing/2014/main" id="{6FF682CF-6A36-278A-944A-4A277E547DE1}"/>
                  </a:ext>
                </a:extLst>
              </p:cNvPr>
              <p:cNvGrpSpPr/>
              <p:nvPr/>
            </p:nvGrpSpPr>
            <p:grpSpPr>
              <a:xfrm>
                <a:off x="3821091" y="1125342"/>
                <a:ext cx="1453786" cy="4990611"/>
                <a:chOff x="3821091" y="1125342"/>
                <a:chExt cx="1453786" cy="4990611"/>
              </a:xfrm>
            </p:grpSpPr>
            <p:sp>
              <p:nvSpPr>
                <p:cNvPr id="33" name="TextBox 32">
                  <a:extLst>
                    <a:ext uri="{FF2B5EF4-FFF2-40B4-BE49-F238E27FC236}">
                      <a16:creationId xmlns:a16="http://schemas.microsoft.com/office/drawing/2014/main" id="{B779A92C-308F-363F-0A8C-33EF52479FAE}"/>
                    </a:ext>
                  </a:extLst>
                </p:cNvPr>
                <p:cNvSpPr txBox="1"/>
                <p:nvPr/>
              </p:nvSpPr>
              <p:spPr>
                <a:xfrm>
                  <a:off x="3821091" y="1125342"/>
                  <a:ext cx="1453786" cy="626005"/>
                </a:xfrm>
                <a:prstGeom prst="rect">
                  <a:avLst/>
                </a:prstGeom>
                <a:noFill/>
              </p:spPr>
              <p:txBody>
                <a:bodyPr wrap="square" rtlCol="0">
                  <a:spAutoFit/>
                </a:bodyPr>
                <a:lstStyle/>
                <a:p>
                  <a:pPr algn="ctr">
                    <a:lnSpc>
                      <a:spcPct val="70000"/>
                    </a:lnSpc>
                  </a:pPr>
                  <a:r>
                    <a:rPr lang="en-US" sz="2400" b="1">
                      <a:solidFill>
                        <a:srgbClr val="E31837"/>
                      </a:solidFill>
                      <a:latin typeface="Calibri" panose="020F0502020204030204" pitchFamily="34" charset="0"/>
                      <a:cs typeface="Calibri" panose="020F0502020204030204" pitchFamily="34" charset="0"/>
                    </a:rPr>
                    <a:t>Restore Function</a:t>
                  </a:r>
                </a:p>
              </p:txBody>
            </p:sp>
            <p:cxnSp>
              <p:nvCxnSpPr>
                <p:cNvPr id="34" name="Straight Arrow Connector 33">
                  <a:extLst>
                    <a:ext uri="{FF2B5EF4-FFF2-40B4-BE49-F238E27FC236}">
                      <a16:creationId xmlns:a16="http://schemas.microsoft.com/office/drawing/2014/main" id="{E7C81B45-2B1B-3714-B6A1-3FA35B219B81}"/>
                    </a:ext>
                  </a:extLst>
                </p:cNvPr>
                <p:cNvCxnSpPr/>
                <p:nvPr/>
              </p:nvCxnSpPr>
              <p:spPr>
                <a:xfrm>
                  <a:off x="4568748" y="1666460"/>
                  <a:ext cx="0" cy="4449493"/>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29" name="Oval 28">
              <a:extLst>
                <a:ext uri="{FF2B5EF4-FFF2-40B4-BE49-F238E27FC236}">
                  <a16:creationId xmlns:a16="http://schemas.microsoft.com/office/drawing/2014/main" id="{5C5CE685-BD33-C20C-5038-998B6FA3B057}"/>
                </a:ext>
              </a:extLst>
            </p:cNvPr>
            <p:cNvSpPr/>
            <p:nvPr/>
          </p:nvSpPr>
          <p:spPr>
            <a:xfrm>
              <a:off x="4013332" y="3310289"/>
              <a:ext cx="1017708" cy="983914"/>
            </a:xfrm>
            <a:prstGeom prst="ellipse">
              <a:avLst/>
            </a:prstGeom>
            <a:solidFill>
              <a:srgbClr val="214A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7D9C743-5AA1-490F-A99F-747F4A7D2968}"/>
                </a:ext>
              </a:extLst>
            </p:cNvPr>
            <p:cNvSpPr txBox="1"/>
            <p:nvPr/>
          </p:nvSpPr>
          <p:spPr>
            <a:xfrm>
              <a:off x="4002831" y="3549854"/>
              <a:ext cx="1038709" cy="590931"/>
            </a:xfrm>
            <a:prstGeom prst="rect">
              <a:avLst/>
            </a:prstGeom>
            <a:noFill/>
          </p:spPr>
          <p:txBody>
            <a:bodyPr wrap="square" rtlCol="0">
              <a:spAutoFit/>
            </a:bodyPr>
            <a:lstStyle/>
            <a:p>
              <a:pPr algn="ctr">
                <a:lnSpc>
                  <a:spcPct val="80000"/>
                </a:lnSpc>
              </a:pPr>
              <a:r>
                <a:rPr lang="en-US" sz="20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a:t>
              </a:r>
            </a:p>
            <a:p>
              <a:pPr algn="ctr">
                <a:lnSpc>
                  <a:spcPct val="80000"/>
                </a:lnSpc>
              </a:pPr>
              <a:r>
                <a:rPr lang="en-US" sz="2000" b="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CARE</a:t>
              </a:r>
            </a:p>
          </p:txBody>
        </p:sp>
      </p:grpSp>
      <p:sp>
        <p:nvSpPr>
          <p:cNvPr id="39" name="Freeform 20">
            <a:extLst>
              <a:ext uri="{FF2B5EF4-FFF2-40B4-BE49-F238E27FC236}">
                <a16:creationId xmlns:a16="http://schemas.microsoft.com/office/drawing/2014/main" id="{E05AC476-1884-128B-9A16-DA0753E99FC4}"/>
              </a:ext>
            </a:extLst>
          </p:cNvPr>
          <p:cNvSpPr/>
          <p:nvPr/>
        </p:nvSpPr>
        <p:spPr>
          <a:xfrm>
            <a:off x="5418244" y="4497311"/>
            <a:ext cx="3251576" cy="1446308"/>
          </a:xfrm>
          <a:custGeom>
            <a:avLst/>
            <a:gdLst>
              <a:gd name="connsiteX0" fmla="*/ 0 w 2235825"/>
              <a:gd name="connsiteY0" fmla="*/ 144831 h 1448308"/>
              <a:gd name="connsiteX1" fmla="*/ 144831 w 2235825"/>
              <a:gd name="connsiteY1" fmla="*/ 0 h 1448308"/>
              <a:gd name="connsiteX2" fmla="*/ 2090994 w 2235825"/>
              <a:gd name="connsiteY2" fmla="*/ 0 h 1448308"/>
              <a:gd name="connsiteX3" fmla="*/ 2235825 w 2235825"/>
              <a:gd name="connsiteY3" fmla="*/ 144831 h 1448308"/>
              <a:gd name="connsiteX4" fmla="*/ 2235825 w 2235825"/>
              <a:gd name="connsiteY4" fmla="*/ 1303477 h 1448308"/>
              <a:gd name="connsiteX5" fmla="*/ 2090994 w 2235825"/>
              <a:gd name="connsiteY5" fmla="*/ 1448308 h 1448308"/>
              <a:gd name="connsiteX6" fmla="*/ 144831 w 2235825"/>
              <a:gd name="connsiteY6" fmla="*/ 1448308 h 1448308"/>
              <a:gd name="connsiteX7" fmla="*/ 0 w 2235825"/>
              <a:gd name="connsiteY7" fmla="*/ 1303477 h 1448308"/>
              <a:gd name="connsiteX8" fmla="*/ 0 w 2235825"/>
              <a:gd name="connsiteY8"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825" h="1448308">
                <a:moveTo>
                  <a:pt x="0" y="144831"/>
                </a:moveTo>
                <a:cubicBezTo>
                  <a:pt x="0" y="64843"/>
                  <a:pt x="64843" y="0"/>
                  <a:pt x="144831" y="0"/>
                </a:cubicBezTo>
                <a:lnTo>
                  <a:pt x="2090994" y="0"/>
                </a:lnTo>
                <a:cubicBezTo>
                  <a:pt x="2170982" y="0"/>
                  <a:pt x="2235825" y="64843"/>
                  <a:pt x="2235825" y="144831"/>
                </a:cubicBezTo>
                <a:lnTo>
                  <a:pt x="2235825" y="1303477"/>
                </a:lnTo>
                <a:cubicBezTo>
                  <a:pt x="2235825" y="1383465"/>
                  <a:pt x="2170982" y="1448308"/>
                  <a:pt x="2090994" y="1448308"/>
                </a:cubicBezTo>
                <a:lnTo>
                  <a:pt x="144831" y="1448308"/>
                </a:lnTo>
                <a:cubicBezTo>
                  <a:pt x="64843" y="1448308"/>
                  <a:pt x="0" y="1383465"/>
                  <a:pt x="0" y="1303477"/>
                </a:cubicBezTo>
                <a:lnTo>
                  <a:pt x="0" y="144831"/>
                </a:lnTo>
                <a:close/>
              </a:path>
            </a:pathLst>
          </a:custGeom>
          <a:no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282" tIns="439612" rIns="77535" bIns="77535" numCol="1" spcCol="1270" anchor="t" anchorCtr="0">
            <a:noAutofit/>
          </a:bodyPr>
          <a:lstStyle/>
          <a:p>
            <a:pPr marL="285750" lvl="1" indent="-285750" defTabSz="400050">
              <a:lnSpc>
                <a:spcPct val="90000"/>
              </a:lnSpc>
              <a:spcBef>
                <a:spcPct val="0"/>
              </a:spcBef>
              <a:spcAft>
                <a:spcPct val="15000"/>
              </a:spcAft>
              <a:buClr>
                <a:srgbClr val="E51837"/>
              </a:buClr>
              <a:buFont typeface="Wingdings" pitchFamily="2" charset="2"/>
              <a:buChar char="§"/>
            </a:pPr>
            <a:endParaRPr lang="en-US">
              <a:solidFill>
                <a:prstClr val="black">
                  <a:hueOff val="0"/>
                  <a:satOff val="0"/>
                  <a:lumOff val="0"/>
                  <a:alphaOff val="0"/>
                </a:prstClr>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FDD5218B-37E1-4805-4024-82FE1715317A}"/>
              </a:ext>
            </a:extLst>
          </p:cNvPr>
          <p:cNvSpPr txBox="1">
            <a:spLocks noChangeArrowheads="1"/>
          </p:cNvSpPr>
          <p:nvPr/>
        </p:nvSpPr>
        <p:spPr bwMode="auto">
          <a:xfrm>
            <a:off x="9027563" y="1519825"/>
            <a:ext cx="2736668" cy="1723549"/>
          </a:xfrm>
          <a:prstGeom prst="rect">
            <a:avLst/>
          </a:prstGeom>
          <a:solidFill>
            <a:srgbClr val="EEF1F0"/>
          </a:solidFill>
          <a:ln w="28575">
            <a:solidFill>
              <a:schemeClr val="bg1"/>
            </a:solidFill>
            <a:miter lim="800000"/>
            <a:headEnd/>
            <a:tailEnd/>
          </a:ln>
          <a:effectLst>
            <a:outerShdw blurRad="50800" dist="38100" dir="8100000" algn="tr" rotWithShape="0">
              <a:prstClr val="black">
                <a:alpha val="40000"/>
              </a:prstClr>
            </a:outerShdw>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000" dirty="0">
                <a:ea typeface="MS PGothic" panose="020B0600070205080204" pitchFamily="34" charset="-128"/>
              </a:rPr>
              <a:t>Study duration on </a:t>
            </a:r>
            <a:r>
              <a:rPr lang="en-US" altLang="en-US" sz="2000" b="1" dirty="0">
                <a:ea typeface="MS PGothic" panose="020B0600070205080204" pitchFamily="34" charset="-128"/>
              </a:rPr>
              <a:t>all treatments for chronic pain</a:t>
            </a:r>
            <a:r>
              <a:rPr lang="en-US" altLang="en-US" sz="2000" dirty="0">
                <a:ea typeface="MS PGothic" panose="020B0600070205080204" pitchFamily="34" charset="-128"/>
              </a:rPr>
              <a:t> are </a:t>
            </a:r>
            <a:r>
              <a:rPr lang="en-US" altLang="en-US" sz="2000" u="sng" dirty="0">
                <a:ea typeface="MS PGothic" panose="020B0600070205080204" pitchFamily="34" charset="-128"/>
              </a:rPr>
              <a:t>&lt;</a:t>
            </a:r>
            <a:r>
              <a:rPr lang="en-US" altLang="en-US" sz="2000" dirty="0">
                <a:ea typeface="MS PGothic" panose="020B0600070205080204" pitchFamily="34" charset="-128"/>
              </a:rPr>
              <a:t> 12 months, vast majority are </a:t>
            </a:r>
            <a:r>
              <a:rPr lang="en-US" altLang="en-US" sz="2000" u="sng" dirty="0">
                <a:ea typeface="MS PGothic" panose="020B0600070205080204" pitchFamily="34" charset="-128"/>
              </a:rPr>
              <a:t>&lt;</a:t>
            </a:r>
            <a:r>
              <a:rPr lang="en-US" altLang="en-US" sz="2000" dirty="0">
                <a:ea typeface="MS PGothic" panose="020B0600070205080204" pitchFamily="34" charset="-128"/>
              </a:rPr>
              <a:t> 12 weeks</a:t>
            </a:r>
            <a:endParaRPr lang="en-US" altLang="en-US" sz="400" dirty="0">
              <a:ea typeface="MS PGothic" panose="020B0600070205080204" pitchFamily="34" charset="-128"/>
            </a:endParaRPr>
          </a:p>
          <a:p>
            <a:pPr eaLnBrk="0" hangingPunct="0">
              <a:spcBef>
                <a:spcPct val="0"/>
              </a:spcBef>
              <a:buFontTx/>
              <a:buNone/>
              <a:defRPr/>
            </a:pPr>
            <a:r>
              <a:rPr lang="en-US" altLang="en-US" sz="1200" dirty="0">
                <a:ea typeface="MS PGothic" panose="020B0600070205080204" pitchFamily="34" charset="-128"/>
              </a:rPr>
              <a:t>Tayeb BO, et al. </a:t>
            </a:r>
            <a:r>
              <a:rPr lang="en-US" altLang="en-US" sz="1200" i="1" dirty="0">
                <a:ea typeface="MS PGothic" panose="020B0600070205080204" pitchFamily="34" charset="-128"/>
              </a:rPr>
              <a:t>Pain Med. </a:t>
            </a:r>
            <a:r>
              <a:rPr lang="en-US" altLang="en-US" sz="1200" dirty="0">
                <a:ea typeface="MS PGothic" panose="020B0600070205080204" pitchFamily="34" charset="-128"/>
              </a:rPr>
              <a:t>2016</a:t>
            </a:r>
            <a:endParaRPr lang="en-US" altLang="en-US" sz="1100" dirty="0">
              <a:ea typeface="MS PGothic" panose="020B0600070205080204" pitchFamily="34" charset="-128"/>
            </a:endParaRPr>
          </a:p>
        </p:txBody>
      </p:sp>
      <p:sp>
        <p:nvSpPr>
          <p:cNvPr id="41" name="TextBox 40">
            <a:extLst>
              <a:ext uri="{FF2B5EF4-FFF2-40B4-BE49-F238E27FC236}">
                <a16:creationId xmlns:a16="http://schemas.microsoft.com/office/drawing/2014/main" id="{1F14DA1F-E056-EE38-6727-855A0AF23D9B}"/>
              </a:ext>
            </a:extLst>
          </p:cNvPr>
          <p:cNvSpPr txBox="1">
            <a:spLocks noChangeArrowheads="1"/>
          </p:cNvSpPr>
          <p:nvPr/>
        </p:nvSpPr>
        <p:spPr bwMode="auto">
          <a:xfrm>
            <a:off x="9027563" y="3753461"/>
            <a:ext cx="2736668" cy="1865126"/>
          </a:xfrm>
          <a:prstGeom prst="rect">
            <a:avLst/>
          </a:prstGeom>
          <a:solidFill>
            <a:srgbClr val="EEF1F0"/>
          </a:solidFill>
          <a:ln w="28575">
            <a:solidFill>
              <a:schemeClr val="bg1"/>
            </a:solidFill>
            <a:miter lim="800000"/>
            <a:headEnd/>
            <a:tailEnd/>
          </a:ln>
          <a:effectLst>
            <a:outerShdw blurRad="50800" dist="38100" dir="8100000" algn="tr" rotWithShape="0">
              <a:prstClr val="black">
                <a:alpha val="40000"/>
              </a:prstClr>
            </a:outerShdw>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000" b="1" dirty="0">
                <a:ea typeface="MS PGothic" panose="020B0600070205080204" pitchFamily="34" charset="-128"/>
              </a:rPr>
              <a:t>Multimodal approaches are more cost-effective </a:t>
            </a:r>
            <a:r>
              <a:rPr lang="en-US" altLang="en-US" sz="2000" dirty="0">
                <a:ea typeface="MS PGothic" panose="020B0600070205080204" pitchFamily="34" charset="-128"/>
              </a:rPr>
              <a:t>than single modality options</a:t>
            </a:r>
          </a:p>
          <a:p>
            <a:pPr eaLnBrk="0" hangingPunct="0">
              <a:lnSpc>
                <a:spcPct val="90000"/>
              </a:lnSpc>
              <a:spcBef>
                <a:spcPct val="0"/>
              </a:spcBef>
              <a:buFontTx/>
              <a:buNone/>
              <a:defRPr/>
            </a:pPr>
            <a:r>
              <a:rPr lang="en-US" altLang="en-US" sz="1200" dirty="0" err="1">
                <a:ea typeface="MS PGothic" panose="020B0600070205080204" pitchFamily="34" charset="-128"/>
              </a:rPr>
              <a:t>Flor</a:t>
            </a:r>
            <a:r>
              <a:rPr lang="en-US" altLang="en-US" sz="1200" dirty="0">
                <a:ea typeface="MS PGothic" panose="020B0600070205080204" pitchFamily="34" charset="-128"/>
              </a:rPr>
              <a:t> H, et al. </a:t>
            </a:r>
            <a:r>
              <a:rPr lang="en-US" altLang="en-US" sz="1200" i="1" dirty="0">
                <a:ea typeface="MS PGothic" panose="020B0600070205080204" pitchFamily="34" charset="-128"/>
              </a:rPr>
              <a:t>Pain</a:t>
            </a:r>
            <a:r>
              <a:rPr lang="en-US" altLang="en-US" sz="1200" dirty="0">
                <a:ea typeface="MS PGothic" panose="020B0600070205080204" pitchFamily="34" charset="-128"/>
              </a:rPr>
              <a:t> 1992</a:t>
            </a:r>
          </a:p>
          <a:p>
            <a:pPr eaLnBrk="0" hangingPunct="0">
              <a:lnSpc>
                <a:spcPct val="90000"/>
              </a:lnSpc>
              <a:spcBef>
                <a:spcPct val="0"/>
              </a:spcBef>
              <a:buFontTx/>
              <a:buNone/>
              <a:defRPr/>
            </a:pPr>
            <a:r>
              <a:rPr lang="en-US" altLang="en-US" sz="1200" dirty="0">
                <a:ea typeface="MS PGothic" panose="020B0600070205080204" pitchFamily="34" charset="-128"/>
              </a:rPr>
              <a:t>Roberts AH, et al. </a:t>
            </a:r>
            <a:r>
              <a:rPr lang="en-US" altLang="en-US" sz="1200" i="1" dirty="0">
                <a:ea typeface="MS PGothic" panose="020B0600070205080204" pitchFamily="34" charset="-128"/>
              </a:rPr>
              <a:t>Clin J Pain</a:t>
            </a:r>
            <a:r>
              <a:rPr lang="en-US" altLang="en-US" sz="1200" dirty="0">
                <a:ea typeface="MS PGothic" panose="020B0600070205080204" pitchFamily="34" charset="-128"/>
              </a:rPr>
              <a:t>. 1993</a:t>
            </a:r>
          </a:p>
          <a:p>
            <a:pPr eaLnBrk="0" hangingPunct="0">
              <a:lnSpc>
                <a:spcPct val="90000"/>
              </a:lnSpc>
              <a:spcBef>
                <a:spcPct val="0"/>
              </a:spcBef>
              <a:buFontTx/>
              <a:buNone/>
              <a:defRPr/>
            </a:pPr>
            <a:r>
              <a:rPr lang="en-US" altLang="en-US" sz="1200" dirty="0">
                <a:ea typeface="MS PGothic" panose="020B0600070205080204" pitchFamily="34" charset="-128"/>
              </a:rPr>
              <a:t>Patrick LE, et al. </a:t>
            </a:r>
            <a:r>
              <a:rPr lang="en-US" altLang="en-US" sz="1200" i="1" dirty="0">
                <a:ea typeface="MS PGothic" panose="020B0600070205080204" pitchFamily="34" charset="-128"/>
              </a:rPr>
              <a:t>Spine</a:t>
            </a:r>
            <a:r>
              <a:rPr lang="en-US" altLang="en-US" sz="1200" dirty="0">
                <a:ea typeface="MS PGothic" panose="020B0600070205080204" pitchFamily="34" charset="-128"/>
              </a:rPr>
              <a:t>. 2004</a:t>
            </a:r>
          </a:p>
          <a:p>
            <a:pPr eaLnBrk="0" hangingPunct="0">
              <a:lnSpc>
                <a:spcPct val="90000"/>
              </a:lnSpc>
              <a:spcBef>
                <a:spcPct val="0"/>
              </a:spcBef>
              <a:buFontTx/>
              <a:buNone/>
              <a:defRPr/>
            </a:pPr>
            <a:r>
              <a:rPr lang="en-US" altLang="en-US" sz="1200" dirty="0" err="1">
                <a:ea typeface="MS PGothic" panose="020B0600070205080204" pitchFamily="34" charset="-128"/>
              </a:rPr>
              <a:t>Kamper</a:t>
            </a:r>
            <a:r>
              <a:rPr lang="en-US" altLang="en-US" sz="1200" dirty="0">
                <a:ea typeface="MS PGothic" panose="020B0600070205080204" pitchFamily="34" charset="-128"/>
              </a:rPr>
              <a:t> SJ, et al. </a:t>
            </a:r>
            <a:r>
              <a:rPr lang="en-US" altLang="en-US" sz="1200" i="1" dirty="0">
                <a:ea typeface="MS PGothic" panose="020B0600070205080204" pitchFamily="34" charset="-128"/>
              </a:rPr>
              <a:t>Cochrane Review</a:t>
            </a:r>
            <a:r>
              <a:rPr lang="en-US" altLang="en-US" sz="1200" dirty="0">
                <a:ea typeface="MS PGothic" panose="020B0600070205080204" pitchFamily="34" charset="-128"/>
              </a:rPr>
              <a:t>. 2014</a:t>
            </a:r>
          </a:p>
        </p:txBody>
      </p:sp>
      <p:sp>
        <p:nvSpPr>
          <p:cNvPr id="4" name="Title 1">
            <a:extLst>
              <a:ext uri="{FF2B5EF4-FFF2-40B4-BE49-F238E27FC236}">
                <a16:creationId xmlns:a16="http://schemas.microsoft.com/office/drawing/2014/main" id="{FCEA1B43-3B26-B49D-D49C-7A685FC70FA6}"/>
              </a:ext>
            </a:extLst>
          </p:cNvPr>
          <p:cNvSpPr>
            <a:spLocks noGrp="1"/>
          </p:cNvSpPr>
          <p:nvPr>
            <p:ph type="title"/>
          </p:nvPr>
        </p:nvSpPr>
        <p:spPr>
          <a:xfrm>
            <a:off x="0" y="-13825"/>
            <a:ext cx="12192000" cy="965445"/>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Multidimensional Care for Chronic Pain</a:t>
            </a:r>
          </a:p>
        </p:txBody>
      </p:sp>
    </p:spTree>
    <p:extLst>
      <p:ext uri="{BB962C8B-B14F-4D97-AF65-F5344CB8AC3E}">
        <p14:creationId xmlns:p14="http://schemas.microsoft.com/office/powerpoint/2010/main" val="1393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rot="16200000">
            <a:off x="-3026262" y="3086549"/>
            <a:ext cx="6915273" cy="742171"/>
          </a:xfrm>
          <a:solidFill>
            <a:srgbClr val="27586B"/>
          </a:solidFill>
          <a:ln w="28575">
            <a:solidFill>
              <a:schemeClr val="tx1"/>
            </a:solidFill>
          </a:ln>
        </p:spPr>
        <p:txBody>
          <a:bodyPr/>
          <a:lstStyle/>
          <a:p>
            <a:pPr marL="1828800" algn="l"/>
            <a:r>
              <a:rPr lang="en-US" altLang="en-US" sz="3600" b="1" dirty="0">
                <a:solidFill>
                  <a:schemeClr val="bg1"/>
                </a:solidFill>
                <a:effectLst>
                  <a:outerShdw blurRad="38100" dist="38100" dir="2700000" algn="tl">
                    <a:srgbClr val="000000">
                      <a:alpha val="43137"/>
                    </a:srgbClr>
                  </a:outerShdw>
                </a:effectLst>
              </a:rPr>
              <a:t>Opioid Guideline</a:t>
            </a:r>
            <a:endParaRPr lang="en-US" altLang="en-US" sz="3600" i="1" dirty="0">
              <a:solidFill>
                <a:schemeClr val="bg1"/>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EDE512F7-FE37-5641-6A1C-986A956F1142}"/>
              </a:ext>
            </a:extLst>
          </p:cNvPr>
          <p:cNvSpPr>
            <a:spLocks noGrp="1"/>
          </p:cNvSpPr>
          <p:nvPr>
            <p:ph idx="1"/>
          </p:nvPr>
        </p:nvSpPr>
        <p:spPr>
          <a:xfrm>
            <a:off x="864483" y="28634"/>
            <a:ext cx="11205206" cy="6858000"/>
          </a:xfrm>
        </p:spPr>
        <p:txBody>
          <a:bodyPr/>
          <a:lstStyle/>
          <a:p>
            <a:pPr marL="0" indent="0">
              <a:spcBef>
                <a:spcPts val="800"/>
              </a:spcBef>
              <a:buNone/>
            </a:pPr>
            <a:r>
              <a:rPr lang="en-US" sz="2800" b="1" dirty="0">
                <a:solidFill>
                  <a:srgbClr val="132B35"/>
                </a:solidFill>
                <a:cs typeface="Calibri" panose="020F0502020204030204" pitchFamily="34" charset="0"/>
              </a:rPr>
              <a:t>Acute pain </a:t>
            </a:r>
            <a:r>
              <a:rPr lang="en-US" sz="1600" i="1" dirty="0">
                <a:solidFill>
                  <a:schemeClr val="bg1">
                    <a:lumMod val="50000"/>
                  </a:schemeClr>
                </a:solidFill>
                <a:cs typeface="Calibri" panose="020F0502020204030204" pitchFamily="34" charset="0"/>
              </a:rPr>
              <a:t>(recommendations 1 &amp; 6)</a:t>
            </a:r>
          </a:p>
          <a:p>
            <a:pPr marL="461963">
              <a:spcBef>
                <a:spcPts val="800"/>
              </a:spcBef>
              <a:buClr>
                <a:srgbClr val="C00000"/>
              </a:buClr>
            </a:pPr>
            <a:r>
              <a:rPr lang="en-US" sz="2000" dirty="0">
                <a:cs typeface="Calibri" panose="020F0502020204030204" pitchFamily="34" charset="0"/>
              </a:rPr>
              <a:t>Max non-pharm, non-opioids. Only consider opioids if benefits &gt; risks. Discuss realistic benefits, known risks. Prescribe no greater quantity than needed for expected duration of severe pain</a:t>
            </a:r>
          </a:p>
          <a:p>
            <a:pPr marL="0" lvl="0" indent="0">
              <a:spcBef>
                <a:spcPts val="800"/>
              </a:spcBef>
              <a:buNone/>
            </a:pPr>
            <a:r>
              <a:rPr lang="en-US" sz="2800" b="1" dirty="0">
                <a:solidFill>
                  <a:srgbClr val="132B35"/>
                </a:solidFill>
                <a:cs typeface="Calibri" panose="020F0502020204030204" pitchFamily="34" charset="0"/>
              </a:rPr>
              <a:t>Chronic pain </a:t>
            </a:r>
            <a:r>
              <a:rPr lang="en-US" sz="1600" i="1" dirty="0">
                <a:solidFill>
                  <a:schemeClr val="bg1">
                    <a:lumMod val="50000"/>
                  </a:schemeClr>
                </a:solidFill>
                <a:cs typeface="Calibri" panose="020F0502020204030204" pitchFamily="34" charset="0"/>
              </a:rPr>
              <a:t>(recommendations 2-5, 7-11)</a:t>
            </a:r>
            <a:endParaRPr lang="en-US" sz="2000" b="1" dirty="0">
              <a:solidFill>
                <a:schemeClr val="bg1">
                  <a:lumMod val="50000"/>
                </a:schemeClr>
              </a:solidFill>
              <a:cs typeface="Calibri" panose="020F0502020204030204" pitchFamily="34" charset="0"/>
            </a:endParaRPr>
          </a:p>
          <a:p>
            <a:pPr marL="461963">
              <a:spcBef>
                <a:spcPts val="800"/>
              </a:spcBef>
              <a:buClr>
                <a:srgbClr val="C00000"/>
              </a:buClr>
            </a:pPr>
            <a:r>
              <a:rPr lang="en-US" sz="2000" dirty="0">
                <a:cs typeface="Calibri" panose="020F0502020204030204" pitchFamily="34" charset="0"/>
              </a:rPr>
              <a:t>Max non-pharm, non-opioids. Only consider opioids if benefits &gt; risks.  Discuss realistic benefits, known risks. Establish treatment goals and how opioids will be d/</a:t>
            </a:r>
            <a:r>
              <a:rPr lang="en-US" sz="2000" dirty="0" err="1">
                <a:cs typeface="Calibri" panose="020F0502020204030204" pitchFamily="34" charset="0"/>
              </a:rPr>
              <a:t>c’d</a:t>
            </a:r>
            <a:r>
              <a:rPr lang="en-US" sz="2000" dirty="0">
                <a:cs typeface="Calibri" panose="020F0502020204030204" pitchFamily="34" charset="0"/>
              </a:rPr>
              <a:t> if benefits &lt; risks</a:t>
            </a:r>
          </a:p>
          <a:p>
            <a:pPr marL="461963">
              <a:spcBef>
                <a:spcPts val="800"/>
              </a:spcBef>
              <a:buClr>
                <a:srgbClr val="C00000"/>
              </a:buClr>
            </a:pPr>
            <a:r>
              <a:rPr lang="en-US" sz="2000" dirty="0">
                <a:cs typeface="Calibri" panose="020F0502020204030204" pitchFamily="34" charset="0"/>
              </a:rPr>
              <a:t>When starting opioids: use immediate-release opioids. Prescribe lowest </a:t>
            </a:r>
            <a:r>
              <a:rPr lang="en-US" sz="2000" u="sng" dirty="0">
                <a:cs typeface="Calibri" panose="020F0502020204030204" pitchFamily="34" charset="0"/>
              </a:rPr>
              <a:t>effective</a:t>
            </a:r>
            <a:r>
              <a:rPr lang="en-US" sz="2000" dirty="0">
                <a:cs typeface="Calibri" panose="020F0502020204030204" pitchFamily="34" charset="0"/>
              </a:rPr>
              <a:t> dose. Use caution at any dose. Evaluate benefits and risks when considering increasing dosage. Avoid increasing dose above levels with </a:t>
            </a:r>
            <a:r>
              <a:rPr lang="en-US" sz="2000" u="sng" dirty="0">
                <a:cs typeface="Calibri" panose="020F0502020204030204" pitchFamily="34" charset="0"/>
              </a:rPr>
              <a:t>diminishing benefit relative to risk</a:t>
            </a:r>
          </a:p>
          <a:p>
            <a:pPr marL="461963">
              <a:spcBef>
                <a:spcPts val="800"/>
              </a:spcBef>
              <a:buClr>
                <a:srgbClr val="C00000"/>
              </a:buClr>
            </a:pPr>
            <a:r>
              <a:rPr lang="en-US" sz="2000" dirty="0">
                <a:cs typeface="Calibri" panose="020F0502020204030204" pitchFamily="34" charset="0"/>
              </a:rPr>
              <a:t>Evaluate benefits, risks 1-4 weeks of starting opioids or after dose escalation and then regularly</a:t>
            </a:r>
          </a:p>
          <a:p>
            <a:pPr marL="461963">
              <a:spcBef>
                <a:spcPts val="800"/>
              </a:spcBef>
              <a:buClr>
                <a:srgbClr val="C00000"/>
              </a:buClr>
            </a:pPr>
            <a:r>
              <a:rPr lang="en-US" sz="2000" b="1" dirty="0">
                <a:cs typeface="Calibri" panose="020F0502020204030204" pitchFamily="34" charset="0"/>
              </a:rPr>
              <a:t>For patients already on opioids </a:t>
            </a:r>
            <a:r>
              <a:rPr lang="en-US" sz="2000" dirty="0">
                <a:cs typeface="Calibri" panose="020F0502020204030204" pitchFamily="34" charset="0"/>
              </a:rPr>
              <a:t>weigh benefits, risks, </a:t>
            </a:r>
            <a:r>
              <a:rPr lang="en-US" sz="2000" b="1" dirty="0">
                <a:cs typeface="Calibri" panose="020F0502020204030204" pitchFamily="34" charset="0"/>
              </a:rPr>
              <a:t>If benefits &gt; risks</a:t>
            </a:r>
            <a:r>
              <a:rPr lang="en-US" sz="2000" dirty="0">
                <a:cs typeface="Calibri" panose="020F0502020204030204" pitchFamily="34" charset="0"/>
              </a:rPr>
              <a:t>, continue opioids and optimize other therapies, </a:t>
            </a:r>
            <a:r>
              <a:rPr lang="en-US" sz="2000" b="1" dirty="0">
                <a:cs typeface="Calibri" panose="020F0502020204030204" pitchFamily="34" charset="0"/>
              </a:rPr>
              <a:t>If benefits &lt; risks</a:t>
            </a:r>
            <a:r>
              <a:rPr lang="en-US" sz="2000" dirty="0">
                <a:cs typeface="Calibri" panose="020F0502020204030204" pitchFamily="34" charset="0"/>
              </a:rPr>
              <a:t>, optimize other therapies, gradually taper. </a:t>
            </a:r>
            <a:r>
              <a:rPr lang="en-US" sz="2000" u="sng" dirty="0">
                <a:cs typeface="Calibri" panose="020F0502020204030204" pitchFamily="34" charset="0"/>
              </a:rPr>
              <a:t>Unless life-threatening issue, do not d/c abruptly or rapidly reduce from higher doses</a:t>
            </a:r>
          </a:p>
          <a:p>
            <a:pPr marL="461963">
              <a:spcBef>
                <a:spcPts val="800"/>
              </a:spcBef>
              <a:buClr>
                <a:srgbClr val="C00000"/>
              </a:buClr>
            </a:pPr>
            <a:r>
              <a:rPr lang="en-US" sz="2000" b="1" dirty="0">
                <a:cs typeface="Calibri" panose="020F0502020204030204" pitchFamily="34" charset="0"/>
              </a:rPr>
              <a:t>Use strategies to mitigate risk</a:t>
            </a:r>
            <a:r>
              <a:rPr lang="en-US" sz="2000" dirty="0">
                <a:cs typeface="Calibri" panose="020F0502020204030204" pitchFamily="34" charset="0"/>
              </a:rPr>
              <a:t>: naloxone co-prescribing, review PDMP, urine toxicology testing</a:t>
            </a:r>
          </a:p>
          <a:p>
            <a:pPr marL="461963">
              <a:spcBef>
                <a:spcPts val="800"/>
              </a:spcBef>
              <a:buClr>
                <a:srgbClr val="C00000"/>
              </a:buClr>
            </a:pPr>
            <a:r>
              <a:rPr lang="en-US" sz="2000" dirty="0">
                <a:cs typeface="Calibri" panose="020F0502020204030204" pitchFamily="34" charset="0"/>
              </a:rPr>
              <a:t>Use caution when concurrently prescribing opioids and benzodiazepines (and other CNS depressants) </a:t>
            </a:r>
          </a:p>
          <a:p>
            <a:pPr marL="0" lvl="0" indent="0">
              <a:spcBef>
                <a:spcPts val="800"/>
              </a:spcBef>
              <a:buNone/>
            </a:pPr>
            <a:r>
              <a:rPr lang="en-US" sz="2800" b="1" dirty="0">
                <a:solidFill>
                  <a:srgbClr val="132B35"/>
                </a:solidFill>
                <a:cs typeface="Calibri" panose="020F0502020204030204" pitchFamily="34" charset="0"/>
              </a:rPr>
              <a:t>Opioid use disorder</a:t>
            </a:r>
            <a:r>
              <a:rPr lang="en-US" sz="2800" dirty="0">
                <a:solidFill>
                  <a:srgbClr val="132B35"/>
                </a:solidFill>
                <a:cs typeface="Calibri" panose="020F0502020204030204" pitchFamily="34" charset="0"/>
              </a:rPr>
              <a:t> </a:t>
            </a:r>
            <a:r>
              <a:rPr lang="en-US" sz="1600" i="1" dirty="0">
                <a:solidFill>
                  <a:schemeClr val="bg1">
                    <a:lumMod val="50000"/>
                  </a:schemeClr>
                </a:solidFill>
                <a:cs typeface="Calibri" panose="020F0502020204030204" pitchFamily="34" charset="0"/>
              </a:rPr>
              <a:t>(recommendations 12)</a:t>
            </a:r>
          </a:p>
          <a:p>
            <a:pPr marL="461963">
              <a:spcBef>
                <a:spcPts val="800"/>
              </a:spcBef>
              <a:buClr>
                <a:srgbClr val="C00000"/>
              </a:buClr>
            </a:pPr>
            <a:r>
              <a:rPr lang="en-US" sz="2000" dirty="0">
                <a:cs typeface="Calibri" panose="020F0502020204030204" pitchFamily="34" charset="0"/>
              </a:rPr>
              <a:t>Offer or arrange evidence-based medications for treating OUD</a:t>
            </a:r>
          </a:p>
        </p:txBody>
      </p:sp>
      <p:sp>
        <p:nvSpPr>
          <p:cNvPr id="30723" name="TextBox 7"/>
          <p:cNvSpPr txBox="1">
            <a:spLocks noChangeArrowheads="1"/>
          </p:cNvSpPr>
          <p:nvPr/>
        </p:nvSpPr>
        <p:spPr bwMode="auto">
          <a:xfrm rot="16200000">
            <a:off x="-390983" y="426068"/>
            <a:ext cx="14369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Dowell D et al. </a:t>
            </a:r>
            <a:r>
              <a:rPr kumimoji="0" lang="en-US" altLang="en-US" sz="1600" b="0" i="1"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MMWR  </a:t>
            </a:r>
            <a:r>
              <a:rPr kumimoji="0" lang="en-US" altLang="en-US" sz="1600" b="0"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2022 </a:t>
            </a:r>
          </a:p>
        </p:txBody>
      </p:sp>
      <p:pic>
        <p:nvPicPr>
          <p:cNvPr id="4" name="Picture 3">
            <a:extLst>
              <a:ext uri="{FF2B5EF4-FFF2-40B4-BE49-F238E27FC236}">
                <a16:creationId xmlns:a16="http://schemas.microsoft.com/office/drawing/2014/main" id="{3B9E2049-4A0D-E79C-3B71-6D64D872B8C7}"/>
              </a:ext>
            </a:extLst>
          </p:cNvPr>
          <p:cNvPicPr>
            <a:picLocks noChangeAspect="1"/>
          </p:cNvPicPr>
          <p:nvPr/>
        </p:nvPicPr>
        <p:blipFill rotWithShape="1">
          <a:blip r:embed="rId2"/>
          <a:srcRect l="8727" t="2595" r="6831" b="19976"/>
          <a:stretch/>
        </p:blipFill>
        <p:spPr>
          <a:xfrm rot="16200000">
            <a:off x="-111235" y="5976710"/>
            <a:ext cx="964642" cy="497552"/>
          </a:xfrm>
          <a:prstGeom prst="rect">
            <a:avLst/>
          </a:prstGeom>
          <a:ln w="12700">
            <a:solidFill>
              <a:schemeClr val="tx1"/>
            </a:solidFill>
          </a:ln>
        </p:spPr>
      </p:pic>
    </p:spTree>
    <p:extLst>
      <p:ext uri="{BB962C8B-B14F-4D97-AF65-F5344CB8AC3E}">
        <p14:creationId xmlns:p14="http://schemas.microsoft.com/office/powerpoint/2010/main" val="19087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0"/>
            <a:ext cx="12192000" cy="858838"/>
          </a:xfrm>
          <a:solidFill>
            <a:srgbClr val="214A5B"/>
          </a:solidFill>
          <a:ln w="38100">
            <a:miter lim="800000"/>
            <a:headEnd/>
            <a:tailEnd/>
          </a:ln>
        </p:spPr>
        <p:txBody>
          <a:bodyPr/>
          <a:lstStyle/>
          <a:p>
            <a:pPr>
              <a:defRPr/>
            </a:pPr>
            <a:r>
              <a:rPr lang="en-US" b="1" dirty="0">
                <a:solidFill>
                  <a:schemeClr val="bg1"/>
                </a:solidFill>
                <a:effectLst>
                  <a:outerShdw blurRad="38100" dist="38100" dir="2700000" algn="tl">
                    <a:srgbClr val="000000"/>
                  </a:outerShdw>
                </a:effectLst>
              </a:rPr>
              <a:t>Assessing Benefit – PEG scale</a:t>
            </a:r>
            <a:endParaRPr lang="en-US" dirty="0">
              <a:solidFill>
                <a:schemeClr val="bg1"/>
              </a:solidFill>
              <a:effectLst>
                <a:outerShdw blurRad="38100" dist="38100" dir="2700000" algn="tl">
                  <a:srgbClr val="000000"/>
                </a:outerShdw>
              </a:effectLst>
            </a:endParaRPr>
          </a:p>
        </p:txBody>
      </p:sp>
      <p:sp>
        <p:nvSpPr>
          <p:cNvPr id="32771" name="Text Box 4"/>
          <p:cNvSpPr txBox="1">
            <a:spLocks noChangeArrowheads="1"/>
          </p:cNvSpPr>
          <p:nvPr/>
        </p:nvSpPr>
        <p:spPr bwMode="auto">
          <a:xfrm>
            <a:off x="239487" y="6428355"/>
            <a:ext cx="3402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a:solidFill>
                  <a:srgbClr val="000000"/>
                </a:solidFill>
              </a:rPr>
              <a:t>Krebs EE, et al</a:t>
            </a:r>
            <a:r>
              <a:rPr lang="en-US" altLang="en-US" sz="1600" i="1" dirty="0">
                <a:solidFill>
                  <a:srgbClr val="000000"/>
                </a:solidFill>
              </a:rPr>
              <a:t>. J Gen Intern Med</a:t>
            </a:r>
            <a:r>
              <a:rPr lang="en-US" altLang="en-US" sz="1600" dirty="0">
                <a:solidFill>
                  <a:srgbClr val="000000"/>
                </a:solidFill>
              </a:rPr>
              <a:t>. 2009</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l="6224" t="14064" r="9373" b="25035"/>
          <a:stretch>
            <a:fillRect/>
          </a:stretch>
        </p:blipFill>
        <p:spPr bwMode="auto">
          <a:xfrm>
            <a:off x="1473962" y="1028493"/>
            <a:ext cx="9063410" cy="5230793"/>
          </a:xfrm>
          <a:prstGeom prst="rect">
            <a:avLst/>
          </a:prstGeom>
          <a:noFill/>
          <a:ln w="38100">
            <a:solidFill>
              <a:srgbClr val="004B7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E08AC63-2625-F12F-EDA3-211AC7F30053}"/>
              </a:ext>
            </a:extLst>
          </p:cNvPr>
          <p:cNvSpPr/>
          <p:nvPr/>
        </p:nvSpPr>
        <p:spPr>
          <a:xfrm>
            <a:off x="1235242" y="2478505"/>
            <a:ext cx="9482796" cy="19330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26EE5C-DBA1-ACF9-6657-36510EBD0D10}"/>
              </a:ext>
            </a:extLst>
          </p:cNvPr>
          <p:cNvSpPr/>
          <p:nvPr/>
        </p:nvSpPr>
        <p:spPr>
          <a:xfrm>
            <a:off x="1147010" y="4368063"/>
            <a:ext cx="9482796" cy="19330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93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3603518" y="930903"/>
            <a:ext cx="7447520" cy="954107"/>
          </a:xfrm>
          <a:prstGeom prst="rect">
            <a:avLst/>
          </a:prstGeom>
          <a:noFill/>
        </p:spPr>
        <p:txBody>
          <a:bodyPr wrap="square">
            <a:spAutoFit/>
          </a:bodyPr>
          <a:lstStyle/>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therapeutic adherence</a:t>
            </a:r>
          </a:p>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use or non-use of illicit drugs</a:t>
            </a:r>
          </a:p>
        </p:txBody>
      </p:sp>
      <p:sp>
        <p:nvSpPr>
          <p:cNvPr id="2" name="Title 1"/>
          <p:cNvSpPr>
            <a:spLocks noGrp="1"/>
          </p:cNvSpPr>
          <p:nvPr>
            <p:ph type="title"/>
          </p:nvPr>
        </p:nvSpPr>
        <p:spPr>
          <a:xfrm>
            <a:off x="0" y="0"/>
            <a:ext cx="12192000" cy="710860"/>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Urine Drug Testing</a:t>
            </a:r>
          </a:p>
        </p:txBody>
      </p:sp>
      <p:sp>
        <p:nvSpPr>
          <p:cNvPr id="3" name="Content Placeholder 2"/>
          <p:cNvSpPr>
            <a:spLocks noGrp="1"/>
          </p:cNvSpPr>
          <p:nvPr>
            <p:ph idx="1"/>
          </p:nvPr>
        </p:nvSpPr>
        <p:spPr>
          <a:xfrm>
            <a:off x="604838" y="2174424"/>
            <a:ext cx="11089330" cy="3972715"/>
          </a:xfrm>
        </p:spPr>
        <p:txBody>
          <a:bodyPr/>
          <a:lstStyle/>
          <a:p>
            <a:pPr>
              <a:spcBef>
                <a:spcPts val="800"/>
              </a:spcBef>
              <a:spcAft>
                <a:spcPts val="0"/>
              </a:spcAft>
            </a:pPr>
            <a:r>
              <a:rPr lang="en-US" sz="2200" dirty="0"/>
              <a:t>Discuss urine drug testing openly with patient</a:t>
            </a:r>
          </a:p>
          <a:p>
            <a:pPr>
              <a:spcBef>
                <a:spcPts val="800"/>
              </a:spcBef>
              <a:spcAft>
                <a:spcPts val="0"/>
              </a:spcAft>
            </a:pPr>
            <a:r>
              <a:rPr lang="en-US" sz="2200" dirty="0"/>
              <a:t>One medical data point to integrate with others</a:t>
            </a:r>
          </a:p>
          <a:p>
            <a:pPr>
              <a:spcBef>
                <a:spcPts val="800"/>
              </a:spcBef>
              <a:spcAft>
                <a:spcPts val="0"/>
              </a:spcAft>
            </a:pPr>
            <a:r>
              <a:rPr lang="en-US" sz="2200" dirty="0"/>
              <a:t>Urine drug </a:t>
            </a:r>
            <a:r>
              <a:rPr lang="en-US" sz="2200" b="1" dirty="0"/>
              <a:t>screens</a:t>
            </a:r>
            <a:r>
              <a:rPr lang="en-US" sz="2200" dirty="0"/>
              <a:t> usually immunoassays </a:t>
            </a:r>
            <a:r>
              <a:rPr lang="en-US" sz="2000" dirty="0"/>
              <a:t>(Risk of false negatives and false positives)</a:t>
            </a:r>
          </a:p>
          <a:p>
            <a:pPr lvl="1">
              <a:spcBef>
                <a:spcPts val="800"/>
              </a:spcBef>
              <a:spcAft>
                <a:spcPts val="0"/>
              </a:spcAft>
            </a:pPr>
            <a:r>
              <a:rPr lang="en-US" sz="2000" dirty="0"/>
              <a:t>Opiate = morphine and/or codeine and/or semisynthetic opioid but never a synthetic opioids (e.g., methadone, fentanyl)</a:t>
            </a:r>
          </a:p>
          <a:p>
            <a:pPr>
              <a:spcBef>
                <a:spcPts val="800"/>
              </a:spcBef>
              <a:spcAft>
                <a:spcPts val="0"/>
              </a:spcAft>
            </a:pPr>
            <a:r>
              <a:rPr lang="en-US" sz="2200" dirty="0"/>
              <a:t>Unexpected findings confirm with Gas Chromatography (GC) or Liquid Chromatography  (LC) and Mass Spectroscopy (MS) </a:t>
            </a:r>
            <a:r>
              <a:rPr lang="en-US" sz="2000" dirty="0"/>
              <a:t>(know expected metabolites)</a:t>
            </a:r>
          </a:p>
          <a:p>
            <a:pPr lvl="1">
              <a:spcBef>
                <a:spcPts val="800"/>
              </a:spcBef>
              <a:spcAft>
                <a:spcPts val="0"/>
              </a:spcAft>
            </a:pPr>
            <a:r>
              <a:rPr lang="en-US" sz="2000" dirty="0"/>
              <a:t>e.g., hydrocodone→ hydromorphone;  oxycodone→ oxymorphone</a:t>
            </a:r>
          </a:p>
          <a:p>
            <a:pPr>
              <a:spcBef>
                <a:spcPts val="800"/>
              </a:spcBef>
              <a:spcAft>
                <a:spcPts val="0"/>
              </a:spcAft>
            </a:pPr>
            <a:r>
              <a:rPr lang="en-US" sz="2200" b="1" dirty="0"/>
              <a:t>Identify a toxicologist for questions regarding unexpected results</a:t>
            </a:r>
          </a:p>
        </p:txBody>
      </p:sp>
      <p:sp>
        <p:nvSpPr>
          <p:cNvPr id="4" name="Freeform 3"/>
          <p:cNvSpPr/>
          <p:nvPr/>
        </p:nvSpPr>
        <p:spPr>
          <a:xfrm>
            <a:off x="741922" y="770654"/>
            <a:ext cx="2707158"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algn="r"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information that can provide: </a:t>
            </a:r>
          </a:p>
        </p:txBody>
      </p:sp>
      <p:sp>
        <p:nvSpPr>
          <p:cNvPr id="6" name="Text Box 4"/>
          <p:cNvSpPr txBox="1">
            <a:spLocks noChangeArrowheads="1"/>
          </p:cNvSpPr>
          <p:nvPr/>
        </p:nvSpPr>
        <p:spPr bwMode="auto">
          <a:xfrm>
            <a:off x="593767" y="6293922"/>
            <a:ext cx="11100402" cy="49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marL="342900" indent="-342900" eaLnBrk="0" hangingPunct="0">
              <a:defRPr>
                <a:solidFill>
                  <a:schemeClr val="tx1"/>
                </a:solidFill>
                <a:latin typeface="Calibri" pitchFamily="34" charset="0"/>
                <a:cs typeface="Arial" charset="0"/>
              </a:defRPr>
            </a:lvl1pPr>
            <a:lvl2pPr marL="119063" indent="-4763"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nSpc>
                <a:spcPct val="90000"/>
              </a:lnSpc>
            </a:pPr>
            <a:r>
              <a:rPr lang="en-US" sz="1600" dirty="0">
                <a:solidFill>
                  <a:prstClr val="black"/>
                </a:solidFill>
                <a:ea typeface="ＭＳ Ｐゴシック" pitchFamily="34" charset="-128"/>
                <a:cs typeface="Calibri" panose="020F0502020204030204" pitchFamily="34" charset="0"/>
              </a:rPr>
              <a:t>Argoff CE, Alford DP, Fudin J et al. </a:t>
            </a:r>
            <a:r>
              <a:rPr lang="en-US" sz="1600" i="1" dirty="0">
                <a:solidFill>
                  <a:prstClr val="black"/>
                </a:solidFill>
                <a:ea typeface="ＭＳ Ｐゴシック" pitchFamily="34" charset="-128"/>
                <a:cs typeface="Calibri" panose="020F0502020204030204" pitchFamily="34" charset="0"/>
              </a:rPr>
              <a:t>Pain Med. </a:t>
            </a:r>
            <a:r>
              <a:rPr lang="en-US" sz="1600" dirty="0">
                <a:solidFill>
                  <a:prstClr val="black"/>
                </a:solidFill>
                <a:ea typeface="ＭＳ Ｐゴシック" pitchFamily="34" charset="-128"/>
                <a:cs typeface="Calibri" panose="020F0502020204030204" pitchFamily="34" charset="0"/>
              </a:rPr>
              <a:t>2018, </a:t>
            </a:r>
            <a:r>
              <a:rPr lang="en-US" sz="1600" dirty="0" err="1">
                <a:solidFill>
                  <a:prstClr val="black"/>
                </a:solidFill>
                <a:ea typeface="ＭＳ Ｐゴシック" pitchFamily="34" charset="-128"/>
                <a:cs typeface="Calibri" panose="020F0502020204030204" pitchFamily="34" charset="0"/>
              </a:rPr>
              <a:t>Nagpal</a:t>
            </a:r>
            <a:r>
              <a:rPr lang="en-US" sz="1600" dirty="0">
                <a:solidFill>
                  <a:prstClr val="black"/>
                </a:solidFill>
                <a:ea typeface="ＭＳ Ｐゴシック" pitchFamily="34" charset="-128"/>
                <a:cs typeface="Calibri" panose="020F0502020204030204" pitchFamily="34" charset="0"/>
              </a:rPr>
              <a:t> G et al. </a:t>
            </a:r>
            <a:r>
              <a:rPr lang="en-US" sz="1600" i="1" dirty="0">
                <a:solidFill>
                  <a:prstClr val="black"/>
                </a:solidFill>
                <a:ea typeface="ＭＳ Ｐゴシック" pitchFamily="34" charset="-128"/>
                <a:cs typeface="Calibri" panose="020F0502020204030204" pitchFamily="34" charset="0"/>
              </a:rPr>
              <a:t>JAMA.</a:t>
            </a:r>
            <a:r>
              <a:rPr lang="en-US" sz="1600" dirty="0">
                <a:solidFill>
                  <a:prstClr val="black"/>
                </a:solidFill>
                <a:ea typeface="ＭＳ Ｐゴシック" pitchFamily="34" charset="-128"/>
                <a:cs typeface="Calibri" panose="020F0502020204030204" pitchFamily="34" charset="0"/>
              </a:rPr>
              <a:t> 2017, Christo PJ, et al. </a:t>
            </a:r>
            <a:r>
              <a:rPr lang="en-US" sz="1600" i="1" dirty="0">
                <a:solidFill>
                  <a:prstClr val="black"/>
                </a:solidFill>
                <a:ea typeface="ＭＳ Ｐゴシック" pitchFamily="34" charset="-128"/>
                <a:cs typeface="Calibri" panose="020F0502020204030204" pitchFamily="34" charset="0"/>
              </a:rPr>
              <a:t>Pain Physician. </a:t>
            </a:r>
            <a:r>
              <a:rPr lang="en-US" sz="1600" dirty="0">
                <a:solidFill>
                  <a:prstClr val="black"/>
                </a:solidFill>
                <a:ea typeface="ＭＳ Ｐゴシック" pitchFamily="34" charset="-128"/>
                <a:cs typeface="Calibri" panose="020F0502020204030204" pitchFamily="34" charset="0"/>
              </a:rPr>
              <a:t>2011</a:t>
            </a:r>
          </a:p>
        </p:txBody>
      </p:sp>
      <p:grpSp>
        <p:nvGrpSpPr>
          <p:cNvPr id="5" name="Group 4"/>
          <p:cNvGrpSpPr/>
          <p:nvPr/>
        </p:nvGrpSpPr>
        <p:grpSpPr>
          <a:xfrm>
            <a:off x="10221610" y="882064"/>
            <a:ext cx="1359924" cy="1519406"/>
            <a:chOff x="9604160" y="3032338"/>
            <a:chExt cx="1503364" cy="1519406"/>
          </a:xfrm>
        </p:grpSpPr>
        <p:pic>
          <p:nvPicPr>
            <p:cNvPr id="9" name="Picture 2" descr="Image result for urine drug test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160" y="3032338"/>
              <a:ext cx="1503364" cy="15033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672012" y="3048380"/>
              <a:ext cx="1435511" cy="1503364"/>
            </a:xfrm>
            <a:prstGeom prst="rect">
              <a:avLst/>
            </a:prstGeom>
            <a:solidFill>
              <a:srgbClr val="FFFFFF">
                <a:alpha val="67843"/>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grpSp>
    </p:spTree>
    <p:extLst>
      <p:ext uri="{BB962C8B-B14F-4D97-AF65-F5344CB8AC3E}">
        <p14:creationId xmlns:p14="http://schemas.microsoft.com/office/powerpoint/2010/main" val="3135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0210B5-24A7-F456-A220-F68C41D11AD3}"/>
              </a:ext>
            </a:extLst>
          </p:cNvPr>
          <p:cNvSpPr/>
          <p:nvPr/>
        </p:nvSpPr>
        <p:spPr>
          <a:xfrm>
            <a:off x="756229" y="2778801"/>
            <a:ext cx="3315604" cy="1723549"/>
          </a:xfrm>
          <a:prstGeom prst="rect">
            <a:avLst/>
          </a:prstGeom>
        </p:spPr>
        <p:txBody>
          <a:bodyPr wrap="square">
            <a:spAutoFit/>
          </a:bodyPr>
          <a:lstStyle/>
          <a:p>
            <a:pPr marL="228600" lvl="1" indent="-228600" defTabSz="977900">
              <a:spcBef>
                <a:spcPts val="1200"/>
              </a:spcBef>
              <a:buClr>
                <a:srgbClr val="E31837"/>
              </a:buClr>
              <a:buFont typeface="Arial" panose="020B0604020202020204" pitchFamily="34" charset="0"/>
              <a:buChar char="•"/>
            </a:pPr>
            <a:r>
              <a:rPr lang="en-US" sz="2400" dirty="0">
                <a:solidFill>
                  <a:srgbClr val="231F20"/>
                </a:solidFill>
                <a:latin typeface="Calibri" panose="020F0502020204030204" pitchFamily="34" charset="0"/>
                <a:cs typeface="Calibri" panose="020F0502020204030204" pitchFamily="34" charset="0"/>
              </a:rPr>
              <a:t>Information on medication adherence</a:t>
            </a:r>
          </a:p>
          <a:p>
            <a:pPr marL="228600" lvl="1" indent="-228600" defTabSz="977900">
              <a:spcBef>
                <a:spcPts val="1200"/>
              </a:spcBef>
              <a:buClr>
                <a:srgbClr val="E31837"/>
              </a:buClr>
              <a:buFont typeface="Arial" panose="020B0604020202020204" pitchFamily="34" charset="0"/>
              <a:buChar char="•"/>
            </a:pPr>
            <a:r>
              <a:rPr lang="en-US" sz="2400" dirty="0">
                <a:solidFill>
                  <a:srgbClr val="231F20"/>
                </a:solidFill>
                <a:latin typeface="Calibri" panose="020F0502020204030204" pitchFamily="34" charset="0"/>
                <a:cs typeface="Calibri" panose="020F0502020204030204" pitchFamily="34" charset="0"/>
              </a:rPr>
              <a:t>Information concerning for diversion</a:t>
            </a:r>
          </a:p>
        </p:txBody>
      </p:sp>
      <p:sp>
        <p:nvSpPr>
          <p:cNvPr id="19" name="Content Placeholder 5">
            <a:extLst>
              <a:ext uri="{FF2B5EF4-FFF2-40B4-BE49-F238E27FC236}">
                <a16:creationId xmlns:a16="http://schemas.microsoft.com/office/drawing/2014/main" id="{AAEFCE3A-D860-E644-AD13-75AA621FA609}"/>
              </a:ext>
            </a:extLst>
          </p:cNvPr>
          <p:cNvSpPr txBox="1">
            <a:spLocks/>
          </p:cNvSpPr>
          <p:nvPr/>
        </p:nvSpPr>
        <p:spPr bwMode="auto">
          <a:xfrm>
            <a:off x="743779" y="5081256"/>
            <a:ext cx="4982467" cy="731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0"/>
              </a:spcBef>
              <a:spcAft>
                <a:spcPts val="400"/>
              </a:spcAft>
              <a:buClr>
                <a:srgbClr val="E51837"/>
              </a:buClr>
              <a:buSzPct val="100000"/>
              <a:buFont typeface="Arial" panose="020B0604020202020204" pitchFamily="34" charset="0"/>
              <a:buChar char="•"/>
              <a:defRPr sz="2800" kern="1200">
                <a:solidFill>
                  <a:schemeClr val="tx1"/>
                </a:solidFill>
                <a:latin typeface="Calibri" pitchFamily="34" charset="0"/>
                <a:ea typeface="+mn-ea"/>
                <a:cs typeface="+mn-cs"/>
              </a:defRPr>
            </a:lvl1pPr>
            <a:lvl2pPr marL="742950" indent="-285750" algn="l" rtl="0" eaLnBrk="0" fontAlgn="base" hangingPunct="0">
              <a:lnSpc>
                <a:spcPct val="90000"/>
              </a:lnSpc>
              <a:spcBef>
                <a:spcPct val="0"/>
              </a:spcBef>
              <a:spcAft>
                <a:spcPts val="400"/>
              </a:spcAft>
              <a:buClr>
                <a:srgbClr val="7D9C91"/>
              </a:buClr>
              <a:buFont typeface="Arial" charset="0"/>
              <a:buChar char="–"/>
              <a:defRPr sz="24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0"/>
              </a:spcBef>
              <a:spcAft>
                <a:spcPts val="400"/>
              </a:spcAft>
              <a:buClr>
                <a:srgbClr val="7D9C91"/>
              </a:buClr>
              <a:buFont typeface="Arial" charset="0"/>
              <a:buChar char="•"/>
              <a:defRPr sz="20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a:cs typeface="Calibri" panose="020F0502020204030204" pitchFamily="34" charset="0"/>
              </a:rPr>
              <a:t>28-day (rather than 30-day) prevents running out on weekends and medication hoarding</a:t>
            </a:r>
          </a:p>
        </p:txBody>
      </p:sp>
      <p:sp>
        <p:nvSpPr>
          <p:cNvPr id="2" name="Title 1">
            <a:extLst>
              <a:ext uri="{FF2B5EF4-FFF2-40B4-BE49-F238E27FC236}">
                <a16:creationId xmlns:a16="http://schemas.microsoft.com/office/drawing/2014/main" id="{BA80B1C2-F1D1-BD6B-3899-72FE8C2656BC}"/>
              </a:ext>
            </a:extLst>
          </p:cNvPr>
          <p:cNvSpPr>
            <a:spLocks noGrp="1"/>
          </p:cNvSpPr>
          <p:nvPr>
            <p:ph type="title"/>
          </p:nvPr>
        </p:nvSpPr>
        <p:spPr>
          <a:xfrm>
            <a:off x="0" y="-14205"/>
            <a:ext cx="12191999" cy="996225"/>
          </a:xfrm>
          <a:solidFill>
            <a:srgbClr val="214A5B"/>
          </a:solidFill>
        </p:spPr>
        <p:txBody>
          <a:bodyPr/>
          <a:lstStyle/>
          <a:p>
            <a:r>
              <a:rPr lang="fr-FR" sz="3400" dirty="0">
                <a:solidFill>
                  <a:schemeClr val="bg1"/>
                </a:solidFill>
              </a:rPr>
              <a:t>Monitoring: Medication Count </a:t>
            </a:r>
            <a:r>
              <a:rPr lang="fr-FR" sz="3200" dirty="0">
                <a:solidFill>
                  <a:schemeClr val="bg1"/>
                </a:solidFill>
              </a:rPr>
              <a:t>and Prescription Drug Monitoring Program (PDMP)</a:t>
            </a:r>
            <a:endParaRPr lang="en-US" sz="3400" dirty="0">
              <a:solidFill>
                <a:schemeClr val="bg1"/>
              </a:solidFill>
            </a:endParaRPr>
          </a:p>
        </p:txBody>
      </p:sp>
      <p:grpSp>
        <p:nvGrpSpPr>
          <p:cNvPr id="7" name="Group 6">
            <a:extLst>
              <a:ext uri="{FF2B5EF4-FFF2-40B4-BE49-F238E27FC236}">
                <a16:creationId xmlns:a16="http://schemas.microsoft.com/office/drawing/2014/main" id="{B3F2C38A-609F-3768-AD55-BB0D83DF5FF0}"/>
              </a:ext>
            </a:extLst>
          </p:cNvPr>
          <p:cNvGrpSpPr/>
          <p:nvPr/>
        </p:nvGrpSpPr>
        <p:grpSpPr>
          <a:xfrm>
            <a:off x="6373091" y="1176370"/>
            <a:ext cx="4409206" cy="1785295"/>
            <a:chOff x="6373091" y="1176370"/>
            <a:chExt cx="4409206" cy="1785295"/>
          </a:xfrm>
        </p:grpSpPr>
        <p:sp>
          <p:nvSpPr>
            <p:cNvPr id="10" name="Freeform 5">
              <a:extLst>
                <a:ext uri="{FF2B5EF4-FFF2-40B4-BE49-F238E27FC236}">
                  <a16:creationId xmlns:a16="http://schemas.microsoft.com/office/drawing/2014/main" id="{AD69DD46-E914-1831-1BFE-73AA19BBD020}"/>
                </a:ext>
              </a:extLst>
            </p:cNvPr>
            <p:cNvSpPr/>
            <p:nvPr/>
          </p:nvSpPr>
          <p:spPr>
            <a:xfrm rot="10800000">
              <a:off x="6373091" y="1176370"/>
              <a:ext cx="4409206" cy="1785295"/>
            </a:xfrm>
            <a:custGeom>
              <a:avLst/>
              <a:gdLst>
                <a:gd name="connsiteX0" fmla="*/ 0 w 3120768"/>
                <a:gd name="connsiteY0" fmla="*/ 164199 h 656795"/>
                <a:gd name="connsiteX1" fmla="*/ 2792371 w 3120768"/>
                <a:gd name="connsiteY1" fmla="*/ 164199 h 656795"/>
                <a:gd name="connsiteX2" fmla="*/ 2792371 w 3120768"/>
                <a:gd name="connsiteY2" fmla="*/ 0 h 656795"/>
                <a:gd name="connsiteX3" fmla="*/ 3120768 w 3120768"/>
                <a:gd name="connsiteY3" fmla="*/ 328398 h 656795"/>
                <a:gd name="connsiteX4" fmla="*/ 2792371 w 3120768"/>
                <a:gd name="connsiteY4" fmla="*/ 656795 h 656795"/>
                <a:gd name="connsiteX5" fmla="*/ 2792371 w 3120768"/>
                <a:gd name="connsiteY5" fmla="*/ 492596 h 656795"/>
                <a:gd name="connsiteX6" fmla="*/ 0 w 3120768"/>
                <a:gd name="connsiteY6" fmla="*/ 492596 h 656795"/>
                <a:gd name="connsiteX7" fmla="*/ 0 w 3120768"/>
                <a:gd name="connsiteY7" fmla="*/ 164199 h 6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768" h="656795">
                  <a:moveTo>
                    <a:pt x="0" y="164199"/>
                  </a:moveTo>
                  <a:lnTo>
                    <a:pt x="2792371" y="164199"/>
                  </a:lnTo>
                  <a:lnTo>
                    <a:pt x="2792371" y="0"/>
                  </a:lnTo>
                  <a:lnTo>
                    <a:pt x="3120768" y="328398"/>
                  </a:lnTo>
                  <a:lnTo>
                    <a:pt x="2792371" y="656795"/>
                  </a:lnTo>
                  <a:lnTo>
                    <a:pt x="2792371" y="492596"/>
                  </a:lnTo>
                  <a:lnTo>
                    <a:pt x="0" y="492596"/>
                  </a:lnTo>
                  <a:lnTo>
                    <a:pt x="0" y="164199"/>
                  </a:lnTo>
                  <a:close/>
                </a:path>
              </a:pathLst>
            </a:custGeom>
            <a:solidFill>
              <a:srgbClr val="006666"/>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202299" rIns="418199" bIns="268465" numCol="1" spcCol="1270" anchor="ctr" anchorCtr="0">
              <a:noAutofit/>
            </a:bodyPr>
            <a:lstStyle/>
            <a:p>
              <a:pPr lvl="0" defTabSz="444500">
                <a:lnSpc>
                  <a:spcPct val="90000"/>
                </a:lnSpc>
                <a:spcBef>
                  <a:spcPct val="0"/>
                </a:spcBef>
                <a:spcAft>
                  <a:spcPct val="35000"/>
                </a:spcAft>
              </a:pPr>
              <a:endParaRPr lang="en-US" sz="2400" b="1" kern="1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9" name="Rectangle 8">
              <a:extLst>
                <a:ext uri="{FF2B5EF4-FFF2-40B4-BE49-F238E27FC236}">
                  <a16:creationId xmlns:a16="http://schemas.microsoft.com/office/drawing/2014/main" id="{703E8067-603F-ACDA-96C7-F0A3CA5BFB43}"/>
                </a:ext>
              </a:extLst>
            </p:cNvPr>
            <p:cNvSpPr/>
            <p:nvPr/>
          </p:nvSpPr>
          <p:spPr>
            <a:xfrm>
              <a:off x="7143121" y="1828252"/>
              <a:ext cx="3303930" cy="480131"/>
            </a:xfrm>
            <a:prstGeom prst="rect">
              <a:avLst/>
            </a:prstGeom>
          </p:spPr>
          <p:txBody>
            <a:bodyPr wrap="square">
              <a:spAutoFit/>
            </a:bodyPr>
            <a:lstStyle/>
            <a:p>
              <a:pPr lvl="0" algn="ctr" defTabSz="444500">
                <a:lnSpc>
                  <a:spcPct val="90000"/>
                </a:lnSpc>
                <a:spcBef>
                  <a:spcPct val="0"/>
                </a:spcBef>
                <a:spcAft>
                  <a:spcPct val="35000"/>
                </a:spcAft>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PDMP</a:t>
              </a:r>
            </a:p>
          </p:txBody>
        </p:sp>
      </p:grpSp>
      <p:grpSp>
        <p:nvGrpSpPr>
          <p:cNvPr id="12" name="Group 11">
            <a:extLst>
              <a:ext uri="{FF2B5EF4-FFF2-40B4-BE49-F238E27FC236}">
                <a16:creationId xmlns:a16="http://schemas.microsoft.com/office/drawing/2014/main" id="{F377F218-555B-ECD9-4E26-E7F53BFB1415}"/>
              </a:ext>
            </a:extLst>
          </p:cNvPr>
          <p:cNvGrpSpPr/>
          <p:nvPr/>
        </p:nvGrpSpPr>
        <p:grpSpPr>
          <a:xfrm>
            <a:off x="790993" y="1176372"/>
            <a:ext cx="4307480" cy="1785295"/>
            <a:chOff x="790993" y="1176372"/>
            <a:chExt cx="4307480" cy="1785295"/>
          </a:xfrm>
        </p:grpSpPr>
        <p:sp>
          <p:nvSpPr>
            <p:cNvPr id="16" name="Freeform 11">
              <a:extLst>
                <a:ext uri="{FF2B5EF4-FFF2-40B4-BE49-F238E27FC236}">
                  <a16:creationId xmlns:a16="http://schemas.microsoft.com/office/drawing/2014/main" id="{6DC3B1EF-0525-CF35-3EC3-0B7109045E6B}"/>
                </a:ext>
              </a:extLst>
            </p:cNvPr>
            <p:cNvSpPr/>
            <p:nvPr/>
          </p:nvSpPr>
          <p:spPr>
            <a:xfrm>
              <a:off x="790993" y="1176372"/>
              <a:ext cx="4307480" cy="1785295"/>
            </a:xfrm>
            <a:custGeom>
              <a:avLst/>
              <a:gdLst>
                <a:gd name="connsiteX0" fmla="*/ 0 w 3120768"/>
                <a:gd name="connsiteY0" fmla="*/ 164199 h 656795"/>
                <a:gd name="connsiteX1" fmla="*/ 2792371 w 3120768"/>
                <a:gd name="connsiteY1" fmla="*/ 164199 h 656795"/>
                <a:gd name="connsiteX2" fmla="*/ 2792371 w 3120768"/>
                <a:gd name="connsiteY2" fmla="*/ 0 h 656795"/>
                <a:gd name="connsiteX3" fmla="*/ 3120768 w 3120768"/>
                <a:gd name="connsiteY3" fmla="*/ 328398 h 656795"/>
                <a:gd name="connsiteX4" fmla="*/ 2792371 w 3120768"/>
                <a:gd name="connsiteY4" fmla="*/ 656795 h 656795"/>
                <a:gd name="connsiteX5" fmla="*/ 2792371 w 3120768"/>
                <a:gd name="connsiteY5" fmla="*/ 492596 h 656795"/>
                <a:gd name="connsiteX6" fmla="*/ 0 w 3120768"/>
                <a:gd name="connsiteY6" fmla="*/ 492596 h 656795"/>
                <a:gd name="connsiteX7" fmla="*/ 0 w 3120768"/>
                <a:gd name="connsiteY7" fmla="*/ 164199 h 6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768" h="656795">
                  <a:moveTo>
                    <a:pt x="0" y="164199"/>
                  </a:moveTo>
                  <a:lnTo>
                    <a:pt x="2792371" y="164199"/>
                  </a:lnTo>
                  <a:lnTo>
                    <a:pt x="2792371" y="0"/>
                  </a:lnTo>
                  <a:lnTo>
                    <a:pt x="3120768" y="328398"/>
                  </a:lnTo>
                  <a:lnTo>
                    <a:pt x="2792371" y="656795"/>
                  </a:lnTo>
                  <a:lnTo>
                    <a:pt x="2792371" y="492596"/>
                  </a:lnTo>
                  <a:lnTo>
                    <a:pt x="0" y="492596"/>
                  </a:lnTo>
                  <a:lnTo>
                    <a:pt x="0" y="164199"/>
                  </a:lnTo>
                  <a:close/>
                </a:path>
              </a:pathLst>
            </a:custGeom>
            <a:solidFill>
              <a:srgbClr val="006666"/>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202299" rIns="418199" bIns="268465" numCol="1" spcCol="1270" anchor="ctr" anchorCtr="0">
              <a:noAutofit/>
            </a:bodyPr>
            <a:lstStyle/>
            <a:p>
              <a:pPr lvl="0" defTabSz="444500">
                <a:lnSpc>
                  <a:spcPct val="90000"/>
                </a:lnSpc>
                <a:spcBef>
                  <a:spcPct val="0"/>
                </a:spcBef>
                <a:spcAft>
                  <a:spcPct val="35000"/>
                </a:spcAft>
              </a:pPr>
              <a:endParaRPr lang="en-US" sz="2400" b="1" kern="1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4" name="Rectangle 13">
              <a:extLst>
                <a:ext uri="{FF2B5EF4-FFF2-40B4-BE49-F238E27FC236}">
                  <a16:creationId xmlns:a16="http://schemas.microsoft.com/office/drawing/2014/main" id="{36F5FBCD-3213-C015-FAD2-3D2FCB2B1F5C}"/>
                </a:ext>
              </a:extLst>
            </p:cNvPr>
            <p:cNvSpPr/>
            <p:nvPr/>
          </p:nvSpPr>
          <p:spPr>
            <a:xfrm>
              <a:off x="1538530" y="1654995"/>
              <a:ext cx="2409139" cy="828047"/>
            </a:xfrm>
            <a:prstGeom prst="rect">
              <a:avLst/>
            </a:prstGeom>
          </p:spPr>
          <p:txBody>
            <a:bodyPr wrap="square">
              <a:spAutoFit/>
            </a:bodyPr>
            <a:lstStyle/>
            <a:p>
              <a:pPr lvl="0" algn="ctr" defTabSz="444500">
                <a:lnSpc>
                  <a:spcPct val="85000"/>
                </a:lnSpc>
                <a:spcBef>
                  <a:spcPct val="0"/>
                </a:spcBef>
              </a:pPr>
              <a:r>
                <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Medication Count</a:t>
              </a:r>
            </a:p>
          </p:txBody>
        </p:sp>
      </p:grpSp>
      <p:sp>
        <p:nvSpPr>
          <p:cNvPr id="3" name="Content Placeholder 2">
            <a:extLst>
              <a:ext uri="{FF2B5EF4-FFF2-40B4-BE49-F238E27FC236}">
                <a16:creationId xmlns:a16="http://schemas.microsoft.com/office/drawing/2014/main" id="{30270EC9-1D69-5ABA-BD28-F52F7F08BE11}"/>
              </a:ext>
            </a:extLst>
          </p:cNvPr>
          <p:cNvSpPr txBox="1">
            <a:spLocks/>
          </p:cNvSpPr>
          <p:nvPr/>
        </p:nvSpPr>
        <p:spPr bwMode="auto">
          <a:xfrm>
            <a:off x="7143121" y="4270879"/>
            <a:ext cx="4045793" cy="18970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0"/>
              </a:spcBef>
              <a:spcAft>
                <a:spcPts val="400"/>
              </a:spcAft>
              <a:buClr>
                <a:srgbClr val="E51837"/>
              </a:buClr>
              <a:buSzPct val="100000"/>
              <a:buFont typeface="Arial" panose="020B0604020202020204" pitchFamily="34" charset="0"/>
              <a:buChar char="•"/>
              <a:defRPr sz="2800" kern="1200">
                <a:solidFill>
                  <a:schemeClr val="tx1"/>
                </a:solidFill>
                <a:latin typeface="Calibri" pitchFamily="34" charset="0"/>
                <a:ea typeface="+mn-ea"/>
                <a:cs typeface="+mn-cs"/>
              </a:defRPr>
            </a:lvl1pPr>
            <a:lvl2pPr marL="742950" indent="-285750" algn="l" rtl="0" eaLnBrk="0" fontAlgn="base" hangingPunct="0">
              <a:lnSpc>
                <a:spcPct val="90000"/>
              </a:lnSpc>
              <a:spcBef>
                <a:spcPct val="0"/>
              </a:spcBef>
              <a:spcAft>
                <a:spcPts val="400"/>
              </a:spcAft>
              <a:buClr>
                <a:schemeClr val="bg1">
                  <a:lumMod val="50000"/>
                </a:schemeClr>
              </a:buClr>
              <a:buFont typeface="Arial" charset="0"/>
              <a:buChar char="–"/>
              <a:defRPr sz="24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0"/>
              </a:spcBef>
              <a:spcAft>
                <a:spcPts val="400"/>
              </a:spcAft>
              <a:buClr>
                <a:schemeClr val="bg1">
                  <a:lumMod val="50000"/>
                </a:schemeClr>
              </a:buClr>
              <a:buFont typeface="Arial" charset="0"/>
              <a:buChar char="•"/>
              <a:defRPr sz="20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2000" i="1" dirty="0">
                <a:cs typeface="Calibri" panose="020F0502020204030204" pitchFamily="34" charset="0"/>
              </a:rPr>
              <a:t>Some states allow delegating               access to allied health professionals and have interstate data sharing</a:t>
            </a:r>
          </a:p>
          <a:p>
            <a:pPr marL="0" indent="0">
              <a:spcBef>
                <a:spcPts val="600"/>
              </a:spcBef>
              <a:spcAft>
                <a:spcPts val="0"/>
              </a:spcAft>
              <a:buNone/>
            </a:pPr>
            <a:r>
              <a:rPr lang="en-US" sz="2000" i="1" dirty="0">
                <a:cs typeface="Calibri" panose="020F0502020204030204" pitchFamily="34" charset="0"/>
              </a:rPr>
              <a:t>Insufficient evidence that implementation either increases or decreases nonfatal or fatal overdoses</a:t>
            </a:r>
          </a:p>
        </p:txBody>
      </p:sp>
      <p:sp>
        <p:nvSpPr>
          <p:cNvPr id="17" name="Rectangle 16">
            <a:extLst>
              <a:ext uri="{FF2B5EF4-FFF2-40B4-BE49-F238E27FC236}">
                <a16:creationId xmlns:a16="http://schemas.microsoft.com/office/drawing/2014/main" id="{874F62D1-BD80-51C5-225E-56DCC5989444}"/>
              </a:ext>
            </a:extLst>
          </p:cNvPr>
          <p:cNvSpPr/>
          <p:nvPr/>
        </p:nvSpPr>
        <p:spPr>
          <a:xfrm>
            <a:off x="6923947" y="2612428"/>
            <a:ext cx="3695562" cy="1646605"/>
          </a:xfrm>
          <a:prstGeom prst="rect">
            <a:avLst/>
          </a:prstGeom>
          <a:noFill/>
        </p:spPr>
        <p:txBody>
          <a:bodyPr wrap="square">
            <a:spAutoFit/>
          </a:bodyPr>
          <a:lstStyle/>
          <a:p>
            <a:pPr marL="228600" lvl="1" indent="-228600" defTabSz="977900">
              <a:spcBef>
                <a:spcPts val="600"/>
              </a:spcBef>
              <a:buClr>
                <a:srgbClr val="E31837"/>
              </a:buClr>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Information on harmful polypharmacy</a:t>
            </a:r>
          </a:p>
          <a:p>
            <a:pPr marL="228600" lvl="1" indent="-228600" defTabSz="977900">
              <a:spcBef>
                <a:spcPts val="600"/>
              </a:spcBef>
              <a:buClr>
                <a:srgbClr val="E31837"/>
              </a:buClr>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Information on multiple provider use</a:t>
            </a:r>
          </a:p>
        </p:txBody>
      </p:sp>
      <p:pic>
        <p:nvPicPr>
          <p:cNvPr id="21" name="Picture 2">
            <a:extLst>
              <a:ext uri="{FF2B5EF4-FFF2-40B4-BE49-F238E27FC236}">
                <a16:creationId xmlns:a16="http://schemas.microsoft.com/office/drawing/2014/main" id="{2FD7A7EE-0499-CFA8-0A4C-0DA44302BD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71833" y="3024137"/>
            <a:ext cx="1522057" cy="1308622"/>
          </a:xfrm>
          <a:prstGeom prst="rect">
            <a:avLst/>
          </a:prstGeom>
          <a:noFill/>
          <a:ln w="9525">
            <a:noFill/>
          </a:ln>
          <a:effectLst>
            <a:softEdge rad="317500"/>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97256AA2-268B-7A1B-DE8A-4CE18DCB27BB}"/>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0474716" y="3120240"/>
            <a:ext cx="1428396" cy="797521"/>
          </a:xfrm>
          <a:prstGeom prst="rect">
            <a:avLst/>
          </a:prstGeom>
          <a:ln w="28575">
            <a:noFill/>
          </a:ln>
          <a:effectLst>
            <a:outerShdw blurRad="44450" dist="27940" dir="5400000" algn="ctr">
              <a:srgbClr val="000000">
                <a:alpha val="32000"/>
              </a:srgbClr>
            </a:outerShdw>
            <a:softEdge rad="228600"/>
          </a:effectLst>
          <a:scene3d>
            <a:camera prst="orthographicFront">
              <a:rot lat="0" lon="0" rev="0"/>
            </a:camera>
            <a:lightRig rig="balanced" dir="t">
              <a:rot lat="0" lon="0" rev="8700000"/>
            </a:lightRig>
          </a:scene3d>
          <a:sp3d/>
        </p:spPr>
      </p:pic>
      <p:sp>
        <p:nvSpPr>
          <p:cNvPr id="24" name="Rectangle 2">
            <a:extLst>
              <a:ext uri="{FF2B5EF4-FFF2-40B4-BE49-F238E27FC236}">
                <a16:creationId xmlns:a16="http://schemas.microsoft.com/office/drawing/2014/main" id="{D80DB45A-CCA3-2B05-6A54-402875F63EAD}"/>
              </a:ext>
            </a:extLst>
          </p:cNvPr>
          <p:cNvSpPr>
            <a:spLocks noChangeArrowheads="1"/>
          </p:cNvSpPr>
          <p:nvPr/>
        </p:nvSpPr>
        <p:spPr bwMode="auto">
          <a:xfrm>
            <a:off x="7143121" y="6110986"/>
            <a:ext cx="4279105" cy="276999"/>
          </a:xfrm>
          <a:prstGeom prst="rect">
            <a:avLst/>
          </a:prstGeom>
          <a:noFill/>
          <a:ln w="9525">
            <a:noFill/>
            <a:miter lim="800000"/>
            <a:headEnd/>
            <a:tailEnd/>
          </a:ln>
        </p:spPr>
        <p:txBody>
          <a:bodyPr wrap="square">
            <a:spAutoFit/>
          </a:bodyPr>
          <a:lstStyle/>
          <a:p>
            <a:r>
              <a:rPr lang="en-US" sz="1200" dirty="0">
                <a:solidFill>
                  <a:prstClr val="black"/>
                </a:solidFill>
                <a:latin typeface="Calibri" panose="020F0502020204030204" pitchFamily="34" charset="0"/>
                <a:cs typeface="Calibri" panose="020F0502020204030204" pitchFamily="34" charset="0"/>
              </a:rPr>
              <a:t>Fink DS, et al. </a:t>
            </a:r>
            <a:r>
              <a:rPr lang="en-US" sz="1200" i="1" dirty="0">
                <a:solidFill>
                  <a:prstClr val="black"/>
                </a:solidFill>
                <a:latin typeface="Calibri" panose="020F0502020204030204" pitchFamily="34" charset="0"/>
                <a:cs typeface="Calibri" panose="020F0502020204030204" pitchFamily="34" charset="0"/>
              </a:rPr>
              <a:t>Ann Intern Med</a:t>
            </a:r>
            <a:r>
              <a:rPr lang="en-US" sz="1200" dirty="0">
                <a:solidFill>
                  <a:prstClr val="black"/>
                </a:solidFill>
                <a:latin typeface="Calibri" panose="020F0502020204030204" pitchFamily="34" charset="0"/>
                <a:cs typeface="Calibri" panose="020F0502020204030204" pitchFamily="34" charset="0"/>
              </a:rPr>
              <a:t>. 2018</a:t>
            </a:r>
          </a:p>
        </p:txBody>
      </p:sp>
    </p:spTree>
    <p:extLst>
      <p:ext uri="{BB962C8B-B14F-4D97-AF65-F5344CB8AC3E}">
        <p14:creationId xmlns:p14="http://schemas.microsoft.com/office/powerpoint/2010/main" val="3101037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2466" name="Picture 10" descr="MCj02334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7139" y="3671061"/>
            <a:ext cx="2287588" cy="1817687"/>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sp>
        <p:nvSpPr>
          <p:cNvPr id="62467" name="Slide Number Placeholder 3"/>
          <p:cNvSpPr txBox="1">
            <a:spLocks noGrp="1"/>
          </p:cNvSpPr>
          <p:nvPr/>
        </p:nvSpPr>
        <p:spPr bwMode="auto">
          <a:xfrm>
            <a:off x="9804401" y="6500814"/>
            <a:ext cx="733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r" eaLnBrk="0" fontAlgn="base" hangingPunct="0">
              <a:spcBef>
                <a:spcPct val="0"/>
              </a:spcBef>
              <a:spcAft>
                <a:spcPct val="0"/>
              </a:spcAft>
              <a:buFontTx/>
              <a:buNone/>
            </a:pPr>
            <a:fld id="{045AE5FC-B91B-4507-AFD0-DD6140406A91}" type="slidenum">
              <a:rPr lang="en-US" altLang="en-US" sz="1400">
                <a:solidFill>
                  <a:srgbClr val="000000"/>
                </a:solidFill>
              </a:rPr>
              <a:pPr algn="r" eaLnBrk="0" fontAlgn="base" hangingPunct="0">
                <a:spcBef>
                  <a:spcPct val="0"/>
                </a:spcBef>
                <a:spcAft>
                  <a:spcPct val="0"/>
                </a:spcAft>
                <a:buFontTx/>
                <a:buNone/>
              </a:pPr>
              <a:t>28</a:t>
            </a:fld>
            <a:endParaRPr lang="en-US" altLang="en-US" sz="1400">
              <a:solidFill>
                <a:srgbClr val="000000"/>
              </a:solidFill>
            </a:endParaRPr>
          </a:p>
        </p:txBody>
      </p:sp>
      <p:sp>
        <p:nvSpPr>
          <p:cNvPr id="195588" name="Rectangle 12"/>
          <p:cNvSpPr>
            <a:spLocks noGrp="1" noRot="1" noChangeArrowheads="1"/>
          </p:cNvSpPr>
          <p:nvPr>
            <p:ph type="title" idx="4294967295"/>
          </p:nvPr>
        </p:nvSpPr>
        <p:spPr>
          <a:xfrm>
            <a:off x="0" y="0"/>
            <a:ext cx="12192000" cy="1219200"/>
          </a:xfrm>
          <a:solidFill>
            <a:srgbClr val="214A5B"/>
          </a:solidFill>
          <a:ln w="38100">
            <a:miter lim="800000"/>
            <a:headEnd/>
            <a:tailEnd/>
          </a:ln>
        </p:spPr>
        <p:txBody>
          <a:bodyPr/>
          <a:lstStyle/>
          <a:p>
            <a:pPr>
              <a:defRPr/>
            </a:pPr>
            <a:r>
              <a:rPr lang="en-US" sz="4800" b="1" dirty="0">
                <a:solidFill>
                  <a:schemeClr val="bg1"/>
                </a:solidFill>
                <a:effectLst>
                  <a:outerShdw blurRad="38100" dist="38100" dir="2700000" algn="tl">
                    <a:srgbClr val="000000"/>
                  </a:outerShdw>
                </a:effectLst>
              </a:rPr>
              <a:t>Opioids for Chronic Pain</a:t>
            </a:r>
            <a:br>
              <a:rPr lang="en-US" sz="4800" b="1" dirty="0">
                <a:solidFill>
                  <a:schemeClr val="bg1"/>
                </a:solidFill>
                <a:effectLst>
                  <a:outerShdw blurRad="38100" dist="38100" dir="2700000" algn="tl">
                    <a:srgbClr val="000000"/>
                  </a:outerShdw>
                </a:effectLst>
              </a:rPr>
            </a:br>
            <a:r>
              <a:rPr lang="en-US" sz="4000" dirty="0">
                <a:solidFill>
                  <a:schemeClr val="bg1"/>
                </a:solidFill>
                <a:effectLst>
                  <a:outerShdw blurRad="38100" dist="38100" dir="2700000" algn="tl">
                    <a:srgbClr val="000000">
                      <a:alpha val="43137"/>
                    </a:srgbClr>
                  </a:outerShdw>
                </a:effectLst>
              </a:rPr>
              <a:t>What is the clinician’s role?</a:t>
            </a:r>
          </a:p>
        </p:txBody>
      </p:sp>
      <p:pic>
        <p:nvPicPr>
          <p:cNvPr id="62469" name="Picture 9" descr="j0240719"/>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60764" y="2096261"/>
            <a:ext cx="2038350" cy="3201987"/>
          </a:xfrm>
          <a:ln w="38100">
            <a:solidFill>
              <a:srgbClr val="204150"/>
            </a:solidFill>
            <a:miter lim="800000"/>
            <a:headEnd/>
            <a:tailEnd/>
          </a:ln>
        </p:spPr>
      </p:pic>
      <p:sp>
        <p:nvSpPr>
          <p:cNvPr id="62470" name="Text Box 11"/>
          <p:cNvSpPr txBox="1">
            <a:spLocks noChangeArrowheads="1"/>
          </p:cNvSpPr>
          <p:nvPr/>
        </p:nvSpPr>
        <p:spPr bwMode="auto">
          <a:xfrm>
            <a:off x="2524540" y="2920172"/>
            <a:ext cx="1408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50000"/>
              </a:spcBef>
              <a:spcAft>
                <a:spcPct val="0"/>
              </a:spcAft>
              <a:buFontTx/>
              <a:buNone/>
            </a:pPr>
            <a:r>
              <a:rPr lang="en-US" altLang="en-US" sz="6000">
                <a:solidFill>
                  <a:srgbClr val="000000"/>
                </a:solidFill>
              </a:rPr>
              <a:t>VS.</a:t>
            </a:r>
          </a:p>
        </p:txBody>
      </p:sp>
      <p:sp>
        <p:nvSpPr>
          <p:cNvPr id="62471" name="Text Box 9"/>
          <p:cNvSpPr txBox="1">
            <a:spLocks noChangeArrowheads="1"/>
          </p:cNvSpPr>
          <p:nvPr/>
        </p:nvSpPr>
        <p:spPr bwMode="auto">
          <a:xfrm>
            <a:off x="1524001" y="6521450"/>
            <a:ext cx="287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Nicolaidis C. </a:t>
            </a:r>
            <a:r>
              <a:rPr lang="en-US" altLang="en-US" sz="1600" i="1">
                <a:solidFill>
                  <a:srgbClr val="000000"/>
                </a:solidFill>
              </a:rPr>
              <a:t>Pain Medicine </a:t>
            </a:r>
            <a:r>
              <a:rPr lang="en-US" altLang="en-US" sz="1600">
                <a:solidFill>
                  <a:srgbClr val="000000"/>
                </a:solidFill>
              </a:rPr>
              <a:t>2011</a:t>
            </a:r>
          </a:p>
        </p:txBody>
      </p:sp>
      <p:pic>
        <p:nvPicPr>
          <p:cNvPr id="62472" name="Picture 15" descr="14inches Department of justice's DEA Citizen's Academy Wooden Wall Pla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6652" y="1993072"/>
            <a:ext cx="1428750" cy="1544638"/>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13" descr="MCj015000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2652" y="1527935"/>
            <a:ext cx="1338262" cy="2000250"/>
          </a:xfrm>
          <a:prstGeom prst="rect">
            <a:avLst/>
          </a:prstGeom>
          <a:solidFill>
            <a:schemeClr val="bg1"/>
          </a:solidFill>
          <a:ln w="57150">
            <a:solidFill>
              <a:srgbClr val="2C5A6E"/>
            </a:solidFill>
            <a:miter lim="800000"/>
            <a:headEnd/>
            <a:tailEnd/>
          </a:ln>
        </p:spPr>
      </p:pic>
      <p:sp>
        <p:nvSpPr>
          <p:cNvPr id="61450" name="Rectangle 4"/>
          <p:cNvSpPr txBox="1">
            <a:spLocks noRot="1" noChangeArrowheads="1"/>
          </p:cNvSpPr>
          <p:nvPr/>
        </p:nvSpPr>
        <p:spPr bwMode="auto">
          <a:xfrm>
            <a:off x="7432278" y="1851026"/>
            <a:ext cx="4470364" cy="3637722"/>
          </a:xfrm>
          <a:prstGeom prst="rect">
            <a:avLst/>
          </a:prstGeom>
          <a:solidFill>
            <a:srgbClr val="006666"/>
          </a:solidFill>
          <a:ln w="38100">
            <a:solidFill>
              <a:schemeClr val="tx1"/>
            </a:solidFill>
            <a:miter lim="800000"/>
            <a:headEnd/>
            <a:tailEnd/>
          </a:ln>
        </p:spPr>
        <p:txBody>
          <a:bodyPr anchor="ctr"/>
          <a:lstStyle>
            <a:lvl1pPr marL="690563" indent="-457200">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marL="457200" eaLnBrk="0" fontAlgn="base" hangingPunct="0">
              <a:spcBef>
                <a:spcPts val="3600"/>
              </a:spcBef>
              <a:spcAft>
                <a:spcPct val="0"/>
              </a:spcAft>
            </a:pPr>
            <a:r>
              <a:rPr lang="en-US" altLang="en-US" sz="3600" dirty="0">
                <a:solidFill>
                  <a:srgbClr val="FFFFFF"/>
                </a:solidFill>
              </a:rPr>
              <a:t>Use a risk-benefit framework</a:t>
            </a:r>
          </a:p>
          <a:p>
            <a:pPr marL="457200" eaLnBrk="0" fontAlgn="base" hangingPunct="0">
              <a:spcBef>
                <a:spcPts val="3600"/>
              </a:spcBef>
              <a:spcAft>
                <a:spcPct val="0"/>
              </a:spcAft>
            </a:pPr>
            <a:r>
              <a:rPr lang="en-US" altLang="en-US" sz="3600" dirty="0">
                <a:solidFill>
                  <a:srgbClr val="FFFFFF"/>
                </a:solidFill>
              </a:rPr>
              <a:t>Judge the opioid treatment, </a:t>
            </a:r>
            <a:r>
              <a:rPr lang="en-US" altLang="en-US" sz="3600" u="sng" dirty="0">
                <a:solidFill>
                  <a:srgbClr val="FFFFFF"/>
                </a:solidFill>
              </a:rPr>
              <a:t>not</a:t>
            </a:r>
            <a:r>
              <a:rPr lang="en-US" altLang="en-US" sz="3600" dirty="0">
                <a:solidFill>
                  <a:srgbClr val="FFFFFF"/>
                </a:solidFill>
              </a:rPr>
              <a:t> the patient</a:t>
            </a:r>
          </a:p>
        </p:txBody>
      </p:sp>
    </p:spTree>
    <p:extLst>
      <p:ext uri="{BB962C8B-B14F-4D97-AF65-F5344CB8AC3E}">
        <p14:creationId xmlns:p14="http://schemas.microsoft.com/office/powerpoint/2010/main" val="107962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fade">
                                      <p:cBhvr>
                                        <p:cTn id="7"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0" y="0"/>
            <a:ext cx="12192000" cy="1114425"/>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rPr>
              <a:t>Continuation of Opioids</a:t>
            </a:r>
          </a:p>
        </p:txBody>
      </p:sp>
      <p:sp>
        <p:nvSpPr>
          <p:cNvPr id="75779" name="Rectangle 3"/>
          <p:cNvSpPr>
            <a:spLocks noGrp="1" noChangeArrowheads="1"/>
          </p:cNvSpPr>
          <p:nvPr>
            <p:ph type="body" idx="4294967295"/>
          </p:nvPr>
        </p:nvSpPr>
        <p:spPr>
          <a:xfrm>
            <a:off x="809625" y="1182189"/>
            <a:ext cx="10810875" cy="2614748"/>
          </a:xfrm>
        </p:spPr>
        <p:txBody>
          <a:bodyPr/>
          <a:lstStyle/>
          <a:p>
            <a:pPr marL="0" indent="0">
              <a:spcBef>
                <a:spcPct val="60000"/>
              </a:spcBef>
              <a:buNone/>
            </a:pPr>
            <a:r>
              <a:rPr lang="en-US" altLang="en-US" sz="3600" dirty="0"/>
              <a:t>Before writing the next opioid prescription…you should be convinced that there is…</a:t>
            </a:r>
          </a:p>
          <a:p>
            <a:pPr marL="342900" lvl="1" indent="0">
              <a:spcBef>
                <a:spcPct val="60000"/>
              </a:spcBef>
              <a:buNone/>
            </a:pPr>
            <a:r>
              <a:rPr lang="en-US" altLang="en-US" dirty="0"/>
              <a:t>…benefit (pain, function, QOL) </a:t>
            </a:r>
            <a:r>
              <a:rPr lang="en-US" altLang="en-US" u="sng" dirty="0"/>
              <a:t>and</a:t>
            </a:r>
            <a:r>
              <a:rPr lang="en-US" altLang="en-US" dirty="0"/>
              <a:t>…</a:t>
            </a:r>
          </a:p>
          <a:p>
            <a:pPr marL="342900" lvl="1" indent="0">
              <a:spcBef>
                <a:spcPct val="60000"/>
              </a:spcBef>
              <a:buNone/>
            </a:pPr>
            <a:r>
              <a:rPr lang="en-US" altLang="en-US" dirty="0"/>
              <a:t>…absence of harm</a:t>
            </a:r>
          </a:p>
        </p:txBody>
      </p:sp>
      <p:sp>
        <p:nvSpPr>
          <p:cNvPr id="4" name="Rectangle 3"/>
          <p:cNvSpPr/>
          <p:nvPr/>
        </p:nvSpPr>
        <p:spPr>
          <a:xfrm>
            <a:off x="552450" y="4496790"/>
            <a:ext cx="11068050"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ts val="135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Despite subjective assessments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(benefits/harms)</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should be documented at each visit</a:t>
            </a:r>
          </a:p>
        </p:txBody>
      </p:sp>
    </p:spTree>
    <p:extLst>
      <p:ext uri="{BB962C8B-B14F-4D97-AF65-F5344CB8AC3E}">
        <p14:creationId xmlns:p14="http://schemas.microsoft.com/office/powerpoint/2010/main" val="1133392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453307-9365-4BBE-A21A-4B860D337CB7}"/>
              </a:ext>
            </a:extLst>
          </p:cNvPr>
          <p:cNvSpPr/>
          <p:nvPr/>
        </p:nvSpPr>
        <p:spPr>
          <a:xfrm>
            <a:off x="0" y="0"/>
            <a:ext cx="12192000" cy="2912165"/>
          </a:xfrm>
          <a:prstGeom prst="rect">
            <a:avLst/>
          </a:prstGeom>
          <a:solidFill>
            <a:srgbClr val="214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818" name="Content Placeholder 2"/>
          <p:cNvSpPr>
            <a:spLocks noGrp="1"/>
          </p:cNvSpPr>
          <p:nvPr>
            <p:ph idx="1"/>
          </p:nvPr>
        </p:nvSpPr>
        <p:spPr>
          <a:xfrm>
            <a:off x="362459" y="3110664"/>
            <a:ext cx="11467082" cy="3084095"/>
          </a:xfrm>
        </p:spPr>
        <p:txBody>
          <a:bodyPr/>
          <a:lstStyle/>
          <a:p>
            <a:pPr>
              <a:spcBef>
                <a:spcPts val="1800"/>
              </a:spcBef>
            </a:pPr>
            <a:r>
              <a:rPr lang="en-US" altLang="en-US" dirty="0"/>
              <a:t>Qualitative study of adults with low back pain living in an urban setting in British Columbia, Canada</a:t>
            </a:r>
          </a:p>
          <a:p>
            <a:pPr>
              <a:spcBef>
                <a:spcPts val="1800"/>
              </a:spcBef>
            </a:pPr>
            <a:r>
              <a:rPr lang="en-US" altLang="en-US" dirty="0"/>
              <a:t>Semi-structured interviews (N=27)</a:t>
            </a:r>
          </a:p>
          <a:p>
            <a:pPr>
              <a:spcBef>
                <a:spcPts val="1800"/>
              </a:spcBef>
            </a:pPr>
            <a:r>
              <a:rPr lang="en-US" altLang="en-US" dirty="0"/>
              <a:t>Patient and provider themes</a:t>
            </a:r>
          </a:p>
        </p:txBody>
      </p:sp>
      <p:sp>
        <p:nvSpPr>
          <p:cNvPr id="34820" name="TextBox 4"/>
          <p:cNvSpPr txBox="1">
            <a:spLocks noChangeArrowheads="1"/>
          </p:cNvSpPr>
          <p:nvPr/>
        </p:nvSpPr>
        <p:spPr bwMode="auto">
          <a:xfrm>
            <a:off x="581027" y="6315075"/>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t>Buchman DZ et al. </a:t>
            </a:r>
            <a:r>
              <a:rPr lang="en-US" altLang="en-US" sz="1800" i="1" dirty="0"/>
              <a:t>Pain Med. </a:t>
            </a:r>
            <a:r>
              <a:rPr lang="en-US" altLang="en-US" sz="1800" dirty="0"/>
              <a:t>2016</a:t>
            </a:r>
          </a:p>
        </p:txBody>
      </p:sp>
      <p:pic>
        <p:nvPicPr>
          <p:cNvPr id="3" name="Picture 2">
            <a:extLst>
              <a:ext uri="{FF2B5EF4-FFF2-40B4-BE49-F238E27FC236}">
                <a16:creationId xmlns:a16="http://schemas.microsoft.com/office/drawing/2014/main" id="{302E2997-A016-4203-8B72-2C1C355A0500}"/>
              </a:ext>
            </a:extLst>
          </p:cNvPr>
          <p:cNvPicPr>
            <a:picLocks noChangeAspect="1"/>
          </p:cNvPicPr>
          <p:nvPr/>
        </p:nvPicPr>
        <p:blipFill rotWithShape="1">
          <a:blip r:embed="rId2"/>
          <a:srcRect l="18860" t="23859" r="22076" b="56023"/>
          <a:stretch/>
        </p:blipFill>
        <p:spPr>
          <a:xfrm>
            <a:off x="630311" y="292593"/>
            <a:ext cx="10931377" cy="2326978"/>
          </a:xfrm>
          <a:prstGeom prst="rect">
            <a:avLst/>
          </a:prstGeom>
        </p:spPr>
      </p:pic>
    </p:spTree>
    <p:extLst>
      <p:ext uri="{BB962C8B-B14F-4D97-AF65-F5344CB8AC3E}">
        <p14:creationId xmlns:p14="http://schemas.microsoft.com/office/powerpoint/2010/main" val="2183385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0" y="1"/>
            <a:ext cx="12192000" cy="1142999"/>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cs typeface="Calibri" panose="020F0502020204030204" pitchFamily="34" charset="0"/>
              </a:rPr>
              <a:t>Discontinuing </a:t>
            </a:r>
            <a:r>
              <a:rPr lang="en-US" altLang="en-US" dirty="0">
                <a:solidFill>
                  <a:schemeClr val="bg1"/>
                </a:solidFill>
                <a:effectLst>
                  <a:outerShdw blurRad="38100" dist="38100" dir="2700000" algn="tl">
                    <a:srgbClr val="000000">
                      <a:alpha val="43137"/>
                    </a:srgbClr>
                  </a:outerShdw>
                </a:effectLst>
                <a:cs typeface="Calibri" panose="020F0502020204030204" pitchFamily="34" charset="0"/>
              </a:rPr>
              <a:t>(or Decreasing) </a:t>
            </a:r>
            <a:r>
              <a:rPr lang="en-US" altLang="en-US" b="1" dirty="0">
                <a:solidFill>
                  <a:schemeClr val="bg1"/>
                </a:solidFill>
                <a:effectLst>
                  <a:outerShdw blurRad="38100" dist="38100" dir="2700000" algn="tl">
                    <a:srgbClr val="000000">
                      <a:alpha val="43137"/>
                    </a:srgbClr>
                  </a:outerShdw>
                </a:effectLst>
                <a:cs typeface="Calibri" panose="020F0502020204030204" pitchFamily="34" charset="0"/>
              </a:rPr>
              <a:t>Opioids</a:t>
            </a:r>
          </a:p>
        </p:txBody>
      </p:sp>
      <p:sp>
        <p:nvSpPr>
          <p:cNvPr id="3" name="Content Placeholder 2"/>
          <p:cNvSpPr>
            <a:spLocks noGrp="1"/>
          </p:cNvSpPr>
          <p:nvPr>
            <p:ph idx="1"/>
          </p:nvPr>
        </p:nvSpPr>
        <p:spPr>
          <a:xfrm>
            <a:off x="647700" y="1248865"/>
            <a:ext cx="11275126" cy="3885110"/>
          </a:xfrm>
        </p:spPr>
        <p:txBody>
          <a:bodyPr>
            <a:normAutofit fontScale="85000" lnSpcReduction="10000"/>
          </a:bodyPr>
          <a:lstStyle/>
          <a:p>
            <a:pPr>
              <a:lnSpc>
                <a:spcPct val="120000"/>
              </a:lnSpc>
              <a:spcBef>
                <a:spcPts val="1200"/>
              </a:spcBef>
              <a:spcAft>
                <a:spcPts val="0"/>
              </a:spcAft>
              <a:defRPr/>
            </a:pPr>
            <a:r>
              <a:rPr lang="en-US" dirty="0">
                <a:cs typeface="Calibri" panose="020F0502020204030204" pitchFamily="34" charset="0"/>
              </a:rPr>
              <a:t>Do not have to prove addiction or diversion - only assess and reassess the risk-benefit ratio</a:t>
            </a:r>
          </a:p>
          <a:p>
            <a:pPr>
              <a:lnSpc>
                <a:spcPct val="120000"/>
              </a:lnSpc>
              <a:spcBef>
                <a:spcPts val="1200"/>
              </a:spcBef>
              <a:spcAft>
                <a:spcPts val="0"/>
              </a:spcAft>
              <a:defRPr/>
            </a:pPr>
            <a:r>
              <a:rPr lang="en-US" dirty="0">
                <a:cs typeface="Calibri" panose="020F0502020204030204" pitchFamily="34" charset="0"/>
              </a:rPr>
              <a:t>If patient is unable to take opioids safely or is nonadherent with monitoring then discontinuing opioids is appropriate even in setting of benefits</a:t>
            </a:r>
          </a:p>
          <a:p>
            <a:pPr>
              <a:lnSpc>
                <a:spcPct val="120000"/>
              </a:lnSpc>
              <a:spcBef>
                <a:spcPts val="1200"/>
              </a:spcBef>
              <a:spcAft>
                <a:spcPts val="0"/>
              </a:spcAft>
              <a:defRPr/>
            </a:pPr>
            <a:r>
              <a:rPr lang="en-US" dirty="0">
                <a:cs typeface="Calibri" panose="020F0502020204030204" pitchFamily="34" charset="0"/>
              </a:rPr>
              <a:t>Need to determine how urgent the discontinuation should be based on the severity of the risks and harms</a:t>
            </a:r>
          </a:p>
          <a:p>
            <a:pPr>
              <a:lnSpc>
                <a:spcPct val="120000"/>
              </a:lnSpc>
              <a:spcBef>
                <a:spcPts val="1200"/>
              </a:spcBef>
              <a:spcAft>
                <a:spcPts val="0"/>
              </a:spcAft>
              <a:defRPr/>
            </a:pPr>
            <a:r>
              <a:rPr lang="en-US" dirty="0">
                <a:cs typeface="Calibri" panose="020F0502020204030204" pitchFamily="34" charset="0"/>
              </a:rPr>
              <a:t>Document rationale for discontinuing opioids </a:t>
            </a:r>
          </a:p>
          <a:p>
            <a:pPr>
              <a:lnSpc>
                <a:spcPct val="80000"/>
              </a:lnSpc>
              <a:spcBef>
                <a:spcPts val="450"/>
              </a:spcBef>
              <a:spcAft>
                <a:spcPts val="0"/>
              </a:spcAft>
              <a:defRPr/>
            </a:pPr>
            <a:endParaRPr lang="en-US" dirty="0">
              <a:cs typeface="Calibri" panose="020F0502020204030204" pitchFamily="34" charset="0"/>
            </a:endParaRPr>
          </a:p>
        </p:txBody>
      </p:sp>
      <p:sp>
        <p:nvSpPr>
          <p:cNvPr id="4" name="Rectangle 3"/>
          <p:cNvSpPr/>
          <p:nvPr/>
        </p:nvSpPr>
        <p:spPr>
          <a:xfrm>
            <a:off x="762001" y="5233949"/>
            <a:ext cx="10740188"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t>
            </a:r>
            <a:r>
              <a:rPr lang="en-US" sz="3600" b="1" u="sng"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abandoning the patient. </a:t>
            </a:r>
          </a:p>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abandoning the opioid therapy.</a:t>
            </a:r>
          </a:p>
        </p:txBody>
      </p:sp>
    </p:spTree>
    <p:extLst>
      <p:ext uri="{BB962C8B-B14F-4D97-AF65-F5344CB8AC3E}">
        <p14:creationId xmlns:p14="http://schemas.microsoft.com/office/powerpoint/2010/main" val="3353377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2525"/>
          </a:xfrm>
          <a:solidFill>
            <a:srgbClr val="214A5B"/>
          </a:solidFill>
        </p:spPr>
        <p:txBody>
          <a:bodyPr>
            <a:noAutofit/>
          </a:bodyPr>
          <a:lstStyle/>
          <a:p>
            <a:r>
              <a:rPr lang="en-US" b="1" dirty="0">
                <a:solidFill>
                  <a:schemeClr val="bg1"/>
                </a:solidFill>
                <a:effectLst>
                  <a:outerShdw blurRad="38100" dist="38100" dir="2700000" algn="tl">
                    <a:srgbClr val="000000">
                      <a:alpha val="43137"/>
                    </a:srgbClr>
                  </a:outerShdw>
                </a:effectLst>
                <a:cs typeface="Calibri" panose="020F0502020204030204" pitchFamily="34" charset="0"/>
              </a:rPr>
              <a:t>Tapering Opioids</a:t>
            </a:r>
          </a:p>
        </p:txBody>
      </p:sp>
      <p:sp>
        <p:nvSpPr>
          <p:cNvPr id="3" name="Content Placeholder 2"/>
          <p:cNvSpPr>
            <a:spLocks noGrp="1"/>
          </p:cNvSpPr>
          <p:nvPr>
            <p:ph idx="1"/>
          </p:nvPr>
        </p:nvSpPr>
        <p:spPr>
          <a:xfrm>
            <a:off x="619125" y="1219200"/>
            <a:ext cx="10963275" cy="4999122"/>
          </a:xfrm>
        </p:spPr>
        <p:txBody>
          <a:bodyPr>
            <a:noAutofit/>
          </a:bodyPr>
          <a:lstStyle/>
          <a:p>
            <a:pPr>
              <a:spcBef>
                <a:spcPts val="1800"/>
              </a:spcBef>
              <a:spcAft>
                <a:spcPts val="0"/>
              </a:spcAft>
            </a:pPr>
            <a:r>
              <a:rPr lang="en-US" sz="2800" dirty="0">
                <a:cs typeface="Calibri" panose="020F0502020204030204" pitchFamily="34" charset="0"/>
              </a:rPr>
              <a:t>No validated protocols in patients on opioids for chronic pain</a:t>
            </a:r>
          </a:p>
          <a:p>
            <a:pPr>
              <a:spcBef>
                <a:spcPts val="1800"/>
              </a:spcBef>
              <a:spcAft>
                <a:spcPts val="0"/>
              </a:spcAft>
            </a:pPr>
            <a:r>
              <a:rPr lang="en-US" sz="2800" dirty="0">
                <a:cs typeface="Calibri" panose="020F0502020204030204" pitchFamily="34" charset="0"/>
              </a:rPr>
              <a:t>Goal may be to decrease dose or taper off completely</a:t>
            </a:r>
          </a:p>
          <a:p>
            <a:pPr>
              <a:spcBef>
                <a:spcPts val="1800"/>
              </a:spcBef>
              <a:spcAft>
                <a:spcPts val="0"/>
              </a:spcAft>
            </a:pPr>
            <a:r>
              <a:rPr lang="en-US" sz="2800" dirty="0">
                <a:cs typeface="Calibri" panose="020F0502020204030204" pitchFamily="34" charset="0"/>
              </a:rPr>
              <a:t>Systematic review found </a:t>
            </a:r>
            <a:r>
              <a:rPr lang="en-US" sz="2800" b="1" dirty="0">
                <a:cs typeface="Calibri" panose="020F0502020204030204" pitchFamily="34" charset="0"/>
              </a:rPr>
              <a:t>very low-quality evidence </a:t>
            </a:r>
            <a:r>
              <a:rPr lang="en-US" sz="2800" dirty="0">
                <a:cs typeface="Calibri" panose="020F0502020204030204" pitchFamily="34" charset="0"/>
              </a:rPr>
              <a:t>suggests that several types of opioid tapers may be effective, and that pain, function, and quality of life may improve for some patients with opioid dose reduction</a:t>
            </a:r>
          </a:p>
          <a:p>
            <a:pPr>
              <a:spcBef>
                <a:spcPts val="1800"/>
              </a:spcBef>
              <a:spcAft>
                <a:spcPts val="0"/>
              </a:spcAft>
            </a:pPr>
            <a:r>
              <a:rPr lang="en-US" sz="2800" dirty="0">
                <a:cs typeface="Calibri" panose="020F0502020204030204" pitchFamily="34" charset="0"/>
              </a:rPr>
              <a:t>CDC guideline recommends decrease of </a:t>
            </a:r>
            <a:r>
              <a:rPr lang="en-US" sz="2800" b="1" dirty="0">
                <a:cs typeface="Calibri" panose="020F0502020204030204" pitchFamily="34" charset="0"/>
              </a:rPr>
              <a:t>10% per month if patient on opioids for years</a:t>
            </a:r>
            <a:r>
              <a:rPr lang="en-US" sz="2800" dirty="0">
                <a:cs typeface="Calibri" panose="020F0502020204030204" pitchFamily="34" charset="0"/>
              </a:rPr>
              <a:t> and decrease of </a:t>
            </a:r>
            <a:r>
              <a:rPr lang="en-US" sz="2800" b="1" dirty="0">
                <a:cs typeface="Calibri" panose="020F0502020204030204" pitchFamily="34" charset="0"/>
              </a:rPr>
              <a:t>10% per week if patient on opioids for weeks to months</a:t>
            </a:r>
          </a:p>
        </p:txBody>
      </p:sp>
      <p:sp>
        <p:nvSpPr>
          <p:cNvPr id="6" name="Text Box 3"/>
          <p:cNvSpPr txBox="1">
            <a:spLocks noChangeArrowheads="1"/>
          </p:cNvSpPr>
          <p:nvPr/>
        </p:nvSpPr>
        <p:spPr bwMode="auto">
          <a:xfrm>
            <a:off x="725120" y="6218322"/>
            <a:ext cx="53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a:solidFill>
                  <a:srgbClr val="000000"/>
                </a:solidFill>
                <a:cs typeface="Calibri" panose="020F0502020204030204" pitchFamily="34" charset="0"/>
              </a:rPr>
              <a:t>Frank JW et al. </a:t>
            </a:r>
            <a:r>
              <a:rPr lang="en-US" i="1" dirty="0">
                <a:solidFill>
                  <a:srgbClr val="000000"/>
                </a:solidFill>
              </a:rPr>
              <a:t>Ann Intern Med. </a:t>
            </a:r>
            <a:r>
              <a:rPr lang="en-US" dirty="0">
                <a:solidFill>
                  <a:srgbClr val="000000"/>
                </a:solidFill>
              </a:rPr>
              <a:t>2017</a:t>
            </a:r>
            <a:endParaRPr lang="en-US" dirty="0">
              <a:solidFill>
                <a:srgbClr val="000000"/>
              </a:solidFill>
              <a:cs typeface="Calibri" panose="020F0502020204030204" pitchFamily="34" charset="0"/>
            </a:endParaRPr>
          </a:p>
          <a:p>
            <a:pPr fontAlgn="base">
              <a:spcBef>
                <a:spcPct val="0"/>
              </a:spcBef>
              <a:spcAft>
                <a:spcPct val="0"/>
              </a:spcAft>
            </a:pPr>
            <a:r>
              <a:rPr lang="en-US" dirty="0">
                <a:solidFill>
                  <a:srgbClr val="000000"/>
                </a:solidFill>
                <a:cs typeface="Calibri" panose="020F0502020204030204" pitchFamily="34" charset="0"/>
              </a:rPr>
              <a:t>Dowell D et al. </a:t>
            </a:r>
            <a:r>
              <a:rPr lang="en-US" i="1" dirty="0">
                <a:solidFill>
                  <a:srgbClr val="000000"/>
                </a:solidFill>
                <a:cs typeface="Calibri" panose="020F0502020204030204" pitchFamily="34" charset="0"/>
              </a:rPr>
              <a:t>MMWR.</a:t>
            </a:r>
            <a:r>
              <a:rPr lang="en-US" dirty="0">
                <a:solidFill>
                  <a:srgbClr val="000000"/>
                </a:solidFill>
                <a:cs typeface="Calibri" panose="020F0502020204030204" pitchFamily="34" charset="0"/>
              </a:rPr>
              <a:t> 2016</a:t>
            </a:r>
            <a:endParaRPr lang="en-US" dirty="0">
              <a:solidFill>
                <a:srgbClr val="000000"/>
              </a:solidFill>
            </a:endParaRPr>
          </a:p>
        </p:txBody>
      </p:sp>
    </p:spTree>
    <p:custDataLst>
      <p:tags r:id="rId1"/>
    </p:custDataLst>
    <p:extLst>
      <p:ext uri="{BB962C8B-B14F-4D97-AF65-F5344CB8AC3E}">
        <p14:creationId xmlns:p14="http://schemas.microsoft.com/office/powerpoint/2010/main" val="29710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1"/>
            <a:ext cx="12192000" cy="1002204"/>
          </a:xfrm>
          <a:solidFill>
            <a:srgbClr val="214A5B"/>
          </a:solidFill>
        </p:spPr>
        <p:txBody>
          <a:bodyPr/>
          <a:lstStyle/>
          <a:p>
            <a:r>
              <a:rPr lang="en-US" b="1" dirty="0">
                <a:solidFill>
                  <a:schemeClr val="bg1"/>
                </a:solidFill>
              </a:rPr>
              <a:t>Opioid Discontinuation Risks</a:t>
            </a:r>
          </a:p>
        </p:txBody>
      </p:sp>
      <p:sp>
        <p:nvSpPr>
          <p:cNvPr id="3" name="Content Placeholder 2">
            <a:extLst>
              <a:ext uri="{FF2B5EF4-FFF2-40B4-BE49-F238E27FC236}">
                <a16:creationId xmlns:a16="http://schemas.microsoft.com/office/drawing/2014/main" id="{ADF4C5B3-C724-462A-9ABB-7CA3A61D97C3}"/>
              </a:ext>
            </a:extLst>
          </p:cNvPr>
          <p:cNvSpPr>
            <a:spLocks noGrp="1"/>
          </p:cNvSpPr>
          <p:nvPr>
            <p:ph idx="1"/>
          </p:nvPr>
        </p:nvSpPr>
        <p:spPr>
          <a:xfrm>
            <a:off x="150724" y="1165505"/>
            <a:ext cx="10720475" cy="4016208"/>
          </a:xfrm>
        </p:spPr>
        <p:txBody>
          <a:bodyPr/>
          <a:lstStyle/>
          <a:p>
            <a:pPr>
              <a:lnSpc>
                <a:spcPct val="100000"/>
              </a:lnSpc>
              <a:spcBef>
                <a:spcPts val="1200"/>
              </a:spcBef>
              <a:spcAft>
                <a:spcPts val="0"/>
              </a:spcAft>
              <a:buClr>
                <a:srgbClr val="E51937"/>
              </a:buClr>
            </a:pPr>
            <a:r>
              <a:rPr lang="en-US" sz="2600" dirty="0"/>
              <a:t>Observational studies identified harms (suicide and overdose) associated with opioid tapering and discontinuation</a:t>
            </a:r>
            <a:r>
              <a:rPr lang="en-US" sz="2600" baseline="30000" dirty="0"/>
              <a:t>1,2,3,4</a:t>
            </a:r>
          </a:p>
          <a:p>
            <a:pPr>
              <a:lnSpc>
                <a:spcPct val="100000"/>
              </a:lnSpc>
              <a:spcBef>
                <a:spcPts val="1200"/>
              </a:spcBef>
              <a:spcAft>
                <a:spcPts val="0"/>
              </a:spcAft>
              <a:buClr>
                <a:srgbClr val="E51937"/>
              </a:buClr>
            </a:pPr>
            <a:r>
              <a:rPr lang="en-US" sz="2600" dirty="0"/>
              <a:t>A comparative effectiveness study</a:t>
            </a:r>
            <a:r>
              <a:rPr lang="en-US" sz="2800" baseline="30000" dirty="0"/>
              <a:t>5</a:t>
            </a:r>
            <a:r>
              <a:rPr lang="en-US" sz="2600" dirty="0"/>
              <a:t> of ~200,000 individuals on </a:t>
            </a:r>
            <a:r>
              <a:rPr lang="en-US" sz="2600" b="1" dirty="0"/>
              <a:t>stable </a:t>
            </a:r>
            <a:r>
              <a:rPr lang="en-US" sz="2400" b="1" dirty="0"/>
              <a:t>long-term opioid therapy </a:t>
            </a:r>
            <a:r>
              <a:rPr lang="en-US" sz="2400" dirty="0"/>
              <a:t>(i.e., no evidence of opioid use disorder or opioid misuse)</a:t>
            </a:r>
            <a:r>
              <a:rPr lang="en-US" sz="2600" dirty="0"/>
              <a:t> </a:t>
            </a:r>
          </a:p>
          <a:p>
            <a:pPr lvl="1">
              <a:spcBef>
                <a:spcPts val="1200"/>
              </a:spcBef>
              <a:spcAft>
                <a:spcPts val="0"/>
              </a:spcAft>
              <a:buClr>
                <a:srgbClr val="E51937"/>
              </a:buClr>
            </a:pPr>
            <a:r>
              <a:rPr lang="en-US" sz="2200" dirty="0"/>
              <a:t>opioid tapering was associated with a small absolute increase in opioid overdose or suicide compared with maintaining stable opioid dosages</a:t>
            </a:r>
            <a:endParaRPr lang="en-US" sz="2200" baseline="30000" dirty="0"/>
          </a:p>
        </p:txBody>
      </p:sp>
      <p:sp>
        <p:nvSpPr>
          <p:cNvPr id="8" name="TextBox 7">
            <a:extLst>
              <a:ext uri="{FF2B5EF4-FFF2-40B4-BE49-F238E27FC236}">
                <a16:creationId xmlns:a16="http://schemas.microsoft.com/office/drawing/2014/main" id="{DF2690C1-CB8C-7B63-3D4E-5BC5AFC5753E}"/>
              </a:ext>
            </a:extLst>
          </p:cNvPr>
          <p:cNvSpPr txBox="1"/>
          <p:nvPr/>
        </p:nvSpPr>
        <p:spPr>
          <a:xfrm>
            <a:off x="402494" y="5622907"/>
            <a:ext cx="4664031" cy="1015663"/>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James JR, et al.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 Gen Intern Med</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Mark TL, Parish W.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 </a:t>
            </a:r>
            <a:r>
              <a:rPr kumimoji="0" lang="en-US" sz="12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Subst</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Abuse Treat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Oliva EM, Bowe T,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Manhapra</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 et al.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BMJ.</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Hallvik</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 et al.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Pain.</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Larochelle MR et al.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JAMA open</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2022 </a:t>
            </a:r>
          </a:p>
        </p:txBody>
      </p:sp>
      <p:sp>
        <p:nvSpPr>
          <p:cNvPr id="12" name="Content Placeholder 2">
            <a:extLst>
              <a:ext uri="{FF2B5EF4-FFF2-40B4-BE49-F238E27FC236}">
                <a16:creationId xmlns:a16="http://schemas.microsoft.com/office/drawing/2014/main" id="{ACB3B8AF-FAEA-A482-AF8C-0078E12639CA}"/>
              </a:ext>
            </a:extLst>
          </p:cNvPr>
          <p:cNvSpPr txBox="1">
            <a:spLocks/>
          </p:cNvSpPr>
          <p:nvPr/>
        </p:nvSpPr>
        <p:spPr bwMode="auto">
          <a:xfrm>
            <a:off x="402494" y="4166050"/>
            <a:ext cx="11387012" cy="1015663"/>
          </a:xfrm>
          <a:prstGeom prst="rect">
            <a:avLst/>
          </a:prstGeom>
          <a:solidFill>
            <a:srgbClr val="006666"/>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0"/>
              </a:spcBef>
              <a:spcAft>
                <a:spcPts val="400"/>
              </a:spcAft>
              <a:buClr>
                <a:srgbClr val="E51837"/>
              </a:buClr>
              <a:buSzPct val="100000"/>
              <a:buFont typeface="Arial" panose="020B0604020202020204" pitchFamily="34" charset="0"/>
              <a:buChar char="•"/>
              <a:defRPr sz="2800" kern="1200">
                <a:solidFill>
                  <a:schemeClr val="tx1"/>
                </a:solidFill>
                <a:latin typeface="Calibri" pitchFamily="34" charset="0"/>
                <a:ea typeface="+mn-ea"/>
                <a:cs typeface="+mn-cs"/>
              </a:defRPr>
            </a:lvl1pPr>
            <a:lvl2pPr marL="742950" indent="-285750" algn="l" rtl="0" eaLnBrk="0" fontAlgn="base" hangingPunct="0">
              <a:lnSpc>
                <a:spcPct val="90000"/>
              </a:lnSpc>
              <a:spcBef>
                <a:spcPct val="0"/>
              </a:spcBef>
              <a:spcAft>
                <a:spcPts val="400"/>
              </a:spcAft>
              <a:buClr>
                <a:schemeClr val="bg1">
                  <a:lumMod val="50000"/>
                </a:schemeClr>
              </a:buClr>
              <a:buFont typeface="Arial" charset="0"/>
              <a:buChar char="–"/>
              <a:defRPr sz="24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0"/>
              </a:spcBef>
              <a:spcAft>
                <a:spcPts val="400"/>
              </a:spcAft>
              <a:buClr>
                <a:schemeClr val="bg1">
                  <a:lumMod val="50000"/>
                </a:schemeClr>
              </a:buClr>
              <a:buFont typeface="Arial" charset="0"/>
              <a:buChar char="•"/>
              <a:defRPr sz="20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1200"/>
              </a:spcAft>
              <a:buClr>
                <a:srgbClr val="E51837"/>
              </a:buClr>
              <a:buSzPct val="100000"/>
              <a:buFont typeface="Arial" panose="020B0604020202020204" pitchFamily="34" charset="0"/>
              <a:buNone/>
              <a:tabLst/>
              <a:defRPr/>
            </a:pPr>
            <a:r>
              <a:rPr kumimoji="0" lang="en-US" sz="2600" b="0" i="0" u="none" strike="noStrike" kern="1200" cap="none" spc="0" normalizeH="0" baseline="0" noProof="0" dirty="0">
                <a:ln>
                  <a:noFill/>
                </a:ln>
                <a:solidFill>
                  <a:srgbClr val="FFFFFF"/>
                </a:solidFill>
                <a:effectLst/>
                <a:uLnTx/>
                <a:uFillTx/>
                <a:latin typeface="Calibri" pitchFamily="34" charset="0"/>
                <a:ea typeface="+mn-ea"/>
                <a:cs typeface="+mn-cs"/>
              </a:rPr>
              <a:t>“Tapering/discontinuation </a:t>
            </a:r>
            <a:r>
              <a:rPr kumimoji="0" lang="en-US" sz="2600" b="1" i="0" u="none" strike="noStrike" kern="1200" cap="none" spc="0" normalizeH="0" baseline="0" noProof="0" dirty="0">
                <a:ln>
                  <a:noFill/>
                </a:ln>
                <a:solidFill>
                  <a:srgbClr val="FFFFFF"/>
                </a:solidFill>
                <a:effectLst/>
                <a:uLnTx/>
                <a:uFillTx/>
                <a:latin typeface="Calibri" pitchFamily="34" charset="0"/>
                <a:ea typeface="+mn-ea"/>
                <a:cs typeface="+mn-cs"/>
              </a:rPr>
              <a:t>should not </a:t>
            </a:r>
            <a:r>
              <a:rPr kumimoji="0" lang="en-US" sz="2600" b="0" i="0" u="none" strike="noStrike" kern="1200" cap="none" spc="0" normalizeH="0" baseline="0" noProof="0" dirty="0">
                <a:ln>
                  <a:noFill/>
                </a:ln>
                <a:solidFill>
                  <a:srgbClr val="FFFFFF"/>
                </a:solidFill>
                <a:effectLst/>
                <a:uLnTx/>
                <a:uFillTx/>
                <a:latin typeface="Calibri" pitchFamily="34" charset="0"/>
                <a:ea typeface="+mn-ea"/>
                <a:cs typeface="+mn-cs"/>
              </a:rPr>
              <a:t>be considered a harm reduction strategy for patients receiving </a:t>
            </a:r>
            <a:r>
              <a:rPr kumimoji="0" lang="en-US" sz="2600" b="1" i="0" u="none" strike="noStrike" kern="1200" cap="none" spc="0" normalizeH="0" baseline="0" noProof="0" dirty="0">
                <a:ln>
                  <a:noFill/>
                </a:ln>
                <a:solidFill>
                  <a:srgbClr val="FFFFFF"/>
                </a:solidFill>
                <a:effectLst/>
                <a:uLnTx/>
                <a:uFillTx/>
                <a:latin typeface="Calibri" pitchFamily="34" charset="0"/>
                <a:ea typeface="+mn-ea"/>
                <a:cs typeface="+mn-cs"/>
              </a:rPr>
              <a:t>stable</a:t>
            </a:r>
            <a:r>
              <a:rPr kumimoji="0" lang="en-US" sz="2600" b="0" i="0" u="none" strike="noStrike" kern="1200" cap="none" spc="0" normalizeH="0" baseline="0" noProof="0" dirty="0">
                <a:ln>
                  <a:noFill/>
                </a:ln>
                <a:solidFill>
                  <a:srgbClr val="FFFFFF"/>
                </a:solidFill>
                <a:effectLst/>
                <a:uLnTx/>
                <a:uFillTx/>
                <a:latin typeface="Calibri" pitchFamily="34" charset="0"/>
                <a:ea typeface="+mn-ea"/>
                <a:cs typeface="+mn-cs"/>
              </a:rPr>
              <a:t> long-term opioid therapy </a:t>
            </a:r>
            <a:r>
              <a:rPr kumimoji="0" lang="en-US" sz="2600" b="1" i="0" u="none" strike="noStrike" kern="1200" cap="none" spc="0" normalizeH="0" baseline="0" noProof="0" dirty="0">
                <a:ln>
                  <a:noFill/>
                </a:ln>
                <a:solidFill>
                  <a:srgbClr val="FFFFFF"/>
                </a:solidFill>
                <a:effectLst/>
                <a:uLnTx/>
                <a:uFillTx/>
                <a:latin typeface="Calibri" pitchFamily="34" charset="0"/>
                <a:ea typeface="+mn-ea"/>
                <a:cs typeface="+mn-cs"/>
              </a:rPr>
              <a:t>without evidence of misuse”</a:t>
            </a:r>
            <a:r>
              <a:rPr kumimoji="0" lang="en-US" sz="2600" b="0" i="0" u="none" strike="noStrike" kern="1200" cap="none" spc="0" normalizeH="0" baseline="30000" noProof="0" dirty="0">
                <a:ln>
                  <a:noFill/>
                </a:ln>
                <a:solidFill>
                  <a:srgbClr val="FFFFFF"/>
                </a:solidFill>
                <a:effectLst/>
                <a:uLnTx/>
                <a:uFillTx/>
                <a:latin typeface="Calibri" pitchFamily="34" charset="0"/>
                <a:ea typeface="+mn-ea"/>
                <a:cs typeface="+mn-cs"/>
              </a:rPr>
              <a:t>5</a:t>
            </a:r>
          </a:p>
        </p:txBody>
      </p:sp>
    </p:spTree>
    <p:extLst>
      <p:ext uri="{BB962C8B-B14F-4D97-AF65-F5344CB8AC3E}">
        <p14:creationId xmlns:p14="http://schemas.microsoft.com/office/powerpoint/2010/main" val="3760304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E4C"/>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524000" y="0"/>
            <a:ext cx="9144000" cy="666974"/>
          </a:xfrm>
          <a:solidFill>
            <a:srgbClr val="1C3E4C"/>
          </a:solidFill>
        </p:spPr>
        <p:txBody>
          <a:bodyPr/>
          <a:lstStyle/>
          <a:p>
            <a:r>
              <a:rPr lang="en-US" sz="4800" b="1" dirty="0">
                <a:solidFill>
                  <a:schemeClr val="bg1"/>
                </a:solidFill>
                <a:effectLst>
                  <a:outerShdw blurRad="38100" dist="38100" dir="2700000" algn="tl">
                    <a:srgbClr val="000000">
                      <a:alpha val="43137"/>
                    </a:srgbClr>
                  </a:outerShdw>
                </a:effectLst>
              </a:rPr>
              <a:t>www.scopeofpain.org</a:t>
            </a:r>
          </a:p>
        </p:txBody>
      </p:sp>
      <p:pic>
        <p:nvPicPr>
          <p:cNvPr id="2" name="Picture 1"/>
          <p:cNvPicPr>
            <a:picLocks noChangeAspect="1"/>
          </p:cNvPicPr>
          <p:nvPr/>
        </p:nvPicPr>
        <p:blipFill rotWithShape="1">
          <a:blip r:embed="rId2"/>
          <a:srcRect l="24096" t="11140" r="24439" b="8804"/>
          <a:stretch/>
        </p:blipFill>
        <p:spPr>
          <a:xfrm>
            <a:off x="352926" y="867226"/>
            <a:ext cx="6545999" cy="5727749"/>
          </a:xfrm>
          <a:prstGeom prst="rect">
            <a:avLst/>
          </a:prstGeom>
          <a:ln w="38100">
            <a:solidFill>
              <a:schemeClr val="tx1"/>
            </a:solidFill>
          </a:ln>
          <a:effectLst>
            <a:outerShdw blurRad="50800" dist="38100" dir="8100000" algn="tr" rotWithShape="0">
              <a:prstClr val="black">
                <a:alpha val="40000"/>
              </a:prstClr>
            </a:outerShdw>
          </a:effectLst>
        </p:spPr>
      </p:pic>
      <p:pic>
        <p:nvPicPr>
          <p:cNvPr id="3" name="Picture 2" descr="SCOPE of Pain (Core curriculum) – Podcast series">
            <a:extLst>
              <a:ext uri="{FF2B5EF4-FFF2-40B4-BE49-F238E27FC236}">
                <a16:creationId xmlns:a16="http://schemas.microsoft.com/office/drawing/2014/main" id="{250F4398-05EE-4D1F-8204-214C90DAC9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653" y="867226"/>
            <a:ext cx="2935705" cy="2935705"/>
          </a:xfrm>
          <a:prstGeom prst="rect">
            <a:avLst/>
          </a:prstGeom>
          <a:noFill/>
          <a:ln w="28575">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afer Opioid Prescribing for Pain in Adolescents and Young Adults in Outpatient Settings">
            <a:extLst>
              <a:ext uri="{FF2B5EF4-FFF2-40B4-BE49-F238E27FC236}">
                <a16:creationId xmlns:a16="http://schemas.microsoft.com/office/drawing/2014/main" id="{A6F4540D-4448-41A1-A83A-8553331B07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6653" y="3903143"/>
            <a:ext cx="4787696" cy="2691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E695FB7-0C01-438D-B1F1-96218048C87D}"/>
              </a:ext>
            </a:extLst>
          </p:cNvPr>
          <p:cNvSpPr/>
          <p:nvPr/>
        </p:nvSpPr>
        <p:spPr>
          <a:xfrm>
            <a:off x="64168" y="666974"/>
            <a:ext cx="11951368" cy="6022584"/>
          </a:xfrm>
          <a:prstGeom prst="rect">
            <a:avLst/>
          </a:prstGeom>
          <a:solidFill>
            <a:srgbClr val="214A5B">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EFA88137-1D82-4071-A721-2A8A005630E3}"/>
              </a:ext>
            </a:extLst>
          </p:cNvPr>
          <p:cNvPicPr>
            <a:picLocks noChangeAspect="1"/>
          </p:cNvPicPr>
          <p:nvPr/>
        </p:nvPicPr>
        <p:blipFill rotWithShape="1">
          <a:blip r:embed="rId5"/>
          <a:srcRect l="50611" t="43371" r="11348" b="17630"/>
          <a:stretch/>
        </p:blipFill>
        <p:spPr>
          <a:xfrm>
            <a:off x="1896540" y="867225"/>
            <a:ext cx="7688617" cy="4926599"/>
          </a:xfrm>
          <a:prstGeom prst="rect">
            <a:avLst/>
          </a:prstGeom>
          <a:ln w="5715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648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E4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09800" y="609599"/>
            <a:ext cx="7772400" cy="5078820"/>
          </a:xfrm>
          <a:solidFill>
            <a:srgbClr val="1C3E4C"/>
          </a:solidFill>
        </p:spPr>
        <p:txBody>
          <a:bodyPr/>
          <a:lstStyle/>
          <a:p>
            <a:r>
              <a:rPr lang="en-US" sz="6600" b="1" dirty="0">
                <a:solidFill>
                  <a:schemeClr val="bg1"/>
                </a:solidFill>
                <a:effectLst>
                  <a:outerShdw blurRad="38100" dist="38100" dir="2700000" algn="tl">
                    <a:srgbClr val="000000">
                      <a:alpha val="43137"/>
                    </a:srgbClr>
                  </a:outerShdw>
                </a:effectLst>
              </a:rPr>
              <a:t>Thanks!</a:t>
            </a:r>
            <a:endParaRPr lang="en-US" sz="5400" dirty="0">
              <a:solidFill>
                <a:schemeClr val="bg1"/>
              </a:solidFill>
            </a:endParaRPr>
          </a:p>
        </p:txBody>
      </p:sp>
    </p:spTree>
    <p:extLst>
      <p:ext uri="{BB962C8B-B14F-4D97-AF65-F5344CB8AC3E}">
        <p14:creationId xmlns:p14="http://schemas.microsoft.com/office/powerpoint/2010/main" val="385856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701"/>
            <a:ext cx="12192000" cy="1402113"/>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Patient</a:t>
            </a:r>
            <a:r>
              <a:rPr lang="en-US" sz="3200" dirty="0">
                <a:solidFill>
                  <a:schemeClr val="bg1"/>
                </a:solidFill>
                <a:effectLst>
                  <a:outerShdw blurRad="38100" dist="38100" dir="2700000" algn="tl">
                    <a:srgbClr val="000000">
                      <a:alpha val="43137"/>
                    </a:srgbClr>
                  </a:outerShdw>
                </a:effectLst>
              </a:rPr>
              <a:t> Theme 1: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Threats to Trustworthiness and Iatrogenic Suffering</a:t>
            </a:r>
          </a:p>
        </p:txBody>
      </p:sp>
      <p:sp>
        <p:nvSpPr>
          <p:cNvPr id="3" name="Content Placeholder 2"/>
          <p:cNvSpPr>
            <a:spLocks noGrp="1"/>
          </p:cNvSpPr>
          <p:nvPr>
            <p:ph idx="1"/>
          </p:nvPr>
        </p:nvSpPr>
        <p:spPr>
          <a:xfrm>
            <a:off x="437322" y="1905009"/>
            <a:ext cx="11300791" cy="4221163"/>
          </a:xfrm>
        </p:spPr>
        <p:txBody>
          <a:bodyPr/>
          <a:lstStyle/>
          <a:p>
            <a:pPr marL="0" indent="0">
              <a:buNone/>
              <a:defRPr/>
            </a:pPr>
            <a:r>
              <a:rPr lang="en-US" sz="2800" dirty="0"/>
              <a:t>Perceptions that their clinicians have demonstrated a lack of care, empathy, and respect…affecting patients’ assessments of clinician trustworthiness… negative interactions with clinicians caused them further suffering.</a:t>
            </a:r>
          </a:p>
          <a:p>
            <a:pPr>
              <a:defRPr/>
            </a:pPr>
            <a:endParaRPr lang="en-US" sz="2600" dirty="0"/>
          </a:p>
          <a:p>
            <a:pPr marL="0" indent="0">
              <a:buNone/>
              <a:defRPr/>
            </a:pPr>
            <a:r>
              <a:rPr lang="en-US" sz="2800" dirty="0"/>
              <a:t>SUSAN: </a:t>
            </a:r>
            <a:r>
              <a:rPr lang="en-US" sz="2800" b="1" i="1" dirty="0"/>
              <a:t>“You could just tell that he just didn’t believe me that I was in as much pain as I was. He was just very unsympathetic. He would literally walk away while I was in the middle of a sentence.”</a:t>
            </a:r>
          </a:p>
        </p:txBody>
      </p:sp>
      <p:sp>
        <p:nvSpPr>
          <p:cNvPr id="35844" name="TextBox 3"/>
          <p:cNvSpPr txBox="1">
            <a:spLocks noChangeArrowheads="1"/>
          </p:cNvSpPr>
          <p:nvPr/>
        </p:nvSpPr>
        <p:spPr bwMode="auto">
          <a:xfrm>
            <a:off x="520148" y="6351105"/>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229278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65662"/>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Patient</a:t>
            </a:r>
            <a:r>
              <a:rPr lang="en-US" sz="3200" dirty="0">
                <a:solidFill>
                  <a:schemeClr val="bg1"/>
                </a:solidFill>
                <a:effectLst>
                  <a:outerShdw blurRad="38100" dist="38100" dir="2700000" algn="tl">
                    <a:srgbClr val="000000">
                      <a:alpha val="43137"/>
                    </a:srgbClr>
                  </a:outerShdw>
                </a:effectLst>
              </a:rPr>
              <a:t> Theme 2: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Motive, Honesty, and Testimony</a:t>
            </a:r>
          </a:p>
        </p:txBody>
      </p:sp>
      <p:sp>
        <p:nvSpPr>
          <p:cNvPr id="3" name="Content Placeholder 2"/>
          <p:cNvSpPr>
            <a:spLocks noGrp="1"/>
          </p:cNvSpPr>
          <p:nvPr>
            <p:ph idx="1"/>
          </p:nvPr>
        </p:nvSpPr>
        <p:spPr>
          <a:xfrm>
            <a:off x="208723" y="1447804"/>
            <a:ext cx="11249854" cy="4167806"/>
          </a:xfrm>
        </p:spPr>
        <p:txBody>
          <a:bodyPr/>
          <a:lstStyle/>
          <a:p>
            <a:pPr marL="0" indent="0">
              <a:buNone/>
              <a:defRPr/>
            </a:pPr>
            <a:r>
              <a:rPr lang="en-US" sz="2800" dirty="0"/>
              <a:t>Patients’ doubts that their clinicians believed that they were being honest about their motives for seeking treatment (e.g., drug misuse or drug diversion). Patients described being perceived as untrustworthy by clinicians</a:t>
            </a:r>
          </a:p>
          <a:p>
            <a:pPr>
              <a:defRPr/>
            </a:pPr>
            <a:endParaRPr lang="en-US" sz="2000" dirty="0"/>
          </a:p>
          <a:p>
            <a:pPr marL="0" indent="0">
              <a:buNone/>
              <a:defRPr/>
            </a:pPr>
            <a:r>
              <a:rPr lang="en-US" sz="2800" dirty="0"/>
              <a:t>LUDWIG: </a:t>
            </a:r>
            <a:r>
              <a:rPr lang="en-US" sz="2800" b="1" i="1" dirty="0"/>
              <a:t>“When I was in [hospital] just a couple of weeks ago…the ambulance drivers just took one look at me and it was, like—the look in their eyes was like, ‘Oh, he’s just a junkie looking to get stoned.’ They didn’t believe that I was actually suffering and in pain. They thought I was faking it completely…”</a:t>
            </a:r>
          </a:p>
        </p:txBody>
      </p:sp>
      <p:sp>
        <p:nvSpPr>
          <p:cNvPr id="37892" name="TextBox 3"/>
          <p:cNvSpPr txBox="1">
            <a:spLocks noChangeArrowheads="1"/>
          </p:cNvSpPr>
          <p:nvPr/>
        </p:nvSpPr>
        <p:spPr bwMode="auto">
          <a:xfrm>
            <a:off x="540026" y="6291469"/>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1817325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1912"/>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Clinician</a:t>
            </a:r>
            <a:r>
              <a:rPr lang="en-US" sz="3200" dirty="0">
                <a:solidFill>
                  <a:schemeClr val="bg1"/>
                </a:solidFill>
                <a:effectLst>
                  <a:outerShdw blurRad="38100" dist="38100" dir="2700000" algn="tl">
                    <a:srgbClr val="000000">
                      <a:alpha val="43137"/>
                    </a:srgbClr>
                  </a:outerShdw>
                </a:effectLst>
              </a:rPr>
              <a:t> Theme 1: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Challenges of the Practice Context</a:t>
            </a:r>
          </a:p>
        </p:txBody>
      </p:sp>
      <p:sp>
        <p:nvSpPr>
          <p:cNvPr id="3" name="Content Placeholder 2"/>
          <p:cNvSpPr>
            <a:spLocks noGrp="1"/>
          </p:cNvSpPr>
          <p:nvPr>
            <p:ph idx="1"/>
          </p:nvPr>
        </p:nvSpPr>
        <p:spPr>
          <a:xfrm>
            <a:off x="417443" y="1371606"/>
            <a:ext cx="11164960" cy="4525963"/>
          </a:xfrm>
        </p:spPr>
        <p:txBody>
          <a:bodyPr/>
          <a:lstStyle/>
          <a:p>
            <a:pPr marL="0" indent="0">
              <a:buNone/>
              <a:defRPr/>
            </a:pPr>
            <a:r>
              <a:rPr lang="en-US" sz="2800" dirty="0"/>
              <a:t>Physicians highlighted the challenging context in which chronic pain management is delivered. They recalled several difficult interactions and the impact these interactions had on their approach to care</a:t>
            </a:r>
          </a:p>
          <a:p>
            <a:pPr>
              <a:defRPr/>
            </a:pPr>
            <a:endParaRPr lang="en-US" sz="2800" dirty="0"/>
          </a:p>
          <a:p>
            <a:pPr marL="0" indent="0">
              <a:buNone/>
              <a:defRPr/>
            </a:pPr>
            <a:r>
              <a:rPr lang="en-US" sz="2800" dirty="0"/>
              <a:t>DR. JOHN: </a:t>
            </a:r>
            <a:r>
              <a:rPr lang="en-US" sz="2800" b="1" i="1" dirty="0"/>
              <a:t>“The things that we remember are the times that we got burned, right . . . You may get burned one in 100, but that one in 100 is enough to burn an impression in your mind that makes you wary of all patients potentially.”</a:t>
            </a:r>
          </a:p>
        </p:txBody>
      </p:sp>
      <p:sp>
        <p:nvSpPr>
          <p:cNvPr id="39940" name="TextBox 3"/>
          <p:cNvSpPr txBox="1">
            <a:spLocks noChangeArrowheads="1"/>
          </p:cNvSpPr>
          <p:nvPr/>
        </p:nvSpPr>
        <p:spPr bwMode="auto">
          <a:xfrm>
            <a:off x="538370" y="6272834"/>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179646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12192000" cy="1365662"/>
          </a:xfrm>
          <a:solidFill>
            <a:srgbClr val="214A5B"/>
          </a:solidFill>
        </p:spPr>
        <p:txBody>
          <a:bodyPr/>
          <a:lstStyle/>
          <a:p>
            <a:r>
              <a:rPr lang="en-US" altLang="en-US" sz="3200" b="1" u="sng" dirty="0">
                <a:solidFill>
                  <a:schemeClr val="bg1"/>
                </a:solidFill>
              </a:rPr>
              <a:t>Clinician</a:t>
            </a:r>
            <a:r>
              <a:rPr lang="en-US" altLang="en-US" sz="3200" dirty="0">
                <a:solidFill>
                  <a:schemeClr val="bg1"/>
                </a:solidFill>
              </a:rPr>
              <a:t> Theme 2: </a:t>
            </a:r>
            <a:br>
              <a:rPr lang="en-US" altLang="en-US" sz="3200" dirty="0">
                <a:solidFill>
                  <a:schemeClr val="bg1"/>
                </a:solidFill>
              </a:rPr>
            </a:br>
            <a:r>
              <a:rPr lang="en-US" altLang="en-US" sz="4000" b="1" dirty="0">
                <a:solidFill>
                  <a:schemeClr val="bg1"/>
                </a:solidFill>
              </a:rPr>
              <a:t>Complicated Clinical Relationships</a:t>
            </a:r>
            <a:endParaRPr lang="en-US" altLang="en-US" sz="3600" b="1" dirty="0">
              <a:solidFill>
                <a:schemeClr val="bg1"/>
              </a:solidFill>
            </a:endParaRPr>
          </a:p>
        </p:txBody>
      </p:sp>
      <p:sp>
        <p:nvSpPr>
          <p:cNvPr id="3" name="Content Placeholder 2"/>
          <p:cNvSpPr>
            <a:spLocks noGrp="1"/>
          </p:cNvSpPr>
          <p:nvPr>
            <p:ph idx="1"/>
          </p:nvPr>
        </p:nvSpPr>
        <p:spPr>
          <a:xfrm>
            <a:off x="417443" y="1295400"/>
            <a:ext cx="11370365" cy="4648200"/>
          </a:xfrm>
        </p:spPr>
        <p:txBody>
          <a:bodyPr/>
          <a:lstStyle/>
          <a:p>
            <a:pPr marL="0" indent="0">
              <a:buNone/>
              <a:defRPr/>
            </a:pPr>
            <a:r>
              <a:rPr lang="en-US" sz="2800" dirty="0"/>
              <a:t>Chronic pain management involving opioid analgesics can prohibit or destabilize the development of trusting clinical relationships. Physicians…did not necessarily see their role as a collaborative partner…[they] saw themselves in a defensive role of interrogator</a:t>
            </a:r>
          </a:p>
          <a:p>
            <a:pPr marL="0" indent="0">
              <a:buNone/>
              <a:defRPr/>
            </a:pPr>
            <a:endParaRPr lang="en-US" sz="2600" dirty="0"/>
          </a:p>
          <a:p>
            <a:pPr marL="0" indent="0">
              <a:buNone/>
              <a:defRPr/>
            </a:pPr>
            <a:r>
              <a:rPr lang="en-US" sz="2800" dirty="0"/>
              <a:t>DR. HENRY: </a:t>
            </a:r>
            <a:r>
              <a:rPr lang="en-US" sz="2800" b="1" i="1" dirty="0"/>
              <a:t>“In most doctor–patient relationships we learn to listen to the patient and accept their testimony…in some instances, to be quite honest, we are interviewing the patient as if we are a police officer or a lawyer, trying to find flaws in their story…So there is a different relationship here.”</a:t>
            </a:r>
          </a:p>
        </p:txBody>
      </p:sp>
      <p:sp>
        <p:nvSpPr>
          <p:cNvPr id="40964" name="TextBox 3"/>
          <p:cNvSpPr txBox="1">
            <a:spLocks noChangeArrowheads="1"/>
          </p:cNvSpPr>
          <p:nvPr/>
        </p:nvSpPr>
        <p:spPr bwMode="auto">
          <a:xfrm>
            <a:off x="566945" y="6303893"/>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1144784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1117-1DD2-7F5D-BD84-23E5FEC83E6F}"/>
              </a:ext>
            </a:extLst>
          </p:cNvPr>
          <p:cNvSpPr>
            <a:spLocks noGrp="1"/>
          </p:cNvSpPr>
          <p:nvPr>
            <p:ph type="title"/>
          </p:nvPr>
        </p:nvSpPr>
        <p:spPr>
          <a:xfrm>
            <a:off x="0" y="-22700"/>
            <a:ext cx="12192000" cy="957598"/>
          </a:xfrm>
          <a:solidFill>
            <a:srgbClr val="214A5B"/>
          </a:solidFill>
        </p:spPr>
        <p:txBody>
          <a:bodyPr/>
          <a:lstStyle/>
          <a:p>
            <a:r>
              <a:rPr lang="en-US" dirty="0">
                <a:solidFill>
                  <a:schemeClr val="bg1"/>
                </a:solidFill>
                <a:effectLst>
                  <a:outerShdw blurRad="38100" dist="38100" dir="2700000" algn="tl">
                    <a:srgbClr val="000000">
                      <a:alpha val="43137"/>
                    </a:srgbClr>
                  </a:outerShdw>
                </a:effectLst>
              </a:rPr>
              <a:t>Building Trust</a:t>
            </a:r>
          </a:p>
        </p:txBody>
      </p:sp>
      <p:sp>
        <p:nvSpPr>
          <p:cNvPr id="3" name="Rectangle 4">
            <a:extLst>
              <a:ext uri="{FF2B5EF4-FFF2-40B4-BE49-F238E27FC236}">
                <a16:creationId xmlns:a16="http://schemas.microsoft.com/office/drawing/2014/main" id="{9E810511-7DC3-F260-4466-23CCCE6D3751}"/>
              </a:ext>
            </a:extLst>
          </p:cNvPr>
          <p:cNvSpPr>
            <a:spLocks noChangeArrowheads="1"/>
          </p:cNvSpPr>
          <p:nvPr/>
        </p:nvSpPr>
        <p:spPr bwMode="auto">
          <a:xfrm>
            <a:off x="608925" y="1257458"/>
            <a:ext cx="10265664" cy="941556"/>
          </a:xfrm>
          <a:prstGeom prst="rect">
            <a:avLst/>
          </a:prstGeom>
          <a:noFill/>
          <a:ln>
            <a:noFill/>
          </a:ln>
          <a:effectLst/>
        </p:spPr>
        <p:txBody>
          <a:bodyPr anchor="t"/>
          <a:lstStyle/>
          <a:p>
            <a:pPr fontAlgn="base">
              <a:lnSpc>
                <a:spcPct val="90000"/>
              </a:lnSpc>
              <a:spcBef>
                <a:spcPct val="0"/>
              </a:spcBef>
              <a:spcAft>
                <a:spcPts val="600"/>
              </a:spcAft>
              <a:buClr>
                <a:srgbClr val="E51837"/>
              </a:buClr>
              <a:buSzPct val="120000"/>
            </a:pPr>
            <a:r>
              <a:rPr lang="en-US" sz="2800" dirty="0">
                <a:solidFill>
                  <a:prstClr val="black"/>
                </a:solidFill>
                <a:latin typeface="Calibri" panose="020F0502020204030204" pitchFamily="34" charset="0"/>
                <a:cs typeface="Calibri" panose="020F0502020204030204" pitchFamily="34" charset="0"/>
              </a:rPr>
              <a:t>After completing a thorough pain history, focused physical exam, and appropriate diagnostic testing… </a:t>
            </a:r>
          </a:p>
          <a:p>
            <a:pPr lvl="1" fontAlgn="base">
              <a:lnSpc>
                <a:spcPct val="90000"/>
              </a:lnSpc>
              <a:spcBef>
                <a:spcPct val="0"/>
              </a:spcBef>
              <a:spcAft>
                <a:spcPts val="600"/>
              </a:spcAft>
              <a:buClr>
                <a:srgbClr val="6D9185"/>
              </a:buClr>
              <a:buSzPct val="100000"/>
            </a:pPr>
            <a:endParaRPr lang="en-US" sz="24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800100" lvl="1" indent="-342900" fontAlgn="base">
              <a:lnSpc>
                <a:spcPct val="90000"/>
              </a:lnSpc>
              <a:spcBef>
                <a:spcPct val="0"/>
              </a:spcBef>
              <a:spcAft>
                <a:spcPts val="600"/>
              </a:spcAft>
              <a:buClr>
                <a:srgbClr val="6D9185"/>
              </a:buClr>
              <a:buSzPct val="100000"/>
              <a:buFont typeface="Arial" panose="020B0604020202020204" pitchFamily="34" charset="0"/>
              <a:buChar char="‒"/>
            </a:pPr>
            <a:endParaRPr lang="en-US" sz="24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800100" lvl="1" indent="-342900" fontAlgn="base">
              <a:lnSpc>
                <a:spcPct val="90000"/>
              </a:lnSpc>
              <a:spcBef>
                <a:spcPct val="0"/>
              </a:spcBef>
              <a:spcAft>
                <a:spcPts val="600"/>
              </a:spcAft>
              <a:buClr>
                <a:srgbClr val="6D9185"/>
              </a:buClr>
              <a:buSzPct val="100000"/>
              <a:buFont typeface="Arial" panose="020B0604020202020204" pitchFamily="34" charset="0"/>
              <a:buChar char="‒"/>
            </a:pPr>
            <a:endParaRPr lang="en-US" sz="2800" dirty="0">
              <a:solidFill>
                <a:prstClr val="black"/>
              </a:solidFill>
              <a:latin typeface="Calibri" panose="020F0502020204030204" pitchFamily="34" charset="0"/>
              <a:cs typeface="Calibri" panose="020F0502020204030204" pitchFamily="34" charset="0"/>
            </a:endParaRPr>
          </a:p>
        </p:txBody>
      </p:sp>
      <p:sp>
        <p:nvSpPr>
          <p:cNvPr id="9" name="Freeform 7">
            <a:extLst>
              <a:ext uri="{FF2B5EF4-FFF2-40B4-BE49-F238E27FC236}">
                <a16:creationId xmlns:a16="http://schemas.microsoft.com/office/drawing/2014/main" id="{3C655475-9851-D799-1587-694AB8970A9F}"/>
              </a:ext>
            </a:extLst>
          </p:cNvPr>
          <p:cNvSpPr/>
          <p:nvPr/>
        </p:nvSpPr>
        <p:spPr>
          <a:xfrm>
            <a:off x="5285874" y="2323739"/>
            <a:ext cx="6055894" cy="624863"/>
          </a:xfrm>
          <a:custGeom>
            <a:avLst/>
            <a:gdLst>
              <a:gd name="connsiteX0" fmla="*/ 0 w 1371566"/>
              <a:gd name="connsiteY0" fmla="*/ 0 h 1005840"/>
              <a:gd name="connsiteX1" fmla="*/ 1371566 w 1371566"/>
              <a:gd name="connsiteY1" fmla="*/ 0 h 1005840"/>
              <a:gd name="connsiteX2" fmla="*/ 1371566 w 1371566"/>
              <a:gd name="connsiteY2" fmla="*/ 1005840 h 1005840"/>
              <a:gd name="connsiteX3" fmla="*/ 0 w 1371566"/>
              <a:gd name="connsiteY3" fmla="*/ 1005840 h 1005840"/>
              <a:gd name="connsiteX4" fmla="*/ 0 w 1371566"/>
              <a:gd name="connsiteY4" fmla="*/ 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66" h="1005840">
                <a:moveTo>
                  <a:pt x="0" y="0"/>
                </a:moveTo>
                <a:lnTo>
                  <a:pt x="1371566" y="0"/>
                </a:lnTo>
                <a:lnTo>
                  <a:pt x="1371566" y="1005840"/>
                </a:lnTo>
                <a:lnTo>
                  <a:pt x="0" y="100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170688" spcCol="1270" anchor="ctr"/>
          <a:lstStyle/>
          <a:p>
            <a:pPr defTabSz="1066800">
              <a:spcBef>
                <a:spcPct val="0"/>
              </a:spcBef>
              <a:defRPr/>
            </a:pPr>
            <a:r>
              <a:rPr lang="en-US" sz="2000" i="1" dirty="0">
                <a:solidFill>
                  <a:prstClr val="black">
                    <a:hueOff val="0"/>
                    <a:satOff val="0"/>
                    <a:lumOff val="0"/>
                    <a:alphaOff val="0"/>
                  </a:prstClr>
                </a:solidFill>
                <a:latin typeface="Calibri" panose="020F0502020204030204" pitchFamily="34" charset="0"/>
                <a:cs typeface="Calibri" panose="020F0502020204030204" pitchFamily="34" charset="0"/>
              </a:rPr>
              <a:t>“It must be difficult to enjoy life with such severe pain.” </a:t>
            </a:r>
          </a:p>
        </p:txBody>
      </p:sp>
      <p:sp>
        <p:nvSpPr>
          <p:cNvPr id="11" name="Rectangle 3">
            <a:extLst>
              <a:ext uri="{FF2B5EF4-FFF2-40B4-BE49-F238E27FC236}">
                <a16:creationId xmlns:a16="http://schemas.microsoft.com/office/drawing/2014/main" id="{3426A3B3-0B9E-CA79-0ED3-9D537D1F46E1}"/>
              </a:ext>
            </a:extLst>
          </p:cNvPr>
          <p:cNvSpPr>
            <a:spLocks noChangeArrowheads="1"/>
          </p:cNvSpPr>
          <p:nvPr/>
        </p:nvSpPr>
        <p:spPr bwMode="auto">
          <a:xfrm>
            <a:off x="5398168" y="3251819"/>
            <a:ext cx="5250589" cy="400110"/>
          </a:xfrm>
          <a:prstGeom prst="rect">
            <a:avLst/>
          </a:prstGeom>
          <a:noFill/>
          <a:ln w="9525">
            <a:noFill/>
            <a:miter lim="800000"/>
            <a:headEnd/>
            <a:tailEnd/>
          </a:ln>
        </p:spPr>
        <p:txBody>
          <a:bodyPr wrap="square">
            <a:spAutoFit/>
          </a:bodyPr>
          <a:lstStyle/>
          <a:p>
            <a:pPr defTabSz="1066800">
              <a:spcBef>
                <a:spcPct val="0"/>
              </a:spcBef>
              <a:buClr>
                <a:srgbClr val="6D9185"/>
              </a:buClr>
              <a:defRPr/>
            </a:pPr>
            <a:r>
              <a:rPr lang="en-US" sz="2000" i="1" dirty="0">
                <a:solidFill>
                  <a:prstClr val="black"/>
                </a:solidFill>
                <a:latin typeface="Calibri" panose="020F0502020204030204" pitchFamily="34" charset="0"/>
                <a:cs typeface="Calibri" panose="020F0502020204030204" pitchFamily="34" charset="0"/>
              </a:rPr>
              <a:t>“I believe you and want to help.”</a:t>
            </a:r>
          </a:p>
        </p:txBody>
      </p:sp>
      <p:sp>
        <p:nvSpPr>
          <p:cNvPr id="14" name="Rectangle 1">
            <a:extLst>
              <a:ext uri="{FF2B5EF4-FFF2-40B4-BE49-F238E27FC236}">
                <a16:creationId xmlns:a16="http://schemas.microsoft.com/office/drawing/2014/main" id="{E904EEA2-4A23-A3ED-9322-CB6D2558E562}"/>
              </a:ext>
            </a:extLst>
          </p:cNvPr>
          <p:cNvSpPr>
            <a:spLocks noChangeArrowheads="1"/>
          </p:cNvSpPr>
          <p:nvPr/>
        </p:nvSpPr>
        <p:spPr bwMode="auto">
          <a:xfrm>
            <a:off x="1203158" y="4832632"/>
            <a:ext cx="9922042" cy="1154162"/>
          </a:xfrm>
          <a:prstGeom prst="rect">
            <a:avLst/>
          </a:prstGeom>
          <a:noFill/>
          <a:ln w="38100">
            <a:noFill/>
            <a:miter lim="800000"/>
            <a:headEnd/>
            <a:tailEnd/>
          </a:ln>
          <a:effectLst/>
        </p:spPr>
        <p:txBody>
          <a:bodyPr wrap="square">
            <a:spAutoFit/>
          </a:bodyPr>
          <a:lstStyle/>
          <a:p>
            <a:pPr algn="ctr" fontAlgn="base">
              <a:spcBef>
                <a:spcPts val="600"/>
              </a:spcBef>
              <a:buClr>
                <a:srgbClr val="E51837"/>
              </a:buClr>
            </a:pPr>
            <a:r>
              <a:rPr lang="en-US" sz="3200" dirty="0">
                <a:latin typeface="Calibri" panose="020F0502020204030204" pitchFamily="34" charset="0"/>
                <a:cs typeface="Calibri" panose="020F0502020204030204" pitchFamily="34" charset="0"/>
              </a:rPr>
              <a:t>Believing the severity of a patient’s pain complaint     </a:t>
            </a:r>
          </a:p>
          <a:p>
            <a:pPr algn="ctr" fontAlgn="base">
              <a:spcBef>
                <a:spcPts val="600"/>
              </a:spcBef>
              <a:buClr>
                <a:srgbClr val="E51837"/>
              </a:buClr>
            </a:pPr>
            <a:r>
              <a:rPr lang="en-US" sz="3200" b="1" dirty="0">
                <a:solidFill>
                  <a:srgbClr val="E31837"/>
                </a:solidFill>
                <a:latin typeface="Calibri" panose="020F0502020204030204" pitchFamily="34" charset="0"/>
                <a:cs typeface="Calibri" panose="020F0502020204030204" pitchFamily="34" charset="0"/>
              </a:rPr>
              <a:t>does not mean opioids are indicated</a:t>
            </a:r>
          </a:p>
        </p:txBody>
      </p:sp>
      <p:sp>
        <p:nvSpPr>
          <p:cNvPr id="15" name="Left Brace 14">
            <a:extLst>
              <a:ext uri="{FF2B5EF4-FFF2-40B4-BE49-F238E27FC236}">
                <a16:creationId xmlns:a16="http://schemas.microsoft.com/office/drawing/2014/main" id="{762FE6E7-B1FD-7975-26F2-154C232B7F45}"/>
              </a:ext>
            </a:extLst>
          </p:cNvPr>
          <p:cNvSpPr/>
          <p:nvPr/>
        </p:nvSpPr>
        <p:spPr>
          <a:xfrm rot="16200000">
            <a:off x="6185325" y="-324460"/>
            <a:ext cx="367473" cy="9301590"/>
          </a:xfrm>
          <a:prstGeom prst="leftBrace">
            <a:avLst>
              <a:gd name="adj1" fmla="val 34602"/>
              <a:gd name="adj2" fmla="val 49855"/>
            </a:avLst>
          </a:prstGeom>
          <a:ln w="57150">
            <a:solidFill>
              <a:srgbClr val="231F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C915762-F352-ED85-8578-A3D317A181ED}"/>
              </a:ext>
            </a:extLst>
          </p:cNvPr>
          <p:cNvSpPr txBox="1"/>
          <p:nvPr/>
        </p:nvSpPr>
        <p:spPr>
          <a:xfrm>
            <a:off x="1718268" y="2257605"/>
            <a:ext cx="3479227" cy="757130"/>
          </a:xfrm>
          <a:prstGeom prst="rect">
            <a:avLst/>
          </a:prstGeom>
          <a:noFill/>
        </p:spPr>
        <p:txBody>
          <a:bodyPr wrap="square">
            <a:spAutoFit/>
          </a:bodyPr>
          <a:lstStyle/>
          <a:p>
            <a:pPr marL="0" lvl="1" fontAlgn="base">
              <a:lnSpc>
                <a:spcPct val="90000"/>
              </a:lnSpc>
              <a:spcBef>
                <a:spcPct val="0"/>
              </a:spcBef>
              <a:spcAft>
                <a:spcPts val="600"/>
              </a:spcAft>
              <a:buClr>
                <a:srgbClr val="6D9185"/>
              </a:buClr>
              <a:buSzPct val="100000"/>
            </a:pPr>
            <a:r>
              <a:rPr lang="en-US" sz="2400" dirty="0">
                <a:solidFill>
                  <a:prstClr val="black">
                    <a:hueOff val="0"/>
                    <a:satOff val="0"/>
                    <a:lumOff val="0"/>
                    <a:alphaOff val="0"/>
                  </a:prstClr>
                </a:solidFill>
                <a:latin typeface="Calibri" panose="020F0502020204030204" pitchFamily="34" charset="0"/>
                <a:cs typeface="Calibri" panose="020F0502020204030204" pitchFamily="34" charset="0"/>
              </a:rPr>
              <a:t>Show </a:t>
            </a:r>
            <a:r>
              <a:rPr lang="en-US" sz="2400" b="1" dirty="0">
                <a:solidFill>
                  <a:prstClr val="black">
                    <a:hueOff val="0"/>
                    <a:satOff val="0"/>
                    <a:lumOff val="0"/>
                    <a:alphaOff val="0"/>
                  </a:prstClr>
                </a:solidFill>
                <a:latin typeface="Calibri" panose="020F0502020204030204" pitchFamily="34" charset="0"/>
                <a:cs typeface="Calibri" panose="020F0502020204030204" pitchFamily="34" charset="0"/>
              </a:rPr>
              <a:t>empathy</a:t>
            </a:r>
            <a:r>
              <a:rPr lang="en-US" sz="2400" dirty="0">
                <a:solidFill>
                  <a:prstClr val="black">
                    <a:hueOff val="0"/>
                    <a:satOff val="0"/>
                    <a:lumOff val="0"/>
                    <a:alphaOff val="0"/>
                  </a:prstClr>
                </a:solidFill>
                <a:latin typeface="Calibri" panose="020F0502020204030204" pitchFamily="34" charset="0"/>
                <a:cs typeface="Calibri" panose="020F0502020204030204" pitchFamily="34" charset="0"/>
              </a:rPr>
              <a:t> for the patient’s experience…</a:t>
            </a:r>
          </a:p>
        </p:txBody>
      </p:sp>
      <p:sp>
        <p:nvSpPr>
          <p:cNvPr id="7" name="TextBox 6">
            <a:extLst>
              <a:ext uri="{FF2B5EF4-FFF2-40B4-BE49-F238E27FC236}">
                <a16:creationId xmlns:a16="http://schemas.microsoft.com/office/drawing/2014/main" id="{0DBF37CE-4595-ADDC-99C9-3B0B81847FFD}"/>
              </a:ext>
            </a:extLst>
          </p:cNvPr>
          <p:cNvSpPr txBox="1"/>
          <p:nvPr/>
        </p:nvSpPr>
        <p:spPr>
          <a:xfrm>
            <a:off x="1718267" y="3200102"/>
            <a:ext cx="3479227" cy="757130"/>
          </a:xfrm>
          <a:prstGeom prst="rect">
            <a:avLst/>
          </a:prstGeom>
          <a:noFill/>
        </p:spPr>
        <p:txBody>
          <a:bodyPr wrap="square">
            <a:spAutoFit/>
          </a:bodyPr>
          <a:lstStyle/>
          <a:p>
            <a:pPr marL="0" lvl="1" fontAlgn="base">
              <a:lnSpc>
                <a:spcPct val="90000"/>
              </a:lnSpc>
              <a:spcBef>
                <a:spcPct val="0"/>
              </a:spcBef>
              <a:spcAft>
                <a:spcPts val="600"/>
              </a:spcAft>
              <a:buClr>
                <a:srgbClr val="6D9185"/>
              </a:buClr>
              <a:buSzPct val="100000"/>
            </a:pPr>
            <a:r>
              <a:rPr lang="en-US" sz="2400" b="1" dirty="0">
                <a:solidFill>
                  <a:prstClr val="black">
                    <a:hueOff val="0"/>
                    <a:satOff val="0"/>
                    <a:lumOff val="0"/>
                    <a:alphaOff val="0"/>
                  </a:prstClr>
                </a:solidFill>
                <a:latin typeface="Calibri" panose="020F0502020204030204" pitchFamily="34" charset="0"/>
                <a:cs typeface="Calibri" panose="020F0502020204030204" pitchFamily="34" charset="0"/>
              </a:rPr>
              <a:t>Validate</a:t>
            </a:r>
            <a:r>
              <a:rPr lang="en-US" sz="2400" dirty="0">
                <a:solidFill>
                  <a:prstClr val="black">
                    <a:hueOff val="0"/>
                    <a:satOff val="0"/>
                    <a:lumOff val="0"/>
                    <a:alphaOff val="0"/>
                  </a:prstClr>
                </a:solidFill>
                <a:latin typeface="Calibri" panose="020F0502020204030204" pitchFamily="34" charset="0"/>
                <a:cs typeface="Calibri" panose="020F0502020204030204" pitchFamily="34" charset="0"/>
              </a:rPr>
              <a:t> that you believe pain and suffering is real…</a:t>
            </a:r>
          </a:p>
        </p:txBody>
      </p:sp>
    </p:spTree>
    <p:extLst>
      <p:ext uri="{BB962C8B-B14F-4D97-AF65-F5344CB8AC3E}">
        <p14:creationId xmlns:p14="http://schemas.microsoft.com/office/powerpoint/2010/main" val="207206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
            <a:ext cx="12192000" cy="952007"/>
          </a:xfrm>
          <a:solidFill>
            <a:srgbClr val="214A5B"/>
          </a:solidFill>
        </p:spPr>
        <p:txBody>
          <a:bodyPr/>
          <a:lstStyle/>
          <a:p>
            <a:pPr marL="403225" algn="l" eaLnBrk="1" hangingPunct="1">
              <a:defRPr/>
            </a:pPr>
            <a:r>
              <a:rPr lang="en-US" altLang="en-US" b="1" dirty="0">
                <a:solidFill>
                  <a:schemeClr val="bg1"/>
                </a:solidFill>
                <a:effectLst>
                  <a:outerShdw blurRad="38100" dist="38100" dir="2700000" algn="tl">
                    <a:srgbClr val="000000">
                      <a:alpha val="43137"/>
                    </a:srgbClr>
                  </a:outerShdw>
                </a:effectLst>
              </a:rPr>
              <a:t>Opioid Analgesics</a:t>
            </a:r>
          </a:p>
        </p:txBody>
      </p:sp>
      <p:sp>
        <p:nvSpPr>
          <p:cNvPr id="25603" name="Rectangle 3"/>
          <p:cNvSpPr>
            <a:spLocks noGrp="1" noChangeArrowheads="1"/>
          </p:cNvSpPr>
          <p:nvPr>
            <p:ph idx="1"/>
          </p:nvPr>
        </p:nvSpPr>
        <p:spPr>
          <a:xfrm>
            <a:off x="377687" y="1249680"/>
            <a:ext cx="11468149" cy="4910138"/>
          </a:xfrm>
        </p:spPr>
        <p:txBody>
          <a:bodyPr/>
          <a:lstStyle/>
          <a:p>
            <a:pPr eaLnBrk="1" hangingPunct="1">
              <a:spcBef>
                <a:spcPts val="600"/>
              </a:spcBef>
            </a:pPr>
            <a:r>
              <a:rPr lang="en-US" altLang="en-US" sz="2800" b="1" dirty="0"/>
              <a:t>Analgesia</a:t>
            </a:r>
          </a:p>
          <a:p>
            <a:pPr lvl="1" eaLnBrk="1" hangingPunct="1">
              <a:spcBef>
                <a:spcPts val="1200"/>
              </a:spcBef>
              <a:buFont typeface="Arial" charset="0"/>
              <a:buChar char="•"/>
            </a:pPr>
            <a:r>
              <a:rPr lang="en-US" altLang="en-US" sz="2200" dirty="0"/>
              <a:t>Turn on descending inhibitory systems</a:t>
            </a:r>
          </a:p>
          <a:p>
            <a:pPr lvl="1" eaLnBrk="1" hangingPunct="1">
              <a:spcBef>
                <a:spcPts val="1200"/>
              </a:spcBef>
              <a:buFont typeface="Arial" charset="0"/>
              <a:buChar char="•"/>
            </a:pPr>
            <a:r>
              <a:rPr lang="en-US" altLang="en-US" sz="2200" dirty="0"/>
              <a:t>Prevent ascending transmission of pain signal</a:t>
            </a:r>
          </a:p>
          <a:p>
            <a:pPr lvl="1" eaLnBrk="1" hangingPunct="1">
              <a:spcBef>
                <a:spcPts val="1200"/>
              </a:spcBef>
              <a:buFont typeface="Arial" charset="0"/>
              <a:buChar char="•"/>
            </a:pPr>
            <a:r>
              <a:rPr lang="en-US" altLang="en-US" sz="2200" dirty="0"/>
              <a:t>Inhibit terminals of C-fibers in the spinal cord</a:t>
            </a:r>
          </a:p>
          <a:p>
            <a:pPr lvl="1" eaLnBrk="1" hangingPunct="1">
              <a:spcBef>
                <a:spcPts val="1200"/>
              </a:spcBef>
              <a:buFont typeface="Arial" charset="0"/>
              <a:buChar char="•"/>
            </a:pPr>
            <a:r>
              <a:rPr lang="en-US" altLang="en-US" sz="2200" dirty="0"/>
              <a:t>Inhibit activation of peripheral nociceptors</a:t>
            </a:r>
            <a:endParaRPr lang="en-US" altLang="en-US" sz="2200" b="1" dirty="0"/>
          </a:p>
          <a:p>
            <a:pPr lvl="1" eaLnBrk="1" hangingPunct="1">
              <a:spcBef>
                <a:spcPts val="1200"/>
              </a:spcBef>
              <a:buFont typeface="Arial" charset="0"/>
              <a:buChar char="•"/>
            </a:pPr>
            <a:r>
              <a:rPr lang="en-US" altLang="en-US" sz="2200" b="1" dirty="0"/>
              <a:t>Variable response </a:t>
            </a:r>
            <a:r>
              <a:rPr lang="en-US" altLang="en-US" sz="2200" dirty="0"/>
              <a:t>(not all patients respond to the same opioid in the same way)</a:t>
            </a:r>
          </a:p>
          <a:p>
            <a:pPr lvl="2" eaLnBrk="1" hangingPunct="1">
              <a:spcBef>
                <a:spcPts val="1200"/>
              </a:spcBef>
            </a:pPr>
            <a:r>
              <a:rPr lang="en-US" altLang="en-US" sz="2000" dirty="0"/>
              <a:t>&gt;3,000 polymorphisms in the human </a:t>
            </a:r>
            <a:r>
              <a:rPr lang="el-GR" altLang="en-US" sz="2000" dirty="0"/>
              <a:t>μ-</a:t>
            </a:r>
            <a:r>
              <a:rPr lang="en-US" altLang="en-US" sz="2000" dirty="0"/>
              <a:t>opioid receptor gene</a:t>
            </a:r>
          </a:p>
          <a:p>
            <a:pPr lvl="2" eaLnBrk="1" hangingPunct="1">
              <a:spcBef>
                <a:spcPts val="1200"/>
              </a:spcBef>
            </a:pPr>
            <a:r>
              <a:rPr lang="en-US" altLang="en-US" sz="2000" dirty="0"/>
              <a:t>Single nucleotide polymorphisms (SNPs) affect opioid metabolism, transport across the blood brain barrier, and activity at receptors and ion channels </a:t>
            </a:r>
          </a:p>
          <a:p>
            <a:pPr lvl="2" eaLnBrk="1" hangingPunct="1">
              <a:spcBef>
                <a:spcPts val="600"/>
              </a:spcBef>
            </a:pPr>
            <a:endParaRPr lang="en-US" altLang="en-US" sz="500" dirty="0"/>
          </a:p>
          <a:p>
            <a:pPr eaLnBrk="1" hangingPunct="1">
              <a:spcBef>
                <a:spcPts val="600"/>
              </a:spcBef>
            </a:pPr>
            <a:r>
              <a:rPr lang="en-US" altLang="en-US" sz="2800" b="1" dirty="0">
                <a:solidFill>
                  <a:srgbClr val="C00000"/>
                </a:solidFill>
              </a:rPr>
              <a:t>Active the reward pathway</a:t>
            </a:r>
            <a:endParaRPr lang="en-US" altLang="en-US" b="1" dirty="0">
              <a:solidFill>
                <a:srgbClr val="C00000"/>
              </a:solidFill>
            </a:endParaRPr>
          </a:p>
        </p:txBody>
      </p:sp>
      <p:sp>
        <p:nvSpPr>
          <p:cNvPr id="44036" name="Text Box 6"/>
          <p:cNvSpPr txBox="1">
            <a:spLocks noChangeArrowheads="1"/>
          </p:cNvSpPr>
          <p:nvPr/>
        </p:nvSpPr>
        <p:spPr bwMode="auto">
          <a:xfrm>
            <a:off x="8034502" y="6222288"/>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dirty="0" err="1">
                <a:solidFill>
                  <a:srgbClr val="000000"/>
                </a:solidFill>
              </a:rPr>
              <a:t>McCleane</a:t>
            </a:r>
            <a:r>
              <a:rPr lang="en-US" altLang="en-US" sz="1600" dirty="0">
                <a:solidFill>
                  <a:srgbClr val="000000"/>
                </a:solidFill>
              </a:rPr>
              <a:t> G, Smith HS. </a:t>
            </a:r>
            <a:r>
              <a:rPr lang="en-US" altLang="en-US" sz="1600" i="1" dirty="0">
                <a:solidFill>
                  <a:srgbClr val="000000"/>
                </a:solidFill>
              </a:rPr>
              <a:t>Med </a:t>
            </a:r>
            <a:r>
              <a:rPr lang="en-US" altLang="en-US" sz="1600" i="1" dirty="0" err="1">
                <a:solidFill>
                  <a:srgbClr val="000000"/>
                </a:solidFill>
              </a:rPr>
              <a:t>Clin</a:t>
            </a:r>
            <a:r>
              <a:rPr lang="en-US" altLang="en-US" sz="1600" i="1" dirty="0">
                <a:solidFill>
                  <a:srgbClr val="000000"/>
                </a:solidFill>
              </a:rPr>
              <a:t> N Am. </a:t>
            </a:r>
            <a:r>
              <a:rPr lang="en-US" altLang="en-US" sz="1600" dirty="0">
                <a:solidFill>
                  <a:srgbClr val="000000"/>
                </a:solidFill>
              </a:rPr>
              <a:t>2007</a:t>
            </a:r>
          </a:p>
          <a:p>
            <a:pPr eaLnBrk="0" fontAlgn="base" hangingPunct="0">
              <a:spcBef>
                <a:spcPct val="0"/>
              </a:spcBef>
              <a:spcAft>
                <a:spcPct val="0"/>
              </a:spcAft>
              <a:buFontTx/>
              <a:buNone/>
            </a:pPr>
            <a:r>
              <a:rPr lang="en-US" altLang="en-US" sz="1600" dirty="0">
                <a:solidFill>
                  <a:srgbClr val="000000"/>
                </a:solidFill>
                <a:cs typeface="Calibri" panose="020F0502020204030204" pitchFamily="34" charset="0"/>
              </a:rPr>
              <a:t>Smith HS. </a:t>
            </a:r>
            <a:r>
              <a:rPr lang="en-US" altLang="en-US" sz="1600" i="1" dirty="0">
                <a:solidFill>
                  <a:srgbClr val="000000"/>
                </a:solidFill>
                <a:cs typeface="Calibri" panose="020F0502020204030204" pitchFamily="34" charset="0"/>
              </a:rPr>
              <a:t>Pain Physician. </a:t>
            </a:r>
            <a:r>
              <a:rPr lang="en-US" altLang="en-US" sz="1600" dirty="0">
                <a:solidFill>
                  <a:srgbClr val="000000"/>
                </a:solidFill>
                <a:cs typeface="Calibri" panose="020F0502020204030204" pitchFamily="34" charset="0"/>
              </a:rPr>
              <a:t>2008</a:t>
            </a:r>
          </a:p>
        </p:txBody>
      </p:sp>
      <p:grpSp>
        <p:nvGrpSpPr>
          <p:cNvPr id="25" name="Group 24">
            <a:extLst>
              <a:ext uri="{FF2B5EF4-FFF2-40B4-BE49-F238E27FC236}">
                <a16:creationId xmlns:a16="http://schemas.microsoft.com/office/drawing/2014/main" id="{4DB8CA4F-4DF3-C10A-391B-A9E383DFFC86}"/>
              </a:ext>
            </a:extLst>
          </p:cNvPr>
          <p:cNvGrpSpPr/>
          <p:nvPr/>
        </p:nvGrpSpPr>
        <p:grpSpPr>
          <a:xfrm>
            <a:off x="8572516" y="67474"/>
            <a:ext cx="3619484" cy="3361526"/>
            <a:chOff x="8337011" y="1189516"/>
            <a:chExt cx="3775684" cy="3429985"/>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13"/>
            <a:stretch/>
          </p:blipFill>
          <p:spPr bwMode="auto">
            <a:xfrm>
              <a:off x="8337011" y="1189516"/>
              <a:ext cx="3646659" cy="3429985"/>
            </a:xfrm>
            <a:prstGeom prst="rect">
              <a:avLst/>
            </a:prstGeom>
            <a:noFill/>
            <a:ln w="9525">
              <a:solidFill>
                <a:schemeClr val="tx1"/>
              </a:solidFill>
            </a:ln>
            <a:effectLst>
              <a:outerShdw blurRad="254000" dist="76200" dir="2700000" algn="tl" rotWithShape="0">
                <a:srgbClr val="41695B">
                  <a:alpha val="60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10452322" y="1385783"/>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51689" y="1334790"/>
              <a:ext cx="1219200" cy="430887"/>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Somatosensory</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cortex</a:t>
              </a:r>
            </a:p>
          </p:txBody>
        </p:sp>
        <p:cxnSp>
          <p:nvCxnSpPr>
            <p:cNvPr id="9" name="Straight Arrow Connector 8"/>
            <p:cNvCxnSpPr/>
            <p:nvPr/>
          </p:nvCxnSpPr>
          <p:spPr>
            <a:xfrm flipH="1" flipV="1">
              <a:off x="10361835" y="1791099"/>
              <a:ext cx="581025" cy="153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93495" y="1850006"/>
              <a:ext cx="1219200" cy="261610"/>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Thalamus</a:t>
              </a:r>
            </a:p>
          </p:txBody>
        </p:sp>
        <p:cxnSp>
          <p:nvCxnSpPr>
            <p:cNvPr id="11" name="Straight Arrow Connector 10"/>
            <p:cNvCxnSpPr/>
            <p:nvPr/>
          </p:nvCxnSpPr>
          <p:spPr>
            <a:xfrm flipH="1" flipV="1">
              <a:off x="10423744" y="3376504"/>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823111" y="3320748"/>
              <a:ext cx="1219200" cy="430887"/>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Ascending</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pathways</a:t>
              </a:r>
            </a:p>
          </p:txBody>
        </p:sp>
        <p:cxnSp>
          <p:nvCxnSpPr>
            <p:cNvPr id="13" name="Straight Arrow Connector 12"/>
            <p:cNvCxnSpPr/>
            <p:nvPr/>
          </p:nvCxnSpPr>
          <p:spPr>
            <a:xfrm flipV="1">
              <a:off x="9725672" y="3858130"/>
              <a:ext cx="210470" cy="436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12265" y="4172020"/>
              <a:ext cx="913407" cy="261610"/>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Dorsal Horn</a:t>
              </a:r>
            </a:p>
          </p:txBody>
        </p:sp>
        <p:cxnSp>
          <p:nvCxnSpPr>
            <p:cNvPr id="15" name="Straight Arrow Connector 14"/>
            <p:cNvCxnSpPr/>
            <p:nvPr/>
          </p:nvCxnSpPr>
          <p:spPr>
            <a:xfrm flipV="1">
              <a:off x="9465331" y="3819141"/>
              <a:ext cx="467878" cy="36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03275" y="3712555"/>
              <a:ext cx="913407" cy="430887"/>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Peripheral</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nerves</a:t>
              </a:r>
            </a:p>
          </p:txBody>
        </p:sp>
        <p:cxnSp>
          <p:nvCxnSpPr>
            <p:cNvPr id="17" name="Straight Arrow Connector 16"/>
            <p:cNvCxnSpPr/>
            <p:nvPr/>
          </p:nvCxnSpPr>
          <p:spPr>
            <a:xfrm>
              <a:off x="9779929" y="2838068"/>
              <a:ext cx="226696" cy="2190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19881" y="2685225"/>
              <a:ext cx="913407" cy="430887"/>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Descending</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pathway</a:t>
              </a:r>
            </a:p>
          </p:txBody>
        </p:sp>
        <p:cxnSp>
          <p:nvCxnSpPr>
            <p:cNvPr id="19" name="Straight Arrow Connector 18"/>
            <p:cNvCxnSpPr/>
            <p:nvPr/>
          </p:nvCxnSpPr>
          <p:spPr>
            <a:xfrm>
              <a:off x="9441516" y="1688421"/>
              <a:ext cx="729059" cy="3257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37012" y="1557801"/>
              <a:ext cx="1148168" cy="430887"/>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Periaqueductal</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gray area</a:t>
              </a:r>
            </a:p>
          </p:txBody>
        </p:sp>
      </p:grpSp>
    </p:spTree>
    <p:extLst>
      <p:ext uri="{BB962C8B-B14F-4D97-AF65-F5344CB8AC3E}">
        <p14:creationId xmlns:p14="http://schemas.microsoft.com/office/powerpoint/2010/main" val="75057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fade">
                                      <p:cBhvr>
                                        <p:cTn id="7" dur="500"/>
                                        <p:tgtEl>
                                          <p:spTgt spid="2560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6" end="6"/>
                                            </p:txEl>
                                          </p:spTgt>
                                        </p:tgtEl>
                                        <p:attrNameLst>
                                          <p:attrName>style.visibility</p:attrName>
                                        </p:attrNameLst>
                                      </p:cBhvr>
                                      <p:to>
                                        <p:strVal val="visible"/>
                                      </p:to>
                                    </p:set>
                                    <p:animEffect transition="in" filter="fade">
                                      <p:cBhvr>
                                        <p:cTn id="12" dur="500"/>
                                        <p:tgtEl>
                                          <p:spTgt spid="2560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animEffect transition="in" filter="fade">
                                      <p:cBhvr>
                                        <p:cTn id="17" dur="500"/>
                                        <p:tgtEl>
                                          <p:spTgt spid="2560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9" end="9"/>
                                            </p:txEl>
                                          </p:spTgt>
                                        </p:tgtEl>
                                        <p:attrNameLst>
                                          <p:attrName>style.visibility</p:attrName>
                                        </p:attrNameLst>
                                      </p:cBhvr>
                                      <p:to>
                                        <p:strVal val="visible"/>
                                      </p:to>
                                    </p:set>
                                    <p:animEffect transition="in" filter="fade">
                                      <p:cBhvr>
                                        <p:cTn id="22"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12362</TotalTime>
  <Words>4251</Words>
  <Application>Microsoft Office PowerPoint</Application>
  <PresentationFormat>Widescreen</PresentationFormat>
  <Paragraphs>362</Paragraphs>
  <Slides>34</Slides>
  <Notes>10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Arial</vt:lpstr>
      <vt:lpstr>Calibri</vt:lpstr>
      <vt:lpstr>Wingdings</vt:lpstr>
      <vt:lpstr>Default Design</vt:lpstr>
      <vt:lpstr>3_Default Design</vt:lpstr>
      <vt:lpstr>7_Default Design</vt:lpstr>
      <vt:lpstr>1_Default Design</vt:lpstr>
      <vt:lpstr>2_Default Design</vt:lpstr>
      <vt:lpstr>PowerPoint Presentation</vt:lpstr>
      <vt:lpstr>  State of Pain</vt:lpstr>
      <vt:lpstr>PowerPoint Presentation</vt:lpstr>
      <vt:lpstr>Patient Theme 1:  Threats to Trustworthiness and Iatrogenic Suffering</vt:lpstr>
      <vt:lpstr>Patient Theme 2:  Motive, Honesty, and Testimony</vt:lpstr>
      <vt:lpstr>Clinician Theme 1:  Challenges of the Practice Context</vt:lpstr>
      <vt:lpstr>Clinician Theme 2:  Complicated Clinical Relationships</vt:lpstr>
      <vt:lpstr>Building Trust</vt:lpstr>
      <vt:lpstr>Opioid Analgesics</vt:lpstr>
      <vt:lpstr>Opioids and Chronic Pain</vt:lpstr>
      <vt:lpstr>Opioid Efficacy for Chronic Pain</vt:lpstr>
      <vt:lpstr>Opioid Prescribing Trends</vt:lpstr>
      <vt:lpstr>Opioid Dispensing Rates (Scripts/100 People)</vt:lpstr>
      <vt:lpstr>Opioid Dispensing Rates (Scripts/100 People)</vt:lpstr>
      <vt:lpstr>Opioid Risks</vt:lpstr>
      <vt:lpstr>Problematic Opioid Use</vt:lpstr>
      <vt:lpstr>PowerPoint Presentation</vt:lpstr>
      <vt:lpstr>Reasons for Prescription Opioid Misuse</vt:lpstr>
      <vt:lpstr>Risk Factors for Opioid-Related Harm (misuse, overdose, addiction)</vt:lpstr>
      <vt:lpstr>Does my patient have an OUD?</vt:lpstr>
      <vt:lpstr>Is my patient addicted to the prescription opioid?</vt:lpstr>
      <vt:lpstr>Safer Opioid Prescribing for Pain</vt:lpstr>
      <vt:lpstr>Multidimensional Care for Chronic Pain</vt:lpstr>
      <vt:lpstr>Opioid Guideline</vt:lpstr>
      <vt:lpstr>Assessing Benefit – PEG scale</vt:lpstr>
      <vt:lpstr>Urine Drug Testing</vt:lpstr>
      <vt:lpstr>Monitoring: Medication Count and Prescription Drug Monitoring Program (PDMP)</vt:lpstr>
      <vt:lpstr>Opioids for Chronic Pain What is the clinician’s role?</vt:lpstr>
      <vt:lpstr>Continuation of Opioids</vt:lpstr>
      <vt:lpstr>Discontinuing (or Decreasing) Opioids</vt:lpstr>
      <vt:lpstr>Tapering Opioids</vt:lpstr>
      <vt:lpstr>Opioid Discontinuation Risks</vt:lpstr>
      <vt:lpstr>www.scopeofpain.org</vt:lpstr>
      <vt:lpstr>Thanks!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Alford, Daniel P</cp:lastModifiedBy>
  <cp:revision>134</cp:revision>
  <dcterms:created xsi:type="dcterms:W3CDTF">2019-04-10T16:30:54Z</dcterms:created>
  <dcterms:modified xsi:type="dcterms:W3CDTF">2023-04-25T10:25:12Z</dcterms:modified>
</cp:coreProperties>
</file>