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2090" r:id="rId2"/>
    <p:sldId id="390" r:id="rId3"/>
    <p:sldId id="2071" r:id="rId4"/>
    <p:sldId id="261" r:id="rId5"/>
    <p:sldId id="262" r:id="rId6"/>
    <p:sldId id="391" r:id="rId7"/>
    <p:sldId id="2086" r:id="rId8"/>
    <p:sldId id="2084" r:id="rId9"/>
    <p:sldId id="2105" r:id="rId10"/>
    <p:sldId id="2073" r:id="rId11"/>
    <p:sldId id="581" r:id="rId12"/>
    <p:sldId id="275" r:id="rId13"/>
    <p:sldId id="2082" r:id="rId14"/>
    <p:sldId id="400" r:id="rId15"/>
    <p:sldId id="315" r:id="rId16"/>
    <p:sldId id="2104" r:id="rId17"/>
    <p:sldId id="312" r:id="rId18"/>
    <p:sldId id="1949" r:id="rId19"/>
    <p:sldId id="2092" r:id="rId20"/>
    <p:sldId id="1958" r:id="rId21"/>
    <p:sldId id="2079" r:id="rId22"/>
    <p:sldId id="274" r:id="rId23"/>
    <p:sldId id="2093" r:id="rId24"/>
    <p:sldId id="2098" r:id="rId25"/>
    <p:sldId id="2094" r:id="rId26"/>
    <p:sldId id="2095" r:id="rId27"/>
    <p:sldId id="2099" r:id="rId28"/>
    <p:sldId id="2103" r:id="rId29"/>
    <p:sldId id="614" r:id="rId30"/>
    <p:sldId id="2085" r:id="rId31"/>
    <p:sldId id="2078" r:id="rId32"/>
    <p:sldId id="2100" r:id="rId33"/>
    <p:sldId id="2087" r:id="rId34"/>
    <p:sldId id="2106" r:id="rId35"/>
    <p:sldId id="1088" r:id="rId36"/>
    <p:sldId id="1094" r:id="rId37"/>
    <p:sldId id="1967" r:id="rId38"/>
    <p:sldId id="1110" r:id="rId39"/>
    <p:sldId id="375" r:id="rId40"/>
    <p:sldId id="373" r:id="rId41"/>
    <p:sldId id="2096" r:id="rId42"/>
    <p:sldId id="393" r:id="rId43"/>
    <p:sldId id="484" r:id="rId44"/>
    <p:sldId id="2089" r:id="rId45"/>
    <p:sldId id="1093" r:id="rId46"/>
    <p:sldId id="1965" r:id="rId47"/>
    <p:sldId id="545" r:id="rId48"/>
    <p:sldId id="1980" r:id="rId49"/>
    <p:sldId id="1975" r:id="rId50"/>
    <p:sldId id="1112" r:id="rId51"/>
    <p:sldId id="2088" r:id="rId52"/>
    <p:sldId id="2080" r:id="rId53"/>
    <p:sldId id="2083"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1C542D-70A8-A8A3-7FA1-11C22D6B5FB3}" name="Renehan, Cala" initials="RC" userId="S::crenehan@umich.edu::c7273fdd-1e18-4b7e-8bed-4b9ab0d368ba" providerId="AD"/>
  <p188:author id="{A5C46AFC-437F-6DB4-010C-B60130BD1FDB}" name="Bagley, Sarah M" initials="BSM" userId="S::sbagley@bu.edu::76ed8a4b-a07b-4abf-82b3-98bedef4177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81A4E"/>
    <a:srgbClr val="90246C"/>
    <a:srgbClr val="72A1D0"/>
    <a:srgbClr val="3E1E6C"/>
    <a:srgbClr val="CC3399"/>
    <a:srgbClr val="254B71"/>
    <a:srgbClr val="4A206A"/>
    <a:srgbClr val="A0C0E0"/>
    <a:srgbClr val="6C9DCE"/>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352"/>
    <p:restoredTop sz="80478"/>
  </p:normalViewPr>
  <p:slideViewPr>
    <p:cSldViewPr snapToGrid="0" snapToObjects="1">
      <p:cViewPr>
        <p:scale>
          <a:sx n="94" d="100"/>
          <a:sy n="94" d="100"/>
        </p:scale>
        <p:origin x="1408" y="280"/>
      </p:cViewPr>
      <p:guideLst/>
    </p:cSldViewPr>
  </p:slideViewPr>
  <p:notesTextViewPr>
    <p:cViewPr>
      <p:scale>
        <a:sx n="1" d="1"/>
        <a:sy n="1" d="1"/>
      </p:scale>
      <p:origin x="0" y="0"/>
    </p:cViewPr>
  </p:notesTextViewPr>
  <p:sorterViewPr>
    <p:cViewPr>
      <p:scale>
        <a:sx n="65" d="100"/>
        <a:sy n="6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9E3FC0-6AC8-4EEB-A0A4-C177523C747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20CB5CF-5917-4674-B4A1-95DBC0B48691}">
      <dgm:prSet/>
      <dgm:spPr>
        <a:solidFill>
          <a:srgbClr val="3E1E6C"/>
        </a:solidFill>
      </dgm:spPr>
      <dgm:t>
        <a:bodyPr/>
        <a:lstStyle/>
        <a:p>
          <a:r>
            <a:rPr lang="en-US" b="1" i="0" dirty="0">
              <a:latin typeface="Franklin Gothic Medium" panose="020B0603020102020204" pitchFamily="34" charset="0"/>
            </a:rPr>
            <a:t>Play a role in promoting risk reduction and contribute to reductions in substance use through improved family functioning</a:t>
          </a:r>
          <a:endParaRPr lang="en-US" dirty="0">
            <a:latin typeface="Franklin Gothic Medium" panose="020B0603020102020204" pitchFamily="34" charset="0"/>
          </a:endParaRPr>
        </a:p>
      </dgm:t>
    </dgm:pt>
    <dgm:pt modelId="{12CBE08A-4C73-406B-A836-9D79A06EEFD9}" type="parTrans" cxnId="{D30FBD6B-2006-46E3-B418-225562722895}">
      <dgm:prSet/>
      <dgm:spPr/>
      <dgm:t>
        <a:bodyPr/>
        <a:lstStyle/>
        <a:p>
          <a:endParaRPr lang="en-US"/>
        </a:p>
      </dgm:t>
    </dgm:pt>
    <dgm:pt modelId="{4580284B-B505-4121-B2DF-4564A0587695}" type="sibTrans" cxnId="{D30FBD6B-2006-46E3-B418-225562722895}">
      <dgm:prSet/>
      <dgm:spPr/>
      <dgm:t>
        <a:bodyPr/>
        <a:lstStyle/>
        <a:p>
          <a:endParaRPr lang="en-US"/>
        </a:p>
      </dgm:t>
    </dgm:pt>
    <dgm:pt modelId="{E9561489-8969-414B-AAC3-D094FDED2FDB}">
      <dgm:prSet/>
      <dgm:spPr>
        <a:solidFill>
          <a:srgbClr val="3E1E6C"/>
        </a:solidFill>
      </dgm:spPr>
      <dgm:t>
        <a:bodyPr/>
        <a:lstStyle/>
        <a:p>
          <a:pPr>
            <a:buFont typeface="Arial" panose="020B0604020202020204" pitchFamily="34" charset="0"/>
            <a:buChar char="•"/>
          </a:pPr>
          <a:r>
            <a:rPr lang="en-US" dirty="0">
              <a:solidFill>
                <a:schemeClr val="bg1"/>
              </a:solidFill>
              <a:latin typeface="Franklin Gothic Medium" panose="020B0603020102020204" pitchFamily="34" charset="0"/>
            </a:rPr>
            <a:t>Have a positive impact on engagement in care (even if the youth is not “ready”)</a:t>
          </a:r>
          <a:endParaRPr lang="en-US" dirty="0">
            <a:solidFill>
              <a:schemeClr val="bg1"/>
            </a:solidFill>
          </a:endParaRPr>
        </a:p>
      </dgm:t>
    </dgm:pt>
    <dgm:pt modelId="{74DED7B4-5C62-4BF3-B515-898653B77DA8}" type="parTrans" cxnId="{2651F7B9-1AC3-4037-A09F-CE2925162E30}">
      <dgm:prSet/>
      <dgm:spPr/>
      <dgm:t>
        <a:bodyPr/>
        <a:lstStyle/>
        <a:p>
          <a:endParaRPr lang="en-US"/>
        </a:p>
      </dgm:t>
    </dgm:pt>
    <dgm:pt modelId="{B86C6AAE-8684-499E-84F9-8EDFF8A848A4}" type="sibTrans" cxnId="{2651F7B9-1AC3-4037-A09F-CE2925162E30}">
      <dgm:prSet/>
      <dgm:spPr/>
      <dgm:t>
        <a:bodyPr/>
        <a:lstStyle/>
        <a:p>
          <a:endParaRPr lang="en-US"/>
        </a:p>
      </dgm:t>
    </dgm:pt>
    <dgm:pt modelId="{34D01E25-116E-49E6-B26D-F2284155E265}">
      <dgm:prSet/>
      <dgm:spPr>
        <a:solidFill>
          <a:srgbClr val="3E1E6C"/>
        </a:solidFill>
      </dgm:spPr>
      <dgm:t>
        <a:bodyPr/>
        <a:lstStyle/>
        <a:p>
          <a:pPr>
            <a:buFont typeface="Arial" panose="020B0604020202020204" pitchFamily="34" charset="0"/>
            <a:buChar char="•"/>
          </a:pPr>
          <a:r>
            <a:rPr lang="en-US" dirty="0">
              <a:solidFill>
                <a:schemeClr val="bg1"/>
              </a:solidFill>
              <a:latin typeface="Franklin Gothic Medium" panose="020B0603020102020204" pitchFamily="34" charset="0"/>
            </a:rPr>
            <a:t>Equip family members with the evidence-based necessary on treatment approaches and dispel myths about SUD generally</a:t>
          </a:r>
          <a:endParaRPr lang="en-US" dirty="0">
            <a:solidFill>
              <a:schemeClr val="bg1"/>
            </a:solidFill>
          </a:endParaRPr>
        </a:p>
      </dgm:t>
    </dgm:pt>
    <dgm:pt modelId="{D47E5BDB-3611-42A8-965C-DF90D84B2BEE}" type="parTrans" cxnId="{0A3ED5FB-4B7E-4E57-96A7-81B3F7D66B8C}">
      <dgm:prSet/>
      <dgm:spPr/>
      <dgm:t>
        <a:bodyPr/>
        <a:lstStyle/>
        <a:p>
          <a:endParaRPr lang="en-US"/>
        </a:p>
      </dgm:t>
    </dgm:pt>
    <dgm:pt modelId="{AE90C49E-9A9B-4D4D-9DC9-6D37AEC6FA63}" type="sibTrans" cxnId="{0A3ED5FB-4B7E-4E57-96A7-81B3F7D66B8C}">
      <dgm:prSet/>
      <dgm:spPr/>
      <dgm:t>
        <a:bodyPr/>
        <a:lstStyle/>
        <a:p>
          <a:endParaRPr lang="en-US"/>
        </a:p>
      </dgm:t>
    </dgm:pt>
    <dgm:pt modelId="{760EC589-A74B-3446-9F1D-15CA319D1729}" type="pres">
      <dgm:prSet presAssocID="{839E3FC0-6AC8-4EEB-A0A4-C177523C7477}" presName="linear" presStyleCnt="0">
        <dgm:presLayoutVars>
          <dgm:animLvl val="lvl"/>
          <dgm:resizeHandles val="exact"/>
        </dgm:presLayoutVars>
      </dgm:prSet>
      <dgm:spPr/>
    </dgm:pt>
    <dgm:pt modelId="{2CAA4165-298C-3A4C-BDBA-15AECA2D3DB2}" type="pres">
      <dgm:prSet presAssocID="{820CB5CF-5917-4674-B4A1-95DBC0B48691}" presName="parentText" presStyleLbl="node1" presStyleIdx="0" presStyleCnt="3">
        <dgm:presLayoutVars>
          <dgm:chMax val="0"/>
          <dgm:bulletEnabled val="1"/>
        </dgm:presLayoutVars>
      </dgm:prSet>
      <dgm:spPr/>
    </dgm:pt>
    <dgm:pt modelId="{65B7FA7E-7B5C-2144-AB89-4865C7CDA037}" type="pres">
      <dgm:prSet presAssocID="{4580284B-B505-4121-B2DF-4564A0587695}" presName="spacer" presStyleCnt="0"/>
      <dgm:spPr/>
    </dgm:pt>
    <dgm:pt modelId="{AD1E0A03-7616-264C-874B-D4E92D9BB15F}" type="pres">
      <dgm:prSet presAssocID="{E9561489-8969-414B-AAC3-D094FDED2FDB}" presName="parentText" presStyleLbl="node1" presStyleIdx="1" presStyleCnt="3">
        <dgm:presLayoutVars>
          <dgm:chMax val="0"/>
          <dgm:bulletEnabled val="1"/>
        </dgm:presLayoutVars>
      </dgm:prSet>
      <dgm:spPr/>
    </dgm:pt>
    <dgm:pt modelId="{F5C37D70-701F-9B47-AF73-ECFE50FDF60C}" type="pres">
      <dgm:prSet presAssocID="{B86C6AAE-8684-499E-84F9-8EDFF8A848A4}" presName="spacer" presStyleCnt="0"/>
      <dgm:spPr/>
    </dgm:pt>
    <dgm:pt modelId="{71C3DD22-F32B-8F41-8BA9-318F073911F6}" type="pres">
      <dgm:prSet presAssocID="{34D01E25-116E-49E6-B26D-F2284155E265}" presName="parentText" presStyleLbl="node1" presStyleIdx="2" presStyleCnt="3">
        <dgm:presLayoutVars>
          <dgm:chMax val="0"/>
          <dgm:bulletEnabled val="1"/>
        </dgm:presLayoutVars>
      </dgm:prSet>
      <dgm:spPr/>
    </dgm:pt>
  </dgm:ptLst>
  <dgm:cxnLst>
    <dgm:cxn modelId="{A667EA3A-9FF5-014E-8ACE-6969928ABFCB}" type="presOf" srcId="{E9561489-8969-414B-AAC3-D094FDED2FDB}" destId="{AD1E0A03-7616-264C-874B-D4E92D9BB15F}" srcOrd="0" destOrd="0" presId="urn:microsoft.com/office/officeart/2005/8/layout/vList2"/>
    <dgm:cxn modelId="{D30FBD6B-2006-46E3-B418-225562722895}" srcId="{839E3FC0-6AC8-4EEB-A0A4-C177523C7477}" destId="{820CB5CF-5917-4674-B4A1-95DBC0B48691}" srcOrd="0" destOrd="0" parTransId="{12CBE08A-4C73-406B-A836-9D79A06EEFD9}" sibTransId="{4580284B-B505-4121-B2DF-4564A0587695}"/>
    <dgm:cxn modelId="{A1D34086-48E1-154B-B64D-34A4822BEDEF}" type="presOf" srcId="{839E3FC0-6AC8-4EEB-A0A4-C177523C7477}" destId="{760EC589-A74B-3446-9F1D-15CA319D1729}" srcOrd="0" destOrd="0" presId="urn:microsoft.com/office/officeart/2005/8/layout/vList2"/>
    <dgm:cxn modelId="{2651F7B9-1AC3-4037-A09F-CE2925162E30}" srcId="{839E3FC0-6AC8-4EEB-A0A4-C177523C7477}" destId="{E9561489-8969-414B-AAC3-D094FDED2FDB}" srcOrd="1" destOrd="0" parTransId="{74DED7B4-5C62-4BF3-B515-898653B77DA8}" sibTransId="{B86C6AAE-8684-499E-84F9-8EDFF8A848A4}"/>
    <dgm:cxn modelId="{BA0810C3-3F80-7D4B-9C91-3DD296D27676}" type="presOf" srcId="{34D01E25-116E-49E6-B26D-F2284155E265}" destId="{71C3DD22-F32B-8F41-8BA9-318F073911F6}" srcOrd="0" destOrd="0" presId="urn:microsoft.com/office/officeart/2005/8/layout/vList2"/>
    <dgm:cxn modelId="{109616EC-B12F-CF48-9103-EEA59523AFD0}" type="presOf" srcId="{820CB5CF-5917-4674-B4A1-95DBC0B48691}" destId="{2CAA4165-298C-3A4C-BDBA-15AECA2D3DB2}" srcOrd="0" destOrd="0" presId="urn:microsoft.com/office/officeart/2005/8/layout/vList2"/>
    <dgm:cxn modelId="{0A3ED5FB-4B7E-4E57-96A7-81B3F7D66B8C}" srcId="{839E3FC0-6AC8-4EEB-A0A4-C177523C7477}" destId="{34D01E25-116E-49E6-B26D-F2284155E265}" srcOrd="2" destOrd="0" parTransId="{D47E5BDB-3611-42A8-965C-DF90D84B2BEE}" sibTransId="{AE90C49E-9A9B-4D4D-9DC9-6D37AEC6FA63}"/>
    <dgm:cxn modelId="{1EBB55D1-E014-DD44-80D3-E221320A222D}" type="presParOf" srcId="{760EC589-A74B-3446-9F1D-15CA319D1729}" destId="{2CAA4165-298C-3A4C-BDBA-15AECA2D3DB2}" srcOrd="0" destOrd="0" presId="urn:microsoft.com/office/officeart/2005/8/layout/vList2"/>
    <dgm:cxn modelId="{7C72A2AC-72E3-C545-A546-484206A603C9}" type="presParOf" srcId="{760EC589-A74B-3446-9F1D-15CA319D1729}" destId="{65B7FA7E-7B5C-2144-AB89-4865C7CDA037}" srcOrd="1" destOrd="0" presId="urn:microsoft.com/office/officeart/2005/8/layout/vList2"/>
    <dgm:cxn modelId="{3151BECC-A891-8144-90D6-AA27B16CE34B}" type="presParOf" srcId="{760EC589-A74B-3446-9F1D-15CA319D1729}" destId="{AD1E0A03-7616-264C-874B-D4E92D9BB15F}" srcOrd="2" destOrd="0" presId="urn:microsoft.com/office/officeart/2005/8/layout/vList2"/>
    <dgm:cxn modelId="{BED8886F-2BF7-F043-BC06-F06C90771C01}" type="presParOf" srcId="{760EC589-A74B-3446-9F1D-15CA319D1729}" destId="{F5C37D70-701F-9B47-AF73-ECFE50FDF60C}" srcOrd="3" destOrd="0" presId="urn:microsoft.com/office/officeart/2005/8/layout/vList2"/>
    <dgm:cxn modelId="{44FD5299-6264-EF45-B362-2A74CB164A95}" type="presParOf" srcId="{760EC589-A74B-3446-9F1D-15CA319D1729}" destId="{71C3DD22-F32B-8F41-8BA9-318F073911F6}"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EFC75B-AAB7-4E39-BEF8-6E141B72F10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89FF68BB-FBEB-42EA-912C-B82E08B4329B}">
      <dgm:prSet/>
      <dgm:spPr>
        <a:solidFill>
          <a:srgbClr val="681A4E"/>
        </a:solidFill>
      </dgm:spPr>
      <dgm:t>
        <a:bodyPr/>
        <a:lstStyle/>
        <a:p>
          <a:r>
            <a:rPr lang="en-CA" dirty="0">
              <a:latin typeface="Franklin Gothic Medium" panose="020B0603020102020204" pitchFamily="34" charset="0"/>
            </a:rPr>
            <a:t>Gender differences exist in the:</a:t>
          </a:r>
          <a:endParaRPr lang="en-US" dirty="0">
            <a:latin typeface="Franklin Gothic Medium" panose="020B0603020102020204" pitchFamily="34" charset="0"/>
          </a:endParaRPr>
        </a:p>
      </dgm:t>
    </dgm:pt>
    <dgm:pt modelId="{F0B5599F-51BE-46A0-9440-808A418F3D9E}" type="parTrans" cxnId="{22F9360E-BF24-4C4F-ACE0-DB71AC4669F9}">
      <dgm:prSet/>
      <dgm:spPr/>
      <dgm:t>
        <a:bodyPr/>
        <a:lstStyle/>
        <a:p>
          <a:endParaRPr lang="en-US"/>
        </a:p>
      </dgm:t>
    </dgm:pt>
    <dgm:pt modelId="{448AF257-ECA0-4326-A6E6-A5767C58301A}" type="sibTrans" cxnId="{22F9360E-BF24-4C4F-ACE0-DB71AC4669F9}">
      <dgm:prSet/>
      <dgm:spPr/>
      <dgm:t>
        <a:bodyPr/>
        <a:lstStyle/>
        <a:p>
          <a:endParaRPr lang="en-US"/>
        </a:p>
      </dgm:t>
    </dgm:pt>
    <dgm:pt modelId="{7ED15584-E3B5-4223-BD2E-A2275ADBA20A}">
      <dgm:prSet/>
      <dgm:spPr>
        <a:solidFill>
          <a:srgbClr val="90246C">
            <a:alpha val="90000"/>
          </a:srgbClr>
        </a:solidFill>
      </dgm:spPr>
      <dgm:t>
        <a:bodyPr/>
        <a:lstStyle/>
        <a:p>
          <a:r>
            <a:rPr lang="en-CA">
              <a:latin typeface="Franklin Gothic Medium" panose="020B0603020102020204" pitchFamily="34" charset="0"/>
            </a:rPr>
            <a:t>Origins</a:t>
          </a:r>
          <a:endParaRPr lang="en-US">
            <a:latin typeface="Franklin Gothic Medium" panose="020B0603020102020204" pitchFamily="34" charset="0"/>
          </a:endParaRPr>
        </a:p>
      </dgm:t>
    </dgm:pt>
    <dgm:pt modelId="{6A55FC8F-D82C-4CBD-A677-4E7458E3E4ED}" type="parTrans" cxnId="{3A277131-B7E8-4709-AE8D-3A8C53795347}">
      <dgm:prSet/>
      <dgm:spPr/>
      <dgm:t>
        <a:bodyPr/>
        <a:lstStyle/>
        <a:p>
          <a:endParaRPr lang="en-US"/>
        </a:p>
      </dgm:t>
    </dgm:pt>
    <dgm:pt modelId="{065484CB-56BD-4B92-B7EA-5C299FFBA925}" type="sibTrans" cxnId="{3A277131-B7E8-4709-AE8D-3A8C53795347}">
      <dgm:prSet/>
      <dgm:spPr/>
      <dgm:t>
        <a:bodyPr/>
        <a:lstStyle/>
        <a:p>
          <a:endParaRPr lang="en-US"/>
        </a:p>
      </dgm:t>
    </dgm:pt>
    <dgm:pt modelId="{7403C88C-0837-45E1-9BA4-10D914C784BD}">
      <dgm:prSet/>
      <dgm:spPr>
        <a:solidFill>
          <a:srgbClr val="90246C">
            <a:alpha val="90000"/>
          </a:srgbClr>
        </a:solidFill>
      </dgm:spPr>
      <dgm:t>
        <a:bodyPr/>
        <a:lstStyle/>
        <a:p>
          <a:r>
            <a:rPr lang="en-CA" dirty="0">
              <a:latin typeface="Franklin Gothic Medium" panose="020B0603020102020204" pitchFamily="34" charset="0"/>
            </a:rPr>
            <a:t>Development</a:t>
          </a:r>
          <a:endParaRPr lang="en-US" dirty="0">
            <a:latin typeface="Franklin Gothic Medium" panose="020B0603020102020204" pitchFamily="34" charset="0"/>
          </a:endParaRPr>
        </a:p>
      </dgm:t>
    </dgm:pt>
    <dgm:pt modelId="{57776350-6BC5-4EB2-B1C1-E635569B5767}" type="parTrans" cxnId="{28C801FE-3D62-452B-B9A7-0C05B71ED053}">
      <dgm:prSet/>
      <dgm:spPr/>
      <dgm:t>
        <a:bodyPr/>
        <a:lstStyle/>
        <a:p>
          <a:endParaRPr lang="en-US"/>
        </a:p>
      </dgm:t>
    </dgm:pt>
    <dgm:pt modelId="{5A556965-6766-4291-8AD7-46F1609E5AE6}" type="sibTrans" cxnId="{28C801FE-3D62-452B-B9A7-0C05B71ED053}">
      <dgm:prSet/>
      <dgm:spPr/>
      <dgm:t>
        <a:bodyPr/>
        <a:lstStyle/>
        <a:p>
          <a:endParaRPr lang="en-US"/>
        </a:p>
      </dgm:t>
    </dgm:pt>
    <dgm:pt modelId="{942AB7FD-D67E-4E0E-9497-CA22BFF3422F}">
      <dgm:prSet/>
      <dgm:spPr>
        <a:solidFill>
          <a:srgbClr val="90246C">
            <a:alpha val="90000"/>
          </a:srgbClr>
        </a:solidFill>
      </dgm:spPr>
      <dgm:t>
        <a:bodyPr/>
        <a:lstStyle/>
        <a:p>
          <a:r>
            <a:rPr lang="en-CA">
              <a:latin typeface="Franklin Gothic Medium" panose="020B0603020102020204" pitchFamily="34" charset="0"/>
            </a:rPr>
            <a:t>Course and treatment of</a:t>
          </a:r>
          <a:r>
            <a:rPr lang="en-CA" b="1">
              <a:latin typeface="Franklin Gothic Medium" panose="020B0603020102020204" pitchFamily="34" charset="0"/>
            </a:rPr>
            <a:t> </a:t>
          </a:r>
          <a:r>
            <a:rPr lang="en-CA">
              <a:latin typeface="Franklin Gothic Medium" panose="020B0603020102020204" pitchFamily="34" charset="0"/>
            </a:rPr>
            <a:t>SUD</a:t>
          </a:r>
          <a:endParaRPr lang="en-US">
            <a:latin typeface="Franklin Gothic Medium" panose="020B0603020102020204" pitchFamily="34" charset="0"/>
          </a:endParaRPr>
        </a:p>
      </dgm:t>
    </dgm:pt>
    <dgm:pt modelId="{9956CE7E-A83F-4C39-ADAA-DC9AEC6E26EA}" type="parTrans" cxnId="{6E18C440-C450-4724-BF2D-65387C4F3341}">
      <dgm:prSet/>
      <dgm:spPr/>
      <dgm:t>
        <a:bodyPr/>
        <a:lstStyle/>
        <a:p>
          <a:endParaRPr lang="en-US"/>
        </a:p>
      </dgm:t>
    </dgm:pt>
    <dgm:pt modelId="{ECCBCD2A-70B9-4067-B494-17A46500B120}" type="sibTrans" cxnId="{6E18C440-C450-4724-BF2D-65387C4F3341}">
      <dgm:prSet/>
      <dgm:spPr/>
      <dgm:t>
        <a:bodyPr/>
        <a:lstStyle/>
        <a:p>
          <a:endParaRPr lang="en-US"/>
        </a:p>
      </dgm:t>
    </dgm:pt>
    <dgm:pt modelId="{1A122AFA-E321-49EC-B21B-EA36A57C7CA2}">
      <dgm:prSet/>
      <dgm:spPr>
        <a:solidFill>
          <a:srgbClr val="681A4E"/>
        </a:solidFill>
      </dgm:spPr>
      <dgm:t>
        <a:bodyPr/>
        <a:lstStyle/>
        <a:p>
          <a:r>
            <a:rPr lang="en-CA" dirty="0">
              <a:latin typeface="Franklin Gothic Medium" panose="020B0603020102020204" pitchFamily="34" charset="0"/>
            </a:rPr>
            <a:t>Historically men used alcohol/drugs more &gt; women </a:t>
          </a:r>
          <a:endParaRPr lang="en-US" dirty="0">
            <a:latin typeface="Franklin Gothic Medium" panose="020B0603020102020204" pitchFamily="34" charset="0"/>
          </a:endParaRPr>
        </a:p>
      </dgm:t>
    </dgm:pt>
    <dgm:pt modelId="{E67F7F65-16F1-457A-95BF-3AC2251A08D6}" type="parTrans" cxnId="{99EE17B2-13FB-459B-8D1D-12F3A8A752B4}">
      <dgm:prSet/>
      <dgm:spPr/>
      <dgm:t>
        <a:bodyPr/>
        <a:lstStyle/>
        <a:p>
          <a:endParaRPr lang="en-US"/>
        </a:p>
      </dgm:t>
    </dgm:pt>
    <dgm:pt modelId="{D8363D4D-B9AE-491B-B47A-2E36C3A62BEE}" type="sibTrans" cxnId="{99EE17B2-13FB-459B-8D1D-12F3A8A752B4}">
      <dgm:prSet/>
      <dgm:spPr/>
      <dgm:t>
        <a:bodyPr/>
        <a:lstStyle/>
        <a:p>
          <a:endParaRPr lang="en-US"/>
        </a:p>
      </dgm:t>
    </dgm:pt>
    <dgm:pt modelId="{9DA748C3-A076-4B18-A760-696C8BD3EBE5}">
      <dgm:prSet/>
      <dgm:spPr>
        <a:solidFill>
          <a:srgbClr val="90246C">
            <a:alpha val="90000"/>
          </a:srgbClr>
        </a:solidFill>
      </dgm:spPr>
      <dgm:t>
        <a:bodyPr/>
        <a:lstStyle/>
        <a:p>
          <a:r>
            <a:rPr lang="en-CA">
              <a:latin typeface="Franklin Gothic Medium" panose="020B0603020102020204" pitchFamily="34" charset="0"/>
            </a:rPr>
            <a:t>Addiction services, research, and polices have been either tailored to men or designed using a gender-neutral approach</a:t>
          </a:r>
          <a:endParaRPr lang="en-US">
            <a:latin typeface="Franklin Gothic Medium" panose="020B0603020102020204" pitchFamily="34" charset="0"/>
          </a:endParaRPr>
        </a:p>
      </dgm:t>
    </dgm:pt>
    <dgm:pt modelId="{386BFA72-B81C-416F-8AAC-F8E88A1777E7}" type="parTrans" cxnId="{24D1C8EC-8AC4-465B-8155-06BD018DBCFA}">
      <dgm:prSet/>
      <dgm:spPr/>
      <dgm:t>
        <a:bodyPr/>
        <a:lstStyle/>
        <a:p>
          <a:endParaRPr lang="en-US"/>
        </a:p>
      </dgm:t>
    </dgm:pt>
    <dgm:pt modelId="{5B53347A-64E2-4960-AE69-6ACE9AB9185A}" type="sibTrans" cxnId="{24D1C8EC-8AC4-465B-8155-06BD018DBCFA}">
      <dgm:prSet/>
      <dgm:spPr/>
      <dgm:t>
        <a:bodyPr/>
        <a:lstStyle/>
        <a:p>
          <a:endParaRPr lang="en-US"/>
        </a:p>
      </dgm:t>
    </dgm:pt>
    <dgm:pt modelId="{DDC754C5-7823-4CD4-8A9B-FD5187D26CE7}">
      <dgm:prSet/>
      <dgm:spPr>
        <a:solidFill>
          <a:srgbClr val="681A4E"/>
        </a:solidFill>
      </dgm:spPr>
      <dgm:t>
        <a:bodyPr/>
        <a:lstStyle/>
        <a:p>
          <a:r>
            <a:rPr lang="en-CA" dirty="0">
              <a:latin typeface="Franklin Gothic Medium" panose="020B0603020102020204" pitchFamily="34" charset="0"/>
            </a:rPr>
            <a:t>Gender-neutral approaches tend to benefit men</a:t>
          </a:r>
          <a:endParaRPr lang="en-US" dirty="0">
            <a:latin typeface="Franklin Gothic Medium" panose="020B0603020102020204" pitchFamily="34" charset="0"/>
          </a:endParaRPr>
        </a:p>
      </dgm:t>
    </dgm:pt>
    <dgm:pt modelId="{4CE6B9B2-7239-494E-B2A7-565CC52E4F8D}" type="parTrans" cxnId="{D62EAFB1-5095-49A8-A44B-09CC3FE080A1}">
      <dgm:prSet/>
      <dgm:spPr/>
      <dgm:t>
        <a:bodyPr/>
        <a:lstStyle/>
        <a:p>
          <a:endParaRPr lang="en-US"/>
        </a:p>
      </dgm:t>
    </dgm:pt>
    <dgm:pt modelId="{0D3BDF01-39FE-4E30-995D-0DBABD7B7619}" type="sibTrans" cxnId="{D62EAFB1-5095-49A8-A44B-09CC3FE080A1}">
      <dgm:prSet/>
      <dgm:spPr/>
      <dgm:t>
        <a:bodyPr/>
        <a:lstStyle/>
        <a:p>
          <a:endParaRPr lang="en-US"/>
        </a:p>
      </dgm:t>
    </dgm:pt>
    <dgm:pt modelId="{4FE29E3F-C50C-49B4-8003-92E7020C723F}">
      <dgm:prSet/>
      <dgm:spPr>
        <a:solidFill>
          <a:srgbClr val="90246C">
            <a:alpha val="90000"/>
          </a:srgbClr>
        </a:solidFill>
      </dgm:spPr>
      <dgm:t>
        <a:bodyPr/>
        <a:lstStyle/>
        <a:p>
          <a:r>
            <a:rPr lang="en-CA" dirty="0">
              <a:latin typeface="Franklin Gothic Medium" panose="020B0603020102020204" pitchFamily="34" charset="0"/>
            </a:rPr>
            <a:t>They fail to consider the specific needs of women or gender diverse people</a:t>
          </a:r>
          <a:endParaRPr lang="en-US" dirty="0">
            <a:latin typeface="Franklin Gothic Medium" panose="020B0603020102020204" pitchFamily="34" charset="0"/>
          </a:endParaRPr>
        </a:p>
      </dgm:t>
    </dgm:pt>
    <dgm:pt modelId="{F97E3420-7D6D-4CB0-BF17-91BC55F49795}" type="parTrans" cxnId="{E0E97DCF-A4CC-47D5-9A68-EFA83EAE14E0}">
      <dgm:prSet/>
      <dgm:spPr/>
      <dgm:t>
        <a:bodyPr/>
        <a:lstStyle/>
        <a:p>
          <a:endParaRPr lang="en-US"/>
        </a:p>
      </dgm:t>
    </dgm:pt>
    <dgm:pt modelId="{AC9487A7-24B0-4667-AED8-D3B946798BD4}" type="sibTrans" cxnId="{E0E97DCF-A4CC-47D5-9A68-EFA83EAE14E0}">
      <dgm:prSet/>
      <dgm:spPr/>
      <dgm:t>
        <a:bodyPr/>
        <a:lstStyle/>
        <a:p>
          <a:endParaRPr lang="en-US"/>
        </a:p>
      </dgm:t>
    </dgm:pt>
    <dgm:pt modelId="{43BB2D7C-3507-1F41-96D7-039EB783A229}" type="pres">
      <dgm:prSet presAssocID="{99EFC75B-AAB7-4E39-BEF8-6E141B72F10B}" presName="Name0" presStyleCnt="0">
        <dgm:presLayoutVars>
          <dgm:dir/>
          <dgm:animLvl val="lvl"/>
          <dgm:resizeHandles val="exact"/>
        </dgm:presLayoutVars>
      </dgm:prSet>
      <dgm:spPr/>
    </dgm:pt>
    <dgm:pt modelId="{B58A82BB-E0E2-E24F-AA8B-4BB332A6CA6C}" type="pres">
      <dgm:prSet presAssocID="{89FF68BB-FBEB-42EA-912C-B82E08B4329B}" presName="composite" presStyleCnt="0"/>
      <dgm:spPr/>
    </dgm:pt>
    <dgm:pt modelId="{E92A61B9-9BBC-2746-B5CE-4A86CF53679E}" type="pres">
      <dgm:prSet presAssocID="{89FF68BB-FBEB-42EA-912C-B82E08B4329B}" presName="parTx" presStyleLbl="alignNode1" presStyleIdx="0" presStyleCnt="3">
        <dgm:presLayoutVars>
          <dgm:chMax val="0"/>
          <dgm:chPref val="0"/>
          <dgm:bulletEnabled val="1"/>
        </dgm:presLayoutVars>
      </dgm:prSet>
      <dgm:spPr/>
    </dgm:pt>
    <dgm:pt modelId="{DAEFC4AB-EA84-4A43-84B2-08FB2A52943E}" type="pres">
      <dgm:prSet presAssocID="{89FF68BB-FBEB-42EA-912C-B82E08B4329B}" presName="desTx" presStyleLbl="alignAccFollowNode1" presStyleIdx="0" presStyleCnt="3">
        <dgm:presLayoutVars>
          <dgm:bulletEnabled val="1"/>
        </dgm:presLayoutVars>
      </dgm:prSet>
      <dgm:spPr/>
    </dgm:pt>
    <dgm:pt modelId="{F7626AA3-D35B-4E46-B19A-C7471C8A45D6}" type="pres">
      <dgm:prSet presAssocID="{448AF257-ECA0-4326-A6E6-A5767C58301A}" presName="space" presStyleCnt="0"/>
      <dgm:spPr/>
    </dgm:pt>
    <dgm:pt modelId="{797953B4-278E-D742-A141-2AEFC9260231}" type="pres">
      <dgm:prSet presAssocID="{1A122AFA-E321-49EC-B21B-EA36A57C7CA2}" presName="composite" presStyleCnt="0"/>
      <dgm:spPr/>
    </dgm:pt>
    <dgm:pt modelId="{F4C977B5-9C75-7A4F-B786-929346959EB0}" type="pres">
      <dgm:prSet presAssocID="{1A122AFA-E321-49EC-B21B-EA36A57C7CA2}" presName="parTx" presStyleLbl="alignNode1" presStyleIdx="1" presStyleCnt="3">
        <dgm:presLayoutVars>
          <dgm:chMax val="0"/>
          <dgm:chPref val="0"/>
          <dgm:bulletEnabled val="1"/>
        </dgm:presLayoutVars>
      </dgm:prSet>
      <dgm:spPr/>
    </dgm:pt>
    <dgm:pt modelId="{08C3FFED-E017-5349-9B40-C25023EE70DC}" type="pres">
      <dgm:prSet presAssocID="{1A122AFA-E321-49EC-B21B-EA36A57C7CA2}" presName="desTx" presStyleLbl="alignAccFollowNode1" presStyleIdx="1" presStyleCnt="3">
        <dgm:presLayoutVars>
          <dgm:bulletEnabled val="1"/>
        </dgm:presLayoutVars>
      </dgm:prSet>
      <dgm:spPr/>
    </dgm:pt>
    <dgm:pt modelId="{6A2CEB9A-CCCE-1A44-BC41-39CADF8509C6}" type="pres">
      <dgm:prSet presAssocID="{D8363D4D-B9AE-491B-B47A-2E36C3A62BEE}" presName="space" presStyleCnt="0"/>
      <dgm:spPr/>
    </dgm:pt>
    <dgm:pt modelId="{05AC5F9D-8B49-8244-BDC3-19C040F40A37}" type="pres">
      <dgm:prSet presAssocID="{DDC754C5-7823-4CD4-8A9B-FD5187D26CE7}" presName="composite" presStyleCnt="0"/>
      <dgm:spPr/>
    </dgm:pt>
    <dgm:pt modelId="{D74237A1-CB31-A047-AF4D-273E818D38A4}" type="pres">
      <dgm:prSet presAssocID="{DDC754C5-7823-4CD4-8A9B-FD5187D26CE7}" presName="parTx" presStyleLbl="alignNode1" presStyleIdx="2" presStyleCnt="3">
        <dgm:presLayoutVars>
          <dgm:chMax val="0"/>
          <dgm:chPref val="0"/>
          <dgm:bulletEnabled val="1"/>
        </dgm:presLayoutVars>
      </dgm:prSet>
      <dgm:spPr/>
    </dgm:pt>
    <dgm:pt modelId="{462FD1E2-A1E6-B648-8C8C-A171E2F199E3}" type="pres">
      <dgm:prSet presAssocID="{DDC754C5-7823-4CD4-8A9B-FD5187D26CE7}" presName="desTx" presStyleLbl="alignAccFollowNode1" presStyleIdx="2" presStyleCnt="3">
        <dgm:presLayoutVars>
          <dgm:bulletEnabled val="1"/>
        </dgm:presLayoutVars>
      </dgm:prSet>
      <dgm:spPr/>
    </dgm:pt>
  </dgm:ptLst>
  <dgm:cxnLst>
    <dgm:cxn modelId="{22F9360E-BF24-4C4F-ACE0-DB71AC4669F9}" srcId="{99EFC75B-AAB7-4E39-BEF8-6E141B72F10B}" destId="{89FF68BB-FBEB-42EA-912C-B82E08B4329B}" srcOrd="0" destOrd="0" parTransId="{F0B5599F-51BE-46A0-9440-808A418F3D9E}" sibTransId="{448AF257-ECA0-4326-A6E6-A5767C58301A}"/>
    <dgm:cxn modelId="{3A277131-B7E8-4709-AE8D-3A8C53795347}" srcId="{89FF68BB-FBEB-42EA-912C-B82E08B4329B}" destId="{7ED15584-E3B5-4223-BD2E-A2275ADBA20A}" srcOrd="0" destOrd="0" parTransId="{6A55FC8F-D82C-4CBD-A677-4E7458E3E4ED}" sibTransId="{065484CB-56BD-4B92-B7EA-5C299FFBA925}"/>
    <dgm:cxn modelId="{6E18C440-C450-4724-BF2D-65387C4F3341}" srcId="{89FF68BB-FBEB-42EA-912C-B82E08B4329B}" destId="{942AB7FD-D67E-4E0E-9497-CA22BFF3422F}" srcOrd="2" destOrd="0" parTransId="{9956CE7E-A83F-4C39-ADAA-DC9AEC6E26EA}" sibTransId="{ECCBCD2A-70B9-4067-B494-17A46500B120}"/>
    <dgm:cxn modelId="{718B4E7F-281B-FD4E-A63C-F7C1162E36EB}" type="presOf" srcId="{4FE29E3F-C50C-49B4-8003-92E7020C723F}" destId="{462FD1E2-A1E6-B648-8C8C-A171E2F199E3}" srcOrd="0" destOrd="0" presId="urn:microsoft.com/office/officeart/2005/8/layout/hList1"/>
    <dgm:cxn modelId="{23F5F689-99FF-8D4C-9EC1-63837894EAE0}" type="presOf" srcId="{DDC754C5-7823-4CD4-8A9B-FD5187D26CE7}" destId="{D74237A1-CB31-A047-AF4D-273E818D38A4}" srcOrd="0" destOrd="0" presId="urn:microsoft.com/office/officeart/2005/8/layout/hList1"/>
    <dgm:cxn modelId="{974D9792-AB5A-7C49-9B82-367C026ED1EA}" type="presOf" srcId="{1A122AFA-E321-49EC-B21B-EA36A57C7CA2}" destId="{F4C977B5-9C75-7A4F-B786-929346959EB0}" srcOrd="0" destOrd="0" presId="urn:microsoft.com/office/officeart/2005/8/layout/hList1"/>
    <dgm:cxn modelId="{BCAAB89D-0B8E-1C46-835C-920D1BC6FA8E}" type="presOf" srcId="{7ED15584-E3B5-4223-BD2E-A2275ADBA20A}" destId="{DAEFC4AB-EA84-4A43-84B2-08FB2A52943E}" srcOrd="0" destOrd="0" presId="urn:microsoft.com/office/officeart/2005/8/layout/hList1"/>
    <dgm:cxn modelId="{074D699F-B3D7-D847-A453-CB16DE7FCCC3}" type="presOf" srcId="{89FF68BB-FBEB-42EA-912C-B82E08B4329B}" destId="{E92A61B9-9BBC-2746-B5CE-4A86CF53679E}" srcOrd="0" destOrd="0" presId="urn:microsoft.com/office/officeart/2005/8/layout/hList1"/>
    <dgm:cxn modelId="{72E923A8-1620-914A-9037-32ADCF0E7B6C}" type="presOf" srcId="{942AB7FD-D67E-4E0E-9497-CA22BFF3422F}" destId="{DAEFC4AB-EA84-4A43-84B2-08FB2A52943E}" srcOrd="0" destOrd="2" presId="urn:microsoft.com/office/officeart/2005/8/layout/hList1"/>
    <dgm:cxn modelId="{D62EAFB1-5095-49A8-A44B-09CC3FE080A1}" srcId="{99EFC75B-AAB7-4E39-BEF8-6E141B72F10B}" destId="{DDC754C5-7823-4CD4-8A9B-FD5187D26CE7}" srcOrd="2" destOrd="0" parTransId="{4CE6B9B2-7239-494E-B2A7-565CC52E4F8D}" sibTransId="{0D3BDF01-39FE-4E30-995D-0DBABD7B7619}"/>
    <dgm:cxn modelId="{99EE17B2-13FB-459B-8D1D-12F3A8A752B4}" srcId="{99EFC75B-AAB7-4E39-BEF8-6E141B72F10B}" destId="{1A122AFA-E321-49EC-B21B-EA36A57C7CA2}" srcOrd="1" destOrd="0" parTransId="{E67F7F65-16F1-457A-95BF-3AC2251A08D6}" sibTransId="{D8363D4D-B9AE-491B-B47A-2E36C3A62BEE}"/>
    <dgm:cxn modelId="{E0E97DCF-A4CC-47D5-9A68-EFA83EAE14E0}" srcId="{DDC754C5-7823-4CD4-8A9B-FD5187D26CE7}" destId="{4FE29E3F-C50C-49B4-8003-92E7020C723F}" srcOrd="0" destOrd="0" parTransId="{F97E3420-7D6D-4CB0-BF17-91BC55F49795}" sibTransId="{AC9487A7-24B0-4667-AED8-D3B946798BD4}"/>
    <dgm:cxn modelId="{1BF781DC-C14E-9149-B1F9-178A50199615}" type="presOf" srcId="{99EFC75B-AAB7-4E39-BEF8-6E141B72F10B}" destId="{43BB2D7C-3507-1F41-96D7-039EB783A229}" srcOrd="0" destOrd="0" presId="urn:microsoft.com/office/officeart/2005/8/layout/hList1"/>
    <dgm:cxn modelId="{3DDA0DE4-2B24-3044-A311-00695D87438A}" type="presOf" srcId="{9DA748C3-A076-4B18-A760-696C8BD3EBE5}" destId="{08C3FFED-E017-5349-9B40-C25023EE70DC}" srcOrd="0" destOrd="0" presId="urn:microsoft.com/office/officeart/2005/8/layout/hList1"/>
    <dgm:cxn modelId="{24D1C8EC-8AC4-465B-8155-06BD018DBCFA}" srcId="{1A122AFA-E321-49EC-B21B-EA36A57C7CA2}" destId="{9DA748C3-A076-4B18-A760-696C8BD3EBE5}" srcOrd="0" destOrd="0" parTransId="{386BFA72-B81C-416F-8AAC-F8E88A1777E7}" sibTransId="{5B53347A-64E2-4960-AE69-6ACE9AB9185A}"/>
    <dgm:cxn modelId="{DEB59EFB-6FE3-A440-AF9E-71BA2050A430}" type="presOf" srcId="{7403C88C-0837-45E1-9BA4-10D914C784BD}" destId="{DAEFC4AB-EA84-4A43-84B2-08FB2A52943E}" srcOrd="0" destOrd="1" presId="urn:microsoft.com/office/officeart/2005/8/layout/hList1"/>
    <dgm:cxn modelId="{28C801FE-3D62-452B-B9A7-0C05B71ED053}" srcId="{89FF68BB-FBEB-42EA-912C-B82E08B4329B}" destId="{7403C88C-0837-45E1-9BA4-10D914C784BD}" srcOrd="1" destOrd="0" parTransId="{57776350-6BC5-4EB2-B1C1-E635569B5767}" sibTransId="{5A556965-6766-4291-8AD7-46F1609E5AE6}"/>
    <dgm:cxn modelId="{4188C49B-FC3C-CC42-AC91-AF3A6E5694CC}" type="presParOf" srcId="{43BB2D7C-3507-1F41-96D7-039EB783A229}" destId="{B58A82BB-E0E2-E24F-AA8B-4BB332A6CA6C}" srcOrd="0" destOrd="0" presId="urn:microsoft.com/office/officeart/2005/8/layout/hList1"/>
    <dgm:cxn modelId="{C05E1A40-395E-3740-B18C-0327FB54B94B}" type="presParOf" srcId="{B58A82BB-E0E2-E24F-AA8B-4BB332A6CA6C}" destId="{E92A61B9-9BBC-2746-B5CE-4A86CF53679E}" srcOrd="0" destOrd="0" presId="urn:microsoft.com/office/officeart/2005/8/layout/hList1"/>
    <dgm:cxn modelId="{76EA558F-995B-A447-8825-7D5E47B31373}" type="presParOf" srcId="{B58A82BB-E0E2-E24F-AA8B-4BB332A6CA6C}" destId="{DAEFC4AB-EA84-4A43-84B2-08FB2A52943E}" srcOrd="1" destOrd="0" presId="urn:microsoft.com/office/officeart/2005/8/layout/hList1"/>
    <dgm:cxn modelId="{022ED92C-0977-E744-86CC-3A6294A556CE}" type="presParOf" srcId="{43BB2D7C-3507-1F41-96D7-039EB783A229}" destId="{F7626AA3-D35B-4E46-B19A-C7471C8A45D6}" srcOrd="1" destOrd="0" presId="urn:microsoft.com/office/officeart/2005/8/layout/hList1"/>
    <dgm:cxn modelId="{236F1C51-9AA7-EC4B-A969-0CF20D537C0D}" type="presParOf" srcId="{43BB2D7C-3507-1F41-96D7-039EB783A229}" destId="{797953B4-278E-D742-A141-2AEFC9260231}" srcOrd="2" destOrd="0" presId="urn:microsoft.com/office/officeart/2005/8/layout/hList1"/>
    <dgm:cxn modelId="{CE4EF202-84EC-894C-9038-A7A41A78AD4C}" type="presParOf" srcId="{797953B4-278E-D742-A141-2AEFC9260231}" destId="{F4C977B5-9C75-7A4F-B786-929346959EB0}" srcOrd="0" destOrd="0" presId="urn:microsoft.com/office/officeart/2005/8/layout/hList1"/>
    <dgm:cxn modelId="{EEE59425-43BA-714C-8B9F-567F3CA07F51}" type="presParOf" srcId="{797953B4-278E-D742-A141-2AEFC9260231}" destId="{08C3FFED-E017-5349-9B40-C25023EE70DC}" srcOrd="1" destOrd="0" presId="urn:microsoft.com/office/officeart/2005/8/layout/hList1"/>
    <dgm:cxn modelId="{D0BD0300-0AD7-D44E-B216-99221AA4D369}" type="presParOf" srcId="{43BB2D7C-3507-1F41-96D7-039EB783A229}" destId="{6A2CEB9A-CCCE-1A44-BC41-39CADF8509C6}" srcOrd="3" destOrd="0" presId="urn:microsoft.com/office/officeart/2005/8/layout/hList1"/>
    <dgm:cxn modelId="{017E5418-F20B-624E-A7E4-2CA1D6D0A2F7}" type="presParOf" srcId="{43BB2D7C-3507-1F41-96D7-039EB783A229}" destId="{05AC5F9D-8B49-8244-BDC3-19C040F40A37}" srcOrd="4" destOrd="0" presId="urn:microsoft.com/office/officeart/2005/8/layout/hList1"/>
    <dgm:cxn modelId="{30B93F2D-E49D-BA4D-90C6-F748168E7199}" type="presParOf" srcId="{05AC5F9D-8B49-8244-BDC3-19C040F40A37}" destId="{D74237A1-CB31-A047-AF4D-273E818D38A4}" srcOrd="0" destOrd="0" presId="urn:microsoft.com/office/officeart/2005/8/layout/hList1"/>
    <dgm:cxn modelId="{40C605E6-CBB3-1345-A95A-C5B58A91FB6D}" type="presParOf" srcId="{05AC5F9D-8B49-8244-BDC3-19C040F40A37}" destId="{462FD1E2-A1E6-B648-8C8C-A171E2F199E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AA4165-298C-3A4C-BDBA-15AECA2D3DB2}">
      <dsp:nvSpPr>
        <dsp:cNvPr id="0" name=""/>
        <dsp:cNvSpPr/>
      </dsp:nvSpPr>
      <dsp:spPr>
        <a:xfrm>
          <a:off x="0" y="355198"/>
          <a:ext cx="5544414" cy="1733940"/>
        </a:xfrm>
        <a:prstGeom prst="roundRect">
          <a:avLst/>
        </a:prstGeom>
        <a:solidFill>
          <a:srgbClr val="3E1E6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i="0" kern="1200" dirty="0">
              <a:latin typeface="Franklin Gothic Medium" panose="020B0603020102020204" pitchFamily="34" charset="0"/>
            </a:rPr>
            <a:t>Play a role in promoting risk reduction and contribute to reductions in substance use through improved family functioning</a:t>
          </a:r>
          <a:endParaRPr lang="en-US" sz="2600" kern="1200" dirty="0">
            <a:latin typeface="Franklin Gothic Medium" panose="020B0603020102020204" pitchFamily="34" charset="0"/>
          </a:endParaRPr>
        </a:p>
      </dsp:txBody>
      <dsp:txXfrm>
        <a:off x="84644" y="439842"/>
        <a:ext cx="5375126" cy="1564652"/>
      </dsp:txXfrm>
    </dsp:sp>
    <dsp:sp modelId="{AD1E0A03-7616-264C-874B-D4E92D9BB15F}">
      <dsp:nvSpPr>
        <dsp:cNvPr id="0" name=""/>
        <dsp:cNvSpPr/>
      </dsp:nvSpPr>
      <dsp:spPr>
        <a:xfrm>
          <a:off x="0" y="2164018"/>
          <a:ext cx="5544414" cy="1733940"/>
        </a:xfrm>
        <a:prstGeom prst="roundRect">
          <a:avLst/>
        </a:prstGeom>
        <a:solidFill>
          <a:srgbClr val="3E1E6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Font typeface="Arial" panose="020B0604020202020204" pitchFamily="34" charset="0"/>
            <a:buNone/>
          </a:pPr>
          <a:r>
            <a:rPr lang="en-US" sz="2600" kern="1200" dirty="0">
              <a:solidFill>
                <a:schemeClr val="bg1"/>
              </a:solidFill>
              <a:latin typeface="Franklin Gothic Medium" panose="020B0603020102020204" pitchFamily="34" charset="0"/>
            </a:rPr>
            <a:t>Have a positive impact on engagement in care (even if the youth is not “ready”)</a:t>
          </a:r>
          <a:endParaRPr lang="en-US" sz="2600" kern="1200" dirty="0">
            <a:solidFill>
              <a:schemeClr val="bg1"/>
            </a:solidFill>
          </a:endParaRPr>
        </a:p>
      </dsp:txBody>
      <dsp:txXfrm>
        <a:off x="84644" y="2248662"/>
        <a:ext cx="5375126" cy="1564652"/>
      </dsp:txXfrm>
    </dsp:sp>
    <dsp:sp modelId="{71C3DD22-F32B-8F41-8BA9-318F073911F6}">
      <dsp:nvSpPr>
        <dsp:cNvPr id="0" name=""/>
        <dsp:cNvSpPr/>
      </dsp:nvSpPr>
      <dsp:spPr>
        <a:xfrm>
          <a:off x="0" y="3972839"/>
          <a:ext cx="5544414" cy="1733940"/>
        </a:xfrm>
        <a:prstGeom prst="roundRect">
          <a:avLst/>
        </a:prstGeom>
        <a:solidFill>
          <a:srgbClr val="3E1E6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Font typeface="Arial" panose="020B0604020202020204" pitchFamily="34" charset="0"/>
            <a:buNone/>
          </a:pPr>
          <a:r>
            <a:rPr lang="en-US" sz="2600" kern="1200" dirty="0">
              <a:solidFill>
                <a:schemeClr val="bg1"/>
              </a:solidFill>
              <a:latin typeface="Franklin Gothic Medium" panose="020B0603020102020204" pitchFamily="34" charset="0"/>
            </a:rPr>
            <a:t>Equip family members with the evidence-based necessary on treatment approaches and dispel myths about SUD generally</a:t>
          </a:r>
          <a:endParaRPr lang="en-US" sz="2600" kern="1200" dirty="0">
            <a:solidFill>
              <a:schemeClr val="bg1"/>
            </a:solidFill>
          </a:endParaRPr>
        </a:p>
      </dsp:txBody>
      <dsp:txXfrm>
        <a:off x="84644" y="4057483"/>
        <a:ext cx="5375126" cy="15646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2A61B9-9BBC-2746-B5CE-4A86CF53679E}">
      <dsp:nvSpPr>
        <dsp:cNvPr id="0" name=""/>
        <dsp:cNvSpPr/>
      </dsp:nvSpPr>
      <dsp:spPr>
        <a:xfrm>
          <a:off x="3286" y="44770"/>
          <a:ext cx="3203971" cy="1085068"/>
        </a:xfrm>
        <a:prstGeom prst="rect">
          <a:avLst/>
        </a:prstGeom>
        <a:solidFill>
          <a:srgbClr val="681A4E"/>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CA" sz="2300" kern="1200" dirty="0">
              <a:latin typeface="Franklin Gothic Medium" panose="020B0603020102020204" pitchFamily="34" charset="0"/>
            </a:rPr>
            <a:t>Gender differences exist in the:</a:t>
          </a:r>
          <a:endParaRPr lang="en-US" sz="2300" kern="1200" dirty="0">
            <a:latin typeface="Franklin Gothic Medium" panose="020B0603020102020204" pitchFamily="34" charset="0"/>
          </a:endParaRPr>
        </a:p>
      </dsp:txBody>
      <dsp:txXfrm>
        <a:off x="3286" y="44770"/>
        <a:ext cx="3203971" cy="1085068"/>
      </dsp:txXfrm>
    </dsp:sp>
    <dsp:sp modelId="{DAEFC4AB-EA84-4A43-84B2-08FB2A52943E}">
      <dsp:nvSpPr>
        <dsp:cNvPr id="0" name=""/>
        <dsp:cNvSpPr/>
      </dsp:nvSpPr>
      <dsp:spPr>
        <a:xfrm>
          <a:off x="3286" y="1129839"/>
          <a:ext cx="3203971" cy="2414913"/>
        </a:xfrm>
        <a:prstGeom prst="rect">
          <a:avLst/>
        </a:prstGeom>
        <a:solidFill>
          <a:srgbClr val="90246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CA" sz="2300" kern="1200">
              <a:latin typeface="Franklin Gothic Medium" panose="020B0603020102020204" pitchFamily="34" charset="0"/>
            </a:rPr>
            <a:t>Origins</a:t>
          </a:r>
          <a:endParaRPr lang="en-US" sz="2300" kern="1200">
            <a:latin typeface="Franklin Gothic Medium" panose="020B0603020102020204" pitchFamily="34" charset="0"/>
          </a:endParaRPr>
        </a:p>
        <a:p>
          <a:pPr marL="228600" lvl="1" indent="-228600" algn="l" defTabSz="1022350">
            <a:lnSpc>
              <a:spcPct val="90000"/>
            </a:lnSpc>
            <a:spcBef>
              <a:spcPct val="0"/>
            </a:spcBef>
            <a:spcAft>
              <a:spcPct val="15000"/>
            </a:spcAft>
            <a:buChar char="•"/>
          </a:pPr>
          <a:r>
            <a:rPr lang="en-CA" sz="2300" kern="1200" dirty="0">
              <a:latin typeface="Franklin Gothic Medium" panose="020B0603020102020204" pitchFamily="34" charset="0"/>
            </a:rPr>
            <a:t>Development</a:t>
          </a:r>
          <a:endParaRPr lang="en-US" sz="2300" kern="1200" dirty="0">
            <a:latin typeface="Franklin Gothic Medium" panose="020B0603020102020204" pitchFamily="34" charset="0"/>
          </a:endParaRPr>
        </a:p>
        <a:p>
          <a:pPr marL="228600" lvl="1" indent="-228600" algn="l" defTabSz="1022350">
            <a:lnSpc>
              <a:spcPct val="90000"/>
            </a:lnSpc>
            <a:spcBef>
              <a:spcPct val="0"/>
            </a:spcBef>
            <a:spcAft>
              <a:spcPct val="15000"/>
            </a:spcAft>
            <a:buChar char="•"/>
          </a:pPr>
          <a:r>
            <a:rPr lang="en-CA" sz="2300" kern="1200">
              <a:latin typeface="Franklin Gothic Medium" panose="020B0603020102020204" pitchFamily="34" charset="0"/>
            </a:rPr>
            <a:t>Course and treatment of</a:t>
          </a:r>
          <a:r>
            <a:rPr lang="en-CA" sz="2300" b="1" kern="1200">
              <a:latin typeface="Franklin Gothic Medium" panose="020B0603020102020204" pitchFamily="34" charset="0"/>
            </a:rPr>
            <a:t> </a:t>
          </a:r>
          <a:r>
            <a:rPr lang="en-CA" sz="2300" kern="1200">
              <a:latin typeface="Franklin Gothic Medium" panose="020B0603020102020204" pitchFamily="34" charset="0"/>
            </a:rPr>
            <a:t>SUD</a:t>
          </a:r>
          <a:endParaRPr lang="en-US" sz="2300" kern="1200">
            <a:latin typeface="Franklin Gothic Medium" panose="020B0603020102020204" pitchFamily="34" charset="0"/>
          </a:endParaRPr>
        </a:p>
      </dsp:txBody>
      <dsp:txXfrm>
        <a:off x="3286" y="1129839"/>
        <a:ext cx="3203971" cy="2414913"/>
      </dsp:txXfrm>
    </dsp:sp>
    <dsp:sp modelId="{F4C977B5-9C75-7A4F-B786-929346959EB0}">
      <dsp:nvSpPr>
        <dsp:cNvPr id="0" name=""/>
        <dsp:cNvSpPr/>
      </dsp:nvSpPr>
      <dsp:spPr>
        <a:xfrm>
          <a:off x="3655814" y="44770"/>
          <a:ext cx="3203971" cy="1085068"/>
        </a:xfrm>
        <a:prstGeom prst="rect">
          <a:avLst/>
        </a:prstGeom>
        <a:solidFill>
          <a:srgbClr val="681A4E"/>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CA" sz="2300" kern="1200" dirty="0">
              <a:latin typeface="Franklin Gothic Medium" panose="020B0603020102020204" pitchFamily="34" charset="0"/>
            </a:rPr>
            <a:t>Historically men used alcohol/drugs more &gt; women </a:t>
          </a:r>
          <a:endParaRPr lang="en-US" sz="2300" kern="1200" dirty="0">
            <a:latin typeface="Franklin Gothic Medium" panose="020B0603020102020204" pitchFamily="34" charset="0"/>
          </a:endParaRPr>
        </a:p>
      </dsp:txBody>
      <dsp:txXfrm>
        <a:off x="3655814" y="44770"/>
        <a:ext cx="3203971" cy="1085068"/>
      </dsp:txXfrm>
    </dsp:sp>
    <dsp:sp modelId="{08C3FFED-E017-5349-9B40-C25023EE70DC}">
      <dsp:nvSpPr>
        <dsp:cNvPr id="0" name=""/>
        <dsp:cNvSpPr/>
      </dsp:nvSpPr>
      <dsp:spPr>
        <a:xfrm>
          <a:off x="3655814" y="1129839"/>
          <a:ext cx="3203971" cy="2414913"/>
        </a:xfrm>
        <a:prstGeom prst="rect">
          <a:avLst/>
        </a:prstGeom>
        <a:solidFill>
          <a:srgbClr val="90246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CA" sz="2300" kern="1200">
              <a:latin typeface="Franklin Gothic Medium" panose="020B0603020102020204" pitchFamily="34" charset="0"/>
            </a:rPr>
            <a:t>Addiction services, research, and polices have been either tailored to men or designed using a gender-neutral approach</a:t>
          </a:r>
          <a:endParaRPr lang="en-US" sz="2300" kern="1200">
            <a:latin typeface="Franklin Gothic Medium" panose="020B0603020102020204" pitchFamily="34" charset="0"/>
          </a:endParaRPr>
        </a:p>
      </dsp:txBody>
      <dsp:txXfrm>
        <a:off x="3655814" y="1129839"/>
        <a:ext cx="3203971" cy="2414913"/>
      </dsp:txXfrm>
    </dsp:sp>
    <dsp:sp modelId="{D74237A1-CB31-A047-AF4D-273E818D38A4}">
      <dsp:nvSpPr>
        <dsp:cNvPr id="0" name=""/>
        <dsp:cNvSpPr/>
      </dsp:nvSpPr>
      <dsp:spPr>
        <a:xfrm>
          <a:off x="7308342" y="44770"/>
          <a:ext cx="3203971" cy="1085068"/>
        </a:xfrm>
        <a:prstGeom prst="rect">
          <a:avLst/>
        </a:prstGeom>
        <a:solidFill>
          <a:srgbClr val="681A4E"/>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CA" sz="2300" kern="1200" dirty="0">
              <a:latin typeface="Franklin Gothic Medium" panose="020B0603020102020204" pitchFamily="34" charset="0"/>
            </a:rPr>
            <a:t>Gender-neutral approaches tend to benefit men</a:t>
          </a:r>
          <a:endParaRPr lang="en-US" sz="2300" kern="1200" dirty="0">
            <a:latin typeface="Franklin Gothic Medium" panose="020B0603020102020204" pitchFamily="34" charset="0"/>
          </a:endParaRPr>
        </a:p>
      </dsp:txBody>
      <dsp:txXfrm>
        <a:off x="7308342" y="44770"/>
        <a:ext cx="3203971" cy="1085068"/>
      </dsp:txXfrm>
    </dsp:sp>
    <dsp:sp modelId="{462FD1E2-A1E6-B648-8C8C-A171E2F199E3}">
      <dsp:nvSpPr>
        <dsp:cNvPr id="0" name=""/>
        <dsp:cNvSpPr/>
      </dsp:nvSpPr>
      <dsp:spPr>
        <a:xfrm>
          <a:off x="7308342" y="1129839"/>
          <a:ext cx="3203971" cy="2414913"/>
        </a:xfrm>
        <a:prstGeom prst="rect">
          <a:avLst/>
        </a:prstGeom>
        <a:solidFill>
          <a:srgbClr val="90246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CA" sz="2300" kern="1200" dirty="0">
              <a:latin typeface="Franklin Gothic Medium" panose="020B0603020102020204" pitchFamily="34" charset="0"/>
            </a:rPr>
            <a:t>They fail to consider the specific needs of women or gender diverse people</a:t>
          </a:r>
          <a:endParaRPr lang="en-US" sz="2300" kern="1200" dirty="0">
            <a:latin typeface="Franklin Gothic Medium" panose="020B0603020102020204" pitchFamily="34" charset="0"/>
          </a:endParaRPr>
        </a:p>
      </dsp:txBody>
      <dsp:txXfrm>
        <a:off x="7308342" y="1129839"/>
        <a:ext cx="3203971" cy="241491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00DF6E-7B64-7942-BBF8-65D0FD782512}" type="datetimeFigureOut">
              <a:rPr lang="en-US" smtClean="0"/>
              <a:t>4/24/23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D1858D-AE64-4B43-BBA5-70F8EB5F2B2C}" type="slidenum">
              <a:rPr lang="en-US" smtClean="0"/>
              <a:t>‹#›</a:t>
            </a:fld>
            <a:endParaRPr lang="en-US"/>
          </a:p>
        </p:txBody>
      </p:sp>
    </p:spTree>
    <p:extLst>
      <p:ext uri="{BB962C8B-B14F-4D97-AF65-F5344CB8AC3E}">
        <p14:creationId xmlns:p14="http://schemas.microsoft.com/office/powerpoint/2010/main" val="2713730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publications.aap.org/pediatrics/article-abstract/151/2/e2022058755/190503/Buprenorphine-Dispensing-Among-Youth-Aged-19-Years?autologincheck=redirected"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jamanetwork.com/journals/jamapediatrics/fullarticle/2751327"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ncbi.nlm.nih.gov/pmc/articles/PMC3477985/"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pubmed.ncbi.nlm.nih.gov/34080547/"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monitoringthefuture.org/results/publications/monograph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D1858D-AE64-4B43-BBA5-70F8EB5F2B2C}" type="slidenum">
              <a:rPr lang="en-US" smtClean="0"/>
              <a:t>1</a:t>
            </a:fld>
            <a:endParaRPr lang="en-US"/>
          </a:p>
        </p:txBody>
      </p:sp>
    </p:spTree>
    <p:extLst>
      <p:ext uri="{BB962C8B-B14F-4D97-AF65-F5344CB8AC3E}">
        <p14:creationId xmlns:p14="http://schemas.microsoft.com/office/powerpoint/2010/main" val="3906298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D1858D-AE64-4B43-BBA5-70F8EB5F2B2C}" type="slidenum">
              <a:rPr lang="en-US" smtClean="0"/>
              <a:t>12</a:t>
            </a:fld>
            <a:endParaRPr lang="en-US"/>
          </a:p>
        </p:txBody>
      </p:sp>
    </p:spTree>
    <p:extLst>
      <p:ext uri="{BB962C8B-B14F-4D97-AF65-F5344CB8AC3E}">
        <p14:creationId xmlns:p14="http://schemas.microsoft.com/office/powerpoint/2010/main" val="917552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www.cdc.gov</a:t>
            </a:r>
            <a:r>
              <a:rPr lang="en-US" dirty="0"/>
              <a:t>/</a:t>
            </a:r>
            <a:r>
              <a:rPr lang="en-US" dirty="0" err="1"/>
              <a:t>mmwr</a:t>
            </a:r>
            <a:r>
              <a:rPr lang="en-US" dirty="0"/>
              <a:t>/volumes/71/</a:t>
            </a:r>
            <a:r>
              <a:rPr lang="en-US" dirty="0" err="1"/>
              <a:t>wr</a:t>
            </a:r>
            <a:r>
              <a:rPr lang="en-US" dirty="0"/>
              <a:t>/mm7150a2.htm </a:t>
            </a:r>
          </a:p>
        </p:txBody>
      </p:sp>
      <p:sp>
        <p:nvSpPr>
          <p:cNvPr id="4" name="Slide Number Placeholder 3"/>
          <p:cNvSpPr>
            <a:spLocks noGrp="1"/>
          </p:cNvSpPr>
          <p:nvPr>
            <p:ph type="sldNum" sz="quarter" idx="5"/>
          </p:nvPr>
        </p:nvSpPr>
        <p:spPr/>
        <p:txBody>
          <a:bodyPr/>
          <a:lstStyle/>
          <a:p>
            <a:fld id="{D9D1858D-AE64-4B43-BBA5-70F8EB5F2B2C}" type="slidenum">
              <a:rPr lang="en-US" smtClean="0"/>
              <a:t>13</a:t>
            </a:fld>
            <a:endParaRPr lang="en-US"/>
          </a:p>
        </p:txBody>
      </p:sp>
    </p:spTree>
    <p:extLst>
      <p:ext uri="{BB962C8B-B14F-4D97-AF65-F5344CB8AC3E}">
        <p14:creationId xmlns:p14="http://schemas.microsoft.com/office/powerpoint/2010/main" val="3828691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D1858D-AE64-4B43-BBA5-70F8EB5F2B2C}" type="slidenum">
              <a:rPr lang="en-US" smtClean="0"/>
              <a:t>14</a:t>
            </a:fld>
            <a:endParaRPr lang="en-US"/>
          </a:p>
        </p:txBody>
      </p:sp>
    </p:spTree>
    <p:extLst>
      <p:ext uri="{BB962C8B-B14F-4D97-AF65-F5344CB8AC3E}">
        <p14:creationId xmlns:p14="http://schemas.microsoft.com/office/powerpoint/2010/main" val="4103988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txBox="1">
            <a:spLocks noGrp="1"/>
          </p:cNvSpPr>
          <p:nvPr>
            <p:ph type="body" idx="1"/>
          </p:nvPr>
        </p:nvSpPr>
        <p:spPr>
          <a:xfrm>
            <a:off x="705327" y="4480003"/>
            <a:ext cx="5642609" cy="3665457"/>
          </a:xfrm>
          <a:prstGeom prst="rect">
            <a:avLst/>
          </a:prstGeom>
        </p:spPr>
        <p:txBody>
          <a:bodyPr lIns="91425" tIns="91425" rIns="91425" bIns="91425" anchor="t" anchorCtr="0">
            <a:noAutofit/>
          </a:bodyPr>
          <a:lstStyle/>
          <a:p>
            <a:pPr lvl="0">
              <a:spcBef>
                <a:spcPts val="0"/>
              </a:spcBef>
              <a:buNone/>
            </a:pPr>
            <a:endParaRPr dirty="0"/>
          </a:p>
        </p:txBody>
      </p:sp>
      <p:sp>
        <p:nvSpPr>
          <p:cNvPr id="292" name="Shape 292"/>
          <p:cNvSpPr>
            <a:spLocks noGrp="1" noRot="1" noChangeAspect="1"/>
          </p:cNvSpPr>
          <p:nvPr>
            <p:ph type="sldImg" idx="2"/>
          </p:nvPr>
        </p:nvSpPr>
        <p:spPr>
          <a:xfrm>
            <a:off x="735013" y="1163638"/>
            <a:ext cx="5583237"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6041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make a slide for each use disorder if that is easier </a:t>
            </a:r>
          </a:p>
        </p:txBody>
      </p:sp>
      <p:sp>
        <p:nvSpPr>
          <p:cNvPr id="4" name="Slide Number Placeholder 3"/>
          <p:cNvSpPr>
            <a:spLocks noGrp="1"/>
          </p:cNvSpPr>
          <p:nvPr>
            <p:ph type="sldNum" sz="quarter" idx="5"/>
          </p:nvPr>
        </p:nvSpPr>
        <p:spPr/>
        <p:txBody>
          <a:bodyPr/>
          <a:lstStyle/>
          <a:p>
            <a:fld id="{D9D1858D-AE64-4B43-BBA5-70F8EB5F2B2C}" type="slidenum">
              <a:rPr lang="en-US" smtClean="0"/>
              <a:t>19</a:t>
            </a:fld>
            <a:endParaRPr lang="en-US"/>
          </a:p>
        </p:txBody>
      </p:sp>
    </p:spTree>
    <p:extLst>
      <p:ext uri="{BB962C8B-B14F-4D97-AF65-F5344CB8AC3E}">
        <p14:creationId xmlns:p14="http://schemas.microsoft.com/office/powerpoint/2010/main" val="3113501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D1858D-AE64-4B43-BBA5-70F8EB5F2B2C}" type="slidenum">
              <a:rPr lang="en-US" smtClean="0"/>
              <a:t>20</a:t>
            </a:fld>
            <a:endParaRPr lang="en-US"/>
          </a:p>
        </p:txBody>
      </p:sp>
    </p:spTree>
    <p:extLst>
      <p:ext uri="{BB962C8B-B14F-4D97-AF65-F5344CB8AC3E}">
        <p14:creationId xmlns:p14="http://schemas.microsoft.com/office/powerpoint/2010/main" val="3625962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https://publications.aap.org/pediatrics/article-abstract/151/2/e2022058755/190503/Buprenorphine-Dispensing-Among-Youth-Aged-19-Years?autologincheck=redirected</a:t>
            </a:r>
            <a:endParaRPr lang="en-US" dirty="0"/>
          </a:p>
          <a:p>
            <a:r>
              <a:rPr lang="en-US" dirty="0">
                <a:hlinkClick r:id="rId4"/>
              </a:rPr>
              <a:t>https://jamanetwork.com/journals/jamapediatrics/fullarticle/2751327</a:t>
            </a:r>
            <a:endParaRPr lang="en-US" dirty="0"/>
          </a:p>
          <a:p>
            <a:endParaRPr lang="en-US" dirty="0"/>
          </a:p>
        </p:txBody>
      </p:sp>
      <p:sp>
        <p:nvSpPr>
          <p:cNvPr id="4" name="Slide Number Placeholder 3"/>
          <p:cNvSpPr>
            <a:spLocks noGrp="1"/>
          </p:cNvSpPr>
          <p:nvPr>
            <p:ph type="sldNum" sz="quarter" idx="5"/>
          </p:nvPr>
        </p:nvSpPr>
        <p:spPr/>
        <p:txBody>
          <a:bodyPr/>
          <a:lstStyle/>
          <a:p>
            <a:fld id="{D9D1858D-AE64-4B43-BBA5-70F8EB5F2B2C}" type="slidenum">
              <a:rPr lang="en-US" smtClean="0"/>
              <a:t>21</a:t>
            </a:fld>
            <a:endParaRPr lang="en-US"/>
          </a:p>
        </p:txBody>
      </p:sp>
    </p:spTree>
    <p:extLst>
      <p:ext uri="{BB962C8B-B14F-4D97-AF65-F5344CB8AC3E}">
        <p14:creationId xmlns:p14="http://schemas.microsoft.com/office/powerpoint/2010/main" val="1166063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Scott- here I think that you can add that there are data highlighting that black youth are less likely to use MJ than white youth but more likely to be justice involved/arrested for their use: </a:t>
            </a:r>
            <a:r>
              <a:rPr lang="en-US" dirty="0">
                <a:hlinkClick r:id="rId3"/>
              </a:rPr>
              <a:t>https://www.ncbi.nlm.nih.gov/pmc/articles/PMC3477985/</a:t>
            </a:r>
            <a:endParaRPr lang="en-US" dirty="0"/>
          </a:p>
          <a:p>
            <a:r>
              <a:rPr lang="en-US" dirty="0"/>
              <a:t>Long history of racism built into addressing SU that likely contributes to mistrust of health care and treatment </a:t>
            </a:r>
          </a:p>
        </p:txBody>
      </p:sp>
      <p:sp>
        <p:nvSpPr>
          <p:cNvPr id="4" name="Slide Number Placeholder 3"/>
          <p:cNvSpPr>
            <a:spLocks noGrp="1"/>
          </p:cNvSpPr>
          <p:nvPr>
            <p:ph type="sldNum" sz="quarter" idx="5"/>
          </p:nvPr>
        </p:nvSpPr>
        <p:spPr/>
        <p:txBody>
          <a:bodyPr/>
          <a:lstStyle/>
          <a:p>
            <a:fld id="{0CD7AAD1-9CB2-4A49-A001-DBCD89586C46}" type="slidenum">
              <a:rPr lang="en-US" smtClean="0"/>
              <a:t>22</a:t>
            </a:fld>
            <a:endParaRPr lang="en-US"/>
          </a:p>
        </p:txBody>
      </p:sp>
    </p:spTree>
    <p:extLst>
      <p:ext uri="{BB962C8B-B14F-4D97-AF65-F5344CB8AC3E}">
        <p14:creationId xmlns:p14="http://schemas.microsoft.com/office/powerpoint/2010/main" val="1877138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make a slide for each use disorder if that is easier </a:t>
            </a:r>
          </a:p>
        </p:txBody>
      </p:sp>
      <p:sp>
        <p:nvSpPr>
          <p:cNvPr id="4" name="Slide Number Placeholder 3"/>
          <p:cNvSpPr>
            <a:spLocks noGrp="1"/>
          </p:cNvSpPr>
          <p:nvPr>
            <p:ph type="sldNum" sz="quarter" idx="5"/>
          </p:nvPr>
        </p:nvSpPr>
        <p:spPr/>
        <p:txBody>
          <a:bodyPr/>
          <a:lstStyle/>
          <a:p>
            <a:fld id="{D9D1858D-AE64-4B43-BBA5-70F8EB5F2B2C}" type="slidenum">
              <a:rPr lang="en-US" smtClean="0"/>
              <a:t>23</a:t>
            </a:fld>
            <a:endParaRPr lang="en-US"/>
          </a:p>
        </p:txBody>
      </p:sp>
    </p:spTree>
    <p:extLst>
      <p:ext uri="{BB962C8B-B14F-4D97-AF65-F5344CB8AC3E}">
        <p14:creationId xmlns:p14="http://schemas.microsoft.com/office/powerpoint/2010/main" val="37850133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i="1" dirty="0"/>
          </a:p>
          <a:p>
            <a:endParaRPr lang="en-US" dirty="0"/>
          </a:p>
        </p:txBody>
      </p:sp>
      <p:sp>
        <p:nvSpPr>
          <p:cNvPr id="4" name="Slide Number Placeholder 3"/>
          <p:cNvSpPr>
            <a:spLocks noGrp="1"/>
          </p:cNvSpPr>
          <p:nvPr>
            <p:ph type="sldNum" sz="quarter" idx="5"/>
          </p:nvPr>
        </p:nvSpPr>
        <p:spPr/>
        <p:txBody>
          <a:bodyPr/>
          <a:lstStyle/>
          <a:p>
            <a:fld id="{D9D1858D-AE64-4B43-BBA5-70F8EB5F2B2C}" type="slidenum">
              <a:rPr lang="en-US" smtClean="0"/>
              <a:t>25</a:t>
            </a:fld>
            <a:endParaRPr lang="en-US"/>
          </a:p>
        </p:txBody>
      </p:sp>
    </p:spTree>
    <p:extLst>
      <p:ext uri="{BB962C8B-B14F-4D97-AF65-F5344CB8AC3E}">
        <p14:creationId xmlns:p14="http://schemas.microsoft.com/office/powerpoint/2010/main" val="2973027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t>
            </a:r>
          </a:p>
        </p:txBody>
      </p:sp>
      <p:sp>
        <p:nvSpPr>
          <p:cNvPr id="4" name="Slide Number Placeholder 3"/>
          <p:cNvSpPr>
            <a:spLocks noGrp="1"/>
          </p:cNvSpPr>
          <p:nvPr>
            <p:ph type="sldNum" sz="quarter" idx="5"/>
          </p:nvPr>
        </p:nvSpPr>
        <p:spPr/>
        <p:txBody>
          <a:bodyPr/>
          <a:lstStyle/>
          <a:p>
            <a:fld id="{1E18057F-4679-9F40-B259-5B0AD4E954E2}" type="slidenum">
              <a:rPr lang="en-US" smtClean="0"/>
              <a:t>2</a:t>
            </a:fld>
            <a:endParaRPr lang="en-US"/>
          </a:p>
        </p:txBody>
      </p:sp>
    </p:spTree>
    <p:extLst>
      <p:ext uri="{BB962C8B-B14F-4D97-AF65-F5344CB8AC3E}">
        <p14:creationId xmlns:p14="http://schemas.microsoft.com/office/powerpoint/2010/main" val="13427294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make a slide for each use disorder if that is easier </a:t>
            </a:r>
          </a:p>
        </p:txBody>
      </p:sp>
      <p:sp>
        <p:nvSpPr>
          <p:cNvPr id="4" name="Slide Number Placeholder 3"/>
          <p:cNvSpPr>
            <a:spLocks noGrp="1"/>
          </p:cNvSpPr>
          <p:nvPr>
            <p:ph type="sldNum" sz="quarter" idx="5"/>
          </p:nvPr>
        </p:nvSpPr>
        <p:spPr/>
        <p:txBody>
          <a:bodyPr/>
          <a:lstStyle/>
          <a:p>
            <a:fld id="{D9D1858D-AE64-4B43-BBA5-70F8EB5F2B2C}" type="slidenum">
              <a:rPr lang="en-US" smtClean="0"/>
              <a:t>26</a:t>
            </a:fld>
            <a:endParaRPr lang="en-US"/>
          </a:p>
        </p:txBody>
      </p:sp>
    </p:spTree>
    <p:extLst>
      <p:ext uri="{BB962C8B-B14F-4D97-AF65-F5344CB8AC3E}">
        <p14:creationId xmlns:p14="http://schemas.microsoft.com/office/powerpoint/2010/main" val="17893399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D1858D-AE64-4B43-BBA5-70F8EB5F2B2C}" type="slidenum">
              <a:rPr lang="en-US" smtClean="0"/>
              <a:t>27</a:t>
            </a:fld>
            <a:endParaRPr lang="en-US"/>
          </a:p>
        </p:txBody>
      </p:sp>
    </p:spTree>
    <p:extLst>
      <p:ext uri="{BB962C8B-B14F-4D97-AF65-F5344CB8AC3E}">
        <p14:creationId xmlns:p14="http://schemas.microsoft.com/office/powerpoint/2010/main" val="10380189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173418-C511-5148-8FD4-0A7EB60987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89491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D1858D-AE64-4B43-BBA5-70F8EB5F2B2C}" type="slidenum">
              <a:rPr lang="en-US" smtClean="0"/>
              <a:t>29</a:t>
            </a:fld>
            <a:endParaRPr lang="en-US"/>
          </a:p>
        </p:txBody>
      </p:sp>
    </p:spTree>
    <p:extLst>
      <p:ext uri="{BB962C8B-B14F-4D97-AF65-F5344CB8AC3E}">
        <p14:creationId xmlns:p14="http://schemas.microsoft.com/office/powerpoint/2010/main" val="24790355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D1858D-AE64-4B43-BBA5-70F8EB5F2B2C}" type="slidenum">
              <a:rPr lang="en-US" smtClean="0"/>
              <a:t>30</a:t>
            </a:fld>
            <a:endParaRPr lang="en-US"/>
          </a:p>
        </p:txBody>
      </p:sp>
    </p:spTree>
    <p:extLst>
      <p:ext uri="{BB962C8B-B14F-4D97-AF65-F5344CB8AC3E}">
        <p14:creationId xmlns:p14="http://schemas.microsoft.com/office/powerpoint/2010/main" val="24051651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D1858D-AE64-4B43-BBA5-70F8EB5F2B2C}" type="slidenum">
              <a:rPr lang="en-US" smtClean="0"/>
              <a:t>31</a:t>
            </a:fld>
            <a:endParaRPr lang="en-US"/>
          </a:p>
        </p:txBody>
      </p:sp>
    </p:spTree>
    <p:extLst>
      <p:ext uri="{BB962C8B-B14F-4D97-AF65-F5344CB8AC3E}">
        <p14:creationId xmlns:p14="http://schemas.microsoft.com/office/powerpoint/2010/main" val="11110091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20240B-D29D-7941-8CA5-20AE43C2E613}" type="slidenum">
              <a:rPr lang="en-US" smtClean="0"/>
              <a:t>35</a:t>
            </a:fld>
            <a:endParaRPr lang="en-US"/>
          </a:p>
        </p:txBody>
      </p:sp>
    </p:spTree>
    <p:extLst>
      <p:ext uri="{BB962C8B-B14F-4D97-AF65-F5344CB8AC3E}">
        <p14:creationId xmlns:p14="http://schemas.microsoft.com/office/powerpoint/2010/main" val="490567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18057F-4679-9F40-B259-5B0AD4E954E2}" type="slidenum">
              <a:rPr lang="en-US" smtClean="0"/>
              <a:t>36</a:t>
            </a:fld>
            <a:endParaRPr lang="en-US"/>
          </a:p>
        </p:txBody>
      </p:sp>
    </p:spTree>
    <p:extLst>
      <p:ext uri="{BB962C8B-B14F-4D97-AF65-F5344CB8AC3E}">
        <p14:creationId xmlns:p14="http://schemas.microsoft.com/office/powerpoint/2010/main" val="14845032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Trauma and mental health: </a:t>
            </a:r>
            <a:r>
              <a:rPr lang="en-CA" sz="1200" kern="1200" dirty="0">
                <a:solidFill>
                  <a:schemeClr val="tx1"/>
                </a:solidFill>
                <a:effectLst/>
                <a:latin typeface="+mn-lt"/>
                <a:ea typeface="+mn-ea"/>
                <a:cs typeface="+mn-cs"/>
              </a:rPr>
              <a:t>As discussed earlier, co-occurring mental health disorders and trauma is high among women with substance use disorders. Programs should offer trauma informed integrated treatment for co-occurring mental health disorders, including considering single-gender group therapy, which some women report offers a safer environment.</a:t>
            </a:r>
            <a:r>
              <a:rPr lang="en-US" sz="1200" kern="1200" baseline="30000" dirty="0">
                <a:solidFill>
                  <a:schemeClr val="tx1"/>
                </a:solidFill>
                <a:effectLst/>
                <a:latin typeface="+mn-lt"/>
                <a:ea typeface="+mn-ea"/>
                <a:cs typeface="+mn-cs"/>
              </a:rPr>
              <a:t>66</a:t>
            </a:r>
            <a:endParaRPr lang="en-CA" sz="1200"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Sexual health: </a:t>
            </a:r>
            <a:r>
              <a:rPr lang="en-CA" sz="1200" kern="1200" dirty="0">
                <a:solidFill>
                  <a:schemeClr val="tx1"/>
                </a:solidFill>
                <a:effectLst/>
                <a:latin typeface="+mn-lt"/>
                <a:ea typeface="+mn-ea"/>
                <a:cs typeface="+mn-cs"/>
              </a:rPr>
              <a:t>If available, programs should offer comprehensive reproductive and sexual health care. In addition to routine screening for sexually transmitted infections, age-appropriate cervical cancer screening, assessing pregnancy timing goals, and providing appropriate counseling for contraception or preconception should be offered. Addressing the sexual and reproductive health needs of women increases engagement with addiction treatment.</a:t>
            </a:r>
            <a:r>
              <a:rPr lang="en-US" sz="1200" kern="1200" baseline="30000" dirty="0">
                <a:solidFill>
                  <a:schemeClr val="tx1"/>
                </a:solidFill>
                <a:effectLst/>
                <a:latin typeface="+mn-lt"/>
                <a:ea typeface="+mn-ea"/>
                <a:cs typeface="+mn-cs"/>
              </a:rPr>
              <a:t>93</a:t>
            </a:r>
            <a:endParaRPr lang="en-CA" sz="1200"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Social needs</a:t>
            </a:r>
            <a:r>
              <a:rPr lang="en-CA" sz="1200" kern="1200" dirty="0">
                <a:solidFill>
                  <a:schemeClr val="tx1"/>
                </a:solidFill>
                <a:effectLst/>
                <a:latin typeface="+mn-lt"/>
                <a:ea typeface="+mn-ea"/>
                <a:cs typeface="+mn-cs"/>
              </a:rPr>
              <a:t>: Different clinical programs will have varying capacity to respond to social needs affecting women. However, having the capacity to refer to clinical and community supports such as housing services, life skills programs, and recovery management are necessary. Where possible providing child care, transportation and cell phones for those who need them can concretely increase access to care for women.</a:t>
            </a:r>
            <a:r>
              <a:rPr lang="en-US" sz="1200" kern="1200" baseline="30000" dirty="0">
                <a:solidFill>
                  <a:schemeClr val="tx1"/>
                </a:solidFill>
                <a:effectLst/>
                <a:latin typeface="+mn-lt"/>
                <a:ea typeface="+mn-ea"/>
                <a:cs typeface="+mn-cs"/>
              </a:rPr>
              <a:t>94</a:t>
            </a:r>
            <a:r>
              <a:rPr lang="en-CA" sz="1200" kern="1200" dirty="0">
                <a:solidFill>
                  <a:schemeClr val="tx1"/>
                </a:solidFill>
                <a:effectLst/>
                <a:latin typeface="+mn-lt"/>
                <a:ea typeface="+mn-ea"/>
                <a:cs typeface="+mn-cs"/>
              </a:rPr>
              <a:t> </a:t>
            </a:r>
          </a:p>
          <a:p>
            <a:r>
              <a:rPr lang="en-CA" sz="1200" i="1"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Women’s only programs:</a:t>
            </a:r>
            <a:r>
              <a:rPr lang="en-CA" sz="1200" kern="1200" dirty="0">
                <a:solidFill>
                  <a:schemeClr val="tx1"/>
                </a:solidFill>
                <a:effectLst/>
                <a:latin typeface="+mn-lt"/>
                <a:ea typeface="+mn-ea"/>
                <a:cs typeface="+mn-cs"/>
              </a:rPr>
              <a:t> Women’s only treatment offers a safe environment that women may be more comfortable accessing. Programs unable to offer women’s only spaces all of the time could alternatively offer select women’s only groups, days, or times for treatment or harm reduction services.</a:t>
            </a:r>
            <a:r>
              <a:rPr lang="en-US" sz="1200" kern="1200" baseline="30000" dirty="0">
                <a:solidFill>
                  <a:schemeClr val="tx1"/>
                </a:solidFill>
                <a:effectLst/>
                <a:latin typeface="+mn-lt"/>
                <a:ea typeface="+mn-ea"/>
                <a:cs typeface="+mn-cs"/>
              </a:rPr>
              <a:t>95</a:t>
            </a:r>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 </a:t>
            </a:r>
          </a:p>
          <a:p>
            <a:r>
              <a:rPr lang="en-CA" sz="1200" i="1" kern="1200" dirty="0">
                <a:solidFill>
                  <a:schemeClr val="tx1"/>
                </a:solidFill>
                <a:effectLst/>
                <a:latin typeface="+mn-lt"/>
                <a:ea typeface="+mn-ea"/>
                <a:cs typeface="+mn-cs"/>
              </a:rPr>
              <a:t>Including partners and families:</a:t>
            </a:r>
            <a:r>
              <a:rPr lang="en-CA" sz="1200" kern="1200" dirty="0">
                <a:solidFill>
                  <a:schemeClr val="tx1"/>
                </a:solidFill>
                <a:effectLst/>
                <a:latin typeface="+mn-lt"/>
                <a:ea typeface="+mn-ea"/>
                <a:cs typeface="+mn-cs"/>
              </a:rPr>
              <a:t> Data demonstrate the importance of including families and partners in treatment.</a:t>
            </a:r>
            <a:r>
              <a:rPr lang="en-US" sz="1200" kern="1200" baseline="30000" dirty="0">
                <a:solidFill>
                  <a:schemeClr val="tx1"/>
                </a:solidFill>
                <a:effectLst/>
                <a:latin typeface="+mn-lt"/>
                <a:ea typeface="+mn-ea"/>
                <a:cs typeface="+mn-cs"/>
              </a:rPr>
              <a:t>96</a:t>
            </a:r>
            <a:r>
              <a:rPr lang="en-CA" sz="1200" kern="1200" dirty="0">
                <a:solidFill>
                  <a:schemeClr val="tx1"/>
                </a:solidFill>
                <a:effectLst/>
                <a:latin typeface="+mn-lt"/>
                <a:ea typeface="+mn-ea"/>
                <a:cs typeface="+mn-cs"/>
              </a:rPr>
              <a:t> Families can provide critical support for women outside of the clinical setting at home and in the community. When possible, this includes providing childcare services for parenting women. </a:t>
            </a:r>
          </a:p>
          <a:p>
            <a:endParaRPr lang="en-US" dirty="0"/>
          </a:p>
        </p:txBody>
      </p:sp>
      <p:sp>
        <p:nvSpPr>
          <p:cNvPr id="4" name="Slide Number Placeholder 3"/>
          <p:cNvSpPr>
            <a:spLocks noGrp="1"/>
          </p:cNvSpPr>
          <p:nvPr>
            <p:ph type="sldNum" sz="quarter" idx="5"/>
          </p:nvPr>
        </p:nvSpPr>
        <p:spPr/>
        <p:txBody>
          <a:bodyPr/>
          <a:lstStyle/>
          <a:p>
            <a:fld id="{6420240B-D29D-7941-8CA5-20AE43C2E613}" type="slidenum">
              <a:rPr lang="en-US" smtClean="0"/>
              <a:t>38</a:t>
            </a:fld>
            <a:endParaRPr lang="en-US"/>
          </a:p>
        </p:txBody>
      </p:sp>
    </p:spTree>
    <p:extLst>
      <p:ext uri="{BB962C8B-B14F-4D97-AF65-F5344CB8AC3E}">
        <p14:creationId xmlns:p14="http://schemas.microsoft.com/office/powerpoint/2010/main" val="17396488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18057F-4679-9F40-B259-5B0AD4E954E2}" type="slidenum">
              <a:rPr lang="en-US" smtClean="0"/>
              <a:t>40</a:t>
            </a:fld>
            <a:endParaRPr lang="en-US"/>
          </a:p>
        </p:txBody>
      </p:sp>
    </p:spTree>
    <p:extLst>
      <p:ext uri="{BB962C8B-B14F-4D97-AF65-F5344CB8AC3E}">
        <p14:creationId xmlns:p14="http://schemas.microsoft.com/office/powerpoint/2010/main" val="4152342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D1858D-AE64-4B43-BBA5-70F8EB5F2B2C}" type="slidenum">
              <a:rPr lang="en-US" smtClean="0"/>
              <a:t>3</a:t>
            </a:fld>
            <a:endParaRPr lang="en-US"/>
          </a:p>
        </p:txBody>
      </p:sp>
    </p:spTree>
    <p:extLst>
      <p:ext uri="{BB962C8B-B14F-4D97-AF65-F5344CB8AC3E}">
        <p14:creationId xmlns:p14="http://schemas.microsoft.com/office/powerpoint/2010/main" val="41573647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summary of what Dan said on Monday </a:t>
            </a:r>
          </a:p>
        </p:txBody>
      </p:sp>
      <p:sp>
        <p:nvSpPr>
          <p:cNvPr id="4" name="Slide Number Placeholder 3"/>
          <p:cNvSpPr>
            <a:spLocks noGrp="1"/>
          </p:cNvSpPr>
          <p:nvPr>
            <p:ph type="sldNum" sz="quarter" idx="5"/>
          </p:nvPr>
        </p:nvSpPr>
        <p:spPr/>
        <p:txBody>
          <a:bodyPr/>
          <a:lstStyle/>
          <a:p>
            <a:fld id="{D9D1858D-AE64-4B43-BBA5-70F8EB5F2B2C}" type="slidenum">
              <a:rPr lang="en-US" smtClean="0"/>
              <a:t>42</a:t>
            </a:fld>
            <a:endParaRPr lang="en-US"/>
          </a:p>
        </p:txBody>
      </p:sp>
    </p:spTree>
    <p:extLst>
      <p:ext uri="{BB962C8B-B14F-4D97-AF65-F5344CB8AC3E}">
        <p14:creationId xmlns:p14="http://schemas.microsoft.com/office/powerpoint/2010/main" val="9013806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18057F-4679-9F40-B259-5B0AD4E954E2}" type="slidenum">
              <a:rPr lang="en-US" smtClean="0"/>
              <a:t>43</a:t>
            </a:fld>
            <a:endParaRPr lang="en-US"/>
          </a:p>
        </p:txBody>
      </p:sp>
    </p:spTree>
    <p:extLst>
      <p:ext uri="{BB962C8B-B14F-4D97-AF65-F5344CB8AC3E}">
        <p14:creationId xmlns:p14="http://schemas.microsoft.com/office/powerpoint/2010/main" val="42454090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18057F-4679-9F40-B259-5B0AD4E954E2}" type="slidenum">
              <a:rPr lang="en-US" smtClean="0"/>
              <a:t>45</a:t>
            </a:fld>
            <a:endParaRPr lang="en-US"/>
          </a:p>
        </p:txBody>
      </p:sp>
    </p:spTree>
    <p:extLst>
      <p:ext uri="{BB962C8B-B14F-4D97-AF65-F5344CB8AC3E}">
        <p14:creationId xmlns:p14="http://schemas.microsoft.com/office/powerpoint/2010/main" val="17789048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18057F-4679-9F40-B259-5B0AD4E954E2}" type="slidenum">
              <a:rPr lang="en-US" smtClean="0"/>
              <a:t>47</a:t>
            </a:fld>
            <a:endParaRPr lang="en-US"/>
          </a:p>
        </p:txBody>
      </p:sp>
    </p:spTree>
    <p:extLst>
      <p:ext uri="{BB962C8B-B14F-4D97-AF65-F5344CB8AC3E}">
        <p14:creationId xmlns:p14="http://schemas.microsoft.com/office/powerpoint/2010/main" val="16402748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18057F-4679-9F40-B259-5B0AD4E954E2}" type="slidenum">
              <a:rPr lang="en-US" smtClean="0"/>
              <a:t>50</a:t>
            </a:fld>
            <a:endParaRPr lang="en-US"/>
          </a:p>
        </p:txBody>
      </p:sp>
    </p:spTree>
    <p:extLst>
      <p:ext uri="{BB962C8B-B14F-4D97-AF65-F5344CB8AC3E}">
        <p14:creationId xmlns:p14="http://schemas.microsoft.com/office/powerpoint/2010/main" val="25378393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D1858D-AE64-4B43-BBA5-70F8EB5F2B2C}" type="slidenum">
              <a:rPr lang="en-US" smtClean="0"/>
              <a:t>51</a:t>
            </a:fld>
            <a:endParaRPr lang="en-US"/>
          </a:p>
        </p:txBody>
      </p:sp>
    </p:spTree>
    <p:extLst>
      <p:ext uri="{BB962C8B-B14F-4D97-AF65-F5344CB8AC3E}">
        <p14:creationId xmlns:p14="http://schemas.microsoft.com/office/powerpoint/2010/main" val="41720491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https://pubmed.ncbi.nlm.nih.gov/34080547/</a:t>
            </a:r>
            <a:endParaRPr lang="en-US" dirty="0"/>
          </a:p>
          <a:p>
            <a:endParaRPr lang="en-US" dirty="0"/>
          </a:p>
          <a:p>
            <a:r>
              <a:rPr lang="en-US" dirty="0"/>
              <a:t>https://</a:t>
            </a:r>
            <a:r>
              <a:rPr lang="en-US" dirty="0" err="1"/>
              <a:t>pubmed.ncbi.nlm.nih.gov</a:t>
            </a:r>
            <a:r>
              <a:rPr lang="en-US" dirty="0"/>
              <a:t>/35900132</a:t>
            </a:r>
          </a:p>
          <a:p>
            <a:endParaRPr lang="en-US" dirty="0"/>
          </a:p>
          <a:p>
            <a:endParaRPr lang="en-US" dirty="0"/>
          </a:p>
        </p:txBody>
      </p:sp>
      <p:sp>
        <p:nvSpPr>
          <p:cNvPr id="4" name="Slide Number Placeholder 3"/>
          <p:cNvSpPr>
            <a:spLocks noGrp="1"/>
          </p:cNvSpPr>
          <p:nvPr>
            <p:ph type="sldNum" sz="quarter" idx="5"/>
          </p:nvPr>
        </p:nvSpPr>
        <p:spPr/>
        <p:txBody>
          <a:bodyPr/>
          <a:lstStyle/>
          <a:p>
            <a:fld id="{D9D1858D-AE64-4B43-BBA5-70F8EB5F2B2C}" type="slidenum">
              <a:rPr lang="en-US" smtClean="0"/>
              <a:t>52</a:t>
            </a:fld>
            <a:endParaRPr lang="en-US"/>
          </a:p>
        </p:txBody>
      </p:sp>
    </p:spTree>
    <p:extLst>
      <p:ext uri="{BB962C8B-B14F-4D97-AF65-F5344CB8AC3E}">
        <p14:creationId xmlns:p14="http://schemas.microsoft.com/office/powerpoint/2010/main" val="370633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D1858D-AE64-4B43-BBA5-70F8EB5F2B2C}" type="slidenum">
              <a:rPr lang="en-US" smtClean="0"/>
              <a:t>53</a:t>
            </a:fld>
            <a:endParaRPr lang="en-US"/>
          </a:p>
        </p:txBody>
      </p:sp>
    </p:spTree>
    <p:extLst>
      <p:ext uri="{BB962C8B-B14F-4D97-AF65-F5344CB8AC3E}">
        <p14:creationId xmlns:p14="http://schemas.microsoft.com/office/powerpoint/2010/main" val="862697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minutes intro </a:t>
            </a:r>
          </a:p>
          <a:p>
            <a:r>
              <a:rPr lang="en-US" dirty="0"/>
              <a:t>LO 1, 7 minutes= 4 slides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 2, 7 minutes= 5 slides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 3, 7 minutes= 4 slides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Summary slide 2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25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9D1858D-AE64-4B43-BBA5-70F8EB5F2B2C}" type="slidenum">
              <a:rPr lang="en-US" smtClean="0"/>
              <a:t>5</a:t>
            </a:fld>
            <a:endParaRPr lang="en-US"/>
          </a:p>
        </p:txBody>
      </p:sp>
    </p:spTree>
    <p:extLst>
      <p:ext uri="{BB962C8B-B14F-4D97-AF65-F5344CB8AC3E}">
        <p14:creationId xmlns:p14="http://schemas.microsoft.com/office/powerpoint/2010/main" val="2732072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Summarize the Weiss talk here </a:t>
            </a:r>
          </a:p>
          <a:p>
            <a:endParaRPr lang="en-US" dirty="0"/>
          </a:p>
          <a:p>
            <a:r>
              <a:rPr lang="en-US" dirty="0"/>
              <a:t>Developmental considerations-- emphasize how the benefits of youth risk taking, we want to encourage it but want to optimize safety because the same qualities provide opportunities for critical growth and the potential for injury/harm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9D1858D-AE64-4B43-BBA5-70F8EB5F2B2C}" type="slidenum">
              <a:rPr lang="en-US" smtClean="0"/>
              <a:t>6</a:t>
            </a:fld>
            <a:endParaRPr lang="en-US"/>
          </a:p>
        </p:txBody>
      </p:sp>
    </p:spTree>
    <p:extLst>
      <p:ext uri="{BB962C8B-B14F-4D97-AF65-F5344CB8AC3E}">
        <p14:creationId xmlns:p14="http://schemas.microsoft.com/office/powerpoint/2010/main" val="638026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latin typeface="system-ui"/>
              </a:rPr>
              <a:t> </a:t>
            </a:r>
            <a:r>
              <a:rPr lang="en-US" b="0" i="0" u="sng" dirty="0">
                <a:solidFill>
                  <a:srgbClr val="0D6EFD"/>
                </a:solidFill>
                <a:effectLst/>
                <a:latin typeface="system-ui"/>
                <a:hlinkClick r:id="rId3"/>
              </a:rPr>
              <a:t>https://monitoringthefuture.org/results/publications/monographs/</a:t>
            </a:r>
            <a:endParaRPr lang="en-US" dirty="0"/>
          </a:p>
        </p:txBody>
      </p:sp>
      <p:sp>
        <p:nvSpPr>
          <p:cNvPr id="4" name="Slide Number Placeholder 3"/>
          <p:cNvSpPr>
            <a:spLocks noGrp="1"/>
          </p:cNvSpPr>
          <p:nvPr>
            <p:ph type="sldNum" sz="quarter" idx="5"/>
          </p:nvPr>
        </p:nvSpPr>
        <p:spPr/>
        <p:txBody>
          <a:bodyPr/>
          <a:lstStyle/>
          <a:p>
            <a:fld id="{D9D1858D-AE64-4B43-BBA5-70F8EB5F2B2C}" type="slidenum">
              <a:rPr lang="en-US" smtClean="0"/>
              <a:t>7</a:t>
            </a:fld>
            <a:endParaRPr lang="en-US"/>
          </a:p>
        </p:txBody>
      </p:sp>
    </p:spTree>
    <p:extLst>
      <p:ext uri="{BB962C8B-B14F-4D97-AF65-F5344CB8AC3E}">
        <p14:creationId xmlns:p14="http://schemas.microsoft.com/office/powerpoint/2010/main" val="3573134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Jeffrey showed a slide the other day with a triangle and the tip was people who are using alcohol/drugs with more severe use, this is another way to think about it</a:t>
            </a:r>
          </a:p>
          <a:p>
            <a:endParaRPr lang="en-US" dirty="0"/>
          </a:p>
          <a:p>
            <a:r>
              <a:rPr lang="en-US" dirty="0"/>
              <a:t>For youth this, is important because any exposure to alcohol or drugs is potentially harmful, so talking about treatment is really important (and we will talk about it), discussions about minimizing the harms of drug or alcohol use with youth is also really important </a:t>
            </a:r>
          </a:p>
        </p:txBody>
      </p:sp>
      <p:sp>
        <p:nvSpPr>
          <p:cNvPr id="4" name="Slide Number Placeholder 3"/>
          <p:cNvSpPr>
            <a:spLocks noGrp="1"/>
          </p:cNvSpPr>
          <p:nvPr>
            <p:ph type="sldNum" sz="quarter" idx="5"/>
          </p:nvPr>
        </p:nvSpPr>
        <p:spPr/>
        <p:txBody>
          <a:bodyPr/>
          <a:lstStyle/>
          <a:p>
            <a:fld id="{D9D1858D-AE64-4B43-BBA5-70F8EB5F2B2C}" type="slidenum">
              <a:rPr lang="en-US" smtClean="0"/>
              <a:t>8</a:t>
            </a:fld>
            <a:endParaRPr lang="en-US"/>
          </a:p>
        </p:txBody>
      </p:sp>
    </p:spTree>
    <p:extLst>
      <p:ext uri="{BB962C8B-B14F-4D97-AF65-F5344CB8AC3E}">
        <p14:creationId xmlns:p14="http://schemas.microsoft.com/office/powerpoint/2010/main" val="1930918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D1858D-AE64-4B43-BBA5-70F8EB5F2B2C}" type="slidenum">
              <a:rPr lang="en-US" smtClean="0"/>
              <a:t>10</a:t>
            </a:fld>
            <a:endParaRPr lang="en-US"/>
          </a:p>
        </p:txBody>
      </p:sp>
    </p:spTree>
    <p:extLst>
      <p:ext uri="{BB962C8B-B14F-4D97-AF65-F5344CB8AC3E}">
        <p14:creationId xmlns:p14="http://schemas.microsoft.com/office/powerpoint/2010/main" val="3214857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D1858D-AE64-4B43-BBA5-70F8EB5F2B2C}" type="slidenum">
              <a:rPr lang="en-US" smtClean="0"/>
              <a:t>11</a:t>
            </a:fld>
            <a:endParaRPr lang="en-US"/>
          </a:p>
        </p:txBody>
      </p:sp>
    </p:spTree>
    <p:extLst>
      <p:ext uri="{BB962C8B-B14F-4D97-AF65-F5344CB8AC3E}">
        <p14:creationId xmlns:p14="http://schemas.microsoft.com/office/powerpoint/2010/main" val="1407034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7CAE8-0363-1045-8F53-ED8A25AE0D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72213A-A2E2-B443-90AB-F9465CE606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327C88-34D6-4E49-8FA7-DCBB4F79CF0F}"/>
              </a:ext>
            </a:extLst>
          </p:cNvPr>
          <p:cNvSpPr>
            <a:spLocks noGrp="1"/>
          </p:cNvSpPr>
          <p:nvPr>
            <p:ph type="dt" sz="half" idx="10"/>
          </p:nvPr>
        </p:nvSpPr>
        <p:spPr/>
        <p:txBody>
          <a:bodyPr/>
          <a:lstStyle/>
          <a:p>
            <a:fld id="{94F657CF-756F-3744-BBAD-1CDC83C5A4FE}" type="datetimeFigureOut">
              <a:rPr lang="en-US" smtClean="0"/>
              <a:t>4/24/23</a:t>
            </a:fld>
            <a:endParaRPr lang="en-US"/>
          </a:p>
        </p:txBody>
      </p:sp>
      <p:sp>
        <p:nvSpPr>
          <p:cNvPr id="5" name="Footer Placeholder 4">
            <a:extLst>
              <a:ext uri="{FF2B5EF4-FFF2-40B4-BE49-F238E27FC236}">
                <a16:creationId xmlns:a16="http://schemas.microsoft.com/office/drawing/2014/main" id="{18E23874-A1D3-1C46-8CF9-33529DE8B7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4A64E-EE0F-424A-97E2-6026119A9EF4}"/>
              </a:ext>
            </a:extLst>
          </p:cNvPr>
          <p:cNvSpPr>
            <a:spLocks noGrp="1"/>
          </p:cNvSpPr>
          <p:nvPr>
            <p:ph type="sldNum" sz="quarter" idx="12"/>
          </p:nvPr>
        </p:nvSpPr>
        <p:spPr/>
        <p:txBody>
          <a:bodyPr/>
          <a:lstStyle/>
          <a:p>
            <a:fld id="{24B1F00C-6CAA-464F-892D-B9753A934CEC}" type="slidenum">
              <a:rPr lang="en-US" smtClean="0"/>
              <a:t>‹#›</a:t>
            </a:fld>
            <a:endParaRPr lang="en-US"/>
          </a:p>
        </p:txBody>
      </p:sp>
    </p:spTree>
    <p:extLst>
      <p:ext uri="{BB962C8B-B14F-4D97-AF65-F5344CB8AC3E}">
        <p14:creationId xmlns:p14="http://schemas.microsoft.com/office/powerpoint/2010/main" val="1773346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72267-086D-A048-9EA3-A7AFF917E2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4FB995-45FB-9343-89B4-DBC13822D5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494FD9-5A6C-EE45-B7F6-D91B0E1381FD}"/>
              </a:ext>
            </a:extLst>
          </p:cNvPr>
          <p:cNvSpPr>
            <a:spLocks noGrp="1"/>
          </p:cNvSpPr>
          <p:nvPr>
            <p:ph type="dt" sz="half" idx="10"/>
          </p:nvPr>
        </p:nvSpPr>
        <p:spPr/>
        <p:txBody>
          <a:bodyPr/>
          <a:lstStyle/>
          <a:p>
            <a:fld id="{94F657CF-756F-3744-BBAD-1CDC83C5A4FE}" type="datetimeFigureOut">
              <a:rPr lang="en-US" smtClean="0"/>
              <a:t>4/24/23</a:t>
            </a:fld>
            <a:endParaRPr lang="en-US"/>
          </a:p>
        </p:txBody>
      </p:sp>
      <p:sp>
        <p:nvSpPr>
          <p:cNvPr id="5" name="Footer Placeholder 4">
            <a:extLst>
              <a:ext uri="{FF2B5EF4-FFF2-40B4-BE49-F238E27FC236}">
                <a16:creationId xmlns:a16="http://schemas.microsoft.com/office/drawing/2014/main" id="{3C800D14-FD2A-FF41-B035-196910639A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852779-5111-7945-8065-6B772A78B915}"/>
              </a:ext>
            </a:extLst>
          </p:cNvPr>
          <p:cNvSpPr>
            <a:spLocks noGrp="1"/>
          </p:cNvSpPr>
          <p:nvPr>
            <p:ph type="sldNum" sz="quarter" idx="12"/>
          </p:nvPr>
        </p:nvSpPr>
        <p:spPr/>
        <p:txBody>
          <a:bodyPr/>
          <a:lstStyle/>
          <a:p>
            <a:fld id="{24B1F00C-6CAA-464F-892D-B9753A934CEC}" type="slidenum">
              <a:rPr lang="en-US" smtClean="0"/>
              <a:t>‹#›</a:t>
            </a:fld>
            <a:endParaRPr lang="en-US"/>
          </a:p>
        </p:txBody>
      </p:sp>
    </p:spTree>
    <p:extLst>
      <p:ext uri="{BB962C8B-B14F-4D97-AF65-F5344CB8AC3E}">
        <p14:creationId xmlns:p14="http://schemas.microsoft.com/office/powerpoint/2010/main" val="54532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F67749-E5D9-2748-B45F-BFDA5106D13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74079E-5CF2-EB4E-BFE9-61F015BD85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6203FA-018E-8B42-ABC8-521370F218CD}"/>
              </a:ext>
            </a:extLst>
          </p:cNvPr>
          <p:cNvSpPr>
            <a:spLocks noGrp="1"/>
          </p:cNvSpPr>
          <p:nvPr>
            <p:ph type="dt" sz="half" idx="10"/>
          </p:nvPr>
        </p:nvSpPr>
        <p:spPr/>
        <p:txBody>
          <a:bodyPr/>
          <a:lstStyle/>
          <a:p>
            <a:fld id="{94F657CF-756F-3744-BBAD-1CDC83C5A4FE}" type="datetimeFigureOut">
              <a:rPr lang="en-US" smtClean="0"/>
              <a:t>4/24/23</a:t>
            </a:fld>
            <a:endParaRPr lang="en-US"/>
          </a:p>
        </p:txBody>
      </p:sp>
      <p:sp>
        <p:nvSpPr>
          <p:cNvPr id="5" name="Footer Placeholder 4">
            <a:extLst>
              <a:ext uri="{FF2B5EF4-FFF2-40B4-BE49-F238E27FC236}">
                <a16:creationId xmlns:a16="http://schemas.microsoft.com/office/drawing/2014/main" id="{49CD05F9-6F50-2545-BF9C-C53AECE72F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677BC-B66F-A84A-8C3D-EC01182721C6}"/>
              </a:ext>
            </a:extLst>
          </p:cNvPr>
          <p:cNvSpPr>
            <a:spLocks noGrp="1"/>
          </p:cNvSpPr>
          <p:nvPr>
            <p:ph type="sldNum" sz="quarter" idx="12"/>
          </p:nvPr>
        </p:nvSpPr>
        <p:spPr/>
        <p:txBody>
          <a:bodyPr/>
          <a:lstStyle/>
          <a:p>
            <a:fld id="{24B1F00C-6CAA-464F-892D-B9753A934CEC}" type="slidenum">
              <a:rPr lang="en-US" smtClean="0"/>
              <a:t>‹#›</a:t>
            </a:fld>
            <a:endParaRPr lang="en-US"/>
          </a:p>
        </p:txBody>
      </p:sp>
    </p:spTree>
    <p:extLst>
      <p:ext uri="{BB962C8B-B14F-4D97-AF65-F5344CB8AC3E}">
        <p14:creationId xmlns:p14="http://schemas.microsoft.com/office/powerpoint/2010/main" val="45038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4C6A9-B762-E143-B416-85BE6E2A14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AC2B3-1E75-8D46-B0F1-85FB73CF25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C3B704-3DA4-F54B-986C-E91603ADB87C}"/>
              </a:ext>
            </a:extLst>
          </p:cNvPr>
          <p:cNvSpPr>
            <a:spLocks noGrp="1"/>
          </p:cNvSpPr>
          <p:nvPr>
            <p:ph type="dt" sz="half" idx="10"/>
          </p:nvPr>
        </p:nvSpPr>
        <p:spPr/>
        <p:txBody>
          <a:bodyPr/>
          <a:lstStyle/>
          <a:p>
            <a:fld id="{94F657CF-756F-3744-BBAD-1CDC83C5A4FE}" type="datetimeFigureOut">
              <a:rPr lang="en-US" smtClean="0"/>
              <a:t>4/24/23</a:t>
            </a:fld>
            <a:endParaRPr lang="en-US"/>
          </a:p>
        </p:txBody>
      </p:sp>
      <p:sp>
        <p:nvSpPr>
          <p:cNvPr id="5" name="Footer Placeholder 4">
            <a:extLst>
              <a:ext uri="{FF2B5EF4-FFF2-40B4-BE49-F238E27FC236}">
                <a16:creationId xmlns:a16="http://schemas.microsoft.com/office/drawing/2014/main" id="{46EA9037-54B2-194F-AD77-950CBCB2AC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071151-D2E1-3E4B-9154-0406B46BA60A}"/>
              </a:ext>
            </a:extLst>
          </p:cNvPr>
          <p:cNvSpPr>
            <a:spLocks noGrp="1"/>
          </p:cNvSpPr>
          <p:nvPr>
            <p:ph type="sldNum" sz="quarter" idx="12"/>
          </p:nvPr>
        </p:nvSpPr>
        <p:spPr/>
        <p:txBody>
          <a:bodyPr/>
          <a:lstStyle/>
          <a:p>
            <a:fld id="{24B1F00C-6CAA-464F-892D-B9753A934CEC}" type="slidenum">
              <a:rPr lang="en-US" smtClean="0"/>
              <a:t>‹#›</a:t>
            </a:fld>
            <a:endParaRPr lang="en-US"/>
          </a:p>
        </p:txBody>
      </p:sp>
    </p:spTree>
    <p:extLst>
      <p:ext uri="{BB962C8B-B14F-4D97-AF65-F5344CB8AC3E}">
        <p14:creationId xmlns:p14="http://schemas.microsoft.com/office/powerpoint/2010/main" val="3254312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5872A-315E-A84B-9F38-CA7CAE0066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A2B12C-1402-4944-8357-C423DD3770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4C1D12-3955-BA4E-B0BC-FE7BCA556EC5}"/>
              </a:ext>
            </a:extLst>
          </p:cNvPr>
          <p:cNvSpPr>
            <a:spLocks noGrp="1"/>
          </p:cNvSpPr>
          <p:nvPr>
            <p:ph type="dt" sz="half" idx="10"/>
          </p:nvPr>
        </p:nvSpPr>
        <p:spPr/>
        <p:txBody>
          <a:bodyPr/>
          <a:lstStyle/>
          <a:p>
            <a:fld id="{94F657CF-756F-3744-BBAD-1CDC83C5A4FE}" type="datetimeFigureOut">
              <a:rPr lang="en-US" smtClean="0"/>
              <a:t>4/24/23</a:t>
            </a:fld>
            <a:endParaRPr lang="en-US"/>
          </a:p>
        </p:txBody>
      </p:sp>
      <p:sp>
        <p:nvSpPr>
          <p:cNvPr id="5" name="Footer Placeholder 4">
            <a:extLst>
              <a:ext uri="{FF2B5EF4-FFF2-40B4-BE49-F238E27FC236}">
                <a16:creationId xmlns:a16="http://schemas.microsoft.com/office/drawing/2014/main" id="{D65DCE59-B62D-7640-98CB-2371742067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3AC29-4FA0-5248-A6DD-0A9ABB79B00B}"/>
              </a:ext>
            </a:extLst>
          </p:cNvPr>
          <p:cNvSpPr>
            <a:spLocks noGrp="1"/>
          </p:cNvSpPr>
          <p:nvPr>
            <p:ph type="sldNum" sz="quarter" idx="12"/>
          </p:nvPr>
        </p:nvSpPr>
        <p:spPr/>
        <p:txBody>
          <a:bodyPr/>
          <a:lstStyle/>
          <a:p>
            <a:fld id="{24B1F00C-6CAA-464F-892D-B9753A934CEC}" type="slidenum">
              <a:rPr lang="en-US" smtClean="0"/>
              <a:t>‹#›</a:t>
            </a:fld>
            <a:endParaRPr lang="en-US"/>
          </a:p>
        </p:txBody>
      </p:sp>
    </p:spTree>
    <p:extLst>
      <p:ext uri="{BB962C8B-B14F-4D97-AF65-F5344CB8AC3E}">
        <p14:creationId xmlns:p14="http://schemas.microsoft.com/office/powerpoint/2010/main" val="271853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C60A1-5FD2-B747-B474-8469823CDB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F4CD16-03DE-1541-B9AF-B00278A3B5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A64C11-FF5F-F44E-809F-676541758F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1EF856-FD5E-E845-B652-1F65DB51AECF}"/>
              </a:ext>
            </a:extLst>
          </p:cNvPr>
          <p:cNvSpPr>
            <a:spLocks noGrp="1"/>
          </p:cNvSpPr>
          <p:nvPr>
            <p:ph type="dt" sz="half" idx="10"/>
          </p:nvPr>
        </p:nvSpPr>
        <p:spPr/>
        <p:txBody>
          <a:bodyPr/>
          <a:lstStyle/>
          <a:p>
            <a:fld id="{94F657CF-756F-3744-BBAD-1CDC83C5A4FE}" type="datetimeFigureOut">
              <a:rPr lang="en-US" smtClean="0"/>
              <a:t>4/24/23</a:t>
            </a:fld>
            <a:endParaRPr lang="en-US"/>
          </a:p>
        </p:txBody>
      </p:sp>
      <p:sp>
        <p:nvSpPr>
          <p:cNvPr id="6" name="Footer Placeholder 5">
            <a:extLst>
              <a:ext uri="{FF2B5EF4-FFF2-40B4-BE49-F238E27FC236}">
                <a16:creationId xmlns:a16="http://schemas.microsoft.com/office/drawing/2014/main" id="{B0702049-99E0-3749-A789-5D43B3258F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4368E-1F76-C547-92DF-3D51C800F91F}"/>
              </a:ext>
            </a:extLst>
          </p:cNvPr>
          <p:cNvSpPr>
            <a:spLocks noGrp="1"/>
          </p:cNvSpPr>
          <p:nvPr>
            <p:ph type="sldNum" sz="quarter" idx="12"/>
          </p:nvPr>
        </p:nvSpPr>
        <p:spPr/>
        <p:txBody>
          <a:bodyPr/>
          <a:lstStyle/>
          <a:p>
            <a:fld id="{24B1F00C-6CAA-464F-892D-B9753A934CEC}" type="slidenum">
              <a:rPr lang="en-US" smtClean="0"/>
              <a:t>‹#›</a:t>
            </a:fld>
            <a:endParaRPr lang="en-US"/>
          </a:p>
        </p:txBody>
      </p:sp>
    </p:spTree>
    <p:extLst>
      <p:ext uri="{BB962C8B-B14F-4D97-AF65-F5344CB8AC3E}">
        <p14:creationId xmlns:p14="http://schemas.microsoft.com/office/powerpoint/2010/main" val="1994221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6EC91-79D4-FF4B-97D9-2FCA725234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F68C07-C421-7B45-9BB0-CD3589CF06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2E054D-21D2-B04D-A9FE-40B3509E15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79037C-DB0A-6844-8D60-29061EEF7B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17EB19-06CA-6D44-9912-999DEA9990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66DEBC-2725-884B-83EA-648F46A775EE}"/>
              </a:ext>
            </a:extLst>
          </p:cNvPr>
          <p:cNvSpPr>
            <a:spLocks noGrp="1"/>
          </p:cNvSpPr>
          <p:nvPr>
            <p:ph type="dt" sz="half" idx="10"/>
          </p:nvPr>
        </p:nvSpPr>
        <p:spPr/>
        <p:txBody>
          <a:bodyPr/>
          <a:lstStyle/>
          <a:p>
            <a:fld id="{94F657CF-756F-3744-BBAD-1CDC83C5A4FE}" type="datetimeFigureOut">
              <a:rPr lang="en-US" smtClean="0"/>
              <a:t>4/24/23</a:t>
            </a:fld>
            <a:endParaRPr lang="en-US"/>
          </a:p>
        </p:txBody>
      </p:sp>
      <p:sp>
        <p:nvSpPr>
          <p:cNvPr id="8" name="Footer Placeholder 7">
            <a:extLst>
              <a:ext uri="{FF2B5EF4-FFF2-40B4-BE49-F238E27FC236}">
                <a16:creationId xmlns:a16="http://schemas.microsoft.com/office/drawing/2014/main" id="{ED68B223-954C-CF4A-8FF4-8D3A12345F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72C6FF-6669-4A44-8D7A-FF1992D1A350}"/>
              </a:ext>
            </a:extLst>
          </p:cNvPr>
          <p:cNvSpPr>
            <a:spLocks noGrp="1"/>
          </p:cNvSpPr>
          <p:nvPr>
            <p:ph type="sldNum" sz="quarter" idx="12"/>
          </p:nvPr>
        </p:nvSpPr>
        <p:spPr/>
        <p:txBody>
          <a:bodyPr/>
          <a:lstStyle/>
          <a:p>
            <a:fld id="{24B1F00C-6CAA-464F-892D-B9753A934CEC}" type="slidenum">
              <a:rPr lang="en-US" smtClean="0"/>
              <a:t>‹#›</a:t>
            </a:fld>
            <a:endParaRPr lang="en-US"/>
          </a:p>
        </p:txBody>
      </p:sp>
    </p:spTree>
    <p:extLst>
      <p:ext uri="{BB962C8B-B14F-4D97-AF65-F5344CB8AC3E}">
        <p14:creationId xmlns:p14="http://schemas.microsoft.com/office/powerpoint/2010/main" val="3667493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B884A-1673-264F-A9F6-2BA1D9960D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B7A534-FF2A-EC41-8EB7-8CA3531D1367}"/>
              </a:ext>
            </a:extLst>
          </p:cNvPr>
          <p:cNvSpPr>
            <a:spLocks noGrp="1"/>
          </p:cNvSpPr>
          <p:nvPr>
            <p:ph type="dt" sz="half" idx="10"/>
          </p:nvPr>
        </p:nvSpPr>
        <p:spPr/>
        <p:txBody>
          <a:bodyPr/>
          <a:lstStyle/>
          <a:p>
            <a:fld id="{94F657CF-756F-3744-BBAD-1CDC83C5A4FE}" type="datetimeFigureOut">
              <a:rPr lang="en-US" smtClean="0"/>
              <a:t>4/24/23</a:t>
            </a:fld>
            <a:endParaRPr lang="en-US"/>
          </a:p>
        </p:txBody>
      </p:sp>
      <p:sp>
        <p:nvSpPr>
          <p:cNvPr id="4" name="Footer Placeholder 3">
            <a:extLst>
              <a:ext uri="{FF2B5EF4-FFF2-40B4-BE49-F238E27FC236}">
                <a16:creationId xmlns:a16="http://schemas.microsoft.com/office/drawing/2014/main" id="{F845679A-E573-264C-AE21-BE5BC51058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A6B892-5D7B-0246-9BA5-6BA9726CE6BE}"/>
              </a:ext>
            </a:extLst>
          </p:cNvPr>
          <p:cNvSpPr>
            <a:spLocks noGrp="1"/>
          </p:cNvSpPr>
          <p:nvPr>
            <p:ph type="sldNum" sz="quarter" idx="12"/>
          </p:nvPr>
        </p:nvSpPr>
        <p:spPr/>
        <p:txBody>
          <a:bodyPr/>
          <a:lstStyle/>
          <a:p>
            <a:fld id="{24B1F00C-6CAA-464F-892D-B9753A934CEC}" type="slidenum">
              <a:rPr lang="en-US" smtClean="0"/>
              <a:t>‹#›</a:t>
            </a:fld>
            <a:endParaRPr lang="en-US"/>
          </a:p>
        </p:txBody>
      </p:sp>
    </p:spTree>
    <p:extLst>
      <p:ext uri="{BB962C8B-B14F-4D97-AF65-F5344CB8AC3E}">
        <p14:creationId xmlns:p14="http://schemas.microsoft.com/office/powerpoint/2010/main" val="64295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907F50-AD21-EE4F-A24F-2DF787EC4434}"/>
              </a:ext>
            </a:extLst>
          </p:cNvPr>
          <p:cNvSpPr>
            <a:spLocks noGrp="1"/>
          </p:cNvSpPr>
          <p:nvPr>
            <p:ph type="dt" sz="half" idx="10"/>
          </p:nvPr>
        </p:nvSpPr>
        <p:spPr/>
        <p:txBody>
          <a:bodyPr/>
          <a:lstStyle/>
          <a:p>
            <a:fld id="{94F657CF-756F-3744-BBAD-1CDC83C5A4FE}" type="datetimeFigureOut">
              <a:rPr lang="en-US" smtClean="0"/>
              <a:t>4/24/23</a:t>
            </a:fld>
            <a:endParaRPr lang="en-US"/>
          </a:p>
        </p:txBody>
      </p:sp>
      <p:sp>
        <p:nvSpPr>
          <p:cNvPr id="3" name="Footer Placeholder 2">
            <a:extLst>
              <a:ext uri="{FF2B5EF4-FFF2-40B4-BE49-F238E27FC236}">
                <a16:creationId xmlns:a16="http://schemas.microsoft.com/office/drawing/2014/main" id="{82255228-C64B-BD43-9603-2DEC1B1467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62DF1B-159B-E94E-BB8C-5F3A8A2D2AD7}"/>
              </a:ext>
            </a:extLst>
          </p:cNvPr>
          <p:cNvSpPr>
            <a:spLocks noGrp="1"/>
          </p:cNvSpPr>
          <p:nvPr>
            <p:ph type="sldNum" sz="quarter" idx="12"/>
          </p:nvPr>
        </p:nvSpPr>
        <p:spPr/>
        <p:txBody>
          <a:bodyPr/>
          <a:lstStyle/>
          <a:p>
            <a:fld id="{24B1F00C-6CAA-464F-892D-B9753A934CEC}" type="slidenum">
              <a:rPr lang="en-US" smtClean="0"/>
              <a:t>‹#›</a:t>
            </a:fld>
            <a:endParaRPr lang="en-US"/>
          </a:p>
        </p:txBody>
      </p:sp>
    </p:spTree>
    <p:extLst>
      <p:ext uri="{BB962C8B-B14F-4D97-AF65-F5344CB8AC3E}">
        <p14:creationId xmlns:p14="http://schemas.microsoft.com/office/powerpoint/2010/main" val="535277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1719D-CCD5-C34C-A122-BB48E3BF44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D0B675-69B6-5F4F-9D2B-2849EF7F67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661807-3E8E-2F44-A55F-76C02D93E1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EB24-18B5-C643-A92A-D696BC901B08}"/>
              </a:ext>
            </a:extLst>
          </p:cNvPr>
          <p:cNvSpPr>
            <a:spLocks noGrp="1"/>
          </p:cNvSpPr>
          <p:nvPr>
            <p:ph type="dt" sz="half" idx="10"/>
          </p:nvPr>
        </p:nvSpPr>
        <p:spPr/>
        <p:txBody>
          <a:bodyPr/>
          <a:lstStyle/>
          <a:p>
            <a:fld id="{94F657CF-756F-3744-BBAD-1CDC83C5A4FE}" type="datetimeFigureOut">
              <a:rPr lang="en-US" smtClean="0"/>
              <a:t>4/24/23</a:t>
            </a:fld>
            <a:endParaRPr lang="en-US"/>
          </a:p>
        </p:txBody>
      </p:sp>
      <p:sp>
        <p:nvSpPr>
          <p:cNvPr id="6" name="Footer Placeholder 5">
            <a:extLst>
              <a:ext uri="{FF2B5EF4-FFF2-40B4-BE49-F238E27FC236}">
                <a16:creationId xmlns:a16="http://schemas.microsoft.com/office/drawing/2014/main" id="{5C08BDCA-3A96-4845-A34D-3ECB770EBE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2884DD-878B-5645-B30C-4A25C8483574}"/>
              </a:ext>
            </a:extLst>
          </p:cNvPr>
          <p:cNvSpPr>
            <a:spLocks noGrp="1"/>
          </p:cNvSpPr>
          <p:nvPr>
            <p:ph type="sldNum" sz="quarter" idx="12"/>
          </p:nvPr>
        </p:nvSpPr>
        <p:spPr/>
        <p:txBody>
          <a:bodyPr/>
          <a:lstStyle/>
          <a:p>
            <a:fld id="{24B1F00C-6CAA-464F-892D-B9753A934CEC}" type="slidenum">
              <a:rPr lang="en-US" smtClean="0"/>
              <a:t>‹#›</a:t>
            </a:fld>
            <a:endParaRPr lang="en-US"/>
          </a:p>
        </p:txBody>
      </p:sp>
    </p:spTree>
    <p:extLst>
      <p:ext uri="{BB962C8B-B14F-4D97-AF65-F5344CB8AC3E}">
        <p14:creationId xmlns:p14="http://schemas.microsoft.com/office/powerpoint/2010/main" val="1073231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A1362-1EE4-164D-9D5F-2A775F34E9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8E778B-BDA8-2A47-B96F-655CD30751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6ED123-96F6-7C4D-8347-B416477006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73C61F-E29E-8746-B013-4D2CA9C1CEE3}"/>
              </a:ext>
            </a:extLst>
          </p:cNvPr>
          <p:cNvSpPr>
            <a:spLocks noGrp="1"/>
          </p:cNvSpPr>
          <p:nvPr>
            <p:ph type="dt" sz="half" idx="10"/>
          </p:nvPr>
        </p:nvSpPr>
        <p:spPr/>
        <p:txBody>
          <a:bodyPr/>
          <a:lstStyle/>
          <a:p>
            <a:fld id="{94F657CF-756F-3744-BBAD-1CDC83C5A4FE}" type="datetimeFigureOut">
              <a:rPr lang="en-US" smtClean="0"/>
              <a:t>4/24/23</a:t>
            </a:fld>
            <a:endParaRPr lang="en-US"/>
          </a:p>
        </p:txBody>
      </p:sp>
      <p:sp>
        <p:nvSpPr>
          <p:cNvPr id="6" name="Footer Placeholder 5">
            <a:extLst>
              <a:ext uri="{FF2B5EF4-FFF2-40B4-BE49-F238E27FC236}">
                <a16:creationId xmlns:a16="http://schemas.microsoft.com/office/drawing/2014/main" id="{24BDB657-37CF-1B42-9E62-77D27729B2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9621AD-50B4-6B4C-AB20-EEF51C25EC84}"/>
              </a:ext>
            </a:extLst>
          </p:cNvPr>
          <p:cNvSpPr>
            <a:spLocks noGrp="1"/>
          </p:cNvSpPr>
          <p:nvPr>
            <p:ph type="sldNum" sz="quarter" idx="12"/>
          </p:nvPr>
        </p:nvSpPr>
        <p:spPr/>
        <p:txBody>
          <a:bodyPr/>
          <a:lstStyle/>
          <a:p>
            <a:fld id="{24B1F00C-6CAA-464F-892D-B9753A934CEC}" type="slidenum">
              <a:rPr lang="en-US" smtClean="0"/>
              <a:t>‹#›</a:t>
            </a:fld>
            <a:endParaRPr lang="en-US"/>
          </a:p>
        </p:txBody>
      </p:sp>
    </p:spTree>
    <p:extLst>
      <p:ext uri="{BB962C8B-B14F-4D97-AF65-F5344CB8AC3E}">
        <p14:creationId xmlns:p14="http://schemas.microsoft.com/office/powerpoint/2010/main" val="485216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08FCDB-7100-4E41-B248-AEF750EA2B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337AB5-40D8-DB46-BCF4-BD4D7B25F3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69458D-2D1A-BF42-ADDA-2BB5B5D0AF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F657CF-756F-3744-BBAD-1CDC83C5A4FE}" type="datetimeFigureOut">
              <a:rPr lang="en-US" smtClean="0"/>
              <a:t>4/24/23</a:t>
            </a:fld>
            <a:endParaRPr lang="en-US"/>
          </a:p>
        </p:txBody>
      </p:sp>
      <p:sp>
        <p:nvSpPr>
          <p:cNvPr id="5" name="Footer Placeholder 4">
            <a:extLst>
              <a:ext uri="{FF2B5EF4-FFF2-40B4-BE49-F238E27FC236}">
                <a16:creationId xmlns:a16="http://schemas.microsoft.com/office/drawing/2014/main" id="{8F0F531F-3670-D74D-A648-4ADCC22E8C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942FFC9-B26B-754A-97A7-976D61B5C8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1F00C-6CAA-464F-892D-B9753A934CEC}" type="slidenum">
              <a:rPr lang="en-US" smtClean="0"/>
              <a:t>‹#›</a:t>
            </a:fld>
            <a:endParaRPr lang="en-US"/>
          </a:p>
        </p:txBody>
      </p:sp>
    </p:spTree>
    <p:extLst>
      <p:ext uri="{BB962C8B-B14F-4D97-AF65-F5344CB8AC3E}">
        <p14:creationId xmlns:p14="http://schemas.microsoft.com/office/powerpoint/2010/main" val="64730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hyperlink" Target="https://publications.aap.org/pediatrics/article-abstract/151/2/e2022058755/190503/Buprenorphine-Dispensing-Among-Youth-Aged-19-Years?autologincheck=redirected" TargetMode="Externa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AutoShape 4"/>
          <p:cNvSpPr/>
          <p:nvPr/>
        </p:nvSpPr>
        <p:spPr>
          <a:xfrm rot="5140" flipV="1">
            <a:off x="642492" y="4155479"/>
            <a:ext cx="8316308" cy="12435"/>
          </a:xfrm>
          <a:prstGeom prst="line">
            <a:avLst/>
          </a:prstGeom>
          <a:ln w="38100" cap="flat">
            <a:solidFill>
              <a:srgbClr val="FFFFFF"/>
            </a:solidFill>
            <a:prstDash val="solid"/>
            <a:headEnd type="none" w="sm" len="sm"/>
            <a:tailEnd type="none" w="sm" len="sm"/>
          </a:ln>
        </p:spPr>
      </p:sp>
      <p:pic>
        <p:nvPicPr>
          <p:cNvPr id="5" name="Picture 5"/>
          <p:cNvPicPr>
            <a:picLocks noChangeAspect="1"/>
          </p:cNvPicPr>
          <p:nvPr/>
        </p:nvPicPr>
        <p:blipFill>
          <a:blip r:embed="rId4"/>
          <a:srcRect l="93114" t="6910" b="4262"/>
          <a:stretch>
            <a:fillRect/>
          </a:stretch>
        </p:blipFill>
        <p:spPr>
          <a:xfrm>
            <a:off x="3062421" y="6148005"/>
            <a:ext cx="549415" cy="513723"/>
          </a:xfrm>
          <a:prstGeom prst="rect">
            <a:avLst/>
          </a:prstGeom>
        </p:spPr>
      </p:pic>
      <p:pic>
        <p:nvPicPr>
          <p:cNvPr id="6" name="Picture 6"/>
          <p:cNvPicPr>
            <a:picLocks noChangeAspect="1"/>
          </p:cNvPicPr>
          <p:nvPr/>
        </p:nvPicPr>
        <p:blipFill>
          <a:blip r:embed="rId5"/>
          <a:srcRect/>
          <a:stretch>
            <a:fillRect/>
          </a:stretch>
        </p:blipFill>
        <p:spPr>
          <a:xfrm>
            <a:off x="1765637" y="6148006"/>
            <a:ext cx="1159171" cy="513723"/>
          </a:xfrm>
          <a:prstGeom prst="rect">
            <a:avLst/>
          </a:prstGeom>
        </p:spPr>
      </p:pic>
      <p:sp>
        <p:nvSpPr>
          <p:cNvPr id="7" name="TextBox 7"/>
          <p:cNvSpPr txBox="1"/>
          <p:nvPr/>
        </p:nvSpPr>
        <p:spPr>
          <a:xfrm>
            <a:off x="645382" y="1084331"/>
            <a:ext cx="8313423" cy="2769989"/>
          </a:xfrm>
          <a:prstGeom prst="rect">
            <a:avLst/>
          </a:prstGeom>
        </p:spPr>
        <p:txBody>
          <a:bodyPr wrap="square" lIns="0" tIns="0" rIns="0" bIns="0" rtlCol="0" anchor="t">
            <a:spAutoFit/>
          </a:bodyPr>
          <a:lstStyle/>
          <a:p>
            <a:pPr defTabSz="609630">
              <a:lnSpc>
                <a:spcPts val="5380"/>
              </a:lnSpc>
            </a:pPr>
            <a:r>
              <a:rPr lang="en-US" sz="5400" dirty="0">
                <a:solidFill>
                  <a:srgbClr val="F8F8F8"/>
                </a:solidFill>
                <a:latin typeface="Franklin Gothic Medium" panose="020B0603020102020204" pitchFamily="34" charset="0"/>
              </a:rPr>
              <a:t>SPECIAL CONSIDERATIONS IN CARING FOR ADOLESCENTS, YOUNG ADULTS, AND WOMEN</a:t>
            </a:r>
          </a:p>
        </p:txBody>
      </p:sp>
      <p:pic>
        <p:nvPicPr>
          <p:cNvPr id="8" name="Picture 8"/>
          <p:cNvPicPr>
            <a:picLocks noChangeAspect="1"/>
          </p:cNvPicPr>
          <p:nvPr/>
        </p:nvPicPr>
        <p:blipFill>
          <a:blip r:embed="rId6"/>
          <a:srcRect/>
          <a:stretch>
            <a:fillRect/>
          </a:stretch>
        </p:blipFill>
        <p:spPr>
          <a:xfrm>
            <a:off x="803379" y="6148007"/>
            <a:ext cx="824645" cy="548694"/>
          </a:xfrm>
          <a:prstGeom prst="rect">
            <a:avLst/>
          </a:prstGeom>
        </p:spPr>
      </p:pic>
      <p:pic>
        <p:nvPicPr>
          <p:cNvPr id="9" name="Picture 9"/>
          <p:cNvPicPr>
            <a:picLocks noChangeAspect="1"/>
          </p:cNvPicPr>
          <p:nvPr/>
        </p:nvPicPr>
        <p:blipFill>
          <a:blip r:embed="rId7"/>
          <a:srcRect l="2294" t="1287"/>
          <a:stretch>
            <a:fillRect/>
          </a:stretch>
        </p:blipFill>
        <p:spPr>
          <a:xfrm>
            <a:off x="62901" y="6043983"/>
            <a:ext cx="601177" cy="721770"/>
          </a:xfrm>
          <a:prstGeom prst="rect">
            <a:avLst/>
          </a:prstGeom>
        </p:spPr>
      </p:pic>
      <p:sp>
        <p:nvSpPr>
          <p:cNvPr id="10" name="TextBox 10"/>
          <p:cNvSpPr txBox="1"/>
          <p:nvPr/>
        </p:nvSpPr>
        <p:spPr>
          <a:xfrm>
            <a:off x="642488" y="4324292"/>
            <a:ext cx="4421294" cy="1064394"/>
          </a:xfrm>
          <a:prstGeom prst="rect">
            <a:avLst/>
          </a:prstGeom>
        </p:spPr>
        <p:txBody>
          <a:bodyPr lIns="0" tIns="0" rIns="0" bIns="0" rtlCol="0" anchor="t">
            <a:spAutoFit/>
          </a:bodyPr>
          <a:lstStyle/>
          <a:p>
            <a:pPr defTabSz="609630">
              <a:lnSpc>
                <a:spcPts val="2893"/>
              </a:lnSpc>
            </a:pPr>
            <a:r>
              <a:rPr lang="en-US" sz="2066" dirty="0">
                <a:solidFill>
                  <a:srgbClr val="F8F8F8"/>
                </a:solidFill>
                <a:latin typeface="Franklin Gothic Book" panose="020B0503020102020204" pitchFamily="34" charset="0"/>
              </a:rPr>
              <a:t>Sarah M. Bagley, MD, MSc</a:t>
            </a:r>
          </a:p>
          <a:p>
            <a:pPr defTabSz="609630">
              <a:lnSpc>
                <a:spcPts val="2893"/>
              </a:lnSpc>
            </a:pPr>
            <a:r>
              <a:rPr lang="en-US" sz="2066" dirty="0">
                <a:solidFill>
                  <a:srgbClr val="F8F8F8"/>
                </a:solidFill>
                <a:latin typeface="Franklin Gothic Book" panose="020B0503020102020204" pitchFamily="34" charset="0"/>
              </a:rPr>
              <a:t>April 26 , 2023</a:t>
            </a:r>
          </a:p>
          <a:p>
            <a:pPr defTabSz="609630">
              <a:lnSpc>
                <a:spcPts val="2519"/>
              </a:lnSpc>
            </a:pPr>
            <a:endParaRPr lang="en-US" sz="2066" dirty="0">
              <a:solidFill>
                <a:srgbClr val="F8F8F8"/>
              </a:solidFill>
              <a:latin typeface="IBM Plex Sans"/>
            </a:endParaRPr>
          </a:p>
        </p:txBody>
      </p:sp>
    </p:spTree>
    <p:extLst>
      <p:ext uri="{BB962C8B-B14F-4D97-AF65-F5344CB8AC3E}">
        <p14:creationId xmlns:p14="http://schemas.microsoft.com/office/powerpoint/2010/main" val="27779045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39EA8-C832-7E50-3E25-4FE3AFD92034}"/>
              </a:ext>
            </a:extLst>
          </p:cNvPr>
          <p:cNvSpPr>
            <a:spLocks noGrp="1"/>
          </p:cNvSpPr>
          <p:nvPr>
            <p:ph type="title"/>
          </p:nvPr>
        </p:nvSpPr>
        <p:spPr>
          <a:xfrm>
            <a:off x="935180" y="336711"/>
            <a:ext cx="10515600" cy="1325563"/>
          </a:xfrm>
        </p:spPr>
        <p:txBody>
          <a:bodyPr/>
          <a:lstStyle/>
          <a:p>
            <a:pPr algn="ctr"/>
            <a:r>
              <a:rPr lang="en-US" b="1" dirty="0">
                <a:latin typeface="Franklin Gothic Medium" panose="020B0603020102020204" pitchFamily="34" charset="0"/>
              </a:rPr>
              <a:t>Overdose deaths significantly increasing among adolescents</a:t>
            </a:r>
          </a:p>
        </p:txBody>
      </p:sp>
      <p:pic>
        <p:nvPicPr>
          <p:cNvPr id="5" name="Content Placeholder 4" descr="Chart, line chart&#10;&#10;Description automatically generated">
            <a:extLst>
              <a:ext uri="{FF2B5EF4-FFF2-40B4-BE49-F238E27FC236}">
                <a16:creationId xmlns:a16="http://schemas.microsoft.com/office/drawing/2014/main" id="{8D840184-9FB7-F801-BA18-9A76C3F8DABE}"/>
              </a:ext>
            </a:extLst>
          </p:cNvPr>
          <p:cNvPicPr>
            <a:picLocks noGrp="1" noChangeAspect="1"/>
          </p:cNvPicPr>
          <p:nvPr>
            <p:ph idx="1"/>
          </p:nvPr>
        </p:nvPicPr>
        <p:blipFill>
          <a:blip r:embed="rId3"/>
          <a:stretch>
            <a:fillRect/>
          </a:stretch>
        </p:blipFill>
        <p:spPr>
          <a:xfrm>
            <a:off x="360217" y="1564072"/>
            <a:ext cx="11665527" cy="4693986"/>
          </a:xfrm>
        </p:spPr>
      </p:pic>
      <p:sp>
        <p:nvSpPr>
          <p:cNvPr id="6" name="TextBox 5">
            <a:extLst>
              <a:ext uri="{FF2B5EF4-FFF2-40B4-BE49-F238E27FC236}">
                <a16:creationId xmlns:a16="http://schemas.microsoft.com/office/drawing/2014/main" id="{41EE464C-2FBF-D316-8D7A-EE0EE437B79F}"/>
              </a:ext>
            </a:extLst>
          </p:cNvPr>
          <p:cNvSpPr txBox="1"/>
          <p:nvPr/>
        </p:nvSpPr>
        <p:spPr>
          <a:xfrm>
            <a:off x="10381953" y="6552988"/>
            <a:ext cx="1810047" cy="230832"/>
          </a:xfrm>
          <a:prstGeom prst="rect">
            <a:avLst/>
          </a:prstGeom>
          <a:noFill/>
        </p:spPr>
        <p:txBody>
          <a:bodyPr wrap="square" rtlCol="0">
            <a:spAutoFit/>
          </a:bodyPr>
          <a:lstStyle/>
          <a:p>
            <a:pPr algn="r"/>
            <a:r>
              <a:rPr lang="en-US" sz="900" dirty="0">
                <a:latin typeface="Franklin Gothic Medium" panose="020B0603020102020204" pitchFamily="34" charset="0"/>
              </a:rPr>
              <a:t>Friedman J et al. (2022). </a:t>
            </a:r>
            <a:r>
              <a:rPr lang="en-US" sz="900" i="1" dirty="0">
                <a:latin typeface="Franklin Gothic Medium" panose="020B0603020102020204" pitchFamily="34" charset="0"/>
              </a:rPr>
              <a:t>.JAMA.</a:t>
            </a:r>
          </a:p>
        </p:txBody>
      </p:sp>
      <p:sp>
        <p:nvSpPr>
          <p:cNvPr id="3" name="Down Arrow 2">
            <a:extLst>
              <a:ext uri="{FF2B5EF4-FFF2-40B4-BE49-F238E27FC236}">
                <a16:creationId xmlns:a16="http://schemas.microsoft.com/office/drawing/2014/main" id="{51D70E03-B5B1-9769-A6E9-861FC6B21326}"/>
              </a:ext>
            </a:extLst>
          </p:cNvPr>
          <p:cNvSpPr/>
          <p:nvPr/>
        </p:nvSpPr>
        <p:spPr>
          <a:xfrm rot="7437536">
            <a:off x="5680363" y="3438205"/>
            <a:ext cx="457200" cy="81741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9875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7B1127C4-ACBA-0E47-95D6-1836CDF0359C}"/>
              </a:ext>
            </a:extLst>
          </p:cNvPr>
          <p:cNvSpPr txBox="1">
            <a:spLocks/>
          </p:cNvSpPr>
          <p:nvPr/>
        </p:nvSpPr>
        <p:spPr>
          <a:xfrm>
            <a:off x="182758" y="193702"/>
            <a:ext cx="11224459" cy="135522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latin typeface="Franklin Gothic Medium" panose="020B0603020102020204" pitchFamily="34" charset="0"/>
              </a:rPr>
              <a:t>Stimulant-involved deaths increasing among youth </a:t>
            </a:r>
          </a:p>
        </p:txBody>
      </p:sp>
      <p:pic>
        <p:nvPicPr>
          <p:cNvPr id="4" name="Picture 3" descr="Chart&#10;&#10;Description automatically generated">
            <a:extLst>
              <a:ext uri="{FF2B5EF4-FFF2-40B4-BE49-F238E27FC236}">
                <a16:creationId xmlns:a16="http://schemas.microsoft.com/office/drawing/2014/main" id="{585F0748-72F2-434D-B622-5CAFDE51BA43}"/>
              </a:ext>
            </a:extLst>
          </p:cNvPr>
          <p:cNvPicPr>
            <a:picLocks noChangeAspect="1"/>
          </p:cNvPicPr>
          <p:nvPr/>
        </p:nvPicPr>
        <p:blipFill>
          <a:blip r:embed="rId3"/>
          <a:stretch>
            <a:fillRect/>
          </a:stretch>
        </p:blipFill>
        <p:spPr>
          <a:xfrm>
            <a:off x="182758" y="1931733"/>
            <a:ext cx="11647291" cy="3973489"/>
          </a:xfrm>
          <a:prstGeom prst="rect">
            <a:avLst/>
          </a:prstGeom>
        </p:spPr>
      </p:pic>
      <p:sp>
        <p:nvSpPr>
          <p:cNvPr id="11" name="Rectangle 10">
            <a:extLst>
              <a:ext uri="{FF2B5EF4-FFF2-40B4-BE49-F238E27FC236}">
                <a16:creationId xmlns:a16="http://schemas.microsoft.com/office/drawing/2014/main" id="{6F339EE0-CAED-DD4A-8186-21705BA07481}"/>
              </a:ext>
            </a:extLst>
          </p:cNvPr>
          <p:cNvSpPr/>
          <p:nvPr/>
        </p:nvSpPr>
        <p:spPr>
          <a:xfrm>
            <a:off x="4711937" y="6537601"/>
            <a:ext cx="6615112" cy="230832"/>
          </a:xfrm>
          <a:prstGeom prst="rect">
            <a:avLst/>
          </a:prstGeom>
        </p:spPr>
        <p:txBody>
          <a:bodyPr wrap="square">
            <a:spAutoFit/>
          </a:bodyPr>
          <a:lstStyle/>
          <a:p>
            <a:pPr algn="r"/>
            <a:r>
              <a:rPr lang="en-US" sz="900" dirty="0">
                <a:latin typeface="Franklin Gothic Medium" panose="020B0603020102020204" pitchFamily="34" charset="0"/>
                <a:cs typeface="Arial" panose="020B0604020202020204" pitchFamily="34" charset="0"/>
              </a:rPr>
              <a:t>Lim et al., 2020 </a:t>
            </a:r>
            <a:r>
              <a:rPr lang="en-US" sz="900" i="1" dirty="0">
                <a:latin typeface="Franklin Gothic Medium" panose="020B0603020102020204" pitchFamily="34" charset="0"/>
                <a:cs typeface="Arial" panose="020B0604020202020204" pitchFamily="34" charset="0"/>
              </a:rPr>
              <a:t>JAMA </a:t>
            </a:r>
            <a:r>
              <a:rPr lang="en-US" sz="900" i="1" dirty="0" err="1">
                <a:latin typeface="Franklin Gothic Medium" panose="020B0603020102020204" pitchFamily="34" charset="0"/>
                <a:cs typeface="Arial" panose="020B0604020202020204" pitchFamily="34" charset="0"/>
              </a:rPr>
              <a:t>Pediatr</a:t>
            </a:r>
            <a:r>
              <a:rPr lang="en-US" sz="900" i="1" dirty="0">
                <a:latin typeface="Franklin Gothic Medium" panose="020B0603020102020204" pitchFamily="34" charset="0"/>
                <a:cs typeface="Arial" panose="020B0604020202020204" pitchFamily="34" charset="0"/>
              </a:rPr>
              <a:t>.</a:t>
            </a:r>
            <a:endParaRPr lang="en-US" sz="900" dirty="0">
              <a:latin typeface="Franklin Gothic Medium" panose="020B0603020102020204" pitchFamily="34" charset="0"/>
              <a:cs typeface="Arial" panose="020B0604020202020204" pitchFamily="34" charset="0"/>
            </a:endParaRPr>
          </a:p>
        </p:txBody>
      </p:sp>
      <p:sp>
        <p:nvSpPr>
          <p:cNvPr id="2" name="Down Arrow 1">
            <a:extLst>
              <a:ext uri="{FF2B5EF4-FFF2-40B4-BE49-F238E27FC236}">
                <a16:creationId xmlns:a16="http://schemas.microsoft.com/office/drawing/2014/main" id="{A7EAC09D-1D82-0389-7C91-7683D83118F5}"/>
              </a:ext>
            </a:extLst>
          </p:cNvPr>
          <p:cNvSpPr/>
          <p:nvPr/>
        </p:nvSpPr>
        <p:spPr>
          <a:xfrm rot="1977014">
            <a:off x="11229153" y="1219413"/>
            <a:ext cx="465133" cy="109042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3197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660EF-9A9A-BF46-91E9-F31D15128CA4}"/>
              </a:ext>
            </a:extLst>
          </p:cNvPr>
          <p:cNvSpPr>
            <a:spLocks noGrp="1"/>
          </p:cNvSpPr>
          <p:nvPr>
            <p:ph type="title"/>
          </p:nvPr>
        </p:nvSpPr>
        <p:spPr>
          <a:xfrm>
            <a:off x="497237" y="88370"/>
            <a:ext cx="10515600" cy="1325563"/>
          </a:xfrm>
        </p:spPr>
        <p:txBody>
          <a:bodyPr/>
          <a:lstStyle/>
          <a:p>
            <a:r>
              <a:rPr lang="en-US" b="1" dirty="0">
                <a:latin typeface="Franklin Gothic Medium" panose="020B0603020102020204" pitchFamily="34" charset="0"/>
              </a:rPr>
              <a:t>Years of Life Lost to the Overdose Crisis</a:t>
            </a:r>
          </a:p>
        </p:txBody>
      </p:sp>
      <p:sp>
        <p:nvSpPr>
          <p:cNvPr id="6" name="TextBox 5">
            <a:extLst>
              <a:ext uri="{FF2B5EF4-FFF2-40B4-BE49-F238E27FC236}">
                <a16:creationId xmlns:a16="http://schemas.microsoft.com/office/drawing/2014/main" id="{2F2405E1-861F-CE43-BB03-D9430A0D7E8F}"/>
              </a:ext>
            </a:extLst>
          </p:cNvPr>
          <p:cNvSpPr txBox="1"/>
          <p:nvPr/>
        </p:nvSpPr>
        <p:spPr>
          <a:xfrm>
            <a:off x="8086493" y="6538798"/>
            <a:ext cx="4105507" cy="230832"/>
          </a:xfrm>
          <a:prstGeom prst="rect">
            <a:avLst/>
          </a:prstGeom>
          <a:noFill/>
        </p:spPr>
        <p:txBody>
          <a:bodyPr wrap="square" rtlCol="0">
            <a:spAutoFit/>
          </a:bodyPr>
          <a:lstStyle/>
          <a:p>
            <a:pPr algn="r"/>
            <a:r>
              <a:rPr lang="en-US" sz="900" dirty="0">
                <a:latin typeface="Franklin Gothic Book" panose="020B0503020102020204" pitchFamily="34" charset="0"/>
              </a:rPr>
              <a:t>Hall et al. (2022</a:t>
            </a:r>
            <a:r>
              <a:rPr lang="en-US" sz="900" i="1" dirty="0">
                <a:latin typeface="Franklin Gothic Book" panose="020B0503020102020204" pitchFamily="34" charset="0"/>
              </a:rPr>
              <a:t>). JAMA Peds.</a:t>
            </a:r>
          </a:p>
        </p:txBody>
      </p:sp>
      <p:sp>
        <p:nvSpPr>
          <p:cNvPr id="7" name="TextBox 6">
            <a:extLst>
              <a:ext uri="{FF2B5EF4-FFF2-40B4-BE49-F238E27FC236}">
                <a16:creationId xmlns:a16="http://schemas.microsoft.com/office/drawing/2014/main" id="{22BE8E20-EAA0-4248-9B75-987575974D3A}"/>
              </a:ext>
            </a:extLst>
          </p:cNvPr>
          <p:cNvSpPr txBox="1"/>
          <p:nvPr/>
        </p:nvSpPr>
        <p:spPr>
          <a:xfrm>
            <a:off x="7142565" y="1951863"/>
            <a:ext cx="4620869" cy="3416320"/>
          </a:xfrm>
          <a:prstGeom prst="rect">
            <a:avLst/>
          </a:prstGeom>
          <a:noFill/>
        </p:spPr>
        <p:txBody>
          <a:bodyPr wrap="square" rtlCol="0">
            <a:spAutoFit/>
          </a:bodyPr>
          <a:lstStyle/>
          <a:p>
            <a:r>
              <a:rPr lang="en-US" sz="2400" b="1" dirty="0">
                <a:latin typeface="Franklin Gothic Medium" panose="020B0603020102020204" pitchFamily="34" charset="0"/>
              </a:rPr>
              <a:t>~200,000 YLL among adolescents (10 - 19 years of age)  </a:t>
            </a:r>
          </a:p>
          <a:p>
            <a:endParaRPr lang="en-US" sz="2400" b="1" dirty="0">
              <a:latin typeface="Franklin Gothic Medium" panose="020B0603020102020204" pitchFamily="34" charset="0"/>
            </a:endParaRPr>
          </a:p>
          <a:p>
            <a:r>
              <a:rPr lang="en-US" sz="2400" b="1" dirty="0">
                <a:latin typeface="Franklin Gothic Medium" panose="020B0603020102020204" pitchFamily="34" charset="0"/>
              </a:rPr>
              <a:t>~1.25 million YLL among young people (10 - 24 years of age)</a:t>
            </a:r>
          </a:p>
          <a:p>
            <a:endParaRPr lang="en-US" sz="2400" b="1" dirty="0">
              <a:latin typeface="Franklin Gothic Medium" panose="020B0603020102020204" pitchFamily="34" charset="0"/>
            </a:endParaRPr>
          </a:p>
          <a:p>
            <a:r>
              <a:rPr lang="en-US" sz="2400" b="1" dirty="0">
                <a:latin typeface="Franklin Gothic Medium" panose="020B0603020102020204" pitchFamily="34" charset="0"/>
              </a:rPr>
              <a:t>Male adolescents and young people accounted for more YLL than females</a:t>
            </a:r>
          </a:p>
        </p:txBody>
      </p:sp>
      <p:cxnSp>
        <p:nvCxnSpPr>
          <p:cNvPr id="10" name="Straight Connector 9">
            <a:extLst>
              <a:ext uri="{FF2B5EF4-FFF2-40B4-BE49-F238E27FC236}">
                <a16:creationId xmlns:a16="http://schemas.microsoft.com/office/drawing/2014/main" id="{7FBDBDA5-D515-7140-B99E-C8816AFD2CFC}"/>
              </a:ext>
            </a:extLst>
          </p:cNvPr>
          <p:cNvCxnSpPr/>
          <p:nvPr/>
        </p:nvCxnSpPr>
        <p:spPr>
          <a:xfrm>
            <a:off x="981307" y="1534182"/>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descr="Chart, bar chart&#10;&#10;Description automatically generated">
            <a:extLst>
              <a:ext uri="{FF2B5EF4-FFF2-40B4-BE49-F238E27FC236}">
                <a16:creationId xmlns:a16="http://schemas.microsoft.com/office/drawing/2014/main" id="{A527D097-F166-F58A-AB49-53D62DEB93D2}"/>
              </a:ext>
            </a:extLst>
          </p:cNvPr>
          <p:cNvPicPr>
            <a:picLocks noChangeAspect="1"/>
          </p:cNvPicPr>
          <p:nvPr/>
        </p:nvPicPr>
        <p:blipFill rotWithShape="1">
          <a:blip r:embed="rId3"/>
          <a:srcRect b="1609"/>
          <a:stretch/>
        </p:blipFill>
        <p:spPr>
          <a:xfrm>
            <a:off x="428565" y="1111391"/>
            <a:ext cx="6271123" cy="5567201"/>
          </a:xfrm>
          <a:prstGeom prst="rect">
            <a:avLst/>
          </a:prstGeom>
        </p:spPr>
      </p:pic>
    </p:spTree>
    <p:extLst>
      <p:ext uri="{BB962C8B-B14F-4D97-AF65-F5344CB8AC3E}">
        <p14:creationId xmlns:p14="http://schemas.microsoft.com/office/powerpoint/2010/main" val="4141901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F83E8-8E6B-87CF-CF8C-AF3C4926CB67}"/>
              </a:ext>
            </a:extLst>
          </p:cNvPr>
          <p:cNvSpPr>
            <a:spLocks noGrp="1"/>
          </p:cNvSpPr>
          <p:nvPr>
            <p:ph type="title"/>
          </p:nvPr>
        </p:nvSpPr>
        <p:spPr>
          <a:xfrm>
            <a:off x="140776" y="18255"/>
            <a:ext cx="10515600" cy="1325563"/>
          </a:xfrm>
        </p:spPr>
        <p:txBody>
          <a:bodyPr/>
          <a:lstStyle/>
          <a:p>
            <a:r>
              <a:rPr lang="en-US" b="1" dirty="0"/>
              <a:t>CDC MMWR December 2022</a:t>
            </a:r>
          </a:p>
        </p:txBody>
      </p:sp>
      <p:pic>
        <p:nvPicPr>
          <p:cNvPr id="5" name="Picture 4">
            <a:extLst>
              <a:ext uri="{FF2B5EF4-FFF2-40B4-BE49-F238E27FC236}">
                <a16:creationId xmlns:a16="http://schemas.microsoft.com/office/drawing/2014/main" id="{9C8B7846-74F5-D5FB-B719-0469BD1D388C}"/>
              </a:ext>
            </a:extLst>
          </p:cNvPr>
          <p:cNvPicPr>
            <a:picLocks noChangeAspect="1"/>
          </p:cNvPicPr>
          <p:nvPr/>
        </p:nvPicPr>
        <p:blipFill>
          <a:blip r:embed="rId3"/>
          <a:stretch>
            <a:fillRect/>
          </a:stretch>
        </p:blipFill>
        <p:spPr>
          <a:xfrm>
            <a:off x="554436" y="922977"/>
            <a:ext cx="11283314" cy="1376013"/>
          </a:xfrm>
          <a:prstGeom prst="rect">
            <a:avLst/>
          </a:prstGeom>
        </p:spPr>
      </p:pic>
      <p:pic>
        <p:nvPicPr>
          <p:cNvPr id="7" name="Picture 6" descr="Background pattern&#10;&#10;Description automatically generated with low confidence">
            <a:extLst>
              <a:ext uri="{FF2B5EF4-FFF2-40B4-BE49-F238E27FC236}">
                <a16:creationId xmlns:a16="http://schemas.microsoft.com/office/drawing/2014/main" id="{7993E4CB-23F9-528C-3066-A705889BFE8E}"/>
              </a:ext>
            </a:extLst>
          </p:cNvPr>
          <p:cNvPicPr>
            <a:picLocks noChangeAspect="1"/>
          </p:cNvPicPr>
          <p:nvPr/>
        </p:nvPicPr>
        <p:blipFill>
          <a:blip r:embed="rId4"/>
          <a:stretch>
            <a:fillRect/>
          </a:stretch>
        </p:blipFill>
        <p:spPr>
          <a:xfrm>
            <a:off x="554436" y="2273330"/>
            <a:ext cx="11283314" cy="1635835"/>
          </a:xfrm>
          <a:prstGeom prst="rect">
            <a:avLst/>
          </a:prstGeom>
        </p:spPr>
      </p:pic>
      <p:pic>
        <p:nvPicPr>
          <p:cNvPr id="14" name="Picture 13" descr="Background pattern&#10;&#10;Description automatically generated with low confidence">
            <a:extLst>
              <a:ext uri="{FF2B5EF4-FFF2-40B4-BE49-F238E27FC236}">
                <a16:creationId xmlns:a16="http://schemas.microsoft.com/office/drawing/2014/main" id="{ED22753E-A387-7B2D-BC74-0025A8DE6D5D}"/>
              </a:ext>
            </a:extLst>
          </p:cNvPr>
          <p:cNvPicPr>
            <a:picLocks noChangeAspect="1"/>
          </p:cNvPicPr>
          <p:nvPr/>
        </p:nvPicPr>
        <p:blipFill>
          <a:blip r:embed="rId5"/>
          <a:stretch>
            <a:fillRect/>
          </a:stretch>
        </p:blipFill>
        <p:spPr>
          <a:xfrm>
            <a:off x="554435" y="3825916"/>
            <a:ext cx="11291181" cy="2050073"/>
          </a:xfrm>
          <a:prstGeom prst="rect">
            <a:avLst/>
          </a:prstGeom>
        </p:spPr>
      </p:pic>
      <p:sp>
        <p:nvSpPr>
          <p:cNvPr id="15" name="TextBox 14">
            <a:extLst>
              <a:ext uri="{FF2B5EF4-FFF2-40B4-BE49-F238E27FC236}">
                <a16:creationId xmlns:a16="http://schemas.microsoft.com/office/drawing/2014/main" id="{EB1B5D53-C096-4C90-8493-EB92E0B86B2A}"/>
              </a:ext>
            </a:extLst>
          </p:cNvPr>
          <p:cNvSpPr txBox="1"/>
          <p:nvPr/>
        </p:nvSpPr>
        <p:spPr>
          <a:xfrm>
            <a:off x="9003922" y="6410246"/>
            <a:ext cx="2478871" cy="430887"/>
          </a:xfrm>
          <a:prstGeom prst="rect">
            <a:avLst/>
          </a:prstGeom>
          <a:noFill/>
        </p:spPr>
        <p:txBody>
          <a:bodyPr wrap="square" rtlCol="0">
            <a:spAutoFit/>
          </a:bodyPr>
          <a:lstStyle/>
          <a:p>
            <a:r>
              <a:rPr lang="en-US" sz="1100" dirty="0" err="1"/>
              <a:t>Tanz</a:t>
            </a:r>
            <a:r>
              <a:rPr lang="en-US" sz="1100" dirty="0"/>
              <a:t>, et al. (2022) </a:t>
            </a:r>
            <a:r>
              <a:rPr lang="en-US" sz="1100" i="1" dirty="0"/>
              <a:t>MMWR: Centers for Disease Control and Prevention.</a:t>
            </a:r>
            <a:r>
              <a:rPr lang="en-US" sz="1100" dirty="0"/>
              <a:t> </a:t>
            </a:r>
          </a:p>
        </p:txBody>
      </p:sp>
      <p:cxnSp>
        <p:nvCxnSpPr>
          <p:cNvPr id="21" name="Straight Arrow Connector 20">
            <a:extLst>
              <a:ext uri="{FF2B5EF4-FFF2-40B4-BE49-F238E27FC236}">
                <a16:creationId xmlns:a16="http://schemas.microsoft.com/office/drawing/2014/main" id="{F4463A72-A754-A071-D9FC-89B6B3FDE920}"/>
              </a:ext>
            </a:extLst>
          </p:cNvPr>
          <p:cNvCxnSpPr>
            <a:cxnSpLocks/>
          </p:cNvCxnSpPr>
          <p:nvPr/>
        </p:nvCxnSpPr>
        <p:spPr>
          <a:xfrm>
            <a:off x="140776" y="4949329"/>
            <a:ext cx="627133" cy="0"/>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2" name="Donut 21">
            <a:extLst>
              <a:ext uri="{FF2B5EF4-FFF2-40B4-BE49-F238E27FC236}">
                <a16:creationId xmlns:a16="http://schemas.microsoft.com/office/drawing/2014/main" id="{2927A211-183D-A4DD-100C-5F878F30B947}"/>
              </a:ext>
            </a:extLst>
          </p:cNvPr>
          <p:cNvSpPr/>
          <p:nvPr/>
        </p:nvSpPr>
        <p:spPr>
          <a:xfrm>
            <a:off x="10507608" y="2814667"/>
            <a:ext cx="1338008" cy="292788"/>
          </a:xfrm>
          <a:prstGeom prst="donut">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onut 22">
            <a:extLst>
              <a:ext uri="{FF2B5EF4-FFF2-40B4-BE49-F238E27FC236}">
                <a16:creationId xmlns:a16="http://schemas.microsoft.com/office/drawing/2014/main" id="{63524544-AC82-1394-6138-3B802A076F08}"/>
              </a:ext>
            </a:extLst>
          </p:cNvPr>
          <p:cNvSpPr/>
          <p:nvPr/>
        </p:nvSpPr>
        <p:spPr>
          <a:xfrm>
            <a:off x="10507608" y="3402717"/>
            <a:ext cx="1338008" cy="292788"/>
          </a:xfrm>
          <a:prstGeom prst="donut">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onut 23">
            <a:extLst>
              <a:ext uri="{FF2B5EF4-FFF2-40B4-BE49-F238E27FC236}">
                <a16:creationId xmlns:a16="http://schemas.microsoft.com/office/drawing/2014/main" id="{A5909747-9FFE-6DF1-1F21-D512012DEB50}"/>
              </a:ext>
            </a:extLst>
          </p:cNvPr>
          <p:cNvSpPr/>
          <p:nvPr/>
        </p:nvSpPr>
        <p:spPr>
          <a:xfrm>
            <a:off x="10507608" y="4770404"/>
            <a:ext cx="1338008" cy="292788"/>
          </a:xfrm>
          <a:prstGeom prst="donut">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9" name="Straight Arrow Connector 28">
            <a:extLst>
              <a:ext uri="{FF2B5EF4-FFF2-40B4-BE49-F238E27FC236}">
                <a16:creationId xmlns:a16="http://schemas.microsoft.com/office/drawing/2014/main" id="{F4463A72-A754-A071-D9FC-89B6B3FDE920}"/>
              </a:ext>
            </a:extLst>
          </p:cNvPr>
          <p:cNvCxnSpPr>
            <a:cxnSpLocks/>
          </p:cNvCxnSpPr>
          <p:nvPr/>
        </p:nvCxnSpPr>
        <p:spPr>
          <a:xfrm>
            <a:off x="140776" y="3568566"/>
            <a:ext cx="486357" cy="0"/>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30" name="Straight Arrow Connector 29">
            <a:extLst>
              <a:ext uri="{FF2B5EF4-FFF2-40B4-BE49-F238E27FC236}">
                <a16:creationId xmlns:a16="http://schemas.microsoft.com/office/drawing/2014/main" id="{F4463A72-A754-A071-D9FC-89B6B3FDE920}"/>
              </a:ext>
            </a:extLst>
          </p:cNvPr>
          <p:cNvCxnSpPr>
            <a:cxnSpLocks/>
          </p:cNvCxnSpPr>
          <p:nvPr/>
        </p:nvCxnSpPr>
        <p:spPr>
          <a:xfrm>
            <a:off x="140776" y="2933888"/>
            <a:ext cx="486357" cy="0"/>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140432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BD9DD44-518C-E742-9753-3383762CC6D0}"/>
              </a:ext>
            </a:extLst>
          </p:cNvPr>
          <p:cNvSpPr txBox="1"/>
          <p:nvPr/>
        </p:nvSpPr>
        <p:spPr>
          <a:xfrm>
            <a:off x="525354" y="2659559"/>
            <a:ext cx="682416" cy="769441"/>
          </a:xfrm>
          <a:prstGeom prst="rect">
            <a:avLst/>
          </a:prstGeom>
          <a:solidFill>
            <a:srgbClr val="3F64A8">
              <a:alpha val="72549"/>
            </a:srgbClr>
          </a:solidFill>
        </p:spPr>
        <p:txBody>
          <a:bodyPr wrap="square" rtlCol="0">
            <a:spAutoFit/>
          </a:bodyPr>
          <a:lstStyle/>
          <a:p>
            <a:pPr algn="ctr"/>
            <a:r>
              <a:rPr lang="en-US" sz="4400" dirty="0">
                <a:solidFill>
                  <a:srgbClr val="002060"/>
                </a:solidFill>
                <a:latin typeface="Franklin Gothic Medium" panose="020B0603020102020204" pitchFamily="34" charset="0"/>
              </a:rPr>
              <a:t>2</a:t>
            </a:r>
          </a:p>
        </p:txBody>
      </p:sp>
      <p:sp>
        <p:nvSpPr>
          <p:cNvPr id="13" name="Content Placeholder 2">
            <a:extLst>
              <a:ext uri="{FF2B5EF4-FFF2-40B4-BE49-F238E27FC236}">
                <a16:creationId xmlns:a16="http://schemas.microsoft.com/office/drawing/2014/main" id="{2FA4E005-D07A-E94A-8219-35930126D5CB}"/>
              </a:ext>
            </a:extLst>
          </p:cNvPr>
          <p:cNvSpPr>
            <a:spLocks noGrp="1"/>
          </p:cNvSpPr>
          <p:nvPr>
            <p:ph idx="1"/>
          </p:nvPr>
        </p:nvSpPr>
        <p:spPr>
          <a:xfrm>
            <a:off x="1325973" y="2263432"/>
            <a:ext cx="10515600" cy="2818211"/>
          </a:xfrm>
        </p:spPr>
        <p:txBody>
          <a:bodyPr/>
          <a:lstStyle/>
          <a:p>
            <a:pPr marL="15875" indent="-15875">
              <a:buNone/>
            </a:pPr>
            <a:r>
              <a:rPr lang="en-US" sz="4400" b="1" dirty="0">
                <a:solidFill>
                  <a:srgbClr val="3F64A8"/>
                </a:solidFill>
                <a:latin typeface="Franklin Gothic Medium" panose="020B0603020102020204" pitchFamily="34" charset="0"/>
              </a:rPr>
              <a:t>	</a:t>
            </a:r>
            <a:r>
              <a:rPr lang="en-US" sz="4400" b="1" dirty="0">
                <a:latin typeface="Franklin Gothic Medium" panose="020B0603020102020204" pitchFamily="34" charset="0"/>
              </a:rPr>
              <a:t>Identify 2 opportunities and 2 barriers to provide evidence-based substance care for adolescents and young adults</a:t>
            </a:r>
          </a:p>
          <a:p>
            <a:pPr marL="15875" indent="-15875">
              <a:buFont typeface="+mj-lt"/>
              <a:buAutoNum type="arabicPeriod"/>
            </a:pPr>
            <a:endParaRPr lang="en-US" dirty="0">
              <a:latin typeface="Franklin Gothic Medium" panose="020B0603020102020204" pitchFamily="34" charset="0"/>
            </a:endParaRPr>
          </a:p>
          <a:p>
            <a:pPr marL="15875" indent="-15875"/>
            <a:endParaRPr lang="en-US" dirty="0"/>
          </a:p>
        </p:txBody>
      </p:sp>
    </p:spTree>
    <p:extLst>
      <p:ext uri="{BB962C8B-B14F-4D97-AF65-F5344CB8AC3E}">
        <p14:creationId xmlns:p14="http://schemas.microsoft.com/office/powerpoint/2010/main" val="2571029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43515-ABD9-9E4D-BE59-8C1353E1116C}"/>
              </a:ext>
            </a:extLst>
          </p:cNvPr>
          <p:cNvSpPr>
            <a:spLocks noGrp="1"/>
          </p:cNvSpPr>
          <p:nvPr>
            <p:ph type="title"/>
          </p:nvPr>
        </p:nvSpPr>
        <p:spPr>
          <a:xfrm>
            <a:off x="404270" y="252714"/>
            <a:ext cx="10515600" cy="1325563"/>
          </a:xfrm>
        </p:spPr>
        <p:txBody>
          <a:bodyPr/>
          <a:lstStyle/>
          <a:p>
            <a:r>
              <a:rPr lang="en-US" b="1" dirty="0">
                <a:latin typeface="Franklin Gothic Medium" panose="020B0603020102020204" pitchFamily="34" charset="0"/>
              </a:rPr>
              <a:t>Case</a:t>
            </a:r>
          </a:p>
        </p:txBody>
      </p:sp>
      <p:sp>
        <p:nvSpPr>
          <p:cNvPr id="3" name="Content Placeholder 2">
            <a:extLst>
              <a:ext uri="{FF2B5EF4-FFF2-40B4-BE49-F238E27FC236}">
                <a16:creationId xmlns:a16="http://schemas.microsoft.com/office/drawing/2014/main" id="{9B1C7813-2A08-404D-A5C2-8E9133E928C8}"/>
              </a:ext>
            </a:extLst>
          </p:cNvPr>
          <p:cNvSpPr>
            <a:spLocks noGrp="1"/>
          </p:cNvSpPr>
          <p:nvPr>
            <p:ph idx="1"/>
          </p:nvPr>
        </p:nvSpPr>
        <p:spPr>
          <a:xfrm>
            <a:off x="731012" y="2081490"/>
            <a:ext cx="10515600" cy="4351338"/>
          </a:xfrm>
        </p:spPr>
        <p:txBody>
          <a:bodyPr>
            <a:normAutofit/>
          </a:bodyPr>
          <a:lstStyle/>
          <a:p>
            <a:r>
              <a:rPr lang="en-US" dirty="0">
                <a:latin typeface="Franklin Gothic Medium" panose="020B0603020102020204" pitchFamily="34" charset="0"/>
              </a:rPr>
              <a:t>A teen is referred for ongoing opioid use disorder treatment with buprenorphine</a:t>
            </a:r>
          </a:p>
          <a:p>
            <a:endParaRPr lang="en-US" dirty="0">
              <a:latin typeface="Franklin Gothic Medium" panose="020B0603020102020204" pitchFamily="34" charset="0"/>
            </a:endParaRPr>
          </a:p>
          <a:p>
            <a:r>
              <a:rPr lang="en-US" dirty="0">
                <a:latin typeface="Franklin Gothic Medium" panose="020B0603020102020204" pitchFamily="34" charset="0"/>
              </a:rPr>
              <a:t>History of more than 10 overdoses </a:t>
            </a:r>
          </a:p>
          <a:p>
            <a:pPr marL="0" indent="0">
              <a:buNone/>
            </a:pPr>
            <a:endParaRPr lang="en-US" dirty="0">
              <a:latin typeface="Franklin Gothic Medium" panose="020B0603020102020204" pitchFamily="34" charset="0"/>
            </a:endParaRPr>
          </a:p>
          <a:p>
            <a:r>
              <a:rPr lang="en-US" dirty="0">
                <a:latin typeface="Franklin Gothic Medium" panose="020B0603020102020204" pitchFamily="34" charset="0"/>
              </a:rPr>
              <a:t>Has never been offered medication treatment before this year </a:t>
            </a:r>
          </a:p>
        </p:txBody>
      </p:sp>
    </p:spTree>
    <p:extLst>
      <p:ext uri="{BB962C8B-B14F-4D97-AF65-F5344CB8AC3E}">
        <p14:creationId xmlns:p14="http://schemas.microsoft.com/office/powerpoint/2010/main" val="200715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E140D-BDD8-BB43-D076-F26D897A2508}"/>
              </a:ext>
            </a:extLst>
          </p:cNvPr>
          <p:cNvSpPr>
            <a:spLocks noGrp="1"/>
          </p:cNvSpPr>
          <p:nvPr>
            <p:ph type="title"/>
          </p:nvPr>
        </p:nvSpPr>
        <p:spPr/>
        <p:txBody>
          <a:bodyPr/>
          <a:lstStyle/>
          <a:p>
            <a:r>
              <a:rPr lang="en-US" dirty="0"/>
              <a:t>Youth responsive care</a:t>
            </a:r>
          </a:p>
        </p:txBody>
      </p:sp>
      <p:sp>
        <p:nvSpPr>
          <p:cNvPr id="3" name="Content Placeholder 2">
            <a:extLst>
              <a:ext uri="{FF2B5EF4-FFF2-40B4-BE49-F238E27FC236}">
                <a16:creationId xmlns:a16="http://schemas.microsoft.com/office/drawing/2014/main" id="{284ED0EE-E2C2-F25B-5EF8-8290D87CE6D9}"/>
              </a:ext>
            </a:extLst>
          </p:cNvPr>
          <p:cNvSpPr>
            <a:spLocks noGrp="1"/>
          </p:cNvSpPr>
          <p:nvPr>
            <p:ph idx="1"/>
          </p:nvPr>
        </p:nvSpPr>
        <p:spPr/>
        <p:txBody>
          <a:bodyPr/>
          <a:lstStyle/>
          <a:p>
            <a:pPr marL="514350" indent="-514350">
              <a:lnSpc>
                <a:spcPct val="100000"/>
              </a:lnSpc>
              <a:spcBef>
                <a:spcPts val="400"/>
              </a:spcBef>
              <a:buClr>
                <a:schemeClr val="accent1">
                  <a:lumMod val="75000"/>
                </a:schemeClr>
              </a:buClr>
              <a:buSzPct val="120000"/>
              <a:buFont typeface="+mj-lt"/>
              <a:buAutoNum type="arabicPeriod"/>
            </a:pPr>
            <a:r>
              <a:rPr lang="en-US" dirty="0">
                <a:latin typeface="Franklin Gothic Medium" panose="020B0603020102020204" pitchFamily="34" charset="0"/>
              </a:rPr>
              <a:t>Engagement is key</a:t>
            </a:r>
          </a:p>
          <a:p>
            <a:pPr marL="514350" indent="-514350">
              <a:lnSpc>
                <a:spcPct val="100000"/>
              </a:lnSpc>
              <a:spcBef>
                <a:spcPts val="400"/>
              </a:spcBef>
              <a:buClr>
                <a:schemeClr val="accent1">
                  <a:lumMod val="75000"/>
                </a:schemeClr>
              </a:buClr>
              <a:buSzPct val="120000"/>
              <a:buFont typeface="+mj-lt"/>
              <a:buAutoNum type="arabicPeriod"/>
            </a:pPr>
            <a:endParaRPr lang="en-US" dirty="0">
              <a:latin typeface="Franklin Gothic Medium" panose="020B0603020102020204" pitchFamily="34" charset="0"/>
            </a:endParaRPr>
          </a:p>
          <a:p>
            <a:pPr marL="514350" indent="-514350">
              <a:lnSpc>
                <a:spcPct val="100000"/>
              </a:lnSpc>
              <a:spcBef>
                <a:spcPts val="400"/>
              </a:spcBef>
              <a:buClr>
                <a:schemeClr val="accent1">
                  <a:lumMod val="75000"/>
                </a:schemeClr>
              </a:buClr>
              <a:buSzPct val="120000"/>
              <a:buFont typeface="+mj-lt"/>
              <a:buAutoNum type="arabicPeriod"/>
            </a:pPr>
            <a:r>
              <a:rPr lang="en-US" dirty="0">
                <a:latin typeface="Franklin Gothic Medium" panose="020B0603020102020204" pitchFamily="34" charset="0"/>
              </a:rPr>
              <a:t>Medications are effective</a:t>
            </a:r>
          </a:p>
          <a:p>
            <a:pPr marL="514350" indent="-514350">
              <a:lnSpc>
                <a:spcPct val="100000"/>
              </a:lnSpc>
              <a:spcBef>
                <a:spcPts val="400"/>
              </a:spcBef>
              <a:buClr>
                <a:schemeClr val="accent1">
                  <a:lumMod val="75000"/>
                </a:schemeClr>
              </a:buClr>
              <a:buSzPct val="120000"/>
              <a:buFont typeface="+mj-lt"/>
              <a:buAutoNum type="arabicPeriod"/>
            </a:pPr>
            <a:endParaRPr lang="en-US" dirty="0">
              <a:latin typeface="Franklin Gothic Medium" panose="020B0603020102020204" pitchFamily="34" charset="0"/>
            </a:endParaRPr>
          </a:p>
          <a:p>
            <a:pPr marL="514350" indent="-514350">
              <a:lnSpc>
                <a:spcPct val="100000"/>
              </a:lnSpc>
              <a:spcBef>
                <a:spcPts val="400"/>
              </a:spcBef>
              <a:buClr>
                <a:schemeClr val="accent1">
                  <a:lumMod val="75000"/>
                </a:schemeClr>
              </a:buClr>
              <a:buSzPct val="120000"/>
              <a:buFont typeface="+mj-lt"/>
              <a:buAutoNum type="arabicPeriod"/>
            </a:pPr>
            <a:r>
              <a:rPr lang="en-US" dirty="0">
                <a:latin typeface="Franklin Gothic Medium" panose="020B0603020102020204" pitchFamily="34" charset="0"/>
              </a:rPr>
              <a:t>Language and stigma matter </a:t>
            </a:r>
          </a:p>
          <a:p>
            <a:pPr marL="514350" indent="-514350">
              <a:lnSpc>
                <a:spcPct val="100000"/>
              </a:lnSpc>
              <a:spcBef>
                <a:spcPts val="400"/>
              </a:spcBef>
              <a:buClr>
                <a:schemeClr val="accent1">
                  <a:lumMod val="75000"/>
                </a:schemeClr>
              </a:buClr>
              <a:buSzPct val="120000"/>
              <a:buFont typeface="+mj-lt"/>
              <a:buAutoNum type="arabicPeriod"/>
            </a:pPr>
            <a:endParaRPr lang="en-US" dirty="0">
              <a:latin typeface="Franklin Gothic Medium" panose="020B0603020102020204" pitchFamily="34" charset="0"/>
            </a:endParaRPr>
          </a:p>
          <a:p>
            <a:pPr marL="514350" indent="-514350">
              <a:lnSpc>
                <a:spcPct val="100000"/>
              </a:lnSpc>
              <a:spcBef>
                <a:spcPts val="400"/>
              </a:spcBef>
              <a:buClr>
                <a:schemeClr val="accent1">
                  <a:lumMod val="75000"/>
                </a:schemeClr>
              </a:buClr>
              <a:buSzPct val="120000"/>
              <a:buFont typeface="+mj-lt"/>
              <a:buAutoNum type="arabicPeriod"/>
            </a:pPr>
            <a:r>
              <a:rPr lang="en-US" dirty="0">
                <a:latin typeface="Franklin Gothic Medium" panose="020B0603020102020204" pitchFamily="34" charset="0"/>
              </a:rPr>
              <a:t>Families can be allies</a:t>
            </a:r>
          </a:p>
          <a:p>
            <a:pPr marL="514350" indent="-514350">
              <a:lnSpc>
                <a:spcPct val="100000"/>
              </a:lnSpc>
              <a:spcBef>
                <a:spcPts val="400"/>
              </a:spcBef>
              <a:buClr>
                <a:schemeClr val="accent1">
                  <a:lumMod val="75000"/>
                </a:schemeClr>
              </a:buClr>
              <a:buSzPct val="120000"/>
              <a:buFont typeface="+mj-lt"/>
              <a:buAutoNum type="arabicPeriod"/>
            </a:pPr>
            <a:endParaRPr lang="en-US" dirty="0">
              <a:latin typeface="Franklin Gothic Medium" panose="020B0603020102020204" pitchFamily="34" charset="0"/>
            </a:endParaRPr>
          </a:p>
          <a:p>
            <a:pPr marL="514350" indent="-514350">
              <a:lnSpc>
                <a:spcPct val="100000"/>
              </a:lnSpc>
              <a:spcBef>
                <a:spcPts val="400"/>
              </a:spcBef>
              <a:buClr>
                <a:schemeClr val="accent1">
                  <a:lumMod val="75000"/>
                </a:schemeClr>
              </a:buClr>
              <a:buSzPct val="120000"/>
              <a:buFont typeface="+mj-lt"/>
              <a:buAutoNum type="arabicPeriod"/>
            </a:pPr>
            <a:r>
              <a:rPr lang="en-US" dirty="0">
                <a:latin typeface="Franklin Gothic Medium" panose="020B0603020102020204" pitchFamily="34" charset="0"/>
              </a:rPr>
              <a:t>Harm reduction principles still apply!</a:t>
            </a:r>
          </a:p>
          <a:p>
            <a:pPr marL="0" indent="0">
              <a:buNone/>
            </a:pPr>
            <a:endParaRPr lang="en-US" dirty="0"/>
          </a:p>
        </p:txBody>
      </p:sp>
    </p:spTree>
    <p:extLst>
      <p:ext uri="{BB962C8B-B14F-4D97-AF65-F5344CB8AC3E}">
        <p14:creationId xmlns:p14="http://schemas.microsoft.com/office/powerpoint/2010/main" val="3837457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C713D-20E3-49A9-BFD0-0230E00ACE08}"/>
              </a:ext>
            </a:extLst>
          </p:cNvPr>
          <p:cNvSpPr>
            <a:spLocks noGrp="1"/>
          </p:cNvSpPr>
          <p:nvPr>
            <p:ph type="title"/>
          </p:nvPr>
        </p:nvSpPr>
        <p:spPr>
          <a:xfrm>
            <a:off x="2152650" y="657226"/>
            <a:ext cx="7886700" cy="775097"/>
          </a:xfrm>
        </p:spPr>
        <p:txBody>
          <a:bodyPr>
            <a:noAutofit/>
          </a:bodyPr>
          <a:lstStyle/>
          <a:p>
            <a:pPr algn="ctr"/>
            <a:r>
              <a:rPr lang="en-CA" dirty="0">
                <a:solidFill>
                  <a:schemeClr val="bg1"/>
                </a:solidFill>
                <a:latin typeface="Franklin Gothic Medium" panose="020B0603020102020204" pitchFamily="34" charset="0"/>
              </a:rPr>
              <a:t>Screening, Brief Intervention and Referral to Treatment (SBIRT)</a:t>
            </a:r>
            <a:endParaRPr lang="en-US" dirty="0">
              <a:solidFill>
                <a:schemeClr val="bg1"/>
              </a:solidFill>
              <a:latin typeface="Franklin Gothic Medium" panose="020B0603020102020204" pitchFamily="34" charset="0"/>
            </a:endParaRPr>
          </a:p>
        </p:txBody>
      </p:sp>
      <p:pic>
        <p:nvPicPr>
          <p:cNvPr id="3" name="Picture 2">
            <a:extLst>
              <a:ext uri="{FF2B5EF4-FFF2-40B4-BE49-F238E27FC236}">
                <a16:creationId xmlns:a16="http://schemas.microsoft.com/office/drawing/2014/main" id="{C97D55ED-E5DB-43F8-813E-59CDCC6609A1}"/>
              </a:ext>
            </a:extLst>
          </p:cNvPr>
          <p:cNvPicPr>
            <a:picLocks noChangeAspect="1"/>
          </p:cNvPicPr>
          <p:nvPr/>
        </p:nvPicPr>
        <p:blipFill>
          <a:blip r:embed="rId2"/>
          <a:stretch>
            <a:fillRect/>
          </a:stretch>
        </p:blipFill>
        <p:spPr>
          <a:xfrm>
            <a:off x="2057400" y="2114551"/>
            <a:ext cx="8001000" cy="3497441"/>
          </a:xfrm>
          <a:prstGeom prst="rect">
            <a:avLst/>
          </a:prstGeom>
          <a:solidFill>
            <a:schemeClr val="tx1">
              <a:lumMod val="95000"/>
            </a:schemeClr>
          </a:solidFill>
        </p:spPr>
      </p:pic>
    </p:spTree>
    <p:extLst>
      <p:ext uri="{BB962C8B-B14F-4D97-AF65-F5344CB8AC3E}">
        <p14:creationId xmlns:p14="http://schemas.microsoft.com/office/powerpoint/2010/main" val="3762367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Shape 294"/>
          <p:cNvSpPr txBox="1">
            <a:spLocks noGrp="1"/>
          </p:cNvSpPr>
          <p:nvPr>
            <p:ph type="title"/>
          </p:nvPr>
        </p:nvSpPr>
        <p:spPr>
          <a:xfrm>
            <a:off x="2152651" y="963877"/>
            <a:ext cx="2620771" cy="4930246"/>
          </a:xfrm>
          <a:prstGeom prst="rect">
            <a:avLst/>
          </a:prstGeom>
        </p:spPr>
        <p:txBody>
          <a:bodyPr vert="horz" lIns="91425" tIns="45700" rIns="91425" bIns="45700" rtlCol="0" anchor="ctr" anchorCtr="0">
            <a:normAutofit/>
          </a:bodyPr>
          <a:lstStyle/>
          <a:p>
            <a:pPr algn="r">
              <a:spcBef>
                <a:spcPts val="0"/>
              </a:spcBef>
              <a:buClr>
                <a:schemeClr val="dk1"/>
              </a:buClr>
              <a:buSzPct val="25000"/>
            </a:pPr>
            <a:r>
              <a:rPr lang="en-CA" i="0" u="none" strike="noStrike" cap="none" dirty="0">
                <a:solidFill>
                  <a:schemeClr val="accent1"/>
                </a:solidFill>
                <a:latin typeface="Franklin Gothic Medium" panose="020B0603020102020204" pitchFamily="34" charset="0"/>
                <a:ea typeface="Calibri"/>
                <a:cs typeface="Calibri"/>
                <a:sym typeface="Calibri"/>
              </a:rPr>
              <a:t>Validated Screening Tools</a:t>
            </a:r>
          </a:p>
        </p:txBody>
      </p:sp>
      <p:sp>
        <p:nvSpPr>
          <p:cNvPr id="8" name="Text Placeholder 7">
            <a:extLst>
              <a:ext uri="{FF2B5EF4-FFF2-40B4-BE49-F238E27FC236}">
                <a16:creationId xmlns:a16="http://schemas.microsoft.com/office/drawing/2014/main" id="{04FD147A-B8B5-468B-82FF-D35BFAE9E766}"/>
              </a:ext>
            </a:extLst>
          </p:cNvPr>
          <p:cNvSpPr>
            <a:spLocks noGrp="1"/>
          </p:cNvSpPr>
          <p:nvPr>
            <p:ph idx="1"/>
          </p:nvPr>
        </p:nvSpPr>
        <p:spPr>
          <a:xfrm>
            <a:off x="5256024" y="963877"/>
            <a:ext cx="4783327" cy="4930246"/>
          </a:xfrm>
          <a:prstGeom prst="rect">
            <a:avLst/>
          </a:prstGeom>
        </p:spPr>
        <p:txBody>
          <a:bodyPr anchor="ctr">
            <a:normAutofit/>
          </a:bodyPr>
          <a:lstStyle/>
          <a:p>
            <a:pPr marL="514350" indent="-457200"/>
            <a:r>
              <a:rPr lang="en-CA" dirty="0">
                <a:latin typeface="+mj-lt"/>
              </a:rPr>
              <a:t>BSTAD: Brief Screener for Tobacco, Alcohol, and other Drugs (Kelly S, 2014)</a:t>
            </a:r>
          </a:p>
          <a:p>
            <a:pPr marL="514350" indent="-457200"/>
            <a:r>
              <a:rPr lang="en-CA" dirty="0">
                <a:latin typeface="+mj-lt"/>
                <a:ea typeface="Calibri"/>
                <a:cs typeface="Calibri"/>
                <a:sym typeface="Calibri"/>
              </a:rPr>
              <a:t>S2BI: Screening to Brief Intervention (Levy, 2014)</a:t>
            </a:r>
          </a:p>
          <a:p>
            <a:pPr marL="57150" indent="0">
              <a:buNone/>
            </a:pPr>
            <a:endParaRPr lang="en-CA" dirty="0">
              <a:latin typeface="+mj-lt"/>
            </a:endParaRPr>
          </a:p>
        </p:txBody>
      </p:sp>
    </p:spTree>
    <p:extLst>
      <p:ext uri="{BB962C8B-B14F-4D97-AF65-F5344CB8AC3E}">
        <p14:creationId xmlns:p14="http://schemas.microsoft.com/office/powerpoint/2010/main" val="2574352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E9880-5BE8-08A5-C42A-3714F82F70C0}"/>
              </a:ext>
            </a:extLst>
          </p:cNvPr>
          <p:cNvSpPr>
            <a:spLocks noGrp="1"/>
          </p:cNvSpPr>
          <p:nvPr>
            <p:ph type="title"/>
          </p:nvPr>
        </p:nvSpPr>
        <p:spPr>
          <a:xfrm>
            <a:off x="351294" y="92990"/>
            <a:ext cx="10987008" cy="1380722"/>
          </a:xfrm>
        </p:spPr>
        <p:txBody>
          <a:bodyPr>
            <a:normAutofit/>
          </a:bodyPr>
          <a:lstStyle/>
          <a:p>
            <a:r>
              <a:rPr lang="en-US" sz="4000" dirty="0">
                <a:latin typeface="Franklin Gothic Medium" panose="020B0603020102020204" pitchFamily="34" charset="0"/>
              </a:rPr>
              <a:t>Medications for Opioid Use Disorder </a:t>
            </a:r>
          </a:p>
        </p:txBody>
      </p:sp>
      <p:sp>
        <p:nvSpPr>
          <p:cNvPr id="3" name="TextBox 2">
            <a:extLst>
              <a:ext uri="{FF2B5EF4-FFF2-40B4-BE49-F238E27FC236}">
                <a16:creationId xmlns:a16="http://schemas.microsoft.com/office/drawing/2014/main" id="{29C266C7-EC1F-E514-B697-379E65A1ED5D}"/>
              </a:ext>
            </a:extLst>
          </p:cNvPr>
          <p:cNvSpPr txBox="1"/>
          <p:nvPr/>
        </p:nvSpPr>
        <p:spPr>
          <a:xfrm>
            <a:off x="100013" y="6488011"/>
            <a:ext cx="4800600" cy="369332"/>
          </a:xfrm>
          <a:prstGeom prst="rect">
            <a:avLst/>
          </a:prstGeom>
          <a:noFill/>
        </p:spPr>
        <p:txBody>
          <a:bodyPr wrap="square" rtlCol="0">
            <a:spAutoFit/>
          </a:bodyPr>
          <a:lstStyle/>
          <a:p>
            <a:r>
              <a:rPr lang="en-US" b="1" dirty="0"/>
              <a:t>Slide courtesy of Jessica </a:t>
            </a:r>
            <a:r>
              <a:rPr lang="en-US" b="1" dirty="0" err="1"/>
              <a:t>Calihan</a:t>
            </a:r>
            <a:r>
              <a:rPr lang="en-US" b="1" dirty="0"/>
              <a:t>, MD MS</a:t>
            </a:r>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9A7FD67D-AC96-1858-05AE-61E4E7D42E82}"/>
                  </a:ext>
                </a:extLst>
              </p:cNvPr>
              <p:cNvGraphicFramePr>
                <a:graphicFrameLocks noGrp="1"/>
              </p:cNvGraphicFramePr>
              <p:nvPr>
                <p:extLst>
                  <p:ext uri="{D42A27DB-BD31-4B8C-83A1-F6EECF244321}">
                    <p14:modId xmlns:p14="http://schemas.microsoft.com/office/powerpoint/2010/main" val="800144314"/>
                  </p:ext>
                </p:extLst>
              </p:nvPr>
            </p:nvGraphicFramePr>
            <p:xfrm>
              <a:off x="351294" y="1822667"/>
              <a:ext cx="11118863" cy="4037060"/>
            </p:xfrm>
            <a:graphic>
              <a:graphicData uri="http://schemas.openxmlformats.org/drawingml/2006/table">
                <a:tbl>
                  <a:tblPr firstRow="1" bandRow="1">
                    <a:tableStyleId>{93296810-A885-4BE3-A3E7-6D5BEEA58F35}</a:tableStyleId>
                  </a:tblPr>
                  <a:tblGrid>
                    <a:gridCol w="2191699">
                      <a:extLst>
                        <a:ext uri="{9D8B030D-6E8A-4147-A177-3AD203B41FA5}">
                          <a16:colId xmlns:a16="http://schemas.microsoft.com/office/drawing/2014/main" val="3772598938"/>
                        </a:ext>
                      </a:extLst>
                    </a:gridCol>
                    <a:gridCol w="4463582">
                      <a:extLst>
                        <a:ext uri="{9D8B030D-6E8A-4147-A177-3AD203B41FA5}">
                          <a16:colId xmlns:a16="http://schemas.microsoft.com/office/drawing/2014/main" val="475054580"/>
                        </a:ext>
                      </a:extLst>
                    </a:gridCol>
                    <a:gridCol w="4463582">
                      <a:extLst>
                        <a:ext uri="{9D8B030D-6E8A-4147-A177-3AD203B41FA5}">
                          <a16:colId xmlns:a16="http://schemas.microsoft.com/office/drawing/2014/main" val="3811209297"/>
                        </a:ext>
                      </a:extLst>
                    </a:gridCol>
                  </a:tblGrid>
                  <a:tr h="326326">
                    <a:tc>
                      <a:txBody>
                        <a:bodyPr/>
                        <a:lstStyle/>
                        <a:p>
                          <a:r>
                            <a:rPr lang="en-US" dirty="0">
                              <a:solidFill>
                                <a:schemeClr val="accent1">
                                  <a:lumMod val="10000"/>
                                </a:schemeClr>
                              </a:solidFill>
                            </a:rPr>
                            <a:t>Medication</a:t>
                          </a:r>
                        </a:p>
                      </a:txBody>
                      <a:tcPr/>
                    </a:tc>
                    <a:tc>
                      <a:txBody>
                        <a:bodyPr/>
                        <a:lstStyle/>
                        <a:p>
                          <a:r>
                            <a:rPr lang="en-US" dirty="0">
                              <a:solidFill>
                                <a:schemeClr val="accent1">
                                  <a:lumMod val="10000"/>
                                </a:schemeClr>
                              </a:solidFill>
                            </a:rPr>
                            <a:t>Medication &amp; Dose</a:t>
                          </a:r>
                        </a:p>
                      </a:txBody>
                      <a:tcPr/>
                    </a:tc>
                    <a:tc>
                      <a:txBody>
                        <a:bodyPr/>
                        <a:lstStyle/>
                        <a:p>
                          <a:r>
                            <a:rPr lang="en-US" dirty="0">
                              <a:solidFill>
                                <a:schemeClr val="accent1">
                                  <a:lumMod val="10000"/>
                                </a:schemeClr>
                              </a:solidFill>
                            </a:rPr>
                            <a:t>Access/Use Notes</a:t>
                          </a:r>
                        </a:p>
                      </a:txBody>
                      <a:tcPr/>
                    </a:tc>
                    <a:extLst>
                      <a:ext uri="{0D108BD9-81ED-4DB2-BD59-A6C34878D82A}">
                        <a16:rowId xmlns:a16="http://schemas.microsoft.com/office/drawing/2014/main" val="2891786818"/>
                      </a:ext>
                    </a:extLst>
                  </a:tr>
                  <a:tr h="1169333">
                    <a:tc>
                      <a:txBody>
                        <a:bodyPr/>
                        <a:lstStyle/>
                        <a:p>
                          <a:r>
                            <a:rPr lang="en-US" sz="2400" b="1" dirty="0">
                              <a:solidFill>
                                <a:schemeClr val="accent1">
                                  <a:lumMod val="10000"/>
                                </a:schemeClr>
                              </a:solidFill>
                            </a:rPr>
                            <a:t>Buprenorphine</a:t>
                          </a:r>
                        </a:p>
                        <a:p>
                          <a:endParaRPr lang="en-US" sz="2400" b="0" dirty="0">
                            <a:solidFill>
                              <a:schemeClr val="accent1">
                                <a:lumMod val="10000"/>
                              </a:schemeClr>
                            </a:solidFill>
                          </a:endParaRPr>
                        </a:p>
                      </a:txBody>
                      <a:tcPr/>
                    </a:tc>
                    <a:tc>
                      <a:txBody>
                        <a:bodyPr/>
                        <a:lstStyle/>
                        <a:p>
                          <a:pPr marL="285750" indent="-285750">
                            <a:buFont typeface="Arial" panose="020B0604020202020204" pitchFamily="34" charset="0"/>
                            <a:buChar char="•"/>
                          </a:pPr>
                          <a:r>
                            <a:rPr lang="en-US" sz="1600" dirty="0">
                              <a:solidFill>
                                <a:schemeClr val="accent1">
                                  <a:lumMod val="10000"/>
                                </a:schemeClr>
                              </a:solidFill>
                            </a:rPr>
                            <a:t>Daily pill or film</a:t>
                          </a:r>
                        </a:p>
                        <a:p>
                          <a:pPr marL="285750" indent="-285750">
                            <a:buFont typeface="Arial" panose="020B0604020202020204" pitchFamily="34" charset="0"/>
                            <a:buChar char="•"/>
                          </a:pPr>
                          <a:r>
                            <a:rPr lang="en-US" sz="1600" dirty="0">
                              <a:solidFill>
                                <a:schemeClr val="accent1">
                                  <a:lumMod val="10000"/>
                                </a:schemeClr>
                              </a:solidFill>
                            </a:rPr>
                            <a:t>Monthly injectable</a:t>
                          </a:r>
                        </a:p>
                        <a:p>
                          <a:pPr marL="285750" indent="-285750">
                            <a:buFont typeface="Arial" panose="020B0604020202020204" pitchFamily="34" charset="0"/>
                            <a:buChar char="•"/>
                          </a:pPr>
                          <a:r>
                            <a:rPr lang="en-US" sz="1600" dirty="0">
                              <a:solidFill>
                                <a:schemeClr val="accent1">
                                  <a:lumMod val="10000"/>
                                </a:schemeClr>
                              </a:solidFill>
                            </a:rPr>
                            <a:t>Subdermal implant</a:t>
                          </a:r>
                        </a:p>
                        <a:p>
                          <a:pPr marL="285750" indent="-285750">
                            <a:buFont typeface="Arial" panose="020B0604020202020204" pitchFamily="34" charset="0"/>
                            <a:buChar char="•"/>
                          </a:pPr>
                          <a:r>
                            <a:rPr lang="en-US" sz="1600" dirty="0">
                              <a:solidFill>
                                <a:schemeClr val="accent1">
                                  <a:lumMod val="10000"/>
                                </a:schemeClr>
                              </a:solidFill>
                            </a:rPr>
                            <a:t>+/- Naltrexone</a:t>
                          </a:r>
                        </a:p>
                      </a:txBody>
                      <a:tcPr/>
                    </a:tc>
                    <a:tc>
                      <a:txBody>
                        <a:bodyPr/>
                        <a:lstStyle/>
                        <a:p>
                          <a:pPr marL="285750" indent="-285750">
                            <a:buFont typeface="Arial" panose="020B0604020202020204" pitchFamily="34" charset="0"/>
                            <a:buChar char="•"/>
                          </a:pPr>
                          <a:r>
                            <a:rPr lang="en-US" sz="1600" b="1" dirty="0">
                              <a:solidFill>
                                <a:schemeClr val="accent1">
                                  <a:lumMod val="10000"/>
                                </a:schemeClr>
                              </a:solidFill>
                            </a:rPr>
                            <a:t>NO X WAIVER REQUIREMENT NOW</a:t>
                          </a:r>
                        </a:p>
                        <a:p>
                          <a:pPr marL="285750" indent="-285750">
                            <a:buFont typeface="Arial" panose="020B0604020202020204" pitchFamily="34" charset="0"/>
                            <a:buChar char="•"/>
                          </a:pPr>
                          <a:r>
                            <a:rPr lang="en-US" sz="1600" b="0" dirty="0">
                              <a:solidFill>
                                <a:schemeClr val="accent1">
                                  <a:lumMod val="10000"/>
                                </a:schemeClr>
                              </a:solidFill>
                            </a:rPr>
                            <a:t>FDA approved for AYA  </a:t>
                          </a:r>
                          <a14:m>
                            <m:oMath xmlns:m="http://schemas.openxmlformats.org/officeDocument/2006/math">
                              <m:r>
                                <a:rPr lang="en-US" sz="1600" b="0" smtClean="0">
                                  <a:solidFill>
                                    <a:schemeClr val="accent1">
                                      <a:lumMod val="10000"/>
                                    </a:schemeClr>
                                  </a:solidFill>
                                  <a:latin typeface="Cambria Math" panose="02040503050406030204" pitchFamily="18" charset="0"/>
                                </a:rPr>
                                <m:t>≥</m:t>
                              </m:r>
                            </m:oMath>
                          </a14:m>
                          <a:r>
                            <a:rPr lang="en-US" sz="1600" b="0" dirty="0">
                              <a:solidFill>
                                <a:schemeClr val="accent1">
                                  <a:lumMod val="10000"/>
                                </a:schemeClr>
                              </a:solidFill>
                            </a:rPr>
                            <a:t> 16 years old (</a:t>
                          </a:r>
                          <a:r>
                            <a:rPr lang="en-US" sz="1600" b="0" dirty="0" err="1">
                              <a:solidFill>
                                <a:schemeClr val="accent1">
                                  <a:lumMod val="10000"/>
                                </a:schemeClr>
                              </a:solidFill>
                            </a:rPr>
                            <a:t>sublocade</a:t>
                          </a:r>
                          <a:r>
                            <a:rPr lang="en-US" sz="1600" b="0" dirty="0">
                              <a:solidFill>
                                <a:schemeClr val="accent1">
                                  <a:lumMod val="10000"/>
                                </a:schemeClr>
                              </a:solidFill>
                            </a:rPr>
                            <a:t> efficacy not proven for &lt;17 years old)</a:t>
                          </a:r>
                        </a:p>
                        <a:p>
                          <a:pPr marL="285750" indent="-285750">
                            <a:buFont typeface="Arial" panose="020B0604020202020204" pitchFamily="34" charset="0"/>
                            <a:buChar char="•"/>
                          </a:pPr>
                          <a:r>
                            <a:rPr lang="en-US" sz="1600" b="0" dirty="0">
                              <a:solidFill>
                                <a:schemeClr val="accent1">
                                  <a:lumMod val="10000"/>
                                </a:schemeClr>
                              </a:solidFill>
                            </a:rPr>
                            <a:t>Safe in pregnancy with or without Naloxone</a:t>
                          </a:r>
                        </a:p>
                      </a:txBody>
                      <a:tcPr/>
                    </a:tc>
                    <a:extLst>
                      <a:ext uri="{0D108BD9-81ED-4DB2-BD59-A6C34878D82A}">
                        <a16:rowId xmlns:a16="http://schemas.microsoft.com/office/drawing/2014/main" val="1101326562"/>
                      </a:ext>
                    </a:extLst>
                  </a:tr>
                  <a:tr h="1386883">
                    <a:tc>
                      <a:txBody>
                        <a:bodyPr/>
                        <a:lstStyle/>
                        <a:p>
                          <a:r>
                            <a:rPr lang="en-US" sz="2400" b="1" dirty="0">
                              <a:solidFill>
                                <a:schemeClr val="accent1">
                                  <a:lumMod val="10000"/>
                                </a:schemeClr>
                              </a:solidFill>
                            </a:rPr>
                            <a:t>Methadone</a:t>
                          </a:r>
                        </a:p>
                      </a:txBody>
                      <a:tcPr/>
                    </a:tc>
                    <a:tc>
                      <a:txBody>
                        <a:bodyPr/>
                        <a:lstStyle/>
                        <a:p>
                          <a:pPr marL="285750" indent="-285750">
                            <a:buFont typeface="Arial" panose="020B0604020202020204" pitchFamily="34" charset="0"/>
                            <a:buChar char="•"/>
                          </a:pPr>
                          <a:r>
                            <a:rPr lang="en-US" sz="1600" dirty="0">
                              <a:solidFill>
                                <a:schemeClr val="accent1">
                                  <a:lumMod val="10000"/>
                                </a:schemeClr>
                              </a:solidFill>
                            </a:rPr>
                            <a:t>Daily medication</a:t>
                          </a:r>
                        </a:p>
                        <a:p>
                          <a:pPr marL="285750" indent="-285750">
                            <a:buFont typeface="Arial" panose="020B0604020202020204" pitchFamily="34" charset="0"/>
                            <a:buChar char="•"/>
                          </a:pPr>
                          <a:r>
                            <a:rPr lang="en-US" sz="1600" dirty="0">
                              <a:solidFill>
                                <a:schemeClr val="accent1">
                                  <a:lumMod val="10000"/>
                                </a:schemeClr>
                              </a:solidFill>
                            </a:rPr>
                            <a:t>Pill, liquid, wafer form</a:t>
                          </a:r>
                        </a:p>
                      </a:txBody>
                      <a:tcPr/>
                    </a:tc>
                    <a:tc>
                      <a:txBody>
                        <a:bodyPr/>
                        <a:lstStyle/>
                        <a:p>
                          <a:pPr marL="285750" indent="-285750">
                            <a:buFont typeface="Arial" panose="020B0604020202020204" pitchFamily="34" charset="0"/>
                            <a:buChar char="•"/>
                          </a:pPr>
                          <a:r>
                            <a:rPr lang="en-US" sz="1600" dirty="0">
                              <a:solidFill>
                                <a:schemeClr val="accent1">
                                  <a:lumMod val="10000"/>
                                </a:schemeClr>
                              </a:solidFill>
                            </a:rPr>
                            <a:t>&lt;18 years old must have 2 prior failed treatment attempts</a:t>
                          </a:r>
                        </a:p>
                        <a:p>
                          <a:pPr marL="285750" indent="-285750">
                            <a:buFont typeface="Arial" panose="020B0604020202020204" pitchFamily="34" charset="0"/>
                            <a:buChar char="•"/>
                          </a:pPr>
                          <a:r>
                            <a:rPr lang="en-US" sz="1600" dirty="0">
                              <a:solidFill>
                                <a:schemeClr val="accent1">
                                  <a:lumMod val="10000"/>
                                </a:schemeClr>
                              </a:solidFill>
                            </a:rPr>
                            <a:t>Very limited access for youth </a:t>
                          </a:r>
                        </a:p>
                        <a:p>
                          <a:pPr marL="285750" indent="-285750">
                            <a:buFont typeface="Arial" panose="020B0604020202020204" pitchFamily="34" charset="0"/>
                            <a:buChar char="•"/>
                          </a:pPr>
                          <a:r>
                            <a:rPr lang="en-US" sz="1600" dirty="0">
                              <a:solidFill>
                                <a:schemeClr val="accent1">
                                  <a:lumMod val="10000"/>
                                </a:schemeClr>
                              </a:solidFill>
                            </a:rPr>
                            <a:t>Requires DAILY visits to clinic</a:t>
                          </a:r>
                        </a:p>
                        <a:p>
                          <a:pPr marL="285750" indent="-285750">
                            <a:buFont typeface="Arial" panose="020B0604020202020204" pitchFamily="34" charset="0"/>
                            <a:buChar char="•"/>
                          </a:pPr>
                          <a:r>
                            <a:rPr lang="en-US" sz="1600" dirty="0">
                              <a:solidFill>
                                <a:schemeClr val="accent1">
                                  <a:lumMod val="10000"/>
                                </a:schemeClr>
                              </a:solidFill>
                            </a:rPr>
                            <a:t>Safe in pregnancy; may increase or split dose</a:t>
                          </a:r>
                          <a:endParaRPr lang="en-US" sz="1600" i="0" dirty="0">
                            <a:solidFill>
                              <a:schemeClr val="accent1">
                                <a:lumMod val="10000"/>
                              </a:schemeClr>
                            </a:solidFill>
                          </a:endParaRPr>
                        </a:p>
                      </a:txBody>
                      <a:tcPr/>
                    </a:tc>
                    <a:extLst>
                      <a:ext uri="{0D108BD9-81ED-4DB2-BD59-A6C34878D82A}">
                        <a16:rowId xmlns:a16="http://schemas.microsoft.com/office/drawing/2014/main" val="4136041601"/>
                      </a:ext>
                    </a:extLst>
                  </a:tr>
                  <a:tr h="973777">
                    <a:tc>
                      <a:txBody>
                        <a:bodyPr/>
                        <a:lstStyle/>
                        <a:p>
                          <a:r>
                            <a:rPr lang="en-US" sz="2400" b="1" dirty="0">
                              <a:solidFill>
                                <a:schemeClr val="accent1">
                                  <a:lumMod val="10000"/>
                                </a:schemeClr>
                              </a:solidFill>
                            </a:rPr>
                            <a:t>Naltrexone</a:t>
                          </a:r>
                        </a:p>
                      </a:txBody>
                      <a:tcPr/>
                    </a:tc>
                    <a:tc>
                      <a:txBody>
                        <a:bodyPr/>
                        <a:lstStyle/>
                        <a:p>
                          <a:pPr marL="285750" indent="-285750">
                            <a:buFont typeface="Arial" panose="020B0604020202020204" pitchFamily="34" charset="0"/>
                            <a:buChar char="•"/>
                          </a:pPr>
                          <a:r>
                            <a:rPr lang="en-US" sz="1600" dirty="0">
                              <a:solidFill>
                                <a:schemeClr val="accent1">
                                  <a:lumMod val="10000"/>
                                </a:schemeClr>
                              </a:solidFill>
                            </a:rPr>
                            <a:t>Daily pill</a:t>
                          </a:r>
                        </a:p>
                        <a:p>
                          <a:pPr marL="285750" indent="-285750">
                            <a:buFont typeface="Arial" panose="020B0604020202020204" pitchFamily="34" charset="0"/>
                            <a:buChar char="•"/>
                          </a:pPr>
                          <a:r>
                            <a:rPr lang="en-US" sz="1600" dirty="0">
                              <a:solidFill>
                                <a:schemeClr val="accent1">
                                  <a:lumMod val="10000"/>
                                </a:schemeClr>
                              </a:solidFill>
                            </a:rPr>
                            <a:t>Monthly injectable</a:t>
                          </a:r>
                        </a:p>
                        <a:p>
                          <a:pPr marL="285750" indent="-285750">
                            <a:buFont typeface="Arial" panose="020B0604020202020204" pitchFamily="34" charset="0"/>
                            <a:buChar char="•"/>
                          </a:pPr>
                          <a:endParaRPr lang="en-US" sz="1600" dirty="0">
                            <a:solidFill>
                              <a:schemeClr val="accent1">
                                <a:lumMod val="10000"/>
                              </a:schemeClr>
                            </a:solidFill>
                          </a:endParaRPr>
                        </a:p>
                      </a:txBody>
                      <a:tcPr/>
                    </a:tc>
                    <a:tc>
                      <a:txBody>
                        <a:bodyPr/>
                        <a:lstStyle/>
                        <a:p>
                          <a:pPr marL="285750" indent="-285750">
                            <a:buFont typeface="Arial" panose="020B0604020202020204" pitchFamily="34" charset="0"/>
                            <a:buChar char="•"/>
                          </a:pPr>
                          <a:r>
                            <a:rPr lang="en-US" sz="1600" dirty="0">
                              <a:solidFill>
                                <a:schemeClr val="accent1">
                                  <a:lumMod val="10000"/>
                                </a:schemeClr>
                              </a:solidFill>
                            </a:rPr>
                            <a:t>FDA-approved for AYA </a:t>
                          </a:r>
                          <a14:m>
                            <m:oMath xmlns:m="http://schemas.openxmlformats.org/officeDocument/2006/math">
                              <m:r>
                                <a:rPr lang="en-US" sz="1600" b="0" smtClean="0">
                                  <a:solidFill>
                                    <a:schemeClr val="accent1">
                                      <a:lumMod val="10000"/>
                                    </a:schemeClr>
                                  </a:solidFill>
                                  <a:latin typeface="Cambria Math" panose="02040503050406030204" pitchFamily="18" charset="0"/>
                                </a:rPr>
                                <m:t>≥</m:t>
                              </m:r>
                            </m:oMath>
                          </a14:m>
                          <a:r>
                            <a:rPr lang="en-US" sz="1600" dirty="0">
                              <a:solidFill>
                                <a:schemeClr val="accent1">
                                  <a:lumMod val="10000"/>
                                </a:schemeClr>
                              </a:solidFill>
                            </a:rPr>
                            <a:t> 18 years old</a:t>
                          </a:r>
                        </a:p>
                      </a:txBody>
                      <a:tcPr/>
                    </a:tc>
                    <a:extLst>
                      <a:ext uri="{0D108BD9-81ED-4DB2-BD59-A6C34878D82A}">
                        <a16:rowId xmlns:a16="http://schemas.microsoft.com/office/drawing/2014/main" val="703081474"/>
                      </a:ext>
                    </a:extLst>
                  </a:tr>
                </a:tbl>
              </a:graphicData>
            </a:graphic>
          </p:graphicFrame>
        </mc:Choice>
        <mc:Fallback xmlns="">
          <p:graphicFrame>
            <p:nvGraphicFramePr>
              <p:cNvPr id="5" name="Table 4">
                <a:extLst>
                  <a:ext uri="{FF2B5EF4-FFF2-40B4-BE49-F238E27FC236}">
                    <a16:creationId xmlns:a16="http://schemas.microsoft.com/office/drawing/2014/main" id="{9A7FD67D-AC96-1858-05AE-61E4E7D42E82}"/>
                  </a:ext>
                </a:extLst>
              </p:cNvPr>
              <p:cNvGraphicFramePr>
                <a:graphicFrameLocks noGrp="1"/>
              </p:cNvGraphicFramePr>
              <p:nvPr>
                <p:extLst>
                  <p:ext uri="{D42A27DB-BD31-4B8C-83A1-F6EECF244321}">
                    <p14:modId xmlns:p14="http://schemas.microsoft.com/office/powerpoint/2010/main" val="800144314"/>
                  </p:ext>
                </p:extLst>
              </p:nvPr>
            </p:nvGraphicFramePr>
            <p:xfrm>
              <a:off x="351294" y="1822667"/>
              <a:ext cx="11118863" cy="4037060"/>
            </p:xfrm>
            <a:graphic>
              <a:graphicData uri="http://schemas.openxmlformats.org/drawingml/2006/table">
                <a:tbl>
                  <a:tblPr firstRow="1" bandRow="1">
                    <a:tableStyleId>{93296810-A885-4BE3-A3E7-6D5BEEA58F35}</a:tableStyleId>
                  </a:tblPr>
                  <a:tblGrid>
                    <a:gridCol w="2191699">
                      <a:extLst>
                        <a:ext uri="{9D8B030D-6E8A-4147-A177-3AD203B41FA5}">
                          <a16:colId xmlns:a16="http://schemas.microsoft.com/office/drawing/2014/main" val="3772598938"/>
                        </a:ext>
                      </a:extLst>
                    </a:gridCol>
                    <a:gridCol w="4463582">
                      <a:extLst>
                        <a:ext uri="{9D8B030D-6E8A-4147-A177-3AD203B41FA5}">
                          <a16:colId xmlns:a16="http://schemas.microsoft.com/office/drawing/2014/main" val="475054580"/>
                        </a:ext>
                      </a:extLst>
                    </a:gridCol>
                    <a:gridCol w="4463582">
                      <a:extLst>
                        <a:ext uri="{9D8B030D-6E8A-4147-A177-3AD203B41FA5}">
                          <a16:colId xmlns:a16="http://schemas.microsoft.com/office/drawing/2014/main" val="3811209297"/>
                        </a:ext>
                      </a:extLst>
                    </a:gridCol>
                  </a:tblGrid>
                  <a:tr h="365760">
                    <a:tc>
                      <a:txBody>
                        <a:bodyPr/>
                        <a:lstStyle/>
                        <a:p>
                          <a:r>
                            <a:rPr lang="en-US" dirty="0">
                              <a:solidFill>
                                <a:schemeClr val="accent1">
                                  <a:lumMod val="10000"/>
                                </a:schemeClr>
                              </a:solidFill>
                            </a:rPr>
                            <a:t>Medication</a:t>
                          </a:r>
                        </a:p>
                      </a:txBody>
                      <a:tcPr/>
                    </a:tc>
                    <a:tc>
                      <a:txBody>
                        <a:bodyPr/>
                        <a:lstStyle/>
                        <a:p>
                          <a:r>
                            <a:rPr lang="en-US" dirty="0">
                              <a:solidFill>
                                <a:schemeClr val="accent1">
                                  <a:lumMod val="10000"/>
                                </a:schemeClr>
                              </a:solidFill>
                            </a:rPr>
                            <a:t>Medication &amp; Dose</a:t>
                          </a:r>
                        </a:p>
                      </a:txBody>
                      <a:tcPr/>
                    </a:tc>
                    <a:tc>
                      <a:txBody>
                        <a:bodyPr/>
                        <a:lstStyle/>
                        <a:p>
                          <a:r>
                            <a:rPr lang="en-US" dirty="0">
                              <a:solidFill>
                                <a:schemeClr val="accent1">
                                  <a:lumMod val="10000"/>
                                </a:schemeClr>
                              </a:solidFill>
                            </a:rPr>
                            <a:t>Access/Use Notes</a:t>
                          </a:r>
                        </a:p>
                      </a:txBody>
                      <a:tcPr/>
                    </a:tc>
                    <a:extLst>
                      <a:ext uri="{0D108BD9-81ED-4DB2-BD59-A6C34878D82A}">
                        <a16:rowId xmlns:a16="http://schemas.microsoft.com/office/drawing/2014/main" val="2891786818"/>
                      </a:ext>
                    </a:extLst>
                  </a:tr>
                  <a:tr h="1310640">
                    <a:tc>
                      <a:txBody>
                        <a:bodyPr/>
                        <a:lstStyle/>
                        <a:p>
                          <a:r>
                            <a:rPr lang="en-US" sz="2400" b="1" dirty="0">
                              <a:solidFill>
                                <a:schemeClr val="accent1">
                                  <a:lumMod val="10000"/>
                                </a:schemeClr>
                              </a:solidFill>
                            </a:rPr>
                            <a:t>Buprenorphine</a:t>
                          </a:r>
                        </a:p>
                        <a:p>
                          <a:endParaRPr lang="en-US" sz="2400" b="0" dirty="0">
                            <a:solidFill>
                              <a:schemeClr val="accent1">
                                <a:lumMod val="10000"/>
                              </a:schemeClr>
                            </a:solidFill>
                          </a:endParaRPr>
                        </a:p>
                      </a:txBody>
                      <a:tcPr/>
                    </a:tc>
                    <a:tc>
                      <a:txBody>
                        <a:bodyPr/>
                        <a:lstStyle/>
                        <a:p>
                          <a:pPr marL="285750" indent="-285750">
                            <a:buFont typeface="Arial" panose="020B0604020202020204" pitchFamily="34" charset="0"/>
                            <a:buChar char="•"/>
                          </a:pPr>
                          <a:r>
                            <a:rPr lang="en-US" sz="1600" dirty="0">
                              <a:solidFill>
                                <a:schemeClr val="accent1">
                                  <a:lumMod val="10000"/>
                                </a:schemeClr>
                              </a:solidFill>
                            </a:rPr>
                            <a:t>Daily pill or film</a:t>
                          </a:r>
                        </a:p>
                        <a:p>
                          <a:pPr marL="285750" indent="-285750">
                            <a:buFont typeface="Arial" panose="020B0604020202020204" pitchFamily="34" charset="0"/>
                            <a:buChar char="•"/>
                          </a:pPr>
                          <a:r>
                            <a:rPr lang="en-US" sz="1600" dirty="0">
                              <a:solidFill>
                                <a:schemeClr val="accent1">
                                  <a:lumMod val="10000"/>
                                </a:schemeClr>
                              </a:solidFill>
                            </a:rPr>
                            <a:t>Monthly injectable</a:t>
                          </a:r>
                        </a:p>
                        <a:p>
                          <a:pPr marL="285750" indent="-285750">
                            <a:buFont typeface="Arial" panose="020B0604020202020204" pitchFamily="34" charset="0"/>
                            <a:buChar char="•"/>
                          </a:pPr>
                          <a:r>
                            <a:rPr lang="en-US" sz="1600" dirty="0">
                              <a:solidFill>
                                <a:schemeClr val="accent1">
                                  <a:lumMod val="10000"/>
                                </a:schemeClr>
                              </a:solidFill>
                            </a:rPr>
                            <a:t>Subdermal implant</a:t>
                          </a:r>
                        </a:p>
                        <a:p>
                          <a:pPr marL="285750" indent="-285750">
                            <a:buFont typeface="Arial" panose="020B0604020202020204" pitchFamily="34" charset="0"/>
                            <a:buChar char="•"/>
                          </a:pPr>
                          <a:r>
                            <a:rPr lang="en-US" sz="1600" dirty="0">
                              <a:solidFill>
                                <a:schemeClr val="accent1">
                                  <a:lumMod val="10000"/>
                                </a:schemeClr>
                              </a:solidFill>
                            </a:rPr>
                            <a:t>+/- Naltrexone</a:t>
                          </a:r>
                        </a:p>
                      </a:txBody>
                      <a:tcPr/>
                    </a:tc>
                    <a:tc>
                      <a:txBody>
                        <a:bodyPr/>
                        <a:lstStyle/>
                        <a:p>
                          <a:endParaRPr lang="en-US"/>
                        </a:p>
                      </a:txBody>
                      <a:tcPr>
                        <a:blipFill>
                          <a:blip r:embed="rId3"/>
                          <a:stretch>
                            <a:fillRect l="-149432" t="-30097" r="-568" b="-182524"/>
                          </a:stretch>
                        </a:blipFill>
                      </a:tcPr>
                    </a:tc>
                    <a:extLst>
                      <a:ext uri="{0D108BD9-81ED-4DB2-BD59-A6C34878D82A}">
                        <a16:rowId xmlns:a16="http://schemas.microsoft.com/office/drawing/2014/main" val="1101326562"/>
                      </a:ext>
                    </a:extLst>
                  </a:tr>
                  <a:tr h="1386883">
                    <a:tc>
                      <a:txBody>
                        <a:bodyPr/>
                        <a:lstStyle/>
                        <a:p>
                          <a:r>
                            <a:rPr lang="en-US" sz="2400" b="1" dirty="0">
                              <a:solidFill>
                                <a:schemeClr val="accent1">
                                  <a:lumMod val="10000"/>
                                </a:schemeClr>
                              </a:solidFill>
                            </a:rPr>
                            <a:t>Methadone</a:t>
                          </a:r>
                        </a:p>
                      </a:txBody>
                      <a:tcPr/>
                    </a:tc>
                    <a:tc>
                      <a:txBody>
                        <a:bodyPr/>
                        <a:lstStyle/>
                        <a:p>
                          <a:pPr marL="285750" indent="-285750">
                            <a:buFont typeface="Arial" panose="020B0604020202020204" pitchFamily="34" charset="0"/>
                            <a:buChar char="•"/>
                          </a:pPr>
                          <a:r>
                            <a:rPr lang="en-US" sz="1600" dirty="0">
                              <a:solidFill>
                                <a:schemeClr val="accent1">
                                  <a:lumMod val="10000"/>
                                </a:schemeClr>
                              </a:solidFill>
                            </a:rPr>
                            <a:t>Daily medication</a:t>
                          </a:r>
                        </a:p>
                        <a:p>
                          <a:pPr marL="285750" indent="-285750">
                            <a:buFont typeface="Arial" panose="020B0604020202020204" pitchFamily="34" charset="0"/>
                            <a:buChar char="•"/>
                          </a:pPr>
                          <a:r>
                            <a:rPr lang="en-US" sz="1600" dirty="0">
                              <a:solidFill>
                                <a:schemeClr val="accent1">
                                  <a:lumMod val="10000"/>
                                </a:schemeClr>
                              </a:solidFill>
                            </a:rPr>
                            <a:t>Pill, liquid, wafer form</a:t>
                          </a:r>
                        </a:p>
                      </a:txBody>
                      <a:tcPr/>
                    </a:tc>
                    <a:tc>
                      <a:txBody>
                        <a:bodyPr/>
                        <a:lstStyle/>
                        <a:p>
                          <a:pPr marL="285750" indent="-285750">
                            <a:buFont typeface="Arial" panose="020B0604020202020204" pitchFamily="34" charset="0"/>
                            <a:buChar char="•"/>
                          </a:pPr>
                          <a:r>
                            <a:rPr lang="en-US" sz="1600" dirty="0">
                              <a:solidFill>
                                <a:schemeClr val="accent1">
                                  <a:lumMod val="10000"/>
                                </a:schemeClr>
                              </a:solidFill>
                            </a:rPr>
                            <a:t>&lt;18 years old must have 2 prior failed treatment attempts</a:t>
                          </a:r>
                        </a:p>
                        <a:p>
                          <a:pPr marL="285750" indent="-285750">
                            <a:buFont typeface="Arial" panose="020B0604020202020204" pitchFamily="34" charset="0"/>
                            <a:buChar char="•"/>
                          </a:pPr>
                          <a:r>
                            <a:rPr lang="en-US" sz="1600" dirty="0">
                              <a:solidFill>
                                <a:schemeClr val="accent1">
                                  <a:lumMod val="10000"/>
                                </a:schemeClr>
                              </a:solidFill>
                            </a:rPr>
                            <a:t>Very limited access for youth </a:t>
                          </a:r>
                        </a:p>
                        <a:p>
                          <a:pPr marL="285750" indent="-285750">
                            <a:buFont typeface="Arial" panose="020B0604020202020204" pitchFamily="34" charset="0"/>
                            <a:buChar char="•"/>
                          </a:pPr>
                          <a:r>
                            <a:rPr lang="en-US" sz="1600" dirty="0">
                              <a:solidFill>
                                <a:schemeClr val="accent1">
                                  <a:lumMod val="10000"/>
                                </a:schemeClr>
                              </a:solidFill>
                            </a:rPr>
                            <a:t>Requires DAILY visits to clinic</a:t>
                          </a:r>
                        </a:p>
                        <a:p>
                          <a:pPr marL="285750" indent="-285750">
                            <a:buFont typeface="Arial" panose="020B0604020202020204" pitchFamily="34" charset="0"/>
                            <a:buChar char="•"/>
                          </a:pPr>
                          <a:r>
                            <a:rPr lang="en-US" sz="1600" dirty="0">
                              <a:solidFill>
                                <a:schemeClr val="accent1">
                                  <a:lumMod val="10000"/>
                                </a:schemeClr>
                              </a:solidFill>
                            </a:rPr>
                            <a:t>Safe in pregnancy; may increase or split dose</a:t>
                          </a:r>
                          <a:endParaRPr lang="en-US" sz="1600" i="0" dirty="0">
                            <a:solidFill>
                              <a:schemeClr val="accent1">
                                <a:lumMod val="10000"/>
                              </a:schemeClr>
                            </a:solidFill>
                          </a:endParaRPr>
                        </a:p>
                      </a:txBody>
                      <a:tcPr/>
                    </a:tc>
                    <a:extLst>
                      <a:ext uri="{0D108BD9-81ED-4DB2-BD59-A6C34878D82A}">
                        <a16:rowId xmlns:a16="http://schemas.microsoft.com/office/drawing/2014/main" val="4136041601"/>
                      </a:ext>
                    </a:extLst>
                  </a:tr>
                  <a:tr h="973777">
                    <a:tc>
                      <a:txBody>
                        <a:bodyPr/>
                        <a:lstStyle/>
                        <a:p>
                          <a:r>
                            <a:rPr lang="en-US" sz="2400" b="1" dirty="0">
                              <a:solidFill>
                                <a:schemeClr val="accent1">
                                  <a:lumMod val="10000"/>
                                </a:schemeClr>
                              </a:solidFill>
                            </a:rPr>
                            <a:t>Naltrexone</a:t>
                          </a:r>
                        </a:p>
                      </a:txBody>
                      <a:tcPr/>
                    </a:tc>
                    <a:tc>
                      <a:txBody>
                        <a:bodyPr/>
                        <a:lstStyle/>
                        <a:p>
                          <a:pPr marL="285750" indent="-285750">
                            <a:buFont typeface="Arial" panose="020B0604020202020204" pitchFamily="34" charset="0"/>
                            <a:buChar char="•"/>
                          </a:pPr>
                          <a:r>
                            <a:rPr lang="en-US" sz="1600" dirty="0">
                              <a:solidFill>
                                <a:schemeClr val="accent1">
                                  <a:lumMod val="10000"/>
                                </a:schemeClr>
                              </a:solidFill>
                            </a:rPr>
                            <a:t>Daily pill</a:t>
                          </a:r>
                        </a:p>
                        <a:p>
                          <a:pPr marL="285750" indent="-285750">
                            <a:buFont typeface="Arial" panose="020B0604020202020204" pitchFamily="34" charset="0"/>
                            <a:buChar char="•"/>
                          </a:pPr>
                          <a:r>
                            <a:rPr lang="en-US" sz="1600" dirty="0">
                              <a:solidFill>
                                <a:schemeClr val="accent1">
                                  <a:lumMod val="10000"/>
                                </a:schemeClr>
                              </a:solidFill>
                            </a:rPr>
                            <a:t>Monthly injectable</a:t>
                          </a:r>
                        </a:p>
                        <a:p>
                          <a:pPr marL="285750" indent="-285750">
                            <a:buFont typeface="Arial" panose="020B0604020202020204" pitchFamily="34" charset="0"/>
                            <a:buChar char="•"/>
                          </a:pPr>
                          <a:endParaRPr lang="en-US" sz="1600" dirty="0">
                            <a:solidFill>
                              <a:schemeClr val="accent1">
                                <a:lumMod val="10000"/>
                              </a:schemeClr>
                            </a:solidFill>
                          </a:endParaRPr>
                        </a:p>
                      </a:txBody>
                      <a:tcPr/>
                    </a:tc>
                    <a:tc>
                      <a:txBody>
                        <a:bodyPr/>
                        <a:lstStyle/>
                        <a:p>
                          <a:endParaRPr lang="en-US"/>
                        </a:p>
                      </a:txBody>
                      <a:tcPr>
                        <a:blipFill>
                          <a:blip r:embed="rId3"/>
                          <a:stretch>
                            <a:fillRect l="-149432" t="-316883" r="-568" b="-1299"/>
                          </a:stretch>
                        </a:blipFill>
                      </a:tcPr>
                    </a:tc>
                    <a:extLst>
                      <a:ext uri="{0D108BD9-81ED-4DB2-BD59-A6C34878D82A}">
                        <a16:rowId xmlns:a16="http://schemas.microsoft.com/office/drawing/2014/main" val="703081474"/>
                      </a:ext>
                    </a:extLst>
                  </a:tr>
                </a:tbl>
              </a:graphicData>
            </a:graphic>
          </p:graphicFrame>
        </mc:Fallback>
      </mc:AlternateContent>
    </p:spTree>
    <p:extLst>
      <p:ext uri="{BB962C8B-B14F-4D97-AF65-F5344CB8AC3E}">
        <p14:creationId xmlns:p14="http://schemas.microsoft.com/office/powerpoint/2010/main" val="2411036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15FC8-4A2F-9C46-9F0C-4CCD0415EF92}"/>
              </a:ext>
            </a:extLst>
          </p:cNvPr>
          <p:cNvSpPr>
            <a:spLocks noGrp="1"/>
          </p:cNvSpPr>
          <p:nvPr>
            <p:ph type="title"/>
          </p:nvPr>
        </p:nvSpPr>
        <p:spPr>
          <a:xfrm>
            <a:off x="323850" y="365125"/>
            <a:ext cx="10515600" cy="1325563"/>
          </a:xfrm>
        </p:spPr>
        <p:txBody>
          <a:bodyPr/>
          <a:lstStyle/>
          <a:p>
            <a:r>
              <a:rPr lang="en-US" b="1" dirty="0">
                <a:solidFill>
                  <a:schemeClr val="bg1"/>
                </a:solidFill>
                <a:latin typeface="Franklin Gothic Medium" panose="020B0603020102020204" pitchFamily="34" charset="0"/>
              </a:rPr>
              <a:t>Why are we talking about this? </a:t>
            </a:r>
          </a:p>
        </p:txBody>
      </p:sp>
      <p:sp>
        <p:nvSpPr>
          <p:cNvPr id="3" name="Content Placeholder 2">
            <a:extLst>
              <a:ext uri="{FF2B5EF4-FFF2-40B4-BE49-F238E27FC236}">
                <a16:creationId xmlns:a16="http://schemas.microsoft.com/office/drawing/2014/main" id="{5807EF06-F050-F44D-9E3D-3580388FAD66}"/>
              </a:ext>
            </a:extLst>
          </p:cNvPr>
          <p:cNvSpPr>
            <a:spLocks noGrp="1"/>
          </p:cNvSpPr>
          <p:nvPr>
            <p:ph idx="1"/>
          </p:nvPr>
        </p:nvSpPr>
        <p:spPr/>
        <p:txBody>
          <a:bodyPr/>
          <a:lstStyle/>
          <a:p>
            <a:pPr marL="514350" indent="-514350">
              <a:buAutoNum type="arabicPeriod"/>
            </a:pPr>
            <a:r>
              <a:rPr lang="en-US" dirty="0">
                <a:solidFill>
                  <a:schemeClr val="bg1"/>
                </a:solidFill>
                <a:latin typeface="Franklin Gothic Medium" panose="020B0603020102020204" pitchFamily="34" charset="0"/>
              </a:rPr>
              <a:t>Substance use often begins in adolescence </a:t>
            </a:r>
          </a:p>
          <a:p>
            <a:pPr marL="514350" indent="-514350">
              <a:buFont typeface="+mj-lt"/>
              <a:buAutoNum type="arabicPeriod"/>
            </a:pPr>
            <a:endParaRPr lang="en-US" dirty="0">
              <a:solidFill>
                <a:schemeClr val="bg1"/>
              </a:solidFill>
              <a:latin typeface="Franklin Gothic Medium" panose="020B0603020102020204" pitchFamily="34" charset="0"/>
            </a:endParaRPr>
          </a:p>
          <a:p>
            <a:pPr marL="514350" indent="-514350">
              <a:buAutoNum type="arabicPeriod"/>
            </a:pPr>
            <a:r>
              <a:rPr lang="en-US" dirty="0">
                <a:solidFill>
                  <a:schemeClr val="bg1"/>
                </a:solidFill>
                <a:latin typeface="Franklin Gothic Medium" panose="020B0603020102020204" pitchFamily="34" charset="0"/>
              </a:rPr>
              <a:t>What happens in childhood/adolescence affects how our adult patients present care throughout their lives</a:t>
            </a:r>
          </a:p>
          <a:p>
            <a:pPr marL="514350" indent="-514350">
              <a:buAutoNum type="arabicPeriod"/>
            </a:pPr>
            <a:endParaRPr lang="en-US" dirty="0">
              <a:solidFill>
                <a:schemeClr val="bg1"/>
              </a:solidFill>
              <a:latin typeface="Franklin Gothic Medium" panose="020B0603020102020204" pitchFamily="34" charset="0"/>
            </a:endParaRPr>
          </a:p>
          <a:p>
            <a:pPr marL="514350" indent="-514350">
              <a:buAutoNum type="arabicPeriod"/>
            </a:pPr>
            <a:r>
              <a:rPr lang="en-US" dirty="0">
                <a:solidFill>
                  <a:schemeClr val="bg1"/>
                </a:solidFill>
                <a:latin typeface="Franklin Gothic Medium" panose="020B0603020102020204" pitchFamily="34" charset="0"/>
              </a:rPr>
              <a:t>Women, (including those who are pregnant and parenting) present unique opportunities and barriers to care </a:t>
            </a:r>
          </a:p>
        </p:txBody>
      </p:sp>
    </p:spTree>
    <p:extLst>
      <p:ext uri="{BB962C8B-B14F-4D97-AF65-F5344CB8AC3E}">
        <p14:creationId xmlns:p14="http://schemas.microsoft.com/office/powerpoint/2010/main" val="401980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09EBE-D88B-EF4B-B2E8-A04ECDC04266}"/>
              </a:ext>
            </a:extLst>
          </p:cNvPr>
          <p:cNvSpPr>
            <a:spLocks noGrp="1"/>
          </p:cNvSpPr>
          <p:nvPr>
            <p:ph type="title"/>
          </p:nvPr>
        </p:nvSpPr>
        <p:spPr>
          <a:xfrm>
            <a:off x="545669" y="594452"/>
            <a:ext cx="9956799" cy="1244517"/>
          </a:xfrm>
        </p:spPr>
        <p:txBody>
          <a:bodyPr>
            <a:noAutofit/>
          </a:bodyPr>
          <a:lstStyle/>
          <a:p>
            <a:r>
              <a:rPr lang="en-US" b="1" dirty="0">
                <a:latin typeface="Franklin Gothic Medium" panose="020B0603020102020204" pitchFamily="34" charset="0"/>
              </a:rPr>
              <a:t>What’s the evidence for medication treatment for opioid use disorder? </a:t>
            </a:r>
          </a:p>
        </p:txBody>
      </p:sp>
      <p:sp>
        <p:nvSpPr>
          <p:cNvPr id="3" name="Content Placeholder 2">
            <a:extLst>
              <a:ext uri="{FF2B5EF4-FFF2-40B4-BE49-F238E27FC236}">
                <a16:creationId xmlns:a16="http://schemas.microsoft.com/office/drawing/2014/main" id="{44D2B369-A9CB-2144-88EC-A159A67D72A8}"/>
              </a:ext>
            </a:extLst>
          </p:cNvPr>
          <p:cNvSpPr>
            <a:spLocks noGrp="1"/>
          </p:cNvSpPr>
          <p:nvPr>
            <p:ph idx="1"/>
          </p:nvPr>
        </p:nvSpPr>
        <p:spPr>
          <a:xfrm>
            <a:off x="545669" y="2242599"/>
            <a:ext cx="10515600" cy="4351338"/>
          </a:xfrm>
        </p:spPr>
        <p:txBody>
          <a:bodyPr/>
          <a:lstStyle/>
          <a:p>
            <a:r>
              <a:rPr lang="en-US" dirty="0">
                <a:latin typeface="Franklin Gothic Medium" panose="020B0603020102020204" pitchFamily="34" charset="0"/>
              </a:rPr>
              <a:t>Improved retention in care (clinical trials and observational data)</a:t>
            </a:r>
          </a:p>
          <a:p>
            <a:endParaRPr lang="en-US" dirty="0">
              <a:latin typeface="Franklin Gothic Medium" panose="020B0603020102020204" pitchFamily="34" charset="0"/>
            </a:endParaRPr>
          </a:p>
          <a:p>
            <a:r>
              <a:rPr lang="en-US" dirty="0">
                <a:latin typeface="Franklin Gothic Medium" panose="020B0603020102020204" pitchFamily="34" charset="0"/>
              </a:rPr>
              <a:t>Decreased opioid positive urine drug tests (clinical trials)</a:t>
            </a:r>
          </a:p>
          <a:p>
            <a:endParaRPr lang="en-US" dirty="0">
              <a:latin typeface="Franklin Gothic Medium" panose="020B0603020102020204" pitchFamily="34" charset="0"/>
            </a:endParaRPr>
          </a:p>
          <a:p>
            <a:r>
              <a:rPr lang="en-US" dirty="0">
                <a:latin typeface="Franklin Gothic Medium" panose="020B0603020102020204" pitchFamily="34" charset="0"/>
              </a:rPr>
              <a:t>Improved mortality (observational data)</a:t>
            </a:r>
          </a:p>
          <a:p>
            <a:endParaRPr lang="en-US" dirty="0">
              <a:latin typeface="Franklin Gothic Medium" panose="020B0603020102020204" pitchFamily="34" charset="0"/>
            </a:endParaRPr>
          </a:p>
          <a:p>
            <a:r>
              <a:rPr lang="en-US" dirty="0">
                <a:latin typeface="Franklin Gothic Medium" panose="020B0603020102020204" pitchFamily="34" charset="0"/>
              </a:rPr>
              <a:t>BUT youth have poorer retention!</a:t>
            </a:r>
          </a:p>
        </p:txBody>
      </p:sp>
      <p:sp>
        <p:nvSpPr>
          <p:cNvPr id="4" name="TextBox 3">
            <a:extLst>
              <a:ext uri="{FF2B5EF4-FFF2-40B4-BE49-F238E27FC236}">
                <a16:creationId xmlns:a16="http://schemas.microsoft.com/office/drawing/2014/main" id="{8C85B18B-10F2-AD4A-ABFC-BC3C985D016F}"/>
              </a:ext>
            </a:extLst>
          </p:cNvPr>
          <p:cNvSpPr txBox="1"/>
          <p:nvPr/>
        </p:nvSpPr>
        <p:spPr>
          <a:xfrm>
            <a:off x="9826907" y="6047614"/>
            <a:ext cx="2221317" cy="1538883"/>
          </a:xfrm>
          <a:prstGeom prst="rect">
            <a:avLst/>
          </a:prstGeom>
          <a:noFill/>
        </p:spPr>
        <p:txBody>
          <a:bodyPr wrap="square" rtlCol="0">
            <a:spAutoFit/>
          </a:bodyPr>
          <a:lstStyle/>
          <a:p>
            <a:pPr algn="r"/>
            <a:r>
              <a:rPr lang="en-US" sz="1000" dirty="0">
                <a:latin typeface="Franklin Gothic Medium" panose="020B0603020102020204" pitchFamily="34" charset="0"/>
                <a:cs typeface="Arial" panose="020B0604020202020204" pitchFamily="34" charset="0"/>
              </a:rPr>
              <a:t>Woody et al., (2008) </a:t>
            </a:r>
            <a:r>
              <a:rPr lang="en-US" sz="1000" i="1" dirty="0">
                <a:latin typeface="Franklin Gothic Medium" panose="020B0603020102020204" pitchFamily="34" charset="0"/>
                <a:cs typeface="Arial" panose="020B0604020202020204" pitchFamily="34" charset="0"/>
              </a:rPr>
              <a:t>JAMA</a:t>
            </a:r>
          </a:p>
          <a:p>
            <a:pPr algn="r"/>
            <a:r>
              <a:rPr lang="en-US" sz="1000" dirty="0" err="1">
                <a:latin typeface="Franklin Gothic Medium" panose="020B0603020102020204" pitchFamily="34" charset="0"/>
                <a:cs typeface="Arial" panose="020B0604020202020204" pitchFamily="34" charset="0"/>
              </a:rPr>
              <a:t>Marsch</a:t>
            </a:r>
            <a:r>
              <a:rPr lang="en-US" sz="1000" dirty="0">
                <a:latin typeface="Franklin Gothic Medium" panose="020B0603020102020204" pitchFamily="34" charset="0"/>
                <a:cs typeface="Arial" panose="020B0604020202020204" pitchFamily="34" charset="0"/>
              </a:rPr>
              <a:t> et al. (2016) </a:t>
            </a:r>
            <a:r>
              <a:rPr lang="en-US" sz="1000" i="1" dirty="0">
                <a:latin typeface="Franklin Gothic Medium" panose="020B0603020102020204" pitchFamily="34" charset="0"/>
                <a:cs typeface="Arial" panose="020B0604020202020204" pitchFamily="34" charset="0"/>
              </a:rPr>
              <a:t>Addiction</a:t>
            </a:r>
          </a:p>
          <a:p>
            <a:pPr algn="r"/>
            <a:r>
              <a:rPr lang="en-US" sz="1000" dirty="0">
                <a:latin typeface="Franklin Gothic Medium" panose="020B0603020102020204" pitchFamily="34" charset="0"/>
                <a:cs typeface="Arial" panose="020B0604020202020204" pitchFamily="34" charset="0"/>
              </a:rPr>
              <a:t>Fishman et al. (2010) </a:t>
            </a:r>
            <a:r>
              <a:rPr lang="en-US" sz="1000" i="1" dirty="0">
                <a:latin typeface="Franklin Gothic Medium" panose="020B0603020102020204" pitchFamily="34" charset="0"/>
                <a:cs typeface="Arial" panose="020B0604020202020204" pitchFamily="34" charset="0"/>
              </a:rPr>
              <a:t>Addiction</a:t>
            </a:r>
          </a:p>
          <a:p>
            <a:pPr algn="r"/>
            <a:r>
              <a:rPr lang="en-US" sz="1000" dirty="0">
                <a:latin typeface="Franklin Gothic Medium" panose="020B0603020102020204" pitchFamily="34" charset="0"/>
                <a:cs typeface="Arial" panose="020B0604020202020204" pitchFamily="34" charset="0"/>
              </a:rPr>
              <a:t>Matson et al., (2014) </a:t>
            </a:r>
            <a:r>
              <a:rPr lang="en-US" sz="1000" i="1" dirty="0">
                <a:latin typeface="Franklin Gothic Medium" panose="020B0603020102020204" pitchFamily="34" charset="0"/>
                <a:cs typeface="Arial" panose="020B0604020202020204" pitchFamily="34" charset="0"/>
              </a:rPr>
              <a:t>J Addict Med</a:t>
            </a:r>
            <a:endParaRPr lang="en-US" sz="1000" dirty="0">
              <a:latin typeface="Franklin Gothic Medium" panose="020B0603020102020204" pitchFamily="34" charset="0"/>
              <a:cs typeface="Arial" panose="020B0604020202020204" pitchFamily="34" charset="0"/>
            </a:endParaRPr>
          </a:p>
          <a:p>
            <a:pPr algn="r"/>
            <a:endParaRPr lang="en-US" dirty="0">
              <a:latin typeface="Franklin Gothic Medium" panose="020B0603020102020204" pitchFamily="34" charset="0"/>
              <a:cs typeface="Arial" panose="020B0604020202020204" pitchFamily="34" charset="0"/>
            </a:endParaRPr>
          </a:p>
          <a:p>
            <a:pPr algn="r"/>
            <a:endParaRPr lang="en-US" i="1" dirty="0">
              <a:latin typeface="Franklin Gothic Medium" panose="020B0603020102020204" pitchFamily="34" charset="0"/>
              <a:cs typeface="Arial" panose="020B0604020202020204" pitchFamily="34" charset="0"/>
            </a:endParaRPr>
          </a:p>
          <a:p>
            <a:pPr algn="r"/>
            <a:endParaRPr lang="en-US" dirty="0">
              <a:latin typeface="Franklin Gothic Medium" panose="020B0603020102020204" pitchFamily="34" charset="0"/>
            </a:endParaRPr>
          </a:p>
        </p:txBody>
      </p:sp>
    </p:spTree>
    <p:extLst>
      <p:ext uri="{BB962C8B-B14F-4D97-AF65-F5344CB8AC3E}">
        <p14:creationId xmlns:p14="http://schemas.microsoft.com/office/powerpoint/2010/main" val="320607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7FC52-7155-502E-BFA5-927E294357D8}"/>
              </a:ext>
            </a:extLst>
          </p:cNvPr>
          <p:cNvSpPr>
            <a:spLocks noGrp="1"/>
          </p:cNvSpPr>
          <p:nvPr>
            <p:ph type="title"/>
          </p:nvPr>
        </p:nvSpPr>
        <p:spPr>
          <a:xfrm>
            <a:off x="233766" y="-181851"/>
            <a:ext cx="10515600" cy="1325563"/>
          </a:xfrm>
        </p:spPr>
        <p:txBody>
          <a:bodyPr/>
          <a:lstStyle/>
          <a:p>
            <a:r>
              <a:rPr lang="en-US" b="1" dirty="0">
                <a:solidFill>
                  <a:schemeClr val="bg1"/>
                </a:solidFill>
                <a:latin typeface="Franklin Gothic Medium" panose="020B0603020102020204" pitchFamily="34" charset="0"/>
              </a:rPr>
              <a:t>Treatment Access to MOUD</a:t>
            </a:r>
          </a:p>
        </p:txBody>
      </p:sp>
      <p:sp>
        <p:nvSpPr>
          <p:cNvPr id="4" name="TextBox 3">
            <a:extLst>
              <a:ext uri="{FF2B5EF4-FFF2-40B4-BE49-F238E27FC236}">
                <a16:creationId xmlns:a16="http://schemas.microsoft.com/office/drawing/2014/main" id="{FFCE13B9-A39A-7114-0D79-88589ED190CB}"/>
              </a:ext>
            </a:extLst>
          </p:cNvPr>
          <p:cNvSpPr txBox="1"/>
          <p:nvPr/>
        </p:nvSpPr>
        <p:spPr>
          <a:xfrm>
            <a:off x="9020209" y="6384839"/>
            <a:ext cx="2386740" cy="276999"/>
          </a:xfrm>
          <a:prstGeom prst="rect">
            <a:avLst/>
          </a:prstGeom>
          <a:noFill/>
        </p:spPr>
        <p:txBody>
          <a:bodyPr wrap="square" rtlCol="0">
            <a:spAutoFit/>
          </a:bodyPr>
          <a:lstStyle/>
          <a:p>
            <a:r>
              <a:rPr lang="en-US" sz="1200" dirty="0" err="1">
                <a:solidFill>
                  <a:schemeClr val="bg1"/>
                </a:solidFill>
              </a:rPr>
              <a:t>Terranella</a:t>
            </a:r>
            <a:r>
              <a:rPr lang="en-US" sz="1200" dirty="0">
                <a:solidFill>
                  <a:schemeClr val="bg1"/>
                </a:solidFill>
              </a:rPr>
              <a:t>, Guy, &amp; </a:t>
            </a:r>
            <a:r>
              <a:rPr lang="en-US" sz="1200" dirty="0" err="1">
                <a:solidFill>
                  <a:schemeClr val="bg1"/>
                </a:solidFill>
              </a:rPr>
              <a:t>Mikosz</a:t>
            </a:r>
            <a:r>
              <a:rPr lang="en-US" sz="1200" dirty="0">
                <a:solidFill>
                  <a:schemeClr val="bg1"/>
                </a:solidFill>
              </a:rPr>
              <a:t> (2023)</a:t>
            </a:r>
          </a:p>
        </p:txBody>
      </p:sp>
      <p:pic>
        <p:nvPicPr>
          <p:cNvPr id="5" name="New picture">
            <a:extLst>
              <a:ext uri="{FF2B5EF4-FFF2-40B4-BE49-F238E27FC236}">
                <a16:creationId xmlns:a16="http://schemas.microsoft.com/office/drawing/2014/main" id="{28FCA343-C722-AE30-EC2F-C11E95ECAE5C}"/>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11558" y="931132"/>
            <a:ext cx="7599464" cy="5122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7" name="TextBox 6">
            <a:extLst>
              <a:ext uri="{FF2B5EF4-FFF2-40B4-BE49-F238E27FC236}">
                <a16:creationId xmlns:a16="http://schemas.microsoft.com/office/drawing/2014/main" id="{15DBD3BD-ABD2-CA61-D4B3-F18F55C7F02F}"/>
              </a:ext>
            </a:extLst>
          </p:cNvPr>
          <p:cNvSpPr txBox="1"/>
          <p:nvPr/>
        </p:nvSpPr>
        <p:spPr>
          <a:xfrm>
            <a:off x="511557" y="6119336"/>
            <a:ext cx="7599465" cy="600164"/>
          </a:xfrm>
          <a:prstGeom prst="rect">
            <a:avLst/>
          </a:prstGeom>
          <a:solidFill>
            <a:srgbClr val="A0C0E0"/>
          </a:solidFill>
        </p:spPr>
        <p:txBody>
          <a:bodyPr wrap="square">
            <a:spAutoFit/>
          </a:bodyPr>
          <a:lstStyle/>
          <a:p>
            <a:r>
              <a:rPr lang="en-US" sz="1100" b="0" i="0" dirty="0">
                <a:solidFill>
                  <a:schemeClr val="accent4">
                    <a:lumMod val="10000"/>
                  </a:schemeClr>
                </a:solidFill>
                <a:effectLst/>
                <a:latin typeface="+mj-lt"/>
              </a:rPr>
              <a:t>Buprenorphine prescription dispensing rates to youth aged 0 to 19 years, 2015 to 2020. Buprenorphine dispensing rates to youth varied over the calendar year. Average dispensing rates to youth declined from 2015 to 2020. Data source: IQVIA NPA data (2015–2020).</a:t>
            </a:r>
            <a:endParaRPr lang="en-US" sz="1100" dirty="0">
              <a:solidFill>
                <a:schemeClr val="accent4">
                  <a:lumMod val="10000"/>
                </a:schemeClr>
              </a:solidFill>
              <a:latin typeface="+mj-lt"/>
            </a:endParaRPr>
          </a:p>
        </p:txBody>
      </p:sp>
      <p:sp>
        <p:nvSpPr>
          <p:cNvPr id="8" name="TextBox 7">
            <a:extLst>
              <a:ext uri="{FF2B5EF4-FFF2-40B4-BE49-F238E27FC236}">
                <a16:creationId xmlns:a16="http://schemas.microsoft.com/office/drawing/2014/main" id="{C638D333-9641-3BB0-9CE3-7CF33C4D2AD4}"/>
              </a:ext>
            </a:extLst>
          </p:cNvPr>
          <p:cNvSpPr txBox="1"/>
          <p:nvPr/>
        </p:nvSpPr>
        <p:spPr>
          <a:xfrm>
            <a:off x="8353585" y="1688570"/>
            <a:ext cx="3522040" cy="4339650"/>
          </a:xfrm>
          <a:prstGeom prst="rect">
            <a:avLst/>
          </a:prstGeom>
          <a:noFill/>
        </p:spPr>
        <p:txBody>
          <a:bodyPr wrap="square" rtlCol="0">
            <a:spAutoFit/>
          </a:bodyPr>
          <a:lstStyle/>
          <a:p>
            <a:r>
              <a:rPr lang="en-US" sz="3200" b="1" i="0" dirty="0">
                <a:solidFill>
                  <a:schemeClr val="bg1"/>
                </a:solidFill>
                <a:effectLst/>
                <a:latin typeface="Franklin Gothic Medium" panose="020B0603020102020204" pitchFamily="34" charset="0"/>
              </a:rPr>
              <a:t>“Efforts to expand access to MOUD for adolescents could include improving training in opioid use disorder treatment of pediatricians…”</a:t>
            </a:r>
            <a:endParaRPr lang="en-US" sz="3200" b="1" dirty="0">
              <a:solidFill>
                <a:schemeClr val="bg1"/>
              </a:solidFill>
              <a:latin typeface="Franklin Gothic Medium" panose="020B0603020102020204" pitchFamily="34" charset="0"/>
              <a:hlinkClick r:id="rId5"/>
            </a:endParaRPr>
          </a:p>
          <a:p>
            <a:endParaRPr lang="en-US" sz="2000" dirty="0">
              <a:solidFill>
                <a:schemeClr val="bg1"/>
              </a:solidFill>
            </a:endParaRPr>
          </a:p>
        </p:txBody>
      </p:sp>
    </p:spTree>
    <p:extLst>
      <p:ext uri="{BB962C8B-B14F-4D97-AF65-F5344CB8AC3E}">
        <p14:creationId xmlns:p14="http://schemas.microsoft.com/office/powerpoint/2010/main" val="502127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3" descr="Cover">
            <a:extLst>
              <a:ext uri="{FF2B5EF4-FFF2-40B4-BE49-F238E27FC236}">
                <a16:creationId xmlns:a16="http://schemas.microsoft.com/office/drawing/2014/main" id="{A82FE28E-EF92-8A4E-A73A-E2160A092C29}"/>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a:ext>
            </a:extLst>
          </a:blip>
          <a:srcRect/>
          <a:stretch>
            <a:fillRect/>
          </a:stretch>
        </p:blipFill>
        <p:spPr bwMode="auto">
          <a:xfrm>
            <a:off x="1138386" y="1362446"/>
            <a:ext cx="8010144" cy="4864185"/>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id="{8657485D-E3F4-2946-8E3E-5A1AF7B546D8}"/>
              </a:ext>
            </a:extLst>
          </p:cNvPr>
          <p:cNvSpPr/>
          <p:nvPr/>
        </p:nvSpPr>
        <p:spPr bwMode="auto">
          <a:xfrm>
            <a:off x="7590471" y="1604844"/>
            <a:ext cx="4295708" cy="1810512"/>
          </a:xfrm>
          <a:prstGeom prst="roundRect">
            <a:avLst>
              <a:gd name="adj" fmla="val 0"/>
            </a:avLst>
          </a:prstGeom>
          <a:solidFill>
            <a:srgbClr val="90246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ts val="1200"/>
              </a:spcBef>
              <a:spcAft>
                <a:spcPct val="0"/>
              </a:spcAft>
            </a:pPr>
            <a:r>
              <a:rPr lang="en-US" sz="2400" dirty="0">
                <a:solidFill>
                  <a:schemeClr val="bg1"/>
                </a:solidFill>
                <a:latin typeface="Franklin Gothic Medium" panose="020B0603020102020204" pitchFamily="34" charset="0"/>
                <a:ea typeface="Arial" charset="0"/>
                <a:cs typeface="Arial" charset="0"/>
              </a:rPr>
              <a:t>Black youth 42% less likely to receive medication</a:t>
            </a:r>
          </a:p>
          <a:p>
            <a:pPr eaLnBrk="0" fontAlgn="base" hangingPunct="0">
              <a:spcBef>
                <a:spcPts val="1200"/>
              </a:spcBef>
              <a:spcAft>
                <a:spcPct val="0"/>
              </a:spcAft>
            </a:pPr>
            <a:r>
              <a:rPr lang="en-US" sz="2400" dirty="0">
                <a:solidFill>
                  <a:schemeClr val="bg1"/>
                </a:solidFill>
                <a:latin typeface="Franklin Gothic Medium" panose="020B0603020102020204" pitchFamily="34" charset="0"/>
                <a:ea typeface="Arial" charset="0"/>
                <a:cs typeface="Arial" charset="0"/>
              </a:rPr>
              <a:t>Hispanic youth 17% less likely to receive medication</a:t>
            </a:r>
          </a:p>
        </p:txBody>
      </p:sp>
      <p:sp>
        <p:nvSpPr>
          <p:cNvPr id="13" name="Title 1">
            <a:extLst>
              <a:ext uri="{FF2B5EF4-FFF2-40B4-BE49-F238E27FC236}">
                <a16:creationId xmlns:a16="http://schemas.microsoft.com/office/drawing/2014/main" id="{ADCD535D-5E47-5F41-B403-A886AD1E0FAC}"/>
              </a:ext>
            </a:extLst>
          </p:cNvPr>
          <p:cNvSpPr txBox="1">
            <a:spLocks/>
          </p:cNvSpPr>
          <p:nvPr/>
        </p:nvSpPr>
        <p:spPr>
          <a:xfrm>
            <a:off x="166777" y="112134"/>
            <a:ext cx="10886837" cy="135522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Franklin Gothic Medium" panose="020B0603020102020204" pitchFamily="34" charset="0"/>
              </a:rPr>
              <a:t>Racial Inequities of Medication Receipt</a:t>
            </a:r>
            <a:endParaRPr lang="en-US" sz="3200" b="1" dirty="0">
              <a:latin typeface="Franklin Gothic Medium" panose="020B0603020102020204" pitchFamily="34" charset="0"/>
            </a:endParaRPr>
          </a:p>
        </p:txBody>
      </p:sp>
      <p:sp>
        <p:nvSpPr>
          <p:cNvPr id="4" name="TextBox 3">
            <a:extLst>
              <a:ext uri="{FF2B5EF4-FFF2-40B4-BE49-F238E27FC236}">
                <a16:creationId xmlns:a16="http://schemas.microsoft.com/office/drawing/2014/main" id="{570CC991-EF9C-C045-8C78-3B38FB67B457}"/>
              </a:ext>
            </a:extLst>
          </p:cNvPr>
          <p:cNvSpPr txBox="1">
            <a:spLocks noChangeArrowheads="1"/>
          </p:cNvSpPr>
          <p:nvPr/>
        </p:nvSpPr>
        <p:spPr bwMode="auto">
          <a:xfrm>
            <a:off x="4100275" y="6535947"/>
            <a:ext cx="7924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2400">
                <a:solidFill>
                  <a:schemeClr val="tx1"/>
                </a:solidFill>
                <a:latin typeface="Times" charset="0"/>
                <a:ea typeface="Osaka" charset="-128"/>
              </a:defRPr>
            </a:lvl1pPr>
            <a:lvl2pPr marL="742950" indent="-285750" eaLnBrk="0" hangingPunct="0">
              <a:defRPr sz="2400">
                <a:solidFill>
                  <a:schemeClr val="tx1"/>
                </a:solidFill>
                <a:latin typeface="Times" charset="0"/>
                <a:ea typeface="Osaka" charset="-128"/>
              </a:defRPr>
            </a:lvl2pPr>
            <a:lvl3pPr marL="1143000" indent="-228600" eaLnBrk="0" hangingPunct="0">
              <a:defRPr sz="2400">
                <a:solidFill>
                  <a:schemeClr val="tx1"/>
                </a:solidFill>
                <a:latin typeface="Times" charset="0"/>
                <a:ea typeface="Osaka" charset="-128"/>
              </a:defRPr>
            </a:lvl3pPr>
            <a:lvl4pPr marL="1600200" indent="-228600" eaLnBrk="0" hangingPunct="0">
              <a:defRPr sz="2400">
                <a:solidFill>
                  <a:schemeClr val="tx1"/>
                </a:solidFill>
                <a:latin typeface="Times" charset="0"/>
                <a:ea typeface="Osaka" charset="-128"/>
              </a:defRPr>
            </a:lvl4pPr>
            <a:lvl5pPr marL="2057400" indent="-228600" eaLnBrk="0" hangingPunct="0">
              <a:defRPr sz="2400">
                <a:solidFill>
                  <a:schemeClr val="tx1"/>
                </a:solidFill>
                <a:latin typeface="Times" charset="0"/>
                <a:ea typeface="Osaka" charset="-128"/>
              </a:defRPr>
            </a:lvl5pPr>
            <a:lvl6pPr marL="2514600" indent="-228600" eaLnBrk="0" fontAlgn="base" hangingPunct="0">
              <a:spcBef>
                <a:spcPct val="0"/>
              </a:spcBef>
              <a:spcAft>
                <a:spcPct val="0"/>
              </a:spcAft>
              <a:defRPr sz="2400">
                <a:solidFill>
                  <a:schemeClr val="tx1"/>
                </a:solidFill>
                <a:latin typeface="Times" charset="0"/>
                <a:ea typeface="Osaka" charset="-128"/>
              </a:defRPr>
            </a:lvl6pPr>
            <a:lvl7pPr marL="2971800" indent="-228600" eaLnBrk="0" fontAlgn="base" hangingPunct="0">
              <a:spcBef>
                <a:spcPct val="0"/>
              </a:spcBef>
              <a:spcAft>
                <a:spcPct val="0"/>
              </a:spcAft>
              <a:defRPr sz="2400">
                <a:solidFill>
                  <a:schemeClr val="tx1"/>
                </a:solidFill>
                <a:latin typeface="Times" charset="0"/>
                <a:ea typeface="Osaka" charset="-128"/>
              </a:defRPr>
            </a:lvl7pPr>
            <a:lvl8pPr marL="3429000" indent="-228600" eaLnBrk="0" fontAlgn="base" hangingPunct="0">
              <a:spcBef>
                <a:spcPct val="0"/>
              </a:spcBef>
              <a:spcAft>
                <a:spcPct val="0"/>
              </a:spcAft>
              <a:defRPr sz="2400">
                <a:solidFill>
                  <a:schemeClr val="tx1"/>
                </a:solidFill>
                <a:latin typeface="Times" charset="0"/>
                <a:ea typeface="Osaka" charset="-128"/>
              </a:defRPr>
            </a:lvl8pPr>
            <a:lvl9pPr marL="3886200" indent="-228600" eaLnBrk="0" fontAlgn="base" hangingPunct="0">
              <a:spcBef>
                <a:spcPct val="0"/>
              </a:spcBef>
              <a:spcAft>
                <a:spcPct val="0"/>
              </a:spcAft>
              <a:defRPr sz="2400">
                <a:solidFill>
                  <a:schemeClr val="tx1"/>
                </a:solidFill>
                <a:latin typeface="Times" charset="0"/>
                <a:ea typeface="Osaka" charset="-128"/>
              </a:defRPr>
            </a:lvl9pPr>
          </a:lstStyle>
          <a:p>
            <a:pPr algn="r">
              <a:spcBef>
                <a:spcPts val="400"/>
              </a:spcBef>
            </a:pPr>
            <a:r>
              <a:rPr lang="en-US" altLang="en-US" sz="1000" dirty="0">
                <a:latin typeface="Franklin Gothic Medium" panose="020B0603020102020204" pitchFamily="34" charset="0"/>
                <a:cs typeface="Arial" pitchFamily="34" charset="0"/>
              </a:rPr>
              <a:t>Hadland SE, et al. (2017) </a:t>
            </a:r>
            <a:r>
              <a:rPr lang="en-US" altLang="en-US" sz="1000" i="1" dirty="0">
                <a:latin typeface="Franklin Gothic Medium" panose="020B0603020102020204" pitchFamily="34" charset="0"/>
                <a:cs typeface="Arial" pitchFamily="34" charset="0"/>
              </a:rPr>
              <a:t>JAMA </a:t>
            </a:r>
            <a:r>
              <a:rPr lang="en-US" altLang="en-US" sz="1000" i="1" dirty="0" err="1">
                <a:latin typeface="Franklin Gothic Medium" panose="020B0603020102020204" pitchFamily="34" charset="0"/>
                <a:cs typeface="Arial" pitchFamily="34" charset="0"/>
              </a:rPr>
              <a:t>Pediatr</a:t>
            </a:r>
            <a:endParaRPr lang="en-US" altLang="en-US" sz="1000" dirty="0">
              <a:latin typeface="Franklin Gothic Medium" panose="020B0603020102020204" pitchFamily="34" charset="0"/>
              <a:cs typeface="Arial" pitchFamily="34" charset="0"/>
            </a:endParaRPr>
          </a:p>
        </p:txBody>
      </p:sp>
    </p:spTree>
    <p:extLst>
      <p:ext uri="{BB962C8B-B14F-4D97-AF65-F5344CB8AC3E}">
        <p14:creationId xmlns:p14="http://schemas.microsoft.com/office/powerpoint/2010/main" val="254182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E9880-5BE8-08A5-C42A-3714F82F70C0}"/>
              </a:ext>
            </a:extLst>
          </p:cNvPr>
          <p:cNvSpPr>
            <a:spLocks noGrp="1"/>
          </p:cNvSpPr>
          <p:nvPr>
            <p:ph type="title"/>
          </p:nvPr>
        </p:nvSpPr>
        <p:spPr>
          <a:xfrm>
            <a:off x="351294" y="92990"/>
            <a:ext cx="10987008" cy="1380722"/>
          </a:xfrm>
        </p:spPr>
        <p:txBody>
          <a:bodyPr>
            <a:normAutofit/>
          </a:bodyPr>
          <a:lstStyle/>
          <a:p>
            <a:r>
              <a:rPr lang="en-US" sz="4000" dirty="0">
                <a:latin typeface="Franklin Gothic Medium" panose="020B0603020102020204" pitchFamily="34" charset="0"/>
              </a:rPr>
              <a:t>Medications for Alcohol Use Disorder </a:t>
            </a:r>
          </a:p>
        </p:txBody>
      </p:sp>
      <p:sp>
        <p:nvSpPr>
          <p:cNvPr id="3" name="TextBox 2">
            <a:extLst>
              <a:ext uri="{FF2B5EF4-FFF2-40B4-BE49-F238E27FC236}">
                <a16:creationId xmlns:a16="http://schemas.microsoft.com/office/drawing/2014/main" id="{29C266C7-EC1F-E514-B697-379E65A1ED5D}"/>
              </a:ext>
            </a:extLst>
          </p:cNvPr>
          <p:cNvSpPr txBox="1"/>
          <p:nvPr/>
        </p:nvSpPr>
        <p:spPr>
          <a:xfrm>
            <a:off x="100013" y="6488011"/>
            <a:ext cx="4800600" cy="369332"/>
          </a:xfrm>
          <a:prstGeom prst="rect">
            <a:avLst/>
          </a:prstGeom>
          <a:noFill/>
        </p:spPr>
        <p:txBody>
          <a:bodyPr wrap="square" rtlCol="0">
            <a:spAutoFit/>
          </a:bodyPr>
          <a:lstStyle/>
          <a:p>
            <a:r>
              <a:rPr lang="en-US" b="1" dirty="0"/>
              <a:t>Slide courtesy of Jessica </a:t>
            </a:r>
            <a:r>
              <a:rPr lang="en-US" b="1" dirty="0" err="1"/>
              <a:t>Calihan</a:t>
            </a:r>
            <a:r>
              <a:rPr lang="en-US" b="1" dirty="0"/>
              <a:t>, MD MS</a:t>
            </a:r>
          </a:p>
        </p:txBody>
      </p:sp>
      <p:graphicFrame>
        <p:nvGraphicFramePr>
          <p:cNvPr id="4" name="Table 4">
            <a:extLst>
              <a:ext uri="{FF2B5EF4-FFF2-40B4-BE49-F238E27FC236}">
                <a16:creationId xmlns:a16="http://schemas.microsoft.com/office/drawing/2014/main" id="{2568E08A-836D-7767-CFAB-34350DDF4A8A}"/>
              </a:ext>
            </a:extLst>
          </p:cNvPr>
          <p:cNvGraphicFramePr>
            <a:graphicFrameLocks noGrp="1"/>
          </p:cNvGraphicFramePr>
          <p:nvPr>
            <p:extLst>
              <p:ext uri="{D42A27DB-BD31-4B8C-83A1-F6EECF244321}">
                <p14:modId xmlns:p14="http://schemas.microsoft.com/office/powerpoint/2010/main" val="3423133774"/>
              </p:ext>
            </p:extLst>
          </p:nvPr>
        </p:nvGraphicFramePr>
        <p:xfrm>
          <a:off x="351294" y="1039464"/>
          <a:ext cx="11344761" cy="5274623"/>
        </p:xfrm>
        <a:graphic>
          <a:graphicData uri="http://schemas.openxmlformats.org/drawingml/2006/table">
            <a:tbl>
              <a:tblPr firstRow="1" bandRow="1">
                <a:tableStyleId>{93296810-A885-4BE3-A3E7-6D5BEEA58F35}</a:tableStyleId>
              </a:tblPr>
              <a:tblGrid>
                <a:gridCol w="2236227">
                  <a:extLst>
                    <a:ext uri="{9D8B030D-6E8A-4147-A177-3AD203B41FA5}">
                      <a16:colId xmlns:a16="http://schemas.microsoft.com/office/drawing/2014/main" val="3772598938"/>
                    </a:ext>
                  </a:extLst>
                </a:gridCol>
                <a:gridCol w="4554267">
                  <a:extLst>
                    <a:ext uri="{9D8B030D-6E8A-4147-A177-3AD203B41FA5}">
                      <a16:colId xmlns:a16="http://schemas.microsoft.com/office/drawing/2014/main" val="475054580"/>
                    </a:ext>
                  </a:extLst>
                </a:gridCol>
                <a:gridCol w="4554267">
                  <a:extLst>
                    <a:ext uri="{9D8B030D-6E8A-4147-A177-3AD203B41FA5}">
                      <a16:colId xmlns:a16="http://schemas.microsoft.com/office/drawing/2014/main" val="485213390"/>
                    </a:ext>
                  </a:extLst>
                </a:gridCol>
              </a:tblGrid>
              <a:tr h="611183">
                <a:tc>
                  <a:txBody>
                    <a:bodyPr/>
                    <a:lstStyle/>
                    <a:p>
                      <a:r>
                        <a:rPr lang="en-US" dirty="0">
                          <a:solidFill>
                            <a:schemeClr val="accent1">
                              <a:lumMod val="10000"/>
                            </a:schemeClr>
                          </a:solidFill>
                        </a:rPr>
                        <a:t>Medication</a:t>
                      </a:r>
                    </a:p>
                  </a:txBody>
                  <a:tcPr/>
                </a:tc>
                <a:tc>
                  <a:txBody>
                    <a:bodyPr/>
                    <a:lstStyle/>
                    <a:p>
                      <a:r>
                        <a:rPr lang="en-US" dirty="0">
                          <a:solidFill>
                            <a:schemeClr val="accent1">
                              <a:lumMod val="10000"/>
                            </a:schemeClr>
                          </a:solidFill>
                        </a:rPr>
                        <a:t>Dose</a:t>
                      </a:r>
                    </a:p>
                  </a:txBody>
                  <a:tcPr/>
                </a:tc>
                <a:tc>
                  <a:txBody>
                    <a:bodyPr/>
                    <a:lstStyle/>
                    <a:p>
                      <a:r>
                        <a:rPr lang="en-US" dirty="0">
                          <a:solidFill>
                            <a:schemeClr val="accent1">
                              <a:lumMod val="10000"/>
                            </a:schemeClr>
                          </a:solidFill>
                        </a:rPr>
                        <a:t>Use Notes</a:t>
                      </a:r>
                    </a:p>
                  </a:txBody>
                  <a:tcPr/>
                </a:tc>
                <a:extLst>
                  <a:ext uri="{0D108BD9-81ED-4DB2-BD59-A6C34878D82A}">
                    <a16:rowId xmlns:a16="http://schemas.microsoft.com/office/drawing/2014/main" val="2891786818"/>
                  </a:ext>
                </a:extLst>
              </a:tr>
              <a:tr h="1255993">
                <a:tc>
                  <a:txBody>
                    <a:bodyPr/>
                    <a:lstStyle/>
                    <a:p>
                      <a:r>
                        <a:rPr lang="en-US" sz="2400" b="1" dirty="0">
                          <a:solidFill>
                            <a:schemeClr val="accent1">
                              <a:lumMod val="10000"/>
                            </a:schemeClr>
                          </a:solidFill>
                        </a:rPr>
                        <a:t>Naltrexone</a:t>
                      </a:r>
                    </a:p>
                  </a:txBody>
                  <a:tcPr/>
                </a:tc>
                <a:tc>
                  <a:txBody>
                    <a:bodyPr/>
                    <a:lstStyle/>
                    <a:p>
                      <a:pPr marL="285750" indent="-285750">
                        <a:buFont typeface="Arial" panose="020B0604020202020204" pitchFamily="34" charset="0"/>
                        <a:buChar char="•"/>
                      </a:pPr>
                      <a:r>
                        <a:rPr lang="en-US" b="0" dirty="0">
                          <a:solidFill>
                            <a:schemeClr val="accent1">
                              <a:lumMod val="10000"/>
                            </a:schemeClr>
                          </a:solidFill>
                        </a:rPr>
                        <a:t>Pill – 50 mg daily</a:t>
                      </a:r>
                    </a:p>
                    <a:p>
                      <a:pPr marL="285750" indent="-285750">
                        <a:buFont typeface="Arial" panose="020B0604020202020204" pitchFamily="34" charset="0"/>
                        <a:buChar char="•"/>
                      </a:pPr>
                      <a:r>
                        <a:rPr lang="en-US" b="0" dirty="0">
                          <a:solidFill>
                            <a:schemeClr val="accent1">
                              <a:lumMod val="10000"/>
                            </a:schemeClr>
                          </a:solidFill>
                        </a:rPr>
                        <a:t>Injection – 380 mg IM monthly</a:t>
                      </a:r>
                    </a:p>
                  </a:txBody>
                  <a:tcPr/>
                </a:tc>
                <a:tc>
                  <a:txBody>
                    <a:bodyPr/>
                    <a:lstStyle/>
                    <a:p>
                      <a:pPr marL="285750" indent="-285750">
                        <a:buFont typeface="Arial" panose="020B0604020202020204" pitchFamily="34" charset="0"/>
                        <a:buChar char="•"/>
                      </a:pPr>
                      <a:r>
                        <a:rPr lang="en-US" b="0" dirty="0">
                          <a:solidFill>
                            <a:schemeClr val="accent1">
                              <a:lumMod val="10000"/>
                            </a:schemeClr>
                          </a:solidFill>
                        </a:rPr>
                        <a:t>Decreases reward effects of alcohol</a:t>
                      </a:r>
                    </a:p>
                    <a:p>
                      <a:pPr marL="285750" indent="-285750">
                        <a:buFont typeface="Arial" panose="020B0604020202020204" pitchFamily="34" charset="0"/>
                        <a:buChar char="•"/>
                      </a:pPr>
                      <a:r>
                        <a:rPr lang="en-US" b="0" dirty="0">
                          <a:solidFill>
                            <a:schemeClr val="accent1">
                              <a:lumMod val="10000"/>
                            </a:schemeClr>
                          </a:solidFill>
                        </a:rPr>
                        <a:t>Associated with decreased alcohol use, heavy drinking, &amp; cravings</a:t>
                      </a:r>
                    </a:p>
                    <a:p>
                      <a:pPr marL="285750" indent="-285750">
                        <a:buFont typeface="Arial" panose="020B0604020202020204" pitchFamily="34" charset="0"/>
                        <a:buChar char="•"/>
                      </a:pPr>
                      <a:r>
                        <a:rPr lang="en-US" b="0" dirty="0">
                          <a:solidFill>
                            <a:schemeClr val="accent1">
                              <a:lumMod val="10000"/>
                            </a:schemeClr>
                          </a:solidFill>
                        </a:rPr>
                        <a:t>Contraindications: If on opioid therapies, liver dysfunction</a:t>
                      </a:r>
                    </a:p>
                    <a:p>
                      <a:pPr marL="285750" indent="-285750">
                        <a:buFont typeface="Arial" panose="020B0604020202020204" pitchFamily="34" charset="0"/>
                        <a:buChar char="•"/>
                      </a:pPr>
                      <a:r>
                        <a:rPr lang="en-US" b="0" dirty="0">
                          <a:solidFill>
                            <a:schemeClr val="accent1">
                              <a:lumMod val="10000"/>
                            </a:schemeClr>
                          </a:solidFill>
                        </a:rPr>
                        <a:t>Safe in pregnancy</a:t>
                      </a:r>
                    </a:p>
                  </a:txBody>
                  <a:tcPr/>
                </a:tc>
                <a:extLst>
                  <a:ext uri="{0D108BD9-81ED-4DB2-BD59-A6C34878D82A}">
                    <a16:rowId xmlns:a16="http://schemas.microsoft.com/office/drawing/2014/main" val="1101326562"/>
                  </a:ext>
                </a:extLst>
              </a:tr>
              <a:tr h="900291">
                <a:tc>
                  <a:txBody>
                    <a:bodyPr/>
                    <a:lstStyle/>
                    <a:p>
                      <a:r>
                        <a:rPr lang="en-US" sz="2400" b="1" dirty="0">
                          <a:solidFill>
                            <a:schemeClr val="accent1">
                              <a:lumMod val="10000"/>
                            </a:schemeClr>
                          </a:solidFill>
                        </a:rPr>
                        <a:t>Acamprosate</a:t>
                      </a:r>
                    </a:p>
                  </a:txBody>
                  <a:tcPr/>
                </a:tc>
                <a:tc>
                  <a:txBody>
                    <a:bodyPr/>
                    <a:lstStyle/>
                    <a:p>
                      <a:pPr marL="285750" indent="-285750">
                        <a:buFont typeface="Arial" panose="020B0604020202020204" pitchFamily="34" charset="0"/>
                        <a:buChar char="•"/>
                      </a:pPr>
                      <a:r>
                        <a:rPr lang="en-US" dirty="0">
                          <a:solidFill>
                            <a:schemeClr val="accent1">
                              <a:lumMod val="10000"/>
                            </a:schemeClr>
                          </a:solidFill>
                        </a:rPr>
                        <a:t>Pill – 666 mg 3x daily</a:t>
                      </a:r>
                    </a:p>
                  </a:txBody>
                  <a:tcPr/>
                </a:tc>
                <a:tc>
                  <a:txBody>
                    <a:bodyPr/>
                    <a:lstStyle/>
                    <a:p>
                      <a:pPr marL="285750" indent="-285750">
                        <a:buFont typeface="Arial" panose="020B0604020202020204" pitchFamily="34" charset="0"/>
                        <a:buChar char="•"/>
                      </a:pPr>
                      <a:r>
                        <a:rPr lang="en-US" dirty="0">
                          <a:solidFill>
                            <a:schemeClr val="accent1">
                              <a:lumMod val="10000"/>
                            </a:schemeClr>
                          </a:solidFill>
                        </a:rPr>
                        <a:t>Effects glutamatergic neurotransmission</a:t>
                      </a:r>
                    </a:p>
                    <a:p>
                      <a:pPr marL="285750" indent="-285750">
                        <a:buFont typeface="Arial" panose="020B0604020202020204" pitchFamily="34" charset="0"/>
                        <a:buChar char="•"/>
                      </a:pPr>
                      <a:r>
                        <a:rPr lang="en-US" dirty="0">
                          <a:solidFill>
                            <a:schemeClr val="accent1">
                              <a:lumMod val="10000"/>
                            </a:schemeClr>
                          </a:solidFill>
                        </a:rPr>
                        <a:t>Associated with decreased risk relapse</a:t>
                      </a:r>
                    </a:p>
                    <a:p>
                      <a:pPr marL="285750" indent="-285750">
                        <a:buFont typeface="Arial" panose="020B0604020202020204" pitchFamily="34" charset="0"/>
                        <a:buChar char="•"/>
                      </a:pPr>
                      <a:r>
                        <a:rPr lang="en-US" b="0" dirty="0">
                          <a:solidFill>
                            <a:schemeClr val="accent1">
                              <a:lumMod val="10000"/>
                            </a:schemeClr>
                          </a:solidFill>
                        </a:rPr>
                        <a:t>Contraindications: renal dysfunction </a:t>
                      </a:r>
                    </a:p>
                    <a:p>
                      <a:pPr marL="285750" indent="-285750">
                        <a:buFont typeface="Arial" panose="020B0604020202020204" pitchFamily="34" charset="0"/>
                        <a:buChar char="•"/>
                      </a:pPr>
                      <a:r>
                        <a:rPr lang="en-US" b="0" dirty="0">
                          <a:solidFill>
                            <a:schemeClr val="accent1">
                              <a:lumMod val="10000"/>
                            </a:schemeClr>
                          </a:solidFill>
                        </a:rPr>
                        <a:t>Category C – possibly teratogenic</a:t>
                      </a:r>
                      <a:endParaRPr lang="en-US" dirty="0">
                        <a:solidFill>
                          <a:schemeClr val="accent1">
                            <a:lumMod val="10000"/>
                          </a:schemeClr>
                        </a:solidFill>
                      </a:endParaRPr>
                    </a:p>
                  </a:txBody>
                  <a:tcPr/>
                </a:tc>
                <a:extLst>
                  <a:ext uri="{0D108BD9-81ED-4DB2-BD59-A6C34878D82A}">
                    <a16:rowId xmlns:a16="http://schemas.microsoft.com/office/drawing/2014/main" val="4136041601"/>
                  </a:ext>
                </a:extLst>
              </a:tr>
              <a:tr h="1170378">
                <a:tc>
                  <a:txBody>
                    <a:bodyPr/>
                    <a:lstStyle/>
                    <a:p>
                      <a:r>
                        <a:rPr lang="en-US" sz="2400" b="1" dirty="0">
                          <a:solidFill>
                            <a:schemeClr val="accent1">
                              <a:lumMod val="10000"/>
                            </a:schemeClr>
                          </a:solidFill>
                        </a:rPr>
                        <a:t>Disulfiram</a:t>
                      </a:r>
                    </a:p>
                  </a:txBody>
                  <a:tcPr/>
                </a:tc>
                <a:tc>
                  <a:txBody>
                    <a:bodyPr/>
                    <a:lstStyle/>
                    <a:p>
                      <a:pPr marL="285750" indent="-285750">
                        <a:buFont typeface="Arial" panose="020B0604020202020204" pitchFamily="34" charset="0"/>
                        <a:buChar char="•"/>
                      </a:pPr>
                      <a:r>
                        <a:rPr lang="en-US" dirty="0">
                          <a:solidFill>
                            <a:schemeClr val="accent1">
                              <a:lumMod val="10000"/>
                            </a:schemeClr>
                          </a:solidFill>
                        </a:rPr>
                        <a:t>Pill – 250 mg daily </a:t>
                      </a:r>
                    </a:p>
                  </a:txBody>
                  <a:tcPr/>
                </a:tc>
                <a:tc>
                  <a:txBody>
                    <a:bodyPr/>
                    <a:lstStyle/>
                    <a:p>
                      <a:pPr marL="285750" indent="-285750">
                        <a:buFont typeface="Arial" panose="020B0604020202020204" pitchFamily="34" charset="0"/>
                        <a:buChar char="•"/>
                      </a:pPr>
                      <a:r>
                        <a:rPr lang="en-US" dirty="0">
                          <a:solidFill>
                            <a:schemeClr val="accent1">
                              <a:lumMod val="10000"/>
                            </a:schemeClr>
                          </a:solidFill>
                        </a:rPr>
                        <a:t>Causes disulfiram-ethanol reaction by blocking alcohol metabolism </a:t>
                      </a:r>
                    </a:p>
                    <a:p>
                      <a:pPr marL="285750" indent="-285750">
                        <a:buFont typeface="Arial" panose="020B0604020202020204" pitchFamily="34" charset="0"/>
                        <a:buChar char="•"/>
                      </a:pPr>
                      <a:r>
                        <a:rPr lang="en-US" dirty="0">
                          <a:solidFill>
                            <a:schemeClr val="accent1">
                              <a:lumMod val="10000"/>
                            </a:schemeClr>
                          </a:solidFill>
                        </a:rPr>
                        <a:t>Sustain abstinence </a:t>
                      </a:r>
                    </a:p>
                    <a:p>
                      <a:pPr marL="285750" indent="-285750">
                        <a:buFont typeface="Arial" panose="020B0604020202020204" pitchFamily="34" charset="0"/>
                        <a:buChar char="•"/>
                      </a:pPr>
                      <a:r>
                        <a:rPr lang="en-US" dirty="0">
                          <a:solidFill>
                            <a:schemeClr val="accent1">
                              <a:lumMod val="10000"/>
                            </a:schemeClr>
                          </a:solidFill>
                        </a:rPr>
                        <a:t>Closely monitored settings</a:t>
                      </a:r>
                    </a:p>
                    <a:p>
                      <a:pPr marL="285750" indent="-285750">
                        <a:buFont typeface="Arial" panose="020B0604020202020204" pitchFamily="34" charset="0"/>
                        <a:buChar char="•"/>
                      </a:pPr>
                      <a:r>
                        <a:rPr lang="en-US" dirty="0">
                          <a:solidFill>
                            <a:schemeClr val="accent1">
                              <a:lumMod val="10000"/>
                            </a:schemeClr>
                          </a:solidFill>
                        </a:rPr>
                        <a:t>Category C – reaction potentially risky for woman &amp; fetus</a:t>
                      </a:r>
                    </a:p>
                  </a:txBody>
                  <a:tcPr/>
                </a:tc>
                <a:extLst>
                  <a:ext uri="{0D108BD9-81ED-4DB2-BD59-A6C34878D82A}">
                    <a16:rowId xmlns:a16="http://schemas.microsoft.com/office/drawing/2014/main" val="703081474"/>
                  </a:ext>
                </a:extLst>
              </a:tr>
            </a:tbl>
          </a:graphicData>
        </a:graphic>
      </p:graphicFrame>
      <p:sp>
        <p:nvSpPr>
          <p:cNvPr id="7" name="TextBox 6">
            <a:extLst>
              <a:ext uri="{FF2B5EF4-FFF2-40B4-BE49-F238E27FC236}">
                <a16:creationId xmlns:a16="http://schemas.microsoft.com/office/drawing/2014/main" id="{6F629424-A004-77D3-E754-7A5D719C745F}"/>
              </a:ext>
            </a:extLst>
          </p:cNvPr>
          <p:cNvSpPr txBox="1"/>
          <p:nvPr/>
        </p:nvSpPr>
        <p:spPr>
          <a:xfrm>
            <a:off x="10008394" y="6488011"/>
            <a:ext cx="6100762" cy="230832"/>
          </a:xfrm>
          <a:prstGeom prst="rect">
            <a:avLst/>
          </a:prstGeom>
          <a:noFill/>
        </p:spPr>
        <p:txBody>
          <a:bodyPr wrap="square">
            <a:spAutoFit/>
          </a:bodyPr>
          <a:lstStyle/>
          <a:p>
            <a:r>
              <a:rPr lang="en-US" sz="900" dirty="0" err="1"/>
              <a:t>Kranzler</a:t>
            </a:r>
            <a:r>
              <a:rPr lang="en-US" sz="900" dirty="0"/>
              <a:t> &amp; </a:t>
            </a:r>
            <a:r>
              <a:rPr lang="en-US" sz="900" dirty="0" err="1"/>
              <a:t>Soyka</a:t>
            </a:r>
            <a:r>
              <a:rPr lang="en-US" sz="900" dirty="0"/>
              <a:t>. (2018). </a:t>
            </a:r>
            <a:r>
              <a:rPr lang="en-US" sz="900" i="1" dirty="0"/>
              <a:t>JAMA. </a:t>
            </a:r>
          </a:p>
        </p:txBody>
      </p:sp>
    </p:spTree>
    <p:extLst>
      <p:ext uri="{BB962C8B-B14F-4D97-AF65-F5344CB8AC3E}">
        <p14:creationId xmlns:p14="http://schemas.microsoft.com/office/powerpoint/2010/main" val="3772719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FBC6C-EBF8-4E43-3E8C-E1273DE3B0C0}"/>
              </a:ext>
            </a:extLst>
          </p:cNvPr>
          <p:cNvSpPr>
            <a:spLocks noGrp="1"/>
          </p:cNvSpPr>
          <p:nvPr>
            <p:ph type="title"/>
          </p:nvPr>
        </p:nvSpPr>
        <p:spPr/>
        <p:txBody>
          <a:bodyPr/>
          <a:lstStyle/>
          <a:p>
            <a:r>
              <a:rPr lang="en-US" dirty="0"/>
              <a:t>Access to AUD treatment </a:t>
            </a:r>
          </a:p>
        </p:txBody>
      </p:sp>
      <p:sp>
        <p:nvSpPr>
          <p:cNvPr id="3" name="Content Placeholder 2">
            <a:extLst>
              <a:ext uri="{FF2B5EF4-FFF2-40B4-BE49-F238E27FC236}">
                <a16:creationId xmlns:a16="http://schemas.microsoft.com/office/drawing/2014/main" id="{6B8E4CDE-6652-C736-654B-1E69FDE5A58B}"/>
              </a:ext>
            </a:extLst>
          </p:cNvPr>
          <p:cNvSpPr>
            <a:spLocks noGrp="1"/>
          </p:cNvSpPr>
          <p:nvPr>
            <p:ph idx="1"/>
          </p:nvPr>
        </p:nvSpPr>
        <p:spPr/>
        <p:txBody>
          <a:bodyPr/>
          <a:lstStyle/>
          <a:p>
            <a:endParaRPr lang="en-US" sz="1800" dirty="0">
              <a:effectLst/>
              <a:latin typeface="Arial" panose="020B0604020202020204" pitchFamily="34" charset="0"/>
              <a:ea typeface="Calibri" panose="020F0502020204030204" pitchFamily="34" charset="0"/>
            </a:endParaRPr>
          </a:p>
          <a:p>
            <a:r>
              <a:rPr lang="en-US" sz="2000" dirty="0">
                <a:effectLst/>
                <a:latin typeface="Arial" panose="020B0604020202020204" pitchFamily="34" charset="0"/>
                <a:ea typeface="Calibri" panose="020F0502020204030204" pitchFamily="34" charset="0"/>
              </a:rPr>
              <a:t>14,194 youth with AUD with public insurance </a:t>
            </a:r>
            <a:r>
              <a:rPr lang="en-US" sz="2000" dirty="0">
                <a:effectLst/>
              </a:rPr>
              <a:t> </a:t>
            </a:r>
            <a:endParaRPr lang="en-US" sz="2000" dirty="0">
              <a:effectLst/>
              <a:ea typeface="Calibri" panose="020F0502020204030204" pitchFamily="34" charset="0"/>
            </a:endParaRPr>
          </a:p>
          <a:p>
            <a:endParaRPr lang="en-US" sz="2000" dirty="0">
              <a:effectLst/>
              <a:ea typeface="Calibri" panose="020F0502020204030204" pitchFamily="34" charset="0"/>
            </a:endParaRPr>
          </a:p>
          <a:p>
            <a:r>
              <a:rPr lang="en-US" sz="2000" dirty="0">
                <a:effectLst/>
                <a:ea typeface="Calibri" panose="020F0502020204030204" pitchFamily="34" charset="0"/>
              </a:rPr>
              <a:t>7 in 10 youth received AUD treatment, but only 2 in 100 received medications </a:t>
            </a:r>
          </a:p>
          <a:p>
            <a:endParaRPr lang="en-US" sz="2000" dirty="0"/>
          </a:p>
          <a:p>
            <a:r>
              <a:rPr lang="en-US" sz="2000" dirty="0"/>
              <a:t>Younger age was associated with less treatment receipt and median time in treatment was longer with medication compared to behavioral treatment alone</a:t>
            </a:r>
          </a:p>
        </p:txBody>
      </p:sp>
      <p:sp>
        <p:nvSpPr>
          <p:cNvPr id="4" name="TextBox 3">
            <a:extLst>
              <a:ext uri="{FF2B5EF4-FFF2-40B4-BE49-F238E27FC236}">
                <a16:creationId xmlns:a16="http://schemas.microsoft.com/office/drawing/2014/main" id="{C22A11DA-B16B-0C56-6ED5-9F445D694D64}"/>
              </a:ext>
            </a:extLst>
          </p:cNvPr>
          <p:cNvSpPr txBox="1"/>
          <p:nvPr/>
        </p:nvSpPr>
        <p:spPr>
          <a:xfrm>
            <a:off x="8215952" y="6176963"/>
            <a:ext cx="4208060" cy="369332"/>
          </a:xfrm>
          <a:prstGeom prst="rect">
            <a:avLst/>
          </a:prstGeom>
          <a:noFill/>
        </p:spPr>
        <p:txBody>
          <a:bodyPr wrap="square" rtlCol="0">
            <a:spAutoFit/>
          </a:bodyPr>
          <a:lstStyle/>
          <a:p>
            <a:r>
              <a:rPr lang="en-US" dirty="0" err="1"/>
              <a:t>Earlywine</a:t>
            </a:r>
            <a:r>
              <a:rPr lang="en-US" dirty="0"/>
              <a:t> J et al, J </a:t>
            </a:r>
            <a:r>
              <a:rPr lang="en-US" dirty="0" err="1"/>
              <a:t>Adol</a:t>
            </a:r>
            <a:r>
              <a:rPr lang="en-US" dirty="0"/>
              <a:t> Health, in press </a:t>
            </a:r>
          </a:p>
        </p:txBody>
      </p:sp>
    </p:spTree>
    <p:extLst>
      <p:ext uri="{BB962C8B-B14F-4D97-AF65-F5344CB8AC3E}">
        <p14:creationId xmlns:p14="http://schemas.microsoft.com/office/powerpoint/2010/main" val="16502538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E9880-5BE8-08A5-C42A-3714F82F70C0}"/>
              </a:ext>
            </a:extLst>
          </p:cNvPr>
          <p:cNvSpPr>
            <a:spLocks noGrp="1"/>
          </p:cNvSpPr>
          <p:nvPr>
            <p:ph type="title"/>
          </p:nvPr>
        </p:nvSpPr>
        <p:spPr>
          <a:xfrm>
            <a:off x="351294" y="92990"/>
            <a:ext cx="10987008" cy="1380722"/>
          </a:xfrm>
        </p:spPr>
        <p:txBody>
          <a:bodyPr>
            <a:normAutofit/>
          </a:bodyPr>
          <a:lstStyle/>
          <a:p>
            <a:r>
              <a:rPr lang="en-US" sz="4000" dirty="0">
                <a:latin typeface="Franklin Gothic Medium" panose="020B0603020102020204" pitchFamily="34" charset="0"/>
              </a:rPr>
              <a:t>Medications for Cannabis Use Disorder </a:t>
            </a:r>
          </a:p>
        </p:txBody>
      </p:sp>
      <p:sp>
        <p:nvSpPr>
          <p:cNvPr id="3" name="TextBox 2">
            <a:extLst>
              <a:ext uri="{FF2B5EF4-FFF2-40B4-BE49-F238E27FC236}">
                <a16:creationId xmlns:a16="http://schemas.microsoft.com/office/drawing/2014/main" id="{29C266C7-EC1F-E514-B697-379E65A1ED5D}"/>
              </a:ext>
            </a:extLst>
          </p:cNvPr>
          <p:cNvSpPr txBox="1"/>
          <p:nvPr/>
        </p:nvSpPr>
        <p:spPr>
          <a:xfrm>
            <a:off x="100013" y="6488011"/>
            <a:ext cx="4800600" cy="369332"/>
          </a:xfrm>
          <a:prstGeom prst="rect">
            <a:avLst/>
          </a:prstGeom>
          <a:noFill/>
        </p:spPr>
        <p:txBody>
          <a:bodyPr wrap="square" rtlCol="0">
            <a:spAutoFit/>
          </a:bodyPr>
          <a:lstStyle/>
          <a:p>
            <a:r>
              <a:rPr lang="en-US" b="1" dirty="0"/>
              <a:t>Slide courtesy of Jessica </a:t>
            </a:r>
            <a:r>
              <a:rPr lang="en-US" b="1" dirty="0" err="1"/>
              <a:t>Calihan</a:t>
            </a:r>
            <a:r>
              <a:rPr lang="en-US" b="1" dirty="0"/>
              <a:t>, MD MS</a:t>
            </a:r>
          </a:p>
        </p:txBody>
      </p:sp>
      <p:graphicFrame>
        <p:nvGraphicFramePr>
          <p:cNvPr id="4" name="Table 4">
            <a:extLst>
              <a:ext uri="{FF2B5EF4-FFF2-40B4-BE49-F238E27FC236}">
                <a16:creationId xmlns:a16="http://schemas.microsoft.com/office/drawing/2014/main" id="{8779A3DB-9016-D5E3-0228-970C9B85AC14}"/>
              </a:ext>
            </a:extLst>
          </p:cNvPr>
          <p:cNvGraphicFramePr>
            <a:graphicFrameLocks noGrp="1"/>
          </p:cNvGraphicFramePr>
          <p:nvPr>
            <p:extLst>
              <p:ext uri="{D42A27DB-BD31-4B8C-83A1-F6EECF244321}">
                <p14:modId xmlns:p14="http://schemas.microsoft.com/office/powerpoint/2010/main" val="617711378"/>
              </p:ext>
            </p:extLst>
          </p:nvPr>
        </p:nvGraphicFramePr>
        <p:xfrm>
          <a:off x="351294" y="1318730"/>
          <a:ext cx="11489411" cy="4467708"/>
        </p:xfrm>
        <a:graphic>
          <a:graphicData uri="http://schemas.openxmlformats.org/drawingml/2006/table">
            <a:tbl>
              <a:tblPr firstRow="1" bandRow="1">
                <a:tableStyleId>{93296810-A885-4BE3-A3E7-6D5BEEA58F35}</a:tableStyleId>
              </a:tblPr>
              <a:tblGrid>
                <a:gridCol w="2264740">
                  <a:extLst>
                    <a:ext uri="{9D8B030D-6E8A-4147-A177-3AD203B41FA5}">
                      <a16:colId xmlns:a16="http://schemas.microsoft.com/office/drawing/2014/main" val="3772598938"/>
                    </a:ext>
                  </a:extLst>
                </a:gridCol>
                <a:gridCol w="4091617">
                  <a:extLst>
                    <a:ext uri="{9D8B030D-6E8A-4147-A177-3AD203B41FA5}">
                      <a16:colId xmlns:a16="http://schemas.microsoft.com/office/drawing/2014/main" val="475054580"/>
                    </a:ext>
                  </a:extLst>
                </a:gridCol>
                <a:gridCol w="5133054">
                  <a:extLst>
                    <a:ext uri="{9D8B030D-6E8A-4147-A177-3AD203B41FA5}">
                      <a16:colId xmlns:a16="http://schemas.microsoft.com/office/drawing/2014/main" val="3565300331"/>
                    </a:ext>
                  </a:extLst>
                </a:gridCol>
              </a:tblGrid>
              <a:tr h="432255">
                <a:tc>
                  <a:txBody>
                    <a:bodyPr/>
                    <a:lstStyle/>
                    <a:p>
                      <a:r>
                        <a:rPr lang="en-US" dirty="0">
                          <a:solidFill>
                            <a:schemeClr val="accent1">
                              <a:lumMod val="10000"/>
                            </a:schemeClr>
                          </a:solidFill>
                        </a:rPr>
                        <a:t>Medication</a:t>
                      </a:r>
                    </a:p>
                  </a:txBody>
                  <a:tcPr/>
                </a:tc>
                <a:tc>
                  <a:txBody>
                    <a:bodyPr/>
                    <a:lstStyle/>
                    <a:p>
                      <a:r>
                        <a:rPr lang="en-US" dirty="0">
                          <a:solidFill>
                            <a:schemeClr val="accent1">
                              <a:lumMod val="10000"/>
                            </a:schemeClr>
                          </a:solidFill>
                        </a:rPr>
                        <a:t>Medication &amp; Dose</a:t>
                      </a:r>
                    </a:p>
                  </a:txBody>
                  <a:tcPr/>
                </a:tc>
                <a:tc>
                  <a:txBody>
                    <a:bodyPr/>
                    <a:lstStyle/>
                    <a:p>
                      <a:r>
                        <a:rPr lang="en-US" dirty="0">
                          <a:solidFill>
                            <a:schemeClr val="accent1">
                              <a:lumMod val="10000"/>
                            </a:schemeClr>
                          </a:solidFill>
                        </a:rPr>
                        <a:t>Use Notes</a:t>
                      </a:r>
                    </a:p>
                  </a:txBody>
                  <a:tcPr/>
                </a:tc>
                <a:extLst>
                  <a:ext uri="{0D108BD9-81ED-4DB2-BD59-A6C34878D82A}">
                    <a16:rowId xmlns:a16="http://schemas.microsoft.com/office/drawing/2014/main" val="2891786818"/>
                  </a:ext>
                </a:extLst>
              </a:tr>
              <a:tr h="15954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accent1">
                              <a:lumMod val="10000"/>
                            </a:schemeClr>
                          </a:solidFill>
                        </a:rPr>
                        <a:t>N-acetylcysteine “NAC”*</a:t>
                      </a:r>
                    </a:p>
                    <a:p>
                      <a:endParaRPr lang="en-US" sz="2400" b="1" dirty="0">
                        <a:solidFill>
                          <a:schemeClr val="accent1">
                            <a:lumMod val="10000"/>
                          </a:schemeClr>
                        </a:solidFill>
                      </a:endParaRPr>
                    </a:p>
                  </a:txBody>
                  <a:tcPr/>
                </a:tc>
                <a:tc>
                  <a:txBody>
                    <a:bodyPr/>
                    <a:lstStyle/>
                    <a:p>
                      <a:pPr marL="285750" indent="-285750">
                        <a:buFont typeface="Arial" panose="020B0604020202020204" pitchFamily="34" charset="0"/>
                        <a:buChar char="•"/>
                      </a:pPr>
                      <a:r>
                        <a:rPr lang="en-US" b="0" dirty="0">
                          <a:solidFill>
                            <a:schemeClr val="accent1">
                              <a:lumMod val="10000"/>
                            </a:schemeClr>
                          </a:solidFill>
                        </a:rPr>
                        <a:t>600mg QD x3d &gt; 600mg BID x3d &gt; 1200mg BID</a:t>
                      </a:r>
                    </a:p>
                  </a:txBody>
                  <a:tcPr/>
                </a:tc>
                <a:tc>
                  <a:txBody>
                    <a:bodyPr/>
                    <a:lstStyle/>
                    <a:p>
                      <a:pPr marL="285750" indent="-285750">
                        <a:buFont typeface="Arial" panose="020B0604020202020204" pitchFamily="34" charset="0"/>
                        <a:buChar char="•"/>
                      </a:pPr>
                      <a:r>
                        <a:rPr lang="en-US" b="0" dirty="0">
                          <a:solidFill>
                            <a:schemeClr val="accent1">
                              <a:lumMod val="10000"/>
                            </a:schemeClr>
                          </a:solidFill>
                        </a:rPr>
                        <a:t>Available as an OTC supplement </a:t>
                      </a:r>
                    </a:p>
                    <a:p>
                      <a:pPr marL="285750" indent="-285750">
                        <a:buFont typeface="Arial" panose="020B0604020202020204" pitchFamily="34" charset="0"/>
                        <a:buChar char="•"/>
                      </a:pPr>
                      <a:r>
                        <a:rPr lang="en-US" b="0" dirty="0">
                          <a:solidFill>
                            <a:schemeClr val="accent1">
                              <a:lumMod val="10000"/>
                            </a:schemeClr>
                          </a:solidFill>
                        </a:rPr>
                        <a:t>Decreased use in adolescents, no evidence of efficacy in adults</a:t>
                      </a:r>
                    </a:p>
                    <a:p>
                      <a:pPr marL="285750" indent="-285750">
                        <a:buFont typeface="Arial" panose="020B0604020202020204" pitchFamily="34" charset="0"/>
                        <a:buChar char="•"/>
                      </a:pPr>
                      <a:r>
                        <a:rPr lang="en-US" b="0" dirty="0">
                          <a:solidFill>
                            <a:schemeClr val="accent1">
                              <a:lumMod val="10000"/>
                            </a:schemeClr>
                          </a:solidFill>
                        </a:rPr>
                        <a:t>Not FDA approved for CUD</a:t>
                      </a:r>
                    </a:p>
                  </a:txBody>
                  <a:tcPr/>
                </a:tc>
                <a:extLst>
                  <a:ext uri="{0D108BD9-81ED-4DB2-BD59-A6C34878D82A}">
                    <a16:rowId xmlns:a16="http://schemas.microsoft.com/office/drawing/2014/main" val="1101326562"/>
                  </a:ext>
                </a:extLst>
              </a:tr>
              <a:tr h="938477">
                <a:tc>
                  <a:txBody>
                    <a:bodyPr/>
                    <a:lstStyle/>
                    <a:p>
                      <a:pPr marL="0" indent="0">
                        <a:buFontTx/>
                        <a:buNone/>
                      </a:pPr>
                      <a:r>
                        <a:rPr lang="en-US" sz="2400" b="1" dirty="0">
                          <a:solidFill>
                            <a:schemeClr val="accent1">
                              <a:lumMod val="10000"/>
                            </a:schemeClr>
                          </a:solidFill>
                        </a:rPr>
                        <a:t>Gabapentin* </a:t>
                      </a:r>
                    </a:p>
                  </a:txBody>
                  <a:tcPr/>
                </a:tc>
                <a:tc>
                  <a:txBody>
                    <a:bodyPr/>
                    <a:lstStyle/>
                    <a:p>
                      <a:pPr marL="285750" indent="-285750">
                        <a:buFont typeface="Arial" panose="020B0604020202020204" pitchFamily="34" charset="0"/>
                        <a:buChar char="•"/>
                      </a:pPr>
                      <a:r>
                        <a:rPr lang="en-US" dirty="0">
                          <a:solidFill>
                            <a:schemeClr val="accent1">
                              <a:lumMod val="10000"/>
                            </a:schemeClr>
                          </a:solidFill>
                        </a:rPr>
                        <a:t>1200mg/day</a:t>
                      </a:r>
                    </a:p>
                  </a:txBody>
                  <a:tcPr/>
                </a:tc>
                <a:tc>
                  <a:txBody>
                    <a:bodyPr/>
                    <a:lstStyle/>
                    <a:p>
                      <a:pPr marL="285750" indent="-285750">
                        <a:buFont typeface="Arial" panose="020B0604020202020204" pitchFamily="34" charset="0"/>
                        <a:buChar char="•"/>
                      </a:pPr>
                      <a:r>
                        <a:rPr lang="en-US" dirty="0">
                          <a:solidFill>
                            <a:schemeClr val="accent1">
                              <a:lumMod val="10000"/>
                            </a:schemeClr>
                          </a:solidFill>
                        </a:rPr>
                        <a:t>Decreased use, cravings, withdrawal symptoms in adults</a:t>
                      </a:r>
                    </a:p>
                    <a:p>
                      <a:pPr marL="285750" indent="-285750">
                        <a:buFont typeface="Arial" panose="020B0604020202020204" pitchFamily="34" charset="0"/>
                        <a:buChar char="•"/>
                      </a:pPr>
                      <a:r>
                        <a:rPr lang="en-US" dirty="0">
                          <a:solidFill>
                            <a:schemeClr val="accent1">
                              <a:lumMod val="10000"/>
                            </a:schemeClr>
                          </a:solidFill>
                        </a:rPr>
                        <a:t>No evidence for adolescents</a:t>
                      </a:r>
                    </a:p>
                  </a:txBody>
                  <a:tcPr/>
                </a:tc>
                <a:extLst>
                  <a:ext uri="{0D108BD9-81ED-4DB2-BD59-A6C34878D82A}">
                    <a16:rowId xmlns:a16="http://schemas.microsoft.com/office/drawing/2014/main" val="4136041601"/>
                  </a:ext>
                </a:extLst>
              </a:tr>
              <a:tr h="1501564">
                <a:tc>
                  <a:txBody>
                    <a:bodyPr/>
                    <a:lstStyle/>
                    <a:p>
                      <a:r>
                        <a:rPr lang="en-US" sz="2400" b="1" dirty="0">
                          <a:solidFill>
                            <a:schemeClr val="accent1">
                              <a:lumMod val="10000"/>
                            </a:schemeClr>
                          </a:solidFill>
                        </a:rPr>
                        <a:t>Topiramate*</a:t>
                      </a:r>
                    </a:p>
                  </a:txBody>
                  <a:tcPr/>
                </a:tc>
                <a:tc>
                  <a:txBody>
                    <a:bodyPr/>
                    <a:lstStyle/>
                    <a:p>
                      <a:pPr marL="285750" indent="-285750">
                        <a:buFont typeface="Arial" panose="020B0604020202020204" pitchFamily="34" charset="0"/>
                        <a:buChar char="•"/>
                      </a:pPr>
                      <a:r>
                        <a:rPr lang="en-US" dirty="0">
                          <a:solidFill>
                            <a:schemeClr val="accent1">
                              <a:lumMod val="10000"/>
                            </a:schemeClr>
                          </a:solidFill>
                        </a:rPr>
                        <a:t>25mg/day increased by 25mg weekly to 200mg/day</a:t>
                      </a:r>
                    </a:p>
                  </a:txBody>
                  <a:tcPr/>
                </a:tc>
                <a:tc>
                  <a:txBody>
                    <a:bodyPr/>
                    <a:lstStyle/>
                    <a:p>
                      <a:pPr marL="285750" indent="-285750">
                        <a:buFont typeface="Arial" panose="020B0604020202020204" pitchFamily="34" charset="0"/>
                        <a:buChar char="•"/>
                      </a:pPr>
                      <a:r>
                        <a:rPr lang="en-US" dirty="0">
                          <a:solidFill>
                            <a:schemeClr val="accent1">
                              <a:lumMod val="10000"/>
                            </a:schemeClr>
                          </a:solidFill>
                        </a:rPr>
                        <a:t>Reduced cannabis use in adolescents</a:t>
                      </a:r>
                    </a:p>
                    <a:p>
                      <a:pPr marL="285750" indent="-285750">
                        <a:buFont typeface="Arial" panose="020B0604020202020204" pitchFamily="34" charset="0"/>
                        <a:buChar char="•"/>
                      </a:pPr>
                      <a:r>
                        <a:rPr lang="en-US" dirty="0">
                          <a:solidFill>
                            <a:schemeClr val="accent1">
                              <a:lumMod val="10000"/>
                            </a:schemeClr>
                          </a:solidFill>
                        </a:rPr>
                        <a:t>High rate of adverse effects </a:t>
                      </a:r>
                      <a:r>
                        <a:rPr lang="en-US" dirty="0">
                          <a:solidFill>
                            <a:schemeClr val="accent1">
                              <a:lumMod val="10000"/>
                            </a:schemeClr>
                          </a:solidFill>
                          <a:sym typeface="Wingdings" pitchFamily="2" charset="2"/>
                        </a:rPr>
                        <a:t> treatment discontinuation</a:t>
                      </a:r>
                    </a:p>
                    <a:p>
                      <a:pPr marL="285750" indent="-285750">
                        <a:buFont typeface="Arial" panose="020B0604020202020204" pitchFamily="34" charset="0"/>
                        <a:buChar char="•"/>
                      </a:pPr>
                      <a:r>
                        <a:rPr lang="en-US" dirty="0">
                          <a:solidFill>
                            <a:schemeClr val="accent1">
                              <a:lumMod val="10000"/>
                            </a:schemeClr>
                          </a:solidFill>
                          <a:sym typeface="Wingdings" pitchFamily="2" charset="2"/>
                        </a:rPr>
                        <a:t>Side effects: neurocognitive slowing, memory difficulties, weight loss, &amp; poor appetite</a:t>
                      </a:r>
                    </a:p>
                  </a:txBody>
                  <a:tcPr/>
                </a:tc>
                <a:extLst>
                  <a:ext uri="{0D108BD9-81ED-4DB2-BD59-A6C34878D82A}">
                    <a16:rowId xmlns:a16="http://schemas.microsoft.com/office/drawing/2014/main" val="703081474"/>
                  </a:ext>
                </a:extLst>
              </a:tr>
            </a:tbl>
          </a:graphicData>
        </a:graphic>
      </p:graphicFrame>
      <p:sp>
        <p:nvSpPr>
          <p:cNvPr id="7" name="TextBox 6">
            <a:extLst>
              <a:ext uri="{FF2B5EF4-FFF2-40B4-BE49-F238E27FC236}">
                <a16:creationId xmlns:a16="http://schemas.microsoft.com/office/drawing/2014/main" id="{0240D5F8-5B13-2E3E-AF53-D947082A31A0}"/>
              </a:ext>
            </a:extLst>
          </p:cNvPr>
          <p:cNvSpPr txBox="1"/>
          <p:nvPr/>
        </p:nvSpPr>
        <p:spPr>
          <a:xfrm>
            <a:off x="4698207" y="6118679"/>
            <a:ext cx="4800600" cy="646331"/>
          </a:xfrm>
          <a:prstGeom prst="rect">
            <a:avLst/>
          </a:prstGeom>
          <a:noFill/>
        </p:spPr>
        <p:txBody>
          <a:bodyPr wrap="square">
            <a:spAutoFit/>
          </a:bodyPr>
          <a:lstStyle/>
          <a:p>
            <a:r>
              <a:rPr lang="en-US" b="1" dirty="0"/>
              <a:t>Medications with * indicate off-label use but present evidence to be clinically effective</a:t>
            </a:r>
          </a:p>
        </p:txBody>
      </p:sp>
      <p:sp>
        <p:nvSpPr>
          <p:cNvPr id="9" name="TextBox 8">
            <a:extLst>
              <a:ext uri="{FF2B5EF4-FFF2-40B4-BE49-F238E27FC236}">
                <a16:creationId xmlns:a16="http://schemas.microsoft.com/office/drawing/2014/main" id="{2583B550-CD90-5207-1277-5EE556BC27A3}"/>
              </a:ext>
            </a:extLst>
          </p:cNvPr>
          <p:cNvSpPr txBox="1"/>
          <p:nvPr/>
        </p:nvSpPr>
        <p:spPr>
          <a:xfrm>
            <a:off x="9565481" y="5950719"/>
            <a:ext cx="6100762" cy="784830"/>
          </a:xfrm>
          <a:prstGeom prst="rect">
            <a:avLst/>
          </a:prstGeom>
          <a:noFill/>
        </p:spPr>
        <p:txBody>
          <a:bodyPr wrap="square">
            <a:spAutoFit/>
          </a:bodyPr>
          <a:lstStyle/>
          <a:p>
            <a:r>
              <a:rPr lang="en-US" sz="900" dirty="0"/>
              <a:t>Gray et al. (2012). </a:t>
            </a:r>
            <a:r>
              <a:rPr lang="en-US" sz="900" i="1" dirty="0"/>
              <a:t>American Journal of Psychiatry.</a:t>
            </a:r>
          </a:p>
          <a:p>
            <a:r>
              <a:rPr lang="en-US" sz="900" dirty="0"/>
              <a:t>Gray et al. (2017). </a:t>
            </a:r>
            <a:r>
              <a:rPr lang="en-US" sz="900" i="1" dirty="0"/>
              <a:t>Drug Alcohol Depend.</a:t>
            </a:r>
            <a:r>
              <a:rPr lang="en-US" sz="900" dirty="0"/>
              <a:t> </a:t>
            </a:r>
          </a:p>
          <a:p>
            <a:r>
              <a:rPr lang="en-US" sz="900" dirty="0"/>
              <a:t>Mason et al. (2012). </a:t>
            </a:r>
            <a:r>
              <a:rPr lang="en-US" sz="900" i="1" dirty="0"/>
              <a:t>Neuropsychopharmacology. </a:t>
            </a:r>
          </a:p>
          <a:p>
            <a:r>
              <a:rPr lang="en-US" sz="900" dirty="0"/>
              <a:t>Miranda et al. (2017). </a:t>
            </a:r>
            <a:r>
              <a:rPr lang="en-US" sz="900" i="1" dirty="0" err="1"/>
              <a:t>AddictionBiology</a:t>
            </a:r>
            <a:r>
              <a:rPr lang="en-US" sz="900" i="1" dirty="0"/>
              <a:t>.</a:t>
            </a:r>
            <a:r>
              <a:rPr lang="en-US" sz="900" dirty="0"/>
              <a:t> </a:t>
            </a:r>
          </a:p>
          <a:p>
            <a:r>
              <a:rPr lang="en-US" sz="900" dirty="0" err="1"/>
              <a:t>Bahji</a:t>
            </a:r>
            <a:r>
              <a:rPr lang="en-US" sz="900" dirty="0"/>
              <a:t> et al. (2021). </a:t>
            </a:r>
            <a:r>
              <a:rPr lang="en-US" sz="900" i="1" dirty="0"/>
              <a:t>Intern J of Drug Policy.</a:t>
            </a:r>
          </a:p>
        </p:txBody>
      </p:sp>
    </p:spTree>
    <p:extLst>
      <p:ext uri="{BB962C8B-B14F-4D97-AF65-F5344CB8AC3E}">
        <p14:creationId xmlns:p14="http://schemas.microsoft.com/office/powerpoint/2010/main" val="1641194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E9880-5BE8-08A5-C42A-3714F82F70C0}"/>
              </a:ext>
            </a:extLst>
          </p:cNvPr>
          <p:cNvSpPr>
            <a:spLocks noGrp="1"/>
          </p:cNvSpPr>
          <p:nvPr>
            <p:ph type="title"/>
          </p:nvPr>
        </p:nvSpPr>
        <p:spPr>
          <a:xfrm>
            <a:off x="351294" y="92990"/>
            <a:ext cx="10987008" cy="1380722"/>
          </a:xfrm>
        </p:spPr>
        <p:txBody>
          <a:bodyPr>
            <a:normAutofit/>
          </a:bodyPr>
          <a:lstStyle/>
          <a:p>
            <a:r>
              <a:rPr lang="en-US" sz="4000" dirty="0">
                <a:latin typeface="Franklin Gothic Medium" panose="020B0603020102020204" pitchFamily="34" charset="0"/>
              </a:rPr>
              <a:t>Medications for Nicotine Use Disorder </a:t>
            </a:r>
          </a:p>
        </p:txBody>
      </p:sp>
      <p:sp>
        <p:nvSpPr>
          <p:cNvPr id="3" name="TextBox 2">
            <a:extLst>
              <a:ext uri="{FF2B5EF4-FFF2-40B4-BE49-F238E27FC236}">
                <a16:creationId xmlns:a16="http://schemas.microsoft.com/office/drawing/2014/main" id="{29C266C7-EC1F-E514-B697-379E65A1ED5D}"/>
              </a:ext>
            </a:extLst>
          </p:cNvPr>
          <p:cNvSpPr txBox="1"/>
          <p:nvPr/>
        </p:nvSpPr>
        <p:spPr>
          <a:xfrm>
            <a:off x="100013" y="6488011"/>
            <a:ext cx="4800600" cy="369332"/>
          </a:xfrm>
          <a:prstGeom prst="rect">
            <a:avLst/>
          </a:prstGeom>
          <a:noFill/>
        </p:spPr>
        <p:txBody>
          <a:bodyPr wrap="square" rtlCol="0">
            <a:spAutoFit/>
          </a:bodyPr>
          <a:lstStyle/>
          <a:p>
            <a:r>
              <a:rPr lang="en-US" b="1" dirty="0"/>
              <a:t>Slide courtesy of Jessica </a:t>
            </a:r>
            <a:r>
              <a:rPr lang="en-US" b="1" dirty="0" err="1"/>
              <a:t>Calihan</a:t>
            </a:r>
            <a:r>
              <a:rPr lang="en-US" b="1" dirty="0"/>
              <a:t>, MD MS</a:t>
            </a:r>
          </a:p>
        </p:txBody>
      </p:sp>
      <p:graphicFrame>
        <p:nvGraphicFramePr>
          <p:cNvPr id="4" name="Table 4">
            <a:extLst>
              <a:ext uri="{FF2B5EF4-FFF2-40B4-BE49-F238E27FC236}">
                <a16:creationId xmlns:a16="http://schemas.microsoft.com/office/drawing/2014/main" id="{66B43F42-B414-9E5F-E1E3-BB3B18EEF099}"/>
              </a:ext>
            </a:extLst>
          </p:cNvPr>
          <p:cNvGraphicFramePr>
            <a:graphicFrameLocks noGrp="1"/>
          </p:cNvGraphicFramePr>
          <p:nvPr>
            <p:extLst>
              <p:ext uri="{D42A27DB-BD31-4B8C-83A1-F6EECF244321}">
                <p14:modId xmlns:p14="http://schemas.microsoft.com/office/powerpoint/2010/main" val="1555721387"/>
              </p:ext>
            </p:extLst>
          </p:nvPr>
        </p:nvGraphicFramePr>
        <p:xfrm>
          <a:off x="351294" y="1135850"/>
          <a:ext cx="11593056" cy="5050638"/>
        </p:xfrm>
        <a:graphic>
          <a:graphicData uri="http://schemas.openxmlformats.org/drawingml/2006/table">
            <a:tbl>
              <a:tblPr firstRow="1" bandRow="1">
                <a:tableStyleId>{93296810-A885-4BE3-A3E7-6D5BEEA58F35}</a:tableStyleId>
              </a:tblPr>
              <a:tblGrid>
                <a:gridCol w="2285170">
                  <a:extLst>
                    <a:ext uri="{9D8B030D-6E8A-4147-A177-3AD203B41FA5}">
                      <a16:colId xmlns:a16="http://schemas.microsoft.com/office/drawing/2014/main" val="3772598938"/>
                    </a:ext>
                  </a:extLst>
                </a:gridCol>
                <a:gridCol w="4653943">
                  <a:extLst>
                    <a:ext uri="{9D8B030D-6E8A-4147-A177-3AD203B41FA5}">
                      <a16:colId xmlns:a16="http://schemas.microsoft.com/office/drawing/2014/main" val="475054580"/>
                    </a:ext>
                  </a:extLst>
                </a:gridCol>
                <a:gridCol w="4653943">
                  <a:extLst>
                    <a:ext uri="{9D8B030D-6E8A-4147-A177-3AD203B41FA5}">
                      <a16:colId xmlns:a16="http://schemas.microsoft.com/office/drawing/2014/main" val="1205542104"/>
                    </a:ext>
                  </a:extLst>
                </a:gridCol>
              </a:tblGrid>
              <a:tr h="436110">
                <a:tc>
                  <a:txBody>
                    <a:bodyPr/>
                    <a:lstStyle/>
                    <a:p>
                      <a:r>
                        <a:rPr lang="en-US">
                          <a:solidFill>
                            <a:schemeClr val="accent1">
                              <a:lumMod val="10000"/>
                            </a:schemeClr>
                          </a:solidFill>
                        </a:rPr>
                        <a:t>Medication</a:t>
                      </a:r>
                      <a:endParaRPr lang="en-US" dirty="0">
                        <a:solidFill>
                          <a:schemeClr val="accent1">
                            <a:lumMod val="10000"/>
                          </a:schemeClr>
                        </a:solidFill>
                      </a:endParaRPr>
                    </a:p>
                  </a:txBody>
                  <a:tcPr/>
                </a:tc>
                <a:tc>
                  <a:txBody>
                    <a:bodyPr/>
                    <a:lstStyle/>
                    <a:p>
                      <a:r>
                        <a:rPr lang="en-US">
                          <a:solidFill>
                            <a:schemeClr val="accent1">
                              <a:lumMod val="10000"/>
                            </a:schemeClr>
                          </a:solidFill>
                        </a:rPr>
                        <a:t>Medication &amp; Dose</a:t>
                      </a:r>
                      <a:endParaRPr lang="en-US" dirty="0">
                        <a:solidFill>
                          <a:schemeClr val="accent1">
                            <a:lumMod val="10000"/>
                          </a:schemeClr>
                        </a:solidFill>
                      </a:endParaRPr>
                    </a:p>
                  </a:txBody>
                  <a:tcPr/>
                </a:tc>
                <a:tc>
                  <a:txBody>
                    <a:bodyPr/>
                    <a:lstStyle/>
                    <a:p>
                      <a:r>
                        <a:rPr lang="en-US">
                          <a:solidFill>
                            <a:schemeClr val="accent1">
                              <a:lumMod val="10000"/>
                            </a:schemeClr>
                          </a:solidFill>
                        </a:rPr>
                        <a:t>Use Notes</a:t>
                      </a:r>
                      <a:endParaRPr lang="en-US" dirty="0">
                        <a:solidFill>
                          <a:schemeClr val="accent1">
                            <a:lumMod val="10000"/>
                          </a:schemeClr>
                        </a:solidFill>
                      </a:endParaRPr>
                    </a:p>
                  </a:txBody>
                  <a:tcPr/>
                </a:tc>
                <a:extLst>
                  <a:ext uri="{0D108BD9-81ED-4DB2-BD59-A6C34878D82A}">
                    <a16:rowId xmlns:a16="http://schemas.microsoft.com/office/drawing/2014/main" val="2891786818"/>
                  </a:ext>
                </a:extLst>
              </a:tr>
              <a:tr h="1300562">
                <a:tc>
                  <a:txBody>
                    <a:bodyPr/>
                    <a:lstStyle/>
                    <a:p>
                      <a:r>
                        <a:rPr lang="en-US" sz="2400" b="1">
                          <a:solidFill>
                            <a:schemeClr val="accent1">
                              <a:lumMod val="10000"/>
                            </a:schemeClr>
                          </a:solidFill>
                        </a:rPr>
                        <a:t>Nicotine Replacement (NRT)</a:t>
                      </a:r>
                      <a:endParaRPr lang="en-US" sz="2400" b="1" i="0" dirty="0">
                        <a:solidFill>
                          <a:schemeClr val="accent1">
                            <a:lumMod val="10000"/>
                          </a:schemeClr>
                        </a:solidFill>
                      </a:endParaRPr>
                    </a:p>
                  </a:txBody>
                  <a:tcPr/>
                </a:tc>
                <a:tc>
                  <a:txBody>
                    <a:bodyPr/>
                    <a:lstStyle/>
                    <a:p>
                      <a:pPr marL="285750" indent="-285750">
                        <a:buFont typeface="Arial" panose="020B0604020202020204" pitchFamily="34" charset="0"/>
                        <a:buChar char="•"/>
                      </a:pPr>
                      <a:r>
                        <a:rPr lang="en-US">
                          <a:solidFill>
                            <a:schemeClr val="accent1">
                              <a:lumMod val="10000"/>
                            </a:schemeClr>
                          </a:solidFill>
                        </a:rPr>
                        <a:t>Patch: 7mg, 14mg, 21mg daily</a:t>
                      </a:r>
                    </a:p>
                    <a:p>
                      <a:pPr marL="285750" indent="-285750">
                        <a:buFont typeface="Arial" panose="020B0604020202020204" pitchFamily="34" charset="0"/>
                        <a:buChar char="•"/>
                      </a:pPr>
                      <a:r>
                        <a:rPr lang="en-US">
                          <a:solidFill>
                            <a:schemeClr val="accent1">
                              <a:lumMod val="10000"/>
                            </a:schemeClr>
                          </a:solidFill>
                        </a:rPr>
                        <a:t>Lozenge/Gum: 2-4mg as needed</a:t>
                      </a:r>
                      <a:endParaRPr lang="en-US" dirty="0">
                        <a:solidFill>
                          <a:schemeClr val="accent1">
                            <a:lumMod val="10000"/>
                          </a:schemeClr>
                        </a:solidFill>
                      </a:endParaRPr>
                    </a:p>
                  </a:txBody>
                  <a:tcPr/>
                </a:tc>
                <a:tc>
                  <a:txBody>
                    <a:bodyPr/>
                    <a:lstStyle/>
                    <a:p>
                      <a:pPr marL="285750" indent="-285750">
                        <a:buFont typeface="Arial" panose="020B0604020202020204" pitchFamily="34" charset="0"/>
                        <a:buChar char="•"/>
                      </a:pPr>
                      <a:r>
                        <a:rPr lang="en-US" b="0">
                          <a:solidFill>
                            <a:schemeClr val="accent1">
                              <a:lumMod val="10000"/>
                            </a:schemeClr>
                          </a:solidFill>
                        </a:rPr>
                        <a:t>No evidence for patients that vape</a:t>
                      </a:r>
                    </a:p>
                    <a:p>
                      <a:pPr marL="285750" indent="-285750">
                        <a:buFont typeface="Arial" panose="020B0604020202020204" pitchFamily="34" charset="0"/>
                        <a:buChar char="•"/>
                      </a:pPr>
                      <a:r>
                        <a:rPr lang="en-US" b="0">
                          <a:solidFill>
                            <a:schemeClr val="accent1">
                              <a:lumMod val="10000"/>
                            </a:schemeClr>
                          </a:solidFill>
                        </a:rPr>
                        <a:t>Side effects: insomnia, nightmares</a:t>
                      </a:r>
                    </a:p>
                    <a:p>
                      <a:pPr marL="285750" indent="-285750">
                        <a:buFont typeface="Arial" panose="020B0604020202020204" pitchFamily="34" charset="0"/>
                        <a:buChar char="•"/>
                      </a:pPr>
                      <a:r>
                        <a:rPr lang="en-US" b="0">
                          <a:solidFill>
                            <a:schemeClr val="accent1">
                              <a:lumMod val="10000"/>
                            </a:schemeClr>
                          </a:solidFill>
                        </a:rPr>
                        <a:t>Improved abstinence during treatment</a:t>
                      </a:r>
                      <a:endParaRPr lang="en-US" b="0" dirty="0">
                        <a:solidFill>
                          <a:schemeClr val="accent1">
                            <a:lumMod val="10000"/>
                          </a:schemeClr>
                        </a:solidFill>
                      </a:endParaRPr>
                    </a:p>
                  </a:txBody>
                  <a:tcPr/>
                </a:tc>
                <a:extLst>
                  <a:ext uri="{0D108BD9-81ED-4DB2-BD59-A6C34878D82A}">
                    <a16:rowId xmlns:a16="http://schemas.microsoft.com/office/drawing/2014/main" val="1101326562"/>
                  </a:ext>
                </a:extLst>
              </a:tr>
              <a:tr h="1514956">
                <a:tc>
                  <a:txBody>
                    <a:bodyPr/>
                    <a:lstStyle/>
                    <a:p>
                      <a:r>
                        <a:rPr lang="en-US" sz="2400" b="1">
                          <a:solidFill>
                            <a:schemeClr val="accent1">
                              <a:lumMod val="10000"/>
                            </a:schemeClr>
                          </a:solidFill>
                        </a:rPr>
                        <a:t>Varenicline</a:t>
                      </a:r>
                      <a:endParaRPr lang="en-US" sz="2400" b="1" i="0" dirty="0">
                        <a:solidFill>
                          <a:schemeClr val="accent1">
                            <a:lumMod val="10000"/>
                          </a:schemeClr>
                        </a:solidFill>
                      </a:endParaRPr>
                    </a:p>
                  </a:txBody>
                  <a:tcPr/>
                </a:tc>
                <a:tc>
                  <a:txBody>
                    <a:bodyPr/>
                    <a:lstStyle/>
                    <a:p>
                      <a:pPr marL="285750" indent="-285750">
                        <a:buFont typeface="Arial" panose="020B0604020202020204" pitchFamily="34" charset="0"/>
                        <a:buChar char="•"/>
                      </a:pPr>
                      <a:r>
                        <a:rPr lang="en-US">
                          <a:solidFill>
                            <a:schemeClr val="accent1">
                              <a:lumMod val="10000"/>
                            </a:schemeClr>
                          </a:solidFill>
                        </a:rPr>
                        <a:t>0.5mg daily x3d &gt; 0.5mg 2x/day x3d &gt; 1mg 2x/day </a:t>
                      </a:r>
                      <a:endParaRPr lang="en-US" dirty="0">
                        <a:solidFill>
                          <a:schemeClr val="accent1">
                            <a:lumMod val="10000"/>
                          </a:schemeClr>
                        </a:solidFill>
                      </a:endParaRPr>
                    </a:p>
                  </a:txBody>
                  <a:tcPr/>
                </a:tc>
                <a:tc>
                  <a:txBody>
                    <a:bodyPr/>
                    <a:lstStyle/>
                    <a:p>
                      <a:pPr marL="285750" indent="-285750">
                        <a:buFont typeface="Arial" panose="020B0604020202020204" pitchFamily="34" charset="0"/>
                        <a:buChar char="•"/>
                      </a:pPr>
                      <a:r>
                        <a:rPr lang="en-US">
                          <a:solidFill>
                            <a:schemeClr val="accent1">
                              <a:lumMod val="10000"/>
                            </a:schemeClr>
                          </a:solidFill>
                        </a:rPr>
                        <a:t>Partial agonist at ACh nicotinic receptor</a:t>
                      </a:r>
                    </a:p>
                    <a:p>
                      <a:pPr marL="285750" indent="-285750">
                        <a:buFont typeface="Arial" panose="020B0604020202020204" pitchFamily="34" charset="0"/>
                        <a:buChar char="•"/>
                      </a:pPr>
                      <a:r>
                        <a:rPr lang="en-US">
                          <a:solidFill>
                            <a:schemeClr val="accent1">
                              <a:lumMod val="10000"/>
                            </a:schemeClr>
                          </a:solidFill>
                        </a:rPr>
                        <a:t>Contraindicated: patients &lt;17y (relative), seizures </a:t>
                      </a:r>
                    </a:p>
                    <a:p>
                      <a:pPr marL="285750" indent="-285750">
                        <a:buFont typeface="Arial" panose="020B0604020202020204" pitchFamily="34" charset="0"/>
                        <a:buChar char="•"/>
                      </a:pPr>
                      <a:r>
                        <a:rPr lang="en-US">
                          <a:solidFill>
                            <a:schemeClr val="accent1">
                              <a:lumMod val="10000"/>
                            </a:schemeClr>
                          </a:solidFill>
                        </a:rPr>
                        <a:t>Side effects: nausea, insomnia, odd dreams, headaches</a:t>
                      </a:r>
                      <a:endParaRPr lang="en-US" dirty="0">
                        <a:solidFill>
                          <a:schemeClr val="accent1">
                            <a:lumMod val="10000"/>
                          </a:schemeClr>
                        </a:solidFill>
                      </a:endParaRPr>
                    </a:p>
                  </a:txBody>
                  <a:tcPr/>
                </a:tc>
                <a:extLst>
                  <a:ext uri="{0D108BD9-81ED-4DB2-BD59-A6C34878D82A}">
                    <a16:rowId xmlns:a16="http://schemas.microsoft.com/office/drawing/2014/main" val="4136041601"/>
                  </a:ext>
                </a:extLst>
              </a:tr>
              <a:tr h="1799010">
                <a:tc>
                  <a:txBody>
                    <a:bodyPr/>
                    <a:lstStyle/>
                    <a:p>
                      <a:r>
                        <a:rPr lang="en-US" sz="2400" b="1">
                          <a:solidFill>
                            <a:schemeClr val="accent1">
                              <a:lumMod val="10000"/>
                            </a:schemeClr>
                          </a:solidFill>
                        </a:rPr>
                        <a:t>Buproprion</a:t>
                      </a:r>
                      <a:endParaRPr lang="en-US" sz="2400" b="1" i="0" dirty="0">
                        <a:solidFill>
                          <a:schemeClr val="accent1">
                            <a:lumMod val="10000"/>
                          </a:schemeClr>
                        </a:solidFill>
                      </a:endParaRPr>
                    </a:p>
                  </a:txBody>
                  <a:tcPr/>
                </a:tc>
                <a:tc>
                  <a:txBody>
                    <a:bodyPr/>
                    <a:lstStyle/>
                    <a:p>
                      <a:pPr marL="285750" indent="-285750">
                        <a:buFont typeface="Arial" panose="020B0604020202020204" pitchFamily="34" charset="0"/>
                        <a:buChar char="•"/>
                      </a:pPr>
                      <a:r>
                        <a:rPr lang="en-US" dirty="0">
                          <a:solidFill>
                            <a:schemeClr val="accent1">
                              <a:lumMod val="10000"/>
                            </a:schemeClr>
                          </a:solidFill>
                        </a:rPr>
                        <a:t>150mg daily x3d &gt; 150mg 2x/day</a:t>
                      </a:r>
                    </a:p>
                  </a:txBody>
                  <a:tcPr/>
                </a:tc>
                <a:tc>
                  <a:txBody>
                    <a:bodyPr/>
                    <a:lstStyle/>
                    <a:p>
                      <a:pPr marL="285750" indent="-285750">
                        <a:buFont typeface="Arial" panose="020B0604020202020204" pitchFamily="34" charset="0"/>
                        <a:buChar char="•"/>
                      </a:pPr>
                      <a:r>
                        <a:rPr lang="en-US" dirty="0">
                          <a:solidFill>
                            <a:schemeClr val="accent1">
                              <a:lumMod val="10000"/>
                            </a:schemeClr>
                          </a:solidFill>
                        </a:rPr>
                        <a:t>Antidepressant; unclear mechanism for smoking cessation</a:t>
                      </a:r>
                    </a:p>
                    <a:p>
                      <a:pPr marL="285750" indent="-285750">
                        <a:buFont typeface="Arial" panose="020B0604020202020204" pitchFamily="34" charset="0"/>
                        <a:buChar char="•"/>
                      </a:pPr>
                      <a:r>
                        <a:rPr lang="en-US" dirty="0">
                          <a:solidFill>
                            <a:schemeClr val="accent1">
                              <a:lumMod val="10000"/>
                            </a:schemeClr>
                          </a:solidFill>
                        </a:rPr>
                        <a:t>Greater abstinence days &amp; abstinence duration</a:t>
                      </a:r>
                    </a:p>
                    <a:p>
                      <a:pPr marL="285750" indent="-285750">
                        <a:buFont typeface="Arial" panose="020B0604020202020204" pitchFamily="34" charset="0"/>
                        <a:buChar char="•"/>
                      </a:pPr>
                      <a:r>
                        <a:rPr lang="en-US" dirty="0">
                          <a:solidFill>
                            <a:schemeClr val="accent1">
                              <a:lumMod val="10000"/>
                            </a:schemeClr>
                          </a:solidFill>
                        </a:rPr>
                        <a:t>Good option for patients with depression</a:t>
                      </a:r>
                    </a:p>
                    <a:p>
                      <a:pPr marL="285750" indent="-285750">
                        <a:buFont typeface="Arial" panose="020B0604020202020204" pitchFamily="34" charset="0"/>
                        <a:buChar char="•"/>
                      </a:pPr>
                      <a:r>
                        <a:rPr lang="en-US" dirty="0">
                          <a:solidFill>
                            <a:schemeClr val="accent1">
                              <a:lumMod val="10000"/>
                            </a:schemeClr>
                          </a:solidFill>
                        </a:rPr>
                        <a:t>Contraindicated: seizures, eating disorder</a:t>
                      </a:r>
                    </a:p>
                  </a:txBody>
                  <a:tcPr/>
                </a:tc>
                <a:extLst>
                  <a:ext uri="{0D108BD9-81ED-4DB2-BD59-A6C34878D82A}">
                    <a16:rowId xmlns:a16="http://schemas.microsoft.com/office/drawing/2014/main" val="297788632"/>
                  </a:ext>
                </a:extLst>
              </a:tr>
            </a:tbl>
          </a:graphicData>
        </a:graphic>
      </p:graphicFrame>
      <p:sp>
        <p:nvSpPr>
          <p:cNvPr id="7" name="TextBox 6">
            <a:extLst>
              <a:ext uri="{FF2B5EF4-FFF2-40B4-BE49-F238E27FC236}">
                <a16:creationId xmlns:a16="http://schemas.microsoft.com/office/drawing/2014/main" id="{7B3CA77B-9C1A-E158-9F16-0A886AE55982}"/>
              </a:ext>
            </a:extLst>
          </p:cNvPr>
          <p:cNvSpPr txBox="1"/>
          <p:nvPr/>
        </p:nvSpPr>
        <p:spPr>
          <a:xfrm>
            <a:off x="9141619" y="6488011"/>
            <a:ext cx="6100762" cy="230832"/>
          </a:xfrm>
          <a:prstGeom prst="rect">
            <a:avLst/>
          </a:prstGeom>
          <a:noFill/>
        </p:spPr>
        <p:txBody>
          <a:bodyPr wrap="square">
            <a:spAutoFit/>
          </a:bodyPr>
          <a:lstStyle/>
          <a:p>
            <a:r>
              <a:rPr lang="en-US" sz="900" dirty="0"/>
              <a:t>Dawson et al. (2016). </a:t>
            </a:r>
            <a:r>
              <a:rPr lang="en-US" sz="900" i="1" dirty="0"/>
              <a:t>J Am </a:t>
            </a:r>
            <a:r>
              <a:rPr lang="en-US" sz="900" i="1" dirty="0" err="1"/>
              <a:t>Acad</a:t>
            </a:r>
            <a:r>
              <a:rPr lang="en-US" sz="900" i="1" dirty="0"/>
              <a:t> Child </a:t>
            </a:r>
            <a:r>
              <a:rPr lang="en-US" sz="900" i="1" dirty="0" err="1"/>
              <a:t>Adolesc</a:t>
            </a:r>
            <a:r>
              <a:rPr lang="en-US" sz="900" i="1" dirty="0"/>
              <a:t> Psychiatry.</a:t>
            </a:r>
          </a:p>
        </p:txBody>
      </p:sp>
    </p:spTree>
    <p:extLst>
      <p:ext uri="{BB962C8B-B14F-4D97-AF65-F5344CB8AC3E}">
        <p14:creationId xmlns:p14="http://schemas.microsoft.com/office/powerpoint/2010/main" val="12937485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5B742-6874-B3AB-C335-0B115B2FA213}"/>
              </a:ext>
            </a:extLst>
          </p:cNvPr>
          <p:cNvSpPr>
            <a:spLocks noGrp="1"/>
          </p:cNvSpPr>
          <p:nvPr>
            <p:ph type="title"/>
          </p:nvPr>
        </p:nvSpPr>
        <p:spPr>
          <a:xfrm>
            <a:off x="508000" y="-54008"/>
            <a:ext cx="10515600" cy="1325563"/>
          </a:xfrm>
        </p:spPr>
        <p:txBody>
          <a:bodyPr/>
          <a:lstStyle/>
          <a:p>
            <a:r>
              <a:rPr lang="en-US" dirty="0"/>
              <a:t>Access to NUD treatment </a:t>
            </a:r>
          </a:p>
        </p:txBody>
      </p:sp>
      <p:sp>
        <p:nvSpPr>
          <p:cNvPr id="4" name="TextBox 3">
            <a:extLst>
              <a:ext uri="{FF2B5EF4-FFF2-40B4-BE49-F238E27FC236}">
                <a16:creationId xmlns:a16="http://schemas.microsoft.com/office/drawing/2014/main" id="{E6CB374C-DBFD-5A6B-0CE3-D1D793164A7A}"/>
              </a:ext>
            </a:extLst>
          </p:cNvPr>
          <p:cNvSpPr txBox="1"/>
          <p:nvPr/>
        </p:nvSpPr>
        <p:spPr>
          <a:xfrm>
            <a:off x="10386715" y="6514612"/>
            <a:ext cx="6100762" cy="230832"/>
          </a:xfrm>
          <a:prstGeom prst="rect">
            <a:avLst/>
          </a:prstGeom>
          <a:noFill/>
        </p:spPr>
        <p:txBody>
          <a:bodyPr wrap="square">
            <a:spAutoFit/>
          </a:bodyPr>
          <a:lstStyle/>
          <a:p>
            <a:r>
              <a:rPr lang="en-US" sz="900" dirty="0"/>
              <a:t>Chadi et al. (2019). </a:t>
            </a:r>
            <a:r>
              <a:rPr lang="en-US" sz="900" i="1" dirty="0"/>
              <a:t>JAMA </a:t>
            </a:r>
            <a:r>
              <a:rPr lang="en-US" sz="900" i="1" dirty="0" err="1"/>
              <a:t>Pediatr</a:t>
            </a:r>
            <a:r>
              <a:rPr lang="en-US" sz="900" i="1" dirty="0"/>
              <a:t>. </a:t>
            </a:r>
          </a:p>
        </p:txBody>
      </p:sp>
      <p:pic>
        <p:nvPicPr>
          <p:cNvPr id="6" name="Picture 5" descr="Table&#10;&#10;Description automatically generated">
            <a:extLst>
              <a:ext uri="{FF2B5EF4-FFF2-40B4-BE49-F238E27FC236}">
                <a16:creationId xmlns:a16="http://schemas.microsoft.com/office/drawing/2014/main" id="{B3ED5C57-9414-FE50-6FA4-B404CB996A88}"/>
              </a:ext>
            </a:extLst>
          </p:cNvPr>
          <p:cNvPicPr>
            <a:picLocks noChangeAspect="1"/>
          </p:cNvPicPr>
          <p:nvPr/>
        </p:nvPicPr>
        <p:blipFill>
          <a:blip r:embed="rId3"/>
          <a:stretch>
            <a:fillRect/>
          </a:stretch>
        </p:blipFill>
        <p:spPr>
          <a:xfrm>
            <a:off x="3361672" y="1271556"/>
            <a:ext cx="8696978" cy="4849844"/>
          </a:xfrm>
          <a:prstGeom prst="rect">
            <a:avLst/>
          </a:prstGeom>
        </p:spPr>
      </p:pic>
      <p:cxnSp>
        <p:nvCxnSpPr>
          <p:cNvPr id="11" name="Straight Connector 10">
            <a:extLst>
              <a:ext uri="{FF2B5EF4-FFF2-40B4-BE49-F238E27FC236}">
                <a16:creationId xmlns:a16="http://schemas.microsoft.com/office/drawing/2014/main" id="{F1C3B585-7279-4D8D-01AC-890E19B807AF}"/>
              </a:ext>
            </a:extLst>
          </p:cNvPr>
          <p:cNvCxnSpPr>
            <a:cxnSpLocks/>
          </p:cNvCxnSpPr>
          <p:nvPr/>
        </p:nvCxnSpPr>
        <p:spPr>
          <a:xfrm>
            <a:off x="6096000" y="1816100"/>
            <a:ext cx="0" cy="38989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A1598A8-14E4-7E4E-F43C-B386214C4615}"/>
              </a:ext>
            </a:extLst>
          </p:cNvPr>
          <p:cNvCxnSpPr>
            <a:cxnSpLocks/>
          </p:cNvCxnSpPr>
          <p:nvPr/>
        </p:nvCxnSpPr>
        <p:spPr>
          <a:xfrm>
            <a:off x="7124700" y="1816100"/>
            <a:ext cx="0" cy="38989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46B73BD-5590-92BA-A1EB-EA247111129D}"/>
              </a:ext>
            </a:extLst>
          </p:cNvPr>
          <p:cNvCxnSpPr>
            <a:cxnSpLocks/>
          </p:cNvCxnSpPr>
          <p:nvPr/>
        </p:nvCxnSpPr>
        <p:spPr>
          <a:xfrm>
            <a:off x="6096000" y="1816100"/>
            <a:ext cx="10287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7376B44-96BA-5482-CDB7-802ED1715512}"/>
              </a:ext>
            </a:extLst>
          </p:cNvPr>
          <p:cNvCxnSpPr>
            <a:cxnSpLocks/>
          </p:cNvCxnSpPr>
          <p:nvPr/>
        </p:nvCxnSpPr>
        <p:spPr>
          <a:xfrm>
            <a:off x="6096000" y="5689600"/>
            <a:ext cx="10287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9D8E720-32B0-E7E7-6DFD-08C254D66CB5}"/>
              </a:ext>
            </a:extLst>
          </p:cNvPr>
          <p:cNvSpPr txBox="1"/>
          <p:nvPr/>
        </p:nvSpPr>
        <p:spPr>
          <a:xfrm>
            <a:off x="343509" y="1111155"/>
            <a:ext cx="2895600" cy="5170646"/>
          </a:xfrm>
          <a:prstGeom prst="rect">
            <a:avLst/>
          </a:prstGeom>
          <a:noFill/>
        </p:spPr>
        <p:txBody>
          <a:bodyPr wrap="square" rtlCol="0">
            <a:spAutoFit/>
          </a:bodyPr>
          <a:lstStyle/>
          <a:p>
            <a:r>
              <a:rPr lang="en-US" sz="2200" dirty="0">
                <a:solidFill>
                  <a:schemeClr val="bg1"/>
                </a:solidFill>
                <a:latin typeface="Franklin Gothic Medium" panose="020B0603020102020204" pitchFamily="34" charset="0"/>
              </a:rPr>
              <a:t>Adolescent Medicaid Enrollees: </a:t>
            </a:r>
          </a:p>
          <a:p>
            <a:endParaRPr lang="en-US" sz="2200" dirty="0">
              <a:solidFill>
                <a:schemeClr val="bg1"/>
              </a:solidFill>
              <a:latin typeface="Franklin Gothic Medium" panose="020B0603020102020204" pitchFamily="34" charset="0"/>
            </a:endParaRPr>
          </a:p>
          <a:p>
            <a:r>
              <a:rPr lang="en-US" sz="2200" dirty="0">
                <a:solidFill>
                  <a:schemeClr val="bg1"/>
                </a:solidFill>
                <a:latin typeface="Franklin Gothic Medium" panose="020B0603020102020204" pitchFamily="34" charset="0"/>
              </a:rPr>
              <a:t>“</a:t>
            </a:r>
            <a:r>
              <a:rPr lang="en-US" sz="2200" b="0" i="0" dirty="0">
                <a:solidFill>
                  <a:schemeClr val="bg1"/>
                </a:solidFill>
                <a:effectLst/>
                <a:latin typeface="Franklin Gothic Medium" panose="020B0603020102020204" pitchFamily="34" charset="0"/>
              </a:rPr>
              <a:t>Such low treatment rates during a developmental period when adolescents and young adults are at increased risk of developing lifelong nicotine addiction likely </a:t>
            </a:r>
            <a:r>
              <a:rPr lang="en-US" sz="2200" b="1" i="0" dirty="0">
                <a:solidFill>
                  <a:schemeClr val="bg1"/>
                </a:solidFill>
                <a:effectLst/>
                <a:latin typeface="Franklin Gothic Medium" panose="020B0603020102020204" pitchFamily="34" charset="0"/>
              </a:rPr>
              <a:t>represent a missed opportunity </a:t>
            </a:r>
            <a:r>
              <a:rPr lang="en-US" sz="2200" b="0" dirty="0">
                <a:solidFill>
                  <a:schemeClr val="bg1"/>
                </a:solidFill>
                <a:effectLst/>
                <a:latin typeface="Franklin Gothic Medium" panose="020B0603020102020204" pitchFamily="34" charset="0"/>
              </a:rPr>
              <a:t>to address NUDs in this population.”</a:t>
            </a:r>
            <a:endParaRPr lang="en-US" sz="2200" dirty="0">
              <a:solidFill>
                <a:schemeClr val="bg1"/>
              </a:solidFill>
              <a:latin typeface="Franklin Gothic Medium" panose="020B0603020102020204" pitchFamily="34" charset="0"/>
            </a:endParaRPr>
          </a:p>
        </p:txBody>
      </p:sp>
    </p:spTree>
    <p:extLst>
      <p:ext uri="{BB962C8B-B14F-4D97-AF65-F5344CB8AC3E}">
        <p14:creationId xmlns:p14="http://schemas.microsoft.com/office/powerpoint/2010/main" val="10657545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6937" y="175140"/>
            <a:ext cx="11838123" cy="838200"/>
          </a:xfrm>
        </p:spPr>
        <p:txBody>
          <a:bodyPr>
            <a:normAutofit/>
          </a:bodyPr>
          <a:lstStyle/>
          <a:p>
            <a:r>
              <a:rPr lang="en-US" sz="4000" b="1" dirty="0">
                <a:solidFill>
                  <a:schemeClr val="bg1"/>
                </a:solidFill>
                <a:latin typeface="Franklin Gothic Medium" panose="020B0603020102020204" pitchFamily="34" charset="0"/>
              </a:rPr>
              <a:t>Treatment for SUDs– Behavioral Approaches</a:t>
            </a:r>
          </a:p>
        </p:txBody>
      </p:sp>
      <p:sp>
        <p:nvSpPr>
          <p:cNvPr id="4" name="TextBox 3">
            <a:extLst>
              <a:ext uri="{FF2B5EF4-FFF2-40B4-BE49-F238E27FC236}">
                <a16:creationId xmlns:a16="http://schemas.microsoft.com/office/drawing/2014/main" id="{82801B6A-6777-5989-D6F0-94F232FD1818}"/>
              </a:ext>
            </a:extLst>
          </p:cNvPr>
          <p:cNvSpPr txBox="1"/>
          <p:nvPr/>
        </p:nvSpPr>
        <p:spPr>
          <a:xfrm>
            <a:off x="353877" y="1260759"/>
            <a:ext cx="3224088" cy="400110"/>
          </a:xfrm>
          <a:prstGeom prst="rect">
            <a:avLst/>
          </a:prstGeom>
          <a:noFill/>
        </p:spPr>
        <p:txBody>
          <a:bodyPr wrap="none" rtlCol="0">
            <a:spAutoFit/>
          </a:bodyPr>
          <a:lstStyle/>
          <a:p>
            <a:r>
              <a:rPr lang="en-US" sz="2000" dirty="0">
                <a:latin typeface="Franklin Gothic Medium" panose="020B0603020102020204" pitchFamily="34" charset="0"/>
              </a:rPr>
              <a:t>1. Motivational Interviewing</a:t>
            </a:r>
          </a:p>
        </p:txBody>
      </p:sp>
      <p:pic>
        <p:nvPicPr>
          <p:cNvPr id="6" name="Picture 3">
            <a:extLst>
              <a:ext uri="{FF2B5EF4-FFF2-40B4-BE49-F238E27FC236}">
                <a16:creationId xmlns:a16="http://schemas.microsoft.com/office/drawing/2014/main" id="{03493AE8-0589-4B25-F971-9F12F5B98D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592" y="1691631"/>
            <a:ext cx="3233373" cy="1906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5593DFEE-9EF1-6ED6-116C-81A787D11627}"/>
              </a:ext>
            </a:extLst>
          </p:cNvPr>
          <p:cNvSpPr txBox="1"/>
          <p:nvPr/>
        </p:nvSpPr>
        <p:spPr>
          <a:xfrm>
            <a:off x="0" y="4252060"/>
            <a:ext cx="3837782" cy="400110"/>
          </a:xfrm>
          <a:prstGeom prst="rect">
            <a:avLst/>
          </a:prstGeom>
          <a:noFill/>
        </p:spPr>
        <p:txBody>
          <a:bodyPr wrap="none" rtlCol="0">
            <a:spAutoFit/>
          </a:bodyPr>
          <a:lstStyle/>
          <a:p>
            <a:r>
              <a:rPr lang="en-US" sz="2000" dirty="0">
                <a:latin typeface="Franklin Gothic Medium" panose="020B0603020102020204" pitchFamily="34" charset="0"/>
              </a:rPr>
              <a:t>2. Dialectical Behavioral Therapy </a:t>
            </a:r>
          </a:p>
        </p:txBody>
      </p:sp>
      <p:pic>
        <p:nvPicPr>
          <p:cNvPr id="15" name="Picture 7" descr="http://mindbodyhealth.us/wp-content/uploads/2012/12/DBT.jpg">
            <a:extLst>
              <a:ext uri="{FF2B5EF4-FFF2-40B4-BE49-F238E27FC236}">
                <a16:creationId xmlns:a16="http://schemas.microsoft.com/office/drawing/2014/main" id="{16010CDA-9DED-873A-76BB-E284BECF0B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043"/>
          <a:stretch/>
        </p:blipFill>
        <p:spPr bwMode="auto">
          <a:xfrm>
            <a:off x="353877" y="4769252"/>
            <a:ext cx="2952835" cy="17183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99BCA05-3A2D-D3FE-703D-102A7DA06923}"/>
              </a:ext>
            </a:extLst>
          </p:cNvPr>
          <p:cNvSpPr txBox="1"/>
          <p:nvPr/>
        </p:nvSpPr>
        <p:spPr>
          <a:xfrm>
            <a:off x="4225988" y="1247218"/>
            <a:ext cx="3633559" cy="400110"/>
          </a:xfrm>
          <a:prstGeom prst="rect">
            <a:avLst/>
          </a:prstGeom>
          <a:noFill/>
        </p:spPr>
        <p:txBody>
          <a:bodyPr wrap="none" rtlCol="0">
            <a:spAutoFit/>
          </a:bodyPr>
          <a:lstStyle/>
          <a:p>
            <a:r>
              <a:rPr lang="en-US" sz="2000" dirty="0">
                <a:latin typeface="Franklin Gothic Medium" panose="020B0603020102020204" pitchFamily="34" charset="0"/>
              </a:rPr>
              <a:t>3. Cognitive Behavioral Therapy</a:t>
            </a:r>
          </a:p>
        </p:txBody>
      </p:sp>
      <p:pic>
        <p:nvPicPr>
          <p:cNvPr id="18" name="Picture 2" descr="http://www.drcarnazzo.com/uploads/1/3/4/3/13437686/1089509_orig.jpg?1349886772">
            <a:extLst>
              <a:ext uri="{FF2B5EF4-FFF2-40B4-BE49-F238E27FC236}">
                <a16:creationId xmlns:a16="http://schemas.microsoft.com/office/drawing/2014/main" id="{DA084EC2-CEC9-EEFE-ED1C-83FD2459FE2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163" t="15194" r="10407" b="23031"/>
          <a:stretch/>
        </p:blipFill>
        <p:spPr bwMode="auto">
          <a:xfrm>
            <a:off x="4725482" y="1660869"/>
            <a:ext cx="2741035" cy="19696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FB669F8C-C6BF-235B-65C6-0CEE3E178137}"/>
              </a:ext>
            </a:extLst>
          </p:cNvPr>
          <p:cNvSpPr txBox="1"/>
          <p:nvPr/>
        </p:nvSpPr>
        <p:spPr>
          <a:xfrm>
            <a:off x="4383962" y="4252060"/>
            <a:ext cx="3345788" cy="400110"/>
          </a:xfrm>
          <a:prstGeom prst="rect">
            <a:avLst/>
          </a:prstGeom>
          <a:noFill/>
        </p:spPr>
        <p:txBody>
          <a:bodyPr wrap="none" rtlCol="0">
            <a:spAutoFit/>
          </a:bodyPr>
          <a:lstStyle/>
          <a:p>
            <a:r>
              <a:rPr lang="en-US" sz="2000" dirty="0">
                <a:latin typeface="Franklin Gothic Medium" panose="020B0603020102020204" pitchFamily="34" charset="0"/>
              </a:rPr>
              <a:t>4. Contingency Management</a:t>
            </a:r>
          </a:p>
        </p:txBody>
      </p:sp>
      <p:sp>
        <p:nvSpPr>
          <p:cNvPr id="21" name="TextBox 20">
            <a:extLst>
              <a:ext uri="{FF2B5EF4-FFF2-40B4-BE49-F238E27FC236}">
                <a16:creationId xmlns:a16="http://schemas.microsoft.com/office/drawing/2014/main" id="{DC280FD6-F2B8-3A55-4E95-EFDF59349993}"/>
              </a:ext>
            </a:extLst>
          </p:cNvPr>
          <p:cNvSpPr txBox="1"/>
          <p:nvPr/>
        </p:nvSpPr>
        <p:spPr>
          <a:xfrm>
            <a:off x="9056058" y="2127323"/>
            <a:ext cx="2235955" cy="1200329"/>
          </a:xfrm>
          <a:prstGeom prst="rect">
            <a:avLst/>
          </a:prstGeom>
          <a:noFill/>
          <a:ln>
            <a:solidFill>
              <a:schemeClr val="accent1"/>
            </a:solidFill>
          </a:ln>
        </p:spPr>
        <p:txBody>
          <a:bodyPr wrap="square" rtlCol="0">
            <a:spAutoFit/>
          </a:bodyPr>
          <a:lstStyle/>
          <a:p>
            <a:pPr>
              <a:defRPr/>
            </a:pPr>
            <a:r>
              <a:rPr lang="en-US" b="1" dirty="0">
                <a:solidFill>
                  <a:schemeClr val="bg1"/>
                </a:solidFill>
                <a:latin typeface="Calibri"/>
              </a:rPr>
              <a:t>Shift Reinforcers:</a:t>
            </a:r>
          </a:p>
          <a:p>
            <a:pPr marL="342900" indent="-342900">
              <a:buFont typeface="Arial" panose="020B0604020202020204" pitchFamily="34" charset="0"/>
              <a:buChar char="•"/>
              <a:defRPr/>
            </a:pPr>
            <a:r>
              <a:rPr lang="en-US" b="1" dirty="0">
                <a:solidFill>
                  <a:schemeClr val="bg1"/>
                </a:solidFill>
                <a:latin typeface="Calibri"/>
              </a:rPr>
              <a:t>Social</a:t>
            </a:r>
          </a:p>
          <a:p>
            <a:pPr marL="342900" indent="-342900">
              <a:buFont typeface="Arial" panose="020B0604020202020204" pitchFamily="34" charset="0"/>
              <a:buChar char="•"/>
              <a:defRPr/>
            </a:pPr>
            <a:r>
              <a:rPr lang="en-US" b="1" dirty="0">
                <a:solidFill>
                  <a:schemeClr val="bg1"/>
                </a:solidFill>
                <a:latin typeface="Calibri"/>
              </a:rPr>
              <a:t>Recreational</a:t>
            </a:r>
          </a:p>
          <a:p>
            <a:pPr marL="342900" indent="-342900">
              <a:buFont typeface="Arial" panose="020B0604020202020204" pitchFamily="34" charset="0"/>
              <a:buChar char="•"/>
              <a:defRPr/>
            </a:pPr>
            <a:r>
              <a:rPr lang="en-US" b="1" dirty="0">
                <a:solidFill>
                  <a:schemeClr val="bg1"/>
                </a:solidFill>
                <a:latin typeface="Calibri"/>
              </a:rPr>
              <a:t>Vocational</a:t>
            </a:r>
          </a:p>
        </p:txBody>
      </p:sp>
      <p:cxnSp>
        <p:nvCxnSpPr>
          <p:cNvPr id="22" name="Straight Arrow Connector 21">
            <a:extLst>
              <a:ext uri="{FF2B5EF4-FFF2-40B4-BE49-F238E27FC236}">
                <a16:creationId xmlns:a16="http://schemas.microsoft.com/office/drawing/2014/main" id="{D8A99AD7-7D0D-5C31-183A-0A3B06388F11}"/>
              </a:ext>
            </a:extLst>
          </p:cNvPr>
          <p:cNvCxnSpPr/>
          <p:nvPr/>
        </p:nvCxnSpPr>
        <p:spPr>
          <a:xfrm>
            <a:off x="5724298" y="5513366"/>
            <a:ext cx="54864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63E9AE1-0F60-63D9-28EC-8930BD637389}"/>
              </a:ext>
            </a:extLst>
          </p:cNvPr>
          <p:cNvSpPr txBox="1"/>
          <p:nvPr/>
        </p:nvSpPr>
        <p:spPr>
          <a:xfrm>
            <a:off x="6396153" y="5316234"/>
            <a:ext cx="1552766" cy="369332"/>
          </a:xfrm>
          <a:prstGeom prst="rect">
            <a:avLst/>
          </a:prstGeom>
          <a:noFill/>
          <a:ln>
            <a:solidFill>
              <a:schemeClr val="accent1"/>
            </a:solidFill>
          </a:ln>
        </p:spPr>
        <p:txBody>
          <a:bodyPr wrap="square" rtlCol="0">
            <a:spAutoFit/>
          </a:bodyPr>
          <a:lstStyle/>
          <a:p>
            <a:pPr algn="ctr">
              <a:defRPr/>
            </a:pPr>
            <a:r>
              <a:rPr lang="en-US" b="1" dirty="0">
                <a:solidFill>
                  <a:schemeClr val="bg1"/>
                </a:solidFill>
                <a:latin typeface="Calibri"/>
              </a:rPr>
              <a:t>Consequence</a:t>
            </a:r>
          </a:p>
        </p:txBody>
      </p:sp>
      <p:sp>
        <p:nvSpPr>
          <p:cNvPr id="27" name="TextBox 26">
            <a:extLst>
              <a:ext uri="{FF2B5EF4-FFF2-40B4-BE49-F238E27FC236}">
                <a16:creationId xmlns:a16="http://schemas.microsoft.com/office/drawing/2014/main" id="{EE1CF6BC-665F-6480-5E0E-89DF76EFF892}"/>
              </a:ext>
            </a:extLst>
          </p:cNvPr>
          <p:cNvSpPr txBox="1"/>
          <p:nvPr/>
        </p:nvSpPr>
        <p:spPr>
          <a:xfrm>
            <a:off x="8213849" y="1232016"/>
            <a:ext cx="3633559" cy="707886"/>
          </a:xfrm>
          <a:prstGeom prst="rect">
            <a:avLst/>
          </a:prstGeom>
          <a:noFill/>
        </p:spPr>
        <p:txBody>
          <a:bodyPr wrap="square">
            <a:spAutoFit/>
          </a:bodyPr>
          <a:lstStyle/>
          <a:p>
            <a:pPr algn="ctr">
              <a:defRPr/>
            </a:pPr>
            <a:r>
              <a:rPr lang="en-US" sz="2000" b="1" dirty="0">
                <a:solidFill>
                  <a:schemeClr val="bg1"/>
                </a:solidFill>
                <a:latin typeface="Calibri"/>
              </a:rPr>
              <a:t>5. Adolescent Community Reinforcement Approach</a:t>
            </a:r>
          </a:p>
        </p:txBody>
      </p:sp>
      <p:sp>
        <p:nvSpPr>
          <p:cNvPr id="28" name="TextBox 27">
            <a:extLst>
              <a:ext uri="{FF2B5EF4-FFF2-40B4-BE49-F238E27FC236}">
                <a16:creationId xmlns:a16="http://schemas.microsoft.com/office/drawing/2014/main" id="{1F76FE0C-D374-EA45-9961-F10B8E4584F4}"/>
              </a:ext>
            </a:extLst>
          </p:cNvPr>
          <p:cNvSpPr txBox="1"/>
          <p:nvPr/>
        </p:nvSpPr>
        <p:spPr>
          <a:xfrm>
            <a:off x="8672840" y="4252060"/>
            <a:ext cx="3136693" cy="400110"/>
          </a:xfrm>
          <a:prstGeom prst="rect">
            <a:avLst/>
          </a:prstGeom>
          <a:noFill/>
        </p:spPr>
        <p:txBody>
          <a:bodyPr wrap="none" rtlCol="0">
            <a:spAutoFit/>
          </a:bodyPr>
          <a:lstStyle/>
          <a:p>
            <a:r>
              <a:rPr lang="en-US" sz="2000" dirty="0">
                <a:latin typeface="Franklin Gothic Medium" panose="020B0603020102020204" pitchFamily="34" charset="0"/>
              </a:rPr>
              <a:t>6. Family-Based Therapies</a:t>
            </a:r>
          </a:p>
        </p:txBody>
      </p:sp>
      <p:sp>
        <p:nvSpPr>
          <p:cNvPr id="2" name="TextBox 1">
            <a:extLst>
              <a:ext uri="{FF2B5EF4-FFF2-40B4-BE49-F238E27FC236}">
                <a16:creationId xmlns:a16="http://schemas.microsoft.com/office/drawing/2014/main" id="{EDEA4EC0-493E-E976-3D40-0BF641CC4268}"/>
              </a:ext>
            </a:extLst>
          </p:cNvPr>
          <p:cNvSpPr txBox="1"/>
          <p:nvPr/>
        </p:nvSpPr>
        <p:spPr>
          <a:xfrm>
            <a:off x="4495934" y="5336955"/>
            <a:ext cx="1105149" cy="369332"/>
          </a:xfrm>
          <a:prstGeom prst="rect">
            <a:avLst/>
          </a:prstGeom>
          <a:noFill/>
          <a:ln>
            <a:solidFill>
              <a:schemeClr val="accent1"/>
            </a:solidFill>
          </a:ln>
        </p:spPr>
        <p:txBody>
          <a:bodyPr wrap="square" rtlCol="0">
            <a:spAutoFit/>
          </a:bodyPr>
          <a:lstStyle/>
          <a:p>
            <a:pPr algn="ctr">
              <a:defRPr/>
            </a:pPr>
            <a:r>
              <a:rPr lang="en-US" b="1" dirty="0">
                <a:solidFill>
                  <a:schemeClr val="bg1"/>
                </a:solidFill>
                <a:latin typeface="Calibri"/>
              </a:rPr>
              <a:t>Behavior</a:t>
            </a:r>
          </a:p>
        </p:txBody>
      </p:sp>
      <p:sp>
        <p:nvSpPr>
          <p:cNvPr id="8" name="Up Arrow 7">
            <a:extLst>
              <a:ext uri="{FF2B5EF4-FFF2-40B4-BE49-F238E27FC236}">
                <a16:creationId xmlns:a16="http://schemas.microsoft.com/office/drawing/2014/main" id="{9A07893F-33B3-995C-09E0-4838F69F3869}"/>
              </a:ext>
            </a:extLst>
          </p:cNvPr>
          <p:cNvSpPr/>
          <p:nvPr/>
        </p:nvSpPr>
        <p:spPr>
          <a:xfrm>
            <a:off x="8885290" y="4788088"/>
            <a:ext cx="341537" cy="725278"/>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840440B1-56AB-E49A-4FF6-D3F31357F3DA}"/>
              </a:ext>
            </a:extLst>
          </p:cNvPr>
          <p:cNvSpPr txBox="1"/>
          <p:nvPr/>
        </p:nvSpPr>
        <p:spPr>
          <a:xfrm>
            <a:off x="9241443" y="4721247"/>
            <a:ext cx="2761871" cy="584775"/>
          </a:xfrm>
          <a:prstGeom prst="rect">
            <a:avLst/>
          </a:prstGeom>
          <a:noFill/>
        </p:spPr>
        <p:txBody>
          <a:bodyPr wrap="square" rtlCol="0">
            <a:spAutoFit/>
          </a:bodyPr>
          <a:lstStyle/>
          <a:p>
            <a:r>
              <a:rPr lang="en-US" sz="1600" dirty="0">
                <a:latin typeface="Franklin Gothic Medium" panose="020B0603020102020204" pitchFamily="34" charset="0"/>
              </a:rPr>
              <a:t>Family communication skills;</a:t>
            </a:r>
          </a:p>
          <a:p>
            <a:r>
              <a:rPr lang="en-US" sz="1600" dirty="0">
                <a:latin typeface="Franklin Gothic Medium" panose="020B0603020102020204" pitchFamily="34" charset="0"/>
              </a:rPr>
              <a:t>Parent-teen relationships</a:t>
            </a:r>
          </a:p>
        </p:txBody>
      </p:sp>
      <p:sp>
        <p:nvSpPr>
          <p:cNvPr id="11" name="Up Arrow 10">
            <a:extLst>
              <a:ext uri="{FF2B5EF4-FFF2-40B4-BE49-F238E27FC236}">
                <a16:creationId xmlns:a16="http://schemas.microsoft.com/office/drawing/2014/main" id="{DDC81115-C1B3-B81E-E2D2-2C8D97010513}"/>
              </a:ext>
            </a:extLst>
          </p:cNvPr>
          <p:cNvSpPr/>
          <p:nvPr/>
        </p:nvSpPr>
        <p:spPr>
          <a:xfrm rot="10800000">
            <a:off x="8899906" y="5743952"/>
            <a:ext cx="341537" cy="725278"/>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6EAC7DCF-8F41-12EB-EC8D-8C30F396EB4C}"/>
              </a:ext>
            </a:extLst>
          </p:cNvPr>
          <p:cNvSpPr txBox="1"/>
          <p:nvPr/>
        </p:nvSpPr>
        <p:spPr>
          <a:xfrm>
            <a:off x="9226827" y="5714851"/>
            <a:ext cx="2776487" cy="584775"/>
          </a:xfrm>
          <a:prstGeom prst="rect">
            <a:avLst/>
          </a:prstGeom>
          <a:noFill/>
        </p:spPr>
        <p:txBody>
          <a:bodyPr wrap="square" rtlCol="0">
            <a:spAutoFit/>
          </a:bodyPr>
          <a:lstStyle/>
          <a:p>
            <a:r>
              <a:rPr lang="en-US" sz="1600" dirty="0">
                <a:latin typeface="Franklin Gothic Medium" panose="020B0603020102020204" pitchFamily="34" charset="0"/>
              </a:rPr>
              <a:t>Conflict and negative interactions</a:t>
            </a:r>
          </a:p>
        </p:txBody>
      </p:sp>
      <p:cxnSp>
        <p:nvCxnSpPr>
          <p:cNvPr id="14" name="Straight Connector 13">
            <a:extLst>
              <a:ext uri="{FF2B5EF4-FFF2-40B4-BE49-F238E27FC236}">
                <a16:creationId xmlns:a16="http://schemas.microsoft.com/office/drawing/2014/main" id="{DAD4819E-D13A-585E-8C83-69DD3965F299}"/>
              </a:ext>
            </a:extLst>
          </p:cNvPr>
          <p:cNvCxnSpPr/>
          <p:nvPr/>
        </p:nvCxnSpPr>
        <p:spPr>
          <a:xfrm>
            <a:off x="174171" y="3889829"/>
            <a:ext cx="1182914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E10978D-EEC3-794B-6B49-8038F8622751}"/>
              </a:ext>
            </a:extLst>
          </p:cNvPr>
          <p:cNvCxnSpPr/>
          <p:nvPr/>
        </p:nvCxnSpPr>
        <p:spPr>
          <a:xfrm>
            <a:off x="4034972" y="1260759"/>
            <a:ext cx="0" cy="522684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85B73FD-B144-AC7E-9BF0-D5C38271C195}"/>
              </a:ext>
            </a:extLst>
          </p:cNvPr>
          <p:cNvCxnSpPr/>
          <p:nvPr/>
        </p:nvCxnSpPr>
        <p:spPr>
          <a:xfrm>
            <a:off x="8213849" y="1276409"/>
            <a:ext cx="0" cy="522684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92706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D4EBF-DECE-7B46-9F61-AB4B4D6C7C81}"/>
              </a:ext>
            </a:extLst>
          </p:cNvPr>
          <p:cNvSpPr>
            <a:spLocks noGrp="1"/>
          </p:cNvSpPr>
          <p:nvPr>
            <p:ph type="title"/>
          </p:nvPr>
        </p:nvSpPr>
        <p:spPr>
          <a:xfrm>
            <a:off x="306091" y="-39418"/>
            <a:ext cx="10515600" cy="1325563"/>
          </a:xfrm>
        </p:spPr>
        <p:txBody>
          <a:bodyPr/>
          <a:lstStyle/>
          <a:p>
            <a:r>
              <a:rPr lang="en-US" b="1" dirty="0">
                <a:latin typeface="Franklin Gothic Medium" panose="020B0603020102020204" pitchFamily="34" charset="0"/>
              </a:rPr>
              <a:t>Harm Reduction and Youth </a:t>
            </a:r>
          </a:p>
        </p:txBody>
      </p:sp>
      <p:sp>
        <p:nvSpPr>
          <p:cNvPr id="3" name="Content Placeholder 2">
            <a:extLst>
              <a:ext uri="{FF2B5EF4-FFF2-40B4-BE49-F238E27FC236}">
                <a16:creationId xmlns:a16="http://schemas.microsoft.com/office/drawing/2014/main" id="{759674F2-D254-2C4C-9C53-2CE7477F5A55}"/>
              </a:ext>
            </a:extLst>
          </p:cNvPr>
          <p:cNvSpPr>
            <a:spLocks noGrp="1"/>
          </p:cNvSpPr>
          <p:nvPr>
            <p:ph idx="1"/>
          </p:nvPr>
        </p:nvSpPr>
        <p:spPr>
          <a:xfrm>
            <a:off x="532434" y="1122743"/>
            <a:ext cx="5666241" cy="5090245"/>
          </a:xfrm>
        </p:spPr>
        <p:txBody>
          <a:bodyPr>
            <a:normAutofit fontScale="32500" lnSpcReduction="20000"/>
          </a:bodyPr>
          <a:lstStyle/>
          <a:p>
            <a:pPr marL="0" indent="0">
              <a:buNone/>
            </a:pPr>
            <a:endParaRPr lang="en-US" sz="3400" dirty="0">
              <a:latin typeface="Franklin Gothic Medium" panose="020B0603020102020204" pitchFamily="34" charset="0"/>
            </a:endParaRPr>
          </a:p>
          <a:p>
            <a:pPr>
              <a:lnSpc>
                <a:spcPct val="120000"/>
              </a:lnSpc>
              <a:spcBef>
                <a:spcPts val="0"/>
              </a:spcBef>
            </a:pPr>
            <a:r>
              <a:rPr lang="en-US" sz="6400" dirty="0">
                <a:latin typeface="Franklin Gothic Medium" panose="020B0603020102020204" pitchFamily="34" charset="0"/>
              </a:rPr>
              <a:t>Naloxone! </a:t>
            </a:r>
          </a:p>
          <a:p>
            <a:pPr>
              <a:lnSpc>
                <a:spcPct val="120000"/>
              </a:lnSpc>
              <a:spcBef>
                <a:spcPts val="0"/>
              </a:spcBef>
            </a:pPr>
            <a:endParaRPr lang="en-US" sz="6400" dirty="0">
              <a:latin typeface="Franklin Gothic Medium" panose="020B0603020102020204" pitchFamily="34" charset="0"/>
            </a:endParaRPr>
          </a:p>
          <a:p>
            <a:pPr>
              <a:lnSpc>
                <a:spcPct val="120000"/>
              </a:lnSpc>
              <a:spcBef>
                <a:spcPts val="0"/>
              </a:spcBef>
            </a:pPr>
            <a:r>
              <a:rPr lang="en-US" sz="6400" dirty="0">
                <a:latin typeface="Franklin Gothic Medium" panose="020B0603020102020204" pitchFamily="34" charset="0"/>
              </a:rPr>
              <a:t>HIV prevention and </a:t>
            </a:r>
            <a:r>
              <a:rPr lang="en-US" sz="6400" dirty="0" err="1">
                <a:latin typeface="Franklin Gothic Medium" panose="020B0603020102020204" pitchFamily="34" charset="0"/>
              </a:rPr>
              <a:t>PrEP</a:t>
            </a:r>
            <a:r>
              <a:rPr lang="en-US" sz="6400" dirty="0">
                <a:latin typeface="Franklin Gothic Medium" panose="020B0603020102020204" pitchFamily="34" charset="0"/>
              </a:rPr>
              <a:t> </a:t>
            </a:r>
          </a:p>
          <a:p>
            <a:pPr>
              <a:lnSpc>
                <a:spcPct val="120000"/>
              </a:lnSpc>
              <a:spcBef>
                <a:spcPts val="0"/>
              </a:spcBef>
            </a:pPr>
            <a:endParaRPr lang="en-US" sz="6400" dirty="0">
              <a:latin typeface="Franklin Gothic Medium" panose="020B0603020102020204" pitchFamily="34" charset="0"/>
            </a:endParaRPr>
          </a:p>
          <a:p>
            <a:pPr>
              <a:lnSpc>
                <a:spcPct val="120000"/>
              </a:lnSpc>
              <a:spcBef>
                <a:spcPts val="0"/>
              </a:spcBef>
            </a:pPr>
            <a:r>
              <a:rPr lang="en-US" sz="6400" dirty="0">
                <a:latin typeface="Franklin Gothic Medium" panose="020B0603020102020204" pitchFamily="34" charset="0"/>
              </a:rPr>
              <a:t>Clean syringes and supplies for injecting drugs, fentanyl test strips </a:t>
            </a:r>
          </a:p>
          <a:p>
            <a:pPr>
              <a:lnSpc>
                <a:spcPct val="120000"/>
              </a:lnSpc>
              <a:spcBef>
                <a:spcPts val="0"/>
              </a:spcBef>
            </a:pPr>
            <a:endParaRPr lang="en-US" sz="6400" dirty="0">
              <a:latin typeface="Franklin Gothic Medium" panose="020B0603020102020204" pitchFamily="34" charset="0"/>
            </a:endParaRPr>
          </a:p>
          <a:p>
            <a:pPr>
              <a:lnSpc>
                <a:spcPct val="120000"/>
              </a:lnSpc>
              <a:spcBef>
                <a:spcPts val="0"/>
              </a:spcBef>
            </a:pPr>
            <a:r>
              <a:rPr lang="en-US" sz="6400" dirty="0">
                <a:latin typeface="Franklin Gothic Medium" panose="020B0603020102020204" pitchFamily="34" charset="0"/>
              </a:rPr>
              <a:t>Abstinence may not be the goal for many AYA </a:t>
            </a:r>
          </a:p>
          <a:p>
            <a:pPr>
              <a:lnSpc>
                <a:spcPct val="120000"/>
              </a:lnSpc>
              <a:spcBef>
                <a:spcPts val="0"/>
              </a:spcBef>
            </a:pPr>
            <a:endParaRPr lang="en-US" sz="6400" dirty="0">
              <a:latin typeface="Franklin Gothic Medium" panose="020B0603020102020204" pitchFamily="34" charset="0"/>
            </a:endParaRPr>
          </a:p>
          <a:p>
            <a:pPr>
              <a:lnSpc>
                <a:spcPct val="120000"/>
              </a:lnSpc>
              <a:spcBef>
                <a:spcPts val="0"/>
              </a:spcBef>
            </a:pPr>
            <a:r>
              <a:rPr lang="en-US" sz="6400" dirty="0">
                <a:latin typeface="Franklin Gothic Medium" panose="020B0603020102020204" pitchFamily="34" charset="0"/>
              </a:rPr>
              <a:t>Safer sex supplies </a:t>
            </a:r>
          </a:p>
          <a:p>
            <a:pPr>
              <a:lnSpc>
                <a:spcPct val="120000"/>
              </a:lnSpc>
              <a:spcBef>
                <a:spcPts val="0"/>
              </a:spcBef>
            </a:pPr>
            <a:endParaRPr lang="en-US" sz="6400" dirty="0">
              <a:latin typeface="Franklin Gothic Medium" panose="020B0603020102020204" pitchFamily="34" charset="0"/>
            </a:endParaRPr>
          </a:p>
          <a:p>
            <a:pPr>
              <a:lnSpc>
                <a:spcPct val="120000"/>
              </a:lnSpc>
              <a:spcBef>
                <a:spcPts val="0"/>
              </a:spcBef>
            </a:pPr>
            <a:r>
              <a:rPr lang="en-US" sz="6400" dirty="0">
                <a:latin typeface="Franklin Gothic Medium" panose="020B0603020102020204" pitchFamily="34" charset="0"/>
              </a:rPr>
              <a:t>Protective behavioral </a:t>
            </a:r>
            <a:r>
              <a:rPr lang="en-US" sz="6400" dirty="0" err="1">
                <a:latin typeface="Franklin Gothic Medium" panose="020B0603020102020204" pitchFamily="34" charset="0"/>
              </a:rPr>
              <a:t>trategies</a:t>
            </a:r>
            <a:r>
              <a:rPr lang="en-US" sz="6400" dirty="0">
                <a:latin typeface="Franklin Gothic Medium" panose="020B0603020102020204" pitchFamily="34" charset="0"/>
              </a:rPr>
              <a:t> (plan to get home safe from places where substances used i.e. having a designated driver)</a:t>
            </a:r>
          </a:p>
        </p:txBody>
      </p:sp>
      <p:sp>
        <p:nvSpPr>
          <p:cNvPr id="10" name="TextBox 9">
            <a:extLst>
              <a:ext uri="{FF2B5EF4-FFF2-40B4-BE49-F238E27FC236}">
                <a16:creationId xmlns:a16="http://schemas.microsoft.com/office/drawing/2014/main" id="{10DABE15-4BF4-5457-135C-3A3F2D555432}"/>
              </a:ext>
            </a:extLst>
          </p:cNvPr>
          <p:cNvSpPr txBox="1"/>
          <p:nvPr/>
        </p:nvSpPr>
        <p:spPr>
          <a:xfrm>
            <a:off x="7011118" y="847648"/>
            <a:ext cx="5014275" cy="5016758"/>
          </a:xfrm>
          <a:prstGeom prst="rect">
            <a:avLst/>
          </a:prstGeom>
          <a:noFill/>
        </p:spPr>
        <p:txBody>
          <a:bodyPr wrap="square">
            <a:spAutoFit/>
          </a:bodyPr>
          <a:lstStyle/>
          <a:p>
            <a:r>
              <a:rPr lang="en-US" sz="3200" b="0" i="0" u="none" strike="noStrike" dirty="0">
                <a:solidFill>
                  <a:schemeClr val="bg1"/>
                </a:solidFill>
                <a:effectLst/>
                <a:latin typeface="Franklin Gothic Medium" panose="020B0603020102020204" pitchFamily="34" charset="0"/>
              </a:rPr>
              <a:t>“Underlying all of these strategies is the provision of compassionate care that validates adolescents’ experiences and motivations, is non-judgmental, assures them that they have value, and gives gratitude to them for trusting the HCP.”</a:t>
            </a:r>
            <a:endParaRPr lang="en-US" sz="3200" dirty="0">
              <a:solidFill>
                <a:schemeClr val="bg1"/>
              </a:solidFill>
              <a:latin typeface="Franklin Gothic Medium" panose="020B0603020102020204" pitchFamily="34" charset="0"/>
            </a:endParaRPr>
          </a:p>
        </p:txBody>
      </p:sp>
      <p:sp>
        <p:nvSpPr>
          <p:cNvPr id="11" name="TextBox 10">
            <a:extLst>
              <a:ext uri="{FF2B5EF4-FFF2-40B4-BE49-F238E27FC236}">
                <a16:creationId xmlns:a16="http://schemas.microsoft.com/office/drawing/2014/main" id="{4649C4A9-C8E1-C120-225E-613A090836E8}"/>
              </a:ext>
            </a:extLst>
          </p:cNvPr>
          <p:cNvSpPr txBox="1"/>
          <p:nvPr/>
        </p:nvSpPr>
        <p:spPr>
          <a:xfrm>
            <a:off x="9167846" y="6369302"/>
            <a:ext cx="2450773" cy="369332"/>
          </a:xfrm>
          <a:prstGeom prst="rect">
            <a:avLst/>
          </a:prstGeom>
          <a:noFill/>
        </p:spPr>
        <p:txBody>
          <a:bodyPr wrap="square" rtlCol="0">
            <a:spAutoFit/>
          </a:bodyPr>
          <a:lstStyle/>
          <a:p>
            <a:r>
              <a:rPr lang="en-US" sz="900" b="0" i="0" u="none" strike="noStrike" dirty="0">
                <a:solidFill>
                  <a:schemeClr val="bg1"/>
                </a:solidFill>
                <a:effectLst/>
                <a:latin typeface="Franklin Gothic Medium" panose="020B0603020102020204" pitchFamily="34" charset="0"/>
              </a:rPr>
              <a:t>Winer, Yule, </a:t>
            </a:r>
            <a:r>
              <a:rPr lang="en-US" sz="900" b="0" i="0" u="none" strike="noStrike" dirty="0" err="1">
                <a:solidFill>
                  <a:schemeClr val="bg1"/>
                </a:solidFill>
                <a:effectLst/>
                <a:latin typeface="Franklin Gothic Medium" panose="020B0603020102020204" pitchFamily="34" charset="0"/>
              </a:rPr>
              <a:t>Hadland</a:t>
            </a:r>
            <a:r>
              <a:rPr lang="en-US" sz="900" b="0" i="0" u="none" strike="noStrike" dirty="0">
                <a:solidFill>
                  <a:schemeClr val="bg1"/>
                </a:solidFill>
                <a:effectLst/>
                <a:latin typeface="Franklin Gothic Medium" panose="020B0603020102020204" pitchFamily="34" charset="0"/>
              </a:rPr>
              <a:t>, &amp; Bagley (2022). </a:t>
            </a:r>
            <a:r>
              <a:rPr lang="en-US" sz="900" b="0" i="1" u="none" strike="noStrike" dirty="0">
                <a:solidFill>
                  <a:schemeClr val="bg1"/>
                </a:solidFill>
                <a:effectLst/>
                <a:latin typeface="Franklin Gothic Medium" panose="020B0603020102020204" pitchFamily="34" charset="0"/>
              </a:rPr>
              <a:t>Annals of Medicine.</a:t>
            </a:r>
            <a:endParaRPr lang="en-US" sz="900" i="1" dirty="0">
              <a:solidFill>
                <a:schemeClr val="bg1"/>
              </a:solidFill>
              <a:latin typeface="Franklin Gothic Medium" panose="020B0603020102020204" pitchFamily="34" charset="0"/>
            </a:endParaRPr>
          </a:p>
        </p:txBody>
      </p:sp>
      <p:cxnSp>
        <p:nvCxnSpPr>
          <p:cNvPr id="13" name="Straight Arrow Connector 12">
            <a:extLst>
              <a:ext uri="{FF2B5EF4-FFF2-40B4-BE49-F238E27FC236}">
                <a16:creationId xmlns:a16="http://schemas.microsoft.com/office/drawing/2014/main" id="{89398BA7-539E-9C27-5B84-AF7E717EE7A9}"/>
              </a:ext>
            </a:extLst>
          </p:cNvPr>
          <p:cNvCxnSpPr/>
          <p:nvPr/>
        </p:nvCxnSpPr>
        <p:spPr>
          <a:xfrm>
            <a:off x="3993266" y="2033025"/>
            <a:ext cx="2835797"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2AC2CA3-F3A3-32B1-A4CE-449FC14D3C1D}"/>
              </a:ext>
            </a:extLst>
          </p:cNvPr>
          <p:cNvCxnSpPr/>
          <p:nvPr/>
        </p:nvCxnSpPr>
        <p:spPr>
          <a:xfrm>
            <a:off x="3993266" y="4318305"/>
            <a:ext cx="2835797"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580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3D601-A945-42F2-8F67-3F17C3BC1CFC}"/>
              </a:ext>
            </a:extLst>
          </p:cNvPr>
          <p:cNvSpPr>
            <a:spLocks noGrp="1"/>
          </p:cNvSpPr>
          <p:nvPr>
            <p:ph type="title"/>
          </p:nvPr>
        </p:nvSpPr>
        <p:spPr>
          <a:xfrm>
            <a:off x="736611" y="235253"/>
            <a:ext cx="10515600" cy="1325563"/>
          </a:xfrm>
        </p:spPr>
        <p:txBody>
          <a:bodyPr/>
          <a:lstStyle/>
          <a:p>
            <a:r>
              <a:rPr lang="en-US" b="1" dirty="0">
                <a:solidFill>
                  <a:schemeClr val="bg1"/>
                </a:solidFill>
                <a:latin typeface="Franklin Gothic Medium" panose="020B0603020102020204" pitchFamily="34" charset="0"/>
              </a:rPr>
              <a:t>Language Matters: “hard to reach”</a:t>
            </a:r>
          </a:p>
        </p:txBody>
      </p:sp>
      <p:sp>
        <p:nvSpPr>
          <p:cNvPr id="3" name="TextBox 2">
            <a:extLst>
              <a:ext uri="{FF2B5EF4-FFF2-40B4-BE49-F238E27FC236}">
                <a16:creationId xmlns:a16="http://schemas.microsoft.com/office/drawing/2014/main" id="{98B03B3A-EE72-A32A-E1E7-07AD2E2385CC}"/>
              </a:ext>
            </a:extLst>
          </p:cNvPr>
          <p:cNvSpPr txBox="1"/>
          <p:nvPr/>
        </p:nvSpPr>
        <p:spPr>
          <a:xfrm>
            <a:off x="527713" y="2685642"/>
            <a:ext cx="11791665" cy="523220"/>
          </a:xfrm>
          <a:prstGeom prst="rect">
            <a:avLst/>
          </a:prstGeom>
          <a:noFill/>
        </p:spPr>
        <p:txBody>
          <a:bodyPr wrap="square" rtlCol="0">
            <a:spAutoFit/>
          </a:bodyPr>
          <a:lstStyle/>
          <a:p>
            <a:r>
              <a:rPr lang="en-US" sz="2800" b="1" dirty="0">
                <a:solidFill>
                  <a:schemeClr val="bg1"/>
                </a:solidFill>
              </a:rPr>
              <a:t>I am not hard to reach, people just generally don’t know how to reach me </a:t>
            </a:r>
          </a:p>
        </p:txBody>
      </p:sp>
    </p:spTree>
    <p:extLst>
      <p:ext uri="{BB962C8B-B14F-4D97-AF65-F5344CB8AC3E}">
        <p14:creationId xmlns:p14="http://schemas.microsoft.com/office/powerpoint/2010/main" val="8373178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extBox 9">
            <a:extLst>
              <a:ext uri="{FF2B5EF4-FFF2-40B4-BE49-F238E27FC236}">
                <a16:creationId xmlns:a16="http://schemas.microsoft.com/office/drawing/2014/main" id="{C5AF13D1-A8C9-6BAA-4DEA-76861A56F3E9}"/>
              </a:ext>
            </a:extLst>
          </p:cNvPr>
          <p:cNvGraphicFramePr/>
          <p:nvPr>
            <p:extLst>
              <p:ext uri="{D42A27DB-BD31-4B8C-83A1-F6EECF244321}">
                <p14:modId xmlns:p14="http://schemas.microsoft.com/office/powerpoint/2010/main" val="288518067"/>
              </p:ext>
            </p:extLst>
          </p:nvPr>
        </p:nvGraphicFramePr>
        <p:xfrm>
          <a:off x="5547495" y="581773"/>
          <a:ext cx="5544414" cy="60619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extBox 19">
            <a:extLst>
              <a:ext uri="{FF2B5EF4-FFF2-40B4-BE49-F238E27FC236}">
                <a16:creationId xmlns:a16="http://schemas.microsoft.com/office/drawing/2014/main" id="{E5582CCC-9996-045E-FA45-1C23DFEF1AFE}"/>
              </a:ext>
            </a:extLst>
          </p:cNvPr>
          <p:cNvSpPr txBox="1"/>
          <p:nvPr/>
        </p:nvSpPr>
        <p:spPr>
          <a:xfrm>
            <a:off x="345312" y="1490008"/>
            <a:ext cx="4962957" cy="1938992"/>
          </a:xfrm>
          <a:prstGeom prst="rect">
            <a:avLst/>
          </a:prstGeom>
          <a:noFill/>
        </p:spPr>
        <p:txBody>
          <a:bodyPr wrap="square" rtlCol="0">
            <a:spAutoFit/>
          </a:bodyPr>
          <a:lstStyle/>
          <a:p>
            <a:r>
              <a:rPr lang="en-US" sz="4000" dirty="0">
                <a:latin typeface="Franklin Gothic Medium" panose="020B0603020102020204" pitchFamily="34" charset="0"/>
              </a:rPr>
              <a:t>Family Involvement in the Care of Youth with an SUD</a:t>
            </a:r>
          </a:p>
        </p:txBody>
      </p:sp>
    </p:spTree>
    <p:extLst>
      <p:ext uri="{BB962C8B-B14F-4D97-AF65-F5344CB8AC3E}">
        <p14:creationId xmlns:p14="http://schemas.microsoft.com/office/powerpoint/2010/main" val="33679068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FD18E-D328-8FCF-78A9-B6FA43127444}"/>
              </a:ext>
            </a:extLst>
          </p:cNvPr>
          <p:cNvSpPr>
            <a:spLocks noGrp="1"/>
          </p:cNvSpPr>
          <p:nvPr>
            <p:ph type="title"/>
          </p:nvPr>
        </p:nvSpPr>
        <p:spPr>
          <a:xfrm>
            <a:off x="3277046" y="-105222"/>
            <a:ext cx="10515600" cy="1325563"/>
          </a:xfrm>
        </p:spPr>
        <p:txBody>
          <a:bodyPr/>
          <a:lstStyle/>
          <a:p>
            <a:r>
              <a:rPr lang="en-US" b="1" dirty="0">
                <a:latin typeface="Franklin Gothic Medium" panose="020B0603020102020204" pitchFamily="34" charset="0"/>
              </a:rPr>
              <a:t>Treatment &amp; Stigma</a:t>
            </a:r>
            <a:r>
              <a:rPr lang="en-US" dirty="0"/>
              <a:t> </a:t>
            </a:r>
          </a:p>
        </p:txBody>
      </p:sp>
      <p:pic>
        <p:nvPicPr>
          <p:cNvPr id="9" name="Picture 8" descr="Graphical user interface, text, application, email&#10;&#10;Description automatically generated">
            <a:extLst>
              <a:ext uri="{FF2B5EF4-FFF2-40B4-BE49-F238E27FC236}">
                <a16:creationId xmlns:a16="http://schemas.microsoft.com/office/drawing/2014/main" id="{242F2011-2FF0-512F-5E6A-41551BA29C82}"/>
              </a:ext>
            </a:extLst>
          </p:cNvPr>
          <p:cNvPicPr>
            <a:picLocks noChangeAspect="1"/>
          </p:cNvPicPr>
          <p:nvPr/>
        </p:nvPicPr>
        <p:blipFill>
          <a:blip r:embed="rId3"/>
          <a:stretch>
            <a:fillRect/>
          </a:stretch>
        </p:blipFill>
        <p:spPr>
          <a:xfrm>
            <a:off x="605254" y="1684225"/>
            <a:ext cx="3604907" cy="1744775"/>
          </a:xfrm>
          <a:prstGeom prst="rect">
            <a:avLst/>
          </a:prstGeom>
        </p:spPr>
      </p:pic>
      <p:pic>
        <p:nvPicPr>
          <p:cNvPr id="11" name="Picture 10" descr="Graphical user interface, text, application&#10;&#10;Description automatically generated">
            <a:extLst>
              <a:ext uri="{FF2B5EF4-FFF2-40B4-BE49-F238E27FC236}">
                <a16:creationId xmlns:a16="http://schemas.microsoft.com/office/drawing/2014/main" id="{321D456E-2559-AAAF-7399-C2DBE3136C8F}"/>
              </a:ext>
            </a:extLst>
          </p:cNvPr>
          <p:cNvPicPr>
            <a:picLocks noChangeAspect="1"/>
          </p:cNvPicPr>
          <p:nvPr/>
        </p:nvPicPr>
        <p:blipFill>
          <a:blip r:embed="rId4"/>
          <a:stretch>
            <a:fillRect/>
          </a:stretch>
        </p:blipFill>
        <p:spPr>
          <a:xfrm>
            <a:off x="3562228" y="4104622"/>
            <a:ext cx="4534900" cy="1772332"/>
          </a:xfrm>
          <a:prstGeom prst="rect">
            <a:avLst/>
          </a:prstGeom>
        </p:spPr>
      </p:pic>
      <p:pic>
        <p:nvPicPr>
          <p:cNvPr id="7" name="Picture 6" descr="Graphical user interface, text, application, email&#10;&#10;Description automatically generated">
            <a:extLst>
              <a:ext uri="{FF2B5EF4-FFF2-40B4-BE49-F238E27FC236}">
                <a16:creationId xmlns:a16="http://schemas.microsoft.com/office/drawing/2014/main" id="{6E08B95A-6A00-B90C-6695-134205355838}"/>
              </a:ext>
            </a:extLst>
          </p:cNvPr>
          <p:cNvPicPr>
            <a:picLocks noChangeAspect="1"/>
          </p:cNvPicPr>
          <p:nvPr/>
        </p:nvPicPr>
        <p:blipFill>
          <a:blip r:embed="rId5"/>
          <a:stretch>
            <a:fillRect/>
          </a:stretch>
        </p:blipFill>
        <p:spPr>
          <a:xfrm>
            <a:off x="7057920" y="1684225"/>
            <a:ext cx="4534900" cy="1880649"/>
          </a:xfrm>
          <a:prstGeom prst="rect">
            <a:avLst/>
          </a:prstGeom>
        </p:spPr>
      </p:pic>
    </p:spTree>
    <p:extLst>
      <p:ext uri="{BB962C8B-B14F-4D97-AF65-F5344CB8AC3E}">
        <p14:creationId xmlns:p14="http://schemas.microsoft.com/office/powerpoint/2010/main" val="18194528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0DAAE89C-EC5C-359E-C277-39FB564DD1F0}"/>
              </a:ext>
            </a:extLst>
          </p:cNvPr>
          <p:cNvPicPr>
            <a:picLocks noChangeAspect="1"/>
          </p:cNvPicPr>
          <p:nvPr/>
        </p:nvPicPr>
        <p:blipFill>
          <a:blip r:embed="rId2"/>
          <a:stretch>
            <a:fillRect/>
          </a:stretch>
        </p:blipFill>
        <p:spPr>
          <a:xfrm>
            <a:off x="527050" y="983538"/>
            <a:ext cx="4273550" cy="5545573"/>
          </a:xfrm>
          <a:prstGeom prst="rect">
            <a:avLst/>
          </a:prstGeom>
        </p:spPr>
      </p:pic>
      <p:sp>
        <p:nvSpPr>
          <p:cNvPr id="6" name="TextBox 5">
            <a:extLst>
              <a:ext uri="{FF2B5EF4-FFF2-40B4-BE49-F238E27FC236}">
                <a16:creationId xmlns:a16="http://schemas.microsoft.com/office/drawing/2014/main" id="{B2CF8EF9-88F3-DAC9-FBEB-8060A0D4DEA5}"/>
              </a:ext>
            </a:extLst>
          </p:cNvPr>
          <p:cNvSpPr txBox="1"/>
          <p:nvPr/>
        </p:nvSpPr>
        <p:spPr>
          <a:xfrm>
            <a:off x="5194300" y="983538"/>
            <a:ext cx="7156450" cy="5509200"/>
          </a:xfrm>
          <a:prstGeom prst="rect">
            <a:avLst/>
          </a:prstGeom>
          <a:noFill/>
        </p:spPr>
        <p:txBody>
          <a:bodyPr wrap="square" rtlCol="0">
            <a:spAutoFit/>
          </a:bodyPr>
          <a:lstStyle/>
          <a:p>
            <a:r>
              <a:rPr lang="en-US" sz="2200" b="1" u="sng" dirty="0">
                <a:solidFill>
                  <a:schemeClr val="bg1"/>
                </a:solidFill>
                <a:latin typeface="Franklin Gothic Medium" panose="020B0603020102020204" pitchFamily="34" charset="0"/>
              </a:rPr>
              <a:t>From 2009 – 2019</a:t>
            </a:r>
          </a:p>
          <a:p>
            <a:endParaRPr lang="en-US" sz="2200" b="1" dirty="0">
              <a:solidFill>
                <a:schemeClr val="bg1"/>
              </a:solidFill>
              <a:latin typeface="Franklin Gothic Medium" panose="020B0603020102020204" pitchFamily="34" charset="0"/>
            </a:endParaRPr>
          </a:p>
          <a:p>
            <a:r>
              <a:rPr lang="en-US" sz="2200" dirty="0">
                <a:solidFill>
                  <a:schemeClr val="bg1"/>
                </a:solidFill>
                <a:latin typeface="Franklin Gothic Medium" panose="020B0603020102020204" pitchFamily="34" charset="0"/>
              </a:rPr>
              <a:t>High school students reporting:</a:t>
            </a:r>
          </a:p>
          <a:p>
            <a:pPr marL="285750" indent="-285750">
              <a:buFont typeface="Arial" panose="020B0604020202020204" pitchFamily="34" charset="0"/>
              <a:buChar char="•"/>
            </a:pPr>
            <a:r>
              <a:rPr lang="en-US" sz="2200" dirty="0">
                <a:solidFill>
                  <a:schemeClr val="bg1"/>
                </a:solidFill>
                <a:latin typeface="Franklin Gothic Medium" panose="020B0603020102020204" pitchFamily="34" charset="0"/>
              </a:rPr>
              <a:t>Persistent feelings of sadness or hopelessness increased by 40%</a:t>
            </a:r>
          </a:p>
          <a:p>
            <a:pPr marL="285750" indent="-285750">
              <a:buFont typeface="Arial" panose="020B0604020202020204" pitchFamily="34" charset="0"/>
              <a:buChar char="•"/>
            </a:pPr>
            <a:r>
              <a:rPr lang="en-US" sz="2200" dirty="0">
                <a:solidFill>
                  <a:schemeClr val="bg1"/>
                </a:solidFill>
                <a:latin typeface="Franklin Gothic Medium" panose="020B0603020102020204" pitchFamily="34" charset="0"/>
              </a:rPr>
              <a:t>Seriously considering attempting suicide increased by 36%</a:t>
            </a:r>
          </a:p>
          <a:p>
            <a:pPr marL="285750" indent="-285750">
              <a:buFont typeface="Arial" panose="020B0604020202020204" pitchFamily="34" charset="0"/>
              <a:buChar char="•"/>
            </a:pPr>
            <a:r>
              <a:rPr lang="en-US" sz="2200" dirty="0">
                <a:solidFill>
                  <a:schemeClr val="bg1"/>
                </a:solidFill>
                <a:latin typeface="Franklin Gothic Medium" panose="020B0603020102020204" pitchFamily="34" charset="0"/>
              </a:rPr>
              <a:t>Creating a plan for suicide increased by 44%</a:t>
            </a:r>
          </a:p>
          <a:p>
            <a:pPr marL="285750" indent="-285750">
              <a:buFont typeface="Arial" panose="020B0604020202020204" pitchFamily="34" charset="0"/>
              <a:buChar char="•"/>
            </a:pPr>
            <a:endParaRPr lang="en-US" sz="2200" dirty="0">
              <a:solidFill>
                <a:schemeClr val="bg1"/>
              </a:solidFill>
              <a:latin typeface="Franklin Gothic Medium" panose="020B0603020102020204" pitchFamily="34" charset="0"/>
            </a:endParaRPr>
          </a:p>
          <a:p>
            <a:r>
              <a:rPr lang="en-US" sz="2200" u="sng" dirty="0">
                <a:solidFill>
                  <a:schemeClr val="bg1"/>
                </a:solidFill>
                <a:latin typeface="Franklin Gothic Medium" panose="020B0603020102020204" pitchFamily="34" charset="0"/>
              </a:rPr>
              <a:t>Between 2011 and 2015</a:t>
            </a:r>
          </a:p>
          <a:p>
            <a:endParaRPr lang="en-US" sz="2200" dirty="0">
              <a:solidFill>
                <a:schemeClr val="bg1"/>
              </a:solidFill>
              <a:latin typeface="Franklin Gothic Medium" panose="020B0603020102020204" pitchFamily="34" charset="0"/>
            </a:endParaRPr>
          </a:p>
          <a:p>
            <a:pPr marL="342900" indent="-342900">
              <a:buFont typeface="Arial" panose="020B0604020202020204" pitchFamily="34" charset="0"/>
              <a:buChar char="•"/>
            </a:pPr>
            <a:r>
              <a:rPr lang="en-US" sz="2200" dirty="0">
                <a:solidFill>
                  <a:schemeClr val="bg1"/>
                </a:solidFill>
                <a:latin typeface="Franklin Gothic Medium" panose="020B0603020102020204" pitchFamily="34" charset="0"/>
              </a:rPr>
              <a:t>Youth psychiatric visits to ED for depression, anxiety, and behavioral challenges increased by 28%</a:t>
            </a:r>
          </a:p>
          <a:p>
            <a:pPr marL="342900" indent="-342900">
              <a:buFont typeface="Arial" panose="020B0604020202020204" pitchFamily="34" charset="0"/>
              <a:buChar char="•"/>
            </a:pPr>
            <a:endParaRPr lang="en-US" sz="2200" dirty="0">
              <a:solidFill>
                <a:schemeClr val="bg1"/>
              </a:solidFill>
              <a:latin typeface="Franklin Gothic Medium" panose="020B0603020102020204" pitchFamily="34" charset="0"/>
            </a:endParaRPr>
          </a:p>
          <a:p>
            <a:r>
              <a:rPr lang="en-US" sz="2200" i="1" dirty="0">
                <a:solidFill>
                  <a:schemeClr val="bg1"/>
                </a:solidFill>
                <a:latin typeface="Franklin Gothic Medium" panose="020B0603020102020204" pitchFamily="34" charset="0"/>
              </a:rPr>
              <a:t>**Youth mental health crisis exacerbated by COVID-19 pandemic</a:t>
            </a:r>
          </a:p>
        </p:txBody>
      </p:sp>
      <p:sp>
        <p:nvSpPr>
          <p:cNvPr id="8" name="Title 1">
            <a:extLst>
              <a:ext uri="{FF2B5EF4-FFF2-40B4-BE49-F238E27FC236}">
                <a16:creationId xmlns:a16="http://schemas.microsoft.com/office/drawing/2014/main" id="{C4942D0B-BD9D-3DE2-88F5-CDD25EBC7E67}"/>
              </a:ext>
            </a:extLst>
          </p:cNvPr>
          <p:cNvSpPr>
            <a:spLocks noGrp="1"/>
          </p:cNvSpPr>
          <p:nvPr>
            <p:ph type="title"/>
          </p:nvPr>
        </p:nvSpPr>
        <p:spPr>
          <a:xfrm>
            <a:off x="336550" y="-109816"/>
            <a:ext cx="10515600" cy="1325563"/>
          </a:xfrm>
        </p:spPr>
        <p:txBody>
          <a:bodyPr>
            <a:noAutofit/>
          </a:bodyPr>
          <a:lstStyle/>
          <a:p>
            <a:br>
              <a:rPr lang="en-US" sz="4000" b="1" dirty="0"/>
            </a:br>
            <a:r>
              <a:rPr lang="en-US" sz="4000" b="1" dirty="0">
                <a:latin typeface="Franklin Gothic Medium" panose="020B0603020102020204" pitchFamily="34" charset="0"/>
              </a:rPr>
              <a:t>Youth Mental Health Crisis </a:t>
            </a:r>
            <a:br>
              <a:rPr lang="en-US" sz="4000" b="1" dirty="0"/>
            </a:br>
            <a:r>
              <a:rPr lang="en-US" sz="4000" dirty="0"/>
              <a:t> </a:t>
            </a:r>
          </a:p>
        </p:txBody>
      </p:sp>
      <p:sp>
        <p:nvSpPr>
          <p:cNvPr id="9" name="TextBox 8">
            <a:extLst>
              <a:ext uri="{FF2B5EF4-FFF2-40B4-BE49-F238E27FC236}">
                <a16:creationId xmlns:a16="http://schemas.microsoft.com/office/drawing/2014/main" id="{9CBCE320-8086-A712-5C62-12129EC767FC}"/>
              </a:ext>
            </a:extLst>
          </p:cNvPr>
          <p:cNvSpPr txBox="1"/>
          <p:nvPr/>
        </p:nvSpPr>
        <p:spPr>
          <a:xfrm>
            <a:off x="9486123" y="6344445"/>
            <a:ext cx="2732054" cy="369332"/>
          </a:xfrm>
          <a:prstGeom prst="rect">
            <a:avLst/>
          </a:prstGeom>
          <a:noFill/>
        </p:spPr>
        <p:txBody>
          <a:bodyPr wrap="square" rtlCol="0">
            <a:spAutoFit/>
          </a:bodyPr>
          <a:lstStyle/>
          <a:p>
            <a:r>
              <a:rPr lang="en-US" sz="900" dirty="0">
                <a:solidFill>
                  <a:schemeClr val="bg1"/>
                </a:solidFill>
                <a:latin typeface="Franklin Gothic Medium" panose="020B0603020102020204" pitchFamily="34" charset="0"/>
              </a:rPr>
              <a:t>Protecting Youth Mental Health: The U.S. Surgeon General’s Advisory (Dec. 2021)</a:t>
            </a:r>
          </a:p>
        </p:txBody>
      </p:sp>
    </p:spTree>
    <p:extLst>
      <p:ext uri="{BB962C8B-B14F-4D97-AF65-F5344CB8AC3E}">
        <p14:creationId xmlns:p14="http://schemas.microsoft.com/office/powerpoint/2010/main" val="16805445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BD9DD44-518C-E742-9753-3383762CC6D0}"/>
              </a:ext>
            </a:extLst>
          </p:cNvPr>
          <p:cNvSpPr txBox="1"/>
          <p:nvPr/>
        </p:nvSpPr>
        <p:spPr>
          <a:xfrm>
            <a:off x="525354" y="2460092"/>
            <a:ext cx="682416" cy="769441"/>
          </a:xfrm>
          <a:prstGeom prst="rect">
            <a:avLst/>
          </a:prstGeom>
          <a:solidFill>
            <a:schemeClr val="accent6">
              <a:lumMod val="40000"/>
              <a:lumOff val="60000"/>
              <a:alpha val="72549"/>
            </a:schemeClr>
          </a:solidFill>
        </p:spPr>
        <p:txBody>
          <a:bodyPr wrap="square" rtlCol="0">
            <a:spAutoFit/>
          </a:bodyPr>
          <a:lstStyle/>
          <a:p>
            <a:pPr algn="ctr"/>
            <a:r>
              <a:rPr lang="en-US" sz="4400" dirty="0">
                <a:solidFill>
                  <a:srgbClr val="002060"/>
                </a:solidFill>
                <a:latin typeface="Franklin Gothic Medium" panose="020B0603020102020204" pitchFamily="34" charset="0"/>
              </a:rPr>
              <a:t>3</a:t>
            </a:r>
          </a:p>
        </p:txBody>
      </p:sp>
      <p:sp>
        <p:nvSpPr>
          <p:cNvPr id="13" name="Content Placeholder 2">
            <a:extLst>
              <a:ext uri="{FF2B5EF4-FFF2-40B4-BE49-F238E27FC236}">
                <a16:creationId xmlns:a16="http://schemas.microsoft.com/office/drawing/2014/main" id="{2FA4E005-D07A-E94A-8219-35930126D5CB}"/>
              </a:ext>
            </a:extLst>
          </p:cNvPr>
          <p:cNvSpPr>
            <a:spLocks noGrp="1"/>
          </p:cNvSpPr>
          <p:nvPr>
            <p:ph idx="1"/>
          </p:nvPr>
        </p:nvSpPr>
        <p:spPr>
          <a:xfrm>
            <a:off x="1224471" y="2351497"/>
            <a:ext cx="10510078" cy="1715010"/>
          </a:xfrm>
        </p:spPr>
        <p:txBody>
          <a:bodyPr/>
          <a:lstStyle/>
          <a:p>
            <a:pPr marL="0" indent="0">
              <a:buNone/>
            </a:pPr>
            <a:r>
              <a:rPr lang="en-US" sz="4400" dirty="0">
                <a:latin typeface="Franklin Gothic Medium" panose="020B0603020102020204" pitchFamily="34" charset="0"/>
              </a:rPr>
              <a:t>Discuss the different considerations of women who use drugs </a:t>
            </a:r>
          </a:p>
          <a:p>
            <a:pPr marL="15875" indent="-15875">
              <a:buFont typeface="+mj-lt"/>
              <a:buAutoNum type="arabicPeriod"/>
            </a:pPr>
            <a:endParaRPr lang="en-US" dirty="0">
              <a:latin typeface="Franklin Gothic Medium" panose="020B0603020102020204" pitchFamily="34" charset="0"/>
            </a:endParaRPr>
          </a:p>
          <a:p>
            <a:pPr marL="15875" indent="-15875"/>
            <a:endParaRPr lang="en-US" dirty="0"/>
          </a:p>
        </p:txBody>
      </p:sp>
    </p:spTree>
    <p:extLst>
      <p:ext uri="{BB962C8B-B14F-4D97-AF65-F5344CB8AC3E}">
        <p14:creationId xmlns:p14="http://schemas.microsoft.com/office/powerpoint/2010/main" val="26202516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E66EC-C088-4B28-BC9E-CA04C62F168C}"/>
              </a:ext>
            </a:extLst>
          </p:cNvPr>
          <p:cNvSpPr>
            <a:spLocks noGrp="1"/>
          </p:cNvSpPr>
          <p:nvPr>
            <p:ph type="title"/>
          </p:nvPr>
        </p:nvSpPr>
        <p:spPr/>
        <p:txBody>
          <a:bodyPr/>
          <a:lstStyle/>
          <a:p>
            <a:r>
              <a:rPr lang="en-US" dirty="0"/>
              <a:t>Defining gender </a:t>
            </a:r>
          </a:p>
        </p:txBody>
      </p:sp>
      <p:sp>
        <p:nvSpPr>
          <p:cNvPr id="3" name="Content Placeholder 2">
            <a:extLst>
              <a:ext uri="{FF2B5EF4-FFF2-40B4-BE49-F238E27FC236}">
                <a16:creationId xmlns:a16="http://schemas.microsoft.com/office/drawing/2014/main" id="{2C6B5041-825B-7FF8-77FB-BE5B8AB67082}"/>
              </a:ext>
            </a:extLst>
          </p:cNvPr>
          <p:cNvSpPr>
            <a:spLocks noGrp="1"/>
          </p:cNvSpPr>
          <p:nvPr>
            <p:ph idx="1"/>
          </p:nvPr>
        </p:nvSpPr>
        <p:spPr/>
        <p:txBody>
          <a:bodyPr/>
          <a:lstStyle/>
          <a:p>
            <a:pPr marL="0" indent="0">
              <a:buNone/>
            </a:pPr>
            <a:r>
              <a:rPr lang="en-US" b="1" i="0" u="none" strike="noStrike" dirty="0">
                <a:solidFill>
                  <a:schemeClr val="bg1"/>
                </a:solidFill>
                <a:effectLst/>
                <a:latin typeface="Helvetica Neue" panose="02000503000000020004" pitchFamily="2" charset="0"/>
              </a:rPr>
              <a:t>Gender</a:t>
            </a:r>
            <a:r>
              <a:rPr lang="en-US" b="0" i="0" u="none" strike="noStrike" dirty="0">
                <a:solidFill>
                  <a:schemeClr val="bg1"/>
                </a:solidFill>
                <a:effectLst/>
                <a:latin typeface="Helvetica Neue" panose="02000503000000020004" pitchFamily="2" charset="0"/>
              </a:rPr>
              <a:t> refers to the socially constructed roles, </a:t>
            </a:r>
            <a:r>
              <a:rPr lang="en-US" b="0" i="0" u="none" strike="noStrike" dirty="0" err="1">
                <a:solidFill>
                  <a:schemeClr val="bg1"/>
                </a:solidFill>
                <a:effectLst/>
                <a:latin typeface="Helvetica Neue" panose="02000503000000020004" pitchFamily="2" charset="0"/>
              </a:rPr>
              <a:t>behaviours</a:t>
            </a:r>
            <a:r>
              <a:rPr lang="en-US" b="0" i="0" u="none" strike="noStrike" dirty="0">
                <a:solidFill>
                  <a:schemeClr val="bg1"/>
                </a:solidFill>
                <a:effectLst/>
                <a:latin typeface="Helvetica Neue" panose="02000503000000020004" pitchFamily="2" charset="0"/>
              </a:rPr>
              <a:t>, expressions and identities of girls, women, boys, men, and gender diverse people. It influences how people perceive themselves and each other, how they act and interact, and the distribution of power and resources in society. Gender identity is not confined to a binary (girl/woman, boy/man) nor is it static; it exists along a continuum and can change over time.</a:t>
            </a:r>
            <a:endParaRPr lang="en-US" dirty="0">
              <a:solidFill>
                <a:schemeClr val="bg1"/>
              </a:solidFill>
            </a:endParaRPr>
          </a:p>
        </p:txBody>
      </p:sp>
      <p:sp>
        <p:nvSpPr>
          <p:cNvPr id="4" name="TextBox 3">
            <a:extLst>
              <a:ext uri="{FF2B5EF4-FFF2-40B4-BE49-F238E27FC236}">
                <a16:creationId xmlns:a16="http://schemas.microsoft.com/office/drawing/2014/main" id="{865A375C-4047-6364-7C78-87F49BEB0898}"/>
              </a:ext>
            </a:extLst>
          </p:cNvPr>
          <p:cNvSpPr txBox="1"/>
          <p:nvPr/>
        </p:nvSpPr>
        <p:spPr>
          <a:xfrm>
            <a:off x="9053015" y="6338986"/>
            <a:ext cx="3138985" cy="307777"/>
          </a:xfrm>
          <a:prstGeom prst="rect">
            <a:avLst/>
          </a:prstGeom>
          <a:noFill/>
        </p:spPr>
        <p:txBody>
          <a:bodyPr wrap="square" rtlCol="0">
            <a:spAutoFit/>
          </a:bodyPr>
          <a:lstStyle/>
          <a:p>
            <a:r>
              <a:rPr lang="en-US" sz="1400" dirty="0"/>
              <a:t>https://</a:t>
            </a:r>
            <a:r>
              <a:rPr lang="en-US" sz="1400" dirty="0" err="1"/>
              <a:t>cihr-irsc.gc.ca</a:t>
            </a:r>
            <a:r>
              <a:rPr lang="en-US" sz="1400" dirty="0"/>
              <a:t>/e/48642.html</a:t>
            </a:r>
          </a:p>
        </p:txBody>
      </p:sp>
    </p:spTree>
    <p:extLst>
      <p:ext uri="{BB962C8B-B14F-4D97-AF65-F5344CB8AC3E}">
        <p14:creationId xmlns:p14="http://schemas.microsoft.com/office/powerpoint/2010/main" val="35263065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9565D-FD79-5543-B979-C23A0308436C}"/>
              </a:ext>
            </a:extLst>
          </p:cNvPr>
          <p:cNvSpPr>
            <a:spLocks noGrp="1"/>
          </p:cNvSpPr>
          <p:nvPr>
            <p:ph type="title"/>
          </p:nvPr>
        </p:nvSpPr>
        <p:spPr>
          <a:xfrm>
            <a:off x="420465" y="324960"/>
            <a:ext cx="10515600" cy="1325563"/>
          </a:xfrm>
        </p:spPr>
        <p:txBody>
          <a:bodyPr/>
          <a:lstStyle/>
          <a:p>
            <a:r>
              <a:rPr lang="en-US" b="1" dirty="0">
                <a:latin typeface="Franklin Gothic Medium" panose="020B0603020102020204" pitchFamily="34" charset="0"/>
              </a:rPr>
              <a:t>Context: Why we do we care about gender in addiction?</a:t>
            </a:r>
          </a:p>
        </p:txBody>
      </p:sp>
      <p:graphicFrame>
        <p:nvGraphicFramePr>
          <p:cNvPr id="5" name="Content Placeholder 2">
            <a:extLst>
              <a:ext uri="{FF2B5EF4-FFF2-40B4-BE49-F238E27FC236}">
                <a16:creationId xmlns:a16="http://schemas.microsoft.com/office/drawing/2014/main" id="{02AA5093-1E4C-4BED-83E2-F2F36334F505}"/>
              </a:ext>
            </a:extLst>
          </p:cNvPr>
          <p:cNvGraphicFramePr>
            <a:graphicFrameLocks noGrp="1"/>
          </p:cNvGraphicFramePr>
          <p:nvPr>
            <p:ph idx="1"/>
            <p:extLst>
              <p:ext uri="{D42A27DB-BD31-4B8C-83A1-F6EECF244321}">
                <p14:modId xmlns:p14="http://schemas.microsoft.com/office/powerpoint/2010/main" val="2407332459"/>
              </p:ext>
            </p:extLst>
          </p:nvPr>
        </p:nvGraphicFramePr>
        <p:xfrm>
          <a:off x="838200" y="1983739"/>
          <a:ext cx="10515600" cy="35895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075930F1-9ED0-CB4A-9392-C66D99AC6578}"/>
              </a:ext>
            </a:extLst>
          </p:cNvPr>
          <p:cNvSpPr txBox="1"/>
          <p:nvPr/>
        </p:nvSpPr>
        <p:spPr>
          <a:xfrm>
            <a:off x="7145518" y="5949432"/>
            <a:ext cx="4833258" cy="400110"/>
          </a:xfrm>
          <a:prstGeom prst="rect">
            <a:avLst/>
          </a:prstGeom>
          <a:noFill/>
        </p:spPr>
        <p:txBody>
          <a:bodyPr wrap="square" rtlCol="0">
            <a:spAutoFit/>
          </a:bodyPr>
          <a:lstStyle/>
          <a:p>
            <a:pPr algn="r"/>
            <a:r>
              <a:rPr lang="en-CA" sz="1000" dirty="0">
                <a:latin typeface="Franklin Gothic Medium" panose="020B0603020102020204" pitchFamily="34" charset="0"/>
              </a:rPr>
              <a:t>Meyer et al. (2019). </a:t>
            </a:r>
            <a:r>
              <a:rPr lang="en-CA" sz="1000" i="1" dirty="0">
                <a:latin typeface="Franklin Gothic Medium" panose="020B0603020102020204" pitchFamily="34" charset="0"/>
              </a:rPr>
              <a:t>Drug Alcohol Depend</a:t>
            </a:r>
            <a:r>
              <a:rPr lang="en-CA" sz="1000" dirty="0">
                <a:latin typeface="Franklin Gothic Medium" panose="020B0603020102020204" pitchFamily="34" charset="0"/>
              </a:rPr>
              <a:t>. </a:t>
            </a:r>
          </a:p>
          <a:p>
            <a:pPr algn="r"/>
            <a:r>
              <a:rPr lang="en-CA" sz="1000" dirty="0">
                <a:latin typeface="Franklin Gothic Medium" panose="020B0603020102020204" pitchFamily="34" charset="0"/>
              </a:rPr>
              <a:t>Keyes  et al. (2008). </a:t>
            </a:r>
            <a:r>
              <a:rPr lang="en-CA" sz="1000" i="1" dirty="0">
                <a:latin typeface="Franklin Gothic Medium" panose="020B0603020102020204" pitchFamily="34" charset="0"/>
              </a:rPr>
              <a:t>Drug Alcohol Depend</a:t>
            </a:r>
            <a:r>
              <a:rPr lang="en-CA" sz="1000" dirty="0">
                <a:latin typeface="Franklin Gothic Medium" panose="020B0603020102020204" pitchFamily="34" charset="0"/>
              </a:rPr>
              <a:t>. </a:t>
            </a:r>
            <a:endParaRPr lang="en-US" sz="1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E946C231-B6EE-2C4B-9679-0ECC0F5CAA02}"/>
              </a:ext>
            </a:extLst>
          </p:cNvPr>
          <p:cNvSpPr txBox="1"/>
          <p:nvPr/>
        </p:nvSpPr>
        <p:spPr>
          <a:xfrm>
            <a:off x="9208811" y="6349542"/>
            <a:ext cx="2769965" cy="276999"/>
          </a:xfrm>
          <a:prstGeom prst="rect">
            <a:avLst/>
          </a:prstGeom>
          <a:noFill/>
        </p:spPr>
        <p:txBody>
          <a:bodyPr wrap="square" rtlCol="0">
            <a:spAutoFit/>
          </a:bodyPr>
          <a:lstStyle/>
          <a:p>
            <a:pPr algn="r"/>
            <a:r>
              <a:rPr lang="en-US" sz="1200" dirty="0">
                <a:latin typeface="Franklin Gothic Medium" panose="020B0603020102020204" pitchFamily="34" charset="0"/>
              </a:rPr>
              <a:t>Slide adapted from Miriam Harris</a:t>
            </a:r>
          </a:p>
        </p:txBody>
      </p:sp>
    </p:spTree>
    <p:extLst>
      <p:ext uri="{BB962C8B-B14F-4D97-AF65-F5344CB8AC3E}">
        <p14:creationId xmlns:p14="http://schemas.microsoft.com/office/powerpoint/2010/main" val="21054303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1DFE9-376D-E142-83F5-7B0F2DB841EF}"/>
              </a:ext>
            </a:extLst>
          </p:cNvPr>
          <p:cNvSpPr>
            <a:spLocks noGrp="1"/>
          </p:cNvSpPr>
          <p:nvPr>
            <p:ph type="title"/>
          </p:nvPr>
        </p:nvSpPr>
        <p:spPr>
          <a:xfrm>
            <a:off x="309563" y="364842"/>
            <a:ext cx="10515600" cy="1325563"/>
          </a:xfrm>
        </p:spPr>
        <p:txBody>
          <a:bodyPr/>
          <a:lstStyle/>
          <a:p>
            <a:r>
              <a:rPr lang="en-US" b="1" dirty="0">
                <a:latin typeface="Franklin Gothic Medium" panose="020B0603020102020204" pitchFamily="34" charset="0"/>
              </a:rPr>
              <a:t>Impact on Substance Use Disorder</a:t>
            </a:r>
          </a:p>
        </p:txBody>
      </p:sp>
      <p:sp>
        <p:nvSpPr>
          <p:cNvPr id="3" name="Content Placeholder 2">
            <a:extLst>
              <a:ext uri="{FF2B5EF4-FFF2-40B4-BE49-F238E27FC236}">
                <a16:creationId xmlns:a16="http://schemas.microsoft.com/office/drawing/2014/main" id="{E6CB99BC-B72A-4B42-9ABA-F64F97E547D5}"/>
              </a:ext>
            </a:extLst>
          </p:cNvPr>
          <p:cNvSpPr>
            <a:spLocks noGrp="1"/>
          </p:cNvSpPr>
          <p:nvPr>
            <p:ph sz="half" idx="1"/>
          </p:nvPr>
        </p:nvSpPr>
        <p:spPr>
          <a:xfrm>
            <a:off x="616958" y="1717503"/>
            <a:ext cx="5555241" cy="3918353"/>
          </a:xfrm>
        </p:spPr>
        <p:txBody>
          <a:bodyPr>
            <a:normAutofit fontScale="85000" lnSpcReduction="20000"/>
          </a:bodyPr>
          <a:lstStyle/>
          <a:p>
            <a:r>
              <a:rPr lang="en-CA" dirty="0">
                <a:latin typeface="Franklin Gothic Medium" panose="020B0603020102020204" pitchFamily="34" charset="0"/>
              </a:rPr>
              <a:t>Women who use start using drugs/alcohol have higher rates of psychiatric comorbidities &amp; trauma </a:t>
            </a:r>
          </a:p>
          <a:p>
            <a:r>
              <a:rPr lang="en-CA" dirty="0">
                <a:latin typeface="Franklin Gothic Medium" panose="020B0603020102020204" pitchFamily="34" charset="0"/>
              </a:rPr>
              <a:t>Women develop substance use disorders and health-related problems in less time (telescoping)</a:t>
            </a:r>
          </a:p>
          <a:p>
            <a:r>
              <a:rPr lang="en-CA" dirty="0">
                <a:solidFill>
                  <a:schemeClr val="bg1"/>
                </a:solidFill>
                <a:latin typeface="Franklin Gothic Medium" panose="020B0603020102020204" pitchFamily="34" charset="0"/>
              </a:rPr>
              <a:t>Women develop more severe SUDs</a:t>
            </a:r>
          </a:p>
          <a:p>
            <a:r>
              <a:rPr lang="en-US" altLang="en-US" dirty="0">
                <a:solidFill>
                  <a:schemeClr val="bg1"/>
                </a:solidFill>
                <a:latin typeface="Franklin Gothic Medium" panose="020B0603020102020204" pitchFamily="34" charset="0"/>
                <a:ea typeface="Arial Unicode MS" panose="020B0604020202020204" pitchFamily="34" charset="-128"/>
                <a:cs typeface="Times New Roman" panose="02020603050405020304" pitchFamily="18" charset="0"/>
              </a:rPr>
              <a:t>Women experience higher rates of harms from drug use</a:t>
            </a:r>
          </a:p>
          <a:p>
            <a:pPr lvl="1"/>
            <a:r>
              <a:rPr lang="en-US" altLang="en-US" dirty="0">
                <a:solidFill>
                  <a:schemeClr val="bg1"/>
                </a:solidFill>
                <a:latin typeface="Franklin Gothic Medium" panose="020B0603020102020204" pitchFamily="34" charset="0"/>
                <a:ea typeface="Arial Unicode MS" panose="020B0604020202020204" pitchFamily="34" charset="-128"/>
                <a:cs typeface="Times New Roman" panose="02020603050405020304" pitchFamily="18" charset="0"/>
              </a:rPr>
              <a:t>Injection related infections </a:t>
            </a:r>
          </a:p>
          <a:p>
            <a:pPr lvl="1"/>
            <a:r>
              <a:rPr lang="en-US" altLang="en-US" dirty="0">
                <a:solidFill>
                  <a:schemeClr val="bg1"/>
                </a:solidFill>
                <a:latin typeface="Franklin Gothic Medium" panose="020B0603020102020204" pitchFamily="34" charset="0"/>
                <a:ea typeface="Arial Unicode MS" panose="020B0604020202020204" pitchFamily="34" charset="-128"/>
                <a:cs typeface="Times New Roman" panose="02020603050405020304" pitchFamily="18" charset="0"/>
              </a:rPr>
              <a:t>HIV  </a:t>
            </a:r>
          </a:p>
          <a:p>
            <a:pPr lvl="1"/>
            <a:r>
              <a:rPr lang="en-US" altLang="en-US" dirty="0">
                <a:solidFill>
                  <a:schemeClr val="bg1"/>
                </a:solidFill>
                <a:latin typeface="Franklin Gothic Medium" panose="020B0603020102020204" pitchFamily="34" charset="0"/>
                <a:ea typeface="Arial Unicode MS" panose="020B0604020202020204" pitchFamily="34" charset="-128"/>
                <a:cs typeface="Times New Roman" panose="02020603050405020304" pitchFamily="18" charset="0"/>
              </a:rPr>
              <a:t>HCV</a:t>
            </a:r>
            <a:endParaRPr lang="en-US" dirty="0">
              <a:solidFill>
                <a:schemeClr val="bg1"/>
              </a:solidFill>
              <a:latin typeface="Franklin Gothic Medium" panose="020B0603020102020204" pitchFamily="34" charset="0"/>
            </a:endParaRPr>
          </a:p>
          <a:p>
            <a:endParaRPr lang="en-US" dirty="0">
              <a:latin typeface="Franklin Gothic Medium" panose="020B0603020102020204" pitchFamily="34" charset="0"/>
            </a:endParaRPr>
          </a:p>
        </p:txBody>
      </p:sp>
      <p:pic>
        <p:nvPicPr>
          <p:cNvPr id="5" name="Content Placeholder 4" descr="A picture containing microwave, indoor, shelf, desktop&#10;&#10;Description automatically generated">
            <a:extLst>
              <a:ext uri="{FF2B5EF4-FFF2-40B4-BE49-F238E27FC236}">
                <a16:creationId xmlns:a16="http://schemas.microsoft.com/office/drawing/2014/main" id="{9C8598EA-F6B4-A74C-B5DB-329E56810EF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24446" y="1725940"/>
            <a:ext cx="5181600" cy="3452241"/>
          </a:xfrm>
          <a:prstGeom prst="rect">
            <a:avLst/>
          </a:prstGeom>
        </p:spPr>
      </p:pic>
      <p:sp>
        <p:nvSpPr>
          <p:cNvPr id="6" name="TextBox 5">
            <a:extLst>
              <a:ext uri="{FF2B5EF4-FFF2-40B4-BE49-F238E27FC236}">
                <a16:creationId xmlns:a16="http://schemas.microsoft.com/office/drawing/2014/main" id="{707D29DF-9E68-A74A-8749-34AD6161AB2B}"/>
              </a:ext>
            </a:extLst>
          </p:cNvPr>
          <p:cNvSpPr txBox="1"/>
          <p:nvPr/>
        </p:nvSpPr>
        <p:spPr>
          <a:xfrm>
            <a:off x="6443366" y="5901056"/>
            <a:ext cx="5514975" cy="553998"/>
          </a:xfrm>
          <a:prstGeom prst="rect">
            <a:avLst/>
          </a:prstGeom>
          <a:noFill/>
        </p:spPr>
        <p:txBody>
          <a:bodyPr wrap="square" rtlCol="0">
            <a:spAutoFit/>
          </a:bodyPr>
          <a:lstStyle/>
          <a:p>
            <a:pPr algn="r"/>
            <a:r>
              <a:rPr lang="en-CA" sz="1000" dirty="0">
                <a:latin typeface="Franklin Gothic Medium" panose="020B0603020102020204" pitchFamily="34" charset="0"/>
              </a:rPr>
              <a:t>McHugh et al. </a:t>
            </a:r>
            <a:r>
              <a:rPr lang="en-CA" sz="1000" i="1" dirty="0">
                <a:latin typeface="Franklin Gothic Medium" panose="020B0603020102020204" pitchFamily="34" charset="0"/>
              </a:rPr>
              <a:t>Clin Psychol Rev</a:t>
            </a:r>
            <a:r>
              <a:rPr lang="en-CA" sz="1000" dirty="0">
                <a:latin typeface="Franklin Gothic Medium" panose="020B0603020102020204" pitchFamily="34" charset="0"/>
              </a:rPr>
              <a:t>. </a:t>
            </a:r>
          </a:p>
          <a:p>
            <a:pPr algn="r"/>
            <a:r>
              <a:rPr lang="en-CA" sz="1000" dirty="0">
                <a:latin typeface="Franklin Gothic Medium" panose="020B0603020102020204" pitchFamily="34" charset="0"/>
              </a:rPr>
              <a:t>Pinkham et al. (2008). </a:t>
            </a:r>
            <a:r>
              <a:rPr lang="en-CA" sz="1000" i="1" dirty="0" err="1">
                <a:latin typeface="Franklin Gothic Medium" panose="020B0603020102020204" pitchFamily="34" charset="0"/>
              </a:rPr>
              <a:t>Reprod</a:t>
            </a:r>
            <a:r>
              <a:rPr lang="en-CA" sz="1000" i="1" dirty="0">
                <a:latin typeface="Franklin Gothic Medium" panose="020B0603020102020204" pitchFamily="34" charset="0"/>
              </a:rPr>
              <a:t> Health Matters</a:t>
            </a:r>
            <a:r>
              <a:rPr lang="en-CA" sz="1000" dirty="0">
                <a:latin typeface="Franklin Gothic Medium" panose="020B0603020102020204" pitchFamily="34" charset="0"/>
              </a:rPr>
              <a:t>. </a:t>
            </a:r>
          </a:p>
          <a:p>
            <a:pPr algn="r"/>
            <a:r>
              <a:rPr lang="en-CA" sz="1000" dirty="0">
                <a:latin typeface="Franklin Gothic Medium" panose="020B0603020102020204" pitchFamily="34" charset="0"/>
              </a:rPr>
              <a:t>El-Basse et al. (2015). </a:t>
            </a:r>
            <a:r>
              <a:rPr lang="en-CA" sz="1000" i="1" dirty="0">
                <a:latin typeface="Franklin Gothic Medium" panose="020B0603020102020204" pitchFamily="34" charset="0"/>
              </a:rPr>
              <a:t>J </a:t>
            </a:r>
            <a:r>
              <a:rPr lang="en-CA" sz="1000" i="1" dirty="0" err="1">
                <a:latin typeface="Franklin Gothic Medium" panose="020B0603020102020204" pitchFamily="34" charset="0"/>
              </a:rPr>
              <a:t>Acquir</a:t>
            </a:r>
            <a:r>
              <a:rPr lang="en-CA" sz="1000" i="1" dirty="0">
                <a:latin typeface="Franklin Gothic Medium" panose="020B0603020102020204" pitchFamily="34" charset="0"/>
              </a:rPr>
              <a:t> Immune </a:t>
            </a:r>
            <a:r>
              <a:rPr lang="en-CA" sz="1000" i="1" dirty="0" err="1">
                <a:latin typeface="Franklin Gothic Medium" panose="020B0603020102020204" pitchFamily="34" charset="0"/>
              </a:rPr>
              <a:t>Defic</a:t>
            </a:r>
            <a:r>
              <a:rPr lang="en-CA" sz="1000" i="1" dirty="0">
                <a:latin typeface="Franklin Gothic Medium" panose="020B0603020102020204" pitchFamily="34" charset="0"/>
              </a:rPr>
              <a:t> </a:t>
            </a:r>
            <a:r>
              <a:rPr lang="en-CA" sz="1000" i="1" dirty="0" err="1">
                <a:latin typeface="Franklin Gothic Medium" panose="020B0603020102020204" pitchFamily="34" charset="0"/>
              </a:rPr>
              <a:t>Syndr</a:t>
            </a:r>
            <a:r>
              <a:rPr lang="en-CA" sz="1000" dirty="0">
                <a:latin typeface="Franklin Gothic Medium" panose="020B0603020102020204" pitchFamily="34" charset="0"/>
              </a:rPr>
              <a:t>.  </a:t>
            </a:r>
            <a:endParaRPr lang="en-US" sz="10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6BC8BAD-D76D-094E-AA8F-58D9C7E7812B}"/>
              </a:ext>
            </a:extLst>
          </p:cNvPr>
          <p:cNvSpPr txBox="1"/>
          <p:nvPr/>
        </p:nvSpPr>
        <p:spPr>
          <a:xfrm>
            <a:off x="9188376" y="6482152"/>
            <a:ext cx="2769965" cy="276999"/>
          </a:xfrm>
          <a:prstGeom prst="rect">
            <a:avLst/>
          </a:prstGeom>
          <a:noFill/>
        </p:spPr>
        <p:txBody>
          <a:bodyPr wrap="square" rtlCol="0">
            <a:spAutoFit/>
          </a:bodyPr>
          <a:lstStyle/>
          <a:p>
            <a:pPr algn="r"/>
            <a:r>
              <a:rPr lang="en-US" sz="1200" dirty="0">
                <a:latin typeface="Franklin Gothic Medium" panose="020B0603020102020204" pitchFamily="34" charset="0"/>
              </a:rPr>
              <a:t>Slide courtesy of Miriam Harris</a:t>
            </a:r>
          </a:p>
        </p:txBody>
      </p:sp>
    </p:spTree>
    <p:extLst>
      <p:ext uri="{BB962C8B-B14F-4D97-AF65-F5344CB8AC3E}">
        <p14:creationId xmlns:p14="http://schemas.microsoft.com/office/powerpoint/2010/main" val="26438440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3064B-E899-394C-BEE3-C1CBE0571F3D}"/>
              </a:ext>
            </a:extLst>
          </p:cNvPr>
          <p:cNvSpPr>
            <a:spLocks noGrp="1"/>
          </p:cNvSpPr>
          <p:nvPr>
            <p:ph type="title"/>
          </p:nvPr>
        </p:nvSpPr>
        <p:spPr>
          <a:xfrm>
            <a:off x="532435" y="455226"/>
            <a:ext cx="10403630" cy="1325563"/>
          </a:xfrm>
        </p:spPr>
        <p:txBody>
          <a:bodyPr/>
          <a:lstStyle/>
          <a:p>
            <a:r>
              <a:rPr lang="en-US" b="1" dirty="0">
                <a:latin typeface="Franklin Gothic Medium" panose="020B0603020102020204" pitchFamily="34" charset="0"/>
              </a:rPr>
              <a:t>Inequities in Receipt of Treatment </a:t>
            </a:r>
          </a:p>
        </p:txBody>
      </p:sp>
      <p:sp>
        <p:nvSpPr>
          <p:cNvPr id="11" name="Content Placeholder 10">
            <a:extLst>
              <a:ext uri="{FF2B5EF4-FFF2-40B4-BE49-F238E27FC236}">
                <a16:creationId xmlns:a16="http://schemas.microsoft.com/office/drawing/2014/main" id="{5FFA2E32-1103-2C46-8A4F-A4666ACD4C5A}"/>
              </a:ext>
            </a:extLst>
          </p:cNvPr>
          <p:cNvSpPr>
            <a:spLocks noGrp="1"/>
          </p:cNvSpPr>
          <p:nvPr>
            <p:ph idx="1"/>
          </p:nvPr>
        </p:nvSpPr>
        <p:spPr>
          <a:xfrm>
            <a:off x="648182" y="2051436"/>
            <a:ext cx="10612964" cy="4351338"/>
          </a:xfrm>
        </p:spPr>
        <p:txBody>
          <a:bodyPr>
            <a:normAutofit/>
          </a:bodyPr>
          <a:lstStyle/>
          <a:p>
            <a:r>
              <a:rPr lang="en-US" dirty="0">
                <a:latin typeface="Franklin Gothic Medium" panose="020B0603020102020204" pitchFamily="34" charset="0"/>
              </a:rPr>
              <a:t>Among 5247 women with an opioid use disorder in Massachusetts, Black non-Hispanic and Hispanic women had lower odds of receiving medication treatment</a:t>
            </a:r>
          </a:p>
          <a:p>
            <a:r>
              <a:rPr lang="en-US" dirty="0">
                <a:latin typeface="Franklin Gothic Medium" panose="020B0603020102020204" pitchFamily="34" charset="0"/>
              </a:rPr>
              <a:t>Black non-Hispanic and Hispanic women were also less likely to receive buprenorphine </a:t>
            </a:r>
          </a:p>
          <a:p>
            <a:r>
              <a:rPr lang="en-US" dirty="0">
                <a:latin typeface="Franklin Gothic Medium" panose="020B0603020102020204" pitchFamily="34" charset="0"/>
              </a:rPr>
              <a:t>Although addiction touches everyone, our responses do not</a:t>
            </a:r>
          </a:p>
          <a:p>
            <a:endParaRPr lang="en-US" sz="2400" dirty="0">
              <a:latin typeface="Franklin Gothic Medium" panose="020B0603020102020204" pitchFamily="34" charset="0"/>
            </a:endParaRPr>
          </a:p>
          <a:p>
            <a:endParaRPr lang="en-US" sz="2400" dirty="0">
              <a:latin typeface="Franklin Gothic Medium" panose="020B0603020102020204" pitchFamily="34" charset="0"/>
            </a:endParaRPr>
          </a:p>
          <a:p>
            <a:endParaRPr lang="en-US" sz="2400" dirty="0">
              <a:latin typeface="Franklin Gothic Medium" panose="020B0603020102020204" pitchFamily="34" charset="0"/>
            </a:endParaRPr>
          </a:p>
          <a:p>
            <a:pPr marL="0" indent="0">
              <a:buNone/>
            </a:pPr>
            <a:endParaRPr lang="en-US" sz="2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A54CE0FB-930D-3F4D-A963-1868A7288D85}"/>
              </a:ext>
            </a:extLst>
          </p:cNvPr>
          <p:cNvSpPr txBox="1"/>
          <p:nvPr/>
        </p:nvSpPr>
        <p:spPr>
          <a:xfrm>
            <a:off x="7603281" y="6402774"/>
            <a:ext cx="4340772" cy="246221"/>
          </a:xfrm>
          <a:prstGeom prst="rect">
            <a:avLst/>
          </a:prstGeom>
          <a:noFill/>
        </p:spPr>
        <p:txBody>
          <a:bodyPr wrap="square" rtlCol="0">
            <a:spAutoFit/>
          </a:bodyPr>
          <a:lstStyle/>
          <a:p>
            <a:pPr algn="r"/>
            <a:r>
              <a:rPr lang="en-US" sz="1000" dirty="0">
                <a:latin typeface="Franklin Gothic Medium" panose="020B0603020102020204" pitchFamily="34" charset="0"/>
              </a:rPr>
              <a:t>Schiff et al. (2020). </a:t>
            </a:r>
            <a:r>
              <a:rPr lang="en-US" sz="1000" i="1" dirty="0">
                <a:latin typeface="Franklin Gothic Medium" panose="020B0603020102020204" pitchFamily="34" charset="0"/>
              </a:rPr>
              <a:t>JAMA Open Network.</a:t>
            </a:r>
          </a:p>
        </p:txBody>
      </p:sp>
    </p:spTree>
    <p:extLst>
      <p:ext uri="{BB962C8B-B14F-4D97-AF65-F5344CB8AC3E}">
        <p14:creationId xmlns:p14="http://schemas.microsoft.com/office/powerpoint/2010/main" val="65121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2961B438-BDF9-AF4B-8705-3B9E200B7310}"/>
              </a:ext>
            </a:extLst>
          </p:cNvPr>
          <p:cNvPicPr/>
          <p:nvPr/>
        </p:nvPicPr>
        <p:blipFill>
          <a:blip r:embed="rId3">
            <a:extLst>
              <a:ext uri="{28A0092B-C50C-407E-A947-70E740481C1C}">
                <a14:useLocalDpi xmlns:a14="http://schemas.microsoft.com/office/drawing/2010/main" val="0"/>
              </a:ext>
            </a:extLst>
          </a:blip>
          <a:stretch>
            <a:fillRect/>
          </a:stretch>
        </p:blipFill>
        <p:spPr>
          <a:xfrm>
            <a:off x="848062" y="597289"/>
            <a:ext cx="10515599" cy="5406088"/>
          </a:xfrm>
          <a:prstGeom prst="rect">
            <a:avLst/>
          </a:prstGeom>
        </p:spPr>
      </p:pic>
      <p:sp>
        <p:nvSpPr>
          <p:cNvPr id="10" name="TextBox 9">
            <a:extLst>
              <a:ext uri="{FF2B5EF4-FFF2-40B4-BE49-F238E27FC236}">
                <a16:creationId xmlns:a16="http://schemas.microsoft.com/office/drawing/2014/main" id="{9430BEF7-8578-2A40-B5A9-743C62F1229E}"/>
              </a:ext>
            </a:extLst>
          </p:cNvPr>
          <p:cNvSpPr txBox="1"/>
          <p:nvPr/>
        </p:nvSpPr>
        <p:spPr>
          <a:xfrm>
            <a:off x="9261114" y="6507801"/>
            <a:ext cx="2769965" cy="276999"/>
          </a:xfrm>
          <a:prstGeom prst="rect">
            <a:avLst/>
          </a:prstGeom>
          <a:noFill/>
        </p:spPr>
        <p:txBody>
          <a:bodyPr wrap="square" rtlCol="0">
            <a:spAutoFit/>
          </a:bodyPr>
          <a:lstStyle/>
          <a:p>
            <a:pPr algn="r"/>
            <a:r>
              <a:rPr lang="en-US" sz="1200" dirty="0">
                <a:latin typeface="Franklin Gothic Medium" panose="020B0603020102020204" pitchFamily="34" charset="0"/>
              </a:rPr>
              <a:t>Slide courtesy of Miriam Harris</a:t>
            </a:r>
          </a:p>
        </p:txBody>
      </p:sp>
    </p:spTree>
    <p:extLst>
      <p:ext uri="{BB962C8B-B14F-4D97-AF65-F5344CB8AC3E}">
        <p14:creationId xmlns:p14="http://schemas.microsoft.com/office/powerpoint/2010/main" val="34881931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30000" t="12923" r="1923" b="6462"/>
          <a:stretch/>
        </p:blipFill>
        <p:spPr>
          <a:xfrm>
            <a:off x="2251546" y="1475701"/>
            <a:ext cx="7503600" cy="4998161"/>
          </a:xfrm>
          <a:prstGeom prst="rect">
            <a:avLst/>
          </a:prstGeom>
        </p:spPr>
      </p:pic>
      <p:sp>
        <p:nvSpPr>
          <p:cNvPr id="5" name="TextBox 4">
            <a:extLst>
              <a:ext uri="{FF2B5EF4-FFF2-40B4-BE49-F238E27FC236}">
                <a16:creationId xmlns:a16="http://schemas.microsoft.com/office/drawing/2014/main" id="{0D1E9F88-404D-CE45-A5CC-61309A08447B}"/>
              </a:ext>
            </a:extLst>
          </p:cNvPr>
          <p:cNvSpPr txBox="1"/>
          <p:nvPr/>
        </p:nvSpPr>
        <p:spPr>
          <a:xfrm>
            <a:off x="6875413" y="6430535"/>
            <a:ext cx="4385733" cy="246221"/>
          </a:xfrm>
          <a:prstGeom prst="rect">
            <a:avLst/>
          </a:prstGeom>
          <a:noFill/>
        </p:spPr>
        <p:txBody>
          <a:bodyPr wrap="square" rtlCol="0">
            <a:spAutoFit/>
          </a:bodyPr>
          <a:lstStyle/>
          <a:p>
            <a:pPr algn="r"/>
            <a:r>
              <a:rPr lang="en-US" sz="1000" dirty="0">
                <a:latin typeface="Franklin Gothic Medium" panose="020B0603020102020204" pitchFamily="34" charset="0"/>
              </a:rPr>
              <a:t>Projects.propublica.org</a:t>
            </a:r>
          </a:p>
        </p:txBody>
      </p:sp>
      <p:sp>
        <p:nvSpPr>
          <p:cNvPr id="2" name="Title 1">
            <a:extLst>
              <a:ext uri="{FF2B5EF4-FFF2-40B4-BE49-F238E27FC236}">
                <a16:creationId xmlns:a16="http://schemas.microsoft.com/office/drawing/2014/main" id="{32559D15-F847-9C4C-BA89-4F2830402BAD}"/>
              </a:ext>
            </a:extLst>
          </p:cNvPr>
          <p:cNvSpPr>
            <a:spLocks noGrp="1"/>
          </p:cNvSpPr>
          <p:nvPr>
            <p:ph type="title"/>
          </p:nvPr>
        </p:nvSpPr>
        <p:spPr>
          <a:xfrm>
            <a:off x="525627" y="173432"/>
            <a:ext cx="10515600" cy="1325563"/>
          </a:xfrm>
        </p:spPr>
        <p:txBody>
          <a:bodyPr/>
          <a:lstStyle/>
          <a:p>
            <a:r>
              <a:rPr lang="en-US" b="1" dirty="0">
                <a:latin typeface="Franklin Gothic Medium" panose="020B0603020102020204" pitchFamily="34" charset="0"/>
              </a:rPr>
              <a:t>Criminalization of Pregnant People and Parents who Use Drugs </a:t>
            </a:r>
          </a:p>
        </p:txBody>
      </p:sp>
      <p:sp>
        <p:nvSpPr>
          <p:cNvPr id="17" name="Rectangle 16"/>
          <p:cNvSpPr/>
          <p:nvPr/>
        </p:nvSpPr>
        <p:spPr>
          <a:xfrm>
            <a:off x="9062977" y="4052379"/>
            <a:ext cx="2905246" cy="1050926"/>
          </a:xfrm>
          <a:prstGeom prst="rect">
            <a:avLst/>
          </a:prstGeom>
          <a:solidFill>
            <a:srgbClr val="681A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Franklin Gothic Medium" panose="020B0603020102020204" pitchFamily="34" charset="0"/>
              </a:rPr>
              <a:t>States where women have been prosecuted for drug use during pregnancy</a:t>
            </a:r>
          </a:p>
        </p:txBody>
      </p:sp>
    </p:spTree>
    <p:extLst>
      <p:ext uri="{BB962C8B-B14F-4D97-AF65-F5344CB8AC3E}">
        <p14:creationId xmlns:p14="http://schemas.microsoft.com/office/powerpoint/2010/main" val="2602193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68371-8A8E-204D-98CA-AC6BD1703C14}"/>
              </a:ext>
            </a:extLst>
          </p:cNvPr>
          <p:cNvSpPr>
            <a:spLocks noGrp="1"/>
          </p:cNvSpPr>
          <p:nvPr>
            <p:ph type="title"/>
          </p:nvPr>
        </p:nvSpPr>
        <p:spPr>
          <a:xfrm>
            <a:off x="838200" y="96522"/>
            <a:ext cx="10515600" cy="1325563"/>
          </a:xfrm>
        </p:spPr>
        <p:txBody>
          <a:bodyPr/>
          <a:lstStyle/>
          <a:p>
            <a:r>
              <a:rPr lang="en-US" b="1" dirty="0">
                <a:solidFill>
                  <a:schemeClr val="bg1"/>
                </a:solidFill>
                <a:latin typeface="Franklin Gothic Medium" panose="020B0603020102020204" pitchFamily="34" charset="0"/>
              </a:rPr>
              <a:t>Identity Formation </a:t>
            </a:r>
          </a:p>
        </p:txBody>
      </p:sp>
      <p:sp>
        <p:nvSpPr>
          <p:cNvPr id="3" name="Content Placeholder 2">
            <a:extLst>
              <a:ext uri="{FF2B5EF4-FFF2-40B4-BE49-F238E27FC236}">
                <a16:creationId xmlns:a16="http://schemas.microsoft.com/office/drawing/2014/main" id="{0358A3ED-E664-0444-A95F-D0421B5EF821}"/>
              </a:ext>
            </a:extLst>
          </p:cNvPr>
          <p:cNvSpPr>
            <a:spLocks noGrp="1"/>
          </p:cNvSpPr>
          <p:nvPr>
            <p:ph idx="1"/>
          </p:nvPr>
        </p:nvSpPr>
        <p:spPr>
          <a:xfrm>
            <a:off x="1384092" y="1825625"/>
            <a:ext cx="9335947" cy="3869119"/>
          </a:xfrm>
        </p:spPr>
        <p:txBody>
          <a:bodyPr>
            <a:normAutofit/>
          </a:bodyPr>
          <a:lstStyle/>
          <a:p>
            <a:pPr marL="0" indent="0">
              <a:buNone/>
            </a:pPr>
            <a:endParaRPr lang="en-US" dirty="0">
              <a:solidFill>
                <a:schemeClr val="bg1"/>
              </a:solidFill>
              <a:latin typeface="Franklin Gothic Medium" panose="020B0603020102020204" pitchFamily="34" charset="0"/>
            </a:endParaRPr>
          </a:p>
          <a:p>
            <a:pPr marL="0" indent="0">
              <a:buNone/>
            </a:pPr>
            <a:r>
              <a:rPr lang="en-US" dirty="0">
                <a:solidFill>
                  <a:schemeClr val="bg1"/>
                </a:solidFill>
                <a:latin typeface="Franklin Gothic Medium" panose="020B0603020102020204" pitchFamily="34" charset="0"/>
              </a:rPr>
              <a:t>“</a:t>
            </a:r>
            <a:r>
              <a:rPr lang="en-US" b="1" dirty="0">
                <a:solidFill>
                  <a:schemeClr val="bg1"/>
                </a:solidFill>
                <a:latin typeface="Franklin Gothic Medium" panose="020B0603020102020204" pitchFamily="34" charset="0"/>
              </a:rPr>
              <a:t>They don't want their life to continue to be defined by their substance use, including if that means being defined by not using substances</a:t>
            </a:r>
            <a:r>
              <a:rPr lang="en-US" dirty="0">
                <a:solidFill>
                  <a:schemeClr val="bg1"/>
                </a:solidFill>
                <a:latin typeface="Franklin Gothic Medium" panose="020B0603020102020204" pitchFamily="34" charset="0"/>
              </a:rPr>
              <a:t>… </a:t>
            </a:r>
            <a:r>
              <a:rPr lang="en-US" b="1" dirty="0">
                <a:solidFill>
                  <a:schemeClr val="bg1"/>
                </a:solidFill>
                <a:latin typeface="Franklin Gothic Medium" panose="020B0603020102020204" pitchFamily="34" charset="0"/>
              </a:rPr>
              <a:t>I think the conversation isn't just about …people won't die … It's like people will be present for their lives again</a:t>
            </a:r>
            <a:r>
              <a:rPr lang="en-US" dirty="0">
                <a:solidFill>
                  <a:schemeClr val="bg1"/>
                </a:solidFill>
                <a:latin typeface="Franklin Gothic Medium" panose="020B0603020102020204" pitchFamily="34" charset="0"/>
              </a:rPr>
              <a:t>.”</a:t>
            </a:r>
          </a:p>
          <a:p>
            <a:pPr marL="0" indent="0">
              <a:buNone/>
            </a:pPr>
            <a:r>
              <a:rPr lang="en-US" i="1" dirty="0">
                <a:solidFill>
                  <a:schemeClr val="accent6">
                    <a:lumMod val="40000"/>
                    <a:lumOff val="60000"/>
                  </a:schemeClr>
                </a:solidFill>
                <a:latin typeface="Franklin Gothic Medium" panose="020B0603020102020204" pitchFamily="34" charset="0"/>
              </a:rPr>
              <a:t>Eitan (non-binary, 23)</a:t>
            </a:r>
          </a:p>
          <a:p>
            <a:pPr marL="0" indent="0">
              <a:buNone/>
            </a:pPr>
            <a:endParaRPr lang="en-US" dirty="0">
              <a:latin typeface="Franklin Gothic Medium" panose="020B0603020102020204" pitchFamily="34" charset="0"/>
            </a:endParaRPr>
          </a:p>
        </p:txBody>
      </p:sp>
      <p:sp>
        <p:nvSpPr>
          <p:cNvPr id="5" name="TextBox 4">
            <a:extLst>
              <a:ext uri="{FF2B5EF4-FFF2-40B4-BE49-F238E27FC236}">
                <a16:creationId xmlns:a16="http://schemas.microsoft.com/office/drawing/2014/main" id="{5D2D1CDA-1624-C044-87AE-7FBCEABA4A2E}"/>
              </a:ext>
            </a:extLst>
          </p:cNvPr>
          <p:cNvSpPr txBox="1"/>
          <p:nvPr/>
        </p:nvSpPr>
        <p:spPr>
          <a:xfrm>
            <a:off x="9039734" y="6440800"/>
            <a:ext cx="2943922" cy="230832"/>
          </a:xfrm>
          <a:prstGeom prst="rect">
            <a:avLst/>
          </a:prstGeom>
          <a:noFill/>
        </p:spPr>
        <p:txBody>
          <a:bodyPr wrap="square" rtlCol="0">
            <a:spAutoFit/>
          </a:bodyPr>
          <a:lstStyle/>
          <a:p>
            <a:pPr algn="r"/>
            <a:r>
              <a:rPr lang="en-US" sz="900" dirty="0" err="1">
                <a:solidFill>
                  <a:schemeClr val="bg1"/>
                </a:solidFill>
                <a:latin typeface="Franklin Gothic Medium" panose="020B0603020102020204" pitchFamily="34" charset="0"/>
              </a:rPr>
              <a:t>Schoenberger</a:t>
            </a:r>
            <a:r>
              <a:rPr lang="en-US" sz="900" dirty="0">
                <a:solidFill>
                  <a:schemeClr val="bg1"/>
                </a:solidFill>
                <a:latin typeface="Franklin Gothic Medium" panose="020B0603020102020204" pitchFamily="34" charset="0"/>
              </a:rPr>
              <a:t> (2022). </a:t>
            </a:r>
            <a:r>
              <a:rPr lang="en-US" sz="900" i="1" dirty="0">
                <a:solidFill>
                  <a:schemeClr val="bg1"/>
                </a:solidFill>
                <a:latin typeface="Franklin Gothic Medium" panose="020B0603020102020204" pitchFamily="34" charset="0"/>
              </a:rPr>
              <a:t>JGIM.</a:t>
            </a:r>
          </a:p>
        </p:txBody>
      </p:sp>
    </p:spTree>
    <p:extLst>
      <p:ext uri="{BB962C8B-B14F-4D97-AF65-F5344CB8AC3E}">
        <p14:creationId xmlns:p14="http://schemas.microsoft.com/office/powerpoint/2010/main" val="34030019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22C79-0AA6-D741-A1B0-E00CB36EA0E7}"/>
              </a:ext>
            </a:extLst>
          </p:cNvPr>
          <p:cNvSpPr>
            <a:spLocks noGrp="1"/>
          </p:cNvSpPr>
          <p:nvPr>
            <p:ph type="title"/>
          </p:nvPr>
        </p:nvSpPr>
        <p:spPr>
          <a:xfrm>
            <a:off x="312833" y="278323"/>
            <a:ext cx="11886063" cy="1325563"/>
          </a:xfrm>
        </p:spPr>
        <p:txBody>
          <a:bodyPr/>
          <a:lstStyle/>
          <a:p>
            <a:r>
              <a:rPr lang="en-US" b="1" dirty="0">
                <a:latin typeface="Franklin Gothic Medium" panose="020B0603020102020204" pitchFamily="34" charset="0"/>
                <a:cs typeface="Arial" panose="020B0604020202020204" pitchFamily="34" charset="0"/>
              </a:rPr>
              <a:t>Overdose Risk Dependent on Treatment Status</a:t>
            </a:r>
          </a:p>
        </p:txBody>
      </p:sp>
      <p:sp>
        <p:nvSpPr>
          <p:cNvPr id="6" name="TextBox 5">
            <a:extLst>
              <a:ext uri="{FF2B5EF4-FFF2-40B4-BE49-F238E27FC236}">
                <a16:creationId xmlns:a16="http://schemas.microsoft.com/office/drawing/2014/main" id="{42BCE0E1-7C7E-A14A-A5E9-DE58C83B01B7}"/>
              </a:ext>
            </a:extLst>
          </p:cNvPr>
          <p:cNvSpPr txBox="1"/>
          <p:nvPr/>
        </p:nvSpPr>
        <p:spPr>
          <a:xfrm>
            <a:off x="8969830" y="6440780"/>
            <a:ext cx="3222170" cy="246221"/>
          </a:xfrm>
          <a:prstGeom prst="rect">
            <a:avLst/>
          </a:prstGeom>
          <a:noFill/>
        </p:spPr>
        <p:txBody>
          <a:bodyPr wrap="square" rtlCol="0">
            <a:spAutoFit/>
          </a:bodyPr>
          <a:lstStyle/>
          <a:p>
            <a:pPr algn="r"/>
            <a:r>
              <a:rPr lang="en-US" sz="1000" dirty="0">
                <a:latin typeface="Franklin Gothic Medium" panose="020B0603020102020204" pitchFamily="34" charset="0"/>
                <a:cs typeface="Arial" panose="020B0604020202020204" pitchFamily="34" charset="0"/>
              </a:rPr>
              <a:t>Schiff et al. (2018) </a:t>
            </a:r>
            <a:r>
              <a:rPr lang="en-US" sz="1000" i="1" dirty="0" err="1">
                <a:latin typeface="Franklin Gothic Medium" panose="020B0603020102020204" pitchFamily="34" charset="0"/>
                <a:cs typeface="Arial" panose="020B0604020202020204" pitchFamily="34" charset="0"/>
              </a:rPr>
              <a:t>Obstet</a:t>
            </a:r>
            <a:r>
              <a:rPr lang="en-US" sz="1000" i="1" dirty="0">
                <a:latin typeface="Franklin Gothic Medium" panose="020B0603020102020204" pitchFamily="34" charset="0"/>
                <a:cs typeface="Arial" panose="020B0604020202020204" pitchFamily="34" charset="0"/>
              </a:rPr>
              <a:t> Gynecol.</a:t>
            </a:r>
            <a:endParaRPr lang="en-US" sz="1000" dirty="0">
              <a:latin typeface="Franklin Gothic Medium" panose="020B0603020102020204" pitchFamily="34" charset="0"/>
              <a:cs typeface="Arial" panose="020B0604020202020204" pitchFamily="34" charset="0"/>
            </a:endParaRPr>
          </a:p>
        </p:txBody>
      </p:sp>
      <p:pic>
        <p:nvPicPr>
          <p:cNvPr id="13" name="Picture 12"/>
          <p:cNvPicPr>
            <a:picLocks noChangeAspect="1"/>
          </p:cNvPicPr>
          <p:nvPr/>
        </p:nvPicPr>
        <p:blipFill rotWithShape="1">
          <a:blip r:embed="rId3"/>
          <a:srcRect l="9055" t="27805" r="21982" b="14797"/>
          <a:stretch/>
        </p:blipFill>
        <p:spPr>
          <a:xfrm>
            <a:off x="2080193" y="1603886"/>
            <a:ext cx="8031613" cy="3760159"/>
          </a:xfrm>
          <a:prstGeom prst="rect">
            <a:avLst/>
          </a:prstGeom>
        </p:spPr>
      </p:pic>
    </p:spTree>
    <p:extLst>
      <p:ext uri="{BB962C8B-B14F-4D97-AF65-F5344CB8AC3E}">
        <p14:creationId xmlns:p14="http://schemas.microsoft.com/office/powerpoint/2010/main" val="1983849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A2422-4B23-4DF5-53D6-BC456883E512}"/>
              </a:ext>
            </a:extLst>
          </p:cNvPr>
          <p:cNvSpPr>
            <a:spLocks noGrp="1"/>
          </p:cNvSpPr>
          <p:nvPr>
            <p:ph type="title"/>
          </p:nvPr>
        </p:nvSpPr>
        <p:spPr>
          <a:xfrm>
            <a:off x="636319" y="2015795"/>
            <a:ext cx="10515600" cy="1325563"/>
          </a:xfrm>
        </p:spPr>
        <p:txBody>
          <a:bodyPr/>
          <a:lstStyle/>
          <a:p>
            <a:pPr algn="ctr"/>
            <a:r>
              <a:rPr lang="en-US" dirty="0"/>
              <a:t>THANK YOU</a:t>
            </a:r>
          </a:p>
        </p:txBody>
      </p:sp>
    </p:spTree>
    <p:extLst>
      <p:ext uri="{BB962C8B-B14F-4D97-AF65-F5344CB8AC3E}">
        <p14:creationId xmlns:p14="http://schemas.microsoft.com/office/powerpoint/2010/main" val="32962981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9060B-8520-0B4A-B34A-85CEA96D841B}"/>
              </a:ext>
            </a:extLst>
          </p:cNvPr>
          <p:cNvSpPr>
            <a:spLocks noGrp="1"/>
          </p:cNvSpPr>
          <p:nvPr>
            <p:ph type="title"/>
          </p:nvPr>
        </p:nvSpPr>
        <p:spPr>
          <a:xfrm>
            <a:off x="421511" y="1175454"/>
            <a:ext cx="3317112" cy="3903127"/>
          </a:xfrm>
        </p:spPr>
        <p:txBody>
          <a:bodyPr vert="horz" lIns="91440" tIns="45720" rIns="91440" bIns="45720" rtlCol="0" anchor="ctr">
            <a:normAutofit/>
          </a:bodyPr>
          <a:lstStyle/>
          <a:p>
            <a:r>
              <a:rPr lang="en-US" b="1" kern="1200" dirty="0">
                <a:solidFill>
                  <a:srgbClr val="FFFFFF"/>
                </a:solidFill>
                <a:latin typeface="Franklin Gothic Medium" panose="020B0603020102020204" pitchFamily="34" charset="0"/>
              </a:rPr>
              <a:t>Substance use disorder early in life matters</a:t>
            </a:r>
          </a:p>
        </p:txBody>
      </p:sp>
      <p:pic>
        <p:nvPicPr>
          <p:cNvPr id="5" name="Content Placeholder 4" descr="Table&#10;&#10;Description automatically generated">
            <a:extLst>
              <a:ext uri="{FF2B5EF4-FFF2-40B4-BE49-F238E27FC236}">
                <a16:creationId xmlns:a16="http://schemas.microsoft.com/office/drawing/2014/main" id="{1C3F9EEF-7FC9-D06E-43E1-1BC0DE29E49F}"/>
              </a:ext>
            </a:extLst>
          </p:cNvPr>
          <p:cNvPicPr>
            <a:picLocks noGrp="1" noChangeAspect="1"/>
          </p:cNvPicPr>
          <p:nvPr>
            <p:ph idx="1"/>
          </p:nvPr>
        </p:nvPicPr>
        <p:blipFill>
          <a:blip r:embed="rId3"/>
          <a:stretch>
            <a:fillRect/>
          </a:stretch>
        </p:blipFill>
        <p:spPr>
          <a:xfrm>
            <a:off x="4011164" y="633904"/>
            <a:ext cx="7768440" cy="5593276"/>
          </a:xfrm>
          <a:prstGeom prst="rect">
            <a:avLst/>
          </a:prstGeom>
        </p:spPr>
      </p:pic>
    </p:spTree>
    <p:extLst>
      <p:ext uri="{BB962C8B-B14F-4D97-AF65-F5344CB8AC3E}">
        <p14:creationId xmlns:p14="http://schemas.microsoft.com/office/powerpoint/2010/main" val="28038003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5B6B-F8AA-F448-9270-26761D71EA5D}"/>
              </a:ext>
            </a:extLst>
          </p:cNvPr>
          <p:cNvSpPr>
            <a:spLocks noGrp="1"/>
          </p:cNvSpPr>
          <p:nvPr>
            <p:ph type="title"/>
          </p:nvPr>
        </p:nvSpPr>
        <p:spPr>
          <a:xfrm>
            <a:off x="370224" y="251590"/>
            <a:ext cx="10890922" cy="1325563"/>
          </a:xfrm>
        </p:spPr>
        <p:txBody>
          <a:bodyPr>
            <a:normAutofit/>
          </a:bodyPr>
          <a:lstStyle/>
          <a:p>
            <a:r>
              <a:rPr lang="en-US" sz="4000" b="1" dirty="0">
                <a:solidFill>
                  <a:schemeClr val="bg1"/>
                </a:solidFill>
                <a:latin typeface="Franklin Gothic Medium" panose="020B0603020102020204" pitchFamily="34" charset="0"/>
                <a:cs typeface="Arial"/>
              </a:rPr>
              <a:t>Low Timely Receipt of Medication among Youth</a:t>
            </a:r>
            <a:endParaRPr lang="en-US" sz="4000" b="1" dirty="0">
              <a:solidFill>
                <a:schemeClr val="bg1"/>
              </a:solidFill>
              <a:latin typeface="Franklin Gothic Medium" panose="020B0603020102020204" pitchFamily="34" charset="0"/>
            </a:endParaRPr>
          </a:p>
        </p:txBody>
      </p:sp>
      <p:sp>
        <p:nvSpPr>
          <p:cNvPr id="10" name="Rectangle 9"/>
          <p:cNvSpPr/>
          <p:nvPr/>
        </p:nvSpPr>
        <p:spPr>
          <a:xfrm>
            <a:off x="1629586" y="4706886"/>
            <a:ext cx="4612832" cy="1200329"/>
          </a:xfrm>
          <a:prstGeom prst="rect">
            <a:avLst/>
          </a:prstGeom>
          <a:solidFill>
            <a:srgbClr val="002060"/>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chemeClr val="bg1"/>
                </a:solidFill>
                <a:latin typeface="+mj-lt"/>
                <a:cs typeface="Arial" panose="020B0604020202020204" pitchFamily="34" charset="0"/>
              </a:rPr>
              <a:t>Only </a:t>
            </a:r>
            <a:r>
              <a:rPr lang="en-US" sz="2400" b="1" dirty="0">
                <a:solidFill>
                  <a:schemeClr val="bg1"/>
                </a:solidFill>
                <a:latin typeface="+mj-lt"/>
                <a:cs typeface="Arial" panose="020B0604020202020204" pitchFamily="34" charset="0"/>
              </a:rPr>
              <a:t>1</a:t>
            </a:r>
            <a:r>
              <a:rPr lang="en-US" sz="2400" dirty="0">
                <a:solidFill>
                  <a:schemeClr val="bg1"/>
                </a:solidFill>
                <a:latin typeface="+mj-lt"/>
                <a:cs typeface="Arial" panose="020B0604020202020204" pitchFamily="34" charset="0"/>
              </a:rPr>
              <a:t> in </a:t>
            </a:r>
            <a:r>
              <a:rPr lang="en-US" sz="2400" b="1" dirty="0">
                <a:solidFill>
                  <a:schemeClr val="bg1"/>
                </a:solidFill>
                <a:latin typeface="+mj-lt"/>
                <a:cs typeface="Arial" panose="020B0604020202020204" pitchFamily="34" charset="0"/>
              </a:rPr>
              <a:t>4</a:t>
            </a:r>
            <a:r>
              <a:rPr lang="en-US" sz="2400" dirty="0">
                <a:solidFill>
                  <a:schemeClr val="bg1"/>
                </a:solidFill>
                <a:latin typeface="+mj-lt"/>
                <a:cs typeface="Arial" panose="020B0604020202020204" pitchFamily="34" charset="0"/>
              </a:rPr>
              <a:t> youths received treatment within 3 months of OUD diagnosis </a:t>
            </a:r>
          </a:p>
        </p:txBody>
      </p:sp>
      <p:grpSp>
        <p:nvGrpSpPr>
          <p:cNvPr id="3" name="Group 2"/>
          <p:cNvGrpSpPr/>
          <p:nvPr/>
        </p:nvGrpSpPr>
        <p:grpSpPr>
          <a:xfrm>
            <a:off x="1629586" y="1328029"/>
            <a:ext cx="4612831" cy="3225483"/>
            <a:chOff x="2441575" y="2565717"/>
            <a:chExt cx="4612831" cy="3225483"/>
          </a:xfrm>
        </p:grpSpPr>
        <p:pic>
          <p:nvPicPr>
            <p:cNvPr id="4098" name="Picture 2" descr="Image result for 4 people silhouette"/>
            <p:cNvPicPr>
              <a:picLocks noChangeAspect="1" noChangeArrowheads="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r="72326"/>
            <a:stretch/>
          </p:blipFill>
          <p:spPr bwMode="auto">
            <a:xfrm>
              <a:off x="2441575" y="2586037"/>
              <a:ext cx="1307465" cy="32051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4 people silhouette"/>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27243"/>
            <a:stretch/>
          </p:blipFill>
          <p:spPr bwMode="auto">
            <a:xfrm>
              <a:off x="3616960" y="2565717"/>
              <a:ext cx="3437446" cy="3205163"/>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https://www.bmc.org/sites/default/files/About_Us/BMC_News/Hadland%20Visual%20Abstract%20090618.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7863" t="2918" r="673" b="17237"/>
          <a:stretch/>
        </p:blipFill>
        <p:spPr bwMode="auto">
          <a:xfrm>
            <a:off x="6839494" y="1371499"/>
            <a:ext cx="4133707" cy="447818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71F97494-9339-AD4F-8B73-066D7312A4A1}"/>
              </a:ext>
            </a:extLst>
          </p:cNvPr>
          <p:cNvSpPr/>
          <p:nvPr/>
        </p:nvSpPr>
        <p:spPr>
          <a:xfrm>
            <a:off x="7901029" y="6457890"/>
            <a:ext cx="4245073" cy="40011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en-US" sz="1000" dirty="0">
                <a:solidFill>
                  <a:schemeClr val="bg1"/>
                </a:solidFill>
                <a:latin typeface="Franklin Gothic Medium" panose="020B0603020102020204" pitchFamily="34" charset="0"/>
                <a:cs typeface="Arial" panose="020B0604020202020204" pitchFamily="34" charset="0"/>
              </a:rPr>
              <a:t>Hadland et al. (2018) </a:t>
            </a:r>
            <a:r>
              <a:rPr lang="en-US" altLang="en-US" sz="1000" i="1" dirty="0">
                <a:solidFill>
                  <a:schemeClr val="bg1"/>
                </a:solidFill>
                <a:latin typeface="Franklin Gothic Medium" panose="020B0603020102020204" pitchFamily="34" charset="0"/>
                <a:cs typeface="Arial" panose="020B0604020202020204" pitchFamily="34" charset="0"/>
              </a:rPr>
              <a:t>JAMA </a:t>
            </a:r>
            <a:r>
              <a:rPr lang="en-US" altLang="en-US" sz="1000" i="1" dirty="0" err="1">
                <a:solidFill>
                  <a:schemeClr val="bg1"/>
                </a:solidFill>
                <a:latin typeface="Franklin Gothic Medium" panose="020B0603020102020204" pitchFamily="34" charset="0"/>
                <a:cs typeface="Arial" panose="020B0604020202020204" pitchFamily="34" charset="0"/>
              </a:rPr>
              <a:t>Pediatr</a:t>
            </a:r>
            <a:r>
              <a:rPr lang="en-US" altLang="en-US" sz="1000" dirty="0">
                <a:solidFill>
                  <a:schemeClr val="bg1"/>
                </a:solidFill>
                <a:latin typeface="Franklin Gothic Medium" panose="020B0603020102020204" pitchFamily="34" charset="0"/>
                <a:cs typeface="Arial" panose="020B0604020202020204" pitchFamily="34" charset="0"/>
              </a:rPr>
              <a:t>.</a:t>
            </a:r>
          </a:p>
          <a:p>
            <a:r>
              <a:rPr lang="en-US" sz="1000" dirty="0">
                <a:solidFill>
                  <a:schemeClr val="bg1"/>
                </a:solidFill>
                <a:latin typeface="Franklin Gothic Medium" panose="020B0603020102020204" pitchFamily="34" charset="0"/>
              </a:rPr>
              <a:t>https://www.eurekalert.org/pub_releases/2018-09/bmc-bsa091018.php</a:t>
            </a:r>
            <a:endParaRPr lang="en-US" sz="1000" dirty="0">
              <a:solidFill>
                <a:schemeClr val="bg1"/>
              </a:solidFill>
              <a:latin typeface="Franklin Gothic Medium" panose="020B0603020102020204" pitchFamily="34" charset="0"/>
              <a:cs typeface="Arial" panose="020B0604020202020204" pitchFamily="34" charset="0"/>
            </a:endParaRPr>
          </a:p>
        </p:txBody>
      </p:sp>
    </p:spTree>
    <p:extLst>
      <p:ext uri="{BB962C8B-B14F-4D97-AF65-F5344CB8AC3E}">
        <p14:creationId xmlns:p14="http://schemas.microsoft.com/office/powerpoint/2010/main" val="27477287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EAD02-1AD2-5EED-FBDC-7285F4A16935}"/>
              </a:ext>
            </a:extLst>
          </p:cNvPr>
          <p:cNvSpPr>
            <a:spLocks noGrp="1"/>
          </p:cNvSpPr>
          <p:nvPr>
            <p:ph type="title"/>
          </p:nvPr>
        </p:nvSpPr>
        <p:spPr>
          <a:xfrm>
            <a:off x="366713" y="0"/>
            <a:ext cx="10515600" cy="1325563"/>
          </a:xfrm>
        </p:spPr>
        <p:txBody>
          <a:bodyPr/>
          <a:lstStyle/>
          <a:p>
            <a:r>
              <a:rPr lang="en-US" dirty="0">
                <a:latin typeface="Franklin Gothic Medium" panose="020B0603020102020204" pitchFamily="34" charset="0"/>
              </a:rPr>
              <a:t>Defining Gender</a:t>
            </a:r>
          </a:p>
        </p:txBody>
      </p:sp>
      <p:pic>
        <p:nvPicPr>
          <p:cNvPr id="5" name="Content Placeholder 4" descr="Chart, bubble chart&#10;&#10;Description automatically generated">
            <a:extLst>
              <a:ext uri="{FF2B5EF4-FFF2-40B4-BE49-F238E27FC236}">
                <a16:creationId xmlns:a16="http://schemas.microsoft.com/office/drawing/2014/main" id="{8C8980A7-7D75-17C3-62B7-09F2B05ECDF5}"/>
              </a:ext>
            </a:extLst>
          </p:cNvPr>
          <p:cNvPicPr>
            <a:picLocks noGrp="1" noChangeAspect="1"/>
          </p:cNvPicPr>
          <p:nvPr>
            <p:ph idx="1"/>
          </p:nvPr>
        </p:nvPicPr>
        <p:blipFill rotWithShape="1">
          <a:blip r:embed="rId2"/>
          <a:srcRect l="2824" r="2170"/>
          <a:stretch/>
        </p:blipFill>
        <p:spPr>
          <a:xfrm>
            <a:off x="532435" y="1668583"/>
            <a:ext cx="11204294" cy="3520833"/>
          </a:xfrm>
        </p:spPr>
      </p:pic>
      <p:sp>
        <p:nvSpPr>
          <p:cNvPr id="6" name="TextBox 5">
            <a:extLst>
              <a:ext uri="{FF2B5EF4-FFF2-40B4-BE49-F238E27FC236}">
                <a16:creationId xmlns:a16="http://schemas.microsoft.com/office/drawing/2014/main" id="{793C43E6-2AB8-BD2E-02E0-B5A4C9563F0E}"/>
              </a:ext>
            </a:extLst>
          </p:cNvPr>
          <p:cNvSpPr txBox="1"/>
          <p:nvPr/>
        </p:nvSpPr>
        <p:spPr>
          <a:xfrm>
            <a:off x="7886700" y="6346584"/>
            <a:ext cx="4548187" cy="276999"/>
          </a:xfrm>
          <a:prstGeom prst="rect">
            <a:avLst/>
          </a:prstGeom>
          <a:noFill/>
        </p:spPr>
        <p:txBody>
          <a:bodyPr wrap="square" rtlCol="0">
            <a:spAutoFit/>
          </a:bodyPr>
          <a:lstStyle/>
          <a:p>
            <a:r>
              <a:rPr lang="en-US" sz="1200" dirty="0">
                <a:latin typeface="Franklin Gothic Medium" panose="020B0603020102020204" pitchFamily="34" charset="0"/>
              </a:rPr>
              <a:t>Figure taken from NIH:</a:t>
            </a:r>
            <a:r>
              <a:rPr lang="en-US" sz="1200" i="1" dirty="0">
                <a:latin typeface="Franklin Gothic Medium" panose="020B0603020102020204" pitchFamily="34" charset="0"/>
              </a:rPr>
              <a:t> Office of Research on Women’s Health</a:t>
            </a:r>
          </a:p>
        </p:txBody>
      </p:sp>
    </p:spTree>
    <p:extLst>
      <p:ext uri="{BB962C8B-B14F-4D97-AF65-F5344CB8AC3E}">
        <p14:creationId xmlns:p14="http://schemas.microsoft.com/office/powerpoint/2010/main" val="36507034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85FA1-8205-3E4F-9B22-3651FC19F94D}"/>
              </a:ext>
            </a:extLst>
          </p:cNvPr>
          <p:cNvSpPr>
            <a:spLocks noGrp="1"/>
          </p:cNvSpPr>
          <p:nvPr>
            <p:ph type="title"/>
          </p:nvPr>
        </p:nvSpPr>
        <p:spPr>
          <a:xfrm>
            <a:off x="420465" y="365125"/>
            <a:ext cx="10515600" cy="1325563"/>
          </a:xfrm>
        </p:spPr>
        <p:txBody>
          <a:bodyPr/>
          <a:lstStyle/>
          <a:p>
            <a:r>
              <a:rPr lang="en-US" b="1" dirty="0">
                <a:latin typeface="Franklin Gothic Medium" panose="020B0603020102020204" pitchFamily="34" charset="0"/>
              </a:rPr>
              <a:t>Epidemiology of OUD</a:t>
            </a:r>
          </a:p>
        </p:txBody>
      </p:sp>
      <p:sp>
        <p:nvSpPr>
          <p:cNvPr id="3" name="Content Placeholder 2">
            <a:extLst>
              <a:ext uri="{FF2B5EF4-FFF2-40B4-BE49-F238E27FC236}">
                <a16:creationId xmlns:a16="http://schemas.microsoft.com/office/drawing/2014/main" id="{3CA93374-2C5A-5B4A-A98B-33EB0110170E}"/>
              </a:ext>
            </a:extLst>
          </p:cNvPr>
          <p:cNvSpPr>
            <a:spLocks noGrp="1"/>
          </p:cNvSpPr>
          <p:nvPr>
            <p:ph sz="half" idx="1"/>
          </p:nvPr>
        </p:nvSpPr>
        <p:spPr>
          <a:xfrm>
            <a:off x="829809" y="1583425"/>
            <a:ext cx="5181600" cy="4351338"/>
          </a:xfrm>
        </p:spPr>
        <p:txBody>
          <a:bodyPr>
            <a:normAutofit/>
          </a:bodyPr>
          <a:lstStyle/>
          <a:p>
            <a:r>
              <a:rPr lang="en-US" sz="2400" dirty="0">
                <a:latin typeface="Franklin Gothic Medium" panose="020B0603020102020204" pitchFamily="34" charset="0"/>
              </a:rPr>
              <a:t>Globally, the number opioid-related deaths in women increased 92% in the past 10 years, compared to a 63% increase in men</a:t>
            </a:r>
            <a:endParaRPr lang="en-CA" sz="2400" dirty="0">
              <a:latin typeface="Franklin Gothic Medium" panose="020B0603020102020204" pitchFamily="34" charset="0"/>
            </a:endParaRPr>
          </a:p>
          <a:p>
            <a:r>
              <a:rPr lang="en-CA" sz="2400" dirty="0">
                <a:latin typeface="Franklin Gothic Medium" panose="020B0603020102020204" pitchFamily="34" charset="0"/>
              </a:rPr>
              <a:t>&gt;Five-fold increase in maternal opioid use and neonatal opioid withdrawal syndrome from 2004-2014</a:t>
            </a:r>
          </a:p>
          <a:p>
            <a:endParaRPr lang="en-US" sz="24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0616E7EF-0A90-E747-9ACF-1688B477E38D}"/>
              </a:ext>
            </a:extLst>
          </p:cNvPr>
          <p:cNvSpPr txBox="1"/>
          <p:nvPr/>
        </p:nvSpPr>
        <p:spPr>
          <a:xfrm>
            <a:off x="9654486" y="5872993"/>
            <a:ext cx="2196435" cy="400110"/>
          </a:xfrm>
          <a:prstGeom prst="rect">
            <a:avLst/>
          </a:prstGeom>
          <a:noFill/>
        </p:spPr>
        <p:txBody>
          <a:bodyPr wrap="none" rtlCol="0">
            <a:spAutoFit/>
          </a:bodyPr>
          <a:lstStyle/>
          <a:p>
            <a:pPr algn="r"/>
            <a:r>
              <a:rPr lang="en-US" sz="1000" dirty="0">
                <a:latin typeface="Franklin Gothic Medium" panose="020B0603020102020204" pitchFamily="34" charset="0"/>
              </a:rPr>
              <a:t>UN. World Drug Report 2020. 2021</a:t>
            </a:r>
            <a:endParaRPr lang="en-CA" sz="1000" dirty="0">
              <a:latin typeface="Franklin Gothic Medium" panose="020B0603020102020204" pitchFamily="34" charset="0"/>
            </a:endParaRPr>
          </a:p>
          <a:p>
            <a:pPr algn="r"/>
            <a:r>
              <a:rPr lang="en-CA" sz="1000" dirty="0" err="1">
                <a:latin typeface="Franklin Gothic Medium" panose="020B0603020102020204" pitchFamily="34" charset="0"/>
              </a:rPr>
              <a:t>Honein</a:t>
            </a:r>
            <a:r>
              <a:rPr lang="en-CA" sz="1000" dirty="0">
                <a:latin typeface="Franklin Gothic Medium" panose="020B0603020102020204" pitchFamily="34" charset="0"/>
              </a:rPr>
              <a:t> et al. (2019). </a:t>
            </a:r>
            <a:r>
              <a:rPr lang="en-CA" sz="1000" i="1" dirty="0">
                <a:latin typeface="Franklin Gothic Medium" panose="020B0603020102020204" pitchFamily="34" charset="0"/>
              </a:rPr>
              <a:t>Pediatrics.</a:t>
            </a:r>
            <a:endParaRPr lang="en-US" sz="1000" i="1" dirty="0">
              <a:latin typeface="Franklin Gothic Medium" panose="020B0603020102020204" pitchFamily="34" charset="0"/>
            </a:endParaRPr>
          </a:p>
        </p:txBody>
      </p:sp>
      <p:pic>
        <p:nvPicPr>
          <p:cNvPr id="13" name="Content Placeholder 4">
            <a:extLst>
              <a:ext uri="{FF2B5EF4-FFF2-40B4-BE49-F238E27FC236}">
                <a16:creationId xmlns:a16="http://schemas.microsoft.com/office/drawing/2014/main" id="{5A587EB9-B5DF-F847-9D86-5AF1898596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6435" y="1574768"/>
            <a:ext cx="5329042" cy="4189729"/>
          </a:xfrm>
          <a:prstGeom prst="rect">
            <a:avLst/>
          </a:prstGeom>
        </p:spPr>
      </p:pic>
      <p:sp>
        <p:nvSpPr>
          <p:cNvPr id="12" name="TextBox 11">
            <a:extLst>
              <a:ext uri="{FF2B5EF4-FFF2-40B4-BE49-F238E27FC236}">
                <a16:creationId xmlns:a16="http://schemas.microsoft.com/office/drawing/2014/main" id="{B95AEB49-6037-CA4F-8CED-96E874784520}"/>
              </a:ext>
            </a:extLst>
          </p:cNvPr>
          <p:cNvSpPr txBox="1"/>
          <p:nvPr/>
        </p:nvSpPr>
        <p:spPr>
          <a:xfrm>
            <a:off x="9080956" y="6372528"/>
            <a:ext cx="2769965" cy="276999"/>
          </a:xfrm>
          <a:prstGeom prst="rect">
            <a:avLst/>
          </a:prstGeom>
          <a:noFill/>
        </p:spPr>
        <p:txBody>
          <a:bodyPr wrap="square" rtlCol="0">
            <a:spAutoFit/>
          </a:bodyPr>
          <a:lstStyle/>
          <a:p>
            <a:pPr algn="r"/>
            <a:r>
              <a:rPr lang="en-US" sz="1200" dirty="0">
                <a:latin typeface="Franklin Gothic Medium" panose="020B0603020102020204" pitchFamily="34" charset="0"/>
              </a:rPr>
              <a:t>Slide courtesy of Miriam Harris</a:t>
            </a:r>
          </a:p>
        </p:txBody>
      </p:sp>
    </p:spTree>
    <p:extLst>
      <p:ext uri="{BB962C8B-B14F-4D97-AF65-F5344CB8AC3E}">
        <p14:creationId xmlns:p14="http://schemas.microsoft.com/office/powerpoint/2010/main" val="14001019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6D085-F7B7-9F4F-B8AC-2326BEFFA263}"/>
              </a:ext>
            </a:extLst>
          </p:cNvPr>
          <p:cNvSpPr>
            <a:spLocks noGrp="1"/>
          </p:cNvSpPr>
          <p:nvPr>
            <p:ph type="title"/>
          </p:nvPr>
        </p:nvSpPr>
        <p:spPr>
          <a:xfrm>
            <a:off x="420465" y="416314"/>
            <a:ext cx="10515600" cy="1325563"/>
          </a:xfrm>
        </p:spPr>
        <p:txBody>
          <a:bodyPr/>
          <a:lstStyle/>
          <a:p>
            <a:r>
              <a:rPr lang="en-US" b="1" dirty="0">
                <a:latin typeface="Franklin Gothic Medium" panose="020B0603020102020204" pitchFamily="34" charset="0"/>
              </a:rPr>
              <a:t>Screening for Drug Use during Pregnancy </a:t>
            </a:r>
          </a:p>
        </p:txBody>
      </p:sp>
      <p:sp>
        <p:nvSpPr>
          <p:cNvPr id="3" name="Content Placeholder 2">
            <a:extLst>
              <a:ext uri="{FF2B5EF4-FFF2-40B4-BE49-F238E27FC236}">
                <a16:creationId xmlns:a16="http://schemas.microsoft.com/office/drawing/2014/main" id="{AAAD4108-4BA9-E54F-9078-F492E5F3D3A9}"/>
              </a:ext>
            </a:extLst>
          </p:cNvPr>
          <p:cNvSpPr>
            <a:spLocks noGrp="1"/>
          </p:cNvSpPr>
          <p:nvPr>
            <p:ph idx="1"/>
          </p:nvPr>
        </p:nvSpPr>
        <p:spPr/>
        <p:txBody>
          <a:bodyPr>
            <a:normAutofit/>
          </a:bodyPr>
          <a:lstStyle/>
          <a:p>
            <a:r>
              <a:rPr lang="en-US" sz="2400" dirty="0">
                <a:latin typeface="Franklin Gothic Medium" panose="020B0603020102020204" pitchFamily="34" charset="0"/>
              </a:rPr>
              <a:t>American College of Obstetricians and Gynecologist recommends universal screening at first prenatal visit using validated tool (4Ps, NIDA quick screen, and CRAFFT)</a:t>
            </a:r>
          </a:p>
          <a:p>
            <a:endParaRPr lang="en-US" sz="2400" dirty="0">
              <a:latin typeface="Franklin Gothic Medium" panose="020B0603020102020204" pitchFamily="34" charset="0"/>
            </a:endParaRPr>
          </a:p>
          <a:p>
            <a:r>
              <a:rPr lang="en-US" sz="2400" dirty="0">
                <a:latin typeface="Franklin Gothic Medium" panose="020B0603020102020204" pitchFamily="34" charset="0"/>
              </a:rPr>
              <a:t>Urine drug testing can be done if there is a positive test but MUST be done with the patient’s permission </a:t>
            </a:r>
          </a:p>
        </p:txBody>
      </p:sp>
    </p:spTree>
    <p:extLst>
      <p:ext uri="{BB962C8B-B14F-4D97-AF65-F5344CB8AC3E}">
        <p14:creationId xmlns:p14="http://schemas.microsoft.com/office/powerpoint/2010/main" val="38436845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601" y="165805"/>
            <a:ext cx="12058512" cy="1127406"/>
          </a:xfrm>
        </p:spPr>
        <p:txBody>
          <a:bodyPr>
            <a:noAutofit/>
          </a:bodyPr>
          <a:lstStyle/>
          <a:p>
            <a:r>
              <a:rPr lang="en-US" b="1" dirty="0">
                <a:latin typeface="Franklin Gothic Medium" panose="020B0603020102020204" pitchFamily="34" charset="0"/>
              </a:rPr>
              <a:t>Access to Timely Addiction Treatment is Lacking</a:t>
            </a:r>
          </a:p>
        </p:txBody>
      </p:sp>
      <p:pic>
        <p:nvPicPr>
          <p:cNvPr id="6" name="Picture 5"/>
          <p:cNvPicPr>
            <a:picLocks noChangeAspect="1"/>
          </p:cNvPicPr>
          <p:nvPr/>
        </p:nvPicPr>
        <p:blipFill rotWithShape="1">
          <a:blip r:embed="rId3"/>
          <a:srcRect l="30141" t="13130" r="22817" b="41049"/>
          <a:stretch/>
        </p:blipFill>
        <p:spPr>
          <a:xfrm>
            <a:off x="271601" y="1645783"/>
            <a:ext cx="8179514" cy="4481590"/>
          </a:xfrm>
          <a:prstGeom prst="rect">
            <a:avLst/>
          </a:prstGeom>
        </p:spPr>
      </p:pic>
      <p:sp>
        <p:nvSpPr>
          <p:cNvPr id="10" name="Rectangle 9"/>
          <p:cNvSpPr/>
          <p:nvPr/>
        </p:nvSpPr>
        <p:spPr>
          <a:xfrm>
            <a:off x="6987687" y="4910285"/>
            <a:ext cx="5060674" cy="1569660"/>
          </a:xfrm>
          <a:prstGeom prst="rect">
            <a:avLst/>
          </a:prstGeom>
          <a:solidFill>
            <a:srgbClr val="90246C"/>
          </a:solidFill>
        </p:spPr>
        <p:txBody>
          <a:bodyPr wrap="square">
            <a:spAutoFit/>
          </a:bodyPr>
          <a:lstStyle/>
          <a:p>
            <a:r>
              <a:rPr lang="en-US" sz="2400" dirty="0">
                <a:solidFill>
                  <a:schemeClr val="bg1"/>
                </a:solidFill>
                <a:latin typeface="Franklin Gothic Medium" panose="020B0603020102020204" pitchFamily="34" charset="0"/>
              </a:rPr>
              <a:t>Youths who experienced a heroin overdose were significantly less likely than those who overdosed on other opioids to receive any treatment</a:t>
            </a:r>
          </a:p>
        </p:txBody>
      </p:sp>
      <p:sp>
        <p:nvSpPr>
          <p:cNvPr id="11" name="TextBox 10">
            <a:extLst>
              <a:ext uri="{FF2B5EF4-FFF2-40B4-BE49-F238E27FC236}">
                <a16:creationId xmlns:a16="http://schemas.microsoft.com/office/drawing/2014/main" id="{82731C96-0D28-6745-87C2-525934F4DB62}"/>
              </a:ext>
            </a:extLst>
          </p:cNvPr>
          <p:cNvSpPr txBox="1"/>
          <p:nvPr/>
        </p:nvSpPr>
        <p:spPr>
          <a:xfrm>
            <a:off x="3914989" y="6479945"/>
            <a:ext cx="8144810" cy="246221"/>
          </a:xfrm>
          <a:prstGeom prst="rect">
            <a:avLst/>
          </a:prstGeom>
          <a:noFill/>
        </p:spPr>
        <p:txBody>
          <a:bodyPr wrap="square" rtlCol="0">
            <a:spAutoFit/>
          </a:bodyPr>
          <a:lstStyle/>
          <a:p>
            <a:pPr algn="r"/>
            <a:r>
              <a:rPr lang="en-US" sz="1000" dirty="0" err="1">
                <a:latin typeface="Franklin Gothic Medium" panose="020B0603020102020204" pitchFamily="34" charset="0"/>
              </a:rPr>
              <a:t>Alinsky</a:t>
            </a:r>
            <a:r>
              <a:rPr lang="en-US" sz="1000" dirty="0">
                <a:latin typeface="Franklin Gothic Medium" panose="020B0603020102020204" pitchFamily="34" charset="0"/>
              </a:rPr>
              <a:t> et al. (2020) </a:t>
            </a:r>
            <a:r>
              <a:rPr lang="en-US" sz="1000" i="1" dirty="0">
                <a:latin typeface="Franklin Gothic Medium" panose="020B0603020102020204" pitchFamily="34" charset="0"/>
              </a:rPr>
              <a:t>JAMA Pediatrics</a:t>
            </a:r>
            <a:endParaRPr lang="en-US" sz="1000" dirty="0">
              <a:latin typeface="Franklin Gothic Medium" panose="020B0603020102020204" pitchFamily="34" charset="0"/>
            </a:endParaRPr>
          </a:p>
        </p:txBody>
      </p:sp>
      <p:sp>
        <p:nvSpPr>
          <p:cNvPr id="3" name="Content Placeholder 2"/>
          <p:cNvSpPr>
            <a:spLocks noGrp="1"/>
          </p:cNvSpPr>
          <p:nvPr>
            <p:ph idx="1"/>
          </p:nvPr>
        </p:nvSpPr>
        <p:spPr>
          <a:xfrm>
            <a:off x="7157074" y="2249546"/>
            <a:ext cx="4212614" cy="1226650"/>
          </a:xfrm>
          <a:solidFill>
            <a:srgbClr val="90246C"/>
          </a:solidFill>
        </p:spPr>
        <p:txBody>
          <a:bodyPr>
            <a:normAutofit/>
          </a:bodyPr>
          <a:lstStyle/>
          <a:p>
            <a:pPr marL="0" indent="0">
              <a:buNone/>
            </a:pPr>
            <a:r>
              <a:rPr lang="en-US" sz="2400" b="1" dirty="0">
                <a:solidFill>
                  <a:schemeClr val="bg1"/>
                </a:solidFill>
                <a:latin typeface="Franklin Gothic Medium" panose="020B0603020102020204" pitchFamily="34" charset="0"/>
              </a:rPr>
              <a:t>&lt;1/3 </a:t>
            </a:r>
            <a:r>
              <a:rPr lang="en-US" sz="2400" dirty="0">
                <a:solidFill>
                  <a:schemeClr val="bg1"/>
                </a:solidFill>
                <a:latin typeface="Franklin Gothic Medium" panose="020B0603020102020204" pitchFamily="34" charset="0"/>
              </a:rPr>
              <a:t>received timely addiction treatment after overdose</a:t>
            </a:r>
          </a:p>
          <a:p>
            <a:pPr marL="0" indent="0">
              <a:buNone/>
            </a:pPr>
            <a:r>
              <a:rPr lang="en-US" sz="2400" dirty="0">
                <a:solidFill>
                  <a:schemeClr val="bg1"/>
                </a:solidFill>
                <a:latin typeface="Franklin Gothic Medium" panose="020B0603020102020204" pitchFamily="34" charset="0"/>
              </a:rPr>
              <a:t>Only </a:t>
            </a:r>
            <a:r>
              <a:rPr lang="en-US" sz="2400" b="1" dirty="0">
                <a:solidFill>
                  <a:schemeClr val="bg1"/>
                </a:solidFill>
                <a:latin typeface="Franklin Gothic Medium" panose="020B0603020102020204" pitchFamily="34" charset="0"/>
              </a:rPr>
              <a:t>1 in 54 </a:t>
            </a:r>
            <a:r>
              <a:rPr lang="en-US" sz="2400" dirty="0">
                <a:solidFill>
                  <a:schemeClr val="bg1"/>
                </a:solidFill>
                <a:latin typeface="Franklin Gothic Medium" panose="020B0603020102020204" pitchFamily="34" charset="0"/>
              </a:rPr>
              <a:t>received MOUD</a:t>
            </a:r>
          </a:p>
          <a:p>
            <a:pPr marL="0" indent="0">
              <a:buNone/>
            </a:pPr>
            <a:endParaRPr lang="en-US" sz="2400" dirty="0">
              <a:solidFill>
                <a:schemeClr val="bg1"/>
              </a:solidFill>
              <a:latin typeface="Franklin Gothic Medium" panose="020B0603020102020204" pitchFamily="34" charset="0"/>
            </a:endParaRPr>
          </a:p>
        </p:txBody>
      </p:sp>
    </p:spTree>
    <p:extLst>
      <p:ext uri="{BB962C8B-B14F-4D97-AF65-F5344CB8AC3E}">
        <p14:creationId xmlns:p14="http://schemas.microsoft.com/office/powerpoint/2010/main" val="32867966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6DC1F-9518-4FCF-B2A4-4A76A1B7B84E}"/>
              </a:ext>
            </a:extLst>
          </p:cNvPr>
          <p:cNvSpPr>
            <a:spLocks noGrp="1"/>
          </p:cNvSpPr>
          <p:nvPr>
            <p:ph type="title"/>
          </p:nvPr>
        </p:nvSpPr>
        <p:spPr>
          <a:xfrm>
            <a:off x="537258" y="78560"/>
            <a:ext cx="10515600" cy="1325563"/>
          </a:xfrm>
        </p:spPr>
        <p:txBody>
          <a:bodyPr/>
          <a:lstStyle/>
          <a:p>
            <a:r>
              <a:rPr lang="en-US" b="1" dirty="0">
                <a:solidFill>
                  <a:schemeClr val="bg1"/>
                </a:solidFill>
                <a:latin typeface="Franklin Gothic Medium" panose="020B0603020102020204" pitchFamily="34" charset="0"/>
              </a:rPr>
              <a:t>When is Pharmacotherapy Indicated?</a:t>
            </a:r>
            <a:endParaRPr lang="es-US" dirty="0">
              <a:solidFill>
                <a:schemeClr val="bg1"/>
              </a:solidFill>
            </a:endParaRPr>
          </a:p>
        </p:txBody>
      </p:sp>
      <p:sp>
        <p:nvSpPr>
          <p:cNvPr id="4" name="Rectangle 3">
            <a:extLst>
              <a:ext uri="{FF2B5EF4-FFF2-40B4-BE49-F238E27FC236}">
                <a16:creationId xmlns:a16="http://schemas.microsoft.com/office/drawing/2014/main" id="{76C79F20-56FB-449E-B291-9241A0BDDB74}"/>
              </a:ext>
            </a:extLst>
          </p:cNvPr>
          <p:cNvSpPr/>
          <p:nvPr/>
        </p:nvSpPr>
        <p:spPr>
          <a:xfrm>
            <a:off x="6348020" y="2225730"/>
            <a:ext cx="4536067" cy="1200329"/>
          </a:xfrm>
          <a:prstGeom prst="rect">
            <a:avLst/>
          </a:prstGeom>
          <a:solidFill>
            <a:srgbClr val="681A4E"/>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latin typeface="Franklin Gothic Medium" panose="020B0603020102020204" pitchFamily="34" charset="0"/>
                <a:cs typeface="Arial" panose="020B0604020202020204" pitchFamily="34" charset="0"/>
              </a:rPr>
              <a:t>American Academy of Pediatrics </a:t>
            </a:r>
            <a:r>
              <a:rPr lang="en-US" dirty="0">
                <a:solidFill>
                  <a:schemeClr val="bg1"/>
                </a:solidFill>
                <a:latin typeface="Franklin Gothic Medium" panose="020B0603020102020204" pitchFamily="34" charset="0"/>
                <a:cs typeface="Arial" panose="020B0604020202020204" pitchFamily="34" charset="0"/>
              </a:rPr>
              <a:t>(2016):</a:t>
            </a:r>
          </a:p>
          <a:p>
            <a:pPr marL="0" lvl="1"/>
            <a:r>
              <a:rPr lang="en-US" dirty="0">
                <a:solidFill>
                  <a:schemeClr val="bg1"/>
                </a:solidFill>
                <a:latin typeface="Franklin Gothic Medium" panose="020B0603020102020204" pitchFamily="34" charset="0"/>
                <a:cs typeface="Arial" panose="020B0604020202020204" pitchFamily="34" charset="0"/>
              </a:rPr>
              <a:t>Encourage pediatricians to consider offering medication treatment or discuss referrals to other providers for this service</a:t>
            </a:r>
          </a:p>
        </p:txBody>
      </p:sp>
      <p:sp>
        <p:nvSpPr>
          <p:cNvPr id="5" name="Rectangle 4">
            <a:extLst>
              <a:ext uri="{FF2B5EF4-FFF2-40B4-BE49-F238E27FC236}">
                <a16:creationId xmlns:a16="http://schemas.microsoft.com/office/drawing/2014/main" id="{13C52815-53F3-481D-9246-8A32B1E98E81}"/>
              </a:ext>
            </a:extLst>
          </p:cNvPr>
          <p:cNvSpPr/>
          <p:nvPr/>
        </p:nvSpPr>
        <p:spPr>
          <a:xfrm>
            <a:off x="3360114" y="6363545"/>
            <a:ext cx="8677503" cy="3693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dirty="0">
                <a:solidFill>
                  <a:schemeClr val="bg1"/>
                </a:solidFill>
                <a:latin typeface="Franklin Gothic Medium" panose="020B0603020102020204" pitchFamily="34" charset="0"/>
                <a:cs typeface="Arial" panose="020B0604020202020204" pitchFamily="34" charset="0"/>
              </a:rPr>
              <a:t>Committee on Substance Use and Prevention Medication-assisted treatment of adolescents with opioid use disorders. (2016) </a:t>
            </a:r>
            <a:r>
              <a:rPr lang="en-US" sz="900" i="1" dirty="0">
                <a:solidFill>
                  <a:schemeClr val="bg1"/>
                </a:solidFill>
                <a:latin typeface="Franklin Gothic Medium" panose="020B0603020102020204" pitchFamily="34" charset="0"/>
                <a:cs typeface="Arial" panose="020B0604020202020204" pitchFamily="34" charset="0"/>
              </a:rPr>
              <a:t>Pediatrics.</a:t>
            </a:r>
            <a:r>
              <a:rPr lang="en-US" sz="900" dirty="0">
                <a:solidFill>
                  <a:schemeClr val="bg1"/>
                </a:solidFill>
                <a:latin typeface="Franklin Gothic Medium" panose="020B0603020102020204" pitchFamily="34" charset="0"/>
                <a:cs typeface="Arial" panose="020B0604020202020204" pitchFamily="34" charset="0"/>
              </a:rPr>
              <a:t> </a:t>
            </a:r>
          </a:p>
          <a:p>
            <a:pPr algn="r"/>
            <a:r>
              <a:rPr lang="en-US" sz="900" dirty="0" err="1">
                <a:solidFill>
                  <a:schemeClr val="bg1"/>
                </a:solidFill>
                <a:latin typeface="Franklin Gothic Medium" panose="020B0603020102020204" pitchFamily="34" charset="0"/>
                <a:cs typeface="Arial" panose="020B0604020202020204" pitchFamily="34" charset="0"/>
              </a:rPr>
              <a:t>Kampman</a:t>
            </a:r>
            <a:r>
              <a:rPr lang="en-US" sz="900" dirty="0">
                <a:solidFill>
                  <a:schemeClr val="bg1"/>
                </a:solidFill>
                <a:latin typeface="Franklin Gothic Medium" panose="020B0603020102020204" pitchFamily="34" charset="0"/>
                <a:cs typeface="Arial" panose="020B0604020202020204" pitchFamily="34" charset="0"/>
              </a:rPr>
              <a:t> K &amp; Jarvis M. (2015) </a:t>
            </a:r>
            <a:r>
              <a:rPr lang="en-US" sz="900" i="1" dirty="0">
                <a:solidFill>
                  <a:schemeClr val="bg1"/>
                </a:solidFill>
                <a:latin typeface="Franklin Gothic Medium" panose="020B0603020102020204" pitchFamily="34" charset="0"/>
                <a:cs typeface="Arial" panose="020B0604020202020204" pitchFamily="34" charset="0"/>
              </a:rPr>
              <a:t>Journal of Addiction Medicine</a:t>
            </a:r>
            <a:r>
              <a:rPr lang="en-US" sz="900" dirty="0">
                <a:solidFill>
                  <a:schemeClr val="bg1"/>
                </a:solidFill>
                <a:latin typeface="Franklin Gothic Medium" panose="020B0603020102020204" pitchFamily="34" charset="0"/>
                <a:cs typeface="Arial" panose="020B0604020202020204" pitchFamily="34" charset="0"/>
              </a:rPr>
              <a:t>.</a:t>
            </a:r>
          </a:p>
        </p:txBody>
      </p:sp>
      <p:pic>
        <p:nvPicPr>
          <p:cNvPr id="6" name="Shape 40">
            <a:extLst>
              <a:ext uri="{FF2B5EF4-FFF2-40B4-BE49-F238E27FC236}">
                <a16:creationId xmlns:a16="http://schemas.microsoft.com/office/drawing/2014/main" id="{64394BFA-3908-4258-8E8E-EEFDB6CDB621}"/>
              </a:ext>
            </a:extLst>
          </p:cNvPr>
          <p:cNvPicPr preferRelativeResize="0"/>
          <p:nvPr/>
        </p:nvPicPr>
        <p:blipFill>
          <a:blip r:embed="rId2">
            <a:alphaModFix/>
          </a:blip>
          <a:stretch>
            <a:fillRect/>
          </a:stretch>
        </p:blipFill>
        <p:spPr>
          <a:xfrm>
            <a:off x="1786686" y="1330106"/>
            <a:ext cx="2325152" cy="2824761"/>
          </a:xfrm>
          <a:prstGeom prst="rect">
            <a:avLst/>
          </a:prstGeom>
          <a:noFill/>
          <a:ln w="9525" cap="flat" cmpd="sng">
            <a:solidFill>
              <a:schemeClr val="dk2"/>
            </a:solidFill>
            <a:prstDash val="solid"/>
            <a:round/>
            <a:headEnd type="none" w="med" len="med"/>
            <a:tailEnd type="none" w="med" len="med"/>
          </a:ln>
          <a:effectLst>
            <a:outerShdw blurRad="50800" dist="38100" dir="2700000">
              <a:srgbClr val="000000">
                <a:alpha val="43000"/>
              </a:srgbClr>
            </a:outerShdw>
          </a:effectLst>
        </p:spPr>
      </p:pic>
      <p:pic>
        <p:nvPicPr>
          <p:cNvPr id="7" name="Picture 6">
            <a:extLst>
              <a:ext uri="{FF2B5EF4-FFF2-40B4-BE49-F238E27FC236}">
                <a16:creationId xmlns:a16="http://schemas.microsoft.com/office/drawing/2014/main" id="{0DE6CE49-EDE4-40D2-945C-8C793F99A616}"/>
              </a:ext>
            </a:extLst>
          </p:cNvPr>
          <p:cNvPicPr>
            <a:picLocks noChangeAspect="1"/>
          </p:cNvPicPr>
          <p:nvPr/>
        </p:nvPicPr>
        <p:blipFill rotWithShape="1">
          <a:blip r:embed="rId3"/>
          <a:srcRect l="38363" t="24583" r="28022" b="45473"/>
          <a:stretch/>
        </p:blipFill>
        <p:spPr>
          <a:xfrm>
            <a:off x="6348021" y="3797467"/>
            <a:ext cx="4536067" cy="2272892"/>
          </a:xfrm>
          <a:prstGeom prst="rect">
            <a:avLst/>
          </a:prstGeom>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275AABC5-5CD2-4B76-BB2D-5E75DAAEE84C}"/>
              </a:ext>
            </a:extLst>
          </p:cNvPr>
          <p:cNvSpPr/>
          <p:nvPr/>
        </p:nvSpPr>
        <p:spPr>
          <a:xfrm>
            <a:off x="1786686" y="4316033"/>
            <a:ext cx="3758910" cy="1754326"/>
          </a:xfrm>
          <a:prstGeom prst="rect">
            <a:avLst/>
          </a:prstGeom>
          <a:solidFill>
            <a:srgbClr val="90246C"/>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latin typeface="Franklin Gothic Medium" panose="020B0603020102020204" pitchFamily="34" charset="0"/>
                <a:cs typeface="Arial" panose="020B0604020202020204" pitchFamily="34" charset="0"/>
              </a:rPr>
              <a:t>American Society of Addition Medicine </a:t>
            </a:r>
            <a:r>
              <a:rPr lang="en-US" dirty="0">
                <a:solidFill>
                  <a:schemeClr val="bg1"/>
                </a:solidFill>
                <a:latin typeface="Franklin Gothic Medium" panose="020B0603020102020204" pitchFamily="34" charset="0"/>
                <a:cs typeface="Arial" panose="020B0604020202020204" pitchFamily="34" charset="0"/>
              </a:rPr>
              <a:t>(2015):</a:t>
            </a:r>
          </a:p>
          <a:p>
            <a:pPr marL="0" lvl="1"/>
            <a:r>
              <a:rPr lang="en-US" dirty="0">
                <a:solidFill>
                  <a:schemeClr val="bg1"/>
                </a:solidFill>
                <a:latin typeface="Franklin Gothic Medium" panose="020B0603020102020204" pitchFamily="34" charset="0"/>
                <a:cs typeface="Arial" panose="020B0604020202020204" pitchFamily="34" charset="0"/>
              </a:rPr>
              <a:t>Clinicians should consider treating adolescents using the full range of treatment options, including pharmacotherapy</a:t>
            </a:r>
          </a:p>
        </p:txBody>
      </p:sp>
    </p:spTree>
    <p:extLst>
      <p:ext uri="{BB962C8B-B14F-4D97-AF65-F5344CB8AC3E}">
        <p14:creationId xmlns:p14="http://schemas.microsoft.com/office/powerpoint/2010/main" val="14213128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24D8D-DAC7-FD45-B7B8-CCDDA9249ECD}"/>
              </a:ext>
            </a:extLst>
          </p:cNvPr>
          <p:cNvSpPr>
            <a:spLocks noGrp="1"/>
          </p:cNvSpPr>
          <p:nvPr>
            <p:ph type="title"/>
          </p:nvPr>
        </p:nvSpPr>
        <p:spPr/>
        <p:txBody>
          <a:bodyPr/>
          <a:lstStyle/>
          <a:p>
            <a:r>
              <a:rPr lang="en-US" b="1" dirty="0">
                <a:latin typeface="Franklin Gothic Medium" panose="020B0603020102020204" pitchFamily="34" charset="0"/>
              </a:rPr>
              <a:t>Impact of Family Beliefs</a:t>
            </a:r>
          </a:p>
        </p:txBody>
      </p:sp>
      <p:sp>
        <p:nvSpPr>
          <p:cNvPr id="3" name="Content Placeholder 2">
            <a:extLst>
              <a:ext uri="{FF2B5EF4-FFF2-40B4-BE49-F238E27FC236}">
                <a16:creationId xmlns:a16="http://schemas.microsoft.com/office/drawing/2014/main" id="{3F56AB15-E124-9342-A65F-E9F9AFF1284D}"/>
              </a:ext>
            </a:extLst>
          </p:cNvPr>
          <p:cNvSpPr>
            <a:spLocks noGrp="1"/>
          </p:cNvSpPr>
          <p:nvPr>
            <p:ph idx="1"/>
          </p:nvPr>
        </p:nvSpPr>
        <p:spPr>
          <a:xfrm>
            <a:off x="838200" y="1825625"/>
            <a:ext cx="10515600" cy="3788097"/>
          </a:xfrm>
        </p:spPr>
        <p:txBody>
          <a:bodyPr/>
          <a:lstStyle/>
          <a:p>
            <a:pPr marL="0" indent="0">
              <a:buNone/>
            </a:pPr>
            <a:endParaRPr lang="en-US" dirty="0">
              <a:latin typeface="Franklin Gothic Medium" panose="020B0603020102020204" pitchFamily="34" charset="0"/>
            </a:endParaRPr>
          </a:p>
          <a:p>
            <a:pPr marL="0" indent="0">
              <a:buNone/>
            </a:pPr>
            <a:r>
              <a:rPr lang="en-US" dirty="0">
                <a:latin typeface="Franklin Gothic Medium" panose="020B0603020102020204" pitchFamily="34" charset="0"/>
              </a:rPr>
              <a:t>“The other day my mom was like, ‘Are you getting off of it yet? How long till you get off it’ and I'm like, ‘Mom, we just talked about this. If I get off it too quick, I'm just going to relapse. Let me do it in my own time.’ She's like, ‘It's been long enough.’”</a:t>
            </a:r>
          </a:p>
          <a:p>
            <a:r>
              <a:rPr lang="en-US" i="1" dirty="0">
                <a:solidFill>
                  <a:schemeClr val="accent1"/>
                </a:solidFill>
                <a:latin typeface="Franklin Gothic Medium" panose="020B0603020102020204" pitchFamily="34" charset="0"/>
              </a:rPr>
              <a:t>Maria (female, 29)</a:t>
            </a:r>
          </a:p>
          <a:p>
            <a:pPr marL="0" indent="0">
              <a:buNone/>
            </a:pPr>
            <a:endParaRPr lang="en-US" dirty="0"/>
          </a:p>
        </p:txBody>
      </p:sp>
      <p:sp>
        <p:nvSpPr>
          <p:cNvPr id="6" name="TextBox 5">
            <a:extLst>
              <a:ext uri="{FF2B5EF4-FFF2-40B4-BE49-F238E27FC236}">
                <a16:creationId xmlns:a16="http://schemas.microsoft.com/office/drawing/2014/main" id="{3876E1D3-04DF-3549-851E-5A1D35B68DEC}"/>
              </a:ext>
            </a:extLst>
          </p:cNvPr>
          <p:cNvSpPr txBox="1"/>
          <p:nvPr/>
        </p:nvSpPr>
        <p:spPr>
          <a:xfrm>
            <a:off x="8612723" y="6490643"/>
            <a:ext cx="3423423" cy="230832"/>
          </a:xfrm>
          <a:prstGeom prst="rect">
            <a:avLst/>
          </a:prstGeom>
          <a:noFill/>
        </p:spPr>
        <p:txBody>
          <a:bodyPr wrap="square" rtlCol="0">
            <a:spAutoFit/>
          </a:bodyPr>
          <a:lstStyle/>
          <a:p>
            <a:pPr algn="r"/>
            <a:r>
              <a:rPr lang="en-US" sz="900" dirty="0">
                <a:latin typeface="Franklin Gothic Medium" panose="020B0603020102020204" pitchFamily="34" charset="0"/>
              </a:rPr>
              <a:t>Bagley SM et al, J Addict Med, 2022</a:t>
            </a:r>
          </a:p>
        </p:txBody>
      </p:sp>
    </p:spTree>
    <p:extLst>
      <p:ext uri="{BB962C8B-B14F-4D97-AF65-F5344CB8AC3E}">
        <p14:creationId xmlns:p14="http://schemas.microsoft.com/office/powerpoint/2010/main" val="3891357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15FC8-4A2F-9C46-9F0C-4CCD0415EF92}"/>
              </a:ext>
            </a:extLst>
          </p:cNvPr>
          <p:cNvSpPr>
            <a:spLocks noGrp="1"/>
          </p:cNvSpPr>
          <p:nvPr>
            <p:ph type="title"/>
          </p:nvPr>
        </p:nvSpPr>
        <p:spPr>
          <a:xfrm>
            <a:off x="323850" y="365125"/>
            <a:ext cx="10515600" cy="1325563"/>
          </a:xfrm>
        </p:spPr>
        <p:txBody>
          <a:bodyPr/>
          <a:lstStyle/>
          <a:p>
            <a:r>
              <a:rPr lang="en-US" b="1" dirty="0">
                <a:solidFill>
                  <a:schemeClr val="bg1"/>
                </a:solidFill>
                <a:latin typeface="Franklin Gothic Medium" panose="020B0603020102020204" pitchFamily="34" charset="0"/>
              </a:rPr>
              <a:t>Learning Objectives</a:t>
            </a:r>
          </a:p>
        </p:txBody>
      </p:sp>
      <p:sp>
        <p:nvSpPr>
          <p:cNvPr id="3" name="Content Placeholder 2">
            <a:extLst>
              <a:ext uri="{FF2B5EF4-FFF2-40B4-BE49-F238E27FC236}">
                <a16:creationId xmlns:a16="http://schemas.microsoft.com/office/drawing/2014/main" id="{5807EF06-F050-F44D-9E3D-3580388FAD66}"/>
              </a:ext>
            </a:extLst>
          </p:cNvPr>
          <p:cNvSpPr>
            <a:spLocks noGrp="1"/>
          </p:cNvSpPr>
          <p:nvPr>
            <p:ph idx="1"/>
          </p:nvPr>
        </p:nvSpPr>
        <p:spPr>
          <a:xfrm>
            <a:off x="1162493" y="1645340"/>
            <a:ext cx="10515600" cy="4351338"/>
          </a:xfrm>
        </p:spPr>
        <p:txBody>
          <a:bodyPr/>
          <a:lstStyle/>
          <a:p>
            <a:pPr marL="0" indent="0">
              <a:buNone/>
            </a:pPr>
            <a:r>
              <a:rPr lang="en-US" dirty="0">
                <a:solidFill>
                  <a:schemeClr val="bg1"/>
                </a:solidFill>
                <a:latin typeface="Franklin Gothic Medium" panose="020B0603020102020204" pitchFamily="34" charset="0"/>
              </a:rPr>
              <a:t>Describe the current trends in adolescent and young adult substance use, overdose, and treatment </a:t>
            </a:r>
          </a:p>
          <a:p>
            <a:pPr marL="0" indent="0">
              <a:buNone/>
            </a:pPr>
            <a:endParaRPr lang="en-US" dirty="0">
              <a:solidFill>
                <a:schemeClr val="bg1"/>
              </a:solidFill>
              <a:latin typeface="Franklin Gothic Medium" panose="020B0603020102020204" pitchFamily="34" charset="0"/>
            </a:endParaRPr>
          </a:p>
          <a:p>
            <a:pPr marL="0" indent="0">
              <a:buNone/>
            </a:pPr>
            <a:r>
              <a:rPr lang="en-US" dirty="0">
                <a:solidFill>
                  <a:schemeClr val="bg1"/>
                </a:solidFill>
                <a:latin typeface="Franklin Gothic Medium" panose="020B0603020102020204" pitchFamily="34" charset="0"/>
              </a:rPr>
              <a:t>Identify 2 opportunities and 2 barriers to provide evidence-based addiction care for adolescents and young adults</a:t>
            </a:r>
          </a:p>
          <a:p>
            <a:pPr marL="514350" indent="-514350">
              <a:buFont typeface="+mj-lt"/>
              <a:buAutoNum type="arabicPeriod"/>
            </a:pPr>
            <a:endParaRPr lang="en-US" dirty="0">
              <a:solidFill>
                <a:schemeClr val="bg1"/>
              </a:solidFill>
              <a:latin typeface="Franklin Gothic Medium" panose="020B0603020102020204" pitchFamily="34" charset="0"/>
            </a:endParaRPr>
          </a:p>
          <a:p>
            <a:pPr marL="0" indent="0">
              <a:buNone/>
            </a:pPr>
            <a:r>
              <a:rPr lang="en-US" dirty="0">
                <a:solidFill>
                  <a:schemeClr val="bg1"/>
                </a:solidFill>
                <a:latin typeface="Franklin Gothic Medium" panose="020B0603020102020204" pitchFamily="34" charset="0"/>
              </a:rPr>
              <a:t>Discuss the different considerations of women who use drugs </a:t>
            </a:r>
          </a:p>
          <a:p>
            <a:pPr marL="514350" indent="-514350">
              <a:buFont typeface="+mj-lt"/>
              <a:buAutoNum type="arabicPeriod"/>
            </a:pPr>
            <a:endParaRPr lang="en-US" dirty="0">
              <a:latin typeface="Franklin Gothic Medium" panose="020B0603020102020204" pitchFamily="34" charset="0"/>
            </a:endParaRPr>
          </a:p>
        </p:txBody>
      </p:sp>
      <p:sp>
        <p:nvSpPr>
          <p:cNvPr id="19" name="TextBox 18">
            <a:extLst>
              <a:ext uri="{FF2B5EF4-FFF2-40B4-BE49-F238E27FC236}">
                <a16:creationId xmlns:a16="http://schemas.microsoft.com/office/drawing/2014/main" id="{F07B8B96-685B-0D41-AFB8-CA97AB473F5D}"/>
              </a:ext>
            </a:extLst>
          </p:cNvPr>
          <p:cNvSpPr txBox="1"/>
          <p:nvPr/>
        </p:nvSpPr>
        <p:spPr>
          <a:xfrm>
            <a:off x="697832" y="1709408"/>
            <a:ext cx="453214" cy="523220"/>
          </a:xfrm>
          <a:prstGeom prst="rect">
            <a:avLst/>
          </a:prstGeom>
          <a:solidFill>
            <a:schemeClr val="accent6">
              <a:lumMod val="40000"/>
              <a:lumOff val="60000"/>
              <a:alpha val="72549"/>
            </a:schemeClr>
          </a:solidFill>
        </p:spPr>
        <p:txBody>
          <a:bodyPr wrap="square" rtlCol="0">
            <a:spAutoFit/>
          </a:bodyPr>
          <a:lstStyle/>
          <a:p>
            <a:pPr algn="ctr"/>
            <a:r>
              <a:rPr lang="en-US" sz="2800" dirty="0">
                <a:solidFill>
                  <a:srgbClr val="002060"/>
                </a:solidFill>
                <a:latin typeface="Franklin Gothic Medium" panose="020B0603020102020204" pitchFamily="34" charset="0"/>
              </a:rPr>
              <a:t>1</a:t>
            </a:r>
          </a:p>
        </p:txBody>
      </p:sp>
      <p:sp>
        <p:nvSpPr>
          <p:cNvPr id="20" name="TextBox 19">
            <a:extLst>
              <a:ext uri="{FF2B5EF4-FFF2-40B4-BE49-F238E27FC236}">
                <a16:creationId xmlns:a16="http://schemas.microsoft.com/office/drawing/2014/main" id="{DEBA3FA6-B678-F74A-8A15-E49E1CC53D52}"/>
              </a:ext>
            </a:extLst>
          </p:cNvPr>
          <p:cNvSpPr txBox="1"/>
          <p:nvPr/>
        </p:nvSpPr>
        <p:spPr>
          <a:xfrm>
            <a:off x="697832" y="3149677"/>
            <a:ext cx="453214" cy="523220"/>
          </a:xfrm>
          <a:prstGeom prst="rect">
            <a:avLst/>
          </a:prstGeom>
          <a:solidFill>
            <a:schemeClr val="accent6">
              <a:lumMod val="40000"/>
              <a:lumOff val="60000"/>
              <a:alpha val="72549"/>
            </a:schemeClr>
          </a:solidFill>
        </p:spPr>
        <p:txBody>
          <a:bodyPr wrap="square" rtlCol="0">
            <a:spAutoFit/>
          </a:bodyPr>
          <a:lstStyle/>
          <a:p>
            <a:pPr algn="ctr"/>
            <a:r>
              <a:rPr lang="en-US" sz="2800" dirty="0">
                <a:solidFill>
                  <a:srgbClr val="002060"/>
                </a:solidFill>
                <a:latin typeface="Franklin Gothic Medium" panose="020B0603020102020204" pitchFamily="34" charset="0"/>
              </a:rPr>
              <a:t>2</a:t>
            </a:r>
          </a:p>
        </p:txBody>
      </p:sp>
      <p:sp>
        <p:nvSpPr>
          <p:cNvPr id="21" name="TextBox 20">
            <a:extLst>
              <a:ext uri="{FF2B5EF4-FFF2-40B4-BE49-F238E27FC236}">
                <a16:creationId xmlns:a16="http://schemas.microsoft.com/office/drawing/2014/main" id="{3E321799-A274-BD4A-BC20-0B200D90774D}"/>
              </a:ext>
            </a:extLst>
          </p:cNvPr>
          <p:cNvSpPr txBox="1"/>
          <p:nvPr/>
        </p:nvSpPr>
        <p:spPr>
          <a:xfrm>
            <a:off x="709279" y="4473185"/>
            <a:ext cx="453214" cy="523220"/>
          </a:xfrm>
          <a:prstGeom prst="rect">
            <a:avLst/>
          </a:prstGeom>
          <a:solidFill>
            <a:schemeClr val="accent6">
              <a:lumMod val="40000"/>
              <a:lumOff val="60000"/>
              <a:alpha val="72549"/>
            </a:schemeClr>
          </a:solidFill>
        </p:spPr>
        <p:txBody>
          <a:bodyPr wrap="square" rtlCol="0">
            <a:spAutoFit/>
          </a:bodyPr>
          <a:lstStyle/>
          <a:p>
            <a:pPr algn="ctr"/>
            <a:r>
              <a:rPr lang="en-US" sz="2800" dirty="0">
                <a:solidFill>
                  <a:srgbClr val="002060"/>
                </a:solidFill>
                <a:latin typeface="Franklin Gothic Medium" panose="020B0603020102020204" pitchFamily="34" charset="0"/>
              </a:rPr>
              <a:t>3</a:t>
            </a:r>
          </a:p>
        </p:txBody>
      </p:sp>
    </p:spTree>
    <p:extLst>
      <p:ext uri="{BB962C8B-B14F-4D97-AF65-F5344CB8AC3E}">
        <p14:creationId xmlns:p14="http://schemas.microsoft.com/office/powerpoint/2010/main" val="139106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A5397-B3FB-F642-BEFD-51CD6755762A}"/>
              </a:ext>
            </a:extLst>
          </p:cNvPr>
          <p:cNvSpPr>
            <a:spLocks noGrp="1"/>
          </p:cNvSpPr>
          <p:nvPr>
            <p:ph type="title"/>
          </p:nvPr>
        </p:nvSpPr>
        <p:spPr>
          <a:xfrm>
            <a:off x="420465" y="264470"/>
            <a:ext cx="10515600" cy="1325563"/>
          </a:xfrm>
        </p:spPr>
        <p:txBody>
          <a:bodyPr/>
          <a:lstStyle/>
          <a:p>
            <a:r>
              <a:rPr lang="en-US" b="1" dirty="0">
                <a:latin typeface="Franklin Gothic Medium" panose="020B0603020102020204" pitchFamily="34" charset="0"/>
              </a:rPr>
              <a:t>Breastfeeding</a:t>
            </a:r>
          </a:p>
        </p:txBody>
      </p:sp>
      <p:pic>
        <p:nvPicPr>
          <p:cNvPr id="12" name="Content Placeholder 3">
            <a:extLst>
              <a:ext uri="{FF2B5EF4-FFF2-40B4-BE49-F238E27FC236}">
                <a16:creationId xmlns:a16="http://schemas.microsoft.com/office/drawing/2014/main" id="{F70E0664-CF48-B642-927C-34F66FAC082C}"/>
              </a:ext>
            </a:extLst>
          </p:cNvPr>
          <p:cNvPicPr>
            <a:picLocks noGrp="1" noChangeAspect="1"/>
          </p:cNvPicPr>
          <p:nvPr>
            <p:ph idx="1"/>
          </p:nvPr>
        </p:nvPicPr>
        <p:blipFill>
          <a:blip r:embed="rId3"/>
          <a:stretch>
            <a:fillRect/>
          </a:stretch>
        </p:blipFill>
        <p:spPr>
          <a:xfrm flipH="1">
            <a:off x="7181284" y="2029623"/>
            <a:ext cx="4692439" cy="3101231"/>
          </a:xfrm>
          <a:prstGeom prst="rect">
            <a:avLst/>
          </a:prstGeom>
        </p:spPr>
      </p:pic>
      <p:sp>
        <p:nvSpPr>
          <p:cNvPr id="5" name="TextBox 4">
            <a:extLst>
              <a:ext uri="{FF2B5EF4-FFF2-40B4-BE49-F238E27FC236}">
                <a16:creationId xmlns:a16="http://schemas.microsoft.com/office/drawing/2014/main" id="{D19E5D78-4988-6E41-9AAD-CEE1ED355D48}"/>
              </a:ext>
            </a:extLst>
          </p:cNvPr>
          <p:cNvSpPr txBox="1"/>
          <p:nvPr/>
        </p:nvSpPr>
        <p:spPr>
          <a:xfrm>
            <a:off x="629333" y="1533525"/>
            <a:ext cx="6551951" cy="4093428"/>
          </a:xfrm>
          <a:prstGeom prst="rect">
            <a:avLst/>
          </a:prstGeom>
          <a:noFill/>
        </p:spPr>
        <p:txBody>
          <a:bodyPr wrap="square" rtlCol="0">
            <a:spAutoFit/>
          </a:bodyPr>
          <a:lstStyle/>
          <a:p>
            <a:pPr marL="285750" indent="-285750">
              <a:buFont typeface="Arial" panose="020B0604020202020204" pitchFamily="34" charset="0"/>
              <a:buChar char="•"/>
            </a:pPr>
            <a:r>
              <a:rPr lang="en-CA" sz="2600" dirty="0">
                <a:latin typeface="Franklin Gothic Medium" panose="020B0603020102020204" pitchFamily="34" charset="0"/>
              </a:rPr>
              <a:t>Breastfeeding rates among women with OUD vary widely</a:t>
            </a:r>
          </a:p>
          <a:p>
            <a:pPr marL="285750" indent="-285750">
              <a:buFont typeface="Arial" panose="020B0604020202020204" pitchFamily="34" charset="0"/>
              <a:buChar char="•"/>
            </a:pPr>
            <a:r>
              <a:rPr lang="en-CA" sz="2600" dirty="0">
                <a:latin typeface="Franklin Gothic Medium" panose="020B0603020102020204" pitchFamily="34" charset="0"/>
              </a:rPr>
              <a:t>Breastfeeding is an important aspect of the postpartum period </a:t>
            </a:r>
          </a:p>
          <a:p>
            <a:pPr marL="285750" indent="-285750">
              <a:buFont typeface="Arial" panose="020B0604020202020204" pitchFamily="34" charset="0"/>
              <a:buChar char="•"/>
            </a:pPr>
            <a:r>
              <a:rPr lang="en-CA" sz="2600" dirty="0">
                <a:latin typeface="Franklin Gothic Medium" panose="020B0603020102020204" pitchFamily="34" charset="0"/>
              </a:rPr>
              <a:t>Specific advantages of breastfeeding for substance-exposed mother-infant dyads</a:t>
            </a:r>
          </a:p>
          <a:p>
            <a:pPr marL="742950" lvl="1" indent="-285750">
              <a:buFont typeface="Arial" panose="020B0604020202020204" pitchFamily="34" charset="0"/>
              <a:buChar char="•"/>
            </a:pPr>
            <a:r>
              <a:rPr lang="en-CA" sz="2600" dirty="0">
                <a:latin typeface="Franklin Gothic Medium" panose="020B0603020102020204" pitchFamily="34" charset="0"/>
              </a:rPr>
              <a:t>Reduces severity of neonatal-opioid withdrawal syndrome </a:t>
            </a:r>
          </a:p>
          <a:p>
            <a:pPr marL="742950" lvl="1" indent="-285750">
              <a:buFont typeface="Arial" panose="020B0604020202020204" pitchFamily="34" charset="0"/>
              <a:buChar char="•"/>
            </a:pPr>
            <a:r>
              <a:rPr lang="en-CA" sz="2600" dirty="0">
                <a:latin typeface="Franklin Gothic Medium" panose="020B0603020102020204" pitchFamily="34" charset="0"/>
              </a:rPr>
              <a:t>Decreases need for pharmacologic treatment  </a:t>
            </a:r>
          </a:p>
        </p:txBody>
      </p:sp>
      <p:sp>
        <p:nvSpPr>
          <p:cNvPr id="3" name="TextBox 2">
            <a:extLst>
              <a:ext uri="{FF2B5EF4-FFF2-40B4-BE49-F238E27FC236}">
                <a16:creationId xmlns:a16="http://schemas.microsoft.com/office/drawing/2014/main" id="{387A237A-5439-804D-B834-18BB80433667}"/>
              </a:ext>
            </a:extLst>
          </p:cNvPr>
          <p:cNvSpPr txBox="1"/>
          <p:nvPr/>
        </p:nvSpPr>
        <p:spPr>
          <a:xfrm>
            <a:off x="7446013" y="6233640"/>
            <a:ext cx="4606520" cy="246221"/>
          </a:xfrm>
          <a:prstGeom prst="rect">
            <a:avLst/>
          </a:prstGeom>
          <a:noFill/>
        </p:spPr>
        <p:txBody>
          <a:bodyPr wrap="square" rtlCol="0">
            <a:spAutoFit/>
          </a:bodyPr>
          <a:lstStyle/>
          <a:p>
            <a:pPr algn="r"/>
            <a:r>
              <a:rPr lang="en-CA" sz="1000" dirty="0" err="1">
                <a:latin typeface="Franklin Gothic Medium" panose="020B0603020102020204" pitchFamily="34" charset="0"/>
              </a:rPr>
              <a:t>Welle</a:t>
            </a:r>
            <a:r>
              <a:rPr lang="en-CA" sz="1000" dirty="0">
                <a:latin typeface="Franklin Gothic Medium" panose="020B0603020102020204" pitchFamily="34" charset="0"/>
              </a:rPr>
              <a:t>-Strand, et al. (2013).</a:t>
            </a:r>
            <a:r>
              <a:rPr lang="en-CA" sz="1000" i="1" dirty="0">
                <a:latin typeface="Franklin Gothic Medium" panose="020B0603020102020204" pitchFamily="34" charset="0"/>
              </a:rPr>
              <a:t>Acta </a:t>
            </a:r>
            <a:r>
              <a:rPr lang="en-CA" sz="1000" i="1" dirty="0" err="1">
                <a:latin typeface="Franklin Gothic Medium" panose="020B0603020102020204" pitchFamily="34" charset="0"/>
              </a:rPr>
              <a:t>Paediatr</a:t>
            </a:r>
            <a:r>
              <a:rPr lang="en-CA" sz="1000" i="1" dirty="0">
                <a:latin typeface="Franklin Gothic Medium" panose="020B0603020102020204" pitchFamily="34" charset="0"/>
              </a:rPr>
              <a:t> Oslo Nor.</a:t>
            </a:r>
            <a:endParaRPr lang="en-US" sz="10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48516906-4F6A-4A42-B2DC-4B854FC56EB8}"/>
              </a:ext>
            </a:extLst>
          </p:cNvPr>
          <p:cNvSpPr txBox="1"/>
          <p:nvPr/>
        </p:nvSpPr>
        <p:spPr>
          <a:xfrm>
            <a:off x="9282568" y="6512966"/>
            <a:ext cx="2769965" cy="276999"/>
          </a:xfrm>
          <a:prstGeom prst="rect">
            <a:avLst/>
          </a:prstGeom>
          <a:noFill/>
        </p:spPr>
        <p:txBody>
          <a:bodyPr wrap="square" rtlCol="0">
            <a:spAutoFit/>
          </a:bodyPr>
          <a:lstStyle/>
          <a:p>
            <a:pPr algn="r"/>
            <a:r>
              <a:rPr lang="en-US" sz="1200" dirty="0">
                <a:latin typeface="Franklin Gothic Medium" panose="020B0603020102020204" pitchFamily="34" charset="0"/>
              </a:rPr>
              <a:t>Slide courtesy of Miriam Harris</a:t>
            </a:r>
          </a:p>
        </p:txBody>
      </p:sp>
    </p:spTree>
    <p:extLst>
      <p:ext uri="{BB962C8B-B14F-4D97-AF65-F5344CB8AC3E}">
        <p14:creationId xmlns:p14="http://schemas.microsoft.com/office/powerpoint/2010/main" val="42067559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296C9-0A37-8A10-E803-095C98043576}"/>
              </a:ext>
            </a:extLst>
          </p:cNvPr>
          <p:cNvSpPr>
            <a:spLocks noGrp="1"/>
          </p:cNvSpPr>
          <p:nvPr>
            <p:ph type="title"/>
          </p:nvPr>
        </p:nvSpPr>
        <p:spPr>
          <a:xfrm>
            <a:off x="-334101" y="4400565"/>
            <a:ext cx="7028543" cy="2544358"/>
          </a:xfrm>
        </p:spPr>
        <p:txBody>
          <a:bodyPr>
            <a:normAutofit/>
          </a:bodyPr>
          <a:lstStyle/>
          <a:p>
            <a:pPr algn="ctr"/>
            <a:r>
              <a:rPr lang="en-US" sz="3200" dirty="0">
                <a:latin typeface="Franklin Gothic Medium" panose="020B0603020102020204" pitchFamily="34" charset="0"/>
              </a:rPr>
              <a:t>Treatment Access (Behavioral &amp; Medication) </a:t>
            </a:r>
            <a:br>
              <a:rPr lang="en-US" sz="3200" dirty="0">
                <a:latin typeface="Franklin Gothic Medium" panose="020B0603020102020204" pitchFamily="34" charset="0"/>
              </a:rPr>
            </a:br>
            <a:r>
              <a:rPr lang="en-US" sz="3200" dirty="0">
                <a:latin typeface="Franklin Gothic Medium" panose="020B0603020102020204" pitchFamily="34" charset="0"/>
              </a:rPr>
              <a:t>= </a:t>
            </a:r>
            <a:br>
              <a:rPr lang="en-US" sz="3200" dirty="0">
                <a:latin typeface="Franklin Gothic Medium" panose="020B0603020102020204" pitchFamily="34" charset="0"/>
              </a:rPr>
            </a:br>
            <a:r>
              <a:rPr lang="en-US" sz="3200" dirty="0">
                <a:latin typeface="Franklin Gothic Medium" panose="020B0603020102020204" pitchFamily="34" charset="0"/>
              </a:rPr>
              <a:t>Limited</a:t>
            </a:r>
            <a:br>
              <a:rPr lang="en-US" sz="2400" dirty="0">
                <a:latin typeface="Franklin Gothic Medium" panose="020B0603020102020204" pitchFamily="34" charset="0"/>
              </a:rPr>
            </a:br>
            <a:endParaRPr lang="en-US" sz="24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3BB38389-4843-D555-C3F1-5576367D129B}"/>
              </a:ext>
            </a:extLst>
          </p:cNvPr>
          <p:cNvSpPr txBox="1"/>
          <p:nvPr/>
        </p:nvSpPr>
        <p:spPr>
          <a:xfrm>
            <a:off x="266098" y="4298041"/>
            <a:ext cx="3422073" cy="230832"/>
          </a:xfrm>
          <a:prstGeom prst="rect">
            <a:avLst/>
          </a:prstGeom>
          <a:noFill/>
        </p:spPr>
        <p:txBody>
          <a:bodyPr wrap="square" rtlCol="0">
            <a:spAutoFit/>
          </a:bodyPr>
          <a:lstStyle/>
          <a:p>
            <a:r>
              <a:rPr lang="en-US" sz="900" dirty="0" err="1">
                <a:latin typeface="Franklin Gothic Medium" panose="020B0603020102020204" pitchFamily="34" charset="0"/>
              </a:rPr>
              <a:t>Hadland</a:t>
            </a:r>
            <a:r>
              <a:rPr lang="en-US" sz="900" dirty="0">
                <a:latin typeface="Franklin Gothic Medium" panose="020B0603020102020204" pitchFamily="34" charset="0"/>
              </a:rPr>
              <a:t> et al. (2020). </a:t>
            </a:r>
            <a:r>
              <a:rPr lang="en-US" sz="900" i="1" dirty="0">
                <a:latin typeface="Franklin Gothic Medium" panose="020B0603020102020204" pitchFamily="34" charset="0"/>
              </a:rPr>
              <a:t>American Journal of Preventive Medicine.</a:t>
            </a:r>
            <a:endParaRPr lang="en-US" sz="900" dirty="0">
              <a:latin typeface="Franklin Gothic Medium" panose="020B0603020102020204" pitchFamily="34" charset="0"/>
            </a:endParaRPr>
          </a:p>
        </p:txBody>
      </p:sp>
      <p:pic>
        <p:nvPicPr>
          <p:cNvPr id="20" name="Picture 19" descr="Table&#10;&#10;Description automatically generated">
            <a:extLst>
              <a:ext uri="{FF2B5EF4-FFF2-40B4-BE49-F238E27FC236}">
                <a16:creationId xmlns:a16="http://schemas.microsoft.com/office/drawing/2014/main" id="{6D098E36-5335-F966-10E9-45D95D1BE83D}"/>
              </a:ext>
            </a:extLst>
          </p:cNvPr>
          <p:cNvPicPr>
            <a:picLocks noChangeAspect="1"/>
          </p:cNvPicPr>
          <p:nvPr/>
        </p:nvPicPr>
        <p:blipFill>
          <a:blip r:embed="rId3"/>
          <a:stretch>
            <a:fillRect/>
          </a:stretch>
        </p:blipFill>
        <p:spPr>
          <a:xfrm>
            <a:off x="266098" y="377371"/>
            <a:ext cx="5612188" cy="3888905"/>
          </a:xfrm>
          <a:prstGeom prst="rect">
            <a:avLst/>
          </a:prstGeom>
        </p:spPr>
      </p:pic>
      <p:sp>
        <p:nvSpPr>
          <p:cNvPr id="3" name="Frame 2">
            <a:extLst>
              <a:ext uri="{FF2B5EF4-FFF2-40B4-BE49-F238E27FC236}">
                <a16:creationId xmlns:a16="http://schemas.microsoft.com/office/drawing/2014/main" id="{E5160F5B-D2E5-C9FB-0ECB-7F6FFE37613C}"/>
              </a:ext>
            </a:extLst>
          </p:cNvPr>
          <p:cNvSpPr/>
          <p:nvPr/>
        </p:nvSpPr>
        <p:spPr>
          <a:xfrm>
            <a:off x="4630057" y="1248229"/>
            <a:ext cx="1349829" cy="3120571"/>
          </a:xfrm>
          <a:prstGeom prst="fram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TextBox 3">
            <a:extLst>
              <a:ext uri="{FF2B5EF4-FFF2-40B4-BE49-F238E27FC236}">
                <a16:creationId xmlns:a16="http://schemas.microsoft.com/office/drawing/2014/main" id="{7AE1F6DB-576F-BD58-AA6F-1F602E1534C1}"/>
              </a:ext>
            </a:extLst>
          </p:cNvPr>
          <p:cNvSpPr txBox="1"/>
          <p:nvPr/>
        </p:nvSpPr>
        <p:spPr>
          <a:xfrm>
            <a:off x="6694442" y="377371"/>
            <a:ext cx="4902472" cy="2246769"/>
          </a:xfrm>
          <a:prstGeom prst="rect">
            <a:avLst/>
          </a:prstGeom>
          <a:noFill/>
        </p:spPr>
        <p:txBody>
          <a:bodyPr wrap="square" rtlCol="0">
            <a:spAutoFit/>
          </a:bodyPr>
          <a:lstStyle/>
          <a:p>
            <a:r>
              <a:rPr lang="en-US" sz="2800" dirty="0">
                <a:solidFill>
                  <a:schemeClr val="bg1"/>
                </a:solidFill>
                <a:latin typeface="Franklin Gothic Medium" panose="020B0603020102020204" pitchFamily="34" charset="0"/>
              </a:rPr>
              <a:t>“Less than one-in-three substance abuse treatment providers offer services that may be appropriate for this age group [adolescents].”</a:t>
            </a:r>
          </a:p>
        </p:txBody>
      </p:sp>
      <p:sp>
        <p:nvSpPr>
          <p:cNvPr id="7" name="TextBox 6">
            <a:extLst>
              <a:ext uri="{FF2B5EF4-FFF2-40B4-BE49-F238E27FC236}">
                <a16:creationId xmlns:a16="http://schemas.microsoft.com/office/drawing/2014/main" id="{35255272-EDD5-2027-4E41-233E7D3E558C}"/>
              </a:ext>
            </a:extLst>
          </p:cNvPr>
          <p:cNvSpPr txBox="1"/>
          <p:nvPr/>
        </p:nvSpPr>
        <p:spPr>
          <a:xfrm>
            <a:off x="7913642" y="2624140"/>
            <a:ext cx="3422073" cy="230832"/>
          </a:xfrm>
          <a:prstGeom prst="rect">
            <a:avLst/>
          </a:prstGeom>
          <a:noFill/>
        </p:spPr>
        <p:txBody>
          <a:bodyPr wrap="square" rtlCol="0">
            <a:spAutoFit/>
          </a:bodyPr>
          <a:lstStyle/>
          <a:p>
            <a:r>
              <a:rPr lang="en-US" sz="900" dirty="0" err="1">
                <a:latin typeface="Franklin Gothic Medium" panose="020B0603020102020204" pitchFamily="34" charset="0"/>
              </a:rPr>
              <a:t>Mericle</a:t>
            </a:r>
            <a:r>
              <a:rPr lang="en-US" sz="900" dirty="0">
                <a:latin typeface="Franklin Gothic Medium" panose="020B0603020102020204" pitchFamily="34" charset="0"/>
              </a:rPr>
              <a:t> et al. (2015). </a:t>
            </a:r>
            <a:r>
              <a:rPr lang="en-US" sz="900" i="1" dirty="0">
                <a:latin typeface="Franklin Gothic Medium" panose="020B0603020102020204" pitchFamily="34" charset="0"/>
              </a:rPr>
              <a:t>J Child Adolescent </a:t>
            </a:r>
            <a:r>
              <a:rPr lang="en-US" sz="900" i="1" dirty="0" err="1">
                <a:latin typeface="Franklin Gothic Medium" panose="020B0603020102020204" pitchFamily="34" charset="0"/>
              </a:rPr>
              <a:t>Adolesc</a:t>
            </a:r>
            <a:r>
              <a:rPr lang="en-US" sz="900" i="1" dirty="0">
                <a:latin typeface="Franklin Gothic Medium" panose="020B0603020102020204" pitchFamily="34" charset="0"/>
              </a:rPr>
              <a:t> </a:t>
            </a:r>
            <a:r>
              <a:rPr lang="en-US" sz="900" i="1" dirty="0" err="1">
                <a:latin typeface="Franklin Gothic Medium" panose="020B0603020102020204" pitchFamily="34" charset="0"/>
              </a:rPr>
              <a:t>Subst</a:t>
            </a:r>
            <a:r>
              <a:rPr lang="en-US" sz="900" i="1" dirty="0">
                <a:latin typeface="Franklin Gothic Medium" panose="020B0603020102020204" pitchFamily="34" charset="0"/>
              </a:rPr>
              <a:t> Abuse.</a:t>
            </a:r>
            <a:endParaRPr lang="en-US" sz="900" dirty="0">
              <a:latin typeface="Franklin Gothic Medium" panose="020B0603020102020204" pitchFamily="34" charset="0"/>
            </a:endParaRPr>
          </a:p>
        </p:txBody>
      </p:sp>
      <p:pic>
        <p:nvPicPr>
          <p:cNvPr id="9" name="Picture 8" descr="Chart, bar chart&#10;&#10;Description automatically generated">
            <a:extLst>
              <a:ext uri="{FF2B5EF4-FFF2-40B4-BE49-F238E27FC236}">
                <a16:creationId xmlns:a16="http://schemas.microsoft.com/office/drawing/2014/main" id="{2BB6D73F-FD38-D5EB-9D9C-38811D16E39D}"/>
              </a:ext>
            </a:extLst>
          </p:cNvPr>
          <p:cNvPicPr>
            <a:picLocks noChangeAspect="1"/>
          </p:cNvPicPr>
          <p:nvPr/>
        </p:nvPicPr>
        <p:blipFill>
          <a:blip r:embed="rId4"/>
          <a:stretch>
            <a:fillRect/>
          </a:stretch>
        </p:blipFill>
        <p:spPr>
          <a:xfrm>
            <a:off x="6820172" y="3077029"/>
            <a:ext cx="4978400" cy="3403600"/>
          </a:xfrm>
          <a:prstGeom prst="rect">
            <a:avLst/>
          </a:prstGeom>
        </p:spPr>
      </p:pic>
      <p:sp>
        <p:nvSpPr>
          <p:cNvPr id="11" name="TextBox 10">
            <a:extLst>
              <a:ext uri="{FF2B5EF4-FFF2-40B4-BE49-F238E27FC236}">
                <a16:creationId xmlns:a16="http://schemas.microsoft.com/office/drawing/2014/main" id="{D0761030-97EE-E727-77CC-8501C9A85067}"/>
              </a:ext>
            </a:extLst>
          </p:cNvPr>
          <p:cNvSpPr txBox="1"/>
          <p:nvPr/>
        </p:nvSpPr>
        <p:spPr>
          <a:xfrm>
            <a:off x="7746729" y="6464597"/>
            <a:ext cx="4575900" cy="230832"/>
          </a:xfrm>
          <a:prstGeom prst="rect">
            <a:avLst/>
          </a:prstGeom>
          <a:noFill/>
        </p:spPr>
        <p:txBody>
          <a:bodyPr wrap="square" rtlCol="0">
            <a:spAutoFit/>
          </a:bodyPr>
          <a:lstStyle/>
          <a:p>
            <a:r>
              <a:rPr lang="en-US" sz="900" dirty="0">
                <a:latin typeface="Franklin Gothic Medium" panose="020B0603020102020204" pitchFamily="34" charset="0"/>
              </a:rPr>
              <a:t>SAMHSA (2021). </a:t>
            </a:r>
            <a:r>
              <a:rPr lang="en-US" sz="900" i="1" dirty="0">
                <a:latin typeface="Franklin Gothic Medium" panose="020B0603020102020204" pitchFamily="34" charset="0"/>
              </a:rPr>
              <a:t>Results from the 2021 National Survey on Drug Use and Health</a:t>
            </a:r>
            <a:r>
              <a:rPr lang="en-US" sz="900" dirty="0">
                <a:latin typeface="Franklin Gothic Medium" panose="020B0603020102020204" pitchFamily="34" charset="0"/>
              </a:rPr>
              <a:t>. </a:t>
            </a:r>
          </a:p>
        </p:txBody>
      </p:sp>
      <p:sp>
        <p:nvSpPr>
          <p:cNvPr id="13" name="Down Arrow 12">
            <a:extLst>
              <a:ext uri="{FF2B5EF4-FFF2-40B4-BE49-F238E27FC236}">
                <a16:creationId xmlns:a16="http://schemas.microsoft.com/office/drawing/2014/main" id="{9AC0074B-EFA3-E04D-AF9D-2B8D5100C3CF}"/>
              </a:ext>
            </a:extLst>
          </p:cNvPr>
          <p:cNvSpPr/>
          <p:nvPr/>
        </p:nvSpPr>
        <p:spPr>
          <a:xfrm>
            <a:off x="8843373" y="4266276"/>
            <a:ext cx="333828" cy="72663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a:extLst>
              <a:ext uri="{FF2B5EF4-FFF2-40B4-BE49-F238E27FC236}">
                <a16:creationId xmlns:a16="http://schemas.microsoft.com/office/drawing/2014/main" id="{F3AFCEB3-44BE-543F-2965-27E2069F316C}"/>
              </a:ext>
            </a:extLst>
          </p:cNvPr>
          <p:cNvSpPr/>
          <p:nvPr/>
        </p:nvSpPr>
        <p:spPr>
          <a:xfrm>
            <a:off x="9801587" y="4255391"/>
            <a:ext cx="333828" cy="72663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32696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BA377-B09E-D702-2EDF-89C0BC13F39F}"/>
              </a:ext>
            </a:extLst>
          </p:cNvPr>
          <p:cNvSpPr>
            <a:spLocks noGrp="1"/>
          </p:cNvSpPr>
          <p:nvPr>
            <p:ph type="title"/>
          </p:nvPr>
        </p:nvSpPr>
        <p:spPr>
          <a:xfrm>
            <a:off x="528927" y="118334"/>
            <a:ext cx="10515600" cy="1325563"/>
          </a:xfrm>
        </p:spPr>
        <p:txBody>
          <a:bodyPr>
            <a:noAutofit/>
          </a:bodyPr>
          <a:lstStyle/>
          <a:p>
            <a:br>
              <a:rPr lang="en-US" sz="4000" b="1" dirty="0"/>
            </a:br>
            <a:r>
              <a:rPr lang="en-US" sz="4000" b="1" dirty="0">
                <a:latin typeface="Franklin Gothic Medium" panose="020B0603020102020204" pitchFamily="34" charset="0"/>
              </a:rPr>
              <a:t>Addressing Co-Occurring Mental Health Disorders</a:t>
            </a:r>
            <a:br>
              <a:rPr lang="en-US" sz="4000" b="1" dirty="0"/>
            </a:br>
            <a:r>
              <a:rPr lang="en-US" sz="4000" dirty="0"/>
              <a:t> </a:t>
            </a:r>
          </a:p>
        </p:txBody>
      </p:sp>
      <p:sp>
        <p:nvSpPr>
          <p:cNvPr id="10" name="TextBox 9">
            <a:extLst>
              <a:ext uri="{FF2B5EF4-FFF2-40B4-BE49-F238E27FC236}">
                <a16:creationId xmlns:a16="http://schemas.microsoft.com/office/drawing/2014/main" id="{A0D6C66B-481D-8E00-967B-AD640E3929A5}"/>
              </a:ext>
            </a:extLst>
          </p:cNvPr>
          <p:cNvSpPr txBox="1"/>
          <p:nvPr/>
        </p:nvSpPr>
        <p:spPr>
          <a:xfrm>
            <a:off x="10700127" y="6508834"/>
            <a:ext cx="6098582" cy="230832"/>
          </a:xfrm>
          <a:prstGeom prst="rect">
            <a:avLst/>
          </a:prstGeom>
          <a:noFill/>
        </p:spPr>
        <p:txBody>
          <a:bodyPr wrap="square">
            <a:spAutoFit/>
          </a:bodyPr>
          <a:lstStyle/>
          <a:p>
            <a:r>
              <a:rPr lang="en-US" sz="900" dirty="0">
                <a:latin typeface="Franklin Gothic Medium" panose="020B0603020102020204" pitchFamily="34" charset="0"/>
              </a:rPr>
              <a:t>Bagley et al. (2021</a:t>
            </a:r>
            <a:r>
              <a:rPr lang="en-US" sz="900" i="1" dirty="0">
                <a:latin typeface="Franklin Gothic Medium" panose="020B0603020102020204" pitchFamily="34" charset="0"/>
              </a:rPr>
              <a:t>). JSAT.</a:t>
            </a:r>
          </a:p>
        </p:txBody>
      </p:sp>
      <p:pic>
        <p:nvPicPr>
          <p:cNvPr id="12" name="Picture 11" descr="Table&#10;&#10;Description automatically generated">
            <a:extLst>
              <a:ext uri="{FF2B5EF4-FFF2-40B4-BE49-F238E27FC236}">
                <a16:creationId xmlns:a16="http://schemas.microsoft.com/office/drawing/2014/main" id="{AFAD50B2-F9D1-3287-E9D3-816521FD296B}"/>
              </a:ext>
            </a:extLst>
          </p:cNvPr>
          <p:cNvPicPr>
            <a:picLocks noChangeAspect="1"/>
          </p:cNvPicPr>
          <p:nvPr/>
        </p:nvPicPr>
        <p:blipFill>
          <a:blip r:embed="rId3"/>
          <a:stretch>
            <a:fillRect/>
          </a:stretch>
        </p:blipFill>
        <p:spPr>
          <a:xfrm>
            <a:off x="252393" y="1662881"/>
            <a:ext cx="6845831" cy="1596392"/>
          </a:xfrm>
          <a:prstGeom prst="rect">
            <a:avLst/>
          </a:prstGeom>
          <a:ln>
            <a:noFill/>
          </a:ln>
        </p:spPr>
      </p:pic>
      <p:pic>
        <p:nvPicPr>
          <p:cNvPr id="14" name="Picture 13" descr="Table&#10;&#10;Description automatically generated with low confidence">
            <a:extLst>
              <a:ext uri="{FF2B5EF4-FFF2-40B4-BE49-F238E27FC236}">
                <a16:creationId xmlns:a16="http://schemas.microsoft.com/office/drawing/2014/main" id="{C506E5AD-271E-3890-2B45-0766B9DA68E5}"/>
              </a:ext>
            </a:extLst>
          </p:cNvPr>
          <p:cNvPicPr>
            <a:picLocks noChangeAspect="1"/>
          </p:cNvPicPr>
          <p:nvPr/>
        </p:nvPicPr>
        <p:blipFill>
          <a:blip r:embed="rId4"/>
          <a:stretch>
            <a:fillRect/>
          </a:stretch>
        </p:blipFill>
        <p:spPr>
          <a:xfrm>
            <a:off x="252393" y="3259273"/>
            <a:ext cx="6845831" cy="2817611"/>
          </a:xfrm>
          <a:prstGeom prst="rect">
            <a:avLst/>
          </a:prstGeom>
        </p:spPr>
      </p:pic>
      <p:sp>
        <p:nvSpPr>
          <p:cNvPr id="15" name="TextBox 14">
            <a:extLst>
              <a:ext uri="{FF2B5EF4-FFF2-40B4-BE49-F238E27FC236}">
                <a16:creationId xmlns:a16="http://schemas.microsoft.com/office/drawing/2014/main" id="{6F6883BF-E3AE-7A37-925A-2293C081633D}"/>
              </a:ext>
            </a:extLst>
          </p:cNvPr>
          <p:cNvSpPr txBox="1"/>
          <p:nvPr/>
        </p:nvSpPr>
        <p:spPr>
          <a:xfrm>
            <a:off x="8074618" y="1797803"/>
            <a:ext cx="3726723" cy="4524315"/>
          </a:xfrm>
          <a:prstGeom prst="rect">
            <a:avLst/>
          </a:prstGeom>
          <a:noFill/>
        </p:spPr>
        <p:txBody>
          <a:bodyPr wrap="square" rtlCol="0">
            <a:spAutoFit/>
          </a:bodyPr>
          <a:lstStyle/>
          <a:p>
            <a:r>
              <a:rPr lang="en-US" sz="2400" b="0" i="0" dirty="0">
                <a:solidFill>
                  <a:schemeClr val="bg1"/>
                </a:solidFill>
                <a:effectLst/>
                <a:latin typeface="ElsevierGulliver"/>
              </a:rPr>
              <a:t>“Given the high prevalence of co-occurring disorders among this population, </a:t>
            </a:r>
            <a:r>
              <a:rPr lang="en-US" sz="2400" b="1" i="0" dirty="0">
                <a:solidFill>
                  <a:schemeClr val="bg1"/>
                </a:solidFill>
                <a:effectLst/>
                <a:latin typeface="ElsevierGulliver"/>
              </a:rPr>
              <a:t>programs that address youth substance use should also have the capacity to offer evidence-based treatment for other mental health disorders</a:t>
            </a:r>
            <a:r>
              <a:rPr lang="en-US" sz="2400" b="0" i="0" dirty="0">
                <a:solidFill>
                  <a:schemeClr val="bg1"/>
                </a:solidFill>
                <a:effectLst/>
                <a:latin typeface="ElsevierGulliver"/>
              </a:rPr>
              <a:t>.”</a:t>
            </a:r>
            <a:endParaRPr lang="en-US" sz="2400" dirty="0">
              <a:solidFill>
                <a:schemeClr val="bg1"/>
              </a:solidFill>
            </a:endParaRPr>
          </a:p>
        </p:txBody>
      </p:sp>
      <p:sp>
        <p:nvSpPr>
          <p:cNvPr id="17" name="Frame 16">
            <a:extLst>
              <a:ext uri="{FF2B5EF4-FFF2-40B4-BE49-F238E27FC236}">
                <a16:creationId xmlns:a16="http://schemas.microsoft.com/office/drawing/2014/main" id="{53CF9B0E-B687-C1DA-BBD7-E4D1181F69A1}"/>
              </a:ext>
            </a:extLst>
          </p:cNvPr>
          <p:cNvSpPr/>
          <p:nvPr/>
        </p:nvSpPr>
        <p:spPr>
          <a:xfrm>
            <a:off x="252393" y="3145028"/>
            <a:ext cx="3284648" cy="641907"/>
          </a:xfrm>
          <a:prstGeom prst="fram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Right Bracket 17">
            <a:extLst>
              <a:ext uri="{FF2B5EF4-FFF2-40B4-BE49-F238E27FC236}">
                <a16:creationId xmlns:a16="http://schemas.microsoft.com/office/drawing/2014/main" id="{D5FAFD9C-5261-8C14-1ED4-8C0320F2C035}"/>
              </a:ext>
            </a:extLst>
          </p:cNvPr>
          <p:cNvSpPr/>
          <p:nvPr/>
        </p:nvSpPr>
        <p:spPr>
          <a:xfrm>
            <a:off x="6959956" y="3843215"/>
            <a:ext cx="298094" cy="2289949"/>
          </a:xfrm>
          <a:prstGeom prst="rightBracket">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7" name="Straight Arrow Connector 36">
            <a:extLst>
              <a:ext uri="{FF2B5EF4-FFF2-40B4-BE49-F238E27FC236}">
                <a16:creationId xmlns:a16="http://schemas.microsoft.com/office/drawing/2014/main" id="{7C849395-4F37-1C53-83B8-BF681A44AD52}"/>
              </a:ext>
            </a:extLst>
          </p:cNvPr>
          <p:cNvCxnSpPr>
            <a:cxnSpLocks/>
          </p:cNvCxnSpPr>
          <p:nvPr/>
        </p:nvCxnSpPr>
        <p:spPr>
          <a:xfrm flipV="1">
            <a:off x="7281543" y="2686050"/>
            <a:ext cx="793075" cy="212761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02011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7E95C-9E44-0460-1C89-27151AA33FAF}"/>
              </a:ext>
            </a:extLst>
          </p:cNvPr>
          <p:cNvSpPr>
            <a:spLocks noGrp="1"/>
          </p:cNvSpPr>
          <p:nvPr>
            <p:ph type="title"/>
          </p:nvPr>
        </p:nvSpPr>
        <p:spPr>
          <a:xfrm>
            <a:off x="265293" y="2640598"/>
            <a:ext cx="3808996" cy="2216513"/>
          </a:xfrm>
        </p:spPr>
        <p:txBody>
          <a:bodyPr>
            <a:normAutofit/>
          </a:bodyPr>
          <a:lstStyle/>
          <a:p>
            <a:r>
              <a:rPr lang="en-US" sz="4000" b="1" dirty="0">
                <a:latin typeface="Franklin Gothic Medium" panose="020B0603020102020204" pitchFamily="34" charset="0"/>
              </a:rPr>
              <a:t>Confidentiality and Legal Considerations</a:t>
            </a:r>
          </a:p>
        </p:txBody>
      </p:sp>
      <p:sp>
        <p:nvSpPr>
          <p:cNvPr id="3" name="Content Placeholder 2">
            <a:extLst>
              <a:ext uri="{FF2B5EF4-FFF2-40B4-BE49-F238E27FC236}">
                <a16:creationId xmlns:a16="http://schemas.microsoft.com/office/drawing/2014/main" id="{B3315A21-F1F6-4E50-D93F-6C603A997820}"/>
              </a:ext>
            </a:extLst>
          </p:cNvPr>
          <p:cNvSpPr>
            <a:spLocks noGrp="1"/>
          </p:cNvSpPr>
          <p:nvPr>
            <p:ph idx="1"/>
          </p:nvPr>
        </p:nvSpPr>
        <p:spPr>
          <a:xfrm>
            <a:off x="3935642" y="2017075"/>
            <a:ext cx="7858961" cy="3874439"/>
          </a:xfrm>
        </p:spPr>
        <p:txBody>
          <a:bodyPr>
            <a:noAutofit/>
          </a:bodyPr>
          <a:lstStyle/>
          <a:p>
            <a:r>
              <a:rPr lang="en-US" sz="2200" b="1" dirty="0"/>
              <a:t>Confidentiality</a:t>
            </a:r>
          </a:p>
          <a:p>
            <a:pPr lvl="1"/>
            <a:r>
              <a:rPr lang="en-US" sz="2200" dirty="0"/>
              <a:t>Should be discussed with </a:t>
            </a:r>
            <a:r>
              <a:rPr lang="en-US" sz="2200" b="1" dirty="0"/>
              <a:t>every young person </a:t>
            </a:r>
            <a:r>
              <a:rPr lang="en-US" sz="2200" dirty="0"/>
              <a:t>at the beginning of every visit</a:t>
            </a:r>
          </a:p>
          <a:p>
            <a:pPr lvl="1"/>
            <a:r>
              <a:rPr lang="en-US" sz="2200" dirty="0"/>
              <a:t>Creating a space where youth will feel comfortable sharing sensitive information and thus </a:t>
            </a:r>
            <a:r>
              <a:rPr lang="en-US" sz="2200" b="1" dirty="0"/>
              <a:t>increases adolescent participation </a:t>
            </a:r>
            <a:r>
              <a:rPr lang="en-US" sz="2200" dirty="0"/>
              <a:t>and connection with healthcare providers </a:t>
            </a:r>
          </a:p>
          <a:p>
            <a:pPr lvl="1"/>
            <a:r>
              <a:rPr lang="en-US" sz="2200" dirty="0"/>
              <a:t>Encouraging youth to be honest/truthful</a:t>
            </a:r>
          </a:p>
          <a:p>
            <a:r>
              <a:rPr lang="en-US" sz="2200" dirty="0"/>
              <a:t>It is important to clarify the</a:t>
            </a:r>
            <a:r>
              <a:rPr lang="en-US" sz="2200" b="1" dirty="0"/>
              <a:t> limits </a:t>
            </a:r>
            <a:r>
              <a:rPr lang="en-US" sz="2200" dirty="0"/>
              <a:t>of confidentiality and reasons to </a:t>
            </a:r>
            <a:r>
              <a:rPr lang="en-US" sz="2200" b="1" dirty="0"/>
              <a:t>breach confidentiality </a:t>
            </a:r>
            <a:r>
              <a:rPr lang="en-US" sz="2200" dirty="0"/>
              <a:t>(i.e. to parents): </a:t>
            </a:r>
          </a:p>
          <a:p>
            <a:pPr lvl="1"/>
            <a:r>
              <a:rPr lang="en-US" sz="2200" dirty="0"/>
              <a:t>Acute safety concerns in relation to self-harm/suicidality, harm to others, sexual abuse</a:t>
            </a:r>
          </a:p>
        </p:txBody>
      </p:sp>
      <p:pic>
        <p:nvPicPr>
          <p:cNvPr id="5" name="Picture 4" descr="Graphical user interface, application&#10;&#10;Description automatically generated with medium confidence">
            <a:extLst>
              <a:ext uri="{FF2B5EF4-FFF2-40B4-BE49-F238E27FC236}">
                <a16:creationId xmlns:a16="http://schemas.microsoft.com/office/drawing/2014/main" id="{F2A20E8A-DEA7-A4F4-6765-E960D59A438F}"/>
              </a:ext>
            </a:extLst>
          </p:cNvPr>
          <p:cNvPicPr>
            <a:picLocks noChangeAspect="1"/>
          </p:cNvPicPr>
          <p:nvPr/>
        </p:nvPicPr>
        <p:blipFill rotWithShape="1">
          <a:blip r:embed="rId3"/>
          <a:srcRect t="7803" b="15679"/>
          <a:stretch/>
        </p:blipFill>
        <p:spPr>
          <a:xfrm>
            <a:off x="1504708" y="210235"/>
            <a:ext cx="9151686" cy="1400537"/>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p:spPr>
      </p:pic>
      <p:sp>
        <p:nvSpPr>
          <p:cNvPr id="7" name="TextBox 6">
            <a:extLst>
              <a:ext uri="{FF2B5EF4-FFF2-40B4-BE49-F238E27FC236}">
                <a16:creationId xmlns:a16="http://schemas.microsoft.com/office/drawing/2014/main" id="{FE8C498A-1872-D4A8-46BA-632064656CCD}"/>
              </a:ext>
            </a:extLst>
          </p:cNvPr>
          <p:cNvSpPr txBox="1"/>
          <p:nvPr/>
        </p:nvSpPr>
        <p:spPr>
          <a:xfrm>
            <a:off x="6062422" y="6321363"/>
            <a:ext cx="6129578" cy="276999"/>
          </a:xfrm>
          <a:prstGeom prst="rect">
            <a:avLst/>
          </a:prstGeom>
          <a:noFill/>
        </p:spPr>
        <p:txBody>
          <a:bodyPr wrap="square">
            <a:spAutoFit/>
          </a:bodyPr>
          <a:lstStyle/>
          <a:p>
            <a:pPr algn="r"/>
            <a:r>
              <a:rPr lang="en-US" sz="1200" b="0" i="0" u="none" strike="noStrike" dirty="0">
                <a:solidFill>
                  <a:schemeClr val="bg1"/>
                </a:solidFill>
                <a:effectLst/>
                <a:latin typeface="+mj-lt"/>
              </a:rPr>
              <a:t>Winer, Yule, </a:t>
            </a:r>
            <a:r>
              <a:rPr lang="en-US" sz="1200" b="0" i="0" u="none" strike="noStrike" dirty="0" err="1">
                <a:solidFill>
                  <a:schemeClr val="bg1"/>
                </a:solidFill>
                <a:effectLst/>
                <a:latin typeface="+mj-lt"/>
              </a:rPr>
              <a:t>Hadland</a:t>
            </a:r>
            <a:r>
              <a:rPr lang="en-US" sz="1200" b="0" i="0" u="none" strike="noStrike" dirty="0">
                <a:solidFill>
                  <a:schemeClr val="bg1"/>
                </a:solidFill>
                <a:effectLst/>
                <a:latin typeface="+mj-lt"/>
              </a:rPr>
              <a:t>, &amp; Bagley (2022). </a:t>
            </a:r>
            <a:r>
              <a:rPr lang="en-US" sz="1200" b="0" i="1" u="none" strike="noStrike" dirty="0">
                <a:solidFill>
                  <a:schemeClr val="bg1"/>
                </a:solidFill>
                <a:effectLst/>
                <a:latin typeface="+mj-lt"/>
              </a:rPr>
              <a:t>Annals of Medicine</a:t>
            </a:r>
            <a:r>
              <a:rPr lang="en-US" sz="1200" b="0" i="1" u="none" strike="noStrike" dirty="0">
                <a:solidFill>
                  <a:srgbClr val="212121"/>
                </a:solidFill>
                <a:effectLst/>
                <a:latin typeface="BlinkMacSystemFont"/>
              </a:rPr>
              <a:t>.</a:t>
            </a:r>
            <a:endParaRPr lang="en-US" sz="1200" i="1" dirty="0"/>
          </a:p>
        </p:txBody>
      </p:sp>
    </p:spTree>
    <p:extLst>
      <p:ext uri="{BB962C8B-B14F-4D97-AF65-F5344CB8AC3E}">
        <p14:creationId xmlns:p14="http://schemas.microsoft.com/office/powerpoint/2010/main" val="162891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FFBC45-BB83-944E-9BFD-2A72BC3196A2}"/>
              </a:ext>
            </a:extLst>
          </p:cNvPr>
          <p:cNvSpPr>
            <a:spLocks noGrp="1"/>
          </p:cNvSpPr>
          <p:nvPr>
            <p:ph idx="1"/>
          </p:nvPr>
        </p:nvSpPr>
        <p:spPr>
          <a:xfrm>
            <a:off x="1284577" y="2192471"/>
            <a:ext cx="10515600" cy="4351338"/>
          </a:xfrm>
        </p:spPr>
        <p:txBody>
          <a:bodyPr/>
          <a:lstStyle/>
          <a:p>
            <a:pPr marL="15875" indent="-15875">
              <a:buNone/>
            </a:pPr>
            <a:r>
              <a:rPr lang="en-US" sz="4400" b="1" dirty="0">
                <a:solidFill>
                  <a:srgbClr val="3F64A8"/>
                </a:solidFill>
                <a:latin typeface="Franklin Gothic Medium" panose="020B0603020102020204" pitchFamily="34" charset="0"/>
              </a:rPr>
              <a:t>	</a:t>
            </a:r>
            <a:r>
              <a:rPr lang="en-US" sz="4400" b="1" dirty="0">
                <a:solidFill>
                  <a:schemeClr val="bg1"/>
                </a:solidFill>
                <a:latin typeface="Franklin Gothic Medium" panose="020B0603020102020204" pitchFamily="34" charset="0"/>
              </a:rPr>
              <a:t>Describe the current trends in adolescent and young adult substance use, overdose,  and treatment </a:t>
            </a:r>
          </a:p>
          <a:p>
            <a:pPr marL="0" indent="0">
              <a:buNone/>
            </a:pPr>
            <a:endParaRPr lang="en-US" dirty="0">
              <a:latin typeface="Franklin Gothic Medium" panose="020B0603020102020204" pitchFamily="34" charset="0"/>
            </a:endParaRPr>
          </a:p>
          <a:p>
            <a:pPr marL="15875" indent="-15875"/>
            <a:endParaRPr lang="en-US" dirty="0"/>
          </a:p>
        </p:txBody>
      </p:sp>
      <p:sp>
        <p:nvSpPr>
          <p:cNvPr id="10" name="TextBox 9">
            <a:extLst>
              <a:ext uri="{FF2B5EF4-FFF2-40B4-BE49-F238E27FC236}">
                <a16:creationId xmlns:a16="http://schemas.microsoft.com/office/drawing/2014/main" id="{1C3B2C67-E966-AE40-92B4-B0699679607C}"/>
              </a:ext>
            </a:extLst>
          </p:cNvPr>
          <p:cNvSpPr txBox="1"/>
          <p:nvPr/>
        </p:nvSpPr>
        <p:spPr>
          <a:xfrm>
            <a:off x="602161" y="2192471"/>
            <a:ext cx="682416" cy="769441"/>
          </a:xfrm>
          <a:prstGeom prst="rect">
            <a:avLst/>
          </a:prstGeom>
          <a:solidFill>
            <a:schemeClr val="accent6">
              <a:lumMod val="40000"/>
              <a:lumOff val="60000"/>
              <a:alpha val="72549"/>
            </a:schemeClr>
          </a:solidFill>
        </p:spPr>
        <p:txBody>
          <a:bodyPr wrap="square" rtlCol="0">
            <a:spAutoFit/>
          </a:bodyPr>
          <a:lstStyle/>
          <a:p>
            <a:pPr algn="ctr"/>
            <a:r>
              <a:rPr lang="en-US" sz="4400" dirty="0">
                <a:solidFill>
                  <a:srgbClr val="002060"/>
                </a:solidFill>
                <a:latin typeface="Franklin Gothic Medium" panose="020B0603020102020204" pitchFamily="34" charset="0"/>
              </a:rPr>
              <a:t>1</a:t>
            </a:r>
          </a:p>
        </p:txBody>
      </p:sp>
    </p:spTree>
    <p:extLst>
      <p:ext uri="{BB962C8B-B14F-4D97-AF65-F5344CB8AC3E}">
        <p14:creationId xmlns:p14="http://schemas.microsoft.com/office/powerpoint/2010/main" val="1459126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70EB3-0ED8-4EC6-55A2-EBD1056FF97C}"/>
              </a:ext>
            </a:extLst>
          </p:cNvPr>
          <p:cNvSpPr>
            <a:spLocks noGrp="1"/>
          </p:cNvSpPr>
          <p:nvPr>
            <p:ph type="title"/>
          </p:nvPr>
        </p:nvSpPr>
        <p:spPr>
          <a:xfrm>
            <a:off x="233766" y="18255"/>
            <a:ext cx="10515600" cy="1325563"/>
          </a:xfrm>
        </p:spPr>
        <p:txBody>
          <a:bodyPr/>
          <a:lstStyle/>
          <a:p>
            <a:r>
              <a:rPr lang="en-US" dirty="0">
                <a:latin typeface="Franklin Gothic Medium" panose="020B0603020102020204" pitchFamily="34" charset="0"/>
              </a:rPr>
              <a:t>Current </a:t>
            </a:r>
            <a:r>
              <a:rPr lang="en-US" dirty="0">
                <a:solidFill>
                  <a:schemeClr val="bg1"/>
                </a:solidFill>
                <a:latin typeface="Franklin Gothic Medium" panose="020B0603020102020204" pitchFamily="34" charset="0"/>
              </a:rPr>
              <a:t>Trends</a:t>
            </a:r>
          </a:p>
        </p:txBody>
      </p:sp>
      <p:pic>
        <p:nvPicPr>
          <p:cNvPr id="5" name="Content Placeholder 4" descr="Chart, line chart&#10;&#10;Description automatically generated">
            <a:extLst>
              <a:ext uri="{FF2B5EF4-FFF2-40B4-BE49-F238E27FC236}">
                <a16:creationId xmlns:a16="http://schemas.microsoft.com/office/drawing/2014/main" id="{33B584BC-0EA5-0D42-0781-AA4FB2C28D29}"/>
              </a:ext>
            </a:extLst>
          </p:cNvPr>
          <p:cNvPicPr>
            <a:picLocks noGrp="1" noChangeAspect="1"/>
          </p:cNvPicPr>
          <p:nvPr>
            <p:ph idx="1"/>
          </p:nvPr>
        </p:nvPicPr>
        <p:blipFill>
          <a:blip r:embed="rId3"/>
          <a:stretch>
            <a:fillRect/>
          </a:stretch>
        </p:blipFill>
        <p:spPr>
          <a:xfrm>
            <a:off x="68826" y="1869099"/>
            <a:ext cx="7093169" cy="4349523"/>
          </a:xfrm>
        </p:spPr>
      </p:pic>
      <p:pic>
        <p:nvPicPr>
          <p:cNvPr id="7" name="Picture 6">
            <a:extLst>
              <a:ext uri="{FF2B5EF4-FFF2-40B4-BE49-F238E27FC236}">
                <a16:creationId xmlns:a16="http://schemas.microsoft.com/office/drawing/2014/main" id="{308F70DB-A097-5CBE-1B45-D7531FA4265F}"/>
              </a:ext>
            </a:extLst>
          </p:cNvPr>
          <p:cNvPicPr>
            <a:picLocks noChangeAspect="1"/>
          </p:cNvPicPr>
          <p:nvPr/>
        </p:nvPicPr>
        <p:blipFill>
          <a:blip r:embed="rId4"/>
          <a:stretch>
            <a:fillRect/>
          </a:stretch>
        </p:blipFill>
        <p:spPr>
          <a:xfrm>
            <a:off x="68826" y="1076844"/>
            <a:ext cx="7093170" cy="826112"/>
          </a:xfrm>
          <a:prstGeom prst="rect">
            <a:avLst/>
          </a:prstGeom>
        </p:spPr>
      </p:pic>
      <p:graphicFrame>
        <p:nvGraphicFramePr>
          <p:cNvPr id="8" name="Table 8">
            <a:extLst>
              <a:ext uri="{FF2B5EF4-FFF2-40B4-BE49-F238E27FC236}">
                <a16:creationId xmlns:a16="http://schemas.microsoft.com/office/drawing/2014/main" id="{CA453AED-D9EF-3438-90CB-FAABA63B9F5B}"/>
              </a:ext>
            </a:extLst>
          </p:cNvPr>
          <p:cNvGraphicFramePr>
            <a:graphicFrameLocks noGrp="1"/>
          </p:cNvGraphicFramePr>
          <p:nvPr>
            <p:extLst>
              <p:ext uri="{D42A27DB-BD31-4B8C-83A1-F6EECF244321}">
                <p14:modId xmlns:p14="http://schemas.microsoft.com/office/powerpoint/2010/main" val="465951747"/>
              </p:ext>
            </p:extLst>
          </p:nvPr>
        </p:nvGraphicFramePr>
        <p:xfrm>
          <a:off x="7500395" y="587693"/>
          <a:ext cx="4043906" cy="5633772"/>
        </p:xfrm>
        <a:graphic>
          <a:graphicData uri="http://schemas.openxmlformats.org/drawingml/2006/table">
            <a:tbl>
              <a:tblPr firstRow="1" bandRow="1">
                <a:tableStyleId>{21E4AEA4-8DFA-4A89-87EB-49C32662AFE0}</a:tableStyleId>
              </a:tblPr>
              <a:tblGrid>
                <a:gridCol w="2021953">
                  <a:extLst>
                    <a:ext uri="{9D8B030D-6E8A-4147-A177-3AD203B41FA5}">
                      <a16:colId xmlns:a16="http://schemas.microsoft.com/office/drawing/2014/main" val="1012975051"/>
                    </a:ext>
                  </a:extLst>
                </a:gridCol>
                <a:gridCol w="2021953">
                  <a:extLst>
                    <a:ext uri="{9D8B030D-6E8A-4147-A177-3AD203B41FA5}">
                      <a16:colId xmlns:a16="http://schemas.microsoft.com/office/drawing/2014/main" val="1223436081"/>
                    </a:ext>
                  </a:extLst>
                </a:gridCol>
              </a:tblGrid>
              <a:tr h="587267">
                <a:tc>
                  <a:txBody>
                    <a:bodyPr/>
                    <a:lstStyle/>
                    <a:p>
                      <a:pPr algn="ctr"/>
                      <a:r>
                        <a:rPr lang="en-US" dirty="0">
                          <a:solidFill>
                            <a:schemeClr val="bg1"/>
                          </a:solidFill>
                        </a:rPr>
                        <a:t>Substance</a:t>
                      </a:r>
                    </a:p>
                  </a:txBody>
                  <a:tcPr>
                    <a:solidFill>
                      <a:srgbClr val="254B71"/>
                    </a:solidFill>
                  </a:tcPr>
                </a:tc>
                <a:tc>
                  <a:txBody>
                    <a:bodyPr/>
                    <a:lstStyle/>
                    <a:p>
                      <a:pPr algn="ctr"/>
                      <a:r>
                        <a:rPr lang="en-US" dirty="0">
                          <a:solidFill>
                            <a:schemeClr val="bg1"/>
                          </a:solidFill>
                        </a:rPr>
                        <a:t>Change from 2021-2022</a:t>
                      </a:r>
                    </a:p>
                  </a:txBody>
                  <a:tcPr>
                    <a:solidFill>
                      <a:srgbClr val="254B71"/>
                    </a:solidFill>
                  </a:tcPr>
                </a:tc>
                <a:extLst>
                  <a:ext uri="{0D108BD9-81ED-4DB2-BD59-A6C34878D82A}">
                    <a16:rowId xmlns:a16="http://schemas.microsoft.com/office/drawing/2014/main" val="1243894747"/>
                  </a:ext>
                </a:extLst>
              </a:tr>
              <a:tr h="775983">
                <a:tc>
                  <a:txBody>
                    <a:bodyPr/>
                    <a:lstStyle/>
                    <a:p>
                      <a:r>
                        <a:rPr lang="en-US" dirty="0">
                          <a:solidFill>
                            <a:schemeClr val="accent1">
                              <a:lumMod val="10000"/>
                            </a:schemeClr>
                          </a:solidFill>
                        </a:rPr>
                        <a:t>Cannabis</a:t>
                      </a:r>
                      <a:endParaRPr lang="en-US" b="1" dirty="0">
                        <a:solidFill>
                          <a:schemeClr val="accent1">
                            <a:lumMod val="10000"/>
                          </a:schemeClr>
                        </a:solidFill>
                      </a:endParaRPr>
                    </a:p>
                  </a:txBody>
                  <a:tcPr/>
                </a:tc>
                <a:tc>
                  <a:txBody>
                    <a:bodyPr/>
                    <a:lstStyle/>
                    <a:p>
                      <a:pPr algn="ctr"/>
                      <a:r>
                        <a:rPr lang="en-US" sz="1600" dirty="0">
                          <a:solidFill>
                            <a:schemeClr val="accent1">
                              <a:lumMod val="10000"/>
                            </a:schemeClr>
                          </a:solidFill>
                        </a:rPr>
                        <a:t>- </a:t>
                      </a:r>
                    </a:p>
                    <a:p>
                      <a:pPr algn="ctr"/>
                      <a:r>
                        <a:rPr lang="en-US" sz="1600" dirty="0">
                          <a:solidFill>
                            <a:schemeClr val="accent1">
                              <a:lumMod val="10000"/>
                            </a:schemeClr>
                          </a:solidFill>
                        </a:rPr>
                        <a:t>Rate remained the same </a:t>
                      </a:r>
                    </a:p>
                  </a:txBody>
                  <a:tcPr/>
                </a:tc>
                <a:extLst>
                  <a:ext uri="{0D108BD9-81ED-4DB2-BD59-A6C34878D82A}">
                    <a16:rowId xmlns:a16="http://schemas.microsoft.com/office/drawing/2014/main" val="1366461203"/>
                  </a:ext>
                </a:extLst>
              </a:tr>
              <a:tr h="978779">
                <a:tc>
                  <a:txBody>
                    <a:bodyPr/>
                    <a:lstStyle/>
                    <a:p>
                      <a:r>
                        <a:rPr lang="en-US" dirty="0">
                          <a:solidFill>
                            <a:schemeClr val="accent1">
                              <a:lumMod val="10000"/>
                            </a:schemeClr>
                          </a:solidFill>
                        </a:rPr>
                        <a:t>Nicotine (vaping)</a:t>
                      </a:r>
                      <a:endParaRPr lang="en-US" b="1" dirty="0">
                        <a:solidFill>
                          <a:schemeClr val="accent1">
                            <a:lumMod val="10000"/>
                          </a:schemeClr>
                        </a:solidFill>
                      </a:endParaRPr>
                    </a:p>
                  </a:txBody>
                  <a:tcPr/>
                </a:tc>
                <a:tc>
                  <a:txBody>
                    <a:bodyPr/>
                    <a:lstStyle/>
                    <a:p>
                      <a:pPr algn="ctr"/>
                      <a:r>
                        <a:rPr lang="en-US" sz="1600" dirty="0">
                          <a:solidFill>
                            <a:schemeClr val="accent1">
                              <a:lumMod val="10000"/>
                            </a:schemeClr>
                          </a:solidFill>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accent1">
                              <a:lumMod val="10000"/>
                            </a:schemeClr>
                          </a:solidFill>
                        </a:rPr>
                        <a:t>Rate remained the same </a:t>
                      </a:r>
                    </a:p>
                    <a:p>
                      <a:pPr algn="ctr"/>
                      <a:endParaRPr lang="en-US" sz="1600" dirty="0">
                        <a:solidFill>
                          <a:schemeClr val="accent1">
                            <a:lumMod val="10000"/>
                          </a:schemeClr>
                        </a:solidFill>
                      </a:endParaRPr>
                    </a:p>
                  </a:txBody>
                  <a:tcPr/>
                </a:tc>
                <a:extLst>
                  <a:ext uri="{0D108BD9-81ED-4DB2-BD59-A6C34878D82A}">
                    <a16:rowId xmlns:a16="http://schemas.microsoft.com/office/drawing/2014/main" val="444535364"/>
                  </a:ext>
                </a:extLst>
              </a:tr>
              <a:tr h="775983">
                <a:tc>
                  <a:txBody>
                    <a:bodyPr/>
                    <a:lstStyle/>
                    <a:p>
                      <a:r>
                        <a:rPr lang="en-US" dirty="0">
                          <a:solidFill>
                            <a:schemeClr val="accent1">
                              <a:lumMod val="10000"/>
                            </a:schemeClr>
                          </a:solidFill>
                        </a:rPr>
                        <a:t>Alcohol*</a:t>
                      </a:r>
                      <a:endParaRPr lang="en-US" b="1" dirty="0">
                        <a:solidFill>
                          <a:schemeClr val="accent1">
                            <a:lumMod val="10000"/>
                          </a:schemeClr>
                        </a:solidFill>
                      </a:endParaRPr>
                    </a:p>
                  </a:txBody>
                  <a:tcPr/>
                </a:tc>
                <a:tc>
                  <a:txBody>
                    <a:bodyPr/>
                    <a:lstStyle/>
                    <a:p>
                      <a:endParaRPr lang="en-US" dirty="0">
                        <a:solidFill>
                          <a:schemeClr val="accent1">
                            <a:lumMod val="10000"/>
                          </a:schemeClr>
                        </a:solidFill>
                      </a:endParaRPr>
                    </a:p>
                  </a:txBody>
                  <a:tcPr/>
                </a:tc>
                <a:extLst>
                  <a:ext uri="{0D108BD9-81ED-4DB2-BD59-A6C34878D82A}">
                    <a16:rowId xmlns:a16="http://schemas.microsoft.com/office/drawing/2014/main" val="2354007710"/>
                  </a:ext>
                </a:extLst>
              </a:tr>
              <a:tr h="775983">
                <a:tc>
                  <a:txBody>
                    <a:bodyPr/>
                    <a:lstStyle/>
                    <a:p>
                      <a:r>
                        <a:rPr lang="en-US" dirty="0">
                          <a:solidFill>
                            <a:schemeClr val="accent1">
                              <a:lumMod val="10000"/>
                            </a:schemeClr>
                          </a:solidFill>
                        </a:rPr>
                        <a:t>Cocaine*</a:t>
                      </a:r>
                      <a:endParaRPr lang="en-US" b="1" dirty="0">
                        <a:solidFill>
                          <a:schemeClr val="accent1">
                            <a:lumMod val="10000"/>
                          </a:schemeClr>
                        </a:solidFill>
                      </a:endParaRPr>
                    </a:p>
                  </a:txBody>
                  <a:tcPr/>
                </a:tc>
                <a:tc>
                  <a:txBody>
                    <a:bodyPr/>
                    <a:lstStyle/>
                    <a:p>
                      <a:endParaRPr lang="en-US" dirty="0">
                        <a:solidFill>
                          <a:schemeClr val="accent1">
                            <a:lumMod val="10000"/>
                          </a:schemeClr>
                        </a:solidFill>
                      </a:endParaRPr>
                    </a:p>
                  </a:txBody>
                  <a:tcPr/>
                </a:tc>
                <a:extLst>
                  <a:ext uri="{0D108BD9-81ED-4DB2-BD59-A6C34878D82A}">
                    <a16:rowId xmlns:a16="http://schemas.microsoft.com/office/drawing/2014/main" val="3137739673"/>
                  </a:ext>
                </a:extLst>
              </a:tr>
              <a:tr h="775983">
                <a:tc>
                  <a:txBody>
                    <a:bodyPr/>
                    <a:lstStyle/>
                    <a:p>
                      <a:r>
                        <a:rPr lang="en-US" dirty="0">
                          <a:solidFill>
                            <a:schemeClr val="accent1">
                              <a:lumMod val="10000"/>
                            </a:schemeClr>
                          </a:solidFill>
                        </a:rPr>
                        <a:t>Hallucinogens*</a:t>
                      </a:r>
                      <a:endParaRPr lang="en-US" b="1" dirty="0">
                        <a:solidFill>
                          <a:schemeClr val="accent1">
                            <a:lumMod val="10000"/>
                          </a:schemeClr>
                        </a:solidFill>
                      </a:endParaRPr>
                    </a:p>
                  </a:txBody>
                  <a:tcPr/>
                </a:tc>
                <a:tc>
                  <a:txBody>
                    <a:bodyPr/>
                    <a:lstStyle/>
                    <a:p>
                      <a:endParaRPr lang="en-US" dirty="0">
                        <a:solidFill>
                          <a:schemeClr val="accent1">
                            <a:lumMod val="10000"/>
                          </a:schemeClr>
                        </a:solidFill>
                      </a:endParaRPr>
                    </a:p>
                  </a:txBody>
                  <a:tcPr/>
                </a:tc>
                <a:extLst>
                  <a:ext uri="{0D108BD9-81ED-4DB2-BD59-A6C34878D82A}">
                    <a16:rowId xmlns:a16="http://schemas.microsoft.com/office/drawing/2014/main" val="3497373335"/>
                  </a:ext>
                </a:extLst>
              </a:tr>
              <a:tr h="775983">
                <a:tc>
                  <a:txBody>
                    <a:bodyPr/>
                    <a:lstStyle/>
                    <a:p>
                      <a:r>
                        <a:rPr lang="en-US" dirty="0">
                          <a:solidFill>
                            <a:schemeClr val="accent1">
                              <a:lumMod val="10000"/>
                            </a:schemeClr>
                          </a:solidFill>
                        </a:rPr>
                        <a:t>Prescription opioids*</a:t>
                      </a:r>
                      <a:endParaRPr lang="en-US" b="1" dirty="0">
                        <a:solidFill>
                          <a:schemeClr val="accent1">
                            <a:lumMod val="10000"/>
                          </a:schemeClr>
                        </a:solidFill>
                      </a:endParaRPr>
                    </a:p>
                  </a:txBody>
                  <a:tcPr/>
                </a:tc>
                <a:tc>
                  <a:txBody>
                    <a:bodyPr/>
                    <a:lstStyle/>
                    <a:p>
                      <a:endParaRPr lang="en-US" dirty="0">
                        <a:solidFill>
                          <a:schemeClr val="accent1">
                            <a:lumMod val="10000"/>
                          </a:schemeClr>
                        </a:solidFill>
                      </a:endParaRPr>
                    </a:p>
                  </a:txBody>
                  <a:tcPr/>
                </a:tc>
                <a:extLst>
                  <a:ext uri="{0D108BD9-81ED-4DB2-BD59-A6C34878D82A}">
                    <a16:rowId xmlns:a16="http://schemas.microsoft.com/office/drawing/2014/main" val="10754771"/>
                  </a:ext>
                </a:extLst>
              </a:tr>
            </a:tbl>
          </a:graphicData>
        </a:graphic>
      </p:graphicFrame>
      <p:sp>
        <p:nvSpPr>
          <p:cNvPr id="16" name="Down Arrow 15">
            <a:extLst>
              <a:ext uri="{FF2B5EF4-FFF2-40B4-BE49-F238E27FC236}">
                <a16:creationId xmlns:a16="http://schemas.microsoft.com/office/drawing/2014/main" id="{71525847-3923-AD90-BE3E-5DE37DC0086A}"/>
              </a:ext>
            </a:extLst>
          </p:cNvPr>
          <p:cNvSpPr/>
          <p:nvPr/>
        </p:nvSpPr>
        <p:spPr>
          <a:xfrm rot="10800000">
            <a:off x="10294133" y="3288207"/>
            <a:ext cx="271464" cy="451430"/>
          </a:xfrm>
          <a:prstGeom prst="downArrow">
            <a:avLst/>
          </a:prstGeom>
          <a:solidFill>
            <a:srgbClr val="CC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a:extLst>
              <a:ext uri="{FF2B5EF4-FFF2-40B4-BE49-F238E27FC236}">
                <a16:creationId xmlns:a16="http://schemas.microsoft.com/office/drawing/2014/main" id="{09721DEB-F2B9-1BEB-0400-9E2D4A42C906}"/>
              </a:ext>
            </a:extLst>
          </p:cNvPr>
          <p:cNvSpPr/>
          <p:nvPr/>
        </p:nvSpPr>
        <p:spPr>
          <a:xfrm rot="10800000">
            <a:off x="10294133" y="4086447"/>
            <a:ext cx="271464" cy="427680"/>
          </a:xfrm>
          <a:prstGeom prst="downArrow">
            <a:avLst/>
          </a:prstGeom>
          <a:solidFill>
            <a:srgbClr val="CC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a:extLst>
              <a:ext uri="{FF2B5EF4-FFF2-40B4-BE49-F238E27FC236}">
                <a16:creationId xmlns:a16="http://schemas.microsoft.com/office/drawing/2014/main" id="{B5EF38BF-12B3-1847-54A7-2AFC3F19B155}"/>
              </a:ext>
            </a:extLst>
          </p:cNvPr>
          <p:cNvSpPr/>
          <p:nvPr/>
        </p:nvSpPr>
        <p:spPr>
          <a:xfrm rot="10800000">
            <a:off x="10294133" y="4795659"/>
            <a:ext cx="271464" cy="540269"/>
          </a:xfrm>
          <a:prstGeom prst="downArrow">
            <a:avLst/>
          </a:prstGeom>
          <a:solidFill>
            <a:srgbClr val="CC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20">
            <a:extLst>
              <a:ext uri="{FF2B5EF4-FFF2-40B4-BE49-F238E27FC236}">
                <a16:creationId xmlns:a16="http://schemas.microsoft.com/office/drawing/2014/main" id="{B80B9D1E-48D1-17FD-64E5-35F06F4F0921}"/>
              </a:ext>
            </a:extLst>
          </p:cNvPr>
          <p:cNvSpPr/>
          <p:nvPr/>
        </p:nvSpPr>
        <p:spPr>
          <a:xfrm rot="10800000">
            <a:off x="10294133" y="5538307"/>
            <a:ext cx="271464" cy="558370"/>
          </a:xfrm>
          <a:prstGeom prst="downArrow">
            <a:avLst/>
          </a:prstGeom>
          <a:solidFill>
            <a:srgbClr val="CC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1D76217-0908-1FBC-B902-E6D32B132D52}"/>
              </a:ext>
            </a:extLst>
          </p:cNvPr>
          <p:cNvSpPr txBox="1"/>
          <p:nvPr/>
        </p:nvSpPr>
        <p:spPr>
          <a:xfrm>
            <a:off x="7283417" y="6502997"/>
            <a:ext cx="4457700" cy="369332"/>
          </a:xfrm>
          <a:prstGeom prst="rect">
            <a:avLst/>
          </a:prstGeom>
          <a:noFill/>
        </p:spPr>
        <p:txBody>
          <a:bodyPr wrap="square" rtlCol="0">
            <a:spAutoFit/>
          </a:bodyPr>
          <a:lstStyle/>
          <a:p>
            <a:r>
              <a:rPr lang="en-US" dirty="0"/>
              <a:t>* Indicates a return to pre-pandemic levels</a:t>
            </a:r>
          </a:p>
        </p:txBody>
      </p:sp>
      <p:sp>
        <p:nvSpPr>
          <p:cNvPr id="24" name="TextBox 23">
            <a:extLst>
              <a:ext uri="{FF2B5EF4-FFF2-40B4-BE49-F238E27FC236}">
                <a16:creationId xmlns:a16="http://schemas.microsoft.com/office/drawing/2014/main" id="{33827B30-0D4F-3773-0B07-3D3FDDFA7EA1}"/>
              </a:ext>
            </a:extLst>
          </p:cNvPr>
          <p:cNvSpPr txBox="1"/>
          <p:nvPr/>
        </p:nvSpPr>
        <p:spPr>
          <a:xfrm>
            <a:off x="192402" y="6532685"/>
            <a:ext cx="3900488" cy="246221"/>
          </a:xfrm>
          <a:prstGeom prst="rect">
            <a:avLst/>
          </a:prstGeom>
          <a:noFill/>
        </p:spPr>
        <p:txBody>
          <a:bodyPr wrap="square" rtlCol="0">
            <a:spAutoFit/>
          </a:bodyPr>
          <a:lstStyle/>
          <a:p>
            <a:r>
              <a:rPr lang="en-US" sz="1000" dirty="0">
                <a:latin typeface="Franklin Gothic Medium" panose="020B0603020102020204" pitchFamily="34" charset="0"/>
              </a:rPr>
              <a:t>Monitoring the Future (2022). NIH: </a:t>
            </a:r>
            <a:r>
              <a:rPr lang="en-US" sz="1000" i="1" dirty="0">
                <a:latin typeface="Franklin Gothic Medium" panose="020B0603020102020204" pitchFamily="34" charset="0"/>
              </a:rPr>
              <a:t>Advancing Addiction Science</a:t>
            </a:r>
          </a:p>
        </p:txBody>
      </p:sp>
    </p:spTree>
    <p:extLst>
      <p:ext uri="{BB962C8B-B14F-4D97-AF65-F5344CB8AC3E}">
        <p14:creationId xmlns:p14="http://schemas.microsoft.com/office/powerpoint/2010/main" val="1185392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A7E0C329-C1A6-459B-3CF1-764CA237E581}"/>
              </a:ext>
            </a:extLst>
          </p:cNvPr>
          <p:cNvSpPr/>
          <p:nvPr/>
        </p:nvSpPr>
        <p:spPr>
          <a:xfrm>
            <a:off x="4496643" y="5475451"/>
            <a:ext cx="581286" cy="34354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D9A4A6ED-35A1-87F6-37C7-95ADEAC51BB2}"/>
              </a:ext>
            </a:extLst>
          </p:cNvPr>
          <p:cNvSpPr/>
          <p:nvPr/>
        </p:nvSpPr>
        <p:spPr>
          <a:xfrm>
            <a:off x="4402654" y="2034858"/>
            <a:ext cx="658078" cy="3969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90FACA2-5136-5D64-00F8-23764F6AAE03}"/>
              </a:ext>
            </a:extLst>
          </p:cNvPr>
          <p:cNvSpPr/>
          <p:nvPr/>
        </p:nvSpPr>
        <p:spPr>
          <a:xfrm>
            <a:off x="4492820" y="2530541"/>
            <a:ext cx="581286" cy="34354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44485948-00D8-DEE9-DD63-99FB9932A6A3}"/>
              </a:ext>
            </a:extLst>
          </p:cNvPr>
          <p:cNvSpPr txBox="1"/>
          <p:nvPr/>
        </p:nvSpPr>
        <p:spPr>
          <a:xfrm>
            <a:off x="7716252" y="6308915"/>
            <a:ext cx="4475748" cy="461665"/>
          </a:xfrm>
          <a:prstGeom prst="rect">
            <a:avLst/>
          </a:prstGeom>
          <a:noFill/>
        </p:spPr>
        <p:txBody>
          <a:bodyPr wrap="square" rtlCol="0">
            <a:spAutoFit/>
          </a:bodyPr>
          <a:lstStyle/>
          <a:p>
            <a:pPr algn="r"/>
            <a:r>
              <a:rPr lang="en-US" sz="1200" dirty="0">
                <a:latin typeface="Franklin Gothic Medium" panose="020B0603020102020204" pitchFamily="34" charset="0"/>
              </a:rPr>
              <a:t>Tables and Data Adapted from the 2021 </a:t>
            </a:r>
            <a:r>
              <a:rPr lang="en-US" sz="1200" i="1" dirty="0">
                <a:latin typeface="Franklin Gothic Medium" panose="020B0603020102020204" pitchFamily="34" charset="0"/>
              </a:rPr>
              <a:t>National Survey of Drug Use and Health (SAMHSA).</a:t>
            </a:r>
          </a:p>
        </p:txBody>
      </p:sp>
      <p:pic>
        <p:nvPicPr>
          <p:cNvPr id="8" name="Picture 7" descr="Table&#10;&#10;Description automatically generated">
            <a:extLst>
              <a:ext uri="{FF2B5EF4-FFF2-40B4-BE49-F238E27FC236}">
                <a16:creationId xmlns:a16="http://schemas.microsoft.com/office/drawing/2014/main" id="{AF611CEC-6A2F-FF33-308E-9B340AC51B7D}"/>
              </a:ext>
            </a:extLst>
          </p:cNvPr>
          <p:cNvPicPr>
            <a:picLocks noChangeAspect="1"/>
          </p:cNvPicPr>
          <p:nvPr/>
        </p:nvPicPr>
        <p:blipFill>
          <a:blip r:embed="rId3"/>
          <a:stretch>
            <a:fillRect/>
          </a:stretch>
        </p:blipFill>
        <p:spPr>
          <a:xfrm>
            <a:off x="6300859" y="1669397"/>
            <a:ext cx="5594349" cy="4212657"/>
          </a:xfrm>
          <a:prstGeom prst="rect">
            <a:avLst/>
          </a:prstGeom>
        </p:spPr>
      </p:pic>
      <p:pic>
        <p:nvPicPr>
          <p:cNvPr id="10" name="Picture 9" descr="Table&#10;&#10;Description automatically generated">
            <a:extLst>
              <a:ext uri="{FF2B5EF4-FFF2-40B4-BE49-F238E27FC236}">
                <a16:creationId xmlns:a16="http://schemas.microsoft.com/office/drawing/2014/main" id="{B876FAE0-5705-8FB3-17C0-F0FBD3D1CB40}"/>
              </a:ext>
            </a:extLst>
          </p:cNvPr>
          <p:cNvPicPr>
            <a:picLocks noChangeAspect="1"/>
          </p:cNvPicPr>
          <p:nvPr/>
        </p:nvPicPr>
        <p:blipFill>
          <a:blip r:embed="rId4"/>
          <a:stretch>
            <a:fillRect/>
          </a:stretch>
        </p:blipFill>
        <p:spPr>
          <a:xfrm>
            <a:off x="386497" y="4233519"/>
            <a:ext cx="5116176" cy="2311045"/>
          </a:xfrm>
          <a:prstGeom prst="rect">
            <a:avLst/>
          </a:prstGeom>
        </p:spPr>
      </p:pic>
      <p:pic>
        <p:nvPicPr>
          <p:cNvPr id="12" name="Picture 11" descr="Table&#10;&#10;Description automatically generated">
            <a:extLst>
              <a:ext uri="{FF2B5EF4-FFF2-40B4-BE49-F238E27FC236}">
                <a16:creationId xmlns:a16="http://schemas.microsoft.com/office/drawing/2014/main" id="{E30D2C1C-78C7-BAE2-B861-BE007FD52315}"/>
              </a:ext>
            </a:extLst>
          </p:cNvPr>
          <p:cNvPicPr>
            <a:picLocks noChangeAspect="1"/>
          </p:cNvPicPr>
          <p:nvPr/>
        </p:nvPicPr>
        <p:blipFill>
          <a:blip r:embed="rId5"/>
          <a:stretch>
            <a:fillRect/>
          </a:stretch>
        </p:blipFill>
        <p:spPr>
          <a:xfrm>
            <a:off x="386497" y="1233377"/>
            <a:ext cx="5116176" cy="2446494"/>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D667923-9DF2-93BC-A96B-F5B8431E61AC}"/>
                  </a:ext>
                </a:extLst>
              </p:cNvPr>
              <p:cNvSpPr txBox="1"/>
              <p:nvPr/>
            </p:nvSpPr>
            <p:spPr>
              <a:xfrm>
                <a:off x="1948317" y="87420"/>
                <a:ext cx="9216571" cy="769441"/>
              </a:xfrm>
              <a:prstGeom prst="rect">
                <a:avLst/>
              </a:prstGeom>
              <a:noFill/>
            </p:spPr>
            <p:txBody>
              <a:bodyPr wrap="square" rtlCol="0">
                <a:spAutoFit/>
              </a:bodyPr>
              <a:lstStyle/>
              <a:p>
                <a:r>
                  <a:rPr lang="en-US" sz="4400" dirty="0">
                    <a:latin typeface="Franklin Gothic Medium" panose="020B0603020102020204" pitchFamily="34" charset="0"/>
                  </a:rPr>
                  <a:t>USE </a:t>
                </a:r>
                <a14:m>
                  <m:oMath xmlns:m="http://schemas.openxmlformats.org/officeDocument/2006/math">
                    <m:r>
                      <a:rPr lang="en-US" sz="4400" i="1" kern="100"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400" kern="100" dirty="0">
                    <a:latin typeface="Franklin Gothic Medium" panose="020B0603020102020204" pitchFamily="34" charset="0"/>
                    <a:cs typeface="Times New Roman" panose="02020603050405020304" pitchFamily="18" charset="0"/>
                  </a:rPr>
                  <a:t> </a:t>
                </a:r>
                <a:r>
                  <a:rPr lang="en-US" sz="4400" dirty="0">
                    <a:latin typeface="Franklin Gothic Medium" panose="020B0603020102020204" pitchFamily="34" charset="0"/>
                  </a:rPr>
                  <a:t>SUBSTANCE USE DISORDER</a:t>
                </a:r>
              </a:p>
            </p:txBody>
          </p:sp>
        </mc:Choice>
        <mc:Fallback xmlns="">
          <p:sp>
            <p:nvSpPr>
              <p:cNvPr id="13" name="TextBox 12">
                <a:extLst>
                  <a:ext uri="{FF2B5EF4-FFF2-40B4-BE49-F238E27FC236}">
                    <a16:creationId xmlns:a16="http://schemas.microsoft.com/office/drawing/2014/main" id="{7D667923-9DF2-93BC-A96B-F5B8431E61AC}"/>
                  </a:ext>
                </a:extLst>
              </p:cNvPr>
              <p:cNvSpPr txBox="1">
                <a:spLocks noRot="1" noChangeAspect="1" noMove="1" noResize="1" noEditPoints="1" noAdjustHandles="1" noChangeArrowheads="1" noChangeShapeType="1" noTextEdit="1"/>
              </p:cNvSpPr>
              <p:nvPr/>
            </p:nvSpPr>
            <p:spPr>
              <a:xfrm>
                <a:off x="1948317" y="87420"/>
                <a:ext cx="9216571" cy="769441"/>
              </a:xfrm>
              <a:prstGeom prst="rect">
                <a:avLst/>
              </a:prstGeom>
              <a:blipFill>
                <a:blip r:embed="rId7"/>
                <a:stretch>
                  <a:fillRect l="-2751" t="-14516" b="-37097"/>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95AAE972-EBFC-9A1A-195B-8A2930CB7E7C}"/>
              </a:ext>
            </a:extLst>
          </p:cNvPr>
          <p:cNvSpPr txBox="1"/>
          <p:nvPr/>
        </p:nvSpPr>
        <p:spPr>
          <a:xfrm>
            <a:off x="1323747" y="3805608"/>
            <a:ext cx="4615543" cy="369332"/>
          </a:xfrm>
          <a:prstGeom prst="rect">
            <a:avLst/>
          </a:prstGeom>
          <a:noFill/>
        </p:spPr>
        <p:txBody>
          <a:bodyPr wrap="square" rtlCol="0">
            <a:spAutoFit/>
          </a:bodyPr>
          <a:lstStyle/>
          <a:p>
            <a:r>
              <a:rPr lang="en-US" dirty="0">
                <a:latin typeface="Franklin Gothic Medium" panose="020B0603020102020204" pitchFamily="34" charset="0"/>
              </a:rPr>
              <a:t>PAST YEAR ALCOHOL USE</a:t>
            </a:r>
          </a:p>
        </p:txBody>
      </p:sp>
      <p:sp>
        <p:nvSpPr>
          <p:cNvPr id="15" name="TextBox 14">
            <a:extLst>
              <a:ext uri="{FF2B5EF4-FFF2-40B4-BE49-F238E27FC236}">
                <a16:creationId xmlns:a16="http://schemas.microsoft.com/office/drawing/2014/main" id="{5A7AC10E-8ECD-7323-FFE8-11F897B64D11}"/>
              </a:ext>
            </a:extLst>
          </p:cNvPr>
          <p:cNvSpPr txBox="1"/>
          <p:nvPr/>
        </p:nvSpPr>
        <p:spPr>
          <a:xfrm>
            <a:off x="6709731" y="1092248"/>
            <a:ext cx="5003298" cy="369332"/>
          </a:xfrm>
          <a:prstGeom prst="rect">
            <a:avLst/>
          </a:prstGeom>
          <a:noFill/>
        </p:spPr>
        <p:txBody>
          <a:bodyPr wrap="square" rtlCol="0">
            <a:spAutoFit/>
          </a:bodyPr>
          <a:lstStyle/>
          <a:p>
            <a:r>
              <a:rPr lang="en-US" dirty="0">
                <a:latin typeface="Franklin Gothic Medium" panose="020B0603020102020204" pitchFamily="34" charset="0"/>
              </a:rPr>
              <a:t>SUBSTANCE USE DISORDER (DSM-5 CRITERIA)</a:t>
            </a:r>
          </a:p>
        </p:txBody>
      </p:sp>
      <p:sp>
        <p:nvSpPr>
          <p:cNvPr id="16" name="TextBox 15">
            <a:extLst>
              <a:ext uri="{FF2B5EF4-FFF2-40B4-BE49-F238E27FC236}">
                <a16:creationId xmlns:a16="http://schemas.microsoft.com/office/drawing/2014/main" id="{C992E682-6D70-0082-372D-B78220F7AA56}"/>
              </a:ext>
            </a:extLst>
          </p:cNvPr>
          <p:cNvSpPr txBox="1"/>
          <p:nvPr/>
        </p:nvSpPr>
        <p:spPr>
          <a:xfrm>
            <a:off x="1323746" y="814384"/>
            <a:ext cx="4615543" cy="369332"/>
          </a:xfrm>
          <a:prstGeom prst="rect">
            <a:avLst/>
          </a:prstGeom>
          <a:noFill/>
        </p:spPr>
        <p:txBody>
          <a:bodyPr wrap="square" rtlCol="0">
            <a:spAutoFit/>
          </a:bodyPr>
          <a:lstStyle/>
          <a:p>
            <a:r>
              <a:rPr lang="en-US" dirty="0">
                <a:latin typeface="Franklin Gothic Medium" panose="020B0603020102020204" pitchFamily="34" charset="0"/>
              </a:rPr>
              <a:t>PAST YEAR ILLICIT DRUG USE</a:t>
            </a:r>
          </a:p>
        </p:txBody>
      </p:sp>
      <p:sp>
        <p:nvSpPr>
          <p:cNvPr id="9" name="Oval 8">
            <a:extLst>
              <a:ext uri="{FF2B5EF4-FFF2-40B4-BE49-F238E27FC236}">
                <a16:creationId xmlns:a16="http://schemas.microsoft.com/office/drawing/2014/main" id="{158BE95B-9AF2-0C35-E6C2-FB07E09E530F}"/>
              </a:ext>
            </a:extLst>
          </p:cNvPr>
          <p:cNvSpPr/>
          <p:nvPr/>
        </p:nvSpPr>
        <p:spPr>
          <a:xfrm>
            <a:off x="9470404" y="3175609"/>
            <a:ext cx="600679" cy="2760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020D5E1-C065-10FB-2A36-E21892F8E815}"/>
              </a:ext>
            </a:extLst>
          </p:cNvPr>
          <p:cNvSpPr/>
          <p:nvPr/>
        </p:nvSpPr>
        <p:spPr>
          <a:xfrm>
            <a:off x="2995448" y="5398692"/>
            <a:ext cx="560492" cy="4203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3601878F-7D23-E890-1EFF-99F4EC28E2EA}"/>
              </a:ext>
            </a:extLst>
          </p:cNvPr>
          <p:cNvSpPr/>
          <p:nvPr/>
        </p:nvSpPr>
        <p:spPr>
          <a:xfrm>
            <a:off x="4523347" y="5448754"/>
            <a:ext cx="658078" cy="3969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651C7ED5-2B3B-0FEE-B844-8210B992B21C}"/>
              </a:ext>
            </a:extLst>
          </p:cNvPr>
          <p:cNvSpPr/>
          <p:nvPr/>
        </p:nvSpPr>
        <p:spPr>
          <a:xfrm>
            <a:off x="4424947" y="2024729"/>
            <a:ext cx="658078" cy="3969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BE181A0-2C80-E4DA-3FC2-45726627D86B}"/>
              </a:ext>
            </a:extLst>
          </p:cNvPr>
          <p:cNvSpPr/>
          <p:nvPr/>
        </p:nvSpPr>
        <p:spPr>
          <a:xfrm>
            <a:off x="4436591" y="2453750"/>
            <a:ext cx="658078" cy="3969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BF6DDD22-FD20-FB56-8123-33F05F89E23C}"/>
              </a:ext>
            </a:extLst>
          </p:cNvPr>
          <p:cNvSpPr/>
          <p:nvPr/>
        </p:nvSpPr>
        <p:spPr>
          <a:xfrm>
            <a:off x="11054951" y="2743198"/>
            <a:ext cx="658078" cy="3969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D0168343-6AB3-C4B6-5376-8A5325AE32C5}"/>
              </a:ext>
            </a:extLst>
          </p:cNvPr>
          <p:cNvSpPr/>
          <p:nvPr/>
        </p:nvSpPr>
        <p:spPr>
          <a:xfrm>
            <a:off x="11054951" y="3163380"/>
            <a:ext cx="658078" cy="3969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DE0C657-559A-0259-471D-83A138D6C054}"/>
              </a:ext>
            </a:extLst>
          </p:cNvPr>
          <p:cNvSpPr/>
          <p:nvPr/>
        </p:nvSpPr>
        <p:spPr>
          <a:xfrm>
            <a:off x="585222" y="2421664"/>
            <a:ext cx="4582335" cy="452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4812FD7-8509-2943-2F97-36EA647B89EC}"/>
              </a:ext>
            </a:extLst>
          </p:cNvPr>
          <p:cNvSpPr/>
          <p:nvPr/>
        </p:nvSpPr>
        <p:spPr>
          <a:xfrm>
            <a:off x="3569292" y="4398579"/>
            <a:ext cx="1711310" cy="1447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659BBAE8-AA29-BD94-EF77-2CFDC6DF5460}"/>
              </a:ext>
            </a:extLst>
          </p:cNvPr>
          <p:cNvSpPr/>
          <p:nvPr/>
        </p:nvSpPr>
        <p:spPr>
          <a:xfrm>
            <a:off x="9466526" y="2824165"/>
            <a:ext cx="600679" cy="2760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2EBA0D7-4D1F-618A-A911-90F7DF218A01}"/>
              </a:ext>
            </a:extLst>
          </p:cNvPr>
          <p:cNvSpPr/>
          <p:nvPr/>
        </p:nvSpPr>
        <p:spPr>
          <a:xfrm>
            <a:off x="10067205" y="1669397"/>
            <a:ext cx="1828003" cy="37196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F919707-3EC0-C171-EB7F-256AB97308F3}"/>
              </a:ext>
            </a:extLst>
          </p:cNvPr>
          <p:cNvSpPr/>
          <p:nvPr/>
        </p:nvSpPr>
        <p:spPr>
          <a:xfrm>
            <a:off x="585221" y="1914901"/>
            <a:ext cx="4582335" cy="5058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EFB2B7F-12BE-786F-9CEA-252923F9009D}"/>
              </a:ext>
            </a:extLst>
          </p:cNvPr>
          <p:cNvSpPr/>
          <p:nvPr/>
        </p:nvSpPr>
        <p:spPr>
          <a:xfrm>
            <a:off x="2112579" y="4398579"/>
            <a:ext cx="1585878" cy="1447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5933B8D7-8215-BC50-CE0A-F49F4F916A17}"/>
              </a:ext>
            </a:extLst>
          </p:cNvPr>
          <p:cNvSpPr/>
          <p:nvPr/>
        </p:nvSpPr>
        <p:spPr>
          <a:xfrm>
            <a:off x="8639503" y="1669397"/>
            <a:ext cx="1427702" cy="37196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496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8" grpId="0" animBg="1"/>
      <p:bldP spid="39" grpId="0" animBg="1"/>
      <p:bldP spid="40" grpId="0" animBg="1"/>
      <p:bldP spid="4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C986B-8D9D-8C5B-3D59-DC44E18136AB}"/>
              </a:ext>
            </a:extLst>
          </p:cNvPr>
          <p:cNvSpPr>
            <a:spLocks noGrp="1"/>
          </p:cNvSpPr>
          <p:nvPr>
            <p:ph type="title"/>
          </p:nvPr>
        </p:nvSpPr>
        <p:spPr/>
        <p:txBody>
          <a:bodyPr/>
          <a:lstStyle/>
          <a:p>
            <a:r>
              <a:rPr lang="en-US" dirty="0"/>
              <a:t>Overdose a leading cause of pediatric mortality</a:t>
            </a:r>
          </a:p>
        </p:txBody>
      </p:sp>
      <p:pic>
        <p:nvPicPr>
          <p:cNvPr id="4" name="Content Placeholder 4">
            <a:extLst>
              <a:ext uri="{FF2B5EF4-FFF2-40B4-BE49-F238E27FC236}">
                <a16:creationId xmlns:a16="http://schemas.microsoft.com/office/drawing/2014/main" id="{322E7470-4712-C6F8-8478-588C40ECFB27}"/>
              </a:ext>
            </a:extLst>
          </p:cNvPr>
          <p:cNvPicPr>
            <a:picLocks noGrp="1"/>
          </p:cNvPicPr>
          <p:nvPr>
            <p:ph idx="1"/>
          </p:nvPr>
        </p:nvPicPr>
        <p:blipFill>
          <a:blip r:embed="rId2"/>
          <a:stretch/>
        </p:blipFill>
        <p:spPr>
          <a:xfrm>
            <a:off x="3148318" y="1690688"/>
            <a:ext cx="5895363" cy="4534232"/>
          </a:xfrm>
          <a:prstGeom prst="rect">
            <a:avLst/>
          </a:prstGeom>
          <a:ln>
            <a:noFill/>
          </a:ln>
        </p:spPr>
      </p:pic>
      <p:sp>
        <p:nvSpPr>
          <p:cNvPr id="5" name="Text Placeholder 3">
            <a:extLst>
              <a:ext uri="{FF2B5EF4-FFF2-40B4-BE49-F238E27FC236}">
                <a16:creationId xmlns:a16="http://schemas.microsoft.com/office/drawing/2014/main" id="{65F3C9ED-150A-1D21-DA97-A9F2F4C17FCD}"/>
              </a:ext>
            </a:extLst>
          </p:cNvPr>
          <p:cNvSpPr txBox="1">
            <a:spLocks/>
          </p:cNvSpPr>
          <p:nvPr/>
        </p:nvSpPr>
        <p:spPr>
          <a:xfrm>
            <a:off x="8475260" y="6492875"/>
            <a:ext cx="9144000" cy="4000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b="1" spc="-1" dirty="0">
                <a:solidFill>
                  <a:srgbClr val="FFFFFF"/>
                </a:solidFill>
                <a:latin typeface="Arial"/>
                <a:ea typeface="Arial Unicode MS"/>
              </a:rPr>
              <a:t>JE Goldstick et al. N </a:t>
            </a:r>
            <a:r>
              <a:rPr lang="en-US" sz="1050" b="1" spc="-1" dirty="0" err="1">
                <a:solidFill>
                  <a:srgbClr val="FFFFFF"/>
                </a:solidFill>
                <a:latin typeface="Arial"/>
                <a:ea typeface="Arial Unicode MS"/>
              </a:rPr>
              <a:t>Engl</a:t>
            </a:r>
            <a:r>
              <a:rPr lang="en-US" sz="1050" b="1" spc="-1" dirty="0">
                <a:solidFill>
                  <a:srgbClr val="FFFFFF"/>
                </a:solidFill>
                <a:latin typeface="Arial"/>
                <a:ea typeface="Arial Unicode MS"/>
              </a:rPr>
              <a:t> J Med 2022;386:1955-1956.</a:t>
            </a:r>
            <a:endParaRPr lang="en-US" sz="1050" spc="-1" dirty="0">
              <a:latin typeface="Arial"/>
            </a:endParaRPr>
          </a:p>
        </p:txBody>
      </p:sp>
    </p:spTree>
    <p:extLst>
      <p:ext uri="{BB962C8B-B14F-4D97-AF65-F5344CB8AC3E}">
        <p14:creationId xmlns:p14="http://schemas.microsoft.com/office/powerpoint/2010/main" val="11372858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552"/>
</p:tagLst>
</file>

<file path=ppt/theme/theme1.xml><?xml version="1.0" encoding="utf-8"?>
<a:theme xmlns:a="http://schemas.openxmlformats.org/drawingml/2006/main" name="Office Theme">
  <a:themeElements>
    <a:clrScheme name="Custom 5">
      <a:dk1>
        <a:srgbClr val="FFFFFF"/>
      </a:dk1>
      <a:lt1>
        <a:sysClr val="window" lastClr="FFFFFF"/>
      </a:lt1>
      <a:dk2>
        <a:srgbClr val="FFFFFF"/>
      </a:dk2>
      <a:lt2>
        <a:srgbClr val="F8F8F8"/>
      </a:lt2>
      <a:accent1>
        <a:srgbClr val="D8D8D8"/>
      </a:accent1>
      <a:accent2>
        <a:srgbClr val="93CFE6"/>
      </a:accent2>
      <a:accent3>
        <a:srgbClr val="1B5C75"/>
      </a:accent3>
      <a:accent4>
        <a:srgbClr val="DBEFF6"/>
      </a:accent4>
      <a:accent5>
        <a:srgbClr val="288AB0"/>
      </a:accent5>
      <a:accent6>
        <a:srgbClr val="0070C0"/>
      </a:accent6>
      <a:hlink>
        <a:srgbClr val="FC8604"/>
      </a:hlink>
      <a:folHlink>
        <a:srgbClr val="4CAFD6"/>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10951</TotalTime>
  <Words>3522</Words>
  <Application>Microsoft Macintosh PowerPoint</Application>
  <PresentationFormat>Widescreen</PresentationFormat>
  <Paragraphs>442</Paragraphs>
  <Slides>53</Slides>
  <Notes>37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53</vt:i4>
      </vt:variant>
    </vt:vector>
  </HeadingPairs>
  <TitlesOfParts>
    <vt:vector size="65" baseType="lpstr">
      <vt:lpstr>Arial</vt:lpstr>
      <vt:lpstr>BlinkMacSystemFont</vt:lpstr>
      <vt:lpstr>Calibri</vt:lpstr>
      <vt:lpstr>Cambria Math</vt:lpstr>
      <vt:lpstr>ElsevierGulliver</vt:lpstr>
      <vt:lpstr>Franklin Gothic Book</vt:lpstr>
      <vt:lpstr>Franklin Gothic Medium</vt:lpstr>
      <vt:lpstr>Helvetica Neue</vt:lpstr>
      <vt:lpstr>IBM Plex Sans</vt:lpstr>
      <vt:lpstr>system-ui</vt:lpstr>
      <vt:lpstr>Wingdings</vt:lpstr>
      <vt:lpstr>Office Theme</vt:lpstr>
      <vt:lpstr>PowerPoint Presentation</vt:lpstr>
      <vt:lpstr>Why are we talking about this? </vt:lpstr>
      <vt:lpstr>Language Matters: “hard to reach”</vt:lpstr>
      <vt:lpstr>Identity Formation </vt:lpstr>
      <vt:lpstr>Learning Objectives</vt:lpstr>
      <vt:lpstr>PowerPoint Presentation</vt:lpstr>
      <vt:lpstr>Current Trends</vt:lpstr>
      <vt:lpstr>PowerPoint Presentation</vt:lpstr>
      <vt:lpstr>Overdose a leading cause of pediatric mortality</vt:lpstr>
      <vt:lpstr>Overdose deaths significantly increasing among adolescents</vt:lpstr>
      <vt:lpstr>PowerPoint Presentation</vt:lpstr>
      <vt:lpstr>Years of Life Lost to the Overdose Crisis</vt:lpstr>
      <vt:lpstr>CDC MMWR December 2022</vt:lpstr>
      <vt:lpstr>PowerPoint Presentation</vt:lpstr>
      <vt:lpstr>Case</vt:lpstr>
      <vt:lpstr>Youth responsive care</vt:lpstr>
      <vt:lpstr>Screening, Brief Intervention and Referral to Treatment (SBIRT)</vt:lpstr>
      <vt:lpstr>Validated Screening Tools</vt:lpstr>
      <vt:lpstr>Medications for Opioid Use Disorder </vt:lpstr>
      <vt:lpstr>What’s the evidence for medication treatment for opioid use disorder? </vt:lpstr>
      <vt:lpstr>Treatment Access to MOUD</vt:lpstr>
      <vt:lpstr>PowerPoint Presentation</vt:lpstr>
      <vt:lpstr>Medications for Alcohol Use Disorder </vt:lpstr>
      <vt:lpstr>Access to AUD treatment </vt:lpstr>
      <vt:lpstr>Medications for Cannabis Use Disorder </vt:lpstr>
      <vt:lpstr>Medications for Nicotine Use Disorder </vt:lpstr>
      <vt:lpstr>Access to NUD treatment </vt:lpstr>
      <vt:lpstr>Treatment for SUDs– Behavioral Approaches</vt:lpstr>
      <vt:lpstr>Harm Reduction and Youth </vt:lpstr>
      <vt:lpstr>PowerPoint Presentation</vt:lpstr>
      <vt:lpstr>Treatment &amp; Stigma </vt:lpstr>
      <vt:lpstr> Youth Mental Health Crisis   </vt:lpstr>
      <vt:lpstr>PowerPoint Presentation</vt:lpstr>
      <vt:lpstr>Defining gender </vt:lpstr>
      <vt:lpstr>Context: Why we do we care about gender in addiction?</vt:lpstr>
      <vt:lpstr>Impact on Substance Use Disorder</vt:lpstr>
      <vt:lpstr>Inequities in Receipt of Treatment </vt:lpstr>
      <vt:lpstr>PowerPoint Presentation</vt:lpstr>
      <vt:lpstr>Criminalization of Pregnant People and Parents who Use Drugs </vt:lpstr>
      <vt:lpstr>Overdose Risk Dependent on Treatment Status</vt:lpstr>
      <vt:lpstr>THANK YOU</vt:lpstr>
      <vt:lpstr>Substance use disorder early in life matters</vt:lpstr>
      <vt:lpstr>Low Timely Receipt of Medication among Youth</vt:lpstr>
      <vt:lpstr>Defining Gender</vt:lpstr>
      <vt:lpstr>Epidemiology of OUD</vt:lpstr>
      <vt:lpstr>Screening for Drug Use during Pregnancy </vt:lpstr>
      <vt:lpstr>Access to Timely Addiction Treatment is Lacking</vt:lpstr>
      <vt:lpstr>When is Pharmacotherapy Indicated?</vt:lpstr>
      <vt:lpstr>Impact of Family Beliefs</vt:lpstr>
      <vt:lpstr>Breastfeeding</vt:lpstr>
      <vt:lpstr>Treatment Access (Behavioral &amp; Medication)  =  Limited </vt:lpstr>
      <vt:lpstr> Addressing Co-Occurring Mental Health Disorders  </vt:lpstr>
      <vt:lpstr>Confidentiality and Legal Considerations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Special Considerations in Caring for Adolescents, Young Adults, and Women</dc:title>
  <dc:creator>Bagley, Sarah M</dc:creator>
  <cp:lastModifiedBy>Bagley, Sarah M</cp:lastModifiedBy>
  <cp:revision>57</cp:revision>
  <dcterms:created xsi:type="dcterms:W3CDTF">2022-04-11T10:27:02Z</dcterms:created>
  <dcterms:modified xsi:type="dcterms:W3CDTF">2023-04-26T12:36:52Z</dcterms:modified>
</cp:coreProperties>
</file>