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1020" r:id="rId2"/>
    <p:sldId id="1280" r:id="rId3"/>
    <p:sldId id="1346" r:id="rId4"/>
    <p:sldId id="1348" r:id="rId5"/>
    <p:sldId id="6754" r:id="rId6"/>
    <p:sldId id="1347" r:id="rId7"/>
    <p:sldId id="6753" r:id="rId8"/>
    <p:sldId id="840" r:id="rId9"/>
    <p:sldId id="581" r:id="rId10"/>
    <p:sldId id="1345" r:id="rId11"/>
    <p:sldId id="1349" r:id="rId12"/>
    <p:sldId id="1351" r:id="rId13"/>
    <p:sldId id="135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" initials="" lastIdx="9" clrIdx="0"/>
  <p:cmAuthor id="1" name="Alex Walley" initials="" lastIdx="0" clrIdx="1"/>
  <p:cmAuthor id="2" name="Forman, Leah" initials="FL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4E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15" autoAdjust="0"/>
    <p:restoredTop sz="81982" autoAdjust="0"/>
  </p:normalViewPr>
  <p:slideViewPr>
    <p:cSldViewPr snapToGrid="0">
      <p:cViewPr varScale="1">
        <p:scale>
          <a:sx n="58" d="100"/>
          <a:sy n="58" d="100"/>
        </p:scale>
        <p:origin x="-96" y="488"/>
      </p:cViewPr>
      <p:guideLst>
        <p:guide orient="horz" pos="2184"/>
        <p:guide pos="3840"/>
      </p:guideLst>
    </p:cSldViewPr>
  </p:slideViewPr>
  <p:outlineViewPr>
    <p:cViewPr>
      <p:scale>
        <a:sx n="33" d="100"/>
        <a:sy n="33" d="100"/>
      </p:scale>
      <p:origin x="0" y="-32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5" d="100"/>
        <a:sy n="8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0AFEE-E8A8-44A0-82B9-A27F671E8BE4}" type="datetimeFigureOut">
              <a:rPr lang="en-US" smtClean="0"/>
              <a:t>4/22/22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C4BAE4-A4DC-44DE-9D42-53BBFF1C4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18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6AF13-1183-0344-BBD0-08EA25CCB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170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4BAE4-A4DC-44DE-9D42-53BBFF1C4D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608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207DBC7F-1AC8-A71D-56F8-FE7FDDC3C7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5DF82D02-5A10-E4B1-4433-6D1B2F7F8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Underneath each of these is a thorough literature review, especially – innovation, limitations, and model for your manuscript</a:t>
            </a:r>
          </a:p>
        </p:txBody>
      </p:sp>
    </p:spTree>
    <p:extLst>
      <p:ext uri="{BB962C8B-B14F-4D97-AF65-F5344CB8AC3E}">
        <p14:creationId xmlns:p14="http://schemas.microsoft.com/office/powerpoint/2010/main" val="3094836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207DBC7F-1AC8-A71D-56F8-FE7FDDC3C7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5DF82D02-5A10-E4B1-4433-6D1B2F7F8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7287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207DBC7F-1AC8-A71D-56F8-FE7FDDC3C7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5DF82D02-5A10-E4B1-4433-6D1B2F7F8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59316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207DBC7F-1AC8-A71D-56F8-FE7FDDC3C7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5DF82D02-5A10-E4B1-4433-6D1B2F7F8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4813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207DBC7F-1AC8-A71D-56F8-FE7FDDC3C7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5DF82D02-5A10-E4B1-4433-6D1B2F7F8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Silverstein SM,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Daniulaityte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R, Martins SS, Miller SC, Carlson RG. "Everything is not right anymore": Buprenorphine experiences in an era of illicit fentanyl. Int J Drug Policy. 2019 Dec;74:76-83.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10.1016/j.drugpo.2019.09.003.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Epub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2019 Sep 25. PMID: 31563098; PMCID: PMC6914257.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AdvOT596495f2+20"/>
              </a:rPr>
              <a:t>“</a:t>
            </a:r>
            <a:r>
              <a:rPr lang="en-US" sz="1200" dirty="0">
                <a:latin typeface="AdvOT596495f2"/>
              </a:rPr>
              <a:t>I'm going to tell you this…Suboxone </a:t>
            </a:r>
            <a:r>
              <a:rPr lang="en-US" sz="1200" dirty="0">
                <a:latin typeface="AdvOT7fb33346.I"/>
              </a:rPr>
              <a:t>does not work </a:t>
            </a:r>
            <a:r>
              <a:rPr lang="en-US" sz="1200" dirty="0">
                <a:latin typeface="AdvOT596495f2"/>
              </a:rPr>
              <a:t>with fentanyl.</a:t>
            </a:r>
            <a:r>
              <a:rPr lang="en-US" sz="1200" dirty="0">
                <a:latin typeface="AdvOT596495f2+20"/>
              </a:rPr>
              <a:t>” </a:t>
            </a:r>
            <a:r>
              <a:rPr lang="en-US" sz="1200" dirty="0">
                <a:latin typeface="AdvOT596495f2"/>
              </a:rPr>
              <a:t>Despite several successful past self-treatment episodes with buprenorphine, Gaia's most recent attempt was disastrous. Her boyfriend Jay related the story of their recent joint attempt at self-treatment: </a:t>
            </a:r>
            <a:r>
              <a:rPr lang="en-US" sz="1200" dirty="0"/>
              <a:t> </a:t>
            </a:r>
            <a:r>
              <a:rPr lang="en-US" sz="1200" dirty="0">
                <a:latin typeface="AdvOT596495f2"/>
              </a:rPr>
              <a:t>“I was almost 72 hours into withdrawal</a:t>
            </a:r>
            <a:r>
              <a:rPr lang="en-US" sz="1200" dirty="0">
                <a:latin typeface="AdvOT596495f2+20"/>
              </a:rPr>
              <a:t>...</a:t>
            </a:r>
            <a:r>
              <a:rPr lang="en-US" sz="1200" dirty="0">
                <a:latin typeface="AdvOT596495f2"/>
              </a:rPr>
              <a:t>and I took it [Suboxone] and it made me</a:t>
            </a:r>
            <a:r>
              <a:rPr lang="en-US" sz="1200" dirty="0">
                <a:latin typeface="AdvOT596495f2+20"/>
              </a:rPr>
              <a:t>... </a:t>
            </a:r>
            <a:r>
              <a:rPr lang="en-US" sz="1200" dirty="0">
                <a:latin typeface="AdvOT596495f2"/>
              </a:rPr>
              <a:t>I couldn't believe it. </a:t>
            </a:r>
            <a:r>
              <a:rPr lang="en-US" sz="1200" dirty="0" err="1">
                <a:latin typeface="AdvOT596495f2"/>
              </a:rPr>
              <a:t>Cuz</a:t>
            </a:r>
            <a:r>
              <a:rPr lang="en-US" sz="1200" dirty="0">
                <a:latin typeface="AdvOT596495f2"/>
              </a:rPr>
              <a:t> I don't puke or get diarrhea, I don't have that happen ever</a:t>
            </a:r>
            <a:r>
              <a:rPr lang="en-US" sz="1200" dirty="0">
                <a:latin typeface="AdvOT596495f2+20"/>
              </a:rPr>
              <a:t>...</a:t>
            </a:r>
            <a:r>
              <a:rPr lang="en-US" sz="1200" dirty="0">
                <a:latin typeface="AdvOT596495f2"/>
              </a:rPr>
              <a:t>But immediately</a:t>
            </a:r>
            <a:r>
              <a:rPr lang="en-US" sz="1200" dirty="0">
                <a:latin typeface="AdvOT596495f2+20"/>
              </a:rPr>
              <a:t>—</a:t>
            </a:r>
            <a:r>
              <a:rPr lang="en-US" sz="1200" dirty="0">
                <a:latin typeface="AdvOT596495f2"/>
              </a:rPr>
              <a:t>Bam! Not even </a:t>
            </a:r>
            <a:r>
              <a:rPr lang="en-US" sz="1200" dirty="0">
                <a:latin typeface="AdvOT596495f2+fb"/>
              </a:rPr>
              <a:t>fi</a:t>
            </a:r>
            <a:r>
              <a:rPr lang="en-US" sz="1200" dirty="0">
                <a:latin typeface="AdvOT596495f2"/>
              </a:rPr>
              <a:t>ve minutes after I took it I was dripping sweat. It felt like water had just gotten dumped all over me, I'm puking and it's coming out every end.” </a:t>
            </a:r>
            <a:endParaRPr lang="en-US" sz="1200" dirty="0"/>
          </a:p>
          <a:p>
            <a:endParaRPr lang="en-US" alt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1581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Trowbridge P, Weinstein ZM, Kerensky T, Roy P, Regan D,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JH, Walley AY. Addiction consultation services - Linking hospitalized patients to outpatient addiction treatment. J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Subst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Abuse Treat. 2017 Aug;79:1-5.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10.1016/j.jsat.2017.05.007.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Epub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2017 May 11. PMID: 28673521; PMCID: PMC6035788.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Shanahan CW, Beers D, Alford DP,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Brigandi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JH. A transitional opioid program to engage hospitalized drug users. J Gen Intern Med. 2010 Aug;25(8):803-8.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10.1007/s11606-010-1311-3.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Epub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2010 Mar 17. PMID: 20237960; PMCID: PMC2896583.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Noska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A, Mohan A,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Wakeman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S, Rich J, Boutwell A. Managing Opioid Use Disorder During and After Acute Hospitalization: A Case-Based Review Clarifying Methadone Regulation for Acute Care Settings. J Addict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Behav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Rehabil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2015;4(2):1000138.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10.4172/2324-9005.1000138. PMID: 26258153; PMCID: PMC4527170.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3CCED6FB-5579-4F9E-9E69-A1AF5DBAF610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68581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207DBC7F-1AC8-A71D-56F8-FE7FDDC3C7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5DF82D02-5A10-E4B1-4433-6D1B2F7F8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71176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207DBC7F-1AC8-A71D-56F8-FE7FDDC3C7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5DF82D02-5A10-E4B1-4433-6D1B2F7F8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Underneath each of these is a thorough literature review, especially – innovation, limitations, and model for your manuscript</a:t>
            </a:r>
          </a:p>
        </p:txBody>
      </p:sp>
    </p:spTree>
    <p:extLst>
      <p:ext uri="{BB962C8B-B14F-4D97-AF65-F5344CB8AC3E}">
        <p14:creationId xmlns:p14="http://schemas.microsoft.com/office/powerpoint/2010/main" val="9187762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207DBC7F-1AC8-A71D-56F8-FE7FDDC3C7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5DF82D02-5A10-E4B1-4433-6D1B2F7F8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9749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207DBC7F-1AC8-A71D-56F8-FE7FDDC3C7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5DF82D02-5A10-E4B1-4433-6D1B2F7F8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https://</a:t>
            </a:r>
            <a:r>
              <a:rPr lang="en-US" altLang="en-US" dirty="0" err="1"/>
              <a:t>nida.nih.gov</a:t>
            </a:r>
            <a:r>
              <a:rPr lang="en-US" altLang="en-US" dirty="0"/>
              <a:t>/</a:t>
            </a:r>
            <a:r>
              <a:rPr lang="en-US" altLang="en-US" dirty="0" err="1"/>
              <a:t>nidamed</a:t>
            </a:r>
            <a:r>
              <a:rPr lang="en-US" altLang="en-US" dirty="0"/>
              <a:t>-medical-health-professionals/screening-tools-resources/chart-screening-tools</a:t>
            </a:r>
          </a:p>
          <a:p>
            <a:r>
              <a:rPr lang="en-US" altLang="en-US" dirty="0"/>
              <a:t>https://</a:t>
            </a:r>
            <a:r>
              <a:rPr lang="en-US" altLang="en-US" dirty="0" err="1"/>
              <a:t>www.phenxtoolkit.org</a:t>
            </a:r>
            <a:r>
              <a:rPr lang="en-US" altLang="en-US" dirty="0"/>
              <a:t>/collections/view/2</a:t>
            </a:r>
          </a:p>
        </p:txBody>
      </p:sp>
    </p:spTree>
    <p:extLst>
      <p:ext uri="{BB962C8B-B14F-4D97-AF65-F5344CB8AC3E}">
        <p14:creationId xmlns:p14="http://schemas.microsoft.com/office/powerpoint/2010/main" val="934571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4BAE4-A4DC-44DE-9D42-53BBFF1C4D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946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06E1-25FF-4F35-B865-C912270CA22C}" type="datetimeFigureOut">
              <a:rPr lang="en-US" smtClean="0"/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DD37-6E2C-43F1-96AD-17A140DB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137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06E1-25FF-4F35-B865-C912270CA22C}" type="datetimeFigureOut">
              <a:rPr lang="en-US" smtClean="0"/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DD37-6E2C-43F1-96AD-17A140DB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83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06E1-25FF-4F35-B865-C912270CA22C}" type="datetimeFigureOut">
              <a:rPr lang="en-US" smtClean="0"/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DD37-6E2C-43F1-96AD-17A140DB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70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06E1-25FF-4F35-B865-C912270CA22C}" type="datetimeFigureOut">
              <a:rPr lang="en-US" smtClean="0"/>
              <a:t>4/22/22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DD37-6E2C-43F1-96AD-17A140DB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602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06E1-25FF-4F35-B865-C912270CA22C}" type="datetimeFigureOut">
              <a:rPr lang="en-US" smtClean="0"/>
              <a:t>4/22/22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DD37-6E2C-43F1-96AD-17A140DB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134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06E1-25FF-4F35-B865-C912270CA22C}" type="datetimeFigureOut">
              <a:rPr lang="en-US" smtClean="0"/>
              <a:t>4/22/22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DD37-6E2C-43F1-96AD-17A140DB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53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06E1-25FF-4F35-B865-C912270CA22C}" type="datetimeFigureOut">
              <a:rPr lang="en-US" smtClean="0"/>
              <a:t>4/22/22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DD37-6E2C-43F1-96AD-17A140DB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262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06E1-25FF-4F35-B865-C912270CA22C}" type="datetimeFigureOut">
              <a:rPr lang="en-US" smtClean="0"/>
              <a:t>4/22/22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DD37-6E2C-43F1-96AD-17A140DB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102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06E1-25FF-4F35-B865-C912270CA22C}" type="datetimeFigureOut">
              <a:rPr lang="en-US" smtClean="0"/>
              <a:t>4/22/22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DD37-6E2C-43F1-96AD-17A140DB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21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06E1-25FF-4F35-B865-C912270CA22C}" type="datetimeFigureOut">
              <a:rPr lang="en-US" smtClean="0"/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DD37-6E2C-43F1-96AD-17A140DB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58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06E1-25FF-4F35-B865-C912270CA22C}" type="datetimeFigureOut">
              <a:rPr lang="en-US" smtClean="0"/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DD37-6E2C-43F1-96AD-17A140DBD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094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106E1-25FF-4F35-B865-C912270CA22C}" type="datetimeFigureOut">
              <a:rPr lang="en-US" smtClean="0"/>
              <a:t>4/22/22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1DD37-6E2C-43F1-96AD-17A140DBD54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12" y="6118612"/>
            <a:ext cx="657624" cy="627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cxnSp>
        <p:nvCxnSpPr>
          <p:cNvPr id="10" name="Straight Connector 9"/>
          <p:cNvCxnSpPr/>
          <p:nvPr userDrawn="1"/>
        </p:nvCxnSpPr>
        <p:spPr>
          <a:xfrm>
            <a:off x="622433" y="5901087"/>
            <a:ext cx="109459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230" y="6042136"/>
            <a:ext cx="1969009" cy="87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53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box.com/folder/160412690263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henxtoolkit.org/collections/view/2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EA41EB4-F875-4B48-851B-C475F6773DB3}"/>
              </a:ext>
            </a:extLst>
          </p:cNvPr>
          <p:cNvSpPr/>
          <p:nvPr/>
        </p:nvSpPr>
        <p:spPr>
          <a:xfrm>
            <a:off x="0" y="-14344"/>
            <a:ext cx="6574971" cy="2397675"/>
          </a:xfrm>
          <a:prstGeom prst="rect">
            <a:avLst/>
          </a:prstGeom>
          <a:solidFill>
            <a:srgbClr val="201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334" y="482375"/>
            <a:ext cx="5788318" cy="156157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3200" dirty="0">
                <a:solidFill>
                  <a:schemeClr val="accent2"/>
                </a:solidFill>
              </a:rPr>
              <a:t>Designing Clinical Addiction Research</a:t>
            </a:r>
            <a:endParaRPr lang="en-US" sz="3200" kern="1200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622" y="2399981"/>
            <a:ext cx="6520349" cy="33673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en-US" altLang="en-US" sz="18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dirty="0"/>
              <a:t>Fellow Immersion Training in Addiction Medicine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en-US" sz="2000" dirty="0"/>
              <a:t>Sunday, April 24, 2022</a:t>
            </a:r>
          </a:p>
        </p:txBody>
      </p:sp>
      <p:pic>
        <p:nvPicPr>
          <p:cNvPr id="7" name="Picture 6" descr="A picture containing person, indoor, wall, wearing&#10;&#10;Description automatically generated">
            <a:extLst>
              <a:ext uri="{FF2B5EF4-FFF2-40B4-BE49-F238E27FC236}">
                <a16:creationId xmlns:a16="http://schemas.microsoft.com/office/drawing/2014/main" id="{FBA79A6A-50C8-5B10-6C71-51992C804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252" y="292674"/>
            <a:ext cx="3952028" cy="526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03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6176D9A-E9E4-4A42-B575-10791DF63757}"/>
              </a:ext>
            </a:extLst>
          </p:cNvPr>
          <p:cNvSpPr/>
          <p:nvPr/>
        </p:nvSpPr>
        <p:spPr>
          <a:xfrm>
            <a:off x="0" y="-14343"/>
            <a:ext cx="12192000" cy="947738"/>
          </a:xfrm>
          <a:prstGeom prst="rect">
            <a:avLst/>
          </a:prstGeom>
          <a:solidFill>
            <a:srgbClr val="201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2B5FCC30-4D2D-0147-AA06-166AD87A7B52}"/>
              </a:ext>
            </a:extLst>
          </p:cNvPr>
          <p:cNvSpPr txBox="1">
            <a:spLocks/>
          </p:cNvSpPr>
          <p:nvPr/>
        </p:nvSpPr>
        <p:spPr>
          <a:xfrm>
            <a:off x="728134" y="304801"/>
            <a:ext cx="9787466" cy="25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sz="3200" dirty="0">
              <a:solidFill>
                <a:srgbClr val="FF66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B71F02-9B97-7240-8484-B820265256F3}"/>
              </a:ext>
            </a:extLst>
          </p:cNvPr>
          <p:cNvSpPr/>
          <p:nvPr/>
        </p:nvSpPr>
        <p:spPr>
          <a:xfrm>
            <a:off x="728134" y="1252539"/>
            <a:ext cx="1054946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200" b="1" dirty="0"/>
              <a:t>Goal: </a:t>
            </a:r>
            <a:r>
              <a:rPr lang="en-US" altLang="en-US" sz="3200" dirty="0"/>
              <a:t>General principles of designing feasible clinical addiction research </a:t>
            </a:r>
          </a:p>
          <a:p>
            <a:r>
              <a:rPr lang="en-US" altLang="en-US" sz="3200" b="1" dirty="0"/>
              <a:t>Learning objectives </a:t>
            </a:r>
            <a:endParaRPr lang="en-US" altLang="en-US" sz="3200" dirty="0"/>
          </a:p>
          <a:p>
            <a:pPr marL="971550" lvl="1" indent="-514350">
              <a:buFont typeface="+mj-lt"/>
              <a:buAutoNum type="arabicPeriod"/>
            </a:pPr>
            <a:r>
              <a:rPr lang="en-US" altLang="en-US" sz="2800" dirty="0"/>
              <a:t>Be able to specify and refine each component of a research question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en-US" sz="2800" dirty="0"/>
              <a:t>Review the top ten considerations for designing and implementing clinical research as a fellow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en-US" sz="2800" dirty="0"/>
              <a:t>Share ways to incorporate addictions questions into other studies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57637E-DFE0-1340-A39E-BDFEA163BB31}"/>
              </a:ext>
            </a:extLst>
          </p:cNvPr>
          <p:cNvSpPr/>
          <p:nvPr/>
        </p:nvSpPr>
        <p:spPr>
          <a:xfrm>
            <a:off x="457200" y="213631"/>
            <a:ext cx="100583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Goals and Objectives</a:t>
            </a:r>
          </a:p>
        </p:txBody>
      </p:sp>
      <p:pic>
        <p:nvPicPr>
          <p:cNvPr id="8" name="Picture 7" descr="BUSM-SubBrand01.png">
            <a:extLst>
              <a:ext uri="{FF2B5EF4-FFF2-40B4-BE49-F238E27FC236}">
                <a16:creationId xmlns:a16="http://schemas.microsoft.com/office/drawing/2014/main" id="{D618B792-E149-634A-A43B-1378E3C2E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032" y="160568"/>
            <a:ext cx="1825936" cy="54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030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2B3A655-4175-8D20-D413-2DBD38DE0FB2}"/>
              </a:ext>
            </a:extLst>
          </p:cNvPr>
          <p:cNvSpPr/>
          <p:nvPr/>
        </p:nvSpPr>
        <p:spPr>
          <a:xfrm>
            <a:off x="0" y="-14343"/>
            <a:ext cx="12192000" cy="947738"/>
          </a:xfrm>
          <a:prstGeom prst="rect">
            <a:avLst/>
          </a:prstGeom>
          <a:solidFill>
            <a:srgbClr val="201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4C309D-260E-7FE2-D75D-360C84A31BD3}"/>
              </a:ext>
            </a:extLst>
          </p:cNvPr>
          <p:cNvSpPr/>
          <p:nvPr/>
        </p:nvSpPr>
        <p:spPr>
          <a:xfrm>
            <a:off x="457200" y="-1517"/>
            <a:ext cx="100583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200" dirty="0">
                <a:solidFill>
                  <a:schemeClr val="accent2"/>
                </a:solidFill>
              </a:rPr>
              <a:t>Clinical research question: PICOT</a:t>
            </a:r>
            <a:br>
              <a:rPr lang="en-US" altLang="en-US" sz="2800" dirty="0">
                <a:solidFill>
                  <a:schemeClr val="accent2"/>
                </a:solidFill>
              </a:rPr>
            </a:br>
            <a:r>
              <a:rPr lang="en-US" altLang="en-US" sz="2400" dirty="0">
                <a:solidFill>
                  <a:schemeClr val="accent2"/>
                </a:solidFill>
              </a:rPr>
              <a:t> - Key for hypothesis testing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95C418E-D6C0-53B3-CACE-6E5367F93152}"/>
              </a:ext>
            </a:extLst>
          </p:cNvPr>
          <p:cNvSpPr txBox="1">
            <a:spLocks/>
          </p:cNvSpPr>
          <p:nvPr/>
        </p:nvSpPr>
        <p:spPr>
          <a:xfrm>
            <a:off x="972671" y="12914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b="1" dirty="0"/>
              <a:t>P = Patient or problem</a:t>
            </a:r>
          </a:p>
          <a:p>
            <a:pPr lvl="1"/>
            <a:r>
              <a:rPr lang="en-US" altLang="en-US" dirty="0"/>
              <a:t>Population that uses substances?</a:t>
            </a:r>
          </a:p>
          <a:p>
            <a:r>
              <a:rPr lang="en-US" altLang="en-US" b="1" dirty="0"/>
              <a:t>I/E = Intervention or exposure</a:t>
            </a:r>
          </a:p>
          <a:p>
            <a:pPr lvl="1"/>
            <a:r>
              <a:rPr lang="en-US" altLang="en-US" dirty="0"/>
              <a:t>Type of substance use, type of treatment?</a:t>
            </a:r>
          </a:p>
          <a:p>
            <a:r>
              <a:rPr lang="en-US" altLang="en-US" b="1" dirty="0"/>
              <a:t>C = Comparison</a:t>
            </a:r>
          </a:p>
          <a:p>
            <a:r>
              <a:rPr lang="en-US" altLang="en-US" b="1" dirty="0"/>
              <a:t>O = Outcomes</a:t>
            </a:r>
          </a:p>
          <a:p>
            <a:pPr lvl="1"/>
            <a:r>
              <a:rPr lang="en-US" altLang="en-US" dirty="0"/>
              <a:t>Death, overdose, substance use, medical outcome, QOL?</a:t>
            </a:r>
          </a:p>
          <a:p>
            <a:r>
              <a:rPr lang="en-US" altLang="en-US" b="1" dirty="0"/>
              <a:t>T = Timing</a:t>
            </a:r>
          </a:p>
          <a:p>
            <a:pPr lvl="1"/>
            <a:r>
              <a:rPr lang="en-US" altLang="en-US" dirty="0"/>
              <a:t>Cross-sectional vs. longitudinal</a:t>
            </a:r>
          </a:p>
        </p:txBody>
      </p:sp>
      <p:pic>
        <p:nvPicPr>
          <p:cNvPr id="5" name="Picture 4" descr="BUSM-SubBrand01.png">
            <a:extLst>
              <a:ext uri="{FF2B5EF4-FFF2-40B4-BE49-F238E27FC236}">
                <a16:creationId xmlns:a16="http://schemas.microsoft.com/office/drawing/2014/main" id="{67708B35-455E-F5F3-A227-1B772B62B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032" y="160568"/>
            <a:ext cx="1825936" cy="54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625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2B3A655-4175-8D20-D413-2DBD38DE0FB2}"/>
              </a:ext>
            </a:extLst>
          </p:cNvPr>
          <p:cNvSpPr/>
          <p:nvPr/>
        </p:nvSpPr>
        <p:spPr>
          <a:xfrm>
            <a:off x="0" y="-10393"/>
            <a:ext cx="12192000" cy="947738"/>
          </a:xfrm>
          <a:prstGeom prst="rect">
            <a:avLst/>
          </a:prstGeom>
          <a:solidFill>
            <a:srgbClr val="201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4C309D-260E-7FE2-D75D-360C84A31BD3}"/>
              </a:ext>
            </a:extLst>
          </p:cNvPr>
          <p:cNvSpPr/>
          <p:nvPr/>
        </p:nvSpPr>
        <p:spPr>
          <a:xfrm>
            <a:off x="457200" y="153466"/>
            <a:ext cx="100583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600" dirty="0">
                <a:solidFill>
                  <a:schemeClr val="accent2"/>
                </a:solidFill>
              </a:rPr>
              <a:t>Clinical research question: PICOT Exercise</a:t>
            </a:r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95C418E-D6C0-53B3-CACE-6E5367F93152}"/>
              </a:ext>
            </a:extLst>
          </p:cNvPr>
          <p:cNvSpPr txBox="1">
            <a:spLocks/>
          </p:cNvSpPr>
          <p:nvPr/>
        </p:nvSpPr>
        <p:spPr>
          <a:xfrm>
            <a:off x="972671" y="12914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/>
              <a:t>Among a [Population], is an [Intervention/Exposure] compared to a [Comparison] associated with an [Outcome] when measured at [Time] intervals?</a:t>
            </a:r>
          </a:p>
          <a:p>
            <a:r>
              <a:rPr lang="en-US" altLang="en-US" dirty="0"/>
              <a:t>From the abstract generate this sentence…..</a:t>
            </a:r>
          </a:p>
          <a:p>
            <a:r>
              <a:rPr lang="en-US" altLang="en-US" dirty="0"/>
              <a:t>Among </a:t>
            </a:r>
            <a:r>
              <a:rPr lang="en-US" altLang="en-US" b="1" dirty="0"/>
              <a:t>general medical service inpatients</a:t>
            </a:r>
            <a:r>
              <a:rPr lang="en-US" altLang="en-US" dirty="0"/>
              <a:t>, is having  a </a:t>
            </a:r>
            <a:r>
              <a:rPr lang="en-US" altLang="en-US" b="1" dirty="0"/>
              <a:t>substance use disorder diagnosis</a:t>
            </a:r>
            <a:r>
              <a:rPr lang="en-US" altLang="en-US" dirty="0"/>
              <a:t> compared to not having </a:t>
            </a:r>
            <a:r>
              <a:rPr lang="en-US" altLang="en-US" b="1" dirty="0"/>
              <a:t>a substance use disorder diagnosis</a:t>
            </a:r>
            <a:r>
              <a:rPr lang="en-US" altLang="en-US" dirty="0"/>
              <a:t> associated with the </a:t>
            </a:r>
            <a:r>
              <a:rPr lang="en-US" altLang="en-US" b="1" dirty="0"/>
              <a:t>rate and risk of acute care hospitalization </a:t>
            </a:r>
            <a:r>
              <a:rPr lang="en-US" altLang="en-US" dirty="0"/>
              <a:t>when measured at </a:t>
            </a:r>
            <a:r>
              <a:rPr lang="en-US" altLang="en-US" b="1" dirty="0"/>
              <a:t>30 days</a:t>
            </a:r>
            <a:r>
              <a:rPr lang="en-US" altLang="en-US" dirty="0"/>
              <a:t>?</a:t>
            </a:r>
          </a:p>
          <a:p>
            <a:r>
              <a:rPr lang="en-US" altLang="en-US" dirty="0"/>
              <a:t>Answer: </a:t>
            </a:r>
            <a:r>
              <a:rPr lang="en-US" dirty="0"/>
              <a:t>Medical patients with substance use disorder diagnoses, specifically those with drug use-related diagnoses, have higher rates of recurrent acute care hospital utilization than those without substance use disorder diagnoses.</a:t>
            </a:r>
            <a:endParaRPr lang="en-US" alt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D202C6-1278-A7FC-73C8-2DAEC3F69F77}"/>
              </a:ext>
            </a:extLst>
          </p:cNvPr>
          <p:cNvSpPr/>
          <p:nvPr/>
        </p:nvSpPr>
        <p:spPr>
          <a:xfrm>
            <a:off x="972671" y="5996855"/>
            <a:ext cx="92301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12121"/>
                </a:solidFill>
                <a:latin typeface="system-ui"/>
              </a:rPr>
              <a:t>Walley AY, </a:t>
            </a:r>
            <a:r>
              <a:rPr lang="en-US" dirty="0" err="1">
                <a:solidFill>
                  <a:srgbClr val="212121"/>
                </a:solidFill>
                <a:latin typeface="system-ui"/>
              </a:rPr>
              <a:t>Paasche-Orlow</a:t>
            </a:r>
            <a:r>
              <a:rPr lang="en-US" dirty="0">
                <a:solidFill>
                  <a:srgbClr val="212121"/>
                </a:solidFill>
                <a:latin typeface="system-ui"/>
              </a:rPr>
              <a:t> M, Lee EC, Forsythe S, Chetty VK, Mitchell S, Jack BW. Acute care hospital utilization among medical inpatients discharged with a substance use disorder diagnosis. J Addict Med. 2012 Mar;6(1):50-6. </a:t>
            </a:r>
            <a:endParaRPr lang="en-US" dirty="0"/>
          </a:p>
        </p:txBody>
      </p:sp>
      <p:pic>
        <p:nvPicPr>
          <p:cNvPr id="9" name="Picture 8" descr="BUSM-SubBrand01.png">
            <a:extLst>
              <a:ext uri="{FF2B5EF4-FFF2-40B4-BE49-F238E27FC236}">
                <a16:creationId xmlns:a16="http://schemas.microsoft.com/office/drawing/2014/main" id="{1C13974B-ED84-5C91-590A-50859635B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032" y="160568"/>
            <a:ext cx="1825936" cy="54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60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2B3A655-4175-8D20-D413-2DBD38DE0FB2}"/>
              </a:ext>
            </a:extLst>
          </p:cNvPr>
          <p:cNvSpPr/>
          <p:nvPr/>
        </p:nvSpPr>
        <p:spPr>
          <a:xfrm>
            <a:off x="0" y="2219847"/>
            <a:ext cx="12192000" cy="1772286"/>
          </a:xfrm>
          <a:prstGeom prst="rect">
            <a:avLst/>
          </a:prstGeom>
          <a:solidFill>
            <a:srgbClr val="201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4C309D-260E-7FE2-D75D-360C84A31BD3}"/>
              </a:ext>
            </a:extLst>
          </p:cNvPr>
          <p:cNvSpPr/>
          <p:nvPr/>
        </p:nvSpPr>
        <p:spPr>
          <a:xfrm>
            <a:off x="312234" y="2383706"/>
            <a:ext cx="1157496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4400" dirty="0">
                <a:solidFill>
                  <a:schemeClr val="accent2"/>
                </a:solidFill>
              </a:rPr>
              <a:t>Review </a:t>
            </a:r>
            <a:r>
              <a:rPr lang="en-US" altLang="en-US" sz="4400" dirty="0" err="1">
                <a:solidFill>
                  <a:schemeClr val="accent2"/>
                </a:solidFill>
                <a:hlinkClick r:id="rId3"/>
              </a:rPr>
              <a:t>box.com</a:t>
            </a:r>
            <a:r>
              <a:rPr lang="en-US" altLang="en-US" sz="4400" dirty="0">
                <a:solidFill>
                  <a:schemeClr val="accent2"/>
                </a:solidFill>
                <a:hlinkClick r:id="rId3"/>
              </a:rPr>
              <a:t> </a:t>
            </a:r>
            <a:r>
              <a:rPr lang="en-US" altLang="en-US" sz="4400" dirty="0">
                <a:solidFill>
                  <a:schemeClr val="accent2"/>
                </a:solidFill>
              </a:rPr>
              <a:t>templates: </a:t>
            </a:r>
          </a:p>
          <a:p>
            <a:pPr algn="ctr"/>
            <a:r>
              <a:rPr lang="en-US" altLang="en-US" sz="4400" dirty="0">
                <a:solidFill>
                  <a:schemeClr val="accent2"/>
                </a:solidFill>
              </a:rPr>
              <a:t>Analytic Plan and Project Development Plan</a:t>
            </a:r>
            <a:endParaRPr lang="en-US" sz="4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933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2B3A655-4175-8D20-D413-2DBD38DE0FB2}"/>
              </a:ext>
            </a:extLst>
          </p:cNvPr>
          <p:cNvSpPr/>
          <p:nvPr/>
        </p:nvSpPr>
        <p:spPr>
          <a:xfrm>
            <a:off x="0" y="-10393"/>
            <a:ext cx="12192000" cy="947738"/>
          </a:xfrm>
          <a:prstGeom prst="rect">
            <a:avLst/>
          </a:prstGeom>
          <a:solidFill>
            <a:srgbClr val="201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4C309D-260E-7FE2-D75D-360C84A31BD3}"/>
              </a:ext>
            </a:extLst>
          </p:cNvPr>
          <p:cNvSpPr/>
          <p:nvPr/>
        </p:nvSpPr>
        <p:spPr>
          <a:xfrm>
            <a:off x="457200" y="153466"/>
            <a:ext cx="100583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200" dirty="0">
                <a:solidFill>
                  <a:schemeClr val="accent2"/>
                </a:solidFill>
              </a:rPr>
              <a:t>PICOT Exceptions: Additional Study Approaches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95C418E-D6C0-53B3-CACE-6E5367F93152}"/>
              </a:ext>
            </a:extLst>
          </p:cNvPr>
          <p:cNvSpPr txBox="1">
            <a:spLocks/>
          </p:cNvSpPr>
          <p:nvPr/>
        </p:nvSpPr>
        <p:spPr>
          <a:xfrm>
            <a:off x="972671" y="12914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b="1" dirty="0"/>
              <a:t>Qualitative Research </a:t>
            </a:r>
            <a:r>
              <a:rPr lang="en-US" altLang="en-US" dirty="0"/>
              <a:t>– Explore what should the population, exposure, exposure/intervention, comparison, or outcome be </a:t>
            </a:r>
          </a:p>
          <a:p>
            <a:pPr lvl="1"/>
            <a:r>
              <a:rPr lang="en-US" altLang="en-US" dirty="0"/>
              <a:t>-&gt; Hypothesis generating; Intervention forming</a:t>
            </a:r>
          </a:p>
          <a:p>
            <a:r>
              <a:rPr lang="en-US" altLang="en-US" b="1" dirty="0"/>
              <a:t>Case Study, Case Series, Program Descriptions</a:t>
            </a:r>
            <a:r>
              <a:rPr lang="en-US" altLang="en-US" dirty="0"/>
              <a:t> – Describe what you see defining the population, exposure/intervention, outcome and timing, but may not have a comparison group</a:t>
            </a:r>
          </a:p>
          <a:p>
            <a:r>
              <a:rPr lang="en-US" altLang="en-US" b="1" dirty="0"/>
              <a:t>Prevalence</a:t>
            </a:r>
            <a:r>
              <a:rPr lang="en-US" altLang="en-US" dirty="0"/>
              <a:t> – How common is an exposure?</a:t>
            </a:r>
          </a:p>
          <a:p>
            <a:endParaRPr lang="en-US" altLang="en-US" dirty="0"/>
          </a:p>
        </p:txBody>
      </p:sp>
      <p:pic>
        <p:nvPicPr>
          <p:cNvPr id="5" name="Picture 4" descr="BUSM-SubBrand01.png">
            <a:extLst>
              <a:ext uri="{FF2B5EF4-FFF2-40B4-BE49-F238E27FC236}">
                <a16:creationId xmlns:a16="http://schemas.microsoft.com/office/drawing/2014/main" id="{2D966C26-BE17-0FDA-DBC0-DE3BA9290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032" y="160568"/>
            <a:ext cx="1825936" cy="54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5528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2B3A655-4175-8D20-D413-2DBD38DE0FB2}"/>
              </a:ext>
            </a:extLst>
          </p:cNvPr>
          <p:cNvSpPr/>
          <p:nvPr/>
        </p:nvSpPr>
        <p:spPr>
          <a:xfrm>
            <a:off x="0" y="0"/>
            <a:ext cx="12192000" cy="947738"/>
          </a:xfrm>
          <a:prstGeom prst="rect">
            <a:avLst/>
          </a:prstGeom>
          <a:solidFill>
            <a:srgbClr val="201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4C309D-260E-7FE2-D75D-360C84A31BD3}"/>
              </a:ext>
            </a:extLst>
          </p:cNvPr>
          <p:cNvSpPr/>
          <p:nvPr/>
        </p:nvSpPr>
        <p:spPr>
          <a:xfrm>
            <a:off x="457200" y="153466"/>
            <a:ext cx="113044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Qualitative Research: Exploring emerging phenomena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95C418E-D6C0-53B3-CACE-6E5367F93152}"/>
              </a:ext>
            </a:extLst>
          </p:cNvPr>
          <p:cNvSpPr txBox="1">
            <a:spLocks/>
          </p:cNvSpPr>
          <p:nvPr/>
        </p:nvSpPr>
        <p:spPr>
          <a:xfrm>
            <a:off x="972671" y="12914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/>
              <a:t>Study Aim: </a:t>
            </a:r>
            <a:r>
              <a:rPr lang="en-US" i="1" dirty="0"/>
              <a:t>The overall aim of this study is to explore experiences, beliefs, and attitudes of PWUIO who have attempted self-treatment with buprenorphine in an era of non-prescribed fentanyl and fentanyl analogue use. </a:t>
            </a:r>
            <a:endParaRPr lang="en-US" i="1" dirty="0">
              <a:latin typeface="AdvOT596495f2+20"/>
            </a:endParaRPr>
          </a:p>
          <a:p>
            <a:pPr marL="0" indent="0">
              <a:buNone/>
            </a:pPr>
            <a:r>
              <a:rPr lang="en-US" dirty="0">
                <a:latin typeface="AdvOT596495f2"/>
              </a:rPr>
              <a:t>“SMS: Do you notice any di</a:t>
            </a:r>
            <a:r>
              <a:rPr lang="en-US" dirty="0">
                <a:latin typeface="AdvOT596495f2+fb"/>
              </a:rPr>
              <a:t>ff</a:t>
            </a:r>
            <a:r>
              <a:rPr lang="en-US" dirty="0">
                <a:latin typeface="AdvOT596495f2"/>
              </a:rPr>
              <a:t>erences in how well the Suboxone works for heroin versus how it works for fentanyl? </a:t>
            </a:r>
            <a:endParaRPr lang="en-US" dirty="0"/>
          </a:p>
          <a:p>
            <a:pPr marL="0" indent="0">
              <a:buNone/>
            </a:pPr>
            <a:r>
              <a:rPr lang="en-US" dirty="0">
                <a:latin typeface="AdvOT596495f2"/>
              </a:rPr>
              <a:t>A: Yes, for me it sends me into precipitated withdrawals every f*</a:t>
            </a:r>
            <a:r>
              <a:rPr lang="en-US" dirty="0" err="1">
                <a:latin typeface="AdvOT596495f2"/>
              </a:rPr>
              <a:t>ing</a:t>
            </a:r>
            <a:r>
              <a:rPr lang="en-US" dirty="0">
                <a:latin typeface="AdvOT596495f2"/>
              </a:rPr>
              <a:t> time that I try to get o</a:t>
            </a:r>
            <a:r>
              <a:rPr lang="en-US" dirty="0">
                <a:latin typeface="AdvOT596495f2+fb"/>
              </a:rPr>
              <a:t>ff </a:t>
            </a:r>
            <a:r>
              <a:rPr lang="en-US" dirty="0">
                <a:latin typeface="AdvOT596495f2"/>
              </a:rPr>
              <a:t>of fentanyl. Then I have these Sub doctors telling me that it's not real and it's like, go f*</a:t>
            </a:r>
            <a:r>
              <a:rPr lang="en-US" dirty="0" err="1">
                <a:latin typeface="AdvOT596495f2"/>
              </a:rPr>
              <a:t>ing</a:t>
            </a:r>
            <a:r>
              <a:rPr lang="en-US" dirty="0">
                <a:latin typeface="AdvOT596495f2"/>
              </a:rPr>
              <a:t> ask the people that are buying it o</a:t>
            </a:r>
            <a:r>
              <a:rPr lang="en-US" dirty="0">
                <a:latin typeface="AdvOT596495f2+fb"/>
              </a:rPr>
              <a:t>ff </a:t>
            </a:r>
            <a:r>
              <a:rPr lang="en-US" dirty="0">
                <a:latin typeface="AdvOT596495f2"/>
              </a:rPr>
              <a:t>the streets. It is real! I waited 80 hours. I was in a detox and after 80 hours they gave me a Suboxone and it still put me into precipitated.”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CABB4B-8347-97CA-94CB-C5610103CE0C}"/>
              </a:ext>
            </a:extLst>
          </p:cNvPr>
          <p:cNvSpPr/>
          <p:nvPr/>
        </p:nvSpPr>
        <p:spPr>
          <a:xfrm>
            <a:off x="1274109" y="5934670"/>
            <a:ext cx="8622926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dirty="0"/>
              <a:t>Silverstein SM, </a:t>
            </a:r>
            <a:r>
              <a:rPr lang="en-US" dirty="0" err="1"/>
              <a:t>Daniulaityte</a:t>
            </a:r>
            <a:r>
              <a:rPr lang="en-US" dirty="0"/>
              <a:t> R, Martins SS, Miller SC, Carlson RG. "Everything is not right anymore": Buprenorphine experiences in an era of illicit fentanyl. Int J Drug Policy. 2019 Dec;74:76-83. </a:t>
            </a:r>
          </a:p>
        </p:txBody>
      </p:sp>
      <p:pic>
        <p:nvPicPr>
          <p:cNvPr id="10" name="Picture 9" descr="BUSM-SubBrand01.png">
            <a:extLst>
              <a:ext uri="{FF2B5EF4-FFF2-40B4-BE49-F238E27FC236}">
                <a16:creationId xmlns:a16="http://schemas.microsoft.com/office/drawing/2014/main" id="{550D525C-2B0C-988E-8FCA-419328B74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032" y="160568"/>
            <a:ext cx="1825936" cy="54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023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16551F-BFC9-8041-8190-FD0190DA69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837" y="1467317"/>
            <a:ext cx="8360047" cy="4123075"/>
          </a:xfrm>
          <a:prstGeom prst="rect">
            <a:avLst/>
          </a:prstGeom>
        </p:spPr>
      </p:pic>
      <p:sp>
        <p:nvSpPr>
          <p:cNvPr id="26626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C8A3253-7E4B-460C-9277-8AC52711E30E}" type="slidenum">
              <a:rPr lang="en-US" altLang="en-US" smtClean="0"/>
              <a:pPr/>
              <a:t>8</a:t>
            </a:fld>
            <a:r>
              <a:rPr lang="en-US" altLang="en-US"/>
              <a:t> </a:t>
            </a:r>
          </a:p>
        </p:txBody>
      </p:sp>
      <p:pic>
        <p:nvPicPr>
          <p:cNvPr id="26630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150" y="120650"/>
            <a:ext cx="12192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DA9F4E9-CD51-BC4F-AA91-FD770A6A62F7}"/>
              </a:ext>
            </a:extLst>
          </p:cNvPr>
          <p:cNvSpPr/>
          <p:nvPr/>
        </p:nvSpPr>
        <p:spPr>
          <a:xfrm>
            <a:off x="0" y="-57150"/>
            <a:ext cx="12192000" cy="947738"/>
          </a:xfrm>
          <a:prstGeom prst="rect">
            <a:avLst/>
          </a:prstGeom>
          <a:solidFill>
            <a:srgbClr val="201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14ED57CE-492E-9B4D-8CA8-C15EA047E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114" y="291985"/>
            <a:ext cx="10162763" cy="411049"/>
          </a:xfrm>
        </p:spPr>
        <p:txBody>
          <a:bodyPr>
            <a:noAutofit/>
          </a:bodyPr>
          <a:lstStyle/>
          <a:p>
            <a:r>
              <a:rPr lang="en-US" altLang="en-US" sz="3200" dirty="0">
                <a:solidFill>
                  <a:srgbClr val="FF6600"/>
                </a:solidFill>
              </a:rPr>
              <a:t>Case Series and Program Description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5F7CFB-4026-BD42-A75C-FCDAB85A5AED}"/>
              </a:ext>
            </a:extLst>
          </p:cNvPr>
          <p:cNvSpPr/>
          <p:nvPr/>
        </p:nvSpPr>
        <p:spPr>
          <a:xfrm>
            <a:off x="2209800" y="6005540"/>
            <a:ext cx="74567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Trowbridge P, Weinstein ZM, Kerensky T, Roy P, Regan D, </a:t>
            </a:r>
            <a:r>
              <a:rPr lang="en-US" sz="1600" dirty="0" err="1"/>
              <a:t>Samet</a:t>
            </a:r>
            <a:r>
              <a:rPr lang="en-US" sz="1600" dirty="0"/>
              <a:t> JH, Walley AY. Addiction consultation services - Linking hospitalized patients to outpatient addiction treatment. J </a:t>
            </a:r>
            <a:r>
              <a:rPr lang="en-US" sz="1600" dirty="0" err="1"/>
              <a:t>Subst</a:t>
            </a:r>
            <a:r>
              <a:rPr lang="en-US" sz="1600" dirty="0"/>
              <a:t> Abuse Treat. 2017 Aug;79:1-5. </a:t>
            </a:r>
          </a:p>
        </p:txBody>
      </p:sp>
      <p:pic>
        <p:nvPicPr>
          <p:cNvPr id="12" name="Picture 11" descr="BUSM-SubBrand01.png">
            <a:extLst>
              <a:ext uri="{FF2B5EF4-FFF2-40B4-BE49-F238E27FC236}">
                <a16:creationId xmlns:a16="http://schemas.microsoft.com/office/drawing/2014/main" id="{750BB4D5-4D40-0140-AE4E-1CD028CE1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032" y="160568"/>
            <a:ext cx="1825936" cy="54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35316F-E5B0-1F4E-AC24-E4791091F383}"/>
              </a:ext>
            </a:extLst>
          </p:cNvPr>
          <p:cNvSpPr txBox="1"/>
          <p:nvPr/>
        </p:nvSpPr>
        <p:spPr>
          <a:xfrm>
            <a:off x="8955874" y="1945194"/>
            <a:ext cx="286512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First 6 months of BMC Addiction Consult Service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415EBB-D29B-228A-8737-1EACCBA4F529}"/>
              </a:ext>
            </a:extLst>
          </p:cNvPr>
          <p:cNvSpPr/>
          <p:nvPr/>
        </p:nvSpPr>
        <p:spPr>
          <a:xfrm>
            <a:off x="394114" y="1204926"/>
            <a:ext cx="370102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/>
              <a:t>Study Aim: </a:t>
            </a:r>
            <a:r>
              <a:rPr lang="en-US" sz="2800" i="1" dirty="0"/>
              <a:t>Here, we describe the initial experience of the BMC ACS: number of consults, diagnoses of patients, use of addiction medications, and linkages to outpatient care.</a:t>
            </a:r>
            <a:endParaRPr lang="en-US" sz="2800" i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05751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F9FB3AD7-B64B-3376-AFCB-E33A9FDF1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61369"/>
            <a:ext cx="4848412" cy="5015594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10. Make a long list of possible research questions</a:t>
            </a:r>
          </a:p>
        </p:txBody>
      </p:sp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1B7CAB7C-CC88-65BC-6B59-0E3DC35AD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612" y="1104900"/>
            <a:ext cx="6197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2B3A655-4175-8D20-D413-2DBD38DE0FB2}"/>
              </a:ext>
            </a:extLst>
          </p:cNvPr>
          <p:cNvSpPr/>
          <p:nvPr/>
        </p:nvSpPr>
        <p:spPr>
          <a:xfrm>
            <a:off x="0" y="-14343"/>
            <a:ext cx="12192000" cy="947738"/>
          </a:xfrm>
          <a:prstGeom prst="rect">
            <a:avLst/>
          </a:prstGeom>
          <a:solidFill>
            <a:srgbClr val="201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4C309D-260E-7FE2-D75D-360C84A31BD3}"/>
              </a:ext>
            </a:extLst>
          </p:cNvPr>
          <p:cNvSpPr/>
          <p:nvPr/>
        </p:nvSpPr>
        <p:spPr>
          <a:xfrm>
            <a:off x="457200" y="213631"/>
            <a:ext cx="100583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solidFill>
                  <a:schemeClr val="accent2"/>
                </a:solidFill>
              </a:rPr>
              <a:t>Top Ten Considerations for Designing Clinical Research as a Fellow</a:t>
            </a:r>
            <a:endParaRPr lang="en-US" sz="2800" dirty="0">
              <a:solidFill>
                <a:schemeClr val="accent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CB77D-F116-294E-964A-B18B93C15F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45" y="2223247"/>
            <a:ext cx="4387202" cy="3296771"/>
          </a:xfrm>
          <a:prstGeom prst="rect">
            <a:avLst/>
          </a:prstGeom>
        </p:spPr>
      </p:pic>
      <p:pic>
        <p:nvPicPr>
          <p:cNvPr id="9" name="Picture 8" descr="BUSM-SubBrand01.png">
            <a:extLst>
              <a:ext uri="{FF2B5EF4-FFF2-40B4-BE49-F238E27FC236}">
                <a16:creationId xmlns:a16="http://schemas.microsoft.com/office/drawing/2014/main" id="{3493BEDA-9BC5-01A3-A0AD-34A3E46C1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032" y="160568"/>
            <a:ext cx="1825936" cy="54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76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2B3A655-4175-8D20-D413-2DBD38DE0FB2}"/>
              </a:ext>
            </a:extLst>
          </p:cNvPr>
          <p:cNvSpPr/>
          <p:nvPr/>
        </p:nvSpPr>
        <p:spPr>
          <a:xfrm>
            <a:off x="0" y="-14343"/>
            <a:ext cx="12192000" cy="947738"/>
          </a:xfrm>
          <a:prstGeom prst="rect">
            <a:avLst/>
          </a:prstGeom>
          <a:solidFill>
            <a:srgbClr val="201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4C309D-260E-7FE2-D75D-360C84A31BD3}"/>
              </a:ext>
            </a:extLst>
          </p:cNvPr>
          <p:cNvSpPr/>
          <p:nvPr/>
        </p:nvSpPr>
        <p:spPr>
          <a:xfrm>
            <a:off x="457200" y="213631"/>
            <a:ext cx="100583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solidFill>
                  <a:schemeClr val="accent2"/>
                </a:solidFill>
              </a:rPr>
              <a:t>Top Ten Considerations for Designing Clinical Research as a Fellow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95C418E-D6C0-53B3-CACE-6E5367F93152}"/>
              </a:ext>
            </a:extLst>
          </p:cNvPr>
          <p:cNvSpPr txBox="1">
            <a:spLocks/>
          </p:cNvSpPr>
          <p:nvPr/>
        </p:nvSpPr>
        <p:spPr>
          <a:xfrm>
            <a:off x="972671" y="12914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8638" indent="-511175">
              <a:buFont typeface="Arial" panose="020B0604020202020204" pitchFamily="34" charset="0"/>
              <a:buNone/>
              <a:defRPr/>
            </a:pPr>
            <a:r>
              <a:rPr lang="en-US" altLang="en-US" dirty="0"/>
              <a:t>10. 	Make a long list of possible research questions</a:t>
            </a:r>
          </a:p>
          <a:p>
            <a:pPr marL="528638" indent="-511175">
              <a:buFont typeface="Arial" panose="020B0604020202020204" pitchFamily="34" charset="0"/>
              <a:buNone/>
              <a:defRPr/>
            </a:pPr>
            <a:r>
              <a:rPr lang="en-US" altLang="en-US" dirty="0"/>
              <a:t>9.   	Consider innovation (has the question been answered?)</a:t>
            </a:r>
          </a:p>
          <a:p>
            <a:pPr marL="528638" indent="-511175">
              <a:buFont typeface="Arial" panose="020B0604020202020204" pitchFamily="34" charset="0"/>
              <a:buNone/>
              <a:defRPr/>
            </a:pPr>
            <a:r>
              <a:rPr lang="en-US" altLang="en-US" dirty="0"/>
              <a:t>8.   	Consider limitations. Avoid fatal flaws but don’t get paralyzed</a:t>
            </a:r>
          </a:p>
          <a:p>
            <a:pPr marL="528638" indent="-511175">
              <a:buFont typeface="Arial" panose="020B0604020202020204" pitchFamily="34" charset="0"/>
              <a:buNone/>
              <a:defRPr/>
            </a:pPr>
            <a:r>
              <a:rPr lang="en-US" altLang="en-US" dirty="0"/>
              <a:t>7.   	Consider a line of research</a:t>
            </a:r>
          </a:p>
          <a:p>
            <a:pPr marL="528638" indent="-511175">
              <a:buFont typeface="Arial" panose="020B0604020202020204" pitchFamily="34" charset="0"/>
              <a:buAutoNum type="arabicPeriod" startAt="6"/>
              <a:defRPr/>
            </a:pPr>
            <a:r>
              <a:rPr lang="en-US" altLang="en-US" dirty="0"/>
              <a:t>Consider your resources and feasibility. No one can do it alone. Get feedback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2400" dirty="0"/>
              <a:t>	--</a:t>
            </a:r>
            <a:r>
              <a:rPr lang="en-US" altLang="en-US" b="1" u="sng" dirty="0"/>
              <a:t>Mentor</a:t>
            </a:r>
            <a:r>
              <a:rPr lang="en-US" altLang="en-US" sz="2400" dirty="0"/>
              <a:t> (expertise+), biostats, data collection/management, coordination</a:t>
            </a:r>
          </a:p>
          <a:p>
            <a:pPr marL="528638" indent="-511175">
              <a:buFont typeface="Arial" panose="020B0604020202020204" pitchFamily="34" charset="0"/>
              <a:buNone/>
              <a:defRPr/>
            </a:pPr>
            <a:r>
              <a:rPr lang="en-US" altLang="en-US" dirty="0"/>
              <a:t>5.   	Do a thorough literature review</a:t>
            </a:r>
          </a:p>
          <a:p>
            <a:pPr marL="528638" indent="-511175">
              <a:buFont typeface="Arial" panose="020B0604020202020204" pitchFamily="34" charset="0"/>
              <a:buNone/>
              <a:defRPr/>
            </a:pPr>
            <a:r>
              <a:rPr lang="en-US" altLang="en-US" dirty="0"/>
              <a:t>4.   	Work with your IRB – a barrier and a resource</a:t>
            </a:r>
          </a:p>
          <a:p>
            <a:pPr marL="528638" indent="-511175">
              <a:buFont typeface="Arial" panose="020B0604020202020204" pitchFamily="34" charset="0"/>
              <a:buNone/>
              <a:defRPr/>
            </a:pPr>
            <a:r>
              <a:rPr lang="en-US" altLang="en-US" dirty="0"/>
              <a:t>3.   	Implement at least two studies, gain different skills</a:t>
            </a:r>
          </a:p>
          <a:p>
            <a:pPr marL="528638" indent="-511175">
              <a:buFont typeface="Arial" panose="020B0604020202020204" pitchFamily="34" charset="0"/>
              <a:buNone/>
              <a:defRPr/>
            </a:pPr>
            <a:r>
              <a:rPr lang="en-US" altLang="en-US" dirty="0"/>
              <a:t>2.   	Find a model for your manuscript</a:t>
            </a:r>
          </a:p>
          <a:p>
            <a:pPr marL="528638" indent="-511175">
              <a:buFont typeface="Arial" panose="020B0604020202020204" pitchFamily="34" charset="0"/>
              <a:buNone/>
              <a:defRPr/>
            </a:pPr>
            <a:r>
              <a:rPr lang="en-US" altLang="en-US" dirty="0"/>
              <a:t>1.   	Make sure you love it</a:t>
            </a:r>
          </a:p>
          <a:p>
            <a:pPr marL="0" indent="0">
              <a:buFont typeface="Arial" panose="020B0604020202020204" pitchFamily="34" charset="0"/>
              <a:buAutoNum type="arabicPeriod"/>
              <a:defRPr/>
            </a:pPr>
            <a:endParaRPr lang="en-US" altLang="en-US" dirty="0"/>
          </a:p>
        </p:txBody>
      </p:sp>
      <p:pic>
        <p:nvPicPr>
          <p:cNvPr id="9" name="Picture 8" descr="BUSM-SubBrand01.png">
            <a:extLst>
              <a:ext uri="{FF2B5EF4-FFF2-40B4-BE49-F238E27FC236}">
                <a16:creationId xmlns:a16="http://schemas.microsoft.com/office/drawing/2014/main" id="{259ECC98-664E-3BB3-935C-36B2DD606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032" y="160568"/>
            <a:ext cx="1825936" cy="54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35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2B3A655-4175-8D20-D413-2DBD38DE0FB2}"/>
              </a:ext>
            </a:extLst>
          </p:cNvPr>
          <p:cNvSpPr/>
          <p:nvPr/>
        </p:nvSpPr>
        <p:spPr>
          <a:xfrm>
            <a:off x="0" y="-10393"/>
            <a:ext cx="12192000" cy="947738"/>
          </a:xfrm>
          <a:prstGeom prst="rect">
            <a:avLst/>
          </a:prstGeom>
          <a:solidFill>
            <a:srgbClr val="201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4C309D-260E-7FE2-D75D-360C84A31BD3}"/>
              </a:ext>
            </a:extLst>
          </p:cNvPr>
          <p:cNvSpPr/>
          <p:nvPr/>
        </p:nvSpPr>
        <p:spPr>
          <a:xfrm>
            <a:off x="457200" y="153466"/>
            <a:ext cx="100583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200" dirty="0">
                <a:solidFill>
                  <a:schemeClr val="accent2"/>
                </a:solidFill>
              </a:rPr>
              <a:t>Incorporating substance use questions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95C418E-D6C0-53B3-CACE-6E5367F93152}"/>
              </a:ext>
            </a:extLst>
          </p:cNvPr>
          <p:cNvSpPr txBox="1">
            <a:spLocks/>
          </p:cNvSpPr>
          <p:nvPr/>
        </p:nvSpPr>
        <p:spPr>
          <a:xfrm>
            <a:off x="972671" y="1101204"/>
            <a:ext cx="10515600" cy="454156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/>
              <a:t>Add new measures to ongoing studies</a:t>
            </a:r>
          </a:p>
          <a:p>
            <a:pPr lvl="1"/>
            <a:r>
              <a:rPr lang="en-US" altLang="en-US" dirty="0"/>
              <a:t>E.g. Add questions about fentanyl to an ongoing longitudinal cohort study</a:t>
            </a:r>
          </a:p>
          <a:p>
            <a:r>
              <a:rPr lang="en-US" altLang="en-US" dirty="0"/>
              <a:t>Link substance use data to other studies</a:t>
            </a:r>
          </a:p>
          <a:p>
            <a:pPr lvl="1"/>
            <a:r>
              <a:rPr lang="en-US" altLang="en-US" dirty="0"/>
              <a:t>E.g. Link cohort to overdose death data</a:t>
            </a:r>
          </a:p>
          <a:p>
            <a:r>
              <a:rPr lang="en-US" altLang="en-US" dirty="0"/>
              <a:t>Stratify or subset people who use substances</a:t>
            </a:r>
          </a:p>
          <a:p>
            <a:pPr lvl="1"/>
            <a:r>
              <a:rPr lang="en-US" altLang="en-US" dirty="0"/>
              <a:t>E.g. re-hospitalization among inpatients with and without substance use</a:t>
            </a:r>
          </a:p>
          <a:p>
            <a:r>
              <a:rPr lang="en-US" altLang="en-US" dirty="0"/>
              <a:t>Address substance use impact on other medical condition outcomes</a:t>
            </a:r>
          </a:p>
          <a:p>
            <a:pPr lvl="1"/>
            <a:r>
              <a:rPr lang="en-US" altLang="en-US" dirty="0"/>
              <a:t>E.g. How does substance use impact adherence to HIV medication?</a:t>
            </a:r>
          </a:p>
          <a:p>
            <a:r>
              <a:rPr lang="en-US" altLang="en-US" dirty="0"/>
              <a:t>Study substance use in people with other medical conditions</a:t>
            </a:r>
          </a:p>
          <a:p>
            <a:pPr lvl="1"/>
            <a:r>
              <a:rPr lang="en-US" altLang="en-US" dirty="0"/>
              <a:t>E.g. Substance use among people treated for cancer</a:t>
            </a:r>
          </a:p>
          <a:p>
            <a:r>
              <a:rPr lang="en-US" altLang="en-US" dirty="0"/>
              <a:t>Understand how substance use questions have been used in other studies – validated? Self-administered? </a:t>
            </a:r>
          </a:p>
          <a:p>
            <a:pPr lvl="1"/>
            <a:r>
              <a:rPr lang="en-US" altLang="en-US" dirty="0"/>
              <a:t>E.g. Timeline </a:t>
            </a:r>
            <a:r>
              <a:rPr lang="en-US" altLang="en-US" dirty="0" err="1"/>
              <a:t>followback</a:t>
            </a:r>
            <a:r>
              <a:rPr lang="en-US" altLang="en-US" dirty="0"/>
              <a:t> for self-reporting overdose</a:t>
            </a:r>
          </a:p>
        </p:txBody>
      </p:sp>
      <p:pic>
        <p:nvPicPr>
          <p:cNvPr id="5" name="Picture 4" descr="BUSM-SubBrand01.png">
            <a:extLst>
              <a:ext uri="{FF2B5EF4-FFF2-40B4-BE49-F238E27FC236}">
                <a16:creationId xmlns:a16="http://schemas.microsoft.com/office/drawing/2014/main" id="{B092E535-D133-4B23-7499-ABC1F0838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032" y="160568"/>
            <a:ext cx="1825936" cy="54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2B3A655-4175-8D20-D413-2DBD38DE0FB2}"/>
              </a:ext>
            </a:extLst>
          </p:cNvPr>
          <p:cNvSpPr/>
          <p:nvPr/>
        </p:nvSpPr>
        <p:spPr>
          <a:xfrm>
            <a:off x="0" y="-10393"/>
            <a:ext cx="12192000" cy="947738"/>
          </a:xfrm>
          <a:prstGeom prst="rect">
            <a:avLst/>
          </a:prstGeom>
          <a:solidFill>
            <a:srgbClr val="201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4C309D-260E-7FE2-D75D-360C84A31BD3}"/>
              </a:ext>
            </a:extLst>
          </p:cNvPr>
          <p:cNvSpPr/>
          <p:nvPr/>
        </p:nvSpPr>
        <p:spPr>
          <a:xfrm>
            <a:off x="457200" y="153466"/>
            <a:ext cx="100583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200" dirty="0">
                <a:solidFill>
                  <a:schemeClr val="accent2"/>
                </a:solidFill>
              </a:rPr>
              <a:t>Validated substance use instruments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95C418E-D6C0-53B3-CACE-6E5367F93152}"/>
              </a:ext>
            </a:extLst>
          </p:cNvPr>
          <p:cNvSpPr txBox="1">
            <a:spLocks/>
          </p:cNvSpPr>
          <p:nvPr/>
        </p:nvSpPr>
        <p:spPr>
          <a:xfrm>
            <a:off x="972671" y="1101204"/>
            <a:ext cx="10515600" cy="45415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hlinkClick r:id="rId3"/>
              </a:rPr>
              <a:t>PhenX Toolkit – Substance and Addiction Collection</a:t>
            </a:r>
            <a:endParaRPr lang="en-US" altLang="en-US" dirty="0"/>
          </a:p>
          <a:p>
            <a:r>
              <a:rPr lang="en-US" altLang="en-US" dirty="0"/>
              <a:t>Include in your literature review a review of assessments and measures used in previous studies</a:t>
            </a:r>
          </a:p>
        </p:txBody>
      </p:sp>
      <p:pic>
        <p:nvPicPr>
          <p:cNvPr id="5" name="Picture 4" descr="BUSM-SubBrand01.png">
            <a:extLst>
              <a:ext uri="{FF2B5EF4-FFF2-40B4-BE49-F238E27FC236}">
                <a16:creationId xmlns:a16="http://schemas.microsoft.com/office/drawing/2014/main" id="{2A545DAA-83F9-FF70-6883-0D1BCEF0D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032" y="160568"/>
            <a:ext cx="1825936" cy="54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524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6176D9A-E9E4-4A42-B575-10791DF63757}"/>
              </a:ext>
            </a:extLst>
          </p:cNvPr>
          <p:cNvSpPr/>
          <p:nvPr/>
        </p:nvSpPr>
        <p:spPr>
          <a:xfrm>
            <a:off x="0" y="-14343"/>
            <a:ext cx="12192000" cy="947738"/>
          </a:xfrm>
          <a:prstGeom prst="rect">
            <a:avLst/>
          </a:prstGeom>
          <a:solidFill>
            <a:srgbClr val="201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2B5FCC30-4D2D-0147-AA06-166AD87A7B52}"/>
              </a:ext>
            </a:extLst>
          </p:cNvPr>
          <p:cNvSpPr txBox="1">
            <a:spLocks/>
          </p:cNvSpPr>
          <p:nvPr/>
        </p:nvSpPr>
        <p:spPr>
          <a:xfrm>
            <a:off x="728134" y="304801"/>
            <a:ext cx="9787466" cy="25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sz="3200" dirty="0">
              <a:solidFill>
                <a:srgbClr val="FF66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B71F02-9B97-7240-8484-B820265256F3}"/>
              </a:ext>
            </a:extLst>
          </p:cNvPr>
          <p:cNvSpPr/>
          <p:nvPr/>
        </p:nvSpPr>
        <p:spPr>
          <a:xfrm>
            <a:off x="728134" y="1252539"/>
            <a:ext cx="1054946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200" b="1" dirty="0"/>
              <a:t>Goal: </a:t>
            </a:r>
            <a:r>
              <a:rPr lang="en-US" altLang="en-US" sz="3200" dirty="0"/>
              <a:t>General principles of designing feasible clinical addiction research </a:t>
            </a:r>
          </a:p>
          <a:p>
            <a:r>
              <a:rPr lang="en-US" altLang="en-US" sz="3200" b="1" dirty="0"/>
              <a:t>Learning objectives </a:t>
            </a:r>
            <a:endParaRPr lang="en-US" altLang="en-US" sz="3200" dirty="0"/>
          </a:p>
          <a:p>
            <a:pPr marL="971550" lvl="1" indent="-514350">
              <a:buFont typeface="+mj-lt"/>
              <a:buAutoNum type="arabicPeriod"/>
            </a:pPr>
            <a:r>
              <a:rPr lang="en-US" altLang="en-US" sz="2800" dirty="0"/>
              <a:t>Be able to specify and refine each component of a research question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en-US" sz="2800" dirty="0"/>
              <a:t>Review the top ten considerations for designing and implementing clinical research as a fellow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en-US" sz="2800" dirty="0"/>
              <a:t>Share ways to incorporate addictions questions into other studies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57637E-DFE0-1340-A39E-BDFEA163BB31}"/>
              </a:ext>
            </a:extLst>
          </p:cNvPr>
          <p:cNvSpPr/>
          <p:nvPr/>
        </p:nvSpPr>
        <p:spPr>
          <a:xfrm>
            <a:off x="457200" y="213631"/>
            <a:ext cx="100583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Goals and Objectives</a:t>
            </a:r>
          </a:p>
        </p:txBody>
      </p:sp>
      <p:pic>
        <p:nvPicPr>
          <p:cNvPr id="8" name="Picture 7" descr="BUSM-SubBrand01.png">
            <a:extLst>
              <a:ext uri="{FF2B5EF4-FFF2-40B4-BE49-F238E27FC236}">
                <a16:creationId xmlns:a16="http://schemas.microsoft.com/office/drawing/2014/main" id="{D618B792-E149-634A-A43B-1378E3C2E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032" y="160568"/>
            <a:ext cx="1825936" cy="54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085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24847</TotalTime>
  <Words>1461</Words>
  <Application>Microsoft Macintosh PowerPoint</Application>
  <PresentationFormat>Widescreen</PresentationFormat>
  <Paragraphs>96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AdvOT596495f2</vt:lpstr>
      <vt:lpstr>AdvOT596495f2+20</vt:lpstr>
      <vt:lpstr>AdvOT596495f2+fb</vt:lpstr>
      <vt:lpstr>AdvOT7fb33346.I</vt:lpstr>
      <vt:lpstr>Arial</vt:lpstr>
      <vt:lpstr>Calibri</vt:lpstr>
      <vt:lpstr>Calibri Light</vt:lpstr>
      <vt:lpstr>system-ui</vt:lpstr>
      <vt:lpstr>Office Theme</vt:lpstr>
      <vt:lpstr>Designing Clinical Addiction Research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Series and Program Description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Grayken Addiction Medicine Fellowship at  Boston Medical Center and Boston University School of Medicine!!!</dc:title>
  <dc:creator>Alex Walley</dc:creator>
  <cp:lastModifiedBy>Alex Walley</cp:lastModifiedBy>
  <cp:revision>90</cp:revision>
  <dcterms:created xsi:type="dcterms:W3CDTF">2020-09-08T11:40:59Z</dcterms:created>
  <dcterms:modified xsi:type="dcterms:W3CDTF">2022-04-24T12:45:45Z</dcterms:modified>
</cp:coreProperties>
</file>