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7" r:id="rId2"/>
    <p:sldId id="258" r:id="rId3"/>
    <p:sldId id="390" r:id="rId4"/>
    <p:sldId id="262" r:id="rId5"/>
    <p:sldId id="391" r:id="rId6"/>
    <p:sldId id="393" r:id="rId7"/>
    <p:sldId id="2073" r:id="rId8"/>
    <p:sldId id="275" r:id="rId9"/>
    <p:sldId id="581" r:id="rId10"/>
    <p:sldId id="2074" r:id="rId11"/>
    <p:sldId id="400" r:id="rId12"/>
    <p:sldId id="315" r:id="rId13"/>
    <p:sldId id="1961" r:id="rId14"/>
    <p:sldId id="312" r:id="rId15"/>
    <p:sldId id="508" r:id="rId16"/>
    <p:sldId id="1949" r:id="rId17"/>
    <p:sldId id="358" r:id="rId18"/>
    <p:sldId id="1980" r:id="rId19"/>
    <p:sldId id="1958" r:id="rId20"/>
    <p:sldId id="484" r:id="rId21"/>
    <p:sldId id="545" r:id="rId22"/>
    <p:sldId id="274" r:id="rId23"/>
    <p:sldId id="2071" r:id="rId24"/>
    <p:sldId id="261" r:id="rId25"/>
    <p:sldId id="1975" r:id="rId26"/>
    <p:sldId id="1973" r:id="rId27"/>
    <p:sldId id="560" r:id="rId28"/>
    <p:sldId id="614" r:id="rId29"/>
    <p:sldId id="2075" r:id="rId30"/>
    <p:sldId id="1088" r:id="rId31"/>
    <p:sldId id="1095" r:id="rId32"/>
    <p:sldId id="1119" r:id="rId33"/>
    <p:sldId id="1094" r:id="rId34"/>
    <p:sldId id="1967" r:id="rId35"/>
    <p:sldId id="1121" r:id="rId36"/>
    <p:sldId id="373" r:id="rId37"/>
    <p:sldId id="1124" r:id="rId38"/>
    <p:sldId id="1110" r:id="rId39"/>
    <p:sldId id="2076" r:id="rId40"/>
    <p:sldId id="2077" r:id="rId41"/>
    <p:sldId id="1965" r:id="rId42"/>
    <p:sldId id="375" r:id="rId43"/>
    <p:sldId id="11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954"/>
  </p:normalViewPr>
  <p:slideViewPr>
    <p:cSldViewPr snapToGrid="0" snapToObjects="1">
      <p:cViewPr varScale="1">
        <p:scale>
          <a:sx n="96" d="100"/>
          <a:sy n="96" d="100"/>
        </p:scale>
        <p:origin x="1160" y="1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FC75B-AAB7-4E39-BEF8-6E141B72F10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89FF68BB-FBEB-42EA-912C-B82E08B4329B}">
      <dgm:prSet/>
      <dgm:spPr/>
      <dgm:t>
        <a:bodyPr/>
        <a:lstStyle/>
        <a:p>
          <a:r>
            <a:rPr lang="en-CA" dirty="0">
              <a:latin typeface="Franklin Gothic Medium" panose="020B0603020102020204" pitchFamily="34" charset="0"/>
            </a:rPr>
            <a:t>Gender differences exist in the:</a:t>
          </a:r>
          <a:endParaRPr lang="en-US" dirty="0">
            <a:latin typeface="Franklin Gothic Medium" panose="020B0603020102020204" pitchFamily="34" charset="0"/>
          </a:endParaRPr>
        </a:p>
      </dgm:t>
    </dgm:pt>
    <dgm:pt modelId="{F0B5599F-51BE-46A0-9440-808A418F3D9E}" type="parTrans" cxnId="{22F9360E-BF24-4C4F-ACE0-DB71AC4669F9}">
      <dgm:prSet/>
      <dgm:spPr/>
      <dgm:t>
        <a:bodyPr/>
        <a:lstStyle/>
        <a:p>
          <a:endParaRPr lang="en-US"/>
        </a:p>
      </dgm:t>
    </dgm:pt>
    <dgm:pt modelId="{448AF257-ECA0-4326-A6E6-A5767C58301A}" type="sibTrans" cxnId="{22F9360E-BF24-4C4F-ACE0-DB71AC4669F9}">
      <dgm:prSet/>
      <dgm:spPr/>
      <dgm:t>
        <a:bodyPr/>
        <a:lstStyle/>
        <a:p>
          <a:endParaRPr lang="en-US"/>
        </a:p>
      </dgm:t>
    </dgm:pt>
    <dgm:pt modelId="{7ED15584-E3B5-4223-BD2E-A2275ADBA20A}">
      <dgm:prSet/>
      <dgm:spPr/>
      <dgm:t>
        <a:bodyPr/>
        <a:lstStyle/>
        <a:p>
          <a:r>
            <a:rPr lang="en-CA">
              <a:latin typeface="Franklin Gothic Medium" panose="020B0603020102020204" pitchFamily="34" charset="0"/>
            </a:rPr>
            <a:t>Origins</a:t>
          </a:r>
          <a:endParaRPr lang="en-US">
            <a:latin typeface="Franklin Gothic Medium" panose="020B0603020102020204" pitchFamily="34" charset="0"/>
          </a:endParaRPr>
        </a:p>
      </dgm:t>
    </dgm:pt>
    <dgm:pt modelId="{6A55FC8F-D82C-4CBD-A677-4E7458E3E4ED}" type="parTrans" cxnId="{3A277131-B7E8-4709-AE8D-3A8C53795347}">
      <dgm:prSet/>
      <dgm:spPr/>
      <dgm:t>
        <a:bodyPr/>
        <a:lstStyle/>
        <a:p>
          <a:endParaRPr lang="en-US"/>
        </a:p>
      </dgm:t>
    </dgm:pt>
    <dgm:pt modelId="{065484CB-56BD-4B92-B7EA-5C299FFBA925}" type="sibTrans" cxnId="{3A277131-B7E8-4709-AE8D-3A8C53795347}">
      <dgm:prSet/>
      <dgm:spPr/>
      <dgm:t>
        <a:bodyPr/>
        <a:lstStyle/>
        <a:p>
          <a:endParaRPr lang="en-US"/>
        </a:p>
      </dgm:t>
    </dgm:pt>
    <dgm:pt modelId="{7403C88C-0837-45E1-9BA4-10D914C784BD}">
      <dgm:prSet/>
      <dgm:spPr/>
      <dgm:t>
        <a:bodyPr/>
        <a:lstStyle/>
        <a:p>
          <a:r>
            <a:rPr lang="en-CA" dirty="0">
              <a:latin typeface="Franklin Gothic Medium" panose="020B0603020102020204" pitchFamily="34" charset="0"/>
            </a:rPr>
            <a:t>Development</a:t>
          </a:r>
          <a:endParaRPr lang="en-US" dirty="0">
            <a:latin typeface="Franklin Gothic Medium" panose="020B0603020102020204" pitchFamily="34" charset="0"/>
          </a:endParaRPr>
        </a:p>
      </dgm:t>
    </dgm:pt>
    <dgm:pt modelId="{57776350-6BC5-4EB2-B1C1-E635569B5767}" type="parTrans" cxnId="{28C801FE-3D62-452B-B9A7-0C05B71ED053}">
      <dgm:prSet/>
      <dgm:spPr/>
      <dgm:t>
        <a:bodyPr/>
        <a:lstStyle/>
        <a:p>
          <a:endParaRPr lang="en-US"/>
        </a:p>
      </dgm:t>
    </dgm:pt>
    <dgm:pt modelId="{5A556965-6766-4291-8AD7-46F1609E5AE6}" type="sibTrans" cxnId="{28C801FE-3D62-452B-B9A7-0C05B71ED053}">
      <dgm:prSet/>
      <dgm:spPr/>
      <dgm:t>
        <a:bodyPr/>
        <a:lstStyle/>
        <a:p>
          <a:endParaRPr lang="en-US"/>
        </a:p>
      </dgm:t>
    </dgm:pt>
    <dgm:pt modelId="{942AB7FD-D67E-4E0E-9497-CA22BFF3422F}">
      <dgm:prSet/>
      <dgm:spPr/>
      <dgm:t>
        <a:bodyPr/>
        <a:lstStyle/>
        <a:p>
          <a:r>
            <a:rPr lang="en-CA">
              <a:latin typeface="Franklin Gothic Medium" panose="020B0603020102020204" pitchFamily="34" charset="0"/>
            </a:rPr>
            <a:t>Course and treatment of</a:t>
          </a:r>
          <a:r>
            <a:rPr lang="en-CA" b="1">
              <a:latin typeface="Franklin Gothic Medium" panose="020B0603020102020204" pitchFamily="34" charset="0"/>
            </a:rPr>
            <a:t> </a:t>
          </a:r>
          <a:r>
            <a:rPr lang="en-CA">
              <a:latin typeface="Franklin Gothic Medium" panose="020B0603020102020204" pitchFamily="34" charset="0"/>
            </a:rPr>
            <a:t>SUD</a:t>
          </a:r>
          <a:endParaRPr lang="en-US">
            <a:latin typeface="Franklin Gothic Medium" panose="020B0603020102020204" pitchFamily="34" charset="0"/>
          </a:endParaRPr>
        </a:p>
      </dgm:t>
    </dgm:pt>
    <dgm:pt modelId="{9956CE7E-A83F-4C39-ADAA-DC9AEC6E26EA}" type="parTrans" cxnId="{6E18C440-C450-4724-BF2D-65387C4F3341}">
      <dgm:prSet/>
      <dgm:spPr/>
      <dgm:t>
        <a:bodyPr/>
        <a:lstStyle/>
        <a:p>
          <a:endParaRPr lang="en-US"/>
        </a:p>
      </dgm:t>
    </dgm:pt>
    <dgm:pt modelId="{ECCBCD2A-70B9-4067-B494-17A46500B120}" type="sibTrans" cxnId="{6E18C440-C450-4724-BF2D-65387C4F3341}">
      <dgm:prSet/>
      <dgm:spPr/>
      <dgm:t>
        <a:bodyPr/>
        <a:lstStyle/>
        <a:p>
          <a:endParaRPr lang="en-US"/>
        </a:p>
      </dgm:t>
    </dgm:pt>
    <dgm:pt modelId="{1A122AFA-E321-49EC-B21B-EA36A57C7CA2}">
      <dgm:prSet/>
      <dgm:spPr/>
      <dgm:t>
        <a:bodyPr/>
        <a:lstStyle/>
        <a:p>
          <a:r>
            <a:rPr lang="en-CA">
              <a:latin typeface="Franklin Gothic Medium" panose="020B0603020102020204" pitchFamily="34" charset="0"/>
            </a:rPr>
            <a:t>Historically men used alcohol/drugs more &gt; women </a:t>
          </a:r>
          <a:endParaRPr lang="en-US">
            <a:latin typeface="Franklin Gothic Medium" panose="020B0603020102020204" pitchFamily="34" charset="0"/>
          </a:endParaRPr>
        </a:p>
      </dgm:t>
    </dgm:pt>
    <dgm:pt modelId="{E67F7F65-16F1-457A-95BF-3AC2251A08D6}" type="parTrans" cxnId="{99EE17B2-13FB-459B-8D1D-12F3A8A752B4}">
      <dgm:prSet/>
      <dgm:spPr/>
      <dgm:t>
        <a:bodyPr/>
        <a:lstStyle/>
        <a:p>
          <a:endParaRPr lang="en-US"/>
        </a:p>
      </dgm:t>
    </dgm:pt>
    <dgm:pt modelId="{D8363D4D-B9AE-491B-B47A-2E36C3A62BEE}" type="sibTrans" cxnId="{99EE17B2-13FB-459B-8D1D-12F3A8A752B4}">
      <dgm:prSet/>
      <dgm:spPr/>
      <dgm:t>
        <a:bodyPr/>
        <a:lstStyle/>
        <a:p>
          <a:endParaRPr lang="en-US"/>
        </a:p>
      </dgm:t>
    </dgm:pt>
    <dgm:pt modelId="{9DA748C3-A076-4B18-A760-696C8BD3EBE5}">
      <dgm:prSet/>
      <dgm:spPr/>
      <dgm:t>
        <a:bodyPr/>
        <a:lstStyle/>
        <a:p>
          <a:r>
            <a:rPr lang="en-CA">
              <a:latin typeface="Franklin Gothic Medium" panose="020B0603020102020204" pitchFamily="34" charset="0"/>
            </a:rPr>
            <a:t>Addiction services, research, and polices have been either tailored to men or designed using a gender-neutral approach</a:t>
          </a:r>
          <a:endParaRPr lang="en-US">
            <a:latin typeface="Franklin Gothic Medium" panose="020B0603020102020204" pitchFamily="34" charset="0"/>
          </a:endParaRPr>
        </a:p>
      </dgm:t>
    </dgm:pt>
    <dgm:pt modelId="{386BFA72-B81C-416F-8AAC-F8E88A1777E7}" type="parTrans" cxnId="{24D1C8EC-8AC4-465B-8155-06BD018DBCFA}">
      <dgm:prSet/>
      <dgm:spPr/>
      <dgm:t>
        <a:bodyPr/>
        <a:lstStyle/>
        <a:p>
          <a:endParaRPr lang="en-US"/>
        </a:p>
      </dgm:t>
    </dgm:pt>
    <dgm:pt modelId="{5B53347A-64E2-4960-AE69-6ACE9AB9185A}" type="sibTrans" cxnId="{24D1C8EC-8AC4-465B-8155-06BD018DBCFA}">
      <dgm:prSet/>
      <dgm:spPr/>
      <dgm:t>
        <a:bodyPr/>
        <a:lstStyle/>
        <a:p>
          <a:endParaRPr lang="en-US"/>
        </a:p>
      </dgm:t>
    </dgm:pt>
    <dgm:pt modelId="{DDC754C5-7823-4CD4-8A9B-FD5187D26CE7}">
      <dgm:prSet/>
      <dgm:spPr/>
      <dgm:t>
        <a:bodyPr/>
        <a:lstStyle/>
        <a:p>
          <a:r>
            <a:rPr lang="en-CA">
              <a:latin typeface="Franklin Gothic Medium" panose="020B0603020102020204" pitchFamily="34" charset="0"/>
            </a:rPr>
            <a:t>Gender-neutral approaches tend to benefit men &gt; over women </a:t>
          </a:r>
          <a:endParaRPr lang="en-US">
            <a:latin typeface="Franklin Gothic Medium" panose="020B0603020102020204" pitchFamily="34" charset="0"/>
          </a:endParaRPr>
        </a:p>
      </dgm:t>
    </dgm:pt>
    <dgm:pt modelId="{4CE6B9B2-7239-494E-B2A7-565CC52E4F8D}" type="parTrans" cxnId="{D62EAFB1-5095-49A8-A44B-09CC3FE080A1}">
      <dgm:prSet/>
      <dgm:spPr/>
      <dgm:t>
        <a:bodyPr/>
        <a:lstStyle/>
        <a:p>
          <a:endParaRPr lang="en-US"/>
        </a:p>
      </dgm:t>
    </dgm:pt>
    <dgm:pt modelId="{0D3BDF01-39FE-4E30-995D-0DBABD7B7619}" type="sibTrans" cxnId="{D62EAFB1-5095-49A8-A44B-09CC3FE080A1}">
      <dgm:prSet/>
      <dgm:spPr/>
      <dgm:t>
        <a:bodyPr/>
        <a:lstStyle/>
        <a:p>
          <a:endParaRPr lang="en-US"/>
        </a:p>
      </dgm:t>
    </dgm:pt>
    <dgm:pt modelId="{4FE29E3F-C50C-49B4-8003-92E7020C723F}">
      <dgm:prSet/>
      <dgm:spPr/>
      <dgm:t>
        <a:bodyPr/>
        <a:lstStyle/>
        <a:p>
          <a:r>
            <a:rPr lang="en-CA">
              <a:latin typeface="Franklin Gothic Medium" panose="020B0603020102020204" pitchFamily="34" charset="0"/>
            </a:rPr>
            <a:t>They fail to consider the specific needs of women</a:t>
          </a:r>
          <a:endParaRPr lang="en-US">
            <a:latin typeface="Franklin Gothic Medium" panose="020B0603020102020204" pitchFamily="34" charset="0"/>
          </a:endParaRPr>
        </a:p>
      </dgm:t>
    </dgm:pt>
    <dgm:pt modelId="{F97E3420-7D6D-4CB0-BF17-91BC55F49795}" type="parTrans" cxnId="{E0E97DCF-A4CC-47D5-9A68-EFA83EAE14E0}">
      <dgm:prSet/>
      <dgm:spPr/>
      <dgm:t>
        <a:bodyPr/>
        <a:lstStyle/>
        <a:p>
          <a:endParaRPr lang="en-US"/>
        </a:p>
      </dgm:t>
    </dgm:pt>
    <dgm:pt modelId="{AC9487A7-24B0-4667-AED8-D3B946798BD4}" type="sibTrans" cxnId="{E0E97DCF-A4CC-47D5-9A68-EFA83EAE14E0}">
      <dgm:prSet/>
      <dgm:spPr/>
      <dgm:t>
        <a:bodyPr/>
        <a:lstStyle/>
        <a:p>
          <a:endParaRPr lang="en-US"/>
        </a:p>
      </dgm:t>
    </dgm:pt>
    <dgm:pt modelId="{43BB2D7C-3507-1F41-96D7-039EB783A229}" type="pres">
      <dgm:prSet presAssocID="{99EFC75B-AAB7-4E39-BEF8-6E141B72F10B}" presName="Name0" presStyleCnt="0">
        <dgm:presLayoutVars>
          <dgm:dir/>
          <dgm:animLvl val="lvl"/>
          <dgm:resizeHandles val="exact"/>
        </dgm:presLayoutVars>
      </dgm:prSet>
      <dgm:spPr/>
    </dgm:pt>
    <dgm:pt modelId="{B58A82BB-E0E2-E24F-AA8B-4BB332A6CA6C}" type="pres">
      <dgm:prSet presAssocID="{89FF68BB-FBEB-42EA-912C-B82E08B4329B}" presName="composite" presStyleCnt="0"/>
      <dgm:spPr/>
    </dgm:pt>
    <dgm:pt modelId="{E92A61B9-9BBC-2746-B5CE-4A86CF53679E}" type="pres">
      <dgm:prSet presAssocID="{89FF68BB-FBEB-42EA-912C-B82E08B4329B}" presName="parTx" presStyleLbl="alignNode1" presStyleIdx="0" presStyleCnt="3">
        <dgm:presLayoutVars>
          <dgm:chMax val="0"/>
          <dgm:chPref val="0"/>
          <dgm:bulletEnabled val="1"/>
        </dgm:presLayoutVars>
      </dgm:prSet>
      <dgm:spPr/>
    </dgm:pt>
    <dgm:pt modelId="{DAEFC4AB-EA84-4A43-84B2-08FB2A52943E}" type="pres">
      <dgm:prSet presAssocID="{89FF68BB-FBEB-42EA-912C-B82E08B4329B}" presName="desTx" presStyleLbl="alignAccFollowNode1" presStyleIdx="0" presStyleCnt="3">
        <dgm:presLayoutVars>
          <dgm:bulletEnabled val="1"/>
        </dgm:presLayoutVars>
      </dgm:prSet>
      <dgm:spPr/>
    </dgm:pt>
    <dgm:pt modelId="{F7626AA3-D35B-4E46-B19A-C7471C8A45D6}" type="pres">
      <dgm:prSet presAssocID="{448AF257-ECA0-4326-A6E6-A5767C58301A}" presName="space" presStyleCnt="0"/>
      <dgm:spPr/>
    </dgm:pt>
    <dgm:pt modelId="{797953B4-278E-D742-A141-2AEFC9260231}" type="pres">
      <dgm:prSet presAssocID="{1A122AFA-E321-49EC-B21B-EA36A57C7CA2}" presName="composite" presStyleCnt="0"/>
      <dgm:spPr/>
    </dgm:pt>
    <dgm:pt modelId="{F4C977B5-9C75-7A4F-B786-929346959EB0}" type="pres">
      <dgm:prSet presAssocID="{1A122AFA-E321-49EC-B21B-EA36A57C7CA2}" presName="parTx" presStyleLbl="alignNode1" presStyleIdx="1" presStyleCnt="3">
        <dgm:presLayoutVars>
          <dgm:chMax val="0"/>
          <dgm:chPref val="0"/>
          <dgm:bulletEnabled val="1"/>
        </dgm:presLayoutVars>
      </dgm:prSet>
      <dgm:spPr/>
    </dgm:pt>
    <dgm:pt modelId="{08C3FFED-E017-5349-9B40-C25023EE70DC}" type="pres">
      <dgm:prSet presAssocID="{1A122AFA-E321-49EC-B21B-EA36A57C7CA2}" presName="desTx" presStyleLbl="alignAccFollowNode1" presStyleIdx="1" presStyleCnt="3">
        <dgm:presLayoutVars>
          <dgm:bulletEnabled val="1"/>
        </dgm:presLayoutVars>
      </dgm:prSet>
      <dgm:spPr/>
    </dgm:pt>
    <dgm:pt modelId="{6A2CEB9A-CCCE-1A44-BC41-39CADF8509C6}" type="pres">
      <dgm:prSet presAssocID="{D8363D4D-B9AE-491B-B47A-2E36C3A62BEE}" presName="space" presStyleCnt="0"/>
      <dgm:spPr/>
    </dgm:pt>
    <dgm:pt modelId="{05AC5F9D-8B49-8244-BDC3-19C040F40A37}" type="pres">
      <dgm:prSet presAssocID="{DDC754C5-7823-4CD4-8A9B-FD5187D26CE7}" presName="composite" presStyleCnt="0"/>
      <dgm:spPr/>
    </dgm:pt>
    <dgm:pt modelId="{D74237A1-CB31-A047-AF4D-273E818D38A4}" type="pres">
      <dgm:prSet presAssocID="{DDC754C5-7823-4CD4-8A9B-FD5187D26CE7}" presName="parTx" presStyleLbl="alignNode1" presStyleIdx="2" presStyleCnt="3">
        <dgm:presLayoutVars>
          <dgm:chMax val="0"/>
          <dgm:chPref val="0"/>
          <dgm:bulletEnabled val="1"/>
        </dgm:presLayoutVars>
      </dgm:prSet>
      <dgm:spPr/>
    </dgm:pt>
    <dgm:pt modelId="{462FD1E2-A1E6-B648-8C8C-A171E2F199E3}" type="pres">
      <dgm:prSet presAssocID="{DDC754C5-7823-4CD4-8A9B-FD5187D26CE7}" presName="desTx" presStyleLbl="alignAccFollowNode1" presStyleIdx="2" presStyleCnt="3">
        <dgm:presLayoutVars>
          <dgm:bulletEnabled val="1"/>
        </dgm:presLayoutVars>
      </dgm:prSet>
      <dgm:spPr/>
    </dgm:pt>
  </dgm:ptLst>
  <dgm:cxnLst>
    <dgm:cxn modelId="{22F9360E-BF24-4C4F-ACE0-DB71AC4669F9}" srcId="{99EFC75B-AAB7-4E39-BEF8-6E141B72F10B}" destId="{89FF68BB-FBEB-42EA-912C-B82E08B4329B}" srcOrd="0" destOrd="0" parTransId="{F0B5599F-51BE-46A0-9440-808A418F3D9E}" sibTransId="{448AF257-ECA0-4326-A6E6-A5767C58301A}"/>
    <dgm:cxn modelId="{3A277131-B7E8-4709-AE8D-3A8C53795347}" srcId="{89FF68BB-FBEB-42EA-912C-B82E08B4329B}" destId="{7ED15584-E3B5-4223-BD2E-A2275ADBA20A}" srcOrd="0" destOrd="0" parTransId="{6A55FC8F-D82C-4CBD-A677-4E7458E3E4ED}" sibTransId="{065484CB-56BD-4B92-B7EA-5C299FFBA925}"/>
    <dgm:cxn modelId="{6E18C440-C450-4724-BF2D-65387C4F3341}" srcId="{89FF68BB-FBEB-42EA-912C-B82E08B4329B}" destId="{942AB7FD-D67E-4E0E-9497-CA22BFF3422F}" srcOrd="2" destOrd="0" parTransId="{9956CE7E-A83F-4C39-ADAA-DC9AEC6E26EA}" sibTransId="{ECCBCD2A-70B9-4067-B494-17A46500B120}"/>
    <dgm:cxn modelId="{718B4E7F-281B-FD4E-A63C-F7C1162E36EB}" type="presOf" srcId="{4FE29E3F-C50C-49B4-8003-92E7020C723F}" destId="{462FD1E2-A1E6-B648-8C8C-A171E2F199E3}" srcOrd="0" destOrd="0" presId="urn:microsoft.com/office/officeart/2005/8/layout/hList1"/>
    <dgm:cxn modelId="{23F5F689-99FF-8D4C-9EC1-63837894EAE0}" type="presOf" srcId="{DDC754C5-7823-4CD4-8A9B-FD5187D26CE7}" destId="{D74237A1-CB31-A047-AF4D-273E818D38A4}" srcOrd="0" destOrd="0" presId="urn:microsoft.com/office/officeart/2005/8/layout/hList1"/>
    <dgm:cxn modelId="{974D9792-AB5A-7C49-9B82-367C026ED1EA}" type="presOf" srcId="{1A122AFA-E321-49EC-B21B-EA36A57C7CA2}" destId="{F4C977B5-9C75-7A4F-B786-929346959EB0}" srcOrd="0" destOrd="0" presId="urn:microsoft.com/office/officeart/2005/8/layout/hList1"/>
    <dgm:cxn modelId="{BCAAB89D-0B8E-1C46-835C-920D1BC6FA8E}" type="presOf" srcId="{7ED15584-E3B5-4223-BD2E-A2275ADBA20A}" destId="{DAEFC4AB-EA84-4A43-84B2-08FB2A52943E}" srcOrd="0" destOrd="0" presId="urn:microsoft.com/office/officeart/2005/8/layout/hList1"/>
    <dgm:cxn modelId="{074D699F-B3D7-D847-A453-CB16DE7FCCC3}" type="presOf" srcId="{89FF68BB-FBEB-42EA-912C-B82E08B4329B}" destId="{E92A61B9-9BBC-2746-B5CE-4A86CF53679E}" srcOrd="0" destOrd="0" presId="urn:microsoft.com/office/officeart/2005/8/layout/hList1"/>
    <dgm:cxn modelId="{72E923A8-1620-914A-9037-32ADCF0E7B6C}" type="presOf" srcId="{942AB7FD-D67E-4E0E-9497-CA22BFF3422F}" destId="{DAEFC4AB-EA84-4A43-84B2-08FB2A52943E}" srcOrd="0" destOrd="2" presId="urn:microsoft.com/office/officeart/2005/8/layout/hList1"/>
    <dgm:cxn modelId="{D62EAFB1-5095-49A8-A44B-09CC3FE080A1}" srcId="{99EFC75B-AAB7-4E39-BEF8-6E141B72F10B}" destId="{DDC754C5-7823-4CD4-8A9B-FD5187D26CE7}" srcOrd="2" destOrd="0" parTransId="{4CE6B9B2-7239-494E-B2A7-565CC52E4F8D}" sibTransId="{0D3BDF01-39FE-4E30-995D-0DBABD7B7619}"/>
    <dgm:cxn modelId="{99EE17B2-13FB-459B-8D1D-12F3A8A752B4}" srcId="{99EFC75B-AAB7-4E39-BEF8-6E141B72F10B}" destId="{1A122AFA-E321-49EC-B21B-EA36A57C7CA2}" srcOrd="1" destOrd="0" parTransId="{E67F7F65-16F1-457A-95BF-3AC2251A08D6}" sibTransId="{D8363D4D-B9AE-491B-B47A-2E36C3A62BEE}"/>
    <dgm:cxn modelId="{E0E97DCF-A4CC-47D5-9A68-EFA83EAE14E0}" srcId="{DDC754C5-7823-4CD4-8A9B-FD5187D26CE7}" destId="{4FE29E3F-C50C-49B4-8003-92E7020C723F}" srcOrd="0" destOrd="0" parTransId="{F97E3420-7D6D-4CB0-BF17-91BC55F49795}" sibTransId="{AC9487A7-24B0-4667-AED8-D3B946798BD4}"/>
    <dgm:cxn modelId="{1BF781DC-C14E-9149-B1F9-178A50199615}" type="presOf" srcId="{99EFC75B-AAB7-4E39-BEF8-6E141B72F10B}" destId="{43BB2D7C-3507-1F41-96D7-039EB783A229}" srcOrd="0" destOrd="0" presId="urn:microsoft.com/office/officeart/2005/8/layout/hList1"/>
    <dgm:cxn modelId="{3DDA0DE4-2B24-3044-A311-00695D87438A}" type="presOf" srcId="{9DA748C3-A076-4B18-A760-696C8BD3EBE5}" destId="{08C3FFED-E017-5349-9B40-C25023EE70DC}" srcOrd="0" destOrd="0" presId="urn:microsoft.com/office/officeart/2005/8/layout/hList1"/>
    <dgm:cxn modelId="{24D1C8EC-8AC4-465B-8155-06BD018DBCFA}" srcId="{1A122AFA-E321-49EC-B21B-EA36A57C7CA2}" destId="{9DA748C3-A076-4B18-A760-696C8BD3EBE5}" srcOrd="0" destOrd="0" parTransId="{386BFA72-B81C-416F-8AAC-F8E88A1777E7}" sibTransId="{5B53347A-64E2-4960-AE69-6ACE9AB9185A}"/>
    <dgm:cxn modelId="{DEB59EFB-6FE3-A440-AF9E-71BA2050A430}" type="presOf" srcId="{7403C88C-0837-45E1-9BA4-10D914C784BD}" destId="{DAEFC4AB-EA84-4A43-84B2-08FB2A52943E}" srcOrd="0" destOrd="1" presId="urn:microsoft.com/office/officeart/2005/8/layout/hList1"/>
    <dgm:cxn modelId="{28C801FE-3D62-452B-B9A7-0C05B71ED053}" srcId="{89FF68BB-FBEB-42EA-912C-B82E08B4329B}" destId="{7403C88C-0837-45E1-9BA4-10D914C784BD}" srcOrd="1" destOrd="0" parTransId="{57776350-6BC5-4EB2-B1C1-E635569B5767}" sibTransId="{5A556965-6766-4291-8AD7-46F1609E5AE6}"/>
    <dgm:cxn modelId="{4188C49B-FC3C-CC42-AC91-AF3A6E5694CC}" type="presParOf" srcId="{43BB2D7C-3507-1F41-96D7-039EB783A229}" destId="{B58A82BB-E0E2-E24F-AA8B-4BB332A6CA6C}" srcOrd="0" destOrd="0" presId="urn:microsoft.com/office/officeart/2005/8/layout/hList1"/>
    <dgm:cxn modelId="{C05E1A40-395E-3740-B18C-0327FB54B94B}" type="presParOf" srcId="{B58A82BB-E0E2-E24F-AA8B-4BB332A6CA6C}" destId="{E92A61B9-9BBC-2746-B5CE-4A86CF53679E}" srcOrd="0" destOrd="0" presId="urn:microsoft.com/office/officeart/2005/8/layout/hList1"/>
    <dgm:cxn modelId="{76EA558F-995B-A447-8825-7D5E47B31373}" type="presParOf" srcId="{B58A82BB-E0E2-E24F-AA8B-4BB332A6CA6C}" destId="{DAEFC4AB-EA84-4A43-84B2-08FB2A52943E}" srcOrd="1" destOrd="0" presId="urn:microsoft.com/office/officeart/2005/8/layout/hList1"/>
    <dgm:cxn modelId="{022ED92C-0977-E744-86CC-3A6294A556CE}" type="presParOf" srcId="{43BB2D7C-3507-1F41-96D7-039EB783A229}" destId="{F7626AA3-D35B-4E46-B19A-C7471C8A45D6}" srcOrd="1" destOrd="0" presId="urn:microsoft.com/office/officeart/2005/8/layout/hList1"/>
    <dgm:cxn modelId="{236F1C51-9AA7-EC4B-A969-0CF20D537C0D}" type="presParOf" srcId="{43BB2D7C-3507-1F41-96D7-039EB783A229}" destId="{797953B4-278E-D742-A141-2AEFC9260231}" srcOrd="2" destOrd="0" presId="urn:microsoft.com/office/officeart/2005/8/layout/hList1"/>
    <dgm:cxn modelId="{CE4EF202-84EC-894C-9038-A7A41A78AD4C}" type="presParOf" srcId="{797953B4-278E-D742-A141-2AEFC9260231}" destId="{F4C977B5-9C75-7A4F-B786-929346959EB0}" srcOrd="0" destOrd="0" presId="urn:microsoft.com/office/officeart/2005/8/layout/hList1"/>
    <dgm:cxn modelId="{EEE59425-43BA-714C-8B9F-567F3CA07F51}" type="presParOf" srcId="{797953B4-278E-D742-A141-2AEFC9260231}" destId="{08C3FFED-E017-5349-9B40-C25023EE70DC}" srcOrd="1" destOrd="0" presId="urn:microsoft.com/office/officeart/2005/8/layout/hList1"/>
    <dgm:cxn modelId="{D0BD0300-0AD7-D44E-B216-99221AA4D369}" type="presParOf" srcId="{43BB2D7C-3507-1F41-96D7-039EB783A229}" destId="{6A2CEB9A-CCCE-1A44-BC41-39CADF8509C6}" srcOrd="3" destOrd="0" presId="urn:microsoft.com/office/officeart/2005/8/layout/hList1"/>
    <dgm:cxn modelId="{017E5418-F20B-624E-A7E4-2CA1D6D0A2F7}" type="presParOf" srcId="{43BB2D7C-3507-1F41-96D7-039EB783A229}" destId="{05AC5F9D-8B49-8244-BDC3-19C040F40A37}" srcOrd="4" destOrd="0" presId="urn:microsoft.com/office/officeart/2005/8/layout/hList1"/>
    <dgm:cxn modelId="{30B93F2D-E49D-BA4D-90C6-F748168E7199}" type="presParOf" srcId="{05AC5F9D-8B49-8244-BDC3-19C040F40A37}" destId="{D74237A1-CB31-A047-AF4D-273E818D38A4}" srcOrd="0" destOrd="0" presId="urn:microsoft.com/office/officeart/2005/8/layout/hList1"/>
    <dgm:cxn modelId="{40C605E6-CBB3-1345-A95A-C5B58A91FB6D}" type="presParOf" srcId="{05AC5F9D-8B49-8244-BDC3-19C040F40A37}" destId="{462FD1E2-A1E6-B648-8C8C-A171E2F199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A61B9-9BBC-2746-B5CE-4A86CF53679E}">
      <dsp:nvSpPr>
        <dsp:cNvPr id="0" name=""/>
        <dsp:cNvSpPr/>
      </dsp:nvSpPr>
      <dsp:spPr>
        <a:xfrm>
          <a:off x="3286" y="60635"/>
          <a:ext cx="3203971" cy="12633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CA" sz="2100" kern="1200" dirty="0">
              <a:latin typeface="Franklin Gothic Medium" panose="020B0603020102020204" pitchFamily="34" charset="0"/>
            </a:rPr>
            <a:t>Gender differences exist in the:</a:t>
          </a:r>
          <a:endParaRPr lang="en-US" sz="2100" kern="1200" dirty="0">
            <a:latin typeface="Franklin Gothic Medium" panose="020B0603020102020204" pitchFamily="34" charset="0"/>
          </a:endParaRPr>
        </a:p>
      </dsp:txBody>
      <dsp:txXfrm>
        <a:off x="3286" y="60635"/>
        <a:ext cx="3203971" cy="1263330"/>
      </dsp:txXfrm>
    </dsp:sp>
    <dsp:sp modelId="{DAEFC4AB-EA84-4A43-84B2-08FB2A52943E}">
      <dsp:nvSpPr>
        <dsp:cNvPr id="0" name=""/>
        <dsp:cNvSpPr/>
      </dsp:nvSpPr>
      <dsp:spPr>
        <a:xfrm>
          <a:off x="3286" y="1323966"/>
          <a:ext cx="3203971" cy="2204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CA" sz="2100" kern="1200">
              <a:latin typeface="Franklin Gothic Medium" panose="020B0603020102020204" pitchFamily="34" charset="0"/>
            </a:rPr>
            <a:t>Origins</a:t>
          </a:r>
          <a:endParaRPr lang="en-US" sz="2100" kern="1200">
            <a:latin typeface="Franklin Gothic Medium" panose="020B0603020102020204" pitchFamily="34" charset="0"/>
          </a:endParaRPr>
        </a:p>
        <a:p>
          <a:pPr marL="228600" lvl="1" indent="-228600" algn="l" defTabSz="933450">
            <a:lnSpc>
              <a:spcPct val="90000"/>
            </a:lnSpc>
            <a:spcBef>
              <a:spcPct val="0"/>
            </a:spcBef>
            <a:spcAft>
              <a:spcPct val="15000"/>
            </a:spcAft>
            <a:buChar char="•"/>
          </a:pPr>
          <a:r>
            <a:rPr lang="en-CA" sz="2100" kern="1200" dirty="0">
              <a:latin typeface="Franklin Gothic Medium" panose="020B0603020102020204" pitchFamily="34" charset="0"/>
            </a:rPr>
            <a:t>Development</a:t>
          </a:r>
          <a:endParaRPr lang="en-US" sz="2100" kern="1200" dirty="0">
            <a:latin typeface="Franklin Gothic Medium" panose="020B0603020102020204" pitchFamily="34" charset="0"/>
          </a:endParaRPr>
        </a:p>
        <a:p>
          <a:pPr marL="228600" lvl="1" indent="-228600" algn="l" defTabSz="933450">
            <a:lnSpc>
              <a:spcPct val="90000"/>
            </a:lnSpc>
            <a:spcBef>
              <a:spcPct val="0"/>
            </a:spcBef>
            <a:spcAft>
              <a:spcPct val="15000"/>
            </a:spcAft>
            <a:buChar char="•"/>
          </a:pPr>
          <a:r>
            <a:rPr lang="en-CA" sz="2100" kern="1200">
              <a:latin typeface="Franklin Gothic Medium" panose="020B0603020102020204" pitchFamily="34" charset="0"/>
            </a:rPr>
            <a:t>Course and treatment of</a:t>
          </a:r>
          <a:r>
            <a:rPr lang="en-CA" sz="2100" b="1" kern="1200">
              <a:latin typeface="Franklin Gothic Medium" panose="020B0603020102020204" pitchFamily="34" charset="0"/>
            </a:rPr>
            <a:t> </a:t>
          </a:r>
          <a:r>
            <a:rPr lang="en-CA" sz="2100" kern="1200">
              <a:latin typeface="Franklin Gothic Medium" panose="020B0603020102020204" pitchFamily="34" charset="0"/>
            </a:rPr>
            <a:t>SUD</a:t>
          </a:r>
          <a:endParaRPr lang="en-US" sz="2100" kern="1200">
            <a:latin typeface="Franklin Gothic Medium" panose="020B0603020102020204" pitchFamily="34" charset="0"/>
          </a:endParaRPr>
        </a:p>
      </dsp:txBody>
      <dsp:txXfrm>
        <a:off x="3286" y="1323966"/>
        <a:ext cx="3203971" cy="2204921"/>
      </dsp:txXfrm>
    </dsp:sp>
    <dsp:sp modelId="{F4C977B5-9C75-7A4F-B786-929346959EB0}">
      <dsp:nvSpPr>
        <dsp:cNvPr id="0" name=""/>
        <dsp:cNvSpPr/>
      </dsp:nvSpPr>
      <dsp:spPr>
        <a:xfrm>
          <a:off x="3655814" y="60635"/>
          <a:ext cx="3203971" cy="12633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CA" sz="2100" kern="1200">
              <a:latin typeface="Franklin Gothic Medium" panose="020B0603020102020204" pitchFamily="34" charset="0"/>
            </a:rPr>
            <a:t>Historically men used alcohol/drugs more &gt; women </a:t>
          </a:r>
          <a:endParaRPr lang="en-US" sz="2100" kern="1200">
            <a:latin typeface="Franklin Gothic Medium" panose="020B0603020102020204" pitchFamily="34" charset="0"/>
          </a:endParaRPr>
        </a:p>
      </dsp:txBody>
      <dsp:txXfrm>
        <a:off x="3655814" y="60635"/>
        <a:ext cx="3203971" cy="1263330"/>
      </dsp:txXfrm>
    </dsp:sp>
    <dsp:sp modelId="{08C3FFED-E017-5349-9B40-C25023EE70DC}">
      <dsp:nvSpPr>
        <dsp:cNvPr id="0" name=""/>
        <dsp:cNvSpPr/>
      </dsp:nvSpPr>
      <dsp:spPr>
        <a:xfrm>
          <a:off x="3655814" y="1323966"/>
          <a:ext cx="3203971" cy="2204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CA" sz="2100" kern="1200">
              <a:latin typeface="Franklin Gothic Medium" panose="020B0603020102020204" pitchFamily="34" charset="0"/>
            </a:rPr>
            <a:t>Addiction services, research, and polices have been either tailored to men or designed using a gender-neutral approach</a:t>
          </a:r>
          <a:endParaRPr lang="en-US" sz="2100" kern="1200">
            <a:latin typeface="Franklin Gothic Medium" panose="020B0603020102020204" pitchFamily="34" charset="0"/>
          </a:endParaRPr>
        </a:p>
      </dsp:txBody>
      <dsp:txXfrm>
        <a:off x="3655814" y="1323966"/>
        <a:ext cx="3203971" cy="2204921"/>
      </dsp:txXfrm>
    </dsp:sp>
    <dsp:sp modelId="{D74237A1-CB31-A047-AF4D-273E818D38A4}">
      <dsp:nvSpPr>
        <dsp:cNvPr id="0" name=""/>
        <dsp:cNvSpPr/>
      </dsp:nvSpPr>
      <dsp:spPr>
        <a:xfrm>
          <a:off x="7308342" y="60635"/>
          <a:ext cx="3203971" cy="12633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CA" sz="2100" kern="1200">
              <a:latin typeface="Franklin Gothic Medium" panose="020B0603020102020204" pitchFamily="34" charset="0"/>
            </a:rPr>
            <a:t>Gender-neutral approaches tend to benefit men &gt; over women </a:t>
          </a:r>
          <a:endParaRPr lang="en-US" sz="2100" kern="1200">
            <a:latin typeface="Franklin Gothic Medium" panose="020B0603020102020204" pitchFamily="34" charset="0"/>
          </a:endParaRPr>
        </a:p>
      </dsp:txBody>
      <dsp:txXfrm>
        <a:off x="7308342" y="60635"/>
        <a:ext cx="3203971" cy="1263330"/>
      </dsp:txXfrm>
    </dsp:sp>
    <dsp:sp modelId="{462FD1E2-A1E6-B648-8C8C-A171E2F199E3}">
      <dsp:nvSpPr>
        <dsp:cNvPr id="0" name=""/>
        <dsp:cNvSpPr/>
      </dsp:nvSpPr>
      <dsp:spPr>
        <a:xfrm>
          <a:off x="7308342" y="1323966"/>
          <a:ext cx="3203971" cy="2204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CA" sz="2100" kern="1200">
              <a:latin typeface="Franklin Gothic Medium" panose="020B0603020102020204" pitchFamily="34" charset="0"/>
            </a:rPr>
            <a:t>They fail to consider the specific needs of women</a:t>
          </a:r>
          <a:endParaRPr lang="en-US" sz="2100" kern="1200">
            <a:latin typeface="Franklin Gothic Medium" panose="020B0603020102020204" pitchFamily="34" charset="0"/>
          </a:endParaRPr>
        </a:p>
      </dsp:txBody>
      <dsp:txXfrm>
        <a:off x="7308342" y="1323966"/>
        <a:ext cx="3203971" cy="22049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0DF6E-7B64-7942-BBF8-65D0FD782512}" type="datetimeFigureOut">
              <a:rPr lang="en-US" smtClean="0"/>
              <a:t>4/22/22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858D-AE64-4B43-BBA5-70F8EB5F2B2C}" type="slidenum">
              <a:rPr lang="en-US" smtClean="0"/>
              <a:t>‹#›</a:t>
            </a:fld>
            <a:endParaRPr lang="en-US"/>
          </a:p>
        </p:txBody>
      </p:sp>
    </p:spTree>
    <p:extLst>
      <p:ext uri="{BB962C8B-B14F-4D97-AF65-F5344CB8AC3E}">
        <p14:creationId xmlns:p14="http://schemas.microsoft.com/office/powerpoint/2010/main" val="271373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47798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1</a:t>
            </a:fld>
            <a:endParaRPr lang="en-US"/>
          </a:p>
        </p:txBody>
      </p:sp>
    </p:spTree>
    <p:extLst>
      <p:ext uri="{BB962C8B-B14F-4D97-AF65-F5344CB8AC3E}">
        <p14:creationId xmlns:p14="http://schemas.microsoft.com/office/powerpoint/2010/main" val="162153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Sex and gender interact with race/ethnicity, class, sexual orientation, and other social categories</a:t>
            </a:r>
          </a:p>
          <a:p>
            <a:r>
              <a:rPr lang="en-CA" dirty="0"/>
              <a:t>Racism is a primary driver of drug law enforcement and public conceptions of drug use</a:t>
            </a:r>
          </a:p>
          <a:p>
            <a:r>
              <a:rPr lang="en-CA" dirty="0"/>
              <a:t>In the US Black women are disproportionately targeted by laws and policies that reinforce racial inequities in the consequences of substance use.</a:t>
            </a:r>
            <a:endParaRPr lang="en-US" dirty="0"/>
          </a:p>
          <a:p>
            <a:endParaRPr lang="en-US" dirty="0"/>
          </a:p>
        </p:txBody>
      </p:sp>
      <p:sp>
        <p:nvSpPr>
          <p:cNvPr id="4" name="Slide Number Placeholder 3"/>
          <p:cNvSpPr>
            <a:spLocks noGrp="1"/>
          </p:cNvSpPr>
          <p:nvPr>
            <p:ph type="sldNum" sz="quarter" idx="5"/>
          </p:nvPr>
        </p:nvSpPr>
        <p:spPr/>
        <p:txBody>
          <a:bodyPr/>
          <a:lstStyle/>
          <a:p>
            <a:fld id="{6420240B-D29D-7941-8CA5-20AE43C2E613}" type="slidenum">
              <a:rPr lang="en-US" smtClean="0"/>
              <a:t>31</a:t>
            </a:fld>
            <a:endParaRPr lang="en-US"/>
          </a:p>
        </p:txBody>
      </p:sp>
    </p:spTree>
    <p:extLst>
      <p:ext uri="{BB962C8B-B14F-4D97-AF65-F5344CB8AC3E}">
        <p14:creationId xmlns:p14="http://schemas.microsoft.com/office/powerpoint/2010/main" val="157981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33</a:t>
            </a:fld>
            <a:endParaRPr lang="en-US"/>
          </a:p>
        </p:txBody>
      </p:sp>
    </p:spTree>
    <p:extLst>
      <p:ext uri="{BB962C8B-B14F-4D97-AF65-F5344CB8AC3E}">
        <p14:creationId xmlns:p14="http://schemas.microsoft.com/office/powerpoint/2010/main" val="148450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0240B-D29D-7941-8CA5-20AE43C2E613}" type="slidenum">
              <a:rPr lang="en-US" smtClean="0"/>
              <a:t>35</a:t>
            </a:fld>
            <a:endParaRPr lang="en-US"/>
          </a:p>
        </p:txBody>
      </p:sp>
    </p:spTree>
    <p:extLst>
      <p:ext uri="{BB962C8B-B14F-4D97-AF65-F5344CB8AC3E}">
        <p14:creationId xmlns:p14="http://schemas.microsoft.com/office/powerpoint/2010/main" val="306130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36</a:t>
            </a:fld>
            <a:endParaRPr lang="en-US"/>
          </a:p>
        </p:txBody>
      </p:sp>
    </p:spTree>
    <p:extLst>
      <p:ext uri="{BB962C8B-B14F-4D97-AF65-F5344CB8AC3E}">
        <p14:creationId xmlns:p14="http://schemas.microsoft.com/office/powerpoint/2010/main" val="415234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a:solidFill>
                  <a:schemeClr val="tx1"/>
                </a:solidFill>
                <a:effectLst/>
                <a:latin typeface="+mn-lt"/>
                <a:ea typeface="+mn-ea"/>
                <a:cs typeface="+mn-cs"/>
              </a:rPr>
              <a:t>Trauma and mental health: </a:t>
            </a:r>
            <a:r>
              <a:rPr lang="en-CA" sz="1200" kern="1200" dirty="0">
                <a:solidFill>
                  <a:schemeClr val="tx1"/>
                </a:solidFill>
                <a:effectLst/>
                <a:latin typeface="+mn-lt"/>
                <a:ea typeface="+mn-ea"/>
                <a:cs typeface="+mn-cs"/>
              </a:rPr>
              <a:t>As discussed earlier, co-occurring mental health disorders and trauma is high among women with substance use disorders. Programs should offer trauma informed integrated treatment for co-occurring mental health disorders, including considering single-gender group therapy, which some women report offers a safer environment.</a:t>
            </a:r>
            <a:r>
              <a:rPr lang="en-US" sz="1200" kern="1200" baseline="30000" dirty="0">
                <a:solidFill>
                  <a:schemeClr val="tx1"/>
                </a:solidFill>
                <a:effectLst/>
                <a:latin typeface="+mn-lt"/>
                <a:ea typeface="+mn-ea"/>
                <a:cs typeface="+mn-cs"/>
              </a:rPr>
              <a:t>66</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Sexual health: </a:t>
            </a:r>
            <a:r>
              <a:rPr lang="en-CA" sz="1200" kern="1200" dirty="0">
                <a:solidFill>
                  <a:schemeClr val="tx1"/>
                </a:solidFill>
                <a:effectLst/>
                <a:latin typeface="+mn-lt"/>
                <a:ea typeface="+mn-ea"/>
                <a:cs typeface="+mn-cs"/>
              </a:rPr>
              <a:t>If available, programs should offer comprehensive reproductive and sexual health care. In addition to routine screening for sexually transmitted infections, age-appropriate cervical cancer screening, assessing pregnancy timing goals, and providing appropriate counseling for contraception or preconception should be offered. Addressing the sexual and reproductive health needs of women increases engagement with addiction treatment.</a:t>
            </a:r>
            <a:r>
              <a:rPr lang="en-US" sz="1200" kern="1200" baseline="30000" dirty="0">
                <a:solidFill>
                  <a:schemeClr val="tx1"/>
                </a:solidFill>
                <a:effectLst/>
                <a:latin typeface="+mn-lt"/>
                <a:ea typeface="+mn-ea"/>
                <a:cs typeface="+mn-cs"/>
              </a:rPr>
              <a:t>93</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Social needs</a:t>
            </a:r>
            <a:r>
              <a:rPr lang="en-CA" sz="1200" kern="1200" dirty="0">
                <a:solidFill>
                  <a:schemeClr val="tx1"/>
                </a:solidFill>
                <a:effectLst/>
                <a:latin typeface="+mn-lt"/>
                <a:ea typeface="+mn-ea"/>
                <a:cs typeface="+mn-cs"/>
              </a:rPr>
              <a:t>: Different clinical programs will have varying capacity to respond to social needs affecting women. However, having the capacity to refer to clinical and community supports such as housing services, life skills programs, and recovery management are necessary. Where possible providing child care, transportation and cell phones for those who need them can concretely increase access to care for women.</a:t>
            </a:r>
            <a:r>
              <a:rPr lang="en-US" sz="1200" kern="1200" baseline="30000" dirty="0">
                <a:solidFill>
                  <a:schemeClr val="tx1"/>
                </a:solidFill>
                <a:effectLst/>
                <a:latin typeface="+mn-lt"/>
                <a:ea typeface="+mn-ea"/>
                <a:cs typeface="+mn-cs"/>
              </a:rPr>
              <a:t>94</a:t>
            </a:r>
            <a:r>
              <a:rPr lang="en-CA" sz="1200" kern="1200" dirty="0">
                <a:solidFill>
                  <a:schemeClr val="tx1"/>
                </a:solidFill>
                <a:effectLst/>
                <a:latin typeface="+mn-lt"/>
                <a:ea typeface="+mn-ea"/>
                <a:cs typeface="+mn-cs"/>
              </a:rPr>
              <a:t> </a:t>
            </a: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Women’s only programs:</a:t>
            </a:r>
            <a:r>
              <a:rPr lang="en-CA" sz="1200" kern="1200" dirty="0">
                <a:solidFill>
                  <a:schemeClr val="tx1"/>
                </a:solidFill>
                <a:effectLst/>
                <a:latin typeface="+mn-lt"/>
                <a:ea typeface="+mn-ea"/>
                <a:cs typeface="+mn-cs"/>
              </a:rPr>
              <a:t> Women’s only treatment offers a safe environment that women may be more comfortable accessing. Programs unable to offer women’s only spaces all of the time could alternatively offer select women’s only groups, days, or times for treatment or harm reduction services.</a:t>
            </a:r>
            <a:r>
              <a:rPr lang="en-US" sz="1200" kern="1200" baseline="30000" dirty="0">
                <a:solidFill>
                  <a:schemeClr val="tx1"/>
                </a:solidFill>
                <a:effectLst/>
                <a:latin typeface="+mn-lt"/>
                <a:ea typeface="+mn-ea"/>
                <a:cs typeface="+mn-cs"/>
              </a:rPr>
              <a:t>95</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i="1" kern="1200" dirty="0">
                <a:solidFill>
                  <a:schemeClr val="tx1"/>
                </a:solidFill>
                <a:effectLst/>
                <a:latin typeface="+mn-lt"/>
                <a:ea typeface="+mn-ea"/>
                <a:cs typeface="+mn-cs"/>
              </a:rPr>
              <a:t>Including partners and families:</a:t>
            </a:r>
            <a:r>
              <a:rPr lang="en-CA" sz="1200" kern="1200" dirty="0">
                <a:solidFill>
                  <a:schemeClr val="tx1"/>
                </a:solidFill>
                <a:effectLst/>
                <a:latin typeface="+mn-lt"/>
                <a:ea typeface="+mn-ea"/>
                <a:cs typeface="+mn-cs"/>
              </a:rPr>
              <a:t> Data demonstrate the importance of including families and partners in treatment.</a:t>
            </a:r>
            <a:r>
              <a:rPr lang="en-US" sz="1200" kern="1200" baseline="30000" dirty="0">
                <a:solidFill>
                  <a:schemeClr val="tx1"/>
                </a:solidFill>
                <a:effectLst/>
                <a:latin typeface="+mn-lt"/>
                <a:ea typeface="+mn-ea"/>
                <a:cs typeface="+mn-cs"/>
              </a:rPr>
              <a:t>96</a:t>
            </a:r>
            <a:r>
              <a:rPr lang="en-CA" sz="1200" kern="1200" dirty="0">
                <a:solidFill>
                  <a:schemeClr val="tx1"/>
                </a:solidFill>
                <a:effectLst/>
                <a:latin typeface="+mn-lt"/>
                <a:ea typeface="+mn-ea"/>
                <a:cs typeface="+mn-cs"/>
              </a:rPr>
              <a:t> Families can provide critical support for women outside of the clinical setting at home and in the community. When possible, this includes providing childcare services for parenting women. </a:t>
            </a:r>
          </a:p>
          <a:p>
            <a:endParaRPr lang="en-US" dirty="0"/>
          </a:p>
        </p:txBody>
      </p:sp>
      <p:sp>
        <p:nvSpPr>
          <p:cNvPr id="4" name="Slide Number Placeholder 3"/>
          <p:cNvSpPr>
            <a:spLocks noGrp="1"/>
          </p:cNvSpPr>
          <p:nvPr>
            <p:ph type="sldNum" sz="quarter" idx="5"/>
          </p:nvPr>
        </p:nvSpPr>
        <p:spPr/>
        <p:txBody>
          <a:bodyPr/>
          <a:lstStyle/>
          <a:p>
            <a:fld id="{6420240B-D29D-7941-8CA5-20AE43C2E613}" type="slidenum">
              <a:rPr lang="en-US" smtClean="0"/>
              <a:t>38</a:t>
            </a:fld>
            <a:endParaRPr lang="en-US"/>
          </a:p>
        </p:txBody>
      </p:sp>
    </p:spTree>
    <p:extLst>
      <p:ext uri="{BB962C8B-B14F-4D97-AF65-F5344CB8AC3E}">
        <p14:creationId xmlns:p14="http://schemas.microsoft.com/office/powerpoint/2010/main" val="173964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43</a:t>
            </a:fld>
            <a:endParaRPr lang="en-US"/>
          </a:p>
        </p:txBody>
      </p:sp>
    </p:spTree>
    <p:extLst>
      <p:ext uri="{BB962C8B-B14F-4D97-AF65-F5344CB8AC3E}">
        <p14:creationId xmlns:p14="http://schemas.microsoft.com/office/powerpoint/2010/main" val="253783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3</a:t>
            </a:fld>
            <a:endParaRPr lang="en-US"/>
          </a:p>
        </p:txBody>
      </p:sp>
    </p:spTree>
    <p:extLst>
      <p:ext uri="{BB962C8B-B14F-4D97-AF65-F5344CB8AC3E}">
        <p14:creationId xmlns:p14="http://schemas.microsoft.com/office/powerpoint/2010/main" val="134272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summary of what Dan said on Monday </a:t>
            </a:r>
          </a:p>
        </p:txBody>
      </p:sp>
      <p:sp>
        <p:nvSpPr>
          <p:cNvPr id="4" name="Slide Number Placeholder 3"/>
          <p:cNvSpPr>
            <a:spLocks noGrp="1"/>
          </p:cNvSpPr>
          <p:nvPr>
            <p:ph type="sldNum" sz="quarter" idx="5"/>
          </p:nvPr>
        </p:nvSpPr>
        <p:spPr/>
        <p:txBody>
          <a:bodyPr/>
          <a:lstStyle/>
          <a:p>
            <a:fld id="{D9D1858D-AE64-4B43-BBA5-70F8EB5F2B2C}" type="slidenum">
              <a:rPr lang="en-US" smtClean="0"/>
              <a:t>6</a:t>
            </a:fld>
            <a:endParaRPr lang="en-US"/>
          </a:p>
        </p:txBody>
      </p:sp>
    </p:spTree>
    <p:extLst>
      <p:ext uri="{BB962C8B-B14F-4D97-AF65-F5344CB8AC3E}">
        <p14:creationId xmlns:p14="http://schemas.microsoft.com/office/powerpoint/2010/main" val="90138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05327" y="4480003"/>
            <a:ext cx="5642609" cy="3665457"/>
          </a:xfrm>
          <a:prstGeom prst="rect">
            <a:avLst/>
          </a:prstGeom>
        </p:spPr>
        <p:txBody>
          <a:bodyPr lIns="91425" tIns="91425" rIns="91425" bIns="91425" anchor="t" anchorCtr="0">
            <a:noAutofit/>
          </a:bodyPr>
          <a:lstStyle/>
          <a:p>
            <a:pPr lvl="0">
              <a:spcBef>
                <a:spcPts val="0"/>
              </a:spcBef>
              <a:buNone/>
            </a:pPr>
            <a:endParaRPr dirty="0"/>
          </a:p>
        </p:txBody>
      </p:sp>
      <p:sp>
        <p:nvSpPr>
          <p:cNvPr id="292" name="Shape 292"/>
          <p:cNvSpPr>
            <a:spLocks noGrp="1" noRot="1" noChangeAspect="1"/>
          </p:cNvSpPr>
          <p:nvPr>
            <p:ph type="sldImg" idx="2"/>
          </p:nvPr>
        </p:nvSpPr>
        <p:spPr>
          <a:xfrm>
            <a:off x="735013" y="1163638"/>
            <a:ext cx="5583237"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04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73418-C511-5148-8FD4-0A7EB60987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536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20</a:t>
            </a:fld>
            <a:endParaRPr lang="en-US"/>
          </a:p>
        </p:txBody>
      </p:sp>
    </p:spTree>
    <p:extLst>
      <p:ext uri="{BB962C8B-B14F-4D97-AF65-F5344CB8AC3E}">
        <p14:creationId xmlns:p14="http://schemas.microsoft.com/office/powerpoint/2010/main" val="424540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18057F-4679-9F40-B259-5B0AD4E954E2}" type="slidenum">
              <a:rPr lang="en-US" smtClean="0"/>
              <a:t>21</a:t>
            </a:fld>
            <a:endParaRPr lang="en-US"/>
          </a:p>
        </p:txBody>
      </p:sp>
    </p:spTree>
    <p:extLst>
      <p:ext uri="{BB962C8B-B14F-4D97-AF65-F5344CB8AC3E}">
        <p14:creationId xmlns:p14="http://schemas.microsoft.com/office/powerpoint/2010/main" val="164027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here I think that you can add that there are data highlighting that black youth are less likely to use MJ than white youth but more likely to be justice involved/arrested for their use: </a:t>
            </a:r>
            <a:r>
              <a:rPr lang="en-US" dirty="0">
                <a:hlinkClick r:id="rId3"/>
              </a:rPr>
              <a:t>https://www.ncbi.nlm.nih.gov/pmc/articles/PMC3477985/</a:t>
            </a:r>
            <a:endParaRPr lang="en-US" dirty="0"/>
          </a:p>
          <a:p>
            <a:r>
              <a:rPr lang="en-US" dirty="0"/>
              <a:t>Long history of racism built into addressing SU that likely contributes to mistrust of health care and treatment </a:t>
            </a:r>
          </a:p>
        </p:txBody>
      </p:sp>
      <p:sp>
        <p:nvSpPr>
          <p:cNvPr id="4" name="Slide Number Placeholder 3"/>
          <p:cNvSpPr>
            <a:spLocks noGrp="1"/>
          </p:cNvSpPr>
          <p:nvPr>
            <p:ph type="sldNum" sz="quarter" idx="5"/>
          </p:nvPr>
        </p:nvSpPr>
        <p:spPr/>
        <p:txBody>
          <a:bodyPr/>
          <a:lstStyle/>
          <a:p>
            <a:fld id="{0CD7AAD1-9CB2-4A49-A001-DBCD89586C46}" type="slidenum">
              <a:rPr lang="en-US" smtClean="0"/>
              <a:t>22</a:t>
            </a:fld>
            <a:endParaRPr lang="en-US"/>
          </a:p>
        </p:txBody>
      </p:sp>
    </p:spTree>
    <p:extLst>
      <p:ext uri="{BB962C8B-B14F-4D97-AF65-F5344CB8AC3E}">
        <p14:creationId xmlns:p14="http://schemas.microsoft.com/office/powerpoint/2010/main" val="187713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0240B-D29D-7941-8CA5-20AE43C2E613}" type="slidenum">
              <a:rPr lang="en-US" smtClean="0"/>
              <a:t>30</a:t>
            </a:fld>
            <a:endParaRPr lang="en-US"/>
          </a:p>
        </p:txBody>
      </p:sp>
    </p:spTree>
    <p:extLst>
      <p:ext uri="{BB962C8B-B14F-4D97-AF65-F5344CB8AC3E}">
        <p14:creationId xmlns:p14="http://schemas.microsoft.com/office/powerpoint/2010/main" val="49056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CAE8-0363-1045-8F53-ED8A25AE0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2213A-A2E2-B443-90AB-F9465CE606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27C88-34D6-4E49-8FA7-DCBB4F79CF0F}"/>
              </a:ext>
            </a:extLst>
          </p:cNvPr>
          <p:cNvSpPr>
            <a:spLocks noGrp="1"/>
          </p:cNvSpPr>
          <p:nvPr>
            <p:ph type="dt" sz="half" idx="10"/>
          </p:nvPr>
        </p:nvSpPr>
        <p:spPr/>
        <p:txBody>
          <a:bodyPr/>
          <a:lstStyle/>
          <a:p>
            <a:fld id="{9ABD613E-A195-41A4-90F9-659675C73AFF}" type="datetime1">
              <a:rPr lang="en-US" smtClean="0"/>
              <a:t>4/22/22</a:t>
            </a:fld>
            <a:endParaRPr lang="en-US"/>
          </a:p>
        </p:txBody>
      </p:sp>
      <p:sp>
        <p:nvSpPr>
          <p:cNvPr id="5" name="Footer Placeholder 4">
            <a:extLst>
              <a:ext uri="{FF2B5EF4-FFF2-40B4-BE49-F238E27FC236}">
                <a16:creationId xmlns:a16="http://schemas.microsoft.com/office/drawing/2014/main" id="{18E23874-A1D3-1C46-8CF9-33529DE8B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4A64E-EE0F-424A-97E2-6026119A9EF4}"/>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177334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2267-086D-A048-9EA3-A7AFF917E2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FB995-45FB-9343-89B4-DBC13822D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94FD9-5A6C-EE45-B7F6-D91B0E1381FD}"/>
              </a:ext>
            </a:extLst>
          </p:cNvPr>
          <p:cNvSpPr>
            <a:spLocks noGrp="1"/>
          </p:cNvSpPr>
          <p:nvPr>
            <p:ph type="dt" sz="half" idx="10"/>
          </p:nvPr>
        </p:nvSpPr>
        <p:spPr/>
        <p:txBody>
          <a:bodyPr/>
          <a:lstStyle/>
          <a:p>
            <a:fld id="{400ADE58-F565-448F-8DDD-571DE307EB5F}" type="datetime1">
              <a:rPr lang="en-US" smtClean="0"/>
              <a:t>4/22/22</a:t>
            </a:fld>
            <a:endParaRPr lang="en-US"/>
          </a:p>
        </p:txBody>
      </p:sp>
      <p:sp>
        <p:nvSpPr>
          <p:cNvPr id="5" name="Footer Placeholder 4">
            <a:extLst>
              <a:ext uri="{FF2B5EF4-FFF2-40B4-BE49-F238E27FC236}">
                <a16:creationId xmlns:a16="http://schemas.microsoft.com/office/drawing/2014/main" id="{3C800D14-FD2A-FF41-B035-196910639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52779-5111-7945-8065-6B772A78B915}"/>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5453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67749-E5D9-2748-B45F-BFDA5106D1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74079E-5CF2-EB4E-BFE9-61F015BD8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203FA-018E-8B42-ABC8-521370F218CD}"/>
              </a:ext>
            </a:extLst>
          </p:cNvPr>
          <p:cNvSpPr>
            <a:spLocks noGrp="1"/>
          </p:cNvSpPr>
          <p:nvPr>
            <p:ph type="dt" sz="half" idx="10"/>
          </p:nvPr>
        </p:nvSpPr>
        <p:spPr/>
        <p:txBody>
          <a:bodyPr/>
          <a:lstStyle/>
          <a:p>
            <a:fld id="{21A263AD-3C7A-47EB-B468-D90C4720CF11}" type="datetime1">
              <a:rPr lang="en-US" smtClean="0"/>
              <a:t>4/22/22</a:t>
            </a:fld>
            <a:endParaRPr lang="en-US"/>
          </a:p>
        </p:txBody>
      </p:sp>
      <p:sp>
        <p:nvSpPr>
          <p:cNvPr id="5" name="Footer Placeholder 4">
            <a:extLst>
              <a:ext uri="{FF2B5EF4-FFF2-40B4-BE49-F238E27FC236}">
                <a16:creationId xmlns:a16="http://schemas.microsoft.com/office/drawing/2014/main" id="{49CD05F9-6F50-2545-BF9C-C53AECE72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677BC-B66F-A84A-8C3D-EC01182721C6}"/>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45038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C6A9-B762-E143-B416-85BE6E2A1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AC2B3-1E75-8D46-B0F1-85FB73CF25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3B704-3DA4-F54B-986C-E91603ADB87C}"/>
              </a:ext>
            </a:extLst>
          </p:cNvPr>
          <p:cNvSpPr>
            <a:spLocks noGrp="1"/>
          </p:cNvSpPr>
          <p:nvPr>
            <p:ph type="dt" sz="half" idx="10"/>
          </p:nvPr>
        </p:nvSpPr>
        <p:spPr/>
        <p:txBody>
          <a:bodyPr/>
          <a:lstStyle/>
          <a:p>
            <a:fld id="{A6428AB2-8049-4FDA-BDF3-2B3051D339C9}" type="datetime1">
              <a:rPr lang="en-US" smtClean="0"/>
              <a:t>4/22/22</a:t>
            </a:fld>
            <a:endParaRPr lang="en-US"/>
          </a:p>
        </p:txBody>
      </p:sp>
      <p:sp>
        <p:nvSpPr>
          <p:cNvPr id="5" name="Footer Placeholder 4">
            <a:extLst>
              <a:ext uri="{FF2B5EF4-FFF2-40B4-BE49-F238E27FC236}">
                <a16:creationId xmlns:a16="http://schemas.microsoft.com/office/drawing/2014/main" id="{46EA9037-54B2-194F-AD77-950CBCB2A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71151-D2E1-3E4B-9154-0406B46BA60A}"/>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325431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872A-315E-A84B-9F38-CA7CAE006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2B12C-1402-4944-8357-C423DD377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C1D12-3955-BA4E-B0BC-FE7BCA556EC5}"/>
              </a:ext>
            </a:extLst>
          </p:cNvPr>
          <p:cNvSpPr>
            <a:spLocks noGrp="1"/>
          </p:cNvSpPr>
          <p:nvPr>
            <p:ph type="dt" sz="half" idx="10"/>
          </p:nvPr>
        </p:nvSpPr>
        <p:spPr/>
        <p:txBody>
          <a:bodyPr/>
          <a:lstStyle/>
          <a:p>
            <a:fld id="{2B4586E7-B577-4BB2-880B-270D366ECF86}" type="datetime1">
              <a:rPr lang="en-US" smtClean="0"/>
              <a:t>4/22/22</a:t>
            </a:fld>
            <a:endParaRPr lang="en-US"/>
          </a:p>
        </p:txBody>
      </p:sp>
      <p:sp>
        <p:nvSpPr>
          <p:cNvPr id="5" name="Footer Placeholder 4">
            <a:extLst>
              <a:ext uri="{FF2B5EF4-FFF2-40B4-BE49-F238E27FC236}">
                <a16:creationId xmlns:a16="http://schemas.microsoft.com/office/drawing/2014/main" id="{D65DCE59-B62D-7640-98CB-237174206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3AC29-4FA0-5248-A6DD-0A9ABB79B00B}"/>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27185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60A1-5FD2-B747-B474-8469823CD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4CD16-03DE-1541-B9AF-B00278A3B5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64C11-FF5F-F44E-809F-676541758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EF856-FD5E-E845-B652-1F65DB51AECF}"/>
              </a:ext>
            </a:extLst>
          </p:cNvPr>
          <p:cNvSpPr>
            <a:spLocks noGrp="1"/>
          </p:cNvSpPr>
          <p:nvPr>
            <p:ph type="dt" sz="half" idx="10"/>
          </p:nvPr>
        </p:nvSpPr>
        <p:spPr/>
        <p:txBody>
          <a:bodyPr/>
          <a:lstStyle/>
          <a:p>
            <a:fld id="{90A37F10-7136-4475-B016-035725099CA3}" type="datetime1">
              <a:rPr lang="en-US" smtClean="0"/>
              <a:t>4/22/22</a:t>
            </a:fld>
            <a:endParaRPr lang="en-US"/>
          </a:p>
        </p:txBody>
      </p:sp>
      <p:sp>
        <p:nvSpPr>
          <p:cNvPr id="6" name="Footer Placeholder 5">
            <a:extLst>
              <a:ext uri="{FF2B5EF4-FFF2-40B4-BE49-F238E27FC236}">
                <a16:creationId xmlns:a16="http://schemas.microsoft.com/office/drawing/2014/main" id="{B0702049-99E0-3749-A789-5D43B3258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4368E-1F76-C547-92DF-3D51C800F91F}"/>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199422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EC91-79D4-FF4B-97D9-2FCA72523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F68C07-C421-7B45-9BB0-CD3589CF0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2E054D-21D2-B04D-A9FE-40B3509E15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9037C-DB0A-6844-8D60-29061EEF7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7EB19-06CA-6D44-9912-999DEA999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66DEBC-2725-884B-83EA-648F46A775EE}"/>
              </a:ext>
            </a:extLst>
          </p:cNvPr>
          <p:cNvSpPr>
            <a:spLocks noGrp="1"/>
          </p:cNvSpPr>
          <p:nvPr>
            <p:ph type="dt" sz="half" idx="10"/>
          </p:nvPr>
        </p:nvSpPr>
        <p:spPr/>
        <p:txBody>
          <a:bodyPr/>
          <a:lstStyle/>
          <a:p>
            <a:fld id="{96953C6A-44B4-4C73-9D43-F94663B54596}" type="datetime1">
              <a:rPr lang="en-US" smtClean="0"/>
              <a:t>4/22/22</a:t>
            </a:fld>
            <a:endParaRPr lang="en-US"/>
          </a:p>
        </p:txBody>
      </p:sp>
      <p:sp>
        <p:nvSpPr>
          <p:cNvPr id="8" name="Footer Placeholder 7">
            <a:extLst>
              <a:ext uri="{FF2B5EF4-FFF2-40B4-BE49-F238E27FC236}">
                <a16:creationId xmlns:a16="http://schemas.microsoft.com/office/drawing/2014/main" id="{ED68B223-954C-CF4A-8FF4-8D3A12345F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2C6FF-6669-4A44-8D7A-FF1992D1A350}"/>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366749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884A-1673-264F-A9F6-2BA1D9960D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B7A534-FF2A-EC41-8EB7-8CA3531D1367}"/>
              </a:ext>
            </a:extLst>
          </p:cNvPr>
          <p:cNvSpPr>
            <a:spLocks noGrp="1"/>
          </p:cNvSpPr>
          <p:nvPr>
            <p:ph type="dt" sz="half" idx="10"/>
          </p:nvPr>
        </p:nvSpPr>
        <p:spPr/>
        <p:txBody>
          <a:bodyPr/>
          <a:lstStyle/>
          <a:p>
            <a:fld id="{4A47174F-B2A9-4F53-A985-ADAEBF145231}" type="datetime1">
              <a:rPr lang="en-US" smtClean="0"/>
              <a:t>4/22/22</a:t>
            </a:fld>
            <a:endParaRPr lang="en-US"/>
          </a:p>
        </p:txBody>
      </p:sp>
      <p:sp>
        <p:nvSpPr>
          <p:cNvPr id="4" name="Footer Placeholder 3">
            <a:extLst>
              <a:ext uri="{FF2B5EF4-FFF2-40B4-BE49-F238E27FC236}">
                <a16:creationId xmlns:a16="http://schemas.microsoft.com/office/drawing/2014/main" id="{F845679A-E573-264C-AE21-BE5BC51058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6B892-5D7B-0246-9BA5-6BA9726CE6BE}"/>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6429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07F50-AD21-EE4F-A24F-2DF787EC4434}"/>
              </a:ext>
            </a:extLst>
          </p:cNvPr>
          <p:cNvSpPr>
            <a:spLocks noGrp="1"/>
          </p:cNvSpPr>
          <p:nvPr>
            <p:ph type="dt" sz="half" idx="10"/>
          </p:nvPr>
        </p:nvSpPr>
        <p:spPr/>
        <p:txBody>
          <a:bodyPr/>
          <a:lstStyle/>
          <a:p>
            <a:fld id="{1BD758AE-D15D-4C89-BD32-DF7728A9A9B4}" type="datetime1">
              <a:rPr lang="en-US" smtClean="0"/>
              <a:t>4/22/22</a:t>
            </a:fld>
            <a:endParaRPr lang="en-US"/>
          </a:p>
        </p:txBody>
      </p:sp>
      <p:sp>
        <p:nvSpPr>
          <p:cNvPr id="3" name="Footer Placeholder 2">
            <a:extLst>
              <a:ext uri="{FF2B5EF4-FFF2-40B4-BE49-F238E27FC236}">
                <a16:creationId xmlns:a16="http://schemas.microsoft.com/office/drawing/2014/main" id="{82255228-C64B-BD43-9603-2DEC1B146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2DF1B-159B-E94E-BB8C-5F3A8A2D2AD7}"/>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53527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719D-CCD5-C34C-A122-BB48E3BF4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D0B675-69B6-5F4F-9D2B-2849EF7F6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61807-3E8E-2F44-A55F-76C02D93E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9EB24-18B5-C643-A92A-D696BC901B08}"/>
              </a:ext>
            </a:extLst>
          </p:cNvPr>
          <p:cNvSpPr>
            <a:spLocks noGrp="1"/>
          </p:cNvSpPr>
          <p:nvPr>
            <p:ph type="dt" sz="half" idx="10"/>
          </p:nvPr>
        </p:nvSpPr>
        <p:spPr/>
        <p:txBody>
          <a:bodyPr/>
          <a:lstStyle/>
          <a:p>
            <a:fld id="{DB26D90C-5B81-4888-8F31-5AE669049869}" type="datetime1">
              <a:rPr lang="en-US" smtClean="0"/>
              <a:t>4/22/22</a:t>
            </a:fld>
            <a:endParaRPr lang="en-US"/>
          </a:p>
        </p:txBody>
      </p:sp>
      <p:sp>
        <p:nvSpPr>
          <p:cNvPr id="6" name="Footer Placeholder 5">
            <a:extLst>
              <a:ext uri="{FF2B5EF4-FFF2-40B4-BE49-F238E27FC236}">
                <a16:creationId xmlns:a16="http://schemas.microsoft.com/office/drawing/2014/main" id="{5C08BDCA-3A96-4845-A34D-3ECB770EB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884DD-878B-5645-B30C-4A25C8483574}"/>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107323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1362-1EE4-164D-9D5F-2A775F34E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E778B-BDA8-2A47-B96F-655CD3075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6ED123-96F6-7C4D-8347-B41647700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3C61F-E29E-8746-B013-4D2CA9C1CEE3}"/>
              </a:ext>
            </a:extLst>
          </p:cNvPr>
          <p:cNvSpPr>
            <a:spLocks noGrp="1"/>
          </p:cNvSpPr>
          <p:nvPr>
            <p:ph type="dt" sz="half" idx="10"/>
          </p:nvPr>
        </p:nvSpPr>
        <p:spPr/>
        <p:txBody>
          <a:bodyPr/>
          <a:lstStyle/>
          <a:p>
            <a:fld id="{092476BA-F715-40CB-9AE6-566CE2209ED3}" type="datetime1">
              <a:rPr lang="en-US" smtClean="0"/>
              <a:t>4/22/22</a:t>
            </a:fld>
            <a:endParaRPr lang="en-US"/>
          </a:p>
        </p:txBody>
      </p:sp>
      <p:sp>
        <p:nvSpPr>
          <p:cNvPr id="6" name="Footer Placeholder 5">
            <a:extLst>
              <a:ext uri="{FF2B5EF4-FFF2-40B4-BE49-F238E27FC236}">
                <a16:creationId xmlns:a16="http://schemas.microsoft.com/office/drawing/2014/main" id="{24BDB657-37CF-1B42-9E62-77D27729B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621AD-50B4-6B4C-AB20-EEF51C25EC84}"/>
              </a:ext>
            </a:extLst>
          </p:cNvPr>
          <p:cNvSpPr>
            <a:spLocks noGrp="1"/>
          </p:cNvSpPr>
          <p:nvPr>
            <p:ph type="sldNum" sz="quarter" idx="12"/>
          </p:nvPr>
        </p:nvSpPr>
        <p:spPr/>
        <p:txBody>
          <a:bodyPr/>
          <a:lstStyle/>
          <a:p>
            <a:fld id="{24B1F00C-6CAA-464F-892D-B9753A934CEC}" type="slidenum">
              <a:rPr lang="en-US" smtClean="0"/>
              <a:t>‹#›</a:t>
            </a:fld>
            <a:endParaRPr lang="en-US"/>
          </a:p>
        </p:txBody>
      </p:sp>
    </p:spTree>
    <p:extLst>
      <p:ext uri="{BB962C8B-B14F-4D97-AF65-F5344CB8AC3E}">
        <p14:creationId xmlns:p14="http://schemas.microsoft.com/office/powerpoint/2010/main" val="48521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8FCDB-7100-4E41-B248-AEF750EA2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37AB5-40D8-DB46-BCF4-BD4D7B25F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9458D-2D1A-BF42-ADDA-2BB5B5D0A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76513-AACC-4019-9EBC-E243E0433296}" type="datetime1">
              <a:rPr lang="en-US" smtClean="0"/>
              <a:t>4/22/22</a:t>
            </a:fld>
            <a:endParaRPr lang="en-US"/>
          </a:p>
        </p:txBody>
      </p:sp>
      <p:sp>
        <p:nvSpPr>
          <p:cNvPr id="5" name="Footer Placeholder 4">
            <a:extLst>
              <a:ext uri="{FF2B5EF4-FFF2-40B4-BE49-F238E27FC236}">
                <a16:creationId xmlns:a16="http://schemas.microsoft.com/office/drawing/2014/main" id="{8F0F531F-3670-D74D-A648-4ADCC22E8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42FFC9-B26B-754A-97A7-976D61B5C89E}"/>
              </a:ext>
            </a:extLst>
          </p:cNvPr>
          <p:cNvSpPr>
            <a:spLocks noGrp="1"/>
          </p:cNvSpPr>
          <p:nvPr>
            <p:ph type="sldNum" sz="quarter" idx="4"/>
          </p:nvPr>
        </p:nvSpPr>
        <p:spPr>
          <a:xfrm>
            <a:off x="8517946" y="650769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1F00C-6CAA-464F-892D-B9753A934CEC}" type="slidenum">
              <a:rPr lang="en-US" smtClean="0"/>
              <a:t>‹#›</a:t>
            </a:fld>
            <a:endParaRPr lang="en-US"/>
          </a:p>
        </p:txBody>
      </p:sp>
      <p:grpSp>
        <p:nvGrpSpPr>
          <p:cNvPr id="7" name="Group 6">
            <a:extLst>
              <a:ext uri="{FF2B5EF4-FFF2-40B4-BE49-F238E27FC236}">
                <a16:creationId xmlns:a16="http://schemas.microsoft.com/office/drawing/2014/main" id="{798D75D6-4AEF-6E48-BE31-81390B33A5C3}"/>
              </a:ext>
            </a:extLst>
          </p:cNvPr>
          <p:cNvGrpSpPr/>
          <p:nvPr userDrawn="1"/>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5900E8E6-D756-3741-8DFB-FE4F936DEAEB}"/>
                </a:ext>
              </a:extLst>
            </p:cNvPr>
            <p:cNvPicPr>
              <a:picLocks noChangeAspect="1" noChangeArrowheads="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327FC95-FA14-8541-917D-2900F10BF2D4}"/>
                </a:ext>
              </a:extLst>
            </p:cNvPr>
            <p:cNvPicPr>
              <a:picLocks noChangeAspect="1"/>
            </p:cNvPicPr>
            <p:nvPr/>
          </p:nvPicPr>
          <p:blipFill rotWithShape="1">
            <a:blip r:embed="rId1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a:extLst>
                <a:ext uri="{FF2B5EF4-FFF2-40B4-BE49-F238E27FC236}">
                  <a16:creationId xmlns:a16="http://schemas.microsoft.com/office/drawing/2014/main" id="{A12213C0-23F1-8D45-AC63-E2A75F05ABC8}"/>
                </a:ext>
              </a:extLst>
            </p:cNvPr>
            <p:cNvPicPr>
              <a:picLocks noChangeAspect="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F6569B5B-11C6-8246-885C-AF127D6888B3}"/>
                </a:ext>
              </a:extLst>
            </p:cNvPr>
            <p:cNvPicPr>
              <a:picLocks noChangeAspect="1" noChangeArrowheads="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730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DACA-6A27-4E41-B142-89A6069FF304}"/>
              </a:ext>
            </a:extLst>
          </p:cNvPr>
          <p:cNvSpPr>
            <a:spLocks noGrp="1"/>
          </p:cNvSpPr>
          <p:nvPr>
            <p:ph type="ctrTitle"/>
          </p:nvPr>
        </p:nvSpPr>
        <p:spPr>
          <a:xfrm>
            <a:off x="1524000" y="1015249"/>
            <a:ext cx="9144000" cy="2387600"/>
          </a:xfrm>
        </p:spPr>
        <p:txBody>
          <a:bodyPr>
            <a:normAutofit fontScale="90000"/>
          </a:bodyPr>
          <a:lstStyle/>
          <a:p>
            <a:r>
              <a:rPr lang="en-US" b="1" dirty="0">
                <a:solidFill>
                  <a:srgbClr val="3F64A8"/>
                </a:solidFill>
                <a:latin typeface="Franklin Gothic Medium" panose="020B0603020102020204" pitchFamily="34" charset="0"/>
              </a:rPr>
              <a:t>Special Considerations in Caring for Adolescents, Young Adults, and Women</a:t>
            </a:r>
          </a:p>
        </p:txBody>
      </p:sp>
      <p:sp>
        <p:nvSpPr>
          <p:cNvPr id="3" name="Subtitle 2">
            <a:extLst>
              <a:ext uri="{FF2B5EF4-FFF2-40B4-BE49-F238E27FC236}">
                <a16:creationId xmlns:a16="http://schemas.microsoft.com/office/drawing/2014/main" id="{8EEB25E5-0747-E54D-9465-30B9A4349EFA}"/>
              </a:ext>
            </a:extLst>
          </p:cNvPr>
          <p:cNvSpPr>
            <a:spLocks noGrp="1"/>
          </p:cNvSpPr>
          <p:nvPr>
            <p:ph type="subTitle" idx="1"/>
          </p:nvPr>
        </p:nvSpPr>
        <p:spPr>
          <a:xfrm>
            <a:off x="1524000" y="4296593"/>
            <a:ext cx="9144000" cy="1655762"/>
          </a:xfrm>
        </p:spPr>
        <p:txBody>
          <a:bodyPr>
            <a:noAutofit/>
          </a:bodyPr>
          <a:lstStyle/>
          <a:p>
            <a:pPr>
              <a:lnSpc>
                <a:spcPct val="100000"/>
              </a:lnSpc>
              <a:spcBef>
                <a:spcPts val="0"/>
              </a:spcBef>
            </a:pPr>
            <a:r>
              <a:rPr lang="en-US" sz="3200" dirty="0">
                <a:latin typeface="Franklin Gothic Medium" panose="020B0603020102020204" pitchFamily="34" charset="0"/>
                <a:cs typeface="Arial" panose="020B0604020202020204" pitchFamily="34" charset="0"/>
              </a:rPr>
              <a:t>Sarah M. Bagley, MD, MSc</a:t>
            </a:r>
          </a:p>
          <a:p>
            <a:pPr>
              <a:lnSpc>
                <a:spcPct val="100000"/>
              </a:lnSpc>
              <a:spcBef>
                <a:spcPts val="0"/>
              </a:spcBef>
            </a:pPr>
            <a:r>
              <a:rPr lang="en-US" sz="3200" dirty="0">
                <a:latin typeface="Franklin Gothic Medium" panose="020B0603020102020204" pitchFamily="34" charset="0"/>
                <a:cs typeface="Arial" panose="020B0604020202020204" pitchFamily="34" charset="0"/>
              </a:rPr>
              <a:t>CRIT/JFIT/FIT/AFIT</a:t>
            </a:r>
          </a:p>
          <a:p>
            <a:pPr>
              <a:lnSpc>
                <a:spcPct val="100000"/>
              </a:lnSpc>
              <a:spcBef>
                <a:spcPts val="0"/>
              </a:spcBef>
            </a:pPr>
            <a:r>
              <a:rPr lang="en-US" sz="3200" dirty="0">
                <a:latin typeface="Franklin Gothic Medium" panose="020B0603020102020204" pitchFamily="34" charset="0"/>
                <a:cs typeface="Arial" panose="020B0604020202020204" pitchFamily="34" charset="0"/>
              </a:rPr>
              <a:t>April 26 , 2022</a:t>
            </a:r>
          </a:p>
          <a:p>
            <a:pPr>
              <a:lnSpc>
                <a:spcPct val="100000"/>
              </a:lnSpc>
              <a:spcBef>
                <a:spcPts val="0"/>
              </a:spcBef>
            </a:pPr>
            <a:endParaRPr lang="en-US" sz="3200" dirty="0"/>
          </a:p>
        </p:txBody>
      </p:sp>
      <p:grpSp>
        <p:nvGrpSpPr>
          <p:cNvPr id="4" name="Group 3">
            <a:extLst>
              <a:ext uri="{FF2B5EF4-FFF2-40B4-BE49-F238E27FC236}">
                <a16:creationId xmlns:a16="http://schemas.microsoft.com/office/drawing/2014/main" id="{18D8026A-5FE9-9743-BFA3-9113D8453F4B}"/>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91A4EF27-B215-5147-9BDA-0DE5833052BE}"/>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56DC616-8CAB-7A41-98BD-6D9BE0C6A0FF}"/>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FD8449F4-3641-6D4F-ACA1-3F84822CD4C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85248DDA-9AC8-D74A-BDC0-CEC360ACB87B}"/>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06A2C2F6-10AB-E948-B932-41DAA758495B}"/>
              </a:ext>
            </a:extLst>
          </p:cNvPr>
          <p:cNvCxnSpPr>
            <a:cxnSpLocks/>
          </p:cNvCxnSpPr>
          <p:nvPr/>
        </p:nvCxnSpPr>
        <p:spPr>
          <a:xfrm>
            <a:off x="1002630" y="3621505"/>
            <a:ext cx="1025851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30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C869-4F38-8869-1D8E-CCFA3A50FB77}"/>
              </a:ext>
            </a:extLst>
          </p:cNvPr>
          <p:cNvSpPr>
            <a:spLocks noGrp="1"/>
          </p:cNvSpPr>
          <p:nvPr>
            <p:ph type="title"/>
          </p:nvPr>
        </p:nvSpPr>
        <p:spPr/>
        <p:txBody>
          <a:bodyPr/>
          <a:lstStyle/>
          <a:p>
            <a:r>
              <a:rPr lang="en-US" b="1" dirty="0">
                <a:latin typeface="Franklin Gothic Medium" panose="020B0603020102020204" pitchFamily="34" charset="0"/>
              </a:rPr>
              <a:t>Mental health crisis worsening </a:t>
            </a:r>
            <a:endParaRPr lang="en-US" dirty="0"/>
          </a:p>
        </p:txBody>
      </p:sp>
      <p:pic>
        <p:nvPicPr>
          <p:cNvPr id="5" name="Content Placeholder 4">
            <a:extLst>
              <a:ext uri="{FF2B5EF4-FFF2-40B4-BE49-F238E27FC236}">
                <a16:creationId xmlns:a16="http://schemas.microsoft.com/office/drawing/2014/main" id="{FA45E365-6B00-42D2-5BFE-A677506F9142}"/>
              </a:ext>
            </a:extLst>
          </p:cNvPr>
          <p:cNvPicPr>
            <a:picLocks noGrp="1" noChangeAspect="1"/>
          </p:cNvPicPr>
          <p:nvPr>
            <p:ph idx="1"/>
          </p:nvPr>
        </p:nvPicPr>
        <p:blipFill>
          <a:blip r:embed="rId2"/>
          <a:stretch>
            <a:fillRect/>
          </a:stretch>
        </p:blipFill>
        <p:spPr>
          <a:xfrm>
            <a:off x="253077" y="1395319"/>
            <a:ext cx="5842923" cy="3001869"/>
          </a:xfrm>
        </p:spPr>
      </p:pic>
      <p:pic>
        <p:nvPicPr>
          <p:cNvPr id="6" name="Content Placeholder 4">
            <a:extLst>
              <a:ext uri="{FF2B5EF4-FFF2-40B4-BE49-F238E27FC236}">
                <a16:creationId xmlns:a16="http://schemas.microsoft.com/office/drawing/2014/main" id="{6EEEC797-5C81-2050-9B8B-C3BF5CBB23A8}"/>
              </a:ext>
            </a:extLst>
          </p:cNvPr>
          <p:cNvPicPr>
            <a:picLocks noChangeAspect="1"/>
          </p:cNvPicPr>
          <p:nvPr/>
        </p:nvPicPr>
        <p:blipFill>
          <a:blip r:embed="rId3"/>
          <a:stretch>
            <a:fillRect/>
          </a:stretch>
        </p:blipFill>
        <p:spPr>
          <a:xfrm>
            <a:off x="6096000" y="1376175"/>
            <a:ext cx="5348713" cy="2747963"/>
          </a:xfrm>
          <a:prstGeom prst="rect">
            <a:avLst/>
          </a:prstGeom>
        </p:spPr>
      </p:pic>
      <p:pic>
        <p:nvPicPr>
          <p:cNvPr id="8" name="Picture 7" descr="Text&#10;&#10;Description automatically generated">
            <a:extLst>
              <a:ext uri="{FF2B5EF4-FFF2-40B4-BE49-F238E27FC236}">
                <a16:creationId xmlns:a16="http://schemas.microsoft.com/office/drawing/2014/main" id="{9B2F0723-A9AD-90D7-D27E-ED937495728A}"/>
              </a:ext>
            </a:extLst>
          </p:cNvPr>
          <p:cNvPicPr>
            <a:picLocks noChangeAspect="1"/>
          </p:cNvPicPr>
          <p:nvPr/>
        </p:nvPicPr>
        <p:blipFill>
          <a:blip r:embed="rId4"/>
          <a:stretch>
            <a:fillRect/>
          </a:stretch>
        </p:blipFill>
        <p:spPr>
          <a:xfrm>
            <a:off x="1558738" y="4449482"/>
            <a:ext cx="8724900" cy="1409700"/>
          </a:xfrm>
          <a:prstGeom prst="rect">
            <a:avLst/>
          </a:prstGeom>
        </p:spPr>
      </p:pic>
      <p:sp>
        <p:nvSpPr>
          <p:cNvPr id="3" name="Slide Number Placeholder 2"/>
          <p:cNvSpPr>
            <a:spLocks noGrp="1"/>
          </p:cNvSpPr>
          <p:nvPr>
            <p:ph type="sldNum" sz="quarter" idx="12"/>
          </p:nvPr>
        </p:nvSpPr>
        <p:spPr/>
        <p:txBody>
          <a:bodyPr/>
          <a:lstStyle/>
          <a:p>
            <a:fld id="{24B1F00C-6CAA-464F-892D-B9753A934CEC}" type="slidenum">
              <a:rPr lang="en-US" smtClean="0"/>
              <a:t>10</a:t>
            </a:fld>
            <a:endParaRPr lang="en-US"/>
          </a:p>
        </p:txBody>
      </p:sp>
      <p:sp>
        <p:nvSpPr>
          <p:cNvPr id="7" name="TextBox 6">
            <a:extLst>
              <a:ext uri="{FF2B5EF4-FFF2-40B4-BE49-F238E27FC236}">
                <a16:creationId xmlns:a16="http://schemas.microsoft.com/office/drawing/2014/main" id="{41EE464C-2FBF-D316-8D7A-EE0EE437B79F}"/>
              </a:ext>
            </a:extLst>
          </p:cNvPr>
          <p:cNvSpPr txBox="1"/>
          <p:nvPr/>
        </p:nvSpPr>
        <p:spPr>
          <a:xfrm>
            <a:off x="5544152" y="6608932"/>
            <a:ext cx="5397222" cy="230832"/>
          </a:xfrm>
          <a:prstGeom prst="rect">
            <a:avLst/>
          </a:prstGeom>
          <a:noFill/>
        </p:spPr>
        <p:txBody>
          <a:bodyPr wrap="square" rtlCol="0">
            <a:spAutoFit/>
          </a:bodyPr>
          <a:lstStyle/>
          <a:p>
            <a:pPr algn="r"/>
            <a:r>
              <a:rPr lang="en-US" sz="900" dirty="0">
                <a:latin typeface="Franklin Gothic Medium" panose="020B0603020102020204" pitchFamily="34" charset="0"/>
              </a:rPr>
              <a:t>Centers for Disease Control and Prevention, US </a:t>
            </a:r>
            <a:r>
              <a:rPr lang="en-US" sz="900" dirty="0" err="1">
                <a:latin typeface="Franklin Gothic Medium" panose="020B0603020102020204" pitchFamily="34" charset="0"/>
              </a:rPr>
              <a:t>Dept</a:t>
            </a:r>
            <a:r>
              <a:rPr lang="en-US" sz="900" dirty="0">
                <a:latin typeface="Franklin Gothic Medium" panose="020B0603020102020204" pitchFamily="34" charset="0"/>
              </a:rPr>
              <a:t> of Health and Human Services</a:t>
            </a:r>
          </a:p>
        </p:txBody>
      </p:sp>
    </p:spTree>
    <p:extLst>
      <p:ext uri="{BB962C8B-B14F-4D97-AF65-F5344CB8AC3E}">
        <p14:creationId xmlns:p14="http://schemas.microsoft.com/office/powerpoint/2010/main" val="128116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DA1908-8F5D-3E45-96AF-5DE7C07692CF}"/>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22C364D2-452D-C442-A2A4-E922D8DF2F43}"/>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A92B2DE-55B7-B347-A72B-B2738349C57B}"/>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C264EF54-DDD5-D442-BE9C-C899AC37CC4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08FCD5CB-21EA-C445-A526-239A2331C309}"/>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DBD9DD44-518C-E742-9753-3383762CC6D0}"/>
              </a:ext>
            </a:extLst>
          </p:cNvPr>
          <p:cNvSpPr txBox="1"/>
          <p:nvPr/>
        </p:nvSpPr>
        <p:spPr>
          <a:xfrm>
            <a:off x="525354" y="1697947"/>
            <a:ext cx="682416" cy="769441"/>
          </a:xfrm>
          <a:prstGeom prst="rect">
            <a:avLst/>
          </a:prstGeom>
          <a:solidFill>
            <a:srgbClr val="3F64A8">
              <a:alpha val="72549"/>
            </a:srgbClr>
          </a:solidFill>
        </p:spPr>
        <p:txBody>
          <a:bodyPr wrap="square" rtlCol="0">
            <a:spAutoFit/>
          </a:bodyPr>
          <a:lstStyle/>
          <a:p>
            <a:pPr algn="ctr"/>
            <a:r>
              <a:rPr lang="en-US" sz="4400" dirty="0">
                <a:solidFill>
                  <a:srgbClr val="002060"/>
                </a:solidFill>
                <a:latin typeface="Franklin Gothic Medium" panose="020B0603020102020204" pitchFamily="34" charset="0"/>
              </a:rPr>
              <a:t>2</a:t>
            </a:r>
          </a:p>
        </p:txBody>
      </p:sp>
      <p:sp>
        <p:nvSpPr>
          <p:cNvPr id="13" name="Content Placeholder 2">
            <a:extLst>
              <a:ext uri="{FF2B5EF4-FFF2-40B4-BE49-F238E27FC236}">
                <a16:creationId xmlns:a16="http://schemas.microsoft.com/office/drawing/2014/main" id="{2FA4E005-D07A-E94A-8219-35930126D5CB}"/>
              </a:ext>
            </a:extLst>
          </p:cNvPr>
          <p:cNvSpPr>
            <a:spLocks noGrp="1"/>
          </p:cNvSpPr>
          <p:nvPr>
            <p:ph idx="1"/>
          </p:nvPr>
        </p:nvSpPr>
        <p:spPr>
          <a:xfrm>
            <a:off x="1325973" y="1535012"/>
            <a:ext cx="10515600" cy="2818211"/>
          </a:xfrm>
        </p:spPr>
        <p:txBody>
          <a:bodyPr/>
          <a:lstStyle/>
          <a:p>
            <a:pPr marL="15875" indent="-15875">
              <a:buNone/>
            </a:pPr>
            <a:r>
              <a:rPr lang="en-US" sz="4400" b="1" dirty="0">
                <a:solidFill>
                  <a:srgbClr val="3F64A8"/>
                </a:solidFill>
                <a:latin typeface="Franklin Gothic Medium" panose="020B0603020102020204" pitchFamily="34" charset="0"/>
              </a:rPr>
              <a:t>	</a:t>
            </a:r>
            <a:r>
              <a:rPr lang="en-US" sz="4400" b="1" dirty="0">
                <a:latin typeface="Franklin Gothic Medium" panose="020B0603020102020204" pitchFamily="34" charset="0"/>
              </a:rPr>
              <a:t>Identify 2 opportunities and 2 barriers to provide evidence-based addiction care for adolescents and young adults</a:t>
            </a:r>
          </a:p>
          <a:p>
            <a:pPr marL="15875" indent="-15875">
              <a:buFont typeface="+mj-lt"/>
              <a:buAutoNum type="arabicPeriod"/>
            </a:pPr>
            <a:endParaRPr lang="en-US" dirty="0">
              <a:latin typeface="Franklin Gothic Medium" panose="020B0603020102020204" pitchFamily="34" charset="0"/>
            </a:endParaRPr>
          </a:p>
          <a:p>
            <a:pPr marL="15875" indent="-15875"/>
            <a:endParaRPr lang="en-US" dirty="0"/>
          </a:p>
        </p:txBody>
      </p:sp>
      <p:sp>
        <p:nvSpPr>
          <p:cNvPr id="2" name="Slide Number Placeholder 1"/>
          <p:cNvSpPr>
            <a:spLocks noGrp="1"/>
          </p:cNvSpPr>
          <p:nvPr>
            <p:ph type="sldNum" sz="quarter" idx="12"/>
          </p:nvPr>
        </p:nvSpPr>
        <p:spPr/>
        <p:txBody>
          <a:bodyPr/>
          <a:lstStyle/>
          <a:p>
            <a:fld id="{24B1F00C-6CAA-464F-892D-B9753A934CEC}" type="slidenum">
              <a:rPr lang="en-US" smtClean="0"/>
              <a:t>11</a:t>
            </a:fld>
            <a:endParaRPr lang="en-US"/>
          </a:p>
        </p:txBody>
      </p:sp>
    </p:spTree>
    <p:extLst>
      <p:ext uri="{BB962C8B-B14F-4D97-AF65-F5344CB8AC3E}">
        <p14:creationId xmlns:p14="http://schemas.microsoft.com/office/powerpoint/2010/main" val="257102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3515-ABD9-9E4D-BE59-8C1353E1116C}"/>
              </a:ext>
            </a:extLst>
          </p:cNvPr>
          <p:cNvSpPr>
            <a:spLocks noGrp="1"/>
          </p:cNvSpPr>
          <p:nvPr>
            <p:ph type="title"/>
          </p:nvPr>
        </p:nvSpPr>
        <p:spPr>
          <a:xfrm>
            <a:off x="219075" y="252714"/>
            <a:ext cx="10515600" cy="1325563"/>
          </a:xfrm>
        </p:spPr>
        <p:txBody>
          <a:bodyPr/>
          <a:lstStyle/>
          <a:p>
            <a:r>
              <a:rPr lang="en-US" b="1" dirty="0">
                <a:latin typeface="Franklin Gothic Medium" panose="020B0603020102020204" pitchFamily="34" charset="0"/>
              </a:rPr>
              <a:t>Case</a:t>
            </a:r>
          </a:p>
        </p:txBody>
      </p:sp>
      <p:sp>
        <p:nvSpPr>
          <p:cNvPr id="3" name="Content Placeholder 2">
            <a:extLst>
              <a:ext uri="{FF2B5EF4-FFF2-40B4-BE49-F238E27FC236}">
                <a16:creationId xmlns:a16="http://schemas.microsoft.com/office/drawing/2014/main" id="{9B1C7813-2A08-404D-A5C2-8E9133E928C8}"/>
              </a:ext>
            </a:extLst>
          </p:cNvPr>
          <p:cNvSpPr>
            <a:spLocks noGrp="1"/>
          </p:cNvSpPr>
          <p:nvPr>
            <p:ph idx="1"/>
          </p:nvPr>
        </p:nvSpPr>
        <p:spPr>
          <a:xfrm>
            <a:off x="745546" y="1430544"/>
            <a:ext cx="10515600" cy="4351338"/>
          </a:xfrm>
        </p:spPr>
        <p:txBody>
          <a:bodyPr>
            <a:normAutofit fontScale="92500" lnSpcReduction="10000"/>
          </a:bodyPr>
          <a:lstStyle/>
          <a:p>
            <a:r>
              <a:rPr lang="en-US" dirty="0">
                <a:latin typeface="Franklin Gothic Medium" panose="020B0603020102020204" pitchFamily="34" charset="0"/>
              </a:rPr>
              <a:t>20 year-old female referred to us from the adolescent/emerging adult crisis stabilization program</a:t>
            </a:r>
          </a:p>
          <a:p>
            <a:endParaRPr lang="en-US" dirty="0">
              <a:latin typeface="Franklin Gothic Medium" panose="020B0603020102020204" pitchFamily="34" charset="0"/>
            </a:endParaRPr>
          </a:p>
          <a:p>
            <a:r>
              <a:rPr lang="en-US" dirty="0">
                <a:latin typeface="Franklin Gothic Medium" panose="020B0603020102020204" pitchFamily="34" charset="0"/>
              </a:rPr>
              <a:t>Has had multiple admissions related to opioid use and never offered medication treatment until this last admission </a:t>
            </a:r>
          </a:p>
          <a:p>
            <a:endParaRPr lang="en-US" dirty="0">
              <a:latin typeface="Franklin Gothic Medium" panose="020B0603020102020204" pitchFamily="34" charset="0"/>
            </a:endParaRPr>
          </a:p>
          <a:p>
            <a:r>
              <a:rPr lang="en-US" dirty="0">
                <a:latin typeface="Franklin Gothic Medium" panose="020B0603020102020204" pitchFamily="34" charset="0"/>
              </a:rPr>
              <a:t>Started on buprenorphine at program and we then see her for regular follow-up</a:t>
            </a:r>
          </a:p>
          <a:p>
            <a:endParaRPr lang="en-US" dirty="0">
              <a:latin typeface="Franklin Gothic Medium" panose="020B0603020102020204" pitchFamily="34" charset="0"/>
            </a:endParaRPr>
          </a:p>
          <a:p>
            <a:r>
              <a:rPr lang="en-US" dirty="0">
                <a:latin typeface="Franklin Gothic Medium" panose="020B0603020102020204" pitchFamily="34" charset="0"/>
              </a:rPr>
              <a:t>Despite relapse, she explicitly says that medication treatment has made a huge impact on recovery </a:t>
            </a:r>
          </a:p>
        </p:txBody>
      </p:sp>
      <p:grpSp>
        <p:nvGrpSpPr>
          <p:cNvPr id="9" name="Group 8">
            <a:extLst>
              <a:ext uri="{FF2B5EF4-FFF2-40B4-BE49-F238E27FC236}">
                <a16:creationId xmlns:a16="http://schemas.microsoft.com/office/drawing/2014/main" id="{F78A629B-33B8-AE42-8D3B-AF7F1DBE55E1}"/>
              </a:ext>
            </a:extLst>
          </p:cNvPr>
          <p:cNvGrpSpPr/>
          <p:nvPr/>
        </p:nvGrpSpPr>
        <p:grpSpPr>
          <a:xfrm>
            <a:off x="79258" y="5952355"/>
            <a:ext cx="12015782" cy="864701"/>
            <a:chOff x="79258" y="5952355"/>
            <a:chExt cx="12015782" cy="864701"/>
          </a:xfrm>
        </p:grpSpPr>
        <p:pic>
          <p:nvPicPr>
            <p:cNvPr id="10" name="Picture 6">
              <a:extLst>
                <a:ext uri="{FF2B5EF4-FFF2-40B4-BE49-F238E27FC236}">
                  <a16:creationId xmlns:a16="http://schemas.microsoft.com/office/drawing/2014/main" id="{B6F656C9-2C73-684F-9332-90BB5E04F6FC}"/>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E8908A4-C5C5-114E-994B-3D8E83ACCF03}"/>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2" name="Picture 11">
              <a:extLst>
                <a:ext uri="{FF2B5EF4-FFF2-40B4-BE49-F238E27FC236}">
                  <a16:creationId xmlns:a16="http://schemas.microsoft.com/office/drawing/2014/main" id="{D5A3EC2E-710F-DC41-9574-B1F90F49795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3" name="Picture 5">
              <a:extLst>
                <a:ext uri="{FF2B5EF4-FFF2-40B4-BE49-F238E27FC236}">
                  <a16:creationId xmlns:a16="http://schemas.microsoft.com/office/drawing/2014/main" id="{D1738DA4-54D0-594C-868F-E619E2EC07B4}"/>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24B1F00C-6CAA-464F-892D-B9753A934CEC}" type="slidenum">
              <a:rPr lang="en-US" smtClean="0"/>
              <a:t>12</a:t>
            </a:fld>
            <a:endParaRPr lang="en-US"/>
          </a:p>
        </p:txBody>
      </p:sp>
    </p:spTree>
    <p:extLst>
      <p:ext uri="{BB962C8B-B14F-4D97-AF65-F5344CB8AC3E}">
        <p14:creationId xmlns:p14="http://schemas.microsoft.com/office/powerpoint/2010/main" val="20071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417A4-49DC-DD4B-90C5-37CE993A337D}"/>
              </a:ext>
            </a:extLst>
          </p:cNvPr>
          <p:cNvSpPr>
            <a:spLocks noGrp="1"/>
          </p:cNvSpPr>
          <p:nvPr>
            <p:ph idx="1"/>
          </p:nvPr>
        </p:nvSpPr>
        <p:spPr>
          <a:xfrm>
            <a:off x="838200" y="1755195"/>
            <a:ext cx="10515600" cy="4351338"/>
          </a:xfrm>
        </p:spPr>
        <p:txBody>
          <a:bodyPr>
            <a:normAutofit/>
          </a:bodyPr>
          <a:lstStyle/>
          <a:p>
            <a:pPr marL="0" indent="0">
              <a:buNone/>
            </a:pPr>
            <a:r>
              <a:rPr lang="en-US" sz="4400" b="1" dirty="0">
                <a:solidFill>
                  <a:srgbClr val="002060"/>
                </a:solidFill>
                <a:latin typeface="Franklin Gothic Medium" panose="020B0603020102020204" pitchFamily="34" charset="0"/>
              </a:rPr>
              <a:t>What does treatment look like for youth? </a:t>
            </a:r>
          </a:p>
        </p:txBody>
      </p:sp>
      <p:grpSp>
        <p:nvGrpSpPr>
          <p:cNvPr id="4" name="Group 3">
            <a:extLst>
              <a:ext uri="{FF2B5EF4-FFF2-40B4-BE49-F238E27FC236}">
                <a16:creationId xmlns:a16="http://schemas.microsoft.com/office/drawing/2014/main" id="{613B69DA-20C0-C64A-8C3F-4A6C6DAA09FA}"/>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59E4A8A9-0D6D-5F49-895F-6ADBC2FE4BAF}"/>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5EB658E-F980-6D4A-9B19-41F0E65E51E9}"/>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1FEEE4CA-A0E8-0C4A-8A98-44D4BCC1C6E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773A9E78-54C1-6049-A29D-330F2D95291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24B1F00C-6CAA-464F-892D-B9753A934CEC}" type="slidenum">
              <a:rPr lang="en-US" smtClean="0"/>
              <a:t>13</a:t>
            </a:fld>
            <a:endParaRPr lang="en-US"/>
          </a:p>
        </p:txBody>
      </p:sp>
    </p:spTree>
    <p:extLst>
      <p:ext uri="{BB962C8B-B14F-4D97-AF65-F5344CB8AC3E}">
        <p14:creationId xmlns:p14="http://schemas.microsoft.com/office/powerpoint/2010/main" val="151167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713D-20E3-49A9-BFD0-0230E00ACE08}"/>
              </a:ext>
            </a:extLst>
          </p:cNvPr>
          <p:cNvSpPr>
            <a:spLocks noGrp="1"/>
          </p:cNvSpPr>
          <p:nvPr>
            <p:ph type="title"/>
          </p:nvPr>
        </p:nvSpPr>
        <p:spPr>
          <a:xfrm>
            <a:off x="1292860" y="457201"/>
            <a:ext cx="9530080" cy="775097"/>
          </a:xfrm>
        </p:spPr>
        <p:txBody>
          <a:bodyPr>
            <a:noAutofit/>
          </a:bodyPr>
          <a:lstStyle/>
          <a:p>
            <a:pPr algn="ctr"/>
            <a:r>
              <a:rPr lang="en-CA" b="1" dirty="0">
                <a:latin typeface="Franklin Gothic Medium" panose="020B0603020102020204" pitchFamily="34" charset="0"/>
              </a:rPr>
              <a:t>Screening, Brief Intervention and Referral to Treatment (SBIRT)</a:t>
            </a:r>
            <a:endParaRPr lang="en-US" b="1"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C97D55ED-E5DB-43F8-813E-59CDCC6609A1}"/>
              </a:ext>
            </a:extLst>
          </p:cNvPr>
          <p:cNvPicPr>
            <a:picLocks noChangeAspect="1"/>
          </p:cNvPicPr>
          <p:nvPr/>
        </p:nvPicPr>
        <p:blipFill>
          <a:blip r:embed="rId2"/>
          <a:stretch>
            <a:fillRect/>
          </a:stretch>
        </p:blipFill>
        <p:spPr>
          <a:xfrm>
            <a:off x="2057400" y="2114551"/>
            <a:ext cx="8001000" cy="3497441"/>
          </a:xfrm>
          <a:prstGeom prst="rect">
            <a:avLst/>
          </a:prstGeom>
        </p:spPr>
      </p:pic>
      <p:sp>
        <p:nvSpPr>
          <p:cNvPr id="4" name="Slide Number Placeholder 3"/>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C97D55ED-E5DB-43F8-813E-59CDCC6609A1}"/>
              </a:ext>
            </a:extLst>
          </p:cNvPr>
          <p:cNvPicPr>
            <a:picLocks noChangeAspect="1"/>
          </p:cNvPicPr>
          <p:nvPr/>
        </p:nvPicPr>
        <p:blipFill rotWithShape="1">
          <a:blip r:embed="rId2"/>
          <a:srcRect l="2095" t="77190" r="47018" b="4371"/>
          <a:stretch/>
        </p:blipFill>
        <p:spPr>
          <a:xfrm>
            <a:off x="7324414" y="6110919"/>
            <a:ext cx="3657599" cy="579335"/>
          </a:xfrm>
          <a:prstGeom prst="rect">
            <a:avLst/>
          </a:prstGeom>
        </p:spPr>
      </p:pic>
      <p:sp>
        <p:nvSpPr>
          <p:cNvPr id="6" name="TextBox 5">
            <a:extLst>
              <a:ext uri="{FF2B5EF4-FFF2-40B4-BE49-F238E27FC236}">
                <a16:creationId xmlns:a16="http://schemas.microsoft.com/office/drawing/2014/main" id="{BC96DAEF-7FC5-53B1-50DB-3C27E73A270D}"/>
              </a:ext>
            </a:extLst>
          </p:cNvPr>
          <p:cNvSpPr txBox="1"/>
          <p:nvPr/>
        </p:nvSpPr>
        <p:spPr>
          <a:xfrm>
            <a:off x="7430430" y="6559449"/>
            <a:ext cx="3551583" cy="261610"/>
          </a:xfrm>
          <a:prstGeom prst="rect">
            <a:avLst/>
          </a:prstGeom>
          <a:noFill/>
        </p:spPr>
        <p:txBody>
          <a:bodyPr wrap="square" rtlCol="0">
            <a:spAutoFit/>
          </a:bodyPr>
          <a:lstStyle/>
          <a:p>
            <a:r>
              <a:rPr lang="en-US" sz="1100" dirty="0">
                <a:latin typeface="Franklin Gothic Medium" panose="020B0603020102020204" pitchFamily="34" charset="0"/>
              </a:rPr>
              <a:t>Slide courtesy of Nic Chadi</a:t>
            </a:r>
          </a:p>
        </p:txBody>
      </p:sp>
    </p:spTree>
    <p:extLst>
      <p:ext uri="{BB962C8B-B14F-4D97-AF65-F5344CB8AC3E}">
        <p14:creationId xmlns:p14="http://schemas.microsoft.com/office/powerpoint/2010/main" val="376236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500" b="1">
                <a:solidFill>
                  <a:srgbClr val="FFFFFF"/>
                </a:solidFill>
              </a:rPr>
              <a:t>Privacy and confidentiality</a:t>
            </a:r>
            <a:endParaRPr lang="en-US" sz="3500" b="1">
              <a:solidFill>
                <a:srgbClr val="FFFFFF"/>
              </a:solidFill>
            </a:endParaRPr>
          </a:p>
        </p:txBody>
      </p:sp>
      <p:sp>
        <p:nvSpPr>
          <p:cNvPr id="3" name="Content Placeholder 2"/>
          <p:cNvSpPr>
            <a:spLocks noGrp="1"/>
          </p:cNvSpPr>
          <p:nvPr>
            <p:ph idx="1"/>
          </p:nvPr>
        </p:nvSpPr>
        <p:spPr>
          <a:xfrm>
            <a:off x="838200" y="741680"/>
            <a:ext cx="10515600" cy="4637564"/>
          </a:xfrm>
        </p:spPr>
        <p:txBody>
          <a:bodyPr anchor="ctr">
            <a:normAutofit lnSpcReduction="10000"/>
          </a:bodyPr>
          <a:lstStyle/>
          <a:p>
            <a:pPr>
              <a:lnSpc>
                <a:spcPct val="120000"/>
              </a:lnSpc>
            </a:pPr>
            <a:r>
              <a:rPr lang="en-US" dirty="0">
                <a:latin typeface="Franklin Gothic Book" panose="020B0503020102020204" pitchFamily="34" charset="0"/>
              </a:rPr>
              <a:t>Important to clarify the </a:t>
            </a:r>
            <a:r>
              <a:rPr lang="en-US" b="1" dirty="0">
                <a:latin typeface="Franklin Gothic Book" panose="020B0503020102020204" pitchFamily="34" charset="0"/>
              </a:rPr>
              <a:t>limits</a:t>
            </a:r>
            <a:r>
              <a:rPr lang="en-US" dirty="0">
                <a:latin typeface="Franklin Gothic Book" panose="020B0503020102020204" pitchFamily="34" charset="0"/>
              </a:rPr>
              <a:t> of confidentiality</a:t>
            </a:r>
          </a:p>
          <a:p>
            <a:pPr>
              <a:lnSpc>
                <a:spcPct val="120000"/>
              </a:lnSpc>
            </a:pPr>
            <a:r>
              <a:rPr lang="en-US" dirty="0">
                <a:latin typeface="Franklin Gothic Book" panose="020B0503020102020204" pitchFamily="34" charset="0"/>
              </a:rPr>
              <a:t>Should be discussed with </a:t>
            </a:r>
            <a:r>
              <a:rPr lang="en-US" b="1" dirty="0">
                <a:latin typeface="Franklin Gothic Book" panose="020B0503020102020204" pitchFamily="34" charset="0"/>
              </a:rPr>
              <a:t>every young person </a:t>
            </a:r>
            <a:r>
              <a:rPr lang="en-US" dirty="0">
                <a:latin typeface="Franklin Gothic Book" panose="020B0503020102020204" pitchFamily="34" charset="0"/>
              </a:rPr>
              <a:t>at the beginning of every visit</a:t>
            </a:r>
          </a:p>
          <a:p>
            <a:pPr>
              <a:lnSpc>
                <a:spcPct val="120000"/>
              </a:lnSpc>
            </a:pPr>
            <a:r>
              <a:rPr lang="en-US" dirty="0">
                <a:latin typeface="Franklin Gothic Book" panose="020B0503020102020204" pitchFamily="34" charset="0"/>
              </a:rPr>
              <a:t>Encourage the youth to be honest/truthful</a:t>
            </a:r>
          </a:p>
          <a:p>
            <a:pPr>
              <a:lnSpc>
                <a:spcPct val="120000"/>
              </a:lnSpc>
            </a:pPr>
            <a:r>
              <a:rPr lang="en-US" dirty="0">
                <a:latin typeface="Franklin Gothic Book" panose="020B0503020102020204" pitchFamily="34" charset="0"/>
              </a:rPr>
              <a:t>Create a space where the youth will feel comfortable sharing sensitive information</a:t>
            </a:r>
          </a:p>
          <a:p>
            <a:pPr>
              <a:lnSpc>
                <a:spcPct val="120000"/>
              </a:lnSpc>
            </a:pPr>
            <a:r>
              <a:rPr lang="en-US" dirty="0">
                <a:latin typeface="Franklin Gothic Book" panose="020B0503020102020204" pitchFamily="34" charset="0"/>
              </a:rPr>
              <a:t>Reasons to </a:t>
            </a:r>
            <a:r>
              <a:rPr lang="en-US" b="1" dirty="0">
                <a:latin typeface="Franklin Gothic Book" panose="020B0503020102020204" pitchFamily="34" charset="0"/>
              </a:rPr>
              <a:t>breach confidentiality </a:t>
            </a:r>
            <a:r>
              <a:rPr lang="en-US" dirty="0">
                <a:latin typeface="Franklin Gothic Book" panose="020B0503020102020204" pitchFamily="34" charset="0"/>
              </a:rPr>
              <a:t>(i.e. to parents): </a:t>
            </a:r>
          </a:p>
          <a:p>
            <a:pPr lvl="1">
              <a:lnSpc>
                <a:spcPct val="120000"/>
              </a:lnSpc>
            </a:pPr>
            <a:r>
              <a:rPr lang="en-US" sz="2800" dirty="0">
                <a:latin typeface="Franklin Gothic Book" panose="020B0503020102020204" pitchFamily="34" charset="0"/>
              </a:rPr>
              <a:t>Self-harm/suicidality, harm to others, sexual abuse</a:t>
            </a:r>
          </a:p>
        </p:txBody>
      </p:sp>
      <p:sp>
        <p:nvSpPr>
          <p:cNvPr id="5" name="TextBox 4">
            <a:extLst>
              <a:ext uri="{FF2B5EF4-FFF2-40B4-BE49-F238E27FC236}">
                <a16:creationId xmlns:a16="http://schemas.microsoft.com/office/drawing/2014/main" id="{4200DEE5-E674-3644-4506-E37649D76B37}"/>
              </a:ext>
            </a:extLst>
          </p:cNvPr>
          <p:cNvSpPr txBox="1"/>
          <p:nvPr/>
        </p:nvSpPr>
        <p:spPr>
          <a:xfrm>
            <a:off x="9485354" y="6507692"/>
            <a:ext cx="3551583" cy="261610"/>
          </a:xfrm>
          <a:prstGeom prst="rect">
            <a:avLst/>
          </a:prstGeom>
          <a:noFill/>
        </p:spPr>
        <p:txBody>
          <a:bodyPr wrap="square" rtlCol="0">
            <a:spAutoFit/>
          </a:bodyPr>
          <a:lstStyle/>
          <a:p>
            <a:r>
              <a:rPr lang="en-US" sz="1100" dirty="0">
                <a:latin typeface="Franklin Gothic Medium" panose="020B0603020102020204" pitchFamily="34" charset="0"/>
              </a:rPr>
              <a:t>Slide courtesy of Nic Chadi</a:t>
            </a:r>
          </a:p>
        </p:txBody>
      </p:sp>
    </p:spTree>
    <p:extLst>
      <p:ext uri="{BB962C8B-B14F-4D97-AF65-F5344CB8AC3E}">
        <p14:creationId xmlns:p14="http://schemas.microsoft.com/office/powerpoint/2010/main" val="390457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079225" y="963877"/>
            <a:ext cx="2620771" cy="4930246"/>
          </a:xfrm>
          <a:prstGeom prst="rect">
            <a:avLst/>
          </a:prstGeom>
        </p:spPr>
        <p:txBody>
          <a:bodyPr vert="horz" lIns="91425" tIns="45700" rIns="91425" bIns="45700" rtlCol="0" anchor="ctr" anchorCtr="0">
            <a:normAutofit/>
          </a:bodyPr>
          <a:lstStyle/>
          <a:p>
            <a:pPr algn="r">
              <a:spcBef>
                <a:spcPts val="0"/>
              </a:spcBef>
              <a:buClr>
                <a:schemeClr val="dk1"/>
              </a:buClr>
              <a:buSzPct val="25000"/>
            </a:pPr>
            <a:r>
              <a:rPr lang="en-CA" i="0" u="none" strike="noStrike" cap="none" dirty="0">
                <a:solidFill>
                  <a:schemeClr val="accent1"/>
                </a:solidFill>
                <a:latin typeface="Franklin Gothic Medium" panose="020B0603020102020204" pitchFamily="34" charset="0"/>
                <a:ea typeface="Calibri"/>
                <a:cs typeface="Calibri"/>
                <a:sym typeface="Calibri"/>
              </a:rPr>
              <a:t>Validated Screening Tools</a:t>
            </a:r>
          </a:p>
        </p:txBody>
      </p:sp>
      <p:sp>
        <p:nvSpPr>
          <p:cNvPr id="8" name="Text Placeholder 7">
            <a:extLst>
              <a:ext uri="{FF2B5EF4-FFF2-40B4-BE49-F238E27FC236}">
                <a16:creationId xmlns:a16="http://schemas.microsoft.com/office/drawing/2014/main" id="{04FD147A-B8B5-468B-82FF-D35BFAE9E766}"/>
              </a:ext>
            </a:extLst>
          </p:cNvPr>
          <p:cNvSpPr>
            <a:spLocks noGrp="1"/>
          </p:cNvSpPr>
          <p:nvPr>
            <p:ph type="body" idx="1"/>
          </p:nvPr>
        </p:nvSpPr>
        <p:spPr>
          <a:xfrm>
            <a:off x="5256024" y="963877"/>
            <a:ext cx="4783327" cy="4930246"/>
          </a:xfrm>
          <a:prstGeom prst="rect">
            <a:avLst/>
          </a:prstGeom>
        </p:spPr>
        <p:txBody>
          <a:bodyPr anchor="ctr">
            <a:normAutofit/>
          </a:bodyPr>
          <a:lstStyle/>
          <a:p>
            <a:pPr marL="514350" indent="-457200"/>
            <a:r>
              <a:rPr lang="en-CA" b="1" dirty="0">
                <a:latin typeface="Franklin Gothic Book" panose="020B0503020102020204" pitchFamily="34" charset="0"/>
              </a:rPr>
              <a:t>BSTAD:</a:t>
            </a:r>
            <a:r>
              <a:rPr lang="en-CA" dirty="0">
                <a:latin typeface="Franklin Gothic Book" panose="020B0503020102020204" pitchFamily="34" charset="0"/>
              </a:rPr>
              <a:t> Brief Screener for Tobacco, Alcohol, and other Drugs (Kelly S, 2014)</a:t>
            </a:r>
          </a:p>
          <a:p>
            <a:pPr marL="514350" indent="-457200"/>
            <a:r>
              <a:rPr lang="en-CA" b="1" dirty="0">
                <a:latin typeface="Franklin Gothic Book" panose="020B0503020102020204" pitchFamily="34" charset="0"/>
                <a:ea typeface="Calibri"/>
                <a:cs typeface="Calibri"/>
                <a:sym typeface="Calibri"/>
              </a:rPr>
              <a:t>S2BI: </a:t>
            </a:r>
            <a:r>
              <a:rPr lang="en-CA" dirty="0">
                <a:latin typeface="Franklin Gothic Book" panose="020B0503020102020204" pitchFamily="34" charset="0"/>
                <a:ea typeface="Calibri"/>
                <a:cs typeface="Calibri"/>
                <a:sym typeface="Calibri"/>
              </a:rPr>
              <a:t>Screening to Brief Intervention (Levy, 2014)</a:t>
            </a:r>
          </a:p>
          <a:p>
            <a:pPr marL="514350" indent="-457200"/>
            <a:r>
              <a:rPr lang="en-CA" b="1" dirty="0">
                <a:latin typeface="Franklin Gothic Book" panose="020B0503020102020204" pitchFamily="34" charset="0"/>
              </a:rPr>
              <a:t>CRAFFT 2.1+N: </a:t>
            </a:r>
            <a:r>
              <a:rPr lang="en-CA" dirty="0">
                <a:latin typeface="Franklin Gothic Book" panose="020B0503020102020204" pitchFamily="34" charset="0"/>
              </a:rPr>
              <a:t>Car-Relax-Alone-Forget-Friend-Trouble (Knight, 2002)</a:t>
            </a:r>
          </a:p>
        </p:txBody>
      </p:sp>
      <p:sp>
        <p:nvSpPr>
          <p:cNvPr id="2" name="Slide Number Placeholder 1"/>
          <p:cNvSpPr>
            <a:spLocks noGrp="1"/>
          </p:cNvSpPr>
          <p:nvPr>
            <p:ph type="sldNum" sz="quarter" idx="12"/>
          </p:nvPr>
        </p:nvSpPr>
        <p:spPr/>
        <p:txBody>
          <a:bodyPr/>
          <a:lstStyle/>
          <a:p>
            <a:fld id="{24B1F00C-6CAA-464F-892D-B9753A934CEC}" type="slidenum">
              <a:rPr lang="en-US" smtClean="0"/>
              <a:t>16</a:t>
            </a:fld>
            <a:endParaRPr lang="en-US"/>
          </a:p>
        </p:txBody>
      </p:sp>
    </p:spTree>
    <p:extLst>
      <p:ext uri="{BB962C8B-B14F-4D97-AF65-F5344CB8AC3E}">
        <p14:creationId xmlns:p14="http://schemas.microsoft.com/office/powerpoint/2010/main" val="257435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6" y="2000250"/>
            <a:ext cx="3555597" cy="20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981200" y="221387"/>
            <a:ext cx="8229600" cy="838200"/>
          </a:xfrm>
        </p:spPr>
        <p:txBody>
          <a:bodyPr>
            <a:normAutofit fontScale="90000"/>
          </a:bodyPr>
          <a:lstStyle/>
          <a:p>
            <a:r>
              <a:rPr lang="en-US" sz="4000" b="1" dirty="0"/>
              <a:t>Behavioral approaches for TAY with substance use disorders</a:t>
            </a:r>
          </a:p>
        </p:txBody>
      </p:sp>
      <p:sp>
        <p:nvSpPr>
          <p:cNvPr id="7" name="TextBox 6"/>
          <p:cNvSpPr txBox="1"/>
          <p:nvPr/>
        </p:nvSpPr>
        <p:spPr>
          <a:xfrm>
            <a:off x="1698060" y="1469276"/>
            <a:ext cx="4049486" cy="461665"/>
          </a:xfrm>
          <a:prstGeom prst="rect">
            <a:avLst/>
          </a:prstGeom>
          <a:noFill/>
        </p:spPr>
        <p:txBody>
          <a:bodyPr wrap="square" rtlCol="0">
            <a:spAutoFit/>
          </a:bodyPr>
          <a:lstStyle/>
          <a:p>
            <a:pPr algn="ctr">
              <a:defRPr/>
            </a:pPr>
            <a:r>
              <a:rPr lang="en-US" sz="2400" b="1" dirty="0">
                <a:solidFill>
                  <a:prstClr val="black"/>
                </a:solidFill>
                <a:latin typeface="Calibri"/>
              </a:rPr>
              <a:t>Motivational Interviewing</a:t>
            </a:r>
          </a:p>
        </p:txBody>
      </p:sp>
      <p:sp>
        <p:nvSpPr>
          <p:cNvPr id="13" name="TextBox 12"/>
          <p:cNvSpPr txBox="1"/>
          <p:nvPr/>
        </p:nvSpPr>
        <p:spPr>
          <a:xfrm>
            <a:off x="5935791" y="1497201"/>
            <a:ext cx="4419629" cy="461665"/>
          </a:xfrm>
          <a:prstGeom prst="rect">
            <a:avLst/>
          </a:prstGeom>
          <a:noFill/>
        </p:spPr>
        <p:txBody>
          <a:bodyPr wrap="square" rtlCol="0">
            <a:spAutoFit/>
          </a:bodyPr>
          <a:lstStyle/>
          <a:p>
            <a:pPr algn="ctr">
              <a:defRPr/>
            </a:pPr>
            <a:r>
              <a:rPr lang="en-US" sz="2400" b="1" dirty="0">
                <a:solidFill>
                  <a:prstClr val="black"/>
                </a:solidFill>
                <a:latin typeface="Calibri"/>
              </a:rPr>
              <a:t>Cognitive Behavioral Therapy</a:t>
            </a:r>
          </a:p>
        </p:txBody>
      </p:sp>
      <p:sp>
        <p:nvSpPr>
          <p:cNvPr id="17" name="TextBox 16"/>
          <p:cNvSpPr txBox="1"/>
          <p:nvPr/>
        </p:nvSpPr>
        <p:spPr>
          <a:xfrm>
            <a:off x="5855614" y="4370391"/>
            <a:ext cx="4539342" cy="461665"/>
          </a:xfrm>
          <a:prstGeom prst="rect">
            <a:avLst/>
          </a:prstGeom>
          <a:noFill/>
        </p:spPr>
        <p:txBody>
          <a:bodyPr wrap="square" rtlCol="0">
            <a:spAutoFit/>
          </a:bodyPr>
          <a:lstStyle/>
          <a:p>
            <a:pPr algn="ctr">
              <a:defRPr/>
            </a:pPr>
            <a:r>
              <a:rPr lang="en-US" sz="2400" b="1" dirty="0">
                <a:solidFill>
                  <a:prstClr val="black"/>
                </a:solidFill>
                <a:latin typeface="Calibri"/>
              </a:rPr>
              <a:t>Contingency Management</a:t>
            </a:r>
          </a:p>
        </p:txBody>
      </p:sp>
      <p:cxnSp>
        <p:nvCxnSpPr>
          <p:cNvPr id="9" name="Straight Connector 8"/>
          <p:cNvCxnSpPr/>
          <p:nvPr/>
        </p:nvCxnSpPr>
        <p:spPr>
          <a:xfrm>
            <a:off x="6018914" y="1700107"/>
            <a:ext cx="0" cy="4876800"/>
          </a:xfrm>
          <a:prstGeom prst="line">
            <a:avLst/>
          </a:prstGeom>
          <a:effectLst/>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794768" y="4286250"/>
            <a:ext cx="8469115" cy="0"/>
          </a:xfrm>
          <a:prstGeom prst="line">
            <a:avLst/>
          </a:prstGeom>
          <a:effectLst/>
        </p:spPr>
        <p:style>
          <a:lnRef idx="2">
            <a:schemeClr val="dk1"/>
          </a:lnRef>
          <a:fillRef idx="0">
            <a:schemeClr val="dk1"/>
          </a:fillRef>
          <a:effectRef idx="1">
            <a:schemeClr val="dk1"/>
          </a:effectRef>
          <a:fontRef idx="minor">
            <a:schemeClr val="tx1"/>
          </a:fontRef>
        </p:style>
      </p:cxnSp>
      <p:pic>
        <p:nvPicPr>
          <p:cNvPr id="8194" name="Picture 2" descr="http://www.drcarnazzo.com/uploads/1/3/4/3/13437686/1089509_orig.jpg?1349886772"/>
          <p:cNvPicPr>
            <a:picLocks noChangeAspect="1" noChangeArrowheads="1"/>
          </p:cNvPicPr>
          <p:nvPr/>
        </p:nvPicPr>
        <p:blipFill rotWithShape="1">
          <a:blip r:embed="rId4">
            <a:extLst>
              <a:ext uri="{28A0092B-C50C-407E-A947-70E740481C1C}">
                <a14:useLocalDpi xmlns:a14="http://schemas.microsoft.com/office/drawing/2010/main" val="0"/>
              </a:ext>
            </a:extLst>
          </a:blip>
          <a:srcRect l="12163" t="15194" r="10407" b="23031"/>
          <a:stretch/>
        </p:blipFill>
        <p:spPr bwMode="auto">
          <a:xfrm>
            <a:off x="6957479" y="2060987"/>
            <a:ext cx="2709100" cy="194667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http://mindbodyhealth.us/wp-content/uploads/2012/12/DBT.jpg"/>
          <p:cNvPicPr>
            <a:picLocks noChangeAspect="1" noChangeArrowheads="1"/>
          </p:cNvPicPr>
          <p:nvPr/>
        </p:nvPicPr>
        <p:blipFill rotWithShape="1">
          <a:blip r:embed="rId5">
            <a:extLst>
              <a:ext uri="{28A0092B-C50C-407E-A947-70E740481C1C}">
                <a14:useLocalDpi xmlns:a14="http://schemas.microsoft.com/office/drawing/2010/main" val="0"/>
              </a:ext>
            </a:extLst>
          </a:blip>
          <a:srcRect b="3043"/>
          <a:stretch/>
        </p:blipFill>
        <p:spPr bwMode="auto">
          <a:xfrm>
            <a:off x="2207878" y="4675674"/>
            <a:ext cx="3140916" cy="18277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23230" y="5327896"/>
            <a:ext cx="1413585" cy="474348"/>
          </a:xfrm>
          <a:prstGeom prst="rect">
            <a:avLst/>
          </a:prstGeom>
          <a:noFill/>
          <a:ln>
            <a:solidFill>
              <a:schemeClr val="accent1"/>
            </a:solidFill>
          </a:ln>
        </p:spPr>
        <p:txBody>
          <a:bodyPr wrap="square" rtlCol="0">
            <a:spAutoFit/>
          </a:bodyPr>
          <a:lstStyle/>
          <a:p>
            <a:pPr algn="ctr">
              <a:defRPr/>
            </a:pPr>
            <a:r>
              <a:rPr lang="en-US" sz="2400" b="1" dirty="0">
                <a:solidFill>
                  <a:srgbClr val="4F81BD">
                    <a:lumMod val="50000"/>
                  </a:srgbClr>
                </a:solidFill>
                <a:latin typeface="Calibri"/>
              </a:rPr>
              <a:t>Behavior</a:t>
            </a:r>
          </a:p>
        </p:txBody>
      </p:sp>
      <p:cxnSp>
        <p:nvCxnSpPr>
          <p:cNvPr id="11" name="Straight Arrow Connector 10"/>
          <p:cNvCxnSpPr/>
          <p:nvPr/>
        </p:nvCxnSpPr>
        <p:spPr>
          <a:xfrm>
            <a:off x="7576645" y="5612164"/>
            <a:ext cx="54864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85744" y="5358739"/>
            <a:ext cx="2209213" cy="461665"/>
          </a:xfrm>
          <a:prstGeom prst="rect">
            <a:avLst/>
          </a:prstGeom>
          <a:noFill/>
          <a:ln>
            <a:solidFill>
              <a:schemeClr val="accent1"/>
            </a:solidFill>
          </a:ln>
        </p:spPr>
        <p:txBody>
          <a:bodyPr wrap="square" rtlCol="0">
            <a:spAutoFit/>
          </a:bodyPr>
          <a:lstStyle/>
          <a:p>
            <a:pPr algn="ctr">
              <a:defRPr/>
            </a:pPr>
            <a:r>
              <a:rPr lang="en-US" sz="2400" b="1" dirty="0">
                <a:solidFill>
                  <a:srgbClr val="4F81BD">
                    <a:lumMod val="50000"/>
                  </a:srgbClr>
                </a:solidFill>
                <a:latin typeface="Calibri"/>
              </a:rPr>
              <a:t>Consequence</a:t>
            </a:r>
          </a:p>
        </p:txBody>
      </p:sp>
      <p:sp>
        <p:nvSpPr>
          <p:cNvPr id="14" name="TextBox 13"/>
          <p:cNvSpPr txBox="1"/>
          <p:nvPr/>
        </p:nvSpPr>
        <p:spPr>
          <a:xfrm>
            <a:off x="1779586" y="4374986"/>
            <a:ext cx="4004331" cy="461665"/>
          </a:xfrm>
          <a:prstGeom prst="rect">
            <a:avLst/>
          </a:prstGeom>
          <a:noFill/>
        </p:spPr>
        <p:txBody>
          <a:bodyPr wrap="square" rtlCol="0">
            <a:spAutoFit/>
          </a:bodyPr>
          <a:lstStyle/>
          <a:p>
            <a:pPr algn="ctr">
              <a:defRPr/>
            </a:pPr>
            <a:r>
              <a:rPr lang="en-US" sz="2400" b="1" dirty="0">
                <a:solidFill>
                  <a:prstClr val="black"/>
                </a:solidFill>
                <a:latin typeface="Calibri"/>
              </a:rPr>
              <a:t>Dialectical Behavior Therapy</a:t>
            </a:r>
          </a:p>
        </p:txBody>
      </p:sp>
      <p:sp>
        <p:nvSpPr>
          <p:cNvPr id="2" name="Slide Number Placeholder 1"/>
          <p:cNvSpPr>
            <a:spLocks noGrp="1"/>
          </p:cNvSpPr>
          <p:nvPr>
            <p:ph type="sldNum" sz="quarter" idx="12"/>
          </p:nvPr>
        </p:nvSpPr>
        <p:spPr/>
        <p:txBody>
          <a:bodyPr/>
          <a:lstStyle/>
          <a:p>
            <a:fld id="{24B1F00C-6CAA-464F-892D-B9753A934CEC}" type="slidenum">
              <a:rPr lang="en-US" smtClean="0"/>
              <a:t>17</a:t>
            </a:fld>
            <a:endParaRPr lang="en-US"/>
          </a:p>
        </p:txBody>
      </p:sp>
      <p:sp>
        <p:nvSpPr>
          <p:cNvPr id="16" name="TextBox 15">
            <a:extLst>
              <a:ext uri="{FF2B5EF4-FFF2-40B4-BE49-F238E27FC236}">
                <a16:creationId xmlns:a16="http://schemas.microsoft.com/office/drawing/2014/main" id="{69D23ED1-529F-0513-23BA-2ED5872DE158}"/>
              </a:ext>
            </a:extLst>
          </p:cNvPr>
          <p:cNvSpPr txBox="1"/>
          <p:nvPr/>
        </p:nvSpPr>
        <p:spPr>
          <a:xfrm>
            <a:off x="9113456" y="6559449"/>
            <a:ext cx="3551583" cy="261610"/>
          </a:xfrm>
          <a:prstGeom prst="rect">
            <a:avLst/>
          </a:prstGeom>
          <a:noFill/>
        </p:spPr>
        <p:txBody>
          <a:bodyPr wrap="square" rtlCol="0">
            <a:spAutoFit/>
          </a:bodyPr>
          <a:lstStyle/>
          <a:p>
            <a:r>
              <a:rPr lang="en-US" sz="1100" dirty="0">
                <a:latin typeface="Franklin Gothic Medium" panose="020B0603020102020204" pitchFamily="34" charset="0"/>
              </a:rPr>
              <a:t>Slide courtesy of Nic Chadi</a:t>
            </a:r>
          </a:p>
        </p:txBody>
      </p:sp>
    </p:spTree>
    <p:extLst>
      <p:ext uri="{BB962C8B-B14F-4D97-AF65-F5344CB8AC3E}">
        <p14:creationId xmlns:p14="http://schemas.microsoft.com/office/powerpoint/2010/main" val="326688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DC1F-9518-4FCF-B2A4-4A76A1B7B84E}"/>
              </a:ext>
            </a:extLst>
          </p:cNvPr>
          <p:cNvSpPr>
            <a:spLocks noGrp="1"/>
          </p:cNvSpPr>
          <p:nvPr>
            <p:ph type="title"/>
          </p:nvPr>
        </p:nvSpPr>
        <p:spPr>
          <a:xfrm>
            <a:off x="838200" y="167181"/>
            <a:ext cx="10515600" cy="1325563"/>
          </a:xfrm>
        </p:spPr>
        <p:txBody>
          <a:bodyPr/>
          <a:lstStyle/>
          <a:p>
            <a:r>
              <a:rPr lang="en-US" b="1" dirty="0">
                <a:latin typeface="Franklin Gothic Medium" panose="020B0603020102020204" pitchFamily="34" charset="0"/>
              </a:rPr>
              <a:t>When is pharmacotherapy indicated?</a:t>
            </a:r>
            <a:endParaRPr lang="es-US" dirty="0"/>
          </a:p>
        </p:txBody>
      </p:sp>
      <p:sp>
        <p:nvSpPr>
          <p:cNvPr id="4" name="Rectangle 3">
            <a:extLst>
              <a:ext uri="{FF2B5EF4-FFF2-40B4-BE49-F238E27FC236}">
                <a16:creationId xmlns:a16="http://schemas.microsoft.com/office/drawing/2014/main" id="{76C79F20-56FB-449E-B291-9241A0BDDB74}"/>
              </a:ext>
            </a:extLst>
          </p:cNvPr>
          <p:cNvSpPr/>
          <p:nvPr/>
        </p:nvSpPr>
        <p:spPr>
          <a:xfrm>
            <a:off x="5603848" y="1651479"/>
            <a:ext cx="4831308" cy="1200329"/>
          </a:xfrm>
          <a:prstGeom prst="rect">
            <a:avLst/>
          </a:prstGeom>
          <a:solidFill>
            <a:schemeClr val="accent4">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Franklin Gothic Medium" panose="020B0603020102020204" pitchFamily="34" charset="0"/>
                <a:cs typeface="Arial" panose="020B0604020202020204" pitchFamily="34" charset="0"/>
              </a:rPr>
              <a:t>American Academy of Pediatrics </a:t>
            </a:r>
            <a:r>
              <a:rPr lang="en-US" dirty="0">
                <a:solidFill>
                  <a:schemeClr val="bg1"/>
                </a:solidFill>
                <a:latin typeface="Franklin Gothic Medium" panose="020B0603020102020204" pitchFamily="34" charset="0"/>
                <a:cs typeface="Arial" panose="020B0604020202020204" pitchFamily="34" charset="0"/>
              </a:rPr>
              <a:t>(2016):</a:t>
            </a:r>
          </a:p>
          <a:p>
            <a:pPr marL="0" lvl="1"/>
            <a:r>
              <a:rPr lang="en-US" dirty="0">
                <a:solidFill>
                  <a:schemeClr val="bg1"/>
                </a:solidFill>
                <a:latin typeface="Franklin Gothic Medium" panose="020B0603020102020204" pitchFamily="34" charset="0"/>
                <a:cs typeface="Arial" panose="020B0604020202020204" pitchFamily="34" charset="0"/>
              </a:rPr>
              <a:t>Encourage pediatricians to consider offering medication treatment or discuss referrals to other providers for this service</a:t>
            </a:r>
          </a:p>
        </p:txBody>
      </p:sp>
      <p:sp>
        <p:nvSpPr>
          <p:cNvPr id="5" name="Rectangle 4">
            <a:extLst>
              <a:ext uri="{FF2B5EF4-FFF2-40B4-BE49-F238E27FC236}">
                <a16:creationId xmlns:a16="http://schemas.microsoft.com/office/drawing/2014/main" id="{13C52815-53F3-481D-9246-8A32B1E98E81}"/>
              </a:ext>
            </a:extLst>
          </p:cNvPr>
          <p:cNvSpPr/>
          <p:nvPr/>
        </p:nvSpPr>
        <p:spPr>
          <a:xfrm>
            <a:off x="2360123" y="6507692"/>
            <a:ext cx="867750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srgbClr val="000000"/>
                </a:solidFill>
                <a:latin typeface="Franklin Gothic Medium" panose="020B0603020102020204" pitchFamily="34" charset="0"/>
                <a:cs typeface="Arial" panose="020B0604020202020204" pitchFamily="34" charset="0"/>
              </a:rPr>
              <a:t>Committee on Substance Use and Prevention Medication-assisted treatment of adolescents with opioid use disorders. (2016) </a:t>
            </a:r>
            <a:r>
              <a:rPr lang="en-US" sz="900" i="1" dirty="0">
                <a:solidFill>
                  <a:srgbClr val="000000"/>
                </a:solidFill>
                <a:latin typeface="Franklin Gothic Medium" panose="020B0603020102020204" pitchFamily="34" charset="0"/>
                <a:cs typeface="Arial" panose="020B0604020202020204" pitchFamily="34" charset="0"/>
              </a:rPr>
              <a:t>Pediatrics.</a:t>
            </a:r>
            <a:r>
              <a:rPr lang="en-US" sz="900" dirty="0">
                <a:solidFill>
                  <a:srgbClr val="000000"/>
                </a:solidFill>
                <a:latin typeface="Franklin Gothic Medium" panose="020B0603020102020204" pitchFamily="34" charset="0"/>
                <a:cs typeface="Arial" panose="020B0604020202020204" pitchFamily="34" charset="0"/>
              </a:rPr>
              <a:t> </a:t>
            </a:r>
          </a:p>
          <a:p>
            <a:pPr algn="r"/>
            <a:r>
              <a:rPr lang="en-US" sz="900" dirty="0" err="1">
                <a:solidFill>
                  <a:srgbClr val="000000"/>
                </a:solidFill>
                <a:latin typeface="Franklin Gothic Medium" panose="020B0603020102020204" pitchFamily="34" charset="0"/>
                <a:cs typeface="Arial" panose="020B0604020202020204" pitchFamily="34" charset="0"/>
              </a:rPr>
              <a:t>Kampman</a:t>
            </a:r>
            <a:r>
              <a:rPr lang="en-US" sz="900" dirty="0">
                <a:solidFill>
                  <a:srgbClr val="000000"/>
                </a:solidFill>
                <a:latin typeface="Franklin Gothic Medium" panose="020B0603020102020204" pitchFamily="34" charset="0"/>
                <a:cs typeface="Arial" panose="020B0604020202020204" pitchFamily="34" charset="0"/>
              </a:rPr>
              <a:t> K &amp; Jarvis M. (2015) </a:t>
            </a:r>
            <a:r>
              <a:rPr lang="en-US" sz="900" i="1" dirty="0">
                <a:solidFill>
                  <a:srgbClr val="000000"/>
                </a:solidFill>
                <a:latin typeface="Franklin Gothic Medium" panose="020B0603020102020204" pitchFamily="34" charset="0"/>
                <a:cs typeface="Arial" panose="020B0604020202020204" pitchFamily="34" charset="0"/>
              </a:rPr>
              <a:t>Journal of Addiction Medicine</a:t>
            </a:r>
            <a:r>
              <a:rPr lang="en-US" sz="900" dirty="0">
                <a:solidFill>
                  <a:srgbClr val="000000"/>
                </a:solidFill>
                <a:latin typeface="Franklin Gothic Medium" panose="020B0603020102020204" pitchFamily="34" charset="0"/>
                <a:cs typeface="Arial" panose="020B0604020202020204" pitchFamily="34" charset="0"/>
              </a:rPr>
              <a:t>.</a:t>
            </a:r>
            <a:endParaRPr lang="en-US" sz="900" dirty="0">
              <a:latin typeface="Franklin Gothic Medium" panose="020B0603020102020204" pitchFamily="34" charset="0"/>
              <a:cs typeface="Arial" panose="020B0604020202020204" pitchFamily="34" charset="0"/>
            </a:endParaRPr>
          </a:p>
        </p:txBody>
      </p:sp>
      <p:pic>
        <p:nvPicPr>
          <p:cNvPr id="6" name="Shape 40">
            <a:extLst>
              <a:ext uri="{FF2B5EF4-FFF2-40B4-BE49-F238E27FC236}">
                <a16:creationId xmlns:a16="http://schemas.microsoft.com/office/drawing/2014/main" id="{64394BFA-3908-4258-8E8E-EEFDB6CDB621}"/>
              </a:ext>
            </a:extLst>
          </p:cNvPr>
          <p:cNvPicPr preferRelativeResize="0"/>
          <p:nvPr/>
        </p:nvPicPr>
        <p:blipFill>
          <a:blip r:embed="rId2">
            <a:alphaModFix/>
          </a:blip>
          <a:stretch>
            <a:fillRect/>
          </a:stretch>
        </p:blipFill>
        <p:spPr>
          <a:xfrm>
            <a:off x="2438718" y="1260370"/>
            <a:ext cx="2497287" cy="3014813"/>
          </a:xfrm>
          <a:prstGeom prst="rect">
            <a:avLst/>
          </a:prstGeom>
          <a:noFill/>
          <a:ln w="9525" cap="flat" cmpd="sng">
            <a:solidFill>
              <a:schemeClr val="dk2"/>
            </a:solidFill>
            <a:prstDash val="solid"/>
            <a:round/>
            <a:headEnd type="none" w="med" len="med"/>
            <a:tailEnd type="none" w="med" len="med"/>
          </a:ln>
          <a:effectLst>
            <a:outerShdw blurRad="50800" dist="38100" dir="2700000">
              <a:srgbClr val="000000">
                <a:alpha val="43000"/>
              </a:srgbClr>
            </a:outerShdw>
          </a:effectLst>
        </p:spPr>
      </p:pic>
      <p:pic>
        <p:nvPicPr>
          <p:cNvPr id="7" name="Picture 6">
            <a:extLst>
              <a:ext uri="{FF2B5EF4-FFF2-40B4-BE49-F238E27FC236}">
                <a16:creationId xmlns:a16="http://schemas.microsoft.com/office/drawing/2014/main" id="{0DE6CE49-EDE4-40D2-945C-8C793F99A616}"/>
              </a:ext>
            </a:extLst>
          </p:cNvPr>
          <p:cNvPicPr>
            <a:picLocks noChangeAspect="1"/>
          </p:cNvPicPr>
          <p:nvPr/>
        </p:nvPicPr>
        <p:blipFill rotWithShape="1">
          <a:blip r:embed="rId3"/>
          <a:srcRect l="38363" t="24583" r="28022" b="45473"/>
          <a:stretch/>
        </p:blipFill>
        <p:spPr>
          <a:xfrm>
            <a:off x="5854728" y="3169277"/>
            <a:ext cx="4536067" cy="2272892"/>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75AABC5-5CD2-4B76-BB2D-5E75DAAEE84C}"/>
              </a:ext>
            </a:extLst>
          </p:cNvPr>
          <p:cNvSpPr/>
          <p:nvPr/>
        </p:nvSpPr>
        <p:spPr>
          <a:xfrm>
            <a:off x="1786686" y="4316033"/>
            <a:ext cx="3758910" cy="1754326"/>
          </a:xfrm>
          <a:prstGeom prst="rect">
            <a:avLst/>
          </a:prstGeom>
          <a:solidFill>
            <a:schemeClr val="accent4">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Franklin Gothic Medium" panose="020B0603020102020204" pitchFamily="34" charset="0"/>
                <a:cs typeface="Arial" panose="020B0604020202020204" pitchFamily="34" charset="0"/>
              </a:rPr>
              <a:t>American Society of Addition Medicine </a:t>
            </a:r>
            <a:r>
              <a:rPr lang="en-US" dirty="0">
                <a:solidFill>
                  <a:schemeClr val="bg1"/>
                </a:solidFill>
                <a:latin typeface="Franklin Gothic Medium" panose="020B0603020102020204" pitchFamily="34" charset="0"/>
                <a:cs typeface="Arial" panose="020B0604020202020204" pitchFamily="34" charset="0"/>
              </a:rPr>
              <a:t>(2015):</a:t>
            </a:r>
          </a:p>
          <a:p>
            <a:pPr marL="0" lvl="1"/>
            <a:r>
              <a:rPr lang="en-US" dirty="0">
                <a:solidFill>
                  <a:schemeClr val="bg1"/>
                </a:solidFill>
                <a:latin typeface="Franklin Gothic Medium" panose="020B0603020102020204" pitchFamily="34" charset="0"/>
                <a:cs typeface="Arial" panose="020B0604020202020204" pitchFamily="34" charset="0"/>
              </a:rPr>
              <a:t>Clinicians should consider treating adolescents using the full range of treatment options, including pharmacotherapy</a:t>
            </a:r>
          </a:p>
        </p:txBody>
      </p:sp>
      <p:sp>
        <p:nvSpPr>
          <p:cNvPr id="3" name="Slide Number Placeholder 2"/>
          <p:cNvSpPr>
            <a:spLocks noGrp="1"/>
          </p:cNvSpPr>
          <p:nvPr>
            <p:ph type="sldNum" sz="quarter" idx="12"/>
          </p:nvPr>
        </p:nvSpPr>
        <p:spPr/>
        <p:txBody>
          <a:bodyPr/>
          <a:lstStyle/>
          <a:p>
            <a:fld id="{24B1F00C-6CAA-464F-892D-B9753A934CEC}" type="slidenum">
              <a:rPr lang="en-US" smtClean="0"/>
              <a:t>18</a:t>
            </a:fld>
            <a:endParaRPr lang="en-US"/>
          </a:p>
        </p:txBody>
      </p:sp>
    </p:spTree>
    <p:extLst>
      <p:ext uri="{BB962C8B-B14F-4D97-AF65-F5344CB8AC3E}">
        <p14:creationId xmlns:p14="http://schemas.microsoft.com/office/powerpoint/2010/main" val="142131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9EBE-D88B-EF4B-B2E8-A04ECDC04266}"/>
              </a:ext>
            </a:extLst>
          </p:cNvPr>
          <p:cNvSpPr>
            <a:spLocks noGrp="1"/>
          </p:cNvSpPr>
          <p:nvPr>
            <p:ph type="title"/>
          </p:nvPr>
        </p:nvSpPr>
        <p:spPr>
          <a:xfrm>
            <a:off x="266700" y="346649"/>
            <a:ext cx="9956799" cy="1244517"/>
          </a:xfrm>
        </p:spPr>
        <p:txBody>
          <a:bodyPr>
            <a:normAutofit fontScale="90000"/>
          </a:bodyPr>
          <a:lstStyle/>
          <a:p>
            <a:r>
              <a:rPr lang="en-US" b="1" dirty="0">
                <a:latin typeface="Franklin Gothic Medium" panose="020B0603020102020204" pitchFamily="34" charset="0"/>
              </a:rPr>
              <a:t>What’s the evidence for medication treatment for opioid use disorder? </a:t>
            </a:r>
          </a:p>
        </p:txBody>
      </p:sp>
      <p:sp>
        <p:nvSpPr>
          <p:cNvPr id="3" name="Content Placeholder 2">
            <a:extLst>
              <a:ext uri="{FF2B5EF4-FFF2-40B4-BE49-F238E27FC236}">
                <a16:creationId xmlns:a16="http://schemas.microsoft.com/office/drawing/2014/main" id="{44D2B369-A9CB-2144-88EC-A159A67D72A8}"/>
              </a:ext>
            </a:extLst>
          </p:cNvPr>
          <p:cNvSpPr>
            <a:spLocks noGrp="1"/>
          </p:cNvSpPr>
          <p:nvPr>
            <p:ph idx="1"/>
          </p:nvPr>
        </p:nvSpPr>
        <p:spPr>
          <a:xfrm>
            <a:off x="828339" y="1601017"/>
            <a:ext cx="10515600" cy="4351338"/>
          </a:xfrm>
        </p:spPr>
        <p:txBody>
          <a:bodyPr/>
          <a:lstStyle/>
          <a:p>
            <a:r>
              <a:rPr lang="en-US" dirty="0">
                <a:latin typeface="Franklin Gothic Medium" panose="020B0603020102020204" pitchFamily="34" charset="0"/>
              </a:rPr>
              <a:t>Improved retention in care (clinical trials and observational data)</a:t>
            </a:r>
          </a:p>
          <a:p>
            <a:endParaRPr lang="en-US" dirty="0">
              <a:latin typeface="Franklin Gothic Medium" panose="020B0603020102020204" pitchFamily="34" charset="0"/>
            </a:endParaRPr>
          </a:p>
          <a:p>
            <a:r>
              <a:rPr lang="en-US" dirty="0">
                <a:latin typeface="Franklin Gothic Medium" panose="020B0603020102020204" pitchFamily="34" charset="0"/>
              </a:rPr>
              <a:t>Decreased opioid positive urine drug tests (clinical trials)</a:t>
            </a:r>
          </a:p>
          <a:p>
            <a:endParaRPr lang="en-US" dirty="0">
              <a:latin typeface="Franklin Gothic Medium" panose="020B0603020102020204" pitchFamily="34" charset="0"/>
            </a:endParaRPr>
          </a:p>
          <a:p>
            <a:r>
              <a:rPr lang="en-US" dirty="0">
                <a:latin typeface="Franklin Gothic Medium" panose="020B0603020102020204" pitchFamily="34" charset="0"/>
              </a:rPr>
              <a:t>Improved mortality (observational data)</a:t>
            </a:r>
          </a:p>
          <a:p>
            <a:endParaRPr lang="en-US" dirty="0">
              <a:latin typeface="Franklin Gothic Medium" panose="020B0603020102020204" pitchFamily="34" charset="0"/>
            </a:endParaRPr>
          </a:p>
          <a:p>
            <a:r>
              <a:rPr lang="en-US" dirty="0">
                <a:latin typeface="Franklin Gothic Medium" panose="020B0603020102020204" pitchFamily="34" charset="0"/>
              </a:rPr>
              <a:t>BUT AYA youth have poorer retention!</a:t>
            </a:r>
          </a:p>
        </p:txBody>
      </p:sp>
      <p:sp>
        <p:nvSpPr>
          <p:cNvPr id="4" name="TextBox 3">
            <a:extLst>
              <a:ext uri="{FF2B5EF4-FFF2-40B4-BE49-F238E27FC236}">
                <a16:creationId xmlns:a16="http://schemas.microsoft.com/office/drawing/2014/main" id="{8C85B18B-10F2-AD4A-ABFC-BC3C985D016F}"/>
              </a:ext>
            </a:extLst>
          </p:cNvPr>
          <p:cNvSpPr txBox="1"/>
          <p:nvPr/>
        </p:nvSpPr>
        <p:spPr>
          <a:xfrm>
            <a:off x="3403022" y="5889672"/>
            <a:ext cx="7886700" cy="1538883"/>
          </a:xfrm>
          <a:prstGeom prst="rect">
            <a:avLst/>
          </a:prstGeom>
          <a:noFill/>
        </p:spPr>
        <p:txBody>
          <a:bodyPr wrap="square" rtlCol="0">
            <a:spAutoFit/>
          </a:bodyPr>
          <a:lstStyle/>
          <a:p>
            <a:pPr algn="r"/>
            <a:r>
              <a:rPr lang="en-US" sz="1000" dirty="0">
                <a:latin typeface="Franklin Gothic Medium" panose="020B0603020102020204" pitchFamily="34" charset="0"/>
                <a:cs typeface="Arial" panose="020B0604020202020204" pitchFamily="34" charset="0"/>
              </a:rPr>
              <a:t>Woody et al., (2008) </a:t>
            </a:r>
            <a:r>
              <a:rPr lang="en-US" sz="1000" i="1" dirty="0">
                <a:latin typeface="Franklin Gothic Medium" panose="020B0603020102020204" pitchFamily="34" charset="0"/>
                <a:cs typeface="Arial" panose="020B0604020202020204" pitchFamily="34" charset="0"/>
              </a:rPr>
              <a:t>JAMA</a:t>
            </a:r>
          </a:p>
          <a:p>
            <a:pPr algn="r"/>
            <a:r>
              <a:rPr lang="en-US" sz="1000" dirty="0" err="1">
                <a:latin typeface="Franklin Gothic Medium" panose="020B0603020102020204" pitchFamily="34" charset="0"/>
                <a:cs typeface="Arial" panose="020B0604020202020204" pitchFamily="34" charset="0"/>
              </a:rPr>
              <a:t>Marsch</a:t>
            </a:r>
            <a:r>
              <a:rPr lang="en-US" sz="1000" dirty="0">
                <a:latin typeface="Franklin Gothic Medium" panose="020B0603020102020204" pitchFamily="34" charset="0"/>
                <a:cs typeface="Arial" panose="020B0604020202020204" pitchFamily="34" charset="0"/>
              </a:rPr>
              <a:t> et al. (2016) </a:t>
            </a:r>
            <a:r>
              <a:rPr lang="en-US" sz="1000" i="1" dirty="0">
                <a:latin typeface="Franklin Gothic Medium" panose="020B0603020102020204" pitchFamily="34" charset="0"/>
                <a:cs typeface="Arial" panose="020B0604020202020204" pitchFamily="34" charset="0"/>
              </a:rPr>
              <a:t>Addiction</a:t>
            </a:r>
          </a:p>
          <a:p>
            <a:pPr algn="r"/>
            <a:r>
              <a:rPr lang="en-US" sz="1000" dirty="0">
                <a:latin typeface="Franklin Gothic Medium" panose="020B0603020102020204" pitchFamily="34" charset="0"/>
                <a:cs typeface="Arial" panose="020B0604020202020204" pitchFamily="34" charset="0"/>
              </a:rPr>
              <a:t>Fishman et al. (2010) </a:t>
            </a:r>
            <a:r>
              <a:rPr lang="en-US" sz="1000" i="1" dirty="0">
                <a:latin typeface="Franklin Gothic Medium" panose="020B0603020102020204" pitchFamily="34" charset="0"/>
                <a:cs typeface="Arial" panose="020B0604020202020204" pitchFamily="34" charset="0"/>
              </a:rPr>
              <a:t>Addiction</a:t>
            </a:r>
          </a:p>
          <a:p>
            <a:pPr algn="r"/>
            <a:r>
              <a:rPr lang="en-US" sz="1000" dirty="0">
                <a:latin typeface="Franklin Gothic Medium" panose="020B0603020102020204" pitchFamily="34" charset="0"/>
                <a:cs typeface="Arial" panose="020B0604020202020204" pitchFamily="34" charset="0"/>
              </a:rPr>
              <a:t>Matson et al., (2014) </a:t>
            </a:r>
            <a:r>
              <a:rPr lang="en-US" sz="1000" i="1" dirty="0">
                <a:latin typeface="Franklin Gothic Medium" panose="020B0603020102020204" pitchFamily="34" charset="0"/>
                <a:cs typeface="Arial" panose="020B0604020202020204" pitchFamily="34" charset="0"/>
              </a:rPr>
              <a:t>J Addict Med</a:t>
            </a:r>
            <a:endParaRPr lang="en-US" sz="1000" dirty="0">
              <a:latin typeface="Franklin Gothic Medium" panose="020B0603020102020204" pitchFamily="34" charset="0"/>
              <a:cs typeface="Arial" panose="020B0604020202020204" pitchFamily="34" charset="0"/>
            </a:endParaRPr>
          </a:p>
          <a:p>
            <a:pPr algn="r"/>
            <a:endParaRPr lang="en-US" dirty="0">
              <a:latin typeface="Franklin Gothic Medium" panose="020B0603020102020204" pitchFamily="34" charset="0"/>
              <a:cs typeface="Arial" panose="020B0604020202020204" pitchFamily="34" charset="0"/>
            </a:endParaRPr>
          </a:p>
          <a:p>
            <a:pPr algn="r"/>
            <a:endParaRPr lang="en-US" i="1" dirty="0">
              <a:latin typeface="Franklin Gothic Medium" panose="020B0603020102020204" pitchFamily="34" charset="0"/>
              <a:cs typeface="Arial" panose="020B0604020202020204" pitchFamily="34" charset="0"/>
            </a:endParaRPr>
          </a:p>
          <a:p>
            <a:pPr algn="r"/>
            <a:endParaRPr lang="en-US" dirty="0">
              <a:latin typeface="Franklin Gothic Medium" panose="020B0603020102020204" pitchFamily="34" charset="0"/>
            </a:endParaRPr>
          </a:p>
        </p:txBody>
      </p:sp>
      <p:grpSp>
        <p:nvGrpSpPr>
          <p:cNvPr id="5" name="Group 4">
            <a:extLst>
              <a:ext uri="{FF2B5EF4-FFF2-40B4-BE49-F238E27FC236}">
                <a16:creationId xmlns:a16="http://schemas.microsoft.com/office/drawing/2014/main" id="{BA30B562-9EA9-AC40-883F-5F4BAC14C5A4}"/>
              </a:ext>
            </a:extLst>
          </p:cNvPr>
          <p:cNvGrpSpPr/>
          <p:nvPr/>
        </p:nvGrpSpPr>
        <p:grpSpPr>
          <a:xfrm>
            <a:off x="79258" y="5952355"/>
            <a:ext cx="12015782" cy="864701"/>
            <a:chOff x="79258" y="5952355"/>
            <a:chExt cx="12015782" cy="864701"/>
          </a:xfrm>
        </p:grpSpPr>
        <p:pic>
          <p:nvPicPr>
            <p:cNvPr id="6" name="Picture 6">
              <a:extLst>
                <a:ext uri="{FF2B5EF4-FFF2-40B4-BE49-F238E27FC236}">
                  <a16:creationId xmlns:a16="http://schemas.microsoft.com/office/drawing/2014/main" id="{D077643E-DA83-4640-8C5B-D422F0AA3240}"/>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6A5B3C1-CAF7-5A46-A283-FC1663BCE38C}"/>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8" name="Picture 7">
              <a:extLst>
                <a:ext uri="{FF2B5EF4-FFF2-40B4-BE49-F238E27FC236}">
                  <a16:creationId xmlns:a16="http://schemas.microsoft.com/office/drawing/2014/main" id="{5C6BE99F-722C-CA4E-97F5-1318A5537CF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9" name="Picture 5">
              <a:extLst>
                <a:ext uri="{FF2B5EF4-FFF2-40B4-BE49-F238E27FC236}">
                  <a16:creationId xmlns:a16="http://schemas.microsoft.com/office/drawing/2014/main" id="{4D6118B5-88F0-0841-AE00-2CA97043D983}"/>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Slide Number Placeholder 9"/>
          <p:cNvSpPr>
            <a:spLocks noGrp="1"/>
          </p:cNvSpPr>
          <p:nvPr>
            <p:ph type="sldNum" sz="quarter" idx="12"/>
          </p:nvPr>
        </p:nvSpPr>
        <p:spPr/>
        <p:txBody>
          <a:bodyPr/>
          <a:lstStyle/>
          <a:p>
            <a:fld id="{24B1F00C-6CAA-464F-892D-B9753A934CEC}" type="slidenum">
              <a:rPr lang="en-US" smtClean="0"/>
              <a:t>19</a:t>
            </a:fld>
            <a:endParaRPr lang="en-US"/>
          </a:p>
        </p:txBody>
      </p:sp>
    </p:spTree>
    <p:extLst>
      <p:ext uri="{BB962C8B-B14F-4D97-AF65-F5344CB8AC3E}">
        <p14:creationId xmlns:p14="http://schemas.microsoft.com/office/powerpoint/2010/main" val="32060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A2AD-C836-0B48-A262-C0DE50ACB27E}"/>
              </a:ext>
            </a:extLst>
          </p:cNvPr>
          <p:cNvSpPr>
            <a:spLocks noGrp="1"/>
          </p:cNvSpPr>
          <p:nvPr>
            <p:ph type="title"/>
          </p:nvPr>
        </p:nvSpPr>
        <p:spPr>
          <a:xfrm>
            <a:off x="266700" y="365125"/>
            <a:ext cx="10515600" cy="1325563"/>
          </a:xfrm>
        </p:spPr>
        <p:txBody>
          <a:bodyPr/>
          <a:lstStyle/>
          <a:p>
            <a:r>
              <a:rPr lang="en-US" b="1" dirty="0">
                <a:latin typeface="Franklin Gothic Medium" panose="020B0603020102020204" pitchFamily="34" charset="0"/>
              </a:rPr>
              <a:t>Disclosure Information </a:t>
            </a:r>
          </a:p>
        </p:txBody>
      </p:sp>
      <p:sp>
        <p:nvSpPr>
          <p:cNvPr id="3" name="Content Placeholder 2">
            <a:extLst>
              <a:ext uri="{FF2B5EF4-FFF2-40B4-BE49-F238E27FC236}">
                <a16:creationId xmlns:a16="http://schemas.microsoft.com/office/drawing/2014/main" id="{A908A686-2BEB-5F4D-8511-2C9569D4ED8F}"/>
              </a:ext>
            </a:extLst>
          </p:cNvPr>
          <p:cNvSpPr>
            <a:spLocks noGrp="1"/>
          </p:cNvSpPr>
          <p:nvPr>
            <p:ph idx="1"/>
          </p:nvPr>
        </p:nvSpPr>
        <p:spPr>
          <a:xfrm>
            <a:off x="838200" y="1472699"/>
            <a:ext cx="10515600" cy="4351338"/>
          </a:xfrm>
        </p:spPr>
        <p:txBody>
          <a:bodyPr/>
          <a:lstStyle/>
          <a:p>
            <a:pPr marL="0" indent="0">
              <a:buNone/>
            </a:pPr>
            <a:endParaRPr lang="en-US" dirty="0">
              <a:latin typeface="Franklin Gothic Medium" panose="020B0603020102020204" pitchFamily="34" charset="0"/>
            </a:endParaRPr>
          </a:p>
          <a:p>
            <a:pPr marL="0" indent="0">
              <a:buNone/>
            </a:pPr>
            <a:r>
              <a:rPr lang="en-US" dirty="0">
                <a:latin typeface="Franklin Gothic Medium" panose="020B0603020102020204" pitchFamily="34" charset="0"/>
              </a:rPr>
              <a:t>Sarah M. Bagley, M.D., MSc.</a:t>
            </a:r>
          </a:p>
          <a:p>
            <a:endParaRPr lang="en-US" dirty="0">
              <a:latin typeface="Franklin Gothic Medium" panose="020B0603020102020204" pitchFamily="34" charset="0"/>
            </a:endParaRPr>
          </a:p>
          <a:p>
            <a:pPr marL="0" indent="0">
              <a:buNone/>
            </a:pPr>
            <a:r>
              <a:rPr lang="en-US" i="1" dirty="0">
                <a:latin typeface="Franklin Gothic Medium" panose="020B0603020102020204" pitchFamily="34" charset="0"/>
              </a:rPr>
              <a:t>Nothing to disclose </a:t>
            </a:r>
          </a:p>
          <a:p>
            <a:endParaRPr lang="en-US" dirty="0">
              <a:latin typeface="Franklin Gothic Medium" panose="020B0603020102020204" pitchFamily="34" charset="0"/>
            </a:endParaRPr>
          </a:p>
          <a:p>
            <a:pPr marL="0" indent="0">
              <a:buNone/>
            </a:pPr>
            <a:endParaRPr lang="en-US" dirty="0">
              <a:latin typeface="Franklin Gothic Medium" panose="020B0603020102020204" pitchFamily="34" charset="0"/>
            </a:endParaRPr>
          </a:p>
          <a:p>
            <a:endParaRPr lang="en-US" dirty="0">
              <a:latin typeface="Franklin Gothic Medium" panose="020B0603020102020204" pitchFamily="34" charset="0"/>
            </a:endParaRPr>
          </a:p>
          <a:p>
            <a:endParaRPr lang="en-US" dirty="0">
              <a:latin typeface="Franklin Gothic Medium" panose="020B0603020102020204" pitchFamily="34" charset="0"/>
            </a:endParaRPr>
          </a:p>
        </p:txBody>
      </p:sp>
      <p:grpSp>
        <p:nvGrpSpPr>
          <p:cNvPr id="9" name="Group 8">
            <a:extLst>
              <a:ext uri="{FF2B5EF4-FFF2-40B4-BE49-F238E27FC236}">
                <a16:creationId xmlns:a16="http://schemas.microsoft.com/office/drawing/2014/main" id="{29D220E5-48EA-544D-91A6-D893DF36AD00}"/>
              </a:ext>
            </a:extLst>
          </p:cNvPr>
          <p:cNvGrpSpPr/>
          <p:nvPr/>
        </p:nvGrpSpPr>
        <p:grpSpPr>
          <a:xfrm>
            <a:off x="79258" y="5952355"/>
            <a:ext cx="12015782" cy="864701"/>
            <a:chOff x="79258" y="5952355"/>
            <a:chExt cx="12015782" cy="864701"/>
          </a:xfrm>
        </p:grpSpPr>
        <p:pic>
          <p:nvPicPr>
            <p:cNvPr id="10" name="Picture 6">
              <a:extLst>
                <a:ext uri="{FF2B5EF4-FFF2-40B4-BE49-F238E27FC236}">
                  <a16:creationId xmlns:a16="http://schemas.microsoft.com/office/drawing/2014/main" id="{F200C488-95F7-3A46-A8B6-99ACA30B8106}"/>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8F14C60-F7AB-6445-92D2-6174FE36329D}"/>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2" name="Picture 11">
              <a:extLst>
                <a:ext uri="{FF2B5EF4-FFF2-40B4-BE49-F238E27FC236}">
                  <a16:creationId xmlns:a16="http://schemas.microsoft.com/office/drawing/2014/main" id="{EB4922A0-87DC-6B4E-BFCE-DCF7E528798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3" name="Picture 5">
              <a:extLst>
                <a:ext uri="{FF2B5EF4-FFF2-40B4-BE49-F238E27FC236}">
                  <a16:creationId xmlns:a16="http://schemas.microsoft.com/office/drawing/2014/main" id="{9A7AAA77-9DDE-644A-800F-C2E0A1568F6F}"/>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24B1F00C-6CAA-464F-892D-B9753A934CEC}" type="slidenum">
              <a:rPr lang="en-US" smtClean="0"/>
              <a:t>2</a:t>
            </a:fld>
            <a:endParaRPr lang="en-US"/>
          </a:p>
        </p:txBody>
      </p:sp>
    </p:spTree>
    <p:extLst>
      <p:ext uri="{BB962C8B-B14F-4D97-AF65-F5344CB8AC3E}">
        <p14:creationId xmlns:p14="http://schemas.microsoft.com/office/powerpoint/2010/main" val="273619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B6B-F8AA-F448-9270-26761D71EA5D}"/>
              </a:ext>
            </a:extLst>
          </p:cNvPr>
          <p:cNvSpPr>
            <a:spLocks noGrp="1"/>
          </p:cNvSpPr>
          <p:nvPr>
            <p:ph type="title"/>
          </p:nvPr>
        </p:nvSpPr>
        <p:spPr>
          <a:xfrm>
            <a:off x="232349" y="251590"/>
            <a:ext cx="10454704" cy="1325563"/>
          </a:xfrm>
        </p:spPr>
        <p:txBody>
          <a:bodyPr>
            <a:normAutofit/>
          </a:bodyPr>
          <a:lstStyle/>
          <a:p>
            <a:r>
              <a:rPr lang="en-US" b="1" dirty="0">
                <a:latin typeface="Franklin Gothic Medium" panose="020B0603020102020204" pitchFamily="34" charset="0"/>
                <a:cs typeface="Arial"/>
              </a:rPr>
              <a:t>Low timely receipt of medication among youth</a:t>
            </a:r>
            <a:endParaRPr lang="en-US" b="1" dirty="0">
              <a:latin typeface="Franklin Gothic Medium" panose="020B0603020102020204" pitchFamily="34" charset="0"/>
            </a:endParaRPr>
          </a:p>
        </p:txBody>
      </p:sp>
      <p:sp>
        <p:nvSpPr>
          <p:cNvPr id="10" name="Rectangle 9"/>
          <p:cNvSpPr/>
          <p:nvPr/>
        </p:nvSpPr>
        <p:spPr>
          <a:xfrm>
            <a:off x="1334817" y="4553512"/>
            <a:ext cx="5093890" cy="1246495"/>
          </a:xfrm>
          <a:prstGeom prst="rect">
            <a:avLst/>
          </a:prstGeom>
          <a:solidFill>
            <a:srgbClr val="00206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chemeClr val="bg1"/>
                </a:solidFill>
                <a:latin typeface="Franklin Gothic Medium" panose="020B0603020102020204" pitchFamily="34" charset="0"/>
                <a:cs typeface="Arial" panose="020B0604020202020204" pitchFamily="34" charset="0"/>
              </a:rPr>
              <a:t>Only </a:t>
            </a:r>
            <a:r>
              <a:rPr lang="en-US" sz="2500" b="1" dirty="0">
                <a:solidFill>
                  <a:schemeClr val="accent6"/>
                </a:solidFill>
                <a:latin typeface="Franklin Gothic Medium" panose="020B0603020102020204" pitchFamily="34" charset="0"/>
                <a:cs typeface="Arial" panose="020B0604020202020204" pitchFamily="34" charset="0"/>
              </a:rPr>
              <a:t>1</a:t>
            </a:r>
            <a:r>
              <a:rPr lang="en-US" sz="2500" dirty="0">
                <a:solidFill>
                  <a:schemeClr val="bg1"/>
                </a:solidFill>
                <a:latin typeface="Franklin Gothic Medium" panose="020B0603020102020204" pitchFamily="34" charset="0"/>
                <a:cs typeface="Arial" panose="020B0604020202020204" pitchFamily="34" charset="0"/>
              </a:rPr>
              <a:t> in </a:t>
            </a:r>
            <a:r>
              <a:rPr lang="en-US" sz="2500" b="1" dirty="0">
                <a:solidFill>
                  <a:schemeClr val="accent3"/>
                </a:solidFill>
                <a:latin typeface="Franklin Gothic Medium" panose="020B0603020102020204" pitchFamily="34" charset="0"/>
                <a:cs typeface="Arial" panose="020B0604020202020204" pitchFamily="34" charset="0"/>
              </a:rPr>
              <a:t>4</a:t>
            </a:r>
            <a:r>
              <a:rPr lang="en-US" sz="2500" dirty="0">
                <a:solidFill>
                  <a:schemeClr val="bg1"/>
                </a:solidFill>
                <a:latin typeface="Franklin Gothic Medium" panose="020B0603020102020204" pitchFamily="34" charset="0"/>
                <a:cs typeface="Arial" panose="020B0604020202020204" pitchFamily="34" charset="0"/>
              </a:rPr>
              <a:t> youths received treatment within 3 months of OUD diagnosis </a:t>
            </a:r>
          </a:p>
        </p:txBody>
      </p:sp>
      <p:grpSp>
        <p:nvGrpSpPr>
          <p:cNvPr id="3" name="Group 2"/>
          <p:cNvGrpSpPr/>
          <p:nvPr/>
        </p:nvGrpSpPr>
        <p:grpSpPr>
          <a:xfrm>
            <a:off x="1629586" y="1328029"/>
            <a:ext cx="4612831" cy="3225483"/>
            <a:chOff x="2441575" y="2565717"/>
            <a:chExt cx="4612831" cy="3225483"/>
          </a:xfrm>
        </p:grpSpPr>
        <p:pic>
          <p:nvPicPr>
            <p:cNvPr id="4098" name="Picture 2" descr="Image result for 4 people silhouette"/>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72326"/>
            <a:stretch/>
          </p:blipFill>
          <p:spPr bwMode="auto">
            <a:xfrm>
              <a:off x="2441575" y="2586037"/>
              <a:ext cx="1307465" cy="3205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4 people silhouette"/>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7243"/>
            <a:stretch/>
          </p:blipFill>
          <p:spPr bwMode="auto">
            <a:xfrm>
              <a:off x="3616960" y="2565717"/>
              <a:ext cx="3437446" cy="320516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https://www.bmc.org/sites/default/files/About_Us/BMC_News/Hadland%20Visual%20Abstract%2009061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863" t="2918" r="673" b="17237"/>
          <a:stretch/>
        </p:blipFill>
        <p:spPr bwMode="auto">
          <a:xfrm>
            <a:off x="6839494" y="1348349"/>
            <a:ext cx="4133707" cy="44781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60850EE-8621-4242-B5C3-62F9AD394E14}"/>
              </a:ext>
            </a:extLst>
          </p:cNvPr>
          <p:cNvGrpSpPr/>
          <p:nvPr/>
        </p:nvGrpSpPr>
        <p:grpSpPr>
          <a:xfrm>
            <a:off x="79258" y="5952355"/>
            <a:ext cx="12015782" cy="864701"/>
            <a:chOff x="79258" y="5952355"/>
            <a:chExt cx="12015782" cy="864701"/>
          </a:xfrm>
        </p:grpSpPr>
        <p:pic>
          <p:nvPicPr>
            <p:cNvPr id="11" name="Picture 6">
              <a:extLst>
                <a:ext uri="{FF2B5EF4-FFF2-40B4-BE49-F238E27FC236}">
                  <a16:creationId xmlns:a16="http://schemas.microsoft.com/office/drawing/2014/main" id="{98C2EB81-D4F0-1542-980F-79B233E32B71}"/>
                </a:ext>
              </a:extLst>
            </p:cNvPr>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6226ABA-7721-484F-8BC1-5BF8CEF7439A}"/>
                </a:ext>
              </a:extLst>
            </p:cNvPr>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5" name="Picture 14">
              <a:extLst>
                <a:ext uri="{FF2B5EF4-FFF2-40B4-BE49-F238E27FC236}">
                  <a16:creationId xmlns:a16="http://schemas.microsoft.com/office/drawing/2014/main" id="{C3228F9B-BA54-FF40-801D-5EA2DB6CDDBC}"/>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6" name="Picture 5">
              <a:extLst>
                <a:ext uri="{FF2B5EF4-FFF2-40B4-BE49-F238E27FC236}">
                  <a16:creationId xmlns:a16="http://schemas.microsoft.com/office/drawing/2014/main" id="{C92D0728-5914-EB49-87C2-BAEF0BB0ACCC}"/>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 name="Rectangle 16">
            <a:extLst>
              <a:ext uri="{FF2B5EF4-FFF2-40B4-BE49-F238E27FC236}">
                <a16:creationId xmlns:a16="http://schemas.microsoft.com/office/drawing/2014/main" id="{71F97494-9339-AD4F-8B73-066D7312A4A1}"/>
              </a:ext>
            </a:extLst>
          </p:cNvPr>
          <p:cNvSpPr/>
          <p:nvPr/>
        </p:nvSpPr>
        <p:spPr>
          <a:xfrm>
            <a:off x="6728128" y="6386139"/>
            <a:ext cx="424507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en-US" sz="1000" dirty="0">
                <a:latin typeface="Franklin Gothic Medium" panose="020B0603020102020204" pitchFamily="34" charset="0"/>
                <a:cs typeface="Arial" panose="020B0604020202020204" pitchFamily="34" charset="0"/>
              </a:rPr>
              <a:t>Hadland et al. (2018) </a:t>
            </a:r>
            <a:r>
              <a:rPr lang="en-US" altLang="en-US" sz="1000" i="1" dirty="0">
                <a:latin typeface="Franklin Gothic Medium" panose="020B0603020102020204" pitchFamily="34" charset="0"/>
                <a:cs typeface="Arial" panose="020B0604020202020204" pitchFamily="34" charset="0"/>
              </a:rPr>
              <a:t>JAMA </a:t>
            </a:r>
            <a:r>
              <a:rPr lang="en-US" altLang="en-US" sz="1000" i="1" dirty="0" err="1">
                <a:latin typeface="Franklin Gothic Medium" panose="020B0603020102020204" pitchFamily="34" charset="0"/>
                <a:cs typeface="Arial" panose="020B0604020202020204" pitchFamily="34" charset="0"/>
              </a:rPr>
              <a:t>Pediatr</a:t>
            </a:r>
            <a:r>
              <a:rPr lang="en-US" altLang="en-US" sz="1000" dirty="0">
                <a:latin typeface="Franklin Gothic Medium" panose="020B0603020102020204" pitchFamily="34" charset="0"/>
                <a:cs typeface="Arial" panose="020B0604020202020204" pitchFamily="34" charset="0"/>
              </a:rPr>
              <a:t>.</a:t>
            </a:r>
          </a:p>
          <a:p>
            <a:r>
              <a:rPr lang="en-US" sz="1000" dirty="0">
                <a:latin typeface="Franklin Gothic Medium" panose="020B0603020102020204" pitchFamily="34" charset="0"/>
              </a:rPr>
              <a:t>https://www.eurekalert.org/pub_releases/2018-09/bmc-bsa091018.php</a:t>
            </a:r>
            <a:endParaRPr lang="en-US" sz="1000" dirty="0">
              <a:latin typeface="Franklin Gothic Medium" panose="020B06030201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4B1F00C-6CAA-464F-892D-B9753A934CEC}" type="slidenum">
              <a:rPr lang="en-US" smtClean="0"/>
              <a:t>20</a:t>
            </a:fld>
            <a:endParaRPr lang="en-US"/>
          </a:p>
        </p:txBody>
      </p:sp>
    </p:spTree>
    <p:extLst>
      <p:ext uri="{BB962C8B-B14F-4D97-AF65-F5344CB8AC3E}">
        <p14:creationId xmlns:p14="http://schemas.microsoft.com/office/powerpoint/2010/main" val="274772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97" y="359824"/>
            <a:ext cx="10976249" cy="1127406"/>
          </a:xfrm>
        </p:spPr>
        <p:txBody>
          <a:bodyPr>
            <a:noAutofit/>
          </a:bodyPr>
          <a:lstStyle/>
          <a:p>
            <a:r>
              <a:rPr lang="en-US" b="1" dirty="0">
                <a:latin typeface="Franklin Gothic Medium" panose="020B0603020102020204" pitchFamily="34" charset="0"/>
              </a:rPr>
              <a:t>Access to timely addiction treatment lacking</a:t>
            </a:r>
          </a:p>
        </p:txBody>
      </p:sp>
      <p:pic>
        <p:nvPicPr>
          <p:cNvPr id="6" name="Picture 5"/>
          <p:cNvPicPr>
            <a:picLocks noChangeAspect="1"/>
          </p:cNvPicPr>
          <p:nvPr/>
        </p:nvPicPr>
        <p:blipFill rotWithShape="1">
          <a:blip r:embed="rId3"/>
          <a:srcRect l="30141" t="13130" r="22817" b="41049"/>
          <a:stretch/>
        </p:blipFill>
        <p:spPr>
          <a:xfrm>
            <a:off x="420464" y="1267995"/>
            <a:ext cx="7251923" cy="3973359"/>
          </a:xfrm>
          <a:prstGeom prst="rect">
            <a:avLst/>
          </a:prstGeom>
        </p:spPr>
      </p:pic>
      <p:sp>
        <p:nvSpPr>
          <p:cNvPr id="3" name="Content Placeholder 2"/>
          <p:cNvSpPr>
            <a:spLocks noGrp="1"/>
          </p:cNvSpPr>
          <p:nvPr>
            <p:ph idx="1"/>
          </p:nvPr>
        </p:nvSpPr>
        <p:spPr>
          <a:xfrm>
            <a:off x="6302987" y="1958299"/>
            <a:ext cx="4212614" cy="1226650"/>
          </a:xfrm>
          <a:solidFill>
            <a:srgbClr val="3F64A8"/>
          </a:solidFill>
        </p:spPr>
        <p:txBody>
          <a:bodyPr>
            <a:normAutofit/>
          </a:bodyPr>
          <a:lstStyle/>
          <a:p>
            <a:pPr marL="0" indent="0">
              <a:buNone/>
            </a:pPr>
            <a:r>
              <a:rPr lang="en-US" sz="2400" b="1" dirty="0">
                <a:solidFill>
                  <a:schemeClr val="bg1"/>
                </a:solidFill>
                <a:latin typeface="Franklin Gothic Medium" panose="020B0603020102020204" pitchFamily="34" charset="0"/>
              </a:rPr>
              <a:t>&lt;1/3 </a:t>
            </a:r>
            <a:r>
              <a:rPr lang="en-US" sz="2400" dirty="0">
                <a:solidFill>
                  <a:schemeClr val="bg1"/>
                </a:solidFill>
                <a:latin typeface="Franklin Gothic Medium" panose="020B0603020102020204" pitchFamily="34" charset="0"/>
              </a:rPr>
              <a:t>received timely addiction treatment after overdose</a:t>
            </a:r>
          </a:p>
          <a:p>
            <a:pPr marL="0" indent="0">
              <a:buNone/>
            </a:pPr>
            <a:r>
              <a:rPr lang="en-US" sz="2400" dirty="0">
                <a:solidFill>
                  <a:schemeClr val="bg1"/>
                </a:solidFill>
                <a:latin typeface="Franklin Gothic Medium" panose="020B0603020102020204" pitchFamily="34" charset="0"/>
              </a:rPr>
              <a:t>Only </a:t>
            </a:r>
            <a:r>
              <a:rPr lang="en-US" sz="2400" b="1" dirty="0">
                <a:solidFill>
                  <a:schemeClr val="bg1"/>
                </a:solidFill>
                <a:latin typeface="Franklin Gothic Medium" panose="020B0603020102020204" pitchFamily="34" charset="0"/>
              </a:rPr>
              <a:t>1 in 54 </a:t>
            </a:r>
            <a:r>
              <a:rPr lang="en-US" sz="2400" dirty="0">
                <a:solidFill>
                  <a:schemeClr val="bg1"/>
                </a:solidFill>
                <a:latin typeface="Franklin Gothic Medium" panose="020B0603020102020204" pitchFamily="34" charset="0"/>
              </a:rPr>
              <a:t>received MOUD</a:t>
            </a:r>
          </a:p>
          <a:p>
            <a:pPr marL="0" indent="0">
              <a:buNone/>
            </a:pPr>
            <a:endParaRPr lang="en-US" sz="2400" dirty="0">
              <a:solidFill>
                <a:schemeClr val="bg1"/>
              </a:solidFill>
              <a:latin typeface="Franklin Gothic Medium" panose="020B0603020102020204" pitchFamily="34" charset="0"/>
            </a:endParaRPr>
          </a:p>
        </p:txBody>
      </p:sp>
      <p:sp>
        <p:nvSpPr>
          <p:cNvPr id="10" name="Rectangle 9"/>
          <p:cNvSpPr/>
          <p:nvPr/>
        </p:nvSpPr>
        <p:spPr>
          <a:xfrm>
            <a:off x="6302987" y="4179925"/>
            <a:ext cx="5060674" cy="1569660"/>
          </a:xfrm>
          <a:prstGeom prst="rect">
            <a:avLst/>
          </a:prstGeom>
          <a:solidFill>
            <a:srgbClr val="3F64A8"/>
          </a:solidFill>
        </p:spPr>
        <p:txBody>
          <a:bodyPr wrap="square">
            <a:spAutoFit/>
          </a:bodyPr>
          <a:lstStyle/>
          <a:p>
            <a:r>
              <a:rPr lang="en-US" sz="2400" dirty="0">
                <a:solidFill>
                  <a:schemeClr val="bg1"/>
                </a:solidFill>
                <a:latin typeface="Franklin Gothic Medium" panose="020B0603020102020204" pitchFamily="34" charset="0"/>
              </a:rPr>
              <a:t>Youths who experienced a heroin overdose were significantly less likely than those who overdosed on other opioids to receive any treatment</a:t>
            </a:r>
          </a:p>
        </p:txBody>
      </p:sp>
      <p:sp>
        <p:nvSpPr>
          <p:cNvPr id="11" name="TextBox 10">
            <a:extLst>
              <a:ext uri="{FF2B5EF4-FFF2-40B4-BE49-F238E27FC236}">
                <a16:creationId xmlns:a16="http://schemas.microsoft.com/office/drawing/2014/main" id="{82731C96-0D28-6745-87C2-525934F4DB62}"/>
              </a:ext>
            </a:extLst>
          </p:cNvPr>
          <p:cNvSpPr txBox="1"/>
          <p:nvPr/>
        </p:nvSpPr>
        <p:spPr>
          <a:xfrm>
            <a:off x="2821696" y="6570835"/>
            <a:ext cx="8144810" cy="246221"/>
          </a:xfrm>
          <a:prstGeom prst="rect">
            <a:avLst/>
          </a:prstGeom>
          <a:noFill/>
        </p:spPr>
        <p:txBody>
          <a:bodyPr wrap="square" rtlCol="0">
            <a:spAutoFit/>
          </a:bodyPr>
          <a:lstStyle/>
          <a:p>
            <a:pPr algn="r"/>
            <a:r>
              <a:rPr lang="en-US" sz="1000" dirty="0" err="1">
                <a:latin typeface="Franklin Gothic Medium" panose="020B0603020102020204" pitchFamily="34" charset="0"/>
              </a:rPr>
              <a:t>Alinsky</a:t>
            </a:r>
            <a:r>
              <a:rPr lang="en-US" sz="1000" dirty="0">
                <a:latin typeface="Franklin Gothic Medium" panose="020B0603020102020204" pitchFamily="34" charset="0"/>
              </a:rPr>
              <a:t> et al. (2020) </a:t>
            </a:r>
            <a:r>
              <a:rPr lang="en-US" sz="1000" i="1" dirty="0">
                <a:latin typeface="Franklin Gothic Medium" panose="020B0603020102020204" pitchFamily="34" charset="0"/>
              </a:rPr>
              <a:t>JAMA Pediatrics</a:t>
            </a:r>
            <a:endParaRPr lang="en-US" sz="1000" dirty="0">
              <a:latin typeface="Franklin Gothic Medium" panose="020B0603020102020204" pitchFamily="34" charset="0"/>
            </a:endParaRPr>
          </a:p>
        </p:txBody>
      </p:sp>
      <p:grpSp>
        <p:nvGrpSpPr>
          <p:cNvPr id="7" name="Group 6">
            <a:extLst>
              <a:ext uri="{FF2B5EF4-FFF2-40B4-BE49-F238E27FC236}">
                <a16:creationId xmlns:a16="http://schemas.microsoft.com/office/drawing/2014/main" id="{6CBBAE11-16A2-1F4C-8E4F-0AAF8DED7007}"/>
              </a:ext>
            </a:extLst>
          </p:cNvPr>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0D382304-6E1A-CE42-B408-1801C82AA4B7}"/>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49F910B-A518-A94C-9985-FF474AE22984}"/>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2" name="Picture 11">
              <a:extLst>
                <a:ext uri="{FF2B5EF4-FFF2-40B4-BE49-F238E27FC236}">
                  <a16:creationId xmlns:a16="http://schemas.microsoft.com/office/drawing/2014/main" id="{0E82D591-6DED-384A-886C-CABB4F4FCA16}"/>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3" name="Picture 5">
              <a:extLst>
                <a:ext uri="{FF2B5EF4-FFF2-40B4-BE49-F238E27FC236}">
                  <a16:creationId xmlns:a16="http://schemas.microsoft.com/office/drawing/2014/main" id="{AF886ECE-E014-8748-9CC0-22FF8111627F}"/>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24B1F00C-6CAA-464F-892D-B9753A934CEC}" type="slidenum">
              <a:rPr lang="en-US" smtClean="0"/>
              <a:t>21</a:t>
            </a:fld>
            <a:endParaRPr lang="en-US"/>
          </a:p>
        </p:txBody>
      </p:sp>
    </p:spTree>
    <p:extLst>
      <p:ext uri="{BB962C8B-B14F-4D97-AF65-F5344CB8AC3E}">
        <p14:creationId xmlns:p14="http://schemas.microsoft.com/office/powerpoint/2010/main" val="328679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Cover">
            <a:extLst>
              <a:ext uri="{FF2B5EF4-FFF2-40B4-BE49-F238E27FC236}">
                <a16:creationId xmlns:a16="http://schemas.microsoft.com/office/drawing/2014/main" id="{A82FE28E-EF92-8A4E-A73A-E2160A092C2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138386" y="1362446"/>
            <a:ext cx="8010144" cy="486418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657485D-E3F4-2946-8E3E-5A1AF7B546D8}"/>
              </a:ext>
            </a:extLst>
          </p:cNvPr>
          <p:cNvSpPr/>
          <p:nvPr/>
        </p:nvSpPr>
        <p:spPr bwMode="auto">
          <a:xfrm>
            <a:off x="6965438" y="1489097"/>
            <a:ext cx="4295708" cy="1810512"/>
          </a:xfrm>
          <a:prstGeom prst="roundRect">
            <a:avLst>
              <a:gd name="adj" fmla="val 0"/>
            </a:avLst>
          </a:prstGeom>
          <a:solidFill>
            <a:srgbClr val="3F64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ts val="1200"/>
              </a:spcBef>
              <a:spcAft>
                <a:spcPct val="0"/>
              </a:spcAft>
            </a:pPr>
            <a:r>
              <a:rPr lang="en-US" sz="2400" dirty="0">
                <a:solidFill>
                  <a:schemeClr val="bg1"/>
                </a:solidFill>
                <a:latin typeface="Franklin Gothic Medium" panose="020B0603020102020204" pitchFamily="34" charset="0"/>
                <a:ea typeface="Arial" charset="0"/>
                <a:cs typeface="Arial" charset="0"/>
              </a:rPr>
              <a:t>Black youth 42% less likely to receive medication</a:t>
            </a:r>
          </a:p>
          <a:p>
            <a:pPr eaLnBrk="0" fontAlgn="base" hangingPunct="0">
              <a:spcBef>
                <a:spcPts val="1200"/>
              </a:spcBef>
              <a:spcAft>
                <a:spcPct val="0"/>
              </a:spcAft>
            </a:pPr>
            <a:r>
              <a:rPr lang="en-US" sz="2400" dirty="0">
                <a:solidFill>
                  <a:schemeClr val="bg1"/>
                </a:solidFill>
                <a:latin typeface="Franklin Gothic Medium" panose="020B0603020102020204" pitchFamily="34" charset="0"/>
                <a:ea typeface="Arial" charset="0"/>
                <a:cs typeface="Arial" charset="0"/>
              </a:rPr>
              <a:t>Hispanic youth 17% less likely to receive medication</a:t>
            </a:r>
          </a:p>
        </p:txBody>
      </p:sp>
      <p:sp>
        <p:nvSpPr>
          <p:cNvPr id="13" name="Title 1">
            <a:extLst>
              <a:ext uri="{FF2B5EF4-FFF2-40B4-BE49-F238E27FC236}">
                <a16:creationId xmlns:a16="http://schemas.microsoft.com/office/drawing/2014/main" id="{ADCD535D-5E47-5F41-B403-A886AD1E0FAC}"/>
              </a:ext>
            </a:extLst>
          </p:cNvPr>
          <p:cNvSpPr txBox="1">
            <a:spLocks/>
          </p:cNvSpPr>
          <p:nvPr/>
        </p:nvSpPr>
        <p:spPr>
          <a:xfrm>
            <a:off x="166777" y="281498"/>
            <a:ext cx="10886837" cy="1355224"/>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ranklin Gothic Medium" panose="020B0603020102020204" pitchFamily="34" charset="0"/>
              </a:rPr>
              <a:t>Inequities of medication receipt</a:t>
            </a:r>
            <a:endParaRPr lang="en-US" sz="3200" b="1" dirty="0">
              <a:latin typeface="Franklin Gothic Medium" panose="020B0603020102020204" pitchFamily="34" charset="0"/>
            </a:endParaRPr>
          </a:p>
        </p:txBody>
      </p:sp>
      <p:grpSp>
        <p:nvGrpSpPr>
          <p:cNvPr id="12" name="Group 11">
            <a:extLst>
              <a:ext uri="{FF2B5EF4-FFF2-40B4-BE49-F238E27FC236}">
                <a16:creationId xmlns:a16="http://schemas.microsoft.com/office/drawing/2014/main" id="{ADC1858B-3ED6-7249-8F2C-0A80BF497CC3}"/>
              </a:ext>
            </a:extLst>
          </p:cNvPr>
          <p:cNvGrpSpPr/>
          <p:nvPr/>
        </p:nvGrpSpPr>
        <p:grpSpPr>
          <a:xfrm>
            <a:off x="79258" y="5952355"/>
            <a:ext cx="12015782" cy="864701"/>
            <a:chOff x="79258" y="5952355"/>
            <a:chExt cx="12015782" cy="864701"/>
          </a:xfrm>
        </p:grpSpPr>
        <p:pic>
          <p:nvPicPr>
            <p:cNvPr id="14" name="Picture 6">
              <a:extLst>
                <a:ext uri="{FF2B5EF4-FFF2-40B4-BE49-F238E27FC236}">
                  <a16:creationId xmlns:a16="http://schemas.microsoft.com/office/drawing/2014/main" id="{2D09C54A-0055-7545-8798-39764B0158C7}"/>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A595A9E-D3F0-234E-AFC9-1C7099883158}"/>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6" name="Picture 15">
              <a:extLst>
                <a:ext uri="{FF2B5EF4-FFF2-40B4-BE49-F238E27FC236}">
                  <a16:creationId xmlns:a16="http://schemas.microsoft.com/office/drawing/2014/main" id="{D3A76EAE-1A26-E145-BA8B-BD1E16735F5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7" name="Picture 5">
              <a:extLst>
                <a:ext uri="{FF2B5EF4-FFF2-40B4-BE49-F238E27FC236}">
                  <a16:creationId xmlns:a16="http://schemas.microsoft.com/office/drawing/2014/main" id="{09CA460E-1CE6-C648-89F8-276B14BBE54C}"/>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570CC991-EF9C-C045-8C78-3B38FB67B457}"/>
              </a:ext>
            </a:extLst>
          </p:cNvPr>
          <p:cNvSpPr txBox="1">
            <a:spLocks noChangeArrowheads="1"/>
          </p:cNvSpPr>
          <p:nvPr/>
        </p:nvSpPr>
        <p:spPr bwMode="auto">
          <a:xfrm>
            <a:off x="3003038" y="6570835"/>
            <a:ext cx="792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Times" charset="0"/>
                <a:ea typeface="Osaka" charset="-128"/>
              </a:defRPr>
            </a:lvl1pPr>
            <a:lvl2pPr marL="742950" indent="-285750" eaLnBrk="0" hangingPunct="0">
              <a:defRPr sz="2400">
                <a:solidFill>
                  <a:schemeClr val="tx1"/>
                </a:solidFill>
                <a:latin typeface="Times" charset="0"/>
                <a:ea typeface="Osaka" charset="-128"/>
              </a:defRPr>
            </a:lvl2pPr>
            <a:lvl3pPr marL="1143000" indent="-228600" eaLnBrk="0" hangingPunct="0">
              <a:defRPr sz="2400">
                <a:solidFill>
                  <a:schemeClr val="tx1"/>
                </a:solidFill>
                <a:latin typeface="Times" charset="0"/>
                <a:ea typeface="Osaka" charset="-128"/>
              </a:defRPr>
            </a:lvl3pPr>
            <a:lvl4pPr marL="1600200" indent="-228600" eaLnBrk="0" hangingPunct="0">
              <a:defRPr sz="2400">
                <a:solidFill>
                  <a:schemeClr val="tx1"/>
                </a:solidFill>
                <a:latin typeface="Times" charset="0"/>
                <a:ea typeface="Osaka" charset="-128"/>
              </a:defRPr>
            </a:lvl4pPr>
            <a:lvl5pPr marL="2057400" indent="-228600" eaLnBrk="0" hangingPunct="0">
              <a:defRPr sz="2400">
                <a:solidFill>
                  <a:schemeClr val="tx1"/>
                </a:solidFill>
                <a:latin typeface="Times" charset="0"/>
                <a:ea typeface="Osaka" charset="-128"/>
              </a:defRPr>
            </a:lvl5pPr>
            <a:lvl6pPr marL="2514600" indent="-228600" eaLnBrk="0" fontAlgn="base" hangingPunct="0">
              <a:spcBef>
                <a:spcPct val="0"/>
              </a:spcBef>
              <a:spcAft>
                <a:spcPct val="0"/>
              </a:spcAft>
              <a:defRPr sz="2400">
                <a:solidFill>
                  <a:schemeClr val="tx1"/>
                </a:solidFill>
                <a:latin typeface="Times" charset="0"/>
                <a:ea typeface="Osaka" charset="-128"/>
              </a:defRPr>
            </a:lvl6pPr>
            <a:lvl7pPr marL="2971800" indent="-228600" eaLnBrk="0" fontAlgn="base" hangingPunct="0">
              <a:spcBef>
                <a:spcPct val="0"/>
              </a:spcBef>
              <a:spcAft>
                <a:spcPct val="0"/>
              </a:spcAft>
              <a:defRPr sz="2400">
                <a:solidFill>
                  <a:schemeClr val="tx1"/>
                </a:solidFill>
                <a:latin typeface="Times" charset="0"/>
                <a:ea typeface="Osaka" charset="-128"/>
              </a:defRPr>
            </a:lvl7pPr>
            <a:lvl8pPr marL="3429000" indent="-228600" eaLnBrk="0" fontAlgn="base" hangingPunct="0">
              <a:spcBef>
                <a:spcPct val="0"/>
              </a:spcBef>
              <a:spcAft>
                <a:spcPct val="0"/>
              </a:spcAft>
              <a:defRPr sz="2400">
                <a:solidFill>
                  <a:schemeClr val="tx1"/>
                </a:solidFill>
                <a:latin typeface="Times" charset="0"/>
                <a:ea typeface="Osaka" charset="-128"/>
              </a:defRPr>
            </a:lvl8pPr>
            <a:lvl9pPr marL="3886200" indent="-228600" eaLnBrk="0" fontAlgn="base" hangingPunct="0">
              <a:spcBef>
                <a:spcPct val="0"/>
              </a:spcBef>
              <a:spcAft>
                <a:spcPct val="0"/>
              </a:spcAft>
              <a:defRPr sz="2400">
                <a:solidFill>
                  <a:schemeClr val="tx1"/>
                </a:solidFill>
                <a:latin typeface="Times" charset="0"/>
                <a:ea typeface="Osaka" charset="-128"/>
              </a:defRPr>
            </a:lvl9pPr>
          </a:lstStyle>
          <a:p>
            <a:pPr algn="r">
              <a:spcBef>
                <a:spcPts val="400"/>
              </a:spcBef>
            </a:pPr>
            <a:r>
              <a:rPr lang="en-US" altLang="en-US" sz="1000" dirty="0">
                <a:latin typeface="Franklin Gothic Medium" panose="020B0603020102020204" pitchFamily="34" charset="0"/>
                <a:cs typeface="Arial" pitchFamily="34" charset="0"/>
              </a:rPr>
              <a:t>Hadland SE, et al. (2017) </a:t>
            </a:r>
            <a:r>
              <a:rPr lang="en-US" altLang="en-US" sz="1000" i="1" dirty="0">
                <a:latin typeface="Franklin Gothic Medium" panose="020B0603020102020204" pitchFamily="34" charset="0"/>
                <a:cs typeface="Arial" pitchFamily="34" charset="0"/>
              </a:rPr>
              <a:t>JAMA </a:t>
            </a:r>
            <a:r>
              <a:rPr lang="en-US" altLang="en-US" sz="1000" i="1" dirty="0" err="1">
                <a:latin typeface="Franklin Gothic Medium" panose="020B0603020102020204" pitchFamily="34" charset="0"/>
                <a:cs typeface="Arial" pitchFamily="34" charset="0"/>
              </a:rPr>
              <a:t>Pediatr</a:t>
            </a:r>
            <a:endParaRPr lang="en-US" altLang="en-US" sz="1000" dirty="0">
              <a:latin typeface="Franklin Gothic Medium" panose="020B0603020102020204" pitchFamily="34" charset="0"/>
              <a:cs typeface="Arial" pitchFamily="34" charset="0"/>
            </a:endParaRPr>
          </a:p>
        </p:txBody>
      </p:sp>
      <p:sp>
        <p:nvSpPr>
          <p:cNvPr id="2" name="Slide Number Placeholder 1"/>
          <p:cNvSpPr>
            <a:spLocks noGrp="1"/>
          </p:cNvSpPr>
          <p:nvPr>
            <p:ph type="sldNum" sz="quarter" idx="12"/>
          </p:nvPr>
        </p:nvSpPr>
        <p:spPr/>
        <p:txBody>
          <a:bodyPr/>
          <a:lstStyle/>
          <a:p>
            <a:fld id="{24B1F00C-6CAA-464F-892D-B9753A934CEC}" type="slidenum">
              <a:rPr lang="en-US" smtClean="0"/>
              <a:t>22</a:t>
            </a:fld>
            <a:endParaRPr lang="en-US"/>
          </a:p>
        </p:txBody>
      </p:sp>
    </p:spTree>
    <p:extLst>
      <p:ext uri="{BB962C8B-B14F-4D97-AF65-F5344CB8AC3E}">
        <p14:creationId xmlns:p14="http://schemas.microsoft.com/office/powerpoint/2010/main" val="25418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D601-A945-42F2-8F67-3F17C3BC1CFC}"/>
              </a:ext>
            </a:extLst>
          </p:cNvPr>
          <p:cNvSpPr>
            <a:spLocks noGrp="1"/>
          </p:cNvSpPr>
          <p:nvPr>
            <p:ph type="title"/>
          </p:nvPr>
        </p:nvSpPr>
        <p:spPr/>
        <p:txBody>
          <a:bodyPr/>
          <a:lstStyle/>
          <a:p>
            <a:r>
              <a:rPr lang="en-US" b="1" dirty="0">
                <a:latin typeface="Franklin Gothic Medium" panose="020B0603020102020204" pitchFamily="34" charset="0"/>
              </a:rPr>
              <a:t>Language Matters: “hard to reach”</a:t>
            </a:r>
          </a:p>
        </p:txBody>
      </p:sp>
      <p:pic>
        <p:nvPicPr>
          <p:cNvPr id="5" name="Content Placeholder 4">
            <a:extLst>
              <a:ext uri="{FF2B5EF4-FFF2-40B4-BE49-F238E27FC236}">
                <a16:creationId xmlns:a16="http://schemas.microsoft.com/office/drawing/2014/main" id="{61101FEF-1149-4234-BDBE-6B215C4C410E}"/>
              </a:ext>
            </a:extLst>
          </p:cNvPr>
          <p:cNvPicPr>
            <a:picLocks noGrp="1" noChangeAspect="1"/>
          </p:cNvPicPr>
          <p:nvPr>
            <p:ph idx="1"/>
          </p:nvPr>
        </p:nvPicPr>
        <p:blipFill>
          <a:blip r:embed="rId2"/>
          <a:stretch>
            <a:fillRect/>
          </a:stretch>
        </p:blipFill>
        <p:spPr>
          <a:xfrm>
            <a:off x="1981200" y="1617049"/>
            <a:ext cx="8229600" cy="3724211"/>
          </a:xfrm>
          <a:prstGeom prst="rect">
            <a:avLst/>
          </a:prstGeom>
        </p:spPr>
      </p:pic>
      <p:pic>
        <p:nvPicPr>
          <p:cNvPr id="6" name="Picture 5">
            <a:extLst>
              <a:ext uri="{FF2B5EF4-FFF2-40B4-BE49-F238E27FC236}">
                <a16:creationId xmlns:a16="http://schemas.microsoft.com/office/drawing/2014/main" id="{748A672F-2FB2-4A5E-8C68-8CFC8D4BA2F2}"/>
              </a:ext>
            </a:extLst>
          </p:cNvPr>
          <p:cNvPicPr>
            <a:picLocks noChangeAspect="1"/>
          </p:cNvPicPr>
          <p:nvPr/>
        </p:nvPicPr>
        <p:blipFill>
          <a:blip r:embed="rId3"/>
          <a:stretch>
            <a:fillRect/>
          </a:stretch>
        </p:blipFill>
        <p:spPr>
          <a:xfrm>
            <a:off x="1849768" y="5349265"/>
            <a:ext cx="8492464" cy="512108"/>
          </a:xfrm>
          <a:prstGeom prst="rect">
            <a:avLst/>
          </a:prstGeom>
        </p:spPr>
      </p:pic>
      <p:sp>
        <p:nvSpPr>
          <p:cNvPr id="7" name="TextBox 6">
            <a:extLst>
              <a:ext uri="{FF2B5EF4-FFF2-40B4-BE49-F238E27FC236}">
                <a16:creationId xmlns:a16="http://schemas.microsoft.com/office/drawing/2014/main" id="{8FF6C0C7-0278-45F7-8C01-3FD04D58F70B}"/>
              </a:ext>
            </a:extLst>
          </p:cNvPr>
          <p:cNvSpPr txBox="1"/>
          <p:nvPr/>
        </p:nvSpPr>
        <p:spPr>
          <a:xfrm>
            <a:off x="7929988" y="6488668"/>
            <a:ext cx="3045353" cy="369332"/>
          </a:xfrm>
          <a:prstGeom prst="rect">
            <a:avLst/>
          </a:prstGeom>
          <a:noFill/>
        </p:spPr>
        <p:txBody>
          <a:bodyPr wrap="square" rtlCol="0">
            <a:spAutoFit/>
          </a:bodyPr>
          <a:lstStyle/>
          <a:p>
            <a:pPr algn="r"/>
            <a:r>
              <a:rPr lang="en-US" sz="900" dirty="0" err="1">
                <a:latin typeface="Franklin Gothic Medium" panose="020B0603020102020204" pitchFamily="34" charset="0"/>
              </a:rPr>
              <a:t>Freimuth</a:t>
            </a:r>
            <a:r>
              <a:rPr lang="en-US" sz="900" dirty="0">
                <a:latin typeface="Franklin Gothic Medium" panose="020B0603020102020204" pitchFamily="34" charset="0"/>
              </a:rPr>
              <a:t> &amp; </a:t>
            </a:r>
            <a:r>
              <a:rPr lang="en-US" sz="900" dirty="0" err="1">
                <a:latin typeface="Franklin Gothic Medium" panose="020B0603020102020204" pitchFamily="34" charset="0"/>
              </a:rPr>
              <a:t>Mettger</a:t>
            </a:r>
            <a:r>
              <a:rPr lang="en-US" sz="900" dirty="0">
                <a:latin typeface="Franklin Gothic Medium" panose="020B0603020102020204" pitchFamily="34" charset="0"/>
              </a:rPr>
              <a:t> 1990 </a:t>
            </a:r>
            <a:r>
              <a:rPr lang="en-US" sz="900" i="1" dirty="0">
                <a:latin typeface="Franklin Gothic Medium" panose="020B0603020102020204" pitchFamily="34" charset="0"/>
              </a:rPr>
              <a:t>Public </a:t>
            </a:r>
            <a:r>
              <a:rPr lang="en-US" sz="900" i="1" dirty="0" err="1">
                <a:latin typeface="Franklin Gothic Medium" panose="020B0603020102020204" pitchFamily="34" charset="0"/>
              </a:rPr>
              <a:t>Heealth</a:t>
            </a:r>
            <a:r>
              <a:rPr lang="en-US" sz="900" i="1" dirty="0">
                <a:latin typeface="Franklin Gothic Medium" panose="020B0603020102020204" pitchFamily="34" charset="0"/>
              </a:rPr>
              <a:t> Rep.</a:t>
            </a:r>
          </a:p>
          <a:p>
            <a:pPr algn="r"/>
            <a:r>
              <a:rPr lang="en-US" sz="900" i="1" dirty="0">
                <a:latin typeface="Franklin Gothic Medium" panose="020B0603020102020204" pitchFamily="34" charset="0"/>
              </a:rPr>
              <a:t>Flanagan &amp; Hancock 2010 </a:t>
            </a:r>
            <a:r>
              <a:rPr lang="en-US" sz="900" dirty="0">
                <a:latin typeface="Franklin Gothic Medium" panose="020B0603020102020204" pitchFamily="34" charset="0"/>
              </a:rPr>
              <a:t>BMC Health Serv Res.</a:t>
            </a:r>
          </a:p>
        </p:txBody>
      </p:sp>
      <p:sp>
        <p:nvSpPr>
          <p:cNvPr id="3" name="Slide Number Placeholder 2"/>
          <p:cNvSpPr>
            <a:spLocks noGrp="1"/>
          </p:cNvSpPr>
          <p:nvPr>
            <p:ph type="sldNum" sz="quarter" idx="12"/>
          </p:nvPr>
        </p:nvSpPr>
        <p:spPr/>
        <p:txBody>
          <a:bodyPr/>
          <a:lstStyle/>
          <a:p>
            <a:fld id="{24B1F00C-6CAA-464F-892D-B9753A934CEC}" type="slidenum">
              <a:rPr lang="en-US" smtClean="0"/>
              <a:t>23</a:t>
            </a:fld>
            <a:endParaRPr lang="en-US"/>
          </a:p>
        </p:txBody>
      </p:sp>
    </p:spTree>
    <p:extLst>
      <p:ext uri="{BB962C8B-B14F-4D97-AF65-F5344CB8AC3E}">
        <p14:creationId xmlns:p14="http://schemas.microsoft.com/office/powerpoint/2010/main" val="83731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8371-8A8E-204D-98CA-AC6BD1703C14}"/>
              </a:ext>
            </a:extLst>
          </p:cNvPr>
          <p:cNvSpPr>
            <a:spLocks noGrp="1"/>
          </p:cNvSpPr>
          <p:nvPr>
            <p:ph type="title"/>
          </p:nvPr>
        </p:nvSpPr>
        <p:spPr/>
        <p:txBody>
          <a:bodyPr/>
          <a:lstStyle/>
          <a:p>
            <a:r>
              <a:rPr lang="en-US" b="1" dirty="0">
                <a:latin typeface="Franklin Gothic Medium" panose="020B0603020102020204" pitchFamily="34" charset="0"/>
              </a:rPr>
              <a:t>Recovery Perspectives</a:t>
            </a:r>
          </a:p>
        </p:txBody>
      </p:sp>
      <p:sp>
        <p:nvSpPr>
          <p:cNvPr id="3" name="Content Placeholder 2">
            <a:extLst>
              <a:ext uri="{FF2B5EF4-FFF2-40B4-BE49-F238E27FC236}">
                <a16:creationId xmlns:a16="http://schemas.microsoft.com/office/drawing/2014/main" id="{0358A3ED-E664-0444-A95F-D0421B5EF821}"/>
              </a:ext>
            </a:extLst>
          </p:cNvPr>
          <p:cNvSpPr>
            <a:spLocks noGrp="1"/>
          </p:cNvSpPr>
          <p:nvPr>
            <p:ph idx="1"/>
          </p:nvPr>
        </p:nvSpPr>
        <p:spPr/>
        <p:txBody>
          <a:bodyPr>
            <a:normAutofit/>
          </a:bodyPr>
          <a:lstStyle/>
          <a:p>
            <a:pPr marL="0" indent="0">
              <a:buNone/>
            </a:pPr>
            <a:endParaRPr lang="en-US" dirty="0">
              <a:latin typeface="Franklin Gothic Medium" panose="020B0603020102020204" pitchFamily="34" charset="0"/>
            </a:endParaRPr>
          </a:p>
          <a:p>
            <a:pPr marL="0" indent="0">
              <a:buNone/>
            </a:pPr>
            <a:r>
              <a:rPr lang="en-US" dirty="0">
                <a:latin typeface="Franklin Gothic Medium" panose="020B0603020102020204" pitchFamily="34" charset="0"/>
              </a:rPr>
              <a:t>“They don't want their life to continue to be defined by their substance use, including if that means being defined by not using substances…But, I don't think that's what most people want… I think the conversation isn't just about …people won't die … It's like people will be present for their lives again.”</a:t>
            </a:r>
          </a:p>
          <a:p>
            <a:r>
              <a:rPr lang="en-US" i="1" dirty="0">
                <a:solidFill>
                  <a:srgbClr val="3F64A8"/>
                </a:solidFill>
                <a:latin typeface="Franklin Gothic Medium" panose="020B0603020102020204" pitchFamily="34" charset="0"/>
              </a:rPr>
              <a:t>Eitan (non-binary, 23)</a:t>
            </a:r>
          </a:p>
          <a:p>
            <a:pPr marL="0" indent="0">
              <a:buNone/>
            </a:pPr>
            <a:endParaRPr lang="en-US" dirty="0">
              <a:latin typeface="Franklin Gothic Medium" panose="020B0603020102020204" pitchFamily="34" charset="0"/>
            </a:endParaRPr>
          </a:p>
        </p:txBody>
      </p:sp>
      <p:sp>
        <p:nvSpPr>
          <p:cNvPr id="5" name="TextBox 4">
            <a:extLst>
              <a:ext uri="{FF2B5EF4-FFF2-40B4-BE49-F238E27FC236}">
                <a16:creationId xmlns:a16="http://schemas.microsoft.com/office/drawing/2014/main" id="{5D2D1CDA-1624-C044-87AE-7FBCEABA4A2E}"/>
              </a:ext>
            </a:extLst>
          </p:cNvPr>
          <p:cNvSpPr txBox="1"/>
          <p:nvPr/>
        </p:nvSpPr>
        <p:spPr>
          <a:xfrm>
            <a:off x="8266370" y="6538912"/>
            <a:ext cx="2943922" cy="230832"/>
          </a:xfrm>
          <a:prstGeom prst="rect">
            <a:avLst/>
          </a:prstGeom>
          <a:noFill/>
        </p:spPr>
        <p:txBody>
          <a:bodyPr wrap="square" rtlCol="0">
            <a:spAutoFit/>
          </a:bodyPr>
          <a:lstStyle/>
          <a:p>
            <a:pPr algn="r"/>
            <a:r>
              <a:rPr lang="en-US" sz="900" dirty="0" err="1">
                <a:latin typeface="Franklin Gothic Medium" panose="020B0603020102020204" pitchFamily="34" charset="0"/>
              </a:rPr>
              <a:t>Schoenberger</a:t>
            </a:r>
            <a:r>
              <a:rPr lang="en-US" sz="900" dirty="0">
                <a:latin typeface="Franklin Gothic Medium" panose="020B0603020102020204" pitchFamily="34" charset="0"/>
              </a:rPr>
              <a:t> SH, JGIM, 2022</a:t>
            </a:r>
          </a:p>
        </p:txBody>
      </p:sp>
      <p:sp>
        <p:nvSpPr>
          <p:cNvPr id="6" name="Slide Number Placeholder 5"/>
          <p:cNvSpPr>
            <a:spLocks noGrp="1"/>
          </p:cNvSpPr>
          <p:nvPr>
            <p:ph type="sldNum" sz="quarter" idx="12"/>
          </p:nvPr>
        </p:nvSpPr>
        <p:spPr>
          <a:xfrm>
            <a:off x="8610600" y="6356350"/>
            <a:ext cx="2743200" cy="365125"/>
          </a:xfrm>
        </p:spPr>
        <p:txBody>
          <a:bodyPr/>
          <a:lstStyle/>
          <a:p>
            <a:fld id="{6058E93F-69EA-A440-BAF3-5AE29CA1061B}" type="slidenum">
              <a:rPr lang="en-US" smtClean="0"/>
              <a:t>24</a:t>
            </a:fld>
            <a:endParaRPr lang="en-US" dirty="0"/>
          </a:p>
        </p:txBody>
      </p:sp>
    </p:spTree>
    <p:extLst>
      <p:ext uri="{BB962C8B-B14F-4D97-AF65-F5344CB8AC3E}">
        <p14:creationId xmlns:p14="http://schemas.microsoft.com/office/powerpoint/2010/main" val="111680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4D8D-DAC7-FD45-B7B8-CCDDA9249ECD}"/>
              </a:ext>
            </a:extLst>
          </p:cNvPr>
          <p:cNvSpPr>
            <a:spLocks noGrp="1"/>
          </p:cNvSpPr>
          <p:nvPr>
            <p:ph type="title"/>
          </p:nvPr>
        </p:nvSpPr>
        <p:spPr/>
        <p:txBody>
          <a:bodyPr/>
          <a:lstStyle/>
          <a:p>
            <a:r>
              <a:rPr lang="en-US" b="1" dirty="0">
                <a:latin typeface="Franklin Gothic Medium" panose="020B0603020102020204" pitchFamily="34" charset="0"/>
              </a:rPr>
              <a:t>Impact of family beliefs</a:t>
            </a:r>
          </a:p>
        </p:txBody>
      </p:sp>
      <p:sp>
        <p:nvSpPr>
          <p:cNvPr id="3" name="Content Placeholder 2">
            <a:extLst>
              <a:ext uri="{FF2B5EF4-FFF2-40B4-BE49-F238E27FC236}">
                <a16:creationId xmlns:a16="http://schemas.microsoft.com/office/drawing/2014/main" id="{3F56AB15-E124-9342-A65F-E9F9AFF1284D}"/>
              </a:ext>
            </a:extLst>
          </p:cNvPr>
          <p:cNvSpPr>
            <a:spLocks noGrp="1"/>
          </p:cNvSpPr>
          <p:nvPr>
            <p:ph idx="1"/>
          </p:nvPr>
        </p:nvSpPr>
        <p:spPr/>
        <p:txBody>
          <a:bodyPr/>
          <a:lstStyle/>
          <a:p>
            <a:pPr marL="0" indent="0">
              <a:buNone/>
            </a:pPr>
            <a:endParaRPr lang="en-US" dirty="0">
              <a:latin typeface="Franklin Gothic Medium" panose="020B0603020102020204" pitchFamily="34" charset="0"/>
            </a:endParaRPr>
          </a:p>
          <a:p>
            <a:pPr marL="0" indent="0">
              <a:buNone/>
            </a:pPr>
            <a:r>
              <a:rPr lang="en-US" dirty="0">
                <a:latin typeface="Franklin Gothic Medium" panose="020B0603020102020204" pitchFamily="34" charset="0"/>
              </a:rPr>
              <a:t>“The other day my mom was like, ‘Are you getting off of it yet? How long till you get off it’ and I'm like, ‘Mom, we just talked about this. If I get off it too quick, I'm just going to relapse. Let me do it in my own time.’ She's like, ‘It's been long enough.’”</a:t>
            </a:r>
          </a:p>
          <a:p>
            <a:r>
              <a:rPr lang="en-US" i="1" dirty="0">
                <a:solidFill>
                  <a:schemeClr val="accent1"/>
                </a:solidFill>
                <a:latin typeface="Franklin Gothic Medium" panose="020B0603020102020204" pitchFamily="34" charset="0"/>
              </a:rPr>
              <a:t>Maria (female, 29)</a:t>
            </a:r>
          </a:p>
          <a:p>
            <a:pPr marL="0" indent="0">
              <a:buNone/>
            </a:pPr>
            <a:endParaRPr lang="en-US" dirty="0"/>
          </a:p>
        </p:txBody>
      </p:sp>
      <p:sp>
        <p:nvSpPr>
          <p:cNvPr id="6" name="TextBox 5">
            <a:extLst>
              <a:ext uri="{FF2B5EF4-FFF2-40B4-BE49-F238E27FC236}">
                <a16:creationId xmlns:a16="http://schemas.microsoft.com/office/drawing/2014/main" id="{3876E1D3-04DF-3549-851E-5A1D35B68DEC}"/>
              </a:ext>
            </a:extLst>
          </p:cNvPr>
          <p:cNvSpPr txBox="1"/>
          <p:nvPr/>
        </p:nvSpPr>
        <p:spPr>
          <a:xfrm>
            <a:off x="7825645" y="6606059"/>
            <a:ext cx="3423423" cy="230832"/>
          </a:xfrm>
          <a:prstGeom prst="rect">
            <a:avLst/>
          </a:prstGeom>
          <a:noFill/>
        </p:spPr>
        <p:txBody>
          <a:bodyPr wrap="square" rtlCol="0">
            <a:spAutoFit/>
          </a:bodyPr>
          <a:lstStyle/>
          <a:p>
            <a:pPr algn="r"/>
            <a:r>
              <a:rPr lang="en-US" sz="900" dirty="0">
                <a:latin typeface="Franklin Gothic Medium" panose="020B0603020102020204" pitchFamily="34" charset="0"/>
              </a:rPr>
              <a:t>Bagley SM, J Addict Med, 2022 (in press)</a:t>
            </a:r>
          </a:p>
        </p:txBody>
      </p:sp>
      <p:sp>
        <p:nvSpPr>
          <p:cNvPr id="7" name="Slide Number Placeholder 6"/>
          <p:cNvSpPr>
            <a:spLocks noGrp="1"/>
          </p:cNvSpPr>
          <p:nvPr>
            <p:ph type="sldNum" sz="quarter" idx="12"/>
          </p:nvPr>
        </p:nvSpPr>
        <p:spPr>
          <a:xfrm>
            <a:off x="8610600" y="6356350"/>
            <a:ext cx="2743200" cy="365125"/>
          </a:xfrm>
        </p:spPr>
        <p:txBody>
          <a:bodyPr/>
          <a:lstStyle/>
          <a:p>
            <a:fld id="{6058E93F-69EA-A440-BAF3-5AE29CA1061B}" type="slidenum">
              <a:rPr lang="en-US" smtClean="0"/>
              <a:t>25</a:t>
            </a:fld>
            <a:endParaRPr lang="en-US"/>
          </a:p>
        </p:txBody>
      </p:sp>
    </p:spTree>
    <p:extLst>
      <p:ext uri="{BB962C8B-B14F-4D97-AF65-F5344CB8AC3E}">
        <p14:creationId xmlns:p14="http://schemas.microsoft.com/office/powerpoint/2010/main" val="3891357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2F84-E3B7-A140-906D-8C48A33BE34D}"/>
              </a:ext>
            </a:extLst>
          </p:cNvPr>
          <p:cNvSpPr>
            <a:spLocks noGrp="1"/>
          </p:cNvSpPr>
          <p:nvPr>
            <p:ph type="title"/>
          </p:nvPr>
        </p:nvSpPr>
        <p:spPr/>
        <p:txBody>
          <a:bodyPr/>
          <a:lstStyle/>
          <a:p>
            <a:r>
              <a:rPr lang="en-US" b="1" dirty="0">
                <a:latin typeface="Franklin Gothic Medium" panose="020B0603020102020204" pitchFamily="34" charset="0"/>
              </a:rPr>
              <a:t>Ambivalence and stigma</a:t>
            </a:r>
          </a:p>
        </p:txBody>
      </p:sp>
      <p:sp>
        <p:nvSpPr>
          <p:cNvPr id="3" name="Content Placeholder 2">
            <a:extLst>
              <a:ext uri="{FF2B5EF4-FFF2-40B4-BE49-F238E27FC236}">
                <a16:creationId xmlns:a16="http://schemas.microsoft.com/office/drawing/2014/main" id="{F7F52D2F-A4D6-024E-A33F-E44FC489DD0E}"/>
              </a:ext>
            </a:extLst>
          </p:cNvPr>
          <p:cNvSpPr>
            <a:spLocks noGrp="1"/>
          </p:cNvSpPr>
          <p:nvPr>
            <p:ph idx="1"/>
          </p:nvPr>
        </p:nvSpPr>
        <p:spPr>
          <a:xfrm>
            <a:off x="838200" y="1869603"/>
            <a:ext cx="10515600" cy="4351338"/>
          </a:xfrm>
        </p:spPr>
        <p:txBody>
          <a:bodyPr>
            <a:normAutofit/>
          </a:bodyPr>
          <a:lstStyle/>
          <a:p>
            <a:pPr marL="0" indent="0">
              <a:buNone/>
            </a:pPr>
            <a:r>
              <a:rPr lang="en-US" dirty="0">
                <a:latin typeface="Franklin Gothic Medium" panose="020B0603020102020204" pitchFamily="34" charset="0"/>
              </a:rPr>
              <a:t>“I feel like nobody wants to have to depend on something. And you're sick if you don't take it so it's like… It's a very helpful medication but still that's the downside of it. You still aren't going to feel good. And I feel a Suboxone or methadone withdrawal is worse than a heroin withdrawal.”</a:t>
            </a:r>
            <a:r>
              <a:rPr lang="en-US" dirty="0">
                <a:effectLst/>
                <a:latin typeface="Franklin Gothic Medium" panose="020B0603020102020204" pitchFamily="34" charset="0"/>
              </a:rPr>
              <a:t> </a:t>
            </a:r>
          </a:p>
          <a:p>
            <a:r>
              <a:rPr lang="en-US" i="1" dirty="0">
                <a:solidFill>
                  <a:schemeClr val="accent1"/>
                </a:solidFill>
                <a:latin typeface="Franklin Gothic Medium" panose="020B0603020102020204" pitchFamily="34" charset="0"/>
              </a:rPr>
              <a:t>Leanne (female, 25)</a:t>
            </a:r>
          </a:p>
        </p:txBody>
      </p:sp>
      <p:sp>
        <p:nvSpPr>
          <p:cNvPr id="6" name="TextBox 5">
            <a:extLst>
              <a:ext uri="{FF2B5EF4-FFF2-40B4-BE49-F238E27FC236}">
                <a16:creationId xmlns:a16="http://schemas.microsoft.com/office/drawing/2014/main" id="{2918EAC4-33FE-AC4B-AFAA-3936F850D057}"/>
              </a:ext>
            </a:extLst>
          </p:cNvPr>
          <p:cNvSpPr txBox="1"/>
          <p:nvPr/>
        </p:nvSpPr>
        <p:spPr>
          <a:xfrm>
            <a:off x="8520335" y="6627168"/>
            <a:ext cx="2754351" cy="230832"/>
          </a:xfrm>
          <a:prstGeom prst="rect">
            <a:avLst/>
          </a:prstGeom>
          <a:noFill/>
        </p:spPr>
        <p:txBody>
          <a:bodyPr wrap="square" rtlCol="0">
            <a:spAutoFit/>
          </a:bodyPr>
          <a:lstStyle/>
          <a:p>
            <a:pPr algn="r"/>
            <a:r>
              <a:rPr lang="en-US" sz="900" dirty="0">
                <a:latin typeface="Franklin Gothic Medium" panose="020B0603020102020204" pitchFamily="34" charset="0"/>
              </a:rPr>
              <a:t>Bagley SM et al, under review</a:t>
            </a:r>
          </a:p>
        </p:txBody>
      </p:sp>
      <p:sp>
        <p:nvSpPr>
          <p:cNvPr id="7" name="Slide Number Placeholder 6"/>
          <p:cNvSpPr>
            <a:spLocks noGrp="1"/>
          </p:cNvSpPr>
          <p:nvPr>
            <p:ph type="sldNum" sz="quarter" idx="12"/>
          </p:nvPr>
        </p:nvSpPr>
        <p:spPr>
          <a:xfrm>
            <a:off x="8610600" y="6356350"/>
            <a:ext cx="2743200" cy="365125"/>
          </a:xfrm>
        </p:spPr>
        <p:txBody>
          <a:bodyPr/>
          <a:lstStyle/>
          <a:p>
            <a:fld id="{6058E93F-69EA-A440-BAF3-5AE29CA1061B}" type="slidenum">
              <a:rPr lang="en-US" smtClean="0"/>
              <a:t>26</a:t>
            </a:fld>
            <a:endParaRPr lang="en-US"/>
          </a:p>
        </p:txBody>
      </p:sp>
    </p:spTree>
    <p:extLst>
      <p:ext uri="{BB962C8B-B14F-4D97-AF65-F5344CB8AC3E}">
        <p14:creationId xmlns:p14="http://schemas.microsoft.com/office/powerpoint/2010/main" val="212875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4899-8B66-714D-9EBD-19F8C3DD1F8E}"/>
              </a:ext>
            </a:extLst>
          </p:cNvPr>
          <p:cNvSpPr>
            <a:spLocks noGrp="1"/>
          </p:cNvSpPr>
          <p:nvPr>
            <p:ph type="title"/>
          </p:nvPr>
        </p:nvSpPr>
        <p:spPr/>
        <p:txBody>
          <a:bodyPr>
            <a:normAutofit/>
          </a:bodyPr>
          <a:lstStyle/>
          <a:p>
            <a:r>
              <a:rPr lang="en-US" sz="4000" b="1" dirty="0">
                <a:latin typeface="Franklin Gothic Medium" panose="020B0603020102020204" pitchFamily="34" charset="0"/>
              </a:rPr>
              <a:t>Considerations for youth focused models of care for opioid (any) use disorder </a:t>
            </a:r>
            <a:endParaRPr lang="en-US" sz="4000" b="1" dirty="0">
              <a:latin typeface="Franklin Gothic Medium" panose="020B06030201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3EE7E46D-7D54-D846-9448-C45B3F0BDB4A}"/>
              </a:ext>
            </a:extLst>
          </p:cNvPr>
          <p:cNvSpPr>
            <a:spLocks noGrp="1"/>
          </p:cNvSpPr>
          <p:nvPr>
            <p:ph idx="1"/>
          </p:nvPr>
        </p:nvSpPr>
        <p:spPr/>
        <p:txBody>
          <a:bodyPr/>
          <a:lstStyle/>
          <a:p>
            <a:r>
              <a:rPr lang="en-US" dirty="0">
                <a:latin typeface="Franklin Gothic Book" panose="020B0503020102020204" pitchFamily="34" charset="0"/>
              </a:rPr>
              <a:t>Confidentiality</a:t>
            </a:r>
          </a:p>
          <a:p>
            <a:endParaRPr lang="en-US" dirty="0">
              <a:latin typeface="Franklin Gothic Book" panose="020B0503020102020204" pitchFamily="34" charset="0"/>
            </a:endParaRPr>
          </a:p>
          <a:p>
            <a:r>
              <a:rPr lang="en-US" dirty="0">
                <a:latin typeface="Franklin Gothic Book" panose="020B0503020102020204" pitchFamily="34" charset="0"/>
              </a:rPr>
              <a:t>Family involvement</a:t>
            </a:r>
          </a:p>
          <a:p>
            <a:endParaRPr lang="en-US" dirty="0">
              <a:latin typeface="Franklin Gothic Book" panose="020B0503020102020204" pitchFamily="34" charset="0"/>
            </a:endParaRPr>
          </a:p>
          <a:p>
            <a:r>
              <a:rPr lang="en-US" dirty="0">
                <a:latin typeface="Franklin Gothic Book" panose="020B0503020102020204" pitchFamily="34" charset="0"/>
              </a:rPr>
              <a:t>Harm reduction </a:t>
            </a:r>
          </a:p>
          <a:p>
            <a:endParaRPr lang="en-US" dirty="0">
              <a:latin typeface="Franklin Gothic Book" panose="020B0503020102020204" pitchFamily="34" charset="0"/>
            </a:endParaRPr>
          </a:p>
          <a:p>
            <a:r>
              <a:rPr lang="en-US" dirty="0">
                <a:latin typeface="Franklin Gothic Book" panose="020B0503020102020204" pitchFamily="34" charset="0"/>
              </a:rPr>
              <a:t>Addressing co-occurring mental health disorders </a:t>
            </a:r>
          </a:p>
          <a:p>
            <a:endParaRPr lang="en-US" dirty="0"/>
          </a:p>
        </p:txBody>
      </p:sp>
      <p:sp>
        <p:nvSpPr>
          <p:cNvPr id="4" name="TextBox 3">
            <a:extLst>
              <a:ext uri="{FF2B5EF4-FFF2-40B4-BE49-F238E27FC236}">
                <a16:creationId xmlns:a16="http://schemas.microsoft.com/office/drawing/2014/main" id="{A8412A6D-852D-F148-AFC6-351396FB6A7C}"/>
              </a:ext>
            </a:extLst>
          </p:cNvPr>
          <p:cNvSpPr txBox="1"/>
          <p:nvPr/>
        </p:nvSpPr>
        <p:spPr>
          <a:xfrm>
            <a:off x="8099087" y="6184417"/>
            <a:ext cx="3162059" cy="369332"/>
          </a:xfrm>
          <a:prstGeom prst="rect">
            <a:avLst/>
          </a:prstGeom>
          <a:noFill/>
        </p:spPr>
        <p:txBody>
          <a:bodyPr wrap="square" rtlCol="0">
            <a:spAutoFit/>
          </a:bodyPr>
          <a:lstStyle/>
          <a:p>
            <a:pPr algn="r"/>
            <a:r>
              <a:rPr lang="en-US" sz="900" dirty="0" err="1">
                <a:latin typeface="Franklin Gothic Medium" panose="020B0603020102020204" pitchFamily="34" charset="0"/>
              </a:rPr>
              <a:t>Hadland</a:t>
            </a:r>
            <a:r>
              <a:rPr lang="en-US" sz="900" dirty="0">
                <a:latin typeface="Franklin Gothic Medium" panose="020B0603020102020204" pitchFamily="34" charset="0"/>
              </a:rPr>
              <a:t> SE, Park T, Bagley SM. (2018) </a:t>
            </a:r>
            <a:r>
              <a:rPr lang="en-US" sz="900" i="1" dirty="0">
                <a:latin typeface="Franklin Gothic Medium" panose="020B0603020102020204" pitchFamily="34" charset="0"/>
              </a:rPr>
              <a:t>ASCP.</a:t>
            </a:r>
          </a:p>
          <a:p>
            <a:pPr algn="r"/>
            <a:r>
              <a:rPr lang="en-US" sz="900" dirty="0">
                <a:latin typeface="Franklin Gothic Medium" panose="020B0603020102020204" pitchFamily="34" charset="0"/>
              </a:rPr>
              <a:t>Bagley SM et al. (2018) </a:t>
            </a:r>
            <a:r>
              <a:rPr lang="en-US" sz="900" i="1" dirty="0">
                <a:latin typeface="Franklin Gothic Medium" panose="020B0603020102020204" pitchFamily="34" charset="0"/>
              </a:rPr>
              <a:t>JAMA.</a:t>
            </a:r>
            <a:endParaRPr lang="en-US" sz="900" dirty="0">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24B1F00C-6CAA-464F-892D-B9753A934CEC}" type="slidenum">
              <a:rPr lang="en-US" smtClean="0"/>
              <a:t>27</a:t>
            </a:fld>
            <a:endParaRPr lang="en-US" dirty="0"/>
          </a:p>
        </p:txBody>
      </p:sp>
    </p:spTree>
    <p:extLst>
      <p:ext uri="{BB962C8B-B14F-4D97-AF65-F5344CB8AC3E}">
        <p14:creationId xmlns:p14="http://schemas.microsoft.com/office/powerpoint/2010/main" val="320925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4EBF-DECE-7B46-9F61-AB4B4D6C7C81}"/>
              </a:ext>
            </a:extLst>
          </p:cNvPr>
          <p:cNvSpPr>
            <a:spLocks noGrp="1"/>
          </p:cNvSpPr>
          <p:nvPr>
            <p:ph type="title"/>
          </p:nvPr>
        </p:nvSpPr>
        <p:spPr/>
        <p:txBody>
          <a:bodyPr/>
          <a:lstStyle/>
          <a:p>
            <a:r>
              <a:rPr lang="en-US" b="1" dirty="0">
                <a:latin typeface="Franklin Gothic Medium" panose="020B0603020102020204" pitchFamily="34" charset="0"/>
              </a:rPr>
              <a:t>Harm Reduction and Youth </a:t>
            </a:r>
          </a:p>
        </p:txBody>
      </p:sp>
      <p:sp>
        <p:nvSpPr>
          <p:cNvPr id="3" name="Content Placeholder 2">
            <a:extLst>
              <a:ext uri="{FF2B5EF4-FFF2-40B4-BE49-F238E27FC236}">
                <a16:creationId xmlns:a16="http://schemas.microsoft.com/office/drawing/2014/main" id="{759674F2-D254-2C4C-9C53-2CE7477F5A55}"/>
              </a:ext>
            </a:extLst>
          </p:cNvPr>
          <p:cNvSpPr>
            <a:spLocks noGrp="1"/>
          </p:cNvSpPr>
          <p:nvPr>
            <p:ph idx="1"/>
          </p:nvPr>
        </p:nvSpPr>
        <p:spPr>
          <a:xfrm>
            <a:off x="838200" y="1560768"/>
            <a:ext cx="10515600" cy="4351338"/>
          </a:xfrm>
        </p:spPr>
        <p:txBody>
          <a:bodyPr>
            <a:normAutofit lnSpcReduction="10000"/>
          </a:bodyPr>
          <a:lstStyle/>
          <a:p>
            <a:r>
              <a:rPr lang="en-US" dirty="0">
                <a:latin typeface="Franklin Gothic Medium" panose="020B0603020102020204" pitchFamily="34" charset="0"/>
              </a:rPr>
              <a:t>Naloxone! </a:t>
            </a:r>
          </a:p>
          <a:p>
            <a:endParaRPr lang="en-US" dirty="0">
              <a:latin typeface="Franklin Gothic Medium" panose="020B0603020102020204" pitchFamily="34" charset="0"/>
            </a:endParaRPr>
          </a:p>
          <a:p>
            <a:r>
              <a:rPr lang="en-US" dirty="0">
                <a:latin typeface="Franklin Gothic Medium" panose="020B0603020102020204" pitchFamily="34" charset="0"/>
              </a:rPr>
              <a:t>HIV prevention and </a:t>
            </a:r>
            <a:r>
              <a:rPr lang="en-US" dirty="0" err="1">
                <a:latin typeface="Franklin Gothic Medium" panose="020B0603020102020204" pitchFamily="34" charset="0"/>
              </a:rPr>
              <a:t>PrEP</a:t>
            </a:r>
            <a:r>
              <a:rPr lang="en-US" dirty="0">
                <a:latin typeface="Franklin Gothic Medium" panose="020B0603020102020204" pitchFamily="34" charset="0"/>
              </a:rPr>
              <a:t> </a:t>
            </a:r>
          </a:p>
          <a:p>
            <a:endParaRPr lang="en-US" dirty="0">
              <a:latin typeface="Franklin Gothic Medium" panose="020B0603020102020204" pitchFamily="34" charset="0"/>
            </a:endParaRPr>
          </a:p>
          <a:p>
            <a:r>
              <a:rPr lang="en-US" dirty="0">
                <a:latin typeface="Franklin Gothic Medium" panose="020B0603020102020204" pitchFamily="34" charset="0"/>
              </a:rPr>
              <a:t>Clean syringes and supplies for injecting drugs, fentanyl test strips </a:t>
            </a:r>
          </a:p>
          <a:p>
            <a:endParaRPr lang="en-US" dirty="0">
              <a:latin typeface="Franklin Gothic Medium" panose="020B0603020102020204" pitchFamily="34" charset="0"/>
            </a:endParaRPr>
          </a:p>
          <a:p>
            <a:r>
              <a:rPr lang="en-US" dirty="0">
                <a:latin typeface="Franklin Gothic Medium" panose="020B0603020102020204" pitchFamily="34" charset="0"/>
              </a:rPr>
              <a:t>Abstinence may not be the goal for many AYA </a:t>
            </a:r>
          </a:p>
          <a:p>
            <a:endParaRPr lang="en-US" dirty="0">
              <a:latin typeface="Franklin Gothic Medium" panose="020B0603020102020204" pitchFamily="34" charset="0"/>
            </a:endParaRPr>
          </a:p>
          <a:p>
            <a:r>
              <a:rPr lang="en-US" dirty="0">
                <a:latin typeface="Franklin Gothic Medium" panose="020B0603020102020204" pitchFamily="34" charset="0"/>
              </a:rPr>
              <a:t>Safer sex supplies </a:t>
            </a:r>
          </a:p>
        </p:txBody>
      </p:sp>
      <p:grpSp>
        <p:nvGrpSpPr>
          <p:cNvPr id="4" name="Group 3">
            <a:extLst>
              <a:ext uri="{FF2B5EF4-FFF2-40B4-BE49-F238E27FC236}">
                <a16:creationId xmlns:a16="http://schemas.microsoft.com/office/drawing/2014/main" id="{07443803-7818-4D47-9645-93360B1D302D}"/>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3100EBEF-82E7-8B43-8734-F70465BC3BA6}"/>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9F7032B-A632-AE41-BAEB-44C408D1C561}"/>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979FF925-9410-7541-9084-8ED7B247D2B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0F173F0F-C92D-C549-8293-C7D7A0564631}"/>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Slide Number Placeholder 8"/>
          <p:cNvSpPr>
            <a:spLocks noGrp="1"/>
          </p:cNvSpPr>
          <p:nvPr>
            <p:ph type="sldNum" sz="quarter" idx="12"/>
          </p:nvPr>
        </p:nvSpPr>
        <p:spPr/>
        <p:txBody>
          <a:bodyPr/>
          <a:lstStyle/>
          <a:p>
            <a:fld id="{24B1F00C-6CAA-464F-892D-B9753A934CEC}" type="slidenum">
              <a:rPr lang="en-US" smtClean="0"/>
              <a:t>28</a:t>
            </a:fld>
            <a:endParaRPr lang="en-US"/>
          </a:p>
        </p:txBody>
      </p:sp>
    </p:spTree>
    <p:extLst>
      <p:ext uri="{BB962C8B-B14F-4D97-AF65-F5344CB8AC3E}">
        <p14:creationId xmlns:p14="http://schemas.microsoft.com/office/powerpoint/2010/main" val="258580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5F3C-5214-2132-C368-C19D16A31201}"/>
              </a:ext>
            </a:extLst>
          </p:cNvPr>
          <p:cNvSpPr>
            <a:spLocks noGrp="1"/>
          </p:cNvSpPr>
          <p:nvPr>
            <p:ph type="title"/>
          </p:nvPr>
        </p:nvSpPr>
        <p:spPr>
          <a:xfrm>
            <a:off x="838200" y="1915629"/>
            <a:ext cx="10515600" cy="1325563"/>
          </a:xfrm>
        </p:spPr>
        <p:txBody>
          <a:bodyPr/>
          <a:lstStyle/>
          <a:p>
            <a:pPr algn="ctr"/>
            <a:r>
              <a:rPr lang="en-US" b="1" dirty="0">
                <a:latin typeface="Franklin Gothic Medium" panose="020B0603020102020204" pitchFamily="34" charset="0"/>
              </a:rPr>
              <a:t>Addressing the needs of women</a:t>
            </a:r>
          </a:p>
        </p:txBody>
      </p:sp>
      <p:sp>
        <p:nvSpPr>
          <p:cNvPr id="4" name="Slide Number Placeholder 3">
            <a:extLst>
              <a:ext uri="{FF2B5EF4-FFF2-40B4-BE49-F238E27FC236}">
                <a16:creationId xmlns:a16="http://schemas.microsoft.com/office/drawing/2014/main" id="{2D85D6D0-1E33-3F7C-170A-B12F3997A278}"/>
              </a:ext>
            </a:extLst>
          </p:cNvPr>
          <p:cNvSpPr>
            <a:spLocks noGrp="1"/>
          </p:cNvSpPr>
          <p:nvPr>
            <p:ph type="sldNum" sz="quarter" idx="12"/>
          </p:nvPr>
        </p:nvSpPr>
        <p:spPr/>
        <p:txBody>
          <a:bodyPr/>
          <a:lstStyle/>
          <a:p>
            <a:fld id="{24B1F00C-6CAA-464F-892D-B9753A934CEC}" type="slidenum">
              <a:rPr lang="en-US" smtClean="0"/>
              <a:t>29</a:t>
            </a:fld>
            <a:endParaRPr lang="en-US"/>
          </a:p>
        </p:txBody>
      </p:sp>
    </p:spTree>
    <p:extLst>
      <p:ext uri="{BB962C8B-B14F-4D97-AF65-F5344CB8AC3E}">
        <p14:creationId xmlns:p14="http://schemas.microsoft.com/office/powerpoint/2010/main" val="68216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5FC8-4A2F-9C46-9F0C-4CCD0415EF92}"/>
              </a:ext>
            </a:extLst>
          </p:cNvPr>
          <p:cNvSpPr>
            <a:spLocks noGrp="1"/>
          </p:cNvSpPr>
          <p:nvPr>
            <p:ph type="title"/>
          </p:nvPr>
        </p:nvSpPr>
        <p:spPr>
          <a:xfrm>
            <a:off x="323850" y="365125"/>
            <a:ext cx="10515600" cy="1325563"/>
          </a:xfrm>
        </p:spPr>
        <p:txBody>
          <a:bodyPr/>
          <a:lstStyle/>
          <a:p>
            <a:r>
              <a:rPr lang="en-US" b="1" dirty="0">
                <a:latin typeface="Franklin Gothic Medium" panose="020B0603020102020204" pitchFamily="34" charset="0"/>
              </a:rPr>
              <a:t>Why are we talking about this? </a:t>
            </a:r>
          </a:p>
        </p:txBody>
      </p:sp>
      <p:sp>
        <p:nvSpPr>
          <p:cNvPr id="3" name="Content Placeholder 2">
            <a:extLst>
              <a:ext uri="{FF2B5EF4-FFF2-40B4-BE49-F238E27FC236}">
                <a16:creationId xmlns:a16="http://schemas.microsoft.com/office/drawing/2014/main" id="{5807EF06-F050-F44D-9E3D-3580388FAD66}"/>
              </a:ext>
            </a:extLst>
          </p:cNvPr>
          <p:cNvSpPr>
            <a:spLocks noGrp="1"/>
          </p:cNvSpPr>
          <p:nvPr>
            <p:ph idx="1"/>
          </p:nvPr>
        </p:nvSpPr>
        <p:spPr/>
        <p:txBody>
          <a:bodyPr/>
          <a:lstStyle/>
          <a:p>
            <a:pPr marL="514350" indent="-514350">
              <a:buAutoNum type="arabicPeriod"/>
            </a:pPr>
            <a:r>
              <a:rPr lang="en-US" dirty="0">
                <a:solidFill>
                  <a:srgbClr val="3F64A8"/>
                </a:solidFill>
                <a:latin typeface="Franklin Gothic Medium" panose="020B0603020102020204" pitchFamily="34" charset="0"/>
              </a:rPr>
              <a:t>Addiction is a disease of pediatric onset</a:t>
            </a:r>
          </a:p>
          <a:p>
            <a:pPr marL="514350" indent="-514350">
              <a:buAutoNum type="arabicPeriod"/>
            </a:pPr>
            <a:endParaRPr lang="en-US" dirty="0">
              <a:solidFill>
                <a:srgbClr val="3F64A8"/>
              </a:solidFill>
              <a:latin typeface="Franklin Gothic Medium" panose="020B0603020102020204" pitchFamily="34" charset="0"/>
            </a:endParaRPr>
          </a:p>
          <a:p>
            <a:pPr marL="514350" indent="-514350">
              <a:buAutoNum type="arabicPeriod"/>
            </a:pPr>
            <a:r>
              <a:rPr lang="en-US" dirty="0">
                <a:solidFill>
                  <a:srgbClr val="3F64A8"/>
                </a:solidFill>
                <a:latin typeface="Franklin Gothic Medium" panose="020B0603020102020204" pitchFamily="34" charset="0"/>
              </a:rPr>
              <a:t>What happens in childhood/adolescence affects how our adult patients present in adult care</a:t>
            </a:r>
          </a:p>
          <a:p>
            <a:pPr marL="514350" indent="-514350">
              <a:buAutoNum type="arabicPeriod"/>
            </a:pPr>
            <a:endParaRPr lang="en-US" dirty="0">
              <a:solidFill>
                <a:srgbClr val="3F64A8"/>
              </a:solidFill>
              <a:latin typeface="Franklin Gothic Medium" panose="020B0603020102020204" pitchFamily="34" charset="0"/>
            </a:endParaRPr>
          </a:p>
          <a:p>
            <a:pPr marL="514350" indent="-514350">
              <a:buAutoNum type="arabicPeriod"/>
            </a:pPr>
            <a:r>
              <a:rPr lang="en-US" dirty="0">
                <a:solidFill>
                  <a:srgbClr val="3F64A8"/>
                </a:solidFill>
                <a:latin typeface="Franklin Gothic Medium" panose="020B0603020102020204" pitchFamily="34" charset="0"/>
              </a:rPr>
              <a:t>Women, (including those who are pregnant and parenting) present unique opportunities and barriers to care </a:t>
            </a:r>
          </a:p>
        </p:txBody>
      </p:sp>
      <p:grpSp>
        <p:nvGrpSpPr>
          <p:cNvPr id="9" name="Group 8">
            <a:extLst>
              <a:ext uri="{FF2B5EF4-FFF2-40B4-BE49-F238E27FC236}">
                <a16:creationId xmlns:a16="http://schemas.microsoft.com/office/drawing/2014/main" id="{760E20DF-5915-FB4A-93A4-7C1DDD62ADA8}"/>
              </a:ext>
            </a:extLst>
          </p:cNvPr>
          <p:cNvGrpSpPr/>
          <p:nvPr/>
        </p:nvGrpSpPr>
        <p:grpSpPr>
          <a:xfrm>
            <a:off x="79258" y="5952355"/>
            <a:ext cx="12015782" cy="864701"/>
            <a:chOff x="79258" y="5952355"/>
            <a:chExt cx="12015782" cy="864701"/>
          </a:xfrm>
        </p:grpSpPr>
        <p:pic>
          <p:nvPicPr>
            <p:cNvPr id="10" name="Picture 6">
              <a:extLst>
                <a:ext uri="{FF2B5EF4-FFF2-40B4-BE49-F238E27FC236}">
                  <a16:creationId xmlns:a16="http://schemas.microsoft.com/office/drawing/2014/main" id="{1E14D62C-0AD7-6344-A73E-1D1835C522CF}"/>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7ADD2FF5-5D1E-B942-BB42-3A26B9AA00CA}"/>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7" name="Picture 16">
              <a:extLst>
                <a:ext uri="{FF2B5EF4-FFF2-40B4-BE49-F238E27FC236}">
                  <a16:creationId xmlns:a16="http://schemas.microsoft.com/office/drawing/2014/main" id="{6C37BEC0-86D7-1C46-98BF-1AA07C3D4CF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8" name="Picture 5">
              <a:extLst>
                <a:ext uri="{FF2B5EF4-FFF2-40B4-BE49-F238E27FC236}">
                  <a16:creationId xmlns:a16="http://schemas.microsoft.com/office/drawing/2014/main" id="{067E0AD3-28F4-BE48-9F49-791A3BFA57CE}"/>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24B1F00C-6CAA-464F-892D-B9753A934CEC}" type="slidenum">
              <a:rPr lang="en-US" smtClean="0"/>
              <a:t>3</a:t>
            </a:fld>
            <a:endParaRPr lang="en-US"/>
          </a:p>
        </p:txBody>
      </p:sp>
    </p:spTree>
    <p:extLst>
      <p:ext uri="{BB962C8B-B14F-4D97-AF65-F5344CB8AC3E}">
        <p14:creationId xmlns:p14="http://schemas.microsoft.com/office/powerpoint/2010/main" val="40198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565D-FD79-5543-B979-C23A0308436C}"/>
              </a:ext>
            </a:extLst>
          </p:cNvPr>
          <p:cNvSpPr>
            <a:spLocks noGrp="1"/>
          </p:cNvSpPr>
          <p:nvPr>
            <p:ph type="title"/>
          </p:nvPr>
        </p:nvSpPr>
        <p:spPr>
          <a:xfrm>
            <a:off x="420465" y="597289"/>
            <a:ext cx="10515600" cy="1325563"/>
          </a:xfrm>
        </p:spPr>
        <p:txBody>
          <a:bodyPr/>
          <a:lstStyle/>
          <a:p>
            <a:r>
              <a:rPr lang="en-US" b="1" dirty="0">
                <a:latin typeface="Franklin Gothic Medium" panose="020B0603020102020204" pitchFamily="34" charset="0"/>
              </a:rPr>
              <a:t>Context: Why we do we care about gender in addiction?</a:t>
            </a:r>
          </a:p>
        </p:txBody>
      </p:sp>
      <p:graphicFrame>
        <p:nvGraphicFramePr>
          <p:cNvPr id="5" name="Content Placeholder 2">
            <a:extLst>
              <a:ext uri="{FF2B5EF4-FFF2-40B4-BE49-F238E27FC236}">
                <a16:creationId xmlns:a16="http://schemas.microsoft.com/office/drawing/2014/main" id="{02AA5093-1E4C-4BED-83E2-F2F36334F505}"/>
              </a:ext>
            </a:extLst>
          </p:cNvPr>
          <p:cNvGraphicFramePr>
            <a:graphicFrameLocks noGrp="1"/>
          </p:cNvGraphicFramePr>
          <p:nvPr>
            <p:ph idx="1"/>
          </p:nvPr>
        </p:nvGraphicFramePr>
        <p:xfrm>
          <a:off x="838200" y="1983739"/>
          <a:ext cx="10515600" cy="358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75930F1-9ED0-CB4A-9392-C66D99AC6578}"/>
              </a:ext>
            </a:extLst>
          </p:cNvPr>
          <p:cNvSpPr txBox="1"/>
          <p:nvPr/>
        </p:nvSpPr>
        <p:spPr>
          <a:xfrm>
            <a:off x="6427888" y="5906478"/>
            <a:ext cx="4833258" cy="400110"/>
          </a:xfrm>
          <a:prstGeom prst="rect">
            <a:avLst/>
          </a:prstGeom>
          <a:noFill/>
        </p:spPr>
        <p:txBody>
          <a:bodyPr wrap="square" rtlCol="0">
            <a:spAutoFit/>
          </a:bodyPr>
          <a:lstStyle/>
          <a:p>
            <a:pPr algn="r"/>
            <a:r>
              <a:rPr lang="en-CA" sz="1000" dirty="0">
                <a:latin typeface="Franklin Gothic Medium" panose="020B0603020102020204" pitchFamily="34" charset="0"/>
              </a:rPr>
              <a:t>Meyer JP, et al. </a:t>
            </a:r>
            <a:r>
              <a:rPr lang="en-CA" sz="1000" i="1" dirty="0">
                <a:latin typeface="Franklin Gothic Medium" panose="020B0603020102020204" pitchFamily="34" charset="0"/>
              </a:rPr>
              <a:t>Drug Alcohol Depend</a:t>
            </a:r>
            <a:r>
              <a:rPr lang="en-CA" sz="1000" dirty="0">
                <a:latin typeface="Franklin Gothic Medium" panose="020B0603020102020204" pitchFamily="34" charset="0"/>
              </a:rPr>
              <a:t>. 2019</a:t>
            </a:r>
          </a:p>
          <a:p>
            <a:pPr algn="r"/>
            <a:r>
              <a:rPr lang="en-CA" sz="1000" dirty="0">
                <a:latin typeface="Franklin Gothic Medium" panose="020B0603020102020204" pitchFamily="34" charset="0"/>
              </a:rPr>
              <a:t>Keyes KM, et al. </a:t>
            </a:r>
            <a:r>
              <a:rPr lang="en-CA" sz="1000" i="1" dirty="0">
                <a:latin typeface="Franklin Gothic Medium" panose="020B0603020102020204" pitchFamily="34" charset="0"/>
              </a:rPr>
              <a:t>Drug Alcohol Depend</a:t>
            </a:r>
            <a:r>
              <a:rPr lang="en-CA" sz="1000" dirty="0">
                <a:latin typeface="Franklin Gothic Medium" panose="020B0603020102020204" pitchFamily="34" charset="0"/>
              </a:rPr>
              <a:t>. 2008 </a:t>
            </a:r>
            <a:endParaRPr lang="en-US" sz="1000" dirty="0">
              <a:latin typeface="Franklin Gothic Medium" panose="020B0603020102020204" pitchFamily="34" charset="0"/>
            </a:endParaRPr>
          </a:p>
        </p:txBody>
      </p:sp>
      <p:grpSp>
        <p:nvGrpSpPr>
          <p:cNvPr id="7" name="Group 6">
            <a:extLst>
              <a:ext uri="{FF2B5EF4-FFF2-40B4-BE49-F238E27FC236}">
                <a16:creationId xmlns:a16="http://schemas.microsoft.com/office/drawing/2014/main" id="{525BE68C-4C95-0A4F-A35F-B95818442770}"/>
              </a:ext>
            </a:extLst>
          </p:cNvPr>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766A4E9B-DC38-4043-ACEA-AA6A1645D412}"/>
                </a:ext>
              </a:extLst>
            </p:cNvPr>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8E17158-E857-C345-835F-0565633FBD66}"/>
                </a:ext>
              </a:extLst>
            </p:cNvPr>
            <p:cNvPicPr>
              <a:picLocks noChangeAspect="1"/>
            </p:cNvPicPr>
            <p:nvPr/>
          </p:nvPicPr>
          <p:blipFill rotWithShape="1">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a:extLst>
                <a:ext uri="{FF2B5EF4-FFF2-40B4-BE49-F238E27FC236}">
                  <a16:creationId xmlns:a16="http://schemas.microsoft.com/office/drawing/2014/main" id="{CC818BFA-BBA4-C54A-9558-688D89CA982B}"/>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CB0A8879-9C4A-5749-9204-2A5F84BC9FD3}"/>
                </a:ext>
              </a:extLst>
            </p:cNvPr>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E946C231-B6EE-2C4B-9679-0ECC0F5CAA02}"/>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
        <p:nvSpPr>
          <p:cNvPr id="4" name="Slide Number Placeholder 3"/>
          <p:cNvSpPr>
            <a:spLocks noGrp="1"/>
          </p:cNvSpPr>
          <p:nvPr>
            <p:ph type="sldNum" sz="quarter" idx="12"/>
          </p:nvPr>
        </p:nvSpPr>
        <p:spPr/>
        <p:txBody>
          <a:bodyPr/>
          <a:lstStyle/>
          <a:p>
            <a:fld id="{24B1F00C-6CAA-464F-892D-B9753A934CEC}" type="slidenum">
              <a:rPr lang="en-US" smtClean="0"/>
              <a:t>30</a:t>
            </a:fld>
            <a:endParaRPr lang="en-US"/>
          </a:p>
        </p:txBody>
      </p:sp>
    </p:spTree>
    <p:extLst>
      <p:ext uri="{BB962C8B-B14F-4D97-AF65-F5344CB8AC3E}">
        <p14:creationId xmlns:p14="http://schemas.microsoft.com/office/powerpoint/2010/main" val="2105430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E3AD-7732-FF4B-864A-6A57741FA93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Intersectionality </a:t>
            </a:r>
          </a:p>
        </p:txBody>
      </p:sp>
      <p:pic>
        <p:nvPicPr>
          <p:cNvPr id="4" name="Picture 3" descr="Diagram&#10;&#10;Description automatically generated">
            <a:extLst>
              <a:ext uri="{FF2B5EF4-FFF2-40B4-BE49-F238E27FC236}">
                <a16:creationId xmlns:a16="http://schemas.microsoft.com/office/drawing/2014/main" id="{40C810FB-217E-FF42-AA2C-AF133F279E45}"/>
              </a:ext>
            </a:extLst>
          </p:cNvPr>
          <p:cNvPicPr/>
          <p:nvPr/>
        </p:nvPicPr>
        <p:blipFill>
          <a:blip r:embed="rId3">
            <a:extLst>
              <a:ext uri="{28A0092B-C50C-407E-A947-70E740481C1C}">
                <a14:useLocalDpi xmlns:a14="http://schemas.microsoft.com/office/drawing/2010/main" val="0"/>
              </a:ext>
            </a:extLst>
          </a:blip>
          <a:stretch>
            <a:fillRect/>
          </a:stretch>
        </p:blipFill>
        <p:spPr>
          <a:xfrm>
            <a:off x="3657600" y="221877"/>
            <a:ext cx="4566787" cy="6038034"/>
          </a:xfrm>
          <a:prstGeom prst="rect">
            <a:avLst/>
          </a:prstGeom>
        </p:spPr>
      </p:pic>
      <p:sp>
        <p:nvSpPr>
          <p:cNvPr id="5" name="TextBox 4">
            <a:extLst>
              <a:ext uri="{FF2B5EF4-FFF2-40B4-BE49-F238E27FC236}">
                <a16:creationId xmlns:a16="http://schemas.microsoft.com/office/drawing/2014/main" id="{07161778-905D-4B49-8742-560B5E89FF84}"/>
              </a:ext>
            </a:extLst>
          </p:cNvPr>
          <p:cNvSpPr txBox="1"/>
          <p:nvPr/>
        </p:nvSpPr>
        <p:spPr>
          <a:xfrm>
            <a:off x="8224387" y="6112903"/>
            <a:ext cx="3644900" cy="523220"/>
          </a:xfrm>
          <a:prstGeom prst="rect">
            <a:avLst/>
          </a:prstGeom>
          <a:noFill/>
        </p:spPr>
        <p:txBody>
          <a:bodyPr wrap="square" rtlCol="0">
            <a:spAutoFit/>
          </a:bodyPr>
          <a:lstStyle/>
          <a:p>
            <a:r>
              <a:rPr lang="en-CA" sz="1400" dirty="0" err="1"/>
              <a:t>Hankivsky</a:t>
            </a:r>
            <a:r>
              <a:rPr lang="en-CA" sz="1400" dirty="0"/>
              <a:t> O, et </a:t>
            </a:r>
            <a:r>
              <a:rPr lang="en-CA" sz="1400" dirty="0" err="1"/>
              <a:t>lal</a:t>
            </a:r>
            <a:r>
              <a:rPr lang="en-CA" sz="1400" dirty="0"/>
              <a:t>. </a:t>
            </a:r>
            <a:r>
              <a:rPr lang="en-CA" sz="1400" i="1" dirty="0"/>
              <a:t>Soc Sci Med</a:t>
            </a:r>
            <a:r>
              <a:rPr lang="en-CA" sz="1400" dirty="0"/>
              <a:t>. 2012</a:t>
            </a:r>
          </a:p>
          <a:p>
            <a:r>
              <a:rPr lang="en-CA" sz="1400" dirty="0"/>
              <a:t>American Civil Liberties Union, 2021. </a:t>
            </a:r>
            <a:endParaRPr lang="en-US" sz="1400" dirty="0"/>
          </a:p>
        </p:txBody>
      </p:sp>
      <p:sp>
        <p:nvSpPr>
          <p:cNvPr id="6" name="TextBox 5">
            <a:extLst>
              <a:ext uri="{FF2B5EF4-FFF2-40B4-BE49-F238E27FC236}">
                <a16:creationId xmlns:a16="http://schemas.microsoft.com/office/drawing/2014/main" id="{321261D8-934E-DB43-CF3A-8BFC08C193B6}"/>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4227843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30C4-DD75-3A4B-ABBF-4F78DAC69D49}"/>
              </a:ext>
            </a:extLst>
          </p:cNvPr>
          <p:cNvSpPr>
            <a:spLocks noGrp="1"/>
          </p:cNvSpPr>
          <p:nvPr>
            <p:ph type="title"/>
          </p:nvPr>
        </p:nvSpPr>
        <p:spPr/>
        <p:txBody>
          <a:bodyPr/>
          <a:lstStyle/>
          <a:p>
            <a:r>
              <a:rPr lang="en-US" b="1" dirty="0">
                <a:latin typeface="Franklin Gothic Medium" panose="020B0603020102020204" pitchFamily="34" charset="0"/>
              </a:rPr>
              <a:t>Why understanding intersectionality matters</a:t>
            </a:r>
          </a:p>
        </p:txBody>
      </p:sp>
      <p:sp>
        <p:nvSpPr>
          <p:cNvPr id="3" name="Content Placeholder 2">
            <a:extLst>
              <a:ext uri="{FF2B5EF4-FFF2-40B4-BE49-F238E27FC236}">
                <a16:creationId xmlns:a16="http://schemas.microsoft.com/office/drawing/2014/main" id="{36C467DD-A773-7243-A09D-CF313E256A36}"/>
              </a:ext>
            </a:extLst>
          </p:cNvPr>
          <p:cNvSpPr>
            <a:spLocks noGrp="1"/>
          </p:cNvSpPr>
          <p:nvPr>
            <p:ph idx="1"/>
          </p:nvPr>
        </p:nvSpPr>
        <p:spPr/>
        <p:txBody>
          <a:bodyPr/>
          <a:lstStyle/>
          <a:p>
            <a:r>
              <a:rPr lang="en-CA" dirty="0"/>
              <a:t>Transgender and genderqueer women are 2 X &gt; to misuse alcohol/ dugs compared to cis-gender women</a:t>
            </a:r>
            <a:endParaRPr lang="en-US" baseline="30000" dirty="0"/>
          </a:p>
          <a:p>
            <a:r>
              <a:rPr lang="en-CA" dirty="0"/>
              <a:t>Transgender and genderqueer higher risk for other SUD related comorbidities, gender-based violence, suicide, and murder</a:t>
            </a:r>
          </a:p>
          <a:p>
            <a:r>
              <a:rPr lang="en-CA" dirty="0"/>
              <a:t>Racism is a primary driver of drug law enforcement and public conceptions of drug use</a:t>
            </a:r>
          </a:p>
          <a:p>
            <a:pPr lvl="1"/>
            <a:r>
              <a:rPr lang="en-CA" dirty="0"/>
              <a:t>Black, Indigenous and other Women of color are disproportionately targeted by laws &amp; policies </a:t>
            </a:r>
          </a:p>
          <a:p>
            <a:pPr lvl="1"/>
            <a:r>
              <a:rPr lang="en-CA" dirty="0"/>
              <a:t>Reinforce racial inequities &amp; drive consequences of substance use </a:t>
            </a:r>
            <a:endParaRPr lang="en-US" dirty="0"/>
          </a:p>
        </p:txBody>
      </p:sp>
      <p:sp>
        <p:nvSpPr>
          <p:cNvPr id="4" name="TextBox 3">
            <a:extLst>
              <a:ext uri="{FF2B5EF4-FFF2-40B4-BE49-F238E27FC236}">
                <a16:creationId xmlns:a16="http://schemas.microsoft.com/office/drawing/2014/main" id="{6E16C85F-A319-5343-8A99-2DD0283C072E}"/>
              </a:ext>
            </a:extLst>
          </p:cNvPr>
          <p:cNvSpPr txBox="1"/>
          <p:nvPr/>
        </p:nvSpPr>
        <p:spPr>
          <a:xfrm>
            <a:off x="7331765" y="6050290"/>
            <a:ext cx="5934075" cy="523220"/>
          </a:xfrm>
          <a:prstGeom prst="rect">
            <a:avLst/>
          </a:prstGeom>
          <a:noFill/>
        </p:spPr>
        <p:txBody>
          <a:bodyPr wrap="square" rtlCol="0">
            <a:spAutoFit/>
          </a:bodyPr>
          <a:lstStyle/>
          <a:p>
            <a:r>
              <a:rPr lang="en-CA" sz="1400" dirty="0"/>
              <a:t>Connolly D, et al. </a:t>
            </a:r>
            <a:r>
              <a:rPr lang="en-CA" sz="1400" i="1" dirty="0"/>
              <a:t>Addict </a:t>
            </a:r>
            <a:r>
              <a:rPr lang="en-CA" sz="1400" i="1" dirty="0" err="1"/>
              <a:t>Behav</a:t>
            </a:r>
            <a:r>
              <a:rPr lang="en-CA" sz="1400" dirty="0"/>
              <a:t>. 2020</a:t>
            </a:r>
          </a:p>
          <a:p>
            <a:r>
              <a:rPr lang="en-CA" sz="1400" dirty="0" err="1"/>
              <a:t>Waltermaurer</a:t>
            </a:r>
            <a:r>
              <a:rPr lang="en-CA" sz="1400" dirty="0"/>
              <a:t> E, et al.  </a:t>
            </a:r>
            <a:r>
              <a:rPr lang="en-CA" sz="1400" i="1" dirty="0"/>
              <a:t>Violence Women</a:t>
            </a:r>
            <a:r>
              <a:rPr lang="en-CA" sz="1400" dirty="0"/>
              <a:t>. 2006</a:t>
            </a:r>
            <a:endParaRPr lang="en-US" sz="1400" dirty="0"/>
          </a:p>
        </p:txBody>
      </p:sp>
      <p:sp>
        <p:nvSpPr>
          <p:cNvPr id="5" name="TextBox 4">
            <a:extLst>
              <a:ext uri="{FF2B5EF4-FFF2-40B4-BE49-F238E27FC236}">
                <a16:creationId xmlns:a16="http://schemas.microsoft.com/office/drawing/2014/main" id="{D96AFC62-215A-8C1A-B506-F0DB79347AA3}"/>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1467278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DFE9-376D-E142-83F5-7B0F2DB841EF}"/>
              </a:ext>
            </a:extLst>
          </p:cNvPr>
          <p:cNvSpPr>
            <a:spLocks noGrp="1"/>
          </p:cNvSpPr>
          <p:nvPr>
            <p:ph type="title"/>
          </p:nvPr>
        </p:nvSpPr>
        <p:spPr>
          <a:xfrm>
            <a:off x="309563" y="364842"/>
            <a:ext cx="10515600" cy="1325563"/>
          </a:xfrm>
        </p:spPr>
        <p:txBody>
          <a:bodyPr/>
          <a:lstStyle/>
          <a:p>
            <a:r>
              <a:rPr lang="en-US" b="1" dirty="0">
                <a:latin typeface="Franklin Gothic Medium" panose="020B0603020102020204" pitchFamily="34" charset="0"/>
              </a:rPr>
              <a:t>Gender impact on substance use disorder</a:t>
            </a:r>
          </a:p>
        </p:txBody>
      </p:sp>
      <p:sp>
        <p:nvSpPr>
          <p:cNvPr id="3" name="Content Placeholder 2">
            <a:extLst>
              <a:ext uri="{FF2B5EF4-FFF2-40B4-BE49-F238E27FC236}">
                <a16:creationId xmlns:a16="http://schemas.microsoft.com/office/drawing/2014/main" id="{E6CB99BC-B72A-4B42-9ABA-F64F97E547D5}"/>
              </a:ext>
            </a:extLst>
          </p:cNvPr>
          <p:cNvSpPr>
            <a:spLocks noGrp="1"/>
          </p:cNvSpPr>
          <p:nvPr>
            <p:ph sz="half" idx="1"/>
          </p:nvPr>
        </p:nvSpPr>
        <p:spPr>
          <a:xfrm>
            <a:off x="616958" y="1809061"/>
            <a:ext cx="5555241" cy="3918353"/>
          </a:xfrm>
        </p:spPr>
        <p:txBody>
          <a:bodyPr>
            <a:normAutofit fontScale="85000" lnSpcReduction="20000"/>
          </a:bodyPr>
          <a:lstStyle/>
          <a:p>
            <a:r>
              <a:rPr lang="en-CA" dirty="0">
                <a:latin typeface="Franklin Gothic Medium" panose="020B0603020102020204" pitchFamily="34" charset="0"/>
              </a:rPr>
              <a:t>Women who use start using drugs/alcohol have higher rates of psychiatric comorbidities &amp; trauma </a:t>
            </a:r>
          </a:p>
          <a:p>
            <a:r>
              <a:rPr lang="en-CA" dirty="0">
                <a:latin typeface="Franklin Gothic Medium" panose="020B0603020102020204" pitchFamily="34" charset="0"/>
              </a:rPr>
              <a:t>Women develop substance use disorders and health-related problems in less time (telescoping)</a:t>
            </a:r>
          </a:p>
          <a:p>
            <a:r>
              <a:rPr lang="en-CA" dirty="0">
                <a:latin typeface="Franklin Gothic Medium" panose="020B0603020102020204" pitchFamily="34" charset="0"/>
              </a:rPr>
              <a:t>Women develop more severe SUDs</a:t>
            </a:r>
          </a:p>
          <a:p>
            <a:r>
              <a:rPr lang="en-US" altLang="en-US" dirty="0">
                <a:solidFill>
                  <a:srgbClr val="000000"/>
                </a:solidFill>
                <a:latin typeface="Franklin Gothic Medium" panose="020B0603020102020204" pitchFamily="34" charset="0"/>
                <a:ea typeface="Arial Unicode MS" panose="020B0604020202020204" pitchFamily="34" charset="-128"/>
                <a:cs typeface="Times New Roman" panose="02020603050405020304" pitchFamily="18" charset="0"/>
              </a:rPr>
              <a:t>Women experience higher rates of harms from drug use</a:t>
            </a:r>
          </a:p>
          <a:p>
            <a:pPr lvl="1"/>
            <a:r>
              <a:rPr lang="en-US" altLang="en-US" dirty="0">
                <a:solidFill>
                  <a:srgbClr val="000000"/>
                </a:solidFill>
                <a:latin typeface="Franklin Gothic Medium" panose="020B0603020102020204" pitchFamily="34" charset="0"/>
                <a:ea typeface="Arial Unicode MS" panose="020B0604020202020204" pitchFamily="34" charset="-128"/>
                <a:cs typeface="Times New Roman" panose="02020603050405020304" pitchFamily="18" charset="0"/>
              </a:rPr>
              <a:t>Injection related infections </a:t>
            </a:r>
          </a:p>
          <a:p>
            <a:pPr lvl="1"/>
            <a:r>
              <a:rPr lang="en-US" altLang="en-US" dirty="0">
                <a:solidFill>
                  <a:srgbClr val="000000"/>
                </a:solidFill>
                <a:latin typeface="Franklin Gothic Medium" panose="020B0603020102020204" pitchFamily="34" charset="0"/>
                <a:ea typeface="Arial Unicode MS" panose="020B0604020202020204" pitchFamily="34" charset="-128"/>
                <a:cs typeface="Times New Roman" panose="02020603050405020304" pitchFamily="18" charset="0"/>
              </a:rPr>
              <a:t>HIV  </a:t>
            </a:r>
          </a:p>
          <a:p>
            <a:pPr lvl="1"/>
            <a:r>
              <a:rPr lang="en-US" altLang="en-US" dirty="0">
                <a:solidFill>
                  <a:srgbClr val="000000"/>
                </a:solidFill>
                <a:latin typeface="Franklin Gothic Medium" panose="020B0603020102020204" pitchFamily="34" charset="0"/>
                <a:ea typeface="Arial Unicode MS" panose="020B0604020202020204" pitchFamily="34" charset="-128"/>
                <a:cs typeface="Times New Roman" panose="02020603050405020304" pitchFamily="18" charset="0"/>
              </a:rPr>
              <a:t>HCV</a:t>
            </a:r>
            <a:endParaRPr lang="en-US" dirty="0">
              <a:latin typeface="Franklin Gothic Medium" panose="020B0603020102020204" pitchFamily="34" charset="0"/>
            </a:endParaRPr>
          </a:p>
          <a:p>
            <a:endParaRPr lang="en-US" dirty="0">
              <a:latin typeface="Franklin Gothic Medium" panose="020B0603020102020204" pitchFamily="34" charset="0"/>
            </a:endParaRPr>
          </a:p>
        </p:txBody>
      </p:sp>
      <p:pic>
        <p:nvPicPr>
          <p:cNvPr id="5" name="Content Placeholder 4" descr="A picture containing microwave, indoor, shelf, desktop&#10;&#10;Description automatically generated">
            <a:extLst>
              <a:ext uri="{FF2B5EF4-FFF2-40B4-BE49-F238E27FC236}">
                <a16:creationId xmlns:a16="http://schemas.microsoft.com/office/drawing/2014/main" id="{9C8598EA-F6B4-A74C-B5DB-329E56810E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5173"/>
            <a:ext cx="5181600" cy="3452241"/>
          </a:xfrm>
          <a:prstGeom prst="rect">
            <a:avLst/>
          </a:prstGeom>
        </p:spPr>
      </p:pic>
      <p:sp>
        <p:nvSpPr>
          <p:cNvPr id="6" name="TextBox 5">
            <a:extLst>
              <a:ext uri="{FF2B5EF4-FFF2-40B4-BE49-F238E27FC236}">
                <a16:creationId xmlns:a16="http://schemas.microsoft.com/office/drawing/2014/main" id="{707D29DF-9E68-A74A-8749-34AD6161AB2B}"/>
              </a:ext>
            </a:extLst>
          </p:cNvPr>
          <p:cNvSpPr txBox="1"/>
          <p:nvPr/>
        </p:nvSpPr>
        <p:spPr>
          <a:xfrm>
            <a:off x="5760459" y="5901056"/>
            <a:ext cx="5514975" cy="553998"/>
          </a:xfrm>
          <a:prstGeom prst="rect">
            <a:avLst/>
          </a:prstGeom>
          <a:noFill/>
        </p:spPr>
        <p:txBody>
          <a:bodyPr wrap="square" rtlCol="0">
            <a:spAutoFit/>
          </a:bodyPr>
          <a:lstStyle/>
          <a:p>
            <a:pPr algn="r"/>
            <a:r>
              <a:rPr lang="en-CA" sz="1000" dirty="0">
                <a:latin typeface="Franklin Gothic Medium" panose="020B0603020102020204" pitchFamily="34" charset="0"/>
              </a:rPr>
              <a:t>McHugh RK, et al. </a:t>
            </a:r>
            <a:r>
              <a:rPr lang="en-CA" sz="1000" i="1" dirty="0">
                <a:latin typeface="Franklin Gothic Medium" panose="020B0603020102020204" pitchFamily="34" charset="0"/>
              </a:rPr>
              <a:t>Clin Psychol Rev</a:t>
            </a:r>
            <a:r>
              <a:rPr lang="en-CA" sz="1000" dirty="0">
                <a:latin typeface="Franklin Gothic Medium" panose="020B0603020102020204" pitchFamily="34" charset="0"/>
              </a:rPr>
              <a:t>. </a:t>
            </a:r>
          </a:p>
          <a:p>
            <a:pPr algn="r"/>
            <a:r>
              <a:rPr lang="en-CA" sz="1000" dirty="0">
                <a:latin typeface="Franklin Gothic Medium" panose="020B0603020102020204" pitchFamily="34" charset="0"/>
              </a:rPr>
              <a:t>Pinkham S, et al. </a:t>
            </a:r>
            <a:r>
              <a:rPr lang="en-CA" sz="1000" i="1" dirty="0" err="1">
                <a:latin typeface="Franklin Gothic Medium" panose="020B0603020102020204" pitchFamily="34" charset="0"/>
              </a:rPr>
              <a:t>Reprod</a:t>
            </a:r>
            <a:r>
              <a:rPr lang="en-CA" sz="1000" i="1" dirty="0">
                <a:latin typeface="Franklin Gothic Medium" panose="020B0603020102020204" pitchFamily="34" charset="0"/>
              </a:rPr>
              <a:t> Health Matters</a:t>
            </a:r>
            <a:r>
              <a:rPr lang="en-CA" sz="1000" dirty="0">
                <a:latin typeface="Franklin Gothic Medium" panose="020B0603020102020204" pitchFamily="34" charset="0"/>
              </a:rPr>
              <a:t>. 2008</a:t>
            </a:r>
          </a:p>
          <a:p>
            <a:pPr algn="r"/>
            <a:r>
              <a:rPr lang="en-CA" sz="1000" dirty="0">
                <a:latin typeface="Franklin Gothic Medium" panose="020B0603020102020204" pitchFamily="34" charset="0"/>
              </a:rPr>
              <a:t>El-</a:t>
            </a:r>
            <a:r>
              <a:rPr lang="en-CA" sz="1000" dirty="0" err="1">
                <a:latin typeface="Franklin Gothic Medium" panose="020B0603020102020204" pitchFamily="34" charset="0"/>
              </a:rPr>
              <a:t>Bassel</a:t>
            </a:r>
            <a:r>
              <a:rPr lang="en-CA" sz="1000" dirty="0">
                <a:latin typeface="Franklin Gothic Medium" panose="020B0603020102020204" pitchFamily="34" charset="0"/>
              </a:rPr>
              <a:t> N, et al. </a:t>
            </a:r>
            <a:r>
              <a:rPr lang="en-CA" sz="1000" i="1" dirty="0">
                <a:latin typeface="Franklin Gothic Medium" panose="020B0603020102020204" pitchFamily="34" charset="0"/>
              </a:rPr>
              <a:t>J </a:t>
            </a:r>
            <a:r>
              <a:rPr lang="en-CA" sz="1000" i="1" dirty="0" err="1">
                <a:latin typeface="Franklin Gothic Medium" panose="020B0603020102020204" pitchFamily="34" charset="0"/>
              </a:rPr>
              <a:t>Acquir</a:t>
            </a:r>
            <a:r>
              <a:rPr lang="en-CA" sz="1000" i="1" dirty="0">
                <a:latin typeface="Franklin Gothic Medium" panose="020B0603020102020204" pitchFamily="34" charset="0"/>
              </a:rPr>
              <a:t> Immune </a:t>
            </a:r>
            <a:r>
              <a:rPr lang="en-CA" sz="1000" i="1" dirty="0" err="1">
                <a:latin typeface="Franklin Gothic Medium" panose="020B0603020102020204" pitchFamily="34" charset="0"/>
              </a:rPr>
              <a:t>Defic</a:t>
            </a:r>
            <a:r>
              <a:rPr lang="en-CA" sz="1000" i="1" dirty="0">
                <a:latin typeface="Franklin Gothic Medium" panose="020B0603020102020204" pitchFamily="34" charset="0"/>
              </a:rPr>
              <a:t> </a:t>
            </a:r>
            <a:r>
              <a:rPr lang="en-CA" sz="1000" i="1" dirty="0" err="1">
                <a:latin typeface="Franklin Gothic Medium" panose="020B0603020102020204" pitchFamily="34" charset="0"/>
              </a:rPr>
              <a:t>Syndr</a:t>
            </a:r>
            <a:r>
              <a:rPr lang="en-CA" sz="1000" dirty="0">
                <a:latin typeface="Franklin Gothic Medium" panose="020B0603020102020204" pitchFamily="34" charset="0"/>
              </a:rPr>
              <a:t>. 2015 </a:t>
            </a:r>
            <a:endParaRPr lang="en-US" sz="1000" dirty="0">
              <a:latin typeface="Franklin Gothic Medium" panose="020B0603020102020204" pitchFamily="34" charset="0"/>
            </a:endParaRPr>
          </a:p>
        </p:txBody>
      </p:sp>
      <p:grpSp>
        <p:nvGrpSpPr>
          <p:cNvPr id="7" name="Group 6">
            <a:extLst>
              <a:ext uri="{FF2B5EF4-FFF2-40B4-BE49-F238E27FC236}">
                <a16:creationId xmlns:a16="http://schemas.microsoft.com/office/drawing/2014/main" id="{2036BC7D-1C01-1E43-BF22-419424B6E869}"/>
              </a:ext>
            </a:extLst>
          </p:cNvPr>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58F2EBB6-16E1-5F49-8FAD-29CE0F7BBC2D}"/>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6766445-D2A8-CD43-B3A9-FCDF159E2F6F}"/>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a:extLst>
                <a:ext uri="{FF2B5EF4-FFF2-40B4-BE49-F238E27FC236}">
                  <a16:creationId xmlns:a16="http://schemas.microsoft.com/office/drawing/2014/main" id="{7EB57412-C265-844E-A251-904DD750B9F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12307802-CB5A-864A-B2F7-4CEB0720FB09}"/>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 name="Content Placeholder 4" descr="A picture containing microwave, indoor, shelf, desktop&#10;&#10;Description automatically generated">
            <a:extLst>
              <a:ext uri="{FF2B5EF4-FFF2-40B4-BE49-F238E27FC236}">
                <a16:creationId xmlns:a16="http://schemas.microsoft.com/office/drawing/2014/main" id="{96CCBB91-EF97-C944-8609-9662C5737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442" y="1964059"/>
            <a:ext cx="5181600" cy="3452241"/>
          </a:xfrm>
          <a:prstGeom prst="rect">
            <a:avLst/>
          </a:prstGeom>
        </p:spPr>
      </p:pic>
      <p:sp>
        <p:nvSpPr>
          <p:cNvPr id="4" name="Slide Number Placeholder 3"/>
          <p:cNvSpPr>
            <a:spLocks noGrp="1"/>
          </p:cNvSpPr>
          <p:nvPr>
            <p:ph type="sldNum" sz="quarter" idx="12"/>
          </p:nvPr>
        </p:nvSpPr>
        <p:spPr/>
        <p:txBody>
          <a:bodyPr/>
          <a:lstStyle/>
          <a:p>
            <a:fld id="{24B1F00C-6CAA-464F-892D-B9753A934CEC}" type="slidenum">
              <a:rPr lang="en-US" smtClean="0"/>
              <a:t>33</a:t>
            </a:fld>
            <a:endParaRPr lang="en-US" dirty="0"/>
          </a:p>
        </p:txBody>
      </p:sp>
      <p:sp>
        <p:nvSpPr>
          <p:cNvPr id="19" name="TextBox 18">
            <a:extLst>
              <a:ext uri="{FF2B5EF4-FFF2-40B4-BE49-F238E27FC236}">
                <a16:creationId xmlns:a16="http://schemas.microsoft.com/office/drawing/2014/main" id="{E946C231-B6EE-2C4B-9679-0ECC0F5CAA02}"/>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2643844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064B-E899-394C-BEE3-C1CBE0571F3D}"/>
              </a:ext>
            </a:extLst>
          </p:cNvPr>
          <p:cNvSpPr>
            <a:spLocks noGrp="1"/>
          </p:cNvSpPr>
          <p:nvPr>
            <p:ph type="title"/>
          </p:nvPr>
        </p:nvSpPr>
        <p:spPr>
          <a:xfrm>
            <a:off x="420465" y="455226"/>
            <a:ext cx="10515600" cy="1325563"/>
          </a:xfrm>
        </p:spPr>
        <p:txBody>
          <a:bodyPr/>
          <a:lstStyle/>
          <a:p>
            <a:r>
              <a:rPr lang="en-US" b="1" dirty="0">
                <a:latin typeface="Franklin Gothic Medium" panose="020B0603020102020204" pitchFamily="34" charset="0"/>
              </a:rPr>
              <a:t>Inequities in receipt of treatment </a:t>
            </a:r>
          </a:p>
        </p:txBody>
      </p:sp>
      <p:sp>
        <p:nvSpPr>
          <p:cNvPr id="11" name="Content Placeholder 10">
            <a:extLst>
              <a:ext uri="{FF2B5EF4-FFF2-40B4-BE49-F238E27FC236}">
                <a16:creationId xmlns:a16="http://schemas.microsoft.com/office/drawing/2014/main" id="{5FFA2E32-1103-2C46-8A4F-A4666ACD4C5A}"/>
              </a:ext>
            </a:extLst>
          </p:cNvPr>
          <p:cNvSpPr>
            <a:spLocks noGrp="1"/>
          </p:cNvSpPr>
          <p:nvPr>
            <p:ph idx="1"/>
          </p:nvPr>
        </p:nvSpPr>
        <p:spPr>
          <a:xfrm>
            <a:off x="745546" y="2051436"/>
            <a:ext cx="10515600" cy="4351338"/>
          </a:xfrm>
        </p:spPr>
        <p:txBody>
          <a:bodyPr>
            <a:normAutofit/>
          </a:bodyPr>
          <a:lstStyle/>
          <a:p>
            <a:r>
              <a:rPr lang="en-US" sz="2400" dirty="0">
                <a:latin typeface="Franklin Gothic Medium" panose="020B0603020102020204" pitchFamily="34" charset="0"/>
              </a:rPr>
              <a:t>Among 5247 women with an opioid use disorder in Massachusetts, Black non-Hispanic and Hispanic women had lower odds of receiving medication treatment</a:t>
            </a:r>
          </a:p>
          <a:p>
            <a:endParaRPr lang="en-US" sz="2400" dirty="0">
              <a:latin typeface="Franklin Gothic Medium" panose="020B0603020102020204" pitchFamily="34" charset="0"/>
            </a:endParaRPr>
          </a:p>
          <a:p>
            <a:r>
              <a:rPr lang="en-US" sz="2400" dirty="0">
                <a:latin typeface="Franklin Gothic Medium" panose="020B0603020102020204" pitchFamily="34" charset="0"/>
              </a:rPr>
              <a:t>Black non-Hispanic and Hispanic women were also less likely to receive buprenorphine </a:t>
            </a:r>
          </a:p>
          <a:p>
            <a:endParaRPr lang="en-US" sz="2400" dirty="0">
              <a:latin typeface="Franklin Gothic Medium" panose="020B0603020102020204" pitchFamily="34" charset="0"/>
            </a:endParaRPr>
          </a:p>
          <a:p>
            <a:r>
              <a:rPr lang="en-US" sz="2400" dirty="0">
                <a:latin typeface="Franklin Gothic Medium" panose="020B0603020102020204" pitchFamily="34" charset="0"/>
              </a:rPr>
              <a:t>Although addiction touches everyone, our responses do not</a:t>
            </a: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a:p>
            <a:pPr marL="0" indent="0">
              <a:buNone/>
            </a:pPr>
            <a:endParaRPr lang="en-US" sz="2400" dirty="0">
              <a:latin typeface="Franklin Gothic Medium" panose="020B0603020102020204" pitchFamily="34" charset="0"/>
            </a:endParaRPr>
          </a:p>
        </p:txBody>
      </p:sp>
      <p:grpSp>
        <p:nvGrpSpPr>
          <p:cNvPr id="5" name="Group 4">
            <a:extLst>
              <a:ext uri="{FF2B5EF4-FFF2-40B4-BE49-F238E27FC236}">
                <a16:creationId xmlns:a16="http://schemas.microsoft.com/office/drawing/2014/main" id="{C9086294-1550-A048-9DFB-0D1222B10892}"/>
              </a:ext>
            </a:extLst>
          </p:cNvPr>
          <p:cNvGrpSpPr/>
          <p:nvPr/>
        </p:nvGrpSpPr>
        <p:grpSpPr>
          <a:xfrm>
            <a:off x="79258" y="5952355"/>
            <a:ext cx="12015782" cy="864701"/>
            <a:chOff x="79258" y="5952355"/>
            <a:chExt cx="12015782" cy="864701"/>
          </a:xfrm>
        </p:grpSpPr>
        <p:pic>
          <p:nvPicPr>
            <p:cNvPr id="6" name="Picture 6">
              <a:extLst>
                <a:ext uri="{FF2B5EF4-FFF2-40B4-BE49-F238E27FC236}">
                  <a16:creationId xmlns:a16="http://schemas.microsoft.com/office/drawing/2014/main" id="{B02B0656-0BCA-0440-A875-4D2FDA66C839}"/>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B46F968-01A9-934E-82A4-625751F1AEF8}"/>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8" name="Picture 7">
              <a:extLst>
                <a:ext uri="{FF2B5EF4-FFF2-40B4-BE49-F238E27FC236}">
                  <a16:creationId xmlns:a16="http://schemas.microsoft.com/office/drawing/2014/main" id="{40F25943-EF87-DA48-92B5-F8BE84A237D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9" name="Picture 5">
              <a:extLst>
                <a:ext uri="{FF2B5EF4-FFF2-40B4-BE49-F238E27FC236}">
                  <a16:creationId xmlns:a16="http://schemas.microsoft.com/office/drawing/2014/main" id="{39A42029-756A-F644-B9DD-4481D592DD6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A54CE0FB-930D-3F4D-A963-1868A7288D85}"/>
              </a:ext>
            </a:extLst>
          </p:cNvPr>
          <p:cNvSpPr txBox="1"/>
          <p:nvPr/>
        </p:nvSpPr>
        <p:spPr>
          <a:xfrm>
            <a:off x="6595293" y="6611779"/>
            <a:ext cx="4340772" cy="246221"/>
          </a:xfrm>
          <a:prstGeom prst="rect">
            <a:avLst/>
          </a:prstGeom>
          <a:noFill/>
        </p:spPr>
        <p:txBody>
          <a:bodyPr wrap="square" rtlCol="0">
            <a:spAutoFit/>
          </a:bodyPr>
          <a:lstStyle/>
          <a:p>
            <a:pPr algn="r"/>
            <a:r>
              <a:rPr lang="en-US" sz="1000" dirty="0">
                <a:latin typeface="Franklin Gothic Medium" panose="020B0603020102020204" pitchFamily="34" charset="0"/>
              </a:rPr>
              <a:t>Schiff DM et al. JAMA Open Network, 2020</a:t>
            </a:r>
          </a:p>
        </p:txBody>
      </p:sp>
      <p:sp>
        <p:nvSpPr>
          <p:cNvPr id="3" name="Slide Number Placeholder 2"/>
          <p:cNvSpPr>
            <a:spLocks noGrp="1"/>
          </p:cNvSpPr>
          <p:nvPr>
            <p:ph type="sldNum" sz="quarter" idx="12"/>
          </p:nvPr>
        </p:nvSpPr>
        <p:spPr/>
        <p:txBody>
          <a:bodyPr/>
          <a:lstStyle/>
          <a:p>
            <a:fld id="{24B1F00C-6CAA-464F-892D-B9753A934CEC}" type="slidenum">
              <a:rPr lang="en-US" smtClean="0"/>
              <a:t>34</a:t>
            </a:fld>
            <a:endParaRPr lang="en-US"/>
          </a:p>
        </p:txBody>
      </p:sp>
    </p:spTree>
    <p:extLst>
      <p:ext uri="{BB962C8B-B14F-4D97-AF65-F5344CB8AC3E}">
        <p14:creationId xmlns:p14="http://schemas.microsoft.com/office/powerpoint/2010/main" val="65121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4878-DD75-AF46-88A0-16D4ABBFA5F9}"/>
              </a:ext>
            </a:extLst>
          </p:cNvPr>
          <p:cNvSpPr>
            <a:spLocks noGrp="1"/>
          </p:cNvSpPr>
          <p:nvPr>
            <p:ph type="title"/>
          </p:nvPr>
        </p:nvSpPr>
        <p:spPr/>
        <p:txBody>
          <a:bodyPr/>
          <a:lstStyle/>
          <a:p>
            <a:r>
              <a:rPr lang="en-US" b="1" dirty="0">
                <a:latin typeface="Franklin Gothic Medium" panose="020B0603020102020204" pitchFamily="34" charset="0"/>
              </a:rPr>
              <a:t>Pregnancy: Opportunity for engagement but many barriers</a:t>
            </a:r>
          </a:p>
        </p:txBody>
      </p:sp>
      <p:sp>
        <p:nvSpPr>
          <p:cNvPr id="4" name="Content Placeholder 2">
            <a:extLst>
              <a:ext uri="{FF2B5EF4-FFF2-40B4-BE49-F238E27FC236}">
                <a16:creationId xmlns:a16="http://schemas.microsoft.com/office/drawing/2014/main" id="{F300AB82-03AA-E84A-B49B-8E1B0B1F5534}"/>
              </a:ext>
            </a:extLst>
          </p:cNvPr>
          <p:cNvSpPr txBox="1">
            <a:spLocks/>
          </p:cNvSpPr>
          <p:nvPr/>
        </p:nvSpPr>
        <p:spPr>
          <a:xfrm>
            <a:off x="9906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latin typeface="Franklin Gothic Medium" panose="020B0603020102020204" pitchFamily="34" charset="0"/>
              </a:rPr>
              <a:t>36 states recognize fetuses as potential victims of crime, Tennessee explicitly criminalizes drug use during pregnancy, 23 states classify drug use during pregnancy as child abuse, 3 states find drug use during pregnancy as grounds for civil commitment </a:t>
            </a:r>
          </a:p>
          <a:p>
            <a:r>
              <a:rPr lang="en-CA" dirty="0">
                <a:latin typeface="Franklin Gothic Medium" panose="020B0603020102020204" pitchFamily="34" charset="0"/>
              </a:rPr>
              <a:t>25 states (including MA) mandate reporting of prenatal drug use to child welfare services</a:t>
            </a:r>
            <a:endParaRPr lang="en-US" dirty="0">
              <a:latin typeface="Franklin Gothic Medium" panose="020B0603020102020204" pitchFamily="34" charset="0"/>
            </a:endParaRPr>
          </a:p>
          <a:p>
            <a:pPr marL="0" indent="0">
              <a:buNone/>
            </a:pPr>
            <a:r>
              <a:rPr lang="en-CA" dirty="0">
                <a:latin typeface="Franklin Gothic Medium" panose="020B0603020102020204" pitchFamily="34" charset="0"/>
              </a:rPr>
              <a:t>Despite this…</a:t>
            </a:r>
          </a:p>
          <a:p>
            <a:r>
              <a:rPr lang="en-CA" dirty="0">
                <a:latin typeface="Franklin Gothic Medium" panose="020B0603020102020204" pitchFamily="34" charset="0"/>
              </a:rPr>
              <a:t>88% of pregnant women self-disclosed their substance use to their obstetric provider</a:t>
            </a:r>
          </a:p>
          <a:p>
            <a:endParaRPr lang="en-US" dirty="0"/>
          </a:p>
        </p:txBody>
      </p:sp>
      <p:sp>
        <p:nvSpPr>
          <p:cNvPr id="3" name="Rectangle 2">
            <a:extLst>
              <a:ext uri="{FF2B5EF4-FFF2-40B4-BE49-F238E27FC236}">
                <a16:creationId xmlns:a16="http://schemas.microsoft.com/office/drawing/2014/main" id="{6494B3F4-85B2-574D-A4D2-C25A4A31534B}"/>
              </a:ext>
            </a:extLst>
          </p:cNvPr>
          <p:cNvSpPr/>
          <p:nvPr/>
        </p:nvSpPr>
        <p:spPr>
          <a:xfrm>
            <a:off x="7236839" y="6126847"/>
            <a:ext cx="4116961" cy="369332"/>
          </a:xfrm>
          <a:prstGeom prst="rect">
            <a:avLst/>
          </a:prstGeom>
        </p:spPr>
        <p:txBody>
          <a:bodyPr wrap="none">
            <a:spAutoFit/>
          </a:bodyPr>
          <a:lstStyle/>
          <a:p>
            <a:r>
              <a:rPr lang="en-CA" dirty="0"/>
              <a:t>Chapman SLC, et al. </a:t>
            </a:r>
            <a:r>
              <a:rPr lang="en-CA" i="1" dirty="0"/>
              <a:t>Women Health</a:t>
            </a:r>
            <a:r>
              <a:rPr lang="en-CA" dirty="0"/>
              <a:t>. 2013 </a:t>
            </a:r>
            <a:endParaRPr lang="en-US" dirty="0"/>
          </a:p>
        </p:txBody>
      </p:sp>
      <p:sp>
        <p:nvSpPr>
          <p:cNvPr id="5" name="TextBox 4">
            <a:extLst>
              <a:ext uri="{FF2B5EF4-FFF2-40B4-BE49-F238E27FC236}">
                <a16:creationId xmlns:a16="http://schemas.microsoft.com/office/drawing/2014/main" id="{94FA956D-DD65-26E2-66D3-2FABD49ED849}"/>
              </a:ext>
            </a:extLst>
          </p:cNvPr>
          <p:cNvSpPr txBox="1"/>
          <p:nvPr/>
        </p:nvSpPr>
        <p:spPr>
          <a:xfrm>
            <a:off x="8736235" y="6492875"/>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135212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2C79-0AA6-D741-A1B0-E00CB36EA0E7}"/>
              </a:ext>
            </a:extLst>
          </p:cNvPr>
          <p:cNvSpPr>
            <a:spLocks noGrp="1"/>
          </p:cNvSpPr>
          <p:nvPr>
            <p:ph type="title"/>
          </p:nvPr>
        </p:nvSpPr>
        <p:spPr>
          <a:xfrm>
            <a:off x="312833" y="417220"/>
            <a:ext cx="11886063" cy="1325563"/>
          </a:xfrm>
        </p:spPr>
        <p:txBody>
          <a:bodyPr/>
          <a:lstStyle/>
          <a:p>
            <a:r>
              <a:rPr lang="en-US" b="1" dirty="0">
                <a:latin typeface="Franklin Gothic Medium" panose="020B0603020102020204" pitchFamily="34" charset="0"/>
                <a:cs typeface="Arial" panose="020B0604020202020204" pitchFamily="34" charset="0"/>
              </a:rPr>
              <a:t>Overdose risk dependent on treatment status</a:t>
            </a:r>
          </a:p>
        </p:txBody>
      </p:sp>
      <p:sp>
        <p:nvSpPr>
          <p:cNvPr id="6" name="TextBox 5">
            <a:extLst>
              <a:ext uri="{FF2B5EF4-FFF2-40B4-BE49-F238E27FC236}">
                <a16:creationId xmlns:a16="http://schemas.microsoft.com/office/drawing/2014/main" id="{42BCE0E1-7C7E-A14A-A5E9-DE58C83B01B7}"/>
              </a:ext>
            </a:extLst>
          </p:cNvPr>
          <p:cNvSpPr txBox="1"/>
          <p:nvPr/>
        </p:nvSpPr>
        <p:spPr>
          <a:xfrm>
            <a:off x="8782148" y="6567143"/>
            <a:ext cx="3222170" cy="246221"/>
          </a:xfrm>
          <a:prstGeom prst="rect">
            <a:avLst/>
          </a:prstGeom>
          <a:noFill/>
        </p:spPr>
        <p:txBody>
          <a:bodyPr wrap="square" rtlCol="0">
            <a:spAutoFit/>
          </a:bodyPr>
          <a:lstStyle/>
          <a:p>
            <a:r>
              <a:rPr lang="en-US" sz="1000" dirty="0">
                <a:latin typeface="Franklin Gothic Medium" panose="020B0603020102020204" pitchFamily="34" charset="0"/>
                <a:cs typeface="Arial" panose="020B0604020202020204" pitchFamily="34" charset="0"/>
              </a:rPr>
              <a:t>Schiff DA et al, </a:t>
            </a:r>
            <a:r>
              <a:rPr lang="en-US" sz="1000" i="1" dirty="0" err="1">
                <a:latin typeface="Franklin Gothic Medium" panose="020B0603020102020204" pitchFamily="34" charset="0"/>
                <a:cs typeface="Arial" panose="020B0604020202020204" pitchFamily="34" charset="0"/>
              </a:rPr>
              <a:t>Obstet</a:t>
            </a:r>
            <a:r>
              <a:rPr lang="en-US" sz="1000" i="1" dirty="0">
                <a:latin typeface="Franklin Gothic Medium" panose="020B0603020102020204" pitchFamily="34" charset="0"/>
                <a:cs typeface="Arial" panose="020B0604020202020204" pitchFamily="34" charset="0"/>
              </a:rPr>
              <a:t> </a:t>
            </a:r>
            <a:r>
              <a:rPr lang="en-US" sz="1000" i="1" dirty="0" err="1">
                <a:latin typeface="Franklin Gothic Medium" panose="020B0603020102020204" pitchFamily="34" charset="0"/>
                <a:cs typeface="Arial" panose="020B0604020202020204" pitchFamily="34" charset="0"/>
              </a:rPr>
              <a:t>Gynecol</a:t>
            </a:r>
            <a:r>
              <a:rPr lang="en-US" sz="1000" dirty="0">
                <a:latin typeface="Franklin Gothic Medium" panose="020B0603020102020204" pitchFamily="34" charset="0"/>
                <a:cs typeface="Arial" panose="020B0604020202020204" pitchFamily="34" charset="0"/>
              </a:rPr>
              <a:t>, 2018</a:t>
            </a:r>
          </a:p>
        </p:txBody>
      </p:sp>
      <p:grpSp>
        <p:nvGrpSpPr>
          <p:cNvPr id="7" name="Group 6"/>
          <p:cNvGrpSpPr/>
          <p:nvPr/>
        </p:nvGrpSpPr>
        <p:grpSpPr>
          <a:xfrm>
            <a:off x="79258" y="5952355"/>
            <a:ext cx="12015782" cy="864701"/>
            <a:chOff x="79258" y="5952355"/>
            <a:chExt cx="12015782" cy="864701"/>
          </a:xfrm>
        </p:grpSpPr>
        <p:pic>
          <p:nvPicPr>
            <p:cNvPr id="8" name="Picture 6">
              <a:extLst>
                <a:ext uri="{FF2B5EF4-FFF2-40B4-BE49-F238E27FC236}">
                  <a16:creationId xmlns:a16="http://schemas.microsoft.com/office/drawing/2014/main" id="{364C17E4-7FBC-6740-8936-C12AD90193B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0" name="Picture 9"/>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1" name="Picture 5">
              <a:extLst>
                <a:ext uri="{FF2B5EF4-FFF2-40B4-BE49-F238E27FC236}">
                  <a16:creationId xmlns:a16="http://schemas.microsoft.com/office/drawing/2014/main" id="{249F8DD8-BE01-9747-8676-27E0075E00E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rotWithShape="1">
          <a:blip r:embed="rId7"/>
          <a:srcRect l="7593" t="19999" r="22256" b="19188"/>
          <a:stretch/>
        </p:blipFill>
        <p:spPr>
          <a:xfrm>
            <a:off x="0" y="2021231"/>
            <a:ext cx="6255865" cy="3050447"/>
          </a:xfrm>
          <a:prstGeom prst="rect">
            <a:avLst/>
          </a:prstGeom>
        </p:spPr>
      </p:pic>
      <p:pic>
        <p:nvPicPr>
          <p:cNvPr id="13" name="Picture 12"/>
          <p:cNvPicPr>
            <a:picLocks noChangeAspect="1"/>
          </p:cNvPicPr>
          <p:nvPr/>
        </p:nvPicPr>
        <p:blipFill rotWithShape="1">
          <a:blip r:embed="rId8"/>
          <a:srcRect l="9055" t="27805" r="21982" b="14797"/>
          <a:stretch/>
        </p:blipFill>
        <p:spPr>
          <a:xfrm>
            <a:off x="6255865" y="2261231"/>
            <a:ext cx="5936136" cy="2779120"/>
          </a:xfrm>
          <a:prstGeom prst="rect">
            <a:avLst/>
          </a:prstGeom>
        </p:spPr>
      </p:pic>
      <p:sp>
        <p:nvSpPr>
          <p:cNvPr id="3" name="Slide Number Placeholder 2"/>
          <p:cNvSpPr>
            <a:spLocks noGrp="1"/>
          </p:cNvSpPr>
          <p:nvPr>
            <p:ph type="sldNum" sz="quarter" idx="12"/>
          </p:nvPr>
        </p:nvSpPr>
        <p:spPr/>
        <p:txBody>
          <a:bodyPr/>
          <a:lstStyle/>
          <a:p>
            <a:fld id="{24B1F00C-6CAA-464F-892D-B9753A934CEC}" type="slidenum">
              <a:rPr lang="en-US" smtClean="0"/>
              <a:t>36</a:t>
            </a:fld>
            <a:endParaRPr lang="en-US"/>
          </a:p>
        </p:txBody>
      </p:sp>
    </p:spTree>
    <p:extLst>
      <p:ext uri="{BB962C8B-B14F-4D97-AF65-F5344CB8AC3E}">
        <p14:creationId xmlns:p14="http://schemas.microsoft.com/office/powerpoint/2010/main" val="198384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B43F-7806-2E4F-9C84-DEA6CD60F8E1}"/>
              </a:ext>
            </a:extLst>
          </p:cNvPr>
          <p:cNvSpPr>
            <a:spLocks noGrp="1"/>
          </p:cNvSpPr>
          <p:nvPr>
            <p:ph type="title"/>
          </p:nvPr>
        </p:nvSpPr>
        <p:spPr/>
        <p:txBody>
          <a:bodyPr/>
          <a:lstStyle/>
          <a:p>
            <a:r>
              <a:rPr lang="en-US" b="1" dirty="0">
                <a:latin typeface="Franklin Gothic Medium" panose="020B0603020102020204" pitchFamily="34" charset="0"/>
              </a:rPr>
              <a:t>Parenting</a:t>
            </a:r>
          </a:p>
        </p:txBody>
      </p:sp>
      <p:sp>
        <p:nvSpPr>
          <p:cNvPr id="3" name="Content Placeholder 2">
            <a:extLst>
              <a:ext uri="{FF2B5EF4-FFF2-40B4-BE49-F238E27FC236}">
                <a16:creationId xmlns:a16="http://schemas.microsoft.com/office/drawing/2014/main" id="{CC28BA8D-B7EB-6140-AE03-8A5D25C0B36D}"/>
              </a:ext>
            </a:extLst>
          </p:cNvPr>
          <p:cNvSpPr>
            <a:spLocks noGrp="1"/>
          </p:cNvSpPr>
          <p:nvPr>
            <p:ph idx="1"/>
          </p:nvPr>
        </p:nvSpPr>
        <p:spPr/>
        <p:txBody>
          <a:bodyPr>
            <a:normAutofit/>
          </a:bodyPr>
          <a:lstStyle/>
          <a:p>
            <a:r>
              <a:rPr lang="en-CA" dirty="0"/>
              <a:t>Same stressors leading to drug and alcohol use and SUD development among women can be exacerbated when parenting</a:t>
            </a:r>
          </a:p>
          <a:p>
            <a:pPr lvl="1"/>
            <a:r>
              <a:rPr lang="en-CA" dirty="0"/>
              <a:t>increases in stress, sleep deprivation, and economic responsibilities</a:t>
            </a:r>
          </a:p>
          <a:p>
            <a:pPr marL="457200" lvl="1" indent="0">
              <a:buNone/>
            </a:pPr>
            <a:endParaRPr lang="en-CA" dirty="0"/>
          </a:p>
          <a:p>
            <a:r>
              <a:rPr lang="en-CA" dirty="0"/>
              <a:t>Integrated treatment programs are superior to siloed care</a:t>
            </a:r>
          </a:p>
          <a:p>
            <a:pPr lvl="1"/>
            <a:r>
              <a:rPr lang="en-CA" dirty="0"/>
              <a:t>Dyadic models = provide care to both parents and children</a:t>
            </a:r>
          </a:p>
          <a:p>
            <a:pPr lvl="1"/>
            <a:r>
              <a:rPr lang="en-CA" dirty="0"/>
              <a:t>Integrated programs increase treatment retention, reduce parenting stress, decrease substance use &amp; relapse</a:t>
            </a:r>
            <a:endParaRPr lang="en-US" dirty="0"/>
          </a:p>
        </p:txBody>
      </p:sp>
      <p:sp>
        <p:nvSpPr>
          <p:cNvPr id="4" name="TextBox 3">
            <a:extLst>
              <a:ext uri="{FF2B5EF4-FFF2-40B4-BE49-F238E27FC236}">
                <a16:creationId xmlns:a16="http://schemas.microsoft.com/office/drawing/2014/main" id="{C13C7BB5-DEC9-8449-AF88-CD1654EAFE5C}"/>
              </a:ext>
            </a:extLst>
          </p:cNvPr>
          <p:cNvSpPr txBox="1"/>
          <p:nvPr/>
        </p:nvSpPr>
        <p:spPr>
          <a:xfrm>
            <a:off x="6843713" y="6123543"/>
            <a:ext cx="4510087" cy="369332"/>
          </a:xfrm>
          <a:prstGeom prst="rect">
            <a:avLst/>
          </a:prstGeom>
          <a:noFill/>
        </p:spPr>
        <p:txBody>
          <a:bodyPr wrap="square" rtlCol="0">
            <a:spAutoFit/>
          </a:bodyPr>
          <a:lstStyle/>
          <a:p>
            <a:r>
              <a:rPr lang="en-CA" dirty="0"/>
              <a:t>Moreland AD, et al. </a:t>
            </a:r>
            <a:r>
              <a:rPr lang="en-CA" i="1" dirty="0"/>
              <a:t>J </a:t>
            </a:r>
            <a:r>
              <a:rPr lang="en-CA" i="1" dirty="0" err="1"/>
              <a:t>Subst</a:t>
            </a:r>
            <a:r>
              <a:rPr lang="en-CA" i="1" dirty="0"/>
              <a:t> Abuse Treat</a:t>
            </a:r>
            <a:r>
              <a:rPr lang="en-CA" dirty="0"/>
              <a:t>. 2018</a:t>
            </a:r>
            <a:endParaRPr lang="en-US" dirty="0"/>
          </a:p>
        </p:txBody>
      </p:sp>
      <p:sp>
        <p:nvSpPr>
          <p:cNvPr id="5" name="TextBox 4">
            <a:extLst>
              <a:ext uri="{FF2B5EF4-FFF2-40B4-BE49-F238E27FC236}">
                <a16:creationId xmlns:a16="http://schemas.microsoft.com/office/drawing/2014/main" id="{B10A589F-2F49-4AA6-DA79-F671BFF5266F}"/>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217030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961B438-BDF9-AF4B-8705-3B9E200B7310}"/>
              </a:ext>
            </a:extLst>
          </p:cNvPr>
          <p:cNvPicPr/>
          <p:nvPr/>
        </p:nvPicPr>
        <p:blipFill>
          <a:blip r:embed="rId3">
            <a:extLst>
              <a:ext uri="{28A0092B-C50C-407E-A947-70E740481C1C}">
                <a14:useLocalDpi xmlns:a14="http://schemas.microsoft.com/office/drawing/2010/main" val="0"/>
              </a:ext>
            </a:extLst>
          </a:blip>
          <a:stretch>
            <a:fillRect/>
          </a:stretch>
        </p:blipFill>
        <p:spPr>
          <a:xfrm>
            <a:off x="848062" y="597289"/>
            <a:ext cx="10515599" cy="5406088"/>
          </a:xfrm>
          <a:prstGeom prst="rect">
            <a:avLst/>
          </a:prstGeom>
        </p:spPr>
      </p:pic>
      <p:grpSp>
        <p:nvGrpSpPr>
          <p:cNvPr id="5" name="Group 4">
            <a:extLst>
              <a:ext uri="{FF2B5EF4-FFF2-40B4-BE49-F238E27FC236}">
                <a16:creationId xmlns:a16="http://schemas.microsoft.com/office/drawing/2014/main" id="{2E90A8E7-EF08-2F44-A524-97C6005A41BD}"/>
              </a:ext>
            </a:extLst>
          </p:cNvPr>
          <p:cNvGrpSpPr/>
          <p:nvPr/>
        </p:nvGrpSpPr>
        <p:grpSpPr>
          <a:xfrm>
            <a:off x="79258" y="5952355"/>
            <a:ext cx="12015782" cy="864701"/>
            <a:chOff x="79258" y="5952355"/>
            <a:chExt cx="12015782" cy="864701"/>
          </a:xfrm>
        </p:grpSpPr>
        <p:pic>
          <p:nvPicPr>
            <p:cNvPr id="6" name="Picture 6">
              <a:extLst>
                <a:ext uri="{FF2B5EF4-FFF2-40B4-BE49-F238E27FC236}">
                  <a16:creationId xmlns:a16="http://schemas.microsoft.com/office/drawing/2014/main" id="{AA6DBCE3-9B8F-884B-9B20-FBB44430B05B}"/>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2F59CBC-FC9B-8641-8D2D-2338DAB81835}"/>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8" name="Picture 7">
              <a:extLst>
                <a:ext uri="{FF2B5EF4-FFF2-40B4-BE49-F238E27FC236}">
                  <a16:creationId xmlns:a16="http://schemas.microsoft.com/office/drawing/2014/main" id="{5538CD55-DA1C-164E-AA6A-56F324583C61}"/>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9" name="Picture 5">
              <a:extLst>
                <a:ext uri="{FF2B5EF4-FFF2-40B4-BE49-F238E27FC236}">
                  <a16:creationId xmlns:a16="http://schemas.microsoft.com/office/drawing/2014/main" id="{4014CFE4-0F29-7F4F-8D98-3C209D27E931}"/>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24B1F00C-6CAA-464F-892D-B9753A934CEC}" type="slidenum">
              <a:rPr lang="en-US" smtClean="0"/>
              <a:t>38</a:t>
            </a:fld>
            <a:endParaRPr lang="en-US"/>
          </a:p>
        </p:txBody>
      </p:sp>
      <p:sp>
        <p:nvSpPr>
          <p:cNvPr id="11" name="TextBox 10">
            <a:extLst>
              <a:ext uri="{FF2B5EF4-FFF2-40B4-BE49-F238E27FC236}">
                <a16:creationId xmlns:a16="http://schemas.microsoft.com/office/drawing/2014/main" id="{E946C231-B6EE-2C4B-9679-0ECC0F5CAA02}"/>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3488193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0C03-3027-6841-B04C-AE76BE11C018}"/>
              </a:ext>
            </a:extLst>
          </p:cNvPr>
          <p:cNvSpPr>
            <a:spLocks noGrp="1"/>
          </p:cNvSpPr>
          <p:nvPr>
            <p:ph type="title"/>
          </p:nvPr>
        </p:nvSpPr>
        <p:spPr>
          <a:xfrm>
            <a:off x="643466" y="329585"/>
            <a:ext cx="11210925" cy="744836"/>
          </a:xfrm>
        </p:spPr>
        <p:txBody>
          <a:bodyPr vert="horz" lIns="91440" tIns="45720" rIns="91440" bIns="45720" rtlCol="0" anchor="ctr">
            <a:noAutofit/>
          </a:bodyPr>
          <a:lstStyle/>
          <a:p>
            <a:pPr algn="ctr"/>
            <a:r>
              <a:rPr lang="en-US" sz="2800" b="1" kern="1200" dirty="0">
                <a:latin typeface="Franklin Gothic Medium" panose="020B0603020102020204" pitchFamily="34" charset="0"/>
              </a:rPr>
              <a:t>Availability of gender-responsive services among SUD treatment programs, United States 2019 </a:t>
            </a:r>
          </a:p>
        </p:txBody>
      </p:sp>
      <p:graphicFrame>
        <p:nvGraphicFramePr>
          <p:cNvPr id="6" name="Content Placeholder 5">
            <a:extLst>
              <a:ext uri="{FF2B5EF4-FFF2-40B4-BE49-F238E27FC236}">
                <a16:creationId xmlns:a16="http://schemas.microsoft.com/office/drawing/2014/main" id="{8DF8E497-FFBF-2144-ACF2-CB5608543910}"/>
              </a:ext>
            </a:extLst>
          </p:cNvPr>
          <p:cNvGraphicFramePr>
            <a:graphicFrameLocks noGrp="1"/>
          </p:cNvGraphicFramePr>
          <p:nvPr>
            <p:ph idx="1"/>
          </p:nvPr>
        </p:nvGraphicFramePr>
        <p:xfrm>
          <a:off x="643466" y="1547833"/>
          <a:ext cx="10905067" cy="4235746"/>
        </p:xfrm>
        <a:graphic>
          <a:graphicData uri="http://schemas.openxmlformats.org/drawingml/2006/table">
            <a:tbl>
              <a:tblPr firstRow="1" firstCol="1" bandRow="1">
                <a:noFill/>
                <a:tableStyleId>{5C22544A-7EE6-4342-B048-85BDC9FD1C3A}</a:tableStyleId>
              </a:tblPr>
              <a:tblGrid>
                <a:gridCol w="5424902">
                  <a:extLst>
                    <a:ext uri="{9D8B030D-6E8A-4147-A177-3AD203B41FA5}">
                      <a16:colId xmlns:a16="http://schemas.microsoft.com/office/drawing/2014/main" val="1763727477"/>
                    </a:ext>
                  </a:extLst>
                </a:gridCol>
                <a:gridCol w="5480165">
                  <a:extLst>
                    <a:ext uri="{9D8B030D-6E8A-4147-A177-3AD203B41FA5}">
                      <a16:colId xmlns:a16="http://schemas.microsoft.com/office/drawing/2014/main" val="2025207145"/>
                    </a:ext>
                  </a:extLst>
                </a:gridCol>
              </a:tblGrid>
              <a:tr h="400473">
                <a:tc>
                  <a:txBody>
                    <a:bodyPr/>
                    <a:lstStyle/>
                    <a:p>
                      <a:r>
                        <a:rPr lang="en-US" sz="2000" b="0" cap="none" spc="0">
                          <a:solidFill>
                            <a:schemeClr val="tx1"/>
                          </a:solidFill>
                          <a:effectLst/>
                        </a:rPr>
                        <a:t>Ancillary services</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18772" marB="93861" anchor="b">
                    <a:lnL w="12700" cmpd="sng">
                      <a:noFill/>
                    </a:lnL>
                    <a:lnR w="12700" cmpd="sng">
                      <a:noFill/>
                    </a:lnR>
                    <a:lnT w="9525" cap="flat" cmpd="sng" algn="ctr">
                      <a:noFill/>
                      <a:prstDash val="solid"/>
                    </a:lnT>
                    <a:lnB w="38100" cmpd="sng">
                      <a:noFill/>
                    </a:lnB>
                    <a:noFill/>
                  </a:tcPr>
                </a:tc>
                <a:tc>
                  <a:txBody>
                    <a:bodyPr/>
                    <a:lstStyle/>
                    <a:p>
                      <a:r>
                        <a:rPr lang="en-US" sz="2000" b="0" cap="none" spc="0">
                          <a:solidFill>
                            <a:schemeClr val="tx1"/>
                          </a:solidFill>
                          <a:effectLst/>
                        </a:rPr>
                        <a:t>Percent of facilities offering services</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18772" marB="9386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068950370"/>
                  </a:ext>
                </a:extLst>
              </a:tr>
              <a:tr h="409860">
                <a:tc>
                  <a:txBody>
                    <a:bodyPr/>
                    <a:lstStyle/>
                    <a:p>
                      <a:r>
                        <a:rPr lang="en-US" sz="2000" b="0" cap="none" spc="0">
                          <a:solidFill>
                            <a:schemeClr val="tx1"/>
                          </a:solidFill>
                          <a:effectLst/>
                        </a:rPr>
                        <a:t>Case management</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2000" cap="none" spc="0">
                          <a:solidFill>
                            <a:schemeClr val="tx1"/>
                          </a:solidFill>
                          <a:effectLst/>
                        </a:rPr>
                        <a:t>96%</a:t>
                      </a:r>
                      <a:endParaRPr lang="en-CA" sz="20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4099616771"/>
                  </a:ext>
                </a:extLst>
              </a:tr>
              <a:tr h="494530">
                <a:tc>
                  <a:txBody>
                    <a:bodyPr/>
                    <a:lstStyle/>
                    <a:p>
                      <a:pPr>
                        <a:lnSpc>
                          <a:spcPct val="150000"/>
                        </a:lnSpc>
                      </a:pPr>
                      <a:r>
                        <a:rPr lang="en-US" sz="2000" b="0" cap="none" spc="0">
                          <a:solidFill>
                            <a:schemeClr val="tx1"/>
                          </a:solidFill>
                          <a:effectLst/>
                        </a:rPr>
                        <a:t>Mental health</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50000"/>
                        </a:lnSpc>
                      </a:pPr>
                      <a:r>
                        <a:rPr lang="en-US" sz="2000" cap="none" spc="0">
                          <a:solidFill>
                            <a:schemeClr val="tx1"/>
                          </a:solidFill>
                          <a:effectLst/>
                        </a:rPr>
                        <a:t>75%</a:t>
                      </a:r>
                      <a:endParaRPr lang="en-CA" sz="20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58180888"/>
                  </a:ext>
                </a:extLst>
              </a:tr>
              <a:tr h="494530">
                <a:tc>
                  <a:txBody>
                    <a:bodyPr/>
                    <a:lstStyle/>
                    <a:p>
                      <a:pPr>
                        <a:lnSpc>
                          <a:spcPct val="150000"/>
                        </a:lnSpc>
                      </a:pPr>
                      <a:r>
                        <a:rPr lang="en-US" sz="2000" b="0" cap="none" spc="0">
                          <a:solidFill>
                            <a:schemeClr val="tx1"/>
                          </a:solidFill>
                          <a:effectLst/>
                        </a:rPr>
                        <a:t>Transportation assistance</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50000"/>
                        </a:lnSpc>
                      </a:pPr>
                      <a:r>
                        <a:rPr lang="en-US" sz="2000" cap="none" spc="0">
                          <a:solidFill>
                            <a:schemeClr val="tx1"/>
                          </a:solidFill>
                          <a:effectLst/>
                        </a:rPr>
                        <a:t>46%</a:t>
                      </a:r>
                      <a:endParaRPr lang="en-CA" sz="20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151969822"/>
                  </a:ext>
                </a:extLst>
              </a:tr>
              <a:tr h="494530">
                <a:tc>
                  <a:txBody>
                    <a:bodyPr/>
                    <a:lstStyle/>
                    <a:p>
                      <a:pPr>
                        <a:lnSpc>
                          <a:spcPct val="150000"/>
                        </a:lnSpc>
                      </a:pPr>
                      <a:r>
                        <a:rPr lang="en-US" sz="2000" b="0" cap="none" spc="0">
                          <a:solidFill>
                            <a:schemeClr val="tx1"/>
                          </a:solidFill>
                          <a:effectLst/>
                        </a:rPr>
                        <a:t>Domestic violence</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50000"/>
                        </a:lnSpc>
                      </a:pPr>
                      <a:r>
                        <a:rPr lang="en-US" sz="2000" cap="none" spc="0">
                          <a:solidFill>
                            <a:schemeClr val="tx1"/>
                          </a:solidFill>
                          <a:effectLst/>
                        </a:rPr>
                        <a:t>38%</a:t>
                      </a:r>
                      <a:endParaRPr lang="en-CA" sz="20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409906364"/>
                  </a:ext>
                </a:extLst>
              </a:tr>
              <a:tr h="494530">
                <a:tc>
                  <a:txBody>
                    <a:bodyPr/>
                    <a:lstStyle/>
                    <a:p>
                      <a:pPr>
                        <a:lnSpc>
                          <a:spcPct val="150000"/>
                        </a:lnSpc>
                      </a:pPr>
                      <a:r>
                        <a:rPr lang="en-US" sz="2000" b="0" cap="none" spc="0">
                          <a:solidFill>
                            <a:schemeClr val="tx1"/>
                          </a:solidFill>
                          <a:effectLst/>
                        </a:rPr>
                        <a:t>Child-care for client’s children </a:t>
                      </a:r>
                      <a:endParaRPr lang="en-CA" sz="2000" b="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50000"/>
                        </a:lnSpc>
                      </a:pPr>
                      <a:r>
                        <a:rPr lang="en-US" sz="2000" cap="none" spc="0">
                          <a:solidFill>
                            <a:schemeClr val="tx1"/>
                          </a:solidFill>
                          <a:effectLst/>
                        </a:rPr>
                        <a:t>6%</a:t>
                      </a:r>
                      <a:endParaRPr lang="en-CA" sz="20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506851944"/>
                  </a:ext>
                </a:extLst>
              </a:tr>
              <a:tr h="494530">
                <a:tc>
                  <a:txBody>
                    <a:bodyPr/>
                    <a:lstStyle/>
                    <a:p>
                      <a:pPr>
                        <a:lnSpc>
                          <a:spcPct val="150000"/>
                        </a:lnSpc>
                      </a:pPr>
                      <a:r>
                        <a:rPr lang="en-US" sz="2000" b="0" cap="none" spc="0" dirty="0">
                          <a:solidFill>
                            <a:schemeClr val="tx1"/>
                          </a:solidFill>
                          <a:effectLst/>
                        </a:rPr>
                        <a:t>Residential bed for client’s children </a:t>
                      </a:r>
                      <a:endParaRPr lang="en-CA" sz="2000" b="0" cap="none" spc="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50000"/>
                        </a:lnSpc>
                      </a:pPr>
                      <a:r>
                        <a:rPr lang="en-US" sz="2000" cap="none" spc="0" dirty="0">
                          <a:solidFill>
                            <a:schemeClr val="tx1"/>
                          </a:solidFill>
                          <a:effectLst/>
                        </a:rPr>
                        <a:t>3%</a:t>
                      </a:r>
                      <a:endParaRPr lang="en-CA" sz="2000" cap="none" spc="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04274051"/>
                  </a:ext>
                </a:extLst>
              </a:tr>
              <a:tr h="660155">
                <a:tc gridSpan="2">
                  <a:txBody>
                    <a:bodyPr/>
                    <a:lstStyle/>
                    <a:p>
                      <a:r>
                        <a:rPr lang="en-US" sz="2000" b="0" cap="none" spc="0" dirty="0">
                          <a:solidFill>
                            <a:schemeClr val="tx1"/>
                          </a:solidFill>
                          <a:effectLst/>
                        </a:rPr>
                        <a:t>*Data derived from  the Substance Abuse and Mental Health Services Administration 2019 </a:t>
                      </a:r>
                      <a:r>
                        <a:rPr lang="en-CA" sz="2000" b="0" cap="none" spc="0" dirty="0">
                          <a:solidFill>
                            <a:schemeClr val="tx1"/>
                          </a:solidFill>
                          <a:effectLst/>
                        </a:rPr>
                        <a:t>National Survey of Substance Abuse Treatment Services (N-SSATS)</a:t>
                      </a:r>
                      <a:r>
                        <a:rPr lang="en-US" sz="2000" b="0" cap="none" spc="0" baseline="30000" dirty="0">
                          <a:solidFill>
                            <a:schemeClr val="tx1"/>
                          </a:solidFill>
                          <a:effectLst/>
                        </a:rPr>
                        <a:t>48</a:t>
                      </a:r>
                      <a:r>
                        <a:rPr lang="en-CA" sz="2000" b="0" cap="none" spc="0" dirty="0">
                          <a:solidFill>
                            <a:schemeClr val="tx1"/>
                          </a:solidFill>
                          <a:effectLst/>
                        </a:rPr>
                        <a:t> </a:t>
                      </a:r>
                      <a:endParaRPr lang="en-CA" sz="2000" b="0" cap="none" spc="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0" marR="70396" marT="28158" marB="93861">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497836051"/>
                  </a:ext>
                </a:extLst>
              </a:tr>
            </a:tbl>
          </a:graphicData>
        </a:graphic>
      </p:graphicFrame>
      <p:sp>
        <p:nvSpPr>
          <p:cNvPr id="5" name="TextBox 4">
            <a:extLst>
              <a:ext uri="{FF2B5EF4-FFF2-40B4-BE49-F238E27FC236}">
                <a16:creationId xmlns:a16="http://schemas.microsoft.com/office/drawing/2014/main" id="{2AF6E471-19E3-D60A-2FB7-3B33085B4CFD}"/>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51244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5FC8-4A2F-9C46-9F0C-4CCD0415EF92}"/>
              </a:ext>
            </a:extLst>
          </p:cNvPr>
          <p:cNvSpPr>
            <a:spLocks noGrp="1"/>
          </p:cNvSpPr>
          <p:nvPr>
            <p:ph type="title"/>
          </p:nvPr>
        </p:nvSpPr>
        <p:spPr>
          <a:xfrm>
            <a:off x="323850" y="365125"/>
            <a:ext cx="10515600" cy="1325563"/>
          </a:xfrm>
        </p:spPr>
        <p:txBody>
          <a:bodyPr/>
          <a:lstStyle/>
          <a:p>
            <a:r>
              <a:rPr lang="en-US" b="1" dirty="0">
                <a:latin typeface="Franklin Gothic Medium" panose="020B0603020102020204" pitchFamily="34" charset="0"/>
              </a:rPr>
              <a:t>Learning Objectives</a:t>
            </a:r>
          </a:p>
        </p:txBody>
      </p:sp>
      <p:sp>
        <p:nvSpPr>
          <p:cNvPr id="3" name="Content Placeholder 2">
            <a:extLst>
              <a:ext uri="{FF2B5EF4-FFF2-40B4-BE49-F238E27FC236}">
                <a16:creationId xmlns:a16="http://schemas.microsoft.com/office/drawing/2014/main" id="{5807EF06-F050-F44D-9E3D-3580388FAD66}"/>
              </a:ext>
            </a:extLst>
          </p:cNvPr>
          <p:cNvSpPr>
            <a:spLocks noGrp="1"/>
          </p:cNvSpPr>
          <p:nvPr>
            <p:ph idx="1"/>
          </p:nvPr>
        </p:nvSpPr>
        <p:spPr>
          <a:xfrm>
            <a:off x="1151046" y="1755195"/>
            <a:ext cx="10515600" cy="4351338"/>
          </a:xfrm>
        </p:spPr>
        <p:txBody>
          <a:bodyPr/>
          <a:lstStyle/>
          <a:p>
            <a:pPr marL="0" indent="0">
              <a:buNone/>
            </a:pPr>
            <a:r>
              <a:rPr lang="en-US" dirty="0">
                <a:latin typeface="Franklin Gothic Medium" panose="020B0603020102020204" pitchFamily="34" charset="0"/>
              </a:rPr>
              <a:t>Describe the current trends in adolescent and young adult substance use and treatment </a:t>
            </a:r>
          </a:p>
          <a:p>
            <a:pPr marL="514350" indent="-514350">
              <a:buFont typeface="+mj-lt"/>
              <a:buAutoNum type="arabicPeriod"/>
            </a:pPr>
            <a:endParaRPr lang="en-US" dirty="0">
              <a:latin typeface="Franklin Gothic Medium" panose="020B0603020102020204" pitchFamily="34" charset="0"/>
            </a:endParaRPr>
          </a:p>
          <a:p>
            <a:pPr marL="0" indent="0">
              <a:buNone/>
            </a:pPr>
            <a:r>
              <a:rPr lang="en-US" dirty="0">
                <a:latin typeface="Franklin Gothic Medium" panose="020B0603020102020204" pitchFamily="34" charset="0"/>
              </a:rPr>
              <a:t>Identify 2 opportunities and 2 barriers to provide evidence-based addiction care for adolescents and young adults</a:t>
            </a:r>
          </a:p>
          <a:p>
            <a:pPr marL="514350" indent="-514350">
              <a:buFont typeface="+mj-lt"/>
              <a:buAutoNum type="arabicPeriod"/>
            </a:pPr>
            <a:endParaRPr lang="en-US" dirty="0">
              <a:latin typeface="Franklin Gothic Medium" panose="020B0603020102020204" pitchFamily="34" charset="0"/>
            </a:endParaRPr>
          </a:p>
          <a:p>
            <a:pPr marL="0" indent="0">
              <a:buNone/>
            </a:pPr>
            <a:r>
              <a:rPr lang="en-US" dirty="0">
                <a:latin typeface="Franklin Gothic Medium" panose="020B0603020102020204" pitchFamily="34" charset="0"/>
              </a:rPr>
              <a:t>Discuss the different considerations of women who use drugs </a:t>
            </a:r>
          </a:p>
          <a:p>
            <a:pPr marL="514350" indent="-514350">
              <a:buFont typeface="+mj-lt"/>
              <a:buAutoNum type="arabicPeriod"/>
            </a:pPr>
            <a:endParaRPr lang="en-US" dirty="0">
              <a:latin typeface="Franklin Gothic Medium" panose="020B0603020102020204" pitchFamily="34" charset="0"/>
            </a:endParaRPr>
          </a:p>
        </p:txBody>
      </p:sp>
      <p:grpSp>
        <p:nvGrpSpPr>
          <p:cNvPr id="9" name="Group 8">
            <a:extLst>
              <a:ext uri="{FF2B5EF4-FFF2-40B4-BE49-F238E27FC236}">
                <a16:creationId xmlns:a16="http://schemas.microsoft.com/office/drawing/2014/main" id="{78B6E2C8-2F3C-2B4C-B257-39F20D5A8637}"/>
              </a:ext>
            </a:extLst>
          </p:cNvPr>
          <p:cNvGrpSpPr/>
          <p:nvPr/>
        </p:nvGrpSpPr>
        <p:grpSpPr>
          <a:xfrm>
            <a:off x="79258" y="5952355"/>
            <a:ext cx="12015782" cy="864701"/>
            <a:chOff x="79258" y="5952355"/>
            <a:chExt cx="12015782" cy="864701"/>
          </a:xfrm>
        </p:grpSpPr>
        <p:pic>
          <p:nvPicPr>
            <p:cNvPr id="10" name="Picture 6">
              <a:extLst>
                <a:ext uri="{FF2B5EF4-FFF2-40B4-BE49-F238E27FC236}">
                  <a16:creationId xmlns:a16="http://schemas.microsoft.com/office/drawing/2014/main" id="{57FDF7DB-5AF9-A346-AD47-9A8D643AD6CF}"/>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08DAB97B-13B8-9041-A718-211372DE1466}"/>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7" name="Picture 16">
              <a:extLst>
                <a:ext uri="{FF2B5EF4-FFF2-40B4-BE49-F238E27FC236}">
                  <a16:creationId xmlns:a16="http://schemas.microsoft.com/office/drawing/2014/main" id="{E7BF17B8-F4E4-444A-A4B3-60C4555DC46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8" name="Picture 5">
              <a:extLst>
                <a:ext uri="{FF2B5EF4-FFF2-40B4-BE49-F238E27FC236}">
                  <a16:creationId xmlns:a16="http://schemas.microsoft.com/office/drawing/2014/main" id="{9D116222-0A7D-F544-A98C-834B90355F8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F07B8B96-685B-0D41-AFB8-CA97AB473F5D}"/>
              </a:ext>
            </a:extLst>
          </p:cNvPr>
          <p:cNvSpPr txBox="1"/>
          <p:nvPr/>
        </p:nvSpPr>
        <p:spPr>
          <a:xfrm>
            <a:off x="697832" y="1896963"/>
            <a:ext cx="453214" cy="523220"/>
          </a:xfrm>
          <a:prstGeom prst="rect">
            <a:avLst/>
          </a:prstGeom>
          <a:solidFill>
            <a:srgbClr val="3F64A8">
              <a:alpha val="72549"/>
            </a:srgbClr>
          </a:solidFill>
        </p:spPr>
        <p:txBody>
          <a:bodyPr wrap="square" rtlCol="0">
            <a:spAutoFit/>
          </a:bodyPr>
          <a:lstStyle/>
          <a:p>
            <a:pPr algn="ctr"/>
            <a:r>
              <a:rPr lang="en-US" sz="2800" dirty="0">
                <a:solidFill>
                  <a:srgbClr val="002060"/>
                </a:solidFill>
                <a:latin typeface="Franklin Gothic Medium" panose="020B0603020102020204" pitchFamily="34" charset="0"/>
              </a:rPr>
              <a:t>1</a:t>
            </a:r>
          </a:p>
        </p:txBody>
      </p:sp>
      <p:sp>
        <p:nvSpPr>
          <p:cNvPr id="20" name="TextBox 19">
            <a:extLst>
              <a:ext uri="{FF2B5EF4-FFF2-40B4-BE49-F238E27FC236}">
                <a16:creationId xmlns:a16="http://schemas.microsoft.com/office/drawing/2014/main" id="{DEBA3FA6-B678-F74A-8A15-E49E1CC53D52}"/>
              </a:ext>
            </a:extLst>
          </p:cNvPr>
          <p:cNvSpPr txBox="1"/>
          <p:nvPr/>
        </p:nvSpPr>
        <p:spPr>
          <a:xfrm>
            <a:off x="697832" y="3297789"/>
            <a:ext cx="453214" cy="523220"/>
          </a:xfrm>
          <a:prstGeom prst="rect">
            <a:avLst/>
          </a:prstGeom>
          <a:solidFill>
            <a:srgbClr val="3F64A8">
              <a:alpha val="72549"/>
            </a:srgbClr>
          </a:solidFill>
        </p:spPr>
        <p:txBody>
          <a:bodyPr wrap="square" rtlCol="0">
            <a:spAutoFit/>
          </a:bodyPr>
          <a:lstStyle/>
          <a:p>
            <a:pPr algn="ctr"/>
            <a:r>
              <a:rPr lang="en-US" sz="2800" dirty="0">
                <a:solidFill>
                  <a:srgbClr val="002060"/>
                </a:solidFill>
                <a:latin typeface="Franklin Gothic Medium" panose="020B0603020102020204" pitchFamily="34" charset="0"/>
              </a:rPr>
              <a:t>2</a:t>
            </a:r>
          </a:p>
        </p:txBody>
      </p:sp>
      <p:sp>
        <p:nvSpPr>
          <p:cNvPr id="21" name="TextBox 20">
            <a:extLst>
              <a:ext uri="{FF2B5EF4-FFF2-40B4-BE49-F238E27FC236}">
                <a16:creationId xmlns:a16="http://schemas.microsoft.com/office/drawing/2014/main" id="{3E321799-A274-BD4A-BC20-0B200D90774D}"/>
              </a:ext>
            </a:extLst>
          </p:cNvPr>
          <p:cNvSpPr txBox="1"/>
          <p:nvPr/>
        </p:nvSpPr>
        <p:spPr>
          <a:xfrm>
            <a:off x="697832" y="4699640"/>
            <a:ext cx="453214" cy="523220"/>
          </a:xfrm>
          <a:prstGeom prst="rect">
            <a:avLst/>
          </a:prstGeom>
          <a:solidFill>
            <a:srgbClr val="3F64A8">
              <a:alpha val="72549"/>
            </a:srgbClr>
          </a:solidFill>
        </p:spPr>
        <p:txBody>
          <a:bodyPr wrap="square" rtlCol="0">
            <a:spAutoFit/>
          </a:bodyPr>
          <a:lstStyle/>
          <a:p>
            <a:pPr algn="ctr"/>
            <a:r>
              <a:rPr lang="en-US" sz="2800" dirty="0">
                <a:solidFill>
                  <a:srgbClr val="002060"/>
                </a:solidFill>
                <a:latin typeface="Franklin Gothic Medium" panose="020B0603020102020204" pitchFamily="34" charset="0"/>
              </a:rPr>
              <a:t>3</a:t>
            </a:r>
          </a:p>
        </p:txBody>
      </p:sp>
      <p:sp>
        <p:nvSpPr>
          <p:cNvPr id="4" name="Slide Number Placeholder 3"/>
          <p:cNvSpPr>
            <a:spLocks noGrp="1"/>
          </p:cNvSpPr>
          <p:nvPr>
            <p:ph type="sldNum" sz="quarter" idx="12"/>
          </p:nvPr>
        </p:nvSpPr>
        <p:spPr/>
        <p:txBody>
          <a:bodyPr/>
          <a:lstStyle/>
          <a:p>
            <a:fld id="{24B1F00C-6CAA-464F-892D-B9753A934CEC}" type="slidenum">
              <a:rPr lang="en-US" smtClean="0"/>
              <a:t>4</a:t>
            </a:fld>
            <a:endParaRPr lang="en-US"/>
          </a:p>
        </p:txBody>
      </p:sp>
    </p:spTree>
    <p:extLst>
      <p:ext uri="{BB962C8B-B14F-4D97-AF65-F5344CB8AC3E}">
        <p14:creationId xmlns:p14="http://schemas.microsoft.com/office/powerpoint/2010/main" val="13910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9ECB-7738-CB42-82C7-84384154C3D4}"/>
              </a:ext>
            </a:extLst>
          </p:cNvPr>
          <p:cNvSpPr>
            <a:spLocks noGrp="1"/>
          </p:cNvSpPr>
          <p:nvPr>
            <p:ph idx="1"/>
          </p:nvPr>
        </p:nvSpPr>
        <p:spPr/>
        <p:txBody>
          <a:bodyPr>
            <a:normAutofit/>
          </a:bodyPr>
          <a:lstStyle/>
          <a:p>
            <a:pPr marL="0" indent="0" algn="ctr">
              <a:buNone/>
            </a:pPr>
            <a:r>
              <a:rPr lang="en-US" sz="5400" dirty="0">
                <a:latin typeface="Franklin Gothic Medium" panose="020B0603020102020204" pitchFamily="34" charset="0"/>
              </a:rPr>
              <a:t>THANK YOU</a:t>
            </a:r>
          </a:p>
        </p:txBody>
      </p:sp>
      <p:sp>
        <p:nvSpPr>
          <p:cNvPr id="4" name="Slide Number Placeholder 3">
            <a:extLst>
              <a:ext uri="{FF2B5EF4-FFF2-40B4-BE49-F238E27FC236}">
                <a16:creationId xmlns:a16="http://schemas.microsoft.com/office/drawing/2014/main" id="{9DEA664B-DC1A-DCE4-4DA7-59A7FEF66439}"/>
              </a:ext>
            </a:extLst>
          </p:cNvPr>
          <p:cNvSpPr>
            <a:spLocks noGrp="1"/>
          </p:cNvSpPr>
          <p:nvPr>
            <p:ph type="sldNum" sz="quarter" idx="12"/>
          </p:nvPr>
        </p:nvSpPr>
        <p:spPr/>
        <p:txBody>
          <a:bodyPr/>
          <a:lstStyle/>
          <a:p>
            <a:fld id="{24B1F00C-6CAA-464F-892D-B9753A934CEC}" type="slidenum">
              <a:rPr lang="en-US" smtClean="0"/>
              <a:t>40</a:t>
            </a:fld>
            <a:endParaRPr lang="en-US"/>
          </a:p>
        </p:txBody>
      </p:sp>
    </p:spTree>
    <p:extLst>
      <p:ext uri="{BB962C8B-B14F-4D97-AF65-F5344CB8AC3E}">
        <p14:creationId xmlns:p14="http://schemas.microsoft.com/office/powerpoint/2010/main" val="632049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D085-F7B7-9F4F-B8AC-2326BEFFA263}"/>
              </a:ext>
            </a:extLst>
          </p:cNvPr>
          <p:cNvSpPr>
            <a:spLocks noGrp="1"/>
          </p:cNvSpPr>
          <p:nvPr>
            <p:ph type="title"/>
          </p:nvPr>
        </p:nvSpPr>
        <p:spPr>
          <a:xfrm>
            <a:off x="420465" y="416314"/>
            <a:ext cx="10515600" cy="1325563"/>
          </a:xfrm>
        </p:spPr>
        <p:txBody>
          <a:bodyPr/>
          <a:lstStyle/>
          <a:p>
            <a:r>
              <a:rPr lang="en-US" b="1" dirty="0">
                <a:latin typeface="Franklin Gothic Medium" panose="020B0603020102020204" pitchFamily="34" charset="0"/>
              </a:rPr>
              <a:t>Screening for Drug Use during Pregnancy </a:t>
            </a:r>
          </a:p>
        </p:txBody>
      </p:sp>
      <p:sp>
        <p:nvSpPr>
          <p:cNvPr id="3" name="Content Placeholder 2">
            <a:extLst>
              <a:ext uri="{FF2B5EF4-FFF2-40B4-BE49-F238E27FC236}">
                <a16:creationId xmlns:a16="http://schemas.microsoft.com/office/drawing/2014/main" id="{AAAD4108-4BA9-E54F-9078-F492E5F3D3A9}"/>
              </a:ext>
            </a:extLst>
          </p:cNvPr>
          <p:cNvSpPr>
            <a:spLocks noGrp="1"/>
          </p:cNvSpPr>
          <p:nvPr>
            <p:ph idx="1"/>
          </p:nvPr>
        </p:nvSpPr>
        <p:spPr/>
        <p:txBody>
          <a:bodyPr>
            <a:normAutofit/>
          </a:bodyPr>
          <a:lstStyle/>
          <a:p>
            <a:r>
              <a:rPr lang="en-US" sz="2400" dirty="0">
                <a:latin typeface="Franklin Gothic Medium" panose="020B0603020102020204" pitchFamily="34" charset="0"/>
              </a:rPr>
              <a:t>American College of Obstetricians and Gynecologist recommends universal screening at first prenatal visit using validated tool (4Ps, NIDA quick screen, and CRAFFT)</a:t>
            </a:r>
          </a:p>
          <a:p>
            <a:endParaRPr lang="en-US" sz="2400" dirty="0">
              <a:latin typeface="Franklin Gothic Medium" panose="020B0603020102020204" pitchFamily="34" charset="0"/>
            </a:endParaRPr>
          </a:p>
          <a:p>
            <a:r>
              <a:rPr lang="en-US" sz="2400" dirty="0">
                <a:latin typeface="Franklin Gothic Medium" panose="020B0603020102020204" pitchFamily="34" charset="0"/>
              </a:rPr>
              <a:t>Urine drug testing can be done if there is a positive test but MUST be done with the patient’s permission </a:t>
            </a:r>
          </a:p>
        </p:txBody>
      </p:sp>
      <p:grpSp>
        <p:nvGrpSpPr>
          <p:cNvPr id="4" name="Group 3">
            <a:extLst>
              <a:ext uri="{FF2B5EF4-FFF2-40B4-BE49-F238E27FC236}">
                <a16:creationId xmlns:a16="http://schemas.microsoft.com/office/drawing/2014/main" id="{D9515B79-DBCF-074F-8394-10A4D53CE601}"/>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7B9EF7F1-7E6A-EC47-82FE-61E87D56DDEF}"/>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DBE0D78-686C-E547-96AE-34B69B28A97E}"/>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0AB82993-CD8D-7646-8824-CC0CCCB091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FB73A519-9556-7146-8883-4A7001E9D5A0}"/>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Slide Number Placeholder 8"/>
          <p:cNvSpPr>
            <a:spLocks noGrp="1"/>
          </p:cNvSpPr>
          <p:nvPr>
            <p:ph type="sldNum" sz="quarter" idx="12"/>
          </p:nvPr>
        </p:nvSpPr>
        <p:spPr/>
        <p:txBody>
          <a:bodyPr/>
          <a:lstStyle/>
          <a:p>
            <a:fld id="{24B1F00C-6CAA-464F-892D-B9753A934CEC}" type="slidenum">
              <a:rPr lang="en-US" smtClean="0"/>
              <a:t>41</a:t>
            </a:fld>
            <a:endParaRPr lang="en-US"/>
          </a:p>
        </p:txBody>
      </p:sp>
    </p:spTree>
    <p:extLst>
      <p:ext uri="{BB962C8B-B14F-4D97-AF65-F5344CB8AC3E}">
        <p14:creationId xmlns:p14="http://schemas.microsoft.com/office/powerpoint/2010/main" val="3843684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000" t="12923" r="1923" b="6462"/>
          <a:stretch/>
        </p:blipFill>
        <p:spPr>
          <a:xfrm>
            <a:off x="1205792" y="1323768"/>
            <a:ext cx="7825666" cy="5212690"/>
          </a:xfrm>
          <a:prstGeom prst="rect">
            <a:avLst/>
          </a:prstGeom>
        </p:spPr>
      </p:pic>
      <p:sp>
        <p:nvSpPr>
          <p:cNvPr id="5" name="TextBox 4">
            <a:extLst>
              <a:ext uri="{FF2B5EF4-FFF2-40B4-BE49-F238E27FC236}">
                <a16:creationId xmlns:a16="http://schemas.microsoft.com/office/drawing/2014/main" id="{0D1E9F88-404D-CE45-A5CC-61309A08447B}"/>
              </a:ext>
            </a:extLst>
          </p:cNvPr>
          <p:cNvSpPr txBox="1"/>
          <p:nvPr/>
        </p:nvSpPr>
        <p:spPr>
          <a:xfrm>
            <a:off x="6550332" y="6626596"/>
            <a:ext cx="4385733" cy="246221"/>
          </a:xfrm>
          <a:prstGeom prst="rect">
            <a:avLst/>
          </a:prstGeom>
          <a:noFill/>
        </p:spPr>
        <p:txBody>
          <a:bodyPr wrap="square" rtlCol="0">
            <a:spAutoFit/>
          </a:bodyPr>
          <a:lstStyle/>
          <a:p>
            <a:pPr algn="r"/>
            <a:r>
              <a:rPr lang="en-US" sz="1000" dirty="0">
                <a:latin typeface="Franklin Gothic Medium" panose="020B0603020102020204" pitchFamily="34" charset="0"/>
              </a:rPr>
              <a:t>Projects.propublica.org</a:t>
            </a:r>
          </a:p>
        </p:txBody>
      </p:sp>
      <p:sp>
        <p:nvSpPr>
          <p:cNvPr id="15" name="Rectangle 14"/>
          <p:cNvSpPr/>
          <p:nvPr/>
        </p:nvSpPr>
        <p:spPr>
          <a:xfrm>
            <a:off x="209913" y="1027906"/>
            <a:ext cx="4120308" cy="587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 name="Title 1">
            <a:extLst>
              <a:ext uri="{FF2B5EF4-FFF2-40B4-BE49-F238E27FC236}">
                <a16:creationId xmlns:a16="http://schemas.microsoft.com/office/drawing/2014/main" id="{32559D15-F847-9C4C-BA89-4F2830402BAD}"/>
              </a:ext>
            </a:extLst>
          </p:cNvPr>
          <p:cNvSpPr>
            <a:spLocks noGrp="1"/>
          </p:cNvSpPr>
          <p:nvPr>
            <p:ph type="title"/>
          </p:nvPr>
        </p:nvSpPr>
        <p:spPr>
          <a:xfrm>
            <a:off x="420465" y="321542"/>
            <a:ext cx="10515600" cy="1325563"/>
          </a:xfrm>
        </p:spPr>
        <p:txBody>
          <a:bodyPr/>
          <a:lstStyle/>
          <a:p>
            <a:r>
              <a:rPr lang="en-US" b="1" dirty="0">
                <a:latin typeface="Franklin Gothic Medium" panose="020B0603020102020204" pitchFamily="34" charset="0"/>
              </a:rPr>
              <a:t>Criminalization of pregnant people and parents who use drugs </a:t>
            </a:r>
          </a:p>
        </p:txBody>
      </p:sp>
      <p:sp>
        <p:nvSpPr>
          <p:cNvPr id="17" name="Rectangle 16"/>
          <p:cNvSpPr/>
          <p:nvPr/>
        </p:nvSpPr>
        <p:spPr>
          <a:xfrm>
            <a:off x="8255203" y="4052379"/>
            <a:ext cx="3544267" cy="105092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Franklin Gothic Medium" panose="020B0603020102020204" pitchFamily="34" charset="0"/>
              </a:rPr>
              <a:t>States where women have been prosecuted for drug use during pregnancy</a:t>
            </a:r>
          </a:p>
        </p:txBody>
      </p:sp>
      <p:grpSp>
        <p:nvGrpSpPr>
          <p:cNvPr id="13" name="Group 12">
            <a:extLst>
              <a:ext uri="{FF2B5EF4-FFF2-40B4-BE49-F238E27FC236}">
                <a16:creationId xmlns:a16="http://schemas.microsoft.com/office/drawing/2014/main" id="{13175F0B-9FD1-5449-ABA1-9EDABAA25622}"/>
              </a:ext>
            </a:extLst>
          </p:cNvPr>
          <p:cNvGrpSpPr/>
          <p:nvPr/>
        </p:nvGrpSpPr>
        <p:grpSpPr>
          <a:xfrm>
            <a:off x="79258" y="5952355"/>
            <a:ext cx="12015782" cy="864701"/>
            <a:chOff x="79258" y="5952355"/>
            <a:chExt cx="12015782" cy="864701"/>
          </a:xfrm>
        </p:grpSpPr>
        <p:pic>
          <p:nvPicPr>
            <p:cNvPr id="14" name="Picture 6">
              <a:extLst>
                <a:ext uri="{FF2B5EF4-FFF2-40B4-BE49-F238E27FC236}">
                  <a16:creationId xmlns:a16="http://schemas.microsoft.com/office/drawing/2014/main" id="{EFD5B302-86BA-6E4E-86FB-3261DCFFE35B}"/>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4983F47B-2196-2F48-B89C-F1252064469C}"/>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8" name="Picture 17">
              <a:extLst>
                <a:ext uri="{FF2B5EF4-FFF2-40B4-BE49-F238E27FC236}">
                  <a16:creationId xmlns:a16="http://schemas.microsoft.com/office/drawing/2014/main" id="{343EF8F2-0975-ED4C-93BE-5648B5FF06E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9" name="Picture 5">
              <a:extLst>
                <a:ext uri="{FF2B5EF4-FFF2-40B4-BE49-F238E27FC236}">
                  <a16:creationId xmlns:a16="http://schemas.microsoft.com/office/drawing/2014/main" id="{FB5412B0-EC1C-0E42-975D-D75CDC7EE227}"/>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24B1F00C-6CAA-464F-892D-B9753A934CEC}" type="slidenum">
              <a:rPr lang="en-US" smtClean="0"/>
              <a:t>42</a:t>
            </a:fld>
            <a:endParaRPr lang="en-US"/>
          </a:p>
        </p:txBody>
      </p:sp>
    </p:spTree>
    <p:extLst>
      <p:ext uri="{BB962C8B-B14F-4D97-AF65-F5344CB8AC3E}">
        <p14:creationId xmlns:p14="http://schemas.microsoft.com/office/powerpoint/2010/main" val="260219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5397-B3FB-F642-BEFD-51CD6755762A}"/>
              </a:ext>
            </a:extLst>
          </p:cNvPr>
          <p:cNvSpPr>
            <a:spLocks noGrp="1"/>
          </p:cNvSpPr>
          <p:nvPr>
            <p:ph type="title"/>
          </p:nvPr>
        </p:nvSpPr>
        <p:spPr>
          <a:xfrm>
            <a:off x="420465" y="496346"/>
            <a:ext cx="10515600" cy="1325563"/>
          </a:xfrm>
        </p:spPr>
        <p:txBody>
          <a:bodyPr/>
          <a:lstStyle/>
          <a:p>
            <a:r>
              <a:rPr lang="en-US" b="1" dirty="0">
                <a:latin typeface="Franklin Gothic Medium" panose="020B0603020102020204" pitchFamily="34" charset="0"/>
              </a:rPr>
              <a:t>Breastfeeding</a:t>
            </a:r>
          </a:p>
        </p:txBody>
      </p:sp>
      <p:sp>
        <p:nvSpPr>
          <p:cNvPr id="5" name="TextBox 4">
            <a:extLst>
              <a:ext uri="{FF2B5EF4-FFF2-40B4-BE49-F238E27FC236}">
                <a16:creationId xmlns:a16="http://schemas.microsoft.com/office/drawing/2014/main" id="{D19E5D78-4988-6E41-9AAD-CEE1ED355D48}"/>
              </a:ext>
            </a:extLst>
          </p:cNvPr>
          <p:cNvSpPr txBox="1"/>
          <p:nvPr/>
        </p:nvSpPr>
        <p:spPr>
          <a:xfrm>
            <a:off x="629333" y="1533525"/>
            <a:ext cx="6551951" cy="4093428"/>
          </a:xfrm>
          <a:prstGeom prst="rect">
            <a:avLst/>
          </a:prstGeom>
          <a:noFill/>
        </p:spPr>
        <p:txBody>
          <a:bodyPr wrap="square" rtlCol="0">
            <a:spAutoFit/>
          </a:bodyPr>
          <a:lstStyle/>
          <a:p>
            <a:pPr marL="285750" indent="-285750">
              <a:buFont typeface="Arial" panose="020B0604020202020204" pitchFamily="34" charset="0"/>
              <a:buChar char="•"/>
            </a:pPr>
            <a:r>
              <a:rPr lang="en-CA" sz="2600" dirty="0">
                <a:latin typeface="Franklin Gothic Medium" panose="020B0603020102020204" pitchFamily="34" charset="0"/>
              </a:rPr>
              <a:t>Breastfeeding rates among women with OUD vary widely</a:t>
            </a:r>
          </a:p>
          <a:p>
            <a:pPr marL="285750" indent="-285750">
              <a:buFont typeface="Arial" panose="020B0604020202020204" pitchFamily="34" charset="0"/>
              <a:buChar char="•"/>
            </a:pPr>
            <a:r>
              <a:rPr lang="en-CA" sz="2600" dirty="0">
                <a:latin typeface="Franklin Gothic Medium" panose="020B0603020102020204" pitchFamily="34" charset="0"/>
              </a:rPr>
              <a:t>Breastfeeding is an important aspect of the postpartum period </a:t>
            </a:r>
          </a:p>
          <a:p>
            <a:pPr marL="285750" indent="-285750">
              <a:buFont typeface="Arial" panose="020B0604020202020204" pitchFamily="34" charset="0"/>
              <a:buChar char="•"/>
            </a:pPr>
            <a:r>
              <a:rPr lang="en-CA" sz="2600" dirty="0">
                <a:latin typeface="Franklin Gothic Medium" panose="020B0603020102020204" pitchFamily="34" charset="0"/>
              </a:rPr>
              <a:t>Specific advantages of breastfeeding for substance-exposed mother-infant dyads</a:t>
            </a:r>
          </a:p>
          <a:p>
            <a:pPr marL="742950" lvl="1" indent="-285750">
              <a:buFont typeface="Arial" panose="020B0604020202020204" pitchFamily="34" charset="0"/>
              <a:buChar char="•"/>
            </a:pPr>
            <a:r>
              <a:rPr lang="en-CA" sz="2600" dirty="0">
                <a:latin typeface="Franklin Gothic Medium" panose="020B0603020102020204" pitchFamily="34" charset="0"/>
              </a:rPr>
              <a:t>Reduces severity of neonatal-opioid withdrawal syndrome </a:t>
            </a:r>
          </a:p>
          <a:p>
            <a:pPr marL="742950" lvl="1" indent="-285750">
              <a:buFont typeface="Arial" panose="020B0604020202020204" pitchFamily="34" charset="0"/>
              <a:buChar char="•"/>
            </a:pPr>
            <a:r>
              <a:rPr lang="en-CA" sz="2600" dirty="0">
                <a:latin typeface="Franklin Gothic Medium" panose="020B0603020102020204" pitchFamily="34" charset="0"/>
              </a:rPr>
              <a:t>Decreases need for pharmacologic treatment  </a:t>
            </a:r>
          </a:p>
        </p:txBody>
      </p:sp>
      <p:pic>
        <p:nvPicPr>
          <p:cNvPr id="12" name="Content Placeholder 3">
            <a:extLst>
              <a:ext uri="{FF2B5EF4-FFF2-40B4-BE49-F238E27FC236}">
                <a16:creationId xmlns:a16="http://schemas.microsoft.com/office/drawing/2014/main" id="{F70E0664-CF48-B642-927C-34F66FAC082C}"/>
              </a:ext>
            </a:extLst>
          </p:cNvPr>
          <p:cNvPicPr>
            <a:picLocks noGrp="1" noChangeAspect="1"/>
          </p:cNvPicPr>
          <p:nvPr>
            <p:ph idx="1"/>
          </p:nvPr>
        </p:nvPicPr>
        <p:blipFill>
          <a:blip r:embed="rId3"/>
          <a:stretch>
            <a:fillRect/>
          </a:stretch>
        </p:blipFill>
        <p:spPr>
          <a:xfrm flipH="1">
            <a:off x="7390151" y="1690688"/>
            <a:ext cx="4223593" cy="2791371"/>
          </a:xfrm>
          <a:prstGeom prst="rect">
            <a:avLst/>
          </a:prstGeom>
        </p:spPr>
      </p:pic>
      <p:sp>
        <p:nvSpPr>
          <p:cNvPr id="3" name="TextBox 2">
            <a:extLst>
              <a:ext uri="{FF2B5EF4-FFF2-40B4-BE49-F238E27FC236}">
                <a16:creationId xmlns:a16="http://schemas.microsoft.com/office/drawing/2014/main" id="{387A237A-5439-804D-B834-18BB80433667}"/>
              </a:ext>
            </a:extLst>
          </p:cNvPr>
          <p:cNvSpPr txBox="1"/>
          <p:nvPr/>
        </p:nvSpPr>
        <p:spPr>
          <a:xfrm>
            <a:off x="6654626" y="5932535"/>
            <a:ext cx="4606520" cy="246221"/>
          </a:xfrm>
          <a:prstGeom prst="rect">
            <a:avLst/>
          </a:prstGeom>
          <a:noFill/>
        </p:spPr>
        <p:txBody>
          <a:bodyPr wrap="square" rtlCol="0">
            <a:spAutoFit/>
          </a:bodyPr>
          <a:lstStyle/>
          <a:p>
            <a:pPr algn="r"/>
            <a:r>
              <a:rPr lang="en-CA" sz="1000" dirty="0" err="1">
                <a:latin typeface="Franklin Gothic Medium" panose="020B0603020102020204" pitchFamily="34" charset="0"/>
              </a:rPr>
              <a:t>Welle</a:t>
            </a:r>
            <a:r>
              <a:rPr lang="en-CA" sz="1000" dirty="0">
                <a:latin typeface="Franklin Gothic Medium" panose="020B0603020102020204" pitchFamily="34" charset="0"/>
              </a:rPr>
              <a:t>-Strand GK, et </a:t>
            </a:r>
            <a:r>
              <a:rPr lang="en-CA" sz="1000" dirty="0" err="1">
                <a:latin typeface="Franklin Gothic Medium" panose="020B0603020102020204" pitchFamily="34" charset="0"/>
              </a:rPr>
              <a:t>a.l.</a:t>
            </a:r>
            <a:r>
              <a:rPr lang="en-CA" sz="1000" dirty="0">
                <a:latin typeface="Franklin Gothic Medium" panose="020B0603020102020204" pitchFamily="34" charset="0"/>
              </a:rPr>
              <a:t> </a:t>
            </a:r>
            <a:r>
              <a:rPr lang="en-CA" sz="1000" i="1" dirty="0">
                <a:latin typeface="Franklin Gothic Medium" panose="020B0603020102020204" pitchFamily="34" charset="0"/>
              </a:rPr>
              <a:t>Acta </a:t>
            </a:r>
            <a:r>
              <a:rPr lang="en-CA" sz="1000" i="1" dirty="0" err="1">
                <a:latin typeface="Franklin Gothic Medium" panose="020B0603020102020204" pitchFamily="34" charset="0"/>
              </a:rPr>
              <a:t>Paediatr</a:t>
            </a:r>
            <a:r>
              <a:rPr lang="en-CA" sz="1000" i="1" dirty="0">
                <a:latin typeface="Franklin Gothic Medium" panose="020B0603020102020204" pitchFamily="34" charset="0"/>
              </a:rPr>
              <a:t> Oslo Nor. </a:t>
            </a:r>
            <a:r>
              <a:rPr lang="en-CA" sz="1000" dirty="0">
                <a:latin typeface="Franklin Gothic Medium" panose="020B0603020102020204" pitchFamily="34" charset="0"/>
              </a:rPr>
              <a:t>2013</a:t>
            </a:r>
            <a:endParaRPr lang="en-US" sz="1000" dirty="0">
              <a:latin typeface="Franklin Gothic Medium" panose="020B0603020102020204" pitchFamily="34" charset="0"/>
            </a:endParaRPr>
          </a:p>
        </p:txBody>
      </p:sp>
      <p:grpSp>
        <p:nvGrpSpPr>
          <p:cNvPr id="6" name="Group 5">
            <a:extLst>
              <a:ext uri="{FF2B5EF4-FFF2-40B4-BE49-F238E27FC236}">
                <a16:creationId xmlns:a16="http://schemas.microsoft.com/office/drawing/2014/main" id="{79EDD7F6-1E5E-0649-B31D-265F7E035667}"/>
              </a:ext>
            </a:extLst>
          </p:cNvPr>
          <p:cNvGrpSpPr/>
          <p:nvPr/>
        </p:nvGrpSpPr>
        <p:grpSpPr>
          <a:xfrm>
            <a:off x="79258" y="5952355"/>
            <a:ext cx="12015782" cy="864701"/>
            <a:chOff x="79258" y="5952355"/>
            <a:chExt cx="12015782" cy="864701"/>
          </a:xfrm>
        </p:grpSpPr>
        <p:pic>
          <p:nvPicPr>
            <p:cNvPr id="7" name="Picture 6">
              <a:extLst>
                <a:ext uri="{FF2B5EF4-FFF2-40B4-BE49-F238E27FC236}">
                  <a16:creationId xmlns:a16="http://schemas.microsoft.com/office/drawing/2014/main" id="{1D5C329D-9C90-844C-B50D-210419059AEB}"/>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63A2983-4514-6C4E-B27F-33A2CF62C287}"/>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9" name="Picture 8">
              <a:extLst>
                <a:ext uri="{FF2B5EF4-FFF2-40B4-BE49-F238E27FC236}">
                  <a16:creationId xmlns:a16="http://schemas.microsoft.com/office/drawing/2014/main" id="{2B983BB1-6B45-304B-B578-823936C57CCD}"/>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0" name="Picture 5">
              <a:extLst>
                <a:ext uri="{FF2B5EF4-FFF2-40B4-BE49-F238E27FC236}">
                  <a16:creationId xmlns:a16="http://schemas.microsoft.com/office/drawing/2014/main" id="{797088E7-1823-3E4D-97B4-4EEA20D8113C}"/>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24B1F00C-6CAA-464F-892D-B9753A934CEC}" type="slidenum">
              <a:rPr lang="en-US" smtClean="0"/>
              <a:t>43</a:t>
            </a:fld>
            <a:endParaRPr lang="en-US"/>
          </a:p>
        </p:txBody>
      </p:sp>
      <p:sp>
        <p:nvSpPr>
          <p:cNvPr id="13" name="TextBox 12">
            <a:extLst>
              <a:ext uri="{FF2B5EF4-FFF2-40B4-BE49-F238E27FC236}">
                <a16:creationId xmlns:a16="http://schemas.microsoft.com/office/drawing/2014/main" id="{E946C231-B6EE-2C4B-9679-0ECC0F5CAA02}"/>
              </a:ext>
            </a:extLst>
          </p:cNvPr>
          <p:cNvSpPr txBox="1"/>
          <p:nvPr/>
        </p:nvSpPr>
        <p:spPr>
          <a:xfrm>
            <a:off x="8844517" y="6581001"/>
            <a:ext cx="2769965" cy="276999"/>
          </a:xfrm>
          <a:prstGeom prst="rect">
            <a:avLst/>
          </a:prstGeom>
          <a:noFill/>
        </p:spPr>
        <p:txBody>
          <a:bodyPr wrap="square" rtlCol="0">
            <a:spAutoFit/>
          </a:bodyPr>
          <a:lstStyle/>
          <a:p>
            <a:r>
              <a:rPr lang="en-US" sz="1200" dirty="0">
                <a:latin typeface="Franklin Gothic Medium" panose="020B0603020102020204" pitchFamily="34" charset="0"/>
              </a:rPr>
              <a:t>Slide courtesy of Miriam Harris</a:t>
            </a:r>
          </a:p>
        </p:txBody>
      </p:sp>
    </p:spTree>
    <p:extLst>
      <p:ext uri="{BB962C8B-B14F-4D97-AF65-F5344CB8AC3E}">
        <p14:creationId xmlns:p14="http://schemas.microsoft.com/office/powerpoint/2010/main" val="420675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FBC45-BB83-944E-9BFD-2A72BC3196A2}"/>
              </a:ext>
            </a:extLst>
          </p:cNvPr>
          <p:cNvSpPr>
            <a:spLocks noGrp="1"/>
          </p:cNvSpPr>
          <p:nvPr>
            <p:ph idx="1"/>
          </p:nvPr>
        </p:nvSpPr>
        <p:spPr>
          <a:xfrm>
            <a:off x="1325973" y="1535012"/>
            <a:ext cx="10515600" cy="4351338"/>
          </a:xfrm>
        </p:spPr>
        <p:txBody>
          <a:bodyPr/>
          <a:lstStyle/>
          <a:p>
            <a:pPr marL="15875" indent="-15875">
              <a:buNone/>
            </a:pPr>
            <a:r>
              <a:rPr lang="en-US" sz="4400" b="1" dirty="0">
                <a:solidFill>
                  <a:srgbClr val="3F64A8"/>
                </a:solidFill>
                <a:latin typeface="Franklin Gothic Medium" panose="020B0603020102020204" pitchFamily="34" charset="0"/>
              </a:rPr>
              <a:t>	</a:t>
            </a:r>
            <a:r>
              <a:rPr lang="en-US" sz="4400" b="1" dirty="0">
                <a:latin typeface="Franklin Gothic Medium" panose="020B0603020102020204" pitchFamily="34" charset="0"/>
              </a:rPr>
              <a:t>Describe the current trends in adolescent and young adult substance use and treatment </a:t>
            </a:r>
          </a:p>
          <a:p>
            <a:pPr marL="15875" indent="-15875">
              <a:buFont typeface="+mj-lt"/>
              <a:buAutoNum type="arabicPeriod"/>
            </a:pPr>
            <a:endParaRPr lang="en-US" dirty="0">
              <a:latin typeface="Franklin Gothic Medium" panose="020B0603020102020204" pitchFamily="34" charset="0"/>
            </a:endParaRPr>
          </a:p>
          <a:p>
            <a:pPr marL="15875" indent="-15875"/>
            <a:endParaRPr lang="en-US" dirty="0"/>
          </a:p>
        </p:txBody>
      </p:sp>
      <p:grpSp>
        <p:nvGrpSpPr>
          <p:cNvPr id="4" name="Group 3">
            <a:extLst>
              <a:ext uri="{FF2B5EF4-FFF2-40B4-BE49-F238E27FC236}">
                <a16:creationId xmlns:a16="http://schemas.microsoft.com/office/drawing/2014/main" id="{798D75D6-4AEF-6E48-BE31-81390B33A5C3}"/>
              </a:ext>
            </a:extLst>
          </p:cNvPr>
          <p:cNvGrpSpPr/>
          <p:nvPr/>
        </p:nvGrpSpPr>
        <p:grpSpPr>
          <a:xfrm>
            <a:off x="79258" y="5952355"/>
            <a:ext cx="12015782" cy="864701"/>
            <a:chOff x="79258" y="5952355"/>
            <a:chExt cx="12015782" cy="864701"/>
          </a:xfrm>
        </p:grpSpPr>
        <p:pic>
          <p:nvPicPr>
            <p:cNvPr id="5" name="Picture 6">
              <a:extLst>
                <a:ext uri="{FF2B5EF4-FFF2-40B4-BE49-F238E27FC236}">
                  <a16:creationId xmlns:a16="http://schemas.microsoft.com/office/drawing/2014/main" id="{5900E8E6-D756-3741-8DFB-FE4F936DEAEB}"/>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327FC95-FA14-8541-917D-2900F10BF2D4}"/>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7" name="Picture 6">
              <a:extLst>
                <a:ext uri="{FF2B5EF4-FFF2-40B4-BE49-F238E27FC236}">
                  <a16:creationId xmlns:a16="http://schemas.microsoft.com/office/drawing/2014/main" id="{A12213C0-23F1-8D45-AC63-E2A75F05ABC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8" name="Picture 5">
              <a:extLst>
                <a:ext uri="{FF2B5EF4-FFF2-40B4-BE49-F238E27FC236}">
                  <a16:creationId xmlns:a16="http://schemas.microsoft.com/office/drawing/2014/main" id="{F6569B5B-11C6-8246-885C-AF127D6888B3}"/>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1C3B2C67-E966-AE40-92B4-B0699679607C}"/>
              </a:ext>
            </a:extLst>
          </p:cNvPr>
          <p:cNvSpPr txBox="1"/>
          <p:nvPr/>
        </p:nvSpPr>
        <p:spPr>
          <a:xfrm>
            <a:off x="525354" y="1697947"/>
            <a:ext cx="682416" cy="769441"/>
          </a:xfrm>
          <a:prstGeom prst="rect">
            <a:avLst/>
          </a:prstGeom>
          <a:solidFill>
            <a:srgbClr val="3F64A8">
              <a:alpha val="72549"/>
            </a:srgbClr>
          </a:solidFill>
        </p:spPr>
        <p:txBody>
          <a:bodyPr wrap="square" rtlCol="0">
            <a:spAutoFit/>
          </a:bodyPr>
          <a:lstStyle/>
          <a:p>
            <a:pPr algn="ctr"/>
            <a:r>
              <a:rPr lang="en-US" sz="4400" dirty="0">
                <a:solidFill>
                  <a:srgbClr val="002060"/>
                </a:solidFill>
                <a:latin typeface="Franklin Gothic Medium" panose="020B0603020102020204" pitchFamily="34" charset="0"/>
              </a:rPr>
              <a:t>1</a:t>
            </a:r>
          </a:p>
        </p:txBody>
      </p:sp>
      <p:sp>
        <p:nvSpPr>
          <p:cNvPr id="2" name="Slide Number Placeholder 1"/>
          <p:cNvSpPr>
            <a:spLocks noGrp="1"/>
          </p:cNvSpPr>
          <p:nvPr>
            <p:ph type="sldNum" sz="quarter" idx="12"/>
          </p:nvPr>
        </p:nvSpPr>
        <p:spPr/>
        <p:txBody>
          <a:bodyPr/>
          <a:lstStyle/>
          <a:p>
            <a:fld id="{24B1F00C-6CAA-464F-892D-B9753A934CEC}" type="slidenum">
              <a:rPr lang="en-US" smtClean="0"/>
              <a:t>5</a:t>
            </a:fld>
            <a:endParaRPr lang="en-US"/>
          </a:p>
        </p:txBody>
      </p:sp>
    </p:spTree>
    <p:extLst>
      <p:ext uri="{BB962C8B-B14F-4D97-AF65-F5344CB8AC3E}">
        <p14:creationId xmlns:p14="http://schemas.microsoft.com/office/powerpoint/2010/main" val="145912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9060B-8520-0B4A-B34A-85CEA96D841B}"/>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 </a:t>
            </a:r>
            <a:r>
              <a:rPr lang="en-US" sz="3200" b="1" kern="1200" dirty="0">
                <a:solidFill>
                  <a:srgbClr val="FFFFFF"/>
                </a:solidFill>
                <a:latin typeface="Franklin Gothic Medium" panose="020B0603020102020204" pitchFamily="34" charset="0"/>
              </a:rPr>
              <a:t>Substance use disorder early in life matters</a:t>
            </a:r>
          </a:p>
        </p:txBody>
      </p:sp>
      <p:pic>
        <p:nvPicPr>
          <p:cNvPr id="5" name="Content Placeholder 4" descr="Table&#10;&#10;Description automatically generated">
            <a:extLst>
              <a:ext uri="{FF2B5EF4-FFF2-40B4-BE49-F238E27FC236}">
                <a16:creationId xmlns:a16="http://schemas.microsoft.com/office/drawing/2014/main" id="{1C3F9EEF-7FC9-D06E-43E1-1BC0DE29E49F}"/>
              </a:ext>
            </a:extLst>
          </p:cNvPr>
          <p:cNvPicPr>
            <a:picLocks noGrp="1" noChangeAspect="1"/>
          </p:cNvPicPr>
          <p:nvPr>
            <p:ph idx="1"/>
          </p:nvPr>
        </p:nvPicPr>
        <p:blipFill>
          <a:blip r:embed="rId3"/>
          <a:stretch>
            <a:fillRect/>
          </a:stretch>
        </p:blipFill>
        <p:spPr>
          <a:xfrm>
            <a:off x="4207933" y="347495"/>
            <a:ext cx="7347537" cy="5290226"/>
          </a:xfrm>
          <a:prstGeom prst="rect">
            <a:avLst/>
          </a:prstGeom>
        </p:spPr>
      </p:pic>
      <p:sp>
        <p:nvSpPr>
          <p:cNvPr id="3" name="Slide Number Placeholder 2"/>
          <p:cNvSpPr>
            <a:spLocks noGrp="1"/>
          </p:cNvSpPr>
          <p:nvPr>
            <p:ph type="sldNum" sz="quarter" idx="12"/>
          </p:nvPr>
        </p:nvSpPr>
        <p:spPr/>
        <p:txBody>
          <a:bodyPr/>
          <a:lstStyle/>
          <a:p>
            <a:fld id="{24B1F00C-6CAA-464F-892D-B9753A934CEC}" type="slidenum">
              <a:rPr lang="en-US" smtClean="0"/>
              <a:t>6</a:t>
            </a:fld>
            <a:endParaRPr lang="en-US"/>
          </a:p>
        </p:txBody>
      </p:sp>
      <p:sp>
        <p:nvSpPr>
          <p:cNvPr id="7" name="TextBox 6">
            <a:extLst>
              <a:ext uri="{FF2B5EF4-FFF2-40B4-BE49-F238E27FC236}">
                <a16:creationId xmlns:a16="http://schemas.microsoft.com/office/drawing/2014/main" id="{41EE464C-2FBF-D316-8D7A-EE0EE437B79F}"/>
              </a:ext>
            </a:extLst>
          </p:cNvPr>
          <p:cNvSpPr txBox="1"/>
          <p:nvPr/>
        </p:nvSpPr>
        <p:spPr>
          <a:xfrm>
            <a:off x="7627161" y="6574838"/>
            <a:ext cx="3410465" cy="230832"/>
          </a:xfrm>
          <a:prstGeom prst="rect">
            <a:avLst/>
          </a:prstGeom>
          <a:noFill/>
        </p:spPr>
        <p:txBody>
          <a:bodyPr wrap="square" rtlCol="0">
            <a:spAutoFit/>
          </a:bodyPr>
          <a:lstStyle/>
          <a:p>
            <a:pPr algn="r"/>
            <a:r>
              <a:rPr lang="en-US" sz="900" dirty="0">
                <a:latin typeface="Franklin Gothic Medium" panose="020B0603020102020204" pitchFamily="34" charset="0"/>
              </a:rPr>
              <a:t>McCabe, </a:t>
            </a:r>
            <a:r>
              <a:rPr lang="en-US" sz="900" dirty="0" err="1">
                <a:latin typeface="Franklin Gothic Medium" panose="020B0603020102020204" pitchFamily="34" charset="0"/>
              </a:rPr>
              <a:t>Schulenberg</a:t>
            </a:r>
            <a:r>
              <a:rPr lang="en-US" sz="900" dirty="0">
                <a:latin typeface="Franklin Gothic Medium" panose="020B0603020102020204" pitchFamily="34" charset="0"/>
              </a:rPr>
              <a:t>, </a:t>
            </a:r>
            <a:r>
              <a:rPr lang="en-US" sz="900" dirty="0" err="1">
                <a:latin typeface="Franklin Gothic Medium" panose="020B0603020102020204" pitchFamily="34" charset="0"/>
              </a:rPr>
              <a:t>Schepis</a:t>
            </a:r>
            <a:r>
              <a:rPr lang="en-US" sz="900" dirty="0">
                <a:latin typeface="Franklin Gothic Medium" panose="020B0603020102020204" pitchFamily="34" charset="0"/>
              </a:rPr>
              <a:t> et al, </a:t>
            </a:r>
            <a:r>
              <a:rPr lang="en-US" sz="900" i="1" dirty="0">
                <a:latin typeface="Franklin Gothic Medium" panose="020B0603020102020204" pitchFamily="34" charset="0"/>
              </a:rPr>
              <a:t>JAMA </a:t>
            </a:r>
            <a:r>
              <a:rPr lang="en-US" sz="900" i="1" dirty="0" err="1">
                <a:latin typeface="Franklin Gothic Medium" panose="020B0603020102020204" pitchFamily="34" charset="0"/>
              </a:rPr>
              <a:t>Netw</a:t>
            </a:r>
            <a:r>
              <a:rPr lang="en-US" sz="900" i="1" dirty="0">
                <a:latin typeface="Franklin Gothic Medium" panose="020B0603020102020204" pitchFamily="34" charset="0"/>
              </a:rPr>
              <a:t> Open</a:t>
            </a:r>
            <a:r>
              <a:rPr lang="en-US" sz="900" dirty="0">
                <a:latin typeface="Franklin Gothic Medium" panose="020B0603020102020204" pitchFamily="34" charset="0"/>
              </a:rPr>
              <a:t> 2022</a:t>
            </a:r>
          </a:p>
        </p:txBody>
      </p:sp>
    </p:spTree>
    <p:extLst>
      <p:ext uri="{BB962C8B-B14F-4D97-AF65-F5344CB8AC3E}">
        <p14:creationId xmlns:p14="http://schemas.microsoft.com/office/powerpoint/2010/main" val="280380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9EA8-C832-7E50-3E25-4FE3AFD92034}"/>
              </a:ext>
            </a:extLst>
          </p:cNvPr>
          <p:cNvSpPr>
            <a:spLocks noGrp="1"/>
          </p:cNvSpPr>
          <p:nvPr>
            <p:ph type="title"/>
          </p:nvPr>
        </p:nvSpPr>
        <p:spPr/>
        <p:txBody>
          <a:bodyPr/>
          <a:lstStyle/>
          <a:p>
            <a:r>
              <a:rPr lang="en-US" b="1" dirty="0">
                <a:latin typeface="Franklin Gothic Medium" panose="020B0603020102020204" pitchFamily="34" charset="0"/>
              </a:rPr>
              <a:t>Overdose deaths significantly increasing among adolescents</a:t>
            </a:r>
          </a:p>
        </p:txBody>
      </p:sp>
      <p:pic>
        <p:nvPicPr>
          <p:cNvPr id="5" name="Content Placeholder 4" descr="Chart, line chart&#10;&#10;Description automatically generated">
            <a:extLst>
              <a:ext uri="{FF2B5EF4-FFF2-40B4-BE49-F238E27FC236}">
                <a16:creationId xmlns:a16="http://schemas.microsoft.com/office/drawing/2014/main" id="{8D840184-9FB7-F801-BA18-9A76C3F8DABE}"/>
              </a:ext>
            </a:extLst>
          </p:cNvPr>
          <p:cNvPicPr>
            <a:picLocks noGrp="1" noChangeAspect="1"/>
          </p:cNvPicPr>
          <p:nvPr>
            <p:ph idx="1"/>
          </p:nvPr>
        </p:nvPicPr>
        <p:blipFill>
          <a:blip r:embed="rId2"/>
          <a:stretch>
            <a:fillRect/>
          </a:stretch>
        </p:blipFill>
        <p:spPr>
          <a:xfrm>
            <a:off x="1842822" y="2200549"/>
            <a:ext cx="8313500" cy="3345194"/>
          </a:xfrm>
        </p:spPr>
      </p:pic>
      <p:sp>
        <p:nvSpPr>
          <p:cNvPr id="6" name="TextBox 5">
            <a:extLst>
              <a:ext uri="{FF2B5EF4-FFF2-40B4-BE49-F238E27FC236}">
                <a16:creationId xmlns:a16="http://schemas.microsoft.com/office/drawing/2014/main" id="{41EE464C-2FBF-D316-8D7A-EE0EE437B79F}"/>
              </a:ext>
            </a:extLst>
          </p:cNvPr>
          <p:cNvSpPr txBox="1"/>
          <p:nvPr/>
        </p:nvSpPr>
        <p:spPr>
          <a:xfrm>
            <a:off x="7627161" y="6574838"/>
            <a:ext cx="3410465" cy="230832"/>
          </a:xfrm>
          <a:prstGeom prst="rect">
            <a:avLst/>
          </a:prstGeom>
          <a:noFill/>
        </p:spPr>
        <p:txBody>
          <a:bodyPr wrap="square" rtlCol="0">
            <a:spAutoFit/>
          </a:bodyPr>
          <a:lstStyle/>
          <a:p>
            <a:pPr algn="r"/>
            <a:r>
              <a:rPr lang="en-US" sz="900" dirty="0">
                <a:latin typeface="Franklin Gothic Medium" panose="020B0603020102020204" pitchFamily="34" charset="0"/>
              </a:rPr>
              <a:t>Friedman J et al. JAMA, 2022 </a:t>
            </a:r>
          </a:p>
        </p:txBody>
      </p:sp>
      <p:sp>
        <p:nvSpPr>
          <p:cNvPr id="3" name="Slide Number Placeholder 2"/>
          <p:cNvSpPr>
            <a:spLocks noGrp="1"/>
          </p:cNvSpPr>
          <p:nvPr>
            <p:ph type="sldNum" sz="quarter" idx="12"/>
          </p:nvPr>
        </p:nvSpPr>
        <p:spPr/>
        <p:txBody>
          <a:bodyPr/>
          <a:lstStyle/>
          <a:p>
            <a:fld id="{24B1F00C-6CAA-464F-892D-B9753A934CEC}" type="slidenum">
              <a:rPr lang="en-US" smtClean="0"/>
              <a:t>7</a:t>
            </a:fld>
            <a:endParaRPr lang="en-US"/>
          </a:p>
        </p:txBody>
      </p:sp>
    </p:spTree>
    <p:extLst>
      <p:ext uri="{BB962C8B-B14F-4D97-AF65-F5344CB8AC3E}">
        <p14:creationId xmlns:p14="http://schemas.microsoft.com/office/powerpoint/2010/main" val="61987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60EF-9A9A-BF46-91E9-F31D15128CA4}"/>
              </a:ext>
            </a:extLst>
          </p:cNvPr>
          <p:cNvSpPr>
            <a:spLocks noGrp="1"/>
          </p:cNvSpPr>
          <p:nvPr>
            <p:ph type="title"/>
          </p:nvPr>
        </p:nvSpPr>
        <p:spPr>
          <a:xfrm>
            <a:off x="838200" y="389839"/>
            <a:ext cx="10515600" cy="1325563"/>
          </a:xfrm>
        </p:spPr>
        <p:txBody>
          <a:bodyPr/>
          <a:lstStyle/>
          <a:p>
            <a:r>
              <a:rPr lang="en-US" b="1" dirty="0">
                <a:latin typeface="Franklin Gothic Medium" panose="020B0603020102020204" pitchFamily="34" charset="0"/>
              </a:rPr>
              <a:t>Years of life lost to overdose crisis</a:t>
            </a:r>
          </a:p>
        </p:txBody>
      </p:sp>
      <p:pic>
        <p:nvPicPr>
          <p:cNvPr id="5" name="Content Placeholder 4" descr="Chart, bar chart&#10;&#10;Description automatically generated">
            <a:extLst>
              <a:ext uri="{FF2B5EF4-FFF2-40B4-BE49-F238E27FC236}">
                <a16:creationId xmlns:a16="http://schemas.microsoft.com/office/drawing/2014/main" id="{413CFA11-2277-3D47-A92B-D0C5F8BCEF31}"/>
              </a:ext>
            </a:extLst>
          </p:cNvPr>
          <p:cNvPicPr>
            <a:picLocks noGrp="1" noChangeAspect="1"/>
          </p:cNvPicPr>
          <p:nvPr>
            <p:ph idx="1"/>
          </p:nvPr>
        </p:nvPicPr>
        <p:blipFill>
          <a:blip r:embed="rId2"/>
          <a:stretch>
            <a:fillRect/>
          </a:stretch>
        </p:blipFill>
        <p:spPr>
          <a:xfrm>
            <a:off x="3219547" y="1534182"/>
            <a:ext cx="5351462" cy="4388199"/>
          </a:xfrm>
        </p:spPr>
      </p:pic>
      <p:sp>
        <p:nvSpPr>
          <p:cNvPr id="6" name="TextBox 5">
            <a:extLst>
              <a:ext uri="{FF2B5EF4-FFF2-40B4-BE49-F238E27FC236}">
                <a16:creationId xmlns:a16="http://schemas.microsoft.com/office/drawing/2014/main" id="{2F2405E1-861F-CE43-BB03-D9430A0D7E8F}"/>
              </a:ext>
            </a:extLst>
          </p:cNvPr>
          <p:cNvSpPr txBox="1"/>
          <p:nvPr/>
        </p:nvSpPr>
        <p:spPr>
          <a:xfrm>
            <a:off x="6852877" y="6589745"/>
            <a:ext cx="4105507" cy="230832"/>
          </a:xfrm>
          <a:prstGeom prst="rect">
            <a:avLst/>
          </a:prstGeom>
          <a:noFill/>
        </p:spPr>
        <p:txBody>
          <a:bodyPr wrap="square" rtlCol="0">
            <a:spAutoFit/>
          </a:bodyPr>
          <a:lstStyle/>
          <a:p>
            <a:pPr algn="r"/>
            <a:r>
              <a:rPr lang="en-US" sz="900" dirty="0">
                <a:latin typeface="Franklin Gothic Book" panose="020B0503020102020204" pitchFamily="34" charset="0"/>
              </a:rPr>
              <a:t>Hall et al, JAMA Peds, 2022</a:t>
            </a:r>
          </a:p>
        </p:txBody>
      </p:sp>
      <p:sp>
        <p:nvSpPr>
          <p:cNvPr id="7" name="TextBox 6">
            <a:extLst>
              <a:ext uri="{FF2B5EF4-FFF2-40B4-BE49-F238E27FC236}">
                <a16:creationId xmlns:a16="http://schemas.microsoft.com/office/drawing/2014/main" id="{22BE8E20-EAA0-4248-9B75-987575974D3A}"/>
              </a:ext>
            </a:extLst>
          </p:cNvPr>
          <p:cNvSpPr txBox="1"/>
          <p:nvPr/>
        </p:nvSpPr>
        <p:spPr>
          <a:xfrm>
            <a:off x="8610600" y="2912758"/>
            <a:ext cx="2988527" cy="1938992"/>
          </a:xfrm>
          <a:prstGeom prst="rect">
            <a:avLst/>
          </a:prstGeom>
          <a:noFill/>
        </p:spPr>
        <p:txBody>
          <a:bodyPr wrap="square" rtlCol="0">
            <a:spAutoFit/>
          </a:bodyPr>
          <a:lstStyle/>
          <a:p>
            <a:r>
              <a:rPr lang="en-US" sz="2400" b="1" dirty="0">
                <a:solidFill>
                  <a:srgbClr val="FF0000"/>
                </a:solidFill>
                <a:latin typeface="Franklin Gothic Medium" panose="020B0603020102020204" pitchFamily="34" charset="0"/>
              </a:rPr>
              <a:t>200,000 YLL among adolescents </a:t>
            </a:r>
          </a:p>
          <a:p>
            <a:endParaRPr lang="en-US" sz="2400" b="1" dirty="0">
              <a:solidFill>
                <a:srgbClr val="FF0000"/>
              </a:solidFill>
              <a:latin typeface="Franklin Gothic Medium" panose="020B0603020102020204" pitchFamily="34" charset="0"/>
            </a:endParaRPr>
          </a:p>
          <a:p>
            <a:r>
              <a:rPr lang="en-US" sz="2400" b="1" dirty="0">
                <a:solidFill>
                  <a:srgbClr val="FF0000"/>
                </a:solidFill>
                <a:latin typeface="Franklin Gothic Medium" panose="020B0603020102020204" pitchFamily="34" charset="0"/>
              </a:rPr>
              <a:t>1.25 million YLL among young people</a:t>
            </a:r>
          </a:p>
        </p:txBody>
      </p:sp>
      <p:cxnSp>
        <p:nvCxnSpPr>
          <p:cNvPr id="10" name="Straight Connector 9">
            <a:extLst>
              <a:ext uri="{FF2B5EF4-FFF2-40B4-BE49-F238E27FC236}">
                <a16:creationId xmlns:a16="http://schemas.microsoft.com/office/drawing/2014/main" id="{7FBDBDA5-D515-7140-B99E-C8816AFD2CFC}"/>
              </a:ext>
            </a:extLst>
          </p:cNvPr>
          <p:cNvCxnSpPr/>
          <p:nvPr/>
        </p:nvCxnSpPr>
        <p:spPr>
          <a:xfrm>
            <a:off x="981307" y="153418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8571009" y="6522598"/>
            <a:ext cx="2743200" cy="365125"/>
          </a:xfrm>
        </p:spPr>
        <p:txBody>
          <a:bodyPr/>
          <a:lstStyle/>
          <a:p>
            <a:fld id="{6058E93F-69EA-A440-BAF3-5AE29CA1061B}" type="slidenum">
              <a:rPr lang="en-US" smtClean="0"/>
              <a:t>8</a:t>
            </a:fld>
            <a:endParaRPr lang="en-US" dirty="0"/>
          </a:p>
        </p:txBody>
      </p:sp>
    </p:spTree>
    <p:extLst>
      <p:ext uri="{BB962C8B-B14F-4D97-AF65-F5344CB8AC3E}">
        <p14:creationId xmlns:p14="http://schemas.microsoft.com/office/powerpoint/2010/main" val="414190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B1127C4-ACBA-0E47-95D6-1836CDF0359C}"/>
              </a:ext>
            </a:extLst>
          </p:cNvPr>
          <p:cNvSpPr txBox="1">
            <a:spLocks/>
          </p:cNvSpPr>
          <p:nvPr/>
        </p:nvSpPr>
        <p:spPr>
          <a:xfrm>
            <a:off x="182758" y="193702"/>
            <a:ext cx="11224459" cy="1355224"/>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Franklin Gothic Medium" panose="020B0603020102020204" pitchFamily="34" charset="0"/>
              </a:rPr>
              <a:t>Stimulant-involved deaths increasing among youth </a:t>
            </a:r>
          </a:p>
        </p:txBody>
      </p:sp>
      <p:pic>
        <p:nvPicPr>
          <p:cNvPr id="4" name="Picture 3" descr="Chart&#10;&#10;Description automatically generated">
            <a:extLst>
              <a:ext uri="{FF2B5EF4-FFF2-40B4-BE49-F238E27FC236}">
                <a16:creationId xmlns:a16="http://schemas.microsoft.com/office/drawing/2014/main" id="{585F0748-72F2-434D-B622-5CAFDE51BA43}"/>
              </a:ext>
            </a:extLst>
          </p:cNvPr>
          <p:cNvPicPr>
            <a:picLocks noChangeAspect="1"/>
          </p:cNvPicPr>
          <p:nvPr/>
        </p:nvPicPr>
        <p:blipFill>
          <a:blip r:embed="rId2"/>
          <a:stretch>
            <a:fillRect/>
          </a:stretch>
        </p:blipFill>
        <p:spPr>
          <a:xfrm>
            <a:off x="182758" y="1764409"/>
            <a:ext cx="11647291" cy="3973489"/>
          </a:xfrm>
          <a:prstGeom prst="rect">
            <a:avLst/>
          </a:prstGeom>
        </p:spPr>
      </p:pic>
      <p:sp>
        <p:nvSpPr>
          <p:cNvPr id="11" name="Rectangle 10">
            <a:extLst>
              <a:ext uri="{FF2B5EF4-FFF2-40B4-BE49-F238E27FC236}">
                <a16:creationId xmlns:a16="http://schemas.microsoft.com/office/drawing/2014/main" id="{6F339EE0-CAED-DD4A-8186-21705BA07481}"/>
              </a:ext>
            </a:extLst>
          </p:cNvPr>
          <p:cNvSpPr/>
          <p:nvPr/>
        </p:nvSpPr>
        <p:spPr>
          <a:xfrm>
            <a:off x="4376496" y="6586224"/>
            <a:ext cx="6615112" cy="230832"/>
          </a:xfrm>
          <a:prstGeom prst="rect">
            <a:avLst/>
          </a:prstGeom>
        </p:spPr>
        <p:txBody>
          <a:bodyPr wrap="square">
            <a:spAutoFit/>
          </a:bodyPr>
          <a:lstStyle/>
          <a:p>
            <a:pPr algn="r"/>
            <a:r>
              <a:rPr lang="en-US" sz="900" dirty="0">
                <a:latin typeface="Franklin Gothic Medium" panose="020B0603020102020204" pitchFamily="34" charset="0"/>
                <a:cs typeface="Arial" panose="020B0604020202020204" pitchFamily="34" charset="0"/>
              </a:rPr>
              <a:t>Lim et al., 2020 </a:t>
            </a:r>
            <a:r>
              <a:rPr lang="en-US" sz="900" i="1" dirty="0">
                <a:latin typeface="Franklin Gothic Medium" panose="020B0603020102020204" pitchFamily="34" charset="0"/>
                <a:cs typeface="Arial" panose="020B0604020202020204" pitchFamily="34" charset="0"/>
              </a:rPr>
              <a:t>JAMA </a:t>
            </a:r>
            <a:r>
              <a:rPr lang="en-US" sz="900" i="1" dirty="0" err="1">
                <a:latin typeface="Franklin Gothic Medium" panose="020B0603020102020204" pitchFamily="34" charset="0"/>
                <a:cs typeface="Arial" panose="020B0604020202020204" pitchFamily="34" charset="0"/>
              </a:rPr>
              <a:t>Pediatr</a:t>
            </a:r>
            <a:r>
              <a:rPr lang="en-US" sz="900" i="1" dirty="0">
                <a:latin typeface="Franklin Gothic Medium" panose="020B0603020102020204" pitchFamily="34" charset="0"/>
                <a:cs typeface="Arial" panose="020B0604020202020204" pitchFamily="34" charset="0"/>
              </a:rPr>
              <a:t>.</a:t>
            </a:r>
            <a:endParaRPr lang="en-US" sz="900" dirty="0">
              <a:latin typeface="Franklin Gothic Medium" panose="020B06030201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49DC884-7050-CE48-BB62-2BFAF0632822}"/>
              </a:ext>
            </a:extLst>
          </p:cNvPr>
          <p:cNvGrpSpPr/>
          <p:nvPr/>
        </p:nvGrpSpPr>
        <p:grpSpPr>
          <a:xfrm>
            <a:off x="79258" y="5952355"/>
            <a:ext cx="12015782" cy="864701"/>
            <a:chOff x="79258" y="5952355"/>
            <a:chExt cx="12015782" cy="864701"/>
          </a:xfrm>
        </p:grpSpPr>
        <p:pic>
          <p:nvPicPr>
            <p:cNvPr id="9" name="Picture 6">
              <a:extLst>
                <a:ext uri="{FF2B5EF4-FFF2-40B4-BE49-F238E27FC236}">
                  <a16:creationId xmlns:a16="http://schemas.microsoft.com/office/drawing/2014/main" id="{F3C59EFF-3ACE-BD41-946E-A7088B9C4C8C}"/>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7261" t="3800" r="6824" b="4428"/>
            <a:stretch/>
          </p:blipFill>
          <p:spPr bwMode="auto">
            <a:xfrm>
              <a:off x="79258" y="5953381"/>
              <a:ext cx="682415" cy="83286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CA72048-096C-D745-AC8D-37A10E2CE46F}"/>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516" t="19850" b="20240"/>
            <a:stretch/>
          </p:blipFill>
          <p:spPr>
            <a:xfrm>
              <a:off x="785954" y="6270562"/>
              <a:ext cx="843632" cy="546494"/>
            </a:xfrm>
            <a:prstGeom prst="rect">
              <a:avLst/>
            </a:prstGeom>
            <a:solidFill>
              <a:schemeClr val="bg1"/>
            </a:solidFill>
            <a:ln>
              <a:noFill/>
            </a:ln>
          </p:spPr>
        </p:pic>
        <p:pic>
          <p:nvPicPr>
            <p:cNvPr id="12" name="Picture 11">
              <a:extLst>
                <a:ext uri="{FF2B5EF4-FFF2-40B4-BE49-F238E27FC236}">
                  <a16:creationId xmlns:a16="http://schemas.microsoft.com/office/drawing/2014/main" id="{8DACF7F9-2CA6-2E49-AB90-01557895C74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6778" t="14640" b="20373"/>
            <a:stretch/>
          </p:blipFill>
          <p:spPr>
            <a:xfrm>
              <a:off x="828339" y="5952355"/>
              <a:ext cx="995269" cy="308356"/>
            </a:xfrm>
            <a:prstGeom prst="rect">
              <a:avLst/>
            </a:prstGeom>
            <a:solidFill>
              <a:schemeClr val="bg1"/>
            </a:solidFill>
            <a:ln>
              <a:noFill/>
            </a:ln>
          </p:spPr>
        </p:pic>
        <p:pic>
          <p:nvPicPr>
            <p:cNvPr id="13" name="Picture 5">
              <a:extLst>
                <a:ext uri="{FF2B5EF4-FFF2-40B4-BE49-F238E27FC236}">
                  <a16:creationId xmlns:a16="http://schemas.microsoft.com/office/drawing/2014/main" id="{AB3BF696-70FC-BC4C-BC71-303C0F05D6F2}"/>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146" y="5952355"/>
              <a:ext cx="833894" cy="83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Slide Number Placeholder 1"/>
          <p:cNvSpPr>
            <a:spLocks noGrp="1"/>
          </p:cNvSpPr>
          <p:nvPr>
            <p:ph type="sldNum" sz="quarter" idx="12"/>
          </p:nvPr>
        </p:nvSpPr>
        <p:spPr>
          <a:xfrm>
            <a:off x="8517946" y="6451931"/>
            <a:ext cx="2743200" cy="365125"/>
          </a:xfrm>
        </p:spPr>
        <p:txBody>
          <a:bodyPr/>
          <a:lstStyle/>
          <a:p>
            <a:fld id="{24B1F00C-6CAA-464F-892D-B9753A934CEC}" type="slidenum">
              <a:rPr lang="en-US" smtClean="0"/>
              <a:t>9</a:t>
            </a:fld>
            <a:endParaRPr lang="en-US" dirty="0"/>
          </a:p>
        </p:txBody>
      </p:sp>
    </p:spTree>
    <p:extLst>
      <p:ext uri="{BB962C8B-B14F-4D97-AF65-F5344CB8AC3E}">
        <p14:creationId xmlns:p14="http://schemas.microsoft.com/office/powerpoint/2010/main" val="1333197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2396</Words>
  <Application>Microsoft Macintosh PowerPoint</Application>
  <PresentationFormat>Widescreen</PresentationFormat>
  <Paragraphs>307</Paragraphs>
  <Slides>43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Franklin Gothic Book</vt:lpstr>
      <vt:lpstr>Franklin Gothic Medium</vt:lpstr>
      <vt:lpstr>Office Theme</vt:lpstr>
      <vt:lpstr>Special Considerations in Caring for Adolescents, Young Adults, and Women</vt:lpstr>
      <vt:lpstr>Disclosure Information </vt:lpstr>
      <vt:lpstr>Why are we talking about this? </vt:lpstr>
      <vt:lpstr>Learning Objectives</vt:lpstr>
      <vt:lpstr>PowerPoint Presentation</vt:lpstr>
      <vt:lpstr> Substance use disorder early in life matters</vt:lpstr>
      <vt:lpstr>Overdose deaths significantly increasing among adolescents</vt:lpstr>
      <vt:lpstr>Years of life lost to overdose crisis</vt:lpstr>
      <vt:lpstr>PowerPoint Presentation</vt:lpstr>
      <vt:lpstr>Mental health crisis worsening </vt:lpstr>
      <vt:lpstr>PowerPoint Presentation</vt:lpstr>
      <vt:lpstr>Case</vt:lpstr>
      <vt:lpstr>PowerPoint Presentation</vt:lpstr>
      <vt:lpstr>Screening, Brief Intervention and Referral to Treatment (SBIRT)</vt:lpstr>
      <vt:lpstr>Privacy and confidentiality</vt:lpstr>
      <vt:lpstr>Validated Screening Tools</vt:lpstr>
      <vt:lpstr>Behavioral approaches for TAY with substance use disorders</vt:lpstr>
      <vt:lpstr>When is pharmacotherapy indicated?</vt:lpstr>
      <vt:lpstr>What’s the evidence for medication treatment for opioid use disorder? </vt:lpstr>
      <vt:lpstr>Low timely receipt of medication among youth</vt:lpstr>
      <vt:lpstr>Access to timely addiction treatment lacking</vt:lpstr>
      <vt:lpstr>PowerPoint Presentation</vt:lpstr>
      <vt:lpstr>Language Matters: “hard to reach”</vt:lpstr>
      <vt:lpstr>Recovery Perspectives</vt:lpstr>
      <vt:lpstr>Impact of family beliefs</vt:lpstr>
      <vt:lpstr>Ambivalence and stigma</vt:lpstr>
      <vt:lpstr>Considerations for youth focused models of care for opioid (any) use disorder </vt:lpstr>
      <vt:lpstr>Harm Reduction and Youth </vt:lpstr>
      <vt:lpstr>Addressing the needs of women</vt:lpstr>
      <vt:lpstr>Context: Why we do we care about gender in addiction?</vt:lpstr>
      <vt:lpstr>Intersectionality </vt:lpstr>
      <vt:lpstr>Why understanding intersectionality matters</vt:lpstr>
      <vt:lpstr>Gender impact on substance use disorder</vt:lpstr>
      <vt:lpstr>Inequities in receipt of treatment </vt:lpstr>
      <vt:lpstr>Pregnancy: Opportunity for engagement but many barriers</vt:lpstr>
      <vt:lpstr>Overdose risk dependent on treatment status</vt:lpstr>
      <vt:lpstr>Parenting</vt:lpstr>
      <vt:lpstr>PowerPoint Presentation</vt:lpstr>
      <vt:lpstr>Availability of gender-responsive services among SUD treatment programs, United States 2019 </vt:lpstr>
      <vt:lpstr>PowerPoint Presentation</vt:lpstr>
      <vt:lpstr>Screening for Drug Use during Pregnancy </vt:lpstr>
      <vt:lpstr>Criminalization of pregnant people and parents who use drugs </vt:lpstr>
      <vt:lpstr>Breastfeeding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Considerations in Caring for Adolescents, Young Adults, and Women</dc:title>
  <dc:creator>Bagley, Sarah M</dc:creator>
  <cp:lastModifiedBy>Bagley, Sarah M</cp:lastModifiedBy>
  <cp:revision>31</cp:revision>
  <dcterms:created xsi:type="dcterms:W3CDTF">2022-04-11T10:27:02Z</dcterms:created>
  <dcterms:modified xsi:type="dcterms:W3CDTF">2022-04-22T19:00:12Z</dcterms:modified>
</cp:coreProperties>
</file>