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2"/>
  </p:notesMasterIdLst>
  <p:sldIdLst>
    <p:sldId id="314" r:id="rId2"/>
    <p:sldId id="315" r:id="rId3"/>
    <p:sldId id="316" r:id="rId4"/>
    <p:sldId id="317" r:id="rId5"/>
    <p:sldId id="693" r:id="rId6"/>
    <p:sldId id="318" r:id="rId7"/>
    <p:sldId id="677" r:id="rId8"/>
    <p:sldId id="356" r:id="rId9"/>
    <p:sldId id="320" r:id="rId10"/>
    <p:sldId id="321" r:id="rId11"/>
    <p:sldId id="692" r:id="rId12"/>
    <p:sldId id="343" r:id="rId13"/>
    <p:sldId id="347" r:id="rId14"/>
    <p:sldId id="326" r:id="rId15"/>
    <p:sldId id="694" r:id="rId16"/>
    <p:sldId id="331" r:id="rId17"/>
    <p:sldId id="333" r:id="rId18"/>
    <p:sldId id="261" r:id="rId19"/>
    <p:sldId id="284" r:id="rId20"/>
    <p:sldId id="285" r:id="rId21"/>
    <p:sldId id="287" r:id="rId22"/>
    <p:sldId id="288" r:id="rId23"/>
    <p:sldId id="289" r:id="rId24"/>
    <p:sldId id="290" r:id="rId25"/>
    <p:sldId id="346" r:id="rId26"/>
    <p:sldId id="334" r:id="rId27"/>
    <p:sldId id="335" r:id="rId28"/>
    <p:sldId id="336" r:id="rId29"/>
    <p:sldId id="337" r:id="rId30"/>
    <p:sldId id="34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gham, Candice" initials="BC" lastIdx="5" clrIdx="0"/>
  <p:cmAuthor id="2" name="Harlowe, Amy" initials="HA" lastIdx="3" clrIdx="1"/>
  <p:cmAuthor id="3" name="Daniel P Alford" initials="DP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B82"/>
    <a:srgbClr val="002060"/>
    <a:srgbClr val="0044CC"/>
    <a:srgbClr val="3A316D"/>
    <a:srgbClr val="D1FFFF"/>
    <a:srgbClr val="DDFFFF"/>
    <a:srgbClr val="E5FFFF"/>
    <a:srgbClr val="CCFFFF"/>
    <a:srgbClr val="796BB5"/>
    <a:srgbClr val="76C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765" autoAdjust="0"/>
    <p:restoredTop sz="95852" autoAdjust="0"/>
  </p:normalViewPr>
  <p:slideViewPr>
    <p:cSldViewPr snapToGrid="0">
      <p:cViewPr varScale="1">
        <p:scale>
          <a:sx n="85" d="100"/>
          <a:sy n="85" d="100"/>
        </p:scale>
        <p:origin x="86" y="149"/>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633D5-6135-474E-93AE-49E1BDC18A8B}" type="datetimeFigureOut">
              <a:rPr lang="en-US" smtClean="0"/>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67970-D6F2-4616-B294-B25B4B92C156}" type="slidenum">
              <a:rPr lang="en-US" smtClean="0"/>
              <a:t>‹#›</a:t>
            </a:fld>
            <a:endParaRPr lang="en-US"/>
          </a:p>
        </p:txBody>
      </p:sp>
    </p:spTree>
    <p:extLst>
      <p:ext uri="{BB962C8B-B14F-4D97-AF65-F5344CB8AC3E}">
        <p14:creationId xmlns:p14="http://schemas.microsoft.com/office/powerpoint/2010/main" val="225215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a:extLst>
              <a:ext uri="{FF2B5EF4-FFF2-40B4-BE49-F238E27FC236}">
                <a16:creationId xmlns:a16="http://schemas.microsoft.com/office/drawing/2014/main" id="{6C361F09-4216-2545-B980-263A9C5E6B2A}"/>
              </a:ext>
            </a:extLst>
          </p:cNvPr>
          <p:cNvSpPr>
            <a:spLocks noGrp="1" noRot="1" noChangeAspect="1" noTextEdit="1"/>
          </p:cNvSpPr>
          <p:nvPr>
            <p:ph type="sldImg"/>
          </p:nvPr>
        </p:nvSpPr>
        <p:spPr>
          <a:xfrm>
            <a:off x="381000" y="685800"/>
            <a:ext cx="6096000" cy="3429000"/>
          </a:xfrm>
          <a:ln/>
        </p:spPr>
      </p:sp>
      <p:sp>
        <p:nvSpPr>
          <p:cNvPr id="26626" name="Rectangle 1027">
            <a:extLst>
              <a:ext uri="{FF2B5EF4-FFF2-40B4-BE49-F238E27FC236}">
                <a16:creationId xmlns:a16="http://schemas.microsoft.com/office/drawing/2014/main" id="{1E76A9E3-7009-3F48-9B0F-AEA1EAD12CA1}"/>
              </a:ext>
            </a:extLst>
          </p:cNvPr>
          <p:cNvSpPr>
            <a:spLocks noGrp="1"/>
          </p:cNvSpPr>
          <p:nvPr>
            <p:ph type="body" idx="1"/>
          </p:nvPr>
        </p:nvSpPr>
        <p:spPr/>
        <p:txBody>
          <a:bodyPr/>
          <a:lstStyle/>
          <a:p>
            <a:pPr eaLnBrk="1" hangingPunct="1">
              <a:defRPr/>
            </a:pPr>
            <a:endParaRPr lang="en-US" dirty="0">
              <a:latin typeface="Calibri" charset="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267970-D6F2-4616-B294-B25B4B92C156}" type="slidenum">
              <a:rPr lang="en-US" smtClean="0"/>
              <a:t>12</a:t>
            </a:fld>
            <a:endParaRPr lang="en-US"/>
          </a:p>
        </p:txBody>
      </p:sp>
    </p:spTree>
    <p:extLst>
      <p:ext uri="{BB962C8B-B14F-4D97-AF65-F5344CB8AC3E}">
        <p14:creationId xmlns:p14="http://schemas.microsoft.com/office/powerpoint/2010/main" val="586154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DSM-5 Opioid Use Disorders</a:t>
            </a:r>
            <a:endParaRPr lang="en-US" dirty="0"/>
          </a:p>
          <a:p>
            <a:r>
              <a:rPr lang="en-US" dirty="0"/>
              <a:t>In terms of diagnosing an opioid use disorder, the DSM-V criteria are an agreed upon set of criteria that allow you to assess your patients.  So these evaluate tolerance and withdrawal, though it’s important to note that these first two criteria may be seen in patients on prescribed opioids and do not necessarily by themselves constitute a use disorder, and the 11 criteria go on to assess for loss of control and for continued use despite negative consequences.  And patients can be stratified into a mild, moderate or severe opioid use disorder based on how many criteria out of these 11 that they meet.</a:t>
            </a:r>
          </a:p>
        </p:txBody>
      </p:sp>
      <p:sp>
        <p:nvSpPr>
          <p:cNvPr id="4" name="Slide Number Placeholder 3"/>
          <p:cNvSpPr>
            <a:spLocks noGrp="1"/>
          </p:cNvSpPr>
          <p:nvPr>
            <p:ph type="sldNum" sz="quarter" idx="10"/>
          </p:nvPr>
        </p:nvSpPr>
        <p:spPr/>
        <p:txBody>
          <a:bodyPr/>
          <a:lstStyle/>
          <a:p>
            <a:fld id="{AA512509-11B4-4BA1-B19F-289DAEBCD71A}" type="slidenum">
              <a:rPr lang="en-US" smtClean="0"/>
              <a:t>13</a:t>
            </a:fld>
            <a:endParaRPr lang="en-US"/>
          </a:p>
        </p:txBody>
      </p:sp>
    </p:spTree>
    <p:extLst>
      <p:ext uri="{BB962C8B-B14F-4D97-AF65-F5344CB8AC3E}">
        <p14:creationId xmlns:p14="http://schemas.microsoft.com/office/powerpoint/2010/main" val="381256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EFE71E01-AE21-C045-9B6E-FBB82D909E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Garamond" panose="02020404030301010803" pitchFamily="18" charset="0"/>
                <a:ea typeface="MS PGothic" panose="020B0600070205080204" pitchFamily="34" charset="-128"/>
              </a:defRPr>
            </a:lvl1pPr>
            <a:lvl2pPr marL="729057" indent="-280406" defTabSz="914437">
              <a:defRPr sz="2400">
                <a:solidFill>
                  <a:schemeClr val="tx1"/>
                </a:solidFill>
                <a:latin typeface="Garamond" panose="02020404030301010803" pitchFamily="18" charset="0"/>
                <a:ea typeface="MS PGothic" panose="020B0600070205080204" pitchFamily="34" charset="-128"/>
              </a:defRPr>
            </a:lvl2pPr>
            <a:lvl3pPr marL="1121626" indent="-224325" defTabSz="914437">
              <a:defRPr sz="2400">
                <a:solidFill>
                  <a:schemeClr val="tx1"/>
                </a:solidFill>
                <a:latin typeface="Garamond" panose="02020404030301010803" pitchFamily="18" charset="0"/>
                <a:ea typeface="MS PGothic" panose="020B0600070205080204" pitchFamily="34" charset="-128"/>
              </a:defRPr>
            </a:lvl3pPr>
            <a:lvl4pPr marL="1570276" indent="-224325" defTabSz="914437">
              <a:defRPr sz="2400">
                <a:solidFill>
                  <a:schemeClr val="tx1"/>
                </a:solidFill>
                <a:latin typeface="Garamond" panose="02020404030301010803" pitchFamily="18" charset="0"/>
                <a:ea typeface="MS PGothic" panose="020B0600070205080204" pitchFamily="34" charset="-128"/>
              </a:defRPr>
            </a:lvl4pPr>
            <a:lvl5pPr marL="2018927" indent="-224325" defTabSz="914437">
              <a:defRPr sz="2400">
                <a:solidFill>
                  <a:schemeClr val="tx1"/>
                </a:solidFill>
                <a:latin typeface="Garamond" panose="02020404030301010803" pitchFamily="18" charset="0"/>
                <a:ea typeface="MS PGothic"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fld id="{A777F515-27D0-F04A-B5AF-0BC46BE7DADD}" type="slidenum">
              <a:rPr lang="en-US" altLang="en-US" sz="1300">
                <a:latin typeface="Calibri" panose="020F0502020204030204" pitchFamily="34" charset="0"/>
              </a:rPr>
              <a:pPr/>
              <a:t>14</a:t>
            </a:fld>
            <a:endParaRPr lang="en-US" altLang="en-US" sz="1300" dirty="0">
              <a:latin typeface="Calibri" panose="020F0502020204030204" pitchFamily="34" charset="0"/>
            </a:endParaRPr>
          </a:p>
        </p:txBody>
      </p:sp>
      <p:sp>
        <p:nvSpPr>
          <p:cNvPr id="54275" name="Rectangle 2">
            <a:extLst>
              <a:ext uri="{FF2B5EF4-FFF2-40B4-BE49-F238E27FC236}">
                <a16:creationId xmlns:a16="http://schemas.microsoft.com/office/drawing/2014/main" id="{12F5AB81-63E0-BB49-B0EB-E4A54C9F8008}"/>
              </a:ext>
            </a:extLst>
          </p:cNvPr>
          <p:cNvSpPr>
            <a:spLocks noChangeArrowheads="1"/>
          </p:cNvSpPr>
          <p:nvPr/>
        </p:nvSpPr>
        <p:spPr bwMode="auto">
          <a:xfrm>
            <a:off x="3885579" y="0"/>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91" tIns="43246" rIns="86491" bIns="43246"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54276" name="Rectangle 3">
            <a:extLst>
              <a:ext uri="{FF2B5EF4-FFF2-40B4-BE49-F238E27FC236}">
                <a16:creationId xmlns:a16="http://schemas.microsoft.com/office/drawing/2014/main" id="{C4219566-6EC9-8243-8B0F-73C48983456C}"/>
              </a:ext>
            </a:extLst>
          </p:cNvPr>
          <p:cNvSpPr>
            <a:spLocks noChangeArrowheads="1"/>
          </p:cNvSpPr>
          <p:nvPr/>
        </p:nvSpPr>
        <p:spPr bwMode="auto">
          <a:xfrm>
            <a:off x="3885579"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5" tIns="0" rIns="19045" bIns="0" anchor="b"/>
          <a:lstStyle>
            <a:lvl1pPr defTabSz="931863">
              <a:defRPr sz="2400">
                <a:solidFill>
                  <a:schemeClr val="tx1"/>
                </a:solidFill>
                <a:latin typeface="Garamond" panose="02020404030301010803" pitchFamily="18" charset="0"/>
                <a:ea typeface="MS PGothic" panose="020B0600070205080204" pitchFamily="34" charset="-128"/>
              </a:defRPr>
            </a:lvl1pPr>
            <a:lvl2pPr marL="742950" indent="-285750" defTabSz="931863">
              <a:defRPr sz="2400">
                <a:solidFill>
                  <a:schemeClr val="tx1"/>
                </a:solidFill>
                <a:latin typeface="Garamond" panose="02020404030301010803" pitchFamily="18" charset="0"/>
                <a:ea typeface="MS PGothic" panose="020B0600070205080204" pitchFamily="34" charset="-128"/>
              </a:defRPr>
            </a:lvl2pPr>
            <a:lvl3pPr marL="1143000" indent="-228600" defTabSz="931863">
              <a:defRPr sz="2400">
                <a:solidFill>
                  <a:schemeClr val="tx1"/>
                </a:solidFill>
                <a:latin typeface="Garamond" panose="02020404030301010803" pitchFamily="18" charset="0"/>
                <a:ea typeface="MS PGothic" panose="020B0600070205080204" pitchFamily="34" charset="-128"/>
              </a:defRPr>
            </a:lvl3pPr>
            <a:lvl4pPr marL="1600200" indent="-228600" defTabSz="931863">
              <a:defRPr sz="2400">
                <a:solidFill>
                  <a:schemeClr val="tx1"/>
                </a:solidFill>
                <a:latin typeface="Garamond" panose="02020404030301010803" pitchFamily="18" charset="0"/>
                <a:ea typeface="MS PGothic" panose="020B0600070205080204" pitchFamily="34" charset="-128"/>
              </a:defRPr>
            </a:lvl4pPr>
            <a:lvl5pPr marL="2057400" indent="-228600" defTabSz="931863">
              <a:defRPr sz="24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lgn="r"/>
            <a:r>
              <a:rPr lang="en-US" altLang="en-US" sz="1000" i="1" dirty="0">
                <a:latin typeface="Calibri" panose="020F0502020204030204" pitchFamily="34" charset="0"/>
              </a:rPr>
              <a:t>7</a:t>
            </a:r>
          </a:p>
        </p:txBody>
      </p:sp>
      <p:sp>
        <p:nvSpPr>
          <p:cNvPr id="54277" name="Rectangle 4">
            <a:extLst>
              <a:ext uri="{FF2B5EF4-FFF2-40B4-BE49-F238E27FC236}">
                <a16:creationId xmlns:a16="http://schemas.microsoft.com/office/drawing/2014/main" id="{CCB23795-21CB-974A-BF82-7A68453F1304}"/>
              </a:ext>
            </a:extLst>
          </p:cNvPr>
          <p:cNvSpPr>
            <a:spLocks noChangeArrowheads="1"/>
          </p:cNvSpPr>
          <p:nvPr/>
        </p:nvSpPr>
        <p:spPr bwMode="auto">
          <a:xfrm>
            <a:off x="1"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91" tIns="43246" rIns="86491" bIns="43246"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54278" name="Rectangle 5">
            <a:extLst>
              <a:ext uri="{FF2B5EF4-FFF2-40B4-BE49-F238E27FC236}">
                <a16:creationId xmlns:a16="http://schemas.microsoft.com/office/drawing/2014/main" id="{23F7CE70-7023-4443-AA57-0C4C48CD3FD3}"/>
              </a:ext>
            </a:extLst>
          </p:cNvPr>
          <p:cNvSpPr>
            <a:spLocks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91" tIns="43246" rIns="86491" bIns="43246"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54279" name="Rectangle 6">
            <a:extLst>
              <a:ext uri="{FF2B5EF4-FFF2-40B4-BE49-F238E27FC236}">
                <a16:creationId xmlns:a16="http://schemas.microsoft.com/office/drawing/2014/main" id="{657E754F-983D-D347-ADD5-B044AE0620CA}"/>
              </a:ext>
            </a:extLst>
          </p:cNvPr>
          <p:cNvSpPr>
            <a:spLocks noGrp="1" noRot="1" noChangeAspect="1" noChangeArrowheads="1" noTextEdit="1"/>
          </p:cNvSpPr>
          <p:nvPr>
            <p:ph type="sldImg"/>
          </p:nvPr>
        </p:nvSpPr>
        <p:spPr>
          <a:xfrm>
            <a:off x="393700" y="692150"/>
            <a:ext cx="6073775" cy="3417888"/>
          </a:xfrm>
          <a:ln w="12700" cap="flat">
            <a:solidFill>
              <a:schemeClr val="tx1"/>
            </a:solidFill>
          </a:ln>
        </p:spPr>
      </p:sp>
      <p:sp>
        <p:nvSpPr>
          <p:cNvPr id="54280" name="Rectangle 7">
            <a:extLst>
              <a:ext uri="{FF2B5EF4-FFF2-40B4-BE49-F238E27FC236}">
                <a16:creationId xmlns:a16="http://schemas.microsoft.com/office/drawing/2014/main" id="{DFEB546E-69A9-654D-9275-A7AE8D695C3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Calibri" panose="020F0502020204030204" pitchFamily="34" charset="0"/>
              </a:rPr>
              <a:t>Here are the CAGE questions, first published in 1974 by Mayfield.</a:t>
            </a:r>
          </a:p>
          <a:p>
            <a:pPr eaLnBrk="1" hangingPunct="1"/>
            <a:r>
              <a:rPr lang="en-US" altLang="en-US" dirty="0">
                <a:latin typeface="Calibri" panose="020F0502020204030204" pitchFamily="34" charset="0"/>
              </a:rPr>
              <a:t>I</a:t>
            </a:r>
            <a:r>
              <a:rPr lang="ja-JP" altLang="en-US" dirty="0">
                <a:latin typeface="Calibri" panose="020F0502020204030204" pitchFamily="34" charset="0"/>
              </a:rPr>
              <a:t>’</a:t>
            </a:r>
            <a:r>
              <a:rPr lang="en-US" altLang="ja-JP" dirty="0">
                <a:latin typeface="Calibri" panose="020F0502020204030204" pitchFamily="34" charset="0"/>
              </a:rPr>
              <a:t>d like to mention just 2 additional issues with the CAGE questionnaire.  First, the questions ask if the patient has ever cut down, been annoyed, felt guilty or had an eye-opener, allowing us to identify patients in remission as well as those with acute problems.  Second, we translated the CAGE into Spanish, </a:t>
            </a:r>
            <a:r>
              <a:rPr lang="en-US" altLang="ja-JP" dirty="0" err="1">
                <a:latin typeface="Calibri" panose="020F0502020204030204" pitchFamily="34" charset="0"/>
              </a:rPr>
              <a:t>backtranslated</a:t>
            </a:r>
            <a:r>
              <a:rPr lang="en-US" altLang="ja-JP" dirty="0">
                <a:latin typeface="Calibri" panose="020F0502020204030204" pitchFamily="34" charset="0"/>
              </a:rPr>
              <a:t> it, checked it for accuracy and validated it here in the primary care clinics and found that at least in </a:t>
            </a:r>
            <a:r>
              <a:rPr lang="en-US" altLang="ja-JP" dirty="0" err="1">
                <a:latin typeface="Calibri" panose="020F0502020204030204" pitchFamily="34" charset="0"/>
              </a:rPr>
              <a:t>Carribean</a:t>
            </a:r>
            <a:r>
              <a:rPr lang="en-US" altLang="ja-JP" dirty="0">
                <a:latin typeface="Calibri" panose="020F0502020204030204" pitchFamily="34" charset="0"/>
              </a:rPr>
              <a:t> Latinos, the test had sensitivity and specificity at least as good as that found for English speakers.</a:t>
            </a:r>
          </a:p>
          <a:p>
            <a:pPr eaLnBrk="1" hangingPunct="1"/>
            <a:endParaRPr lang="en-US" altLang="en-US" dirty="0">
              <a:latin typeface="Calibri" panose="020F0502020204030204" pitchFamily="34" charset="0"/>
            </a:endParaRPr>
          </a:p>
          <a:p>
            <a:pPr eaLnBrk="1" hangingPunct="1">
              <a:buClr>
                <a:schemeClr val="tx1"/>
              </a:buClr>
            </a:pPr>
            <a:r>
              <a:rPr lang="en-US" altLang="en-US" dirty="0">
                <a:latin typeface="Calibri" panose="020F0502020204030204" pitchFamily="34" charset="0"/>
              </a:rPr>
              <a:t>4 items, yes/no</a:t>
            </a:r>
          </a:p>
          <a:p>
            <a:pPr eaLnBrk="1" hangingPunct="1">
              <a:buClr>
                <a:schemeClr val="tx1"/>
              </a:buClr>
            </a:pPr>
            <a:r>
              <a:rPr lang="en-US" altLang="en-US" dirty="0">
                <a:latin typeface="Calibri" panose="020F0502020204030204" pitchFamily="34" charset="0"/>
              </a:rPr>
              <a:t>brief, </a:t>
            </a:r>
            <a:r>
              <a:rPr lang="en-US" altLang="en-US" dirty="0" err="1">
                <a:latin typeface="Calibri" panose="020F0502020204030204" pitchFamily="34" charset="0"/>
              </a:rPr>
              <a:t>memorizable</a:t>
            </a:r>
            <a:endParaRPr lang="en-US" altLang="en-US" dirty="0">
              <a:latin typeface="Calibri" panose="020F0502020204030204" pitchFamily="34" charset="0"/>
            </a:endParaRPr>
          </a:p>
          <a:p>
            <a:pPr eaLnBrk="1" hangingPunct="1">
              <a:buClr>
                <a:schemeClr val="tx1"/>
              </a:buClr>
            </a:pPr>
            <a:r>
              <a:rPr lang="en-US" altLang="en-US" dirty="0">
                <a:latin typeface="Calibri" panose="020F0502020204030204" pitchFamily="34" charset="0"/>
              </a:rPr>
              <a:t>detects lifetime problems\</a:t>
            </a:r>
          </a:p>
          <a:p>
            <a:pPr eaLnBrk="1" hangingPunct="1">
              <a:buClr>
                <a:schemeClr val="tx1"/>
              </a:buClr>
            </a:pPr>
            <a:r>
              <a:rPr lang="en-US" altLang="en-US" dirty="0">
                <a:latin typeface="Calibri" panose="020F0502020204030204" pitchFamily="34" charset="0"/>
              </a:rPr>
              <a:t>usual cutoff </a:t>
            </a:r>
            <a:r>
              <a:rPr lang="en-US" altLang="en-US" u="sng" dirty="0">
                <a:latin typeface="Calibri" panose="020F0502020204030204" pitchFamily="34" charset="0"/>
              </a:rPr>
              <a:t>&gt;</a:t>
            </a:r>
            <a:r>
              <a:rPr lang="en-US" altLang="en-US" dirty="0">
                <a:latin typeface="Calibri" panose="020F0502020204030204" pitchFamily="34" charset="0"/>
              </a:rPr>
              <a:t>1 or 2</a:t>
            </a:r>
          </a:p>
          <a:p>
            <a:pPr eaLnBrk="1" hangingPunct="1">
              <a:buClr>
                <a:schemeClr val="tx1"/>
              </a:buClr>
            </a:pPr>
            <a:r>
              <a:rPr lang="en-US" altLang="en-US" dirty="0">
                <a:latin typeface="Calibri" panose="020F0502020204030204" pitchFamily="34" charset="0"/>
              </a:rPr>
              <a:t>may miss some hazardous drinkers</a:t>
            </a:r>
          </a:p>
          <a:p>
            <a:pPr eaLnBrk="1" hangingPunct="1"/>
            <a:r>
              <a:rPr lang="en-US" altLang="en-US" dirty="0" err="1">
                <a:latin typeface="Calibri" panose="020F0502020204030204" pitchFamily="34" charset="0"/>
              </a:rPr>
              <a:t>Doesn</a:t>
            </a:r>
            <a:r>
              <a:rPr lang="ja-JP" altLang="en-US" dirty="0">
                <a:latin typeface="Calibri" panose="020F0502020204030204" pitchFamily="34" charset="0"/>
              </a:rPr>
              <a:t>’</a:t>
            </a:r>
            <a:r>
              <a:rPr lang="en-US" altLang="ja-JP" dirty="0">
                <a:latin typeface="Calibri" panose="020F0502020204030204" pitchFamily="34" charset="0"/>
              </a:rPr>
              <a:t>t ask quantity</a:t>
            </a:r>
          </a:p>
          <a:p>
            <a:pPr eaLnBrk="1" hangingPunct="1"/>
            <a:endParaRPr lang="en-US" altLang="en-US" dirty="0">
              <a:latin typeface="Calibri" panose="020F0502020204030204" pitchFamily="34" charset="0"/>
            </a:endParaRPr>
          </a:p>
          <a:p>
            <a:pPr eaLnBrk="1" hangingPunct="1"/>
            <a:r>
              <a:rPr lang="en-US" altLang="en-US" dirty="0">
                <a:latin typeface="Calibri" panose="020F0502020204030204" pitchFamily="34" charset="0"/>
              </a:rPr>
              <a:t>CAGE AID validated in 63 elders. 63 elderly (</a:t>
            </a:r>
            <a:r>
              <a:rPr lang="en-US" altLang="en-US" u="sng" dirty="0">
                <a:latin typeface="Calibri" panose="020F0502020204030204" pitchFamily="34" charset="0"/>
              </a:rPr>
              <a:t>&gt;</a:t>
            </a:r>
            <a:r>
              <a:rPr lang="en-US" altLang="en-US" dirty="0">
                <a:latin typeface="Calibri" panose="020F0502020204030204" pitchFamily="34" charset="0"/>
              </a:rPr>
              <a:t>age 60) persons with drug abuse/dep, 838 controls</a:t>
            </a:r>
          </a:p>
          <a:p>
            <a:pPr eaLnBrk="1" hangingPunct="1"/>
            <a:r>
              <a:rPr lang="en-US" altLang="en-US" u="sng" dirty="0">
                <a:latin typeface="Calibri" panose="020F0502020204030204" pitchFamily="34" charset="0"/>
              </a:rPr>
              <a:t>&gt;</a:t>
            </a:r>
            <a:r>
              <a:rPr lang="en-US" altLang="en-US" dirty="0">
                <a:latin typeface="Calibri" panose="020F0502020204030204" pitchFamily="34" charset="0"/>
              </a:rPr>
              <a:t>1: 92% sensitive, 48% specific</a:t>
            </a:r>
          </a:p>
          <a:p>
            <a:pPr lvl="1" eaLnBrk="1" hangingPunct="1"/>
            <a:r>
              <a:rPr lang="en-US" altLang="en-US" dirty="0">
                <a:latin typeface="Calibri" panose="020F0502020204030204" pitchFamily="34" charset="0"/>
              </a:rPr>
              <a:t>AGE-AID: 82% sensitive, 69% specific</a:t>
            </a:r>
          </a:p>
          <a:p>
            <a:pPr eaLnBrk="1" hangingPunct="1"/>
            <a:r>
              <a:rPr lang="en-US" altLang="en-US" u="sng" dirty="0">
                <a:latin typeface="Calibri" panose="020F0502020204030204" pitchFamily="34" charset="0"/>
              </a:rPr>
              <a:t>&gt;</a:t>
            </a:r>
            <a:r>
              <a:rPr lang="en-US" altLang="en-US" dirty="0">
                <a:latin typeface="Calibri" panose="020F0502020204030204" pitchFamily="34" charset="0"/>
              </a:rPr>
              <a:t>2: 81% sensitive, 72% specific</a:t>
            </a:r>
          </a:p>
          <a:p>
            <a:pPr lvl="1" eaLnBrk="1" hangingPunct="1"/>
            <a:r>
              <a:rPr lang="en-US" altLang="en-US" dirty="0">
                <a:latin typeface="Calibri" panose="020F0502020204030204" pitchFamily="34" charset="0"/>
              </a:rPr>
              <a:t>AGE-AID: 77% sensitive, 89% specific</a:t>
            </a:r>
          </a:p>
          <a:p>
            <a:pPr lvl="1" eaLnBrk="1" hangingPunct="1"/>
            <a:r>
              <a:rPr lang="en-US" altLang="en-US" dirty="0" err="1">
                <a:latin typeface="Calibri" panose="020F0502020204030204" pitchFamily="34" charset="0"/>
              </a:rPr>
              <a:t>Hinkin</a:t>
            </a:r>
            <a:r>
              <a:rPr lang="en-US" altLang="en-US" dirty="0">
                <a:latin typeface="Calibri" panose="020F0502020204030204" pitchFamily="34" charset="0"/>
              </a:rPr>
              <a:t> 2001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0"/>
                <a:cs typeface="+mn-cs"/>
              </a:rPr>
              <a:t>Mertens, ACER 2005, HMO, in a pop had 3.2% drug, 7.5% </a:t>
            </a:r>
            <a:r>
              <a:rPr lang="en-US" dirty="0" err="1">
                <a:ea typeface="ＭＳ Ｐゴシック" charset="0"/>
                <a:cs typeface="+mn-cs"/>
              </a:rPr>
              <a:t>alc</a:t>
            </a:r>
            <a:r>
              <a:rPr lang="en-US" dirty="0">
                <a:ea typeface="ＭＳ Ｐゴシック" charset="0"/>
                <a:cs typeface="+mn-cs"/>
              </a:rPr>
              <a:t>, 10% had at least one of the 2</a:t>
            </a:r>
          </a:p>
          <a:p>
            <a:r>
              <a:rPr lang="en-US" dirty="0"/>
              <a:t>Wu et al.</a:t>
            </a:r>
          </a:p>
          <a:p>
            <a:pPr algn="l"/>
            <a:r>
              <a:rPr lang="en-US" b="1" i="0" dirty="0">
                <a:solidFill>
                  <a:srgbClr val="212121"/>
                </a:solidFill>
                <a:effectLst/>
                <a:latin typeface="BlinkMacSystemFont"/>
              </a:rPr>
              <a:t>Methods: </a:t>
            </a:r>
            <a:r>
              <a:rPr lang="en-US" b="0" i="0" dirty="0">
                <a:solidFill>
                  <a:srgbClr val="212121"/>
                </a:solidFill>
                <a:effectLst/>
                <a:latin typeface="BlinkMacSystemFont"/>
              </a:rPr>
              <a:t>This study analyzed data from a multisite validation study of a substance use screening instrument conducted in a diverse sample of 2000 adults aged ≥18 years recruited from five primary care practices in four states. Prevalence and correlates of 12-month DSM-5 SUDs were examined.</a:t>
            </a:r>
          </a:p>
          <a:p>
            <a:pPr algn="l"/>
            <a:r>
              <a:rPr lang="en-US" b="1" i="0" dirty="0">
                <a:solidFill>
                  <a:srgbClr val="212121"/>
                </a:solidFill>
                <a:effectLst/>
                <a:latin typeface="BlinkMacSystemFont"/>
              </a:rPr>
              <a:t>Results: </a:t>
            </a:r>
            <a:r>
              <a:rPr lang="en-US" b="0" i="0" dirty="0">
                <a:solidFill>
                  <a:srgbClr val="212121"/>
                </a:solidFill>
                <a:effectLst/>
                <a:latin typeface="BlinkMacSystemFont"/>
              </a:rPr>
              <a:t>Overall, 75.5% of the sample used any substance, including alcohol (62.0%), tobacco (44.1%), or illicit drugs/nonmedical medications (27.9%) in the past 12 months (marijuana 20.8%, cocaine 7.3%, opioids 4.8%, sedatives 4.1%, heroin 3.9%). The prevalence of any 12-month SUD was 36.0% (mild disorder 14.2%, moderate/severe disorder 21.8%): tobacco 25.3% (mild 11.5%, moderate/severe 13.8%); alcohol 13.9% (mild 6.9%, moderate/severe 7.0%); and any illicit/nonmedical drug 14.0% (mild 4.0%, moderate/severe 10.0%). Among past 12-month users, a high proportion of tobacco or drug users met criteria for a disorder: tobacco use disorder 57.4% (26.1% mild, 31.3% moderate/severe) and any drug use disorder 50.2% (14.3% mild, 35.8% moderate/severe); a lower proportion of alcohol users (22.4%) met criteria for alcohol use disorder (11.1% mild, 11.3% moderate/severe). Over 80% of adults with opioid/heroin use disorder met criteria for a moderate/severe disorder. Younger ages, male sex, and low education were associated with increased odds of having SUD.</a:t>
            </a:r>
          </a:p>
          <a:p>
            <a:endParaRPr lang="en-US" dirty="0"/>
          </a:p>
        </p:txBody>
      </p:sp>
      <p:sp>
        <p:nvSpPr>
          <p:cNvPr id="4" name="Slide Number Placeholder 3"/>
          <p:cNvSpPr>
            <a:spLocks noGrp="1"/>
          </p:cNvSpPr>
          <p:nvPr>
            <p:ph type="sldNum" sz="quarter" idx="5"/>
          </p:nvPr>
        </p:nvSpPr>
        <p:spPr/>
        <p:txBody>
          <a:bodyPr/>
          <a:lstStyle/>
          <a:p>
            <a:fld id="{60267970-D6F2-4616-B294-B25B4B92C156}" type="slidenum">
              <a:rPr lang="en-US" smtClean="0"/>
              <a:t>15</a:t>
            </a:fld>
            <a:endParaRPr lang="en-US"/>
          </a:p>
        </p:txBody>
      </p:sp>
    </p:spTree>
    <p:extLst>
      <p:ext uri="{BB962C8B-B14F-4D97-AF65-F5344CB8AC3E}">
        <p14:creationId xmlns:p14="http://schemas.microsoft.com/office/powerpoint/2010/main" val="3222916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9853FC07-BC86-3647-A668-2F1D911A2CD3}"/>
              </a:ext>
            </a:extLst>
          </p:cNvPr>
          <p:cNvSpPr>
            <a:spLocks noGrp="1" noRot="1" noChangeAspect="1" noTextEdit="1"/>
          </p:cNvSpPr>
          <p:nvPr>
            <p:ph type="sldImg"/>
          </p:nvPr>
        </p:nvSpPr>
        <p:spPr>
          <a:xfrm>
            <a:off x="381000" y="685800"/>
            <a:ext cx="6096000" cy="3429000"/>
          </a:xfrm>
          <a:ln/>
        </p:spPr>
      </p:sp>
      <p:sp>
        <p:nvSpPr>
          <p:cNvPr id="70659" name="Notes Placeholder 2">
            <a:extLst>
              <a:ext uri="{FF2B5EF4-FFF2-40B4-BE49-F238E27FC236}">
                <a16:creationId xmlns:a16="http://schemas.microsoft.com/office/drawing/2014/main" id="{7A1278F2-65F0-6344-AC7F-4B434141E5D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20000"/>
              </a:spcBef>
              <a:buClr>
                <a:srgbClr val="629FA6"/>
              </a:buClr>
            </a:pPr>
            <a:r>
              <a:rPr lang="en-US" altLang="en-US" dirty="0" err="1">
                <a:solidFill>
                  <a:srgbClr val="000000"/>
                </a:solidFill>
                <a:latin typeface="Calibri" panose="020F0502020204030204" pitchFamily="34" charset="0"/>
              </a:rPr>
              <a:t>Zahradnik</a:t>
            </a:r>
            <a:r>
              <a:rPr lang="en-US" altLang="en-US" dirty="0">
                <a:solidFill>
                  <a:srgbClr val="000000"/>
                </a:solidFill>
                <a:latin typeface="Calibri" panose="020F0502020204030204" pitchFamily="34" charset="0"/>
              </a:rPr>
              <a:t> A, et al. </a:t>
            </a:r>
            <a:r>
              <a:rPr lang="fr-FR" altLang="en-US" dirty="0">
                <a:solidFill>
                  <a:srgbClr val="000000"/>
                </a:solidFill>
                <a:latin typeface="Calibri" panose="020F0502020204030204" pitchFamily="34" charset="0"/>
              </a:rPr>
              <a:t>Addiction. 2009;104(1):109–117</a:t>
            </a:r>
          </a:p>
          <a:p>
            <a:pPr>
              <a:lnSpc>
                <a:spcPct val="80000"/>
              </a:lnSpc>
              <a:spcBef>
                <a:spcPct val="20000"/>
              </a:spcBef>
              <a:buClr>
                <a:srgbClr val="629FA6"/>
              </a:buClr>
            </a:pPr>
            <a:r>
              <a:rPr lang="fr-FR" altLang="en-US" dirty="0">
                <a:solidFill>
                  <a:srgbClr val="000000"/>
                </a:solidFill>
                <a:latin typeface="Calibri" panose="020F0502020204030204" pitchFamily="34" charset="0"/>
              </a:rPr>
              <a:t>Otto C, et al.  Drug </a:t>
            </a:r>
            <a:r>
              <a:rPr lang="fr-FR" altLang="en-US" dirty="0" err="1">
                <a:solidFill>
                  <a:srgbClr val="000000"/>
                </a:solidFill>
                <a:latin typeface="Calibri" panose="020F0502020204030204" pitchFamily="34" charset="0"/>
              </a:rPr>
              <a:t>Alcohol</a:t>
            </a:r>
            <a:r>
              <a:rPr lang="fr-FR" altLang="en-US" dirty="0">
                <a:solidFill>
                  <a:srgbClr val="000000"/>
                </a:solidFill>
                <a:latin typeface="Calibri" panose="020F0502020204030204" pitchFamily="34" charset="0"/>
              </a:rPr>
              <a:t> </a:t>
            </a:r>
            <a:r>
              <a:rPr lang="fr-FR" altLang="en-US" dirty="0" err="1">
                <a:solidFill>
                  <a:srgbClr val="000000"/>
                </a:solidFill>
                <a:latin typeface="Calibri" panose="020F0502020204030204" pitchFamily="34" charset="0"/>
              </a:rPr>
              <a:t>Depend</a:t>
            </a:r>
            <a:r>
              <a:rPr lang="fr-FR" altLang="en-US" dirty="0">
                <a:solidFill>
                  <a:srgbClr val="000000"/>
                </a:solidFill>
                <a:latin typeface="Calibri" panose="020F0502020204030204" pitchFamily="34" charset="0"/>
              </a:rPr>
              <a:t> 2009;105:221-6</a:t>
            </a:r>
          </a:p>
          <a:p>
            <a:pPr>
              <a:lnSpc>
                <a:spcPct val="80000"/>
              </a:lnSpc>
              <a:spcBef>
                <a:spcPct val="20000"/>
              </a:spcBef>
              <a:buClr>
                <a:srgbClr val="629FA6"/>
              </a:buClr>
            </a:pPr>
            <a:r>
              <a:rPr lang="en-US" altLang="en-US" dirty="0">
                <a:solidFill>
                  <a:srgbClr val="000000"/>
                </a:solidFill>
                <a:latin typeface="Calibri" panose="020F0502020204030204" pitchFamily="34" charset="0"/>
              </a:rPr>
              <a:t>Bernstein et al. Drug Alcohol Depend 2005;77:49</a:t>
            </a:r>
          </a:p>
          <a:p>
            <a:pPr>
              <a:lnSpc>
                <a:spcPct val="80000"/>
              </a:lnSpc>
              <a:spcBef>
                <a:spcPct val="20000"/>
              </a:spcBef>
              <a:buClr>
                <a:srgbClr val="629FA6"/>
              </a:buClr>
            </a:pPr>
            <a:r>
              <a:rPr lang="en-US" altLang="en-US" sz="800" dirty="0">
                <a:latin typeface="Calibri" panose="020F0502020204030204" pitchFamily="34" charset="0"/>
              </a:rPr>
              <a:t>Woodruff SI et al. </a:t>
            </a:r>
            <a:r>
              <a:rPr lang="en-US" altLang="en-US" sz="800" i="1" dirty="0">
                <a:latin typeface="Calibri" panose="020F0502020204030204" pitchFamily="34" charset="0"/>
              </a:rPr>
              <a:t>Addict Sci Clin </a:t>
            </a:r>
            <a:r>
              <a:rPr lang="en-US" altLang="en-US" sz="800" i="1" dirty="0" err="1">
                <a:latin typeface="Calibri" panose="020F0502020204030204" pitchFamily="34" charset="0"/>
              </a:rPr>
              <a:t>Pract</a:t>
            </a:r>
            <a:r>
              <a:rPr lang="en-US" altLang="en-US" sz="800" i="1" dirty="0">
                <a:latin typeface="Calibri" panose="020F0502020204030204" pitchFamily="34" charset="0"/>
              </a:rPr>
              <a:t> </a:t>
            </a:r>
            <a:r>
              <a:rPr lang="en-US" altLang="en-US" sz="800" dirty="0">
                <a:latin typeface="Calibri" panose="020F0502020204030204" pitchFamily="34" charset="0"/>
              </a:rPr>
              <a:t>(2014) 9:8.doi:10.1186/1940-0640-9-8 </a:t>
            </a:r>
          </a:p>
          <a:p>
            <a:r>
              <a:rPr lang="en-US" altLang="en-US" sz="800" i="1" dirty="0">
                <a:latin typeface="Calibri" panose="020F0502020204030204" pitchFamily="34" charset="0"/>
              </a:rPr>
              <a:t>Blow FC et al. Poster, and Abstract book p.14</a:t>
            </a:r>
          </a:p>
          <a:p>
            <a:r>
              <a:rPr lang="en-US" altLang="en-US" sz="800" i="1" dirty="0">
                <a:latin typeface="Calibri" panose="020F0502020204030204" pitchFamily="34" charset="0"/>
              </a:rPr>
              <a:t>CPDD 77th Annual Meeting • Arizona Biltmore, Phoenix, Arizona</a:t>
            </a:r>
          </a:p>
          <a:p>
            <a:r>
              <a:rPr lang="en-US" altLang="en-US" sz="800" i="1" dirty="0">
                <a:latin typeface="Calibri" panose="020F0502020204030204" pitchFamily="34" charset="0"/>
              </a:rPr>
              <a:t>Bogenschutz JAMA Internal Med 2014;174:1736-45</a:t>
            </a:r>
          </a:p>
          <a:p>
            <a:r>
              <a:rPr lang="en-US" altLang="en-US" sz="800" dirty="0" err="1">
                <a:latin typeface="Calibri" panose="020F0502020204030204" pitchFamily="34" charset="0"/>
              </a:rPr>
              <a:t>Gelberg</a:t>
            </a:r>
            <a:r>
              <a:rPr lang="en-US" altLang="en-US" sz="800" dirty="0">
                <a:latin typeface="Calibri" panose="020F0502020204030204" pitchFamily="34" charset="0"/>
              </a:rPr>
              <a:t> L</a:t>
            </a:r>
            <a:r>
              <a:rPr lang="en-US" altLang="ja-JP" sz="800" dirty="0">
                <a:latin typeface="Calibri" panose="020F0502020204030204" pitchFamily="34" charset="0"/>
              </a:rPr>
              <a:t>, et al.</a:t>
            </a:r>
            <a:r>
              <a:rPr lang="en-US" altLang="en-US" sz="800" dirty="0">
                <a:latin typeface="Calibri" panose="020F0502020204030204" pitchFamily="34" charset="0"/>
              </a:rPr>
              <a:t> </a:t>
            </a:r>
            <a:r>
              <a:rPr lang="en-US" altLang="en-US" sz="800" i="1" dirty="0">
                <a:latin typeface="Calibri" panose="020F0502020204030204" pitchFamily="34" charset="0"/>
              </a:rPr>
              <a:t>Addiction</a:t>
            </a:r>
            <a:r>
              <a:rPr lang="en-US" altLang="en-US" sz="800" dirty="0">
                <a:latin typeface="Calibri" panose="020F0502020204030204" pitchFamily="34" charset="0"/>
              </a:rPr>
              <a:t>. 2015;110:1777–1790</a:t>
            </a:r>
          </a:p>
          <a:p>
            <a:r>
              <a:rPr lang="en-US" altLang="en-US" sz="800" dirty="0">
                <a:latin typeface="Calibri" panose="020F0502020204030204" pitchFamily="34" charset="0"/>
                <a:ea typeface="Osaka" charset="-128"/>
              </a:rPr>
              <a:t>JAMA. 2014;312(5):502-513. doi:10.1001/jama.2014.7862.</a:t>
            </a:r>
          </a:p>
          <a:p>
            <a:r>
              <a:rPr lang="en-US" altLang="en-US" sz="800" dirty="0">
                <a:latin typeface="Calibri" panose="020F0502020204030204" pitchFamily="34" charset="0"/>
                <a:ea typeface="Osaka" charset="-128"/>
              </a:rPr>
              <a:t>JAMA. 2014;312(5):492-501. doi:10.1001/jama.2014.7860</a:t>
            </a:r>
          </a:p>
          <a:p>
            <a:endParaRPr lang="en-US" altLang="en-US" sz="800" dirty="0">
              <a:latin typeface="Calibri" panose="020F0502020204030204" pitchFamily="34" charset="0"/>
              <a:ea typeface="Osaka"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Highlight:  </a:t>
            </a:r>
          </a:p>
          <a:p>
            <a:endParaRPr lang="en-US" dirty="0"/>
          </a:p>
          <a:p>
            <a:endParaRPr lang="en-US" dirty="0"/>
          </a:p>
          <a:p>
            <a:endParaRPr lang="en-US" dirty="0"/>
          </a:p>
          <a:p>
            <a:r>
              <a:rPr lang="en-US" dirty="0"/>
              <a:t>Why do</a:t>
            </a:r>
            <a:r>
              <a:rPr lang="en-US" baseline="0" dirty="0"/>
              <a:t> we ask about pros- why are they important- why do we ask them first? Be sure to keep it short.</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19</a:t>
            </a:fld>
            <a:endParaRPr lang="en-US"/>
          </a:p>
        </p:txBody>
      </p:sp>
    </p:spTree>
    <p:extLst>
      <p:ext uri="{BB962C8B-B14F-4D97-AF65-F5344CB8AC3E}">
        <p14:creationId xmlns:p14="http://schemas.microsoft.com/office/powerpoint/2010/main" val="699736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Assessing student’s own knowledge</a:t>
            </a:r>
          </a:p>
          <a:p>
            <a:r>
              <a:rPr lang="en-US" dirty="0"/>
              <a:t>Explain</a:t>
            </a:r>
            <a:r>
              <a:rPr lang="en-US" baseline="0" dirty="0"/>
              <a:t> info you have so that it is tangible- avoid medical terminology, avoid lingo</a:t>
            </a:r>
          </a:p>
          <a:p>
            <a:r>
              <a:rPr lang="en-US" baseline="0" dirty="0"/>
              <a:t>Make sure to break it up</a:t>
            </a:r>
          </a:p>
          <a:p>
            <a:r>
              <a:rPr lang="en-US" baseline="0" dirty="0"/>
              <a:t>Be aware of pushback, tune out</a:t>
            </a:r>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20</a:t>
            </a:fld>
            <a:endParaRPr lang="en-US"/>
          </a:p>
        </p:txBody>
      </p:sp>
    </p:spTree>
    <p:extLst>
      <p:ext uri="{BB962C8B-B14F-4D97-AF65-F5344CB8AC3E}">
        <p14:creationId xmlns:p14="http://schemas.microsoft.com/office/powerpoint/2010/main" val="1743311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22</a:t>
            </a:fld>
            <a:endParaRPr lang="en-US"/>
          </a:p>
        </p:txBody>
      </p:sp>
    </p:spTree>
    <p:extLst>
      <p:ext uri="{BB962C8B-B14F-4D97-AF65-F5344CB8AC3E}">
        <p14:creationId xmlns:p14="http://schemas.microsoft.com/office/powerpoint/2010/main" val="3459133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23</a:t>
            </a:fld>
            <a:endParaRPr lang="en-US"/>
          </a:p>
        </p:txBody>
      </p:sp>
    </p:spTree>
    <p:extLst>
      <p:ext uri="{BB962C8B-B14F-4D97-AF65-F5344CB8AC3E}">
        <p14:creationId xmlns:p14="http://schemas.microsoft.com/office/powerpoint/2010/main" val="2925885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24</a:t>
            </a:fld>
            <a:endParaRPr lang="en-US"/>
          </a:p>
        </p:txBody>
      </p:sp>
    </p:spTree>
    <p:extLst>
      <p:ext uri="{BB962C8B-B14F-4D97-AF65-F5344CB8AC3E}">
        <p14:creationId xmlns:p14="http://schemas.microsoft.com/office/powerpoint/2010/main" val="144669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637A06A-0C80-7E4F-9D3D-2599CA4CF00E}"/>
              </a:ext>
            </a:extLst>
          </p:cNvPr>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27651" name="Rectangle 3">
            <a:extLst>
              <a:ext uri="{FF2B5EF4-FFF2-40B4-BE49-F238E27FC236}">
                <a16:creationId xmlns:a16="http://schemas.microsoft.com/office/drawing/2014/main" id="{A988B45C-54B8-A647-A7EC-EF533C112C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a:t>
            </a:r>
            <a:r>
              <a:rPr lang="en-US" baseline="0" dirty="0"/>
              <a:t> as slide 19, do we want both?</a:t>
            </a:r>
            <a:endParaRPr lang="en-US" dirty="0"/>
          </a:p>
        </p:txBody>
      </p:sp>
      <p:sp>
        <p:nvSpPr>
          <p:cNvPr id="4" name="Slide Number Placeholder 3"/>
          <p:cNvSpPr>
            <a:spLocks noGrp="1"/>
          </p:cNvSpPr>
          <p:nvPr>
            <p:ph type="sldNum" sz="quarter" idx="10"/>
          </p:nvPr>
        </p:nvSpPr>
        <p:spPr/>
        <p:txBody>
          <a:bodyPr/>
          <a:lstStyle/>
          <a:p>
            <a:fld id="{60267970-D6F2-4616-B294-B25B4B92C156}" type="slidenum">
              <a:rPr lang="en-US" smtClean="0"/>
              <a:t>25</a:t>
            </a:fld>
            <a:endParaRPr lang="en-US"/>
          </a:p>
        </p:txBody>
      </p:sp>
    </p:spTree>
    <p:extLst>
      <p:ext uri="{BB962C8B-B14F-4D97-AF65-F5344CB8AC3E}">
        <p14:creationId xmlns:p14="http://schemas.microsoft.com/office/powerpoint/2010/main" val="1000319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7C141779-25B6-4942-AEF6-5B6E374DD555}"/>
              </a:ext>
            </a:extLst>
          </p:cNvPr>
          <p:cNvSpPr>
            <a:spLocks noGrp="1" noRot="1" noChangeAspect="1" noChangeArrowheads="1" noTextEdit="1"/>
          </p:cNvSpPr>
          <p:nvPr>
            <p:ph type="sldImg"/>
          </p:nvPr>
        </p:nvSpPr>
        <p:spPr>
          <a:xfrm>
            <a:off x="381000" y="685800"/>
            <a:ext cx="6096000" cy="3429000"/>
          </a:xfrm>
          <a:ln/>
        </p:spPr>
      </p:sp>
      <p:sp>
        <p:nvSpPr>
          <p:cNvPr id="84995" name="Rectangle 3">
            <a:extLst>
              <a:ext uri="{FF2B5EF4-FFF2-40B4-BE49-F238E27FC236}">
                <a16:creationId xmlns:a16="http://schemas.microsoft.com/office/drawing/2014/main" id="{E3ADFFF2-CC75-0E42-A7BC-6BE556B5DCC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EC002620-C15F-A443-9121-955D5D6DC935}"/>
              </a:ext>
            </a:extLst>
          </p:cNvPr>
          <p:cNvSpPr>
            <a:spLocks noGrp="1" noRot="1" noChangeAspect="1" noChangeArrowheads="1" noTextEdit="1"/>
          </p:cNvSpPr>
          <p:nvPr>
            <p:ph type="sldImg"/>
          </p:nvPr>
        </p:nvSpPr>
        <p:spPr>
          <a:xfrm>
            <a:off x="381000" y="685800"/>
            <a:ext cx="6096000" cy="3429000"/>
          </a:xfrm>
          <a:ln/>
        </p:spPr>
      </p:sp>
      <p:sp>
        <p:nvSpPr>
          <p:cNvPr id="87043" name="Rectangle 3">
            <a:extLst>
              <a:ext uri="{FF2B5EF4-FFF2-40B4-BE49-F238E27FC236}">
                <a16:creationId xmlns:a16="http://schemas.microsoft.com/office/drawing/2014/main" id="{F79804EE-B012-3E47-935D-55920A48DD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43B5DC63-AB10-4640-AF49-BE751F8C774F}"/>
              </a:ext>
            </a:extLst>
          </p:cNvPr>
          <p:cNvSpPr>
            <a:spLocks noGrp="1" noRot="1" noChangeAspect="1" noChangeArrowheads="1" noTextEdit="1"/>
          </p:cNvSpPr>
          <p:nvPr>
            <p:ph type="sldImg"/>
          </p:nvPr>
        </p:nvSpPr>
        <p:spPr>
          <a:xfrm>
            <a:off x="381000" y="685800"/>
            <a:ext cx="6096000" cy="3429000"/>
          </a:xfrm>
          <a:ln/>
        </p:spPr>
      </p:sp>
      <p:sp>
        <p:nvSpPr>
          <p:cNvPr id="89091" name="Rectangle 3">
            <a:extLst>
              <a:ext uri="{FF2B5EF4-FFF2-40B4-BE49-F238E27FC236}">
                <a16:creationId xmlns:a16="http://schemas.microsoft.com/office/drawing/2014/main" id="{5B7714F1-EEBE-FC42-93A0-447DFBCC6C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60BDBBB-C442-DE47-8F11-7E6D32EAE8A3}"/>
              </a:ext>
            </a:extLst>
          </p:cNvPr>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60419" name="Rectangle 3">
            <a:extLst>
              <a:ext uri="{FF2B5EF4-FFF2-40B4-BE49-F238E27FC236}">
                <a16:creationId xmlns:a16="http://schemas.microsoft.com/office/drawing/2014/main" id="{92B5E960-EF23-BC4D-8772-20974B3BD34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18E9DB6-B7DA-2E44-9E40-B5D11C3C34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Garamond" panose="02020404030301010803" pitchFamily="18" charset="0"/>
                <a:ea typeface="MS PGothic" panose="020B0600070205080204" pitchFamily="34" charset="-128"/>
              </a:defRPr>
            </a:lvl1pPr>
            <a:lvl2pPr marL="729057" indent="-280406" defTabSz="914437">
              <a:defRPr sz="2400">
                <a:solidFill>
                  <a:schemeClr val="tx1"/>
                </a:solidFill>
                <a:latin typeface="Garamond" panose="02020404030301010803" pitchFamily="18" charset="0"/>
                <a:ea typeface="MS PGothic" panose="020B0600070205080204" pitchFamily="34" charset="-128"/>
              </a:defRPr>
            </a:lvl2pPr>
            <a:lvl3pPr marL="1121626" indent="-224325" defTabSz="914437">
              <a:defRPr sz="2400">
                <a:solidFill>
                  <a:schemeClr val="tx1"/>
                </a:solidFill>
                <a:latin typeface="Garamond" panose="02020404030301010803" pitchFamily="18" charset="0"/>
                <a:ea typeface="MS PGothic" panose="020B0600070205080204" pitchFamily="34" charset="-128"/>
              </a:defRPr>
            </a:lvl3pPr>
            <a:lvl4pPr marL="1570276" indent="-224325" defTabSz="914437">
              <a:defRPr sz="2400">
                <a:solidFill>
                  <a:schemeClr val="tx1"/>
                </a:solidFill>
                <a:latin typeface="Garamond" panose="02020404030301010803" pitchFamily="18" charset="0"/>
                <a:ea typeface="MS PGothic" panose="020B0600070205080204" pitchFamily="34" charset="-128"/>
              </a:defRPr>
            </a:lvl4pPr>
            <a:lvl5pPr marL="2018927" indent="-224325" defTabSz="914437">
              <a:defRPr sz="2400">
                <a:solidFill>
                  <a:schemeClr val="tx1"/>
                </a:solidFill>
                <a:latin typeface="Garamond" panose="02020404030301010803" pitchFamily="18" charset="0"/>
                <a:ea typeface="MS PGothic"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fld id="{A096DC6C-C0C7-F24D-9DE9-731C913BFA7F}" type="slidenum">
              <a:rPr lang="en-US" altLang="en-US" sz="1300">
                <a:latin typeface="Calibri" panose="020F0502020204030204" pitchFamily="34" charset="0"/>
              </a:rPr>
              <a:pPr/>
              <a:t>4</a:t>
            </a:fld>
            <a:endParaRPr lang="en-US" altLang="en-US" sz="1300" dirty="0">
              <a:latin typeface="Calibri" panose="020F0502020204030204" pitchFamily="34" charset="0"/>
            </a:endParaRPr>
          </a:p>
        </p:txBody>
      </p:sp>
      <p:sp>
        <p:nvSpPr>
          <p:cNvPr id="29699" name="Rectangle 2">
            <a:extLst>
              <a:ext uri="{FF2B5EF4-FFF2-40B4-BE49-F238E27FC236}">
                <a16:creationId xmlns:a16="http://schemas.microsoft.com/office/drawing/2014/main" id="{DC7D26D4-A37D-2B43-BAA5-7CFD04A85E96}"/>
              </a:ext>
            </a:extLst>
          </p:cNvPr>
          <p:cNvSpPr>
            <a:spLocks noGrp="1" noRot="1" noChangeAspect="1" noChangeArrowheads="1" noTextEdit="1"/>
          </p:cNvSpPr>
          <p:nvPr>
            <p:ph type="sldImg"/>
          </p:nvPr>
        </p:nvSpPr>
        <p:spPr>
          <a:xfrm>
            <a:off x="381000" y="687388"/>
            <a:ext cx="6096000" cy="3429000"/>
          </a:xfrm>
          <a:ln/>
        </p:spPr>
      </p:sp>
      <p:sp>
        <p:nvSpPr>
          <p:cNvPr id="364547" name="Rectangle 3">
            <a:extLst>
              <a:ext uri="{FF2B5EF4-FFF2-40B4-BE49-F238E27FC236}">
                <a16:creationId xmlns:a16="http://schemas.microsoft.com/office/drawing/2014/main" id="{8879C43B-16F5-764A-8EA5-5B7335B690AC}"/>
              </a:ext>
            </a:extLst>
          </p:cNvPr>
          <p:cNvSpPr>
            <a:spLocks noGrp="1" noChangeArrowheads="1"/>
          </p:cNvSpPr>
          <p:nvPr>
            <p:ph type="body" idx="1"/>
          </p:nvPr>
        </p:nvSpPr>
        <p:spPr>
          <a:xfrm>
            <a:off x="686421" y="4344025"/>
            <a:ext cx="5485158" cy="4112926"/>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67970-D6F2-4616-B294-B25B4B92C156}" type="slidenum">
              <a:rPr lang="en-US" smtClean="0"/>
              <a:t>5</a:t>
            </a:fld>
            <a:endParaRPr lang="en-US"/>
          </a:p>
        </p:txBody>
      </p:sp>
    </p:spTree>
    <p:extLst>
      <p:ext uri="{BB962C8B-B14F-4D97-AF65-F5344CB8AC3E}">
        <p14:creationId xmlns:p14="http://schemas.microsoft.com/office/powerpoint/2010/main" val="425027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77D5D15-3712-0E4C-9E95-996C57D40B00}"/>
              </a:ext>
            </a:extLst>
          </p:cNvPr>
          <p:cNvSpPr>
            <a:spLocks noChangeArrowheads="1"/>
          </p:cNvSpPr>
          <p:nvPr/>
        </p:nvSpPr>
        <p:spPr bwMode="auto">
          <a:xfrm>
            <a:off x="3885579" y="0"/>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47" name="Rectangle 3">
            <a:extLst>
              <a:ext uri="{FF2B5EF4-FFF2-40B4-BE49-F238E27FC236}">
                <a16:creationId xmlns:a16="http://schemas.microsoft.com/office/drawing/2014/main" id="{D8F223F4-166A-AB4E-B055-13E58ED5B1F6}"/>
              </a:ext>
            </a:extLst>
          </p:cNvPr>
          <p:cNvSpPr>
            <a:spLocks noChangeArrowheads="1"/>
          </p:cNvSpPr>
          <p:nvPr/>
        </p:nvSpPr>
        <p:spPr bwMode="auto">
          <a:xfrm>
            <a:off x="3885579"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4" tIns="0" rIns="19044" bIns="0" anchor="b"/>
          <a:lstStyle>
            <a:lvl1pPr defTabSz="930275">
              <a:defRPr sz="2400">
                <a:solidFill>
                  <a:schemeClr val="tx1"/>
                </a:solidFill>
                <a:latin typeface="Garamond" panose="02020404030301010803" pitchFamily="18" charset="0"/>
                <a:ea typeface="MS PGothic" panose="020B0600070205080204" pitchFamily="34" charset="-128"/>
              </a:defRPr>
            </a:lvl1pPr>
            <a:lvl2pPr marL="742950" indent="-285750" defTabSz="930275">
              <a:defRPr sz="2400">
                <a:solidFill>
                  <a:schemeClr val="tx1"/>
                </a:solidFill>
                <a:latin typeface="Garamond" panose="02020404030301010803" pitchFamily="18" charset="0"/>
                <a:ea typeface="MS PGothic" panose="020B0600070205080204" pitchFamily="34" charset="-128"/>
              </a:defRPr>
            </a:lvl2pPr>
            <a:lvl3pPr marL="1143000" indent="-228600" defTabSz="930275">
              <a:defRPr sz="2400">
                <a:solidFill>
                  <a:schemeClr val="tx1"/>
                </a:solidFill>
                <a:latin typeface="Garamond" panose="02020404030301010803" pitchFamily="18" charset="0"/>
                <a:ea typeface="MS PGothic" panose="020B0600070205080204" pitchFamily="34" charset="-128"/>
              </a:defRPr>
            </a:lvl3pPr>
            <a:lvl4pPr marL="1600200" indent="-228600" defTabSz="930275">
              <a:defRPr sz="2400">
                <a:solidFill>
                  <a:schemeClr val="tx1"/>
                </a:solidFill>
                <a:latin typeface="Garamond" panose="02020404030301010803" pitchFamily="18" charset="0"/>
                <a:ea typeface="MS PGothic" panose="020B0600070205080204" pitchFamily="34" charset="-128"/>
              </a:defRPr>
            </a:lvl4pPr>
            <a:lvl5pPr marL="2057400" indent="-228600" defTabSz="930275">
              <a:defRPr sz="2400">
                <a:solidFill>
                  <a:schemeClr val="tx1"/>
                </a:solidFill>
                <a:latin typeface="Garamond" panose="02020404030301010803" pitchFamily="18"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lgn="r"/>
            <a:r>
              <a:rPr lang="en-US" altLang="en-US" sz="1000" i="1" dirty="0">
                <a:latin typeface="Calibri" panose="020F0502020204030204" pitchFamily="34" charset="0"/>
              </a:rPr>
              <a:t>43</a:t>
            </a:r>
          </a:p>
        </p:txBody>
      </p:sp>
      <p:sp>
        <p:nvSpPr>
          <p:cNvPr id="31748" name="Rectangle 4">
            <a:extLst>
              <a:ext uri="{FF2B5EF4-FFF2-40B4-BE49-F238E27FC236}">
                <a16:creationId xmlns:a16="http://schemas.microsoft.com/office/drawing/2014/main" id="{65DD3EBA-A4BD-F443-86B7-90EAC0BF56FF}"/>
              </a:ext>
            </a:extLst>
          </p:cNvPr>
          <p:cNvSpPr>
            <a:spLocks noChangeArrowheads="1"/>
          </p:cNvSpPr>
          <p:nvPr/>
        </p:nvSpPr>
        <p:spPr bwMode="auto">
          <a:xfrm>
            <a:off x="1"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49" name="Rectangle 5">
            <a:extLst>
              <a:ext uri="{FF2B5EF4-FFF2-40B4-BE49-F238E27FC236}">
                <a16:creationId xmlns:a16="http://schemas.microsoft.com/office/drawing/2014/main" id="{612D6166-C7F0-C04A-9D54-541B114FF539}"/>
              </a:ext>
            </a:extLst>
          </p:cNvPr>
          <p:cNvSpPr>
            <a:spLocks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50" name="Rectangle 6">
            <a:extLst>
              <a:ext uri="{FF2B5EF4-FFF2-40B4-BE49-F238E27FC236}">
                <a16:creationId xmlns:a16="http://schemas.microsoft.com/office/drawing/2014/main" id="{6449CA4D-ECE1-8E45-B8E3-2D1EAFFDE189}"/>
              </a:ext>
            </a:extLst>
          </p:cNvPr>
          <p:cNvSpPr>
            <a:spLocks noChangeArrowheads="1"/>
          </p:cNvSpPr>
          <p:nvPr/>
        </p:nvSpPr>
        <p:spPr bwMode="auto">
          <a:xfrm>
            <a:off x="3885579" y="0"/>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51" name="Rectangle 7">
            <a:extLst>
              <a:ext uri="{FF2B5EF4-FFF2-40B4-BE49-F238E27FC236}">
                <a16:creationId xmlns:a16="http://schemas.microsoft.com/office/drawing/2014/main" id="{9EACE2BE-61EC-C045-A7DE-C0A5BA96A2AF}"/>
              </a:ext>
            </a:extLst>
          </p:cNvPr>
          <p:cNvSpPr>
            <a:spLocks noChangeArrowheads="1"/>
          </p:cNvSpPr>
          <p:nvPr/>
        </p:nvSpPr>
        <p:spPr bwMode="auto">
          <a:xfrm>
            <a:off x="3885579"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4" tIns="0" rIns="19044" bIns="0" anchor="b"/>
          <a:lstStyle>
            <a:lvl1pPr defTabSz="930275">
              <a:defRPr sz="2400">
                <a:solidFill>
                  <a:schemeClr val="tx1"/>
                </a:solidFill>
                <a:latin typeface="Garamond" panose="02020404030301010803" pitchFamily="18" charset="0"/>
                <a:ea typeface="MS PGothic" panose="020B0600070205080204" pitchFamily="34" charset="-128"/>
              </a:defRPr>
            </a:lvl1pPr>
            <a:lvl2pPr marL="742950" indent="-285750" defTabSz="930275">
              <a:defRPr sz="2400">
                <a:solidFill>
                  <a:schemeClr val="tx1"/>
                </a:solidFill>
                <a:latin typeface="Garamond" panose="02020404030301010803" pitchFamily="18" charset="0"/>
                <a:ea typeface="MS PGothic" panose="020B0600070205080204" pitchFamily="34" charset="-128"/>
              </a:defRPr>
            </a:lvl2pPr>
            <a:lvl3pPr marL="1143000" indent="-228600" defTabSz="930275">
              <a:defRPr sz="2400">
                <a:solidFill>
                  <a:schemeClr val="tx1"/>
                </a:solidFill>
                <a:latin typeface="Garamond" panose="02020404030301010803" pitchFamily="18" charset="0"/>
                <a:ea typeface="MS PGothic" panose="020B0600070205080204" pitchFamily="34" charset="-128"/>
              </a:defRPr>
            </a:lvl3pPr>
            <a:lvl4pPr marL="1600200" indent="-228600" defTabSz="930275">
              <a:defRPr sz="2400">
                <a:solidFill>
                  <a:schemeClr val="tx1"/>
                </a:solidFill>
                <a:latin typeface="Garamond" panose="02020404030301010803" pitchFamily="18" charset="0"/>
                <a:ea typeface="MS PGothic" panose="020B0600070205080204" pitchFamily="34" charset="-128"/>
              </a:defRPr>
            </a:lvl4pPr>
            <a:lvl5pPr marL="2057400" indent="-228600" defTabSz="930275">
              <a:defRPr sz="2400">
                <a:solidFill>
                  <a:schemeClr val="tx1"/>
                </a:solidFill>
                <a:latin typeface="Garamond" panose="02020404030301010803" pitchFamily="18"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lgn="r"/>
            <a:r>
              <a:rPr lang="en-US" altLang="en-US" sz="1000" i="1" dirty="0">
                <a:latin typeface="Calibri" panose="020F0502020204030204" pitchFamily="34" charset="0"/>
              </a:rPr>
              <a:t>21</a:t>
            </a:r>
          </a:p>
        </p:txBody>
      </p:sp>
      <p:sp>
        <p:nvSpPr>
          <p:cNvPr id="31752" name="Rectangle 8">
            <a:extLst>
              <a:ext uri="{FF2B5EF4-FFF2-40B4-BE49-F238E27FC236}">
                <a16:creationId xmlns:a16="http://schemas.microsoft.com/office/drawing/2014/main" id="{B2B29AEF-C368-774D-B4B6-097635A014F3}"/>
              </a:ext>
            </a:extLst>
          </p:cNvPr>
          <p:cNvSpPr>
            <a:spLocks noChangeArrowheads="1"/>
          </p:cNvSpPr>
          <p:nvPr/>
        </p:nvSpPr>
        <p:spPr bwMode="auto">
          <a:xfrm>
            <a:off x="1"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53" name="Rectangle 9">
            <a:extLst>
              <a:ext uri="{FF2B5EF4-FFF2-40B4-BE49-F238E27FC236}">
                <a16:creationId xmlns:a16="http://schemas.microsoft.com/office/drawing/2014/main" id="{B8122A1A-12C9-DD4A-A1C5-E89752DE38D5}"/>
              </a:ext>
            </a:extLst>
          </p:cNvPr>
          <p:cNvSpPr>
            <a:spLocks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52266" name="Rectangle 10">
            <a:extLst>
              <a:ext uri="{FF2B5EF4-FFF2-40B4-BE49-F238E27FC236}">
                <a16:creationId xmlns:a16="http://schemas.microsoft.com/office/drawing/2014/main" id="{D4F869B4-EE83-BF45-B3FC-BE5A2E82B37E}"/>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460" tIns="44435" rIns="90460" bIns="44435"/>
          <a:lstStyle/>
          <a:p>
            <a:pPr eaLnBrk="1" hangingPunct="1">
              <a:buClr>
                <a:schemeClr val="tx1"/>
              </a:buClr>
              <a:defRPr/>
            </a:pPr>
            <a:r>
              <a:rPr lang="en-US" dirty="0">
                <a:latin typeface="Calibri" charset="0"/>
                <a:ea typeface="ＭＳ Ｐゴシック" charset="0"/>
                <a:cs typeface="+mn-cs"/>
              </a:rPr>
              <a:t>Treatment Need</a:t>
            </a:r>
          </a:p>
          <a:p>
            <a:pPr lvl="1" eaLnBrk="1" hangingPunct="1">
              <a:buClr>
                <a:schemeClr val="tx1"/>
              </a:buClr>
              <a:defRPr/>
            </a:pPr>
            <a:r>
              <a:rPr lang="en-US" dirty="0">
                <a:latin typeface="Calibri" charset="0"/>
                <a:ea typeface="ＭＳ Ｐゴシック" charset="0"/>
                <a:cs typeface="+mn-cs"/>
              </a:rPr>
              <a:t>Injection, use of heroin once, marijuana daily, other drug weekly, or use with prior treatment history</a:t>
            </a:r>
          </a:p>
          <a:p>
            <a:pPr eaLnBrk="1" hangingPunct="1">
              <a:defRPr/>
            </a:pPr>
            <a:endParaRPr lang="en-US" dirty="0">
              <a:latin typeface="Calibri" charset="0"/>
              <a:ea typeface="ＭＳ Ｐゴシック" charset="0"/>
              <a:cs typeface="+mn-cs"/>
            </a:endParaRPr>
          </a:p>
        </p:txBody>
      </p:sp>
      <p:sp>
        <p:nvSpPr>
          <p:cNvPr id="31755" name="Rectangle 11">
            <a:extLst>
              <a:ext uri="{FF2B5EF4-FFF2-40B4-BE49-F238E27FC236}">
                <a16:creationId xmlns:a16="http://schemas.microsoft.com/office/drawing/2014/main" id="{78171E10-630B-284F-9420-0BFDB597911C}"/>
              </a:ext>
            </a:extLst>
          </p:cNvPr>
          <p:cNvSpPr>
            <a:spLocks noGrp="1" noRot="1" noChangeAspect="1" noTextEdit="1"/>
          </p:cNvSpPr>
          <p:nvPr>
            <p:ph type="sldImg"/>
          </p:nvPr>
        </p:nvSpPr>
        <p:spPr>
          <a:xfrm>
            <a:off x="385763" y="688975"/>
            <a:ext cx="6086475" cy="3424238"/>
          </a:xfrm>
          <a:ln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auditctool</a:t>
            </a:r>
            <a:endParaRPr lang="en-US" dirty="0"/>
          </a:p>
          <a:p>
            <a:r>
              <a:rPr lang="en-US" dirty="0"/>
              <a:t>.</a:t>
            </a:r>
            <a:r>
              <a:rPr lang="en-US" dirty="0" err="1"/>
              <a:t>auditcscoring</a:t>
            </a:r>
            <a:endParaRPr lang="en-US" dirty="0"/>
          </a:p>
        </p:txBody>
      </p:sp>
      <p:sp>
        <p:nvSpPr>
          <p:cNvPr id="4" name="Slide Number Placeholder 3"/>
          <p:cNvSpPr>
            <a:spLocks noGrp="1"/>
          </p:cNvSpPr>
          <p:nvPr>
            <p:ph type="sldNum" sz="quarter" idx="10"/>
          </p:nvPr>
        </p:nvSpPr>
        <p:spPr/>
        <p:txBody>
          <a:bodyPr/>
          <a:lstStyle/>
          <a:p>
            <a:fld id="{18FD0965-146F-493F-907E-0404996ECB0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0449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A76950C-6304-4D47-952D-6342BEAEC766}"/>
              </a:ext>
            </a:extLst>
          </p:cNvPr>
          <p:cNvSpPr>
            <a:spLocks noGrp="1" noRot="1" noChangeAspect="1" noTextEdit="1"/>
          </p:cNvSpPr>
          <p:nvPr>
            <p:ph type="sldImg"/>
          </p:nvPr>
        </p:nvSpPr>
        <p:spPr>
          <a:xfrm>
            <a:off x="381000" y="685800"/>
            <a:ext cx="6096000" cy="3429000"/>
          </a:xfrm>
          <a:ln/>
        </p:spPr>
      </p:sp>
      <p:sp>
        <p:nvSpPr>
          <p:cNvPr id="65538" name="Rectangle 3">
            <a:extLst>
              <a:ext uri="{FF2B5EF4-FFF2-40B4-BE49-F238E27FC236}">
                <a16:creationId xmlns:a16="http://schemas.microsoft.com/office/drawing/2014/main" id="{CA1683F6-45A2-414F-9384-784905FD4CB8}"/>
              </a:ext>
            </a:extLst>
          </p:cNvPr>
          <p:cNvSpPr>
            <a:spLocks noGrp="1"/>
          </p:cNvSpPr>
          <p:nvPr>
            <p:ph type="body" idx="1"/>
          </p:nvPr>
        </p:nvSpPr>
        <p:spPr/>
        <p:txBody>
          <a:bodyPr/>
          <a:lstStyle/>
          <a:p>
            <a:pPr eaLnBrk="1" hangingPunct="1">
              <a:defRPr/>
            </a:pPr>
            <a:endParaRPr lang="en-US" dirty="0">
              <a:latin typeface="Calibri" charset="0"/>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DB479D5-CC5A-B145-9E10-DCA03E0179D1}"/>
              </a:ext>
            </a:extLst>
          </p:cNvPr>
          <p:cNvSpPr>
            <a:spLocks noGrp="1" noRot="1" noChangeAspect="1" noTextEdit="1"/>
          </p:cNvSpPr>
          <p:nvPr>
            <p:ph type="sldImg"/>
          </p:nvPr>
        </p:nvSpPr>
        <p:spPr>
          <a:xfrm>
            <a:off x="381000" y="685800"/>
            <a:ext cx="6096000" cy="3429000"/>
          </a:xfrm>
          <a:ln/>
        </p:spPr>
      </p:sp>
      <p:sp>
        <p:nvSpPr>
          <p:cNvPr id="67586" name="Rectangle 3">
            <a:extLst>
              <a:ext uri="{FF2B5EF4-FFF2-40B4-BE49-F238E27FC236}">
                <a16:creationId xmlns:a16="http://schemas.microsoft.com/office/drawing/2014/main" id="{E6849467-73FE-634B-B256-8CB10CBE4040}"/>
              </a:ext>
            </a:extLst>
          </p:cNvPr>
          <p:cNvSpPr>
            <a:spLocks noGrp="1"/>
          </p:cNvSpPr>
          <p:nvPr>
            <p:ph type="body" idx="1"/>
          </p:nvPr>
        </p:nvSpPr>
        <p:spPr/>
        <p:txBody>
          <a:bodyPr/>
          <a:lstStyle/>
          <a:p>
            <a:pPr eaLnBrk="1" hangingPunct="1">
              <a:defRPr/>
            </a:pPr>
            <a:endParaRPr lang="en-US" dirty="0">
              <a:latin typeface="Calibri" charset="0"/>
              <a:ea typeface="ＭＳ Ｐゴシック" charset="0"/>
              <a:cs typeface="+mn-cs"/>
            </a:endParaRPr>
          </a:p>
          <a:p>
            <a:pPr eaLnBrk="1" hangingPunct="1">
              <a:defRPr/>
            </a:pPr>
            <a:endParaRPr lang="en-US" dirty="0">
              <a:latin typeface="Calibri" charset="0"/>
              <a:ea typeface="ＭＳ Ｐゴシック"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This quick substance use screening has only 1-2 questions for alcohol and 1 question for drugs. These questions are validated screening tools, and should be asked as presented here.</a:t>
            </a:r>
          </a:p>
          <a:p>
            <a:pPr eaLnBrk="1" hangingPunct="1">
              <a:spcBef>
                <a:spcPct val="0"/>
              </a:spcBef>
            </a:pPr>
            <a:r>
              <a:rPr lang="en-US" dirty="0"/>
              <a:t> </a:t>
            </a:r>
          </a:p>
          <a:p>
            <a:pPr eaLnBrk="1" hangingPunct="1">
              <a:spcBef>
                <a:spcPct val="0"/>
              </a:spcBef>
            </a:pPr>
            <a:r>
              <a:rPr lang="en-US" dirty="0"/>
              <a:t>The single item alcohol screening question is, “</a:t>
            </a:r>
            <a:r>
              <a:rPr lang="en-US" i="1" dirty="0"/>
              <a:t>Do you sometimes drink beer, wine, or other alcoholic beverages</a:t>
            </a:r>
            <a:r>
              <a:rPr lang="en-US" dirty="0"/>
              <a:t>?” </a:t>
            </a:r>
          </a:p>
          <a:p>
            <a:pPr marL="171428" indent="-171428">
              <a:spcBef>
                <a:spcPct val="0"/>
              </a:spcBef>
              <a:buFontTx/>
              <a:buChar char="-"/>
            </a:pPr>
            <a:r>
              <a:rPr lang="en-US" dirty="0"/>
              <a:t>If someone says no, you can follow up with the question, “Why not?”  because it’s so normative for people to drink occasionally.  Maybe the person’s in recovery, maybe they have a family history of unhealthy</a:t>
            </a:r>
            <a:r>
              <a:rPr lang="en-US" b="1" dirty="0"/>
              <a:t> </a:t>
            </a:r>
            <a:r>
              <a:rPr lang="en-US" dirty="0"/>
              <a:t>substance use, and those would be important things to find out.</a:t>
            </a:r>
          </a:p>
          <a:p>
            <a:pPr marL="171428" indent="-171428">
              <a:spcBef>
                <a:spcPct val="0"/>
              </a:spcBef>
              <a:buFontTx/>
              <a:buChar char="-"/>
            </a:pPr>
            <a:r>
              <a:rPr lang="en-US" dirty="0"/>
              <a:t>If they say yes, which most people will, you’ll want to find out whether they are drinking unhealthy amounts. For men under 65 years old the question is, “How many times in the past year have you had five or more drinks in a day?” For women and men 65 or older, it’s four or more drinks in a day.   </a:t>
            </a:r>
          </a:p>
          <a:p>
            <a:pPr>
              <a:spcBef>
                <a:spcPct val="0"/>
              </a:spcBef>
            </a:pPr>
            <a:endParaRPr lang="en-US" dirty="0"/>
          </a:p>
          <a:p>
            <a:pPr defTabSz="914282">
              <a:spcBef>
                <a:spcPct val="0"/>
              </a:spcBef>
              <a:defRPr/>
            </a:pPr>
            <a:r>
              <a:rPr lang="en-US" dirty="0"/>
              <a:t>The single item drug screening question is “How many times in the past year have you used an illicit</a:t>
            </a:r>
            <a:r>
              <a:rPr lang="en-US" b="1" dirty="0"/>
              <a:t> </a:t>
            </a:r>
            <a:r>
              <a:rPr lang="en-US" dirty="0"/>
              <a:t>drug or used a prescription medication for nonmedical reasons?” </a:t>
            </a:r>
            <a:endParaRPr lang="en-US" i="1" dirty="0"/>
          </a:p>
          <a:p>
            <a:pPr defTabSz="914282">
              <a:spcBef>
                <a:spcPct val="0"/>
              </a:spcBef>
              <a:defRPr/>
            </a:pPr>
            <a:r>
              <a:rPr lang="en-US" dirty="0"/>
              <a:t>If asked what non-medical reasons are, you can say taking a medicine you weren’t subscribed or taking more than prescribed </a:t>
            </a:r>
            <a:r>
              <a:rPr lang="en-US" b="1" dirty="0"/>
              <a:t>(this is also mentioned in slide 4 – keep here, there, or both?)</a:t>
            </a:r>
            <a:endParaRPr lang="en-US" dirty="0"/>
          </a:p>
          <a:p>
            <a:pPr defTabSz="914282">
              <a:spcBef>
                <a:spcPct val="0"/>
              </a:spcBef>
              <a:defRPr/>
            </a:pPr>
            <a:r>
              <a:rPr lang="en-US" dirty="0"/>
              <a:t> </a:t>
            </a:r>
          </a:p>
          <a:p>
            <a:pPr eaLnBrk="1" hangingPunct="1">
              <a:spcBef>
                <a:spcPct val="0"/>
              </a:spcBef>
            </a:pPr>
            <a:r>
              <a:rPr lang="en-US" dirty="0"/>
              <a:t>The way these questions are asked is important. It’s not asking people, “you don’t drink a lot do you?”</a:t>
            </a:r>
            <a:r>
              <a:rPr lang="en-US" b="1" dirty="0"/>
              <a:t> </a:t>
            </a:r>
            <a:r>
              <a:rPr lang="en-US" dirty="0"/>
              <a:t>That’s very easy to say no to. The questions are asked in a very normative way so that people feel comfortable answering - “how many times in the past year.”</a:t>
            </a:r>
            <a:endParaRPr lang="en-US" strike="sngStrike" dirty="0"/>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62B43-5EC7-454B-A46B-5B98772CE3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16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2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5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85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943" y="1666541"/>
            <a:ext cx="10466655" cy="4779084"/>
          </a:xfrm>
        </p:spPr>
        <p:txBody>
          <a:bodyPr anchor="t">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2"/>
          </p:nvPr>
        </p:nvSpPr>
        <p:spPr/>
        <p:txBody>
          <a:bodyPr/>
          <a:lstStyle/>
          <a:p>
            <a:fld id="{50E180D6-9CD6-4DBD-ADC9-ABFFF04C9C38}" type="slidenum">
              <a:rPr lang="en-US" smtClean="0">
                <a:solidFill>
                  <a:prstClr val="black">
                    <a:tint val="75000"/>
                  </a:prstClr>
                </a:solidFill>
              </a:rPr>
              <a:pPr/>
              <a:t>‹#›</a:t>
            </a:fld>
            <a:endParaRPr lang="en-US">
              <a:solidFill>
                <a:prstClr val="black">
                  <a:tint val="75000"/>
                </a:prstClr>
              </a:solidFill>
            </a:endParaRPr>
          </a:p>
        </p:txBody>
      </p:sp>
      <p:sp>
        <p:nvSpPr>
          <p:cNvPr id="11" name="Title 1">
            <a:extLst>
              <a:ext uri="{FF2B5EF4-FFF2-40B4-BE49-F238E27FC236}">
                <a16:creationId xmlns:a16="http://schemas.microsoft.com/office/drawing/2014/main" id="{D0148D01-422D-41AE-AE68-ED63FF183031}"/>
              </a:ext>
            </a:extLst>
          </p:cNvPr>
          <p:cNvSpPr>
            <a:spLocks noGrp="1"/>
          </p:cNvSpPr>
          <p:nvPr>
            <p:ph type="title"/>
          </p:nvPr>
        </p:nvSpPr>
        <p:spPr>
          <a:xfrm>
            <a:off x="932943" y="313585"/>
            <a:ext cx="10652125" cy="932688"/>
          </a:xfrm>
        </p:spPr>
        <p:txBody>
          <a:bodyPr>
            <a:no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2272401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085850"/>
          </a:xfrm>
        </p:spPr>
        <p:txBody>
          <a:bodyPr/>
          <a:lstStyle/>
          <a:p>
            <a:r>
              <a:rPr lang="en-US"/>
              <a:t>Click to edit Master title style</a:t>
            </a:r>
          </a:p>
        </p:txBody>
      </p:sp>
      <p:sp>
        <p:nvSpPr>
          <p:cNvPr id="3" name="Table Placeholder 2"/>
          <p:cNvSpPr>
            <a:spLocks noGrp="1"/>
          </p:cNvSpPr>
          <p:nvPr>
            <p:ph type="tbl" idx="1"/>
          </p:nvPr>
        </p:nvSpPr>
        <p:spPr>
          <a:xfrm>
            <a:off x="609600" y="1371600"/>
            <a:ext cx="10972800" cy="4648200"/>
          </a:xfrm>
        </p:spPr>
        <p:txBody>
          <a:bodyPr/>
          <a:lstStyle/>
          <a:p>
            <a:pPr lvl="0"/>
            <a:r>
              <a:rPr lang="en-US" noProof="0"/>
              <a:t>Click icon to add table</a:t>
            </a:r>
          </a:p>
        </p:txBody>
      </p:sp>
      <p:sp>
        <p:nvSpPr>
          <p:cNvPr id="4" name="Footer Placeholder 4">
            <a:extLst>
              <a:ext uri="{FF2B5EF4-FFF2-40B4-BE49-F238E27FC236}">
                <a16:creationId xmlns:a16="http://schemas.microsoft.com/office/drawing/2014/main" id="{0C738C23-C39F-F44E-93C3-9CBC13B64313}"/>
              </a:ext>
            </a:extLst>
          </p:cNvPr>
          <p:cNvSpPr>
            <a:spLocks noGrp="1"/>
          </p:cNvSpPr>
          <p:nvPr>
            <p:ph type="ftr" sz="quarter" idx="10"/>
          </p:nvPr>
        </p:nvSpPr>
        <p:spPr/>
        <p:txBody>
          <a:bodyPr/>
          <a:lstStyle>
            <a:lvl1pPr defTabSz="914400" eaLnBrk="0" hangingPunct="0">
              <a:defRPr>
                <a:latin typeface="Calibri" panose="020F0502020204030204" pitchFamily="34" charset="0"/>
              </a:defRPr>
            </a:lvl1pPr>
          </a:lstStyle>
          <a:p>
            <a:pPr>
              <a:defRPr/>
            </a:pPr>
            <a:endParaRPr lang="en-US" dirty="0"/>
          </a:p>
        </p:txBody>
      </p:sp>
    </p:spTree>
    <p:extLst>
      <p:ext uri="{BB962C8B-B14F-4D97-AF65-F5344CB8AC3E}">
        <p14:creationId xmlns:p14="http://schemas.microsoft.com/office/powerpoint/2010/main" val="179222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20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45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522211-54FD-47BB-B6F8-2A517FFBC47E}"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522211-54FD-47BB-B6F8-2A517FFBC47E}" type="datetimeFigureOut">
              <a:rPr lang="en-US" smtClean="0">
                <a:solidFill>
                  <a:prstClr val="black">
                    <a:tint val="75000"/>
                  </a:prstClr>
                </a:solidFill>
              </a:rPr>
              <a:pPr/>
              <a:t>4/20/2022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6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522211-54FD-47BB-B6F8-2A517FFBC47E}" type="datetimeFigureOut">
              <a:rPr lang="en-US" smtClean="0">
                <a:solidFill>
                  <a:prstClr val="black">
                    <a:tint val="75000"/>
                  </a:prstClr>
                </a:solidFill>
              </a:rPr>
              <a:pPr/>
              <a:t>4/20/2022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08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22211-54FD-47BB-B6F8-2A517FFBC47E}" type="datetimeFigureOut">
              <a:rPr lang="en-US" smtClean="0">
                <a:solidFill>
                  <a:prstClr val="black">
                    <a:tint val="75000"/>
                  </a:prstClr>
                </a:solidFill>
              </a:rPr>
              <a:pPr/>
              <a:t>4/20/2022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96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522211-54FD-47BB-B6F8-2A517FFBC47E}"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54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522211-54FD-47BB-B6F8-2A517FFBC47E}"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39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5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22211-54FD-47BB-B6F8-2A517FFBC47E}"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79672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09502D-6FFB-4E66-A605-8EA93B9869B3}"/>
              </a:ext>
            </a:extLst>
          </p:cNvPr>
          <p:cNvSpPr/>
          <p:nvPr/>
        </p:nvSpPr>
        <p:spPr>
          <a:xfrm>
            <a:off x="0" y="5239265"/>
            <a:ext cx="12192000" cy="1618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4E404-A69F-0F44-B42C-55AE332A6A9D}"/>
              </a:ext>
            </a:extLst>
          </p:cNvPr>
          <p:cNvSpPr>
            <a:spLocks noGrp="1"/>
          </p:cNvSpPr>
          <p:nvPr>
            <p:ph type="ctrTitle"/>
          </p:nvPr>
        </p:nvSpPr>
        <p:spPr>
          <a:xfrm>
            <a:off x="0" y="0"/>
            <a:ext cx="12192000" cy="1890583"/>
          </a:xfrm>
          <a:solidFill>
            <a:srgbClr val="002060"/>
          </a:solidFill>
        </p:spPr>
        <p:txBody>
          <a:bodyPr>
            <a:noAutofit/>
          </a:bodyPr>
          <a:lstStyle/>
          <a:p>
            <a:pPr algn="ctr">
              <a:lnSpc>
                <a:spcPct val="100000"/>
              </a:lnSpc>
              <a:spcBef>
                <a:spcPts val="600"/>
              </a:spcBef>
              <a:defRPr/>
            </a:pPr>
            <a:r>
              <a:rPr lang="en-US" sz="5400" b="1" dirty="0">
                <a:solidFill>
                  <a:schemeClr val="bg1"/>
                </a:solidFill>
              </a:rPr>
              <a:t>Unhealthy Alcohol and Other Drug Use </a:t>
            </a:r>
            <a:br>
              <a:rPr lang="en-US" sz="5400" b="1" dirty="0">
                <a:solidFill>
                  <a:schemeClr val="bg1"/>
                </a:solidFill>
              </a:rPr>
            </a:br>
            <a:r>
              <a:rPr lang="en-US" sz="4800" b="1" dirty="0">
                <a:solidFill>
                  <a:schemeClr val="bg1"/>
                </a:solidFill>
              </a:rPr>
              <a:t>Screening, Assessment and Brief Intervention</a:t>
            </a:r>
          </a:p>
        </p:txBody>
      </p:sp>
      <p:sp>
        <p:nvSpPr>
          <p:cNvPr id="41987" name="Subtitle 2">
            <a:extLst>
              <a:ext uri="{FF2B5EF4-FFF2-40B4-BE49-F238E27FC236}">
                <a16:creationId xmlns:a16="http://schemas.microsoft.com/office/drawing/2014/main" id="{25F1344F-6119-CE41-A7A4-360E2599B0E6}"/>
              </a:ext>
            </a:extLst>
          </p:cNvPr>
          <p:cNvSpPr>
            <a:spLocks noGrp="1"/>
          </p:cNvSpPr>
          <p:nvPr>
            <p:ph type="subTitle" idx="1"/>
          </p:nvPr>
        </p:nvSpPr>
        <p:spPr>
          <a:xfrm>
            <a:off x="238085" y="2113004"/>
            <a:ext cx="11811941" cy="3002693"/>
          </a:xfrm>
        </p:spPr>
        <p:txBody>
          <a:bodyPr>
            <a:noAutofit/>
          </a:bodyPr>
          <a:lstStyle/>
          <a:p>
            <a:pPr>
              <a:defRPr/>
            </a:pPr>
            <a:r>
              <a:rPr lang="en-US" altLang="en-US" sz="2800" b="1" i="0" dirty="0">
                <a:latin typeface="Calibri" panose="020F0502020204030204" pitchFamily="34" charset="0"/>
                <a:cs typeface="Calibri" panose="020F0502020204030204" pitchFamily="34" charset="0"/>
              </a:rPr>
              <a:t>CRIT/FIT/JFIT 2022</a:t>
            </a:r>
          </a:p>
          <a:p>
            <a:pPr>
              <a:defRPr/>
            </a:pPr>
            <a:endParaRPr lang="en-US" altLang="en-US" sz="1400" dirty="0">
              <a:latin typeface="Calibri" panose="020F0502020204030204" pitchFamily="34" charset="0"/>
              <a:cs typeface="Calibri" panose="020F0502020204030204" pitchFamily="34" charset="0"/>
            </a:endParaRPr>
          </a:p>
          <a:p>
            <a:pPr>
              <a:defRPr/>
            </a:pPr>
            <a:r>
              <a:rPr lang="en-US" altLang="en-US" sz="2800" b="1" i="0" dirty="0">
                <a:latin typeface="Calibri" panose="020F0502020204030204" pitchFamily="34" charset="0"/>
                <a:cs typeface="Calibri" panose="020F0502020204030204" pitchFamily="34" charset="0"/>
              </a:rPr>
              <a:t>Jeffrey H. </a:t>
            </a:r>
            <a:r>
              <a:rPr lang="en-US" altLang="en-US" sz="2800" b="1" i="0" dirty="0" err="1">
                <a:latin typeface="Calibri" panose="020F0502020204030204" pitchFamily="34" charset="0"/>
                <a:cs typeface="Calibri" panose="020F0502020204030204" pitchFamily="34" charset="0"/>
              </a:rPr>
              <a:t>Samet</a:t>
            </a:r>
            <a:r>
              <a:rPr lang="en-US" altLang="en-US" sz="2800" b="1" i="0" dirty="0">
                <a:latin typeface="Calibri" panose="020F0502020204030204" pitchFamily="34" charset="0"/>
                <a:cs typeface="Calibri" panose="020F0502020204030204" pitchFamily="34" charset="0"/>
              </a:rPr>
              <a:t>, MD, MA, MPH</a:t>
            </a:r>
          </a:p>
          <a:p>
            <a:pPr>
              <a:defRPr/>
            </a:pPr>
            <a:r>
              <a:rPr lang="en-US" altLang="en-US" i="0" dirty="0">
                <a:latin typeface="Calibri" panose="020F0502020204030204" pitchFamily="34" charset="0"/>
                <a:cs typeface="Calibri" panose="020F0502020204030204" pitchFamily="34" charset="0"/>
              </a:rPr>
              <a:t>John Noble Professor of Medicine and Professor of Public Health</a:t>
            </a:r>
          </a:p>
          <a:p>
            <a:pPr>
              <a:defRPr/>
            </a:pPr>
            <a:endParaRPr lang="en-US" altLang="en-US" sz="1200" i="0" dirty="0">
              <a:latin typeface="Calibri" panose="020F0502020204030204" pitchFamily="34" charset="0"/>
              <a:cs typeface="Calibri" panose="020F0502020204030204" pitchFamily="34" charset="0"/>
            </a:endParaRPr>
          </a:p>
          <a:p>
            <a:pPr>
              <a:defRPr/>
            </a:pPr>
            <a:r>
              <a:rPr lang="en-US" altLang="en-US" sz="2800" b="1" i="0" dirty="0">
                <a:latin typeface="Calibri" panose="020F0502020204030204" pitchFamily="34" charset="0"/>
                <a:cs typeface="Calibri" panose="020F0502020204030204" pitchFamily="34" charset="0"/>
              </a:rPr>
              <a:t>Daniel P. Alford, MD, MPH</a:t>
            </a:r>
          </a:p>
          <a:p>
            <a:pPr>
              <a:defRPr/>
            </a:pPr>
            <a:r>
              <a:rPr lang="en-US" altLang="en-US" dirty="0">
                <a:latin typeface="Calibri" panose="020F0502020204030204" pitchFamily="34" charset="0"/>
                <a:cs typeface="Calibri" panose="020F0502020204030204" pitchFamily="34" charset="0"/>
              </a:rPr>
              <a:t>Professor of Medicine and Director, Clinical Addiction Research and Education (CARE) Unit</a:t>
            </a:r>
          </a:p>
          <a:p>
            <a:pPr>
              <a:defRPr/>
            </a:pPr>
            <a:endParaRPr lang="en-US" altLang="en-US" i="0" dirty="0">
              <a:latin typeface="Calibri" panose="020F0502020204030204" pitchFamily="34" charset="0"/>
              <a:cs typeface="Calibri" panose="020F0502020204030204" pitchFamily="34" charset="0"/>
            </a:endParaRPr>
          </a:p>
        </p:txBody>
      </p:sp>
      <p:pic>
        <p:nvPicPr>
          <p:cNvPr id="23557" name="Picture 5">
            <a:extLst>
              <a:ext uri="{FF2B5EF4-FFF2-40B4-BE49-F238E27FC236}">
                <a16:creationId xmlns:a16="http://schemas.microsoft.com/office/drawing/2014/main" id="{4484FE6B-2F3A-B347-BB2C-B28F8CB21F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1181" y="5338118"/>
            <a:ext cx="1421027" cy="139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flipV="1">
            <a:off x="0" y="5214551"/>
            <a:ext cx="12192000" cy="2471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8" name="Picture 14" descr="bu-signature-small_186_RGB">
            <a:extLst>
              <a:ext uri="{FF2B5EF4-FFF2-40B4-BE49-F238E27FC236}">
                <a16:creationId xmlns:a16="http://schemas.microsoft.com/office/drawing/2014/main" id="{BEF0E59D-9BCD-4900-981C-79E27643D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 y="5535479"/>
            <a:ext cx="3136392" cy="100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BMC-BUMS LOGOS 120dpi">
            <a:extLst>
              <a:ext uri="{FF2B5EF4-FFF2-40B4-BE49-F238E27FC236}">
                <a16:creationId xmlns:a16="http://schemas.microsoft.com/office/drawing/2014/main" id="{448AFC51-C6C6-4A43-A524-B11A7EB64C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843" b="28134"/>
          <a:stretch/>
        </p:blipFill>
        <p:spPr bwMode="auto">
          <a:xfrm>
            <a:off x="8810349" y="5535479"/>
            <a:ext cx="2730552" cy="107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233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DB24130F-75D7-5B4D-A46C-D66DFEAB1204}"/>
              </a:ext>
            </a:extLst>
          </p:cNvPr>
          <p:cNvSpPr>
            <a:spLocks noGrp="1"/>
          </p:cNvSpPr>
          <p:nvPr>
            <p:ph type="title"/>
          </p:nvPr>
        </p:nvSpPr>
        <p:spPr bwMode="auto">
          <a:xfrm>
            <a:off x="0" y="0"/>
            <a:ext cx="12191999" cy="1180618"/>
          </a:xfrm>
          <a:solidFill>
            <a:srgbClr val="002060"/>
          </a:solidFill>
        </p:spPr>
        <p:txBody>
          <a:bodyPr>
            <a:noAutofit/>
          </a:bodyPr>
          <a:lstStyle/>
          <a:p>
            <a:pPr algn="ctr" eaLnBrk="1" hangingPunct="1">
              <a:defRPr/>
            </a:pPr>
            <a:r>
              <a:rPr lang="en-US" b="1" dirty="0">
                <a:solidFill>
                  <a:schemeClr val="bg1"/>
                </a:solidFill>
                <a:ea typeface="ＭＳ Ｐゴシック" charset="0"/>
                <a:cs typeface="ＭＳ Ｐゴシック" charset="0"/>
              </a:rPr>
              <a:t>Alcohol Use Disorders Identification Test</a:t>
            </a:r>
            <a:br>
              <a:rPr lang="en-US" b="1" dirty="0">
                <a:solidFill>
                  <a:schemeClr val="bg1"/>
                </a:solidFill>
                <a:ea typeface="ＭＳ Ｐゴシック" charset="0"/>
                <a:cs typeface="ＭＳ Ｐゴシック" charset="0"/>
              </a:rPr>
            </a:br>
            <a:r>
              <a:rPr lang="en-US" b="1" dirty="0">
                <a:solidFill>
                  <a:schemeClr val="bg1"/>
                </a:solidFill>
                <a:ea typeface="ＭＳ Ｐゴシック" charset="0"/>
                <a:cs typeface="ＭＳ Ｐゴシック" charset="0"/>
              </a:rPr>
              <a:t>Consumption items (AUDIT-C)</a:t>
            </a:r>
          </a:p>
        </p:txBody>
      </p:sp>
      <p:sp>
        <p:nvSpPr>
          <p:cNvPr id="53251" name="Rectangle 8">
            <a:extLst>
              <a:ext uri="{FF2B5EF4-FFF2-40B4-BE49-F238E27FC236}">
                <a16:creationId xmlns:a16="http://schemas.microsoft.com/office/drawing/2014/main" id="{160452E7-1204-694B-8243-070DD078EBBC}"/>
              </a:ext>
            </a:extLst>
          </p:cNvPr>
          <p:cNvSpPr>
            <a:spLocks noGrp="1"/>
          </p:cNvSpPr>
          <p:nvPr>
            <p:ph idx="1"/>
          </p:nvPr>
        </p:nvSpPr>
        <p:spPr>
          <a:xfrm>
            <a:off x="8704160" y="1650360"/>
            <a:ext cx="3462760" cy="4260204"/>
          </a:xfrm>
        </p:spPr>
        <p:txBody>
          <a:bodyPr>
            <a:normAutofit/>
          </a:bodyPr>
          <a:lstStyle/>
          <a:p>
            <a:pPr eaLnBrk="1" hangingPunct="1">
              <a:defRPr/>
            </a:pPr>
            <a:r>
              <a:rPr lang="en-US" altLang="en-US" dirty="0"/>
              <a:t>Requires scoring</a:t>
            </a:r>
          </a:p>
          <a:p>
            <a:pPr eaLnBrk="1" hangingPunct="1">
              <a:defRPr/>
            </a:pPr>
            <a:r>
              <a:rPr lang="en-US" altLang="en-US" u="sng" dirty="0"/>
              <a:t>&gt;</a:t>
            </a:r>
            <a:r>
              <a:rPr lang="en-US" altLang="en-US" dirty="0"/>
              <a:t>3 women, </a:t>
            </a:r>
            <a:r>
              <a:rPr lang="en-US" altLang="en-US" u="sng" dirty="0"/>
              <a:t>&gt;</a:t>
            </a:r>
            <a:r>
              <a:rPr lang="en-US" altLang="en-US" dirty="0"/>
              <a:t>4 men</a:t>
            </a:r>
          </a:p>
          <a:p>
            <a:pPr lvl="1" eaLnBrk="1" hangingPunct="1">
              <a:defRPr/>
            </a:pPr>
            <a:r>
              <a:rPr lang="en-US" altLang="en-US" dirty="0"/>
              <a:t>73-86% sensitivity</a:t>
            </a:r>
          </a:p>
          <a:p>
            <a:pPr lvl="1" eaLnBrk="1" hangingPunct="1">
              <a:defRPr/>
            </a:pPr>
            <a:r>
              <a:rPr lang="en-US" altLang="en-US" dirty="0"/>
              <a:t>89-91% specificity </a:t>
            </a:r>
          </a:p>
          <a:p>
            <a:pPr eaLnBrk="1" hangingPunct="1">
              <a:defRPr/>
            </a:pPr>
            <a:r>
              <a:rPr lang="en-US" altLang="en-US" u="sng" dirty="0"/>
              <a:t>&gt;</a:t>
            </a:r>
            <a:r>
              <a:rPr lang="en-US" altLang="en-US" dirty="0"/>
              <a:t>7 to 10 suggests moderate to severe disorder</a:t>
            </a:r>
          </a:p>
        </p:txBody>
      </p:sp>
      <p:sp>
        <p:nvSpPr>
          <p:cNvPr id="53254" name="Text Box 10">
            <a:extLst>
              <a:ext uri="{FF2B5EF4-FFF2-40B4-BE49-F238E27FC236}">
                <a16:creationId xmlns:a16="http://schemas.microsoft.com/office/drawing/2014/main" id="{85B57D22-7C17-604F-B6BE-804104C35126}"/>
              </a:ext>
            </a:extLst>
          </p:cNvPr>
          <p:cNvSpPr txBox="1">
            <a:spLocks noChangeArrowheads="1"/>
          </p:cNvSpPr>
          <p:nvPr/>
        </p:nvSpPr>
        <p:spPr bwMode="auto">
          <a:xfrm>
            <a:off x="8597360" y="6235005"/>
            <a:ext cx="3494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1400" dirty="0">
                <a:latin typeface="Calibri" panose="020F0502020204030204" pitchFamily="34" charset="0"/>
              </a:rPr>
              <a:t>Bradley KA, et al. </a:t>
            </a:r>
            <a:r>
              <a:rPr lang="en-US" altLang="en-US" sz="1400" i="1" dirty="0">
                <a:latin typeface="Calibri" panose="020F0502020204030204" pitchFamily="34" charset="0"/>
              </a:rPr>
              <a:t>Alcohol. </a:t>
            </a:r>
            <a:r>
              <a:rPr lang="en-US" altLang="en-US" sz="1400" i="1" dirty="0" err="1">
                <a:latin typeface="Calibri" panose="020F0502020204030204" pitchFamily="34" charset="0"/>
              </a:rPr>
              <a:t>Clin</a:t>
            </a:r>
            <a:r>
              <a:rPr lang="en-US" altLang="en-US" sz="1400" i="1" dirty="0">
                <a:latin typeface="Calibri" panose="020F0502020204030204" pitchFamily="34" charset="0"/>
              </a:rPr>
              <a:t>. Exp. Res</a:t>
            </a:r>
            <a:r>
              <a:rPr lang="en-US" altLang="en-US" sz="1400" dirty="0">
                <a:latin typeface="Calibri" panose="020F0502020204030204" pitchFamily="34" charset="0"/>
              </a:rPr>
              <a:t>. 2007</a:t>
            </a:r>
          </a:p>
          <a:p>
            <a:pPr eaLnBrk="1" hangingPunct="1">
              <a:spcBef>
                <a:spcPct val="0"/>
              </a:spcBef>
              <a:buClrTx/>
              <a:buFontTx/>
              <a:buNone/>
              <a:defRPr/>
            </a:pPr>
            <a:r>
              <a:rPr lang="en-US" altLang="en-US" sz="1400" dirty="0" err="1">
                <a:latin typeface="Calibri" panose="020F0502020204030204" pitchFamily="34" charset="0"/>
              </a:rPr>
              <a:t>Saitz</a:t>
            </a:r>
            <a:r>
              <a:rPr lang="en-US" altLang="en-US" sz="1400" dirty="0">
                <a:latin typeface="Calibri" panose="020F0502020204030204" pitchFamily="34" charset="0"/>
              </a:rPr>
              <a:t> R. </a:t>
            </a:r>
            <a:r>
              <a:rPr lang="en-US" altLang="en-US" sz="1400" i="1" dirty="0">
                <a:latin typeface="Calibri" panose="020F0502020204030204" pitchFamily="34" charset="0"/>
              </a:rPr>
              <a:t>UpToDate</a:t>
            </a:r>
            <a:r>
              <a:rPr lang="en-US" altLang="en-US" sz="1400" dirty="0">
                <a:latin typeface="Calibri" panose="020F0502020204030204" pitchFamily="34" charset="0"/>
              </a:rPr>
              <a:t>  2021</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794" t="22321" r="38130" b="23805"/>
          <a:stretch/>
        </p:blipFill>
        <p:spPr bwMode="auto">
          <a:xfrm>
            <a:off x="100551" y="1226915"/>
            <a:ext cx="8376570" cy="53924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375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2700"/>
          </a:xfrm>
          <a:solidFill>
            <a:srgbClr val="002060"/>
          </a:solidFill>
        </p:spPr>
        <p:txBody>
          <a:bodyPr/>
          <a:lstStyle/>
          <a:p>
            <a:pPr algn="ctr"/>
            <a:r>
              <a:rPr lang="en-US" sz="4000" b="1" dirty="0">
                <a:solidFill>
                  <a:schemeClr val="bg1"/>
                </a:solidFill>
                <a:effectLst>
                  <a:outerShdw blurRad="38100" dist="38100" dir="2700000" algn="tl">
                    <a:srgbClr val="000000">
                      <a:alpha val="43137"/>
                    </a:srgbClr>
                  </a:outerShdw>
                </a:effectLst>
              </a:rPr>
              <a:t>Screening for Unhealthy Substance Use</a:t>
            </a:r>
            <a:br>
              <a:rPr lang="en-US" b="1" dirty="0">
                <a:solidFill>
                  <a:schemeClr val="bg1"/>
                </a:solidFill>
                <a:effectLst>
                  <a:outerShdw blurRad="38100" dist="38100" dir="2700000" algn="tl">
                    <a:srgbClr val="000000">
                      <a:alpha val="43137"/>
                    </a:srgbClr>
                  </a:outerShdw>
                </a:effectLst>
              </a:rPr>
            </a:br>
            <a:r>
              <a:rPr lang="en-US" sz="3400" dirty="0">
                <a:solidFill>
                  <a:schemeClr val="bg1"/>
                </a:solidFill>
                <a:effectLst>
                  <a:outerShdw blurRad="38100" dist="38100" dir="2700000" algn="tl">
                    <a:srgbClr val="000000">
                      <a:alpha val="43137"/>
                    </a:srgbClr>
                  </a:outerShdw>
                </a:effectLst>
              </a:rPr>
              <a:t>Tobacco, Alcohol, Prescription meds and other Substances </a:t>
            </a:r>
            <a:r>
              <a:rPr lang="en-US" sz="3400" b="1" dirty="0">
                <a:solidFill>
                  <a:schemeClr val="bg1"/>
                </a:solidFill>
                <a:effectLst>
                  <a:outerShdw blurRad="38100" dist="38100" dir="2700000" algn="tl">
                    <a:srgbClr val="000000">
                      <a:alpha val="43137"/>
                    </a:srgbClr>
                  </a:outerShdw>
                </a:effectLst>
              </a:rPr>
              <a:t>(TAPS)</a:t>
            </a:r>
          </a:p>
        </p:txBody>
      </p:sp>
      <p:sp>
        <p:nvSpPr>
          <p:cNvPr id="3" name="Content Placeholder 2"/>
          <p:cNvSpPr>
            <a:spLocks noGrp="1"/>
          </p:cNvSpPr>
          <p:nvPr>
            <p:ph idx="1"/>
          </p:nvPr>
        </p:nvSpPr>
        <p:spPr>
          <a:xfrm>
            <a:off x="150311" y="1416257"/>
            <a:ext cx="9258865" cy="3466639"/>
          </a:xfrm>
          <a:solidFill>
            <a:schemeClr val="bg2">
              <a:lumMod val="20000"/>
              <a:lumOff val="80000"/>
            </a:schemeClr>
          </a:solidFill>
          <a:effectLst>
            <a:outerShdw blurRad="50800" dist="38100" dir="8100000" algn="tr" rotWithShape="0">
              <a:prstClr val="black">
                <a:alpha val="40000"/>
              </a:prstClr>
            </a:outerShdw>
          </a:effectLst>
        </p:spPr>
        <p:txBody>
          <a:bodyPr>
            <a:noAutofit/>
          </a:bodyPr>
          <a:lstStyle/>
          <a:p>
            <a:pPr marL="0" indent="0">
              <a:spcBef>
                <a:spcPts val="1200"/>
              </a:spcBef>
              <a:buNone/>
            </a:pPr>
            <a:r>
              <a:rPr lang="en-US" sz="2800" b="1" dirty="0"/>
              <a:t>(TAPS-1) </a:t>
            </a:r>
            <a:r>
              <a:rPr lang="en-US" sz="2800" dirty="0"/>
              <a:t>In the </a:t>
            </a:r>
            <a:r>
              <a:rPr lang="en-US" sz="2800" b="1" dirty="0"/>
              <a:t>past 12 months</a:t>
            </a:r>
            <a:r>
              <a:rPr lang="en-US" sz="2800" dirty="0"/>
              <a:t>, </a:t>
            </a:r>
            <a:r>
              <a:rPr lang="en-US" sz="2800" b="1" u="sng" dirty="0"/>
              <a:t>how often have you</a:t>
            </a:r>
            <a:r>
              <a:rPr lang="en-US" sz="2800" dirty="0"/>
              <a:t>:</a:t>
            </a:r>
          </a:p>
          <a:p>
            <a:pPr marL="403225" lvl="1" indent="-288925">
              <a:lnSpc>
                <a:spcPct val="100000"/>
              </a:lnSpc>
              <a:spcBef>
                <a:spcPts val="1200"/>
              </a:spcBef>
              <a:buFont typeface="+mj-lt"/>
              <a:buAutoNum type="arabicPeriod"/>
            </a:pPr>
            <a:r>
              <a:rPr lang="en-US" sz="2200" dirty="0"/>
              <a:t>Used any </a:t>
            </a:r>
            <a:r>
              <a:rPr lang="en-US" sz="2200" b="1" dirty="0"/>
              <a:t>tobacco</a:t>
            </a:r>
            <a:r>
              <a:rPr lang="en-US" sz="2200" dirty="0"/>
              <a:t> product </a:t>
            </a:r>
            <a:r>
              <a:rPr lang="en-US" sz="1800" dirty="0">
                <a:solidFill>
                  <a:schemeClr val="tx1">
                    <a:lumMod val="65000"/>
                    <a:lumOff val="35000"/>
                  </a:schemeClr>
                </a:solidFill>
              </a:rPr>
              <a:t>(cigarettes, e-cigarettes, cigars, pipes or smokes tobacco)</a:t>
            </a:r>
            <a:r>
              <a:rPr lang="en-US" sz="2200" dirty="0"/>
              <a:t>?</a:t>
            </a:r>
          </a:p>
          <a:p>
            <a:pPr marL="403225" lvl="1" indent="-288925">
              <a:lnSpc>
                <a:spcPct val="100000"/>
              </a:lnSpc>
              <a:spcBef>
                <a:spcPts val="1200"/>
              </a:spcBef>
              <a:buFont typeface="+mj-lt"/>
              <a:buAutoNum type="arabicPeriod"/>
            </a:pPr>
            <a:r>
              <a:rPr lang="en-US" sz="2200" dirty="0"/>
              <a:t>Had (</a:t>
            </a:r>
            <a:r>
              <a:rPr lang="en-US" sz="2200" b="1" dirty="0"/>
              <a:t>5</a:t>
            </a:r>
            <a:r>
              <a:rPr lang="en-US" sz="2200" dirty="0"/>
              <a:t> [males], </a:t>
            </a:r>
            <a:r>
              <a:rPr lang="en-US" sz="2200" b="1" dirty="0"/>
              <a:t>4</a:t>
            </a:r>
            <a:r>
              <a:rPr lang="en-US" sz="2200" dirty="0"/>
              <a:t> [females]) </a:t>
            </a:r>
            <a:r>
              <a:rPr lang="en-US" sz="2200" b="1" dirty="0"/>
              <a:t>or more drinks </a:t>
            </a:r>
            <a:r>
              <a:rPr lang="en-US" sz="2200" dirty="0"/>
              <a:t>containing </a:t>
            </a:r>
            <a:r>
              <a:rPr lang="en-US" sz="2200" b="1" dirty="0"/>
              <a:t>alcohol</a:t>
            </a:r>
            <a:r>
              <a:rPr lang="en-US" sz="2200" dirty="0"/>
              <a:t> in </a:t>
            </a:r>
            <a:r>
              <a:rPr lang="en-US" sz="2200" b="1" dirty="0"/>
              <a:t>one day</a:t>
            </a:r>
            <a:r>
              <a:rPr lang="en-US" sz="2200" dirty="0"/>
              <a:t>?</a:t>
            </a:r>
          </a:p>
          <a:p>
            <a:pPr marL="403225" lvl="1" indent="-288925">
              <a:lnSpc>
                <a:spcPct val="100000"/>
              </a:lnSpc>
              <a:spcBef>
                <a:spcPts val="1200"/>
              </a:spcBef>
              <a:buFont typeface="+mj-lt"/>
              <a:buAutoNum type="arabicPeriod"/>
            </a:pPr>
            <a:r>
              <a:rPr lang="en-US" sz="2200" dirty="0"/>
              <a:t>Used any </a:t>
            </a:r>
            <a:r>
              <a:rPr lang="en-US" sz="2200" b="1" dirty="0"/>
              <a:t>drugs</a:t>
            </a:r>
            <a:r>
              <a:rPr lang="en-US" sz="2200" dirty="0"/>
              <a:t> including marijuana, cocaine or crack, heroin, methamphetamine, hallucinogens, ecstasy?</a:t>
            </a:r>
          </a:p>
          <a:p>
            <a:pPr marL="403225" lvl="1" indent="-288925">
              <a:lnSpc>
                <a:spcPct val="100000"/>
              </a:lnSpc>
              <a:spcBef>
                <a:spcPts val="1200"/>
              </a:spcBef>
              <a:buFont typeface="+mj-lt"/>
              <a:buAutoNum type="arabicPeriod"/>
            </a:pPr>
            <a:r>
              <a:rPr lang="en-US" sz="2200" dirty="0"/>
              <a:t>Used any </a:t>
            </a:r>
            <a:r>
              <a:rPr lang="en-US" sz="2200" b="1" dirty="0"/>
              <a:t>prescription medications </a:t>
            </a:r>
            <a:r>
              <a:rPr lang="en-US" sz="2200" dirty="0"/>
              <a:t>just for the feeling, more than prescribed, or that were not prescribed for you? </a:t>
            </a:r>
            <a:r>
              <a:rPr lang="en-US" sz="1800" dirty="0">
                <a:solidFill>
                  <a:schemeClr val="tx1">
                    <a:lumMod val="65000"/>
                    <a:lumOff val="35000"/>
                  </a:schemeClr>
                </a:solidFill>
              </a:rPr>
              <a:t>(e.g., opioid pain relievers, medications for anxiety or sleeping, medications for ADHD)</a:t>
            </a:r>
            <a:endParaRPr lang="en-US" sz="2200" dirty="0">
              <a:solidFill>
                <a:schemeClr val="tx1">
                  <a:lumMod val="65000"/>
                  <a:lumOff val="35000"/>
                </a:schemeClr>
              </a:solidFill>
            </a:endParaRPr>
          </a:p>
        </p:txBody>
      </p:sp>
      <p:sp>
        <p:nvSpPr>
          <p:cNvPr id="5" name="TextBox 3"/>
          <p:cNvSpPr txBox="1"/>
          <p:nvPr/>
        </p:nvSpPr>
        <p:spPr>
          <a:xfrm>
            <a:off x="269941" y="6322829"/>
            <a:ext cx="443764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rgbClr val="000000"/>
                </a:solidFill>
                <a:latin typeface="Calibri" panose="020F0502020204030204" pitchFamily="34" charset="0"/>
              </a:rPr>
              <a:t>McNeely J et al. </a:t>
            </a:r>
            <a:r>
              <a:rPr lang="da-DK" i="1" dirty="0">
                <a:solidFill>
                  <a:srgbClr val="000000"/>
                </a:solidFill>
                <a:latin typeface="Calibri" panose="020F0502020204030204" pitchFamily="34" charset="0"/>
              </a:rPr>
              <a:t>Ann Intern Med. </a:t>
            </a:r>
            <a:r>
              <a:rPr lang="da-DK" dirty="0">
                <a:solidFill>
                  <a:srgbClr val="000000"/>
                </a:solidFill>
                <a:latin typeface="Calibri" panose="020F0502020204030204" pitchFamily="34" charset="0"/>
              </a:rPr>
              <a:t>2016</a:t>
            </a:r>
            <a:endParaRPr kumimoji="0" lang="da-DK"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 name="Content Placeholder 2"/>
          <p:cNvSpPr txBox="1">
            <a:spLocks/>
          </p:cNvSpPr>
          <p:nvPr/>
        </p:nvSpPr>
        <p:spPr bwMode="auto">
          <a:xfrm>
            <a:off x="9509761" y="1416257"/>
            <a:ext cx="2531928" cy="1912160"/>
          </a:xfrm>
          <a:prstGeom prst="rect">
            <a:avLst/>
          </a:prstGeom>
          <a:solidFill>
            <a:schemeClr val="bg2">
              <a:lumMod val="20000"/>
              <a:lumOff val="80000"/>
            </a:schemeClr>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ct val="0"/>
              </a:spcAft>
              <a:buClrTx/>
              <a:buSzTx/>
              <a:buNone/>
              <a:tabLst>
                <a:tab pos="7197725" algn="l"/>
              </a:tabLst>
              <a:defRPr/>
            </a:pPr>
            <a:r>
              <a:rPr kumimoji="0" lang="en-US" sz="2000" b="0" u="none" strike="noStrike" kern="0" cap="none" spc="0" normalizeH="0" baseline="0" noProof="0" dirty="0">
                <a:ln>
                  <a:noFill/>
                </a:ln>
                <a:solidFill>
                  <a:srgbClr val="000000"/>
                </a:solidFill>
                <a:effectLst/>
                <a:uLnTx/>
                <a:uFillTx/>
              </a:rPr>
              <a:t>Response</a:t>
            </a:r>
            <a:r>
              <a:rPr kumimoji="0" lang="en-US" sz="2000" b="0" u="none" strike="noStrike" kern="0" cap="none" spc="0" normalizeH="0" noProof="0" dirty="0">
                <a:ln>
                  <a:noFill/>
                </a:ln>
                <a:solidFill>
                  <a:srgbClr val="000000"/>
                </a:solidFill>
                <a:effectLst/>
                <a:uLnTx/>
                <a:uFillTx/>
              </a:rPr>
              <a:t> options:</a:t>
            </a:r>
          </a:p>
          <a:p>
            <a:pPr marL="0" marR="0" lvl="0" indent="0" algn="l" defTabSz="914400" rtl="0" eaLnBrk="0" fontAlgn="base" latinLnBrk="0" hangingPunct="0">
              <a:lnSpc>
                <a:spcPct val="100000"/>
              </a:lnSpc>
              <a:spcBef>
                <a:spcPts val="0"/>
              </a:spcBef>
              <a:spcAft>
                <a:spcPct val="0"/>
              </a:spcAft>
              <a:buClrTx/>
              <a:buSzTx/>
              <a:buNone/>
              <a:tabLst>
                <a:tab pos="7197725" algn="l"/>
              </a:tabLst>
              <a:defRPr/>
            </a:pPr>
            <a:endParaRPr kumimoji="0" lang="en-US" sz="400" b="0" u="none" strike="noStrike" kern="0" cap="none" spc="0" normalizeH="0" noProof="0" dirty="0">
              <a:ln>
                <a:noFill/>
              </a:ln>
              <a:solidFill>
                <a:srgbClr val="000000"/>
              </a:solidFill>
              <a:effectLst/>
              <a:uLnTx/>
              <a:uFillTx/>
            </a:endParaRPr>
          </a:p>
          <a:p>
            <a:pPr marL="285750" marR="0" lvl="0" indent="-285750" algn="l" defTabSz="914400" rtl="0" eaLnBrk="0" fontAlgn="base" latinLnBrk="0" hangingPunct="0">
              <a:lnSpc>
                <a:spcPct val="100000"/>
              </a:lnSpc>
              <a:spcBef>
                <a:spcPts val="0"/>
              </a:spcBef>
              <a:spcAft>
                <a:spcPct val="0"/>
              </a:spcAft>
              <a:buClrTx/>
              <a:buSzPct val="80000"/>
              <a:buFont typeface="Wingdings" panose="05000000000000000000" pitchFamily="2" charset="2"/>
              <a:buChar char="q"/>
              <a:tabLst>
                <a:tab pos="7197725" algn="l"/>
              </a:tabLst>
              <a:defRPr/>
            </a:pPr>
            <a:r>
              <a:rPr lang="en-US" sz="1800" b="1" kern="0" baseline="0" dirty="0">
                <a:solidFill>
                  <a:srgbClr val="CC0000"/>
                </a:solidFill>
              </a:rPr>
              <a:t>Daily</a:t>
            </a:r>
            <a:r>
              <a:rPr lang="en-US" sz="1800" b="1" kern="0" dirty="0">
                <a:solidFill>
                  <a:srgbClr val="CC0000"/>
                </a:solidFill>
              </a:rPr>
              <a:t> or almost daily</a:t>
            </a:r>
          </a:p>
          <a:p>
            <a:pPr marL="285750" marR="0" lvl="0" indent="-285750" algn="l" defTabSz="914400" rtl="0" eaLnBrk="0" fontAlgn="base" latinLnBrk="0" hangingPunct="0">
              <a:lnSpc>
                <a:spcPct val="100000"/>
              </a:lnSpc>
              <a:spcBef>
                <a:spcPts val="0"/>
              </a:spcBef>
              <a:spcAft>
                <a:spcPct val="0"/>
              </a:spcAft>
              <a:buClrTx/>
              <a:buSzPct val="80000"/>
              <a:buFont typeface="Wingdings" panose="05000000000000000000" pitchFamily="2" charset="2"/>
              <a:buChar char="q"/>
              <a:tabLst>
                <a:tab pos="7197725" algn="l"/>
              </a:tabLst>
              <a:defRPr/>
            </a:pPr>
            <a:r>
              <a:rPr lang="en-US" sz="1800" b="1" kern="0" dirty="0">
                <a:solidFill>
                  <a:srgbClr val="CC0000"/>
                </a:solidFill>
              </a:rPr>
              <a:t>Weekly</a:t>
            </a:r>
          </a:p>
          <a:p>
            <a:pPr marL="285750" marR="0" lvl="0" indent="-285750" algn="l" defTabSz="914400" rtl="0" eaLnBrk="0" fontAlgn="base" latinLnBrk="0" hangingPunct="0">
              <a:lnSpc>
                <a:spcPct val="100000"/>
              </a:lnSpc>
              <a:spcBef>
                <a:spcPts val="0"/>
              </a:spcBef>
              <a:spcAft>
                <a:spcPct val="0"/>
              </a:spcAft>
              <a:buClrTx/>
              <a:buSzPct val="80000"/>
              <a:buFont typeface="Wingdings" panose="05000000000000000000" pitchFamily="2" charset="2"/>
              <a:buChar char="q"/>
              <a:tabLst>
                <a:tab pos="7197725" algn="l"/>
              </a:tabLst>
              <a:defRPr/>
            </a:pPr>
            <a:r>
              <a:rPr lang="en-US" sz="1800" b="1" kern="0" dirty="0">
                <a:solidFill>
                  <a:srgbClr val="CC0000"/>
                </a:solidFill>
              </a:rPr>
              <a:t>Monthly</a:t>
            </a:r>
          </a:p>
          <a:p>
            <a:pPr marL="285750" marR="0" lvl="0" indent="-285750" algn="l" defTabSz="914400" rtl="0" eaLnBrk="0" fontAlgn="base" latinLnBrk="0" hangingPunct="0">
              <a:lnSpc>
                <a:spcPct val="100000"/>
              </a:lnSpc>
              <a:spcBef>
                <a:spcPts val="0"/>
              </a:spcBef>
              <a:spcAft>
                <a:spcPct val="0"/>
              </a:spcAft>
              <a:buClrTx/>
              <a:buSzPct val="80000"/>
              <a:buFont typeface="Wingdings" panose="05000000000000000000" pitchFamily="2" charset="2"/>
              <a:buChar char="q"/>
              <a:tabLst>
                <a:tab pos="7197725" algn="l"/>
              </a:tabLst>
              <a:defRPr/>
            </a:pPr>
            <a:r>
              <a:rPr lang="en-US" sz="1800" b="1" kern="0" dirty="0">
                <a:solidFill>
                  <a:srgbClr val="CC0000"/>
                </a:solidFill>
              </a:rPr>
              <a:t>Less than monthly</a:t>
            </a:r>
          </a:p>
          <a:p>
            <a:pPr marL="285750" marR="0" lvl="0" indent="-285750" algn="l" defTabSz="914400" rtl="0" eaLnBrk="0" fontAlgn="base" latinLnBrk="0" hangingPunct="0">
              <a:lnSpc>
                <a:spcPct val="100000"/>
              </a:lnSpc>
              <a:spcBef>
                <a:spcPts val="0"/>
              </a:spcBef>
              <a:spcAft>
                <a:spcPct val="0"/>
              </a:spcAft>
              <a:buClrTx/>
              <a:buSzPct val="80000"/>
              <a:buFont typeface="Wingdings" panose="05000000000000000000" pitchFamily="2" charset="2"/>
              <a:buChar char="q"/>
              <a:tabLst>
                <a:tab pos="7197725" algn="l"/>
              </a:tabLst>
              <a:defRPr/>
            </a:pPr>
            <a:r>
              <a:rPr lang="en-US" sz="1800" b="1" kern="0" dirty="0">
                <a:solidFill>
                  <a:srgbClr val="000000"/>
                </a:solidFill>
              </a:rPr>
              <a:t>Never </a:t>
            </a:r>
          </a:p>
        </p:txBody>
      </p:sp>
      <p:sp>
        <p:nvSpPr>
          <p:cNvPr id="4" name="TextBox 3">
            <a:extLst>
              <a:ext uri="{FF2B5EF4-FFF2-40B4-BE49-F238E27FC236}">
                <a16:creationId xmlns:a16="http://schemas.microsoft.com/office/drawing/2014/main" id="{3A42DF9C-A2F0-4B1C-B7EF-AC03EBF696DB}"/>
              </a:ext>
            </a:extLst>
          </p:cNvPr>
          <p:cNvSpPr txBox="1"/>
          <p:nvPr/>
        </p:nvSpPr>
        <p:spPr>
          <a:xfrm>
            <a:off x="150311" y="5086155"/>
            <a:ext cx="11571539" cy="830997"/>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p>
            <a:r>
              <a:rPr lang="en-US" sz="2400" dirty="0"/>
              <a:t>If positive on </a:t>
            </a:r>
            <a:r>
              <a:rPr lang="en-US" sz="2400" b="1" dirty="0"/>
              <a:t>TAPS-1</a:t>
            </a:r>
            <a:r>
              <a:rPr lang="en-US" sz="2400" dirty="0"/>
              <a:t> (i.e., other than “never“) use </a:t>
            </a:r>
            <a:r>
              <a:rPr lang="en-US" sz="2400" b="1" dirty="0"/>
              <a:t>TAPS-2</a:t>
            </a:r>
            <a:r>
              <a:rPr lang="en-US" sz="2400" dirty="0"/>
              <a:t>, which consists of brief substance-specific questions to determine risk level ranging from “problem use” to SUD</a:t>
            </a:r>
          </a:p>
        </p:txBody>
      </p:sp>
    </p:spTree>
    <p:custDataLst>
      <p:tags r:id="rId1"/>
    </p:custDataLst>
    <p:extLst>
      <p:ext uri="{BB962C8B-B14F-4D97-AF65-F5344CB8AC3E}">
        <p14:creationId xmlns:p14="http://schemas.microsoft.com/office/powerpoint/2010/main" val="421313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386"/>
            <a:ext cx="4376562" cy="369332"/>
          </a:xfrm>
          <a:prstGeom prst="rect">
            <a:avLst/>
          </a:prstGeom>
          <a:noFill/>
        </p:spPr>
        <p:txBody>
          <a:bodyPr wrap="square" rtlCol="0">
            <a:spAutoFit/>
          </a:bodyPr>
          <a:lstStyle/>
          <a:p>
            <a:r>
              <a:rPr lang="en-US" dirty="0">
                <a:solidFill>
                  <a:prstClr val="black"/>
                </a:solidFill>
              </a:rPr>
              <a:t>Saunders et al. </a:t>
            </a:r>
            <a:r>
              <a:rPr lang="en-US" i="1" dirty="0">
                <a:solidFill>
                  <a:prstClr val="black"/>
                </a:solidFill>
              </a:rPr>
              <a:t>Addiction.</a:t>
            </a:r>
            <a:r>
              <a:rPr lang="en-US" dirty="0">
                <a:solidFill>
                  <a:prstClr val="black"/>
                </a:solidFill>
              </a:rPr>
              <a:t> 1993</a:t>
            </a:r>
          </a:p>
        </p:txBody>
      </p:sp>
      <p:sp>
        <p:nvSpPr>
          <p:cNvPr id="4" name="Rectangle 3"/>
          <p:cNvSpPr/>
          <p:nvPr/>
        </p:nvSpPr>
        <p:spPr>
          <a:xfrm>
            <a:off x="5380159" y="390524"/>
            <a:ext cx="6346643" cy="137137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1"/>
            <a:ext cx="12192000" cy="868679"/>
          </a:xfrm>
          <a:solidFill>
            <a:srgbClr val="002060"/>
          </a:solidFill>
        </p:spPr>
        <p:txBody>
          <a:bodyPr>
            <a:normAutofit/>
          </a:bodyPr>
          <a:lstStyle/>
          <a:p>
            <a:pPr algn="ctr"/>
            <a:r>
              <a:rPr lang="en-US" b="1" dirty="0">
                <a:solidFill>
                  <a:schemeClr val="bg1"/>
                </a:solidFill>
              </a:rPr>
              <a:t>Alcohol Use Disorder Identification Test (AUDIT)</a:t>
            </a:r>
          </a:p>
        </p:txBody>
      </p:sp>
      <p:sp>
        <p:nvSpPr>
          <p:cNvPr id="3" name="Content Placeholder 2"/>
          <p:cNvSpPr>
            <a:spLocks noGrp="1"/>
          </p:cNvSpPr>
          <p:nvPr>
            <p:ph idx="1"/>
          </p:nvPr>
        </p:nvSpPr>
        <p:spPr>
          <a:xfrm>
            <a:off x="557784" y="1024128"/>
            <a:ext cx="10890504" cy="1860051"/>
          </a:xfrm>
        </p:spPr>
        <p:txBody>
          <a:bodyPr>
            <a:normAutofit/>
          </a:bodyPr>
          <a:lstStyle/>
          <a:p>
            <a:pPr marL="239713" lvl="1">
              <a:lnSpc>
                <a:spcPct val="100000"/>
              </a:lnSpc>
              <a:spcBef>
                <a:spcPts val="600"/>
              </a:spcBef>
            </a:pPr>
            <a:r>
              <a:rPr lang="en-US" dirty="0">
                <a:solidFill>
                  <a:prstClr val="black"/>
                </a:solidFill>
              </a:rPr>
              <a:t>10 questions (score: 0-40)</a:t>
            </a:r>
          </a:p>
          <a:p>
            <a:pPr marL="239713" lvl="1">
              <a:lnSpc>
                <a:spcPct val="100000"/>
              </a:lnSpc>
              <a:spcBef>
                <a:spcPts val="600"/>
              </a:spcBef>
            </a:pPr>
            <a:r>
              <a:rPr lang="en-US" dirty="0">
                <a:solidFill>
                  <a:prstClr val="black"/>
                </a:solidFill>
              </a:rPr>
              <a:t>Most widely validated instrument </a:t>
            </a:r>
          </a:p>
          <a:p>
            <a:pPr marL="239713" lvl="1">
              <a:lnSpc>
                <a:spcPct val="100000"/>
              </a:lnSpc>
              <a:spcBef>
                <a:spcPts val="600"/>
              </a:spcBef>
            </a:pPr>
            <a:r>
              <a:rPr lang="en-US" dirty="0">
                <a:solidFill>
                  <a:prstClr val="black"/>
                </a:solidFill>
              </a:rPr>
              <a:t>8+ is unhealthy alcohol use </a:t>
            </a:r>
            <a:r>
              <a:rPr lang="en-US" i="1" dirty="0">
                <a:solidFill>
                  <a:prstClr val="black"/>
                </a:solidFill>
              </a:rPr>
              <a:t> </a:t>
            </a:r>
          </a:p>
          <a:p>
            <a:pPr marL="239713" lvl="1">
              <a:lnSpc>
                <a:spcPct val="100000"/>
              </a:lnSpc>
              <a:spcBef>
                <a:spcPts val="600"/>
              </a:spcBef>
            </a:pPr>
            <a:r>
              <a:rPr lang="en-US" dirty="0">
                <a:solidFill>
                  <a:prstClr val="black"/>
                </a:solidFill>
              </a:rPr>
              <a:t>20+ suggests AUD</a:t>
            </a:r>
          </a:p>
        </p:txBody>
      </p:sp>
      <p:sp>
        <p:nvSpPr>
          <p:cNvPr id="6" name="Title 1">
            <a:extLst>
              <a:ext uri="{FF2B5EF4-FFF2-40B4-BE49-F238E27FC236}">
                <a16:creationId xmlns:a16="http://schemas.microsoft.com/office/drawing/2014/main" id="{75A542D8-5C46-4E3B-9B06-73660D659D7C}"/>
              </a:ext>
            </a:extLst>
          </p:cNvPr>
          <p:cNvSpPr txBox="1">
            <a:spLocks/>
          </p:cNvSpPr>
          <p:nvPr/>
        </p:nvSpPr>
        <p:spPr>
          <a:xfrm>
            <a:off x="0" y="3798332"/>
            <a:ext cx="12192000" cy="81870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en-US" b="1" dirty="0">
                <a:solidFill>
                  <a:schemeClr val="bg1"/>
                </a:solidFill>
              </a:rPr>
              <a:t>Drug Abuse Screening Test (DAST-10)</a:t>
            </a:r>
          </a:p>
        </p:txBody>
      </p:sp>
      <p:sp>
        <p:nvSpPr>
          <p:cNvPr id="8" name="Content Placeholder 2">
            <a:extLst>
              <a:ext uri="{FF2B5EF4-FFF2-40B4-BE49-F238E27FC236}">
                <a16:creationId xmlns:a16="http://schemas.microsoft.com/office/drawing/2014/main" id="{85EB9180-D1F6-4F97-8C75-064ADBD27A71}"/>
              </a:ext>
            </a:extLst>
          </p:cNvPr>
          <p:cNvSpPr txBox="1">
            <a:spLocks/>
          </p:cNvSpPr>
          <p:nvPr/>
        </p:nvSpPr>
        <p:spPr>
          <a:xfrm>
            <a:off x="649301" y="4976885"/>
            <a:ext cx="10515600" cy="1369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9713" lvl="1">
              <a:lnSpc>
                <a:spcPct val="100000"/>
              </a:lnSpc>
              <a:spcBef>
                <a:spcPts val="600"/>
              </a:spcBef>
            </a:pPr>
            <a:r>
              <a:rPr lang="en-US" b="1" dirty="0">
                <a:solidFill>
                  <a:prstClr val="black"/>
                </a:solidFill>
              </a:rPr>
              <a:t>10 questions </a:t>
            </a:r>
            <a:r>
              <a:rPr lang="en-US" dirty="0">
                <a:solidFill>
                  <a:prstClr val="black"/>
                </a:solidFill>
              </a:rPr>
              <a:t>(yes/no) (score: 0-10)</a:t>
            </a:r>
          </a:p>
          <a:p>
            <a:pPr marL="239713" lvl="1">
              <a:lnSpc>
                <a:spcPct val="100000"/>
              </a:lnSpc>
              <a:spcBef>
                <a:spcPts val="600"/>
              </a:spcBef>
            </a:pPr>
            <a:r>
              <a:rPr lang="en-US" dirty="0">
                <a:solidFill>
                  <a:prstClr val="black"/>
                </a:solidFill>
              </a:rPr>
              <a:t>6-10 is very high risk, probable DUD</a:t>
            </a:r>
          </a:p>
        </p:txBody>
      </p:sp>
      <p:sp>
        <p:nvSpPr>
          <p:cNvPr id="9" name="TextBox 8">
            <a:extLst>
              <a:ext uri="{FF2B5EF4-FFF2-40B4-BE49-F238E27FC236}">
                <a16:creationId xmlns:a16="http://schemas.microsoft.com/office/drawing/2014/main" id="{4EA9E808-96B3-4DAA-BFEF-D12539BDAC71}"/>
              </a:ext>
            </a:extLst>
          </p:cNvPr>
          <p:cNvSpPr txBox="1"/>
          <p:nvPr/>
        </p:nvSpPr>
        <p:spPr>
          <a:xfrm>
            <a:off x="73152" y="6438696"/>
            <a:ext cx="4376562" cy="369332"/>
          </a:xfrm>
          <a:prstGeom prst="rect">
            <a:avLst/>
          </a:prstGeom>
          <a:noFill/>
        </p:spPr>
        <p:txBody>
          <a:bodyPr wrap="square" rtlCol="0">
            <a:spAutoFit/>
          </a:bodyPr>
          <a:lstStyle/>
          <a:p>
            <a:r>
              <a:rPr lang="en-US" dirty="0">
                <a:solidFill>
                  <a:prstClr val="black"/>
                </a:solidFill>
              </a:rPr>
              <a:t>Skinner HA. </a:t>
            </a:r>
            <a:r>
              <a:rPr lang="en-US" i="1" dirty="0">
                <a:solidFill>
                  <a:prstClr val="black"/>
                </a:solidFill>
              </a:rPr>
              <a:t>Addict </a:t>
            </a:r>
            <a:r>
              <a:rPr lang="en-US" i="1" dirty="0" err="1">
                <a:solidFill>
                  <a:prstClr val="black"/>
                </a:solidFill>
              </a:rPr>
              <a:t>Behav</a:t>
            </a:r>
            <a:r>
              <a:rPr lang="en-US" i="1" dirty="0">
                <a:solidFill>
                  <a:prstClr val="black"/>
                </a:solidFill>
              </a:rPr>
              <a:t>. </a:t>
            </a:r>
            <a:r>
              <a:rPr lang="en-US" dirty="0">
                <a:solidFill>
                  <a:prstClr val="black"/>
                </a:solidFill>
              </a:rPr>
              <a:t>1982 </a:t>
            </a:r>
          </a:p>
        </p:txBody>
      </p:sp>
    </p:spTree>
    <p:extLst>
      <p:ext uri="{BB962C8B-B14F-4D97-AF65-F5344CB8AC3E}">
        <p14:creationId xmlns:p14="http://schemas.microsoft.com/office/powerpoint/2010/main" val="384855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2743"/>
          </a:xfrm>
          <a:solidFill>
            <a:srgbClr val="002060"/>
          </a:solidFill>
        </p:spPr>
        <p:txBody>
          <a:bodyPr>
            <a:normAutofit/>
          </a:bodyPr>
          <a:lstStyle/>
          <a:p>
            <a:pPr algn="ctr"/>
            <a:r>
              <a:rPr lang="en-US" b="1" dirty="0">
                <a:solidFill>
                  <a:schemeClr val="bg1"/>
                </a:solidFill>
              </a:rPr>
              <a:t>DSM-5 Substance Use Disorders (SUD)</a:t>
            </a:r>
            <a:endParaRPr lang="en-US" b="1" baseline="30000" dirty="0">
              <a:solidFill>
                <a:schemeClr val="bg1"/>
              </a:solidFill>
            </a:endParaRPr>
          </a:p>
        </p:txBody>
      </p:sp>
      <p:sp>
        <p:nvSpPr>
          <p:cNvPr id="4" name="Text Box 6"/>
          <p:cNvSpPr txBox="1">
            <a:spLocks noChangeArrowheads="1"/>
          </p:cNvSpPr>
          <p:nvPr/>
        </p:nvSpPr>
        <p:spPr bwMode="auto">
          <a:xfrm>
            <a:off x="623460" y="6493256"/>
            <a:ext cx="7600272" cy="338137"/>
          </a:xfrm>
          <a:prstGeom prst="rect">
            <a:avLst/>
          </a:prstGeom>
          <a:noFill/>
          <a:ln>
            <a:noFill/>
          </a:ln>
          <a:effec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US" altLang="en-US" sz="1600" kern="0" dirty="0"/>
              <a:t>APA. (2013). </a:t>
            </a:r>
            <a:r>
              <a:rPr lang="en-US" altLang="en-US" sz="1600" i="1" kern="0" dirty="0"/>
              <a:t>Diagnostic and Statistical Manual of Mental Disorders</a:t>
            </a:r>
            <a:r>
              <a:rPr lang="en-US" altLang="en-US" sz="1600" kern="0" dirty="0"/>
              <a:t> (5th ed.) </a:t>
            </a:r>
          </a:p>
        </p:txBody>
      </p:sp>
      <p:sp>
        <p:nvSpPr>
          <p:cNvPr id="5" name="Freeform 4"/>
          <p:cNvSpPr/>
          <p:nvPr/>
        </p:nvSpPr>
        <p:spPr>
          <a:xfrm>
            <a:off x="4622028" y="2441846"/>
            <a:ext cx="7176395" cy="805013"/>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chemeClr val="bg1"/>
          </a:solidFill>
          <a:ln w="57150">
            <a:solidFill>
              <a:srgbClr val="D7E1DD"/>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b" anchorCtr="0">
            <a:noAutofit/>
          </a:bodyPr>
          <a:lstStyle/>
          <a:p>
            <a:pPr lvl="0" algn="ctr" defTabSz="488950" rtl="0">
              <a:lnSpc>
                <a:spcPct val="85000"/>
              </a:lnSpc>
              <a:spcBef>
                <a:spcPct val="0"/>
              </a:spcBef>
              <a:spcAft>
                <a:spcPts val="600"/>
              </a:spcAft>
            </a:pPr>
            <a:r>
              <a:rPr lang="en-US" sz="2400" b="1" i="1" kern="1200" dirty="0">
                <a:solidFill>
                  <a:schemeClr val="tx1"/>
                </a:solidFill>
              </a:rPr>
              <a:t>Loss of Control</a:t>
            </a:r>
          </a:p>
        </p:txBody>
      </p:sp>
      <p:sp>
        <p:nvSpPr>
          <p:cNvPr id="10" name="Freeform 9"/>
          <p:cNvSpPr/>
          <p:nvPr/>
        </p:nvSpPr>
        <p:spPr>
          <a:xfrm>
            <a:off x="6726916" y="1733693"/>
            <a:ext cx="2386347"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4. </a:t>
            </a:r>
          </a:p>
          <a:p>
            <a:pPr lvl="0" algn="ctr" defTabSz="488950" rtl="0">
              <a:lnSpc>
                <a:spcPct val="85000"/>
              </a:lnSpc>
              <a:spcBef>
                <a:spcPct val="0"/>
              </a:spcBef>
              <a:spcAft>
                <a:spcPts val="600"/>
              </a:spcAft>
            </a:pPr>
            <a:r>
              <a:rPr lang="en-US" b="1" kern="1200" dirty="0">
                <a:solidFill>
                  <a:schemeClr val="tx1"/>
                </a:solidFill>
              </a:rPr>
              <a:t>Inability to cut down      on or control use</a:t>
            </a:r>
          </a:p>
        </p:txBody>
      </p:sp>
      <p:sp>
        <p:nvSpPr>
          <p:cNvPr id="11" name="Freeform 10"/>
          <p:cNvSpPr/>
          <p:nvPr/>
        </p:nvSpPr>
        <p:spPr>
          <a:xfrm>
            <a:off x="9266541" y="1733693"/>
            <a:ext cx="2400748"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5. </a:t>
            </a:r>
          </a:p>
          <a:p>
            <a:pPr lvl="0" algn="ctr" defTabSz="488950" rtl="0">
              <a:lnSpc>
                <a:spcPct val="85000"/>
              </a:lnSpc>
              <a:spcBef>
                <a:spcPct val="0"/>
              </a:spcBef>
              <a:spcAft>
                <a:spcPts val="600"/>
              </a:spcAft>
            </a:pPr>
            <a:r>
              <a:rPr lang="en-US" b="1" kern="1200" dirty="0">
                <a:solidFill>
                  <a:schemeClr val="tx1"/>
                </a:solidFill>
              </a:rPr>
              <a:t>Increased time spent obtaining, using or recovering</a:t>
            </a:r>
          </a:p>
        </p:txBody>
      </p:sp>
      <p:sp>
        <p:nvSpPr>
          <p:cNvPr id="12" name="Rectangle 11"/>
          <p:cNvSpPr/>
          <p:nvPr/>
        </p:nvSpPr>
        <p:spPr>
          <a:xfrm>
            <a:off x="705619" y="5709512"/>
            <a:ext cx="5559641" cy="646331"/>
          </a:xfrm>
          <a:prstGeom prst="rect">
            <a:avLst/>
          </a:prstGeom>
          <a:solidFill>
            <a:srgbClr val="41695B"/>
          </a:solidFill>
        </p:spPr>
        <p:txBody>
          <a:bodyPr wrap="square">
            <a:spAutoFit/>
          </a:bodyPr>
          <a:lstStyle/>
          <a:p>
            <a:pPr marL="117475" indent="-117475">
              <a:lnSpc>
                <a:spcPct val="90000"/>
              </a:lnSpc>
            </a:pPr>
            <a:r>
              <a:rPr lang="en-US" sz="2000" dirty="0">
                <a:solidFill>
                  <a:schemeClr val="bg1"/>
                </a:solidFill>
              </a:rPr>
              <a:t>*This criterion is not considered to be met if taking opioids under appropriate medical supervision</a:t>
            </a:r>
          </a:p>
        </p:txBody>
      </p:sp>
      <p:sp>
        <p:nvSpPr>
          <p:cNvPr id="13" name="TextBox 12"/>
          <p:cNvSpPr txBox="1"/>
          <p:nvPr/>
        </p:nvSpPr>
        <p:spPr>
          <a:xfrm>
            <a:off x="8599255" y="5477593"/>
            <a:ext cx="3068033" cy="1015663"/>
          </a:xfrm>
          <a:prstGeom prst="rect">
            <a:avLst/>
          </a:prstGeom>
          <a:solidFill>
            <a:srgbClr val="D7E1DD"/>
          </a:solidFill>
          <a:ln w="38100">
            <a:solidFill>
              <a:srgbClr val="41695B"/>
            </a:solidFill>
          </a:ln>
        </p:spPr>
        <p:txBody>
          <a:bodyPr wrap="square" rtlCol="0">
            <a:spAutoFit/>
          </a:bodyPr>
          <a:lstStyle/>
          <a:p>
            <a:r>
              <a:rPr lang="en-US" sz="2000" dirty="0">
                <a:solidFill>
                  <a:prstClr val="black"/>
                </a:solidFill>
              </a:rPr>
              <a:t>Mild SUD: 2-3 Criteria</a:t>
            </a:r>
          </a:p>
          <a:p>
            <a:r>
              <a:rPr lang="en-US" sz="2000" dirty="0">
                <a:solidFill>
                  <a:prstClr val="black"/>
                </a:solidFill>
              </a:rPr>
              <a:t>Moderate SUD: 4-5 Criteria</a:t>
            </a:r>
          </a:p>
          <a:p>
            <a:r>
              <a:rPr lang="en-US" sz="2000" dirty="0">
                <a:solidFill>
                  <a:prstClr val="black"/>
                </a:solidFill>
              </a:rPr>
              <a:t>Severe SUD: </a:t>
            </a:r>
            <a:r>
              <a:rPr lang="en-US" sz="2000" u="sng" dirty="0">
                <a:solidFill>
                  <a:prstClr val="black"/>
                </a:solidFill>
              </a:rPr>
              <a:t>&gt;</a:t>
            </a:r>
            <a:r>
              <a:rPr lang="en-US" sz="2000" dirty="0">
                <a:solidFill>
                  <a:prstClr val="black"/>
                </a:solidFill>
              </a:rPr>
              <a:t>6 Criteria</a:t>
            </a:r>
          </a:p>
        </p:txBody>
      </p:sp>
      <p:sp>
        <p:nvSpPr>
          <p:cNvPr id="22" name="Freeform 21"/>
          <p:cNvSpPr/>
          <p:nvPr/>
        </p:nvSpPr>
        <p:spPr>
          <a:xfrm>
            <a:off x="728663" y="2441845"/>
            <a:ext cx="3540276" cy="805013"/>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chemeClr val="bg1"/>
          </a:solidFill>
          <a:ln w="57150">
            <a:solidFill>
              <a:srgbClr val="D7E1DD"/>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b" anchorCtr="0">
            <a:noAutofit/>
          </a:bodyPr>
          <a:lstStyle/>
          <a:p>
            <a:pPr lvl="0" algn="ctr" defTabSz="488950" rtl="0">
              <a:lnSpc>
                <a:spcPct val="85000"/>
              </a:lnSpc>
              <a:spcBef>
                <a:spcPct val="0"/>
              </a:spcBef>
              <a:spcAft>
                <a:spcPts val="600"/>
              </a:spcAft>
            </a:pPr>
            <a:r>
              <a:rPr lang="en-US" sz="2400" b="1" i="1" kern="1200" dirty="0">
                <a:solidFill>
                  <a:schemeClr val="tx1"/>
                </a:solidFill>
              </a:rPr>
              <a:t>Physiologic</a:t>
            </a:r>
          </a:p>
        </p:txBody>
      </p:sp>
      <p:sp>
        <p:nvSpPr>
          <p:cNvPr id="9" name="Freeform 8"/>
          <p:cNvSpPr/>
          <p:nvPr/>
        </p:nvSpPr>
        <p:spPr>
          <a:xfrm>
            <a:off x="4371974" y="1733693"/>
            <a:ext cx="2201664"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3.</a:t>
            </a:r>
          </a:p>
          <a:p>
            <a:pPr lvl="0" algn="ctr" defTabSz="488950" rtl="0">
              <a:lnSpc>
                <a:spcPct val="85000"/>
              </a:lnSpc>
              <a:spcBef>
                <a:spcPct val="0"/>
              </a:spcBef>
              <a:spcAft>
                <a:spcPts val="600"/>
              </a:spcAft>
            </a:pPr>
            <a:r>
              <a:rPr lang="en-US" b="1" kern="1200" dirty="0">
                <a:solidFill>
                  <a:schemeClr val="tx1"/>
                </a:solidFill>
              </a:rPr>
              <a:t> Larger amounts and/or longer periods</a:t>
            </a:r>
          </a:p>
        </p:txBody>
      </p:sp>
      <p:grpSp>
        <p:nvGrpSpPr>
          <p:cNvPr id="3" name="Group 2"/>
          <p:cNvGrpSpPr/>
          <p:nvPr/>
        </p:nvGrpSpPr>
        <p:grpSpPr>
          <a:xfrm>
            <a:off x="728663" y="3624706"/>
            <a:ext cx="11069761" cy="1513167"/>
            <a:chOff x="728663" y="3624706"/>
            <a:chExt cx="11069761" cy="1513167"/>
          </a:xfrm>
        </p:grpSpPr>
        <p:sp>
          <p:nvSpPr>
            <p:cNvPr id="14" name="Freeform 13"/>
            <p:cNvSpPr/>
            <p:nvPr/>
          </p:nvSpPr>
          <p:spPr>
            <a:xfrm>
              <a:off x="2920754" y="4332860"/>
              <a:ext cx="8877670" cy="805013"/>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chemeClr val="bg1"/>
            </a:solidFill>
            <a:ln w="57150">
              <a:solidFill>
                <a:srgbClr val="D7E1DD"/>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b" anchorCtr="0">
              <a:noAutofit/>
            </a:bodyPr>
            <a:lstStyle/>
            <a:p>
              <a:pPr lvl="0" algn="ctr" defTabSz="488950">
                <a:lnSpc>
                  <a:spcPct val="85000"/>
                </a:lnSpc>
                <a:spcBef>
                  <a:spcPct val="0"/>
                </a:spcBef>
                <a:spcAft>
                  <a:spcPts val="600"/>
                </a:spcAft>
              </a:pPr>
              <a:r>
                <a:rPr lang="en-US" sz="2400" b="1" i="1" dirty="0">
                  <a:solidFill>
                    <a:schemeClr val="tx1"/>
                  </a:solidFill>
                </a:rPr>
                <a:t>Continued Use Despite Negative Consequences</a:t>
              </a:r>
            </a:p>
          </p:txBody>
        </p:sp>
        <p:sp>
          <p:nvSpPr>
            <p:cNvPr id="15" name="Freeform 14"/>
            <p:cNvSpPr/>
            <p:nvPr/>
          </p:nvSpPr>
          <p:spPr>
            <a:xfrm>
              <a:off x="728663" y="3624707"/>
              <a:ext cx="1659430"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dirty="0">
                  <a:solidFill>
                    <a:schemeClr val="tx1"/>
                  </a:solidFill>
                </a:rPr>
                <a:t>6</a:t>
              </a:r>
              <a:r>
                <a:rPr lang="en-US" b="1" kern="1200" dirty="0">
                  <a:solidFill>
                    <a:schemeClr val="tx1"/>
                  </a:solidFill>
                </a:rPr>
                <a:t>.</a:t>
              </a:r>
            </a:p>
            <a:p>
              <a:pPr lvl="0" algn="ctr" defTabSz="488950">
                <a:lnSpc>
                  <a:spcPct val="85000"/>
                </a:lnSpc>
                <a:spcBef>
                  <a:spcPct val="0"/>
                </a:spcBef>
                <a:spcAft>
                  <a:spcPts val="600"/>
                </a:spcAft>
              </a:pPr>
              <a:r>
                <a:rPr lang="en-US" b="1" dirty="0">
                  <a:solidFill>
                    <a:schemeClr val="tx1"/>
                  </a:solidFill>
                </a:rPr>
                <a:t> Craving/</a:t>
              </a:r>
            </a:p>
            <a:p>
              <a:pPr lvl="0" algn="ctr" defTabSz="488950">
                <a:lnSpc>
                  <a:spcPct val="85000"/>
                </a:lnSpc>
                <a:spcBef>
                  <a:spcPct val="0"/>
                </a:spcBef>
                <a:spcAft>
                  <a:spcPts val="600"/>
                </a:spcAft>
              </a:pPr>
              <a:r>
                <a:rPr lang="en-US" b="1" dirty="0">
                  <a:solidFill>
                    <a:schemeClr val="tx1"/>
                  </a:solidFill>
                </a:rPr>
                <a:t>Compulsion</a:t>
              </a:r>
            </a:p>
          </p:txBody>
        </p:sp>
        <p:sp>
          <p:nvSpPr>
            <p:cNvPr id="16" name="Freeform 15"/>
            <p:cNvSpPr/>
            <p:nvPr/>
          </p:nvSpPr>
          <p:spPr>
            <a:xfrm>
              <a:off x="2541371" y="3624707"/>
              <a:ext cx="1677325"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7. </a:t>
              </a:r>
            </a:p>
            <a:p>
              <a:pPr lvl="0" algn="ctr" defTabSz="488950">
                <a:lnSpc>
                  <a:spcPct val="85000"/>
                </a:lnSpc>
                <a:spcBef>
                  <a:spcPct val="0"/>
                </a:spcBef>
                <a:spcAft>
                  <a:spcPts val="600"/>
                </a:spcAft>
              </a:pPr>
              <a:r>
                <a:rPr lang="en-US" b="1" dirty="0">
                  <a:solidFill>
                    <a:schemeClr val="tx1"/>
                  </a:solidFill>
                </a:rPr>
                <a:t>Role failure: work, home, school</a:t>
              </a:r>
            </a:p>
          </p:txBody>
        </p:sp>
        <p:sp>
          <p:nvSpPr>
            <p:cNvPr id="18" name="Freeform 17"/>
            <p:cNvSpPr/>
            <p:nvPr/>
          </p:nvSpPr>
          <p:spPr>
            <a:xfrm>
              <a:off x="4371975" y="3624707"/>
              <a:ext cx="1724026"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8.</a:t>
              </a:r>
            </a:p>
            <a:p>
              <a:pPr lvl="0" algn="ctr" defTabSz="488950">
                <a:lnSpc>
                  <a:spcPct val="85000"/>
                </a:lnSpc>
                <a:spcBef>
                  <a:spcPct val="0"/>
                </a:spcBef>
                <a:spcAft>
                  <a:spcPts val="600"/>
                </a:spcAft>
              </a:pPr>
              <a:r>
                <a:rPr lang="en-US" b="1" dirty="0">
                  <a:solidFill>
                    <a:schemeClr val="tx1"/>
                  </a:solidFill>
                </a:rPr>
                <a:t> Social, interpersonal problems</a:t>
              </a:r>
              <a:endParaRPr lang="en-US" b="1" kern="1200" dirty="0">
                <a:solidFill>
                  <a:schemeClr val="tx1"/>
                </a:solidFill>
              </a:endParaRPr>
            </a:p>
          </p:txBody>
        </p:sp>
        <p:sp>
          <p:nvSpPr>
            <p:cNvPr id="19" name="Freeform 18"/>
            <p:cNvSpPr/>
            <p:nvPr/>
          </p:nvSpPr>
          <p:spPr>
            <a:xfrm>
              <a:off x="6265260" y="3624707"/>
              <a:ext cx="2038445"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9. </a:t>
              </a:r>
            </a:p>
            <a:p>
              <a:pPr lvl="0" algn="ctr" defTabSz="488950">
                <a:lnSpc>
                  <a:spcPct val="85000"/>
                </a:lnSpc>
                <a:spcBef>
                  <a:spcPct val="0"/>
                </a:spcBef>
                <a:spcAft>
                  <a:spcPts val="600"/>
                </a:spcAft>
              </a:pPr>
              <a:r>
                <a:rPr lang="en-US" b="1" dirty="0">
                  <a:solidFill>
                    <a:schemeClr val="tx1"/>
                  </a:solidFill>
                </a:rPr>
                <a:t>Reducing social, work, recreational activity</a:t>
              </a:r>
              <a:endParaRPr lang="en-US" b="1" kern="1200" dirty="0">
                <a:solidFill>
                  <a:schemeClr val="tx1"/>
                </a:solidFill>
              </a:endParaRPr>
            </a:p>
          </p:txBody>
        </p:sp>
        <p:sp>
          <p:nvSpPr>
            <p:cNvPr id="20" name="Freeform 19"/>
            <p:cNvSpPr/>
            <p:nvPr/>
          </p:nvSpPr>
          <p:spPr>
            <a:xfrm>
              <a:off x="8467522" y="3624707"/>
              <a:ext cx="1315670"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10. </a:t>
              </a:r>
            </a:p>
            <a:p>
              <a:pPr lvl="0" algn="ctr" defTabSz="488950">
                <a:lnSpc>
                  <a:spcPct val="85000"/>
                </a:lnSpc>
                <a:spcBef>
                  <a:spcPct val="0"/>
                </a:spcBef>
                <a:spcAft>
                  <a:spcPts val="600"/>
                </a:spcAft>
              </a:pPr>
              <a:r>
                <a:rPr lang="en-US" b="1" dirty="0">
                  <a:solidFill>
                    <a:schemeClr val="tx1"/>
                  </a:solidFill>
                </a:rPr>
                <a:t>Physical hazards</a:t>
              </a:r>
              <a:endParaRPr lang="en-US" b="1" kern="1200" dirty="0">
                <a:solidFill>
                  <a:schemeClr val="tx1"/>
                </a:solidFill>
              </a:endParaRPr>
            </a:p>
          </p:txBody>
        </p:sp>
        <p:sp>
          <p:nvSpPr>
            <p:cNvPr id="21" name="Freeform 20"/>
            <p:cNvSpPr/>
            <p:nvPr/>
          </p:nvSpPr>
          <p:spPr>
            <a:xfrm>
              <a:off x="9926713" y="3624706"/>
              <a:ext cx="1740575"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11. </a:t>
              </a:r>
            </a:p>
            <a:p>
              <a:pPr lvl="0" algn="ctr" defTabSz="488950">
                <a:lnSpc>
                  <a:spcPct val="85000"/>
                </a:lnSpc>
                <a:spcBef>
                  <a:spcPct val="0"/>
                </a:spcBef>
                <a:spcAft>
                  <a:spcPts val="600"/>
                </a:spcAft>
              </a:pPr>
              <a:r>
                <a:rPr lang="en-US" b="1" dirty="0">
                  <a:solidFill>
                    <a:schemeClr val="tx1"/>
                  </a:solidFill>
                </a:rPr>
                <a:t>Physical or psychological harm</a:t>
              </a:r>
              <a:endParaRPr lang="en-US" b="1" kern="1200" dirty="0">
                <a:solidFill>
                  <a:schemeClr val="tx1"/>
                </a:solidFill>
              </a:endParaRPr>
            </a:p>
          </p:txBody>
        </p:sp>
      </p:grpSp>
      <p:sp>
        <p:nvSpPr>
          <p:cNvPr id="7" name="Freeform 6"/>
          <p:cNvSpPr/>
          <p:nvPr/>
        </p:nvSpPr>
        <p:spPr>
          <a:xfrm>
            <a:off x="2541371" y="1733693"/>
            <a:ext cx="1677325"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41695B"/>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bg1"/>
                </a:solidFill>
              </a:rPr>
              <a:t>2. </a:t>
            </a:r>
          </a:p>
          <a:p>
            <a:pPr lvl="0" algn="ctr" defTabSz="488950" rtl="0">
              <a:lnSpc>
                <a:spcPct val="85000"/>
              </a:lnSpc>
              <a:spcBef>
                <a:spcPct val="0"/>
              </a:spcBef>
              <a:spcAft>
                <a:spcPts val="600"/>
              </a:spcAft>
            </a:pPr>
            <a:r>
              <a:rPr lang="en-US" b="1" kern="1200" dirty="0">
                <a:solidFill>
                  <a:schemeClr val="bg1"/>
                </a:solidFill>
              </a:rPr>
              <a:t>Withdrawal</a:t>
            </a:r>
            <a:r>
              <a:rPr lang="en-US" b="1" kern="1200" baseline="30000" dirty="0">
                <a:solidFill>
                  <a:schemeClr val="bg1"/>
                </a:solidFill>
              </a:rPr>
              <a:t>*</a:t>
            </a:r>
            <a:endParaRPr lang="en-US" b="1" kern="1200" dirty="0">
              <a:solidFill>
                <a:schemeClr val="bg1"/>
              </a:solidFill>
            </a:endParaRPr>
          </a:p>
        </p:txBody>
      </p:sp>
      <p:sp>
        <p:nvSpPr>
          <p:cNvPr id="6" name="Freeform 5"/>
          <p:cNvSpPr/>
          <p:nvPr/>
        </p:nvSpPr>
        <p:spPr>
          <a:xfrm>
            <a:off x="728663" y="1733693"/>
            <a:ext cx="1659430"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41695B"/>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bg1"/>
                </a:solidFill>
              </a:rPr>
              <a:t>1.</a:t>
            </a:r>
          </a:p>
          <a:p>
            <a:pPr lvl="0" algn="ctr" defTabSz="488950" rtl="0">
              <a:lnSpc>
                <a:spcPct val="85000"/>
              </a:lnSpc>
              <a:spcBef>
                <a:spcPct val="0"/>
              </a:spcBef>
              <a:spcAft>
                <a:spcPts val="600"/>
              </a:spcAft>
            </a:pPr>
            <a:r>
              <a:rPr lang="en-US" b="1" kern="1200" dirty="0">
                <a:solidFill>
                  <a:schemeClr val="bg1"/>
                </a:solidFill>
              </a:rPr>
              <a:t> Tolerance</a:t>
            </a:r>
            <a:r>
              <a:rPr lang="en-US" b="1" kern="1200" baseline="30000" dirty="0">
                <a:solidFill>
                  <a:schemeClr val="bg1"/>
                </a:solidFill>
              </a:rPr>
              <a:t>*</a:t>
            </a:r>
            <a:endParaRPr lang="en-US" b="1" kern="1200" dirty="0">
              <a:solidFill>
                <a:schemeClr val="bg1"/>
              </a:solidFill>
            </a:endParaRPr>
          </a:p>
        </p:txBody>
      </p:sp>
    </p:spTree>
    <p:extLst>
      <p:ext uri="{BB962C8B-B14F-4D97-AF65-F5344CB8AC3E}">
        <p14:creationId xmlns:p14="http://schemas.microsoft.com/office/powerpoint/2010/main" val="355484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0B45A4C-6407-734C-9CED-3B1D53A5FDE7}"/>
              </a:ext>
            </a:extLst>
          </p:cNvPr>
          <p:cNvSpPr>
            <a:spLocks noChangeArrowheads="1"/>
          </p:cNvSpPr>
          <p:nvPr/>
        </p:nvSpPr>
        <p:spPr bwMode="auto">
          <a:xfrm>
            <a:off x="914402" y="62484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1800" dirty="0">
              <a:latin typeface="Calibri" panose="020F0502020204030204" pitchFamily="34" charset="0"/>
            </a:endParaRPr>
          </a:p>
        </p:txBody>
      </p:sp>
      <p:sp>
        <p:nvSpPr>
          <p:cNvPr id="211972" name="Rectangle 4">
            <a:extLst>
              <a:ext uri="{FF2B5EF4-FFF2-40B4-BE49-F238E27FC236}">
                <a16:creationId xmlns:a16="http://schemas.microsoft.com/office/drawing/2014/main" id="{B9EBE9CA-C0E7-5949-91E2-183B8A643655}"/>
              </a:ext>
            </a:extLst>
          </p:cNvPr>
          <p:cNvSpPr>
            <a:spLocks noGrp="1" noRot="1" noChangeArrowheads="1"/>
          </p:cNvSpPr>
          <p:nvPr>
            <p:ph type="title"/>
          </p:nvPr>
        </p:nvSpPr>
        <p:spPr>
          <a:xfrm>
            <a:off x="313765" y="838197"/>
            <a:ext cx="11529368" cy="914400"/>
          </a:xfrm>
        </p:spPr>
        <p:txBody>
          <a:bodyPr lIns="90488" tIns="44450" rIns="90488" bIns="44450">
            <a:normAutofit/>
          </a:bodyPr>
          <a:lstStyle/>
          <a:p>
            <a:pPr eaLnBrk="1" hangingPunct="1">
              <a:defRPr/>
            </a:pPr>
            <a:r>
              <a:rPr lang="en-US" sz="3600" b="1" dirty="0">
                <a:ea typeface="ＭＳ Ｐゴシック" pitchFamily="1" charset="-128"/>
                <a:cs typeface="ＭＳ Ｐゴシック" charset="0"/>
              </a:rPr>
              <a:t>CAGE		</a:t>
            </a:r>
            <a:r>
              <a:rPr lang="en-US" sz="3600" dirty="0">
                <a:ea typeface="ＭＳ Ｐゴシック" pitchFamily="1" charset="-128"/>
                <a:cs typeface="ＭＳ Ｐゴシック" charset="0"/>
              </a:rPr>
              <a:t>					              </a:t>
            </a:r>
            <a:r>
              <a:rPr lang="en-US" sz="3600" b="1" dirty="0">
                <a:ea typeface="ＭＳ Ｐゴシック" pitchFamily="1" charset="-128"/>
                <a:cs typeface="ＭＳ Ｐゴシック" charset="0"/>
              </a:rPr>
              <a:t>CAGE-AID*</a:t>
            </a:r>
            <a:endParaRPr lang="en-US" sz="3600" dirty="0">
              <a:ea typeface="ＭＳ Ｐゴシック" pitchFamily="1" charset="-128"/>
              <a:cs typeface="ＭＳ Ｐゴシック" charset="0"/>
            </a:endParaRPr>
          </a:p>
        </p:txBody>
      </p:sp>
      <p:sp>
        <p:nvSpPr>
          <p:cNvPr id="53252" name="Rectangle 5">
            <a:extLst>
              <a:ext uri="{FF2B5EF4-FFF2-40B4-BE49-F238E27FC236}">
                <a16:creationId xmlns:a16="http://schemas.microsoft.com/office/drawing/2014/main" id="{23F4770E-BCBC-8043-AAA3-53DDCBDA97AA}"/>
              </a:ext>
            </a:extLst>
          </p:cNvPr>
          <p:cNvSpPr>
            <a:spLocks noGrp="1" noChangeArrowheads="1"/>
          </p:cNvSpPr>
          <p:nvPr>
            <p:ph idx="1"/>
          </p:nvPr>
        </p:nvSpPr>
        <p:spPr>
          <a:xfrm>
            <a:off x="203199" y="1649773"/>
            <a:ext cx="8810171" cy="2959549"/>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eaLnBrk="1" hangingPunct="1">
              <a:lnSpc>
                <a:spcPct val="100000"/>
              </a:lnSpc>
              <a:spcBef>
                <a:spcPts val="1200"/>
              </a:spcBef>
              <a:buClr>
                <a:schemeClr val="tx1"/>
              </a:buClr>
            </a:pPr>
            <a:r>
              <a:rPr lang="en-US" altLang="en-US" sz="2400" b="1" dirty="0"/>
              <a:t>Have you ever </a:t>
            </a:r>
            <a:r>
              <a:rPr lang="en-US" altLang="en-US" sz="2400" dirty="0"/>
              <a:t>felt you should </a:t>
            </a:r>
            <a:r>
              <a:rPr lang="en-US" altLang="en-US" sz="2400" i="1" u="sng" dirty="0"/>
              <a:t>C</a:t>
            </a:r>
            <a:r>
              <a:rPr lang="en-US" altLang="en-US" sz="2400" i="1" dirty="0"/>
              <a:t>ut down </a:t>
            </a:r>
            <a:r>
              <a:rPr lang="en-US" altLang="en-US" sz="2400" dirty="0"/>
              <a:t>on your drinking?</a:t>
            </a:r>
          </a:p>
          <a:p>
            <a:pPr eaLnBrk="1" hangingPunct="1">
              <a:lnSpc>
                <a:spcPct val="100000"/>
              </a:lnSpc>
              <a:spcBef>
                <a:spcPts val="1200"/>
              </a:spcBef>
              <a:buClr>
                <a:schemeClr val="tx1"/>
              </a:buClr>
            </a:pPr>
            <a:r>
              <a:rPr lang="en-US" altLang="en-US" sz="2400" b="1" dirty="0"/>
              <a:t>Have people </a:t>
            </a:r>
            <a:r>
              <a:rPr lang="en-US" altLang="en-US" sz="2400" i="1" u="sng" dirty="0"/>
              <a:t>A</a:t>
            </a:r>
            <a:r>
              <a:rPr lang="en-US" altLang="en-US" sz="2400" i="1" dirty="0"/>
              <a:t>nnoyed </a:t>
            </a:r>
            <a:r>
              <a:rPr lang="en-US" altLang="en-US" sz="2400" dirty="0"/>
              <a:t>you by criticizing your drinking?</a:t>
            </a:r>
          </a:p>
          <a:p>
            <a:pPr eaLnBrk="1" hangingPunct="1">
              <a:lnSpc>
                <a:spcPct val="100000"/>
              </a:lnSpc>
              <a:spcBef>
                <a:spcPts val="1200"/>
              </a:spcBef>
              <a:buClr>
                <a:schemeClr val="tx1"/>
              </a:buClr>
            </a:pPr>
            <a:r>
              <a:rPr lang="en-US" altLang="en-US" sz="2400" b="1" dirty="0"/>
              <a:t>Have you ever </a:t>
            </a:r>
            <a:r>
              <a:rPr lang="en-US" altLang="en-US" sz="2400" dirty="0"/>
              <a:t>felt bad or </a:t>
            </a:r>
            <a:r>
              <a:rPr lang="en-US" altLang="en-US" sz="2400" i="1" u="sng" dirty="0"/>
              <a:t>G</a:t>
            </a:r>
            <a:r>
              <a:rPr lang="en-US" altLang="en-US" sz="2400" i="1" dirty="0"/>
              <a:t>uilty</a:t>
            </a:r>
            <a:r>
              <a:rPr lang="en-US" altLang="en-US" sz="2400" dirty="0"/>
              <a:t> about your drinking?</a:t>
            </a:r>
          </a:p>
          <a:p>
            <a:pPr eaLnBrk="1" hangingPunct="1">
              <a:lnSpc>
                <a:spcPct val="100000"/>
              </a:lnSpc>
              <a:spcBef>
                <a:spcPts val="1200"/>
              </a:spcBef>
              <a:buClr>
                <a:schemeClr val="tx1"/>
              </a:buClr>
            </a:pPr>
            <a:r>
              <a:rPr lang="en-US" altLang="en-US" sz="2400" b="1" dirty="0"/>
              <a:t>Have you ever </a:t>
            </a:r>
            <a:r>
              <a:rPr lang="en-US" altLang="en-US" sz="2400" dirty="0"/>
              <a:t>taken a drink first thing in the morning (</a:t>
            </a:r>
            <a:r>
              <a:rPr lang="en-US" altLang="en-US" sz="2400" i="1" u="sng" dirty="0"/>
              <a:t>E</a:t>
            </a:r>
            <a:r>
              <a:rPr lang="en-US" altLang="en-US" sz="2400" i="1" dirty="0"/>
              <a:t>ye-opener</a:t>
            </a:r>
            <a:r>
              <a:rPr lang="en-US" altLang="en-US" sz="2400" dirty="0"/>
              <a:t>) to steady your nerves or get rid of a hangover?</a:t>
            </a:r>
          </a:p>
        </p:txBody>
      </p:sp>
      <p:sp>
        <p:nvSpPr>
          <p:cNvPr id="211976" name="Text Box 8">
            <a:extLst>
              <a:ext uri="{FF2B5EF4-FFF2-40B4-BE49-F238E27FC236}">
                <a16:creationId xmlns:a16="http://schemas.microsoft.com/office/drawing/2014/main" id="{7F0E8AD7-3F44-BA4A-96E5-D60665B04576}"/>
              </a:ext>
            </a:extLst>
          </p:cNvPr>
          <p:cNvSpPr txBox="1">
            <a:spLocks noChangeArrowheads="1"/>
          </p:cNvSpPr>
          <p:nvPr/>
        </p:nvSpPr>
        <p:spPr bwMode="auto">
          <a:xfrm>
            <a:off x="137151" y="4220921"/>
            <a:ext cx="11379506" cy="584775"/>
          </a:xfrm>
          <a:prstGeom prst="rect">
            <a:avLst/>
          </a:prstGeom>
          <a:noFill/>
          <a:ln>
            <a:noFill/>
          </a:ln>
          <a:effectLst/>
        </p:spPr>
        <p:txBody>
          <a:bodyPr wrap="square">
            <a:spAutoFit/>
          </a:bodyPr>
          <a:lstStyle/>
          <a:p>
            <a:pPr>
              <a:defRPr/>
            </a:pPr>
            <a:r>
              <a:rPr lang="en-US" sz="1600" dirty="0">
                <a:ea typeface="ＭＳ Ｐゴシック" charset="0"/>
              </a:rPr>
              <a:t>* "Adapted to Include Drugs”</a:t>
            </a:r>
          </a:p>
          <a:p>
            <a:pPr>
              <a:defRPr/>
            </a:pPr>
            <a:r>
              <a:rPr lang="en-US" sz="1600" dirty="0">
                <a:latin typeface="+mn-lt"/>
                <a:ea typeface="ＭＳ Ｐゴシック" charset="0"/>
              </a:rPr>
              <a:t>Mayfield D et al. </a:t>
            </a:r>
            <a:r>
              <a:rPr lang="en-US" sz="1600" i="1" dirty="0">
                <a:latin typeface="+mn-lt"/>
                <a:ea typeface="ＭＳ Ｐゴシック" charset="0"/>
              </a:rPr>
              <a:t>Am J Psych </a:t>
            </a:r>
            <a:r>
              <a:rPr lang="en-US" sz="1600" dirty="0">
                <a:latin typeface="+mn-lt"/>
                <a:ea typeface="ＭＳ Ｐゴシック" charset="0"/>
              </a:rPr>
              <a:t>1974; Brown RL &amp; Rounds LA.  </a:t>
            </a:r>
            <a:r>
              <a:rPr lang="en-US" sz="1600" i="1" dirty="0">
                <a:latin typeface="+mn-lt"/>
                <a:ea typeface="ＭＳ Ｐゴシック" charset="0"/>
              </a:rPr>
              <a:t>Wisconsin Med J </a:t>
            </a:r>
            <a:r>
              <a:rPr lang="en-US" sz="1600" dirty="0">
                <a:latin typeface="+mn-lt"/>
                <a:ea typeface="ＭＳ Ｐゴシック" charset="0"/>
              </a:rPr>
              <a:t>1995</a:t>
            </a:r>
          </a:p>
        </p:txBody>
      </p:sp>
      <p:sp>
        <p:nvSpPr>
          <p:cNvPr id="211980" name="Rectangle 12">
            <a:extLst>
              <a:ext uri="{FF2B5EF4-FFF2-40B4-BE49-F238E27FC236}">
                <a16:creationId xmlns:a16="http://schemas.microsoft.com/office/drawing/2014/main" id="{F5ECC608-B182-CA4C-AD8C-132251E8C95E}"/>
              </a:ext>
            </a:extLst>
          </p:cNvPr>
          <p:cNvSpPr>
            <a:spLocks noChangeArrowheads="1"/>
          </p:cNvSpPr>
          <p:nvPr/>
        </p:nvSpPr>
        <p:spPr bwMode="auto">
          <a:xfrm>
            <a:off x="9052096" y="1752597"/>
            <a:ext cx="2826139" cy="2263591"/>
          </a:xfrm>
          <a:prstGeom prst="rect">
            <a:avLst/>
          </a:prstGeom>
          <a:noFill/>
          <a:ln>
            <a:noFill/>
          </a:ln>
          <a:effectLst/>
        </p:spPr>
        <p:txBody>
          <a:bodyPr lIns="90488" tIns="44450" rIns="90488" bIns="44450"/>
          <a:lstStyle/>
          <a:p>
            <a:pPr marL="233363" indent="-233363" eaLnBrk="1" hangingPunct="1">
              <a:spcBef>
                <a:spcPts val="1200"/>
              </a:spcBef>
              <a:buClr>
                <a:schemeClr val="tx1"/>
              </a:buClr>
              <a:buSzPct val="100000"/>
              <a:buFont typeface="Arial"/>
              <a:buChar char="•"/>
              <a:defRPr/>
            </a:pPr>
            <a:r>
              <a:rPr lang="en-US" sz="2400" dirty="0">
                <a:latin typeface="+mn-lt"/>
                <a:ea typeface="ＭＳ Ｐゴシック" charset="0"/>
              </a:rPr>
              <a:t>Or drug use?</a:t>
            </a:r>
          </a:p>
          <a:p>
            <a:pPr marL="233363" indent="-233363" eaLnBrk="1" hangingPunct="1">
              <a:spcBef>
                <a:spcPts val="1200"/>
              </a:spcBef>
              <a:buClr>
                <a:schemeClr val="tx1"/>
              </a:buClr>
              <a:buSzPct val="100000"/>
              <a:buFont typeface="Arial"/>
              <a:buChar char="•"/>
              <a:defRPr/>
            </a:pPr>
            <a:r>
              <a:rPr lang="en-US" sz="2400" dirty="0">
                <a:latin typeface="+mn-lt"/>
                <a:ea typeface="ＭＳ Ｐゴシック" charset="0"/>
              </a:rPr>
              <a:t>Or drug use?</a:t>
            </a:r>
          </a:p>
          <a:p>
            <a:pPr marL="233363" indent="-233363" eaLnBrk="1" hangingPunct="1">
              <a:spcBef>
                <a:spcPts val="1200"/>
              </a:spcBef>
              <a:buClr>
                <a:schemeClr val="tx1"/>
              </a:buClr>
              <a:buSzPct val="100000"/>
              <a:buFont typeface="Arial"/>
              <a:buChar char="•"/>
              <a:defRPr/>
            </a:pPr>
            <a:r>
              <a:rPr lang="en-US" sz="2400" dirty="0">
                <a:latin typeface="+mn-lt"/>
                <a:ea typeface="ＭＳ Ｐゴシック" charset="0"/>
              </a:rPr>
              <a:t>Or drug use?</a:t>
            </a:r>
          </a:p>
          <a:p>
            <a:pPr marL="233363" indent="-233363" eaLnBrk="1" hangingPunct="1">
              <a:spcBef>
                <a:spcPts val="1200"/>
              </a:spcBef>
              <a:buClr>
                <a:schemeClr val="tx1"/>
              </a:buClr>
              <a:buSzPct val="100000"/>
              <a:buFont typeface="Arial"/>
              <a:buChar char="•"/>
              <a:defRPr/>
            </a:pPr>
            <a:r>
              <a:rPr lang="en-US" sz="2400" dirty="0">
                <a:latin typeface="+mn-lt"/>
                <a:ea typeface="ＭＳ Ｐゴシック" charset="0"/>
              </a:rPr>
              <a:t>Or used drugs?</a:t>
            </a:r>
            <a:endParaRPr lang="en-US" sz="2800" dirty="0">
              <a:latin typeface="+mn-lt"/>
              <a:ea typeface="ＭＳ Ｐゴシック" charset="0"/>
            </a:endParaRPr>
          </a:p>
        </p:txBody>
      </p:sp>
      <p:sp>
        <p:nvSpPr>
          <p:cNvPr id="2" name="TextBox 1">
            <a:extLst>
              <a:ext uri="{FF2B5EF4-FFF2-40B4-BE49-F238E27FC236}">
                <a16:creationId xmlns:a16="http://schemas.microsoft.com/office/drawing/2014/main" id="{CFC4A001-6C6F-C640-AC6E-987088D2C327}"/>
              </a:ext>
            </a:extLst>
          </p:cNvPr>
          <p:cNvSpPr txBox="1"/>
          <p:nvPr/>
        </p:nvSpPr>
        <p:spPr>
          <a:xfrm>
            <a:off x="0" y="0"/>
            <a:ext cx="12192000" cy="1015663"/>
          </a:xfrm>
          <a:prstGeom prst="rect">
            <a:avLst/>
          </a:prstGeom>
          <a:solidFill>
            <a:srgbClr val="002060"/>
          </a:solidFill>
        </p:spPr>
        <p:txBody>
          <a:bodyPr wrap="square">
            <a:spAutoFit/>
          </a:bodyPr>
          <a:lstStyle/>
          <a:p>
            <a:pPr algn="ctr" eaLnBrk="1" hangingPunct="1">
              <a:defRPr/>
            </a:pPr>
            <a:endParaRPr lang="en-US" sz="1400" b="1" dirty="0">
              <a:solidFill>
                <a:schemeClr val="bg1"/>
              </a:solidFill>
              <a:latin typeface="+mn-lt"/>
              <a:ea typeface="ＭＳ Ｐゴシック" charset="0"/>
              <a:cs typeface="ＭＳ Ｐゴシック" charset="0"/>
            </a:endParaRPr>
          </a:p>
          <a:p>
            <a:pPr algn="ctr" eaLnBrk="1" hangingPunct="1">
              <a:defRPr/>
            </a:pPr>
            <a:r>
              <a:rPr lang="en-US" sz="4400" b="1" dirty="0">
                <a:solidFill>
                  <a:schemeClr val="bg1"/>
                </a:solidFill>
                <a:latin typeface="+mn-lt"/>
                <a:ea typeface="ＭＳ Ｐゴシック" charset="0"/>
                <a:cs typeface="ＭＳ Ｐゴシック" charset="0"/>
              </a:rPr>
              <a:t>Assessment</a:t>
            </a:r>
            <a:endParaRPr lang="en-US" sz="4400" b="1" i="1" dirty="0">
              <a:solidFill>
                <a:schemeClr val="bg1"/>
              </a:solidFill>
              <a:latin typeface="+mn-lt"/>
              <a:ea typeface="ＭＳ Ｐゴシック" charset="0"/>
              <a:cs typeface="ＭＳ Ｐゴシック" charset="0"/>
            </a:endParaRPr>
          </a:p>
        </p:txBody>
      </p:sp>
      <p:sp>
        <p:nvSpPr>
          <p:cNvPr id="3" name="TextBox 2">
            <a:extLst>
              <a:ext uri="{FF2B5EF4-FFF2-40B4-BE49-F238E27FC236}">
                <a16:creationId xmlns:a16="http://schemas.microsoft.com/office/drawing/2014/main" id="{4C0A9E06-7D33-474E-812F-D3ABFECE5884}"/>
              </a:ext>
            </a:extLst>
          </p:cNvPr>
          <p:cNvSpPr txBox="1"/>
          <p:nvPr/>
        </p:nvSpPr>
        <p:spPr>
          <a:xfrm>
            <a:off x="137153" y="4960999"/>
            <a:ext cx="8773766" cy="1800493"/>
          </a:xfrm>
          <a:prstGeom prst="rect">
            <a:avLst/>
          </a:prstGeom>
          <a:solidFill>
            <a:srgbClr val="002B82"/>
          </a:solidFill>
        </p:spPr>
        <p:txBody>
          <a:bodyPr wrap="square" rtlCol="0">
            <a:spAutoFit/>
          </a:bodyPr>
          <a:lstStyle/>
          <a:p>
            <a:pPr marL="169863">
              <a:spcBef>
                <a:spcPts val="600"/>
              </a:spcBef>
            </a:pPr>
            <a:r>
              <a:rPr lang="en-US" sz="2400" dirty="0">
                <a:solidFill>
                  <a:schemeClr val="bg1"/>
                </a:solidFill>
              </a:rPr>
              <a:t>Two positives is…</a:t>
            </a:r>
          </a:p>
          <a:p>
            <a:pPr marL="573088" lvl="1" indent="225425">
              <a:spcBef>
                <a:spcPts val="600"/>
              </a:spcBef>
              <a:buFont typeface="Arial" panose="020B0604020202020204" pitchFamily="34" charset="0"/>
              <a:buChar char="•"/>
            </a:pPr>
            <a:r>
              <a:rPr lang="en-US" sz="2200" dirty="0">
                <a:solidFill>
                  <a:schemeClr val="bg1"/>
                </a:solidFill>
              </a:rPr>
              <a:t>77% sensitive and 79% specific for AUD</a:t>
            </a:r>
          </a:p>
          <a:p>
            <a:pPr marL="573088" lvl="1" indent="225425">
              <a:spcBef>
                <a:spcPts val="600"/>
              </a:spcBef>
              <a:buFont typeface="Arial" panose="020B0604020202020204" pitchFamily="34" charset="0"/>
              <a:buChar char="•"/>
            </a:pPr>
            <a:r>
              <a:rPr lang="en-US" sz="2200" dirty="0">
                <a:solidFill>
                  <a:schemeClr val="bg1"/>
                </a:solidFill>
              </a:rPr>
              <a:t>53% sensitive and 70% specific for unhealthy alcohol use</a:t>
            </a:r>
          </a:p>
          <a:p>
            <a:pPr marL="860425" lvl="1"/>
            <a:endParaRPr lang="en-US" sz="1600" dirty="0">
              <a:solidFill>
                <a:schemeClr val="bg1"/>
              </a:solidFill>
            </a:endParaRPr>
          </a:p>
          <a:p>
            <a:endParaRPr lang="en-US" sz="100" dirty="0">
              <a:solidFill>
                <a:schemeClr val="bg1"/>
              </a:solidFill>
            </a:endParaRPr>
          </a:p>
          <a:p>
            <a:r>
              <a:rPr lang="en-US" sz="1600" dirty="0" err="1">
                <a:solidFill>
                  <a:schemeClr val="bg1"/>
                </a:solidFill>
              </a:rPr>
              <a:t>Maisto</a:t>
            </a:r>
            <a:r>
              <a:rPr lang="en-US" sz="1600" dirty="0">
                <a:solidFill>
                  <a:schemeClr val="bg1"/>
                </a:solidFill>
              </a:rPr>
              <a:t> SA, </a:t>
            </a:r>
            <a:r>
              <a:rPr lang="en-US" sz="1600" dirty="0" err="1">
                <a:solidFill>
                  <a:schemeClr val="bg1"/>
                </a:solidFill>
              </a:rPr>
              <a:t>Saitz</a:t>
            </a:r>
            <a:r>
              <a:rPr lang="en-US" sz="1600" dirty="0">
                <a:solidFill>
                  <a:schemeClr val="bg1"/>
                </a:solidFill>
              </a:rPr>
              <a:t> R  </a:t>
            </a:r>
            <a:r>
              <a:rPr lang="en-US" sz="1600" i="1" dirty="0">
                <a:solidFill>
                  <a:schemeClr val="bg1"/>
                </a:solidFill>
              </a:rPr>
              <a:t>Am J Addict. </a:t>
            </a:r>
            <a:r>
              <a:rPr lang="en-US" sz="1600" dirty="0">
                <a:solidFill>
                  <a:schemeClr val="bg1"/>
                </a:solidFill>
              </a:rPr>
              <a:t>2003</a:t>
            </a:r>
          </a:p>
        </p:txBody>
      </p:sp>
    </p:spTree>
    <p:extLst>
      <p:ext uri="{BB962C8B-B14F-4D97-AF65-F5344CB8AC3E}">
        <p14:creationId xmlns:p14="http://schemas.microsoft.com/office/powerpoint/2010/main" val="3744583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ABFA05-F458-41C5-AECB-0ED0766D2C3C}"/>
              </a:ext>
            </a:extLst>
          </p:cNvPr>
          <p:cNvSpPr>
            <a:spLocks noGrp="1"/>
          </p:cNvSpPr>
          <p:nvPr>
            <p:ph idx="1"/>
          </p:nvPr>
        </p:nvSpPr>
        <p:spPr>
          <a:xfrm>
            <a:off x="1219200" y="3536576"/>
            <a:ext cx="10558272" cy="2694588"/>
          </a:xfrm>
          <a:solidFill>
            <a:srgbClr val="002060"/>
          </a:solidFill>
        </p:spPr>
        <p:txBody>
          <a:bodyPr>
            <a:normAutofit/>
          </a:bodyPr>
          <a:lstStyle/>
          <a:p>
            <a:pPr marL="0" indent="0">
              <a:lnSpc>
                <a:spcPct val="110000"/>
              </a:lnSpc>
              <a:spcBef>
                <a:spcPts val="800"/>
              </a:spcBef>
              <a:buNone/>
            </a:pPr>
            <a:r>
              <a:rPr lang="en-US" sz="2400" b="1" dirty="0">
                <a:solidFill>
                  <a:schemeClr val="bg1"/>
                </a:solidFill>
              </a:rPr>
              <a:t>In past 12 months…</a:t>
            </a:r>
          </a:p>
          <a:p>
            <a:pPr lvl="1">
              <a:lnSpc>
                <a:spcPct val="110000"/>
              </a:lnSpc>
              <a:spcBef>
                <a:spcPts val="800"/>
              </a:spcBef>
            </a:pPr>
            <a:r>
              <a:rPr lang="en-US" sz="2600" dirty="0">
                <a:solidFill>
                  <a:schemeClr val="bg1"/>
                </a:solidFill>
              </a:rPr>
              <a:t>62% any alcohol use</a:t>
            </a:r>
          </a:p>
          <a:p>
            <a:pPr lvl="2">
              <a:lnSpc>
                <a:spcPct val="110000"/>
              </a:lnSpc>
              <a:spcBef>
                <a:spcPts val="800"/>
              </a:spcBef>
            </a:pPr>
            <a:r>
              <a:rPr lang="en-US" dirty="0">
                <a:solidFill>
                  <a:schemeClr val="bg1"/>
                </a:solidFill>
              </a:rPr>
              <a:t>22% AUD (11% mild, 11% moderate/severe)</a:t>
            </a:r>
          </a:p>
          <a:p>
            <a:pPr lvl="1">
              <a:lnSpc>
                <a:spcPct val="110000"/>
              </a:lnSpc>
              <a:spcBef>
                <a:spcPts val="800"/>
              </a:spcBef>
            </a:pPr>
            <a:r>
              <a:rPr lang="en-US" sz="2600" dirty="0">
                <a:solidFill>
                  <a:schemeClr val="bg1"/>
                </a:solidFill>
              </a:rPr>
              <a:t>28% any drug use</a:t>
            </a:r>
            <a:r>
              <a:rPr lang="en-US" dirty="0">
                <a:solidFill>
                  <a:schemeClr val="bg1"/>
                </a:solidFill>
              </a:rPr>
              <a:t> </a:t>
            </a:r>
            <a:r>
              <a:rPr lang="en-US" sz="2000" dirty="0">
                <a:solidFill>
                  <a:schemeClr val="bg1"/>
                </a:solidFill>
              </a:rPr>
              <a:t>(marijuana 21%, cocaine 7%, opioids 5%, heroin 4%, sedatives 4%) </a:t>
            </a:r>
          </a:p>
          <a:p>
            <a:pPr lvl="2">
              <a:lnSpc>
                <a:spcPct val="110000"/>
              </a:lnSpc>
              <a:spcBef>
                <a:spcPts val="800"/>
              </a:spcBef>
            </a:pPr>
            <a:r>
              <a:rPr lang="en-US" dirty="0">
                <a:solidFill>
                  <a:schemeClr val="bg1"/>
                </a:solidFill>
              </a:rPr>
              <a:t>50% DUD (14% mild, 36% moderate/severe)</a:t>
            </a:r>
          </a:p>
        </p:txBody>
      </p:sp>
      <p:sp>
        <p:nvSpPr>
          <p:cNvPr id="4" name="Rectangle 2">
            <a:extLst>
              <a:ext uri="{FF2B5EF4-FFF2-40B4-BE49-F238E27FC236}">
                <a16:creationId xmlns:a16="http://schemas.microsoft.com/office/drawing/2014/main" id="{85A81A1D-2049-4004-9889-F767A40DD2EF}"/>
              </a:ext>
            </a:extLst>
          </p:cNvPr>
          <p:cNvSpPr>
            <a:spLocks noGrp="1" noRot="1" noChangeArrowheads="1"/>
          </p:cNvSpPr>
          <p:nvPr>
            <p:ph type="title"/>
          </p:nvPr>
        </p:nvSpPr>
        <p:spPr>
          <a:xfrm>
            <a:off x="0" y="0"/>
            <a:ext cx="12192000" cy="969264"/>
          </a:xfrm>
          <a:solidFill>
            <a:srgbClr val="002060"/>
          </a:solidFill>
        </p:spPr>
        <p:txBody>
          <a:bodyPr>
            <a:normAutofit/>
          </a:bodyPr>
          <a:lstStyle/>
          <a:p>
            <a:pPr algn="ctr" eaLnBrk="1" hangingPunct="1">
              <a:defRPr/>
            </a:pPr>
            <a:r>
              <a:rPr lang="en-US" b="1" dirty="0">
                <a:solidFill>
                  <a:schemeClr val="bg1"/>
                </a:solidFill>
                <a:ea typeface="ＭＳ Ｐゴシック" pitchFamily="1" charset="-128"/>
                <a:cs typeface="ＭＳ Ｐゴシック" charset="0"/>
              </a:rPr>
              <a:t>Screening Results in Primary Care</a:t>
            </a:r>
            <a:endParaRPr lang="en-US" dirty="0">
              <a:solidFill>
                <a:schemeClr val="bg1"/>
              </a:solidFill>
              <a:ea typeface="ＭＳ Ｐゴシック" pitchFamily="1" charset="-128"/>
              <a:cs typeface="ＭＳ Ｐゴシック" charset="0"/>
            </a:endParaRPr>
          </a:p>
        </p:txBody>
      </p:sp>
      <p:sp>
        <p:nvSpPr>
          <p:cNvPr id="5" name="Rectangle 3">
            <a:extLst>
              <a:ext uri="{FF2B5EF4-FFF2-40B4-BE49-F238E27FC236}">
                <a16:creationId xmlns:a16="http://schemas.microsoft.com/office/drawing/2014/main" id="{E1F8D557-CF63-43EE-8511-D41958A67CDB}"/>
              </a:ext>
            </a:extLst>
          </p:cNvPr>
          <p:cNvSpPr txBox="1">
            <a:spLocks noChangeArrowheads="1"/>
          </p:cNvSpPr>
          <p:nvPr/>
        </p:nvSpPr>
        <p:spPr>
          <a:xfrm>
            <a:off x="1030940" y="1050452"/>
            <a:ext cx="10746531" cy="1759034"/>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altLang="en-US" sz="2600" dirty="0">
                <a:solidFill>
                  <a:schemeClr val="bg1"/>
                </a:solidFill>
              </a:rPr>
              <a:t>10-20% unhealthy alcohol use</a:t>
            </a:r>
          </a:p>
          <a:p>
            <a:pPr lvl="1">
              <a:lnSpc>
                <a:spcPct val="100000"/>
              </a:lnSpc>
              <a:spcBef>
                <a:spcPts val="600"/>
              </a:spcBef>
            </a:pPr>
            <a:r>
              <a:rPr lang="en-US" altLang="en-US" sz="2200" dirty="0">
                <a:solidFill>
                  <a:schemeClr val="bg1"/>
                </a:solidFill>
              </a:rPr>
              <a:t>Of those, 1/5 alcohol use disorder (AUD)</a:t>
            </a:r>
          </a:p>
          <a:p>
            <a:pPr>
              <a:lnSpc>
                <a:spcPct val="100000"/>
              </a:lnSpc>
              <a:spcBef>
                <a:spcPts val="600"/>
              </a:spcBef>
            </a:pPr>
            <a:r>
              <a:rPr lang="en-US" altLang="en-US" sz="2600" dirty="0">
                <a:solidFill>
                  <a:schemeClr val="bg1"/>
                </a:solidFill>
              </a:rPr>
              <a:t>3% unhealthy drug use</a:t>
            </a:r>
          </a:p>
          <a:p>
            <a:pPr lvl="1">
              <a:lnSpc>
                <a:spcPct val="100000"/>
              </a:lnSpc>
              <a:spcBef>
                <a:spcPts val="600"/>
              </a:spcBef>
            </a:pPr>
            <a:r>
              <a:rPr lang="en-US" altLang="en-US" sz="2200" dirty="0">
                <a:solidFill>
                  <a:schemeClr val="bg1"/>
                </a:solidFill>
              </a:rPr>
              <a:t>Of those, 1/3 drug use disorder (DUD)</a:t>
            </a:r>
          </a:p>
        </p:txBody>
      </p:sp>
      <p:sp>
        <p:nvSpPr>
          <p:cNvPr id="6" name="Text Box 8">
            <a:extLst>
              <a:ext uri="{FF2B5EF4-FFF2-40B4-BE49-F238E27FC236}">
                <a16:creationId xmlns:a16="http://schemas.microsoft.com/office/drawing/2014/main" id="{CD19F3C7-932A-4F6A-B8B2-5EB490FB2FED}"/>
              </a:ext>
            </a:extLst>
          </p:cNvPr>
          <p:cNvSpPr txBox="1">
            <a:spLocks noChangeArrowheads="1"/>
          </p:cNvSpPr>
          <p:nvPr/>
        </p:nvSpPr>
        <p:spPr bwMode="auto">
          <a:xfrm>
            <a:off x="510988" y="2948639"/>
            <a:ext cx="6819862" cy="338554"/>
          </a:xfrm>
          <a:prstGeom prst="rect">
            <a:avLst/>
          </a:prstGeom>
          <a:noFill/>
          <a:ln>
            <a:noFill/>
          </a:ln>
          <a:effectLst/>
        </p:spPr>
        <p:txBody>
          <a:bodyPr wrap="square">
            <a:spAutoFit/>
          </a:bodyPr>
          <a:lstStyle/>
          <a:p>
            <a:pPr>
              <a:defRPr/>
            </a:pPr>
            <a:r>
              <a:rPr lang="en-US" sz="1600" dirty="0">
                <a:solidFill>
                  <a:schemeClr val="bg1"/>
                </a:solidFill>
                <a:latin typeface="+mn-lt"/>
                <a:ea typeface="ＭＳ Ｐゴシック" charset="0"/>
              </a:rPr>
              <a:t>Mertens JR et al. </a:t>
            </a:r>
            <a:r>
              <a:rPr lang="en-US" sz="1600" i="1" dirty="0">
                <a:solidFill>
                  <a:schemeClr val="bg1"/>
                </a:solidFill>
                <a:latin typeface="+mn-lt"/>
                <a:ea typeface="ＭＳ Ｐゴシック" charset="0"/>
              </a:rPr>
              <a:t>Alcoholism: Clinical and Experimental Research</a:t>
            </a:r>
            <a:r>
              <a:rPr lang="en-US" sz="1600" dirty="0">
                <a:solidFill>
                  <a:schemeClr val="bg1"/>
                </a:solidFill>
                <a:latin typeface="+mn-lt"/>
                <a:ea typeface="ＭＳ Ｐゴシック" charset="0"/>
              </a:rPr>
              <a:t>. 2005</a:t>
            </a:r>
          </a:p>
        </p:txBody>
      </p:sp>
      <p:sp>
        <p:nvSpPr>
          <p:cNvPr id="7" name="TextBox 6">
            <a:extLst>
              <a:ext uri="{FF2B5EF4-FFF2-40B4-BE49-F238E27FC236}">
                <a16:creationId xmlns:a16="http://schemas.microsoft.com/office/drawing/2014/main" id="{3C68EFE9-FCBA-44F9-B1B4-95EF358D6511}"/>
              </a:ext>
            </a:extLst>
          </p:cNvPr>
          <p:cNvSpPr txBox="1"/>
          <p:nvPr/>
        </p:nvSpPr>
        <p:spPr>
          <a:xfrm>
            <a:off x="627530" y="6384139"/>
            <a:ext cx="4436343" cy="338554"/>
          </a:xfrm>
          <a:prstGeom prst="rect">
            <a:avLst/>
          </a:prstGeom>
          <a:noFill/>
        </p:spPr>
        <p:txBody>
          <a:bodyPr wrap="none" rtlCol="0">
            <a:spAutoFit/>
          </a:bodyPr>
          <a:lstStyle/>
          <a:p>
            <a:r>
              <a:rPr lang="en-US" sz="1600" dirty="0">
                <a:solidFill>
                  <a:schemeClr val="bg1"/>
                </a:solidFill>
              </a:rPr>
              <a:t>Wu LT, McNeely J, et al. </a:t>
            </a:r>
            <a:r>
              <a:rPr lang="en-US" sz="1600" i="1" dirty="0">
                <a:solidFill>
                  <a:schemeClr val="bg1"/>
                </a:solidFill>
              </a:rPr>
              <a:t>Drug Alcohol Depend. </a:t>
            </a:r>
            <a:r>
              <a:rPr lang="en-US" sz="1600" dirty="0">
                <a:solidFill>
                  <a:schemeClr val="bg1"/>
                </a:solidFill>
              </a:rPr>
              <a:t>2017</a:t>
            </a:r>
          </a:p>
        </p:txBody>
      </p:sp>
      <p:cxnSp>
        <p:nvCxnSpPr>
          <p:cNvPr id="9" name="Straight Connector 8">
            <a:extLst>
              <a:ext uri="{FF2B5EF4-FFF2-40B4-BE49-F238E27FC236}">
                <a16:creationId xmlns:a16="http://schemas.microsoft.com/office/drawing/2014/main" id="{25092C57-1FBE-42C2-9610-37750B916C8F}"/>
              </a:ext>
            </a:extLst>
          </p:cNvPr>
          <p:cNvCxnSpPr/>
          <p:nvPr/>
        </p:nvCxnSpPr>
        <p:spPr>
          <a:xfrm>
            <a:off x="0" y="3429000"/>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36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27DC-B71D-AA40-BE3B-2EDC46D16CDE}"/>
              </a:ext>
            </a:extLst>
          </p:cNvPr>
          <p:cNvSpPr>
            <a:spLocks noGrp="1"/>
          </p:cNvSpPr>
          <p:nvPr>
            <p:ph type="title"/>
          </p:nvPr>
        </p:nvSpPr>
        <p:spPr>
          <a:xfrm>
            <a:off x="0" y="0"/>
            <a:ext cx="12192000" cy="1179575"/>
          </a:xfrm>
          <a:solidFill>
            <a:srgbClr val="002060"/>
          </a:solidFill>
        </p:spPr>
        <p:txBody>
          <a:bodyPr>
            <a:normAutofit fontScale="90000"/>
          </a:bodyPr>
          <a:lstStyle/>
          <a:p>
            <a:pPr marL="457200">
              <a:defRPr/>
            </a:pPr>
            <a:r>
              <a:rPr lang="en-US" b="1" dirty="0">
                <a:solidFill>
                  <a:schemeClr val="bg1"/>
                </a:solidFill>
              </a:rPr>
              <a:t>Brief Intervention (BI) for Alcohol</a:t>
            </a:r>
            <a:br>
              <a:rPr lang="en-US" dirty="0">
                <a:solidFill>
                  <a:schemeClr val="bg1"/>
                </a:solidFill>
              </a:rPr>
            </a:br>
            <a:r>
              <a:rPr lang="en-US" sz="4000" dirty="0">
                <a:solidFill>
                  <a:schemeClr val="bg1"/>
                </a:solidFill>
              </a:rPr>
              <a:t>50+ Years of Trials</a:t>
            </a:r>
            <a:endParaRPr lang="en-US" dirty="0">
              <a:solidFill>
                <a:schemeClr val="bg1"/>
              </a:solidFill>
            </a:endParaRPr>
          </a:p>
        </p:txBody>
      </p:sp>
      <p:sp>
        <p:nvSpPr>
          <p:cNvPr id="66563" name="Content Placeholder 2">
            <a:extLst>
              <a:ext uri="{FF2B5EF4-FFF2-40B4-BE49-F238E27FC236}">
                <a16:creationId xmlns:a16="http://schemas.microsoft.com/office/drawing/2014/main" id="{CC0178CA-A1B3-5E4D-BF61-C6009F757BC8}"/>
              </a:ext>
            </a:extLst>
          </p:cNvPr>
          <p:cNvSpPr>
            <a:spLocks noGrp="1"/>
          </p:cNvSpPr>
          <p:nvPr>
            <p:ph idx="1"/>
          </p:nvPr>
        </p:nvSpPr>
        <p:spPr>
          <a:xfrm>
            <a:off x="216408" y="1093162"/>
            <a:ext cx="11759184" cy="4254104"/>
          </a:xfrm>
        </p:spPr>
        <p:txBody>
          <a:bodyPr>
            <a:normAutofit/>
          </a:bodyPr>
          <a:lstStyle/>
          <a:p>
            <a:pPr>
              <a:lnSpc>
                <a:spcPct val="120000"/>
              </a:lnSpc>
              <a:spcBef>
                <a:spcPts val="600"/>
              </a:spcBef>
            </a:pPr>
            <a:r>
              <a:rPr lang="en-US" altLang="en-US" sz="2400" dirty="0"/>
              <a:t>Modest efficacy for reducing self-reported consumption</a:t>
            </a:r>
          </a:p>
          <a:p>
            <a:pPr lvl="1">
              <a:lnSpc>
                <a:spcPct val="120000"/>
              </a:lnSpc>
              <a:spcBef>
                <a:spcPts val="600"/>
              </a:spcBef>
            </a:pPr>
            <a:r>
              <a:rPr lang="en-US" altLang="en-US" sz="2000" dirty="0"/>
              <a:t>3-4 drinks/week, 10-12% less unhealthy use (e.g., 57% vs 69% at 1 year)</a:t>
            </a:r>
          </a:p>
          <a:p>
            <a:pPr lvl="1">
              <a:lnSpc>
                <a:spcPct val="120000"/>
              </a:lnSpc>
              <a:spcBef>
                <a:spcPts val="600"/>
              </a:spcBef>
            </a:pPr>
            <a:r>
              <a:rPr lang="en-US" altLang="en-US" sz="2000" dirty="0"/>
              <a:t>No consistent effects on anything else</a:t>
            </a:r>
          </a:p>
          <a:p>
            <a:pPr>
              <a:lnSpc>
                <a:spcPct val="120000"/>
              </a:lnSpc>
              <a:spcBef>
                <a:spcPts val="600"/>
              </a:spcBef>
            </a:pPr>
            <a:r>
              <a:rPr lang="en-US" altLang="en-US" sz="2400" dirty="0"/>
              <a:t>No evidence it prevents developing AUD</a:t>
            </a:r>
          </a:p>
          <a:p>
            <a:pPr>
              <a:lnSpc>
                <a:spcPct val="120000"/>
              </a:lnSpc>
              <a:spcBef>
                <a:spcPts val="600"/>
              </a:spcBef>
            </a:pPr>
            <a:r>
              <a:rPr lang="en-US" altLang="en-US" sz="2400" dirty="0"/>
              <a:t>No effect on ‘moderate to severe AUD,’ very heavy use, or getting people identified by screening to treatment</a:t>
            </a:r>
          </a:p>
          <a:p>
            <a:pPr>
              <a:lnSpc>
                <a:spcPct val="120000"/>
              </a:lnSpc>
              <a:spcBef>
                <a:spcPts val="600"/>
              </a:spcBef>
            </a:pPr>
            <a:r>
              <a:rPr lang="en-US" altLang="en-US" sz="2400" dirty="0"/>
              <a:t>Evidence is mixed for ED and inpatient as most patients identified have a mod/severe AUD</a:t>
            </a:r>
          </a:p>
          <a:p>
            <a:pPr>
              <a:lnSpc>
                <a:spcPct val="120000"/>
              </a:lnSpc>
              <a:spcBef>
                <a:spcPts val="600"/>
              </a:spcBef>
            </a:pPr>
            <a:r>
              <a:rPr lang="en-US" altLang="en-US" sz="2400" dirty="0"/>
              <a:t>BUT, repeat, and be available when patients are ready and counsel long-term</a:t>
            </a:r>
          </a:p>
        </p:txBody>
      </p:sp>
      <p:sp>
        <p:nvSpPr>
          <p:cNvPr id="66565" name="Rectangle 5">
            <a:extLst>
              <a:ext uri="{FF2B5EF4-FFF2-40B4-BE49-F238E27FC236}">
                <a16:creationId xmlns:a16="http://schemas.microsoft.com/office/drawing/2014/main" id="{963A5889-04CB-C646-A4B3-7FF3E3367B11}"/>
              </a:ext>
            </a:extLst>
          </p:cNvPr>
          <p:cNvSpPr>
            <a:spLocks noChangeArrowheads="1"/>
          </p:cNvSpPr>
          <p:nvPr/>
        </p:nvSpPr>
        <p:spPr bwMode="auto">
          <a:xfrm>
            <a:off x="120980" y="5611269"/>
            <a:ext cx="54186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1600" i="1" dirty="0">
                <a:latin typeface="Calibri" panose="020F0502020204030204" pitchFamily="34" charset="0"/>
              </a:rPr>
              <a:t>USPSTF. JAMA. 2018;320(18):1899-1909. </a:t>
            </a:r>
          </a:p>
          <a:p>
            <a:pPr eaLnBrk="1" hangingPunct="1">
              <a:spcBef>
                <a:spcPct val="0"/>
              </a:spcBef>
              <a:buClrTx/>
              <a:buFontTx/>
              <a:buNone/>
            </a:pPr>
            <a:r>
              <a:rPr lang="en-US" altLang="en-US" sz="1600" i="1" dirty="0">
                <a:latin typeface="Calibri" panose="020F0502020204030204" pitchFamily="34" charset="0"/>
              </a:rPr>
              <a:t>Jonas DE et al. Ann Intern Med 2012;157:645-54.</a:t>
            </a:r>
          </a:p>
          <a:p>
            <a:pPr eaLnBrk="1" hangingPunct="1">
              <a:spcBef>
                <a:spcPct val="0"/>
              </a:spcBef>
              <a:buClrTx/>
              <a:buFontTx/>
              <a:buNone/>
            </a:pPr>
            <a:r>
              <a:rPr lang="en-US" altLang="en-US" sz="1600" i="1" dirty="0" err="1">
                <a:latin typeface="Calibri" panose="020F0502020204030204" pitchFamily="34" charset="0"/>
              </a:rPr>
              <a:t>Kaner</a:t>
            </a:r>
            <a:r>
              <a:rPr lang="en-US" altLang="en-US" sz="1600" i="1" dirty="0">
                <a:latin typeface="Calibri" panose="020F0502020204030204" pitchFamily="34" charset="0"/>
              </a:rPr>
              <a:t> et al. Drug and Alcohol Review 2009;28:301–23</a:t>
            </a:r>
          </a:p>
          <a:p>
            <a:pPr eaLnBrk="1" hangingPunct="1">
              <a:spcBef>
                <a:spcPct val="0"/>
              </a:spcBef>
              <a:buClrTx/>
              <a:buFontTx/>
              <a:buNone/>
            </a:pPr>
            <a:r>
              <a:rPr lang="en-US" altLang="en-US" sz="1600" i="1" dirty="0" err="1">
                <a:latin typeface="Calibri" panose="020F0502020204030204" pitchFamily="34" charset="0"/>
              </a:rPr>
              <a:t>Beich</a:t>
            </a:r>
            <a:r>
              <a:rPr lang="en-US" altLang="en-US" sz="1600" i="1" dirty="0">
                <a:latin typeface="Calibri" panose="020F0502020204030204" pitchFamily="34" charset="0"/>
              </a:rPr>
              <a:t> et al.  BMJ 2003;327:536</a:t>
            </a:r>
          </a:p>
        </p:txBody>
      </p:sp>
      <p:sp>
        <p:nvSpPr>
          <p:cNvPr id="5" name="Rectangle 5">
            <a:extLst>
              <a:ext uri="{FF2B5EF4-FFF2-40B4-BE49-F238E27FC236}">
                <a16:creationId xmlns:a16="http://schemas.microsoft.com/office/drawing/2014/main" id="{963A5889-04CB-C646-A4B3-7FF3E3367B11}"/>
              </a:ext>
            </a:extLst>
          </p:cNvPr>
          <p:cNvSpPr>
            <a:spLocks noChangeArrowheads="1"/>
          </p:cNvSpPr>
          <p:nvPr/>
        </p:nvSpPr>
        <p:spPr bwMode="auto">
          <a:xfrm>
            <a:off x="5243085" y="5627212"/>
            <a:ext cx="72442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1600" i="1" dirty="0">
                <a:latin typeface="Calibri" panose="020F0502020204030204" pitchFamily="34" charset="0"/>
              </a:rPr>
              <a:t>Bertholet et al. Arch Intern Med. 2005;165:986</a:t>
            </a:r>
          </a:p>
          <a:p>
            <a:pPr eaLnBrk="1" hangingPunct="1">
              <a:spcBef>
                <a:spcPct val="0"/>
              </a:spcBef>
              <a:buClrTx/>
              <a:buFontTx/>
              <a:buNone/>
            </a:pPr>
            <a:r>
              <a:rPr lang="en-US" altLang="en-US" sz="1600" i="1" dirty="0" err="1">
                <a:latin typeface="Calibri" panose="020F0502020204030204" pitchFamily="34" charset="0"/>
              </a:rPr>
              <a:t>Kristenson</a:t>
            </a:r>
            <a:r>
              <a:rPr lang="en-US" altLang="en-US" sz="1600" i="1" dirty="0">
                <a:latin typeface="Calibri" panose="020F0502020204030204" pitchFamily="34" charset="0"/>
              </a:rPr>
              <a:t> H, et al. Alcohol </a:t>
            </a:r>
            <a:r>
              <a:rPr lang="en-US" altLang="en-US" sz="1600" i="1" dirty="0" err="1">
                <a:latin typeface="Calibri" panose="020F0502020204030204" pitchFamily="34" charset="0"/>
              </a:rPr>
              <a:t>Clin</a:t>
            </a:r>
            <a:r>
              <a:rPr lang="en-US" altLang="en-US" sz="1600" i="1" dirty="0">
                <a:latin typeface="Calibri" panose="020F0502020204030204" pitchFamily="34" charset="0"/>
              </a:rPr>
              <a:t> </a:t>
            </a:r>
            <a:r>
              <a:rPr lang="en-US" altLang="en-US" sz="1600" i="1" dirty="0" err="1">
                <a:latin typeface="Calibri" panose="020F0502020204030204" pitchFamily="34" charset="0"/>
              </a:rPr>
              <a:t>Exp</a:t>
            </a:r>
            <a:r>
              <a:rPr lang="en-US" altLang="en-US" sz="1600" i="1" dirty="0">
                <a:latin typeface="Calibri" panose="020F0502020204030204" pitchFamily="34" charset="0"/>
              </a:rPr>
              <a:t> Res 1983;7:203 (mortality, 3-16 </a:t>
            </a:r>
            <a:r>
              <a:rPr lang="en-US" altLang="en-US" sz="1600" i="1" dirty="0" err="1">
                <a:latin typeface="Calibri" panose="020F0502020204030204" pitchFamily="34" charset="0"/>
              </a:rPr>
              <a:t>yrs</a:t>
            </a:r>
            <a:r>
              <a:rPr lang="en-US" altLang="en-US" sz="1600" i="1" dirty="0">
                <a:latin typeface="Calibri" panose="020F0502020204030204" pitchFamily="34" charset="0"/>
              </a:rPr>
              <a:t>)</a:t>
            </a:r>
          </a:p>
          <a:p>
            <a:pPr eaLnBrk="1" hangingPunct="1">
              <a:spcBef>
                <a:spcPct val="0"/>
              </a:spcBef>
              <a:buClrTx/>
              <a:buFontTx/>
              <a:buNone/>
            </a:pPr>
            <a:r>
              <a:rPr lang="en-US" altLang="en-US" sz="1600" i="1" dirty="0">
                <a:latin typeface="Calibri" panose="020F0502020204030204" pitchFamily="34" charset="0"/>
              </a:rPr>
              <a:t>Fleming MF et al.  Alcohol </a:t>
            </a:r>
            <a:r>
              <a:rPr lang="en-US" altLang="en-US" sz="1600" i="1" dirty="0" err="1">
                <a:latin typeface="Calibri" panose="020F0502020204030204" pitchFamily="34" charset="0"/>
              </a:rPr>
              <a:t>Clin</a:t>
            </a:r>
            <a:r>
              <a:rPr lang="en-US" altLang="en-US" sz="1600" i="1" dirty="0">
                <a:latin typeface="Calibri" panose="020F0502020204030204" pitchFamily="34" charset="0"/>
              </a:rPr>
              <a:t> </a:t>
            </a:r>
            <a:r>
              <a:rPr lang="en-US" altLang="en-US" sz="1600" i="1" dirty="0" err="1">
                <a:latin typeface="Calibri" panose="020F0502020204030204" pitchFamily="34" charset="0"/>
              </a:rPr>
              <a:t>Exp</a:t>
            </a:r>
            <a:r>
              <a:rPr lang="en-US" altLang="en-US" sz="1600" i="1" dirty="0">
                <a:latin typeface="Calibri" panose="020F0502020204030204" pitchFamily="34" charset="0"/>
              </a:rPr>
              <a:t> Res. 2002;26(1):36-43 (cost)</a:t>
            </a:r>
          </a:p>
          <a:p>
            <a:pPr eaLnBrk="1" hangingPunct="1">
              <a:spcBef>
                <a:spcPct val="0"/>
              </a:spcBef>
              <a:buClrTx/>
              <a:buFontTx/>
              <a:buNone/>
            </a:pPr>
            <a:r>
              <a:rPr lang="en-US" altLang="en-US" sz="1600" i="1" dirty="0" err="1">
                <a:latin typeface="Calibri" panose="020F0502020204030204" pitchFamily="34" charset="0"/>
              </a:rPr>
              <a:t>Cuijpers</a:t>
            </a:r>
            <a:r>
              <a:rPr lang="en-US" altLang="en-US" sz="1600" i="1" dirty="0">
                <a:latin typeface="Calibri" panose="020F0502020204030204" pitchFamily="34" charset="0"/>
              </a:rPr>
              <a:t> et al. Addiction 2004;99: 839–845 (mortality)</a:t>
            </a:r>
          </a:p>
        </p:txBody>
      </p:sp>
      <p:pic>
        <p:nvPicPr>
          <p:cNvPr id="7" name="Picture 4" descr="See the source image">
            <a:extLst>
              <a:ext uri="{FF2B5EF4-FFF2-40B4-BE49-F238E27FC236}">
                <a16:creationId xmlns:a16="http://schemas.microsoft.com/office/drawing/2014/main" id="{5A2836E1-BF4F-45BB-B153-DE62233EDF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24" t="54247" r="53417"/>
          <a:stretch/>
        </p:blipFill>
        <p:spPr bwMode="auto">
          <a:xfrm>
            <a:off x="10104120" y="153837"/>
            <a:ext cx="1923421" cy="125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15662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6CD0-EBCF-314F-8EB0-7F63138ECB47}"/>
              </a:ext>
            </a:extLst>
          </p:cNvPr>
          <p:cNvSpPr>
            <a:spLocks noGrp="1"/>
          </p:cNvSpPr>
          <p:nvPr>
            <p:ph type="title"/>
          </p:nvPr>
        </p:nvSpPr>
        <p:spPr>
          <a:xfrm>
            <a:off x="0" y="0"/>
            <a:ext cx="12192000" cy="1207643"/>
          </a:xfrm>
          <a:solidFill>
            <a:srgbClr val="002060"/>
          </a:solidFill>
        </p:spPr>
        <p:txBody>
          <a:bodyPr>
            <a:normAutofit fontScale="90000"/>
          </a:bodyPr>
          <a:lstStyle/>
          <a:p>
            <a:pPr marL="457200">
              <a:defRPr/>
            </a:pPr>
            <a:r>
              <a:rPr lang="en-US" b="1" dirty="0">
                <a:solidFill>
                  <a:schemeClr val="bg1"/>
                </a:solidFill>
              </a:rPr>
              <a:t>Brief Intervention (BI) for Drugs</a:t>
            </a:r>
            <a:br>
              <a:rPr lang="en-US" b="1" dirty="0">
                <a:solidFill>
                  <a:schemeClr val="bg1"/>
                </a:solidFill>
              </a:rPr>
            </a:br>
            <a:r>
              <a:rPr lang="en-US" sz="4000" dirty="0">
                <a:solidFill>
                  <a:schemeClr val="bg1"/>
                </a:solidFill>
              </a:rPr>
              <a:t>Largely Ineffective</a:t>
            </a:r>
            <a:endParaRPr lang="en-US" dirty="0">
              <a:solidFill>
                <a:schemeClr val="bg1"/>
              </a:solidFill>
            </a:endParaRPr>
          </a:p>
        </p:txBody>
      </p:sp>
      <p:sp>
        <p:nvSpPr>
          <p:cNvPr id="3" name="Content Placeholder 2">
            <a:extLst>
              <a:ext uri="{FF2B5EF4-FFF2-40B4-BE49-F238E27FC236}">
                <a16:creationId xmlns:a16="http://schemas.microsoft.com/office/drawing/2014/main" id="{E3A87C50-AF94-42A1-871A-28AB8CFB22F0}"/>
              </a:ext>
            </a:extLst>
          </p:cNvPr>
          <p:cNvSpPr>
            <a:spLocks noGrp="1"/>
          </p:cNvSpPr>
          <p:nvPr>
            <p:ph idx="1"/>
          </p:nvPr>
        </p:nvSpPr>
        <p:spPr>
          <a:xfrm>
            <a:off x="238991" y="1653379"/>
            <a:ext cx="11531667" cy="4041650"/>
          </a:xfrm>
        </p:spPr>
        <p:txBody>
          <a:bodyPr>
            <a:normAutofit/>
          </a:bodyPr>
          <a:lstStyle/>
          <a:p>
            <a:pPr>
              <a:lnSpc>
                <a:spcPct val="100000"/>
              </a:lnSpc>
              <a:spcBef>
                <a:spcPts val="2400"/>
              </a:spcBef>
            </a:pPr>
            <a:r>
              <a:rPr lang="en-US" sz="2600" dirty="0"/>
              <a:t>Study of illicit drug screening and BI for adults in an urgent care setting</a:t>
            </a:r>
            <a:r>
              <a:rPr lang="en-US" sz="2600" baseline="30000" dirty="0"/>
              <a:t>1</a:t>
            </a:r>
            <a:r>
              <a:rPr lang="en-US" sz="2600" dirty="0"/>
              <a:t> and an observational study in general medical settings</a:t>
            </a:r>
            <a:r>
              <a:rPr lang="en-US" sz="2600" baseline="30000" dirty="0"/>
              <a:t>2</a:t>
            </a:r>
            <a:r>
              <a:rPr lang="en-US" sz="2600" dirty="0"/>
              <a:t> suggested that BI may be effective in helping patients reduce their use of illicit drugs</a:t>
            </a:r>
          </a:p>
          <a:p>
            <a:pPr>
              <a:lnSpc>
                <a:spcPct val="100000"/>
              </a:lnSpc>
              <a:spcBef>
                <a:spcPts val="2400"/>
              </a:spcBef>
            </a:pPr>
            <a:r>
              <a:rPr lang="en-US" sz="2600" dirty="0"/>
              <a:t>However, 2 well-designed and implemented RCTs</a:t>
            </a:r>
            <a:r>
              <a:rPr lang="en-US" sz="2600" baseline="30000" dirty="0"/>
              <a:t>3,4</a:t>
            </a:r>
            <a:r>
              <a:rPr lang="en-US" sz="2600" dirty="0"/>
              <a:t> found screening and BI in general medical settings </a:t>
            </a:r>
            <a:r>
              <a:rPr lang="en-US" sz="2600" b="1" dirty="0"/>
              <a:t>not effective </a:t>
            </a:r>
            <a:r>
              <a:rPr lang="en-US" sz="2600" dirty="0"/>
              <a:t>for reducing drug use</a:t>
            </a:r>
          </a:p>
          <a:p>
            <a:pPr>
              <a:lnSpc>
                <a:spcPct val="100000"/>
              </a:lnSpc>
              <a:spcBef>
                <a:spcPts val="2400"/>
              </a:spcBef>
            </a:pPr>
            <a:r>
              <a:rPr lang="en-US" sz="2600" dirty="0"/>
              <a:t>With BI efficacy in doubt, easily accessible evidence-based treatment with long-term engagement is needed (i.e., screen and treat)</a:t>
            </a:r>
          </a:p>
        </p:txBody>
      </p:sp>
      <p:sp>
        <p:nvSpPr>
          <p:cNvPr id="69636" name="Text Box 10">
            <a:extLst>
              <a:ext uri="{FF2B5EF4-FFF2-40B4-BE49-F238E27FC236}">
                <a16:creationId xmlns:a16="http://schemas.microsoft.com/office/drawing/2014/main" id="{F93B4F5E-57E1-CE4E-8B48-274763A5C95A}"/>
              </a:ext>
            </a:extLst>
          </p:cNvPr>
          <p:cNvSpPr txBox="1">
            <a:spLocks noChangeArrowheads="1"/>
          </p:cNvSpPr>
          <p:nvPr/>
        </p:nvSpPr>
        <p:spPr bwMode="auto">
          <a:xfrm>
            <a:off x="434340" y="6140765"/>
            <a:ext cx="4622292" cy="59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80000"/>
              </a:lnSpc>
              <a:buFont typeface="Arial" panose="020B0604020202020204" pitchFamily="34" charset="0"/>
              <a:buNone/>
            </a:pPr>
            <a:r>
              <a:rPr lang="en-US" altLang="en-US" sz="1800" dirty="0">
                <a:solidFill>
                  <a:srgbClr val="000000"/>
                </a:solidFill>
                <a:latin typeface="Calibri" panose="020F0502020204030204" pitchFamily="34" charset="0"/>
              </a:rPr>
              <a:t>1. Bernstein  J, et al. </a:t>
            </a:r>
            <a:r>
              <a:rPr lang="en-US" altLang="en-US" sz="1800" i="1" dirty="0">
                <a:solidFill>
                  <a:srgbClr val="000000"/>
                </a:solidFill>
                <a:latin typeface="Calibri" panose="020F0502020204030204" pitchFamily="34" charset="0"/>
              </a:rPr>
              <a:t>Drug Alcohol Depend</a:t>
            </a:r>
            <a:r>
              <a:rPr lang="en-US" altLang="en-US" sz="1800" dirty="0">
                <a:solidFill>
                  <a:srgbClr val="000000"/>
                </a:solidFill>
                <a:latin typeface="Calibri" panose="020F0502020204030204" pitchFamily="34" charset="0"/>
              </a:rPr>
              <a:t>. 2005</a:t>
            </a:r>
          </a:p>
          <a:p>
            <a:pPr>
              <a:lnSpc>
                <a:spcPct val="80000"/>
              </a:lnSpc>
              <a:buFont typeface="Arial" panose="020B0604020202020204" pitchFamily="34" charset="0"/>
              <a:buNone/>
            </a:pPr>
            <a:r>
              <a:rPr lang="en-US" altLang="en-US" sz="1800" dirty="0">
                <a:solidFill>
                  <a:srgbClr val="000000"/>
                </a:solidFill>
                <a:latin typeface="Calibri" panose="020F0502020204030204" pitchFamily="34" charset="0"/>
              </a:rPr>
              <a:t>2. Madras  BK, et al. </a:t>
            </a:r>
            <a:r>
              <a:rPr lang="en-US" altLang="en-US" sz="1800" i="1" dirty="0">
                <a:solidFill>
                  <a:srgbClr val="000000"/>
                </a:solidFill>
                <a:latin typeface="Calibri" panose="020F0502020204030204" pitchFamily="34" charset="0"/>
              </a:rPr>
              <a:t>Drug Alcohol Depend</a:t>
            </a:r>
            <a:r>
              <a:rPr lang="en-US" altLang="en-US" sz="1800" dirty="0">
                <a:solidFill>
                  <a:srgbClr val="000000"/>
                </a:solidFill>
                <a:latin typeface="Calibri" panose="020F0502020204030204" pitchFamily="34" charset="0"/>
              </a:rPr>
              <a:t>. 2009</a:t>
            </a:r>
          </a:p>
        </p:txBody>
      </p:sp>
      <p:sp>
        <p:nvSpPr>
          <p:cNvPr id="11" name="Text Box 10">
            <a:extLst>
              <a:ext uri="{FF2B5EF4-FFF2-40B4-BE49-F238E27FC236}">
                <a16:creationId xmlns:a16="http://schemas.microsoft.com/office/drawing/2014/main" id="{91C6B10F-7C9D-4138-B341-35A74F820130}"/>
              </a:ext>
            </a:extLst>
          </p:cNvPr>
          <p:cNvSpPr txBox="1">
            <a:spLocks noChangeArrowheads="1"/>
          </p:cNvSpPr>
          <p:nvPr/>
        </p:nvSpPr>
        <p:spPr bwMode="auto">
          <a:xfrm>
            <a:off x="5707380" y="6140765"/>
            <a:ext cx="4622292" cy="59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80000"/>
              </a:lnSpc>
              <a:buFont typeface="Arial" panose="020B0604020202020204" pitchFamily="34" charset="0"/>
              <a:buNone/>
            </a:pPr>
            <a:r>
              <a:rPr lang="en-US" altLang="en-US" sz="1800" dirty="0">
                <a:solidFill>
                  <a:srgbClr val="000000"/>
                </a:solidFill>
                <a:latin typeface="Calibri" panose="020F0502020204030204" pitchFamily="34" charset="0"/>
              </a:rPr>
              <a:t>3. </a:t>
            </a:r>
            <a:r>
              <a:rPr lang="en-US" altLang="en-US" sz="1800" dirty="0" err="1">
                <a:solidFill>
                  <a:srgbClr val="000000"/>
                </a:solidFill>
                <a:latin typeface="Calibri" panose="020F0502020204030204" pitchFamily="34" charset="0"/>
              </a:rPr>
              <a:t>Saitz</a:t>
            </a:r>
            <a:r>
              <a:rPr lang="en-US" altLang="en-US" sz="1800" dirty="0">
                <a:solidFill>
                  <a:srgbClr val="000000"/>
                </a:solidFill>
                <a:latin typeface="Calibri" panose="020F0502020204030204" pitchFamily="34" charset="0"/>
              </a:rPr>
              <a:t>  R,  et al. </a:t>
            </a:r>
            <a:r>
              <a:rPr lang="en-US" altLang="en-US" sz="1800" i="1" dirty="0">
                <a:solidFill>
                  <a:srgbClr val="000000"/>
                </a:solidFill>
                <a:latin typeface="Calibri" panose="020F0502020204030204" pitchFamily="34" charset="0"/>
              </a:rPr>
              <a:t>JAMA.</a:t>
            </a:r>
            <a:r>
              <a:rPr lang="en-US" altLang="en-US" sz="1800" dirty="0">
                <a:solidFill>
                  <a:srgbClr val="000000"/>
                </a:solidFill>
                <a:latin typeface="Calibri" panose="020F0502020204030204" pitchFamily="34" charset="0"/>
              </a:rPr>
              <a:t> 2012</a:t>
            </a:r>
          </a:p>
          <a:p>
            <a:pPr>
              <a:lnSpc>
                <a:spcPct val="80000"/>
              </a:lnSpc>
              <a:buFont typeface="Arial" panose="020B0604020202020204" pitchFamily="34" charset="0"/>
              <a:buNone/>
            </a:pPr>
            <a:r>
              <a:rPr lang="en-US" altLang="en-US" sz="1800" dirty="0">
                <a:solidFill>
                  <a:srgbClr val="000000"/>
                </a:solidFill>
                <a:latin typeface="Calibri" panose="020F0502020204030204" pitchFamily="34" charset="0"/>
              </a:rPr>
              <a:t>4. Roy-Byrne  P, et al. </a:t>
            </a:r>
            <a:r>
              <a:rPr lang="en-US" altLang="en-US" sz="1800" i="1" dirty="0">
                <a:solidFill>
                  <a:srgbClr val="000000"/>
                </a:solidFill>
                <a:latin typeface="Calibri" panose="020F0502020204030204" pitchFamily="34" charset="0"/>
              </a:rPr>
              <a:t>JAMA</a:t>
            </a:r>
            <a:r>
              <a:rPr lang="en-US" altLang="en-US" sz="1800" dirty="0">
                <a:solidFill>
                  <a:srgbClr val="000000"/>
                </a:solidFill>
                <a:latin typeface="Calibri" panose="020F0502020204030204" pitchFamily="34" charset="0"/>
              </a:rPr>
              <a:t>. 2014</a:t>
            </a:r>
          </a:p>
        </p:txBody>
      </p:sp>
      <p:pic>
        <p:nvPicPr>
          <p:cNvPr id="12" name="Picture 4" descr="See the source image">
            <a:extLst>
              <a:ext uri="{FF2B5EF4-FFF2-40B4-BE49-F238E27FC236}">
                <a16:creationId xmlns:a16="http://schemas.microsoft.com/office/drawing/2014/main" id="{72468115-4348-4E52-AD86-FA897EF4B1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24" t="54247" r="53417"/>
          <a:stretch/>
        </p:blipFill>
        <p:spPr bwMode="auto">
          <a:xfrm>
            <a:off x="10104120" y="153837"/>
            <a:ext cx="1923421" cy="125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41639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94968" y="1285593"/>
            <a:ext cx="8382342" cy="4943192"/>
          </a:xfrm>
        </p:spPr>
        <p:txBody>
          <a:bodyPr>
            <a:noAutofit/>
          </a:bodyPr>
          <a:lstStyle/>
          <a:p>
            <a:pPr marL="0" indent="0">
              <a:lnSpc>
                <a:spcPct val="100000"/>
              </a:lnSpc>
              <a:spcBef>
                <a:spcPts val="1200"/>
              </a:spcBef>
              <a:buNone/>
            </a:pPr>
            <a:r>
              <a:rPr lang="en-US" sz="3200" b="1" dirty="0"/>
              <a:t>Six Steps, </a:t>
            </a:r>
            <a:r>
              <a:rPr lang="en-US" sz="3200" i="1" dirty="0"/>
              <a:t>after asking permission</a:t>
            </a:r>
            <a:r>
              <a:rPr lang="en-US" sz="3200" b="1" dirty="0"/>
              <a:t>: </a:t>
            </a:r>
          </a:p>
          <a:p>
            <a:pPr marL="0" indent="0">
              <a:lnSpc>
                <a:spcPct val="100000"/>
              </a:lnSpc>
              <a:spcBef>
                <a:spcPts val="1200"/>
              </a:spcBef>
              <a:buNone/>
            </a:pPr>
            <a:r>
              <a:rPr lang="en-US" sz="3200" b="1" dirty="0">
                <a:solidFill>
                  <a:srgbClr val="52469C"/>
                </a:solidFill>
              </a:rPr>
              <a:t>“Is it okay if we talk about your use of [X]?”</a:t>
            </a:r>
          </a:p>
          <a:p>
            <a:pPr marL="968375" indent="-514350">
              <a:lnSpc>
                <a:spcPct val="100000"/>
              </a:lnSpc>
              <a:spcBef>
                <a:spcPts val="1200"/>
              </a:spcBef>
              <a:buFont typeface="+mj-lt"/>
              <a:buAutoNum type="arabicPeriod"/>
            </a:pPr>
            <a:r>
              <a:rPr lang="en-US" b="1" dirty="0">
                <a:latin typeface="+mj-lt"/>
              </a:rPr>
              <a:t>Explore Pros and Cons</a:t>
            </a:r>
          </a:p>
          <a:p>
            <a:pPr marL="968375" indent="-514350">
              <a:lnSpc>
                <a:spcPct val="100000"/>
              </a:lnSpc>
              <a:spcBef>
                <a:spcPts val="1200"/>
              </a:spcBef>
              <a:buFont typeface="+mj-lt"/>
              <a:buAutoNum type="arabicPeriod"/>
            </a:pPr>
            <a:r>
              <a:rPr lang="en-US" b="1" dirty="0">
                <a:latin typeface="+mj-lt"/>
              </a:rPr>
              <a:t>Review Health Risks</a:t>
            </a:r>
          </a:p>
          <a:p>
            <a:pPr marL="968375" indent="-514350">
              <a:lnSpc>
                <a:spcPct val="100000"/>
              </a:lnSpc>
              <a:spcBef>
                <a:spcPts val="1200"/>
              </a:spcBef>
              <a:buFont typeface="+mj-lt"/>
              <a:buAutoNum type="arabicPeriod"/>
            </a:pPr>
            <a:r>
              <a:rPr lang="en-US" b="1" dirty="0">
                <a:solidFill>
                  <a:schemeClr val="tx1"/>
                </a:solidFill>
                <a:latin typeface="+mj-lt"/>
              </a:rPr>
              <a:t>Summarize and Ask Key Question</a:t>
            </a:r>
          </a:p>
          <a:p>
            <a:pPr marL="968375" indent="-514350">
              <a:lnSpc>
                <a:spcPct val="100000"/>
              </a:lnSpc>
              <a:spcBef>
                <a:spcPts val="1200"/>
              </a:spcBef>
              <a:buFont typeface="+mj-lt"/>
              <a:buAutoNum type="arabicPeriod"/>
            </a:pPr>
            <a:r>
              <a:rPr lang="en-US" b="1" dirty="0">
                <a:solidFill>
                  <a:schemeClr val="tx1"/>
                </a:solidFill>
                <a:latin typeface="+mj-lt"/>
              </a:rPr>
              <a:t>Explore Readiness</a:t>
            </a:r>
          </a:p>
          <a:p>
            <a:pPr marL="968375" indent="-514350">
              <a:lnSpc>
                <a:spcPct val="100000"/>
              </a:lnSpc>
              <a:spcBef>
                <a:spcPts val="1200"/>
              </a:spcBef>
              <a:buFont typeface="+mj-lt"/>
              <a:buAutoNum type="arabicPeriod"/>
            </a:pPr>
            <a:r>
              <a:rPr lang="en-US" b="1" dirty="0">
                <a:solidFill>
                  <a:schemeClr val="tx1"/>
                </a:solidFill>
                <a:latin typeface="+mj-lt"/>
              </a:rPr>
              <a:t>Negotiate Goals</a:t>
            </a:r>
          </a:p>
          <a:p>
            <a:pPr marL="968375" indent="-514350">
              <a:lnSpc>
                <a:spcPct val="100000"/>
              </a:lnSpc>
              <a:spcBef>
                <a:spcPts val="1200"/>
              </a:spcBef>
              <a:buFont typeface="+mj-lt"/>
              <a:buAutoNum type="arabicPeriod"/>
            </a:pPr>
            <a:r>
              <a:rPr lang="en-US" b="1" dirty="0">
                <a:latin typeface="+mj-lt"/>
              </a:rPr>
              <a:t>Explore Confidence</a:t>
            </a:r>
            <a:endParaRPr lang="en-US" b="1" dirty="0">
              <a:solidFill>
                <a:schemeClr val="tx1"/>
              </a:solidFill>
              <a:latin typeface="+mj-lt"/>
            </a:endParaRPr>
          </a:p>
        </p:txBody>
      </p:sp>
      <p:sp>
        <p:nvSpPr>
          <p:cNvPr id="5" name="TextBox 4"/>
          <p:cNvSpPr txBox="1"/>
          <p:nvPr/>
        </p:nvSpPr>
        <p:spPr>
          <a:xfrm>
            <a:off x="8192379" y="6323204"/>
            <a:ext cx="3999621" cy="369332"/>
          </a:xfrm>
          <a:prstGeom prst="rect">
            <a:avLst/>
          </a:prstGeom>
          <a:noFill/>
        </p:spPr>
        <p:txBody>
          <a:bodyPr wrap="none" rtlCol="0">
            <a:spAutoFit/>
          </a:bodyPr>
          <a:lstStyle/>
          <a:p>
            <a:r>
              <a:rPr lang="en-US" dirty="0"/>
              <a:t>Bernstein E, et al. </a:t>
            </a:r>
            <a:r>
              <a:rPr lang="en-US" i="1" dirty="0"/>
              <a:t>Ann </a:t>
            </a:r>
            <a:r>
              <a:rPr lang="en-US" i="1" dirty="0" err="1"/>
              <a:t>Emerg</a:t>
            </a:r>
            <a:r>
              <a:rPr lang="en-US" i="1" dirty="0"/>
              <a:t> Med </a:t>
            </a:r>
            <a:r>
              <a:rPr lang="en-US" dirty="0"/>
              <a:t>1997</a:t>
            </a:r>
          </a:p>
        </p:txBody>
      </p:sp>
      <p:sp>
        <p:nvSpPr>
          <p:cNvPr id="2" name="TextBox 1"/>
          <p:cNvSpPr txBox="1"/>
          <p:nvPr/>
        </p:nvSpPr>
        <p:spPr>
          <a:xfrm>
            <a:off x="0" y="-10068"/>
            <a:ext cx="12192000" cy="769441"/>
          </a:xfrm>
          <a:prstGeom prst="rect">
            <a:avLst/>
          </a:prstGeom>
          <a:solidFill>
            <a:srgbClr val="002060"/>
          </a:solidFill>
        </p:spPr>
        <p:txBody>
          <a:bodyPr wrap="square" rtlCol="0">
            <a:spAutoFit/>
          </a:bodyPr>
          <a:lstStyle/>
          <a:p>
            <a:pPr algn="ctr"/>
            <a:r>
              <a:rPr lang="en-US" sz="4400" b="1" dirty="0">
                <a:solidFill>
                  <a:schemeClr val="bg1"/>
                </a:solidFill>
              </a:rPr>
              <a:t>Brief Negotiated Interview (BNI)</a:t>
            </a:r>
          </a:p>
        </p:txBody>
      </p:sp>
    </p:spTree>
    <p:custDataLst>
      <p:tags r:id="rId1"/>
    </p:custDataLst>
    <p:extLst>
      <p:ext uri="{BB962C8B-B14F-4D97-AF65-F5344CB8AC3E}">
        <p14:creationId xmlns:p14="http://schemas.microsoft.com/office/powerpoint/2010/main" val="3799024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a:spLocks noGrp="1"/>
          </p:cNvSpPr>
          <p:nvPr>
            <p:ph sz="half" idx="1"/>
          </p:nvPr>
        </p:nvSpPr>
        <p:spPr>
          <a:xfrm>
            <a:off x="388625" y="1611631"/>
            <a:ext cx="2514599" cy="948690"/>
          </a:xfrm>
          <a:solidFill>
            <a:srgbClr val="ADA4D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marL="457200" indent="-457200">
              <a:spcBef>
                <a:spcPts val="900"/>
              </a:spcBef>
              <a:buAutoNum type="arabicPeriod"/>
            </a:pPr>
            <a:r>
              <a:rPr lang="en-US" sz="2400" b="1" dirty="0">
                <a:latin typeface="Calibri" panose="020F0502020204030204" pitchFamily="34" charset="0"/>
                <a:cs typeface="Calibri" panose="020F0502020204030204" pitchFamily="34" charset="0"/>
              </a:rPr>
              <a:t>Ask PROS </a:t>
            </a:r>
          </a:p>
          <a:p>
            <a:pPr marL="457200" indent="-457200">
              <a:spcBef>
                <a:spcPts val="900"/>
              </a:spcBef>
              <a:buAutoNum type="arabicPeriod"/>
            </a:pPr>
            <a:r>
              <a:rPr lang="en-US" sz="2400" b="1" dirty="0">
                <a:latin typeface="Calibri" panose="020F0502020204030204" pitchFamily="34" charset="0"/>
                <a:cs typeface="Calibri" panose="020F0502020204030204" pitchFamily="34" charset="0"/>
              </a:rPr>
              <a:t>Ask CONS</a:t>
            </a:r>
          </a:p>
        </p:txBody>
      </p:sp>
      <p:sp>
        <p:nvSpPr>
          <p:cNvPr id="5" name="Content Placeholder 4"/>
          <p:cNvSpPr>
            <a:spLocks noGrp="1"/>
          </p:cNvSpPr>
          <p:nvPr>
            <p:ph sz="half" idx="2"/>
          </p:nvPr>
        </p:nvSpPr>
        <p:spPr>
          <a:xfrm>
            <a:off x="3371849" y="1611632"/>
            <a:ext cx="8210551" cy="4570094"/>
          </a:xfrm>
        </p:spPr>
        <p:txBody>
          <a:bodyPr>
            <a:noAutofit/>
          </a:bodyPr>
          <a:lstStyle/>
          <a:p>
            <a:pPr>
              <a:lnSpc>
                <a:spcPct val="100000"/>
              </a:lnSpc>
              <a:spcBef>
                <a:spcPts val="900"/>
              </a:spcBef>
            </a:pPr>
            <a:r>
              <a:rPr lang="en-US" dirty="0"/>
              <a:t>What do you enjoy/like about [X]? What else?</a:t>
            </a:r>
          </a:p>
          <a:p>
            <a:pPr>
              <a:lnSpc>
                <a:spcPct val="100000"/>
              </a:lnSpc>
              <a:spcBef>
                <a:spcPts val="900"/>
              </a:spcBef>
            </a:pPr>
            <a:r>
              <a:rPr lang="en-US" dirty="0"/>
              <a:t>What do you enjoy less (or regret) about your [X] use? What else?</a:t>
            </a:r>
          </a:p>
          <a:p>
            <a:pPr marL="0" indent="0">
              <a:lnSpc>
                <a:spcPct val="100000"/>
              </a:lnSpc>
              <a:spcBef>
                <a:spcPts val="900"/>
              </a:spcBef>
              <a:buNone/>
            </a:pPr>
            <a:endParaRPr lang="en-US" dirty="0"/>
          </a:p>
          <a:p>
            <a:pPr>
              <a:lnSpc>
                <a:spcPct val="100000"/>
              </a:lnSpc>
              <a:spcBef>
                <a:spcPts val="900"/>
              </a:spcBef>
            </a:pPr>
            <a:r>
              <a:rPr lang="en-US" i="1" dirty="0"/>
              <a:t>Explore problems mentioned in screening, if done. </a:t>
            </a:r>
            <a:r>
              <a:rPr lang="en-US" dirty="0"/>
              <a:t>You mentioned … Can you tell me more about that situation?”</a:t>
            </a: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a:solidFill>
                  <a:schemeClr val="bg1"/>
                </a:solidFill>
              </a:rPr>
              <a:t>Step 1: Explore Pros and Cons</a:t>
            </a:r>
          </a:p>
        </p:txBody>
      </p:sp>
    </p:spTree>
    <p:custDataLst>
      <p:tags r:id="rId1"/>
    </p:custDataLst>
    <p:extLst>
      <p:ext uri="{BB962C8B-B14F-4D97-AF65-F5344CB8AC3E}">
        <p14:creationId xmlns:p14="http://schemas.microsoft.com/office/powerpoint/2010/main" val="194239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5F5AC97-53C4-A348-8527-3A22A4ED1FEC}"/>
              </a:ext>
            </a:extLst>
          </p:cNvPr>
          <p:cNvSpPr>
            <a:spLocks noGrp="1"/>
          </p:cNvSpPr>
          <p:nvPr>
            <p:ph type="title" idx="4294967295"/>
          </p:nvPr>
        </p:nvSpPr>
        <p:spPr bwMode="auto">
          <a:xfrm>
            <a:off x="0" y="-1"/>
            <a:ext cx="12192000" cy="1134319"/>
          </a:xfrm>
          <a:solidFill>
            <a:srgbClr val="002060"/>
          </a:solidFill>
        </p:spPr>
        <p:txBody>
          <a:bodyPr/>
          <a:lstStyle/>
          <a:p>
            <a:pPr algn="ctr" eaLnBrk="1" hangingPunct="1"/>
            <a:r>
              <a:rPr lang="en-US" altLang="en-US" b="1" dirty="0">
                <a:solidFill>
                  <a:schemeClr val="bg1"/>
                </a:solidFill>
              </a:rPr>
              <a:t>Unhealthy Substance Use</a:t>
            </a:r>
            <a:endParaRPr lang="en-US" altLang="en-US" b="1" cap="none" dirty="0">
              <a:solidFill>
                <a:schemeClr val="bg1"/>
              </a:solidFill>
            </a:endParaRPr>
          </a:p>
        </p:txBody>
      </p:sp>
      <p:sp>
        <p:nvSpPr>
          <p:cNvPr id="24579" name="Footer Placeholder 5">
            <a:extLst>
              <a:ext uri="{FF2B5EF4-FFF2-40B4-BE49-F238E27FC236}">
                <a16:creationId xmlns:a16="http://schemas.microsoft.com/office/drawing/2014/main" id="{81F660FB-E763-C24C-ADA7-6F3A599FECAF}"/>
              </a:ext>
            </a:extLst>
          </p:cNvPr>
          <p:cNvSpPr txBox="1">
            <a:spLocks noGrp="1"/>
          </p:cNvSpPr>
          <p:nvPr/>
        </p:nvSpPr>
        <p:spPr bwMode="auto">
          <a:xfrm>
            <a:off x="137585" y="6184900"/>
            <a:ext cx="6675966" cy="50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None/>
            </a:pPr>
            <a:r>
              <a:rPr lang="en-US" altLang="en-US" sz="1600" dirty="0">
                <a:latin typeface="Calibri" panose="020F0502020204030204" pitchFamily="34" charset="0"/>
                <a:cs typeface="Calibri" panose="020F0502020204030204" pitchFamily="34" charset="0"/>
              </a:rPr>
              <a:t>Adapted with permission from </a:t>
            </a:r>
            <a:r>
              <a:rPr lang="en-US" altLang="en-US" sz="1600" dirty="0" err="1">
                <a:latin typeface="Calibri" panose="020F0502020204030204" pitchFamily="34" charset="0"/>
                <a:cs typeface="Calibri" panose="020F0502020204030204" pitchFamily="34" charset="0"/>
              </a:rPr>
              <a:t>Saitz</a:t>
            </a:r>
            <a:r>
              <a:rPr lang="en-US" altLang="en-US" sz="1600" dirty="0">
                <a:latin typeface="Calibri" panose="020F0502020204030204" pitchFamily="34" charset="0"/>
                <a:cs typeface="Calibri" panose="020F0502020204030204" pitchFamily="34" charset="0"/>
              </a:rPr>
              <a:t> R.  </a:t>
            </a:r>
            <a:r>
              <a:rPr lang="en-US" altLang="en-US" sz="1600" i="1" dirty="0">
                <a:latin typeface="Calibri" panose="020F0502020204030204" pitchFamily="34" charset="0"/>
                <a:cs typeface="Calibri" panose="020F0502020204030204" pitchFamily="34" charset="0"/>
              </a:rPr>
              <a:t>New </a:t>
            </a:r>
            <a:r>
              <a:rPr lang="en-US" altLang="en-US" sz="1600" i="1" dirty="0" err="1">
                <a:latin typeface="Calibri" panose="020F0502020204030204" pitchFamily="34" charset="0"/>
                <a:cs typeface="Calibri" panose="020F0502020204030204" pitchFamily="34" charset="0"/>
              </a:rPr>
              <a:t>Engl</a:t>
            </a:r>
            <a:r>
              <a:rPr lang="en-US" altLang="en-US" sz="1600" i="1" dirty="0">
                <a:latin typeface="Calibri" panose="020F0502020204030204" pitchFamily="34" charset="0"/>
                <a:cs typeface="Calibri" panose="020F0502020204030204" pitchFamily="34" charset="0"/>
              </a:rPr>
              <a:t> J Med </a:t>
            </a:r>
            <a:r>
              <a:rPr lang="en-US" altLang="en-US" sz="1600" dirty="0">
                <a:latin typeface="Calibri" panose="020F0502020204030204" pitchFamily="34" charset="0"/>
                <a:cs typeface="Calibri" panose="020F0502020204030204" pitchFamily="34" charset="0"/>
              </a:rPr>
              <a:t>2005</a:t>
            </a:r>
          </a:p>
        </p:txBody>
      </p:sp>
      <p:pic>
        <p:nvPicPr>
          <p:cNvPr id="11" name="Picture 10">
            <a:extLst>
              <a:ext uri="{FF2B5EF4-FFF2-40B4-BE49-F238E27FC236}">
                <a16:creationId xmlns:a16="http://schemas.microsoft.com/office/drawing/2014/main" id="{8EA2F2E9-A547-5E4E-A4E3-62A2FE9EAA96}"/>
              </a:ext>
            </a:extLst>
          </p:cNvPr>
          <p:cNvPicPr>
            <a:picLocks noChangeAspect="1"/>
          </p:cNvPicPr>
          <p:nvPr/>
        </p:nvPicPr>
        <p:blipFill rotWithShape="1">
          <a:blip r:embed="rId3"/>
          <a:srcRect t="10053"/>
          <a:stretch/>
        </p:blipFill>
        <p:spPr>
          <a:xfrm>
            <a:off x="137585" y="1228090"/>
            <a:ext cx="9180151" cy="5035550"/>
          </a:xfrm>
          <a:prstGeom prst="rect">
            <a:avLst/>
          </a:prstGeom>
          <a:effectLst>
            <a:outerShdw blurRad="50800" dist="38100" dir="8100000" algn="tr" rotWithShape="0">
              <a:prstClr val="black">
                <a:alpha val="40000"/>
              </a:prstClr>
            </a:outerShdw>
          </a:effectLst>
        </p:spPr>
      </p:pic>
      <p:sp>
        <p:nvSpPr>
          <p:cNvPr id="2" name="TextBox 1">
            <a:extLst>
              <a:ext uri="{FF2B5EF4-FFF2-40B4-BE49-F238E27FC236}">
                <a16:creationId xmlns:a16="http://schemas.microsoft.com/office/drawing/2014/main" id="{33E24FB8-5D83-4C01-9F48-EDA0963DDC0F}"/>
              </a:ext>
            </a:extLst>
          </p:cNvPr>
          <p:cNvSpPr txBox="1"/>
          <p:nvPr/>
        </p:nvSpPr>
        <p:spPr>
          <a:xfrm>
            <a:off x="8778240" y="1251788"/>
            <a:ext cx="3276175" cy="3947234"/>
          </a:xfrm>
          <a:prstGeom prst="rect">
            <a:avLst/>
          </a:prstGeom>
          <a:solidFill>
            <a:srgbClr val="002B82"/>
          </a:solidFill>
        </p:spPr>
        <p:txBody>
          <a:bodyPr wrap="square" rtlCol="0">
            <a:spAutoFit/>
          </a:bodyPr>
          <a:lstStyle/>
          <a:p>
            <a:pPr algn="ctr"/>
            <a:r>
              <a:rPr lang="en-US" sz="3200" b="1" dirty="0">
                <a:solidFill>
                  <a:schemeClr val="bg1"/>
                </a:solidFill>
              </a:rPr>
              <a:t>“Unhealthy Use” </a:t>
            </a:r>
            <a:r>
              <a:rPr lang="en-US" sz="1050" b="1" dirty="0">
                <a:solidFill>
                  <a:schemeClr val="bg1"/>
                </a:solidFill>
              </a:rPr>
              <a:t>	</a:t>
            </a:r>
            <a:endParaRPr lang="en-US" sz="3200" b="1" dirty="0">
              <a:solidFill>
                <a:schemeClr val="bg1"/>
              </a:solidFill>
            </a:endParaRPr>
          </a:p>
          <a:p>
            <a:pPr marL="228600" indent="-228600">
              <a:spcBef>
                <a:spcPts val="2400"/>
              </a:spcBef>
              <a:buFont typeface="Arial" panose="020B0604020202020204" pitchFamily="34" charset="0"/>
              <a:buChar char="•"/>
            </a:pPr>
            <a:r>
              <a:rPr lang="en-US" sz="2800" dirty="0">
                <a:solidFill>
                  <a:schemeClr val="bg1"/>
                </a:solidFill>
              </a:rPr>
              <a:t>Use that risks consequences or have resulted in consequences</a:t>
            </a:r>
          </a:p>
          <a:p>
            <a:pPr marL="228600" indent="-228600">
              <a:spcBef>
                <a:spcPts val="2400"/>
              </a:spcBef>
              <a:buFont typeface="Arial" panose="020B0604020202020204" pitchFamily="34" charset="0"/>
              <a:buChar char="•"/>
            </a:pPr>
            <a:r>
              <a:rPr lang="en-US" sz="2800" dirty="0">
                <a:solidFill>
                  <a:schemeClr val="bg1"/>
                </a:solidFill>
              </a:rPr>
              <a:t>DSM-5 substance use disorder</a:t>
            </a:r>
            <a:endParaRPr lang="en-US" sz="3200" dirty="0">
              <a:solidFill>
                <a:schemeClr val="bg1"/>
              </a:solidFill>
            </a:endParaRPr>
          </a:p>
        </p:txBody>
      </p:sp>
    </p:spTree>
    <p:extLst>
      <p:ext uri="{BB962C8B-B14F-4D97-AF65-F5344CB8AC3E}">
        <p14:creationId xmlns:p14="http://schemas.microsoft.com/office/powerpoint/2010/main" val="1298360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a:spLocks noGrp="1"/>
          </p:cNvSpPr>
          <p:nvPr>
            <p:ph sz="half" idx="1"/>
          </p:nvPr>
        </p:nvSpPr>
        <p:spPr>
          <a:xfrm>
            <a:off x="390526" y="1600201"/>
            <a:ext cx="2524124" cy="2731770"/>
          </a:xfrm>
          <a:solidFill>
            <a:srgbClr val="ADA4D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marL="342900" indent="-342900">
              <a:lnSpc>
                <a:spcPct val="100000"/>
              </a:lnSpc>
              <a:spcBef>
                <a:spcPts val="1200"/>
              </a:spcBef>
              <a:buNone/>
            </a:pPr>
            <a:r>
              <a:rPr lang="en-US" sz="2400" b="1" dirty="0">
                <a:latin typeface="Calibri" panose="020F0502020204030204" pitchFamily="34" charset="0"/>
                <a:cs typeface="Calibri" panose="020F0502020204030204" pitchFamily="34" charset="0"/>
              </a:rPr>
              <a:t>1. </a:t>
            </a:r>
            <a:r>
              <a:rPr lang="en-US" sz="2400" b="1" u="sng" dirty="0">
                <a:latin typeface="Calibri" panose="020F0502020204030204" pitchFamily="34" charset="0"/>
                <a:cs typeface="Calibri" panose="020F0502020204030204" pitchFamily="34" charset="0"/>
              </a:rPr>
              <a:t>Elicit:</a:t>
            </a:r>
            <a:r>
              <a:rPr lang="en-US" sz="2400" b="1" dirty="0">
                <a:latin typeface="Calibri" panose="020F0502020204030204" pitchFamily="34" charset="0"/>
                <a:cs typeface="Calibri" panose="020F0502020204030204" pitchFamily="34" charset="0"/>
              </a:rPr>
              <a:t> patient knowledge of risks</a:t>
            </a:r>
            <a:endParaRPr lang="en-US" sz="2400" b="1" u="sng" dirty="0">
              <a:latin typeface="Calibri" panose="020F0502020204030204" pitchFamily="34" charset="0"/>
              <a:cs typeface="Calibri" panose="020F0502020204030204" pitchFamily="34" charset="0"/>
            </a:endParaRPr>
          </a:p>
          <a:p>
            <a:pPr marL="342900" indent="-342900">
              <a:lnSpc>
                <a:spcPct val="100000"/>
              </a:lnSpc>
              <a:spcBef>
                <a:spcPts val="1200"/>
              </a:spcBef>
              <a:buNone/>
            </a:pPr>
            <a:r>
              <a:rPr lang="en-US" sz="2400" b="1" dirty="0">
                <a:latin typeface="Calibri" panose="020F0502020204030204" pitchFamily="34" charset="0"/>
                <a:cs typeface="Calibri" panose="020F0502020204030204" pitchFamily="34" charset="0"/>
              </a:rPr>
              <a:t>2. </a:t>
            </a:r>
            <a:r>
              <a:rPr lang="en-US" sz="2400" b="1" u="sng" dirty="0">
                <a:latin typeface="Calibri" panose="020F0502020204030204" pitchFamily="34" charset="0"/>
                <a:cs typeface="Calibri" panose="020F0502020204030204" pitchFamily="34" charset="0"/>
              </a:rPr>
              <a:t>Provide</a:t>
            </a:r>
            <a:r>
              <a:rPr lang="en-US" sz="2400" b="1" dirty="0">
                <a:latin typeface="Calibri" panose="020F0502020204030204" pitchFamily="34" charset="0"/>
                <a:cs typeface="Calibri" panose="020F0502020204030204" pitchFamily="34" charset="0"/>
              </a:rPr>
              <a:t> information</a:t>
            </a:r>
          </a:p>
          <a:p>
            <a:pPr marL="342900" indent="-342900">
              <a:lnSpc>
                <a:spcPct val="100000"/>
              </a:lnSpc>
              <a:spcBef>
                <a:spcPts val="1200"/>
              </a:spcBef>
              <a:buNone/>
            </a:pPr>
            <a:r>
              <a:rPr lang="en-US" sz="2400" b="1" dirty="0">
                <a:latin typeface="Calibri" panose="020F0502020204030204" pitchFamily="34" charset="0"/>
                <a:cs typeface="Calibri" panose="020F0502020204030204" pitchFamily="34" charset="0"/>
              </a:rPr>
              <a:t>3. </a:t>
            </a:r>
            <a:r>
              <a:rPr lang="en-US" sz="2400" b="1" u="sng" dirty="0">
                <a:latin typeface="Calibri" panose="020F0502020204030204" pitchFamily="34" charset="0"/>
                <a:cs typeface="Calibri" panose="020F0502020204030204" pitchFamily="34" charset="0"/>
              </a:rPr>
              <a:t>Elicit</a:t>
            </a:r>
            <a:r>
              <a:rPr lang="en-US" sz="2400" b="1" dirty="0">
                <a:latin typeface="Calibri" panose="020F0502020204030204" pitchFamily="34" charset="0"/>
                <a:cs typeface="Calibri" panose="020F0502020204030204" pitchFamily="34" charset="0"/>
              </a:rPr>
              <a:t> response</a:t>
            </a:r>
          </a:p>
        </p:txBody>
      </p:sp>
      <p:sp>
        <p:nvSpPr>
          <p:cNvPr id="5" name="Content Placeholder 4"/>
          <p:cNvSpPr>
            <a:spLocks noGrp="1"/>
          </p:cNvSpPr>
          <p:nvPr>
            <p:ph sz="half" idx="2"/>
          </p:nvPr>
        </p:nvSpPr>
        <p:spPr>
          <a:xfrm>
            <a:off x="3343279" y="1600202"/>
            <a:ext cx="8239127" cy="4571999"/>
          </a:xfrm>
        </p:spPr>
        <p:txBody>
          <a:bodyPr>
            <a:noAutofit/>
          </a:bodyPr>
          <a:lstStyle/>
          <a:p>
            <a:pPr>
              <a:lnSpc>
                <a:spcPct val="100000"/>
              </a:lnSpc>
              <a:spcBef>
                <a:spcPts val="900"/>
              </a:spcBef>
            </a:pPr>
            <a:r>
              <a:rPr lang="en-US" dirty="0"/>
              <a:t>What do you know about the health effects and/or risks of [X]?</a:t>
            </a:r>
          </a:p>
          <a:p>
            <a:pPr>
              <a:lnSpc>
                <a:spcPct val="100000"/>
              </a:lnSpc>
              <a:spcBef>
                <a:spcPts val="900"/>
              </a:spcBef>
            </a:pPr>
            <a:r>
              <a:rPr lang="en-US" dirty="0"/>
              <a:t>Would it be okay if I shared some additional information* with you? ….Provide the information	</a:t>
            </a:r>
          </a:p>
          <a:p>
            <a:pPr>
              <a:lnSpc>
                <a:spcPct val="100000"/>
              </a:lnSpc>
              <a:spcBef>
                <a:spcPts val="900"/>
              </a:spcBef>
            </a:pPr>
            <a:r>
              <a:rPr lang="en-US" dirty="0"/>
              <a:t>What do you think about that?</a:t>
            </a:r>
          </a:p>
          <a:p>
            <a:pPr marL="914400" indent="0">
              <a:lnSpc>
                <a:spcPct val="100000"/>
              </a:lnSpc>
              <a:spcBef>
                <a:spcPts val="900"/>
              </a:spcBef>
              <a:buNone/>
            </a:pPr>
            <a:r>
              <a:rPr lang="en-US" dirty="0"/>
              <a:t> </a:t>
            </a:r>
            <a:br>
              <a:rPr lang="en-US" dirty="0"/>
            </a:br>
            <a:r>
              <a:rPr lang="en-US" sz="2400" i="1" dirty="0"/>
              <a:t>* Link any medical problems with [X] use</a:t>
            </a:r>
          </a:p>
          <a:p>
            <a:pPr marL="914400" indent="0">
              <a:lnSpc>
                <a:spcPct val="100000"/>
              </a:lnSpc>
              <a:spcBef>
                <a:spcPts val="900"/>
              </a:spcBef>
              <a:buNone/>
            </a:pPr>
            <a:r>
              <a:rPr lang="en-US" sz="2400" i="1" dirty="0"/>
              <a:t>* For alcohol, review lower risk drinking levels</a:t>
            </a: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a:solidFill>
                  <a:schemeClr val="bg1"/>
                </a:solidFill>
              </a:rPr>
              <a:t>Step 2: Review Health Risks</a:t>
            </a:r>
          </a:p>
        </p:txBody>
      </p:sp>
    </p:spTree>
    <p:custDataLst>
      <p:tags r:id="rId1"/>
    </p:custDataLst>
    <p:extLst>
      <p:ext uri="{BB962C8B-B14F-4D97-AF65-F5344CB8AC3E}">
        <p14:creationId xmlns:p14="http://schemas.microsoft.com/office/powerpoint/2010/main" val="632684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0145" y="1600201"/>
            <a:ext cx="8262650" cy="4152672"/>
          </a:xfrm>
        </p:spPr>
        <p:txBody>
          <a:bodyPr>
            <a:normAutofit/>
          </a:bodyPr>
          <a:lstStyle/>
          <a:p>
            <a:r>
              <a:rPr lang="en-US" dirty="0"/>
              <a:t>So to summarize, on the one hand, you said </a:t>
            </a:r>
            <a:r>
              <a:rPr lang="en-US" i="1" dirty="0"/>
              <a:t>[pros]</a:t>
            </a:r>
            <a:r>
              <a:rPr lang="en-US" dirty="0"/>
              <a:t>, </a:t>
            </a:r>
            <a:r>
              <a:rPr lang="en-US" b="1" dirty="0"/>
              <a:t>AND</a:t>
            </a:r>
            <a:r>
              <a:rPr lang="en-US" dirty="0"/>
              <a:t> on the other hand you said </a:t>
            </a:r>
            <a:r>
              <a:rPr lang="en-US" i="1" dirty="0"/>
              <a:t>[cons]</a:t>
            </a:r>
            <a:r>
              <a:rPr lang="en-US" dirty="0"/>
              <a:t> and we discussed </a:t>
            </a:r>
            <a:r>
              <a:rPr lang="en-US" i="1" dirty="0"/>
              <a:t>[risks]</a:t>
            </a:r>
            <a:r>
              <a:rPr lang="en-US" dirty="0"/>
              <a:t>…</a:t>
            </a:r>
          </a:p>
          <a:p>
            <a:pPr marL="0" indent="0">
              <a:buNone/>
            </a:pPr>
            <a:endParaRPr lang="en-US" dirty="0"/>
          </a:p>
          <a:p>
            <a:r>
              <a:rPr lang="en-US" dirty="0"/>
              <a:t>Did I get that right?</a:t>
            </a:r>
          </a:p>
          <a:p>
            <a:pPr marL="0" indent="0">
              <a:buNone/>
            </a:pPr>
            <a:endParaRPr lang="en-US" dirty="0"/>
          </a:p>
          <a:p>
            <a:r>
              <a:rPr lang="en-US" b="1" dirty="0"/>
              <a:t>Where does that leave you with your [X] use?</a:t>
            </a:r>
          </a:p>
        </p:txBody>
      </p:sp>
      <p:sp>
        <p:nvSpPr>
          <p:cNvPr id="10" name="Content Placeholder 3"/>
          <p:cNvSpPr txBox="1">
            <a:spLocks/>
          </p:cNvSpPr>
          <p:nvPr/>
        </p:nvSpPr>
        <p:spPr bwMode="auto">
          <a:xfrm>
            <a:off x="390529" y="1600200"/>
            <a:ext cx="2542247" cy="3997712"/>
          </a:xfrm>
          <a:prstGeom prst="rect">
            <a:avLst/>
          </a:prstGeom>
          <a:solidFill>
            <a:srgbClr val="ADA4D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285750" indent="-285750">
              <a:spcBef>
                <a:spcPts val="900"/>
              </a:spcBef>
              <a:buNone/>
            </a:pPr>
            <a:r>
              <a:rPr lang="en-US" sz="2400" b="1" dirty="0">
                <a:latin typeface="Calibri" panose="020F0502020204030204" pitchFamily="34" charset="0"/>
                <a:cs typeface="Calibri" panose="020F0502020204030204" pitchFamily="34" charset="0"/>
              </a:rPr>
              <a:t>1. Summarize what the patient’s said so far</a:t>
            </a:r>
          </a:p>
          <a:p>
            <a:pPr marL="285750" indent="-285750">
              <a:spcBef>
                <a:spcPts val="900"/>
              </a:spcBef>
              <a:buNone/>
            </a:pPr>
            <a:r>
              <a:rPr lang="en-US" sz="2400" b="1" dirty="0">
                <a:latin typeface="Calibri" panose="020F0502020204030204" pitchFamily="34" charset="0"/>
                <a:cs typeface="Calibri" panose="020F0502020204030204" pitchFamily="34" charset="0"/>
              </a:rPr>
              <a:t>2. Use a key question to elicit response (change talk)  from the patient</a:t>
            </a: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a:solidFill>
                  <a:schemeClr val="bg1"/>
                </a:solidFill>
              </a:rPr>
              <a:t>Step 3: Summarize &amp; Key Questions</a:t>
            </a:r>
          </a:p>
        </p:txBody>
      </p:sp>
      <p:sp>
        <p:nvSpPr>
          <p:cNvPr id="4" name="AutoShape 6" descr="Image result for Gold Bars"/>
          <p:cNvSpPr>
            <a:spLocks noChangeAspect="1" noChangeArrowheads="1"/>
          </p:cNvSpPr>
          <p:nvPr/>
        </p:nvSpPr>
        <p:spPr bwMode="auto">
          <a:xfrm>
            <a:off x="63500" y="-136525"/>
            <a:ext cx="2352675"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2577" t="10209" r="9527" b="11651"/>
          <a:stretch/>
        </p:blipFill>
        <p:spPr bwMode="auto">
          <a:xfrm>
            <a:off x="1994053" y="5092479"/>
            <a:ext cx="1883884" cy="1423078"/>
          </a:xfrm>
          <a:prstGeom prst="rect">
            <a:avLst/>
          </a:prstGeom>
          <a:noFill/>
          <a:ln w="57150">
            <a:solidFill>
              <a:srgbClr val="3A316D"/>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867898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371851" y="1571243"/>
            <a:ext cx="8435864" cy="4131738"/>
          </a:xfrm>
        </p:spPr>
        <p:txBody>
          <a:bodyPr>
            <a:noAutofit/>
          </a:bodyPr>
          <a:lstStyle/>
          <a:p>
            <a:pPr>
              <a:lnSpc>
                <a:spcPct val="120000"/>
              </a:lnSpc>
              <a:spcBef>
                <a:spcPts val="900"/>
              </a:spcBef>
            </a:pPr>
            <a:r>
              <a:rPr lang="en-US" dirty="0"/>
              <a:t>To help me understand how you feel about making a change in your [X] use…</a:t>
            </a:r>
          </a:p>
          <a:p>
            <a:pPr>
              <a:lnSpc>
                <a:spcPct val="120000"/>
              </a:lnSpc>
              <a:spcBef>
                <a:spcPts val="900"/>
              </a:spcBef>
            </a:pPr>
            <a:r>
              <a:rPr lang="en-US" dirty="0"/>
              <a:t>On a scale of 0-10, how ready are you to change your [X] use?... “0 is not ready”, “10 completely ready”</a:t>
            </a:r>
          </a:p>
          <a:p>
            <a:pPr>
              <a:lnSpc>
                <a:spcPct val="120000"/>
              </a:lnSpc>
              <a:spcBef>
                <a:spcPts val="900"/>
              </a:spcBef>
            </a:pPr>
            <a:r>
              <a:rPr lang="en-US" dirty="0"/>
              <a:t>Why did you choose a [X] and </a:t>
            </a:r>
            <a:r>
              <a:rPr lang="en-US" b="1" u="sng" dirty="0"/>
              <a:t>not a lower number</a:t>
            </a:r>
            <a:r>
              <a:rPr lang="en-US" dirty="0"/>
              <a:t> like a 1 or 2?</a:t>
            </a:r>
          </a:p>
        </p:txBody>
      </p:sp>
      <p:sp>
        <p:nvSpPr>
          <p:cNvPr id="6" name="TextBox 5"/>
          <p:cNvSpPr txBox="1"/>
          <p:nvPr/>
        </p:nvSpPr>
        <p:spPr>
          <a:xfrm>
            <a:off x="2903219" y="5287490"/>
            <a:ext cx="8718665" cy="830997"/>
          </a:xfrm>
          <a:prstGeom prst="rect">
            <a:avLst/>
          </a:prstGeom>
          <a:solidFill>
            <a:srgbClr val="F2F1F9"/>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i="1" dirty="0">
                <a:latin typeface="Calibri" panose="020F0502020204030204" pitchFamily="34" charset="0"/>
                <a:cs typeface="Calibri" panose="020F0502020204030204" pitchFamily="34" charset="0"/>
              </a:rPr>
              <a:t>If they choose “a zero” - </a:t>
            </a:r>
            <a:r>
              <a:rPr lang="en-US" sz="2400" dirty="0">
                <a:latin typeface="Calibri" panose="020F0502020204030204" pitchFamily="34" charset="0"/>
                <a:cs typeface="Calibri" panose="020F0502020204030204" pitchFamily="34" charset="0"/>
              </a:rPr>
              <a:t>What would need to happen in your life to consider making a change?</a:t>
            </a:r>
            <a:endParaRPr lang="en-US" dirty="0">
              <a:latin typeface="Calibri" panose="020F0502020204030204" pitchFamily="34" charset="0"/>
              <a:cs typeface="Calibri" panose="020F0502020204030204" pitchFamily="34" charset="0"/>
            </a:endParaRPr>
          </a:p>
        </p:txBody>
      </p:sp>
      <p:sp>
        <p:nvSpPr>
          <p:cNvPr id="11" name="Content Placeholder 3"/>
          <p:cNvSpPr txBox="1">
            <a:spLocks/>
          </p:cNvSpPr>
          <p:nvPr/>
        </p:nvSpPr>
        <p:spPr bwMode="auto">
          <a:xfrm>
            <a:off x="390526" y="1571251"/>
            <a:ext cx="2190750" cy="2177797"/>
          </a:xfrm>
          <a:prstGeom prst="rect">
            <a:avLst/>
          </a:prstGeom>
          <a:solidFill>
            <a:srgbClr val="ADA4D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a:spcBef>
                <a:spcPts val="900"/>
              </a:spcBef>
              <a:buNone/>
            </a:pPr>
            <a:r>
              <a:rPr lang="en-US" sz="2400" b="1" dirty="0">
                <a:latin typeface="Calibri" panose="020F0502020204030204" pitchFamily="34" charset="0"/>
                <a:cs typeface="Calibri" panose="020F0502020204030204" pitchFamily="34" charset="0"/>
              </a:rPr>
              <a:t>1. Readiness ruler </a:t>
            </a:r>
          </a:p>
          <a:p>
            <a:pPr>
              <a:spcBef>
                <a:spcPts val="900"/>
              </a:spcBef>
              <a:buNone/>
            </a:pPr>
            <a:r>
              <a:rPr lang="en-US" sz="2400" b="1" dirty="0">
                <a:latin typeface="Calibri" panose="020F0502020204030204" pitchFamily="34" charset="0"/>
                <a:cs typeface="Calibri" panose="020F0502020204030204" pitchFamily="34" charset="0"/>
              </a:rPr>
              <a:t>2. Ask about lower number</a:t>
            </a: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a:solidFill>
                  <a:schemeClr val="bg1"/>
                </a:solidFill>
              </a:rPr>
              <a:t>Step 4: Explore Readiness</a:t>
            </a:r>
          </a:p>
        </p:txBody>
      </p:sp>
    </p:spTree>
    <p:custDataLst>
      <p:tags r:id="rId1"/>
    </p:custDataLst>
    <p:extLst>
      <p:ext uri="{BB962C8B-B14F-4D97-AF65-F5344CB8AC3E}">
        <p14:creationId xmlns:p14="http://schemas.microsoft.com/office/powerpoint/2010/main" val="1504017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00075" y="1484940"/>
            <a:ext cx="10868026" cy="1063950"/>
          </a:xfrm>
        </p:spPr>
        <p:txBody>
          <a:bodyPr>
            <a:noAutofit/>
          </a:bodyPr>
          <a:lstStyle/>
          <a:p>
            <a:pPr>
              <a:lnSpc>
                <a:spcPct val="100000"/>
              </a:lnSpc>
              <a:spcBef>
                <a:spcPts val="600"/>
              </a:spcBef>
            </a:pPr>
            <a:r>
              <a:rPr lang="en-US" sz="2400" dirty="0"/>
              <a:t>You mentioned some reasons to change. What type of changes might you make?</a:t>
            </a:r>
          </a:p>
          <a:p>
            <a:pPr>
              <a:lnSpc>
                <a:spcPct val="100000"/>
              </a:lnSpc>
              <a:spcBef>
                <a:spcPts val="600"/>
              </a:spcBef>
            </a:pPr>
            <a:r>
              <a:rPr lang="en-US" sz="2400" dirty="0"/>
              <a:t>Is it OK if I share some suggestions that might be helpful?</a:t>
            </a:r>
          </a:p>
        </p:txBody>
      </p:sp>
      <p:sp>
        <p:nvSpPr>
          <p:cNvPr id="6" name="Content Placeholder 4"/>
          <p:cNvSpPr>
            <a:spLocks noGrp="1"/>
          </p:cNvSpPr>
          <p:nvPr>
            <p:ph sz="half" idx="2"/>
          </p:nvPr>
        </p:nvSpPr>
        <p:spPr>
          <a:xfrm>
            <a:off x="491488" y="5897880"/>
            <a:ext cx="10545417" cy="468630"/>
          </a:xfrm>
        </p:spPr>
        <p:txBody>
          <a:bodyPr>
            <a:noAutofit/>
          </a:bodyPr>
          <a:lstStyle/>
          <a:p>
            <a:pPr>
              <a:lnSpc>
                <a:spcPct val="120000"/>
              </a:lnSpc>
              <a:spcBef>
                <a:spcPts val="900"/>
              </a:spcBef>
            </a:pPr>
            <a:r>
              <a:rPr lang="en-US" sz="2600" b="1" dirty="0"/>
              <a:t>What are your thoughts about that? </a:t>
            </a:r>
          </a:p>
        </p:txBody>
      </p:sp>
      <p:sp>
        <p:nvSpPr>
          <p:cNvPr id="8" name="TextBox 7"/>
          <p:cNvSpPr txBox="1"/>
          <p:nvPr/>
        </p:nvSpPr>
        <p:spPr>
          <a:xfrm>
            <a:off x="491492" y="2500636"/>
            <a:ext cx="11090912" cy="1231106"/>
          </a:xfrm>
          <a:prstGeom prst="rect">
            <a:avLst/>
          </a:prstGeom>
          <a:solidFill>
            <a:srgbClr val="002060"/>
          </a:solidFill>
          <a:effectLst>
            <a:outerShdw blurRad="50800" dist="38100" dir="5400000" algn="t" rotWithShape="0">
              <a:prstClr val="black">
                <a:alpha val="40000"/>
              </a:prstClr>
            </a:outerShdw>
          </a:effectLst>
        </p:spPr>
        <p:txBody>
          <a:bodyPr wrap="square" rtlCol="0">
            <a:spAutoFit/>
          </a:bodyPr>
          <a:lstStyle/>
          <a:p>
            <a:pPr marL="342900" indent="-342900">
              <a:buClr>
                <a:schemeClr val="bg1"/>
              </a:buClr>
              <a:buFont typeface="Arial" panose="020B0604020202020204" pitchFamily="34" charset="0"/>
              <a:buChar char="•"/>
            </a:pPr>
            <a:r>
              <a:rPr lang="en-US" sz="2600" b="1" dirty="0">
                <a:solidFill>
                  <a:srgbClr val="FFFFFF"/>
                </a:solidFill>
                <a:cs typeface="Calibri" panose="020F0502020204030204" pitchFamily="34" charset="0"/>
              </a:rPr>
              <a:t>Cut back </a:t>
            </a:r>
            <a:r>
              <a:rPr lang="en-US" sz="2600" dirty="0">
                <a:solidFill>
                  <a:srgbClr val="FFFFFF"/>
                </a:solidFill>
                <a:cs typeface="Calibri" panose="020F0502020204030204" pitchFamily="34" charset="0"/>
              </a:rPr>
              <a:t>to lower risk amounts if:</a:t>
            </a:r>
          </a:p>
          <a:p>
            <a:pPr marL="800100" lvl="1" indent="-342900">
              <a:buClr>
                <a:schemeClr val="bg1"/>
              </a:buClr>
              <a:buFont typeface="Arial" panose="020B0604020202020204" pitchFamily="34" charset="0"/>
              <a:buChar char="•"/>
            </a:pPr>
            <a:r>
              <a:rPr lang="en-US" sz="2400" dirty="0">
                <a:solidFill>
                  <a:srgbClr val="FFFFFF"/>
                </a:solidFill>
                <a:cs typeface="Calibri" panose="020F0502020204030204" pitchFamily="34" charset="0"/>
              </a:rPr>
              <a:t>Risky drinking amounts without reported negative consequences</a:t>
            </a:r>
          </a:p>
          <a:p>
            <a:pPr marL="1257300" lvl="2" indent="-342900">
              <a:buClr>
                <a:schemeClr val="bg1"/>
              </a:buClr>
              <a:buFont typeface="Arial" panose="020B0604020202020204" pitchFamily="34" charset="0"/>
              <a:buChar char="•"/>
            </a:pPr>
            <a:r>
              <a:rPr lang="en-US" sz="2400" i="1" dirty="0">
                <a:solidFill>
                  <a:schemeClr val="bg1"/>
                </a:solidFill>
              </a:rPr>
              <a:t>"You may want to cut back on your drinking in order to avoid risks" </a:t>
            </a:r>
            <a:endParaRPr lang="en-US" sz="2400" i="1" dirty="0">
              <a:solidFill>
                <a:schemeClr val="bg1"/>
              </a:solidFill>
              <a:cs typeface="Calibri" panose="020F0502020204030204" pitchFamily="34" charset="0"/>
            </a:endParaRPr>
          </a:p>
        </p:txBody>
      </p:sp>
      <p:sp>
        <p:nvSpPr>
          <p:cNvPr id="7" name="TextBox 6"/>
          <p:cNvSpPr txBox="1"/>
          <p:nvPr/>
        </p:nvSpPr>
        <p:spPr>
          <a:xfrm>
            <a:off x="491488" y="3788680"/>
            <a:ext cx="11090913" cy="1969770"/>
          </a:xfrm>
          <a:prstGeom prst="rect">
            <a:avLst/>
          </a:prstGeom>
          <a:solidFill>
            <a:srgbClr val="002060"/>
          </a:solidFill>
          <a:effectLst>
            <a:outerShdw blurRad="50800" dist="38100" dir="5400000" algn="t" rotWithShape="0">
              <a:prstClr val="black">
                <a:alpha val="40000"/>
              </a:prstClr>
            </a:outerShdw>
          </a:effectLst>
        </p:spPr>
        <p:txBody>
          <a:bodyPr wrap="square" rtlCol="0">
            <a:spAutoFit/>
          </a:bodyPr>
          <a:lstStyle/>
          <a:p>
            <a:pPr marL="342900" indent="-342900">
              <a:buClr>
                <a:schemeClr val="bg1"/>
              </a:buClr>
              <a:buFont typeface="Arial" panose="020B0604020202020204" pitchFamily="34" charset="0"/>
              <a:buChar char="•"/>
            </a:pPr>
            <a:r>
              <a:rPr lang="en-US" sz="2600" b="1" dirty="0">
                <a:solidFill>
                  <a:schemeClr val="bg1"/>
                </a:solidFill>
                <a:cs typeface="Calibri" panose="020F0502020204030204" pitchFamily="34" charset="0"/>
              </a:rPr>
              <a:t>Abstain </a:t>
            </a:r>
            <a:r>
              <a:rPr lang="en-US" sz="2600" dirty="0">
                <a:solidFill>
                  <a:schemeClr val="bg1"/>
                </a:solidFill>
                <a:cs typeface="Calibri" panose="020F0502020204030204" pitchFamily="34" charset="0"/>
              </a:rPr>
              <a:t>if:</a:t>
            </a:r>
          </a:p>
          <a:p>
            <a:pPr marL="800100" lvl="1" indent="-342900">
              <a:buClr>
                <a:schemeClr val="bg1"/>
              </a:buClr>
              <a:buFont typeface="Arial" panose="020B0604020202020204" pitchFamily="34" charset="0"/>
              <a:buChar char="•"/>
            </a:pPr>
            <a:r>
              <a:rPr lang="en-US" sz="2400" dirty="0">
                <a:solidFill>
                  <a:schemeClr val="bg1"/>
                </a:solidFill>
                <a:cs typeface="Calibri" panose="020F0502020204030204" pitchFamily="34" charset="0"/>
              </a:rPr>
              <a:t>Negative consequences from [X] use</a:t>
            </a:r>
          </a:p>
          <a:p>
            <a:pPr marL="800100" lvl="1" indent="-342900">
              <a:buClr>
                <a:schemeClr val="bg1"/>
              </a:buClr>
              <a:buFont typeface="Arial" panose="020B0604020202020204" pitchFamily="34" charset="0"/>
              <a:buChar char="•"/>
            </a:pPr>
            <a:r>
              <a:rPr lang="en-US" sz="2400" dirty="0">
                <a:solidFill>
                  <a:schemeClr val="bg1"/>
                </a:solidFill>
                <a:cs typeface="Calibri" panose="020F0502020204030204" pitchFamily="34" charset="0"/>
              </a:rPr>
              <a:t>Known medications or medical conditions that are risky with [X] use</a:t>
            </a:r>
          </a:p>
          <a:p>
            <a:pPr marL="800100" lvl="1" indent="-342900">
              <a:buClr>
                <a:schemeClr val="bg1"/>
              </a:buClr>
              <a:buFont typeface="Arial" panose="020B0604020202020204" pitchFamily="34" charset="0"/>
              <a:buChar char="•"/>
            </a:pPr>
            <a:r>
              <a:rPr lang="en-US" sz="2400" b="1" u="sng" dirty="0">
                <a:solidFill>
                  <a:schemeClr val="bg1"/>
                </a:solidFill>
                <a:cs typeface="Calibri" panose="020F0502020204030204" pitchFamily="34" charset="0"/>
              </a:rPr>
              <a:t>Pregnant or trying to conceive</a:t>
            </a:r>
          </a:p>
          <a:p>
            <a:pPr marL="1257300" lvl="2" indent="-342900">
              <a:buClr>
                <a:schemeClr val="bg1"/>
              </a:buClr>
              <a:buFont typeface="Arial" panose="020B0604020202020204" pitchFamily="34" charset="0"/>
              <a:buChar char="•"/>
            </a:pPr>
            <a:r>
              <a:rPr lang="en-US" sz="2400" i="1" dirty="0">
                <a:solidFill>
                  <a:schemeClr val="bg1"/>
                </a:solidFill>
              </a:rPr>
              <a:t>"You should stop drinking if you are pregnant or trying to get pregnant"</a:t>
            </a:r>
            <a:endParaRPr lang="en-US" sz="2400" b="1" i="1" dirty="0">
              <a:solidFill>
                <a:schemeClr val="bg1"/>
              </a:solidFill>
              <a:cs typeface="Calibri" panose="020F0502020204030204" pitchFamily="34" charset="0"/>
            </a:endParaRP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a:solidFill>
                  <a:schemeClr val="bg1"/>
                </a:solidFill>
              </a:rPr>
              <a:t>Step 5: Negotiate Goals</a:t>
            </a:r>
          </a:p>
        </p:txBody>
      </p:sp>
    </p:spTree>
    <p:custDataLst>
      <p:tags r:id="rId1"/>
    </p:custDataLst>
    <p:extLst>
      <p:ext uri="{BB962C8B-B14F-4D97-AF65-F5344CB8AC3E}">
        <p14:creationId xmlns:p14="http://schemas.microsoft.com/office/powerpoint/2010/main" val="3154215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330770" y="1332568"/>
            <a:ext cx="8239127" cy="4869928"/>
          </a:xfrm>
        </p:spPr>
        <p:txBody>
          <a:bodyPr>
            <a:noAutofit/>
          </a:bodyPr>
          <a:lstStyle/>
          <a:p>
            <a:pPr>
              <a:lnSpc>
                <a:spcPct val="120000"/>
              </a:lnSpc>
              <a:spcBef>
                <a:spcPts val="900"/>
              </a:spcBef>
            </a:pPr>
            <a:r>
              <a:rPr lang="en-US" dirty="0"/>
              <a:t>On a scale of 0 – 10, how confident are you to change your use of [X]?</a:t>
            </a:r>
          </a:p>
          <a:p>
            <a:pPr>
              <a:lnSpc>
                <a:spcPct val="120000"/>
              </a:lnSpc>
              <a:spcBef>
                <a:spcPts val="900"/>
              </a:spcBef>
            </a:pPr>
            <a:r>
              <a:rPr lang="en-US" dirty="0"/>
              <a:t>What are some challenges to reaching your goal(s)?</a:t>
            </a:r>
          </a:p>
          <a:p>
            <a:pPr>
              <a:lnSpc>
                <a:spcPct val="120000"/>
              </a:lnSpc>
              <a:spcBef>
                <a:spcPts val="900"/>
              </a:spcBef>
            </a:pPr>
            <a:r>
              <a:rPr lang="en-US" dirty="0"/>
              <a:t>How can you overcome those challenges?</a:t>
            </a:r>
          </a:p>
          <a:p>
            <a:pPr>
              <a:lnSpc>
                <a:spcPct val="120000"/>
              </a:lnSpc>
              <a:spcBef>
                <a:spcPts val="900"/>
              </a:spcBef>
            </a:pPr>
            <a:r>
              <a:rPr lang="en-US" dirty="0"/>
              <a:t>Can I suggest other strategies that have helped other patient? *</a:t>
            </a:r>
            <a:r>
              <a:rPr lang="en-US" i="1" dirty="0"/>
              <a:t>Recommend 1-2 strategies that may help</a:t>
            </a:r>
          </a:p>
          <a:p>
            <a:pPr marL="0" indent="0">
              <a:lnSpc>
                <a:spcPct val="120000"/>
              </a:lnSpc>
              <a:spcBef>
                <a:spcPts val="900"/>
              </a:spcBef>
              <a:buNone/>
            </a:pPr>
            <a:endParaRPr lang="en-US" i="1" dirty="0"/>
          </a:p>
          <a:p>
            <a:pPr>
              <a:lnSpc>
                <a:spcPct val="120000"/>
              </a:lnSpc>
              <a:spcBef>
                <a:spcPts val="900"/>
              </a:spcBef>
            </a:pPr>
            <a:r>
              <a:rPr lang="en-US" b="1" dirty="0"/>
              <a:t>Thanks for being so open with me today!</a:t>
            </a:r>
            <a:endParaRPr lang="en-US" dirty="0"/>
          </a:p>
          <a:p>
            <a:pPr marL="0" indent="0">
              <a:lnSpc>
                <a:spcPct val="120000"/>
              </a:lnSpc>
              <a:spcBef>
                <a:spcPts val="900"/>
              </a:spcBef>
              <a:buNone/>
            </a:pPr>
            <a:endParaRPr lang="en-US" sz="800" dirty="0"/>
          </a:p>
        </p:txBody>
      </p:sp>
      <p:sp>
        <p:nvSpPr>
          <p:cNvPr id="11" name="Content Placeholder 3"/>
          <p:cNvSpPr txBox="1">
            <a:spLocks/>
          </p:cNvSpPr>
          <p:nvPr/>
        </p:nvSpPr>
        <p:spPr bwMode="auto">
          <a:xfrm>
            <a:off x="400054" y="1574938"/>
            <a:ext cx="2454216" cy="3253428"/>
          </a:xfrm>
          <a:prstGeom prst="rect">
            <a:avLst/>
          </a:prstGeom>
          <a:solidFill>
            <a:srgbClr val="ADA4D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0" indent="0">
              <a:spcBef>
                <a:spcPts val="900"/>
              </a:spcBef>
              <a:buNone/>
            </a:pPr>
            <a:r>
              <a:rPr lang="en-US" sz="2400" b="1" dirty="0"/>
              <a:t>1. Explore confidence</a:t>
            </a:r>
          </a:p>
          <a:p>
            <a:pPr marL="0" indent="0">
              <a:spcBef>
                <a:spcPts val="900"/>
              </a:spcBef>
              <a:buNone/>
            </a:pPr>
            <a:r>
              <a:rPr lang="en-US" sz="2400" b="1" dirty="0"/>
              <a:t>2. Explore challenges</a:t>
            </a:r>
          </a:p>
          <a:p>
            <a:pPr marL="0" indent="0">
              <a:spcBef>
                <a:spcPts val="900"/>
              </a:spcBef>
              <a:buNone/>
            </a:pPr>
            <a:r>
              <a:rPr lang="en-US" sz="2400" b="1" dirty="0"/>
              <a:t>3. Suggest other strategies</a:t>
            </a:r>
          </a:p>
        </p:txBody>
      </p:sp>
      <p:sp>
        <p:nvSpPr>
          <p:cNvPr id="2" name="TextBox 1"/>
          <p:cNvSpPr txBox="1"/>
          <p:nvPr/>
        </p:nvSpPr>
        <p:spPr>
          <a:xfrm>
            <a:off x="0" y="612"/>
            <a:ext cx="12192000" cy="769441"/>
          </a:xfrm>
          <a:prstGeom prst="rect">
            <a:avLst/>
          </a:prstGeom>
          <a:solidFill>
            <a:srgbClr val="002060"/>
          </a:solidFill>
        </p:spPr>
        <p:txBody>
          <a:bodyPr wrap="square" rtlCol="0">
            <a:spAutoFit/>
          </a:bodyPr>
          <a:lstStyle/>
          <a:p>
            <a:pPr algn="ctr"/>
            <a:r>
              <a:rPr lang="en-US" sz="4400" b="1" dirty="0">
                <a:solidFill>
                  <a:schemeClr val="bg1"/>
                </a:solidFill>
              </a:rPr>
              <a:t>Step 6: Explore Confidence</a:t>
            </a:r>
          </a:p>
        </p:txBody>
      </p:sp>
    </p:spTree>
    <p:custDataLst>
      <p:tags r:id="rId1"/>
    </p:custDataLst>
    <p:extLst>
      <p:ext uri="{BB962C8B-B14F-4D97-AF65-F5344CB8AC3E}">
        <p14:creationId xmlns:p14="http://schemas.microsoft.com/office/powerpoint/2010/main" val="1966825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94968" y="1285593"/>
            <a:ext cx="8382342" cy="4943192"/>
          </a:xfrm>
        </p:spPr>
        <p:txBody>
          <a:bodyPr>
            <a:noAutofit/>
          </a:bodyPr>
          <a:lstStyle/>
          <a:p>
            <a:pPr marL="0" indent="0">
              <a:lnSpc>
                <a:spcPct val="100000"/>
              </a:lnSpc>
              <a:spcBef>
                <a:spcPts val="1200"/>
              </a:spcBef>
              <a:buNone/>
            </a:pPr>
            <a:r>
              <a:rPr lang="en-US" sz="3200" b="1" dirty="0"/>
              <a:t>Six Steps, </a:t>
            </a:r>
            <a:r>
              <a:rPr lang="en-US" sz="3200" i="1" dirty="0"/>
              <a:t>after asking permission</a:t>
            </a:r>
            <a:r>
              <a:rPr lang="en-US" sz="3200" b="1" dirty="0"/>
              <a:t>: </a:t>
            </a:r>
          </a:p>
          <a:p>
            <a:pPr marL="0" indent="0">
              <a:lnSpc>
                <a:spcPct val="100000"/>
              </a:lnSpc>
              <a:spcBef>
                <a:spcPts val="1200"/>
              </a:spcBef>
              <a:buNone/>
            </a:pPr>
            <a:r>
              <a:rPr lang="en-US" sz="3200" b="1" dirty="0">
                <a:solidFill>
                  <a:srgbClr val="52469C"/>
                </a:solidFill>
              </a:rPr>
              <a:t>“Is it okay if we talk about your use of [X]?”</a:t>
            </a:r>
          </a:p>
          <a:p>
            <a:pPr marL="968375" indent="-514350">
              <a:lnSpc>
                <a:spcPct val="100000"/>
              </a:lnSpc>
              <a:spcBef>
                <a:spcPts val="1200"/>
              </a:spcBef>
              <a:buFont typeface="+mj-lt"/>
              <a:buAutoNum type="arabicPeriod"/>
            </a:pPr>
            <a:r>
              <a:rPr lang="en-US" b="1" dirty="0">
                <a:latin typeface="+mj-lt"/>
              </a:rPr>
              <a:t>Explore Pros and Cons</a:t>
            </a:r>
          </a:p>
          <a:p>
            <a:pPr marL="968375" indent="-514350">
              <a:lnSpc>
                <a:spcPct val="100000"/>
              </a:lnSpc>
              <a:spcBef>
                <a:spcPts val="1200"/>
              </a:spcBef>
              <a:buFont typeface="+mj-lt"/>
              <a:buAutoNum type="arabicPeriod"/>
            </a:pPr>
            <a:r>
              <a:rPr lang="en-US" b="1" dirty="0">
                <a:latin typeface="+mj-lt"/>
              </a:rPr>
              <a:t>Review Health Risks</a:t>
            </a:r>
          </a:p>
          <a:p>
            <a:pPr marL="968375" indent="-514350">
              <a:lnSpc>
                <a:spcPct val="100000"/>
              </a:lnSpc>
              <a:spcBef>
                <a:spcPts val="1200"/>
              </a:spcBef>
              <a:buFont typeface="+mj-lt"/>
              <a:buAutoNum type="arabicPeriod"/>
            </a:pPr>
            <a:r>
              <a:rPr lang="en-US" b="1" dirty="0">
                <a:solidFill>
                  <a:schemeClr val="tx1"/>
                </a:solidFill>
                <a:latin typeface="+mj-lt"/>
              </a:rPr>
              <a:t>Summarize and Ask Key Question</a:t>
            </a:r>
          </a:p>
          <a:p>
            <a:pPr marL="968375" indent="-514350">
              <a:lnSpc>
                <a:spcPct val="100000"/>
              </a:lnSpc>
              <a:spcBef>
                <a:spcPts val="1200"/>
              </a:spcBef>
              <a:buFont typeface="+mj-lt"/>
              <a:buAutoNum type="arabicPeriod"/>
            </a:pPr>
            <a:r>
              <a:rPr lang="en-US" b="1" dirty="0">
                <a:solidFill>
                  <a:schemeClr val="tx1"/>
                </a:solidFill>
                <a:latin typeface="+mj-lt"/>
              </a:rPr>
              <a:t>Explore Readiness</a:t>
            </a:r>
          </a:p>
          <a:p>
            <a:pPr marL="968375" indent="-514350">
              <a:lnSpc>
                <a:spcPct val="100000"/>
              </a:lnSpc>
              <a:spcBef>
                <a:spcPts val="1200"/>
              </a:spcBef>
              <a:buFont typeface="+mj-lt"/>
              <a:buAutoNum type="arabicPeriod"/>
            </a:pPr>
            <a:r>
              <a:rPr lang="en-US" b="1" dirty="0">
                <a:solidFill>
                  <a:schemeClr val="tx1"/>
                </a:solidFill>
                <a:latin typeface="+mj-lt"/>
              </a:rPr>
              <a:t>Negotiate Goals</a:t>
            </a:r>
          </a:p>
          <a:p>
            <a:pPr marL="968375" indent="-514350">
              <a:lnSpc>
                <a:spcPct val="100000"/>
              </a:lnSpc>
              <a:spcBef>
                <a:spcPts val="1200"/>
              </a:spcBef>
              <a:buFont typeface="+mj-lt"/>
              <a:buAutoNum type="arabicPeriod"/>
            </a:pPr>
            <a:r>
              <a:rPr lang="en-US" b="1" dirty="0">
                <a:latin typeface="+mj-lt"/>
              </a:rPr>
              <a:t>Explore Confidence</a:t>
            </a:r>
            <a:endParaRPr lang="en-US" b="1" dirty="0">
              <a:solidFill>
                <a:schemeClr val="tx1"/>
              </a:solidFill>
              <a:latin typeface="+mj-lt"/>
            </a:endParaRPr>
          </a:p>
        </p:txBody>
      </p:sp>
      <p:sp>
        <p:nvSpPr>
          <p:cNvPr id="5" name="TextBox 4"/>
          <p:cNvSpPr txBox="1"/>
          <p:nvPr/>
        </p:nvSpPr>
        <p:spPr>
          <a:xfrm>
            <a:off x="8192379" y="6323204"/>
            <a:ext cx="3999621" cy="369332"/>
          </a:xfrm>
          <a:prstGeom prst="rect">
            <a:avLst/>
          </a:prstGeom>
          <a:noFill/>
        </p:spPr>
        <p:txBody>
          <a:bodyPr wrap="none" rtlCol="0">
            <a:spAutoFit/>
          </a:bodyPr>
          <a:lstStyle/>
          <a:p>
            <a:r>
              <a:rPr lang="en-US" dirty="0"/>
              <a:t>Bernstein E, et al. </a:t>
            </a:r>
            <a:r>
              <a:rPr lang="en-US" i="1" dirty="0"/>
              <a:t>Ann </a:t>
            </a:r>
            <a:r>
              <a:rPr lang="en-US" i="1" dirty="0" err="1"/>
              <a:t>Emerg</a:t>
            </a:r>
            <a:r>
              <a:rPr lang="en-US" i="1" dirty="0"/>
              <a:t> Med </a:t>
            </a:r>
            <a:r>
              <a:rPr lang="en-US" dirty="0"/>
              <a:t>1997</a:t>
            </a: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a:solidFill>
                  <a:schemeClr val="bg1"/>
                </a:solidFill>
              </a:rPr>
              <a:t>Brief Negotiated Interview (BNI)</a:t>
            </a:r>
          </a:p>
        </p:txBody>
      </p:sp>
    </p:spTree>
    <p:custDataLst>
      <p:tags r:id="rId1"/>
    </p:custDataLst>
    <p:extLst>
      <p:ext uri="{BB962C8B-B14F-4D97-AF65-F5344CB8AC3E}">
        <p14:creationId xmlns:p14="http://schemas.microsoft.com/office/powerpoint/2010/main" val="415021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AE47-1CF7-7844-81CB-0765104E5098}"/>
              </a:ext>
            </a:extLst>
          </p:cNvPr>
          <p:cNvSpPr>
            <a:spLocks noGrp="1"/>
          </p:cNvSpPr>
          <p:nvPr>
            <p:ph type="title"/>
          </p:nvPr>
        </p:nvSpPr>
        <p:spPr>
          <a:xfrm>
            <a:off x="0" y="0"/>
            <a:ext cx="4250724" cy="2771204"/>
          </a:xfrm>
          <a:solidFill>
            <a:srgbClr val="002060"/>
          </a:solidFill>
        </p:spPr>
        <p:txBody>
          <a:bodyPr>
            <a:normAutofit/>
          </a:bodyPr>
          <a:lstStyle/>
          <a:p>
            <a:pPr algn="ctr">
              <a:defRPr/>
            </a:pPr>
            <a:r>
              <a:rPr lang="en-US" b="1" dirty="0">
                <a:solidFill>
                  <a:schemeClr val="bg1"/>
                </a:solidFill>
              </a:rPr>
              <a:t>Addressing Different Stages of Change</a:t>
            </a:r>
          </a:p>
        </p:txBody>
      </p:sp>
      <p:pic>
        <p:nvPicPr>
          <p:cNvPr id="1026"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599" t="2900" r="2076" b="1434"/>
          <a:stretch/>
        </p:blipFill>
        <p:spPr bwMode="auto">
          <a:xfrm>
            <a:off x="4512276" y="98854"/>
            <a:ext cx="7451124" cy="6623221"/>
          </a:xfrm>
          <a:prstGeom prst="rect">
            <a:avLst/>
          </a:prstGeom>
          <a:noFill/>
          <a:ln w="57150">
            <a:solidFill>
              <a:srgbClr val="796BB5"/>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408011" y="2287319"/>
            <a:ext cx="1632178" cy="400110"/>
          </a:xfrm>
          <a:prstGeom prst="rect">
            <a:avLst/>
          </a:prstGeom>
          <a:noFill/>
        </p:spPr>
        <p:txBody>
          <a:bodyPr wrap="none" rtlCol="0">
            <a:spAutoFit/>
          </a:bodyPr>
          <a:lstStyle/>
          <a:p>
            <a:r>
              <a:rPr lang="en-US" sz="2000" b="1" dirty="0">
                <a:latin typeface="Arial Narrow" panose="020B0606020202030204" pitchFamily="34" charset="0"/>
              </a:rPr>
              <a:t>determination/</a:t>
            </a:r>
          </a:p>
        </p:txBody>
      </p:sp>
    </p:spTree>
    <p:extLst>
      <p:ext uri="{BB962C8B-B14F-4D97-AF65-F5344CB8AC3E}">
        <p14:creationId xmlns:p14="http://schemas.microsoft.com/office/powerpoint/2010/main" val="227390289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271EDC5-9114-BF4C-B331-64D563EA9EAC}"/>
              </a:ext>
            </a:extLst>
          </p:cNvPr>
          <p:cNvSpPr>
            <a:spLocks noChangeArrowheads="1"/>
          </p:cNvSpPr>
          <p:nvPr/>
        </p:nvSpPr>
        <p:spPr bwMode="auto">
          <a:xfrm>
            <a:off x="0" y="0"/>
            <a:ext cx="12191999" cy="1181100"/>
          </a:xfrm>
          <a:prstGeom prst="rect">
            <a:avLst/>
          </a:prstGeom>
          <a:solidFill>
            <a:srgbClr val="002060"/>
          </a:solidFill>
          <a:ln>
            <a:noFill/>
          </a:ln>
          <a:effectLst/>
        </p:spPr>
        <p:txBody>
          <a:bodyPr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4400" b="1" dirty="0" err="1">
                <a:solidFill>
                  <a:schemeClr val="bg1"/>
                </a:solidFill>
                <a:latin typeface="Calibri" panose="020F0502020204030204" pitchFamily="34" charset="0"/>
              </a:rPr>
              <a:t>Precontemplation</a:t>
            </a:r>
            <a:endParaRPr lang="en-US" altLang="en-US" sz="4400" b="1" dirty="0">
              <a:solidFill>
                <a:schemeClr val="bg1"/>
              </a:solidFill>
              <a:latin typeface="Calibri" panose="020F0502020204030204" pitchFamily="34" charset="0"/>
            </a:endParaRPr>
          </a:p>
        </p:txBody>
      </p:sp>
      <p:sp>
        <p:nvSpPr>
          <p:cNvPr id="7171" name="Rectangle 3">
            <a:extLst>
              <a:ext uri="{FF2B5EF4-FFF2-40B4-BE49-F238E27FC236}">
                <a16:creationId xmlns:a16="http://schemas.microsoft.com/office/drawing/2014/main" id="{D2D13BF7-FC58-5C4F-97BC-A6BE53A148DD}"/>
              </a:ext>
            </a:extLst>
          </p:cNvPr>
          <p:cNvSpPr>
            <a:spLocks noChangeArrowheads="1"/>
          </p:cNvSpPr>
          <p:nvPr/>
        </p:nvSpPr>
        <p:spPr bwMode="auto">
          <a:xfrm>
            <a:off x="293359" y="1663014"/>
            <a:ext cx="10600267" cy="405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200"/>
              </a:spcBef>
              <a:buFont typeface="Monotype Sorts" pitchFamily="2" charset="2"/>
              <a:buChar char="à"/>
              <a:defRPr/>
            </a:pPr>
            <a:r>
              <a:rPr lang="en-US" altLang="en-US" sz="3200" dirty="0">
                <a:latin typeface="Calibri" panose="020F0502020204030204" pitchFamily="34" charset="0"/>
              </a:rPr>
              <a:t>Goal is to raise doubt, increase perception/ consciousness of problem</a:t>
            </a:r>
          </a:p>
          <a:p>
            <a:pPr lvl="1">
              <a:spcBef>
                <a:spcPts val="1200"/>
              </a:spcBef>
              <a:buFont typeface="Monotype Sorts" pitchFamily="2" charset="2"/>
              <a:buChar char="à"/>
              <a:defRPr/>
            </a:pPr>
            <a:r>
              <a:rPr lang="en-US" altLang="en-US" sz="2800" dirty="0">
                <a:latin typeface="Calibri" panose="020F0502020204030204" pitchFamily="34" charset="0"/>
              </a:rPr>
              <a:t>express concern</a:t>
            </a:r>
          </a:p>
          <a:p>
            <a:pPr lvl="1">
              <a:spcBef>
                <a:spcPts val="1200"/>
              </a:spcBef>
              <a:buFont typeface="Monotype Sorts" pitchFamily="2" charset="2"/>
              <a:buChar char="à"/>
              <a:defRPr/>
            </a:pPr>
            <a:r>
              <a:rPr lang="en-US" altLang="en-US" sz="2800" dirty="0">
                <a:latin typeface="Calibri" panose="020F0502020204030204" pitchFamily="34" charset="0"/>
              </a:rPr>
              <a:t>state the problem non-judgmentally</a:t>
            </a:r>
          </a:p>
          <a:p>
            <a:pPr lvl="1">
              <a:spcBef>
                <a:spcPts val="1200"/>
              </a:spcBef>
              <a:buFont typeface="Monotype Sorts" pitchFamily="2" charset="2"/>
              <a:buChar char="à"/>
              <a:defRPr/>
            </a:pPr>
            <a:r>
              <a:rPr lang="en-US" altLang="en-US" sz="2800" dirty="0">
                <a:latin typeface="Calibri" panose="020F0502020204030204" pitchFamily="34" charset="0"/>
              </a:rPr>
              <a:t>agree to disagree</a:t>
            </a:r>
          </a:p>
          <a:p>
            <a:pPr lvl="1">
              <a:spcBef>
                <a:spcPts val="1200"/>
              </a:spcBef>
              <a:buFont typeface="Monotype Sorts" pitchFamily="2" charset="2"/>
              <a:buChar char="à"/>
              <a:defRPr/>
            </a:pPr>
            <a:r>
              <a:rPr lang="en-US" altLang="en-US" sz="2800" dirty="0">
                <a:latin typeface="Calibri" panose="020F0502020204030204" pitchFamily="34" charset="0"/>
              </a:rPr>
              <a:t>advise a trial of abstinence or cutting down</a:t>
            </a:r>
          </a:p>
          <a:p>
            <a:pPr lvl="1">
              <a:spcBef>
                <a:spcPts val="1200"/>
              </a:spcBef>
              <a:buFont typeface="Monotype Sorts" pitchFamily="2" charset="2"/>
              <a:buChar char="à"/>
              <a:defRPr/>
            </a:pPr>
            <a:r>
              <a:rPr lang="en-US" altLang="en-US" sz="2800" dirty="0">
                <a:latin typeface="Calibri" panose="020F0502020204030204" pitchFamily="34" charset="0"/>
              </a:rPr>
              <a:t>importance of follow-up (even if using)</a:t>
            </a:r>
          </a:p>
          <a:p>
            <a:pPr lvl="1">
              <a:spcBef>
                <a:spcPts val="1200"/>
              </a:spcBef>
              <a:buFont typeface="Monotype Sorts" pitchFamily="2" charset="2"/>
              <a:buChar char="à"/>
              <a:defRPr/>
            </a:pPr>
            <a:r>
              <a:rPr lang="en-US" altLang="en-US" sz="2800" dirty="0">
                <a:latin typeface="Calibri" panose="020F0502020204030204" pitchFamily="34" charset="0"/>
              </a:rPr>
              <a:t>less intensity is better</a:t>
            </a:r>
          </a:p>
        </p:txBody>
      </p:sp>
      <p:sp>
        <p:nvSpPr>
          <p:cNvPr id="7172" name="Rectangle 4">
            <a:extLst>
              <a:ext uri="{FF2B5EF4-FFF2-40B4-BE49-F238E27FC236}">
                <a16:creationId xmlns:a16="http://schemas.microsoft.com/office/drawing/2014/main" id="{0FBB3B6D-F305-834D-9434-73E3E78A94C5}"/>
              </a:ext>
            </a:extLst>
          </p:cNvPr>
          <p:cNvSpPr>
            <a:spLocks noChangeArrowheads="1"/>
          </p:cNvSpPr>
          <p:nvPr/>
        </p:nvSpPr>
        <p:spPr bwMode="auto">
          <a:xfrm>
            <a:off x="4777402" y="6388100"/>
            <a:ext cx="67943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en-US" sz="1800" dirty="0">
                <a:latin typeface="Calibri" panose="020F0502020204030204" pitchFamily="34" charset="0"/>
              </a:rPr>
              <a:t>Samet, JH, </a:t>
            </a:r>
            <a:r>
              <a:rPr lang="en-US" altLang="en-US" sz="1800" dirty="0" err="1">
                <a:latin typeface="Calibri" panose="020F0502020204030204" pitchFamily="34" charset="0"/>
              </a:rPr>
              <a:t>Rollnick</a:t>
            </a:r>
            <a:r>
              <a:rPr lang="en-US" altLang="en-US" sz="1800" dirty="0">
                <a:latin typeface="Calibri" panose="020F0502020204030204" pitchFamily="34" charset="0"/>
              </a:rPr>
              <a:t> S, Barnes H. </a:t>
            </a:r>
            <a:r>
              <a:rPr lang="en-US" altLang="en-US" sz="1800" i="1" dirty="0">
                <a:latin typeface="Calibri" panose="020F0502020204030204" pitchFamily="34" charset="0"/>
              </a:rPr>
              <a:t>Arch Intern Med</a:t>
            </a:r>
            <a:r>
              <a:rPr lang="en-US" altLang="en-US" sz="1800" dirty="0">
                <a:latin typeface="Calibri" panose="020F0502020204030204" pitchFamily="34" charset="0"/>
              </a:rPr>
              <a:t>. 1996;156:2287-2293.</a:t>
            </a:r>
          </a:p>
        </p:txBody>
      </p:sp>
      <p:pic>
        <p:nvPicPr>
          <p:cNvPr id="5"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9" t="2900" r="2076" b="1434"/>
          <a:stretch/>
        </p:blipFill>
        <p:spPr bwMode="auto">
          <a:xfrm>
            <a:off x="10180796" y="44280"/>
            <a:ext cx="1821076" cy="1618734"/>
          </a:xfrm>
          <a:prstGeom prst="rect">
            <a:avLst/>
          </a:prstGeom>
          <a:noFill/>
          <a:ln w="12700">
            <a:solidFill>
              <a:srgbClr val="796BB5"/>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12857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454B5A6-BE4F-5344-B171-33AA243922D4}"/>
              </a:ext>
            </a:extLst>
          </p:cNvPr>
          <p:cNvSpPr>
            <a:spLocks noChangeArrowheads="1"/>
          </p:cNvSpPr>
          <p:nvPr/>
        </p:nvSpPr>
        <p:spPr bwMode="auto">
          <a:xfrm>
            <a:off x="1490133" y="6248400"/>
            <a:ext cx="225777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86019" name="Rectangle 3">
            <a:extLst>
              <a:ext uri="{FF2B5EF4-FFF2-40B4-BE49-F238E27FC236}">
                <a16:creationId xmlns:a16="http://schemas.microsoft.com/office/drawing/2014/main" id="{6A7A5A85-88CF-054C-BAFB-36E8063E1305}"/>
              </a:ext>
            </a:extLst>
          </p:cNvPr>
          <p:cNvSpPr>
            <a:spLocks noChangeArrowheads="1"/>
          </p:cNvSpPr>
          <p:nvPr/>
        </p:nvSpPr>
        <p:spPr bwMode="auto">
          <a:xfrm>
            <a:off x="4380089" y="6248400"/>
            <a:ext cx="34318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8197" name="Rectangle 5">
            <a:extLst>
              <a:ext uri="{FF2B5EF4-FFF2-40B4-BE49-F238E27FC236}">
                <a16:creationId xmlns:a16="http://schemas.microsoft.com/office/drawing/2014/main" id="{09D01E33-0A88-A04E-BA9F-F2707E6744E8}"/>
              </a:ext>
            </a:extLst>
          </p:cNvPr>
          <p:cNvSpPr>
            <a:spLocks noChangeArrowheads="1"/>
          </p:cNvSpPr>
          <p:nvPr/>
        </p:nvSpPr>
        <p:spPr bwMode="auto">
          <a:xfrm>
            <a:off x="474135" y="1439333"/>
            <a:ext cx="10600267"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800"/>
              </a:spcBef>
              <a:buFont typeface="Monotype Sorts" pitchFamily="2" charset="2"/>
              <a:buChar char="à"/>
              <a:defRPr/>
            </a:pPr>
            <a:r>
              <a:rPr lang="en-US" altLang="en-US" sz="3200" dirty="0">
                <a:latin typeface="Calibri" panose="020F0502020204030204" pitchFamily="34" charset="0"/>
              </a:rPr>
              <a:t>Goal is to tip the balance</a:t>
            </a:r>
          </a:p>
          <a:p>
            <a:pPr lvl="1">
              <a:spcBef>
                <a:spcPts val="1800"/>
              </a:spcBef>
              <a:buFont typeface="Monotype Sorts" pitchFamily="2" charset="2"/>
              <a:buChar char="à"/>
              <a:defRPr/>
            </a:pPr>
            <a:r>
              <a:rPr lang="en-US" altLang="en-US" sz="2800" dirty="0">
                <a:latin typeface="Calibri" panose="020F0502020204030204" pitchFamily="34" charset="0"/>
              </a:rPr>
              <a:t>elicit positive and negative aspects of drinking</a:t>
            </a:r>
          </a:p>
          <a:p>
            <a:pPr lvl="1">
              <a:spcBef>
                <a:spcPts val="1800"/>
              </a:spcBef>
              <a:buFont typeface="Monotype Sorts" pitchFamily="2" charset="2"/>
              <a:buChar char="à"/>
              <a:defRPr/>
            </a:pPr>
            <a:r>
              <a:rPr lang="en-US" altLang="en-US" sz="2800" dirty="0">
                <a:latin typeface="Calibri" panose="020F0502020204030204" pitchFamily="34" charset="0"/>
              </a:rPr>
              <a:t>elicit positive and negative aspects of not drinking</a:t>
            </a:r>
          </a:p>
          <a:p>
            <a:pPr lvl="1">
              <a:spcBef>
                <a:spcPts val="1800"/>
              </a:spcBef>
              <a:buFont typeface="Monotype Sorts" pitchFamily="2" charset="2"/>
              <a:buChar char="à"/>
              <a:defRPr/>
            </a:pPr>
            <a:r>
              <a:rPr lang="en-US" altLang="en-US" sz="2800" dirty="0">
                <a:latin typeface="Calibri" panose="020F0502020204030204" pitchFamily="34" charset="0"/>
              </a:rPr>
              <a:t>summarize (patient could write these down)</a:t>
            </a:r>
          </a:p>
          <a:p>
            <a:pPr lvl="1">
              <a:spcBef>
                <a:spcPts val="1800"/>
              </a:spcBef>
              <a:buFont typeface="Monotype Sorts" pitchFamily="2" charset="2"/>
              <a:buChar char="à"/>
              <a:defRPr/>
            </a:pPr>
            <a:r>
              <a:rPr lang="en-US" altLang="en-US" sz="2800" dirty="0">
                <a:latin typeface="Calibri" panose="020F0502020204030204" pitchFamily="34" charset="0"/>
              </a:rPr>
              <a:t>demonstrate discrepancies between values and actions</a:t>
            </a:r>
          </a:p>
          <a:p>
            <a:pPr lvl="1">
              <a:spcBef>
                <a:spcPts val="1800"/>
              </a:spcBef>
              <a:buFont typeface="Monotype Sorts" pitchFamily="2" charset="2"/>
              <a:buChar char="à"/>
              <a:defRPr/>
            </a:pPr>
            <a:r>
              <a:rPr lang="en-US" altLang="en-US" sz="2800" dirty="0">
                <a:latin typeface="Calibri" panose="020F0502020204030204" pitchFamily="34" charset="0"/>
              </a:rPr>
              <a:t>advise a trial of abstinence or cutting down</a:t>
            </a:r>
          </a:p>
        </p:txBody>
      </p:sp>
      <p:sp>
        <p:nvSpPr>
          <p:cNvPr id="7" name="Rectangle 2">
            <a:extLst>
              <a:ext uri="{FF2B5EF4-FFF2-40B4-BE49-F238E27FC236}">
                <a16:creationId xmlns:a16="http://schemas.microsoft.com/office/drawing/2014/main" id="{3271EDC5-9114-BF4C-B331-64D563EA9EAC}"/>
              </a:ext>
            </a:extLst>
          </p:cNvPr>
          <p:cNvSpPr>
            <a:spLocks noChangeArrowheads="1"/>
          </p:cNvSpPr>
          <p:nvPr/>
        </p:nvSpPr>
        <p:spPr bwMode="auto">
          <a:xfrm>
            <a:off x="0" y="0"/>
            <a:ext cx="12191999" cy="1181100"/>
          </a:xfrm>
          <a:prstGeom prst="rect">
            <a:avLst/>
          </a:prstGeom>
          <a:solidFill>
            <a:srgbClr val="002060"/>
          </a:solidFill>
          <a:ln>
            <a:noFill/>
          </a:ln>
          <a:effectLst/>
        </p:spPr>
        <p:txBody>
          <a:bodyPr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4400" b="1" dirty="0">
                <a:solidFill>
                  <a:schemeClr val="bg1"/>
                </a:solidFill>
                <a:latin typeface="Calibri" panose="020F0502020204030204" pitchFamily="34" charset="0"/>
              </a:rPr>
              <a:t>Contemplation</a:t>
            </a:r>
          </a:p>
        </p:txBody>
      </p:sp>
      <p:pic>
        <p:nvPicPr>
          <p:cNvPr id="6"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9" t="2900" r="2076" b="1434"/>
          <a:stretch/>
        </p:blipFill>
        <p:spPr bwMode="auto">
          <a:xfrm>
            <a:off x="10180796" y="44280"/>
            <a:ext cx="1821076" cy="1618734"/>
          </a:xfrm>
          <a:prstGeom prst="rect">
            <a:avLst/>
          </a:prstGeom>
          <a:noFill/>
          <a:ln w="12700">
            <a:solidFill>
              <a:srgbClr val="796BB5"/>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23764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87AF9199-5C45-1A47-B388-1D9FAA2220B4}"/>
              </a:ext>
            </a:extLst>
          </p:cNvPr>
          <p:cNvSpPr>
            <a:spLocks noChangeArrowheads="1"/>
          </p:cNvSpPr>
          <p:nvPr/>
        </p:nvSpPr>
        <p:spPr bwMode="auto">
          <a:xfrm>
            <a:off x="1490133" y="6248400"/>
            <a:ext cx="225777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88067" name="Rectangle 3">
            <a:extLst>
              <a:ext uri="{FF2B5EF4-FFF2-40B4-BE49-F238E27FC236}">
                <a16:creationId xmlns:a16="http://schemas.microsoft.com/office/drawing/2014/main" id="{2D52C7DB-8A36-404B-BB85-CD3DA886F26D}"/>
              </a:ext>
            </a:extLst>
          </p:cNvPr>
          <p:cNvSpPr>
            <a:spLocks noChangeArrowheads="1"/>
          </p:cNvSpPr>
          <p:nvPr/>
        </p:nvSpPr>
        <p:spPr bwMode="auto">
          <a:xfrm>
            <a:off x="4380089" y="6248400"/>
            <a:ext cx="34318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9221" name="Rectangle 5">
            <a:extLst>
              <a:ext uri="{FF2B5EF4-FFF2-40B4-BE49-F238E27FC236}">
                <a16:creationId xmlns:a16="http://schemas.microsoft.com/office/drawing/2014/main" id="{BCD097A8-8337-354C-A44C-95E3A68FDCFF}"/>
              </a:ext>
            </a:extLst>
          </p:cNvPr>
          <p:cNvSpPr>
            <a:spLocks noChangeArrowheads="1"/>
          </p:cNvSpPr>
          <p:nvPr/>
        </p:nvSpPr>
        <p:spPr bwMode="auto">
          <a:xfrm>
            <a:off x="564445" y="1482725"/>
            <a:ext cx="10476089"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800"/>
              </a:spcBef>
              <a:buFont typeface="Monotype Sorts" pitchFamily="2" charset="2"/>
              <a:buChar char="à"/>
              <a:defRPr/>
            </a:pPr>
            <a:r>
              <a:rPr lang="en-US" altLang="en-US" sz="3200" dirty="0">
                <a:latin typeface="Calibri" panose="020F0502020204030204" pitchFamily="34" charset="0"/>
              </a:rPr>
              <a:t>Goal is to help determine the best course of action</a:t>
            </a:r>
          </a:p>
          <a:p>
            <a:pPr lvl="1">
              <a:spcBef>
                <a:spcPts val="1800"/>
              </a:spcBef>
              <a:buFont typeface="Monotype Sorts" pitchFamily="2" charset="2"/>
              <a:buChar char="à"/>
              <a:defRPr/>
            </a:pPr>
            <a:r>
              <a:rPr lang="en-US" altLang="en-US" sz="2800" dirty="0">
                <a:latin typeface="Calibri" panose="020F0502020204030204" pitchFamily="34" charset="0"/>
              </a:rPr>
              <a:t>working on motivation is not helpful</a:t>
            </a:r>
          </a:p>
          <a:p>
            <a:pPr lvl="1">
              <a:spcBef>
                <a:spcPts val="1800"/>
              </a:spcBef>
              <a:buFont typeface="Monotype Sorts" pitchFamily="2" charset="2"/>
              <a:buChar char="à"/>
              <a:defRPr/>
            </a:pPr>
            <a:r>
              <a:rPr lang="en-US" altLang="en-US" sz="2800" dirty="0">
                <a:latin typeface="Calibri" panose="020F0502020204030204" pitchFamily="34" charset="0"/>
              </a:rPr>
              <a:t>supporting self-efficacy is (remind of strengths--i.e. period of sobriety, coming to doctor)</a:t>
            </a:r>
          </a:p>
          <a:p>
            <a:pPr lvl="1">
              <a:spcBef>
                <a:spcPts val="1800"/>
              </a:spcBef>
              <a:buFont typeface="Monotype Sorts" pitchFamily="2" charset="2"/>
              <a:buChar char="à"/>
              <a:defRPr/>
            </a:pPr>
            <a:r>
              <a:rPr lang="en-US" altLang="en-US" sz="2800" dirty="0">
                <a:latin typeface="Calibri" panose="020F0502020204030204" pitchFamily="34" charset="0"/>
              </a:rPr>
              <a:t>help decide on achievable goals</a:t>
            </a:r>
          </a:p>
          <a:p>
            <a:pPr lvl="1">
              <a:spcBef>
                <a:spcPts val="1800"/>
              </a:spcBef>
              <a:buFont typeface="Monotype Sorts" pitchFamily="2" charset="2"/>
              <a:buChar char="à"/>
              <a:defRPr/>
            </a:pPr>
            <a:r>
              <a:rPr lang="en-US" altLang="en-US" sz="2800" dirty="0">
                <a:latin typeface="Calibri" panose="020F0502020204030204" pitchFamily="34" charset="0"/>
              </a:rPr>
              <a:t>caution re: difficult road ahead</a:t>
            </a:r>
          </a:p>
          <a:p>
            <a:pPr lvl="1">
              <a:spcBef>
                <a:spcPts val="1800"/>
              </a:spcBef>
              <a:buFont typeface="Monotype Sorts" pitchFamily="2" charset="2"/>
              <a:buChar char="à"/>
              <a:defRPr/>
            </a:pPr>
            <a:r>
              <a:rPr lang="en-US" altLang="en-US" sz="2800" dirty="0">
                <a:latin typeface="Calibri" panose="020F0502020204030204" pitchFamily="34" charset="0"/>
              </a:rPr>
              <a:t>relapse won’t disrupt relationship</a:t>
            </a:r>
          </a:p>
        </p:txBody>
      </p:sp>
      <p:sp>
        <p:nvSpPr>
          <p:cNvPr id="7" name="Rectangle 2">
            <a:extLst>
              <a:ext uri="{FF2B5EF4-FFF2-40B4-BE49-F238E27FC236}">
                <a16:creationId xmlns:a16="http://schemas.microsoft.com/office/drawing/2014/main" id="{3271EDC5-9114-BF4C-B331-64D563EA9EAC}"/>
              </a:ext>
            </a:extLst>
          </p:cNvPr>
          <p:cNvSpPr>
            <a:spLocks noChangeArrowheads="1"/>
          </p:cNvSpPr>
          <p:nvPr/>
        </p:nvSpPr>
        <p:spPr bwMode="auto">
          <a:xfrm>
            <a:off x="0" y="0"/>
            <a:ext cx="12191999" cy="1181100"/>
          </a:xfrm>
          <a:prstGeom prst="rect">
            <a:avLst/>
          </a:prstGeom>
          <a:solidFill>
            <a:srgbClr val="002060"/>
          </a:solidFill>
          <a:ln>
            <a:noFill/>
          </a:ln>
          <a:effectLst/>
        </p:spPr>
        <p:txBody>
          <a:bodyPr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4400" b="1" dirty="0">
                <a:solidFill>
                  <a:schemeClr val="bg1"/>
                </a:solidFill>
                <a:latin typeface="Calibri" panose="020F0502020204030204" pitchFamily="34" charset="0"/>
              </a:rPr>
              <a:t>Determination/Preparation</a:t>
            </a:r>
          </a:p>
        </p:txBody>
      </p:sp>
      <p:pic>
        <p:nvPicPr>
          <p:cNvPr id="6"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9" t="2900" r="2076" b="1434"/>
          <a:stretch/>
        </p:blipFill>
        <p:spPr bwMode="auto">
          <a:xfrm>
            <a:off x="10180796" y="44280"/>
            <a:ext cx="1821076" cy="1618734"/>
          </a:xfrm>
          <a:prstGeom prst="rect">
            <a:avLst/>
          </a:prstGeom>
          <a:noFill/>
          <a:ln w="12700">
            <a:solidFill>
              <a:srgbClr val="796BB5"/>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0445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B2302DC-2B31-7B4A-901E-6A7F0EE513F4}"/>
              </a:ext>
            </a:extLst>
          </p:cNvPr>
          <p:cNvSpPr>
            <a:spLocks noGrp="1"/>
          </p:cNvSpPr>
          <p:nvPr>
            <p:ph type="title"/>
          </p:nvPr>
        </p:nvSpPr>
        <p:spPr bwMode="auto">
          <a:xfrm>
            <a:off x="0" y="1"/>
            <a:ext cx="12192000" cy="1145894"/>
          </a:xfrm>
          <a:solidFill>
            <a:srgbClr val="002060"/>
          </a:solidFill>
        </p:spPr>
        <p:txBody>
          <a:bodyPr>
            <a:normAutofit/>
          </a:bodyPr>
          <a:lstStyle/>
          <a:p>
            <a:pPr marL="457200" eaLnBrk="1" hangingPunct="1"/>
            <a:r>
              <a:rPr lang="en-US" altLang="en-US" sz="4800" b="1" cap="none" dirty="0">
                <a:solidFill>
                  <a:schemeClr val="bg1"/>
                </a:solidFill>
              </a:rPr>
              <a:t>Case</a:t>
            </a:r>
          </a:p>
        </p:txBody>
      </p:sp>
      <p:sp>
        <p:nvSpPr>
          <p:cNvPr id="26627" name="Content Placeholder 2">
            <a:extLst>
              <a:ext uri="{FF2B5EF4-FFF2-40B4-BE49-F238E27FC236}">
                <a16:creationId xmlns:a16="http://schemas.microsoft.com/office/drawing/2014/main" id="{D865E315-249D-FB4E-AB01-0E63E90FEFC9}"/>
              </a:ext>
            </a:extLst>
          </p:cNvPr>
          <p:cNvSpPr>
            <a:spLocks noGrp="1"/>
          </p:cNvSpPr>
          <p:nvPr>
            <p:ph idx="1"/>
          </p:nvPr>
        </p:nvSpPr>
        <p:spPr>
          <a:xfrm>
            <a:off x="365760" y="1825625"/>
            <a:ext cx="11503152" cy="3459607"/>
          </a:xfrm>
        </p:spPr>
        <p:txBody>
          <a:bodyPr/>
          <a:lstStyle/>
          <a:p>
            <a:pPr marL="0" indent="0" eaLnBrk="1" hangingPunct="1">
              <a:lnSpc>
                <a:spcPct val="100000"/>
              </a:lnSpc>
              <a:buFont typeface="Arial" panose="020B0604020202020204" pitchFamily="34" charset="0"/>
              <a:buNone/>
            </a:pPr>
            <a:r>
              <a:rPr lang="en-US" altLang="en-US" sz="4000" dirty="0"/>
              <a:t>A 28-year-old resident enjoys 2-3 beers 2-3 times a week after work.</a:t>
            </a:r>
          </a:p>
          <a:p>
            <a:pPr marL="0" indent="0" eaLnBrk="1" hangingPunct="1">
              <a:lnSpc>
                <a:spcPct val="100000"/>
              </a:lnSpc>
              <a:buFont typeface="Arial" panose="020B0604020202020204" pitchFamily="34" charset="0"/>
              <a:buNone/>
            </a:pPr>
            <a:endParaRPr lang="en-US" altLang="en-US" sz="4000" dirty="0"/>
          </a:p>
          <a:p>
            <a:pPr marL="0" indent="0" eaLnBrk="1" hangingPunct="1">
              <a:lnSpc>
                <a:spcPct val="100000"/>
              </a:lnSpc>
              <a:buFont typeface="Arial" panose="020B0604020202020204" pitchFamily="34" charset="0"/>
              <a:buNone/>
            </a:pPr>
            <a:r>
              <a:rPr lang="en-US" altLang="en-US" sz="4000" dirty="0"/>
              <a:t>Is the resident’s alcohol use unhealthy or risky?</a:t>
            </a:r>
          </a:p>
        </p:txBody>
      </p:sp>
    </p:spTree>
    <p:extLst>
      <p:ext uri="{BB962C8B-B14F-4D97-AF65-F5344CB8AC3E}">
        <p14:creationId xmlns:p14="http://schemas.microsoft.com/office/powerpoint/2010/main" val="292588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E6DEACA7-3FC9-1843-A12F-81C369D504F2}"/>
              </a:ext>
            </a:extLst>
          </p:cNvPr>
          <p:cNvSpPr>
            <a:spLocks noGrp="1"/>
          </p:cNvSpPr>
          <p:nvPr>
            <p:ph type="title"/>
          </p:nvPr>
        </p:nvSpPr>
        <p:spPr bwMode="auto">
          <a:xfrm>
            <a:off x="0" y="0"/>
            <a:ext cx="12192000" cy="1145754"/>
          </a:xfrm>
          <a:solidFill>
            <a:srgbClr val="002060"/>
          </a:solidFill>
        </p:spPr>
        <p:txBody>
          <a:bodyPr/>
          <a:lstStyle/>
          <a:p>
            <a:pPr algn="ctr" eaLnBrk="1" hangingPunct="1"/>
            <a:r>
              <a:rPr lang="en-US" altLang="en-US" b="1" cap="none" dirty="0">
                <a:solidFill>
                  <a:schemeClr val="bg1"/>
                </a:solidFill>
              </a:rPr>
              <a:t>Summary</a:t>
            </a:r>
          </a:p>
        </p:txBody>
      </p:sp>
      <p:sp>
        <p:nvSpPr>
          <p:cNvPr id="59395" name="Rectangle 5">
            <a:extLst>
              <a:ext uri="{FF2B5EF4-FFF2-40B4-BE49-F238E27FC236}">
                <a16:creationId xmlns:a16="http://schemas.microsoft.com/office/drawing/2014/main" id="{5E8B12E7-7AB4-4A44-A421-AD0AFEAD6788}"/>
              </a:ext>
            </a:extLst>
          </p:cNvPr>
          <p:cNvSpPr>
            <a:spLocks noChangeArrowheads="1"/>
          </p:cNvSpPr>
          <p:nvPr/>
        </p:nvSpPr>
        <p:spPr bwMode="auto">
          <a:xfrm>
            <a:off x="667265" y="1689103"/>
            <a:ext cx="11034584"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800100" indent="-34290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ts val="600"/>
              </a:spcBef>
              <a:buClr>
                <a:schemeClr val="tx1"/>
              </a:buClr>
            </a:pPr>
            <a:r>
              <a:rPr lang="en-US" altLang="en-US" sz="2800" dirty="0">
                <a:latin typeface="Calibri" panose="020F0502020204030204" pitchFamily="34" charset="0"/>
              </a:rPr>
              <a:t>Screen to identify the spectrum of unhealthy alcohol and other drug use</a:t>
            </a:r>
          </a:p>
          <a:p>
            <a:pPr lvl="1">
              <a:spcBef>
                <a:spcPts val="600"/>
              </a:spcBef>
              <a:buClr>
                <a:schemeClr val="tx1"/>
              </a:buClr>
              <a:buFont typeface="Arial" panose="020B0604020202020204" pitchFamily="34" charset="0"/>
              <a:buChar char="•"/>
            </a:pPr>
            <a:r>
              <a:rPr lang="en-US" altLang="en-US" sz="2800" dirty="0">
                <a:latin typeface="Calibri" panose="020F0502020204030204" pitchFamily="34" charset="0"/>
              </a:rPr>
              <a:t>Includes (risky) use, use disorder</a:t>
            </a:r>
          </a:p>
          <a:p>
            <a:pPr>
              <a:spcBef>
                <a:spcPts val="600"/>
              </a:spcBef>
              <a:buClr>
                <a:schemeClr val="tx1"/>
              </a:buClr>
            </a:pPr>
            <a:r>
              <a:rPr lang="en-US" altLang="en-US" sz="2800" dirty="0">
                <a:latin typeface="Calibri" panose="020F0502020204030204" pitchFamily="34" charset="0"/>
              </a:rPr>
              <a:t>Validated questions best</a:t>
            </a:r>
          </a:p>
          <a:p>
            <a:pPr>
              <a:spcBef>
                <a:spcPts val="600"/>
              </a:spcBef>
              <a:buClr>
                <a:schemeClr val="tx1"/>
              </a:buClr>
            </a:pPr>
            <a:r>
              <a:rPr lang="en-US" altLang="en-US" sz="2800" dirty="0">
                <a:latin typeface="Calibri" panose="020F0502020204030204" pitchFamily="34" charset="0"/>
              </a:rPr>
              <a:t>Incorporate into health history, ask </a:t>
            </a:r>
            <a:r>
              <a:rPr lang="ja-JP" altLang="en-US" sz="2800" dirty="0">
                <a:latin typeface="Calibri" panose="020F0502020204030204" pitchFamily="34" charset="0"/>
              </a:rPr>
              <a:t>“</a:t>
            </a:r>
            <a:r>
              <a:rPr lang="en-US" altLang="ja-JP" sz="2800" dirty="0">
                <a:latin typeface="Calibri" panose="020F0502020204030204" pitchFamily="34" charset="0"/>
              </a:rPr>
              <a:t>matter of fact</a:t>
            </a:r>
            <a:r>
              <a:rPr lang="ja-JP" altLang="en-US" sz="2800" dirty="0">
                <a:latin typeface="Calibri" panose="020F0502020204030204" pitchFamily="34" charset="0"/>
              </a:rPr>
              <a:t>”</a:t>
            </a:r>
            <a:endParaRPr lang="en-US" altLang="ja-JP" sz="2800" dirty="0">
              <a:latin typeface="Calibri" panose="020F0502020204030204" pitchFamily="34" charset="0"/>
            </a:endParaRPr>
          </a:p>
          <a:p>
            <a:pPr>
              <a:spcBef>
                <a:spcPts val="600"/>
              </a:spcBef>
              <a:buClr>
                <a:schemeClr val="tx1"/>
              </a:buClr>
            </a:pPr>
            <a:r>
              <a:rPr lang="en-US" altLang="en-US" sz="2800" dirty="0">
                <a:latin typeface="Calibri" panose="020F0502020204030204" pitchFamily="34" charset="0"/>
              </a:rPr>
              <a:t>Assess after a positive screening test</a:t>
            </a:r>
          </a:p>
          <a:p>
            <a:pPr lvl="1">
              <a:spcBef>
                <a:spcPts val="600"/>
              </a:spcBef>
              <a:buClrTx/>
              <a:buFont typeface="Arial" panose="020B0604020202020204" pitchFamily="34" charset="0"/>
              <a:buChar char="•"/>
            </a:pPr>
            <a:r>
              <a:rPr lang="en-US" altLang="en-US" sz="2800" dirty="0">
                <a:latin typeface="Calibri" panose="020F0502020204030204" pitchFamily="34" charset="0"/>
              </a:rPr>
              <a:t>To confirm unhealthy use</a:t>
            </a:r>
          </a:p>
          <a:p>
            <a:pPr lvl="1">
              <a:spcBef>
                <a:spcPts val="600"/>
              </a:spcBef>
              <a:buClrTx/>
              <a:buFont typeface="Arial" panose="020B0604020202020204" pitchFamily="34" charset="0"/>
              <a:buChar char="•"/>
            </a:pPr>
            <a:r>
              <a:rPr lang="en-US" altLang="en-US" sz="2800" dirty="0">
                <a:latin typeface="Calibri" panose="020F0502020204030204" pitchFamily="34" charset="0"/>
              </a:rPr>
              <a:t>To identify use disorder</a:t>
            </a:r>
          </a:p>
          <a:p>
            <a:pPr>
              <a:spcBef>
                <a:spcPts val="600"/>
              </a:spcBef>
              <a:buClrTx/>
            </a:pPr>
            <a:r>
              <a:rPr lang="en-US" altLang="en-US" sz="2800" dirty="0">
                <a:latin typeface="Calibri" panose="020F0502020204030204" pitchFamily="34" charset="0"/>
              </a:rPr>
              <a:t>Use brief negotiated interview to address unhealthy substance use to help motivate patients to change cognizant of their stage of change</a:t>
            </a:r>
          </a:p>
        </p:txBody>
      </p:sp>
      <p:sp>
        <p:nvSpPr>
          <p:cNvPr id="59396" name="TextBox 6">
            <a:extLst>
              <a:ext uri="{FF2B5EF4-FFF2-40B4-BE49-F238E27FC236}">
                <a16:creationId xmlns:a16="http://schemas.microsoft.com/office/drawing/2014/main" id="{F81C5C73-9846-6F43-9369-6A2BB99EE5CC}"/>
              </a:ext>
            </a:extLst>
          </p:cNvPr>
          <p:cNvSpPr txBox="1">
            <a:spLocks noChangeArrowheads="1"/>
          </p:cNvSpPr>
          <p:nvPr/>
        </p:nvSpPr>
        <p:spPr bwMode="auto">
          <a:xfrm>
            <a:off x="-707436" y="25209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1800" dirty="0">
              <a:latin typeface="Calibri" panose="020F0502020204030204" pitchFamily="34" charset="0"/>
            </a:endParaRPr>
          </a:p>
        </p:txBody>
      </p:sp>
    </p:spTree>
    <p:extLst>
      <p:ext uri="{BB962C8B-B14F-4D97-AF65-F5344CB8AC3E}">
        <p14:creationId xmlns:p14="http://schemas.microsoft.com/office/powerpoint/2010/main" val="30774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235A169C-9DFE-C844-8009-FF51C79EF8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95" t="15121" r="8291" b="15649"/>
          <a:stretch/>
        </p:blipFill>
        <p:spPr bwMode="auto">
          <a:xfrm>
            <a:off x="975924" y="175936"/>
            <a:ext cx="10106604" cy="6506128"/>
          </a:xfrm>
          <a:prstGeom prst="rect">
            <a:avLst/>
          </a:prstGeom>
          <a:noFill/>
          <a:ln w="76200">
            <a:solidFill>
              <a:srgbClr val="002B82"/>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1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B8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5BD89A-7C5C-47D6-B5F8-82BA249F2C1C}"/>
              </a:ext>
            </a:extLst>
          </p:cNvPr>
          <p:cNvSpPr/>
          <p:nvPr/>
        </p:nvSpPr>
        <p:spPr>
          <a:xfrm>
            <a:off x="2118360" y="3017521"/>
            <a:ext cx="9963912" cy="3758183"/>
          </a:xfrm>
          <a:prstGeom prst="rect">
            <a:avLst/>
          </a:prstGeom>
          <a:solidFill>
            <a:srgbClr val="3A3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06BCBD-72A0-4EDF-8301-2D4D9B7705E0}"/>
              </a:ext>
            </a:extLst>
          </p:cNvPr>
          <p:cNvSpPr/>
          <p:nvPr/>
        </p:nvSpPr>
        <p:spPr>
          <a:xfrm>
            <a:off x="109728" y="946404"/>
            <a:ext cx="5020056" cy="3563112"/>
          </a:xfrm>
          <a:prstGeom prst="rect">
            <a:avLst/>
          </a:prstGeom>
          <a:solidFill>
            <a:srgbClr val="3A3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5">
            <a:extLst>
              <a:ext uri="{FF2B5EF4-FFF2-40B4-BE49-F238E27FC236}">
                <a16:creationId xmlns:a16="http://schemas.microsoft.com/office/drawing/2014/main" id="{F268212A-82B5-431A-90CD-295B09F2B79A}"/>
              </a:ext>
            </a:extLst>
          </p:cNvPr>
          <p:cNvSpPr>
            <a:spLocks noGrp="1"/>
          </p:cNvSpPr>
          <p:nvPr>
            <p:ph type="title"/>
          </p:nvPr>
        </p:nvSpPr>
        <p:spPr>
          <a:xfrm>
            <a:off x="0" y="1"/>
            <a:ext cx="12192000" cy="908303"/>
          </a:xfrm>
          <a:solidFill>
            <a:srgbClr val="3A316D"/>
          </a:solidFill>
        </p:spPr>
        <p:txBody>
          <a:bodyPr/>
          <a:lstStyle/>
          <a:p>
            <a:pPr algn="ctr"/>
            <a:r>
              <a:rPr lang="en-US" b="1" dirty="0">
                <a:solidFill>
                  <a:schemeClr val="bg1"/>
                </a:solidFill>
              </a:rPr>
              <a:t>What is a Standard Drink?</a:t>
            </a:r>
          </a:p>
        </p:txBody>
      </p:sp>
      <p:pic>
        <p:nvPicPr>
          <p:cNvPr id="5" name="Picture 4">
            <a:extLst>
              <a:ext uri="{FF2B5EF4-FFF2-40B4-BE49-F238E27FC236}">
                <a16:creationId xmlns:a16="http://schemas.microsoft.com/office/drawing/2014/main" id="{D8DC3228-0DBD-474B-99B4-E0F61B6C10D9}"/>
              </a:ext>
            </a:extLst>
          </p:cNvPr>
          <p:cNvPicPr>
            <a:picLocks noChangeAspect="1"/>
          </p:cNvPicPr>
          <p:nvPr/>
        </p:nvPicPr>
        <p:blipFill rotWithShape="1">
          <a:blip r:embed="rId3"/>
          <a:srcRect l="39093" t="65163" r="20474" b="11806"/>
          <a:stretch/>
        </p:blipFill>
        <p:spPr>
          <a:xfrm>
            <a:off x="3862785" y="3731283"/>
            <a:ext cx="8110727" cy="2887450"/>
          </a:xfrm>
          <a:prstGeom prst="rect">
            <a:avLst/>
          </a:prstGeom>
          <a:ln w="38100">
            <a:noFill/>
          </a:ln>
        </p:spPr>
      </p:pic>
      <p:grpSp>
        <p:nvGrpSpPr>
          <p:cNvPr id="10" name="Group 9">
            <a:extLst>
              <a:ext uri="{FF2B5EF4-FFF2-40B4-BE49-F238E27FC236}">
                <a16:creationId xmlns:a16="http://schemas.microsoft.com/office/drawing/2014/main" id="{64907CA0-4906-4582-A675-66AEA5C0D382}"/>
              </a:ext>
            </a:extLst>
          </p:cNvPr>
          <p:cNvGrpSpPr/>
          <p:nvPr/>
        </p:nvGrpSpPr>
        <p:grpSpPr>
          <a:xfrm>
            <a:off x="273352" y="1097280"/>
            <a:ext cx="4398264" cy="2596896"/>
            <a:chOff x="76199" y="963168"/>
            <a:chExt cx="4398264" cy="2596896"/>
          </a:xfrm>
        </p:grpSpPr>
        <p:grpSp>
          <p:nvGrpSpPr>
            <p:cNvPr id="7" name="Group 6">
              <a:extLst>
                <a:ext uri="{FF2B5EF4-FFF2-40B4-BE49-F238E27FC236}">
                  <a16:creationId xmlns:a16="http://schemas.microsoft.com/office/drawing/2014/main" id="{BBE25550-AC3E-4668-9E6F-A093B412E3E0}"/>
                </a:ext>
              </a:extLst>
            </p:cNvPr>
            <p:cNvGrpSpPr/>
            <p:nvPr/>
          </p:nvGrpSpPr>
          <p:grpSpPr>
            <a:xfrm>
              <a:off x="76199" y="963168"/>
              <a:ext cx="4398264" cy="2596896"/>
              <a:chOff x="804672" y="91440"/>
              <a:chExt cx="3346704" cy="2122774"/>
            </a:xfrm>
          </p:grpSpPr>
          <p:pic>
            <p:nvPicPr>
              <p:cNvPr id="4" name="Picture 3">
                <a:extLst>
                  <a:ext uri="{FF2B5EF4-FFF2-40B4-BE49-F238E27FC236}">
                    <a16:creationId xmlns:a16="http://schemas.microsoft.com/office/drawing/2014/main" id="{A16A1BED-30B5-4841-9D60-402DD1EFCBE8}"/>
                  </a:ext>
                </a:extLst>
              </p:cNvPr>
              <p:cNvPicPr>
                <a:picLocks noChangeAspect="1"/>
              </p:cNvPicPr>
              <p:nvPr/>
            </p:nvPicPr>
            <p:blipFill rotWithShape="1">
              <a:blip r:embed="rId3"/>
              <a:srcRect l="39093" t="19503" r="43195" b="57285"/>
              <a:stretch/>
            </p:blipFill>
            <p:spPr>
              <a:xfrm>
                <a:off x="804672" y="91440"/>
                <a:ext cx="2591671" cy="2122774"/>
              </a:xfrm>
              <a:prstGeom prst="rect">
                <a:avLst/>
              </a:prstGeom>
            </p:spPr>
          </p:pic>
          <p:pic>
            <p:nvPicPr>
              <p:cNvPr id="6" name="Picture 5">
                <a:extLst>
                  <a:ext uri="{FF2B5EF4-FFF2-40B4-BE49-F238E27FC236}">
                    <a16:creationId xmlns:a16="http://schemas.microsoft.com/office/drawing/2014/main" id="{1C474347-AC20-4359-8D20-3E44720403CC}"/>
                  </a:ext>
                </a:extLst>
              </p:cNvPr>
              <p:cNvPicPr>
                <a:picLocks noChangeAspect="1"/>
              </p:cNvPicPr>
              <p:nvPr/>
            </p:nvPicPr>
            <p:blipFill rotWithShape="1">
              <a:blip r:embed="rId3"/>
              <a:srcRect l="73682" t="19503" r="20647" b="57612"/>
              <a:stretch/>
            </p:blipFill>
            <p:spPr>
              <a:xfrm>
                <a:off x="3321698" y="91440"/>
                <a:ext cx="829678" cy="2122774"/>
              </a:xfrm>
              <a:prstGeom prst="rect">
                <a:avLst/>
              </a:prstGeom>
            </p:spPr>
          </p:pic>
        </p:grpSp>
        <p:sp>
          <p:nvSpPr>
            <p:cNvPr id="9" name="Rectangle 8">
              <a:extLst>
                <a:ext uri="{FF2B5EF4-FFF2-40B4-BE49-F238E27FC236}">
                  <a16:creationId xmlns:a16="http://schemas.microsoft.com/office/drawing/2014/main" id="{051C9621-0DCA-41CD-A5EA-40D5B5379437}"/>
                </a:ext>
              </a:extLst>
            </p:cNvPr>
            <p:cNvSpPr/>
            <p:nvPr/>
          </p:nvSpPr>
          <p:spPr>
            <a:xfrm>
              <a:off x="3472078" y="3392424"/>
              <a:ext cx="914400" cy="149352"/>
            </a:xfrm>
            <a:prstGeom prst="rect">
              <a:avLst/>
            </a:prstGeom>
            <a:solidFill>
              <a:srgbClr val="D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805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DA71E18-9D52-2248-81C2-58B5FB002DEA}"/>
              </a:ext>
            </a:extLst>
          </p:cNvPr>
          <p:cNvSpPr>
            <a:spLocks noChangeArrowheads="1"/>
          </p:cNvSpPr>
          <p:nvPr/>
        </p:nvSpPr>
        <p:spPr bwMode="auto">
          <a:xfrm>
            <a:off x="914402" y="62484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1800" dirty="0">
              <a:latin typeface="Calibri" panose="020F0502020204030204" pitchFamily="34" charset="0"/>
            </a:endParaRPr>
          </a:p>
        </p:txBody>
      </p:sp>
      <p:sp>
        <p:nvSpPr>
          <p:cNvPr id="30724" name="Rectangle 4">
            <a:extLst>
              <a:ext uri="{FF2B5EF4-FFF2-40B4-BE49-F238E27FC236}">
                <a16:creationId xmlns:a16="http://schemas.microsoft.com/office/drawing/2014/main" id="{E518E509-8DA0-EC45-8EDF-75584B840186}"/>
              </a:ext>
            </a:extLst>
          </p:cNvPr>
          <p:cNvSpPr>
            <a:spLocks noChangeArrowheads="1"/>
          </p:cNvSpPr>
          <p:nvPr/>
        </p:nvSpPr>
        <p:spPr bwMode="auto">
          <a:xfrm>
            <a:off x="914402" y="62484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1800" dirty="0">
              <a:latin typeface="Calibri" panose="020F0502020204030204" pitchFamily="34" charset="0"/>
            </a:endParaRPr>
          </a:p>
        </p:txBody>
      </p:sp>
      <p:sp>
        <p:nvSpPr>
          <p:cNvPr id="351238" name="Rectangle 6">
            <a:extLst>
              <a:ext uri="{FF2B5EF4-FFF2-40B4-BE49-F238E27FC236}">
                <a16:creationId xmlns:a16="http://schemas.microsoft.com/office/drawing/2014/main" id="{FC6D8B6C-080D-BB4F-88AF-D16491B6FA92}"/>
              </a:ext>
            </a:extLst>
          </p:cNvPr>
          <p:cNvSpPr>
            <a:spLocks noGrp="1"/>
          </p:cNvSpPr>
          <p:nvPr>
            <p:ph type="title"/>
          </p:nvPr>
        </p:nvSpPr>
        <p:spPr bwMode="auto">
          <a:xfrm>
            <a:off x="0" y="1"/>
            <a:ext cx="12192000" cy="685799"/>
          </a:xfrm>
          <a:solidFill>
            <a:srgbClr val="002060"/>
          </a:solidFill>
        </p:spPr>
        <p:txBody>
          <a:bodyPr lIns="90488" tIns="44450" rIns="90488" bIns="44450">
            <a:noAutofit/>
          </a:bodyPr>
          <a:lstStyle/>
          <a:p>
            <a:pPr marL="173038" eaLnBrk="1" hangingPunct="1">
              <a:defRPr/>
            </a:pPr>
            <a:r>
              <a:rPr lang="en-US" b="1" cap="none" dirty="0">
                <a:solidFill>
                  <a:schemeClr val="bg1"/>
                </a:solidFill>
                <a:ea typeface="ＭＳ Ｐゴシック" charset="0"/>
                <a:cs typeface="ＭＳ Ｐゴシック" charset="0"/>
              </a:rPr>
              <a:t>Risky Alcohol Use</a:t>
            </a:r>
          </a:p>
        </p:txBody>
      </p:sp>
      <p:sp>
        <p:nvSpPr>
          <p:cNvPr id="351239" name="Rectangle 7">
            <a:extLst>
              <a:ext uri="{FF2B5EF4-FFF2-40B4-BE49-F238E27FC236}">
                <a16:creationId xmlns:a16="http://schemas.microsoft.com/office/drawing/2014/main" id="{BAA2AD0D-E4DD-3143-BE37-BD22F3BE2231}"/>
              </a:ext>
            </a:extLst>
          </p:cNvPr>
          <p:cNvSpPr>
            <a:spLocks noGrp="1"/>
          </p:cNvSpPr>
          <p:nvPr>
            <p:ph idx="1"/>
          </p:nvPr>
        </p:nvSpPr>
        <p:spPr>
          <a:xfrm>
            <a:off x="139632" y="728369"/>
            <a:ext cx="6316032" cy="2624578"/>
          </a:xfrm>
          <a:solidFill>
            <a:srgbClr val="002B82"/>
          </a:solidFill>
        </p:spPr>
        <p:txBody>
          <a:bodyPr lIns="90488" tIns="44450" rIns="90488" bIns="44450">
            <a:normAutofit fontScale="25000" lnSpcReduction="20000"/>
          </a:bodyPr>
          <a:lstStyle/>
          <a:p>
            <a:pPr marL="0" indent="0" eaLnBrk="1" hangingPunct="1">
              <a:lnSpc>
                <a:spcPct val="120000"/>
              </a:lnSpc>
              <a:spcBef>
                <a:spcPts val="600"/>
              </a:spcBef>
              <a:buClr>
                <a:schemeClr val="tx1"/>
              </a:buClr>
              <a:buNone/>
              <a:defRPr/>
            </a:pPr>
            <a:r>
              <a:rPr lang="en-US" sz="11200" b="1" dirty="0">
                <a:solidFill>
                  <a:schemeClr val="bg1"/>
                </a:solidFill>
                <a:ea typeface="ＭＳ Ｐゴシック" charset="0"/>
                <a:cs typeface="ＭＳ Ｐゴシック" charset="0"/>
              </a:rPr>
              <a:t>NIAAA</a:t>
            </a:r>
            <a:r>
              <a:rPr lang="en-US" sz="12800" b="1" dirty="0">
                <a:solidFill>
                  <a:schemeClr val="bg1"/>
                </a:solidFill>
                <a:ea typeface="ＭＳ Ｐゴシック" charset="0"/>
                <a:cs typeface="ＭＳ Ｐゴシック" charset="0"/>
              </a:rPr>
              <a:t> </a:t>
            </a:r>
            <a:r>
              <a:rPr lang="en-US" sz="9600" b="1" dirty="0">
                <a:solidFill>
                  <a:schemeClr val="bg1"/>
                </a:solidFill>
                <a:ea typeface="ＭＳ Ｐゴシック" charset="0"/>
                <a:cs typeface="ＭＳ Ｐゴシック" charset="0"/>
              </a:rPr>
              <a:t>(quantity, frequency</a:t>
            </a:r>
            <a:r>
              <a:rPr lang="en-US" sz="2400" b="1" dirty="0">
                <a:solidFill>
                  <a:schemeClr val="bg1"/>
                </a:solidFill>
                <a:ea typeface="ＭＳ Ｐゴシック" charset="0"/>
                <a:cs typeface="ＭＳ Ｐゴシック" charset="0"/>
              </a:rPr>
              <a:t>)</a:t>
            </a:r>
          </a:p>
          <a:p>
            <a:pPr eaLnBrk="1" hangingPunct="1">
              <a:lnSpc>
                <a:spcPct val="120000"/>
              </a:lnSpc>
              <a:spcBef>
                <a:spcPts val="600"/>
              </a:spcBef>
              <a:buClr>
                <a:schemeClr val="bg1"/>
              </a:buClr>
              <a:defRPr/>
            </a:pPr>
            <a:r>
              <a:rPr lang="en-US" sz="9600" b="1" dirty="0">
                <a:solidFill>
                  <a:schemeClr val="bg1"/>
                </a:solidFill>
                <a:ea typeface="ＭＳ Ｐゴシック" charset="0"/>
                <a:cs typeface="ＭＳ Ｐゴシック" charset="0"/>
              </a:rPr>
              <a:t>Men (&lt;65)</a:t>
            </a:r>
          </a:p>
          <a:p>
            <a:pPr lvl="1" eaLnBrk="1" hangingPunct="1">
              <a:lnSpc>
                <a:spcPct val="120000"/>
              </a:lnSpc>
              <a:spcBef>
                <a:spcPts val="600"/>
              </a:spcBef>
              <a:buClr>
                <a:schemeClr val="bg1"/>
              </a:buClr>
              <a:defRPr/>
            </a:pPr>
            <a:r>
              <a:rPr lang="en-US" sz="9600" dirty="0">
                <a:solidFill>
                  <a:schemeClr val="bg1"/>
                </a:solidFill>
                <a:ea typeface="ＭＳ Ｐゴシック" charset="0"/>
                <a:cs typeface="+mn-cs"/>
              </a:rPr>
              <a:t>&gt;14 drinks per week,  &gt;4 per occasion (5+)</a:t>
            </a:r>
          </a:p>
          <a:p>
            <a:pPr eaLnBrk="1" hangingPunct="1">
              <a:lnSpc>
                <a:spcPct val="120000"/>
              </a:lnSpc>
              <a:spcBef>
                <a:spcPts val="600"/>
              </a:spcBef>
              <a:buClr>
                <a:schemeClr val="bg1"/>
              </a:buClr>
              <a:defRPr/>
            </a:pPr>
            <a:r>
              <a:rPr lang="en-US" sz="9600" b="1" dirty="0">
                <a:solidFill>
                  <a:schemeClr val="bg1"/>
                </a:solidFill>
                <a:ea typeface="ＭＳ Ｐゴシック" charset="0"/>
                <a:cs typeface="ＭＳ Ｐゴシック" charset="0"/>
              </a:rPr>
              <a:t>Women (Men 65+)</a:t>
            </a:r>
          </a:p>
          <a:p>
            <a:pPr lvl="1" eaLnBrk="1" hangingPunct="1">
              <a:lnSpc>
                <a:spcPct val="120000"/>
              </a:lnSpc>
              <a:spcBef>
                <a:spcPts val="600"/>
              </a:spcBef>
              <a:buClr>
                <a:schemeClr val="bg1"/>
              </a:buClr>
              <a:defRPr/>
            </a:pPr>
            <a:r>
              <a:rPr lang="en-US" sz="9600" dirty="0">
                <a:solidFill>
                  <a:schemeClr val="bg1"/>
                </a:solidFill>
                <a:ea typeface="ＭＳ Ｐゴシック" charset="0"/>
                <a:cs typeface="+mn-cs"/>
              </a:rPr>
              <a:t>&gt;7 drinks per week,     &gt;3 per occasion (4+)</a:t>
            </a:r>
          </a:p>
        </p:txBody>
      </p:sp>
      <p:sp>
        <p:nvSpPr>
          <p:cNvPr id="30728" name="Text Box 9">
            <a:extLst>
              <a:ext uri="{FF2B5EF4-FFF2-40B4-BE49-F238E27FC236}">
                <a16:creationId xmlns:a16="http://schemas.microsoft.com/office/drawing/2014/main" id="{6F9BCB80-CEB7-5846-BE5B-AEEFE015C79F}"/>
              </a:ext>
            </a:extLst>
          </p:cNvPr>
          <p:cNvSpPr txBox="1">
            <a:spLocks noChangeArrowheads="1"/>
          </p:cNvSpPr>
          <p:nvPr/>
        </p:nvSpPr>
        <p:spPr bwMode="auto">
          <a:xfrm>
            <a:off x="137602" y="3413613"/>
            <a:ext cx="6316032" cy="969496"/>
          </a:xfrm>
          <a:prstGeom prst="rect">
            <a:avLst/>
          </a:prstGeom>
          <a:solidFill>
            <a:srgbClr val="0044CC"/>
          </a:solidFill>
          <a:ln>
            <a:noFill/>
          </a:ln>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ts val="600"/>
              </a:spcBef>
              <a:buClrTx/>
              <a:buFontTx/>
              <a:buNone/>
            </a:pPr>
            <a:r>
              <a:rPr lang="en-US" altLang="en-US" sz="2800" b="1" dirty="0">
                <a:solidFill>
                  <a:schemeClr val="bg1"/>
                </a:solidFill>
                <a:latin typeface="Calibri" panose="020F0502020204030204" pitchFamily="34" charset="0"/>
              </a:rPr>
              <a:t>USDA, Dietary Guidelines 2020</a:t>
            </a:r>
            <a:endParaRPr lang="en-US" altLang="en-US" sz="2800" dirty="0">
              <a:solidFill>
                <a:schemeClr val="bg1"/>
              </a:solidFill>
              <a:latin typeface="Calibri" panose="020F0502020204030204" pitchFamily="34" charset="0"/>
            </a:endParaRPr>
          </a:p>
          <a:p>
            <a:pPr eaLnBrk="1" hangingPunct="1">
              <a:spcBef>
                <a:spcPts val="600"/>
              </a:spcBef>
              <a:buClrTx/>
              <a:buFontTx/>
              <a:buNone/>
            </a:pPr>
            <a:r>
              <a:rPr lang="en-US" altLang="en-US" sz="2400" dirty="0">
                <a:solidFill>
                  <a:schemeClr val="bg1"/>
                </a:solidFill>
                <a:latin typeface="Calibri" panose="020F0502020204030204" pitchFamily="34" charset="0"/>
              </a:rPr>
              <a:t> </a:t>
            </a:r>
            <a:r>
              <a:rPr lang="en-US" sz="2400" dirty="0">
                <a:solidFill>
                  <a:schemeClr val="bg1"/>
                </a:solidFill>
                <a:latin typeface="Calibri" panose="020F0502020204030204" pitchFamily="34" charset="0"/>
              </a:rPr>
              <a:t>≤ 1 drink/day</a:t>
            </a:r>
            <a:endParaRPr lang="en-US" altLang="en-US" sz="1800" dirty="0">
              <a:solidFill>
                <a:schemeClr val="bg1"/>
              </a:solidFill>
              <a:latin typeface="Calibri" panose="020F0502020204030204" pitchFamily="34" charset="0"/>
            </a:endParaRPr>
          </a:p>
        </p:txBody>
      </p:sp>
      <p:sp>
        <p:nvSpPr>
          <p:cNvPr id="2" name="TextBox 1">
            <a:extLst>
              <a:ext uri="{FF2B5EF4-FFF2-40B4-BE49-F238E27FC236}">
                <a16:creationId xmlns:a16="http://schemas.microsoft.com/office/drawing/2014/main" id="{6D6A22FC-CBAE-1347-A600-C30808007FC2}"/>
              </a:ext>
            </a:extLst>
          </p:cNvPr>
          <p:cNvSpPr txBox="1"/>
          <p:nvPr/>
        </p:nvSpPr>
        <p:spPr>
          <a:xfrm>
            <a:off x="139632" y="5466961"/>
            <a:ext cx="4468135" cy="1154162"/>
          </a:xfrm>
          <a:prstGeom prst="rect">
            <a:avLst/>
          </a:prstGeom>
          <a:solidFill>
            <a:srgbClr val="002B82"/>
          </a:solidFill>
          <a:ln>
            <a:noFill/>
          </a:ln>
        </p:spPr>
        <p:txBody>
          <a:bodyPr wrap="square">
            <a:spAutoFit/>
          </a:bodyPr>
          <a:lstStyle/>
          <a:p>
            <a:pPr>
              <a:spcBef>
                <a:spcPts val="600"/>
              </a:spcBef>
              <a:defRPr/>
            </a:pPr>
            <a:r>
              <a:rPr lang="en-US" sz="3600" b="1" dirty="0">
                <a:solidFill>
                  <a:schemeClr val="bg1"/>
                </a:solidFill>
                <a:ea typeface="ＭＳ Ｐゴシック" charset="0"/>
              </a:rPr>
              <a:t>Any drug use?</a:t>
            </a:r>
          </a:p>
          <a:p>
            <a:pPr>
              <a:spcBef>
                <a:spcPts val="600"/>
              </a:spcBef>
              <a:defRPr/>
            </a:pPr>
            <a:r>
              <a:rPr lang="en-US" sz="2800" dirty="0">
                <a:solidFill>
                  <a:schemeClr val="bg1"/>
                </a:solidFill>
                <a:ea typeface="ＭＳ Ｐゴシック" charset="0"/>
              </a:rPr>
              <a:t>What about cannabis?</a:t>
            </a:r>
          </a:p>
        </p:txBody>
      </p:sp>
      <p:sp>
        <p:nvSpPr>
          <p:cNvPr id="11" name="TextBox 10">
            <a:extLst>
              <a:ext uri="{FF2B5EF4-FFF2-40B4-BE49-F238E27FC236}">
                <a16:creationId xmlns:a16="http://schemas.microsoft.com/office/drawing/2014/main" id="{D0E99884-6819-4242-B8AE-49320A4686D6}"/>
              </a:ext>
            </a:extLst>
          </p:cNvPr>
          <p:cNvSpPr txBox="1"/>
          <p:nvPr/>
        </p:nvSpPr>
        <p:spPr>
          <a:xfrm>
            <a:off x="6620256" y="728370"/>
            <a:ext cx="5432112" cy="3639458"/>
          </a:xfrm>
          <a:prstGeom prst="rect">
            <a:avLst/>
          </a:prstGeom>
          <a:solidFill>
            <a:srgbClr val="0044CC"/>
          </a:solidFill>
        </p:spPr>
        <p:txBody>
          <a:bodyPr wrap="square">
            <a:spAutoFit/>
          </a:bodyPr>
          <a:lstStyle/>
          <a:p>
            <a:pPr>
              <a:spcBef>
                <a:spcPts val="600"/>
              </a:spcBef>
              <a:defRPr/>
            </a:pPr>
            <a:r>
              <a:rPr lang="en-US" sz="3200" b="1" dirty="0">
                <a:solidFill>
                  <a:schemeClr val="bg1"/>
                </a:solidFill>
              </a:rPr>
              <a:t>Any alcohol use? </a:t>
            </a:r>
          </a:p>
          <a:p>
            <a:pPr marL="401638" indent="-231775">
              <a:spcBef>
                <a:spcPts val="900"/>
              </a:spcBef>
              <a:buFont typeface="Arial" panose="020B0604020202020204" pitchFamily="34" charset="0"/>
              <a:buChar char="•"/>
              <a:defRPr/>
            </a:pPr>
            <a:r>
              <a:rPr lang="en-US" sz="2400" b="1" dirty="0">
                <a:solidFill>
                  <a:schemeClr val="bg1"/>
                </a:solidFill>
              </a:rPr>
              <a:t>↑ Cardiovascular disease </a:t>
            </a:r>
            <a:r>
              <a:rPr lang="en-US" dirty="0">
                <a:solidFill>
                  <a:schemeClr val="bg1"/>
                </a:solidFill>
              </a:rPr>
              <a:t>(</a:t>
            </a:r>
            <a:r>
              <a:rPr lang="en-US" dirty="0" err="1">
                <a:solidFill>
                  <a:schemeClr val="bg1"/>
                </a:solidFill>
              </a:rPr>
              <a:t>Biddinger</a:t>
            </a:r>
            <a:r>
              <a:rPr lang="en-US" dirty="0">
                <a:solidFill>
                  <a:schemeClr val="bg1"/>
                </a:solidFill>
              </a:rPr>
              <a:t> KJ et al. </a:t>
            </a:r>
            <a:r>
              <a:rPr lang="en-US" i="1" dirty="0">
                <a:solidFill>
                  <a:schemeClr val="bg1"/>
                </a:solidFill>
              </a:rPr>
              <a:t>JAMA Network Open. </a:t>
            </a:r>
            <a:r>
              <a:rPr lang="en-US" dirty="0">
                <a:solidFill>
                  <a:schemeClr val="bg1"/>
                </a:solidFill>
              </a:rPr>
              <a:t>2022)</a:t>
            </a:r>
          </a:p>
          <a:p>
            <a:pPr marL="401638" indent="-231775">
              <a:spcBef>
                <a:spcPts val="900"/>
              </a:spcBef>
              <a:buFont typeface="Arial" panose="020B0604020202020204" pitchFamily="34" charset="0"/>
              <a:buChar char="•"/>
              <a:defRPr/>
            </a:pPr>
            <a:r>
              <a:rPr lang="en-US" sz="2400" b="1" dirty="0">
                <a:solidFill>
                  <a:schemeClr val="bg1"/>
                </a:solidFill>
              </a:rPr>
              <a:t>↑ Cancer </a:t>
            </a:r>
            <a:r>
              <a:rPr lang="en-US" sz="2400" dirty="0">
                <a:solidFill>
                  <a:schemeClr val="bg1"/>
                </a:solidFill>
              </a:rPr>
              <a:t>(breast, oral, pharynx, liver, esophagus, colorectum) </a:t>
            </a:r>
            <a:r>
              <a:rPr lang="en-US" dirty="0">
                <a:solidFill>
                  <a:schemeClr val="bg1"/>
                </a:solidFill>
              </a:rPr>
              <a:t>(Klein WMP, et al. </a:t>
            </a:r>
            <a:r>
              <a:rPr lang="en-US" i="1" dirty="0">
                <a:solidFill>
                  <a:schemeClr val="bg1"/>
                </a:solidFill>
              </a:rPr>
              <a:t>JAMA. </a:t>
            </a:r>
            <a:r>
              <a:rPr lang="en-US" dirty="0">
                <a:solidFill>
                  <a:schemeClr val="bg1"/>
                </a:solidFill>
              </a:rPr>
              <a:t>2019)</a:t>
            </a:r>
            <a:endParaRPr lang="en-US" sz="2400" dirty="0">
              <a:solidFill>
                <a:schemeClr val="bg1"/>
              </a:solidFill>
            </a:endParaRPr>
          </a:p>
          <a:p>
            <a:pPr marL="401638" indent="-231775">
              <a:spcBef>
                <a:spcPts val="900"/>
              </a:spcBef>
              <a:buFont typeface="Arial" panose="020B0604020202020204" pitchFamily="34" charset="0"/>
              <a:buChar char="•"/>
              <a:defRPr/>
            </a:pPr>
            <a:r>
              <a:rPr lang="en-US" sz="2400" b="1" dirty="0">
                <a:solidFill>
                  <a:schemeClr val="bg1"/>
                </a:solidFill>
              </a:rPr>
              <a:t>↑ Birth Defects </a:t>
            </a:r>
            <a:r>
              <a:rPr lang="en-US" sz="2400" dirty="0">
                <a:solidFill>
                  <a:schemeClr val="bg1"/>
                </a:solidFill>
              </a:rPr>
              <a:t>(Fetal Alcohol Spectrum Disorders) </a:t>
            </a:r>
            <a:r>
              <a:rPr lang="en-US" dirty="0">
                <a:solidFill>
                  <a:schemeClr val="bg1"/>
                </a:solidFill>
              </a:rPr>
              <a:t>(</a:t>
            </a:r>
            <a:r>
              <a:rPr lang="en-US" dirty="0" err="1">
                <a:solidFill>
                  <a:schemeClr val="bg1"/>
                </a:solidFill>
              </a:rPr>
              <a:t>Bandoli</a:t>
            </a:r>
            <a:r>
              <a:rPr lang="en-US" dirty="0">
                <a:solidFill>
                  <a:schemeClr val="bg1"/>
                </a:solidFill>
              </a:rPr>
              <a:t> G et al. </a:t>
            </a:r>
            <a:r>
              <a:rPr lang="en-US" i="1" dirty="0">
                <a:solidFill>
                  <a:schemeClr val="bg1"/>
                </a:solidFill>
              </a:rPr>
              <a:t>Pediatrics. </a:t>
            </a:r>
            <a:r>
              <a:rPr lang="en-US" dirty="0">
                <a:solidFill>
                  <a:schemeClr val="bg1"/>
                </a:solidFill>
              </a:rPr>
              <a:t>2019)</a:t>
            </a:r>
          </a:p>
          <a:p>
            <a:pPr>
              <a:defRPr/>
            </a:pPr>
            <a:endParaRPr lang="en-US" sz="200" dirty="0">
              <a:solidFill>
                <a:schemeClr val="bg1"/>
              </a:solidFill>
            </a:endParaRPr>
          </a:p>
        </p:txBody>
      </p:sp>
      <p:sp>
        <p:nvSpPr>
          <p:cNvPr id="12" name="Rectangle 6">
            <a:extLst>
              <a:ext uri="{FF2B5EF4-FFF2-40B4-BE49-F238E27FC236}">
                <a16:creationId xmlns:a16="http://schemas.microsoft.com/office/drawing/2014/main" id="{50ABEE36-3799-42DC-ACC4-9D955CA9D180}"/>
              </a:ext>
            </a:extLst>
          </p:cNvPr>
          <p:cNvSpPr txBox="1">
            <a:spLocks/>
          </p:cNvSpPr>
          <p:nvPr/>
        </p:nvSpPr>
        <p:spPr bwMode="auto">
          <a:xfrm>
            <a:off x="0" y="4711641"/>
            <a:ext cx="12192000" cy="685799"/>
          </a:xfrm>
          <a:prstGeom prst="rect">
            <a:avLst/>
          </a:prstGeom>
          <a:solidFill>
            <a:srgbClr val="002060"/>
          </a:solidFill>
        </p:spPr>
        <p:txBody>
          <a:bodyPr vert="horz" lIns="90488" tIns="44450" rIns="90488" bIns="4445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marL="173038">
              <a:defRPr/>
            </a:pPr>
            <a:r>
              <a:rPr lang="en-US" b="1" dirty="0">
                <a:solidFill>
                  <a:schemeClr val="bg1"/>
                </a:solidFill>
                <a:ea typeface="ＭＳ Ｐゴシック" charset="0"/>
                <a:cs typeface="ＭＳ Ｐゴシック" charset="0"/>
              </a:rPr>
              <a:t>Risky Drug Use</a:t>
            </a:r>
          </a:p>
        </p:txBody>
      </p:sp>
    </p:spTree>
    <p:extLst>
      <p:ext uri="{BB962C8B-B14F-4D97-AF65-F5344CB8AC3E}">
        <p14:creationId xmlns:p14="http://schemas.microsoft.com/office/powerpoint/2010/main" val="3050755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fade">
                                      <p:cBhvr>
                                        <p:cTn id="7" dur="500"/>
                                        <p:tgtEl>
                                          <p:spTgt spid="307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P spid="2"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169" y="1686053"/>
            <a:ext cx="11669086" cy="1388743"/>
          </a:xfrm>
        </p:spPr>
        <p:txBody>
          <a:bodyPr/>
          <a:lstStyle/>
          <a:p>
            <a:pPr marL="0" indent="0">
              <a:spcBef>
                <a:spcPts val="1800"/>
              </a:spcBef>
              <a:buNone/>
            </a:pPr>
            <a:r>
              <a:rPr lang="en-US" sz="2400" dirty="0"/>
              <a:t>Screen for unhealthy alcohol use in primary care settings in adults 18 years or older, including pregnant women…provide persons engaged in risky or hazardous drinking with brief behavioral counseling interventions to reduce unhealthy alcohol use. </a:t>
            </a:r>
            <a:r>
              <a:rPr lang="en-US" sz="2000" i="1" dirty="0"/>
              <a:t>(since 1996, updated November 2018)</a:t>
            </a:r>
            <a:endParaRPr lang="en-US" sz="2400" i="1" dirty="0"/>
          </a:p>
        </p:txBody>
      </p:sp>
      <p:grpSp>
        <p:nvGrpSpPr>
          <p:cNvPr id="14" name="Group 13">
            <a:extLst>
              <a:ext uri="{FF2B5EF4-FFF2-40B4-BE49-F238E27FC236}">
                <a16:creationId xmlns:a16="http://schemas.microsoft.com/office/drawing/2014/main" id="{BFEDFBC2-0E42-4B4F-BD61-DC95FEF5FDF7}"/>
              </a:ext>
            </a:extLst>
          </p:cNvPr>
          <p:cNvGrpSpPr/>
          <p:nvPr/>
        </p:nvGrpSpPr>
        <p:grpSpPr>
          <a:xfrm>
            <a:off x="0" y="0"/>
            <a:ext cx="12192000" cy="1669409"/>
            <a:chOff x="0" y="0"/>
            <a:chExt cx="12192000" cy="1669409"/>
          </a:xfrm>
          <a:solidFill>
            <a:srgbClr val="3A316D"/>
          </a:solidFill>
        </p:grpSpPr>
        <p:sp>
          <p:nvSpPr>
            <p:cNvPr id="11" name="Rectangle 10">
              <a:extLst>
                <a:ext uri="{FF2B5EF4-FFF2-40B4-BE49-F238E27FC236}">
                  <a16:creationId xmlns:a16="http://schemas.microsoft.com/office/drawing/2014/main" id="{58615D9D-29E8-4D42-9E1C-4078CE752141}"/>
                </a:ext>
              </a:extLst>
            </p:cNvPr>
            <p:cNvSpPr/>
            <p:nvPr/>
          </p:nvSpPr>
          <p:spPr>
            <a:xfrm>
              <a:off x="0" y="0"/>
              <a:ext cx="12192000" cy="16694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768AABC-C299-4125-B840-C37B310EB028}"/>
                </a:ext>
              </a:extLst>
            </p:cNvPr>
            <p:cNvPicPr>
              <a:picLocks noChangeAspect="1"/>
            </p:cNvPicPr>
            <p:nvPr/>
          </p:nvPicPr>
          <p:blipFill rotWithShape="1">
            <a:blip r:embed="rId2"/>
            <a:srcRect l="13405" t="26300" r="14577" b="58165"/>
            <a:stretch/>
          </p:blipFill>
          <p:spPr>
            <a:xfrm>
              <a:off x="962540" y="141040"/>
              <a:ext cx="10266920" cy="1384183"/>
            </a:xfrm>
            <a:prstGeom prst="rect">
              <a:avLst/>
            </a:prstGeom>
            <a:grpFill/>
          </p:spPr>
        </p:pic>
      </p:grpSp>
      <p:grpSp>
        <p:nvGrpSpPr>
          <p:cNvPr id="15" name="Group 14">
            <a:extLst>
              <a:ext uri="{FF2B5EF4-FFF2-40B4-BE49-F238E27FC236}">
                <a16:creationId xmlns:a16="http://schemas.microsoft.com/office/drawing/2014/main" id="{4A634FCE-9F21-41B5-8EAD-A6209F80EA5F}"/>
              </a:ext>
            </a:extLst>
          </p:cNvPr>
          <p:cNvGrpSpPr/>
          <p:nvPr/>
        </p:nvGrpSpPr>
        <p:grpSpPr>
          <a:xfrm>
            <a:off x="0" y="3428037"/>
            <a:ext cx="12192000" cy="1108311"/>
            <a:chOff x="0" y="3428037"/>
            <a:chExt cx="12192000" cy="1108311"/>
          </a:xfrm>
          <a:solidFill>
            <a:srgbClr val="3A316D"/>
          </a:solidFill>
        </p:grpSpPr>
        <p:sp>
          <p:nvSpPr>
            <p:cNvPr id="13" name="Rectangle 12">
              <a:extLst>
                <a:ext uri="{FF2B5EF4-FFF2-40B4-BE49-F238E27FC236}">
                  <a16:creationId xmlns:a16="http://schemas.microsoft.com/office/drawing/2014/main" id="{5FF4A37E-1A18-4E33-86F5-E74E98F10503}"/>
                </a:ext>
              </a:extLst>
            </p:cNvPr>
            <p:cNvSpPr/>
            <p:nvPr/>
          </p:nvSpPr>
          <p:spPr>
            <a:xfrm>
              <a:off x="0" y="3428037"/>
              <a:ext cx="12192000" cy="11083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0FF22F3-EAD4-43CC-B8A6-4502ED9B92A7}"/>
                </a:ext>
              </a:extLst>
            </p:cNvPr>
            <p:cNvPicPr>
              <a:picLocks noChangeAspect="1"/>
            </p:cNvPicPr>
            <p:nvPr/>
          </p:nvPicPr>
          <p:blipFill rotWithShape="1">
            <a:blip r:embed="rId3"/>
            <a:srcRect l="18312" t="24311" r="20141" b="67429"/>
            <a:stretch/>
          </p:blipFill>
          <p:spPr>
            <a:xfrm>
              <a:off x="962540" y="3577272"/>
              <a:ext cx="10266920" cy="861140"/>
            </a:xfrm>
            <a:prstGeom prst="rect">
              <a:avLst/>
            </a:prstGeom>
            <a:grpFill/>
          </p:spPr>
        </p:pic>
      </p:grpSp>
      <p:sp>
        <p:nvSpPr>
          <p:cNvPr id="10" name="Content Placeholder 2">
            <a:extLst>
              <a:ext uri="{FF2B5EF4-FFF2-40B4-BE49-F238E27FC236}">
                <a16:creationId xmlns:a16="http://schemas.microsoft.com/office/drawing/2014/main" id="{093B2AE4-43E6-44AE-9301-44B0E83A78E3}"/>
              </a:ext>
            </a:extLst>
          </p:cNvPr>
          <p:cNvSpPr txBox="1">
            <a:spLocks/>
          </p:cNvSpPr>
          <p:nvPr/>
        </p:nvSpPr>
        <p:spPr bwMode="auto">
          <a:xfrm>
            <a:off x="176169" y="4758158"/>
            <a:ext cx="11526473" cy="177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1800"/>
              </a:spcBef>
              <a:buNone/>
            </a:pPr>
            <a:r>
              <a:rPr lang="en-US" sz="2400" kern="0" dirty="0"/>
              <a:t>Screen by asking questions about unhealthy drug use in adults 18 years or older…should be implemented when services for accurate diagnosis, effective treatment, and appropriate care can be offered or referred. </a:t>
            </a:r>
            <a:r>
              <a:rPr lang="en-US" sz="2000" i="1" kern="0" dirty="0"/>
              <a:t>(Screening refers to asking questions about unhealthy drug use, not testing biological specimens.) (since June 2020)</a:t>
            </a:r>
            <a:endParaRPr lang="en-US" sz="2400" i="1" kern="0" dirty="0"/>
          </a:p>
        </p:txBody>
      </p:sp>
    </p:spTree>
    <p:extLst>
      <p:ext uri="{BB962C8B-B14F-4D97-AF65-F5344CB8AC3E}">
        <p14:creationId xmlns:p14="http://schemas.microsoft.com/office/powerpoint/2010/main" val="201484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4CC"/>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AE1BFB-38C4-46BB-95AF-4595430B9D8C}"/>
              </a:ext>
            </a:extLst>
          </p:cNvPr>
          <p:cNvSpPr/>
          <p:nvPr/>
        </p:nvSpPr>
        <p:spPr>
          <a:xfrm>
            <a:off x="27135" y="660421"/>
            <a:ext cx="12137730" cy="1384995"/>
          </a:xfrm>
          <a:prstGeom prst="rect">
            <a:avLst/>
          </a:prstGeom>
          <a:solidFill>
            <a:srgbClr val="004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p:cNvSpPr/>
          <p:nvPr/>
        </p:nvSpPr>
        <p:spPr>
          <a:xfrm>
            <a:off x="795528" y="943925"/>
            <a:ext cx="10771632" cy="789174"/>
          </a:xfrm>
          <a:prstGeom prst="flowChartAlternateProcess">
            <a:avLst/>
          </a:prstGeom>
          <a:solidFill>
            <a:srgbClr val="002B82"/>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prstClr val="white"/>
                </a:solidFill>
              </a:rPr>
              <a:t>Screen for Unhealthy Substance Use </a:t>
            </a:r>
            <a:r>
              <a:rPr lang="en-US" sz="3200" dirty="0">
                <a:solidFill>
                  <a:prstClr val="white"/>
                </a:solidFill>
              </a:rPr>
              <a:t>(</a:t>
            </a:r>
            <a:r>
              <a:rPr lang="en-US" sz="2400" dirty="0">
                <a:solidFill>
                  <a:prstClr val="white"/>
                </a:solidFill>
              </a:rPr>
              <a:t>SISQ, AUDIT-C, TAPS)</a:t>
            </a:r>
          </a:p>
        </p:txBody>
      </p:sp>
      <p:sp>
        <p:nvSpPr>
          <p:cNvPr id="6" name="Flowchart: Alternate Process 5"/>
          <p:cNvSpPr/>
          <p:nvPr/>
        </p:nvSpPr>
        <p:spPr>
          <a:xfrm>
            <a:off x="6061145" y="3174839"/>
            <a:ext cx="5975958" cy="1024303"/>
          </a:xfrm>
          <a:prstGeom prst="flowChartAlternateProcess">
            <a:avLst/>
          </a:prstGeom>
          <a:solidFill>
            <a:srgbClr val="002B82"/>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900" b="1" dirty="0">
                <a:solidFill>
                  <a:schemeClr val="bg1"/>
                </a:solidFill>
              </a:rPr>
              <a:t>Screen (Assess) for SUD</a:t>
            </a:r>
            <a:endParaRPr lang="en-US" sz="2900" dirty="0">
              <a:solidFill>
                <a:schemeClr val="bg1"/>
              </a:solidFill>
            </a:endParaRPr>
          </a:p>
          <a:p>
            <a:pPr algn="ctr"/>
            <a:r>
              <a:rPr lang="en-US" sz="2400" dirty="0">
                <a:solidFill>
                  <a:schemeClr val="bg1"/>
                </a:solidFill>
              </a:rPr>
              <a:t>AUDIT, DAST, CAGE-AID, DSM-5</a:t>
            </a:r>
          </a:p>
        </p:txBody>
      </p:sp>
      <p:sp>
        <p:nvSpPr>
          <p:cNvPr id="7" name="Flowchart: Alternate Process 6"/>
          <p:cNvSpPr/>
          <p:nvPr/>
        </p:nvSpPr>
        <p:spPr>
          <a:xfrm>
            <a:off x="9458794" y="4800459"/>
            <a:ext cx="2452108" cy="1822173"/>
          </a:xfrm>
          <a:prstGeom prst="flowChartAlternateProcess">
            <a:avLst/>
          </a:prstGeom>
          <a:solidFill>
            <a:srgbClr val="002B82"/>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bg1"/>
                </a:solidFill>
              </a:rPr>
              <a:t>Brief Negotiated Interview</a:t>
            </a:r>
          </a:p>
          <a:p>
            <a:pPr algn="ctr"/>
            <a:endParaRPr lang="en-US" sz="2400" b="1" dirty="0">
              <a:solidFill>
                <a:schemeClr val="bg1"/>
              </a:solidFill>
            </a:endParaRPr>
          </a:p>
          <a:p>
            <a:pPr algn="ctr"/>
            <a:r>
              <a:rPr lang="en-US" sz="2400" dirty="0">
                <a:solidFill>
                  <a:schemeClr val="bg1"/>
                </a:solidFill>
              </a:rPr>
              <a:t>Treat +/- Refer</a:t>
            </a:r>
          </a:p>
        </p:txBody>
      </p:sp>
      <p:sp>
        <p:nvSpPr>
          <p:cNvPr id="9" name="Flowchart: Alternate Process 8"/>
          <p:cNvSpPr/>
          <p:nvPr/>
        </p:nvSpPr>
        <p:spPr>
          <a:xfrm>
            <a:off x="299209" y="3194859"/>
            <a:ext cx="5226102" cy="1004284"/>
          </a:xfrm>
          <a:prstGeom prst="flowChartAlternateProcess">
            <a:avLst/>
          </a:prstGeom>
          <a:solidFill>
            <a:srgbClr val="002B82"/>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1200"/>
              </a:spcBef>
            </a:pPr>
            <a:r>
              <a:rPr lang="en-US" sz="3200" b="1" dirty="0">
                <a:solidFill>
                  <a:prstClr val="white"/>
                </a:solidFill>
              </a:rPr>
              <a:t>Positive reinforcement</a:t>
            </a:r>
            <a:endParaRPr lang="en-US" sz="3200" dirty="0">
              <a:solidFill>
                <a:prstClr val="white"/>
              </a:solidFill>
            </a:endParaRPr>
          </a:p>
        </p:txBody>
      </p:sp>
      <p:cxnSp>
        <p:nvCxnSpPr>
          <p:cNvPr id="13" name="Straight Arrow Connector 12"/>
          <p:cNvCxnSpPr>
            <a:cxnSpLocks/>
          </p:cNvCxnSpPr>
          <p:nvPr/>
        </p:nvCxnSpPr>
        <p:spPr>
          <a:xfrm flipH="1">
            <a:off x="4912469" y="1731258"/>
            <a:ext cx="885218" cy="140685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59168" y="1753118"/>
            <a:ext cx="3021250" cy="1384995"/>
          </a:xfrm>
          <a:prstGeom prst="rect">
            <a:avLst/>
          </a:prstGeom>
          <a:noFill/>
        </p:spPr>
        <p:txBody>
          <a:bodyPr wrap="square" rtlCol="0">
            <a:spAutoFit/>
          </a:bodyPr>
          <a:lstStyle/>
          <a:p>
            <a:pPr algn="ctr"/>
            <a:r>
              <a:rPr lang="en-US" sz="2800" b="1" dirty="0">
                <a:solidFill>
                  <a:prstClr val="white"/>
                </a:solidFill>
              </a:rPr>
              <a:t>Screen </a:t>
            </a:r>
            <a:r>
              <a:rPr lang="en-US" sz="2800" b="1" dirty="0">
                <a:solidFill>
                  <a:schemeClr val="bg1"/>
                </a:solidFill>
              </a:rPr>
              <a:t>negative</a:t>
            </a:r>
            <a:r>
              <a:rPr lang="en-US" sz="2800" b="1" dirty="0">
                <a:solidFill>
                  <a:srgbClr val="92D050"/>
                </a:solidFill>
              </a:rPr>
              <a:t> </a:t>
            </a:r>
          </a:p>
          <a:p>
            <a:pPr algn="ctr"/>
            <a:r>
              <a:rPr lang="en-US" sz="2800" dirty="0">
                <a:solidFill>
                  <a:prstClr val="white"/>
                </a:solidFill>
              </a:rPr>
              <a:t>for unhealthy substance use</a:t>
            </a:r>
          </a:p>
        </p:txBody>
      </p:sp>
      <p:sp>
        <p:nvSpPr>
          <p:cNvPr id="15" name="TextBox 14"/>
          <p:cNvSpPr txBox="1"/>
          <p:nvPr/>
        </p:nvSpPr>
        <p:spPr>
          <a:xfrm>
            <a:off x="6824628" y="1788599"/>
            <a:ext cx="3502145" cy="1384995"/>
          </a:xfrm>
          <a:prstGeom prst="rect">
            <a:avLst/>
          </a:prstGeom>
          <a:noFill/>
        </p:spPr>
        <p:txBody>
          <a:bodyPr wrap="square" rtlCol="0">
            <a:spAutoFit/>
          </a:bodyPr>
          <a:lstStyle/>
          <a:p>
            <a:pPr algn="ctr"/>
            <a:r>
              <a:rPr lang="en-US" sz="2800" b="1" dirty="0">
                <a:solidFill>
                  <a:prstClr val="white"/>
                </a:solidFill>
              </a:rPr>
              <a:t>Screen </a:t>
            </a:r>
            <a:r>
              <a:rPr lang="en-US" sz="2800" b="1" dirty="0">
                <a:solidFill>
                  <a:schemeClr val="bg1"/>
                </a:solidFill>
              </a:rPr>
              <a:t>positive</a:t>
            </a:r>
          </a:p>
          <a:p>
            <a:pPr algn="ctr"/>
            <a:r>
              <a:rPr lang="en-US" sz="2800" b="1" dirty="0">
                <a:solidFill>
                  <a:prstClr val="white"/>
                </a:solidFill>
              </a:rPr>
              <a:t> </a:t>
            </a:r>
            <a:r>
              <a:rPr lang="en-US" sz="2800" dirty="0">
                <a:solidFill>
                  <a:prstClr val="white"/>
                </a:solidFill>
              </a:rPr>
              <a:t>for unhealthy substance use</a:t>
            </a:r>
          </a:p>
        </p:txBody>
      </p:sp>
      <p:cxnSp>
        <p:nvCxnSpPr>
          <p:cNvPr id="16" name="Straight Arrow Connector 15"/>
          <p:cNvCxnSpPr>
            <a:cxnSpLocks/>
          </p:cNvCxnSpPr>
          <p:nvPr/>
        </p:nvCxnSpPr>
        <p:spPr>
          <a:xfrm>
            <a:off x="9258776" y="4221002"/>
            <a:ext cx="479707" cy="52182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8856004" y="4221002"/>
            <a:ext cx="396198" cy="52182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149860" y="4402472"/>
            <a:ext cx="1349665" cy="461665"/>
          </a:xfrm>
          <a:prstGeom prst="rect">
            <a:avLst/>
          </a:prstGeom>
          <a:noFill/>
        </p:spPr>
        <p:txBody>
          <a:bodyPr wrap="none" rtlCol="0">
            <a:spAutoFit/>
          </a:bodyPr>
          <a:lstStyle/>
          <a:p>
            <a:r>
              <a:rPr lang="en-US" sz="2000" dirty="0">
                <a:solidFill>
                  <a:prstClr val="white"/>
                </a:solidFill>
              </a:rPr>
              <a:t>SUD</a:t>
            </a:r>
            <a:r>
              <a:rPr lang="en-US" sz="2000" b="1" dirty="0">
                <a:solidFill>
                  <a:prstClr val="white"/>
                </a:solidFill>
              </a:rPr>
              <a:t> </a:t>
            </a:r>
            <a:r>
              <a:rPr lang="en-US" sz="2400" b="1" dirty="0">
                <a:solidFill>
                  <a:prstClr val="white"/>
                </a:solidFill>
              </a:rPr>
              <a:t>likely</a:t>
            </a:r>
          </a:p>
        </p:txBody>
      </p:sp>
      <p:sp>
        <p:nvSpPr>
          <p:cNvPr id="22" name="TextBox 21"/>
          <p:cNvSpPr txBox="1"/>
          <p:nvPr/>
        </p:nvSpPr>
        <p:spPr>
          <a:xfrm>
            <a:off x="7113619" y="4393799"/>
            <a:ext cx="1679883" cy="461665"/>
          </a:xfrm>
          <a:prstGeom prst="rect">
            <a:avLst/>
          </a:prstGeom>
          <a:noFill/>
        </p:spPr>
        <p:txBody>
          <a:bodyPr wrap="none" rtlCol="0">
            <a:spAutoFit/>
          </a:bodyPr>
          <a:lstStyle/>
          <a:p>
            <a:r>
              <a:rPr lang="en-US" sz="2000" dirty="0">
                <a:solidFill>
                  <a:prstClr val="white"/>
                </a:solidFill>
              </a:rPr>
              <a:t>SUD</a:t>
            </a:r>
            <a:r>
              <a:rPr lang="en-US" sz="2000" b="1" dirty="0">
                <a:solidFill>
                  <a:prstClr val="white"/>
                </a:solidFill>
              </a:rPr>
              <a:t> </a:t>
            </a:r>
            <a:r>
              <a:rPr lang="en-US" sz="2400" b="1" dirty="0">
                <a:solidFill>
                  <a:prstClr val="white"/>
                </a:solidFill>
              </a:rPr>
              <a:t>unlikely</a:t>
            </a:r>
          </a:p>
        </p:txBody>
      </p:sp>
      <p:sp>
        <p:nvSpPr>
          <p:cNvPr id="17" name="Rectangle 16"/>
          <p:cNvSpPr/>
          <p:nvPr/>
        </p:nvSpPr>
        <p:spPr>
          <a:xfrm>
            <a:off x="0" y="-27506"/>
            <a:ext cx="12192000" cy="723709"/>
          </a:xfrm>
          <a:prstGeom prst="rect">
            <a:avLst/>
          </a:prstGeom>
          <a:solidFill>
            <a:srgbClr val="002060"/>
          </a:solidFill>
          <a:ln>
            <a:noFill/>
          </a:ln>
          <a:effec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4800" b="1" dirty="0">
                <a:solidFill>
                  <a:prstClr val="white"/>
                </a:solidFill>
                <a:effectLst>
                  <a:outerShdw blurRad="38100" dist="38100" dir="2700000" algn="tl">
                    <a:srgbClr val="000000">
                      <a:alpha val="43137"/>
                    </a:srgbClr>
                  </a:outerShdw>
                </a:effectLst>
              </a:rPr>
              <a:t>Screening Workflow</a:t>
            </a:r>
          </a:p>
        </p:txBody>
      </p:sp>
      <p:cxnSp>
        <p:nvCxnSpPr>
          <p:cNvPr id="23" name="Straight Arrow Connector 22"/>
          <p:cNvCxnSpPr>
            <a:cxnSpLocks/>
          </p:cNvCxnSpPr>
          <p:nvPr/>
        </p:nvCxnSpPr>
        <p:spPr>
          <a:xfrm>
            <a:off x="5797685" y="1753118"/>
            <a:ext cx="885217" cy="138499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Flowchart: Alternate Process 24"/>
          <p:cNvSpPr/>
          <p:nvPr/>
        </p:nvSpPr>
        <p:spPr>
          <a:xfrm>
            <a:off x="6824628" y="4800459"/>
            <a:ext cx="2514243" cy="1822173"/>
          </a:xfrm>
          <a:prstGeom prst="flowChartAlternateProcess">
            <a:avLst/>
          </a:prstGeom>
          <a:solidFill>
            <a:srgbClr val="002B82"/>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bg1"/>
                </a:solidFill>
              </a:rPr>
              <a:t>Brief Negotiated Interview</a:t>
            </a:r>
          </a:p>
          <a:p>
            <a:pPr algn="ctr"/>
            <a:endParaRPr lang="en-US" sz="2400" b="1" dirty="0">
              <a:solidFill>
                <a:schemeClr val="bg1"/>
              </a:solidFill>
            </a:endParaRPr>
          </a:p>
          <a:p>
            <a:pPr algn="ctr"/>
            <a:r>
              <a:rPr lang="en-US" sz="2400" dirty="0">
                <a:solidFill>
                  <a:schemeClr val="bg1"/>
                </a:solidFill>
              </a:rPr>
              <a:t>Monitor</a:t>
            </a:r>
          </a:p>
        </p:txBody>
      </p:sp>
    </p:spTree>
    <p:custDataLst>
      <p:tags r:id="rId1"/>
    </p:custDataLst>
    <p:extLst>
      <p:ext uri="{BB962C8B-B14F-4D97-AF65-F5344CB8AC3E}">
        <p14:creationId xmlns:p14="http://schemas.microsoft.com/office/powerpoint/2010/main" val="80452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P spid="22"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C42C9FF-424C-A040-B1A9-95A3E2C48A36}"/>
              </a:ext>
            </a:extLst>
          </p:cNvPr>
          <p:cNvSpPr>
            <a:spLocks noGrp="1"/>
          </p:cNvSpPr>
          <p:nvPr>
            <p:ph type="title"/>
          </p:nvPr>
        </p:nvSpPr>
        <p:spPr bwMode="auto">
          <a:xfrm>
            <a:off x="0" y="1"/>
            <a:ext cx="12191999" cy="1157467"/>
          </a:xfrm>
          <a:solidFill>
            <a:srgbClr val="002060"/>
          </a:solidFill>
        </p:spPr>
        <p:txBody>
          <a:bodyPr/>
          <a:lstStyle/>
          <a:p>
            <a:pPr algn="ctr" eaLnBrk="1" hangingPunct="1"/>
            <a:r>
              <a:rPr lang="en-US" altLang="ja-JP" b="1" dirty="0">
                <a:solidFill>
                  <a:schemeClr val="bg1"/>
                </a:solidFill>
                <a:latin typeface="+mn-lt"/>
              </a:rPr>
              <a:t>‘</a:t>
            </a:r>
            <a:r>
              <a:rPr lang="en-US" altLang="ja-JP" b="1" cap="none" dirty="0">
                <a:solidFill>
                  <a:schemeClr val="bg1"/>
                </a:solidFill>
                <a:latin typeface="+mn-lt"/>
              </a:rPr>
              <a:t>Single’ Item Screening Questions (SISQ)</a:t>
            </a:r>
            <a:endParaRPr lang="en-US" altLang="en-US" b="1" cap="none" dirty="0">
              <a:solidFill>
                <a:schemeClr val="bg1"/>
              </a:solidFill>
              <a:latin typeface="+mn-lt"/>
            </a:endParaRPr>
          </a:p>
        </p:txBody>
      </p:sp>
      <p:sp>
        <p:nvSpPr>
          <p:cNvPr id="33795" name="Rectangle 3">
            <a:extLst>
              <a:ext uri="{FF2B5EF4-FFF2-40B4-BE49-F238E27FC236}">
                <a16:creationId xmlns:a16="http://schemas.microsoft.com/office/drawing/2014/main" id="{452E11A3-24A4-0347-9D0A-1275C14DF661}"/>
              </a:ext>
            </a:extLst>
          </p:cNvPr>
          <p:cNvSpPr>
            <a:spLocks noGrp="1"/>
          </p:cNvSpPr>
          <p:nvPr>
            <p:ph idx="1"/>
          </p:nvPr>
        </p:nvSpPr>
        <p:spPr>
          <a:xfrm>
            <a:off x="141515" y="1225074"/>
            <a:ext cx="11734799" cy="4095956"/>
          </a:xfrm>
        </p:spPr>
        <p:txBody>
          <a:bodyPr>
            <a:normAutofit fontScale="92500" lnSpcReduction="20000"/>
          </a:bodyPr>
          <a:lstStyle/>
          <a:p>
            <a:pPr marL="0" lvl="1" indent="0" eaLnBrk="1" hangingPunct="1">
              <a:lnSpc>
                <a:spcPct val="120000"/>
              </a:lnSpc>
              <a:spcBef>
                <a:spcPts val="600"/>
              </a:spcBef>
              <a:buNone/>
            </a:pPr>
            <a:r>
              <a:rPr lang="en-US" altLang="ja-JP" sz="3900" b="1" dirty="0">
                <a:cs typeface="Calibri" panose="020F0502020204030204" pitchFamily="34" charset="0"/>
              </a:rPr>
              <a:t>Alcohol</a:t>
            </a:r>
          </a:p>
          <a:p>
            <a:pPr marL="123825" lvl="1" indent="0" eaLnBrk="1" hangingPunct="1">
              <a:lnSpc>
                <a:spcPct val="120000"/>
              </a:lnSpc>
              <a:spcBef>
                <a:spcPts val="600"/>
              </a:spcBef>
              <a:buNone/>
            </a:pPr>
            <a:r>
              <a:rPr lang="ja-JP" altLang="en-US" sz="2600" b="1" dirty="0"/>
              <a:t>“</a:t>
            </a:r>
            <a:r>
              <a:rPr lang="en-US" altLang="ja-JP" sz="2600" b="1" dirty="0">
                <a:cs typeface="Calibri" panose="020F0502020204030204" pitchFamily="34" charset="0"/>
              </a:rPr>
              <a:t>Do you sometimes drink beer wine or other alcoholic beverages?</a:t>
            </a:r>
            <a:r>
              <a:rPr lang="ja-JP" altLang="en-US" sz="2600" b="1" dirty="0"/>
              <a:t>”</a:t>
            </a:r>
            <a:r>
              <a:rPr lang="en-US" altLang="ja-JP" sz="2600" b="1" dirty="0">
                <a:cs typeface="Calibri" panose="020F0502020204030204" pitchFamily="34" charset="0"/>
              </a:rPr>
              <a:t> </a:t>
            </a:r>
          </a:p>
          <a:p>
            <a:pPr marL="123825" lvl="1" indent="0" eaLnBrk="1" hangingPunct="1">
              <a:lnSpc>
                <a:spcPct val="120000"/>
              </a:lnSpc>
              <a:spcBef>
                <a:spcPts val="600"/>
              </a:spcBef>
              <a:buNone/>
            </a:pPr>
            <a:r>
              <a:rPr lang="ja-JP" altLang="en-US" sz="2600" b="1" dirty="0"/>
              <a:t>“</a:t>
            </a:r>
            <a:r>
              <a:rPr lang="en-US" altLang="ja-JP" sz="2600" b="1" u="sng" dirty="0">
                <a:cs typeface="Calibri" panose="020F0502020204030204" pitchFamily="34" charset="0"/>
              </a:rPr>
              <a:t>How many times in the past year </a:t>
            </a:r>
            <a:r>
              <a:rPr lang="en-US" altLang="ja-JP" sz="2600" b="1" dirty="0">
                <a:cs typeface="Calibri" panose="020F0502020204030204" pitchFamily="34" charset="0"/>
              </a:rPr>
              <a:t>have you had 5 (4 for women) or more drinks in a day?</a:t>
            </a:r>
            <a:r>
              <a:rPr lang="ja-JP" altLang="en-US" sz="2600" b="1" dirty="0"/>
              <a:t>”</a:t>
            </a:r>
            <a:endParaRPr lang="en-US" altLang="ja-JP" sz="2600" b="1" dirty="0">
              <a:cs typeface="Calibri" panose="020F0502020204030204" pitchFamily="34" charset="0"/>
            </a:endParaRPr>
          </a:p>
          <a:p>
            <a:pPr lvl="2" indent="-457200">
              <a:lnSpc>
                <a:spcPct val="120000"/>
              </a:lnSpc>
              <a:spcBef>
                <a:spcPts val="600"/>
              </a:spcBef>
              <a:buFont typeface="Wingdings" panose="05000000000000000000" pitchFamily="2" charset="2"/>
              <a:buChar char="Ø"/>
            </a:pPr>
            <a:r>
              <a:rPr lang="en-US" altLang="en-US" sz="2600" b="1" dirty="0">
                <a:cs typeface="Calibri" panose="020F0502020204030204" pitchFamily="34" charset="0"/>
              </a:rPr>
              <a:t>Positive</a:t>
            </a:r>
            <a:r>
              <a:rPr lang="en-US" altLang="en-US" sz="2600" dirty="0">
                <a:cs typeface="Calibri" panose="020F0502020204030204" pitchFamily="34" charset="0"/>
              </a:rPr>
              <a:t> = greater than “never” </a:t>
            </a:r>
            <a:r>
              <a:rPr lang="en-US" altLang="en-US" sz="2200" i="1" dirty="0">
                <a:cs typeface="Calibri" panose="020F0502020204030204" pitchFamily="34" charset="0"/>
              </a:rPr>
              <a:t>(82% sensitive, 79% specific for unhealthy use)</a:t>
            </a:r>
            <a:endParaRPr lang="en-US" altLang="en-US" sz="200" b="1" i="1" dirty="0">
              <a:cs typeface="Calibri" panose="020F0502020204030204" pitchFamily="34" charset="0"/>
            </a:endParaRPr>
          </a:p>
          <a:p>
            <a:pPr marL="0" lvl="1" indent="0" eaLnBrk="1" hangingPunct="1">
              <a:lnSpc>
                <a:spcPct val="120000"/>
              </a:lnSpc>
              <a:spcBef>
                <a:spcPts val="600"/>
              </a:spcBef>
              <a:buNone/>
            </a:pPr>
            <a:r>
              <a:rPr lang="en-US" altLang="en-US" sz="3900" b="1" dirty="0">
                <a:cs typeface="Calibri" panose="020F0502020204030204" pitchFamily="34" charset="0"/>
              </a:rPr>
              <a:t>Drugs</a:t>
            </a:r>
          </a:p>
          <a:p>
            <a:pPr marL="111125" lvl="1" indent="0" eaLnBrk="1" hangingPunct="1">
              <a:lnSpc>
                <a:spcPct val="120000"/>
              </a:lnSpc>
              <a:spcBef>
                <a:spcPts val="600"/>
              </a:spcBef>
              <a:buNone/>
            </a:pPr>
            <a:r>
              <a:rPr lang="en-US" altLang="ja-JP" sz="2600" b="1" dirty="0">
                <a:cs typeface="Calibri" panose="020F0502020204030204" pitchFamily="34" charset="0"/>
              </a:rPr>
              <a:t>“</a:t>
            </a:r>
            <a:r>
              <a:rPr lang="en-US" altLang="ja-JP" sz="2600" b="1" u="sng" dirty="0">
                <a:cs typeface="Calibri" panose="020F0502020204030204" pitchFamily="34" charset="0"/>
              </a:rPr>
              <a:t>How many times in the past year </a:t>
            </a:r>
            <a:r>
              <a:rPr lang="en-US" altLang="ja-JP" sz="2600" b="1" dirty="0">
                <a:cs typeface="Calibri" panose="020F0502020204030204" pitchFamily="34" charset="0"/>
              </a:rPr>
              <a:t>have you used an illegal drug or used a prescription medication for non-medical reasons?”</a:t>
            </a:r>
          </a:p>
          <a:p>
            <a:pPr lvl="2" indent="-457200">
              <a:lnSpc>
                <a:spcPct val="120000"/>
              </a:lnSpc>
              <a:spcBef>
                <a:spcPts val="600"/>
              </a:spcBef>
              <a:buFont typeface="Wingdings" panose="05000000000000000000" pitchFamily="2" charset="2"/>
              <a:buChar char="Ø"/>
            </a:pPr>
            <a:r>
              <a:rPr lang="en-US" altLang="ja-JP" sz="2600" b="1" dirty="0">
                <a:cs typeface="Calibri" panose="020F0502020204030204" pitchFamily="34" charset="0"/>
              </a:rPr>
              <a:t>Positive</a:t>
            </a:r>
            <a:r>
              <a:rPr lang="en-US" altLang="ja-JP" sz="2600" dirty="0">
                <a:cs typeface="Calibri" panose="020F0502020204030204" pitchFamily="34" charset="0"/>
              </a:rPr>
              <a:t> = greater than “never” </a:t>
            </a:r>
            <a:r>
              <a:rPr lang="en-US" altLang="ja-JP" sz="2200" i="1" dirty="0">
                <a:cs typeface="Calibri" panose="020F0502020204030204" pitchFamily="34" charset="0"/>
              </a:rPr>
              <a:t>(93% sensitive, 94% specific for current drug use)</a:t>
            </a:r>
          </a:p>
        </p:txBody>
      </p:sp>
      <p:sp>
        <p:nvSpPr>
          <p:cNvPr id="393220" name="Rectangle 4">
            <a:extLst>
              <a:ext uri="{FF2B5EF4-FFF2-40B4-BE49-F238E27FC236}">
                <a16:creationId xmlns:a16="http://schemas.microsoft.com/office/drawing/2014/main" id="{30A4E3AC-5116-1847-A24F-6569D1C22FB7}"/>
              </a:ext>
            </a:extLst>
          </p:cNvPr>
          <p:cNvSpPr>
            <a:spLocks noChangeArrowheads="1"/>
          </p:cNvSpPr>
          <p:nvPr/>
        </p:nvSpPr>
        <p:spPr bwMode="auto">
          <a:xfrm>
            <a:off x="70660" y="5602091"/>
            <a:ext cx="9251985" cy="1169551"/>
          </a:xfrm>
          <a:prstGeom prst="rect">
            <a:avLst/>
          </a:prstGeom>
          <a:solidFill>
            <a:schemeClr val="bg1">
              <a:lumMod val="85000"/>
            </a:schemeClr>
          </a:solidFill>
          <a:ln>
            <a:solidFill>
              <a:schemeClr val="tx1">
                <a:lumMod val="65000"/>
                <a:lumOff val="35000"/>
              </a:schemeClr>
            </a:solidFill>
          </a:ln>
          <a:effectLst/>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rPr>
              <a:t>NIAAA.  Clinicians Guide to Helping Patients Who Drink Too Much, 2007. </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rPr>
              <a:t>Smith PC, Saitz R. J Gen Intern Med 2009 </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rPr>
              <a:t>Smith PC, </a:t>
            </a:r>
            <a:r>
              <a:rPr kumimoji="0" lang="en-US" sz="14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ＭＳ Ｐゴシック" charset="0"/>
                <a:cs typeface="+mn-cs"/>
              </a:rPr>
              <a:t>Saitz</a:t>
            </a: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rPr>
              <a:t> R. JAMA Intern Med 2010</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ＭＳ Ｐゴシック" charset="0"/>
                <a:cs typeface="ＭＳ Ｐゴシック" charset="0"/>
              </a:rPr>
              <a:t>Saitz</a:t>
            </a: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ＭＳ Ｐゴシック" charset="0"/>
              </a:rPr>
              <a:t> R et al. J Studies Alcohol Drugs. 2014 </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ＭＳ Ｐゴシック" charset="0"/>
              </a:rPr>
              <a:t>McNeely J et al. Validation for self-administration. J Gen Intern Med. 2015 </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41728645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272"/>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19505</TotalTime>
  <Words>3669</Words>
  <Application>Microsoft Office PowerPoint</Application>
  <PresentationFormat>Widescreen</PresentationFormat>
  <Paragraphs>366</Paragraphs>
  <Slides>30</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Narrow</vt:lpstr>
      <vt:lpstr>BlinkMacSystemFont</vt:lpstr>
      <vt:lpstr>Calibri</vt:lpstr>
      <vt:lpstr>Calibri Light</vt:lpstr>
      <vt:lpstr>Monotype Sorts</vt:lpstr>
      <vt:lpstr>Wingdings</vt:lpstr>
      <vt:lpstr>1_Office Theme</vt:lpstr>
      <vt:lpstr>Unhealthy Alcohol and Other Drug Use  Screening, Assessment and Brief Intervention</vt:lpstr>
      <vt:lpstr>Unhealthy Substance Use</vt:lpstr>
      <vt:lpstr>Case</vt:lpstr>
      <vt:lpstr>PowerPoint Presentation</vt:lpstr>
      <vt:lpstr>What is a Standard Drink?</vt:lpstr>
      <vt:lpstr>Risky Alcohol Use</vt:lpstr>
      <vt:lpstr>PowerPoint Presentation</vt:lpstr>
      <vt:lpstr>PowerPoint Presentation</vt:lpstr>
      <vt:lpstr>‘Single’ Item Screening Questions (SISQ)</vt:lpstr>
      <vt:lpstr>Alcohol Use Disorders Identification Test Consumption items (AUDIT-C)</vt:lpstr>
      <vt:lpstr>Screening for Unhealthy Substance Use Tobacco, Alcohol, Prescription meds and other Substances (TAPS)</vt:lpstr>
      <vt:lpstr>Alcohol Use Disorder Identification Test (AUDIT)</vt:lpstr>
      <vt:lpstr>DSM-5 Substance Use Disorders (SUD)</vt:lpstr>
      <vt:lpstr>CAGE                     CAGE-AID*</vt:lpstr>
      <vt:lpstr>Screening Results in Primary Care</vt:lpstr>
      <vt:lpstr>Brief Intervention (BI) for Alcohol 50+ Years of Trials</vt:lpstr>
      <vt:lpstr>Brief Intervention (BI) for Drugs Largely Ineffective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Addressing Different Stages of Change</vt:lpstr>
      <vt:lpstr>PowerPoint Presentation</vt:lpstr>
      <vt:lpstr>PowerPoint Presentation</vt:lpstr>
      <vt:lpstr>PowerPoint Presentation</vt:lpstr>
      <vt:lpstr>Summary</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Bangham, Candice</dc:creator>
  <cp:lastModifiedBy>Alford, Daniel P</cp:lastModifiedBy>
  <cp:revision>205</cp:revision>
  <dcterms:created xsi:type="dcterms:W3CDTF">2019-09-04T16:45:39Z</dcterms:created>
  <dcterms:modified xsi:type="dcterms:W3CDTF">2022-04-21T09:45:17Z</dcterms:modified>
</cp:coreProperties>
</file>